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9"/>
  </p:notesMasterIdLst>
  <p:handoutMasterIdLst>
    <p:handoutMasterId r:id="rId50"/>
  </p:handoutMasterIdLst>
  <p:sldIdLst>
    <p:sldId id="256" r:id="rId2"/>
    <p:sldId id="405" r:id="rId3"/>
    <p:sldId id="286" r:id="rId4"/>
    <p:sldId id="320" r:id="rId5"/>
    <p:sldId id="321" r:id="rId6"/>
    <p:sldId id="327" r:id="rId7"/>
    <p:sldId id="391" r:id="rId8"/>
    <p:sldId id="328" r:id="rId9"/>
    <p:sldId id="329" r:id="rId10"/>
    <p:sldId id="319" r:id="rId11"/>
    <p:sldId id="304" r:id="rId12"/>
    <p:sldId id="398" r:id="rId13"/>
    <p:sldId id="401" r:id="rId14"/>
    <p:sldId id="399" r:id="rId15"/>
    <p:sldId id="400" r:id="rId16"/>
    <p:sldId id="402" r:id="rId17"/>
    <p:sldId id="403" r:id="rId18"/>
    <p:sldId id="404" r:id="rId19"/>
    <p:sldId id="397" r:id="rId20"/>
    <p:sldId id="392" r:id="rId21"/>
    <p:sldId id="393" r:id="rId22"/>
    <p:sldId id="315" r:id="rId23"/>
    <p:sldId id="395" r:id="rId24"/>
    <p:sldId id="396" r:id="rId25"/>
    <p:sldId id="332" r:id="rId26"/>
    <p:sldId id="390" r:id="rId27"/>
    <p:sldId id="354" r:id="rId28"/>
    <p:sldId id="352" r:id="rId29"/>
    <p:sldId id="353" r:id="rId30"/>
    <p:sldId id="293" r:id="rId31"/>
    <p:sldId id="341" r:id="rId32"/>
    <p:sldId id="308" r:id="rId33"/>
    <p:sldId id="271" r:id="rId34"/>
    <p:sldId id="342" r:id="rId35"/>
    <p:sldId id="340" r:id="rId36"/>
    <p:sldId id="366" r:id="rId37"/>
    <p:sldId id="367" r:id="rId38"/>
    <p:sldId id="292" r:id="rId39"/>
    <p:sldId id="330" r:id="rId40"/>
    <p:sldId id="369" r:id="rId41"/>
    <p:sldId id="370" r:id="rId42"/>
    <p:sldId id="371" r:id="rId43"/>
    <p:sldId id="372" r:id="rId44"/>
    <p:sldId id="373" r:id="rId45"/>
    <p:sldId id="311" r:id="rId46"/>
    <p:sldId id="377" r:id="rId47"/>
    <p:sldId id="263" r:id="rId48"/>
  </p:sldIdLst>
  <p:sldSz cx="9144000" cy="6858000" type="screen4x3"/>
  <p:notesSz cx="9144000" cy="6858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CC"/>
    <a:srgbClr val="0099FF"/>
    <a:srgbClr val="33CCCC"/>
    <a:srgbClr val="00FFCC"/>
    <a:srgbClr val="FF99CC"/>
    <a:srgbClr val="3333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5" autoAdjust="0"/>
    <p:restoredTop sz="96921" autoAdjust="0"/>
  </p:normalViewPr>
  <p:slideViewPr>
    <p:cSldViewPr snapToGrid="0">
      <p:cViewPr varScale="1">
        <p:scale>
          <a:sx n="130" d="100"/>
          <a:sy n="130" d="100"/>
        </p:scale>
        <p:origin x="7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28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12" Type="http://schemas.openxmlformats.org/officeDocument/2006/relationships/image" Target="../media/image27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11" Type="http://schemas.openxmlformats.org/officeDocument/2006/relationships/image" Target="../media/image26.wmf"/><Relationship Id="rId5" Type="http://schemas.openxmlformats.org/officeDocument/2006/relationships/image" Target="../media/image20.wmf"/><Relationship Id="rId10" Type="http://schemas.openxmlformats.org/officeDocument/2006/relationships/image" Target="../media/image25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Relationship Id="rId14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it-IT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it-IT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it-IT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D3AD58E5-440D-4FEF-87B2-34949CBC5674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C5DF7732-0756-47A4-8B4C-7BCB4F5D0616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1E3DD-870B-4EDE-9A2C-A4A07911368A}" type="slidenum">
              <a:rPr lang="en-US"/>
              <a:pPr/>
              <a:t>1</a:t>
            </a:fld>
            <a:endParaRPr lang="en-US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0BC25C-77E3-4F6E-93B6-F522F0D06960}" type="slidenum">
              <a:rPr lang="en-US"/>
              <a:pPr/>
              <a:t>11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0BA99B-BFD2-4740-9850-6251222475DB}" type="slidenum">
              <a:rPr lang="en-US"/>
              <a:pPr/>
              <a:t>22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CBC129-BCF3-44C0-83A4-01FDA337E636}" type="slidenum">
              <a:rPr lang="en-US"/>
              <a:pPr/>
              <a:t>24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681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C89FB4-25F8-4E66-8ED3-A382CD864288}" type="slidenum">
              <a:rPr lang="en-US"/>
              <a:pPr/>
              <a:t>25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228EED-C066-4C53-9CEF-73C29FE84058}" type="slidenum">
              <a:rPr lang="en-US"/>
              <a:pPr/>
              <a:t>26</a:t>
            </a:fld>
            <a:endParaRPr lang="en-US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14EB1F-09A2-4765-BBC3-914815D762DA}" type="slidenum">
              <a:rPr lang="en-US"/>
              <a:pPr/>
              <a:t>27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32736-4D71-4FD7-88C0-612B27B82A34}" type="slidenum">
              <a:rPr lang="en-US"/>
              <a:pPr/>
              <a:t>28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684C-A44C-4F5A-A2BD-A3E42E2C8E4C}" type="slidenum">
              <a:rPr lang="en-US"/>
              <a:pPr/>
              <a:t>29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8121B4-98CC-45AF-9A74-962D5FDE962F}" type="slidenum">
              <a:rPr lang="en-US"/>
              <a:pPr/>
              <a:t>30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D73C73-831A-4096-9E2E-F4A87A046705}" type="slidenum">
              <a:rPr lang="en-US"/>
              <a:pPr/>
              <a:t>31</a:t>
            </a:fld>
            <a:endParaRPr lang="en-US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3C6C9-AB70-42D6-87F1-1F76556544ED}" type="slidenum">
              <a:rPr lang="en-US"/>
              <a:pPr/>
              <a:t>3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41FB08-13CA-4C37-A4A8-DD22C8E6F1A9}" type="slidenum">
              <a:rPr lang="en-US"/>
              <a:pPr/>
              <a:t>32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BD916E-CB01-4A64-808C-4E2AC304E644}" type="slidenum">
              <a:rPr lang="en-US"/>
              <a:pPr/>
              <a:t>33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A9ADD-2EEE-4E93-B7FB-EBEA596D3A4A}" type="slidenum">
              <a:rPr lang="en-US"/>
              <a:pPr/>
              <a:t>34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72E63-2082-4C89-BD80-B99899B126D3}" type="slidenum">
              <a:rPr lang="en-US"/>
              <a:pPr/>
              <a:t>35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7E8E6-B070-45AB-9F38-B17C8EAE28D0}" type="slidenum">
              <a:rPr lang="en-US"/>
              <a:pPr/>
              <a:t>36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E287E-BDAA-420D-81F7-539F7E07FB86}" type="slidenum">
              <a:rPr lang="en-US"/>
              <a:pPr/>
              <a:t>37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E2E599-831F-4042-AA22-861EDEEC5BEE}" type="slidenum">
              <a:rPr lang="en-US"/>
              <a:pPr/>
              <a:t>38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F8073-AD05-4AC0-A619-ADD8ABABCE1C}" type="slidenum">
              <a:rPr lang="en-US"/>
              <a:pPr/>
              <a:t>39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F0309-5D40-4CCD-A03C-5A7F92CE5C0F}" type="slidenum">
              <a:rPr lang="en-US"/>
              <a:pPr/>
              <a:t>40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BF11D-D3FA-4D93-B0FC-D1F517A33320}" type="slidenum">
              <a:rPr lang="en-US"/>
              <a:pPr/>
              <a:t>41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2B775A-46FD-4536-AEE8-DCC326904363}" type="slidenum">
              <a:rPr lang="en-US"/>
              <a:pPr/>
              <a:t>4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0A4D8-CD1B-43F8-9E40-C0335BB1966B}" type="slidenum">
              <a:rPr lang="en-US"/>
              <a:pPr/>
              <a:t>42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FA22FB-CF41-442D-90B0-FCE526D500D0}" type="slidenum">
              <a:rPr lang="en-US"/>
              <a:pPr/>
              <a:t>43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A97114-D8E1-4A69-A098-35931C2ABA0A}" type="slidenum">
              <a:rPr lang="en-US"/>
              <a:pPr/>
              <a:t>44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42633-10AD-4710-A3DE-CC7A40F5933F}" type="slidenum">
              <a:rPr lang="en-US"/>
              <a:pPr/>
              <a:t>45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4EDE9-5D74-46E8-8411-372B2D40BA81}" type="slidenum">
              <a:rPr lang="en-US"/>
              <a:pPr/>
              <a:t>46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2467C-C3C8-4646-914B-52D59968D881}" type="slidenum">
              <a:rPr lang="en-US"/>
              <a:pPr/>
              <a:t>47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3EA5F-FBF1-45F9-AECD-E60C7143FDE5}" type="slidenum">
              <a:rPr lang="en-US"/>
              <a:pPr/>
              <a:t>5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85DA-B55A-4233-92DE-11DCC975CBBF}" type="slidenum">
              <a:rPr lang="en-US"/>
              <a:pPr/>
              <a:t>6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85DA-B55A-4233-92DE-11DCC975CBBF}" type="slidenum">
              <a:rPr lang="en-US"/>
              <a:pPr/>
              <a:t>7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455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8E5F84-0293-45E4-B0EE-9D56F736F0BC}" type="slidenum">
              <a:rPr lang="en-US"/>
              <a:pPr/>
              <a:t>8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0C695-B200-4097-B560-179DE736B4B9}" type="slidenum">
              <a:rPr lang="en-US"/>
              <a:pPr/>
              <a:t>9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FEF12-DC0C-468C-ADE7-154F0F0B5AE0}" type="slidenum">
              <a:rPr lang="en-US"/>
              <a:pPr/>
              <a:t>10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09025" y="6599238"/>
            <a:ext cx="434975" cy="258762"/>
          </a:xfrm>
        </p:spPr>
        <p:txBody>
          <a:bodyPr/>
          <a:lstStyle>
            <a:lvl1pPr>
              <a:defRPr/>
            </a:lvl1pPr>
          </a:lstStyle>
          <a:p>
            <a:fld id="{07F98BC3-F7EA-4A73-8394-BEF993D5B06B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228600" y="-315913"/>
            <a:ext cx="2514600" cy="2514601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800">
              <a:effectLst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hidden">
          <a:xfrm>
            <a:off x="0" y="446088"/>
            <a:ext cx="47244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2400">
              <a:effectLst/>
              <a:latin typeface="Times New Roman" pitchFamily="18" charset="0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hidden">
          <a:xfrm>
            <a:off x="3962400" y="446088"/>
            <a:ext cx="4724400" cy="1143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2400">
              <a:effectLst/>
              <a:latin typeface="Times New Roman" pitchFamily="18" charset="0"/>
            </a:endParaRPr>
          </a:p>
        </p:txBody>
      </p:sp>
      <p:sp>
        <p:nvSpPr>
          <p:cNvPr id="44042" name="Freeform 10"/>
          <p:cNvSpPr>
            <a:spLocks noChangeArrowheads="1"/>
          </p:cNvSpPr>
          <p:nvPr/>
        </p:nvSpPr>
        <p:spPr bwMode="auto">
          <a:xfrm>
            <a:off x="609600" y="293688"/>
            <a:ext cx="228600" cy="1449387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4043" name="Freeform 11"/>
          <p:cNvSpPr>
            <a:spLocks noChangeArrowheads="1"/>
          </p:cNvSpPr>
          <p:nvPr/>
        </p:nvSpPr>
        <p:spPr bwMode="auto">
          <a:xfrm>
            <a:off x="8316913" y="333375"/>
            <a:ext cx="261937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4044" name="Rectangle 12"/>
          <p:cNvSpPr>
            <a:spLocks noGrp="1" noChangeArrowheads="1"/>
          </p:cNvSpPr>
          <p:nvPr>
            <p:ph type="ctrTitle"/>
          </p:nvPr>
        </p:nvSpPr>
        <p:spPr bwMode="auto">
          <a:xfrm>
            <a:off x="700088" y="333375"/>
            <a:ext cx="7832725" cy="1254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09B6AB-0DFB-4241-97DF-8E0779CF0EC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05613" y="274638"/>
            <a:ext cx="2189162" cy="6267450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33363" y="274638"/>
            <a:ext cx="6419850" cy="62674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64C48D-6E77-446A-8005-BF0B3454B75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233363" y="1846263"/>
            <a:ext cx="8761412" cy="46958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>
          <a:xfrm>
            <a:off x="0" y="6597650"/>
            <a:ext cx="8847138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8747125" y="6562725"/>
            <a:ext cx="396875" cy="295275"/>
          </a:xfrm>
        </p:spPr>
        <p:txBody>
          <a:bodyPr/>
          <a:lstStyle>
            <a:lvl1pPr>
              <a:defRPr/>
            </a:lvl1pPr>
          </a:lstStyle>
          <a:p>
            <a:fld id="{06F79DFA-6C56-4702-BD9C-E680F18F323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7F3A25-C756-4EF7-A996-DD654CB7FDA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B5DB98-58D1-43A9-8712-36C5BB95AB5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33363" y="1846263"/>
            <a:ext cx="4303712" cy="4695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89475" y="1846263"/>
            <a:ext cx="4305300" cy="4695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615261-96F5-45D2-98F9-D5F3F7B4CE3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0D96C1-0F27-43CE-910B-CE87C86368E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670661-D0F2-4E74-BC27-ACC85E02BB5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3A7C8A-2224-4BB4-9F2E-9596C01A09C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59AE66-8679-4520-B45A-52FB3688B27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FE998E-6F1A-4A4E-91FA-B7A3887E1DD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1846263"/>
            <a:ext cx="8761412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7650"/>
            <a:ext cx="88471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hlink"/>
                </a:solidFill>
                <a:effectLst/>
              </a:defRPr>
            </a:lvl1pPr>
          </a:lstStyle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7125" y="6562725"/>
            <a:ext cx="3968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/>
              </a:defRPr>
            </a:lvl1pPr>
          </a:lstStyle>
          <a:p>
            <a:fld id="{DB9416B1-F5D7-4C22-8DBD-46B628298F40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43019" name="Oval 11"/>
          <p:cNvSpPr>
            <a:spLocks noChangeArrowheads="1"/>
          </p:cNvSpPr>
          <p:nvPr userDrawn="1"/>
        </p:nvSpPr>
        <p:spPr bwMode="auto">
          <a:xfrm>
            <a:off x="228600" y="-315913"/>
            <a:ext cx="2514600" cy="2514601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800">
              <a:effectLst/>
            </a:endParaRPr>
          </a:p>
        </p:txBody>
      </p:sp>
      <p:sp>
        <p:nvSpPr>
          <p:cNvPr id="43020" name="Rectangle 12"/>
          <p:cNvSpPr>
            <a:spLocks noChangeArrowheads="1"/>
          </p:cNvSpPr>
          <p:nvPr userDrawn="1"/>
        </p:nvSpPr>
        <p:spPr bwMode="hidden">
          <a:xfrm>
            <a:off x="0" y="446088"/>
            <a:ext cx="47244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2400">
              <a:effectLst/>
              <a:latin typeface="Times New Roman" pitchFamily="18" charset="0"/>
            </a:endParaRPr>
          </a:p>
        </p:txBody>
      </p:sp>
      <p:sp>
        <p:nvSpPr>
          <p:cNvPr id="43021" name="Rectangle 13"/>
          <p:cNvSpPr>
            <a:spLocks noChangeArrowheads="1"/>
          </p:cNvSpPr>
          <p:nvPr userDrawn="1"/>
        </p:nvSpPr>
        <p:spPr bwMode="hidden">
          <a:xfrm>
            <a:off x="3962400" y="446088"/>
            <a:ext cx="4724400" cy="1143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2400">
              <a:effectLst/>
              <a:latin typeface="Times New Roman" pitchFamily="18" charset="0"/>
            </a:endParaRPr>
          </a:p>
        </p:txBody>
      </p:sp>
      <p:sp>
        <p:nvSpPr>
          <p:cNvPr id="43022" name="Freeform 14"/>
          <p:cNvSpPr>
            <a:spLocks noChangeArrowheads="1"/>
          </p:cNvSpPr>
          <p:nvPr userDrawn="1"/>
        </p:nvSpPr>
        <p:spPr bwMode="auto">
          <a:xfrm>
            <a:off x="609600" y="293688"/>
            <a:ext cx="228600" cy="1449387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3023" name="Freeform 15"/>
          <p:cNvSpPr>
            <a:spLocks noChangeArrowheads="1"/>
          </p:cNvSpPr>
          <p:nvPr userDrawn="1"/>
        </p:nvSpPr>
        <p:spPr bwMode="auto">
          <a:xfrm>
            <a:off x="8316913" y="333375"/>
            <a:ext cx="261937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971550" y="333375"/>
            <a:ext cx="75612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it-IT" sz="3600">
              <a:solidFill>
                <a:schemeClr val="tx2"/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447675" indent="-44767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</a:defRPr>
      </a:lvl2pPr>
      <a:lvl3pPr marL="1293813" indent="-4032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81163" indent="-385763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4pPr>
      <a:lvl5pPr marL="20701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3.wmf"/><Relationship Id="rId26" Type="http://schemas.openxmlformats.org/officeDocument/2006/relationships/image" Target="../media/image27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8.wmf"/><Relationship Id="rId10" Type="http://schemas.openxmlformats.org/officeDocument/2006/relationships/image" Target="../media/image19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1.wmf"/><Relationship Id="rId22" Type="http://schemas.openxmlformats.org/officeDocument/2006/relationships/image" Target="../media/image25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A8FB7E09-604F-40D4-8EDA-1B021656C579}" type="slidenum">
              <a:rPr lang="it-IT"/>
              <a:pPr/>
              <a:t>1</a:t>
            </a:fld>
            <a:endParaRPr lang="it-IT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848600" cy="1439863"/>
          </a:xfrm>
        </p:spPr>
        <p:txBody>
          <a:bodyPr/>
          <a:lstStyle/>
          <a:p>
            <a:r>
              <a:rPr lang="it-IT" b="1" dirty="0" smtClean="0"/>
              <a:t>Riepilogo Cogenerazione</a:t>
            </a:r>
            <a:endParaRPr lang="it-IT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54175" y="4270375"/>
            <a:ext cx="565308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000" b="1">
                <a:solidFill>
                  <a:schemeClr val="tx2"/>
                </a:solidFill>
                <a:effectLst/>
              </a:rPr>
              <a:t>prof. Mauro REINI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000" b="1">
                <a:solidFill>
                  <a:schemeClr val="tx2"/>
                </a:solidFill>
                <a:effectLst/>
              </a:rPr>
              <a:t>docente di sistemi per l’energia e l’ambiente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000" b="1">
                <a:solidFill>
                  <a:schemeClr val="tx2"/>
                </a:solidFill>
                <a:effectLst/>
              </a:rPr>
              <a:t>Università di Trieste – Polo di Pordenone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0" y="4242856"/>
            <a:ext cx="1192531" cy="11821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63" y="4073525"/>
            <a:ext cx="1760605" cy="132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1FF5DE-7AB8-4A4C-A1E7-CD856BAEC319}" type="slidenum">
              <a:rPr lang="it-IT"/>
              <a:pPr/>
              <a:t>10</a:t>
            </a:fld>
            <a:endParaRPr lang="it-IT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6438" y="638175"/>
            <a:ext cx="8229600" cy="4905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/>
              <a:t>Benefici energetici e ambientali</a:t>
            </a:r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 cstate="print"/>
          <a:srcRect t="7286"/>
          <a:stretch>
            <a:fillRect/>
          </a:stretch>
        </p:blipFill>
        <p:spPr bwMode="auto">
          <a:xfrm>
            <a:off x="384175" y="1622425"/>
            <a:ext cx="8348663" cy="49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6734175" y="5395913"/>
            <a:ext cx="846138" cy="396875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- 30%</a:t>
            </a: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7827963" y="2408238"/>
            <a:ext cx="885825" cy="396875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- 45%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 animBg="1"/>
      <p:bldP spid="1628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D31CF8A7-0728-43CF-A736-C01A71D7224F}" type="slidenum">
              <a:rPr lang="it-IT"/>
              <a:pPr/>
              <a:t>11</a:t>
            </a:fld>
            <a:endParaRPr lang="it-IT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71500"/>
            <a:ext cx="7772400" cy="1231900"/>
          </a:xfrm>
        </p:spPr>
        <p:txBody>
          <a:bodyPr/>
          <a:lstStyle/>
          <a:p>
            <a:r>
              <a:rPr lang="en-US" dirty="0" err="1"/>
              <a:t>Tecnologie</a:t>
            </a:r>
            <a:r>
              <a:rPr lang="en-US" dirty="0"/>
              <a:t> per la </a:t>
            </a:r>
            <a:r>
              <a:rPr lang="en-US" dirty="0" err="1"/>
              <a:t>cogenerazione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0" y="1790700"/>
            <a:ext cx="3392488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622300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000">
                <a:effectLst/>
              </a:rPr>
              <a:t>Motori alternativi</a:t>
            </a:r>
          </a:p>
          <a:p>
            <a:pPr marL="549275" lvl="3" defTabSz="622300">
              <a:spcBef>
                <a:spcPct val="50000"/>
              </a:spcBef>
              <a:buFontTx/>
              <a:buChar char="•"/>
            </a:pPr>
            <a:r>
              <a:rPr lang="en-US" sz="2000">
                <a:effectLst/>
              </a:rPr>
              <a:t> combustione interna</a:t>
            </a:r>
          </a:p>
          <a:p>
            <a:pPr marL="549275" lvl="3" defTabSz="622300">
              <a:spcBef>
                <a:spcPct val="50000"/>
              </a:spcBef>
              <a:buFontTx/>
              <a:buChar char="•"/>
            </a:pPr>
            <a:r>
              <a:rPr lang="en-US" sz="2000">
                <a:effectLst/>
              </a:rPr>
              <a:t> Stirling</a:t>
            </a:r>
          </a:p>
          <a:p>
            <a:pPr defTabSz="622300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000">
                <a:effectLst/>
              </a:rPr>
              <a:t>Microturbine a gas</a:t>
            </a:r>
          </a:p>
          <a:p>
            <a:pPr defTabSz="622300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000">
                <a:effectLst/>
              </a:rPr>
              <a:t>Gruppi a ciclo Rankine</a:t>
            </a:r>
          </a:p>
          <a:p>
            <a:pPr defTabSz="622300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000">
                <a:effectLst/>
              </a:rPr>
              <a:t>Celle a combustibile (FC)</a:t>
            </a:r>
          </a:p>
          <a:p>
            <a:pPr defTabSz="622300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000">
                <a:effectLst/>
              </a:rPr>
              <a:t>Turbine a gas e a vapore</a:t>
            </a:r>
          </a:p>
          <a:p>
            <a:pPr defTabSz="622300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000">
                <a:effectLst/>
              </a:rPr>
              <a:t>Cicli combinati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4800600" y="5986463"/>
            <a:ext cx="728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>
                <a:solidFill>
                  <a:srgbClr val="0033CC"/>
                </a:solidFill>
                <a:effectLst/>
                <a:latin typeface="Arial Rounded MT Bold" pitchFamily="34" charset="0"/>
              </a:rPr>
              <a:t>, ORC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3184525" y="1618615"/>
            <a:ext cx="5959475" cy="4159250"/>
            <a:chOff x="3184525" y="1831975"/>
            <a:chExt cx="5959475" cy="4159250"/>
          </a:xfrm>
        </p:grpSpPr>
        <p:pic>
          <p:nvPicPr>
            <p:cNvPr id="1454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t="650"/>
            <a:stretch>
              <a:fillRect/>
            </a:stretch>
          </p:blipFill>
          <p:spPr bwMode="auto">
            <a:xfrm>
              <a:off x="3184525" y="1831975"/>
              <a:ext cx="5959475" cy="415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5415" name="Oval 7"/>
            <p:cNvSpPr>
              <a:spLocks noChangeArrowheads="1"/>
            </p:cNvSpPr>
            <p:nvPr/>
          </p:nvSpPr>
          <p:spPr bwMode="auto">
            <a:xfrm rot="-651973">
              <a:off x="4503738" y="4573588"/>
              <a:ext cx="2476500" cy="357187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5417" name="Text Box 9"/>
            <p:cNvSpPr txBox="1">
              <a:spLocks noChangeArrowheads="1"/>
            </p:cNvSpPr>
            <p:nvPr/>
          </p:nvSpPr>
          <p:spPr bwMode="auto">
            <a:xfrm>
              <a:off x="6330950" y="5035550"/>
              <a:ext cx="482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ORC</a:t>
              </a:r>
            </a:p>
          </p:txBody>
        </p:sp>
        <p:sp>
          <p:nvSpPr>
            <p:cNvPr id="145418" name="Line 10"/>
            <p:cNvSpPr>
              <a:spLocks noChangeShapeType="1"/>
            </p:cNvSpPr>
            <p:nvPr/>
          </p:nvSpPr>
          <p:spPr bwMode="auto">
            <a:xfrm flipH="1" flipV="1">
              <a:off x="6026150" y="4870450"/>
              <a:ext cx="342900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5421" name="Oval 13"/>
          <p:cNvSpPr>
            <a:spLocks noChangeArrowheads="1"/>
          </p:cNvSpPr>
          <p:nvPr/>
        </p:nvSpPr>
        <p:spPr bwMode="auto">
          <a:xfrm>
            <a:off x="-265113" y="1527175"/>
            <a:ext cx="3625851" cy="2671763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50" y="5691188"/>
            <a:ext cx="51562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5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2616" y="548479"/>
            <a:ext cx="8241458" cy="874713"/>
          </a:xfrm>
        </p:spPr>
        <p:txBody>
          <a:bodyPr/>
          <a:lstStyle/>
          <a:p>
            <a:r>
              <a:rPr lang="it-IT" sz="3600" dirty="0" smtClean="0"/>
              <a:t>Combustione esterna – </a:t>
            </a:r>
            <a:r>
              <a:rPr lang="it-IT" sz="3600" dirty="0" err="1" smtClean="0"/>
              <a:t>Boiler+Rankine</a:t>
            </a:r>
            <a:endParaRPr lang="en-US" sz="3600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48" y="1614773"/>
            <a:ext cx="6396397" cy="488389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6082556" y="5826868"/>
            <a:ext cx="950541" cy="4961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39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2616" y="548479"/>
            <a:ext cx="8241458" cy="874713"/>
          </a:xfrm>
        </p:spPr>
        <p:txBody>
          <a:bodyPr/>
          <a:lstStyle/>
          <a:p>
            <a:r>
              <a:rPr lang="it-IT" sz="3600" dirty="0" smtClean="0"/>
              <a:t>Combustione esterna – </a:t>
            </a:r>
            <a:r>
              <a:rPr lang="it-IT" sz="3600" dirty="0" err="1" smtClean="0"/>
              <a:t>Boiler+Rankine</a:t>
            </a:r>
            <a:endParaRPr lang="en-US" sz="3600" dirty="0"/>
          </a:p>
        </p:txBody>
      </p:sp>
      <p:sp>
        <p:nvSpPr>
          <p:cNvPr id="3" name="Rettangolo 2"/>
          <p:cNvSpPr/>
          <p:nvPr/>
        </p:nvSpPr>
        <p:spPr bwMode="auto">
          <a:xfrm>
            <a:off x="6082556" y="5826868"/>
            <a:ext cx="950541" cy="4961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5" name="Gruppo 4"/>
          <p:cNvGrpSpPr>
            <a:grpSpLocks noChangeAspect="1"/>
          </p:cNvGrpSpPr>
          <p:nvPr/>
        </p:nvGrpSpPr>
        <p:grpSpPr>
          <a:xfrm>
            <a:off x="542616" y="1857984"/>
            <a:ext cx="8288643" cy="4624536"/>
            <a:chOff x="-493978" y="278768"/>
            <a:chExt cx="10487669" cy="5851454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93978" y="278768"/>
              <a:ext cx="10487669" cy="5851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e 6"/>
            <p:cNvSpPr/>
            <p:nvPr/>
          </p:nvSpPr>
          <p:spPr bwMode="auto">
            <a:xfrm>
              <a:off x="3668576" y="4437112"/>
              <a:ext cx="1584176" cy="36004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2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1256" y="548479"/>
            <a:ext cx="8241458" cy="874713"/>
          </a:xfrm>
        </p:spPr>
        <p:txBody>
          <a:bodyPr/>
          <a:lstStyle/>
          <a:p>
            <a:r>
              <a:rPr lang="it-IT" sz="3600" dirty="0" smtClean="0"/>
              <a:t>Boiler: Bilancio termico e rendimento</a:t>
            </a:r>
            <a:endParaRPr lang="en-US" sz="3600" dirty="0"/>
          </a:p>
        </p:txBody>
      </p:sp>
      <p:sp>
        <p:nvSpPr>
          <p:cNvPr id="3" name="Rettangolo 2"/>
          <p:cNvSpPr/>
          <p:nvPr/>
        </p:nvSpPr>
        <p:spPr bwMode="auto">
          <a:xfrm>
            <a:off x="6082556" y="5826868"/>
            <a:ext cx="950541" cy="4961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508104" y="5951871"/>
            <a:ext cx="352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0" dirty="0" err="1" smtClean="0"/>
              <a:t>Rendim</a:t>
            </a:r>
            <a:r>
              <a:rPr lang="it-IT" sz="1400" i="0" dirty="0" smtClean="0"/>
              <a:t>. netto = 0.76 . 0.91</a:t>
            </a:r>
          </a:p>
          <a:p>
            <a:pPr algn="ctr"/>
            <a:r>
              <a:rPr lang="it-IT" sz="1400" i="0" dirty="0" smtClean="0"/>
              <a:t>(</a:t>
            </a:r>
            <a:r>
              <a:rPr lang="it-IT" sz="1400" i="0" dirty="0" err="1" smtClean="0"/>
              <a:t>P</a:t>
            </a:r>
            <a:r>
              <a:rPr lang="it-IT" sz="1400" i="0" baseline="-25000" dirty="0" err="1" smtClean="0"/>
              <a:t>aux</a:t>
            </a:r>
            <a:r>
              <a:rPr lang="it-IT" sz="1400" i="0" dirty="0" smtClean="0"/>
              <a:t> = potenza ausiliari)</a:t>
            </a:r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73204"/>
              </p:ext>
            </p:extLst>
          </p:nvPr>
        </p:nvGraphicFramePr>
        <p:xfrm>
          <a:off x="6420693" y="5177617"/>
          <a:ext cx="1463675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56" name="Equazione" r:id="rId3" imgW="888840" imgH="406080" progId="Equation.3">
                  <p:embed/>
                </p:oleObj>
              </mc:Choice>
              <mc:Fallback>
                <p:oleObj name="Equazione" r:id="rId3" imgW="888840" imgH="406080" progId="Equation.3">
                  <p:embed/>
                  <p:pic>
                    <p:nvPicPr>
                      <p:cNvPr id="26" name="Oggetto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0693" y="5177617"/>
                        <a:ext cx="1463675" cy="668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430903"/>
              </p:ext>
            </p:extLst>
          </p:nvPr>
        </p:nvGraphicFramePr>
        <p:xfrm>
          <a:off x="171103" y="3009459"/>
          <a:ext cx="1890239" cy="9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57" name="Equazione" r:id="rId5" imgW="1625400" imgH="774360" progId="Equation.3">
                  <p:embed/>
                </p:oleObj>
              </mc:Choice>
              <mc:Fallback>
                <p:oleObj name="Equazione" r:id="rId5" imgW="1625400" imgH="774360" progId="Equation.3">
                  <p:embed/>
                  <p:pic>
                    <p:nvPicPr>
                      <p:cNvPr id="1085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03" y="3009459"/>
                        <a:ext cx="1890239" cy="9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973801"/>
              </p:ext>
            </p:extLst>
          </p:nvPr>
        </p:nvGraphicFramePr>
        <p:xfrm>
          <a:off x="171103" y="1828768"/>
          <a:ext cx="1952625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58" name="Equazione" r:id="rId7" imgW="1625400" imgH="952200" progId="Equation.3">
                  <p:embed/>
                </p:oleObj>
              </mc:Choice>
              <mc:Fallback>
                <p:oleObj name="Equazione" r:id="rId7" imgW="1625400" imgH="952200" progId="Equation.3">
                  <p:embed/>
                  <p:pic>
                    <p:nvPicPr>
                      <p:cNvPr id="1085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03" y="1828768"/>
                        <a:ext cx="1952625" cy="114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463465" y="2098233"/>
            <a:ext cx="2678219" cy="15240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78295" y="3035418"/>
            <a:ext cx="979661" cy="58687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620158" y="1511362"/>
            <a:ext cx="391864" cy="58687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489057" y="2977248"/>
            <a:ext cx="458135" cy="58687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3635804" y="2697794"/>
            <a:ext cx="2533502" cy="275806"/>
          </a:xfrm>
          <a:custGeom>
            <a:avLst/>
            <a:gdLst>
              <a:gd name="connsiteX0" fmla="*/ 2916 w 13065"/>
              <a:gd name="connsiteY0" fmla="*/ 211 h 9972"/>
              <a:gd name="connsiteX1" fmla="*/ 11341 w 13065"/>
              <a:gd name="connsiteY1" fmla="*/ 211 h 9972"/>
              <a:gd name="connsiteX2" fmla="*/ 12351 w 13065"/>
              <a:gd name="connsiteY2" fmla="*/ 1566 h 9972"/>
              <a:gd name="connsiteX3" fmla="*/ 11675 w 13065"/>
              <a:gd name="connsiteY3" fmla="*/ 2922 h 9972"/>
              <a:gd name="connsiteX4" fmla="*/ 10331 w 13065"/>
              <a:gd name="connsiteY4" fmla="*/ 2922 h 9972"/>
              <a:gd name="connsiteX5" fmla="*/ 9996 w 13065"/>
              <a:gd name="connsiteY5" fmla="*/ 5663 h 9972"/>
              <a:gd name="connsiteX6" fmla="*/ 12017 w 13065"/>
              <a:gd name="connsiteY6" fmla="*/ 5663 h 9972"/>
              <a:gd name="connsiteX7" fmla="*/ 12351 w 13065"/>
              <a:gd name="connsiteY7" fmla="*/ 8404 h 9972"/>
              <a:gd name="connsiteX8" fmla="*/ 11007 w 13065"/>
              <a:gd name="connsiteY8" fmla="*/ 9759 h 9972"/>
              <a:gd name="connsiteX9" fmla="*/ 0 w 13065"/>
              <a:gd name="connsiteY9" fmla="*/ 9684 h 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65" h="9972">
                <a:moveTo>
                  <a:pt x="2916" y="211"/>
                </a:moveTo>
                <a:cubicBezTo>
                  <a:pt x="6341" y="90"/>
                  <a:pt x="9766" y="0"/>
                  <a:pt x="11341" y="211"/>
                </a:cubicBezTo>
                <a:cubicBezTo>
                  <a:pt x="12916" y="422"/>
                  <a:pt x="12299" y="1114"/>
                  <a:pt x="12351" y="1566"/>
                </a:cubicBezTo>
                <a:cubicBezTo>
                  <a:pt x="12403" y="2018"/>
                  <a:pt x="12010" y="2711"/>
                  <a:pt x="11675" y="2922"/>
                </a:cubicBezTo>
                <a:cubicBezTo>
                  <a:pt x="11341" y="3133"/>
                  <a:pt x="10613" y="2470"/>
                  <a:pt x="10331" y="2922"/>
                </a:cubicBezTo>
                <a:cubicBezTo>
                  <a:pt x="10048" y="3373"/>
                  <a:pt x="9714" y="5211"/>
                  <a:pt x="9996" y="5663"/>
                </a:cubicBezTo>
                <a:cubicBezTo>
                  <a:pt x="10279" y="6114"/>
                  <a:pt x="11623" y="5211"/>
                  <a:pt x="12017" y="5663"/>
                </a:cubicBezTo>
                <a:cubicBezTo>
                  <a:pt x="12411" y="6114"/>
                  <a:pt x="12522" y="7711"/>
                  <a:pt x="12351" y="8404"/>
                </a:cubicBezTo>
                <a:cubicBezTo>
                  <a:pt x="12180" y="9096"/>
                  <a:pt x="13065" y="9546"/>
                  <a:pt x="11007" y="9759"/>
                </a:cubicBezTo>
                <a:cubicBezTo>
                  <a:pt x="8949" y="9972"/>
                  <a:pt x="1345" y="9684"/>
                  <a:pt x="0" y="968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5698125" y="1238609"/>
            <a:ext cx="1148220" cy="2326803"/>
          </a:xfrm>
          <a:custGeom>
            <a:avLst/>
            <a:gdLst/>
            <a:ahLst/>
            <a:cxnLst>
              <a:cxn ang="0">
                <a:pos x="50" y="1398"/>
              </a:cxn>
              <a:cxn ang="0">
                <a:pos x="86" y="792"/>
              </a:cxn>
              <a:cxn ang="0">
                <a:pos x="566" y="780"/>
              </a:cxn>
              <a:cxn ang="0">
                <a:pos x="656" y="1128"/>
              </a:cxn>
              <a:cxn ang="0">
                <a:pos x="668" y="1566"/>
              </a:cxn>
              <a:cxn ang="0">
                <a:pos x="686" y="1710"/>
              </a:cxn>
              <a:cxn ang="0">
                <a:pos x="782" y="1656"/>
              </a:cxn>
              <a:cxn ang="0">
                <a:pos x="776" y="846"/>
              </a:cxn>
              <a:cxn ang="0">
                <a:pos x="770" y="0"/>
              </a:cxn>
            </a:cxnLst>
            <a:rect l="0" t="0" r="r" b="b"/>
            <a:pathLst>
              <a:path w="797" h="1800">
                <a:moveTo>
                  <a:pt x="50" y="1398"/>
                </a:moveTo>
                <a:cubicBezTo>
                  <a:pt x="57" y="1297"/>
                  <a:pt x="0" y="895"/>
                  <a:pt x="86" y="792"/>
                </a:cubicBezTo>
                <a:cubicBezTo>
                  <a:pt x="172" y="689"/>
                  <a:pt x="471" y="724"/>
                  <a:pt x="566" y="780"/>
                </a:cubicBezTo>
                <a:cubicBezTo>
                  <a:pt x="661" y="836"/>
                  <a:pt x="639" y="997"/>
                  <a:pt x="656" y="1128"/>
                </a:cubicBezTo>
                <a:cubicBezTo>
                  <a:pt x="673" y="1259"/>
                  <a:pt x="663" y="1469"/>
                  <a:pt x="668" y="1566"/>
                </a:cubicBezTo>
                <a:cubicBezTo>
                  <a:pt x="673" y="1663"/>
                  <a:pt x="667" y="1695"/>
                  <a:pt x="686" y="1710"/>
                </a:cubicBezTo>
                <a:cubicBezTo>
                  <a:pt x="705" y="1725"/>
                  <a:pt x="767" y="1800"/>
                  <a:pt x="782" y="1656"/>
                </a:cubicBezTo>
                <a:cubicBezTo>
                  <a:pt x="797" y="1512"/>
                  <a:pt x="778" y="1122"/>
                  <a:pt x="776" y="846"/>
                </a:cubicBezTo>
                <a:cubicBezTo>
                  <a:pt x="774" y="570"/>
                  <a:pt x="771" y="176"/>
                  <a:pt x="770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4257448" y="2716658"/>
            <a:ext cx="1311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6357955" y="3081043"/>
            <a:ext cx="1306694" cy="0"/>
          </a:xfrm>
          <a:prstGeom prst="line">
            <a:avLst/>
          </a:prstGeom>
          <a:noFill/>
          <a:ln w="38100">
            <a:solidFill>
              <a:srgbClr val="327076"/>
            </a:solidFill>
            <a:round/>
            <a:headEnd type="triangle" w="lg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6357955" y="3549991"/>
            <a:ext cx="1306694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triangle" w="lg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574227" y="3168563"/>
            <a:ext cx="641101" cy="36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C.C.</a:t>
            </a:r>
          </a:p>
        </p:txBody>
      </p:sp>
      <p:graphicFrame>
        <p:nvGraphicFramePr>
          <p:cNvPr id="21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18249"/>
              </p:ext>
            </p:extLst>
          </p:nvPr>
        </p:nvGraphicFramePr>
        <p:xfrm>
          <a:off x="6948264" y="1093427"/>
          <a:ext cx="12525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59" name="Equazione" r:id="rId9" imgW="609480" imgH="203040" progId="Equation.3">
                  <p:embed/>
                </p:oleObj>
              </mc:Choice>
              <mc:Fallback>
                <p:oleObj name="Equazione" r:id="rId9" imgW="609480" imgH="203040" progId="Equation.3">
                  <p:embed/>
                  <p:pic>
                    <p:nvPicPr>
                      <p:cNvPr id="61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93427"/>
                        <a:ext cx="1252538" cy="371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61571"/>
              </p:ext>
            </p:extLst>
          </p:nvPr>
        </p:nvGraphicFramePr>
        <p:xfrm>
          <a:off x="7668344" y="2821619"/>
          <a:ext cx="12525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60" name="Equazione" r:id="rId11" imgW="609480" imgH="203040" progId="Equation.3">
                  <p:embed/>
                </p:oleObj>
              </mc:Choice>
              <mc:Fallback>
                <p:oleObj name="Equazione" r:id="rId11" imgW="609480" imgH="203040" progId="Equation.3">
                  <p:embed/>
                  <p:pic>
                    <p:nvPicPr>
                      <p:cNvPr id="62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344" y="2821619"/>
                        <a:ext cx="1252538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833447"/>
              </p:ext>
            </p:extLst>
          </p:nvPr>
        </p:nvGraphicFramePr>
        <p:xfrm>
          <a:off x="7674223" y="3368910"/>
          <a:ext cx="11747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61" name="Equazione" r:id="rId13" imgW="571320" imgH="203040" progId="Equation.3">
                  <p:embed/>
                </p:oleObj>
              </mc:Choice>
              <mc:Fallback>
                <p:oleObj name="Equazione" r:id="rId13" imgW="571320" imgH="203040" progId="Equation.3">
                  <p:embed/>
                  <p:pic>
                    <p:nvPicPr>
                      <p:cNvPr id="6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4223" y="3368910"/>
                        <a:ext cx="117475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674493"/>
              </p:ext>
            </p:extLst>
          </p:nvPr>
        </p:nvGraphicFramePr>
        <p:xfrm>
          <a:off x="2339752" y="2792523"/>
          <a:ext cx="125412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62" name="Equazione" r:id="rId15" imgW="609480" imgH="203040" progId="Equation.3">
                  <p:embed/>
                </p:oleObj>
              </mc:Choice>
              <mc:Fallback>
                <p:oleObj name="Equazione" r:id="rId15" imgW="609480" imgH="203040" progId="Equation.3">
                  <p:embed/>
                  <p:pic>
                    <p:nvPicPr>
                      <p:cNvPr id="66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792523"/>
                        <a:ext cx="1254125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844465"/>
              </p:ext>
            </p:extLst>
          </p:nvPr>
        </p:nvGraphicFramePr>
        <p:xfrm>
          <a:off x="5292080" y="1561523"/>
          <a:ext cx="391229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63" name="Equazione" r:id="rId17" imgW="190440" imgH="215640" progId="Equation.3">
                  <p:embed/>
                </p:oleObj>
              </mc:Choice>
              <mc:Fallback>
                <p:oleObj name="Equazione" r:id="rId17" imgW="190440" imgH="215640" progId="Equation.3">
                  <p:embed/>
                  <p:pic>
                    <p:nvPicPr>
                      <p:cNvPr id="7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561523"/>
                        <a:ext cx="391229" cy="396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016349"/>
              </p:ext>
            </p:extLst>
          </p:nvPr>
        </p:nvGraphicFramePr>
        <p:xfrm>
          <a:off x="3150890" y="2517886"/>
          <a:ext cx="109696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64" name="Equazione" r:id="rId19" imgW="533160" imgH="203040" progId="Equation.3">
                  <p:embed/>
                </p:oleObj>
              </mc:Choice>
              <mc:Fallback>
                <p:oleObj name="Equazione" r:id="rId19" imgW="533160" imgH="203040" progId="Equation.3">
                  <p:embed/>
                  <p:pic>
                    <p:nvPicPr>
                      <p:cNvPr id="10856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0890" y="2517886"/>
                        <a:ext cx="1096962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Freeform 10"/>
          <p:cNvSpPr>
            <a:spLocks/>
          </p:cNvSpPr>
          <p:nvPr/>
        </p:nvSpPr>
        <p:spPr bwMode="auto">
          <a:xfrm>
            <a:off x="3275898" y="2193738"/>
            <a:ext cx="2953522" cy="275806"/>
          </a:xfrm>
          <a:custGeom>
            <a:avLst/>
            <a:gdLst>
              <a:gd name="connsiteX0" fmla="*/ 4772 w 15231"/>
              <a:gd name="connsiteY0" fmla="*/ 211 h 9972"/>
              <a:gd name="connsiteX1" fmla="*/ 13197 w 15231"/>
              <a:gd name="connsiteY1" fmla="*/ 211 h 9972"/>
              <a:gd name="connsiteX2" fmla="*/ 14207 w 15231"/>
              <a:gd name="connsiteY2" fmla="*/ 1566 h 9972"/>
              <a:gd name="connsiteX3" fmla="*/ 13531 w 15231"/>
              <a:gd name="connsiteY3" fmla="*/ 2922 h 9972"/>
              <a:gd name="connsiteX4" fmla="*/ 12187 w 15231"/>
              <a:gd name="connsiteY4" fmla="*/ 2922 h 9972"/>
              <a:gd name="connsiteX5" fmla="*/ 11852 w 15231"/>
              <a:gd name="connsiteY5" fmla="*/ 5663 h 9972"/>
              <a:gd name="connsiteX6" fmla="*/ 13873 w 15231"/>
              <a:gd name="connsiteY6" fmla="*/ 5663 h 9972"/>
              <a:gd name="connsiteX7" fmla="*/ 14207 w 15231"/>
              <a:gd name="connsiteY7" fmla="*/ 8404 h 9972"/>
              <a:gd name="connsiteX8" fmla="*/ 12863 w 15231"/>
              <a:gd name="connsiteY8" fmla="*/ 9759 h 9972"/>
              <a:gd name="connsiteX9" fmla="*/ 0 w 15231"/>
              <a:gd name="connsiteY9" fmla="*/ 9684 h 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31" h="9972">
                <a:moveTo>
                  <a:pt x="4772" y="211"/>
                </a:moveTo>
                <a:cubicBezTo>
                  <a:pt x="8197" y="90"/>
                  <a:pt x="11622" y="0"/>
                  <a:pt x="13197" y="211"/>
                </a:cubicBezTo>
                <a:cubicBezTo>
                  <a:pt x="14772" y="422"/>
                  <a:pt x="14155" y="1114"/>
                  <a:pt x="14207" y="1566"/>
                </a:cubicBezTo>
                <a:cubicBezTo>
                  <a:pt x="14259" y="2018"/>
                  <a:pt x="13866" y="2711"/>
                  <a:pt x="13531" y="2922"/>
                </a:cubicBezTo>
                <a:cubicBezTo>
                  <a:pt x="13197" y="3133"/>
                  <a:pt x="12469" y="2470"/>
                  <a:pt x="12187" y="2922"/>
                </a:cubicBezTo>
                <a:cubicBezTo>
                  <a:pt x="11904" y="3373"/>
                  <a:pt x="11570" y="5211"/>
                  <a:pt x="11852" y="5663"/>
                </a:cubicBezTo>
                <a:cubicBezTo>
                  <a:pt x="12135" y="6114"/>
                  <a:pt x="13479" y="5211"/>
                  <a:pt x="13873" y="5663"/>
                </a:cubicBezTo>
                <a:cubicBezTo>
                  <a:pt x="14267" y="6114"/>
                  <a:pt x="14378" y="7711"/>
                  <a:pt x="14207" y="8404"/>
                </a:cubicBezTo>
                <a:cubicBezTo>
                  <a:pt x="14036" y="9096"/>
                  <a:pt x="15231" y="9546"/>
                  <a:pt x="12863" y="9759"/>
                </a:cubicBezTo>
                <a:cubicBezTo>
                  <a:pt x="10495" y="9972"/>
                  <a:pt x="1345" y="9684"/>
                  <a:pt x="0" y="968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4257448" y="2212602"/>
            <a:ext cx="1311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GB"/>
          </a:p>
        </p:txBody>
      </p:sp>
      <p:graphicFrame>
        <p:nvGraphicFramePr>
          <p:cNvPr id="2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303117"/>
              </p:ext>
            </p:extLst>
          </p:nvPr>
        </p:nvGraphicFramePr>
        <p:xfrm>
          <a:off x="2339752" y="2256345"/>
          <a:ext cx="86201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65" name="Equazione" r:id="rId21" imgW="419040" imgH="190440" progId="Equation.3">
                  <p:embed/>
                </p:oleObj>
              </mc:Choice>
              <mc:Fallback>
                <p:oleObj name="Equazione" r:id="rId21" imgW="419040" imgH="190440" progId="Equation.3">
                  <p:embed/>
                  <p:pic>
                    <p:nvPicPr>
                      <p:cNvPr id="75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256345"/>
                        <a:ext cx="862012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224643"/>
              </p:ext>
            </p:extLst>
          </p:nvPr>
        </p:nvGraphicFramePr>
        <p:xfrm>
          <a:off x="3464247" y="1966725"/>
          <a:ext cx="757238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66" name="Equazione" r:id="rId23" imgW="368280" imgH="190440" progId="Equation.3">
                  <p:embed/>
                </p:oleObj>
              </mc:Choice>
              <mc:Fallback>
                <p:oleObj name="Equazione" r:id="rId23" imgW="368280" imgH="190440" progId="Equation.3">
                  <p:embed/>
                  <p:pic>
                    <p:nvPicPr>
                      <p:cNvPr id="7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4247" y="1966725"/>
                        <a:ext cx="757238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Figura a mano libera 30"/>
          <p:cNvSpPr/>
          <p:nvPr/>
        </p:nvSpPr>
        <p:spPr bwMode="auto">
          <a:xfrm>
            <a:off x="5688137" y="1700323"/>
            <a:ext cx="185737" cy="381000"/>
          </a:xfrm>
          <a:custGeom>
            <a:avLst/>
            <a:gdLst>
              <a:gd name="connsiteX0" fmla="*/ 138112 w 185737"/>
              <a:gd name="connsiteY0" fmla="*/ 381000 h 381000"/>
              <a:gd name="connsiteX1" fmla="*/ 166687 w 185737"/>
              <a:gd name="connsiteY1" fmla="*/ 209550 h 381000"/>
              <a:gd name="connsiteX2" fmla="*/ 23812 w 185737"/>
              <a:gd name="connsiteY2" fmla="*/ 85725 h 381000"/>
              <a:gd name="connsiteX3" fmla="*/ 23812 w 185737"/>
              <a:gd name="connsiteY3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737" h="381000">
                <a:moveTo>
                  <a:pt x="138112" y="381000"/>
                </a:moveTo>
                <a:cubicBezTo>
                  <a:pt x="161924" y="319881"/>
                  <a:pt x="185737" y="258763"/>
                  <a:pt x="166687" y="209550"/>
                </a:cubicBezTo>
                <a:cubicBezTo>
                  <a:pt x="147637" y="160338"/>
                  <a:pt x="47624" y="120650"/>
                  <a:pt x="23812" y="85725"/>
                </a:cubicBezTo>
                <a:cubicBezTo>
                  <a:pt x="0" y="50800"/>
                  <a:pt x="23812" y="0"/>
                  <a:pt x="23812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</p:spPr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GB" smtClean="0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6357955" y="3315016"/>
            <a:ext cx="1306694" cy="0"/>
          </a:xfrm>
          <a:prstGeom prst="line">
            <a:avLst/>
          </a:prstGeom>
          <a:noFill/>
          <a:ln w="38100">
            <a:solidFill>
              <a:srgbClr val="327076"/>
            </a:solidFill>
            <a:round/>
            <a:headEnd type="triangle" w="lg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graphicFrame>
        <p:nvGraphicFramePr>
          <p:cNvPr id="3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129518"/>
              </p:ext>
            </p:extLst>
          </p:nvPr>
        </p:nvGraphicFramePr>
        <p:xfrm>
          <a:off x="7668344" y="3105459"/>
          <a:ext cx="1226345" cy="373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67" name="Equazione" r:id="rId25" imgW="596880" imgH="203040" progId="Equation.3">
                  <p:embed/>
                </p:oleObj>
              </mc:Choice>
              <mc:Fallback>
                <p:oleObj name="Equazione" r:id="rId25" imgW="596880" imgH="203040" progId="Equation.3">
                  <p:embed/>
                  <p:pic>
                    <p:nvPicPr>
                      <p:cNvPr id="79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344" y="3105459"/>
                        <a:ext cx="1226345" cy="373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854777"/>
              </p:ext>
            </p:extLst>
          </p:nvPr>
        </p:nvGraphicFramePr>
        <p:xfrm>
          <a:off x="1244774" y="3943149"/>
          <a:ext cx="6662738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68" name="Equazione" r:id="rId27" imgW="3238200" imgH="215640" progId="Equation.3">
                  <p:embed/>
                </p:oleObj>
              </mc:Choice>
              <mc:Fallback>
                <p:oleObj name="Equazione" r:id="rId27" imgW="3238200" imgH="215640" progId="Equation.3">
                  <p:embed/>
                  <p:pic>
                    <p:nvPicPr>
                      <p:cNvPr id="10857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774" y="3943149"/>
                        <a:ext cx="6662738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CasellaDiTesto 34"/>
          <p:cNvSpPr txBox="1"/>
          <p:nvPr/>
        </p:nvSpPr>
        <p:spPr>
          <a:xfrm>
            <a:off x="5173094" y="1836268"/>
            <a:ext cx="6014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 smtClean="0"/>
              <a:t>perdite</a:t>
            </a:r>
            <a:endParaRPr lang="en-GB" sz="1100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7687725" y="2418146"/>
            <a:ext cx="1305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‘a’ aria </a:t>
            </a:r>
            <a:r>
              <a:rPr lang="en-GB" sz="1100" dirty="0" err="1" smtClean="0"/>
              <a:t>comburente</a:t>
            </a:r>
            <a:endParaRPr lang="en-GB" sz="1100" dirty="0" smtClean="0"/>
          </a:p>
          <a:p>
            <a:r>
              <a:rPr lang="en-GB" sz="1100" dirty="0" smtClean="0"/>
              <a:t>‘c’ </a:t>
            </a:r>
            <a:r>
              <a:rPr lang="en-GB" sz="1100" dirty="0" err="1" smtClean="0"/>
              <a:t>combustibile</a:t>
            </a:r>
            <a:endParaRPr lang="en-GB" sz="1100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7264698" y="1381459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 smtClean="0"/>
              <a:t>fumi</a:t>
            </a:r>
            <a:endParaRPr lang="en-GB" sz="1100" dirty="0"/>
          </a:p>
        </p:txBody>
      </p:sp>
      <p:graphicFrame>
        <p:nvGraphicFramePr>
          <p:cNvPr id="3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284292"/>
              </p:ext>
            </p:extLst>
          </p:nvPr>
        </p:nvGraphicFramePr>
        <p:xfrm>
          <a:off x="1302370" y="5177617"/>
          <a:ext cx="4349750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69" name="Equazione" r:id="rId29" imgW="2641320" imgH="406080" progId="Equation.3">
                  <p:embed/>
                </p:oleObj>
              </mc:Choice>
              <mc:Fallback>
                <p:oleObj name="Equazione" r:id="rId29" imgW="2641320" imgH="406080" progId="Equation.3">
                  <p:embed/>
                  <p:pic>
                    <p:nvPicPr>
                      <p:cNvPr id="10857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2370" y="5177617"/>
                        <a:ext cx="4349750" cy="668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ttangolo 38"/>
          <p:cNvSpPr/>
          <p:nvPr/>
        </p:nvSpPr>
        <p:spPr>
          <a:xfrm>
            <a:off x="-14560" y="6546290"/>
            <a:ext cx="9158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0" dirty="0" smtClean="0"/>
              <a:t>Ripartizione perdite: </a:t>
            </a:r>
            <a:r>
              <a:rPr lang="it-IT" sz="1400" i="0" dirty="0" err="1" smtClean="0"/>
              <a:t>c.ca</a:t>
            </a:r>
            <a:r>
              <a:rPr lang="it-IT" sz="1400" i="0" dirty="0" smtClean="0"/>
              <a:t> 70-80% fumi, 20-30% scambio termico con </a:t>
            </a:r>
            <a:r>
              <a:rPr lang="it-IT" sz="1400" i="0" dirty="0" err="1" smtClean="0"/>
              <a:t>amb</a:t>
            </a:r>
            <a:r>
              <a:rPr lang="it-IT" sz="1400" i="0" dirty="0" smtClean="0"/>
              <a:t>, &lt;1% incombusti.</a:t>
            </a:r>
            <a:endParaRPr lang="it-IT" sz="1400" i="0" baseline="-25000" dirty="0" smtClean="0"/>
          </a:p>
        </p:txBody>
      </p:sp>
      <p:sp>
        <p:nvSpPr>
          <p:cNvPr id="40" name="Rettangolo 39"/>
          <p:cNvSpPr/>
          <p:nvPr/>
        </p:nvSpPr>
        <p:spPr>
          <a:xfrm>
            <a:off x="1115616" y="5970807"/>
            <a:ext cx="4393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0" dirty="0" err="1" smtClean="0"/>
              <a:t>Rendim</a:t>
            </a:r>
            <a:r>
              <a:rPr lang="it-IT" sz="1400" i="0" dirty="0" smtClean="0"/>
              <a:t>. lordo = 0.78-0.94</a:t>
            </a:r>
          </a:p>
          <a:p>
            <a:pPr algn="ctr"/>
            <a:r>
              <a:rPr lang="it-IT" sz="1400" i="0" dirty="0" smtClean="0"/>
              <a:t>(si trascura l’entalpia del combustibile in ingresso, </a:t>
            </a:r>
            <a:r>
              <a:rPr lang="it-IT" sz="1400" i="0" dirty="0" err="1" smtClean="0"/>
              <a:t>h</a:t>
            </a:r>
            <a:r>
              <a:rPr lang="it-IT" sz="1400" i="0" baseline="-25000" dirty="0" err="1" smtClean="0"/>
              <a:t>ci</a:t>
            </a:r>
            <a:r>
              <a:rPr lang="it-IT" sz="1400" i="0" dirty="0" smtClean="0"/>
              <a:t> )</a:t>
            </a:r>
            <a:endParaRPr lang="it-IT" sz="1400" i="0" baseline="-25000" dirty="0" smtClean="0"/>
          </a:p>
        </p:txBody>
      </p:sp>
      <p:sp>
        <p:nvSpPr>
          <p:cNvPr id="41" name="CasellaDiTesto 40"/>
          <p:cNvSpPr txBox="1"/>
          <p:nvPr/>
        </p:nvSpPr>
        <p:spPr>
          <a:xfrm>
            <a:off x="3491880" y="3181659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 smtClean="0"/>
              <a:t>vapore</a:t>
            </a:r>
            <a:endParaRPr lang="en-GB" sz="1100" dirty="0"/>
          </a:p>
        </p:txBody>
      </p:sp>
      <p:sp>
        <p:nvSpPr>
          <p:cNvPr id="42" name="Rettangolo 41"/>
          <p:cNvSpPr/>
          <p:nvPr/>
        </p:nvSpPr>
        <p:spPr>
          <a:xfrm>
            <a:off x="426393" y="4549811"/>
            <a:ext cx="8280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400" b="1" i="0" dirty="0" smtClean="0"/>
              <a:t>RENDIMENTO</a:t>
            </a:r>
          </a:p>
          <a:p>
            <a:pPr algn="ctr"/>
            <a:r>
              <a:rPr lang="it-IT" sz="1400" i="0" dirty="0" smtClean="0"/>
              <a:t>E’ il rapporto fra il potenza termica fornita al fluido e quella sviluppata dalla combustione</a:t>
            </a:r>
          </a:p>
        </p:txBody>
      </p:sp>
    </p:spTree>
    <p:extLst>
      <p:ext uri="{BB962C8B-B14F-4D97-AF65-F5344CB8AC3E}">
        <p14:creationId xmlns:p14="http://schemas.microsoft.com/office/powerpoint/2010/main" val="31102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5962" y="640974"/>
            <a:ext cx="8229600" cy="698544"/>
          </a:xfrm>
        </p:spPr>
        <p:txBody>
          <a:bodyPr/>
          <a:lstStyle/>
          <a:p>
            <a:r>
              <a:rPr lang="it-IT" sz="3600" dirty="0"/>
              <a:t>GDV a TUDI D’ ACQUA</a:t>
            </a:r>
            <a:endParaRPr lang="en-US" sz="3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670661-D0F2-4E74-BC27-ACC85E02BB54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103" y="3161489"/>
            <a:ext cx="2178726" cy="365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52" y="2538919"/>
            <a:ext cx="3951838" cy="426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1108956" y="1346927"/>
            <a:ext cx="72957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0" dirty="0" smtClean="0">
                <a:effectLst/>
              </a:rPr>
              <a:t>Sono costituiti essenzialmente da una grande camera di combustione, completamente rivestita (schermata) da tubi nei quali circola l’acqua che si riscalda ed evapora.</a:t>
            </a:r>
          </a:p>
          <a:p>
            <a:r>
              <a:rPr lang="it-IT" sz="1400" i="0" dirty="0" smtClean="0">
                <a:effectLst/>
              </a:rPr>
              <a:t>Le caldaie moderne utilizzano l’</a:t>
            </a:r>
            <a:r>
              <a:rPr lang="it-IT" sz="1400" b="1" i="0" dirty="0" smtClean="0">
                <a:effectLst/>
              </a:rPr>
              <a:t>irraggiamento</a:t>
            </a:r>
            <a:r>
              <a:rPr lang="it-IT" sz="1400" i="0" dirty="0" smtClean="0">
                <a:effectLst/>
              </a:rPr>
              <a:t> diretto del calore dal focolare ai tubi d’acqua e sono capaci di elevate produzioni specifiche di vapore.</a:t>
            </a:r>
          </a:p>
          <a:p>
            <a:r>
              <a:rPr lang="it-IT" sz="1400" i="0" dirty="0" smtClean="0">
                <a:effectLst/>
              </a:rPr>
              <a:t>I gas di combustione passano poi nelle zone dove il calore è scambiato per </a:t>
            </a:r>
            <a:r>
              <a:rPr lang="it-IT" sz="1400" b="1" i="0" dirty="0" smtClean="0">
                <a:effectLst/>
              </a:rPr>
              <a:t>convezione</a:t>
            </a:r>
            <a:r>
              <a:rPr lang="it-IT" sz="1400" i="0" dirty="0" smtClean="0">
                <a:effectLst/>
              </a:rPr>
              <a:t>, incontrando via via le serpentine del surriscaldatore, </a:t>
            </a:r>
            <a:r>
              <a:rPr lang="it-IT" sz="1400" i="0" dirty="0" err="1" smtClean="0">
                <a:effectLst/>
              </a:rPr>
              <a:t>risurriscaldatore</a:t>
            </a:r>
            <a:r>
              <a:rPr lang="it-IT" sz="1400" i="0" dirty="0" smtClean="0">
                <a:effectLst/>
              </a:rPr>
              <a:t> ed economizzatore.</a:t>
            </a:r>
            <a:endParaRPr lang="en-GB" sz="1400" i="0" dirty="0">
              <a:effectLst/>
            </a:endParaRPr>
          </a:p>
        </p:txBody>
      </p:sp>
      <p:sp>
        <p:nvSpPr>
          <p:cNvPr id="11" name="Rettangolo 10"/>
          <p:cNvSpPr/>
          <p:nvPr/>
        </p:nvSpPr>
        <p:spPr bwMode="auto">
          <a:xfrm>
            <a:off x="3745150" y="4756367"/>
            <a:ext cx="486382" cy="311743"/>
          </a:xfrm>
          <a:prstGeom prst="rect">
            <a:avLst/>
          </a:prstGeom>
          <a:solidFill>
            <a:srgbClr val="BBE0E3">
              <a:alpha val="20000"/>
            </a:srgbClr>
          </a:solidFill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7205334" y="5697447"/>
            <a:ext cx="348177" cy="280169"/>
          </a:xfrm>
          <a:prstGeom prst="rect">
            <a:avLst/>
          </a:prstGeom>
          <a:solidFill>
            <a:srgbClr val="BBE0E3">
              <a:alpha val="20000"/>
            </a:srgbClr>
          </a:solidFill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3" name="Connettore 1 16"/>
          <p:cNvCxnSpPr/>
          <p:nvPr/>
        </p:nvCxnSpPr>
        <p:spPr bwMode="auto">
          <a:xfrm>
            <a:off x="5613980" y="3551073"/>
            <a:ext cx="0" cy="29155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4" name="CasellaDiTesto 13"/>
          <p:cNvSpPr txBox="1"/>
          <p:nvPr/>
        </p:nvSpPr>
        <p:spPr>
          <a:xfrm rot="16200000">
            <a:off x="5090924" y="4233417"/>
            <a:ext cx="875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≈ 60 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324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5962" y="640974"/>
            <a:ext cx="8229600" cy="698544"/>
          </a:xfrm>
        </p:spPr>
        <p:txBody>
          <a:bodyPr/>
          <a:lstStyle/>
          <a:p>
            <a:r>
              <a:rPr lang="it-IT" sz="3600" dirty="0"/>
              <a:t>GDV a TUDI D’ ACQUA</a:t>
            </a:r>
            <a:endParaRPr lang="en-US" sz="3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670661-D0F2-4E74-BC27-ACC85E02BB54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31" y="1828800"/>
            <a:ext cx="833262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52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3A7C8A-2224-4BB4-9F2E-9596C01A09C1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36" y="1624518"/>
            <a:ext cx="7183458" cy="43677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6112" r="6927" b="8550"/>
          <a:stretch/>
        </p:blipFill>
        <p:spPr>
          <a:xfrm>
            <a:off x="0" y="3665085"/>
            <a:ext cx="3608962" cy="3192915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715962" y="640974"/>
            <a:ext cx="8229600" cy="69854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600" kern="0" dirty="0" smtClean="0">
                <a:effectLst/>
              </a:rPr>
              <a:t>Cicli combinati Gas-vapore</a:t>
            </a:r>
            <a:endParaRPr lang="en-US" sz="3600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7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3A7C8A-2224-4BB4-9F2E-9596C01A09C1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715962" y="640974"/>
            <a:ext cx="8229600" cy="69854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600" kern="0" dirty="0" smtClean="0">
                <a:effectLst/>
              </a:rPr>
              <a:t>Cicli combinati Gas-vapore</a:t>
            </a:r>
            <a:endParaRPr lang="en-US" sz="3600" kern="0" dirty="0">
              <a:effectLst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6" y="1817374"/>
            <a:ext cx="6823684" cy="503436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62784" t="33232" r="961" b="41639"/>
          <a:stretch/>
        </p:blipFill>
        <p:spPr>
          <a:xfrm>
            <a:off x="4830762" y="1817374"/>
            <a:ext cx="2473891" cy="126512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2473"/>
          <a:stretch/>
        </p:blipFill>
        <p:spPr>
          <a:xfrm>
            <a:off x="4256801" y="3237978"/>
            <a:ext cx="4834684" cy="327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8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0440" y="548479"/>
            <a:ext cx="8088585" cy="874713"/>
          </a:xfrm>
        </p:spPr>
        <p:txBody>
          <a:bodyPr/>
          <a:lstStyle/>
          <a:p>
            <a:r>
              <a:rPr lang="it-IT" sz="3600" dirty="0" smtClean="0"/>
              <a:t>Combustione esterna - eccesso d’aria</a:t>
            </a:r>
            <a:endParaRPr lang="en-US" sz="3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670661-D0F2-4E74-BC27-ACC85E02BB54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23826" y="5423546"/>
            <a:ext cx="4438650" cy="1323439"/>
          </a:xfrm>
          <a:prstGeom prst="rect">
            <a:avLst/>
          </a:prstGeom>
          <a:gradFill>
            <a:gsLst>
              <a:gs pos="0">
                <a:srgbClr val="8AC6CD">
                  <a:alpha val="0"/>
                </a:srgbClr>
              </a:gs>
              <a:gs pos="100000">
                <a:srgbClr val="8AC6CD">
                  <a:alpha val="41000"/>
                </a:srgbClr>
              </a:gs>
            </a:gsLst>
            <a:lin ang="2700000" scaled="1"/>
          </a:gradFill>
          <a:ln w="12700" cap="flat" cmpd="sng" algn="ctr">
            <a:gradFill>
              <a:gsLst>
                <a:gs pos="0">
                  <a:srgbClr val="327076"/>
                </a:gs>
                <a:gs pos="100000">
                  <a:srgbClr val="8AC6CD">
                    <a:alpha val="32000"/>
                  </a:srgb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268288">
              <a:buBlip>
                <a:blip r:embed="rId3"/>
              </a:buBlip>
              <a:defRPr/>
            </a:pPr>
            <a:r>
              <a:rPr lang="it-IT" sz="2000" i="0" dirty="0" smtClean="0">
                <a:effectLst/>
              </a:rPr>
              <a:t>Solido: carbone (polverino) + 		   biomasse</a:t>
            </a:r>
          </a:p>
          <a:p>
            <a:pPr indent="268288">
              <a:buBlip>
                <a:blip r:embed="rId3"/>
              </a:buBlip>
              <a:defRPr/>
            </a:pPr>
            <a:r>
              <a:rPr lang="it-IT" sz="2000" i="0" dirty="0" smtClean="0">
                <a:effectLst/>
              </a:rPr>
              <a:t>Liquido: olio combustibile</a:t>
            </a:r>
          </a:p>
          <a:p>
            <a:pPr indent="268288">
              <a:buBlip>
                <a:blip r:embed="rId3"/>
              </a:buBlip>
              <a:defRPr/>
            </a:pPr>
            <a:r>
              <a:rPr lang="it-IT" sz="2000" i="0" dirty="0" smtClean="0">
                <a:effectLst/>
              </a:rPr>
              <a:t>Gassoso: gas naturale, </a:t>
            </a:r>
            <a:r>
              <a:rPr lang="it-IT" sz="2000" i="0" dirty="0" err="1" smtClean="0">
                <a:effectLst/>
              </a:rPr>
              <a:t>syngas</a:t>
            </a:r>
            <a:endParaRPr lang="it-IT" sz="2000" i="0" dirty="0">
              <a:effectLst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74704" y="1906756"/>
            <a:ext cx="2964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800" i="0" dirty="0" smtClean="0">
                <a:effectLst/>
              </a:rPr>
              <a:t>C + O</a:t>
            </a:r>
            <a:r>
              <a:rPr lang="pl-PL" sz="1800" i="0" baseline="-25000" dirty="0" smtClean="0">
                <a:effectLst/>
              </a:rPr>
              <a:t>2</a:t>
            </a:r>
            <a:r>
              <a:rPr lang="pl-PL" sz="1800" i="0" dirty="0" smtClean="0">
                <a:effectLst/>
              </a:rPr>
              <a:t> = CO</a:t>
            </a:r>
            <a:r>
              <a:rPr lang="pl-PL" sz="1800" i="0" baseline="-25000" dirty="0" smtClean="0">
                <a:effectLst/>
              </a:rPr>
              <a:t>2</a:t>
            </a:r>
            <a:r>
              <a:rPr lang="pl-PL" sz="1800" i="0" dirty="0" smtClean="0">
                <a:effectLst/>
              </a:rPr>
              <a:t> + </a:t>
            </a:r>
            <a:r>
              <a:rPr lang="it-IT" sz="1800" i="0" dirty="0" smtClean="0">
                <a:effectLst/>
              </a:rPr>
              <a:t>36.8 MJ</a:t>
            </a:r>
            <a:r>
              <a:rPr lang="pl-PL" sz="1800" i="0" dirty="0" smtClean="0">
                <a:effectLst/>
              </a:rPr>
              <a:t>/kg</a:t>
            </a:r>
            <a:endParaRPr lang="en-GB" sz="1800" i="0" dirty="0">
              <a:effectLst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959764" y="2145456"/>
            <a:ext cx="32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i="0" dirty="0" smtClean="0">
                <a:effectLst/>
              </a:rPr>
              <a:t>2H</a:t>
            </a:r>
            <a:r>
              <a:rPr lang="pt-BR" sz="1800" i="0" baseline="-25000" dirty="0" smtClean="0">
                <a:effectLst/>
              </a:rPr>
              <a:t>2</a:t>
            </a:r>
            <a:r>
              <a:rPr lang="pt-BR" sz="1800" i="0" dirty="0" smtClean="0">
                <a:effectLst/>
              </a:rPr>
              <a:t> + O</a:t>
            </a:r>
            <a:r>
              <a:rPr lang="pt-BR" sz="1800" i="0" baseline="-25000" dirty="0" smtClean="0">
                <a:effectLst/>
              </a:rPr>
              <a:t>2</a:t>
            </a:r>
            <a:r>
              <a:rPr lang="pt-BR" sz="1800" i="0" dirty="0" smtClean="0">
                <a:effectLst/>
              </a:rPr>
              <a:t> = 2H</a:t>
            </a:r>
            <a:r>
              <a:rPr lang="pt-BR" sz="1800" i="0" baseline="-25000" dirty="0" smtClean="0">
                <a:effectLst/>
              </a:rPr>
              <a:t>2</a:t>
            </a:r>
            <a:r>
              <a:rPr lang="pt-BR" sz="1800" i="0" dirty="0" smtClean="0">
                <a:effectLst/>
              </a:rPr>
              <a:t>O + 117 MJ/kg</a:t>
            </a:r>
            <a:endParaRPr lang="en-GB" sz="1800" i="0" dirty="0">
              <a:effectLst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075929" y="2312598"/>
            <a:ext cx="2921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i="0" dirty="0" smtClean="0">
                <a:effectLst/>
              </a:rPr>
              <a:t>S + O</a:t>
            </a:r>
            <a:r>
              <a:rPr lang="en-GB" sz="1800" i="0" baseline="-25000" dirty="0" smtClean="0">
                <a:effectLst/>
              </a:rPr>
              <a:t>2</a:t>
            </a:r>
            <a:r>
              <a:rPr lang="en-GB" sz="1800" i="0" dirty="0" smtClean="0">
                <a:effectLst/>
              </a:rPr>
              <a:t> = SO</a:t>
            </a:r>
            <a:r>
              <a:rPr lang="en-GB" sz="1800" i="0" baseline="-25000" dirty="0" smtClean="0">
                <a:effectLst/>
              </a:rPr>
              <a:t>2</a:t>
            </a:r>
            <a:r>
              <a:rPr lang="en-GB" sz="1800" i="0" dirty="0" smtClean="0">
                <a:effectLst/>
              </a:rPr>
              <a:t> + 11.3 MJ/kg</a:t>
            </a:r>
            <a:endParaRPr lang="en-GB" sz="1800" i="0" dirty="0">
              <a:effectLst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23825" y="2623964"/>
            <a:ext cx="895985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0" dirty="0" smtClean="0">
                <a:effectLst/>
              </a:rPr>
              <a:t>L’aria comburente è sempre maggiore di quella stechiometrica =&gt; </a:t>
            </a:r>
            <a:r>
              <a:rPr lang="it-IT" sz="1400" b="1" i="0" dirty="0" smtClean="0">
                <a:effectLst/>
              </a:rPr>
              <a:t>eccesso d’aria.</a:t>
            </a:r>
          </a:p>
          <a:p>
            <a:r>
              <a:rPr lang="it-IT" sz="1400" i="0" dirty="0" smtClean="0">
                <a:effectLst/>
              </a:rPr>
              <a:t>L’eccesso d’aria è necessario per garantire la combustione completa ed uniforme.</a:t>
            </a:r>
          </a:p>
          <a:p>
            <a:r>
              <a:rPr lang="it-IT" sz="1400" i="0" dirty="0" smtClean="0">
                <a:effectLst/>
              </a:rPr>
              <a:t>Va però minimizzato per ridurre le perdite al camino,  la potenza richiesta dagli ausiliari, il tenore di SO</a:t>
            </a:r>
            <a:r>
              <a:rPr lang="it-IT" sz="1400" i="0" baseline="-25000" dirty="0" smtClean="0">
                <a:effectLst/>
              </a:rPr>
              <a:t>3</a:t>
            </a:r>
            <a:r>
              <a:rPr lang="it-IT" sz="1400" i="0" dirty="0" smtClean="0">
                <a:effectLst/>
              </a:rPr>
              <a:t> rispetto a quello di SO</a:t>
            </a:r>
            <a:r>
              <a:rPr lang="it-IT" sz="1400" i="0" baseline="-25000" dirty="0" smtClean="0">
                <a:effectLst/>
              </a:rPr>
              <a:t>2</a:t>
            </a:r>
          </a:p>
          <a:p>
            <a:r>
              <a:rPr lang="it-IT" sz="1400" i="0" dirty="0" smtClean="0">
                <a:effectLst/>
              </a:rPr>
              <a:t>La combustione stechiometrica darebbe una temperatura dei fumi di circa 2.000°C; con gli eccessi d’aria impiegati nelle caldaie moderne si arriva invece a circa 1.600÷1.800°C.</a:t>
            </a:r>
            <a:endParaRPr lang="en-GB" sz="1400" i="0" dirty="0" smtClean="0">
              <a:effectLst/>
            </a:endParaRPr>
          </a:p>
          <a:p>
            <a:endParaRPr lang="it-IT" sz="1400" i="0" baseline="-25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036837" y="4866639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0" dirty="0" err="1" smtClean="0">
                <a:effectLst/>
              </a:rPr>
              <a:t>indice</a:t>
            </a:r>
            <a:r>
              <a:rPr lang="en-GB" sz="1600" i="0" dirty="0" smtClean="0">
                <a:effectLst/>
              </a:rPr>
              <a:t> </a:t>
            </a:r>
            <a:r>
              <a:rPr lang="en-GB" sz="1600" i="0" dirty="0" err="1" smtClean="0">
                <a:effectLst/>
              </a:rPr>
              <a:t>d’aria</a:t>
            </a:r>
            <a:r>
              <a:rPr lang="en-GB" sz="1600" i="0" dirty="0" smtClean="0"/>
              <a:t>:</a:t>
            </a:r>
            <a:endParaRPr lang="en-GB" sz="1600" i="0" dirty="0"/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225353"/>
              </p:ext>
            </p:extLst>
          </p:nvPr>
        </p:nvGraphicFramePr>
        <p:xfrm>
          <a:off x="3010099" y="4779839"/>
          <a:ext cx="3149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86" name="Equazione" r:id="rId4" imgW="2044440" imgH="368280" progId="Equation.3">
                  <p:embed/>
                </p:oleObj>
              </mc:Choice>
              <mc:Fallback>
                <p:oleObj name="Equazione" r:id="rId4" imgW="2044440" imgH="368280" progId="Equation.3">
                  <p:embed/>
                  <p:pic>
                    <p:nvPicPr>
                      <p:cNvPr id="512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0099" y="4779839"/>
                        <a:ext cx="31496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1036837" y="4201664"/>
            <a:ext cx="15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0" dirty="0" err="1" smtClean="0">
                <a:effectLst/>
              </a:rPr>
              <a:t>eccesso</a:t>
            </a:r>
            <a:r>
              <a:rPr lang="en-GB" sz="1600" i="0" dirty="0" smtClean="0">
                <a:effectLst/>
              </a:rPr>
              <a:t> </a:t>
            </a:r>
            <a:r>
              <a:rPr lang="en-GB" sz="1600" i="0" dirty="0" err="1" smtClean="0">
                <a:effectLst/>
              </a:rPr>
              <a:t>d’aria</a:t>
            </a:r>
            <a:r>
              <a:rPr lang="en-GB" sz="1600" i="0" dirty="0" smtClean="0"/>
              <a:t>:</a:t>
            </a:r>
            <a:endParaRPr lang="en-GB" sz="1600" i="0" dirty="0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487648"/>
              </p:ext>
            </p:extLst>
          </p:nvPr>
        </p:nvGraphicFramePr>
        <p:xfrm>
          <a:off x="2589312" y="4136132"/>
          <a:ext cx="3989387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87" name="Equazione" r:id="rId6" imgW="2590560" imgH="368280" progId="Equation.3">
                  <p:embed/>
                </p:oleObj>
              </mc:Choice>
              <mc:Fallback>
                <p:oleObj name="Equazione" r:id="rId6" imgW="2590560" imgH="368280" progId="Equation.3">
                  <p:embed/>
                  <p:pic>
                    <p:nvPicPr>
                      <p:cNvPr id="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9312" y="4136132"/>
                        <a:ext cx="3989387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640732" y="5390129"/>
            <a:ext cx="3875933" cy="132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1400" i="0" dirty="0" smtClean="0"/>
              <a:t>ε</a:t>
            </a:r>
            <a:r>
              <a:rPr lang="it-IT" sz="1400" i="0" dirty="0" smtClean="0"/>
              <a:t>=1.3-1.5	Combustibili </a:t>
            </a:r>
            <a:r>
              <a:rPr lang="it-IT" sz="1400" i="0" dirty="0"/>
              <a:t>solidi in pezzatura </a:t>
            </a:r>
            <a:r>
              <a:rPr lang="it-IT" sz="1400" i="0" dirty="0" smtClean="0"/>
              <a:t>grossa</a:t>
            </a:r>
          </a:p>
          <a:p>
            <a:pPr>
              <a:lnSpc>
                <a:spcPct val="114000"/>
              </a:lnSpc>
            </a:pPr>
            <a:r>
              <a:rPr lang="el-GR" sz="1400" i="0" dirty="0" smtClean="0"/>
              <a:t>ε</a:t>
            </a:r>
            <a:r>
              <a:rPr lang="it-IT" sz="1400" i="0" dirty="0" smtClean="0"/>
              <a:t>=1.2-1.4	Combustibili </a:t>
            </a:r>
            <a:r>
              <a:rPr lang="it-IT" sz="1400" i="0" dirty="0"/>
              <a:t>solidi in pezzatura </a:t>
            </a:r>
            <a:r>
              <a:rPr lang="it-IT" sz="1400" i="0" dirty="0" smtClean="0"/>
              <a:t>fine</a:t>
            </a:r>
          </a:p>
          <a:p>
            <a:pPr>
              <a:lnSpc>
                <a:spcPct val="114000"/>
              </a:lnSpc>
            </a:pPr>
            <a:r>
              <a:rPr lang="el-GR" sz="1400" i="0" dirty="0" smtClean="0"/>
              <a:t>ε</a:t>
            </a:r>
            <a:r>
              <a:rPr lang="it-IT" sz="1400" i="0" dirty="0" smtClean="0"/>
              <a:t>=1.1-1.3	Polverino </a:t>
            </a:r>
            <a:r>
              <a:rPr lang="it-IT" sz="1400" i="0" dirty="0"/>
              <a:t>di </a:t>
            </a:r>
            <a:r>
              <a:rPr lang="it-IT" sz="1400" i="0" dirty="0" smtClean="0"/>
              <a:t>carbone</a:t>
            </a:r>
          </a:p>
          <a:p>
            <a:pPr>
              <a:lnSpc>
                <a:spcPct val="114000"/>
              </a:lnSpc>
            </a:pPr>
            <a:r>
              <a:rPr lang="el-GR" sz="1400" i="0" dirty="0" smtClean="0"/>
              <a:t>ε</a:t>
            </a:r>
            <a:r>
              <a:rPr lang="it-IT" sz="1400" i="0" dirty="0" smtClean="0"/>
              <a:t>=1.1-1.3	Combustibili liquidi</a:t>
            </a:r>
          </a:p>
          <a:p>
            <a:pPr>
              <a:lnSpc>
                <a:spcPct val="114000"/>
              </a:lnSpc>
            </a:pPr>
            <a:r>
              <a:rPr lang="el-GR" sz="1400" i="0" dirty="0" smtClean="0"/>
              <a:t>ε</a:t>
            </a:r>
            <a:r>
              <a:rPr lang="it-IT" sz="1400" i="0" dirty="0" smtClean="0"/>
              <a:t>=1.05-1.2	Combustibili gassosi</a:t>
            </a:r>
            <a:endParaRPr lang="it-IT" sz="1400" i="0" dirty="0"/>
          </a:p>
        </p:txBody>
      </p:sp>
    </p:spTree>
    <p:extLst>
      <p:ext uri="{BB962C8B-B14F-4D97-AF65-F5344CB8AC3E}">
        <p14:creationId xmlns:p14="http://schemas.microsoft.com/office/powerpoint/2010/main" val="30256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3A7C8A-2224-4BB4-9F2E-9596C01A09C1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69913" y="357188"/>
            <a:ext cx="91440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kern="0" dirty="0" smtClean="0">
                <a:effectLst/>
              </a:rPr>
              <a:t>Sommario</a:t>
            </a:r>
            <a:endParaRPr lang="it-IT" kern="0" dirty="0">
              <a:effectLst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08137" y="2116899"/>
            <a:ext cx="78389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effectLst/>
              </a:rPr>
              <a:t>Cogenerazione: definizione, prestazioni tecnologie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effectLst/>
              </a:rPr>
              <a:t>Sistemi a combustione esterna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effectLst/>
              </a:rPr>
              <a:t>Cicli Combinati gas-vapore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>
                <a:effectLst/>
              </a:rPr>
              <a:t>Sistemi a </a:t>
            </a:r>
            <a:r>
              <a:rPr lang="it-IT" dirty="0" smtClean="0">
                <a:effectLst/>
              </a:rPr>
              <a:t>combustione interna con ICE o </a:t>
            </a:r>
            <a:r>
              <a:rPr lang="it-IT" dirty="0" err="1" smtClean="0">
                <a:effectLst/>
                <a:latin typeface="Symbol" panose="05050102010706020507" pitchFamily="18" charset="2"/>
                <a:ea typeface="Segoe UI Symbol" panose="020B0502040204020203" pitchFamily="34" charset="0"/>
              </a:rPr>
              <a:t>m</a:t>
            </a:r>
            <a:r>
              <a:rPr lang="it-IT" dirty="0" err="1" smtClean="0">
                <a:effectLst/>
              </a:rPr>
              <a:t>GT</a:t>
            </a:r>
            <a:endParaRPr lang="it-IT" dirty="0" smtClean="0">
              <a:effectLst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effectLst/>
              </a:rPr>
              <a:t>Micro-Cogenerazione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effectLst/>
              </a:rPr>
              <a:t>Accoppiamento con l’utenza</a:t>
            </a:r>
          </a:p>
          <a:p>
            <a:endParaRPr lang="it-IT" dirty="0">
              <a:effectLst/>
            </a:endParaRP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57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6306" y="379378"/>
            <a:ext cx="7840494" cy="1038259"/>
          </a:xfrm>
        </p:spPr>
        <p:txBody>
          <a:bodyPr anchor="t"/>
          <a:lstStyle/>
          <a:p>
            <a:r>
              <a:rPr lang="en-US" sz="3600" dirty="0" smtClean="0">
                <a:solidFill>
                  <a:srgbClr val="000000"/>
                </a:solidFill>
                <a:cs typeface="Times New Roman"/>
              </a:rPr>
              <a:t>Internal combustion engine (ICE): </a:t>
            </a:r>
            <a:r>
              <a:rPr lang="en-US" sz="3600" dirty="0">
                <a:solidFill>
                  <a:srgbClr val="000000"/>
                </a:solidFill>
                <a:cs typeface="Times New Roman"/>
              </a:rPr>
              <a:t>phases of the </a:t>
            </a:r>
            <a:r>
              <a:rPr lang="en-US" sz="3600" dirty="0" smtClean="0">
                <a:solidFill>
                  <a:srgbClr val="000000"/>
                </a:solidFill>
                <a:cs typeface="Times New Roman"/>
              </a:rPr>
              <a:t>Otto </a:t>
            </a:r>
            <a:r>
              <a:rPr lang="en-US" sz="3600" dirty="0">
                <a:solidFill>
                  <a:srgbClr val="000000"/>
                </a:solidFill>
                <a:cs typeface="Times New Roman"/>
              </a:rPr>
              <a:t>and Diesel cycles</a:t>
            </a:r>
            <a:endParaRPr lang="en-US" sz="3600" dirty="0">
              <a:cs typeface="Times New Roman"/>
            </a:endParaRPr>
          </a:p>
          <a:p>
            <a:endParaRPr lang="en-US" dirty="0"/>
          </a:p>
          <a:p>
            <a:endParaRPr lang="en-US" sz="28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F3A25-C756-4EF7-A996-DD654CB7FDA4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019" y="1584366"/>
            <a:ext cx="4910543" cy="51259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3124" y="2136726"/>
            <a:ext cx="20377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effectLst/>
              </a:rPr>
              <a:t>Otto </a:t>
            </a:r>
            <a:r>
              <a:rPr lang="it-IT" b="1" dirty="0" err="1" smtClean="0">
                <a:effectLst/>
              </a:rPr>
              <a:t>engine</a:t>
            </a:r>
            <a:r>
              <a:rPr lang="it-IT" b="1" dirty="0">
                <a:effectLst/>
              </a:rPr>
              <a:t> </a:t>
            </a:r>
            <a:endParaRPr lang="it-IT" b="1" dirty="0" smtClean="0">
              <a:effectLst/>
            </a:endParaRPr>
          </a:p>
          <a:p>
            <a:r>
              <a:rPr lang="it-IT" dirty="0" smtClean="0">
                <a:effectLst/>
              </a:rPr>
              <a:t>(</a:t>
            </a:r>
            <a:r>
              <a:rPr lang="it-IT" dirty="0" err="1" smtClean="0">
                <a:effectLst/>
              </a:rPr>
              <a:t>spark</a:t>
            </a:r>
            <a:r>
              <a:rPr lang="it-IT" dirty="0" smtClean="0">
                <a:effectLst/>
              </a:rPr>
              <a:t> </a:t>
            </a:r>
            <a:r>
              <a:rPr lang="it-IT" dirty="0" err="1" smtClean="0">
                <a:effectLst/>
              </a:rPr>
              <a:t>ignition</a:t>
            </a:r>
            <a:r>
              <a:rPr lang="it-IT" dirty="0" smtClean="0"/>
              <a:t>)</a:t>
            </a:r>
          </a:p>
          <a:p>
            <a:r>
              <a:rPr lang="it-IT" dirty="0"/>
              <a:t> </a:t>
            </a:r>
            <a:endParaRPr lang="it-IT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173124" y="5033752"/>
            <a:ext cx="29482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effectLst/>
              </a:rPr>
              <a:t>Diesel </a:t>
            </a:r>
            <a:r>
              <a:rPr lang="it-IT" b="1" dirty="0" err="1" smtClean="0">
                <a:effectLst/>
              </a:rPr>
              <a:t>engine</a:t>
            </a:r>
            <a:endParaRPr lang="it-IT" b="1" dirty="0" smtClean="0">
              <a:effectLst/>
            </a:endParaRPr>
          </a:p>
          <a:p>
            <a:r>
              <a:rPr lang="it-IT" dirty="0" smtClean="0">
                <a:effectLst/>
              </a:rPr>
              <a:t>(</a:t>
            </a:r>
            <a:r>
              <a:rPr lang="it-IT" dirty="0" err="1" smtClean="0">
                <a:effectLst/>
              </a:rPr>
              <a:t>compression</a:t>
            </a:r>
            <a:r>
              <a:rPr lang="it-IT" dirty="0" smtClean="0">
                <a:effectLst/>
              </a:rPr>
              <a:t> </a:t>
            </a:r>
            <a:r>
              <a:rPr lang="it-IT" dirty="0" err="1" smtClean="0">
                <a:effectLst/>
              </a:rPr>
              <a:t>ignition</a:t>
            </a:r>
            <a:r>
              <a:rPr lang="it-IT" dirty="0" smtClean="0">
                <a:effectLst/>
              </a:rPr>
              <a:t>)</a:t>
            </a:r>
            <a:endParaRPr lang="it-IT" dirty="0">
              <a:effectLst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3124" y="3206667"/>
            <a:ext cx="186461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effectLst/>
              </a:rPr>
              <a:t>M</a:t>
            </a:r>
            <a:r>
              <a:rPr lang="it-IT" dirty="0" err="1" smtClean="0">
                <a:effectLst/>
              </a:rPr>
              <a:t>ain</a:t>
            </a:r>
            <a:r>
              <a:rPr lang="it-IT" dirty="0" smtClean="0">
                <a:effectLst/>
              </a:rPr>
              <a:t> </a:t>
            </a:r>
            <a:r>
              <a:rPr lang="it-IT" dirty="0" err="1" smtClean="0">
                <a:effectLst/>
              </a:rPr>
              <a:t>phases</a:t>
            </a:r>
            <a:r>
              <a:rPr lang="it-IT" dirty="0" smtClean="0">
                <a:effectLst/>
              </a:rPr>
              <a:t>:</a:t>
            </a:r>
          </a:p>
          <a:p>
            <a:endParaRPr lang="it-IT" sz="1600" dirty="0" smtClean="0"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1600" dirty="0" err="1">
                <a:effectLst/>
              </a:rPr>
              <a:t>I</a:t>
            </a:r>
            <a:r>
              <a:rPr lang="it-IT" sz="1600" dirty="0" err="1" smtClean="0">
                <a:effectLst/>
              </a:rPr>
              <a:t>ntake</a:t>
            </a:r>
            <a:endParaRPr lang="it-IT" sz="1600" dirty="0" smtClean="0"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1600" dirty="0" err="1" smtClean="0">
                <a:effectLst/>
              </a:rPr>
              <a:t>Compression</a:t>
            </a:r>
            <a:endParaRPr lang="it-IT" sz="1600" dirty="0" smtClean="0"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1600" dirty="0" err="1" smtClean="0">
                <a:effectLst/>
              </a:rPr>
              <a:t>Power</a:t>
            </a:r>
            <a:endParaRPr lang="it-IT" sz="1600" dirty="0" smtClean="0"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1600" dirty="0" err="1">
                <a:effectLst/>
              </a:rPr>
              <a:t>E</a:t>
            </a:r>
            <a:r>
              <a:rPr lang="it-IT" sz="1600" dirty="0" err="1" smtClean="0">
                <a:effectLst/>
              </a:rPr>
              <a:t>xhaust</a:t>
            </a:r>
            <a:endParaRPr lang="it-IT" sz="1600" dirty="0" smtClean="0">
              <a:effectLst/>
            </a:endParaRPr>
          </a:p>
          <a:p>
            <a:pPr marL="457200" indent="-457200">
              <a:buFont typeface="+mj-lt"/>
              <a:buAutoNum type="arabicPeriod"/>
            </a:pP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550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6306" y="379378"/>
            <a:ext cx="7840494" cy="1038259"/>
          </a:xfrm>
        </p:spPr>
        <p:txBody>
          <a:bodyPr/>
          <a:lstStyle/>
          <a:p>
            <a:r>
              <a:rPr lang="en" sz="3600" dirty="0" smtClean="0">
                <a:solidFill>
                  <a:srgbClr val="000000"/>
                </a:solidFill>
                <a:cs typeface="Times New Roman"/>
              </a:rPr>
              <a:t>ICE: </a:t>
            </a:r>
            <a:r>
              <a:rPr lang="en" sz="3600" dirty="0">
                <a:solidFill>
                  <a:srgbClr val="000000"/>
                </a:solidFill>
                <a:cs typeface="Times New Roman"/>
              </a:rPr>
              <a:t>supercharging withTurbo-intercooler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F3A25-C756-4EF7-A996-DD654CB7FDA4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06" y="1807026"/>
            <a:ext cx="6665065" cy="49033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83578" y="2247589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>
                <a:effectLst/>
              </a:rPr>
              <a:t>Possible</a:t>
            </a:r>
            <a:r>
              <a:rPr lang="it-IT" sz="1800" dirty="0" smtClean="0">
                <a:effectLst/>
              </a:rPr>
              <a:t> </a:t>
            </a:r>
            <a:r>
              <a:rPr lang="it-IT" sz="1800" dirty="0" err="1" smtClean="0">
                <a:effectLst/>
              </a:rPr>
              <a:t>heat</a:t>
            </a:r>
            <a:r>
              <a:rPr lang="it-IT" sz="1800" dirty="0" smtClean="0">
                <a:effectLst/>
              </a:rPr>
              <a:t> </a:t>
            </a:r>
            <a:r>
              <a:rPr lang="it-IT" sz="1800" dirty="0" err="1" smtClean="0">
                <a:effectLst/>
              </a:rPr>
              <a:t>recover</a:t>
            </a:r>
            <a:endParaRPr lang="it-IT" sz="1800" dirty="0">
              <a:effectLst/>
            </a:endParaRPr>
          </a:p>
        </p:txBody>
      </p:sp>
      <p:cxnSp>
        <p:nvCxnSpPr>
          <p:cNvPr id="6" name="Connettore 2 5"/>
          <p:cNvCxnSpPr/>
          <p:nvPr/>
        </p:nvCxnSpPr>
        <p:spPr bwMode="auto">
          <a:xfrm flipH="1">
            <a:off x="6525490" y="2604655"/>
            <a:ext cx="471055" cy="1939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938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59D38003-B0EC-4FBD-8248-4A2A700DF927}" type="slidenum">
              <a:rPr lang="it-IT"/>
              <a:pPr/>
              <a:t>22</a:t>
            </a:fld>
            <a:endParaRPr lang="it-IT"/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772400" cy="147002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Motori alternativi (MCI)</a:t>
            </a: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1803400" y="1538288"/>
            <a:ext cx="56975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387350" y="2611438"/>
            <a:ext cx="2225675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/>
              </a:rPr>
              <a:t>Possibili recuperi termici da motori a combustione interna</a:t>
            </a:r>
          </a:p>
        </p:txBody>
      </p:sp>
      <p:pic>
        <p:nvPicPr>
          <p:cNvPr id="157702" name="Picture 6"/>
          <p:cNvPicPr>
            <a:picLocks noChangeAspect="1" noChangeArrowheads="1"/>
          </p:cNvPicPr>
          <p:nvPr/>
        </p:nvPicPr>
        <p:blipFill>
          <a:blip r:embed="rId3" cstate="print"/>
          <a:srcRect b="13689"/>
          <a:stretch>
            <a:fillRect/>
          </a:stretch>
        </p:blipFill>
        <p:spPr bwMode="auto">
          <a:xfrm>
            <a:off x="3452813" y="1724025"/>
            <a:ext cx="4743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3" name="AutoShape 7"/>
          <p:cNvSpPr>
            <a:spLocks noChangeArrowheads="1"/>
          </p:cNvSpPr>
          <p:nvPr/>
        </p:nvSpPr>
        <p:spPr bwMode="auto">
          <a:xfrm rot="2259083">
            <a:off x="3341688" y="2224088"/>
            <a:ext cx="2362200" cy="446087"/>
          </a:xfrm>
          <a:prstGeom prst="rightArrow">
            <a:avLst>
              <a:gd name="adj1" fmla="val 43648"/>
              <a:gd name="adj2" fmla="val 1165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7704" name="AutoShape 8"/>
          <p:cNvSpPr>
            <a:spLocks noChangeArrowheads="1"/>
          </p:cNvSpPr>
          <p:nvPr/>
        </p:nvSpPr>
        <p:spPr bwMode="auto">
          <a:xfrm rot="13676052">
            <a:off x="5399882" y="5760244"/>
            <a:ext cx="2362200" cy="446087"/>
          </a:xfrm>
          <a:prstGeom prst="rightArrow">
            <a:avLst>
              <a:gd name="adj1" fmla="val 43648"/>
              <a:gd name="adj2" fmla="val 1165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7705" name="AutoShape 9"/>
          <p:cNvSpPr>
            <a:spLocks noChangeArrowheads="1"/>
          </p:cNvSpPr>
          <p:nvPr/>
        </p:nvSpPr>
        <p:spPr bwMode="auto">
          <a:xfrm rot="-4232395">
            <a:off x="3612357" y="6006306"/>
            <a:ext cx="2362200" cy="446087"/>
          </a:xfrm>
          <a:prstGeom prst="rightArrow">
            <a:avLst>
              <a:gd name="adj1" fmla="val 43648"/>
              <a:gd name="adj2" fmla="val 1165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7706" name="AutoShape 10"/>
          <p:cNvSpPr>
            <a:spLocks noChangeArrowheads="1"/>
          </p:cNvSpPr>
          <p:nvPr/>
        </p:nvSpPr>
        <p:spPr bwMode="auto">
          <a:xfrm rot="-19676766">
            <a:off x="2230438" y="4038600"/>
            <a:ext cx="2362200" cy="446088"/>
          </a:xfrm>
          <a:prstGeom prst="rightArrow">
            <a:avLst>
              <a:gd name="adj1" fmla="val 43648"/>
              <a:gd name="adj2" fmla="val 1165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4346575" y="3948113"/>
            <a:ext cx="1577975" cy="596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7708" name="Rectangle 12"/>
          <p:cNvSpPr>
            <a:spLocks noChangeArrowheads="1"/>
          </p:cNvSpPr>
          <p:nvPr/>
        </p:nvSpPr>
        <p:spPr bwMode="auto">
          <a:xfrm>
            <a:off x="4121150" y="5102225"/>
            <a:ext cx="1947863" cy="371475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F3A25-C756-4EF7-A996-DD654CB7FDA4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b="3245"/>
          <a:stretch/>
        </p:blipFill>
        <p:spPr>
          <a:xfrm>
            <a:off x="4" y="1773680"/>
            <a:ext cx="9153727" cy="493050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90667" y="389380"/>
            <a:ext cx="7772400" cy="14700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effectLst/>
                <a:cs typeface="Times New Roman"/>
              </a:rPr>
              <a:t>Heat recovery circuit (ICE)</a:t>
            </a:r>
            <a:endParaRPr lang="en-US" sz="3600" dirty="0">
              <a:effectLst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23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A92651-59D2-482B-A55B-3E0F848F6D3C}" type="slidenum">
              <a:rPr lang="it-IT"/>
              <a:pPr/>
              <a:t>24</a:t>
            </a:fld>
            <a:endParaRPr lang="it-IT"/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1350" y="446088"/>
            <a:ext cx="813117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 err="1" smtClean="0">
                <a:latin typeface="+mn-lt"/>
                <a:cs typeface="Times"/>
              </a:rPr>
              <a:t>Enerby</a:t>
            </a:r>
            <a:r>
              <a:rPr lang="en-US" sz="3600" dirty="0" smtClean="0">
                <a:latin typeface="+mn-lt"/>
                <a:cs typeface="Times"/>
              </a:rPr>
              <a:t> balance of ICE (1MWe)</a:t>
            </a:r>
            <a:endParaRPr lang="en-US" sz="3600" dirty="0">
              <a:latin typeface="+mn-lt"/>
              <a:cs typeface="Time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97" y="2110243"/>
            <a:ext cx="7264679" cy="48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5D3578-2B96-4338-BFC9-237C5663C75D}" type="slidenum">
              <a:rPr lang="it-IT"/>
              <a:pPr/>
              <a:t>25</a:t>
            </a:fld>
            <a:endParaRPr lang="it-IT"/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592138"/>
            <a:ext cx="8229600" cy="6397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Effetto taglia sul rendimento elettrico</a:t>
            </a:r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24919" y="596106"/>
            <a:ext cx="4413250" cy="720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7DB4AE-FA2B-451F-963D-D932A7506A97}" type="slidenum">
              <a:rPr lang="it-IT"/>
              <a:pPr/>
              <a:t>26</a:t>
            </a:fld>
            <a:endParaRPr lang="it-IT"/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433388"/>
            <a:ext cx="8229600" cy="6397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Effetto della temperatura richiesta sul rendimento termico</a:t>
            </a:r>
          </a:p>
        </p:txBody>
      </p:sp>
      <p:pic>
        <p:nvPicPr>
          <p:cNvPr id="3266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438" y="1616075"/>
            <a:ext cx="7412037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836CF5-081C-4358-989F-7E50681CF8E6}" type="slidenum">
              <a:rPr lang="it-IT"/>
              <a:pPr/>
              <a:t>27</a:t>
            </a:fld>
            <a:endParaRPr lang="it-IT"/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3250" y="458788"/>
            <a:ext cx="8229600" cy="9588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Turbine a gas</a:t>
            </a:r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2349500"/>
            <a:ext cx="4311650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000" y="2432050"/>
            <a:ext cx="4699000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12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EC74F0-692D-41C9-861D-590584FE0A56}" type="slidenum">
              <a:rPr lang="it-IT"/>
              <a:pPr/>
              <a:t>28</a:t>
            </a:fld>
            <a:endParaRPr lang="it-IT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3250" y="458788"/>
            <a:ext cx="8229600" cy="9588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Symbol" pitchFamily="18" charset="2"/>
              </a:rPr>
              <a:t>m</a:t>
            </a:r>
            <a:r>
              <a:rPr lang="en-US"/>
              <a:t>Turbine a gas</a:t>
            </a:r>
          </a:p>
        </p:txBody>
      </p:sp>
      <p:pic>
        <p:nvPicPr>
          <p:cNvPr id="2017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8838"/>
            <a:ext cx="59404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1736" name="Picture 8"/>
          <p:cNvPicPr>
            <a:picLocks noChangeAspect="1" noChangeArrowheads="1"/>
          </p:cNvPicPr>
          <p:nvPr/>
        </p:nvPicPr>
        <p:blipFill>
          <a:blip r:embed="rId4" cstate="print"/>
          <a:srcRect l="3336" r="5559"/>
          <a:stretch>
            <a:fillRect/>
          </a:stretch>
        </p:blipFill>
        <p:spPr bwMode="auto">
          <a:xfrm>
            <a:off x="5888038" y="2195513"/>
            <a:ext cx="3255962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1737" name="Line 9"/>
          <p:cNvSpPr>
            <a:spLocks noChangeShapeType="1"/>
          </p:cNvSpPr>
          <p:nvPr/>
        </p:nvSpPr>
        <p:spPr bwMode="auto">
          <a:xfrm flipH="1">
            <a:off x="6435725" y="3829050"/>
            <a:ext cx="1814513" cy="635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1739" name="Line 11"/>
          <p:cNvSpPr>
            <a:spLocks noChangeShapeType="1"/>
          </p:cNvSpPr>
          <p:nvPr/>
        </p:nvSpPr>
        <p:spPr bwMode="auto">
          <a:xfrm flipH="1">
            <a:off x="6488113" y="4198938"/>
            <a:ext cx="140176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1740" name="Oval 12"/>
          <p:cNvSpPr>
            <a:spLocks noChangeArrowheads="1"/>
          </p:cNvSpPr>
          <p:nvPr/>
        </p:nvSpPr>
        <p:spPr bwMode="auto">
          <a:xfrm>
            <a:off x="7816850" y="4146550"/>
            <a:ext cx="88900" cy="889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1741" name="AutoShape 13"/>
          <p:cNvSpPr>
            <a:spLocks noChangeArrowheads="1"/>
          </p:cNvSpPr>
          <p:nvPr/>
        </p:nvSpPr>
        <p:spPr bwMode="auto">
          <a:xfrm>
            <a:off x="7359650" y="3924300"/>
            <a:ext cx="508000" cy="209550"/>
          </a:xfrm>
          <a:prstGeom prst="leftArrow">
            <a:avLst>
              <a:gd name="adj1" fmla="val 50000"/>
              <a:gd name="adj2" fmla="val 60606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1742" name="AutoShape 14"/>
          <p:cNvSpPr>
            <a:spLocks noChangeArrowheads="1"/>
          </p:cNvSpPr>
          <p:nvPr/>
        </p:nvSpPr>
        <p:spPr bwMode="auto">
          <a:xfrm rot="10800000">
            <a:off x="7659688" y="4341813"/>
            <a:ext cx="508000" cy="209550"/>
          </a:xfrm>
          <a:prstGeom prst="leftArrow">
            <a:avLst>
              <a:gd name="adj1" fmla="val 50000"/>
              <a:gd name="adj2" fmla="val 60606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1743" name="Oval 15"/>
          <p:cNvSpPr>
            <a:spLocks noChangeArrowheads="1"/>
          </p:cNvSpPr>
          <p:nvPr/>
        </p:nvSpPr>
        <p:spPr bwMode="auto">
          <a:xfrm>
            <a:off x="7307263" y="4471988"/>
            <a:ext cx="88900" cy="889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D3720E-71E4-4AAE-BA9C-696C0306697E}" type="slidenum">
              <a:rPr lang="it-IT"/>
              <a:pPr/>
              <a:t>29</a:t>
            </a:fld>
            <a:endParaRPr lang="it-IT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3250" y="458788"/>
            <a:ext cx="8229600" cy="9588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latin typeface="Symbol" pitchFamily="18" charset="2"/>
              </a:rPr>
              <a:t>m</a:t>
            </a:r>
            <a:r>
              <a:rPr lang="en-US" sz="3600"/>
              <a:t>Turbine a gas - influenza della temperatura ambiente</a:t>
            </a:r>
          </a:p>
        </p:txBody>
      </p: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3" cstate="print"/>
          <a:srcRect t="12572"/>
          <a:stretch>
            <a:fillRect/>
          </a:stretch>
        </p:blipFill>
        <p:spPr bwMode="auto">
          <a:xfrm>
            <a:off x="869950" y="1825625"/>
            <a:ext cx="76819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06DA9-F6AE-4CF3-83DD-12BEB8AF4E85}" type="slidenum">
              <a:rPr lang="it-IT"/>
              <a:pPr/>
              <a:t>3</a:t>
            </a:fld>
            <a:endParaRPr lang="it-IT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357188"/>
            <a:ext cx="91440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dirty="0"/>
              <a:t>Cogenerazione di energia e calore  </a:t>
            </a:r>
          </a:p>
        </p:txBody>
      </p:sp>
      <p:pic>
        <p:nvPicPr>
          <p:cNvPr id="942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72" t="2243" r="2618" b="31403"/>
          <a:stretch>
            <a:fillRect/>
          </a:stretch>
        </p:blipFill>
        <p:spPr>
          <a:xfrm>
            <a:off x="1504950" y="1692275"/>
            <a:ext cx="6781800" cy="3290888"/>
          </a:xfrm>
          <a:noFill/>
          <a:ln/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71450" y="5208588"/>
            <a:ext cx="4467225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2000">
                <a:effectLst/>
              </a:rPr>
              <a:t>1 Generatore elettrico</a:t>
            </a:r>
          </a:p>
          <a:p>
            <a:r>
              <a:rPr lang="it-IT" sz="2000">
                <a:effectLst/>
              </a:rPr>
              <a:t>2 Aspirazione aria</a:t>
            </a:r>
          </a:p>
          <a:p>
            <a:r>
              <a:rPr lang="it-IT" sz="2000">
                <a:effectLst/>
              </a:rPr>
              <a:t>3 Iniezione combustibile</a:t>
            </a:r>
          </a:p>
          <a:p>
            <a:r>
              <a:rPr lang="it-IT" sz="2000">
                <a:effectLst/>
              </a:rPr>
              <a:t>4 </a:t>
            </a:r>
            <a:r>
              <a:rPr lang="it-IT">
                <a:solidFill>
                  <a:srgbClr val="FF0000"/>
                </a:solidFill>
                <a:effectLst/>
              </a:rPr>
              <a:t>Recupero termico fluidi motore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4440238" y="5208588"/>
            <a:ext cx="47037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2000">
                <a:effectLst/>
              </a:rPr>
              <a:t>5 Catalizzatore</a:t>
            </a:r>
          </a:p>
          <a:p>
            <a:r>
              <a:rPr lang="it-IT" sz="2000">
                <a:effectLst/>
              </a:rPr>
              <a:t>6 </a:t>
            </a:r>
            <a:r>
              <a:rPr lang="it-IT">
                <a:solidFill>
                  <a:srgbClr val="FF0000"/>
                </a:solidFill>
                <a:effectLst/>
              </a:rPr>
              <a:t>Recupero termico gas di scarico</a:t>
            </a:r>
          </a:p>
          <a:p>
            <a:r>
              <a:rPr lang="it-IT" sz="2000">
                <a:effectLst/>
              </a:rPr>
              <a:t>7 Spillamento gas di scarico</a:t>
            </a:r>
            <a:endParaRPr lang="en-US" sz="2000">
              <a:effectLst/>
            </a:endParaRPr>
          </a:p>
          <a:p>
            <a:r>
              <a:rPr lang="en-US" sz="2000">
                <a:effectLst/>
              </a:rPr>
              <a:t>8 Miscelazione aria-gas di scarico</a:t>
            </a:r>
            <a:endParaRPr lang="it-IT" sz="2000">
              <a:effectLst/>
            </a:endParaRPr>
          </a:p>
        </p:txBody>
      </p:sp>
      <p:sp>
        <p:nvSpPr>
          <p:cNvPr id="94214" name="Oval 6"/>
          <p:cNvSpPr>
            <a:spLocks noChangeArrowheads="1"/>
          </p:cNvSpPr>
          <p:nvPr/>
        </p:nvSpPr>
        <p:spPr bwMode="auto">
          <a:xfrm>
            <a:off x="1814513" y="1962150"/>
            <a:ext cx="3089275" cy="29289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382588" y="4811713"/>
            <a:ext cx="40544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olidFill>
                  <a:srgbClr val="FF0000"/>
                </a:solidFill>
                <a:effectLst/>
              </a:rPr>
              <a:t>Motore a combustione interna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4" grpId="0" animBg="1"/>
      <p:bldP spid="942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FF069F-E05A-4427-9EA6-D599E71DD8BB}" type="slidenum">
              <a:rPr lang="it-IT"/>
              <a:pPr/>
              <a:t>30</a:t>
            </a:fld>
            <a:endParaRPr lang="it-IT"/>
          </a:p>
        </p:txBody>
      </p:sp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238125" y="5075238"/>
            <a:ext cx="3281363" cy="1782762"/>
            <a:chOff x="444" y="1027"/>
            <a:chExt cx="4107" cy="2355"/>
          </a:xfrm>
        </p:grpSpPr>
        <p:graphicFrame>
          <p:nvGraphicFramePr>
            <p:cNvPr id="108549" name="Object 5"/>
            <p:cNvGraphicFramePr>
              <a:graphicFrameLocks noChangeAspect="1"/>
            </p:cNvGraphicFramePr>
            <p:nvPr/>
          </p:nvGraphicFramePr>
          <p:xfrm>
            <a:off x="444" y="1027"/>
            <a:ext cx="3840" cy="2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75" name="Fotografia Photo Editor" r:id="rId4" imgW="27952381" imgH="17142857" progId="">
                    <p:embed/>
                  </p:oleObj>
                </mc:Choice>
                <mc:Fallback>
                  <p:oleObj name="Fotografia Photo Editor" r:id="rId4" imgW="27952381" imgH="17142857" progId="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027"/>
                          <a:ext cx="3840" cy="23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0">
                                <a:gsLst>
                                  <a:gs pos="0">
                                    <a:srgbClr val="3365FB"/>
                                  </a:gs>
                                  <a:gs pos="100000">
                                    <a:srgbClr val="3365FB">
                                      <a:gamma/>
                                      <a:tint val="49804"/>
                                      <a:invGamma/>
                                    </a:srgbClr>
                                  </a:gs>
                                </a:gsLst>
                                <a:lin ang="5400000" scaled="1"/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CC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53882" dir="2700000" algn="ctr" rotWithShape="0">
                                  <a:schemeClr val="tx1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8550" name="Picture 6" descr="mm-sd-light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7" y="2136"/>
              <a:ext cx="204" cy="671"/>
            </a:xfrm>
            <a:prstGeom prst="rect">
              <a:avLst/>
            </a:prstGeom>
            <a:noFill/>
          </p:spPr>
        </p:pic>
      </p:grpSp>
      <p:pic>
        <p:nvPicPr>
          <p:cNvPr id="108552" name="Picture 8" descr="Logo-black Capsto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3075" y="5494338"/>
            <a:ext cx="725488" cy="517525"/>
          </a:xfrm>
          <a:prstGeom prst="rect">
            <a:avLst/>
          </a:prstGeom>
          <a:noFill/>
        </p:spPr>
      </p:pic>
      <p:sp>
        <p:nvSpPr>
          <p:cNvPr id="108554" name="Rectangle 10"/>
          <p:cNvSpPr>
            <a:spLocks noChangeArrowheads="1"/>
          </p:cNvSpPr>
          <p:nvPr/>
        </p:nvSpPr>
        <p:spPr bwMode="auto">
          <a:xfrm>
            <a:off x="3733800" y="1898650"/>
            <a:ext cx="5410200" cy="3962400"/>
          </a:xfrm>
          <a:prstGeom prst="rect">
            <a:avLst/>
          </a:prstGeom>
          <a:noFill/>
          <a:ln w="12700">
            <a:noFill/>
            <a:prstDash val="sysDot"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8570" name="Group 26"/>
          <p:cNvGrpSpPr>
            <a:grpSpLocks/>
          </p:cNvGrpSpPr>
          <p:nvPr/>
        </p:nvGrpSpPr>
        <p:grpSpPr bwMode="auto">
          <a:xfrm>
            <a:off x="3979863" y="2003425"/>
            <a:ext cx="4818062" cy="4122738"/>
            <a:chOff x="2507" y="1262"/>
            <a:chExt cx="3035" cy="2597"/>
          </a:xfrm>
        </p:grpSpPr>
        <p:pic>
          <p:nvPicPr>
            <p:cNvPr id="108556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51" y="1262"/>
              <a:ext cx="2991" cy="25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108557" name="Rectangle 13"/>
            <p:cNvSpPr>
              <a:spLocks noChangeArrowheads="1"/>
            </p:cNvSpPr>
            <p:nvPr/>
          </p:nvSpPr>
          <p:spPr bwMode="auto">
            <a:xfrm>
              <a:off x="2507" y="1317"/>
              <a:ext cx="598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altLang="en-US" sz="10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Generator</a:t>
              </a:r>
            </a:p>
            <a:p>
              <a:pPr algn="ctr" eaLnBrk="0" hangingPunct="0"/>
              <a:r>
                <a:rPr lang="en-US" altLang="en-US" sz="10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Cooling Fins</a:t>
              </a:r>
            </a:p>
          </p:txBody>
        </p:sp>
        <p:sp>
          <p:nvSpPr>
            <p:cNvPr id="108558" name="Rectangle 14"/>
            <p:cNvSpPr>
              <a:spLocks noChangeArrowheads="1"/>
            </p:cNvSpPr>
            <p:nvPr/>
          </p:nvSpPr>
          <p:spPr bwMode="auto">
            <a:xfrm>
              <a:off x="4355" y="1339"/>
              <a:ext cx="713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altLang="en-US" sz="10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Combustion Chamber</a:t>
              </a:r>
            </a:p>
          </p:txBody>
        </p:sp>
        <p:sp>
          <p:nvSpPr>
            <p:cNvPr id="108559" name="Rectangle 15"/>
            <p:cNvSpPr>
              <a:spLocks noChangeArrowheads="1"/>
            </p:cNvSpPr>
            <p:nvPr/>
          </p:nvSpPr>
          <p:spPr bwMode="auto">
            <a:xfrm>
              <a:off x="3119" y="1310"/>
              <a:ext cx="404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altLang="en-US" sz="10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Exhaust</a:t>
              </a:r>
            </a:p>
            <a:p>
              <a:pPr algn="ctr" eaLnBrk="0" hangingPunct="0"/>
              <a:r>
                <a:rPr lang="en-US" altLang="en-US" sz="10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Outlet</a:t>
              </a:r>
            </a:p>
          </p:txBody>
        </p:sp>
        <p:sp>
          <p:nvSpPr>
            <p:cNvPr id="108560" name="Rectangle 16"/>
            <p:cNvSpPr>
              <a:spLocks noChangeArrowheads="1"/>
            </p:cNvSpPr>
            <p:nvPr/>
          </p:nvSpPr>
          <p:spPr bwMode="auto">
            <a:xfrm>
              <a:off x="3896" y="1438"/>
              <a:ext cx="55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altLang="en-US" sz="10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Recuperator</a:t>
              </a:r>
            </a:p>
          </p:txBody>
        </p:sp>
        <p:sp>
          <p:nvSpPr>
            <p:cNvPr id="108561" name="Rectangle 17"/>
            <p:cNvSpPr>
              <a:spLocks noChangeArrowheads="1"/>
            </p:cNvSpPr>
            <p:nvPr/>
          </p:nvSpPr>
          <p:spPr bwMode="auto">
            <a:xfrm>
              <a:off x="3287" y="3497"/>
              <a:ext cx="76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altLang="en-US" sz="10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Air Bearings</a:t>
              </a:r>
            </a:p>
          </p:txBody>
        </p:sp>
        <p:sp>
          <p:nvSpPr>
            <p:cNvPr id="108562" name="Rectangle 18"/>
            <p:cNvSpPr>
              <a:spLocks noChangeArrowheads="1"/>
            </p:cNvSpPr>
            <p:nvPr/>
          </p:nvSpPr>
          <p:spPr bwMode="auto">
            <a:xfrm>
              <a:off x="3157" y="3608"/>
              <a:ext cx="439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en-US" sz="10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Compressor</a:t>
              </a:r>
            </a:p>
          </p:txBody>
        </p:sp>
        <p:sp>
          <p:nvSpPr>
            <p:cNvPr id="108563" name="Rectangle 19"/>
            <p:cNvSpPr>
              <a:spLocks noChangeArrowheads="1"/>
            </p:cNvSpPr>
            <p:nvPr/>
          </p:nvSpPr>
          <p:spPr bwMode="auto">
            <a:xfrm>
              <a:off x="2711" y="3646"/>
              <a:ext cx="635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altLang="en-US" sz="10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Generator</a:t>
              </a:r>
            </a:p>
          </p:txBody>
        </p:sp>
        <p:sp>
          <p:nvSpPr>
            <p:cNvPr id="108564" name="Rectangle 20"/>
            <p:cNvSpPr>
              <a:spLocks noChangeArrowheads="1"/>
            </p:cNvSpPr>
            <p:nvPr/>
          </p:nvSpPr>
          <p:spPr bwMode="auto">
            <a:xfrm>
              <a:off x="3896" y="3675"/>
              <a:ext cx="407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altLang="en-US" sz="10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Turbine</a:t>
              </a:r>
            </a:p>
          </p:txBody>
        </p:sp>
      </p:grpSp>
      <p:sp>
        <p:nvSpPr>
          <p:cNvPr id="108565" name="Line 21"/>
          <p:cNvSpPr>
            <a:spLocks noChangeShapeType="1"/>
          </p:cNvSpPr>
          <p:nvPr/>
        </p:nvSpPr>
        <p:spPr bwMode="auto">
          <a:xfrm>
            <a:off x="5689600" y="5251450"/>
            <a:ext cx="0" cy="3175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8566" name="Line 22"/>
          <p:cNvSpPr>
            <a:spLocks noChangeShapeType="1"/>
          </p:cNvSpPr>
          <p:nvPr/>
        </p:nvSpPr>
        <p:spPr bwMode="auto">
          <a:xfrm>
            <a:off x="4800600" y="5480050"/>
            <a:ext cx="0" cy="101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856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3338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Symbol" pitchFamily="18" charset="2"/>
              </a:rPr>
              <a:t>m</a:t>
            </a:r>
            <a:r>
              <a:rPr lang="en-US"/>
              <a:t>Turbine a gas</a:t>
            </a:r>
          </a:p>
        </p:txBody>
      </p:sp>
      <p:sp>
        <p:nvSpPr>
          <p:cNvPr id="108569" name="Text Box 25"/>
          <p:cNvSpPr txBox="1">
            <a:spLocks noChangeArrowheads="1"/>
          </p:cNvSpPr>
          <p:nvPr/>
        </p:nvSpPr>
        <p:spPr bwMode="auto">
          <a:xfrm>
            <a:off x="0" y="6613525"/>
            <a:ext cx="8834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hlink"/>
                </a:solidFill>
                <a:effectLst/>
              </a:rPr>
              <a:t>Energia per il domani: fonti rinnovabili, idrogeno e risparmio energetico - Sesto Val Pusteria; 28 giugno – 2 luglio 2010 </a:t>
            </a:r>
          </a:p>
        </p:txBody>
      </p:sp>
      <p:pic>
        <p:nvPicPr>
          <p:cNvPr id="108546" name="Picture 2" descr="C60-productionfloor"/>
          <p:cNvPicPr>
            <a:picLocks noChangeAspect="1" noChangeArrowheads="1"/>
          </p:cNvPicPr>
          <p:nvPr/>
        </p:nvPicPr>
        <p:blipFill>
          <a:blip r:embed="rId9" cstate="print">
            <a:lum bright="18000" contrast="6000"/>
          </a:blip>
          <a:srcRect l="9946" t="24449"/>
          <a:stretch>
            <a:fillRect/>
          </a:stretch>
        </p:blipFill>
        <p:spPr bwMode="auto">
          <a:xfrm>
            <a:off x="249238" y="1492250"/>
            <a:ext cx="3082925" cy="3816350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</p:spPr>
      </p:pic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873500" y="1973263"/>
            <a:ext cx="4953000" cy="4394200"/>
          </a:xfrm>
          <a:prstGeom prst="wedgeRectCallout">
            <a:avLst>
              <a:gd name="adj1" fmla="val -89583"/>
              <a:gd name="adj2" fmla="val -37755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it-IT" sz="2400">
              <a:effectLst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D5C5BE-F9E9-4843-9BED-E57E156FA22B}" type="slidenum">
              <a:rPr lang="it-IT"/>
              <a:pPr/>
              <a:t>31</a:t>
            </a:fld>
            <a:endParaRPr lang="it-IT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11325"/>
            <a:ext cx="4946650" cy="49752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it-IT" sz="2400"/>
              <a:t>	Non sono uno scale-down delle turbine a gas industriali ma nascono da una nuova progettazione:</a:t>
            </a:r>
          </a:p>
          <a:p>
            <a:pPr>
              <a:buFont typeface="Wingdings" pitchFamily="2" charset="2"/>
              <a:buNone/>
            </a:pPr>
            <a:r>
              <a:rPr lang="it-IT" sz="2400"/>
              <a:t>– turbina e compressori radiali (β=4);</a:t>
            </a:r>
          </a:p>
          <a:p>
            <a:pPr>
              <a:buFont typeface="Wingdings" pitchFamily="2" charset="2"/>
              <a:buNone/>
            </a:pPr>
            <a:r>
              <a:rPr lang="it-IT" sz="2400"/>
              <a:t>– ciclo rigenerativo a basso rapporto di compressione;</a:t>
            </a:r>
          </a:p>
          <a:p>
            <a:pPr>
              <a:buFont typeface="Wingdings" pitchFamily="2" charset="2"/>
              <a:buNone/>
            </a:pPr>
            <a:r>
              <a:rPr lang="it-IT" sz="2400"/>
              <a:t>– elevata velocità di rotazione variabile (50.000-20.000rpm);</a:t>
            </a:r>
          </a:p>
          <a:p>
            <a:pPr>
              <a:buFont typeface="Wingdings" pitchFamily="2" charset="2"/>
              <a:buNone/>
            </a:pPr>
            <a:r>
              <a:rPr lang="it-IT" sz="2400"/>
              <a:t>– turbine non raffreddate (TIT&lt;950°C).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3250" y="458788"/>
            <a:ext cx="8229600" cy="9588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Symbol" pitchFamily="18" charset="2"/>
              </a:rPr>
              <a:t>m</a:t>
            </a:r>
            <a:r>
              <a:rPr lang="en-US"/>
              <a:t>Turbine a gas</a:t>
            </a:r>
          </a:p>
        </p:txBody>
      </p:sp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37919" y="1726407"/>
            <a:ext cx="4089400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718AD51D-6A85-4B29-8E26-7A7A467DC39C}" type="slidenum">
              <a:rPr lang="it-IT"/>
              <a:pPr/>
              <a:t>32</a:t>
            </a:fld>
            <a:endParaRPr lang="it-IT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3888" y="385763"/>
            <a:ext cx="7916862" cy="101917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Unità modulari con microturbine a gas</a:t>
            </a:r>
          </a:p>
        </p:txBody>
      </p:sp>
      <p:pic>
        <p:nvPicPr>
          <p:cNvPr id="150535" name="Picture 7" descr="cchp"/>
          <p:cNvPicPr>
            <a:picLocks noChangeAspect="1" noChangeArrowheads="1"/>
          </p:cNvPicPr>
          <p:nvPr/>
        </p:nvPicPr>
        <p:blipFill>
          <a:blip r:embed="rId3" cstate="print"/>
          <a:srcRect r="11339"/>
          <a:stretch>
            <a:fillRect/>
          </a:stretch>
        </p:blipFill>
        <p:spPr bwMode="auto">
          <a:xfrm>
            <a:off x="158750" y="2816225"/>
            <a:ext cx="4294188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3" name="Picture 5" descr="de0707_21"/>
          <p:cNvPicPr>
            <a:picLocks noChangeAspect="1" noChangeArrowheads="1"/>
          </p:cNvPicPr>
          <p:nvPr/>
        </p:nvPicPr>
        <p:blipFill>
          <a:blip r:embed="rId4" cstate="print"/>
          <a:srcRect r="13998"/>
          <a:stretch>
            <a:fillRect/>
          </a:stretch>
        </p:blipFill>
        <p:spPr bwMode="auto">
          <a:xfrm>
            <a:off x="4629150" y="1841500"/>
            <a:ext cx="435292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750A8F0C-E243-48D7-9934-7A5B5DFB99EE}" type="slidenum">
              <a:rPr lang="it-IT"/>
              <a:pPr/>
              <a:t>33</a:t>
            </a:fld>
            <a:endParaRPr lang="it-IT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8175" y="333375"/>
            <a:ext cx="7772400" cy="1284288"/>
          </a:xfrm>
        </p:spPr>
        <p:txBody>
          <a:bodyPr/>
          <a:lstStyle/>
          <a:p>
            <a:r>
              <a:rPr lang="en-US"/>
              <a:t>Bilancio energetico di una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TG da 100 kW</a:t>
            </a:r>
            <a:r>
              <a:rPr lang="en-US" baseline="-25000"/>
              <a:t>e</a:t>
            </a:r>
          </a:p>
        </p:txBody>
      </p:sp>
      <p:pic>
        <p:nvPicPr>
          <p:cNvPr id="6145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9419" y="1813719"/>
            <a:ext cx="3802062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2163" y="3227388"/>
            <a:ext cx="4541837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F031F2-7E3B-4EEE-95D7-20C4B92DC9AE}" type="slidenum">
              <a:rPr lang="it-IT"/>
              <a:pPr/>
              <a:t>34</a:t>
            </a:fld>
            <a:endParaRPr lang="it-IT"/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54038"/>
            <a:ext cx="8229600" cy="7985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/>
              <a:t>MTG vs MCI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792288"/>
            <a:ext cx="8575675" cy="4894262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VANTAGGI MTG: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- Ridotte emissioni di NOx e CO (&lt;10ppm@15%O2);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- Ingombri e pesi contenuti;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- Bassa rumorosità e vibrazioni;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- Manutenzione ridotta (ogni 10.000 ore);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/>
              <a:t>- Elevata vita utile (80.000 ore);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/>
              <a:t>- O	utput termico concentrato in una sola sorgente.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it-IT" sz="2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SVANTAGGI MTG: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- Tecnologia relativamente recente;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- Costo specifico elevato (1.100€/kW);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- Rendimenti elettrici inferiori;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/>
              <a:t>- Bassa temperatura fumi (250°C).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C183B5-CE6E-4EC1-B159-FC5E9CA66F42}" type="slidenum">
              <a:rPr lang="it-IT"/>
              <a:pPr/>
              <a:t>35</a:t>
            </a:fld>
            <a:endParaRPr lang="it-IT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43338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Possibili micro cogeneratori domestici</a:t>
            </a:r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88" y="1895475"/>
            <a:ext cx="82200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5BD06-2825-437C-96B3-0F1BCA4F89C7}" type="slidenum">
              <a:rPr lang="it-IT"/>
              <a:pPr/>
              <a:t>36</a:t>
            </a:fld>
            <a:endParaRPr lang="it-IT"/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65150"/>
            <a:ext cx="7991475" cy="852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Possibili micro cogeneratori domestici</a:t>
            </a:r>
            <a:endParaRPr lang="en-US" sz="3600"/>
          </a:p>
        </p:txBody>
      </p:sp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" y="1639888"/>
            <a:ext cx="7583488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52D11E-9B03-447E-AF69-BC6288136512}" type="slidenum">
              <a:rPr lang="it-IT"/>
              <a:pPr/>
              <a:t>37</a:t>
            </a:fld>
            <a:endParaRPr lang="it-IT"/>
          </a:p>
        </p:txBody>
      </p:sp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65150"/>
            <a:ext cx="7991475" cy="852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Possibili micro cogeneratori domestici</a:t>
            </a:r>
            <a:endParaRPr lang="en-US" sz="3600"/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 cstate="print"/>
          <a:srcRect b="1320"/>
          <a:stretch>
            <a:fillRect/>
          </a:stretch>
        </p:blipFill>
        <p:spPr bwMode="auto">
          <a:xfrm>
            <a:off x="793750" y="1639888"/>
            <a:ext cx="835025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5" name="Rectangle 5"/>
          <p:cNvSpPr>
            <a:spLocks noChangeArrowheads="1"/>
          </p:cNvSpPr>
          <p:nvPr/>
        </p:nvSpPr>
        <p:spPr bwMode="auto">
          <a:xfrm>
            <a:off x="795338" y="1590675"/>
            <a:ext cx="595312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0D92DB-640E-473E-82D9-0F97FF16F7F0}" type="slidenum">
              <a:rPr lang="it-IT"/>
              <a:pPr/>
              <a:t>38</a:t>
            </a:fld>
            <a:endParaRPr lang="it-IT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74650"/>
            <a:ext cx="7926388" cy="1112838"/>
          </a:xfr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>
                <a:solidFill>
                  <a:schemeClr val="tx1"/>
                </a:solidFill>
              </a:rPr>
              <a:t>Rendimenti di conversione di sistemi micro cogenerativi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 l="4886" r="2931"/>
          <a:stretch>
            <a:fillRect/>
          </a:stretch>
        </p:blipFill>
        <p:spPr bwMode="auto">
          <a:xfrm>
            <a:off x="841375" y="1654175"/>
            <a:ext cx="5954713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500" name="Oval 4"/>
          <p:cNvSpPr>
            <a:spLocks noChangeArrowheads="1"/>
          </p:cNvSpPr>
          <p:nvPr/>
        </p:nvSpPr>
        <p:spPr bwMode="auto">
          <a:xfrm rot="2130985">
            <a:off x="4021138" y="5040313"/>
            <a:ext cx="1409700" cy="336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6501" name="Line 5"/>
          <p:cNvSpPr>
            <a:spLocks noChangeShapeType="1"/>
          </p:cNvSpPr>
          <p:nvPr/>
        </p:nvSpPr>
        <p:spPr bwMode="auto">
          <a:xfrm>
            <a:off x="5078413" y="5291138"/>
            <a:ext cx="1014412" cy="223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6053138" y="5360988"/>
            <a:ext cx="1565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4D4D4D"/>
                </a:solidFill>
                <a:effectLst/>
              </a:rPr>
              <a:t>Motori Stirling</a:t>
            </a:r>
          </a:p>
          <a:p>
            <a:r>
              <a:rPr lang="en-US" sz="1600" b="1">
                <a:solidFill>
                  <a:srgbClr val="4D4D4D"/>
                </a:solidFill>
                <a:effectLst/>
              </a:rPr>
              <a:t>&amp; Gruppi ORC</a:t>
            </a: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0" y="6613525"/>
            <a:ext cx="8834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hlink"/>
                </a:solidFill>
                <a:effectLst/>
              </a:rPr>
              <a:t>Energia per il domani: fonti rinnovabili, idrogeno e risparmio energetico - Sesto Val Pusteria; 28 giugno – 2 luglio 2010 </a:t>
            </a:r>
          </a:p>
        </p:txBody>
      </p:sp>
      <p:sp>
        <p:nvSpPr>
          <p:cNvPr id="106505" name="Oval 9"/>
          <p:cNvSpPr>
            <a:spLocks noChangeArrowheads="1"/>
          </p:cNvSpPr>
          <p:nvPr/>
        </p:nvSpPr>
        <p:spPr bwMode="auto">
          <a:xfrm rot="1597259">
            <a:off x="3736975" y="4767263"/>
            <a:ext cx="976313" cy="344487"/>
          </a:xfrm>
          <a:prstGeom prst="ellips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6280150" y="4721225"/>
            <a:ext cx="2216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4D4D4D"/>
                </a:solidFill>
                <a:effectLst/>
              </a:rPr>
              <a:t>micro-Motori a</a:t>
            </a:r>
          </a:p>
          <a:p>
            <a:r>
              <a:rPr lang="en-US" sz="1600" b="1">
                <a:solidFill>
                  <a:srgbClr val="4D4D4D"/>
                </a:solidFill>
                <a:effectLst/>
              </a:rPr>
              <a:t>Combustione interna</a:t>
            </a:r>
          </a:p>
        </p:txBody>
      </p:sp>
      <p:sp>
        <p:nvSpPr>
          <p:cNvPr id="106507" name="Line 11"/>
          <p:cNvSpPr>
            <a:spLocks noChangeShapeType="1"/>
          </p:cNvSpPr>
          <p:nvPr/>
        </p:nvSpPr>
        <p:spPr bwMode="auto">
          <a:xfrm flipV="1">
            <a:off x="4648200" y="4903788"/>
            <a:ext cx="1671638" cy="13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6508" name="Line 12"/>
          <p:cNvSpPr>
            <a:spLocks noChangeShapeType="1"/>
          </p:cNvSpPr>
          <p:nvPr/>
        </p:nvSpPr>
        <p:spPr bwMode="auto">
          <a:xfrm>
            <a:off x="1600200" y="5372100"/>
            <a:ext cx="4448175" cy="9525"/>
          </a:xfrm>
          <a:prstGeom prst="lin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6509" name="AutoShape 13"/>
          <p:cNvSpPr>
            <a:spLocks noChangeArrowheads="1"/>
          </p:cNvSpPr>
          <p:nvPr/>
        </p:nvSpPr>
        <p:spPr bwMode="auto">
          <a:xfrm>
            <a:off x="923925" y="5295900"/>
            <a:ext cx="666750" cy="171450"/>
          </a:xfrm>
          <a:prstGeom prst="rightArrow">
            <a:avLst>
              <a:gd name="adj1" fmla="val 50000"/>
              <a:gd name="adj2" fmla="val 972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0" y="5181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b="1">
                <a:effectLst/>
                <a:latin typeface="Symbol" pitchFamily="18" charset="2"/>
              </a:rPr>
              <a:t>h</a:t>
            </a:r>
            <a:r>
              <a:rPr lang="it-IT" sz="1800" b="1" baseline="-25000">
                <a:effectLst/>
              </a:rPr>
              <a:t>e</a:t>
            </a:r>
            <a:r>
              <a:rPr lang="it-IT" sz="1800" b="1">
                <a:effectLst/>
              </a:rPr>
              <a:t>=15%</a:t>
            </a:r>
          </a:p>
        </p:txBody>
      </p:sp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5500688" y="1816100"/>
            <a:ext cx="3444875" cy="15017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7188" indent="-357188">
              <a:spcBef>
                <a:spcPct val="50000"/>
              </a:spcBef>
              <a:buFontTx/>
              <a:buChar char="•"/>
            </a:pPr>
            <a:r>
              <a:rPr lang="it-IT" sz="2000">
                <a:effectLst/>
              </a:rPr>
              <a:t>Anche </a:t>
            </a:r>
            <a:r>
              <a:rPr lang="it-IT" sz="2000" b="1">
                <a:effectLst/>
                <a:latin typeface="Symbol" pitchFamily="18" charset="2"/>
              </a:rPr>
              <a:t>h</a:t>
            </a:r>
            <a:r>
              <a:rPr lang="it-IT" sz="2000" b="1" baseline="-25000">
                <a:effectLst/>
              </a:rPr>
              <a:t>e</a:t>
            </a:r>
            <a:r>
              <a:rPr lang="it-IT" sz="2000">
                <a:effectLst/>
              </a:rPr>
              <a:t> bassi consentono IRE positivi,</a:t>
            </a:r>
          </a:p>
          <a:p>
            <a:pPr marL="357188" indent="-357188">
              <a:spcBef>
                <a:spcPct val="50000"/>
              </a:spcBef>
              <a:buFontTx/>
              <a:buChar char="•"/>
            </a:pPr>
            <a:r>
              <a:rPr lang="it-IT" sz="2000">
                <a:effectLst/>
              </a:rPr>
              <a:t>Se l’utilizzo del calore è esteso (anche &gt;100%)!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nimBg="1"/>
      <p:bldP spid="106501" grpId="0" animBg="1"/>
      <p:bldP spid="106502" grpId="0"/>
      <p:bldP spid="106505" grpId="0" animBg="1"/>
      <p:bldP spid="106506" grpId="0"/>
      <p:bldP spid="106507" grpId="0" animBg="1"/>
      <p:bldP spid="106508" grpId="0" animBg="1"/>
      <p:bldP spid="106509" grpId="0" animBg="1"/>
      <p:bldP spid="106510" grpId="0"/>
      <p:bldP spid="1065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4A32E5-DAC0-474D-8961-89AF495EC2A7}" type="slidenum">
              <a:rPr lang="it-IT"/>
              <a:pPr/>
              <a:t>39</a:t>
            </a:fld>
            <a:endParaRPr lang="it-IT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633413"/>
            <a:ext cx="8229600" cy="6778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La scelta di un impianto cogenerativo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781175"/>
            <a:ext cx="8929687" cy="48101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0"/>
              <a:t>Implica numerosi aspetti decisionali: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it-IT" sz="1200" b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0"/>
              <a:t>– Una analisi di </a:t>
            </a:r>
            <a:r>
              <a:rPr lang="it-IT" sz="2400"/>
              <a:t>pre-fattibilità</a:t>
            </a:r>
            <a:r>
              <a:rPr lang="it-IT" sz="2400" b="0"/>
              <a:t>, per stabilire le condizioni tecnico-economiche che consentono di ottenere i vantaggi desiderati,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0"/>
              <a:t>– Analisi di </a:t>
            </a:r>
            <a:r>
              <a:rPr lang="it-IT" sz="2400"/>
              <a:t>fattibilità</a:t>
            </a:r>
            <a:r>
              <a:rPr lang="it-IT" sz="2400" b="0"/>
              <a:t> e di progetto, per definire: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0"/>
              <a:t>	• Tipologia di impianto;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0"/>
              <a:t>	• Taglia dell’impianto;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0"/>
              <a:t>	• Criteri di gestione e controllo;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0"/>
              <a:t>	• Aspetti tariffari e normativi.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it-IT" sz="2400" b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0"/>
              <a:t>Per far questo può essere necessario: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it-IT" sz="1200" b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0"/>
              <a:t>– Sviluppare un modello tecnico- economico del sistema;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0"/>
              <a:t>– Accoppiarlo con tecniche di simulazione / ottimizzazione.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4E21F8-4348-4FEE-8D2A-0CB17E53F10F}" type="slidenum">
              <a:rPr lang="it-IT"/>
              <a:pPr/>
              <a:t>4</a:t>
            </a:fld>
            <a:endParaRPr lang="it-IT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33413"/>
            <a:ext cx="7407275" cy="6524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Vantaggi della cogenerazione</a:t>
            </a:r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2401888"/>
            <a:ext cx="8688388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453086-DB15-4BF3-91A5-AD5FCDC11AC7}" type="slidenum">
              <a:rPr lang="it-IT"/>
              <a:pPr/>
              <a:t>40</a:t>
            </a:fld>
            <a:endParaRPr lang="it-IT"/>
          </a:p>
        </p:txBody>
      </p: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633413"/>
            <a:ext cx="8229600" cy="6778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La scelta di un impianto cogenerativo</a:t>
            </a:r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703388"/>
            <a:ext cx="8753475" cy="4697412"/>
          </a:xfrm>
          <a:noFill/>
          <a:ln/>
        </p:spPr>
        <p:txBody>
          <a:bodyPr lIns="92075" tIns="46038" rIns="92075" bIns="46038"/>
          <a:lstStyle/>
          <a:p>
            <a:pPr>
              <a:buFont typeface="Wingdings" pitchFamily="2" charset="2"/>
              <a:buNone/>
            </a:pPr>
            <a:r>
              <a:rPr lang="it-IT" sz="2400"/>
              <a:t>Punto di partenza:</a:t>
            </a:r>
          </a:p>
          <a:p>
            <a:r>
              <a:rPr lang="it-IT" sz="2400" b="0"/>
              <a:t>Conoscenza dei dati energetici,</a:t>
            </a:r>
          </a:p>
          <a:p>
            <a:r>
              <a:rPr lang="it-IT" sz="2400" b="0"/>
              <a:t>Conoscenza dei dati economici.</a:t>
            </a:r>
          </a:p>
          <a:p>
            <a:endParaRPr lang="it-IT" sz="1400" b="0"/>
          </a:p>
          <a:p>
            <a:pPr>
              <a:buFont typeface="Wingdings" pitchFamily="2" charset="2"/>
              <a:buNone/>
            </a:pPr>
            <a:r>
              <a:rPr lang="it-IT" sz="2400" b="0"/>
              <a:t>La scelta del sistema di cogenerazione può essere supportata dalla simulazione/ottimizzazione a diversi livelli:</a:t>
            </a:r>
          </a:p>
          <a:p>
            <a:r>
              <a:rPr lang="it-IT" sz="2400" b="0"/>
              <a:t>Confronto tra diverse taglie o soluzioni tecnologiche,</a:t>
            </a:r>
          </a:p>
          <a:p>
            <a:r>
              <a:rPr lang="it-IT" sz="2400" b="0"/>
              <a:t>Definizione della parte termica e dei suoi componenti,</a:t>
            </a:r>
          </a:p>
          <a:p>
            <a:r>
              <a:rPr lang="it-IT" sz="2400" b="0"/>
              <a:t>Scelta della strategia di gestione, in un contesto dato,</a:t>
            </a:r>
          </a:p>
          <a:p>
            <a:r>
              <a:rPr lang="it-IT" sz="2400" b="0"/>
              <a:t>Integrazione con altri impianti cogenerativi,</a:t>
            </a:r>
          </a:p>
          <a:p>
            <a:r>
              <a:rPr lang="it-IT" sz="2400" b="0"/>
              <a:t>Integrazione con reti di trasmissione del calore o del freddo.</a:t>
            </a:r>
            <a:endParaRPr lang="it-IT" sz="2400" b="0">
              <a:solidFill>
                <a:schemeClr val="tx2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7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7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7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7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7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75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75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75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75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3" grpId="0" build="p" autoUpdateAnimBg="0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9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87CE57-D922-45C6-AF6A-91BF28C29D9E}" type="slidenum">
              <a:rPr lang="it-IT"/>
              <a:pPr/>
              <a:t>41</a:t>
            </a:fld>
            <a:endParaRPr lang="it-IT"/>
          </a:p>
        </p:txBody>
      </p:sp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9925" y="593725"/>
            <a:ext cx="8229600" cy="9302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Andamento della richiesta termica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363" y="1846263"/>
            <a:ext cx="8761412" cy="1370012"/>
          </a:xfrm>
        </p:spPr>
        <p:txBody>
          <a:bodyPr/>
          <a:lstStyle/>
          <a:p>
            <a:r>
              <a:rPr lang="it-IT" sz="2400" b="0"/>
              <a:t>Esigenza di esteso utilizzo del calore cogenerato</a:t>
            </a:r>
          </a:p>
          <a:p>
            <a:endParaRPr lang="it-IT" sz="1400" b="0"/>
          </a:p>
          <a:p>
            <a:r>
              <a:rPr lang="it-IT" sz="2400" b="0"/>
              <a:t>1° ipotesi di gestione: inseguimento della richiesta termica.</a:t>
            </a:r>
          </a:p>
        </p:txBody>
      </p:sp>
      <p:sp>
        <p:nvSpPr>
          <p:cNvPr id="239620" name="AutoShape 4"/>
          <p:cNvSpPr>
            <a:spLocks noChangeArrowheads="1"/>
          </p:cNvSpPr>
          <p:nvPr/>
        </p:nvSpPr>
        <p:spPr bwMode="auto">
          <a:xfrm rot="10800000" flipH="1">
            <a:off x="7448550" y="2000250"/>
            <a:ext cx="781050" cy="5969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39623" name="Group 7"/>
          <p:cNvGrpSpPr>
            <a:grpSpLocks/>
          </p:cNvGrpSpPr>
          <p:nvPr/>
        </p:nvGrpSpPr>
        <p:grpSpPr bwMode="auto">
          <a:xfrm>
            <a:off x="893763" y="3089275"/>
            <a:ext cx="7519987" cy="3492500"/>
            <a:chOff x="571" y="1904"/>
            <a:chExt cx="4737" cy="2200"/>
          </a:xfrm>
        </p:grpSpPr>
        <p:pic>
          <p:nvPicPr>
            <p:cNvPr id="23962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105" t="15887" r="1105" b="1985"/>
            <a:stretch>
              <a:fillRect/>
            </a:stretch>
          </p:blipFill>
          <p:spPr bwMode="auto">
            <a:xfrm>
              <a:off x="571" y="1904"/>
              <a:ext cx="4737" cy="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9622" name="Text Box 6"/>
            <p:cNvSpPr txBox="1">
              <a:spLocks noChangeArrowheads="1"/>
            </p:cNvSpPr>
            <p:nvPr/>
          </p:nvSpPr>
          <p:spPr bwMode="auto">
            <a:xfrm rot="16200000">
              <a:off x="503" y="3373"/>
              <a:ext cx="742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i="1">
                  <a:effectLst/>
                </a:rPr>
                <a:t>[kW] richiesti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21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FA45E2-01B8-495E-935F-CBB115D35A04}" type="slidenum">
              <a:rPr lang="it-IT"/>
              <a:pPr/>
              <a:t>42</a:t>
            </a:fld>
            <a:endParaRPr lang="it-IT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512763"/>
            <a:ext cx="8229600" cy="8778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Curva di durata della richiesta termica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975" y="1754188"/>
            <a:ext cx="8761413" cy="998537"/>
          </a:xfrm>
        </p:spPr>
        <p:txBody>
          <a:bodyPr/>
          <a:lstStyle/>
          <a:p>
            <a:r>
              <a:rPr lang="it-IT" sz="2400" b="0"/>
              <a:t>Il dimensionamento preliminare può essere fatto sulla base della curva di durata della richiesta termica.</a:t>
            </a:r>
          </a:p>
        </p:txBody>
      </p:sp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3" cstate="print"/>
          <a:srcRect l="1329" t="15132" r="2660" b="2328"/>
          <a:stretch>
            <a:fillRect/>
          </a:stretch>
        </p:blipFill>
        <p:spPr bwMode="auto">
          <a:xfrm>
            <a:off x="500063" y="2562225"/>
            <a:ext cx="7515225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7" name="Text Box 7"/>
          <p:cNvSpPr txBox="1">
            <a:spLocks noChangeArrowheads="1"/>
          </p:cNvSpPr>
          <p:nvPr/>
        </p:nvSpPr>
        <p:spPr bwMode="auto">
          <a:xfrm rot="16200000">
            <a:off x="442912" y="4456113"/>
            <a:ext cx="11779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i="1">
                <a:effectLst/>
              </a:rPr>
              <a:t>[kW] richiesti</a:t>
            </a:r>
          </a:p>
        </p:txBody>
      </p:sp>
      <p:sp>
        <p:nvSpPr>
          <p:cNvPr id="240648" name="Line 8"/>
          <p:cNvSpPr>
            <a:spLocks noChangeShapeType="1"/>
          </p:cNvSpPr>
          <p:nvPr/>
        </p:nvSpPr>
        <p:spPr bwMode="auto">
          <a:xfrm>
            <a:off x="742950" y="3340100"/>
            <a:ext cx="442595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40649" name="Line 9"/>
          <p:cNvSpPr>
            <a:spLocks noChangeShapeType="1"/>
          </p:cNvSpPr>
          <p:nvPr/>
        </p:nvSpPr>
        <p:spPr bwMode="auto">
          <a:xfrm>
            <a:off x="803275" y="4618038"/>
            <a:ext cx="442595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40650" name="Text Box 10"/>
          <p:cNvSpPr txBox="1">
            <a:spLocks noChangeArrowheads="1"/>
          </p:cNvSpPr>
          <p:nvPr/>
        </p:nvSpPr>
        <p:spPr bwMode="auto">
          <a:xfrm>
            <a:off x="5340350" y="2809875"/>
            <a:ext cx="1670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Max potenza termica del cogeneratore</a:t>
            </a:r>
          </a:p>
        </p:txBody>
      </p:sp>
      <p:sp>
        <p:nvSpPr>
          <p:cNvPr id="240651" name="Text Box 11"/>
          <p:cNvSpPr txBox="1">
            <a:spLocks noChangeArrowheads="1"/>
          </p:cNvSpPr>
          <p:nvPr/>
        </p:nvSpPr>
        <p:spPr bwMode="auto">
          <a:xfrm>
            <a:off x="5546725" y="4500563"/>
            <a:ext cx="1670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min potenza termica in modulazione</a:t>
            </a:r>
          </a:p>
        </p:txBody>
      </p:sp>
      <p:sp>
        <p:nvSpPr>
          <p:cNvPr id="240652" name="Line 12"/>
          <p:cNvSpPr>
            <a:spLocks noChangeShapeType="1"/>
          </p:cNvSpPr>
          <p:nvPr/>
        </p:nvSpPr>
        <p:spPr bwMode="auto">
          <a:xfrm>
            <a:off x="1104900" y="3333750"/>
            <a:ext cx="0" cy="256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40653" name="Line 13"/>
          <p:cNvSpPr>
            <a:spLocks noChangeShapeType="1"/>
          </p:cNvSpPr>
          <p:nvPr/>
        </p:nvSpPr>
        <p:spPr bwMode="auto">
          <a:xfrm>
            <a:off x="3771900" y="460057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40654" name="AutoShape 14"/>
          <p:cNvSpPr>
            <a:spLocks/>
          </p:cNvSpPr>
          <p:nvPr/>
        </p:nvSpPr>
        <p:spPr bwMode="auto">
          <a:xfrm rot="5400000">
            <a:off x="809625" y="5876925"/>
            <a:ext cx="219075" cy="352425"/>
          </a:xfrm>
          <a:prstGeom prst="rightBrace">
            <a:avLst>
              <a:gd name="adj1" fmla="val 1340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40655" name="AutoShape 15"/>
          <p:cNvSpPr>
            <a:spLocks/>
          </p:cNvSpPr>
          <p:nvPr/>
        </p:nvSpPr>
        <p:spPr bwMode="auto">
          <a:xfrm rot="5400000">
            <a:off x="2336800" y="4737101"/>
            <a:ext cx="219075" cy="2673350"/>
          </a:xfrm>
          <a:prstGeom prst="rightBrace">
            <a:avLst>
              <a:gd name="adj1" fmla="val 10169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40656" name="Text Box 16"/>
          <p:cNvSpPr txBox="1">
            <a:spLocks noChangeArrowheads="1"/>
          </p:cNvSpPr>
          <p:nvPr/>
        </p:nvSpPr>
        <p:spPr bwMode="auto">
          <a:xfrm>
            <a:off x="271463" y="6161088"/>
            <a:ext cx="1431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pieno carico</a:t>
            </a:r>
          </a:p>
        </p:txBody>
      </p:sp>
      <p:sp>
        <p:nvSpPr>
          <p:cNvPr id="240657" name="Text Box 17"/>
          <p:cNvSpPr txBox="1">
            <a:spLocks noChangeArrowheads="1"/>
          </p:cNvSpPr>
          <p:nvPr/>
        </p:nvSpPr>
        <p:spPr bwMode="auto">
          <a:xfrm>
            <a:off x="1841500" y="6169025"/>
            <a:ext cx="177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carico parziale</a:t>
            </a:r>
          </a:p>
        </p:txBody>
      </p:sp>
      <p:sp>
        <p:nvSpPr>
          <p:cNvPr id="240658" name="AutoShape 18"/>
          <p:cNvSpPr>
            <a:spLocks/>
          </p:cNvSpPr>
          <p:nvPr/>
        </p:nvSpPr>
        <p:spPr bwMode="auto">
          <a:xfrm rot="5400000">
            <a:off x="5764212" y="4030663"/>
            <a:ext cx="219075" cy="4083050"/>
          </a:xfrm>
          <a:prstGeom prst="rightBrace">
            <a:avLst>
              <a:gd name="adj1" fmla="val 1553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40659" name="Text Box 19"/>
          <p:cNvSpPr txBox="1">
            <a:spLocks noChangeArrowheads="1"/>
          </p:cNvSpPr>
          <p:nvPr/>
        </p:nvSpPr>
        <p:spPr bwMode="auto">
          <a:xfrm>
            <a:off x="4497388" y="6169025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cogeneratore spento</a:t>
            </a:r>
          </a:p>
        </p:txBody>
      </p:sp>
      <p:sp>
        <p:nvSpPr>
          <p:cNvPr id="240661" name="AutoShape 21"/>
          <p:cNvSpPr>
            <a:spLocks noChangeArrowheads="1"/>
          </p:cNvSpPr>
          <p:nvPr/>
        </p:nvSpPr>
        <p:spPr bwMode="auto">
          <a:xfrm rot="-1793934">
            <a:off x="993775" y="2901950"/>
            <a:ext cx="517525" cy="146050"/>
          </a:xfrm>
          <a:prstGeom prst="leftArrow">
            <a:avLst>
              <a:gd name="adj1" fmla="val 50000"/>
              <a:gd name="adj2" fmla="val 885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40662" name="Text Box 22"/>
          <p:cNvSpPr txBox="1">
            <a:spLocks noChangeArrowheads="1"/>
          </p:cNvSpPr>
          <p:nvPr/>
        </p:nvSpPr>
        <p:spPr bwMode="auto">
          <a:xfrm>
            <a:off x="1511300" y="2628900"/>
            <a:ext cx="1697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picco termico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0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40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4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0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4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40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4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4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4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8" grpId="0" animBg="1"/>
      <p:bldP spid="240649" grpId="0" animBg="1"/>
      <p:bldP spid="240650" grpId="0"/>
      <p:bldP spid="240651" grpId="0"/>
      <p:bldP spid="240652" grpId="0" animBg="1"/>
      <p:bldP spid="240653" grpId="0" animBg="1"/>
      <p:bldP spid="240654" grpId="0" animBg="1"/>
      <p:bldP spid="240655" grpId="0" animBg="1"/>
      <p:bldP spid="240656" grpId="0"/>
      <p:bldP spid="240657" grpId="0"/>
      <p:bldP spid="240658" grpId="0" animBg="1"/>
      <p:bldP spid="240659" grpId="0"/>
      <p:bldP spid="240661" grpId="0" animBg="1"/>
      <p:bldP spid="24066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21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82851-84E1-4783-AC5E-205BC3A614E1}" type="slidenum">
              <a:rPr lang="it-IT"/>
              <a:pPr/>
              <a:t>43</a:t>
            </a:fld>
            <a:endParaRPr lang="it-IT"/>
          </a:p>
        </p:txBody>
      </p:sp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512763"/>
            <a:ext cx="8229600" cy="8778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Curva di durata della richiesta termica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975" y="1754188"/>
            <a:ext cx="8761413" cy="827087"/>
          </a:xfrm>
        </p:spPr>
        <p:txBody>
          <a:bodyPr/>
          <a:lstStyle/>
          <a:p>
            <a:r>
              <a:rPr lang="it-IT" sz="2400" b="0"/>
              <a:t>In generale, la potenza massima del cogeneratore risulta decisamente più bassa della max richiesta!</a:t>
            </a:r>
          </a:p>
        </p:txBody>
      </p:sp>
      <p:pic>
        <p:nvPicPr>
          <p:cNvPr id="302084" name="Picture 4"/>
          <p:cNvPicPr>
            <a:picLocks noChangeAspect="1" noChangeArrowheads="1"/>
          </p:cNvPicPr>
          <p:nvPr/>
        </p:nvPicPr>
        <p:blipFill>
          <a:blip r:embed="rId3" cstate="print"/>
          <a:srcRect l="1329" t="15132" r="2660" b="2328"/>
          <a:stretch>
            <a:fillRect/>
          </a:stretch>
        </p:blipFill>
        <p:spPr bwMode="auto">
          <a:xfrm>
            <a:off x="493713" y="2574925"/>
            <a:ext cx="7515225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5" name="Text Box 5"/>
          <p:cNvSpPr txBox="1">
            <a:spLocks noChangeArrowheads="1"/>
          </p:cNvSpPr>
          <p:nvPr/>
        </p:nvSpPr>
        <p:spPr bwMode="auto">
          <a:xfrm rot="16200000">
            <a:off x="482600" y="4441826"/>
            <a:ext cx="11779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i="1">
                <a:effectLst/>
              </a:rPr>
              <a:t>[kW] richiesti</a:t>
            </a:r>
          </a:p>
        </p:txBody>
      </p:sp>
      <p:sp>
        <p:nvSpPr>
          <p:cNvPr id="302086" name="Line 6"/>
          <p:cNvSpPr>
            <a:spLocks noChangeShapeType="1"/>
          </p:cNvSpPr>
          <p:nvPr/>
        </p:nvSpPr>
        <p:spPr bwMode="auto">
          <a:xfrm>
            <a:off x="741363" y="4654550"/>
            <a:ext cx="442595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2087" name="Line 7"/>
          <p:cNvSpPr>
            <a:spLocks noChangeShapeType="1"/>
          </p:cNvSpPr>
          <p:nvPr/>
        </p:nvSpPr>
        <p:spPr bwMode="auto">
          <a:xfrm>
            <a:off x="828675" y="5280025"/>
            <a:ext cx="6188075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5243513" y="4164013"/>
            <a:ext cx="1670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Max potenza termica del cogeneratore</a:t>
            </a:r>
          </a:p>
        </p:txBody>
      </p:sp>
      <p:sp>
        <p:nvSpPr>
          <p:cNvPr id="302089" name="Text Box 9"/>
          <p:cNvSpPr txBox="1">
            <a:spLocks noChangeArrowheads="1"/>
          </p:cNvSpPr>
          <p:nvPr/>
        </p:nvSpPr>
        <p:spPr bwMode="auto">
          <a:xfrm>
            <a:off x="7070725" y="4738688"/>
            <a:ext cx="1670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min potenza termica in modulazione</a:t>
            </a:r>
          </a:p>
        </p:txBody>
      </p:sp>
      <p:sp>
        <p:nvSpPr>
          <p:cNvPr id="302090" name="Line 10"/>
          <p:cNvSpPr>
            <a:spLocks noChangeShapeType="1"/>
          </p:cNvSpPr>
          <p:nvPr/>
        </p:nvSpPr>
        <p:spPr bwMode="auto">
          <a:xfrm>
            <a:off x="3765550" y="4624388"/>
            <a:ext cx="6350" cy="127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2091" name="Line 11"/>
          <p:cNvSpPr>
            <a:spLocks noChangeShapeType="1"/>
          </p:cNvSpPr>
          <p:nvPr/>
        </p:nvSpPr>
        <p:spPr bwMode="auto">
          <a:xfrm>
            <a:off x="4870450" y="5268913"/>
            <a:ext cx="6350" cy="650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2092" name="AutoShape 12"/>
          <p:cNvSpPr>
            <a:spLocks/>
          </p:cNvSpPr>
          <p:nvPr/>
        </p:nvSpPr>
        <p:spPr bwMode="auto">
          <a:xfrm rot="5400000">
            <a:off x="2152650" y="4552950"/>
            <a:ext cx="200025" cy="3019425"/>
          </a:xfrm>
          <a:prstGeom prst="rightBrace">
            <a:avLst>
              <a:gd name="adj1" fmla="val 1257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2093" name="AutoShape 13"/>
          <p:cNvSpPr>
            <a:spLocks/>
          </p:cNvSpPr>
          <p:nvPr/>
        </p:nvSpPr>
        <p:spPr bwMode="auto">
          <a:xfrm rot="5400000">
            <a:off x="4206875" y="5527676"/>
            <a:ext cx="225425" cy="1085850"/>
          </a:xfrm>
          <a:prstGeom prst="rightBrace">
            <a:avLst>
              <a:gd name="adj1" fmla="val 4014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2094" name="Text Box 14"/>
          <p:cNvSpPr txBox="1">
            <a:spLocks noChangeArrowheads="1"/>
          </p:cNvSpPr>
          <p:nvPr/>
        </p:nvSpPr>
        <p:spPr bwMode="auto">
          <a:xfrm>
            <a:off x="1604963" y="6132513"/>
            <a:ext cx="1431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pieno carico</a:t>
            </a:r>
          </a:p>
        </p:txBody>
      </p:sp>
      <p:sp>
        <p:nvSpPr>
          <p:cNvPr id="302095" name="Text Box 15"/>
          <p:cNvSpPr txBox="1">
            <a:spLocks noChangeArrowheads="1"/>
          </p:cNvSpPr>
          <p:nvPr/>
        </p:nvSpPr>
        <p:spPr bwMode="auto">
          <a:xfrm>
            <a:off x="3565525" y="6149975"/>
            <a:ext cx="177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carico parziale</a:t>
            </a:r>
          </a:p>
        </p:txBody>
      </p:sp>
      <p:sp>
        <p:nvSpPr>
          <p:cNvPr id="302096" name="AutoShape 16"/>
          <p:cNvSpPr>
            <a:spLocks/>
          </p:cNvSpPr>
          <p:nvPr/>
        </p:nvSpPr>
        <p:spPr bwMode="auto">
          <a:xfrm rot="5400000">
            <a:off x="6278562" y="4545013"/>
            <a:ext cx="219075" cy="3054350"/>
          </a:xfrm>
          <a:prstGeom prst="rightBrace">
            <a:avLst>
              <a:gd name="adj1" fmla="val 11618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2097" name="Text Box 17"/>
          <p:cNvSpPr txBox="1">
            <a:spLocks noChangeArrowheads="1"/>
          </p:cNvSpPr>
          <p:nvPr/>
        </p:nvSpPr>
        <p:spPr bwMode="auto">
          <a:xfrm>
            <a:off x="5221288" y="6149975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cogeneratore spento</a:t>
            </a:r>
          </a:p>
        </p:txBody>
      </p:sp>
      <p:sp>
        <p:nvSpPr>
          <p:cNvPr id="302098" name="AutoShape 18"/>
          <p:cNvSpPr>
            <a:spLocks noChangeArrowheads="1"/>
          </p:cNvSpPr>
          <p:nvPr/>
        </p:nvSpPr>
        <p:spPr bwMode="auto">
          <a:xfrm rot="-1793934">
            <a:off x="1574800" y="3463925"/>
            <a:ext cx="517525" cy="146050"/>
          </a:xfrm>
          <a:prstGeom prst="leftArrow">
            <a:avLst>
              <a:gd name="adj1" fmla="val 50000"/>
              <a:gd name="adj2" fmla="val 885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2099" name="Text Box 19"/>
          <p:cNvSpPr txBox="1">
            <a:spLocks noChangeArrowheads="1"/>
          </p:cNvSpPr>
          <p:nvPr/>
        </p:nvSpPr>
        <p:spPr bwMode="auto">
          <a:xfrm>
            <a:off x="2130425" y="3114675"/>
            <a:ext cx="16970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picco termico con la caldaia di integrazione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0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0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0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0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0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0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6" grpId="0" animBg="1"/>
      <p:bldP spid="302087" grpId="0" animBg="1"/>
      <p:bldP spid="302088" grpId="0"/>
      <p:bldP spid="302089" grpId="0"/>
      <p:bldP spid="302090" grpId="0" animBg="1"/>
      <p:bldP spid="302091" grpId="0" animBg="1"/>
      <p:bldP spid="302092" grpId="0" animBg="1"/>
      <p:bldP spid="302093" grpId="0" animBg="1"/>
      <p:bldP spid="302094" grpId="0"/>
      <p:bldP spid="302095" grpId="0"/>
      <p:bldP spid="302096" grpId="0" animBg="1"/>
      <p:bldP spid="302097" grpId="0"/>
      <p:bldP spid="302098" grpId="0" animBg="1"/>
      <p:bldP spid="30209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24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E65F0A-1D15-4D33-B37B-D3807CA8A9F9}" type="slidenum">
              <a:rPr lang="it-IT"/>
              <a:pPr/>
              <a:t>44</a:t>
            </a:fld>
            <a:endParaRPr lang="it-IT"/>
          </a:p>
        </p:txBody>
      </p:sp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512763"/>
            <a:ext cx="8229600" cy="8778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/>
              <a:t>Segmentazione della potenza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975" y="1754188"/>
            <a:ext cx="8761413" cy="827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b="0"/>
              <a:t>Consente di coprire più estesamente il carico termico</a:t>
            </a:r>
          </a:p>
          <a:p>
            <a:pPr>
              <a:lnSpc>
                <a:spcPct val="90000"/>
              </a:lnSpc>
            </a:pPr>
            <a:r>
              <a:rPr lang="it-IT" sz="2400" b="0"/>
              <a:t>Implica maggiori costi di installazione del sistema CHP.</a:t>
            </a:r>
          </a:p>
        </p:txBody>
      </p:sp>
      <p:pic>
        <p:nvPicPr>
          <p:cNvPr id="304132" name="Picture 4"/>
          <p:cNvPicPr>
            <a:picLocks noChangeAspect="1" noChangeArrowheads="1"/>
          </p:cNvPicPr>
          <p:nvPr/>
        </p:nvPicPr>
        <p:blipFill>
          <a:blip r:embed="rId3" cstate="print"/>
          <a:srcRect l="1329" t="15132" r="2660" b="2328"/>
          <a:stretch>
            <a:fillRect/>
          </a:stretch>
        </p:blipFill>
        <p:spPr bwMode="auto">
          <a:xfrm>
            <a:off x="493713" y="2574925"/>
            <a:ext cx="7515225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3" name="Text Box 5"/>
          <p:cNvSpPr txBox="1">
            <a:spLocks noChangeArrowheads="1"/>
          </p:cNvSpPr>
          <p:nvPr/>
        </p:nvSpPr>
        <p:spPr bwMode="auto">
          <a:xfrm rot="16200000">
            <a:off x="415925" y="4441826"/>
            <a:ext cx="11779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i="1">
                <a:effectLst/>
              </a:rPr>
              <a:t>[kW] richiesti</a:t>
            </a:r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>
            <a:off x="788988" y="4016375"/>
            <a:ext cx="442595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742950" y="4975225"/>
            <a:ext cx="3873500" cy="9525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5233988" y="3554413"/>
            <a:ext cx="1670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Max potenza termica dei 2 cogeneratori</a:t>
            </a: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7070725" y="4881563"/>
            <a:ext cx="1670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min potenza termica x 1 in modulazione</a:t>
            </a:r>
          </a:p>
        </p:txBody>
      </p:sp>
      <p:sp>
        <p:nvSpPr>
          <p:cNvPr id="304138" name="Line 10"/>
          <p:cNvSpPr>
            <a:spLocks noChangeShapeType="1"/>
          </p:cNvSpPr>
          <p:nvPr/>
        </p:nvSpPr>
        <p:spPr bwMode="auto">
          <a:xfrm>
            <a:off x="2241550" y="4024313"/>
            <a:ext cx="6350" cy="1893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4139" name="Line 11"/>
          <p:cNvSpPr>
            <a:spLocks noChangeShapeType="1"/>
          </p:cNvSpPr>
          <p:nvPr/>
        </p:nvSpPr>
        <p:spPr bwMode="auto">
          <a:xfrm>
            <a:off x="4089400" y="4992688"/>
            <a:ext cx="6350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4140" name="AutoShape 12"/>
          <p:cNvSpPr>
            <a:spLocks/>
          </p:cNvSpPr>
          <p:nvPr/>
        </p:nvSpPr>
        <p:spPr bwMode="auto">
          <a:xfrm rot="5400000">
            <a:off x="1381125" y="5314950"/>
            <a:ext cx="209550" cy="1485900"/>
          </a:xfrm>
          <a:prstGeom prst="rightBrace">
            <a:avLst>
              <a:gd name="adj1" fmla="val 5909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4141" name="AutoShape 13"/>
          <p:cNvSpPr>
            <a:spLocks/>
          </p:cNvSpPr>
          <p:nvPr/>
        </p:nvSpPr>
        <p:spPr bwMode="auto">
          <a:xfrm rot="5400000">
            <a:off x="3059113" y="5160963"/>
            <a:ext cx="215900" cy="1828800"/>
          </a:xfrm>
          <a:prstGeom prst="rightBrace">
            <a:avLst>
              <a:gd name="adj1" fmla="val 7058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4142" name="Text Box 14"/>
          <p:cNvSpPr txBox="1">
            <a:spLocks noChangeArrowheads="1"/>
          </p:cNvSpPr>
          <p:nvPr/>
        </p:nvSpPr>
        <p:spPr bwMode="auto">
          <a:xfrm>
            <a:off x="481013" y="6122988"/>
            <a:ext cx="1851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pieno carico x 2</a:t>
            </a:r>
          </a:p>
        </p:txBody>
      </p:sp>
      <p:sp>
        <p:nvSpPr>
          <p:cNvPr id="304143" name="Text Box 15"/>
          <p:cNvSpPr txBox="1">
            <a:spLocks noChangeArrowheads="1"/>
          </p:cNvSpPr>
          <p:nvPr/>
        </p:nvSpPr>
        <p:spPr bwMode="auto">
          <a:xfrm>
            <a:off x="2193925" y="6130925"/>
            <a:ext cx="3089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carico parziale x 2      x 1</a:t>
            </a:r>
          </a:p>
        </p:txBody>
      </p:sp>
      <p:sp>
        <p:nvSpPr>
          <p:cNvPr id="304144" name="AutoShape 16"/>
          <p:cNvSpPr>
            <a:spLocks/>
          </p:cNvSpPr>
          <p:nvPr/>
        </p:nvSpPr>
        <p:spPr bwMode="auto">
          <a:xfrm rot="5400000">
            <a:off x="6535737" y="4802188"/>
            <a:ext cx="219075" cy="2540000"/>
          </a:xfrm>
          <a:prstGeom prst="rightBrace">
            <a:avLst>
              <a:gd name="adj1" fmla="val 9661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4145" name="Text Box 17"/>
          <p:cNvSpPr txBox="1">
            <a:spLocks noChangeArrowheads="1"/>
          </p:cNvSpPr>
          <p:nvPr/>
        </p:nvSpPr>
        <p:spPr bwMode="auto">
          <a:xfrm>
            <a:off x="5240338" y="6130925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cogeneratore spento</a:t>
            </a:r>
          </a:p>
        </p:txBody>
      </p:sp>
      <p:sp>
        <p:nvSpPr>
          <p:cNvPr id="304146" name="AutoShape 18"/>
          <p:cNvSpPr>
            <a:spLocks noChangeArrowheads="1"/>
          </p:cNvSpPr>
          <p:nvPr/>
        </p:nvSpPr>
        <p:spPr bwMode="auto">
          <a:xfrm rot="-1793934">
            <a:off x="1012825" y="3111500"/>
            <a:ext cx="517525" cy="146050"/>
          </a:xfrm>
          <a:prstGeom prst="leftArrow">
            <a:avLst>
              <a:gd name="adj1" fmla="val 50000"/>
              <a:gd name="adj2" fmla="val 885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4147" name="Text Box 19"/>
          <p:cNvSpPr txBox="1">
            <a:spLocks noChangeArrowheads="1"/>
          </p:cNvSpPr>
          <p:nvPr/>
        </p:nvSpPr>
        <p:spPr bwMode="auto">
          <a:xfrm>
            <a:off x="1558925" y="2552700"/>
            <a:ext cx="16970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effectLst/>
              </a:rPr>
              <a:t>picco termico con la caldaia di integrazione </a:t>
            </a:r>
          </a:p>
        </p:txBody>
      </p:sp>
      <p:sp>
        <p:nvSpPr>
          <p:cNvPr id="304148" name="Line 20"/>
          <p:cNvSpPr>
            <a:spLocks noChangeShapeType="1"/>
          </p:cNvSpPr>
          <p:nvPr/>
        </p:nvSpPr>
        <p:spPr bwMode="auto">
          <a:xfrm>
            <a:off x="731838" y="5440363"/>
            <a:ext cx="6188075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4149" name="AutoShape 21"/>
          <p:cNvSpPr>
            <a:spLocks/>
          </p:cNvSpPr>
          <p:nvPr/>
        </p:nvSpPr>
        <p:spPr bwMode="auto">
          <a:xfrm rot="5400000">
            <a:off x="4638675" y="5464175"/>
            <a:ext cx="177800" cy="1200150"/>
          </a:xfrm>
          <a:prstGeom prst="rightBrace">
            <a:avLst>
              <a:gd name="adj1" fmla="val 56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4150" name="Line 22"/>
          <p:cNvSpPr>
            <a:spLocks noChangeShapeType="1"/>
          </p:cNvSpPr>
          <p:nvPr/>
        </p:nvSpPr>
        <p:spPr bwMode="auto">
          <a:xfrm flipH="1">
            <a:off x="5351463" y="5429250"/>
            <a:ext cx="3175" cy="50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0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0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0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0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0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0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0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0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4" grpId="0" animBg="1"/>
      <p:bldP spid="304135" grpId="0" animBg="1"/>
      <p:bldP spid="304136" grpId="0"/>
      <p:bldP spid="304137" grpId="0"/>
      <p:bldP spid="304138" grpId="0" animBg="1"/>
      <p:bldP spid="304139" grpId="0" animBg="1"/>
      <p:bldP spid="304140" grpId="0" animBg="1"/>
      <p:bldP spid="304141" grpId="0" animBg="1"/>
      <p:bldP spid="304142" grpId="0"/>
      <p:bldP spid="304143" grpId="0"/>
      <p:bldP spid="304144" grpId="0" animBg="1"/>
      <p:bldP spid="304145" grpId="0"/>
      <p:bldP spid="304146" grpId="0" animBg="1"/>
      <p:bldP spid="304147" grpId="0"/>
      <p:bldP spid="304148" grpId="0" animBg="1"/>
      <p:bldP spid="304149" grpId="0" animBg="1"/>
      <p:bldP spid="3041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642B04E8-7409-4FB0-9051-97F9626CF2A6}" type="slidenum">
              <a:rPr lang="it-IT"/>
              <a:pPr/>
              <a:t>45</a:t>
            </a:fld>
            <a:endParaRPr lang="it-IT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757238"/>
            <a:ext cx="7772400" cy="67627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Sistemi Tri-generativi</a:t>
            </a: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198438" y="5526088"/>
            <a:ext cx="8945562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effectLst/>
              </a:rPr>
              <a:t>Tutte le utenze stagionali sono affette da un ridotto utilizzo del cogeneratore nei masi estivi: Ampio ricorso al calore di integrazione, riduzione della efficienza annuale del CHP, PBP lunghi.</a:t>
            </a:r>
          </a:p>
        </p:txBody>
      </p:sp>
      <p:grpSp>
        <p:nvGrpSpPr>
          <p:cNvPr id="153613" name="Group 13"/>
          <p:cNvGrpSpPr>
            <a:grpSpLocks/>
          </p:cNvGrpSpPr>
          <p:nvPr/>
        </p:nvGrpSpPr>
        <p:grpSpPr bwMode="auto">
          <a:xfrm>
            <a:off x="471488" y="1843088"/>
            <a:ext cx="7915275" cy="3803650"/>
            <a:chOff x="406" y="1320"/>
            <a:chExt cx="4468" cy="1996"/>
          </a:xfrm>
        </p:grpSpPr>
        <p:pic>
          <p:nvPicPr>
            <p:cNvPr id="15360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6" y="1320"/>
              <a:ext cx="4468" cy="1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10" name="Rectangle 10"/>
            <p:cNvSpPr>
              <a:spLocks noChangeArrowheads="1"/>
            </p:cNvSpPr>
            <p:nvPr/>
          </p:nvSpPr>
          <p:spPr bwMode="auto">
            <a:xfrm>
              <a:off x="2671" y="1745"/>
              <a:ext cx="1545" cy="1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611" name="Rectangle 11"/>
            <p:cNvSpPr>
              <a:spLocks noChangeArrowheads="1"/>
            </p:cNvSpPr>
            <p:nvPr/>
          </p:nvSpPr>
          <p:spPr bwMode="auto">
            <a:xfrm>
              <a:off x="2663" y="1702"/>
              <a:ext cx="377" cy="4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612" name="Rectangle 12"/>
            <p:cNvSpPr>
              <a:spLocks noChangeArrowheads="1"/>
            </p:cNvSpPr>
            <p:nvPr/>
          </p:nvSpPr>
          <p:spPr bwMode="auto">
            <a:xfrm>
              <a:off x="3995" y="1881"/>
              <a:ext cx="377" cy="4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DED73811-2A86-4233-AC7B-9E61D11EC56D}" type="slidenum">
              <a:rPr lang="it-IT"/>
              <a:pPr/>
              <a:t>46</a:t>
            </a:fld>
            <a:endParaRPr lang="it-IT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757238"/>
            <a:ext cx="7772400" cy="67627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Sistemi Tri-generativi</a:t>
            </a:r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622300" y="5605463"/>
            <a:ext cx="8350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effectLst/>
              </a:rPr>
              <a:t>I sistemi tri-generativi consentono di utilizzare il calore cogenerato anche in estate, producendo acqua refrigerata.</a:t>
            </a:r>
            <a:r>
              <a:rPr 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3102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8" y="1843088"/>
            <a:ext cx="7915275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93F81F50-A67F-4677-9CBB-284BCD68AC13}" type="slidenum">
              <a:rPr lang="it-IT"/>
              <a:pPr/>
              <a:t>47</a:t>
            </a:fld>
            <a:endParaRPr lang="it-IT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848600" cy="1439863"/>
          </a:xfrm>
        </p:spPr>
        <p:txBody>
          <a:bodyPr/>
          <a:lstStyle/>
          <a:p>
            <a:r>
              <a:rPr lang="it-IT" sz="3200" b="1"/>
              <a:t>Cogenerazione e trigenerazione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449513" y="5037138"/>
            <a:ext cx="638016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prof. Mauro REINI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docente di sistemi per l’energia e l’ambiente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Università di Trieste – Polo di Pordenone</a:t>
            </a:r>
            <a:endParaRPr lang="it-IT" sz="28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238" y="5087938"/>
            <a:ext cx="10795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365250" y="2651125"/>
            <a:ext cx="6996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effectLst/>
              </a:rPr>
              <a:t>GRAZIE PER L’ATTENZIONE!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4F57DF-0BDA-4EA8-95C0-F74954EFE361}" type="slidenum">
              <a:rPr lang="it-IT"/>
              <a:pPr/>
              <a:t>5</a:t>
            </a:fld>
            <a:endParaRPr lang="it-IT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3540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Produzione combinata e separata di energia</a:t>
            </a: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" y="1771650"/>
            <a:ext cx="81819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893" name="AutoShape 5"/>
          <p:cNvSpPr>
            <a:spLocks noChangeArrowheads="1"/>
          </p:cNvSpPr>
          <p:nvPr/>
        </p:nvSpPr>
        <p:spPr bwMode="auto">
          <a:xfrm>
            <a:off x="4029075" y="3935413"/>
            <a:ext cx="701675" cy="292100"/>
          </a:xfrm>
          <a:prstGeom prst="leftRightArrow">
            <a:avLst>
              <a:gd name="adj1" fmla="val 50000"/>
              <a:gd name="adj2" fmla="val 480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4743450" y="3870325"/>
            <a:ext cx="2895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>
                <a:solidFill>
                  <a:srgbClr val="FF0000"/>
                </a:solidFill>
                <a:effectLst/>
              </a:rPr>
              <a:t>IRE </a:t>
            </a:r>
            <a:r>
              <a:rPr lang="it-IT" b="1" dirty="0" smtClean="0">
                <a:solidFill>
                  <a:srgbClr val="FF0000"/>
                </a:solidFill>
                <a:effectLst/>
              </a:rPr>
              <a:t>=</a:t>
            </a:r>
            <a:r>
              <a:rPr lang="it-IT" b="1" dirty="0">
                <a:solidFill>
                  <a:srgbClr val="FF0000"/>
                </a:solidFill>
                <a:effectLst/>
              </a:rPr>
              <a:t> </a:t>
            </a:r>
            <a:r>
              <a:rPr lang="it-IT" b="1" dirty="0" smtClean="0">
                <a:solidFill>
                  <a:srgbClr val="FF0000"/>
                </a:solidFill>
                <a:effectLst/>
              </a:rPr>
              <a:t>30/130 =23%</a:t>
            </a:r>
            <a:endParaRPr lang="it-IT" b="1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7E01D0-4716-49A4-888B-0636B77F2CCA}" type="slidenum">
              <a:rPr lang="it-IT"/>
              <a:pPr/>
              <a:t>6</a:t>
            </a:fld>
            <a:endParaRPr lang="it-IT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0238" y="5397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Indice di Risparmio Energetico (IRE)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4739255"/>
            <a:ext cx="2850229" cy="65609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752" y="5553407"/>
            <a:ext cx="3404739" cy="90454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87958" y="5604331"/>
            <a:ext cx="1562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effectLst/>
              </a:rPr>
              <a:t>IRE (PES) </a:t>
            </a:r>
            <a:endParaRPr lang="en-US" b="1" dirty="0">
              <a:effectLst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b="50000"/>
          <a:stretch/>
        </p:blipFill>
        <p:spPr bwMode="auto">
          <a:xfrm>
            <a:off x="349250" y="1771650"/>
            <a:ext cx="81819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e 5"/>
          <p:cNvSpPr/>
          <p:nvPr/>
        </p:nvSpPr>
        <p:spPr bwMode="auto">
          <a:xfrm rot="20361747">
            <a:off x="5748051" y="5729626"/>
            <a:ext cx="438150" cy="84600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Ovale 12"/>
          <p:cNvSpPr/>
          <p:nvPr/>
        </p:nvSpPr>
        <p:spPr bwMode="auto">
          <a:xfrm rot="20361747">
            <a:off x="6576726" y="5710576"/>
            <a:ext cx="438150" cy="846005"/>
          </a:xfrm>
          <a:prstGeom prst="ellipse">
            <a:avLst/>
          </a:prstGeom>
          <a:noFill/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Energia per il domani: fonti rinnovabili, idrogeno e risparmio energetico - Sesto Val Pusteria; 28 giugno – 2 luglio 2010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7E01D0-4716-49A4-888B-0636B77F2CCA}" type="slidenum">
              <a:rPr lang="it-IT"/>
              <a:pPr/>
              <a:t>7</a:t>
            </a:fld>
            <a:endParaRPr lang="it-IT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0238" y="5397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Indice di Risparmio Energetico (IRE)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1855788"/>
            <a:ext cx="9115425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843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399D4A-5F02-4E9C-A324-9DD6E9E34787}" type="slidenum">
              <a:rPr lang="it-IT"/>
              <a:pPr/>
              <a:t>8</a:t>
            </a:fld>
            <a:endParaRPr lang="it-IT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9613" y="566738"/>
            <a:ext cx="8229600" cy="6524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Calcolo dell’ IRE</a:t>
            </a: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1825625"/>
            <a:ext cx="8789987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95C8A7-FEAA-471E-9F03-76A00F21BC7C}" type="slidenum">
              <a:rPr lang="it-IT"/>
              <a:pPr/>
              <a:t>9</a:t>
            </a:fld>
            <a:endParaRPr lang="it-IT"/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9925" y="554038"/>
            <a:ext cx="8229600" cy="6524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3600"/>
              <a:t>Calcolo dell’ IRE</a:t>
            </a:r>
          </a:p>
        </p:txBody>
      </p:sp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" y="1862138"/>
            <a:ext cx="8478838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se">
  <a:themeElements>
    <a:clrScheme name="Asse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s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Asse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se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se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3153</TotalTime>
  <Words>1782</Words>
  <Application>Microsoft Office PowerPoint</Application>
  <PresentationFormat>Presentazione su schermo (4:3)</PresentationFormat>
  <Paragraphs>317</Paragraphs>
  <Slides>47</Slides>
  <Notes>35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47</vt:i4>
      </vt:variant>
    </vt:vector>
  </HeadingPairs>
  <TitlesOfParts>
    <vt:vector size="59" baseType="lpstr">
      <vt:lpstr>Arial</vt:lpstr>
      <vt:lpstr>Arial Rounded MT Bold</vt:lpstr>
      <vt:lpstr>Arial Unicode MS</vt:lpstr>
      <vt:lpstr>Calibri</vt:lpstr>
      <vt:lpstr>Segoe UI Symbol</vt:lpstr>
      <vt:lpstr>Symbol</vt:lpstr>
      <vt:lpstr>Times</vt:lpstr>
      <vt:lpstr>Times New Roman</vt:lpstr>
      <vt:lpstr>Wingdings</vt:lpstr>
      <vt:lpstr>Asse</vt:lpstr>
      <vt:lpstr>Equazione</vt:lpstr>
      <vt:lpstr>Fotografia Photo Editor</vt:lpstr>
      <vt:lpstr>Riepilogo Cogenerazione</vt:lpstr>
      <vt:lpstr>Presentazione standard di PowerPoint</vt:lpstr>
      <vt:lpstr>Cogenerazione di energia e calore  </vt:lpstr>
      <vt:lpstr>Vantaggi della cogenerazione</vt:lpstr>
      <vt:lpstr>Produzione combinata e separata di energia</vt:lpstr>
      <vt:lpstr>Indice di Risparmio Energetico (IRE)</vt:lpstr>
      <vt:lpstr>Indice di Risparmio Energetico (IRE)</vt:lpstr>
      <vt:lpstr>Calcolo dell’ IRE</vt:lpstr>
      <vt:lpstr>Calcolo dell’ IRE</vt:lpstr>
      <vt:lpstr>Benefici energetici e ambientali</vt:lpstr>
      <vt:lpstr>Tecnologie per la cogenerazione </vt:lpstr>
      <vt:lpstr>Combustione esterna – Boiler+Rankine</vt:lpstr>
      <vt:lpstr>Combustione esterna – Boiler+Rankine</vt:lpstr>
      <vt:lpstr>Boiler: Bilancio termico e rendimento</vt:lpstr>
      <vt:lpstr>GDV a TUDI D’ ACQUA</vt:lpstr>
      <vt:lpstr>GDV a TUDI D’ ACQUA</vt:lpstr>
      <vt:lpstr>Presentazione standard di PowerPoint</vt:lpstr>
      <vt:lpstr>Presentazione standard di PowerPoint</vt:lpstr>
      <vt:lpstr>Combustione esterna - eccesso d’aria</vt:lpstr>
      <vt:lpstr>Internal combustion engine (ICE): phases of the Otto and Diesel cycles  </vt:lpstr>
      <vt:lpstr>ICE: supercharging withTurbo-intercooler</vt:lpstr>
      <vt:lpstr>Motori alternativi (MCI)</vt:lpstr>
      <vt:lpstr>Presentazione standard di PowerPoint</vt:lpstr>
      <vt:lpstr>Enerby balance of ICE (1MWe)</vt:lpstr>
      <vt:lpstr>Effetto taglia sul rendimento elettrico</vt:lpstr>
      <vt:lpstr>Effetto della temperatura richiesta sul rendimento termico</vt:lpstr>
      <vt:lpstr>Turbine a gas</vt:lpstr>
      <vt:lpstr>mTurbine a gas</vt:lpstr>
      <vt:lpstr>mTurbine a gas - influenza della temperatura ambiente</vt:lpstr>
      <vt:lpstr>mTurbine a gas</vt:lpstr>
      <vt:lpstr>mTurbine a gas</vt:lpstr>
      <vt:lpstr>Unità modulari con microturbine a gas</vt:lpstr>
      <vt:lpstr>Bilancio energetico di una mTG da 100 kWe</vt:lpstr>
      <vt:lpstr>MTG vs MCI</vt:lpstr>
      <vt:lpstr>Possibili micro cogeneratori domestici</vt:lpstr>
      <vt:lpstr>Possibili micro cogeneratori domestici</vt:lpstr>
      <vt:lpstr>Possibili micro cogeneratori domestici</vt:lpstr>
      <vt:lpstr>Rendimenti di conversione di sistemi micro cogenerativi</vt:lpstr>
      <vt:lpstr>La scelta di un impianto cogenerativo</vt:lpstr>
      <vt:lpstr>La scelta di un impianto cogenerativo</vt:lpstr>
      <vt:lpstr>Andamento della richiesta termica</vt:lpstr>
      <vt:lpstr>Curva di durata della richiesta termica</vt:lpstr>
      <vt:lpstr>Curva di durata della richiesta termica</vt:lpstr>
      <vt:lpstr>Segmentazione della potenza</vt:lpstr>
      <vt:lpstr>Sistemi Tri-generativi</vt:lpstr>
      <vt:lpstr>Sistemi Tri-generativi</vt:lpstr>
      <vt:lpstr>Cogenerazione e trigenerazione</vt:lpstr>
    </vt:vector>
  </TitlesOfParts>
  <Company>Università di Trieste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Mauro Reini</dc:creator>
  <cp:lastModifiedBy>Windows User</cp:lastModifiedBy>
  <cp:revision>311</cp:revision>
  <dcterms:created xsi:type="dcterms:W3CDTF">2007-03-26T14:58:16Z</dcterms:created>
  <dcterms:modified xsi:type="dcterms:W3CDTF">2021-04-19T10:18:22Z</dcterms:modified>
</cp:coreProperties>
</file>