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01" r:id="rId2"/>
  </p:sldMasterIdLst>
  <p:notesMasterIdLst>
    <p:notesMasterId r:id="rId47"/>
  </p:notesMasterIdLst>
  <p:handoutMasterIdLst>
    <p:handoutMasterId r:id="rId48"/>
  </p:handoutMasterIdLst>
  <p:sldIdLst>
    <p:sldId id="256" r:id="rId3"/>
    <p:sldId id="304" r:id="rId4"/>
    <p:sldId id="309" r:id="rId5"/>
    <p:sldId id="389" r:id="rId6"/>
    <p:sldId id="392" r:id="rId7"/>
    <p:sldId id="391" r:id="rId8"/>
    <p:sldId id="388" r:id="rId9"/>
    <p:sldId id="390" r:id="rId10"/>
    <p:sldId id="396" r:id="rId11"/>
    <p:sldId id="357" r:id="rId12"/>
    <p:sldId id="310" r:id="rId13"/>
    <p:sldId id="287" r:id="rId14"/>
    <p:sldId id="401" r:id="rId15"/>
    <p:sldId id="397" r:id="rId16"/>
    <p:sldId id="398" r:id="rId17"/>
    <p:sldId id="346" r:id="rId18"/>
    <p:sldId id="403" r:id="rId19"/>
    <p:sldId id="369" r:id="rId20"/>
    <p:sldId id="370" r:id="rId21"/>
    <p:sldId id="404" r:id="rId22"/>
    <p:sldId id="393" r:id="rId23"/>
    <p:sldId id="406" r:id="rId24"/>
    <p:sldId id="394" r:id="rId25"/>
    <p:sldId id="405" r:id="rId26"/>
    <p:sldId id="399" r:id="rId27"/>
    <p:sldId id="400" r:id="rId28"/>
    <p:sldId id="407" r:id="rId29"/>
    <p:sldId id="373" r:id="rId30"/>
    <p:sldId id="374" r:id="rId31"/>
    <p:sldId id="371" r:id="rId32"/>
    <p:sldId id="375" r:id="rId33"/>
    <p:sldId id="377" r:id="rId34"/>
    <p:sldId id="376" r:id="rId35"/>
    <p:sldId id="383" r:id="rId36"/>
    <p:sldId id="384" r:id="rId37"/>
    <p:sldId id="385" r:id="rId38"/>
    <p:sldId id="386" r:id="rId39"/>
    <p:sldId id="317" r:id="rId40"/>
    <p:sldId id="340" r:id="rId41"/>
    <p:sldId id="366" r:id="rId42"/>
    <p:sldId id="292" r:id="rId43"/>
    <p:sldId id="367" r:id="rId44"/>
    <p:sldId id="395" r:id="rId45"/>
    <p:sldId id="368" r:id="rId46"/>
  </p:sldIdLst>
  <p:sldSz cx="9144000" cy="6858000" type="screen4x3"/>
  <p:notesSz cx="9144000" cy="6858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  <a:srgbClr val="0066CC"/>
    <a:srgbClr val="0099FF"/>
    <a:srgbClr val="33CCCC"/>
    <a:srgbClr val="00FFCC"/>
    <a:srgbClr val="FF99C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20075" autoAdjust="0"/>
    <p:restoredTop sz="94581" autoAdjust="0"/>
  </p:normalViewPr>
  <p:slideViewPr>
    <p:cSldViewPr snapToGrid="0">
      <p:cViewPr varScale="1">
        <p:scale>
          <a:sx n="79" d="100"/>
          <a:sy n="79" d="100"/>
        </p:scale>
        <p:origin x="941" y="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-2751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oprietario\Desktop\Cartel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oprietario\Desktop\Cartel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oprietario\Desktop\Scroll%20corto%20e%20lungo_dieg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oprietario\Desktop\Scroll%20corto%20e%20lungo_dieg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oprietario\Desktop\Scroll%20corto%20e%20lungo_dieg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20166104926856"/>
          <c:y val="3.0482724141762021E-2"/>
          <c:w val="0.57933305305390415"/>
          <c:h val="0.71635135135135131"/>
        </c:manualLayout>
      </c:layout>
      <c:scatterChart>
        <c:scatterStyle val="smoothMarker"/>
        <c:varyColors val="0"/>
        <c:ser>
          <c:idx val="0"/>
          <c:order val="0"/>
          <c:tx>
            <c:v>30-150</c:v>
          </c:tx>
          <c:spPr>
            <a:ln w="22225"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GRAFICI'!$S$8:$S$24</c:f>
              <c:numCache>
                <c:formatCode>0.00</c:formatCode>
                <c:ptCount val="17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  <c:pt idx="13">
                  <c:v>8.5</c:v>
                </c:pt>
                <c:pt idx="14">
                  <c:v>9</c:v>
                </c:pt>
                <c:pt idx="15">
                  <c:v>9.5</c:v>
                </c:pt>
                <c:pt idx="16">
                  <c:v>10</c:v>
                </c:pt>
              </c:numCache>
            </c:numRef>
          </c:xVal>
          <c:yVal>
            <c:numRef>
              <c:f>'PER I GRAFICI'!$T$8:$T$24</c:f>
              <c:numCache>
                <c:formatCode>0.000</c:formatCode>
                <c:ptCount val="17"/>
                <c:pt idx="0">
                  <c:v>0.66029189276020173</c:v>
                </c:pt>
                <c:pt idx="1">
                  <c:v>0.65042841420338104</c:v>
                </c:pt>
                <c:pt idx="2">
                  <c:v>0.64240466716664102</c:v>
                </c:pt>
                <c:pt idx="3">
                  <c:v>0.63558136404749499</c:v>
                </c:pt>
                <c:pt idx="4">
                  <c:v>0.62973102522451496</c:v>
                </c:pt>
                <c:pt idx="5">
                  <c:v>0.62442425829135995</c:v>
                </c:pt>
                <c:pt idx="6">
                  <c:v>0.61960214462011465</c:v>
                </c:pt>
                <c:pt idx="7">
                  <c:v>0.61516573100758665</c:v>
                </c:pt>
                <c:pt idx="8">
                  <c:v>0.61105665243657092</c:v>
                </c:pt>
                <c:pt idx="9">
                  <c:v>0.60721352599012757</c:v>
                </c:pt>
                <c:pt idx="10">
                  <c:v>0.603615519841879</c:v>
                </c:pt>
                <c:pt idx="11">
                  <c:v>0.60023314044705156</c:v>
                </c:pt>
                <c:pt idx="12">
                  <c:v>0.59704303539188797</c:v>
                </c:pt>
                <c:pt idx="13">
                  <c:v>0.5940308916171595</c:v>
                </c:pt>
                <c:pt idx="14">
                  <c:v>0.59117835773835059</c:v>
                </c:pt>
                <c:pt idx="15">
                  <c:v>0.58848403552466155</c:v>
                </c:pt>
                <c:pt idx="16">
                  <c:v>0.5859189990561452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7EA-4943-8201-7AFEF5E08F48}"/>
            </c:ext>
          </c:extLst>
        </c:ser>
        <c:ser>
          <c:idx val="1"/>
          <c:order val="1"/>
          <c:tx>
            <c:v>40-130</c:v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GRAFICI'!$A$2:$A$14</c:f>
              <c:numCache>
                <c:formatCode>0.00</c:formatCode>
                <c:ptCount val="13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</c:numCache>
            </c:numRef>
          </c:xVal>
          <c:yVal>
            <c:numRef>
              <c:f>'PER I GRAFICI'!$B$2:$B$14</c:f>
              <c:numCache>
                <c:formatCode>0.000</c:formatCode>
                <c:ptCount val="13"/>
                <c:pt idx="0">
                  <c:v>0.65757147399900095</c:v>
                </c:pt>
                <c:pt idx="1">
                  <c:v>0.64714480404027475</c:v>
                </c:pt>
                <c:pt idx="2">
                  <c:v>0.63863840351948287</c:v>
                </c:pt>
                <c:pt idx="3">
                  <c:v>0.63140011725468648</c:v>
                </c:pt>
                <c:pt idx="4">
                  <c:v>0.62504547624061202</c:v>
                </c:pt>
                <c:pt idx="5">
                  <c:v>0.61935791420873165</c:v>
                </c:pt>
                <c:pt idx="6">
                  <c:v>0.61419069442151375</c:v>
                </c:pt>
                <c:pt idx="7">
                  <c:v>0.60947388355147336</c:v>
                </c:pt>
                <c:pt idx="8">
                  <c:v>0.60513127205297501</c:v>
                </c:pt>
                <c:pt idx="9">
                  <c:v>0.60111153004886164</c:v>
                </c:pt>
                <c:pt idx="10">
                  <c:v>0.59736789180482119</c:v>
                </c:pt>
                <c:pt idx="11">
                  <c:v>0.59387021040430488</c:v>
                </c:pt>
                <c:pt idx="12">
                  <c:v>0.59057410180350556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7EA-4943-8201-7AFEF5E08F48}"/>
            </c:ext>
          </c:extLst>
        </c:ser>
        <c:ser>
          <c:idx val="2"/>
          <c:order val="2"/>
          <c:tx>
            <c:v>40-140</c:v>
          </c:tx>
          <c:spPr>
            <a:ln w="22225">
              <a:solidFill>
                <a:schemeClr val="tx1"/>
              </a:solidFill>
              <a:prstDash val="sysDot"/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GRAFICI'!$D$2:$D$17</c:f>
              <c:numCache>
                <c:formatCode>0.00</c:formatCode>
                <c:ptCount val="16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  <c:pt idx="13">
                  <c:v>8.5</c:v>
                </c:pt>
                <c:pt idx="14">
                  <c:v>9</c:v>
                </c:pt>
                <c:pt idx="15">
                  <c:v>9.5</c:v>
                </c:pt>
              </c:numCache>
            </c:numRef>
          </c:xVal>
          <c:yVal>
            <c:numRef>
              <c:f>'PER I GRAFICI'!$E$2:$E$17</c:f>
              <c:numCache>
                <c:formatCode>0.000</c:formatCode>
                <c:ptCount val="16"/>
                <c:pt idx="0">
                  <c:v>0.65198021005149875</c:v>
                </c:pt>
                <c:pt idx="1">
                  <c:v>0.64147780875244698</c:v>
                </c:pt>
                <c:pt idx="2">
                  <c:v>0.63289723478931448</c:v>
                </c:pt>
                <c:pt idx="3">
                  <c:v>0.62560382340245202</c:v>
                </c:pt>
                <c:pt idx="4">
                  <c:v>0.61920336648621599</c:v>
                </c:pt>
                <c:pt idx="5">
                  <c:v>0.61347145295596905</c:v>
                </c:pt>
                <c:pt idx="6">
                  <c:v>0.608270259137486</c:v>
                </c:pt>
                <c:pt idx="7">
                  <c:v>0.60352234631045798</c:v>
                </c:pt>
                <c:pt idx="8">
                  <c:v>0.59914620027819709</c:v>
                </c:pt>
                <c:pt idx="9">
                  <c:v>0.59509529111082737</c:v>
                </c:pt>
                <c:pt idx="10">
                  <c:v>0.59134847726660922</c:v>
                </c:pt>
                <c:pt idx="11">
                  <c:v>0.58784860155039009</c:v>
                </c:pt>
                <c:pt idx="12">
                  <c:v>0.58460865145904439</c:v>
                </c:pt>
                <c:pt idx="13">
                  <c:v>0.58157754498503045</c:v>
                </c:pt>
                <c:pt idx="14">
                  <c:v>0.57873410290140503</c:v>
                </c:pt>
                <c:pt idx="15">
                  <c:v>0.57606070405591658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7EA-4943-8201-7AFEF5E08F48}"/>
            </c:ext>
          </c:extLst>
        </c:ser>
        <c:ser>
          <c:idx val="3"/>
          <c:order val="3"/>
          <c:tx>
            <c:v>40-150</c:v>
          </c:tx>
          <c:spPr>
            <a:ln w="22225">
              <a:solidFill>
                <a:prstClr val="black"/>
              </a:solidFill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GRAFICI'!$G$2:$G$18</c:f>
              <c:numCache>
                <c:formatCode>0.00</c:formatCode>
                <c:ptCount val="17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  <c:pt idx="13">
                  <c:v>8.5</c:v>
                </c:pt>
                <c:pt idx="14">
                  <c:v>9</c:v>
                </c:pt>
                <c:pt idx="15">
                  <c:v>9.5</c:v>
                </c:pt>
                <c:pt idx="16">
                  <c:v>10</c:v>
                </c:pt>
              </c:numCache>
            </c:numRef>
          </c:xVal>
          <c:yVal>
            <c:numRef>
              <c:f>'PER I GRAFICI'!$H$2:$H$18</c:f>
              <c:numCache>
                <c:formatCode>0.000</c:formatCode>
                <c:ptCount val="17"/>
                <c:pt idx="0">
                  <c:v>0.64567207606585675</c:v>
                </c:pt>
                <c:pt idx="1">
                  <c:v>0.63510622180200449</c:v>
                </c:pt>
                <c:pt idx="2">
                  <c:v>0.62646013180314897</c:v>
                </c:pt>
                <c:pt idx="3">
                  <c:v>0.61911207055976702</c:v>
                </c:pt>
                <c:pt idx="4">
                  <c:v>0.61266089363826648</c:v>
                </c:pt>
                <c:pt idx="5">
                  <c:v>0.60688968746777561</c:v>
                </c:pt>
                <c:pt idx="6">
                  <c:v>0.60164792226768948</c:v>
                </c:pt>
                <c:pt idx="7">
                  <c:v>0.59684570645801172</c:v>
                </c:pt>
                <c:pt idx="8">
                  <c:v>0.59243039244868523</c:v>
                </c:pt>
                <c:pt idx="9">
                  <c:v>0.58833949782647521</c:v>
                </c:pt>
                <c:pt idx="10">
                  <c:v>0.58453778861087857</c:v>
                </c:pt>
                <c:pt idx="11">
                  <c:v>0.58100740437215759</c:v>
                </c:pt>
                <c:pt idx="12">
                  <c:v>0.57772158755464864</c:v>
                </c:pt>
                <c:pt idx="13">
                  <c:v>0.57467118662235495</c:v>
                </c:pt>
                <c:pt idx="14">
                  <c:v>0.57183782135382866</c:v>
                </c:pt>
                <c:pt idx="15">
                  <c:v>0.56919807701443836</c:v>
                </c:pt>
                <c:pt idx="16">
                  <c:v>0.56676366008041101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7EA-4943-8201-7AFEF5E08F48}"/>
            </c:ext>
          </c:extLst>
        </c:ser>
        <c:ser>
          <c:idx val="4"/>
          <c:order val="4"/>
          <c:tx>
            <c:v>60-130</c:v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triang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GRAFICI'!$J$2:$J$6</c:f>
              <c:numCache>
                <c:formatCode>0.00</c:formatCode>
                <c:ptCount val="5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</c:numCache>
            </c:numRef>
          </c:xVal>
          <c:yVal>
            <c:numRef>
              <c:f>'PER I GRAFICI'!$K$2:$K$6</c:f>
              <c:numCache>
                <c:formatCode>0.000</c:formatCode>
                <c:ptCount val="5"/>
                <c:pt idx="0">
                  <c:v>0.62631907460038272</c:v>
                </c:pt>
                <c:pt idx="1">
                  <c:v>0.61403892148292649</c:v>
                </c:pt>
                <c:pt idx="2">
                  <c:v>0.60422238891580549</c:v>
                </c:pt>
                <c:pt idx="3">
                  <c:v>0.5960124144623612</c:v>
                </c:pt>
                <c:pt idx="4">
                  <c:v>0.58896813974895645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7EA-4943-8201-7AFEF5E08F48}"/>
            </c:ext>
          </c:extLst>
        </c:ser>
        <c:ser>
          <c:idx val="5"/>
          <c:order val="5"/>
          <c:tx>
            <c:v>60-140</c:v>
          </c:tx>
          <c:spPr>
            <a:ln w="22225">
              <a:solidFill>
                <a:schemeClr val="tx1"/>
              </a:solidFill>
              <a:prstDash val="sysDot"/>
            </a:ln>
          </c:spPr>
          <c:marker>
            <c:symbol val="triang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GRAFICI'!$M$2:$M$8</c:f>
              <c:numCache>
                <c:formatCode>0.00</c:formatCode>
                <c:ptCount val="7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</c:numCache>
            </c:numRef>
          </c:xVal>
          <c:yVal>
            <c:numRef>
              <c:f>'PER I GRAFICI'!$N$2:$N$8</c:f>
              <c:numCache>
                <c:formatCode>0.000</c:formatCode>
                <c:ptCount val="7"/>
                <c:pt idx="0">
                  <c:v>0.62099649093924003</c:v>
                </c:pt>
                <c:pt idx="1">
                  <c:v>0.60857789370514703</c:v>
                </c:pt>
                <c:pt idx="2">
                  <c:v>0.5986284402049552</c:v>
                </c:pt>
                <c:pt idx="3">
                  <c:v>0.59031372197802345</c:v>
                </c:pt>
                <c:pt idx="4">
                  <c:v>0.58319028061670719</c:v>
                </c:pt>
                <c:pt idx="5">
                  <c:v>0.57702078157078063</c:v>
                </c:pt>
                <c:pt idx="6">
                  <c:v>0.57163031819408194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17EA-4943-8201-7AFEF5E08F48}"/>
            </c:ext>
          </c:extLst>
        </c:ser>
        <c:ser>
          <c:idx val="6"/>
          <c:order val="6"/>
          <c:tx>
            <c:v>60-150</c:v>
          </c:tx>
          <c:spPr>
            <a:ln w="22225">
              <a:solidFill>
                <a:prstClr val="black"/>
              </a:solidFill>
            </a:ln>
          </c:spPr>
          <c:marker>
            <c:symbol val="triang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GRAFICI'!$P$2:$P$10</c:f>
              <c:numCache>
                <c:formatCode>0.00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</c:numCache>
            </c:numRef>
          </c:xVal>
          <c:yVal>
            <c:numRef>
              <c:f>'PER I GRAFICI'!$Q$2:$Q$10</c:f>
              <c:numCache>
                <c:formatCode>0.000</c:formatCode>
                <c:ptCount val="9"/>
                <c:pt idx="0">
                  <c:v>0.61490386310106004</c:v>
                </c:pt>
                <c:pt idx="1">
                  <c:v>0.60235915453830602</c:v>
                </c:pt>
                <c:pt idx="2">
                  <c:v>0.59227945096327439</c:v>
                </c:pt>
                <c:pt idx="3">
                  <c:v>0.58383946743427939</c:v>
                </c:pt>
                <c:pt idx="4">
                  <c:v>0.57659941132238801</c:v>
                </c:pt>
                <c:pt idx="5">
                  <c:v>0.57032188204678336</c:v>
                </c:pt>
                <c:pt idx="6">
                  <c:v>0.56486864340472265</c:v>
                </c:pt>
                <c:pt idx="7">
                  <c:v>0.56016520745689036</c:v>
                </c:pt>
                <c:pt idx="8">
                  <c:v>0.5561650591370515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17EA-4943-8201-7AFEF5E08F48}"/>
            </c:ext>
          </c:extLst>
        </c:ser>
        <c:ser>
          <c:idx val="7"/>
          <c:order val="7"/>
          <c:tx>
            <c:v>80-130</c:v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GRAFICI'!$S$2:$S$3</c:f>
              <c:numCache>
                <c:formatCode>0.00</c:formatCode>
                <c:ptCount val="2"/>
                <c:pt idx="0">
                  <c:v>2</c:v>
                </c:pt>
                <c:pt idx="1">
                  <c:v>2.5</c:v>
                </c:pt>
              </c:numCache>
            </c:numRef>
          </c:xVal>
          <c:yVal>
            <c:numRef>
              <c:f>'PER I GRAFICI'!$T$2:$T$3</c:f>
              <c:numCache>
                <c:formatCode>0.000</c:formatCode>
                <c:ptCount val="2"/>
                <c:pt idx="0">
                  <c:v>0.59227808026743756</c:v>
                </c:pt>
                <c:pt idx="1">
                  <c:v>0.57912848408053963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17EA-4943-8201-7AFEF5E08F48}"/>
            </c:ext>
          </c:extLst>
        </c:ser>
        <c:ser>
          <c:idx val="8"/>
          <c:order val="8"/>
          <c:tx>
            <c:v>80-140</c:v>
          </c:tx>
          <c:spPr>
            <a:ln w="22225">
              <a:solidFill>
                <a:schemeClr val="tx1"/>
              </a:solidFill>
              <a:prstDash val="sysDot"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GRAFICI'!$V$2:$V$4</c:f>
              <c:numCache>
                <c:formatCode>0.00</c:formatCode>
                <c:ptCount val="3"/>
                <c:pt idx="0">
                  <c:v>2</c:v>
                </c:pt>
                <c:pt idx="1">
                  <c:v>2.5</c:v>
                </c:pt>
                <c:pt idx="2">
                  <c:v>3</c:v>
                </c:pt>
              </c:numCache>
            </c:numRef>
          </c:xVal>
          <c:yVal>
            <c:numRef>
              <c:f>'PER I GRAFICI'!$W$2:$W$4</c:f>
              <c:numCache>
                <c:formatCode>0.000</c:formatCode>
                <c:ptCount val="3"/>
                <c:pt idx="0">
                  <c:v>0.5871886564136255</c:v>
                </c:pt>
                <c:pt idx="1">
                  <c:v>0.57372406318191704</c:v>
                </c:pt>
                <c:pt idx="2">
                  <c:v>0.56367187160911403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17EA-4943-8201-7AFEF5E08F48}"/>
            </c:ext>
          </c:extLst>
        </c:ser>
        <c:ser>
          <c:idx val="9"/>
          <c:order val="9"/>
          <c:tx>
            <c:v>80-150</c:v>
          </c:tx>
          <c:spPr>
            <a:ln w="22225">
              <a:solidFill>
                <a:prstClr val="black"/>
              </a:solidFill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GRAFICI'!$Y$2:$Y$5</c:f>
              <c:numCache>
                <c:formatCode>0.00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</c:numCache>
            </c:numRef>
          </c:xVal>
          <c:yVal>
            <c:numRef>
              <c:f>'PER I GRAFICI'!$Z$2:$Z$5</c:f>
              <c:numCache>
                <c:formatCode>0.000</c:formatCode>
                <c:ptCount val="4"/>
                <c:pt idx="0">
                  <c:v>0.58127946752469739</c:v>
                </c:pt>
                <c:pt idx="1">
                  <c:v>0.56747784889264841</c:v>
                </c:pt>
                <c:pt idx="2">
                  <c:v>0.55712919780665759</c:v>
                </c:pt>
                <c:pt idx="3">
                  <c:v>0.54933198409817263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17EA-4943-8201-7AFEF5E08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736640"/>
        <c:axId val="194844544"/>
      </c:scatterChart>
      <c:valAx>
        <c:axId val="192736640"/>
        <c:scaling>
          <c:orientation val="minMax"/>
          <c:max val="10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err="1"/>
                  <a:t>Expansion</a:t>
                </a:r>
                <a:r>
                  <a:rPr lang="it-IT" dirty="0"/>
                  <a:t> </a:t>
                </a:r>
                <a:r>
                  <a:rPr lang="it-IT" dirty="0" err="1"/>
                  <a:t>Ratio</a:t>
                </a:r>
                <a:r>
                  <a:rPr lang="it-IT" dirty="0"/>
                  <a:t> [-]</a:t>
                </a:r>
              </a:p>
            </c:rich>
          </c:tx>
          <c:layout>
            <c:manualLayout>
              <c:xMode val="edge"/>
              <c:yMode val="edge"/>
              <c:x val="0.29867138890266737"/>
              <c:y val="0.8716216216216227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94844544"/>
        <c:crosses val="autoZero"/>
        <c:crossBetween val="midCat"/>
      </c:valAx>
      <c:valAx>
        <c:axId val="194844544"/>
        <c:scaling>
          <c:orientation val="minMax"/>
          <c:min val="0.5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Efficiency [-]</a:t>
                </a:r>
              </a:p>
            </c:rich>
          </c:tx>
          <c:layout>
            <c:manualLayout>
              <c:xMode val="edge"/>
              <c:yMode val="edge"/>
              <c:x val="2.1197668256491792E-3"/>
              <c:y val="0.26975207490955538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192736640"/>
        <c:crosses val="autoZero"/>
        <c:crossBetween val="midCat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4978979042814409"/>
          <c:y val="5.4860963325530414E-2"/>
          <c:w val="0.21021527979523894"/>
          <c:h val="0.7641519472228136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97894978503469"/>
          <c:y val="2.5900900900900935E-2"/>
          <c:w val="0.55863856296071412"/>
          <c:h val="0.76522870007907751"/>
        </c:manualLayout>
      </c:layout>
      <c:scatterChart>
        <c:scatterStyle val="smoothMarker"/>
        <c:varyColors val="0"/>
        <c:ser>
          <c:idx val="0"/>
          <c:order val="0"/>
          <c:tx>
            <c:v>30-150</c:v>
          </c:tx>
          <c:spPr>
            <a:ln w="22225"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(2)'!$S$8:$S$24</c:f>
              <c:numCache>
                <c:formatCode>0.00</c:formatCode>
                <c:ptCount val="17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  <c:pt idx="13">
                  <c:v>8.5</c:v>
                </c:pt>
                <c:pt idx="14">
                  <c:v>9</c:v>
                </c:pt>
                <c:pt idx="15">
                  <c:v>9.5</c:v>
                </c:pt>
                <c:pt idx="16">
                  <c:v>10</c:v>
                </c:pt>
              </c:numCache>
            </c:numRef>
          </c:xVal>
          <c:yVal>
            <c:numRef>
              <c:f>'PER I GRAFICI (2)'!$T$8:$T$24</c:f>
              <c:numCache>
                <c:formatCode>0.000</c:formatCode>
                <c:ptCount val="17"/>
                <c:pt idx="0">
                  <c:v>3.2180142344156114E-3</c:v>
                </c:pt>
                <c:pt idx="1">
                  <c:v>3.4065699288583801E-2</c:v>
                </c:pt>
                <c:pt idx="2">
                  <c:v>5.4539316459874601E-2</c:v>
                </c:pt>
                <c:pt idx="3">
                  <c:v>7.0258902877629897E-2</c:v>
                </c:pt>
                <c:pt idx="4">
                  <c:v>8.7816284654118976E-2</c:v>
                </c:pt>
                <c:pt idx="5">
                  <c:v>9.5004794229731501E-2</c:v>
                </c:pt>
                <c:pt idx="6">
                  <c:v>9.9813768050611498E-2</c:v>
                </c:pt>
                <c:pt idx="7">
                  <c:v>0.10280030344617402</c:v>
                </c:pt>
                <c:pt idx="8">
                  <c:v>0.10446956115431801</c:v>
                </c:pt>
                <c:pt idx="9">
                  <c:v>0.10471418901408402</c:v>
                </c:pt>
                <c:pt idx="10">
                  <c:v>0.104194106695428</c:v>
                </c:pt>
                <c:pt idx="11">
                  <c:v>0.10299223894098754</c:v>
                </c:pt>
                <c:pt idx="12">
                  <c:v>0.101140430116038</c:v>
                </c:pt>
                <c:pt idx="13">
                  <c:v>9.8708020676215202E-2</c:v>
                </c:pt>
                <c:pt idx="14">
                  <c:v>9.5677926466700022E-2</c:v>
                </c:pt>
                <c:pt idx="15">
                  <c:v>9.2307581567577901E-2</c:v>
                </c:pt>
                <c:pt idx="16">
                  <c:v>8.8223945999750808E-2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EFF-49E3-BBFE-3C30D1F2BCAC}"/>
            </c:ext>
          </c:extLst>
        </c:ser>
        <c:ser>
          <c:idx val="1"/>
          <c:order val="1"/>
          <c:tx>
            <c:v>40-130</c:v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(2)'!$A$2:$A$14</c:f>
              <c:numCache>
                <c:formatCode>0.00</c:formatCode>
                <c:ptCount val="13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</c:numCache>
            </c:numRef>
          </c:xVal>
          <c:yVal>
            <c:numRef>
              <c:f>'PER I GRAFICI (2)'!$B$2:$B$14</c:f>
              <c:numCache>
                <c:formatCode>0.000</c:formatCode>
                <c:ptCount val="13"/>
                <c:pt idx="0">
                  <c:v>3.1412156308785903E-2</c:v>
                </c:pt>
                <c:pt idx="1">
                  <c:v>5.5460527174520532E-2</c:v>
                </c:pt>
                <c:pt idx="2">
                  <c:v>7.435941702939465E-2</c:v>
                </c:pt>
                <c:pt idx="3">
                  <c:v>8.5869248810601428E-2</c:v>
                </c:pt>
                <c:pt idx="4">
                  <c:v>9.2079533872026401E-2</c:v>
                </c:pt>
                <c:pt idx="5">
                  <c:v>9.4495294706088098E-2</c:v>
                </c:pt>
                <c:pt idx="6">
                  <c:v>9.385286440874975E-2</c:v>
                </c:pt>
                <c:pt idx="7">
                  <c:v>9.1066987868446705E-2</c:v>
                </c:pt>
                <c:pt idx="8">
                  <c:v>8.6237926968478526E-2</c:v>
                </c:pt>
                <c:pt idx="9">
                  <c:v>7.9207095803248098E-2</c:v>
                </c:pt>
                <c:pt idx="10">
                  <c:v>6.9855008861359397E-2</c:v>
                </c:pt>
                <c:pt idx="11">
                  <c:v>5.7921610872328534E-2</c:v>
                </c:pt>
                <c:pt idx="12">
                  <c:v>4.2596752402796804E-2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EFF-49E3-BBFE-3C30D1F2BCAC}"/>
            </c:ext>
          </c:extLst>
        </c:ser>
        <c:ser>
          <c:idx val="2"/>
          <c:order val="2"/>
          <c:tx>
            <c:v>40-140</c:v>
          </c:tx>
          <c:spPr>
            <a:ln w="22225">
              <a:solidFill>
                <a:schemeClr val="tx1"/>
              </a:solidFill>
              <a:prstDash val="sysDot"/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(2)'!$D$2:$D$17</c:f>
              <c:numCache>
                <c:formatCode>0.00</c:formatCode>
                <c:ptCount val="16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  <c:pt idx="13">
                  <c:v>8.5</c:v>
                </c:pt>
                <c:pt idx="14">
                  <c:v>9</c:v>
                </c:pt>
                <c:pt idx="15">
                  <c:v>9.5</c:v>
                </c:pt>
              </c:numCache>
            </c:numRef>
          </c:xVal>
          <c:yVal>
            <c:numRef>
              <c:f>'PER I GRAFICI (2)'!$E$2:$E$17</c:f>
              <c:numCache>
                <c:formatCode>0.000</c:formatCode>
                <c:ptCount val="16"/>
                <c:pt idx="0">
                  <c:v>3.2055369965668802E-2</c:v>
                </c:pt>
                <c:pt idx="1">
                  <c:v>5.6486179190245712E-2</c:v>
                </c:pt>
                <c:pt idx="2">
                  <c:v>7.6047738427510711E-2</c:v>
                </c:pt>
                <c:pt idx="3">
                  <c:v>8.8509862691054597E-2</c:v>
                </c:pt>
                <c:pt idx="4">
                  <c:v>9.5680712539981602E-2</c:v>
                </c:pt>
                <c:pt idx="5">
                  <c:v>9.9048250015053713E-2</c:v>
                </c:pt>
                <c:pt idx="6">
                  <c:v>9.9705856057585765E-2</c:v>
                </c:pt>
                <c:pt idx="7">
                  <c:v>9.8444889629341698E-2</c:v>
                </c:pt>
                <c:pt idx="8">
                  <c:v>9.5340546536067508E-2</c:v>
                </c:pt>
                <c:pt idx="9">
                  <c:v>9.0453704715317149E-2</c:v>
                </c:pt>
                <c:pt idx="10">
                  <c:v>8.4194566702811807E-2</c:v>
                </c:pt>
                <c:pt idx="11">
                  <c:v>7.6024471619623821E-2</c:v>
                </c:pt>
                <c:pt idx="12">
                  <c:v>6.6325369584251601E-2</c:v>
                </c:pt>
                <c:pt idx="13">
                  <c:v>5.4317826951035486E-2</c:v>
                </c:pt>
                <c:pt idx="14">
                  <c:v>3.9503644385988898E-2</c:v>
                </c:pt>
                <c:pt idx="15">
                  <c:v>2.11568530118161E-2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EFF-49E3-BBFE-3C30D1F2BCAC}"/>
            </c:ext>
          </c:extLst>
        </c:ser>
        <c:ser>
          <c:idx val="3"/>
          <c:order val="3"/>
          <c:tx>
            <c:v>40-150</c:v>
          </c:tx>
          <c:spPr>
            <a:ln w="22225">
              <a:solidFill>
                <a:prstClr val="black"/>
              </a:solidFill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(2)'!$G$2:$G$18</c:f>
              <c:numCache>
                <c:formatCode>0.00</c:formatCode>
                <c:ptCount val="17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  <c:pt idx="13">
                  <c:v>8.5</c:v>
                </c:pt>
                <c:pt idx="14">
                  <c:v>9</c:v>
                </c:pt>
                <c:pt idx="15">
                  <c:v>9.5</c:v>
                </c:pt>
                <c:pt idx="16">
                  <c:v>10</c:v>
                </c:pt>
              </c:numCache>
            </c:numRef>
          </c:xVal>
          <c:yVal>
            <c:numRef>
              <c:f>'PER I GRAFICI (2)'!$H$2:$H$18</c:f>
              <c:numCache>
                <c:formatCode>0.000</c:formatCode>
                <c:ptCount val="17"/>
                <c:pt idx="0">
                  <c:v>3.2633214923629458E-2</c:v>
                </c:pt>
                <c:pt idx="1">
                  <c:v>5.7449979852741646E-2</c:v>
                </c:pt>
                <c:pt idx="2">
                  <c:v>7.7635593509942313E-2</c:v>
                </c:pt>
                <c:pt idx="3">
                  <c:v>9.0804792965805264E-2</c:v>
                </c:pt>
                <c:pt idx="4">
                  <c:v>9.8615868599742099E-2</c:v>
                </c:pt>
                <c:pt idx="5">
                  <c:v>0.10296994968851612</c:v>
                </c:pt>
                <c:pt idx="6">
                  <c:v>0.10460498237621768</c:v>
                </c:pt>
                <c:pt idx="7">
                  <c:v>0.10419675422536741</c:v>
                </c:pt>
                <c:pt idx="8">
                  <c:v>0.10247513431452</c:v>
                </c:pt>
                <c:pt idx="9">
                  <c:v>9.9176149211855802E-2</c:v>
                </c:pt>
                <c:pt idx="10">
                  <c:v>9.456924545443296E-2</c:v>
                </c:pt>
                <c:pt idx="11">
                  <c:v>8.8861791410714583E-2</c:v>
                </c:pt>
                <c:pt idx="12">
                  <c:v>8.1903159885284488E-2</c:v>
                </c:pt>
                <c:pt idx="13">
                  <c:v>7.3720678878926874E-2</c:v>
                </c:pt>
                <c:pt idx="14">
                  <c:v>6.409678418134461E-2</c:v>
                </c:pt>
                <c:pt idx="15">
                  <c:v>5.2624308168680745E-2</c:v>
                </c:pt>
                <c:pt idx="16">
                  <c:v>3.9215295917623766E-2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EFF-49E3-BBFE-3C30D1F2BCAC}"/>
            </c:ext>
          </c:extLst>
        </c:ser>
        <c:ser>
          <c:idx val="4"/>
          <c:order val="4"/>
          <c:tx>
            <c:v>60-130</c:v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triang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(2)'!$J$2:$J$6</c:f>
              <c:numCache>
                <c:formatCode>0.00</c:formatCode>
                <c:ptCount val="5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</c:numCache>
            </c:numRef>
          </c:xVal>
          <c:yVal>
            <c:numRef>
              <c:f>'PER I GRAFICI (2)'!$K$2:$K$6</c:f>
              <c:numCache>
                <c:formatCode>0.000</c:formatCode>
                <c:ptCount val="5"/>
                <c:pt idx="0">
                  <c:v>4.21742170139505E-2</c:v>
                </c:pt>
                <c:pt idx="1">
                  <c:v>6.0591139382080203E-2</c:v>
                </c:pt>
                <c:pt idx="2">
                  <c:v>7.0462539769850896E-2</c:v>
                </c:pt>
                <c:pt idx="3">
                  <c:v>6.9818263914500592E-2</c:v>
                </c:pt>
                <c:pt idx="4">
                  <c:v>5.9321192991894714E-2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CEFF-49E3-BBFE-3C30D1F2BCAC}"/>
            </c:ext>
          </c:extLst>
        </c:ser>
        <c:ser>
          <c:idx val="5"/>
          <c:order val="5"/>
          <c:tx>
            <c:v>60-140</c:v>
          </c:tx>
          <c:spPr>
            <a:ln w="22225">
              <a:solidFill>
                <a:schemeClr val="tx1"/>
              </a:solidFill>
              <a:prstDash val="sysDot"/>
            </a:ln>
          </c:spPr>
          <c:marker>
            <c:symbol val="triang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(2)'!$M$2:$M$8</c:f>
              <c:numCache>
                <c:formatCode>0.00</c:formatCode>
                <c:ptCount val="7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</c:numCache>
            </c:numRef>
          </c:xVal>
          <c:yVal>
            <c:numRef>
              <c:f>'PER I GRAFICI (2)'!$N$2:$N$8</c:f>
              <c:numCache>
                <c:formatCode>0.000</c:formatCode>
                <c:ptCount val="7"/>
                <c:pt idx="0">
                  <c:v>4.3584383607747301E-2</c:v>
                </c:pt>
                <c:pt idx="1">
                  <c:v>6.3401947459610294E-2</c:v>
                </c:pt>
                <c:pt idx="2">
                  <c:v>7.5625087976740099E-2</c:v>
                </c:pt>
                <c:pt idx="3">
                  <c:v>7.8643195146696904E-2</c:v>
                </c:pt>
                <c:pt idx="4">
                  <c:v>7.3683539768600204E-2</c:v>
                </c:pt>
                <c:pt idx="5">
                  <c:v>6.1245962638635285E-2</c:v>
                </c:pt>
                <c:pt idx="6">
                  <c:v>3.9311747361559492E-2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CEFF-49E3-BBFE-3C30D1F2BCAC}"/>
            </c:ext>
          </c:extLst>
        </c:ser>
        <c:ser>
          <c:idx val="6"/>
          <c:order val="6"/>
          <c:tx>
            <c:v>60-150</c:v>
          </c:tx>
          <c:spPr>
            <a:ln w="22225">
              <a:solidFill>
                <a:prstClr val="black"/>
              </a:solidFill>
            </a:ln>
          </c:spPr>
          <c:marker>
            <c:symbol val="triang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(2)'!$P$2:$P$10</c:f>
              <c:numCache>
                <c:formatCode>0.00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</c:numCache>
            </c:numRef>
          </c:xVal>
          <c:yVal>
            <c:numRef>
              <c:f>'PER I GRAFICI (2)'!$Q$2:$Q$10</c:f>
              <c:numCache>
                <c:formatCode>0.000</c:formatCode>
                <c:ptCount val="9"/>
                <c:pt idx="0">
                  <c:v>4.4738787583417899E-2</c:v>
                </c:pt>
                <c:pt idx="1">
                  <c:v>6.5537559206025595E-2</c:v>
                </c:pt>
                <c:pt idx="2">
                  <c:v>7.9602140196848914E-2</c:v>
                </c:pt>
                <c:pt idx="3">
                  <c:v>8.5066561087926748E-2</c:v>
                </c:pt>
                <c:pt idx="4">
                  <c:v>8.3707882748293369E-2</c:v>
                </c:pt>
                <c:pt idx="5">
                  <c:v>7.6597927225662193E-2</c:v>
                </c:pt>
                <c:pt idx="6">
                  <c:v>6.3588600209624799E-2</c:v>
                </c:pt>
                <c:pt idx="7">
                  <c:v>4.3741157439616603E-2</c:v>
                </c:pt>
                <c:pt idx="8">
                  <c:v>1.4124872818740501E-2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CEFF-49E3-BBFE-3C30D1F2BCAC}"/>
            </c:ext>
          </c:extLst>
        </c:ser>
        <c:ser>
          <c:idx val="7"/>
          <c:order val="7"/>
          <c:tx>
            <c:v>80-130</c:v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(2)'!$S$2:$S$3</c:f>
              <c:numCache>
                <c:formatCode>0.00</c:formatCode>
                <c:ptCount val="2"/>
                <c:pt idx="0">
                  <c:v>2</c:v>
                </c:pt>
                <c:pt idx="1">
                  <c:v>2.5</c:v>
                </c:pt>
              </c:numCache>
            </c:numRef>
          </c:xVal>
          <c:yVal>
            <c:numRef>
              <c:f>'PER I GRAFICI (2)'!$T$2:$T$3</c:f>
              <c:numCache>
                <c:formatCode>0.000</c:formatCode>
                <c:ptCount val="2"/>
                <c:pt idx="0">
                  <c:v>3.7656861281401915E-2</c:v>
                </c:pt>
                <c:pt idx="1">
                  <c:v>3.3235084456979452E-2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CEFF-49E3-BBFE-3C30D1F2BCAC}"/>
            </c:ext>
          </c:extLst>
        </c:ser>
        <c:ser>
          <c:idx val="8"/>
          <c:order val="8"/>
          <c:tx>
            <c:v>80-140</c:v>
          </c:tx>
          <c:spPr>
            <a:ln w="22225">
              <a:solidFill>
                <a:schemeClr val="tx1"/>
              </a:solidFill>
              <a:prstDash val="sysDot"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(2)'!$V$2:$V$4</c:f>
              <c:numCache>
                <c:formatCode>0.00</c:formatCode>
                <c:ptCount val="3"/>
                <c:pt idx="0">
                  <c:v>2</c:v>
                </c:pt>
                <c:pt idx="1">
                  <c:v>2.5</c:v>
                </c:pt>
                <c:pt idx="2">
                  <c:v>3</c:v>
                </c:pt>
              </c:numCache>
            </c:numRef>
          </c:xVal>
          <c:yVal>
            <c:numRef>
              <c:f>'PER I GRAFICI (2)'!$W$2:$W$4</c:f>
              <c:numCache>
                <c:formatCode>0.000</c:formatCode>
                <c:ptCount val="3"/>
                <c:pt idx="0">
                  <c:v>4.2187720234347539E-2</c:v>
                </c:pt>
                <c:pt idx="1">
                  <c:v>4.6836160468766395E-2</c:v>
                </c:pt>
                <c:pt idx="2">
                  <c:v>2.6661188395593401E-2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CEFF-49E3-BBFE-3C30D1F2BCAC}"/>
            </c:ext>
          </c:extLst>
        </c:ser>
        <c:ser>
          <c:idx val="9"/>
          <c:order val="9"/>
          <c:tx>
            <c:v>80-150</c:v>
          </c:tx>
          <c:spPr>
            <a:ln w="22225">
              <a:solidFill>
                <a:prstClr val="black"/>
              </a:solidFill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(2)'!$Y$2:$Y$5</c:f>
              <c:numCache>
                <c:formatCode>0.00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</c:numCache>
            </c:numRef>
          </c:xVal>
          <c:yVal>
            <c:numRef>
              <c:f>'PER I GRAFICI (2)'!$Z$2:$Z$5</c:f>
              <c:numCache>
                <c:formatCode>0.000</c:formatCode>
                <c:ptCount val="4"/>
                <c:pt idx="0">
                  <c:v>4.5543102282339765E-2</c:v>
                </c:pt>
                <c:pt idx="1">
                  <c:v>5.5434922044489333E-2</c:v>
                </c:pt>
                <c:pt idx="2">
                  <c:v>4.8782462699968804E-2</c:v>
                </c:pt>
                <c:pt idx="3">
                  <c:v>1.6703340737252288E-2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CEFF-49E3-BBFE-3C30D1F2B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128000"/>
        <c:axId val="198130304"/>
      </c:scatterChart>
      <c:valAx>
        <c:axId val="198128000"/>
        <c:scaling>
          <c:orientation val="minMax"/>
          <c:max val="10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err="1"/>
                  <a:t>Expansion</a:t>
                </a:r>
                <a:r>
                  <a:rPr lang="it-IT" dirty="0"/>
                  <a:t> </a:t>
                </a:r>
                <a:r>
                  <a:rPr lang="it-IT" dirty="0" err="1"/>
                  <a:t>Ratio</a:t>
                </a:r>
                <a:r>
                  <a:rPr lang="it-IT" dirty="0"/>
                  <a:t> [-]</a:t>
                </a:r>
              </a:p>
            </c:rich>
          </c:tx>
          <c:layout>
            <c:manualLayout>
              <c:xMode val="edge"/>
              <c:yMode val="edge"/>
              <c:x val="0.2993321461718953"/>
              <c:y val="0.9083512779625796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98130304"/>
        <c:crosses val="autoZero"/>
        <c:crossBetween val="midCat"/>
      </c:valAx>
      <c:valAx>
        <c:axId val="1981303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Efficiency [-]</a:t>
                </a:r>
              </a:p>
            </c:rich>
          </c:tx>
          <c:layout>
            <c:manualLayout>
              <c:xMode val="edge"/>
              <c:yMode val="edge"/>
              <c:x val="2.1197668256491792E-3"/>
              <c:y val="0.26975207490955538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198128000"/>
        <c:crosses val="autoZero"/>
        <c:crossBetween val="midCat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4707948468735463"/>
          <c:y val="1.432042278498972E-2"/>
          <c:w val="0.16190574904826971"/>
          <c:h val="0.7641519472228136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Actual scroll</a:t>
            </a:r>
          </a:p>
        </c:rich>
      </c:tx>
      <c:layout>
        <c:manualLayout>
          <c:xMode val="edge"/>
          <c:yMode val="edge"/>
          <c:x val="0.23858794496084795"/>
          <c:y val="0.75795436309545861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204082262464665"/>
          <c:y val="0.11370208865681602"/>
          <c:w val="0.74331787208828781"/>
          <c:h val="0.73740417731363184"/>
        </c:manualLayout>
      </c:layout>
      <c:scatterChart>
        <c:scatterStyle val="smoothMarker"/>
        <c:varyColors val="0"/>
        <c:ser>
          <c:idx val="4"/>
          <c:order val="0"/>
          <c:tx>
            <c:v>Pressure ratio losses</c:v>
          </c:tx>
          <c:spPr>
            <a:ln w="22225">
              <a:solidFill>
                <a:prstClr val="black"/>
              </a:solidFill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'Diverse perdite (orig)'!$A$9:$A$19</c:f>
              <c:numCache>
                <c:formatCode>0.0</c:formatCode>
                <c:ptCount val="11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  <c:pt idx="6">
                  <c:v>5.5</c:v>
                </c:pt>
                <c:pt idx="7">
                  <c:v>6</c:v>
                </c:pt>
                <c:pt idx="8">
                  <c:v>6.5</c:v>
                </c:pt>
                <c:pt idx="9">
                  <c:v>7</c:v>
                </c:pt>
                <c:pt idx="10">
                  <c:v>7.5</c:v>
                </c:pt>
              </c:numCache>
            </c:numRef>
          </c:xVal>
          <c:yVal>
            <c:numRef>
              <c:f>'Diverse perdite (orig)'!$B$43:$B$53</c:f>
              <c:numCache>
                <c:formatCode>General</c:formatCode>
                <c:ptCount val="11"/>
                <c:pt idx="0">
                  <c:v>0.98159999999999958</c:v>
                </c:pt>
                <c:pt idx="1">
                  <c:v>0.99620000000000009</c:v>
                </c:pt>
                <c:pt idx="2">
                  <c:v>0.99950000000000006</c:v>
                </c:pt>
                <c:pt idx="3">
                  <c:v>0.99400000000000011</c:v>
                </c:pt>
                <c:pt idx="4">
                  <c:v>0.9909</c:v>
                </c:pt>
                <c:pt idx="5">
                  <c:v>0.97340000000000004</c:v>
                </c:pt>
                <c:pt idx="6">
                  <c:v>0.9534999999999999</c:v>
                </c:pt>
                <c:pt idx="7">
                  <c:v>0.93370000000000064</c:v>
                </c:pt>
                <c:pt idx="8">
                  <c:v>0.91459999999999997</c:v>
                </c:pt>
                <c:pt idx="9">
                  <c:v>0.89659999999999951</c:v>
                </c:pt>
                <c:pt idx="10">
                  <c:v>0.87990000000000312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5DB-40B3-8DE8-748B9F1F729E}"/>
            </c:ext>
          </c:extLst>
        </c:ser>
        <c:ser>
          <c:idx val="0"/>
          <c:order val="1"/>
          <c:tx>
            <c:v>Heat transfers</c:v>
          </c:tx>
          <c:spPr>
            <a:ln w="22225">
              <a:solidFill>
                <a:prstClr val="black"/>
              </a:solidFill>
              <a:prstDash val="sysDash"/>
            </a:ln>
          </c:spPr>
          <c:marker>
            <c:symbol val="diamond"/>
            <c:size val="5"/>
            <c:spPr>
              <a:noFill/>
              <a:ln>
                <a:solidFill>
                  <a:prstClr val="black"/>
                </a:solidFill>
              </a:ln>
            </c:spPr>
          </c:marker>
          <c:xVal>
            <c:numRef>
              <c:f>'Diverse perdite (orig)'!$A$9:$A$19</c:f>
              <c:numCache>
                <c:formatCode>0.0</c:formatCode>
                <c:ptCount val="11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  <c:pt idx="6">
                  <c:v>5.5</c:v>
                </c:pt>
                <c:pt idx="7">
                  <c:v>6</c:v>
                </c:pt>
                <c:pt idx="8">
                  <c:v>6.5</c:v>
                </c:pt>
                <c:pt idx="9">
                  <c:v>7</c:v>
                </c:pt>
                <c:pt idx="10">
                  <c:v>7.5</c:v>
                </c:pt>
              </c:numCache>
            </c:numRef>
          </c:xVal>
          <c:yVal>
            <c:numRef>
              <c:f>'Diverse perdite (orig)'!$E$43:$E$53</c:f>
              <c:numCache>
                <c:formatCode>General</c:formatCode>
                <c:ptCount val="11"/>
                <c:pt idx="0">
                  <c:v>0.94120000000000004</c:v>
                </c:pt>
                <c:pt idx="1">
                  <c:v>0.96120000000000005</c:v>
                </c:pt>
                <c:pt idx="2">
                  <c:v>0.96719999999999995</c:v>
                </c:pt>
                <c:pt idx="3">
                  <c:v>0.96519999999999995</c:v>
                </c:pt>
                <c:pt idx="4">
                  <c:v>0.95990000000000064</c:v>
                </c:pt>
                <c:pt idx="5">
                  <c:v>0.9325</c:v>
                </c:pt>
                <c:pt idx="6">
                  <c:v>0.90370000000000061</c:v>
                </c:pt>
                <c:pt idx="7">
                  <c:v>0.87590000000000323</c:v>
                </c:pt>
                <c:pt idx="8">
                  <c:v>0.84970000000000323</c:v>
                </c:pt>
                <c:pt idx="9">
                  <c:v>0.82550000000000001</c:v>
                </c:pt>
                <c:pt idx="10">
                  <c:v>0.8034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5DB-40B3-8DE8-748B9F1F729E}"/>
            </c:ext>
          </c:extLst>
        </c:ser>
        <c:ser>
          <c:idx val="1"/>
          <c:order val="2"/>
          <c:tx>
            <c:v>Mech. losses</c:v>
          </c:tx>
          <c:spPr>
            <a:ln w="22225">
              <a:solidFill>
                <a:schemeClr val="tx1"/>
              </a:solidFill>
              <a:prstDash val="sysDash"/>
            </a:ln>
          </c:spPr>
          <c:marker>
            <c:symbol val="triangle"/>
            <c:size val="5"/>
            <c:spPr>
              <a:noFill/>
              <a:ln>
                <a:solidFill>
                  <a:prstClr val="black"/>
                </a:solidFill>
              </a:ln>
            </c:spPr>
          </c:marker>
          <c:xVal>
            <c:numRef>
              <c:f>'Diverse perdite (orig)'!$A$9:$A$19</c:f>
              <c:numCache>
                <c:formatCode>0.0</c:formatCode>
                <c:ptCount val="11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  <c:pt idx="6">
                  <c:v>5.5</c:v>
                </c:pt>
                <c:pt idx="7">
                  <c:v>6</c:v>
                </c:pt>
                <c:pt idx="8">
                  <c:v>6.5</c:v>
                </c:pt>
                <c:pt idx="9">
                  <c:v>7</c:v>
                </c:pt>
                <c:pt idx="10">
                  <c:v>7.5</c:v>
                </c:pt>
              </c:numCache>
            </c:numRef>
          </c:xVal>
          <c:yVal>
            <c:numRef>
              <c:f>'Diverse perdite (orig)'!$F$43:$F$53</c:f>
              <c:numCache>
                <c:formatCode>General</c:formatCode>
                <c:ptCount val="11"/>
                <c:pt idx="0">
                  <c:v>0.79200000000000004</c:v>
                </c:pt>
                <c:pt idx="1">
                  <c:v>0.82109999999999994</c:v>
                </c:pt>
                <c:pt idx="2">
                  <c:v>0.83580000000000065</c:v>
                </c:pt>
                <c:pt idx="3">
                  <c:v>0.83950000000000002</c:v>
                </c:pt>
                <c:pt idx="4">
                  <c:v>0.837700000000003</c:v>
                </c:pt>
                <c:pt idx="5">
                  <c:v>0.82290000000000063</c:v>
                </c:pt>
                <c:pt idx="6">
                  <c:v>0.80310000000000004</c:v>
                </c:pt>
                <c:pt idx="7">
                  <c:v>0.78220000000000001</c:v>
                </c:pt>
                <c:pt idx="8">
                  <c:v>0.76150000000000062</c:v>
                </c:pt>
                <c:pt idx="9">
                  <c:v>0.7417000000000038</c:v>
                </c:pt>
                <c:pt idx="10">
                  <c:v>0.72890000000000288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5DB-40B3-8DE8-748B9F1F729E}"/>
            </c:ext>
          </c:extLst>
        </c:ser>
        <c:ser>
          <c:idx val="2"/>
          <c:order val="3"/>
          <c:tx>
            <c:v>Leakage losses</c:v>
          </c:tx>
          <c:spPr>
            <a:ln w="22225">
              <a:solidFill>
                <a:prstClr val="black"/>
              </a:solidFill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'Diverse perdite (orig)'!$A$9:$A$19</c:f>
              <c:numCache>
                <c:formatCode>0.0</c:formatCode>
                <c:ptCount val="11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  <c:pt idx="6">
                  <c:v>5.5</c:v>
                </c:pt>
                <c:pt idx="7">
                  <c:v>6</c:v>
                </c:pt>
                <c:pt idx="8">
                  <c:v>6.5</c:v>
                </c:pt>
                <c:pt idx="9">
                  <c:v>7</c:v>
                </c:pt>
                <c:pt idx="10">
                  <c:v>7.5</c:v>
                </c:pt>
              </c:numCache>
            </c:numRef>
          </c:xVal>
          <c:yVal>
            <c:numRef>
              <c:f>'Diverse perdite (orig)'!$G$43:$G$53</c:f>
              <c:numCache>
                <c:formatCode>General</c:formatCode>
                <c:ptCount val="11"/>
                <c:pt idx="0">
                  <c:v>0.58524999999999949</c:v>
                </c:pt>
                <c:pt idx="1">
                  <c:v>0.6775199999999999</c:v>
                </c:pt>
                <c:pt idx="2">
                  <c:v>0.71162000000000381</c:v>
                </c:pt>
                <c:pt idx="3">
                  <c:v>0.71340999999999999</c:v>
                </c:pt>
                <c:pt idx="4">
                  <c:v>0.69789000000000323</c:v>
                </c:pt>
                <c:pt idx="5">
                  <c:v>0.67257000000000311</c:v>
                </c:pt>
                <c:pt idx="6">
                  <c:v>0.64235000000000064</c:v>
                </c:pt>
                <c:pt idx="7">
                  <c:v>0.60938999999999999</c:v>
                </c:pt>
                <c:pt idx="8">
                  <c:v>0.57213999999999998</c:v>
                </c:pt>
                <c:pt idx="9">
                  <c:v>0.53245999999999949</c:v>
                </c:pt>
                <c:pt idx="10">
                  <c:v>0.49033000000000032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A5DB-40B3-8DE8-748B9F1F7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534656"/>
        <c:axId val="198545408"/>
      </c:scatterChart>
      <c:valAx>
        <c:axId val="198534656"/>
        <c:scaling>
          <c:orientation val="minMax"/>
          <c:max val="10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Expansion Ratio [-]</a:t>
                </a:r>
              </a:p>
            </c:rich>
          </c:tx>
          <c:layout>
            <c:manualLayout>
              <c:xMode val="edge"/>
              <c:yMode val="edge"/>
              <c:x val="0.37366181373592389"/>
              <c:y val="0.9301801801801802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98545408"/>
        <c:crosses val="autoZero"/>
        <c:crossBetween val="midCat"/>
      </c:valAx>
      <c:valAx>
        <c:axId val="198545408"/>
        <c:scaling>
          <c:orientation val="minMax"/>
          <c:max val="1"/>
          <c:min val="0.4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Efficiency [-]</a:t>
                </a:r>
              </a:p>
            </c:rich>
          </c:tx>
          <c:layout>
            <c:manualLayout>
              <c:xMode val="edge"/>
              <c:yMode val="edge"/>
              <c:x val="2.8248661671336932E-2"/>
              <c:y val="0.34813852987528132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198534656"/>
        <c:crosses val="autoZero"/>
        <c:crossBetween val="midCat"/>
      </c:val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Modified scroll</a:t>
            </a:r>
          </a:p>
        </c:rich>
      </c:tx>
      <c:layout>
        <c:manualLayout>
          <c:xMode val="edge"/>
          <c:yMode val="edge"/>
          <c:x val="0.14281283561085806"/>
          <c:y val="0.7449283957555924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252219371458729"/>
          <c:y val="6.0331804091484392E-2"/>
          <c:w val="0.5741525901308876"/>
          <c:h val="0.7929279279279241"/>
        </c:manualLayout>
      </c:layout>
      <c:scatterChart>
        <c:scatterStyle val="smoothMarker"/>
        <c:varyColors val="0"/>
        <c:ser>
          <c:idx val="4"/>
          <c:order val="0"/>
          <c:tx>
            <c:v>Pressure ratio losses</c:v>
          </c:tx>
          <c:spPr>
            <a:ln w="22225">
              <a:solidFill>
                <a:prstClr val="black"/>
              </a:solidFill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'Diverse perdite (lungo)'!$A$48:$A$58</c:f>
              <c:numCache>
                <c:formatCode>General</c:formatCode>
                <c:ptCount val="11"/>
                <c:pt idx="0">
                  <c:v>4</c:v>
                </c:pt>
                <c:pt idx="1">
                  <c:v>4.5</c:v>
                </c:pt>
                <c:pt idx="2">
                  <c:v>5</c:v>
                </c:pt>
                <c:pt idx="3">
                  <c:v>5.5</c:v>
                </c:pt>
                <c:pt idx="4">
                  <c:v>6</c:v>
                </c:pt>
                <c:pt idx="5">
                  <c:v>6.5</c:v>
                </c:pt>
                <c:pt idx="6">
                  <c:v>7</c:v>
                </c:pt>
                <c:pt idx="7">
                  <c:v>7.5</c:v>
                </c:pt>
                <c:pt idx="8">
                  <c:v>8</c:v>
                </c:pt>
                <c:pt idx="9">
                  <c:v>8.5</c:v>
                </c:pt>
                <c:pt idx="10">
                  <c:v>9</c:v>
                </c:pt>
              </c:numCache>
            </c:numRef>
          </c:xVal>
          <c:yVal>
            <c:numRef>
              <c:f>'Diverse perdite (lungo)'!$B$48:$B$58</c:f>
              <c:numCache>
                <c:formatCode>General</c:formatCode>
                <c:ptCount val="11"/>
                <c:pt idx="0">
                  <c:v>0.95296307144371695</c:v>
                </c:pt>
                <c:pt idx="1">
                  <c:v>0.98296265000879202</c:v>
                </c:pt>
                <c:pt idx="2">
                  <c:v>0.99635473428737298</c:v>
                </c:pt>
                <c:pt idx="3">
                  <c:v>0.9998999999999999</c:v>
                </c:pt>
                <c:pt idx="4">
                  <c:v>0.99719999999999998</c:v>
                </c:pt>
                <c:pt idx="5">
                  <c:v>0.99109999999999998</c:v>
                </c:pt>
                <c:pt idx="6">
                  <c:v>0.98219999999999996</c:v>
                </c:pt>
                <c:pt idx="7">
                  <c:v>0.97150000000000003</c:v>
                </c:pt>
                <c:pt idx="8">
                  <c:v>0.95970000000000288</c:v>
                </c:pt>
                <c:pt idx="9">
                  <c:v>0.94680000000000064</c:v>
                </c:pt>
                <c:pt idx="10">
                  <c:v>0.93330000000000002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C0C-48BE-826C-938A7BDA2822}"/>
            </c:ext>
          </c:extLst>
        </c:ser>
        <c:ser>
          <c:idx val="0"/>
          <c:order val="1"/>
          <c:tx>
            <c:v>Heat transfers</c:v>
          </c:tx>
          <c:spPr>
            <a:ln w="22225">
              <a:solidFill>
                <a:prstClr val="black"/>
              </a:solidFill>
              <a:prstDash val="sysDash"/>
            </a:ln>
          </c:spPr>
          <c:marker>
            <c:symbol val="diamond"/>
            <c:size val="5"/>
            <c:spPr>
              <a:noFill/>
              <a:ln>
                <a:solidFill>
                  <a:prstClr val="black"/>
                </a:solidFill>
              </a:ln>
            </c:spPr>
          </c:marker>
          <c:xVal>
            <c:numRef>
              <c:f>'Diverse perdite (lungo)'!$A$48:$A$58</c:f>
              <c:numCache>
                <c:formatCode>General</c:formatCode>
                <c:ptCount val="11"/>
                <c:pt idx="0">
                  <c:v>4</c:v>
                </c:pt>
                <c:pt idx="1">
                  <c:v>4.5</c:v>
                </c:pt>
                <c:pt idx="2">
                  <c:v>5</c:v>
                </c:pt>
                <c:pt idx="3">
                  <c:v>5.5</c:v>
                </c:pt>
                <c:pt idx="4">
                  <c:v>6</c:v>
                </c:pt>
                <c:pt idx="5">
                  <c:v>6.5</c:v>
                </c:pt>
                <c:pt idx="6">
                  <c:v>7</c:v>
                </c:pt>
                <c:pt idx="7">
                  <c:v>7.5</c:v>
                </c:pt>
                <c:pt idx="8">
                  <c:v>8</c:v>
                </c:pt>
                <c:pt idx="9">
                  <c:v>8.5</c:v>
                </c:pt>
                <c:pt idx="10">
                  <c:v>9</c:v>
                </c:pt>
              </c:numCache>
            </c:numRef>
          </c:xVal>
          <c:yVal>
            <c:numRef>
              <c:f>'Diverse perdite (lungo)'!$C$48:$C$58</c:f>
              <c:numCache>
                <c:formatCode>General</c:formatCode>
                <c:ptCount val="11"/>
                <c:pt idx="0">
                  <c:v>0.75812004340728834</c:v>
                </c:pt>
                <c:pt idx="1">
                  <c:v>0.8225564977507025</c:v>
                </c:pt>
                <c:pt idx="2">
                  <c:v>0.85388553042668158</c:v>
                </c:pt>
                <c:pt idx="3">
                  <c:v>0.86492585294313851</c:v>
                </c:pt>
                <c:pt idx="4">
                  <c:v>0.86169126259526641</c:v>
                </c:pt>
                <c:pt idx="5">
                  <c:v>0.84695246258634893</c:v>
                </c:pt>
                <c:pt idx="6">
                  <c:v>0.82419313689894802</c:v>
                </c:pt>
                <c:pt idx="7">
                  <c:v>0.79527508815124759</c:v>
                </c:pt>
                <c:pt idx="8">
                  <c:v>0.7610494071797137</c:v>
                </c:pt>
                <c:pt idx="9">
                  <c:v>0.72151166932446198</c:v>
                </c:pt>
                <c:pt idx="10">
                  <c:v>0.67500000000000382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C0C-48BE-826C-938A7BDA2822}"/>
            </c:ext>
          </c:extLst>
        </c:ser>
        <c:ser>
          <c:idx val="1"/>
          <c:order val="2"/>
          <c:tx>
            <c:v>Mech. losses</c:v>
          </c:tx>
          <c:spPr>
            <a:ln w="22225">
              <a:solidFill>
                <a:schemeClr val="tx1"/>
              </a:solidFill>
              <a:prstDash val="sysDash"/>
            </a:ln>
          </c:spPr>
          <c:marker>
            <c:symbol val="triangle"/>
            <c:size val="5"/>
            <c:spPr>
              <a:noFill/>
              <a:ln>
                <a:solidFill>
                  <a:prstClr val="black"/>
                </a:solidFill>
              </a:ln>
            </c:spPr>
          </c:marker>
          <c:xVal>
            <c:numRef>
              <c:f>'Diverse perdite (lungo)'!$A$48:$A$58</c:f>
              <c:numCache>
                <c:formatCode>General</c:formatCode>
                <c:ptCount val="11"/>
                <c:pt idx="0">
                  <c:v>4</c:v>
                </c:pt>
                <c:pt idx="1">
                  <c:v>4.5</c:v>
                </c:pt>
                <c:pt idx="2">
                  <c:v>5</c:v>
                </c:pt>
                <c:pt idx="3">
                  <c:v>5.5</c:v>
                </c:pt>
                <c:pt idx="4">
                  <c:v>6</c:v>
                </c:pt>
                <c:pt idx="5">
                  <c:v>6.5</c:v>
                </c:pt>
                <c:pt idx="6">
                  <c:v>7</c:v>
                </c:pt>
                <c:pt idx="7">
                  <c:v>7.5</c:v>
                </c:pt>
                <c:pt idx="8">
                  <c:v>8</c:v>
                </c:pt>
                <c:pt idx="9">
                  <c:v>8.5</c:v>
                </c:pt>
                <c:pt idx="10">
                  <c:v>9</c:v>
                </c:pt>
              </c:numCache>
            </c:numRef>
          </c:xVal>
          <c:yVal>
            <c:numRef>
              <c:f>'Diverse perdite (lungo)'!$F$48:$F$58</c:f>
              <c:numCache>
                <c:formatCode>General</c:formatCode>
                <c:ptCount val="11"/>
                <c:pt idx="0">
                  <c:v>0.6171913023284995</c:v>
                </c:pt>
                <c:pt idx="1">
                  <c:v>0.70945399566673206</c:v>
                </c:pt>
                <c:pt idx="2">
                  <c:v>0.7644231387735908</c:v>
                </c:pt>
                <c:pt idx="3">
                  <c:v>0.79455408507076375</c:v>
                </c:pt>
                <c:pt idx="4">
                  <c:v>0.80114846538223206</c:v>
                </c:pt>
                <c:pt idx="5">
                  <c:v>0.79397103964446181</c:v>
                </c:pt>
                <c:pt idx="6">
                  <c:v>0.77739173951776064</c:v>
                </c:pt>
                <c:pt idx="7">
                  <c:v>0.75361417211666604</c:v>
                </c:pt>
                <c:pt idx="8">
                  <c:v>0.72373276249961405</c:v>
                </c:pt>
                <c:pt idx="9">
                  <c:v>0.68792803653699408</c:v>
                </c:pt>
                <c:pt idx="10">
                  <c:v>0.64602802174094909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C0C-48BE-826C-938A7BDA2822}"/>
            </c:ext>
          </c:extLst>
        </c:ser>
        <c:ser>
          <c:idx val="2"/>
          <c:order val="3"/>
          <c:tx>
            <c:v>Leakage losses</c:v>
          </c:tx>
          <c:spPr>
            <a:ln w="22225">
              <a:solidFill>
                <a:prstClr val="black"/>
              </a:solidFill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'Diverse perdite (lungo)'!$A$48:$A$58</c:f>
              <c:numCache>
                <c:formatCode>General</c:formatCode>
                <c:ptCount val="11"/>
                <c:pt idx="0">
                  <c:v>4</c:v>
                </c:pt>
                <c:pt idx="1">
                  <c:v>4.5</c:v>
                </c:pt>
                <c:pt idx="2">
                  <c:v>5</c:v>
                </c:pt>
                <c:pt idx="3">
                  <c:v>5.5</c:v>
                </c:pt>
                <c:pt idx="4">
                  <c:v>6</c:v>
                </c:pt>
                <c:pt idx="5">
                  <c:v>6.5</c:v>
                </c:pt>
                <c:pt idx="6">
                  <c:v>7</c:v>
                </c:pt>
                <c:pt idx="7">
                  <c:v>7.5</c:v>
                </c:pt>
                <c:pt idx="8">
                  <c:v>8</c:v>
                </c:pt>
                <c:pt idx="9">
                  <c:v>8.5</c:v>
                </c:pt>
                <c:pt idx="10">
                  <c:v>9</c:v>
                </c:pt>
              </c:numCache>
            </c:numRef>
          </c:xVal>
          <c:yVal>
            <c:numRef>
              <c:f>'Diverse perdite (lungo)'!$G$48:$G$58</c:f>
              <c:numCache>
                <c:formatCode>General</c:formatCode>
                <c:ptCount val="11"/>
                <c:pt idx="0">
                  <c:v>0.56994379006604701</c:v>
                </c:pt>
                <c:pt idx="1">
                  <c:v>0.61609042192647923</c:v>
                </c:pt>
                <c:pt idx="2">
                  <c:v>0.64103078813193259</c:v>
                </c:pt>
                <c:pt idx="3">
                  <c:v>0.64867875399455677</c:v>
                </c:pt>
                <c:pt idx="4">
                  <c:v>0.6451966325766334</c:v>
                </c:pt>
                <c:pt idx="5">
                  <c:v>0.6281698123784617</c:v>
                </c:pt>
                <c:pt idx="6">
                  <c:v>0.60376692305789903</c:v>
                </c:pt>
                <c:pt idx="7">
                  <c:v>0.57331135094990149</c:v>
                </c:pt>
                <c:pt idx="8">
                  <c:v>0.53742063800519424</c:v>
                </c:pt>
                <c:pt idx="9">
                  <c:v>0.49600756877176388</c:v>
                </c:pt>
                <c:pt idx="10">
                  <c:v>0.44864704949991574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C0C-48BE-826C-938A7BDA2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632384"/>
        <c:axId val="199647232"/>
      </c:scatterChart>
      <c:valAx>
        <c:axId val="199632384"/>
        <c:scaling>
          <c:orientation val="minMax"/>
          <c:max val="10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Expansion Ratio [-]</a:t>
                </a:r>
              </a:p>
            </c:rich>
          </c:tx>
          <c:layout>
            <c:manualLayout>
              <c:xMode val="edge"/>
              <c:yMode val="edge"/>
              <c:x val="0.30464771225097381"/>
              <c:y val="0.9232637005474335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99647232"/>
        <c:crosses val="autoZero"/>
        <c:crossBetween val="midCat"/>
      </c:valAx>
      <c:valAx>
        <c:axId val="199647232"/>
        <c:scaling>
          <c:orientation val="minMax"/>
          <c:max val="1"/>
          <c:min val="0.4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Efficiency [-]</a:t>
                </a:r>
              </a:p>
            </c:rich>
          </c:tx>
          <c:layout>
            <c:manualLayout>
              <c:xMode val="edge"/>
              <c:yMode val="edge"/>
              <c:x val="2.1197668256491792E-3"/>
              <c:y val="0.26975207490955538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199632384"/>
        <c:crosses val="autoZero"/>
        <c:crossBetween val="midCat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5172887392544296"/>
          <c:y val="3.8616079694848718E-2"/>
          <c:w val="0.21428335659966968"/>
          <c:h val="0.8462013194296659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06147323794508E-2"/>
          <c:y val="4.9549549549549488E-2"/>
          <c:w val="0.74181240063593001"/>
          <c:h val="0.79292792792792388"/>
        </c:manualLayout>
      </c:layout>
      <c:scatterChart>
        <c:scatterStyle val="smoothMarker"/>
        <c:varyColors val="0"/>
        <c:ser>
          <c:idx val="4"/>
          <c:order val="0"/>
          <c:tx>
            <c:v>actual scroll</c:v>
          </c:tx>
          <c:spPr>
            <a:ln w="22225">
              <a:solidFill>
                <a:prstClr val="black"/>
              </a:solidFill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'Confronto eta_is e P_net'!$A$9:$A$19</c:f>
              <c:numCache>
                <c:formatCode>0.0</c:formatCode>
                <c:ptCount val="11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  <c:pt idx="6">
                  <c:v>5.5</c:v>
                </c:pt>
                <c:pt idx="7">
                  <c:v>6</c:v>
                </c:pt>
                <c:pt idx="8">
                  <c:v>6.5</c:v>
                </c:pt>
                <c:pt idx="9">
                  <c:v>7</c:v>
                </c:pt>
                <c:pt idx="10">
                  <c:v>7.5</c:v>
                </c:pt>
              </c:numCache>
            </c:numRef>
          </c:xVal>
          <c:yVal>
            <c:numRef>
              <c:f>'Confronto eta_is e P_net'!$C$9:$C$19</c:f>
              <c:numCache>
                <c:formatCode>0.000</c:formatCode>
                <c:ptCount val="11"/>
                <c:pt idx="0">
                  <c:v>0.28174964978373779</c:v>
                </c:pt>
                <c:pt idx="1">
                  <c:v>0.45441819342659995</c:v>
                </c:pt>
                <c:pt idx="2">
                  <c:v>0.6296940503631212</c:v>
                </c:pt>
                <c:pt idx="3">
                  <c:v>0.79759006569977065</c:v>
                </c:pt>
                <c:pt idx="4">
                  <c:v>0.95537321511160112</c:v>
                </c:pt>
                <c:pt idx="5">
                  <c:v>1.10017391879874</c:v>
                </c:pt>
                <c:pt idx="6">
                  <c:v>1.2322726743362469</c:v>
                </c:pt>
                <c:pt idx="7">
                  <c:v>1.3511960452835734</c:v>
                </c:pt>
                <c:pt idx="8">
                  <c:v>1.4483836261923992</c:v>
                </c:pt>
                <c:pt idx="9">
                  <c:v>1.5248390579718456</c:v>
                </c:pt>
                <c:pt idx="10">
                  <c:v>1.5766169707631361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3F0-42AA-9D2E-181D3640550E}"/>
            </c:ext>
          </c:extLst>
        </c:ser>
        <c:ser>
          <c:idx val="0"/>
          <c:order val="1"/>
          <c:tx>
            <c:v>modified scroll</c:v>
          </c:tx>
          <c:spPr>
            <a:ln w="22225">
              <a:solidFill>
                <a:prstClr val="black"/>
              </a:solidFill>
              <a:prstDash val="sysDash"/>
            </a:ln>
          </c:spPr>
          <c:marker>
            <c:symbol val="diamond"/>
            <c:size val="5"/>
            <c:spPr>
              <a:noFill/>
              <a:ln>
                <a:solidFill>
                  <a:prstClr val="black"/>
                </a:solidFill>
              </a:ln>
            </c:spPr>
          </c:marker>
          <c:xVal>
            <c:numRef>
              <c:f>'Confronto eta_is e P_net'!$A$12:$A$22</c:f>
              <c:numCache>
                <c:formatCode>0.0</c:formatCode>
                <c:ptCount val="11"/>
                <c:pt idx="0">
                  <c:v>4</c:v>
                </c:pt>
                <c:pt idx="1">
                  <c:v>4.5</c:v>
                </c:pt>
                <c:pt idx="2">
                  <c:v>5</c:v>
                </c:pt>
                <c:pt idx="3">
                  <c:v>5.5</c:v>
                </c:pt>
                <c:pt idx="4">
                  <c:v>6</c:v>
                </c:pt>
                <c:pt idx="5">
                  <c:v>6.5</c:v>
                </c:pt>
                <c:pt idx="6">
                  <c:v>7</c:v>
                </c:pt>
                <c:pt idx="7">
                  <c:v>7.5</c:v>
                </c:pt>
                <c:pt idx="8">
                  <c:v>8</c:v>
                </c:pt>
                <c:pt idx="9">
                  <c:v>8.5</c:v>
                </c:pt>
                <c:pt idx="10">
                  <c:v>9</c:v>
                </c:pt>
              </c:numCache>
            </c:numRef>
          </c:xVal>
          <c:yVal>
            <c:numRef>
              <c:f>'Confronto eta_is e P_net'!$E$12:$E$22</c:f>
              <c:numCache>
                <c:formatCode>0.000</c:formatCode>
                <c:ptCount val="11"/>
                <c:pt idx="0">
                  <c:v>0.70789738657024281</c:v>
                </c:pt>
                <c:pt idx="1">
                  <c:v>0.92006010078900657</c:v>
                </c:pt>
                <c:pt idx="2">
                  <c:v>1.1259660033878938</c:v>
                </c:pt>
                <c:pt idx="3">
                  <c:v>1.3277103438857671</c:v>
                </c:pt>
                <c:pt idx="4">
                  <c:v>1.5202996491794853</c:v>
                </c:pt>
                <c:pt idx="5">
                  <c:v>1.685284871889932</c:v>
                </c:pt>
                <c:pt idx="6">
                  <c:v>1.8281606054627009</c:v>
                </c:pt>
                <c:pt idx="7">
                  <c:v>1.9449026046599891</c:v>
                </c:pt>
                <c:pt idx="8">
                  <c:v>2.0302637392396563</c:v>
                </c:pt>
                <c:pt idx="9">
                  <c:v>2.0769286740133368</c:v>
                </c:pt>
                <c:pt idx="10">
                  <c:v>2.0742404555169771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3F0-42AA-9D2E-181D36405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951104"/>
        <c:axId val="199953408"/>
      </c:scatterChart>
      <c:valAx>
        <c:axId val="199951104"/>
        <c:scaling>
          <c:orientation val="minMax"/>
          <c:max val="10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Expansion Ratio [-]</a:t>
                </a:r>
              </a:p>
            </c:rich>
          </c:tx>
          <c:layout>
            <c:manualLayout>
              <c:xMode val="edge"/>
              <c:yMode val="edge"/>
              <c:x val="0.37366181373592411"/>
              <c:y val="0.9301801801801802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99953408"/>
        <c:crosses val="autoZero"/>
        <c:crossBetween val="midCat"/>
      </c:valAx>
      <c:valAx>
        <c:axId val="199953408"/>
        <c:scaling>
          <c:orientation val="minMax"/>
          <c:max val="2.2000000000000002"/>
          <c:min val="0.2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Net Power [kW]</a:t>
                </a:r>
              </a:p>
            </c:rich>
          </c:tx>
          <c:layout>
            <c:manualLayout>
              <c:xMode val="edge"/>
              <c:yMode val="edge"/>
              <c:x val="2.1197668256491792E-3"/>
              <c:y val="0.26975207490955538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99951104"/>
        <c:crosses val="autoZero"/>
        <c:crossBetween val="midCat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4195041860291964"/>
          <c:y val="0.40621231467688168"/>
          <c:w val="0.15804958139708264"/>
          <c:h val="0.2471022203305667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ffectLst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fld id="{DEE2A376-D14F-41C7-8EB5-EFB12ECA21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fld id="{E939F7C9-7BB5-495D-BFB3-F28A779B607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2447D1-82E0-4692-9A29-317EBE8DC6C1}" type="slidenum">
              <a:rPr lang="en-US"/>
              <a:pPr/>
              <a:t>1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12450-7CBC-4710-98E5-F5879382EDE8}" type="slidenum">
              <a:rPr lang="en-US"/>
              <a:pPr/>
              <a:t>40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064AB-A7D8-4358-865E-FCBDCD4DF912}" type="slidenum">
              <a:rPr lang="en-US"/>
              <a:pPr/>
              <a:t>41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5CDE2-94BA-422A-96C7-941DAC5B1EEF}" type="slidenum">
              <a:rPr lang="en-US"/>
              <a:pPr/>
              <a:t>42</a:t>
            </a:fld>
            <a:endParaRPr 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5A46C-D0E7-46C0-BE43-F68EEFB88646}" type="slidenum">
              <a:rPr lang="en-US"/>
              <a:pPr/>
              <a:t>44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97D57-489E-44E3-A607-3FB9448F1025}" type="slidenum">
              <a:rPr lang="en-US"/>
              <a:pPr/>
              <a:t>2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BE851-9ECE-46C2-80D1-99668B253D7A}" type="slidenum">
              <a:rPr lang="en-US"/>
              <a:pPr/>
              <a:t>3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347C20-3287-4415-A54C-66471F474175}" type="slidenum">
              <a:rPr lang="en-US"/>
              <a:pPr/>
              <a:t>10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601E6-73D8-46F7-8D1B-DD10141ED425}" type="slidenum">
              <a:rPr lang="en-US"/>
              <a:pPr/>
              <a:t>11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996E7A-480F-4F34-9193-4138FF2504C7}" type="slidenum">
              <a:rPr lang="en-US"/>
              <a:pPr/>
              <a:t>12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BB2D2-80C7-4BFB-8F6A-8086A5BF1A45}" type="slidenum">
              <a:rPr lang="en-US"/>
              <a:pPr/>
              <a:t>16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4F033-A598-4155-8788-4735AF4717A6}" type="slidenum">
              <a:rPr lang="en-US"/>
              <a:pPr/>
              <a:t>38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64FA3-35D7-47B4-8503-98883A5E93F9}" type="slidenum">
              <a:rPr lang="en-US"/>
              <a:pPr/>
              <a:t>39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228600" y="-315913"/>
            <a:ext cx="2514600" cy="2514601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1800">
              <a:effectLst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hidden">
          <a:xfrm>
            <a:off x="0" y="446088"/>
            <a:ext cx="4724400" cy="1143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effectLst/>
              <a:latin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hidden">
          <a:xfrm>
            <a:off x="3962400" y="446088"/>
            <a:ext cx="47244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effectLst/>
              <a:latin typeface="Times New Roman" pitchFamily="18" charset="0"/>
            </a:endParaRPr>
          </a:p>
        </p:txBody>
      </p:sp>
      <p:sp>
        <p:nvSpPr>
          <p:cNvPr id="7" name="Freeform 10"/>
          <p:cNvSpPr>
            <a:spLocks noChangeArrowheads="1"/>
          </p:cNvSpPr>
          <p:nvPr/>
        </p:nvSpPr>
        <p:spPr bwMode="auto">
          <a:xfrm>
            <a:off x="609600" y="293688"/>
            <a:ext cx="228600" cy="1449387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>
            <a:spLocks noChangeArrowheads="1"/>
          </p:cNvSpPr>
          <p:nvPr/>
        </p:nvSpPr>
        <p:spPr bwMode="auto">
          <a:xfrm>
            <a:off x="8316913" y="333375"/>
            <a:ext cx="261937" cy="137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700088" y="333375"/>
            <a:ext cx="7832725" cy="1254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09025" y="6599238"/>
            <a:ext cx="434975" cy="25876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A4E868-9BD9-47BF-A2DC-37CD8B8570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0B9CB-1091-4103-9D2E-ADAD20CC2C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05613" y="274638"/>
            <a:ext cx="2189162" cy="6267450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33363" y="274638"/>
            <a:ext cx="6419850" cy="6267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05F9E-18AB-46D9-97CA-947CC91018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233363" y="1846263"/>
            <a:ext cx="8761412" cy="46958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1EA40-487B-4FE8-BE1F-0011751A40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CE704-D2EF-4DF2-9AB9-8BB6D87CE36D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21/05/2019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08191-9BAB-4061-9817-D573E18A82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579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CE704-D2EF-4DF2-9AB9-8BB6D87CE36D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21/05/2019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08191-9BAB-4061-9817-D573E18A82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846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CE704-D2EF-4DF2-9AB9-8BB6D87CE36D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21/05/2019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08191-9BAB-4061-9817-D573E18A82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37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CE704-D2EF-4DF2-9AB9-8BB6D87CE36D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21/05/2019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08191-9BAB-4061-9817-D573E18A82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931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CE704-D2EF-4DF2-9AB9-8BB6D87CE36D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21/05/2019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08191-9BAB-4061-9817-D573E18A82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347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CE704-D2EF-4DF2-9AB9-8BB6D87CE36D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21/05/2019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08191-9BAB-4061-9817-D573E18A82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393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CE704-D2EF-4DF2-9AB9-8BB6D87CE36D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21/05/2019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08191-9BAB-4061-9817-D573E18A82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8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0E7F-F026-48F9-A14B-A89E1729E1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CE704-D2EF-4DF2-9AB9-8BB6D87CE36D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21/05/2019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08191-9BAB-4061-9817-D573E18A82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CE704-D2EF-4DF2-9AB9-8BB6D87CE36D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21/05/2019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08191-9BAB-4061-9817-D573E18A82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327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CE704-D2EF-4DF2-9AB9-8BB6D87CE36D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21/05/2019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08191-9BAB-4061-9817-D573E18A82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166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CE704-D2EF-4DF2-9AB9-8BB6D87CE36D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21/05/2019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08191-9BAB-4061-9817-D573E18A82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22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00DCC-4649-486C-A574-52355A9F89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33363" y="1846263"/>
            <a:ext cx="4303712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9475" y="1846263"/>
            <a:ext cx="4305300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47451-4F17-4A2E-8FF1-63BF3294CC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42E02-534A-4CC8-A130-93BFA6E2F2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F1EBC-9B72-4968-910E-7C70F85F86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4606D-BBE7-4876-9355-FA4D34DFAD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50F6E-E43A-457A-A67A-8B67806A3B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DB992-97E1-461C-AC08-083F2031D0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1846263"/>
            <a:ext cx="8761412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650"/>
            <a:ext cx="88471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hlink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7125" y="6562725"/>
            <a:ext cx="3968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/>
              </a:defRPr>
            </a:lvl1pPr>
          </a:lstStyle>
          <a:p>
            <a:pPr>
              <a:defRPr/>
            </a:pPr>
            <a:fld id="{3B7AD9A6-225D-41EA-8D63-B06D562367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43019" name="Oval 11"/>
          <p:cNvSpPr>
            <a:spLocks noChangeArrowheads="1"/>
          </p:cNvSpPr>
          <p:nvPr userDrawn="1"/>
        </p:nvSpPr>
        <p:spPr bwMode="auto">
          <a:xfrm>
            <a:off x="228600" y="-315913"/>
            <a:ext cx="2514600" cy="2514601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1800">
              <a:effectLst/>
            </a:endParaRPr>
          </a:p>
        </p:txBody>
      </p:sp>
      <p:sp>
        <p:nvSpPr>
          <p:cNvPr id="43020" name="Rectangle 12"/>
          <p:cNvSpPr>
            <a:spLocks noChangeArrowheads="1"/>
          </p:cNvSpPr>
          <p:nvPr userDrawn="1"/>
        </p:nvSpPr>
        <p:spPr bwMode="hidden">
          <a:xfrm>
            <a:off x="0" y="446088"/>
            <a:ext cx="4724400" cy="1143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effectLst/>
              <a:latin typeface="Times New Roman" pitchFamily="18" charset="0"/>
            </a:endParaRPr>
          </a:p>
        </p:txBody>
      </p:sp>
      <p:sp>
        <p:nvSpPr>
          <p:cNvPr id="43021" name="Rectangle 13"/>
          <p:cNvSpPr>
            <a:spLocks noChangeArrowheads="1"/>
          </p:cNvSpPr>
          <p:nvPr userDrawn="1"/>
        </p:nvSpPr>
        <p:spPr bwMode="hidden">
          <a:xfrm>
            <a:off x="3962400" y="446088"/>
            <a:ext cx="47244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effectLst/>
              <a:latin typeface="Times New Roman" pitchFamily="18" charset="0"/>
            </a:endParaRPr>
          </a:p>
        </p:txBody>
      </p:sp>
      <p:sp>
        <p:nvSpPr>
          <p:cNvPr id="43022" name="Freeform 14"/>
          <p:cNvSpPr>
            <a:spLocks noChangeArrowheads="1"/>
          </p:cNvSpPr>
          <p:nvPr userDrawn="1"/>
        </p:nvSpPr>
        <p:spPr bwMode="auto">
          <a:xfrm>
            <a:off x="609600" y="293688"/>
            <a:ext cx="228600" cy="1449387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23" name="Freeform 15"/>
          <p:cNvSpPr>
            <a:spLocks noChangeArrowheads="1"/>
          </p:cNvSpPr>
          <p:nvPr userDrawn="1"/>
        </p:nvSpPr>
        <p:spPr bwMode="auto">
          <a:xfrm>
            <a:off x="8316913" y="333375"/>
            <a:ext cx="261937" cy="137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971550" y="333375"/>
            <a:ext cx="75612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 sz="3600">
              <a:solidFill>
                <a:schemeClr val="tx2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CE704-D2EF-4DF2-9AB9-8BB6D87CE36D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21/05/2019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08191-9BAB-4061-9817-D573E18A82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81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ADAB3D6-6A74-44D4-923F-22E6F897053A}" type="slidenum">
              <a:rPr lang="it-IT"/>
              <a:pPr/>
              <a:t>1</a:t>
            </a:fld>
            <a:endParaRPr lang="it-IT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848600" cy="1439863"/>
          </a:xfrm>
          <a:noFill/>
        </p:spPr>
        <p:txBody>
          <a:bodyPr/>
          <a:lstStyle/>
          <a:p>
            <a:pPr eaLnBrk="1" hangingPunct="1"/>
            <a:r>
              <a:rPr lang="it-IT" b="1" dirty="0" smtClean="0"/>
              <a:t>Cogenerazione con gruppi ORC:</a:t>
            </a:r>
            <a:endParaRPr lang="it-IT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654175" y="4270375"/>
            <a:ext cx="565308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t-IT" sz="2000" b="1">
                <a:solidFill>
                  <a:schemeClr val="tx2"/>
                </a:solidFill>
                <a:effectLst/>
              </a:rPr>
              <a:t>prof. Mauro REINI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t-IT" sz="2000" b="1">
                <a:solidFill>
                  <a:schemeClr val="tx2"/>
                </a:solidFill>
                <a:effectLst/>
              </a:rPr>
              <a:t>docente di sistemi per l’energia e l’ambiente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t-IT" sz="2000" b="1">
                <a:solidFill>
                  <a:schemeClr val="tx2"/>
                </a:solidFill>
                <a:effectLst/>
              </a:rPr>
              <a:t>Università di Trieste – Polo di Pordenone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63" y="4359275"/>
            <a:ext cx="1211262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677863" y="1830388"/>
            <a:ext cx="795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 b="1" dirty="0">
                <a:solidFill>
                  <a:schemeClr val="tx2"/>
                </a:solidFill>
                <a:effectLst/>
              </a:rPr>
              <a:t>I sistemi di piccola taglia, alimentati a gas naturale, e con fonti rinnovabili</a:t>
            </a:r>
            <a:endParaRPr lang="en-US" sz="3200" b="1" dirty="0">
              <a:solidFill>
                <a:schemeClr val="tx2"/>
              </a:solidFill>
              <a:effectLst/>
            </a:endParaRPr>
          </a:p>
        </p:txBody>
      </p:sp>
      <p:pic>
        <p:nvPicPr>
          <p:cNvPr id="27650" name="Picture 2" descr="http://www2.units.it/eussc/index_file/image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964" y="4176000"/>
            <a:ext cx="1473966" cy="1548000"/>
          </a:xfrm>
          <a:prstGeom prst="rect">
            <a:avLst/>
          </a:prstGeom>
          <a:noFill/>
        </p:spPr>
      </p:pic>
      <p:pic>
        <p:nvPicPr>
          <p:cNvPr id="27652" name="Picture 4" descr="https://encrypted-tbn3.gstatic.com/images?q=tbn:ANd9GcQR0wQ6EK68EsJTcQlqn-FU_PpJ1bbqlRSxWTnjiGAnHBCPiO3tI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6037" y="4147891"/>
            <a:ext cx="1324571" cy="1318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3BBDA3B-46FD-414B-B806-EFF94505525C}" type="slidenum">
              <a:rPr lang="it-IT"/>
              <a:pPr/>
              <a:t>10</a:t>
            </a:fld>
            <a:endParaRPr lang="it-IT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9288" y="596900"/>
            <a:ext cx="8031162" cy="904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 smtClean="0">
                <a:solidFill>
                  <a:schemeClr val="tx1"/>
                </a:solidFill>
              </a:rPr>
              <a:t>Gruppi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ciclo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Rankine</a:t>
            </a:r>
            <a:r>
              <a:rPr lang="en-US" dirty="0" smtClean="0">
                <a:solidFill>
                  <a:schemeClr val="tx1"/>
                </a:solidFill>
              </a:rPr>
              <a:t> - ORC</a:t>
            </a:r>
            <a:endParaRPr lang="it-IT" dirty="0" smtClean="0">
              <a:solidFill>
                <a:schemeClr val="tx1"/>
              </a:solidFill>
            </a:endParaRPr>
          </a:p>
        </p:txBody>
      </p:sp>
      <p:pic>
        <p:nvPicPr>
          <p:cNvPr id="49156" name="Picture 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6288"/>
            <a:ext cx="6126163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909" name="Text Box 61"/>
          <p:cNvSpPr txBox="1">
            <a:spLocks noChangeArrowheads="1"/>
          </p:cNvSpPr>
          <p:nvPr/>
        </p:nvSpPr>
        <p:spPr bwMode="auto">
          <a:xfrm>
            <a:off x="6273800" y="1803400"/>
            <a:ext cx="28702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Usando fluidi “secchi” si hanno ottime condizioni di lavoro per la turbina </a:t>
            </a:r>
          </a:p>
          <a:p>
            <a:pPr>
              <a:buFontTx/>
              <a:buChar char="•"/>
              <a:defRPr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si può realizzare la rigenerazione interna.</a:t>
            </a:r>
          </a:p>
          <a:p>
            <a:pPr>
              <a:buFontTx/>
              <a:buChar char="•"/>
              <a:defRPr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Ozone Depletion Potential (ODP) nullo,</a:t>
            </a:r>
          </a:p>
          <a:p>
            <a:pPr>
              <a:buFontTx/>
              <a:buChar char="•"/>
              <a:defRPr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T di flash point relativamente alta</a:t>
            </a:r>
          </a:p>
          <a:p>
            <a:pPr>
              <a:buFontTx/>
              <a:buChar char="•"/>
              <a:defRPr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T critica di 250-300 °C non troppo bassa,</a:t>
            </a:r>
          </a:p>
          <a:p>
            <a:pPr>
              <a:buFontTx/>
              <a:buChar char="•"/>
              <a:defRPr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pressioni operative del ciclo non troppo elevate.</a:t>
            </a:r>
          </a:p>
        </p:txBody>
      </p:sp>
      <p:grpSp>
        <p:nvGrpSpPr>
          <p:cNvPr id="49159" name="Group 63"/>
          <p:cNvGrpSpPr>
            <a:grpSpLocks/>
          </p:cNvGrpSpPr>
          <p:nvPr/>
        </p:nvGrpSpPr>
        <p:grpSpPr bwMode="auto">
          <a:xfrm>
            <a:off x="757238" y="2325688"/>
            <a:ext cx="2390775" cy="1633537"/>
            <a:chOff x="279" y="3049"/>
            <a:chExt cx="1506" cy="1029"/>
          </a:xfrm>
        </p:grpSpPr>
        <p:sp>
          <p:nvSpPr>
            <p:cNvPr id="49166" name="Rectangle 64"/>
            <p:cNvSpPr>
              <a:spLocks noChangeArrowheads="1"/>
            </p:cNvSpPr>
            <p:nvPr/>
          </p:nvSpPr>
          <p:spPr bwMode="auto">
            <a:xfrm>
              <a:off x="907" y="3430"/>
              <a:ext cx="56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kumimoji="1" lang="it-IT" sz="1400" b="1">
                  <a:solidFill>
                    <a:srgbClr val="000000"/>
                  </a:solidFill>
                  <a:effectLst/>
                </a:rPr>
                <a:t>Forno</a:t>
              </a:r>
              <a:endParaRPr kumimoji="1" lang="it-IT" sz="2400">
                <a:effectLst/>
                <a:latin typeface="Times New Roman" pitchFamily="18" charset="0"/>
              </a:endParaRPr>
            </a:p>
          </p:txBody>
        </p:sp>
        <p:sp>
          <p:nvSpPr>
            <p:cNvPr id="206913" name="Freeform 65"/>
            <p:cNvSpPr>
              <a:spLocks/>
            </p:cNvSpPr>
            <p:nvPr/>
          </p:nvSpPr>
          <p:spPr bwMode="auto">
            <a:xfrm>
              <a:off x="283" y="3053"/>
              <a:ext cx="1498" cy="10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21"/>
                </a:cxn>
                <a:cxn ang="0">
                  <a:pos x="1498" y="1021"/>
                </a:cxn>
                <a:cxn ang="0">
                  <a:pos x="149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98" h="1021">
                  <a:moveTo>
                    <a:pt x="0" y="0"/>
                  </a:moveTo>
                  <a:lnTo>
                    <a:pt x="0" y="1021"/>
                  </a:lnTo>
                  <a:lnTo>
                    <a:pt x="1498" y="1021"/>
                  </a:lnTo>
                  <a:lnTo>
                    <a:pt x="149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14" name="Freeform 66"/>
            <p:cNvSpPr>
              <a:spLocks noEditPoints="1"/>
            </p:cNvSpPr>
            <p:nvPr/>
          </p:nvSpPr>
          <p:spPr bwMode="auto">
            <a:xfrm>
              <a:off x="279" y="3049"/>
              <a:ext cx="1506" cy="1029"/>
            </a:xfrm>
            <a:custGeom>
              <a:avLst/>
              <a:gdLst/>
              <a:ahLst/>
              <a:cxnLst>
                <a:cxn ang="0">
                  <a:pos x="1406" y="8"/>
                </a:cxn>
                <a:cxn ang="0">
                  <a:pos x="1380" y="0"/>
                </a:cxn>
                <a:cxn ang="0">
                  <a:pos x="1320" y="8"/>
                </a:cxn>
                <a:cxn ang="0">
                  <a:pos x="1164" y="8"/>
                </a:cxn>
                <a:cxn ang="0">
                  <a:pos x="1138" y="0"/>
                </a:cxn>
                <a:cxn ang="0">
                  <a:pos x="1078" y="8"/>
                </a:cxn>
                <a:cxn ang="0">
                  <a:pos x="921" y="8"/>
                </a:cxn>
                <a:cxn ang="0">
                  <a:pos x="896" y="0"/>
                </a:cxn>
                <a:cxn ang="0">
                  <a:pos x="835" y="8"/>
                </a:cxn>
                <a:cxn ang="0">
                  <a:pos x="679" y="8"/>
                </a:cxn>
                <a:cxn ang="0">
                  <a:pos x="654" y="0"/>
                </a:cxn>
                <a:cxn ang="0">
                  <a:pos x="593" y="8"/>
                </a:cxn>
                <a:cxn ang="0">
                  <a:pos x="437" y="8"/>
                </a:cxn>
                <a:cxn ang="0">
                  <a:pos x="411" y="0"/>
                </a:cxn>
                <a:cxn ang="0">
                  <a:pos x="350" y="8"/>
                </a:cxn>
                <a:cxn ang="0">
                  <a:pos x="195" y="8"/>
                </a:cxn>
                <a:cxn ang="0">
                  <a:pos x="169" y="0"/>
                </a:cxn>
                <a:cxn ang="0">
                  <a:pos x="108" y="8"/>
                </a:cxn>
                <a:cxn ang="0">
                  <a:pos x="9" y="56"/>
                </a:cxn>
                <a:cxn ang="0">
                  <a:pos x="0" y="82"/>
                </a:cxn>
                <a:cxn ang="0">
                  <a:pos x="9" y="142"/>
                </a:cxn>
                <a:cxn ang="0">
                  <a:pos x="9" y="298"/>
                </a:cxn>
                <a:cxn ang="0">
                  <a:pos x="0" y="324"/>
                </a:cxn>
                <a:cxn ang="0">
                  <a:pos x="9" y="385"/>
                </a:cxn>
                <a:cxn ang="0">
                  <a:pos x="9" y="540"/>
                </a:cxn>
                <a:cxn ang="0">
                  <a:pos x="0" y="566"/>
                </a:cxn>
                <a:cxn ang="0">
                  <a:pos x="9" y="627"/>
                </a:cxn>
                <a:cxn ang="0">
                  <a:pos x="9" y="783"/>
                </a:cxn>
                <a:cxn ang="0">
                  <a:pos x="0" y="808"/>
                </a:cxn>
                <a:cxn ang="0">
                  <a:pos x="9" y="869"/>
                </a:cxn>
                <a:cxn ang="0">
                  <a:pos x="9" y="1025"/>
                </a:cxn>
                <a:cxn ang="0">
                  <a:pos x="30" y="1029"/>
                </a:cxn>
                <a:cxn ang="0">
                  <a:pos x="91" y="1020"/>
                </a:cxn>
                <a:cxn ang="0">
                  <a:pos x="246" y="1020"/>
                </a:cxn>
                <a:cxn ang="0">
                  <a:pos x="273" y="1029"/>
                </a:cxn>
                <a:cxn ang="0">
                  <a:pos x="333" y="1020"/>
                </a:cxn>
                <a:cxn ang="0">
                  <a:pos x="489" y="1020"/>
                </a:cxn>
                <a:cxn ang="0">
                  <a:pos x="515" y="1029"/>
                </a:cxn>
                <a:cxn ang="0">
                  <a:pos x="576" y="1020"/>
                </a:cxn>
                <a:cxn ang="0">
                  <a:pos x="731" y="1020"/>
                </a:cxn>
                <a:cxn ang="0">
                  <a:pos x="757" y="1029"/>
                </a:cxn>
                <a:cxn ang="0">
                  <a:pos x="818" y="1020"/>
                </a:cxn>
                <a:cxn ang="0">
                  <a:pos x="974" y="1020"/>
                </a:cxn>
                <a:cxn ang="0">
                  <a:pos x="1000" y="1029"/>
                </a:cxn>
                <a:cxn ang="0">
                  <a:pos x="1060" y="1020"/>
                </a:cxn>
                <a:cxn ang="0">
                  <a:pos x="1216" y="1020"/>
                </a:cxn>
                <a:cxn ang="0">
                  <a:pos x="1242" y="1029"/>
                </a:cxn>
                <a:cxn ang="0">
                  <a:pos x="1302" y="1020"/>
                </a:cxn>
                <a:cxn ang="0">
                  <a:pos x="1458" y="1020"/>
                </a:cxn>
                <a:cxn ang="0">
                  <a:pos x="1497" y="1008"/>
                </a:cxn>
                <a:cxn ang="0">
                  <a:pos x="1506" y="947"/>
                </a:cxn>
                <a:cxn ang="0">
                  <a:pos x="1497" y="921"/>
                </a:cxn>
                <a:cxn ang="0">
                  <a:pos x="1497" y="800"/>
                </a:cxn>
                <a:cxn ang="0">
                  <a:pos x="1506" y="705"/>
                </a:cxn>
                <a:cxn ang="0">
                  <a:pos x="1497" y="679"/>
                </a:cxn>
                <a:cxn ang="0">
                  <a:pos x="1497" y="558"/>
                </a:cxn>
                <a:cxn ang="0">
                  <a:pos x="1506" y="462"/>
                </a:cxn>
                <a:cxn ang="0">
                  <a:pos x="1497" y="437"/>
                </a:cxn>
                <a:cxn ang="0">
                  <a:pos x="1497" y="315"/>
                </a:cxn>
                <a:cxn ang="0">
                  <a:pos x="1506" y="220"/>
                </a:cxn>
                <a:cxn ang="0">
                  <a:pos x="1497" y="195"/>
                </a:cxn>
                <a:cxn ang="0">
                  <a:pos x="1497" y="73"/>
                </a:cxn>
                <a:cxn ang="0">
                  <a:pos x="1506" y="4"/>
                </a:cxn>
              </a:cxnLst>
              <a:rect l="0" t="0" r="r" b="b"/>
              <a:pathLst>
                <a:path w="1506" h="1029">
                  <a:moveTo>
                    <a:pt x="1502" y="8"/>
                  </a:moveTo>
                  <a:lnTo>
                    <a:pt x="1467" y="8"/>
                  </a:lnTo>
                  <a:lnTo>
                    <a:pt x="1467" y="0"/>
                  </a:lnTo>
                  <a:lnTo>
                    <a:pt x="1502" y="0"/>
                  </a:lnTo>
                  <a:lnTo>
                    <a:pt x="1502" y="8"/>
                  </a:lnTo>
                  <a:lnTo>
                    <a:pt x="1502" y="8"/>
                  </a:lnTo>
                  <a:close/>
                  <a:moveTo>
                    <a:pt x="1441" y="8"/>
                  </a:moveTo>
                  <a:lnTo>
                    <a:pt x="1406" y="8"/>
                  </a:lnTo>
                  <a:lnTo>
                    <a:pt x="1406" y="0"/>
                  </a:lnTo>
                  <a:lnTo>
                    <a:pt x="1441" y="0"/>
                  </a:lnTo>
                  <a:lnTo>
                    <a:pt x="1441" y="8"/>
                  </a:lnTo>
                  <a:lnTo>
                    <a:pt x="1441" y="8"/>
                  </a:lnTo>
                  <a:close/>
                  <a:moveTo>
                    <a:pt x="1380" y="8"/>
                  </a:moveTo>
                  <a:lnTo>
                    <a:pt x="1345" y="8"/>
                  </a:lnTo>
                  <a:lnTo>
                    <a:pt x="1345" y="0"/>
                  </a:lnTo>
                  <a:lnTo>
                    <a:pt x="1380" y="0"/>
                  </a:lnTo>
                  <a:lnTo>
                    <a:pt x="1380" y="8"/>
                  </a:lnTo>
                  <a:lnTo>
                    <a:pt x="1380" y="8"/>
                  </a:lnTo>
                  <a:close/>
                  <a:moveTo>
                    <a:pt x="1320" y="8"/>
                  </a:moveTo>
                  <a:lnTo>
                    <a:pt x="1285" y="8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20" y="8"/>
                  </a:lnTo>
                  <a:lnTo>
                    <a:pt x="1320" y="8"/>
                  </a:lnTo>
                  <a:close/>
                  <a:moveTo>
                    <a:pt x="1259" y="8"/>
                  </a:moveTo>
                  <a:lnTo>
                    <a:pt x="1225" y="8"/>
                  </a:lnTo>
                  <a:lnTo>
                    <a:pt x="1225" y="0"/>
                  </a:lnTo>
                  <a:lnTo>
                    <a:pt x="1259" y="0"/>
                  </a:lnTo>
                  <a:lnTo>
                    <a:pt x="1259" y="8"/>
                  </a:lnTo>
                  <a:lnTo>
                    <a:pt x="1259" y="8"/>
                  </a:lnTo>
                  <a:close/>
                  <a:moveTo>
                    <a:pt x="1198" y="8"/>
                  </a:moveTo>
                  <a:lnTo>
                    <a:pt x="1164" y="8"/>
                  </a:lnTo>
                  <a:lnTo>
                    <a:pt x="1164" y="0"/>
                  </a:lnTo>
                  <a:lnTo>
                    <a:pt x="1198" y="0"/>
                  </a:lnTo>
                  <a:lnTo>
                    <a:pt x="1198" y="8"/>
                  </a:lnTo>
                  <a:lnTo>
                    <a:pt x="1198" y="8"/>
                  </a:lnTo>
                  <a:close/>
                  <a:moveTo>
                    <a:pt x="1138" y="8"/>
                  </a:moveTo>
                  <a:lnTo>
                    <a:pt x="1103" y="8"/>
                  </a:lnTo>
                  <a:lnTo>
                    <a:pt x="1103" y="0"/>
                  </a:lnTo>
                  <a:lnTo>
                    <a:pt x="1138" y="0"/>
                  </a:lnTo>
                  <a:lnTo>
                    <a:pt x="1138" y="8"/>
                  </a:lnTo>
                  <a:lnTo>
                    <a:pt x="1138" y="8"/>
                  </a:lnTo>
                  <a:close/>
                  <a:moveTo>
                    <a:pt x="1078" y="8"/>
                  </a:moveTo>
                  <a:lnTo>
                    <a:pt x="1043" y="8"/>
                  </a:lnTo>
                  <a:lnTo>
                    <a:pt x="1043" y="0"/>
                  </a:lnTo>
                  <a:lnTo>
                    <a:pt x="1078" y="0"/>
                  </a:lnTo>
                  <a:lnTo>
                    <a:pt x="1078" y="8"/>
                  </a:lnTo>
                  <a:lnTo>
                    <a:pt x="1078" y="8"/>
                  </a:lnTo>
                  <a:close/>
                  <a:moveTo>
                    <a:pt x="1017" y="8"/>
                  </a:moveTo>
                  <a:lnTo>
                    <a:pt x="982" y="8"/>
                  </a:lnTo>
                  <a:lnTo>
                    <a:pt x="982" y="0"/>
                  </a:lnTo>
                  <a:lnTo>
                    <a:pt x="1017" y="0"/>
                  </a:lnTo>
                  <a:lnTo>
                    <a:pt x="1017" y="8"/>
                  </a:lnTo>
                  <a:lnTo>
                    <a:pt x="1017" y="8"/>
                  </a:lnTo>
                  <a:close/>
                  <a:moveTo>
                    <a:pt x="956" y="8"/>
                  </a:moveTo>
                  <a:lnTo>
                    <a:pt x="921" y="8"/>
                  </a:lnTo>
                  <a:lnTo>
                    <a:pt x="921" y="0"/>
                  </a:lnTo>
                  <a:lnTo>
                    <a:pt x="956" y="0"/>
                  </a:lnTo>
                  <a:lnTo>
                    <a:pt x="956" y="8"/>
                  </a:lnTo>
                  <a:lnTo>
                    <a:pt x="956" y="8"/>
                  </a:lnTo>
                  <a:close/>
                  <a:moveTo>
                    <a:pt x="896" y="8"/>
                  </a:moveTo>
                  <a:lnTo>
                    <a:pt x="861" y="8"/>
                  </a:lnTo>
                  <a:lnTo>
                    <a:pt x="861" y="0"/>
                  </a:lnTo>
                  <a:lnTo>
                    <a:pt x="896" y="0"/>
                  </a:lnTo>
                  <a:lnTo>
                    <a:pt x="896" y="8"/>
                  </a:lnTo>
                  <a:lnTo>
                    <a:pt x="896" y="8"/>
                  </a:lnTo>
                  <a:close/>
                  <a:moveTo>
                    <a:pt x="835" y="8"/>
                  </a:moveTo>
                  <a:lnTo>
                    <a:pt x="801" y="8"/>
                  </a:lnTo>
                  <a:lnTo>
                    <a:pt x="801" y="0"/>
                  </a:lnTo>
                  <a:lnTo>
                    <a:pt x="835" y="0"/>
                  </a:lnTo>
                  <a:lnTo>
                    <a:pt x="835" y="8"/>
                  </a:lnTo>
                  <a:lnTo>
                    <a:pt x="835" y="8"/>
                  </a:lnTo>
                  <a:close/>
                  <a:moveTo>
                    <a:pt x="774" y="8"/>
                  </a:moveTo>
                  <a:lnTo>
                    <a:pt x="740" y="8"/>
                  </a:lnTo>
                  <a:lnTo>
                    <a:pt x="740" y="0"/>
                  </a:lnTo>
                  <a:lnTo>
                    <a:pt x="774" y="0"/>
                  </a:lnTo>
                  <a:lnTo>
                    <a:pt x="774" y="8"/>
                  </a:lnTo>
                  <a:lnTo>
                    <a:pt x="774" y="8"/>
                  </a:lnTo>
                  <a:close/>
                  <a:moveTo>
                    <a:pt x="714" y="8"/>
                  </a:moveTo>
                  <a:lnTo>
                    <a:pt x="679" y="8"/>
                  </a:lnTo>
                  <a:lnTo>
                    <a:pt x="679" y="0"/>
                  </a:lnTo>
                  <a:lnTo>
                    <a:pt x="714" y="0"/>
                  </a:lnTo>
                  <a:lnTo>
                    <a:pt x="714" y="8"/>
                  </a:lnTo>
                  <a:lnTo>
                    <a:pt x="714" y="8"/>
                  </a:lnTo>
                  <a:close/>
                  <a:moveTo>
                    <a:pt x="654" y="8"/>
                  </a:moveTo>
                  <a:lnTo>
                    <a:pt x="619" y="8"/>
                  </a:lnTo>
                  <a:lnTo>
                    <a:pt x="619" y="0"/>
                  </a:lnTo>
                  <a:lnTo>
                    <a:pt x="654" y="0"/>
                  </a:lnTo>
                  <a:lnTo>
                    <a:pt x="654" y="8"/>
                  </a:lnTo>
                  <a:lnTo>
                    <a:pt x="654" y="8"/>
                  </a:lnTo>
                  <a:close/>
                  <a:moveTo>
                    <a:pt x="593" y="8"/>
                  </a:moveTo>
                  <a:lnTo>
                    <a:pt x="558" y="8"/>
                  </a:lnTo>
                  <a:lnTo>
                    <a:pt x="558" y="0"/>
                  </a:lnTo>
                  <a:lnTo>
                    <a:pt x="593" y="0"/>
                  </a:lnTo>
                  <a:lnTo>
                    <a:pt x="593" y="8"/>
                  </a:lnTo>
                  <a:lnTo>
                    <a:pt x="593" y="8"/>
                  </a:lnTo>
                  <a:close/>
                  <a:moveTo>
                    <a:pt x="532" y="8"/>
                  </a:moveTo>
                  <a:lnTo>
                    <a:pt x="497" y="8"/>
                  </a:lnTo>
                  <a:lnTo>
                    <a:pt x="497" y="0"/>
                  </a:lnTo>
                  <a:lnTo>
                    <a:pt x="532" y="0"/>
                  </a:lnTo>
                  <a:lnTo>
                    <a:pt x="532" y="8"/>
                  </a:lnTo>
                  <a:lnTo>
                    <a:pt x="532" y="8"/>
                  </a:lnTo>
                  <a:close/>
                  <a:moveTo>
                    <a:pt x="472" y="8"/>
                  </a:moveTo>
                  <a:lnTo>
                    <a:pt x="437" y="8"/>
                  </a:lnTo>
                  <a:lnTo>
                    <a:pt x="437" y="0"/>
                  </a:lnTo>
                  <a:lnTo>
                    <a:pt x="472" y="0"/>
                  </a:lnTo>
                  <a:lnTo>
                    <a:pt x="472" y="8"/>
                  </a:lnTo>
                  <a:lnTo>
                    <a:pt x="472" y="8"/>
                  </a:lnTo>
                  <a:close/>
                  <a:moveTo>
                    <a:pt x="411" y="8"/>
                  </a:moveTo>
                  <a:lnTo>
                    <a:pt x="376" y="8"/>
                  </a:lnTo>
                  <a:lnTo>
                    <a:pt x="376" y="0"/>
                  </a:lnTo>
                  <a:lnTo>
                    <a:pt x="411" y="0"/>
                  </a:lnTo>
                  <a:lnTo>
                    <a:pt x="411" y="8"/>
                  </a:lnTo>
                  <a:lnTo>
                    <a:pt x="411" y="8"/>
                  </a:lnTo>
                  <a:close/>
                  <a:moveTo>
                    <a:pt x="350" y="8"/>
                  </a:moveTo>
                  <a:lnTo>
                    <a:pt x="316" y="8"/>
                  </a:lnTo>
                  <a:lnTo>
                    <a:pt x="316" y="0"/>
                  </a:lnTo>
                  <a:lnTo>
                    <a:pt x="350" y="0"/>
                  </a:lnTo>
                  <a:lnTo>
                    <a:pt x="350" y="8"/>
                  </a:lnTo>
                  <a:lnTo>
                    <a:pt x="350" y="8"/>
                  </a:lnTo>
                  <a:close/>
                  <a:moveTo>
                    <a:pt x="290" y="8"/>
                  </a:moveTo>
                  <a:lnTo>
                    <a:pt x="255" y="8"/>
                  </a:lnTo>
                  <a:lnTo>
                    <a:pt x="255" y="0"/>
                  </a:lnTo>
                  <a:lnTo>
                    <a:pt x="290" y="0"/>
                  </a:lnTo>
                  <a:lnTo>
                    <a:pt x="290" y="8"/>
                  </a:lnTo>
                  <a:lnTo>
                    <a:pt x="290" y="8"/>
                  </a:lnTo>
                  <a:close/>
                  <a:moveTo>
                    <a:pt x="230" y="8"/>
                  </a:moveTo>
                  <a:lnTo>
                    <a:pt x="195" y="8"/>
                  </a:lnTo>
                  <a:lnTo>
                    <a:pt x="195" y="0"/>
                  </a:lnTo>
                  <a:lnTo>
                    <a:pt x="230" y="0"/>
                  </a:lnTo>
                  <a:lnTo>
                    <a:pt x="230" y="8"/>
                  </a:lnTo>
                  <a:lnTo>
                    <a:pt x="230" y="8"/>
                  </a:lnTo>
                  <a:close/>
                  <a:moveTo>
                    <a:pt x="169" y="8"/>
                  </a:moveTo>
                  <a:lnTo>
                    <a:pt x="134" y="8"/>
                  </a:lnTo>
                  <a:lnTo>
                    <a:pt x="134" y="0"/>
                  </a:lnTo>
                  <a:lnTo>
                    <a:pt x="169" y="0"/>
                  </a:lnTo>
                  <a:lnTo>
                    <a:pt x="169" y="8"/>
                  </a:lnTo>
                  <a:lnTo>
                    <a:pt x="169" y="8"/>
                  </a:lnTo>
                  <a:close/>
                  <a:moveTo>
                    <a:pt x="108" y="8"/>
                  </a:moveTo>
                  <a:lnTo>
                    <a:pt x="74" y="8"/>
                  </a:lnTo>
                  <a:lnTo>
                    <a:pt x="74" y="0"/>
                  </a:lnTo>
                  <a:lnTo>
                    <a:pt x="108" y="0"/>
                  </a:lnTo>
                  <a:lnTo>
                    <a:pt x="108" y="8"/>
                  </a:lnTo>
                  <a:lnTo>
                    <a:pt x="108" y="8"/>
                  </a:lnTo>
                  <a:close/>
                  <a:moveTo>
                    <a:pt x="48" y="8"/>
                  </a:moveTo>
                  <a:lnTo>
                    <a:pt x="13" y="8"/>
                  </a:lnTo>
                  <a:lnTo>
                    <a:pt x="13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8"/>
                  </a:lnTo>
                  <a:close/>
                  <a:moveTo>
                    <a:pt x="9" y="21"/>
                  </a:moveTo>
                  <a:lnTo>
                    <a:pt x="9" y="56"/>
                  </a:lnTo>
                  <a:lnTo>
                    <a:pt x="0" y="56"/>
                  </a:lnTo>
                  <a:lnTo>
                    <a:pt x="0" y="21"/>
                  </a:lnTo>
                  <a:lnTo>
                    <a:pt x="9" y="21"/>
                  </a:lnTo>
                  <a:lnTo>
                    <a:pt x="9" y="21"/>
                  </a:lnTo>
                  <a:close/>
                  <a:moveTo>
                    <a:pt x="9" y="82"/>
                  </a:moveTo>
                  <a:lnTo>
                    <a:pt x="9" y="117"/>
                  </a:lnTo>
                  <a:lnTo>
                    <a:pt x="0" y="117"/>
                  </a:lnTo>
                  <a:lnTo>
                    <a:pt x="0" y="82"/>
                  </a:ln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9" y="142"/>
                  </a:moveTo>
                  <a:lnTo>
                    <a:pt x="9" y="177"/>
                  </a:lnTo>
                  <a:lnTo>
                    <a:pt x="0" y="177"/>
                  </a:lnTo>
                  <a:lnTo>
                    <a:pt x="0" y="142"/>
                  </a:lnTo>
                  <a:lnTo>
                    <a:pt x="9" y="142"/>
                  </a:lnTo>
                  <a:lnTo>
                    <a:pt x="9" y="142"/>
                  </a:lnTo>
                  <a:close/>
                  <a:moveTo>
                    <a:pt x="9" y="203"/>
                  </a:moveTo>
                  <a:lnTo>
                    <a:pt x="9" y="238"/>
                  </a:lnTo>
                  <a:lnTo>
                    <a:pt x="0" y="238"/>
                  </a:lnTo>
                  <a:lnTo>
                    <a:pt x="0" y="203"/>
                  </a:lnTo>
                  <a:lnTo>
                    <a:pt x="9" y="203"/>
                  </a:lnTo>
                  <a:lnTo>
                    <a:pt x="9" y="203"/>
                  </a:lnTo>
                  <a:close/>
                  <a:moveTo>
                    <a:pt x="9" y="264"/>
                  </a:moveTo>
                  <a:lnTo>
                    <a:pt x="9" y="298"/>
                  </a:lnTo>
                  <a:lnTo>
                    <a:pt x="0" y="298"/>
                  </a:lnTo>
                  <a:lnTo>
                    <a:pt x="0" y="264"/>
                  </a:lnTo>
                  <a:lnTo>
                    <a:pt x="9" y="264"/>
                  </a:lnTo>
                  <a:lnTo>
                    <a:pt x="9" y="264"/>
                  </a:lnTo>
                  <a:close/>
                  <a:moveTo>
                    <a:pt x="9" y="324"/>
                  </a:moveTo>
                  <a:lnTo>
                    <a:pt x="9" y="359"/>
                  </a:lnTo>
                  <a:lnTo>
                    <a:pt x="0" y="359"/>
                  </a:lnTo>
                  <a:lnTo>
                    <a:pt x="0" y="324"/>
                  </a:lnTo>
                  <a:lnTo>
                    <a:pt x="9" y="324"/>
                  </a:lnTo>
                  <a:lnTo>
                    <a:pt x="9" y="324"/>
                  </a:lnTo>
                  <a:close/>
                  <a:moveTo>
                    <a:pt x="9" y="385"/>
                  </a:moveTo>
                  <a:lnTo>
                    <a:pt x="9" y="419"/>
                  </a:lnTo>
                  <a:lnTo>
                    <a:pt x="0" y="419"/>
                  </a:lnTo>
                  <a:lnTo>
                    <a:pt x="0" y="385"/>
                  </a:lnTo>
                  <a:lnTo>
                    <a:pt x="9" y="385"/>
                  </a:lnTo>
                  <a:lnTo>
                    <a:pt x="9" y="385"/>
                  </a:lnTo>
                  <a:close/>
                  <a:moveTo>
                    <a:pt x="9" y="445"/>
                  </a:moveTo>
                  <a:lnTo>
                    <a:pt x="9" y="480"/>
                  </a:lnTo>
                  <a:lnTo>
                    <a:pt x="0" y="480"/>
                  </a:lnTo>
                  <a:lnTo>
                    <a:pt x="0" y="445"/>
                  </a:lnTo>
                  <a:lnTo>
                    <a:pt x="9" y="445"/>
                  </a:lnTo>
                  <a:lnTo>
                    <a:pt x="9" y="445"/>
                  </a:lnTo>
                  <a:close/>
                  <a:moveTo>
                    <a:pt x="9" y="506"/>
                  </a:moveTo>
                  <a:lnTo>
                    <a:pt x="9" y="540"/>
                  </a:lnTo>
                  <a:lnTo>
                    <a:pt x="0" y="540"/>
                  </a:lnTo>
                  <a:lnTo>
                    <a:pt x="0" y="506"/>
                  </a:lnTo>
                  <a:lnTo>
                    <a:pt x="9" y="506"/>
                  </a:lnTo>
                  <a:lnTo>
                    <a:pt x="9" y="506"/>
                  </a:lnTo>
                  <a:close/>
                  <a:moveTo>
                    <a:pt x="9" y="566"/>
                  </a:moveTo>
                  <a:lnTo>
                    <a:pt x="9" y="601"/>
                  </a:lnTo>
                  <a:lnTo>
                    <a:pt x="0" y="601"/>
                  </a:lnTo>
                  <a:lnTo>
                    <a:pt x="0" y="566"/>
                  </a:lnTo>
                  <a:lnTo>
                    <a:pt x="9" y="566"/>
                  </a:lnTo>
                  <a:lnTo>
                    <a:pt x="9" y="566"/>
                  </a:lnTo>
                  <a:close/>
                  <a:moveTo>
                    <a:pt x="9" y="627"/>
                  </a:moveTo>
                  <a:lnTo>
                    <a:pt x="9" y="661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627"/>
                  </a:lnTo>
                  <a:lnTo>
                    <a:pt x="9" y="627"/>
                  </a:lnTo>
                  <a:close/>
                  <a:moveTo>
                    <a:pt x="9" y="688"/>
                  </a:moveTo>
                  <a:lnTo>
                    <a:pt x="9" y="722"/>
                  </a:lnTo>
                  <a:lnTo>
                    <a:pt x="0" y="722"/>
                  </a:lnTo>
                  <a:lnTo>
                    <a:pt x="0" y="688"/>
                  </a:lnTo>
                  <a:lnTo>
                    <a:pt x="9" y="688"/>
                  </a:lnTo>
                  <a:lnTo>
                    <a:pt x="9" y="688"/>
                  </a:lnTo>
                  <a:close/>
                  <a:moveTo>
                    <a:pt x="9" y="748"/>
                  </a:moveTo>
                  <a:lnTo>
                    <a:pt x="9" y="783"/>
                  </a:lnTo>
                  <a:lnTo>
                    <a:pt x="0" y="783"/>
                  </a:lnTo>
                  <a:lnTo>
                    <a:pt x="0" y="748"/>
                  </a:lnTo>
                  <a:lnTo>
                    <a:pt x="9" y="748"/>
                  </a:lnTo>
                  <a:lnTo>
                    <a:pt x="9" y="748"/>
                  </a:lnTo>
                  <a:close/>
                  <a:moveTo>
                    <a:pt x="9" y="808"/>
                  </a:moveTo>
                  <a:lnTo>
                    <a:pt x="9" y="843"/>
                  </a:lnTo>
                  <a:lnTo>
                    <a:pt x="0" y="843"/>
                  </a:lnTo>
                  <a:lnTo>
                    <a:pt x="0" y="808"/>
                  </a:lnTo>
                  <a:lnTo>
                    <a:pt x="9" y="808"/>
                  </a:lnTo>
                  <a:lnTo>
                    <a:pt x="9" y="808"/>
                  </a:lnTo>
                  <a:close/>
                  <a:moveTo>
                    <a:pt x="9" y="869"/>
                  </a:moveTo>
                  <a:lnTo>
                    <a:pt x="9" y="904"/>
                  </a:lnTo>
                  <a:lnTo>
                    <a:pt x="0" y="904"/>
                  </a:lnTo>
                  <a:lnTo>
                    <a:pt x="0" y="869"/>
                  </a:lnTo>
                  <a:lnTo>
                    <a:pt x="9" y="869"/>
                  </a:lnTo>
                  <a:lnTo>
                    <a:pt x="9" y="869"/>
                  </a:lnTo>
                  <a:close/>
                  <a:moveTo>
                    <a:pt x="9" y="930"/>
                  </a:moveTo>
                  <a:lnTo>
                    <a:pt x="9" y="964"/>
                  </a:lnTo>
                  <a:lnTo>
                    <a:pt x="0" y="964"/>
                  </a:lnTo>
                  <a:lnTo>
                    <a:pt x="0" y="930"/>
                  </a:lnTo>
                  <a:lnTo>
                    <a:pt x="9" y="930"/>
                  </a:lnTo>
                  <a:lnTo>
                    <a:pt x="9" y="930"/>
                  </a:lnTo>
                  <a:close/>
                  <a:moveTo>
                    <a:pt x="9" y="990"/>
                  </a:moveTo>
                  <a:lnTo>
                    <a:pt x="9" y="1025"/>
                  </a:lnTo>
                  <a:lnTo>
                    <a:pt x="0" y="1025"/>
                  </a:lnTo>
                  <a:lnTo>
                    <a:pt x="0" y="990"/>
                  </a:lnTo>
                  <a:lnTo>
                    <a:pt x="9" y="990"/>
                  </a:lnTo>
                  <a:lnTo>
                    <a:pt x="9" y="990"/>
                  </a:lnTo>
                  <a:close/>
                  <a:moveTo>
                    <a:pt x="30" y="1020"/>
                  </a:moveTo>
                  <a:lnTo>
                    <a:pt x="65" y="1020"/>
                  </a:lnTo>
                  <a:lnTo>
                    <a:pt x="65" y="1029"/>
                  </a:lnTo>
                  <a:lnTo>
                    <a:pt x="30" y="1029"/>
                  </a:lnTo>
                  <a:lnTo>
                    <a:pt x="30" y="1020"/>
                  </a:lnTo>
                  <a:lnTo>
                    <a:pt x="30" y="1020"/>
                  </a:lnTo>
                  <a:close/>
                  <a:moveTo>
                    <a:pt x="91" y="1020"/>
                  </a:moveTo>
                  <a:lnTo>
                    <a:pt x="126" y="1020"/>
                  </a:lnTo>
                  <a:lnTo>
                    <a:pt x="126" y="1029"/>
                  </a:lnTo>
                  <a:lnTo>
                    <a:pt x="91" y="1029"/>
                  </a:lnTo>
                  <a:lnTo>
                    <a:pt x="91" y="1020"/>
                  </a:lnTo>
                  <a:lnTo>
                    <a:pt x="91" y="1020"/>
                  </a:lnTo>
                  <a:close/>
                  <a:moveTo>
                    <a:pt x="152" y="1020"/>
                  </a:moveTo>
                  <a:lnTo>
                    <a:pt x="186" y="1020"/>
                  </a:lnTo>
                  <a:lnTo>
                    <a:pt x="186" y="1029"/>
                  </a:lnTo>
                  <a:lnTo>
                    <a:pt x="152" y="1029"/>
                  </a:lnTo>
                  <a:lnTo>
                    <a:pt x="152" y="1020"/>
                  </a:lnTo>
                  <a:lnTo>
                    <a:pt x="152" y="1020"/>
                  </a:lnTo>
                  <a:close/>
                  <a:moveTo>
                    <a:pt x="212" y="1020"/>
                  </a:moveTo>
                  <a:lnTo>
                    <a:pt x="246" y="1020"/>
                  </a:lnTo>
                  <a:lnTo>
                    <a:pt x="246" y="1029"/>
                  </a:lnTo>
                  <a:lnTo>
                    <a:pt x="212" y="1029"/>
                  </a:lnTo>
                  <a:lnTo>
                    <a:pt x="212" y="1020"/>
                  </a:lnTo>
                  <a:lnTo>
                    <a:pt x="212" y="1020"/>
                  </a:lnTo>
                  <a:close/>
                  <a:moveTo>
                    <a:pt x="273" y="1020"/>
                  </a:moveTo>
                  <a:lnTo>
                    <a:pt x="307" y="1020"/>
                  </a:lnTo>
                  <a:lnTo>
                    <a:pt x="307" y="1029"/>
                  </a:lnTo>
                  <a:lnTo>
                    <a:pt x="273" y="1029"/>
                  </a:lnTo>
                  <a:lnTo>
                    <a:pt x="273" y="1020"/>
                  </a:lnTo>
                  <a:lnTo>
                    <a:pt x="273" y="1020"/>
                  </a:lnTo>
                  <a:close/>
                  <a:moveTo>
                    <a:pt x="333" y="1020"/>
                  </a:moveTo>
                  <a:lnTo>
                    <a:pt x="368" y="1020"/>
                  </a:lnTo>
                  <a:lnTo>
                    <a:pt x="368" y="1029"/>
                  </a:lnTo>
                  <a:lnTo>
                    <a:pt x="333" y="1029"/>
                  </a:lnTo>
                  <a:lnTo>
                    <a:pt x="333" y="1020"/>
                  </a:lnTo>
                  <a:lnTo>
                    <a:pt x="333" y="1020"/>
                  </a:lnTo>
                  <a:close/>
                  <a:moveTo>
                    <a:pt x="394" y="1020"/>
                  </a:moveTo>
                  <a:lnTo>
                    <a:pt x="428" y="1020"/>
                  </a:lnTo>
                  <a:lnTo>
                    <a:pt x="428" y="1029"/>
                  </a:lnTo>
                  <a:lnTo>
                    <a:pt x="394" y="1029"/>
                  </a:lnTo>
                  <a:lnTo>
                    <a:pt x="394" y="1020"/>
                  </a:lnTo>
                  <a:lnTo>
                    <a:pt x="394" y="1020"/>
                  </a:lnTo>
                  <a:close/>
                  <a:moveTo>
                    <a:pt x="454" y="1020"/>
                  </a:moveTo>
                  <a:lnTo>
                    <a:pt x="489" y="1020"/>
                  </a:lnTo>
                  <a:lnTo>
                    <a:pt x="489" y="1029"/>
                  </a:lnTo>
                  <a:lnTo>
                    <a:pt x="454" y="1029"/>
                  </a:lnTo>
                  <a:lnTo>
                    <a:pt x="454" y="1020"/>
                  </a:lnTo>
                  <a:lnTo>
                    <a:pt x="454" y="1020"/>
                  </a:lnTo>
                  <a:close/>
                  <a:moveTo>
                    <a:pt x="515" y="1020"/>
                  </a:moveTo>
                  <a:lnTo>
                    <a:pt x="550" y="1020"/>
                  </a:lnTo>
                  <a:lnTo>
                    <a:pt x="550" y="1029"/>
                  </a:lnTo>
                  <a:lnTo>
                    <a:pt x="515" y="1029"/>
                  </a:lnTo>
                  <a:lnTo>
                    <a:pt x="515" y="1020"/>
                  </a:lnTo>
                  <a:lnTo>
                    <a:pt x="515" y="1020"/>
                  </a:lnTo>
                  <a:close/>
                  <a:moveTo>
                    <a:pt x="576" y="1020"/>
                  </a:moveTo>
                  <a:lnTo>
                    <a:pt x="610" y="1020"/>
                  </a:lnTo>
                  <a:lnTo>
                    <a:pt x="610" y="1029"/>
                  </a:lnTo>
                  <a:lnTo>
                    <a:pt x="576" y="1029"/>
                  </a:lnTo>
                  <a:lnTo>
                    <a:pt x="576" y="1020"/>
                  </a:lnTo>
                  <a:lnTo>
                    <a:pt x="576" y="1020"/>
                  </a:lnTo>
                  <a:close/>
                  <a:moveTo>
                    <a:pt x="636" y="1020"/>
                  </a:moveTo>
                  <a:lnTo>
                    <a:pt x="670" y="1020"/>
                  </a:lnTo>
                  <a:lnTo>
                    <a:pt x="670" y="1029"/>
                  </a:lnTo>
                  <a:lnTo>
                    <a:pt x="636" y="1029"/>
                  </a:lnTo>
                  <a:lnTo>
                    <a:pt x="636" y="1020"/>
                  </a:lnTo>
                  <a:lnTo>
                    <a:pt x="636" y="1020"/>
                  </a:lnTo>
                  <a:close/>
                  <a:moveTo>
                    <a:pt x="697" y="1020"/>
                  </a:moveTo>
                  <a:lnTo>
                    <a:pt x="731" y="1020"/>
                  </a:lnTo>
                  <a:lnTo>
                    <a:pt x="731" y="1029"/>
                  </a:lnTo>
                  <a:lnTo>
                    <a:pt x="697" y="1029"/>
                  </a:lnTo>
                  <a:lnTo>
                    <a:pt x="697" y="1020"/>
                  </a:lnTo>
                  <a:lnTo>
                    <a:pt x="697" y="1020"/>
                  </a:lnTo>
                  <a:close/>
                  <a:moveTo>
                    <a:pt x="757" y="1020"/>
                  </a:moveTo>
                  <a:lnTo>
                    <a:pt x="792" y="1020"/>
                  </a:lnTo>
                  <a:lnTo>
                    <a:pt x="792" y="1029"/>
                  </a:lnTo>
                  <a:lnTo>
                    <a:pt x="757" y="1029"/>
                  </a:lnTo>
                  <a:lnTo>
                    <a:pt x="757" y="1020"/>
                  </a:lnTo>
                  <a:lnTo>
                    <a:pt x="757" y="1020"/>
                  </a:lnTo>
                  <a:close/>
                  <a:moveTo>
                    <a:pt x="818" y="1020"/>
                  </a:moveTo>
                  <a:lnTo>
                    <a:pt x="852" y="1020"/>
                  </a:lnTo>
                  <a:lnTo>
                    <a:pt x="852" y="1029"/>
                  </a:lnTo>
                  <a:lnTo>
                    <a:pt x="818" y="1029"/>
                  </a:lnTo>
                  <a:lnTo>
                    <a:pt x="818" y="1020"/>
                  </a:lnTo>
                  <a:lnTo>
                    <a:pt x="818" y="1020"/>
                  </a:lnTo>
                  <a:close/>
                  <a:moveTo>
                    <a:pt x="878" y="1020"/>
                  </a:moveTo>
                  <a:lnTo>
                    <a:pt x="913" y="1020"/>
                  </a:lnTo>
                  <a:lnTo>
                    <a:pt x="913" y="1029"/>
                  </a:lnTo>
                  <a:lnTo>
                    <a:pt x="878" y="1029"/>
                  </a:lnTo>
                  <a:lnTo>
                    <a:pt x="878" y="1020"/>
                  </a:lnTo>
                  <a:lnTo>
                    <a:pt x="878" y="1020"/>
                  </a:lnTo>
                  <a:close/>
                  <a:moveTo>
                    <a:pt x="939" y="1020"/>
                  </a:moveTo>
                  <a:lnTo>
                    <a:pt x="974" y="1020"/>
                  </a:lnTo>
                  <a:lnTo>
                    <a:pt x="974" y="1029"/>
                  </a:lnTo>
                  <a:lnTo>
                    <a:pt x="939" y="1029"/>
                  </a:lnTo>
                  <a:lnTo>
                    <a:pt x="939" y="1020"/>
                  </a:lnTo>
                  <a:lnTo>
                    <a:pt x="939" y="1020"/>
                  </a:lnTo>
                  <a:close/>
                  <a:moveTo>
                    <a:pt x="1000" y="1020"/>
                  </a:moveTo>
                  <a:lnTo>
                    <a:pt x="1034" y="1020"/>
                  </a:lnTo>
                  <a:lnTo>
                    <a:pt x="1034" y="1029"/>
                  </a:lnTo>
                  <a:lnTo>
                    <a:pt x="1000" y="1029"/>
                  </a:lnTo>
                  <a:lnTo>
                    <a:pt x="1000" y="1020"/>
                  </a:lnTo>
                  <a:lnTo>
                    <a:pt x="1000" y="1020"/>
                  </a:lnTo>
                  <a:close/>
                  <a:moveTo>
                    <a:pt x="1060" y="1020"/>
                  </a:moveTo>
                  <a:lnTo>
                    <a:pt x="1094" y="1020"/>
                  </a:lnTo>
                  <a:lnTo>
                    <a:pt x="1094" y="1029"/>
                  </a:lnTo>
                  <a:lnTo>
                    <a:pt x="1060" y="1029"/>
                  </a:lnTo>
                  <a:lnTo>
                    <a:pt x="1060" y="1020"/>
                  </a:lnTo>
                  <a:lnTo>
                    <a:pt x="1060" y="1020"/>
                  </a:lnTo>
                  <a:close/>
                  <a:moveTo>
                    <a:pt x="1121" y="1020"/>
                  </a:moveTo>
                  <a:lnTo>
                    <a:pt x="1155" y="1020"/>
                  </a:lnTo>
                  <a:lnTo>
                    <a:pt x="1155" y="1029"/>
                  </a:lnTo>
                  <a:lnTo>
                    <a:pt x="1121" y="1029"/>
                  </a:lnTo>
                  <a:lnTo>
                    <a:pt x="1121" y="1020"/>
                  </a:lnTo>
                  <a:lnTo>
                    <a:pt x="1121" y="1020"/>
                  </a:lnTo>
                  <a:close/>
                  <a:moveTo>
                    <a:pt x="1181" y="1020"/>
                  </a:moveTo>
                  <a:lnTo>
                    <a:pt x="1216" y="1020"/>
                  </a:lnTo>
                  <a:lnTo>
                    <a:pt x="1216" y="1029"/>
                  </a:lnTo>
                  <a:lnTo>
                    <a:pt x="1181" y="1029"/>
                  </a:lnTo>
                  <a:lnTo>
                    <a:pt x="1181" y="1020"/>
                  </a:lnTo>
                  <a:lnTo>
                    <a:pt x="1181" y="1020"/>
                  </a:lnTo>
                  <a:close/>
                  <a:moveTo>
                    <a:pt x="1242" y="1020"/>
                  </a:moveTo>
                  <a:lnTo>
                    <a:pt x="1276" y="1020"/>
                  </a:lnTo>
                  <a:lnTo>
                    <a:pt x="1276" y="1029"/>
                  </a:lnTo>
                  <a:lnTo>
                    <a:pt x="1242" y="1029"/>
                  </a:lnTo>
                  <a:lnTo>
                    <a:pt x="1242" y="1020"/>
                  </a:lnTo>
                  <a:lnTo>
                    <a:pt x="1242" y="1020"/>
                  </a:lnTo>
                  <a:close/>
                  <a:moveTo>
                    <a:pt x="1302" y="1020"/>
                  </a:moveTo>
                  <a:lnTo>
                    <a:pt x="1337" y="1020"/>
                  </a:lnTo>
                  <a:lnTo>
                    <a:pt x="1337" y="1029"/>
                  </a:lnTo>
                  <a:lnTo>
                    <a:pt x="1302" y="1029"/>
                  </a:lnTo>
                  <a:lnTo>
                    <a:pt x="1302" y="1020"/>
                  </a:lnTo>
                  <a:lnTo>
                    <a:pt x="1302" y="1020"/>
                  </a:lnTo>
                  <a:close/>
                  <a:moveTo>
                    <a:pt x="1363" y="1020"/>
                  </a:moveTo>
                  <a:lnTo>
                    <a:pt x="1398" y="1020"/>
                  </a:lnTo>
                  <a:lnTo>
                    <a:pt x="1398" y="1029"/>
                  </a:lnTo>
                  <a:lnTo>
                    <a:pt x="1363" y="1029"/>
                  </a:lnTo>
                  <a:lnTo>
                    <a:pt x="1363" y="1020"/>
                  </a:lnTo>
                  <a:lnTo>
                    <a:pt x="1363" y="1020"/>
                  </a:lnTo>
                  <a:close/>
                  <a:moveTo>
                    <a:pt x="1424" y="1020"/>
                  </a:moveTo>
                  <a:lnTo>
                    <a:pt x="1458" y="1020"/>
                  </a:lnTo>
                  <a:lnTo>
                    <a:pt x="1458" y="1029"/>
                  </a:lnTo>
                  <a:lnTo>
                    <a:pt x="1424" y="1029"/>
                  </a:lnTo>
                  <a:lnTo>
                    <a:pt x="1424" y="1020"/>
                  </a:lnTo>
                  <a:lnTo>
                    <a:pt x="1424" y="1020"/>
                  </a:lnTo>
                  <a:close/>
                  <a:moveTo>
                    <a:pt x="1484" y="1020"/>
                  </a:moveTo>
                  <a:lnTo>
                    <a:pt x="1502" y="1020"/>
                  </a:lnTo>
                  <a:lnTo>
                    <a:pt x="1497" y="1025"/>
                  </a:lnTo>
                  <a:lnTo>
                    <a:pt x="1497" y="1008"/>
                  </a:lnTo>
                  <a:lnTo>
                    <a:pt x="1506" y="1008"/>
                  </a:lnTo>
                  <a:lnTo>
                    <a:pt x="1506" y="1029"/>
                  </a:lnTo>
                  <a:lnTo>
                    <a:pt x="1484" y="1029"/>
                  </a:lnTo>
                  <a:lnTo>
                    <a:pt x="1484" y="1020"/>
                  </a:lnTo>
                  <a:lnTo>
                    <a:pt x="1484" y="1020"/>
                  </a:lnTo>
                  <a:close/>
                  <a:moveTo>
                    <a:pt x="1497" y="981"/>
                  </a:moveTo>
                  <a:lnTo>
                    <a:pt x="1497" y="947"/>
                  </a:lnTo>
                  <a:lnTo>
                    <a:pt x="1506" y="947"/>
                  </a:lnTo>
                  <a:lnTo>
                    <a:pt x="1506" y="981"/>
                  </a:lnTo>
                  <a:lnTo>
                    <a:pt x="1497" y="981"/>
                  </a:lnTo>
                  <a:lnTo>
                    <a:pt x="1497" y="981"/>
                  </a:lnTo>
                  <a:close/>
                  <a:moveTo>
                    <a:pt x="1497" y="921"/>
                  </a:moveTo>
                  <a:lnTo>
                    <a:pt x="1497" y="886"/>
                  </a:lnTo>
                  <a:lnTo>
                    <a:pt x="1506" y="886"/>
                  </a:lnTo>
                  <a:lnTo>
                    <a:pt x="1506" y="921"/>
                  </a:lnTo>
                  <a:lnTo>
                    <a:pt x="1497" y="921"/>
                  </a:lnTo>
                  <a:lnTo>
                    <a:pt x="1497" y="921"/>
                  </a:lnTo>
                  <a:close/>
                  <a:moveTo>
                    <a:pt x="1497" y="861"/>
                  </a:moveTo>
                  <a:lnTo>
                    <a:pt x="1497" y="826"/>
                  </a:lnTo>
                  <a:lnTo>
                    <a:pt x="1506" y="826"/>
                  </a:lnTo>
                  <a:lnTo>
                    <a:pt x="1506" y="861"/>
                  </a:lnTo>
                  <a:lnTo>
                    <a:pt x="1497" y="861"/>
                  </a:lnTo>
                  <a:lnTo>
                    <a:pt x="1497" y="861"/>
                  </a:lnTo>
                  <a:close/>
                  <a:moveTo>
                    <a:pt x="1497" y="800"/>
                  </a:moveTo>
                  <a:lnTo>
                    <a:pt x="1497" y="765"/>
                  </a:lnTo>
                  <a:lnTo>
                    <a:pt x="1506" y="765"/>
                  </a:lnTo>
                  <a:lnTo>
                    <a:pt x="1506" y="800"/>
                  </a:lnTo>
                  <a:lnTo>
                    <a:pt x="1497" y="800"/>
                  </a:lnTo>
                  <a:lnTo>
                    <a:pt x="1497" y="800"/>
                  </a:lnTo>
                  <a:close/>
                  <a:moveTo>
                    <a:pt x="1497" y="739"/>
                  </a:moveTo>
                  <a:lnTo>
                    <a:pt x="1497" y="705"/>
                  </a:lnTo>
                  <a:lnTo>
                    <a:pt x="1506" y="705"/>
                  </a:lnTo>
                  <a:lnTo>
                    <a:pt x="1506" y="739"/>
                  </a:lnTo>
                  <a:lnTo>
                    <a:pt x="1497" y="739"/>
                  </a:lnTo>
                  <a:lnTo>
                    <a:pt x="1497" y="739"/>
                  </a:lnTo>
                  <a:close/>
                  <a:moveTo>
                    <a:pt x="1497" y="679"/>
                  </a:moveTo>
                  <a:lnTo>
                    <a:pt x="1497" y="644"/>
                  </a:lnTo>
                  <a:lnTo>
                    <a:pt x="1506" y="644"/>
                  </a:lnTo>
                  <a:lnTo>
                    <a:pt x="1506" y="679"/>
                  </a:lnTo>
                  <a:lnTo>
                    <a:pt x="1497" y="679"/>
                  </a:lnTo>
                  <a:lnTo>
                    <a:pt x="1497" y="679"/>
                  </a:lnTo>
                  <a:close/>
                  <a:moveTo>
                    <a:pt x="1497" y="618"/>
                  </a:moveTo>
                  <a:lnTo>
                    <a:pt x="1497" y="584"/>
                  </a:lnTo>
                  <a:lnTo>
                    <a:pt x="1506" y="584"/>
                  </a:lnTo>
                  <a:lnTo>
                    <a:pt x="1506" y="618"/>
                  </a:lnTo>
                  <a:lnTo>
                    <a:pt x="1497" y="618"/>
                  </a:lnTo>
                  <a:lnTo>
                    <a:pt x="1497" y="618"/>
                  </a:lnTo>
                  <a:close/>
                  <a:moveTo>
                    <a:pt x="1497" y="558"/>
                  </a:moveTo>
                  <a:lnTo>
                    <a:pt x="1497" y="523"/>
                  </a:lnTo>
                  <a:lnTo>
                    <a:pt x="1506" y="523"/>
                  </a:lnTo>
                  <a:lnTo>
                    <a:pt x="1506" y="558"/>
                  </a:lnTo>
                  <a:lnTo>
                    <a:pt x="1497" y="558"/>
                  </a:lnTo>
                  <a:lnTo>
                    <a:pt x="1497" y="558"/>
                  </a:lnTo>
                  <a:close/>
                  <a:moveTo>
                    <a:pt x="1497" y="497"/>
                  </a:moveTo>
                  <a:lnTo>
                    <a:pt x="1497" y="462"/>
                  </a:lnTo>
                  <a:lnTo>
                    <a:pt x="1506" y="462"/>
                  </a:lnTo>
                  <a:lnTo>
                    <a:pt x="1506" y="497"/>
                  </a:lnTo>
                  <a:lnTo>
                    <a:pt x="1497" y="497"/>
                  </a:lnTo>
                  <a:lnTo>
                    <a:pt x="1497" y="497"/>
                  </a:lnTo>
                  <a:close/>
                  <a:moveTo>
                    <a:pt x="1497" y="437"/>
                  </a:moveTo>
                  <a:lnTo>
                    <a:pt x="1497" y="402"/>
                  </a:lnTo>
                  <a:lnTo>
                    <a:pt x="1506" y="402"/>
                  </a:lnTo>
                  <a:lnTo>
                    <a:pt x="1506" y="437"/>
                  </a:lnTo>
                  <a:lnTo>
                    <a:pt x="1497" y="437"/>
                  </a:lnTo>
                  <a:lnTo>
                    <a:pt x="1497" y="437"/>
                  </a:lnTo>
                  <a:close/>
                  <a:moveTo>
                    <a:pt x="1497" y="376"/>
                  </a:moveTo>
                  <a:lnTo>
                    <a:pt x="1497" y="341"/>
                  </a:lnTo>
                  <a:lnTo>
                    <a:pt x="1506" y="341"/>
                  </a:lnTo>
                  <a:lnTo>
                    <a:pt x="1506" y="376"/>
                  </a:lnTo>
                  <a:lnTo>
                    <a:pt x="1497" y="376"/>
                  </a:lnTo>
                  <a:lnTo>
                    <a:pt x="1497" y="376"/>
                  </a:lnTo>
                  <a:close/>
                  <a:moveTo>
                    <a:pt x="1497" y="315"/>
                  </a:moveTo>
                  <a:lnTo>
                    <a:pt x="1497" y="281"/>
                  </a:lnTo>
                  <a:lnTo>
                    <a:pt x="1506" y="281"/>
                  </a:lnTo>
                  <a:lnTo>
                    <a:pt x="1506" y="315"/>
                  </a:lnTo>
                  <a:lnTo>
                    <a:pt x="1497" y="315"/>
                  </a:lnTo>
                  <a:lnTo>
                    <a:pt x="1497" y="315"/>
                  </a:lnTo>
                  <a:close/>
                  <a:moveTo>
                    <a:pt x="1497" y="255"/>
                  </a:moveTo>
                  <a:lnTo>
                    <a:pt x="1497" y="220"/>
                  </a:lnTo>
                  <a:lnTo>
                    <a:pt x="1506" y="220"/>
                  </a:lnTo>
                  <a:lnTo>
                    <a:pt x="1506" y="255"/>
                  </a:lnTo>
                  <a:lnTo>
                    <a:pt x="1497" y="255"/>
                  </a:lnTo>
                  <a:lnTo>
                    <a:pt x="1497" y="255"/>
                  </a:lnTo>
                  <a:close/>
                  <a:moveTo>
                    <a:pt x="1497" y="195"/>
                  </a:moveTo>
                  <a:lnTo>
                    <a:pt x="1497" y="160"/>
                  </a:lnTo>
                  <a:lnTo>
                    <a:pt x="1506" y="160"/>
                  </a:lnTo>
                  <a:lnTo>
                    <a:pt x="1506" y="195"/>
                  </a:lnTo>
                  <a:lnTo>
                    <a:pt x="1497" y="195"/>
                  </a:lnTo>
                  <a:lnTo>
                    <a:pt x="1497" y="195"/>
                  </a:lnTo>
                  <a:close/>
                  <a:moveTo>
                    <a:pt x="1497" y="134"/>
                  </a:moveTo>
                  <a:lnTo>
                    <a:pt x="1497" y="99"/>
                  </a:lnTo>
                  <a:lnTo>
                    <a:pt x="1506" y="99"/>
                  </a:lnTo>
                  <a:lnTo>
                    <a:pt x="1506" y="134"/>
                  </a:lnTo>
                  <a:lnTo>
                    <a:pt x="1497" y="134"/>
                  </a:lnTo>
                  <a:lnTo>
                    <a:pt x="1497" y="134"/>
                  </a:lnTo>
                  <a:close/>
                  <a:moveTo>
                    <a:pt x="1497" y="73"/>
                  </a:moveTo>
                  <a:lnTo>
                    <a:pt x="1497" y="38"/>
                  </a:lnTo>
                  <a:lnTo>
                    <a:pt x="1506" y="38"/>
                  </a:lnTo>
                  <a:lnTo>
                    <a:pt x="1506" y="73"/>
                  </a:lnTo>
                  <a:lnTo>
                    <a:pt x="1497" y="73"/>
                  </a:lnTo>
                  <a:lnTo>
                    <a:pt x="1497" y="73"/>
                  </a:lnTo>
                  <a:close/>
                  <a:moveTo>
                    <a:pt x="1497" y="13"/>
                  </a:moveTo>
                  <a:lnTo>
                    <a:pt x="1497" y="4"/>
                  </a:lnTo>
                  <a:lnTo>
                    <a:pt x="1506" y="4"/>
                  </a:lnTo>
                  <a:lnTo>
                    <a:pt x="1506" y="13"/>
                  </a:lnTo>
                  <a:lnTo>
                    <a:pt x="1497" y="13"/>
                  </a:lnTo>
                  <a:lnTo>
                    <a:pt x="149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15" name="Freeform 67"/>
            <p:cNvSpPr>
              <a:spLocks/>
            </p:cNvSpPr>
            <p:nvPr/>
          </p:nvSpPr>
          <p:spPr bwMode="auto">
            <a:xfrm>
              <a:off x="1746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16" name="Freeform 68"/>
            <p:cNvSpPr>
              <a:spLocks/>
            </p:cNvSpPr>
            <p:nvPr/>
          </p:nvSpPr>
          <p:spPr bwMode="auto">
            <a:xfrm>
              <a:off x="1685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17" name="Freeform 69"/>
            <p:cNvSpPr>
              <a:spLocks/>
            </p:cNvSpPr>
            <p:nvPr/>
          </p:nvSpPr>
          <p:spPr bwMode="auto">
            <a:xfrm>
              <a:off x="1624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18" name="Freeform 70"/>
            <p:cNvSpPr>
              <a:spLocks/>
            </p:cNvSpPr>
            <p:nvPr/>
          </p:nvSpPr>
          <p:spPr bwMode="auto">
            <a:xfrm>
              <a:off x="1564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19" name="Freeform 71"/>
            <p:cNvSpPr>
              <a:spLocks/>
            </p:cNvSpPr>
            <p:nvPr/>
          </p:nvSpPr>
          <p:spPr bwMode="auto">
            <a:xfrm>
              <a:off x="1504" y="3049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20" name="Freeform 72"/>
            <p:cNvSpPr>
              <a:spLocks/>
            </p:cNvSpPr>
            <p:nvPr/>
          </p:nvSpPr>
          <p:spPr bwMode="auto">
            <a:xfrm>
              <a:off x="1443" y="3049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21" name="Freeform 73"/>
            <p:cNvSpPr>
              <a:spLocks/>
            </p:cNvSpPr>
            <p:nvPr/>
          </p:nvSpPr>
          <p:spPr bwMode="auto">
            <a:xfrm>
              <a:off x="1382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22" name="Freeform 74"/>
            <p:cNvSpPr>
              <a:spLocks/>
            </p:cNvSpPr>
            <p:nvPr/>
          </p:nvSpPr>
          <p:spPr bwMode="auto">
            <a:xfrm>
              <a:off x="1322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23" name="Freeform 75"/>
            <p:cNvSpPr>
              <a:spLocks/>
            </p:cNvSpPr>
            <p:nvPr/>
          </p:nvSpPr>
          <p:spPr bwMode="auto">
            <a:xfrm>
              <a:off x="1261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24" name="Freeform 76"/>
            <p:cNvSpPr>
              <a:spLocks/>
            </p:cNvSpPr>
            <p:nvPr/>
          </p:nvSpPr>
          <p:spPr bwMode="auto">
            <a:xfrm>
              <a:off x="1200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25" name="Freeform 77"/>
            <p:cNvSpPr>
              <a:spLocks/>
            </p:cNvSpPr>
            <p:nvPr/>
          </p:nvSpPr>
          <p:spPr bwMode="auto">
            <a:xfrm>
              <a:off x="1140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26" name="Freeform 78"/>
            <p:cNvSpPr>
              <a:spLocks/>
            </p:cNvSpPr>
            <p:nvPr/>
          </p:nvSpPr>
          <p:spPr bwMode="auto">
            <a:xfrm>
              <a:off x="1080" y="3049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27" name="Freeform 79"/>
            <p:cNvSpPr>
              <a:spLocks/>
            </p:cNvSpPr>
            <p:nvPr/>
          </p:nvSpPr>
          <p:spPr bwMode="auto">
            <a:xfrm>
              <a:off x="1019" y="3049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28" name="Freeform 80"/>
            <p:cNvSpPr>
              <a:spLocks/>
            </p:cNvSpPr>
            <p:nvPr/>
          </p:nvSpPr>
          <p:spPr bwMode="auto">
            <a:xfrm>
              <a:off x="958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29" name="Freeform 81"/>
            <p:cNvSpPr>
              <a:spLocks/>
            </p:cNvSpPr>
            <p:nvPr/>
          </p:nvSpPr>
          <p:spPr bwMode="auto">
            <a:xfrm>
              <a:off x="898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30" name="Freeform 82"/>
            <p:cNvSpPr>
              <a:spLocks/>
            </p:cNvSpPr>
            <p:nvPr/>
          </p:nvSpPr>
          <p:spPr bwMode="auto">
            <a:xfrm>
              <a:off x="837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31" name="Freeform 83"/>
            <p:cNvSpPr>
              <a:spLocks/>
            </p:cNvSpPr>
            <p:nvPr/>
          </p:nvSpPr>
          <p:spPr bwMode="auto">
            <a:xfrm>
              <a:off x="776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32" name="Freeform 84"/>
            <p:cNvSpPr>
              <a:spLocks/>
            </p:cNvSpPr>
            <p:nvPr/>
          </p:nvSpPr>
          <p:spPr bwMode="auto">
            <a:xfrm>
              <a:off x="716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33" name="Freeform 85"/>
            <p:cNvSpPr>
              <a:spLocks/>
            </p:cNvSpPr>
            <p:nvPr/>
          </p:nvSpPr>
          <p:spPr bwMode="auto">
            <a:xfrm>
              <a:off x="655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34" name="Freeform 86"/>
            <p:cNvSpPr>
              <a:spLocks/>
            </p:cNvSpPr>
            <p:nvPr/>
          </p:nvSpPr>
          <p:spPr bwMode="auto">
            <a:xfrm>
              <a:off x="595" y="3049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35" name="Freeform 87"/>
            <p:cNvSpPr>
              <a:spLocks/>
            </p:cNvSpPr>
            <p:nvPr/>
          </p:nvSpPr>
          <p:spPr bwMode="auto">
            <a:xfrm>
              <a:off x="534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36" name="Freeform 88"/>
            <p:cNvSpPr>
              <a:spLocks/>
            </p:cNvSpPr>
            <p:nvPr/>
          </p:nvSpPr>
          <p:spPr bwMode="auto">
            <a:xfrm>
              <a:off x="474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37" name="Freeform 89"/>
            <p:cNvSpPr>
              <a:spLocks/>
            </p:cNvSpPr>
            <p:nvPr/>
          </p:nvSpPr>
          <p:spPr bwMode="auto">
            <a:xfrm>
              <a:off x="413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38" name="Freeform 90"/>
            <p:cNvSpPr>
              <a:spLocks/>
            </p:cNvSpPr>
            <p:nvPr/>
          </p:nvSpPr>
          <p:spPr bwMode="auto">
            <a:xfrm>
              <a:off x="353" y="3049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39" name="Freeform 91"/>
            <p:cNvSpPr>
              <a:spLocks/>
            </p:cNvSpPr>
            <p:nvPr/>
          </p:nvSpPr>
          <p:spPr bwMode="auto">
            <a:xfrm>
              <a:off x="292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40" name="Freeform 92"/>
            <p:cNvSpPr>
              <a:spLocks/>
            </p:cNvSpPr>
            <p:nvPr/>
          </p:nvSpPr>
          <p:spPr bwMode="auto">
            <a:xfrm>
              <a:off x="279" y="3070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41" name="Freeform 93"/>
            <p:cNvSpPr>
              <a:spLocks/>
            </p:cNvSpPr>
            <p:nvPr/>
          </p:nvSpPr>
          <p:spPr bwMode="auto">
            <a:xfrm>
              <a:off x="279" y="3131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42" name="Freeform 94"/>
            <p:cNvSpPr>
              <a:spLocks/>
            </p:cNvSpPr>
            <p:nvPr/>
          </p:nvSpPr>
          <p:spPr bwMode="auto">
            <a:xfrm>
              <a:off x="279" y="3191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43" name="Freeform 95"/>
            <p:cNvSpPr>
              <a:spLocks/>
            </p:cNvSpPr>
            <p:nvPr/>
          </p:nvSpPr>
          <p:spPr bwMode="auto">
            <a:xfrm>
              <a:off x="279" y="3252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44" name="Freeform 96"/>
            <p:cNvSpPr>
              <a:spLocks/>
            </p:cNvSpPr>
            <p:nvPr/>
          </p:nvSpPr>
          <p:spPr bwMode="auto">
            <a:xfrm>
              <a:off x="279" y="3313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45" name="Freeform 97"/>
            <p:cNvSpPr>
              <a:spLocks/>
            </p:cNvSpPr>
            <p:nvPr/>
          </p:nvSpPr>
          <p:spPr bwMode="auto">
            <a:xfrm>
              <a:off x="279" y="3373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46" name="Freeform 98"/>
            <p:cNvSpPr>
              <a:spLocks/>
            </p:cNvSpPr>
            <p:nvPr/>
          </p:nvSpPr>
          <p:spPr bwMode="auto">
            <a:xfrm>
              <a:off x="279" y="3434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47" name="Freeform 99"/>
            <p:cNvSpPr>
              <a:spLocks/>
            </p:cNvSpPr>
            <p:nvPr/>
          </p:nvSpPr>
          <p:spPr bwMode="auto">
            <a:xfrm>
              <a:off x="279" y="3494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48" name="Freeform 100"/>
            <p:cNvSpPr>
              <a:spLocks/>
            </p:cNvSpPr>
            <p:nvPr/>
          </p:nvSpPr>
          <p:spPr bwMode="auto">
            <a:xfrm>
              <a:off x="279" y="3555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49" name="Freeform 101"/>
            <p:cNvSpPr>
              <a:spLocks/>
            </p:cNvSpPr>
            <p:nvPr/>
          </p:nvSpPr>
          <p:spPr bwMode="auto">
            <a:xfrm>
              <a:off x="279" y="3615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50" name="Freeform 102"/>
            <p:cNvSpPr>
              <a:spLocks/>
            </p:cNvSpPr>
            <p:nvPr/>
          </p:nvSpPr>
          <p:spPr bwMode="auto">
            <a:xfrm>
              <a:off x="279" y="3676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51" name="Freeform 103"/>
            <p:cNvSpPr>
              <a:spLocks/>
            </p:cNvSpPr>
            <p:nvPr/>
          </p:nvSpPr>
          <p:spPr bwMode="auto">
            <a:xfrm>
              <a:off x="279" y="3737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52" name="Freeform 104"/>
            <p:cNvSpPr>
              <a:spLocks/>
            </p:cNvSpPr>
            <p:nvPr/>
          </p:nvSpPr>
          <p:spPr bwMode="auto">
            <a:xfrm>
              <a:off x="279" y="3797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53" name="Freeform 105"/>
            <p:cNvSpPr>
              <a:spLocks/>
            </p:cNvSpPr>
            <p:nvPr/>
          </p:nvSpPr>
          <p:spPr bwMode="auto">
            <a:xfrm>
              <a:off x="279" y="3857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54" name="Freeform 106"/>
            <p:cNvSpPr>
              <a:spLocks/>
            </p:cNvSpPr>
            <p:nvPr/>
          </p:nvSpPr>
          <p:spPr bwMode="auto">
            <a:xfrm>
              <a:off x="279" y="3918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55" name="Freeform 107"/>
            <p:cNvSpPr>
              <a:spLocks/>
            </p:cNvSpPr>
            <p:nvPr/>
          </p:nvSpPr>
          <p:spPr bwMode="auto">
            <a:xfrm>
              <a:off x="279" y="3979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56" name="Freeform 108"/>
            <p:cNvSpPr>
              <a:spLocks/>
            </p:cNvSpPr>
            <p:nvPr/>
          </p:nvSpPr>
          <p:spPr bwMode="auto">
            <a:xfrm>
              <a:off x="279" y="4039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57" name="Freeform 109"/>
            <p:cNvSpPr>
              <a:spLocks/>
            </p:cNvSpPr>
            <p:nvPr/>
          </p:nvSpPr>
          <p:spPr bwMode="auto">
            <a:xfrm>
              <a:off x="309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58" name="Freeform 110"/>
            <p:cNvSpPr>
              <a:spLocks/>
            </p:cNvSpPr>
            <p:nvPr/>
          </p:nvSpPr>
          <p:spPr bwMode="auto">
            <a:xfrm>
              <a:off x="370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59" name="Freeform 111"/>
            <p:cNvSpPr>
              <a:spLocks/>
            </p:cNvSpPr>
            <p:nvPr/>
          </p:nvSpPr>
          <p:spPr bwMode="auto">
            <a:xfrm>
              <a:off x="431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60" name="Freeform 112"/>
            <p:cNvSpPr>
              <a:spLocks/>
            </p:cNvSpPr>
            <p:nvPr/>
          </p:nvSpPr>
          <p:spPr bwMode="auto">
            <a:xfrm>
              <a:off x="491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61" name="Freeform 113"/>
            <p:cNvSpPr>
              <a:spLocks/>
            </p:cNvSpPr>
            <p:nvPr/>
          </p:nvSpPr>
          <p:spPr bwMode="auto">
            <a:xfrm>
              <a:off x="552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62" name="Freeform 114"/>
            <p:cNvSpPr>
              <a:spLocks/>
            </p:cNvSpPr>
            <p:nvPr/>
          </p:nvSpPr>
          <p:spPr bwMode="auto">
            <a:xfrm>
              <a:off x="612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63" name="Freeform 115"/>
            <p:cNvSpPr>
              <a:spLocks/>
            </p:cNvSpPr>
            <p:nvPr/>
          </p:nvSpPr>
          <p:spPr bwMode="auto">
            <a:xfrm>
              <a:off x="673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64" name="Freeform 116"/>
            <p:cNvSpPr>
              <a:spLocks/>
            </p:cNvSpPr>
            <p:nvPr/>
          </p:nvSpPr>
          <p:spPr bwMode="auto">
            <a:xfrm>
              <a:off x="733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65" name="Freeform 117"/>
            <p:cNvSpPr>
              <a:spLocks/>
            </p:cNvSpPr>
            <p:nvPr/>
          </p:nvSpPr>
          <p:spPr bwMode="auto">
            <a:xfrm>
              <a:off x="794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66" name="Freeform 118"/>
            <p:cNvSpPr>
              <a:spLocks/>
            </p:cNvSpPr>
            <p:nvPr/>
          </p:nvSpPr>
          <p:spPr bwMode="auto">
            <a:xfrm>
              <a:off x="855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67" name="Freeform 119"/>
            <p:cNvSpPr>
              <a:spLocks/>
            </p:cNvSpPr>
            <p:nvPr/>
          </p:nvSpPr>
          <p:spPr bwMode="auto">
            <a:xfrm>
              <a:off x="915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68" name="Freeform 120"/>
            <p:cNvSpPr>
              <a:spLocks/>
            </p:cNvSpPr>
            <p:nvPr/>
          </p:nvSpPr>
          <p:spPr bwMode="auto">
            <a:xfrm>
              <a:off x="976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69" name="Freeform 121"/>
            <p:cNvSpPr>
              <a:spLocks/>
            </p:cNvSpPr>
            <p:nvPr/>
          </p:nvSpPr>
          <p:spPr bwMode="auto">
            <a:xfrm>
              <a:off x="1036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70" name="Freeform 122"/>
            <p:cNvSpPr>
              <a:spLocks/>
            </p:cNvSpPr>
            <p:nvPr/>
          </p:nvSpPr>
          <p:spPr bwMode="auto">
            <a:xfrm>
              <a:off x="1097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71" name="Freeform 123"/>
            <p:cNvSpPr>
              <a:spLocks/>
            </p:cNvSpPr>
            <p:nvPr/>
          </p:nvSpPr>
          <p:spPr bwMode="auto">
            <a:xfrm>
              <a:off x="1157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72" name="Freeform 124"/>
            <p:cNvSpPr>
              <a:spLocks/>
            </p:cNvSpPr>
            <p:nvPr/>
          </p:nvSpPr>
          <p:spPr bwMode="auto">
            <a:xfrm>
              <a:off x="1218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73" name="Freeform 125"/>
            <p:cNvSpPr>
              <a:spLocks/>
            </p:cNvSpPr>
            <p:nvPr/>
          </p:nvSpPr>
          <p:spPr bwMode="auto">
            <a:xfrm>
              <a:off x="1279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74" name="Freeform 126"/>
            <p:cNvSpPr>
              <a:spLocks/>
            </p:cNvSpPr>
            <p:nvPr/>
          </p:nvSpPr>
          <p:spPr bwMode="auto">
            <a:xfrm>
              <a:off x="1339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75" name="Freeform 127"/>
            <p:cNvSpPr>
              <a:spLocks/>
            </p:cNvSpPr>
            <p:nvPr/>
          </p:nvSpPr>
          <p:spPr bwMode="auto">
            <a:xfrm>
              <a:off x="1400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76" name="Freeform 128"/>
            <p:cNvSpPr>
              <a:spLocks/>
            </p:cNvSpPr>
            <p:nvPr/>
          </p:nvSpPr>
          <p:spPr bwMode="auto">
            <a:xfrm>
              <a:off x="1460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77" name="Freeform 129"/>
            <p:cNvSpPr>
              <a:spLocks/>
            </p:cNvSpPr>
            <p:nvPr/>
          </p:nvSpPr>
          <p:spPr bwMode="auto">
            <a:xfrm>
              <a:off x="1521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78" name="Freeform 130"/>
            <p:cNvSpPr>
              <a:spLocks/>
            </p:cNvSpPr>
            <p:nvPr/>
          </p:nvSpPr>
          <p:spPr bwMode="auto">
            <a:xfrm>
              <a:off x="1581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79" name="Freeform 131"/>
            <p:cNvSpPr>
              <a:spLocks/>
            </p:cNvSpPr>
            <p:nvPr/>
          </p:nvSpPr>
          <p:spPr bwMode="auto">
            <a:xfrm>
              <a:off x="1642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80" name="Freeform 132"/>
            <p:cNvSpPr>
              <a:spLocks/>
            </p:cNvSpPr>
            <p:nvPr/>
          </p:nvSpPr>
          <p:spPr bwMode="auto">
            <a:xfrm>
              <a:off x="1703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81" name="Freeform 133"/>
            <p:cNvSpPr>
              <a:spLocks/>
            </p:cNvSpPr>
            <p:nvPr/>
          </p:nvSpPr>
          <p:spPr bwMode="auto">
            <a:xfrm>
              <a:off x="1763" y="4057"/>
              <a:ext cx="22" cy="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8" y="12"/>
                </a:cxn>
                <a:cxn ang="0">
                  <a:pos x="13" y="17"/>
                </a:cxn>
                <a:cxn ang="0">
                  <a:pos x="13" y="0"/>
                </a:cxn>
                <a:cxn ang="0">
                  <a:pos x="22" y="0"/>
                </a:cxn>
                <a:cxn ang="0">
                  <a:pos x="22" y="21"/>
                </a:cxn>
                <a:cxn ang="0">
                  <a:pos x="0" y="21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2" h="21">
                  <a:moveTo>
                    <a:pt x="0" y="12"/>
                  </a:moveTo>
                  <a:lnTo>
                    <a:pt x="18" y="12"/>
                  </a:lnTo>
                  <a:lnTo>
                    <a:pt x="13" y="17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82" name="Freeform 134"/>
            <p:cNvSpPr>
              <a:spLocks/>
            </p:cNvSpPr>
            <p:nvPr/>
          </p:nvSpPr>
          <p:spPr bwMode="auto">
            <a:xfrm>
              <a:off x="1776" y="3996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83" name="Freeform 135"/>
            <p:cNvSpPr>
              <a:spLocks/>
            </p:cNvSpPr>
            <p:nvPr/>
          </p:nvSpPr>
          <p:spPr bwMode="auto">
            <a:xfrm>
              <a:off x="1776" y="3935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84" name="Freeform 136"/>
            <p:cNvSpPr>
              <a:spLocks/>
            </p:cNvSpPr>
            <p:nvPr/>
          </p:nvSpPr>
          <p:spPr bwMode="auto">
            <a:xfrm>
              <a:off x="1776" y="3875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85" name="Freeform 137"/>
            <p:cNvSpPr>
              <a:spLocks/>
            </p:cNvSpPr>
            <p:nvPr/>
          </p:nvSpPr>
          <p:spPr bwMode="auto">
            <a:xfrm>
              <a:off x="1776" y="3814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86" name="Freeform 138"/>
            <p:cNvSpPr>
              <a:spLocks/>
            </p:cNvSpPr>
            <p:nvPr/>
          </p:nvSpPr>
          <p:spPr bwMode="auto">
            <a:xfrm>
              <a:off x="1776" y="3754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87" name="Freeform 139"/>
            <p:cNvSpPr>
              <a:spLocks/>
            </p:cNvSpPr>
            <p:nvPr/>
          </p:nvSpPr>
          <p:spPr bwMode="auto">
            <a:xfrm>
              <a:off x="1776" y="3693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88" name="Freeform 140"/>
            <p:cNvSpPr>
              <a:spLocks/>
            </p:cNvSpPr>
            <p:nvPr/>
          </p:nvSpPr>
          <p:spPr bwMode="auto">
            <a:xfrm>
              <a:off x="1776" y="3633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89" name="Freeform 141"/>
            <p:cNvSpPr>
              <a:spLocks/>
            </p:cNvSpPr>
            <p:nvPr/>
          </p:nvSpPr>
          <p:spPr bwMode="auto">
            <a:xfrm>
              <a:off x="1776" y="3572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90" name="Freeform 142"/>
            <p:cNvSpPr>
              <a:spLocks/>
            </p:cNvSpPr>
            <p:nvPr/>
          </p:nvSpPr>
          <p:spPr bwMode="auto">
            <a:xfrm>
              <a:off x="1776" y="3511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91" name="Freeform 143"/>
            <p:cNvSpPr>
              <a:spLocks/>
            </p:cNvSpPr>
            <p:nvPr/>
          </p:nvSpPr>
          <p:spPr bwMode="auto">
            <a:xfrm>
              <a:off x="1776" y="3451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92" name="Freeform 144"/>
            <p:cNvSpPr>
              <a:spLocks/>
            </p:cNvSpPr>
            <p:nvPr/>
          </p:nvSpPr>
          <p:spPr bwMode="auto">
            <a:xfrm>
              <a:off x="1776" y="3390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93" name="Freeform 145"/>
            <p:cNvSpPr>
              <a:spLocks/>
            </p:cNvSpPr>
            <p:nvPr/>
          </p:nvSpPr>
          <p:spPr bwMode="auto">
            <a:xfrm>
              <a:off x="1776" y="3330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94" name="Freeform 146"/>
            <p:cNvSpPr>
              <a:spLocks/>
            </p:cNvSpPr>
            <p:nvPr/>
          </p:nvSpPr>
          <p:spPr bwMode="auto">
            <a:xfrm>
              <a:off x="1776" y="3269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95" name="Freeform 147"/>
            <p:cNvSpPr>
              <a:spLocks/>
            </p:cNvSpPr>
            <p:nvPr/>
          </p:nvSpPr>
          <p:spPr bwMode="auto">
            <a:xfrm>
              <a:off x="1776" y="3209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96" name="Freeform 148"/>
            <p:cNvSpPr>
              <a:spLocks/>
            </p:cNvSpPr>
            <p:nvPr/>
          </p:nvSpPr>
          <p:spPr bwMode="auto">
            <a:xfrm>
              <a:off x="1776" y="3148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97" name="Freeform 149"/>
            <p:cNvSpPr>
              <a:spLocks/>
            </p:cNvSpPr>
            <p:nvPr/>
          </p:nvSpPr>
          <p:spPr bwMode="auto">
            <a:xfrm>
              <a:off x="1776" y="3087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98" name="Freeform 150"/>
            <p:cNvSpPr>
              <a:spLocks/>
            </p:cNvSpPr>
            <p:nvPr/>
          </p:nvSpPr>
          <p:spPr bwMode="auto">
            <a:xfrm>
              <a:off x="1776" y="3053"/>
              <a:ext cx="9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99" name="Line 151"/>
            <p:cNvSpPr>
              <a:spLocks noChangeShapeType="1"/>
            </p:cNvSpPr>
            <p:nvPr/>
          </p:nvSpPr>
          <p:spPr bwMode="auto">
            <a:xfrm flipH="1">
              <a:off x="491" y="3269"/>
              <a:ext cx="95" cy="78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00" name="Line 152"/>
            <p:cNvSpPr>
              <a:spLocks noChangeShapeType="1"/>
            </p:cNvSpPr>
            <p:nvPr/>
          </p:nvSpPr>
          <p:spPr bwMode="auto">
            <a:xfrm>
              <a:off x="491" y="3338"/>
              <a:ext cx="104" cy="87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01" name="Freeform 153"/>
            <p:cNvSpPr>
              <a:spLocks/>
            </p:cNvSpPr>
            <p:nvPr/>
          </p:nvSpPr>
          <p:spPr bwMode="auto">
            <a:xfrm>
              <a:off x="413" y="3131"/>
              <a:ext cx="242" cy="3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9"/>
                </a:cxn>
                <a:cxn ang="0">
                  <a:pos x="242" y="389"/>
                </a:cxn>
                <a:cxn ang="0">
                  <a:pos x="2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" h="389">
                  <a:moveTo>
                    <a:pt x="0" y="0"/>
                  </a:moveTo>
                  <a:lnTo>
                    <a:pt x="0" y="389"/>
                  </a:lnTo>
                  <a:lnTo>
                    <a:pt x="242" y="389"/>
                  </a:lnTo>
                  <a:lnTo>
                    <a:pt x="2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02" name="Rectangle 154"/>
            <p:cNvSpPr>
              <a:spLocks noChangeArrowheads="1"/>
            </p:cNvSpPr>
            <p:nvPr/>
          </p:nvSpPr>
          <p:spPr bwMode="auto">
            <a:xfrm>
              <a:off x="413" y="3131"/>
              <a:ext cx="242" cy="389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03" name="Line 155"/>
            <p:cNvSpPr>
              <a:spLocks noChangeShapeType="1"/>
            </p:cNvSpPr>
            <p:nvPr/>
          </p:nvSpPr>
          <p:spPr bwMode="auto">
            <a:xfrm>
              <a:off x="413" y="3269"/>
              <a:ext cx="104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04" name="Line 156"/>
            <p:cNvSpPr>
              <a:spLocks noChangeShapeType="1"/>
            </p:cNvSpPr>
            <p:nvPr/>
          </p:nvSpPr>
          <p:spPr bwMode="auto">
            <a:xfrm>
              <a:off x="413" y="3417"/>
              <a:ext cx="104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05" name="Line 157"/>
            <p:cNvSpPr>
              <a:spLocks noChangeShapeType="1"/>
            </p:cNvSpPr>
            <p:nvPr/>
          </p:nvSpPr>
          <p:spPr bwMode="auto">
            <a:xfrm flipH="1">
              <a:off x="448" y="3269"/>
              <a:ext cx="69" cy="69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06" name="Line 158"/>
            <p:cNvSpPr>
              <a:spLocks noChangeShapeType="1"/>
            </p:cNvSpPr>
            <p:nvPr/>
          </p:nvSpPr>
          <p:spPr bwMode="auto">
            <a:xfrm flipH="1" flipV="1">
              <a:off x="448" y="3338"/>
              <a:ext cx="69" cy="79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07" name="Line 159"/>
            <p:cNvSpPr>
              <a:spLocks noChangeShapeType="1"/>
            </p:cNvSpPr>
            <p:nvPr/>
          </p:nvSpPr>
          <p:spPr bwMode="auto">
            <a:xfrm>
              <a:off x="292" y="3269"/>
              <a:ext cx="121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08" name="Line 160"/>
            <p:cNvSpPr>
              <a:spLocks noChangeShapeType="1"/>
            </p:cNvSpPr>
            <p:nvPr/>
          </p:nvSpPr>
          <p:spPr bwMode="auto">
            <a:xfrm>
              <a:off x="283" y="3417"/>
              <a:ext cx="130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09" name="Line 161"/>
            <p:cNvSpPr>
              <a:spLocks noChangeShapeType="1"/>
            </p:cNvSpPr>
            <p:nvPr/>
          </p:nvSpPr>
          <p:spPr bwMode="auto">
            <a:xfrm>
              <a:off x="655" y="3166"/>
              <a:ext cx="398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10" name="Freeform 162"/>
            <p:cNvSpPr>
              <a:spLocks/>
            </p:cNvSpPr>
            <p:nvPr/>
          </p:nvSpPr>
          <p:spPr bwMode="auto">
            <a:xfrm>
              <a:off x="1053" y="3114"/>
              <a:ext cx="260" cy="328"/>
            </a:xfrm>
            <a:custGeom>
              <a:avLst/>
              <a:gdLst/>
              <a:ahLst/>
              <a:cxnLst>
                <a:cxn ang="0">
                  <a:pos x="260" y="328"/>
                </a:cxn>
                <a:cxn ang="0">
                  <a:pos x="0" y="246"/>
                </a:cxn>
                <a:cxn ang="0">
                  <a:pos x="0" y="82"/>
                </a:cxn>
                <a:cxn ang="0">
                  <a:pos x="260" y="0"/>
                </a:cxn>
                <a:cxn ang="0">
                  <a:pos x="260" y="328"/>
                </a:cxn>
              </a:cxnLst>
              <a:rect l="0" t="0" r="r" b="b"/>
              <a:pathLst>
                <a:path w="260" h="328">
                  <a:moveTo>
                    <a:pt x="260" y="328"/>
                  </a:moveTo>
                  <a:lnTo>
                    <a:pt x="0" y="246"/>
                  </a:lnTo>
                  <a:lnTo>
                    <a:pt x="0" y="82"/>
                  </a:lnTo>
                  <a:lnTo>
                    <a:pt x="260" y="0"/>
                  </a:lnTo>
                  <a:lnTo>
                    <a:pt x="260" y="3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11" name="Freeform 163"/>
            <p:cNvSpPr>
              <a:spLocks/>
            </p:cNvSpPr>
            <p:nvPr/>
          </p:nvSpPr>
          <p:spPr bwMode="auto">
            <a:xfrm>
              <a:off x="1053" y="3114"/>
              <a:ext cx="260" cy="328"/>
            </a:xfrm>
            <a:custGeom>
              <a:avLst/>
              <a:gdLst/>
              <a:ahLst/>
              <a:cxnLst>
                <a:cxn ang="0">
                  <a:pos x="260" y="328"/>
                </a:cxn>
                <a:cxn ang="0">
                  <a:pos x="0" y="246"/>
                </a:cxn>
                <a:cxn ang="0">
                  <a:pos x="0" y="82"/>
                </a:cxn>
                <a:cxn ang="0">
                  <a:pos x="260" y="0"/>
                </a:cxn>
                <a:cxn ang="0">
                  <a:pos x="260" y="328"/>
                </a:cxn>
              </a:cxnLst>
              <a:rect l="0" t="0" r="r" b="b"/>
              <a:pathLst>
                <a:path w="260" h="328">
                  <a:moveTo>
                    <a:pt x="260" y="328"/>
                  </a:moveTo>
                  <a:lnTo>
                    <a:pt x="0" y="246"/>
                  </a:lnTo>
                  <a:lnTo>
                    <a:pt x="0" y="82"/>
                  </a:lnTo>
                  <a:lnTo>
                    <a:pt x="260" y="0"/>
                  </a:lnTo>
                  <a:lnTo>
                    <a:pt x="260" y="328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12" name="Line 164"/>
            <p:cNvSpPr>
              <a:spLocks noChangeShapeType="1"/>
            </p:cNvSpPr>
            <p:nvPr/>
          </p:nvSpPr>
          <p:spPr bwMode="auto">
            <a:xfrm flipV="1">
              <a:off x="1053" y="3166"/>
              <a:ext cx="1" cy="34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13" name="Freeform 165"/>
            <p:cNvSpPr>
              <a:spLocks noEditPoints="1"/>
            </p:cNvSpPr>
            <p:nvPr/>
          </p:nvSpPr>
          <p:spPr bwMode="auto">
            <a:xfrm>
              <a:off x="814" y="3131"/>
              <a:ext cx="75" cy="69"/>
            </a:xfrm>
            <a:custGeom>
              <a:avLst/>
              <a:gdLst/>
              <a:ahLst/>
              <a:cxnLst>
                <a:cxn ang="0">
                  <a:pos x="12" y="64"/>
                </a:cxn>
                <a:cxn ang="0">
                  <a:pos x="79" y="64"/>
                </a:cxn>
                <a:cxn ang="0">
                  <a:pos x="92" y="76"/>
                </a:cxn>
                <a:cxn ang="0">
                  <a:pos x="79" y="88"/>
                </a:cxn>
                <a:cxn ang="0">
                  <a:pos x="12" y="88"/>
                </a:cxn>
                <a:cxn ang="0">
                  <a:pos x="0" y="76"/>
                </a:cxn>
                <a:cxn ang="0">
                  <a:pos x="12" y="64"/>
                </a:cxn>
                <a:cxn ang="0">
                  <a:pos x="12" y="0"/>
                </a:cxn>
                <a:cxn ang="0">
                  <a:pos x="163" y="76"/>
                </a:cxn>
                <a:cxn ang="0">
                  <a:pos x="12" y="151"/>
                </a:cxn>
                <a:cxn ang="0">
                  <a:pos x="12" y="0"/>
                </a:cxn>
              </a:cxnLst>
              <a:rect l="0" t="0" r="r" b="b"/>
              <a:pathLst>
                <a:path w="163" h="151">
                  <a:moveTo>
                    <a:pt x="12" y="64"/>
                  </a:moveTo>
                  <a:lnTo>
                    <a:pt x="79" y="64"/>
                  </a:lnTo>
                  <a:cubicBezTo>
                    <a:pt x="86" y="64"/>
                    <a:pt x="92" y="70"/>
                    <a:pt x="92" y="76"/>
                  </a:cubicBezTo>
                  <a:cubicBezTo>
                    <a:pt x="92" y="83"/>
                    <a:pt x="86" y="88"/>
                    <a:pt x="79" y="88"/>
                  </a:cubicBezTo>
                  <a:lnTo>
                    <a:pt x="12" y="88"/>
                  </a:lnTo>
                  <a:cubicBezTo>
                    <a:pt x="6" y="88"/>
                    <a:pt x="0" y="83"/>
                    <a:pt x="0" y="76"/>
                  </a:cubicBezTo>
                  <a:cubicBezTo>
                    <a:pt x="0" y="70"/>
                    <a:pt x="6" y="64"/>
                    <a:pt x="12" y="64"/>
                  </a:cubicBezTo>
                  <a:close/>
                  <a:moveTo>
                    <a:pt x="12" y="0"/>
                  </a:moveTo>
                  <a:lnTo>
                    <a:pt x="163" y="76"/>
                  </a:lnTo>
                  <a:lnTo>
                    <a:pt x="12" y="151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41275" cap="rnd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14" name="Freeform 166"/>
            <p:cNvSpPr>
              <a:spLocks noEditPoints="1"/>
            </p:cNvSpPr>
            <p:nvPr/>
          </p:nvSpPr>
          <p:spPr bwMode="auto">
            <a:xfrm>
              <a:off x="997" y="3274"/>
              <a:ext cx="355" cy="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7" y="0"/>
                </a:cxn>
                <a:cxn ang="0">
                  <a:pos x="76" y="9"/>
                </a:cxn>
                <a:cxn ang="0">
                  <a:pos x="67" y="19"/>
                </a:cxn>
                <a:cxn ang="0">
                  <a:pos x="10" y="19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142" y="0"/>
                </a:cxn>
                <a:cxn ang="0">
                  <a:pos x="152" y="9"/>
                </a:cxn>
                <a:cxn ang="0">
                  <a:pos x="142" y="19"/>
                </a:cxn>
                <a:cxn ang="0">
                  <a:pos x="133" y="9"/>
                </a:cxn>
                <a:cxn ang="0">
                  <a:pos x="142" y="0"/>
                </a:cxn>
                <a:cxn ang="0">
                  <a:pos x="218" y="0"/>
                </a:cxn>
                <a:cxn ang="0">
                  <a:pos x="274" y="0"/>
                </a:cxn>
                <a:cxn ang="0">
                  <a:pos x="284" y="9"/>
                </a:cxn>
                <a:cxn ang="0">
                  <a:pos x="274" y="19"/>
                </a:cxn>
                <a:cxn ang="0">
                  <a:pos x="218" y="19"/>
                </a:cxn>
                <a:cxn ang="0">
                  <a:pos x="208" y="9"/>
                </a:cxn>
                <a:cxn ang="0">
                  <a:pos x="218" y="0"/>
                </a:cxn>
                <a:cxn ang="0">
                  <a:pos x="350" y="0"/>
                </a:cxn>
                <a:cxn ang="0">
                  <a:pos x="359" y="9"/>
                </a:cxn>
                <a:cxn ang="0">
                  <a:pos x="350" y="19"/>
                </a:cxn>
                <a:cxn ang="0">
                  <a:pos x="341" y="9"/>
                </a:cxn>
                <a:cxn ang="0">
                  <a:pos x="350" y="0"/>
                </a:cxn>
                <a:cxn ang="0">
                  <a:pos x="426" y="0"/>
                </a:cxn>
                <a:cxn ang="0">
                  <a:pos x="482" y="0"/>
                </a:cxn>
                <a:cxn ang="0">
                  <a:pos x="492" y="9"/>
                </a:cxn>
                <a:cxn ang="0">
                  <a:pos x="482" y="19"/>
                </a:cxn>
                <a:cxn ang="0">
                  <a:pos x="426" y="19"/>
                </a:cxn>
                <a:cxn ang="0">
                  <a:pos x="416" y="9"/>
                </a:cxn>
                <a:cxn ang="0">
                  <a:pos x="426" y="0"/>
                </a:cxn>
                <a:cxn ang="0">
                  <a:pos x="558" y="0"/>
                </a:cxn>
                <a:cxn ang="0">
                  <a:pos x="559" y="0"/>
                </a:cxn>
                <a:cxn ang="0">
                  <a:pos x="568" y="9"/>
                </a:cxn>
                <a:cxn ang="0">
                  <a:pos x="559" y="19"/>
                </a:cxn>
                <a:cxn ang="0">
                  <a:pos x="558" y="19"/>
                </a:cxn>
                <a:cxn ang="0">
                  <a:pos x="548" y="9"/>
                </a:cxn>
                <a:cxn ang="0">
                  <a:pos x="558" y="0"/>
                </a:cxn>
                <a:cxn ang="0">
                  <a:pos x="635" y="0"/>
                </a:cxn>
                <a:cxn ang="0">
                  <a:pos x="691" y="0"/>
                </a:cxn>
                <a:cxn ang="0">
                  <a:pos x="701" y="9"/>
                </a:cxn>
                <a:cxn ang="0">
                  <a:pos x="691" y="19"/>
                </a:cxn>
                <a:cxn ang="0">
                  <a:pos x="635" y="19"/>
                </a:cxn>
                <a:cxn ang="0">
                  <a:pos x="625" y="9"/>
                </a:cxn>
                <a:cxn ang="0">
                  <a:pos x="635" y="0"/>
                </a:cxn>
                <a:cxn ang="0">
                  <a:pos x="767" y="0"/>
                </a:cxn>
                <a:cxn ang="0">
                  <a:pos x="776" y="9"/>
                </a:cxn>
                <a:cxn ang="0">
                  <a:pos x="767" y="19"/>
                </a:cxn>
                <a:cxn ang="0">
                  <a:pos x="757" y="9"/>
                </a:cxn>
                <a:cxn ang="0">
                  <a:pos x="767" y="0"/>
                </a:cxn>
              </a:cxnLst>
              <a:rect l="0" t="0" r="r" b="b"/>
              <a:pathLst>
                <a:path w="776" h="19">
                  <a:moveTo>
                    <a:pt x="10" y="0"/>
                  </a:moveTo>
                  <a:lnTo>
                    <a:pt x="67" y="0"/>
                  </a:lnTo>
                  <a:cubicBezTo>
                    <a:pt x="72" y="0"/>
                    <a:pt x="76" y="4"/>
                    <a:pt x="76" y="9"/>
                  </a:cubicBezTo>
                  <a:cubicBezTo>
                    <a:pt x="76" y="15"/>
                    <a:pt x="72" y="19"/>
                    <a:pt x="67" y="19"/>
                  </a:cubicBezTo>
                  <a:lnTo>
                    <a:pt x="10" y="19"/>
                  </a:lnTo>
                  <a:cubicBezTo>
                    <a:pt x="5" y="19"/>
                    <a:pt x="0" y="15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lose/>
                  <a:moveTo>
                    <a:pt x="142" y="0"/>
                  </a:moveTo>
                  <a:cubicBezTo>
                    <a:pt x="148" y="0"/>
                    <a:pt x="152" y="4"/>
                    <a:pt x="152" y="9"/>
                  </a:cubicBezTo>
                  <a:cubicBezTo>
                    <a:pt x="152" y="15"/>
                    <a:pt x="148" y="19"/>
                    <a:pt x="142" y="19"/>
                  </a:cubicBezTo>
                  <a:cubicBezTo>
                    <a:pt x="137" y="19"/>
                    <a:pt x="133" y="15"/>
                    <a:pt x="133" y="9"/>
                  </a:cubicBezTo>
                  <a:cubicBezTo>
                    <a:pt x="133" y="4"/>
                    <a:pt x="137" y="0"/>
                    <a:pt x="142" y="0"/>
                  </a:cubicBezTo>
                  <a:close/>
                  <a:moveTo>
                    <a:pt x="218" y="0"/>
                  </a:moveTo>
                  <a:lnTo>
                    <a:pt x="274" y="0"/>
                  </a:lnTo>
                  <a:cubicBezTo>
                    <a:pt x="280" y="0"/>
                    <a:pt x="284" y="4"/>
                    <a:pt x="284" y="9"/>
                  </a:cubicBezTo>
                  <a:cubicBezTo>
                    <a:pt x="284" y="15"/>
                    <a:pt x="280" y="19"/>
                    <a:pt x="274" y="19"/>
                  </a:cubicBezTo>
                  <a:lnTo>
                    <a:pt x="218" y="19"/>
                  </a:lnTo>
                  <a:cubicBezTo>
                    <a:pt x="213" y="19"/>
                    <a:pt x="208" y="15"/>
                    <a:pt x="208" y="9"/>
                  </a:cubicBezTo>
                  <a:cubicBezTo>
                    <a:pt x="208" y="4"/>
                    <a:pt x="213" y="0"/>
                    <a:pt x="218" y="0"/>
                  </a:cubicBezTo>
                  <a:close/>
                  <a:moveTo>
                    <a:pt x="350" y="0"/>
                  </a:moveTo>
                  <a:cubicBezTo>
                    <a:pt x="356" y="0"/>
                    <a:pt x="359" y="4"/>
                    <a:pt x="359" y="9"/>
                  </a:cubicBezTo>
                  <a:cubicBezTo>
                    <a:pt x="359" y="15"/>
                    <a:pt x="356" y="19"/>
                    <a:pt x="350" y="19"/>
                  </a:cubicBezTo>
                  <a:cubicBezTo>
                    <a:pt x="345" y="19"/>
                    <a:pt x="341" y="15"/>
                    <a:pt x="341" y="9"/>
                  </a:cubicBezTo>
                  <a:cubicBezTo>
                    <a:pt x="341" y="4"/>
                    <a:pt x="345" y="0"/>
                    <a:pt x="350" y="0"/>
                  </a:cubicBezTo>
                  <a:close/>
                  <a:moveTo>
                    <a:pt x="426" y="0"/>
                  </a:moveTo>
                  <a:lnTo>
                    <a:pt x="482" y="0"/>
                  </a:lnTo>
                  <a:cubicBezTo>
                    <a:pt x="488" y="0"/>
                    <a:pt x="492" y="4"/>
                    <a:pt x="492" y="9"/>
                  </a:cubicBezTo>
                  <a:cubicBezTo>
                    <a:pt x="492" y="15"/>
                    <a:pt x="488" y="19"/>
                    <a:pt x="482" y="19"/>
                  </a:cubicBezTo>
                  <a:lnTo>
                    <a:pt x="426" y="19"/>
                  </a:lnTo>
                  <a:cubicBezTo>
                    <a:pt x="421" y="19"/>
                    <a:pt x="416" y="15"/>
                    <a:pt x="416" y="9"/>
                  </a:cubicBezTo>
                  <a:cubicBezTo>
                    <a:pt x="416" y="4"/>
                    <a:pt x="421" y="0"/>
                    <a:pt x="426" y="0"/>
                  </a:cubicBezTo>
                  <a:close/>
                  <a:moveTo>
                    <a:pt x="558" y="0"/>
                  </a:moveTo>
                  <a:lnTo>
                    <a:pt x="559" y="0"/>
                  </a:lnTo>
                  <a:cubicBezTo>
                    <a:pt x="564" y="0"/>
                    <a:pt x="568" y="4"/>
                    <a:pt x="568" y="9"/>
                  </a:cubicBezTo>
                  <a:cubicBezTo>
                    <a:pt x="568" y="15"/>
                    <a:pt x="564" y="19"/>
                    <a:pt x="559" y="19"/>
                  </a:cubicBezTo>
                  <a:lnTo>
                    <a:pt x="558" y="19"/>
                  </a:lnTo>
                  <a:cubicBezTo>
                    <a:pt x="553" y="19"/>
                    <a:pt x="548" y="15"/>
                    <a:pt x="548" y="9"/>
                  </a:cubicBezTo>
                  <a:cubicBezTo>
                    <a:pt x="548" y="4"/>
                    <a:pt x="553" y="0"/>
                    <a:pt x="558" y="0"/>
                  </a:cubicBezTo>
                  <a:close/>
                  <a:moveTo>
                    <a:pt x="635" y="0"/>
                  </a:moveTo>
                  <a:lnTo>
                    <a:pt x="691" y="0"/>
                  </a:lnTo>
                  <a:cubicBezTo>
                    <a:pt x="696" y="0"/>
                    <a:pt x="701" y="4"/>
                    <a:pt x="701" y="9"/>
                  </a:cubicBezTo>
                  <a:cubicBezTo>
                    <a:pt x="701" y="15"/>
                    <a:pt x="696" y="19"/>
                    <a:pt x="691" y="19"/>
                  </a:cubicBezTo>
                  <a:lnTo>
                    <a:pt x="635" y="19"/>
                  </a:lnTo>
                  <a:cubicBezTo>
                    <a:pt x="629" y="19"/>
                    <a:pt x="625" y="15"/>
                    <a:pt x="625" y="9"/>
                  </a:cubicBezTo>
                  <a:cubicBezTo>
                    <a:pt x="625" y="4"/>
                    <a:pt x="629" y="0"/>
                    <a:pt x="635" y="0"/>
                  </a:cubicBezTo>
                  <a:close/>
                  <a:moveTo>
                    <a:pt x="767" y="0"/>
                  </a:moveTo>
                  <a:cubicBezTo>
                    <a:pt x="772" y="0"/>
                    <a:pt x="776" y="4"/>
                    <a:pt x="776" y="9"/>
                  </a:cubicBezTo>
                  <a:cubicBezTo>
                    <a:pt x="776" y="15"/>
                    <a:pt x="772" y="19"/>
                    <a:pt x="767" y="19"/>
                  </a:cubicBezTo>
                  <a:cubicBezTo>
                    <a:pt x="761" y="19"/>
                    <a:pt x="757" y="15"/>
                    <a:pt x="757" y="9"/>
                  </a:cubicBezTo>
                  <a:cubicBezTo>
                    <a:pt x="757" y="4"/>
                    <a:pt x="761" y="0"/>
                    <a:pt x="76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15" name="Freeform 167"/>
            <p:cNvSpPr>
              <a:spLocks noEditPoints="1"/>
            </p:cNvSpPr>
            <p:nvPr/>
          </p:nvSpPr>
          <p:spPr bwMode="auto">
            <a:xfrm>
              <a:off x="997" y="3274"/>
              <a:ext cx="355" cy="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7" y="0"/>
                </a:cxn>
                <a:cxn ang="0">
                  <a:pos x="76" y="9"/>
                </a:cxn>
                <a:cxn ang="0">
                  <a:pos x="67" y="19"/>
                </a:cxn>
                <a:cxn ang="0">
                  <a:pos x="10" y="19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142" y="0"/>
                </a:cxn>
                <a:cxn ang="0">
                  <a:pos x="152" y="9"/>
                </a:cxn>
                <a:cxn ang="0">
                  <a:pos x="142" y="19"/>
                </a:cxn>
                <a:cxn ang="0">
                  <a:pos x="133" y="9"/>
                </a:cxn>
                <a:cxn ang="0">
                  <a:pos x="142" y="0"/>
                </a:cxn>
                <a:cxn ang="0">
                  <a:pos x="218" y="0"/>
                </a:cxn>
                <a:cxn ang="0">
                  <a:pos x="274" y="0"/>
                </a:cxn>
                <a:cxn ang="0">
                  <a:pos x="284" y="9"/>
                </a:cxn>
                <a:cxn ang="0">
                  <a:pos x="274" y="19"/>
                </a:cxn>
                <a:cxn ang="0">
                  <a:pos x="218" y="19"/>
                </a:cxn>
                <a:cxn ang="0">
                  <a:pos x="208" y="9"/>
                </a:cxn>
                <a:cxn ang="0">
                  <a:pos x="218" y="0"/>
                </a:cxn>
                <a:cxn ang="0">
                  <a:pos x="350" y="0"/>
                </a:cxn>
                <a:cxn ang="0">
                  <a:pos x="359" y="9"/>
                </a:cxn>
                <a:cxn ang="0">
                  <a:pos x="350" y="19"/>
                </a:cxn>
                <a:cxn ang="0">
                  <a:pos x="341" y="9"/>
                </a:cxn>
                <a:cxn ang="0">
                  <a:pos x="350" y="0"/>
                </a:cxn>
                <a:cxn ang="0">
                  <a:pos x="426" y="0"/>
                </a:cxn>
                <a:cxn ang="0">
                  <a:pos x="482" y="0"/>
                </a:cxn>
                <a:cxn ang="0">
                  <a:pos x="492" y="9"/>
                </a:cxn>
                <a:cxn ang="0">
                  <a:pos x="482" y="19"/>
                </a:cxn>
                <a:cxn ang="0">
                  <a:pos x="426" y="19"/>
                </a:cxn>
                <a:cxn ang="0">
                  <a:pos x="416" y="9"/>
                </a:cxn>
                <a:cxn ang="0">
                  <a:pos x="426" y="0"/>
                </a:cxn>
                <a:cxn ang="0">
                  <a:pos x="558" y="0"/>
                </a:cxn>
                <a:cxn ang="0">
                  <a:pos x="559" y="0"/>
                </a:cxn>
                <a:cxn ang="0">
                  <a:pos x="568" y="9"/>
                </a:cxn>
                <a:cxn ang="0">
                  <a:pos x="559" y="19"/>
                </a:cxn>
                <a:cxn ang="0">
                  <a:pos x="558" y="19"/>
                </a:cxn>
                <a:cxn ang="0">
                  <a:pos x="548" y="9"/>
                </a:cxn>
                <a:cxn ang="0">
                  <a:pos x="558" y="0"/>
                </a:cxn>
                <a:cxn ang="0">
                  <a:pos x="635" y="0"/>
                </a:cxn>
                <a:cxn ang="0">
                  <a:pos x="691" y="0"/>
                </a:cxn>
                <a:cxn ang="0">
                  <a:pos x="701" y="9"/>
                </a:cxn>
                <a:cxn ang="0">
                  <a:pos x="691" y="19"/>
                </a:cxn>
                <a:cxn ang="0">
                  <a:pos x="635" y="19"/>
                </a:cxn>
                <a:cxn ang="0">
                  <a:pos x="625" y="9"/>
                </a:cxn>
                <a:cxn ang="0">
                  <a:pos x="635" y="0"/>
                </a:cxn>
                <a:cxn ang="0">
                  <a:pos x="767" y="0"/>
                </a:cxn>
                <a:cxn ang="0">
                  <a:pos x="776" y="9"/>
                </a:cxn>
                <a:cxn ang="0">
                  <a:pos x="767" y="19"/>
                </a:cxn>
                <a:cxn ang="0">
                  <a:pos x="757" y="9"/>
                </a:cxn>
                <a:cxn ang="0">
                  <a:pos x="767" y="0"/>
                </a:cxn>
              </a:cxnLst>
              <a:rect l="0" t="0" r="r" b="b"/>
              <a:pathLst>
                <a:path w="776" h="19">
                  <a:moveTo>
                    <a:pt x="10" y="0"/>
                  </a:moveTo>
                  <a:lnTo>
                    <a:pt x="67" y="0"/>
                  </a:lnTo>
                  <a:cubicBezTo>
                    <a:pt x="72" y="0"/>
                    <a:pt x="76" y="4"/>
                    <a:pt x="76" y="9"/>
                  </a:cubicBezTo>
                  <a:cubicBezTo>
                    <a:pt x="76" y="15"/>
                    <a:pt x="72" y="19"/>
                    <a:pt x="67" y="19"/>
                  </a:cubicBezTo>
                  <a:lnTo>
                    <a:pt x="10" y="19"/>
                  </a:lnTo>
                  <a:cubicBezTo>
                    <a:pt x="5" y="19"/>
                    <a:pt x="0" y="15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lose/>
                  <a:moveTo>
                    <a:pt x="142" y="0"/>
                  </a:moveTo>
                  <a:cubicBezTo>
                    <a:pt x="148" y="0"/>
                    <a:pt x="152" y="4"/>
                    <a:pt x="152" y="9"/>
                  </a:cubicBezTo>
                  <a:cubicBezTo>
                    <a:pt x="152" y="15"/>
                    <a:pt x="148" y="19"/>
                    <a:pt x="142" y="19"/>
                  </a:cubicBezTo>
                  <a:cubicBezTo>
                    <a:pt x="137" y="19"/>
                    <a:pt x="133" y="15"/>
                    <a:pt x="133" y="9"/>
                  </a:cubicBezTo>
                  <a:cubicBezTo>
                    <a:pt x="133" y="4"/>
                    <a:pt x="137" y="0"/>
                    <a:pt x="142" y="0"/>
                  </a:cubicBezTo>
                  <a:close/>
                  <a:moveTo>
                    <a:pt x="218" y="0"/>
                  </a:moveTo>
                  <a:lnTo>
                    <a:pt x="274" y="0"/>
                  </a:lnTo>
                  <a:cubicBezTo>
                    <a:pt x="280" y="0"/>
                    <a:pt x="284" y="4"/>
                    <a:pt x="284" y="9"/>
                  </a:cubicBezTo>
                  <a:cubicBezTo>
                    <a:pt x="284" y="15"/>
                    <a:pt x="280" y="19"/>
                    <a:pt x="274" y="19"/>
                  </a:cubicBezTo>
                  <a:lnTo>
                    <a:pt x="218" y="19"/>
                  </a:lnTo>
                  <a:cubicBezTo>
                    <a:pt x="213" y="19"/>
                    <a:pt x="208" y="15"/>
                    <a:pt x="208" y="9"/>
                  </a:cubicBezTo>
                  <a:cubicBezTo>
                    <a:pt x="208" y="4"/>
                    <a:pt x="213" y="0"/>
                    <a:pt x="218" y="0"/>
                  </a:cubicBezTo>
                  <a:close/>
                  <a:moveTo>
                    <a:pt x="350" y="0"/>
                  </a:moveTo>
                  <a:cubicBezTo>
                    <a:pt x="356" y="0"/>
                    <a:pt x="359" y="4"/>
                    <a:pt x="359" y="9"/>
                  </a:cubicBezTo>
                  <a:cubicBezTo>
                    <a:pt x="359" y="15"/>
                    <a:pt x="356" y="19"/>
                    <a:pt x="350" y="19"/>
                  </a:cubicBezTo>
                  <a:cubicBezTo>
                    <a:pt x="345" y="19"/>
                    <a:pt x="341" y="15"/>
                    <a:pt x="341" y="9"/>
                  </a:cubicBezTo>
                  <a:cubicBezTo>
                    <a:pt x="341" y="4"/>
                    <a:pt x="345" y="0"/>
                    <a:pt x="350" y="0"/>
                  </a:cubicBezTo>
                  <a:close/>
                  <a:moveTo>
                    <a:pt x="426" y="0"/>
                  </a:moveTo>
                  <a:lnTo>
                    <a:pt x="482" y="0"/>
                  </a:lnTo>
                  <a:cubicBezTo>
                    <a:pt x="488" y="0"/>
                    <a:pt x="492" y="4"/>
                    <a:pt x="492" y="9"/>
                  </a:cubicBezTo>
                  <a:cubicBezTo>
                    <a:pt x="492" y="15"/>
                    <a:pt x="488" y="19"/>
                    <a:pt x="482" y="19"/>
                  </a:cubicBezTo>
                  <a:lnTo>
                    <a:pt x="426" y="19"/>
                  </a:lnTo>
                  <a:cubicBezTo>
                    <a:pt x="421" y="19"/>
                    <a:pt x="416" y="15"/>
                    <a:pt x="416" y="9"/>
                  </a:cubicBezTo>
                  <a:cubicBezTo>
                    <a:pt x="416" y="4"/>
                    <a:pt x="421" y="0"/>
                    <a:pt x="426" y="0"/>
                  </a:cubicBezTo>
                  <a:close/>
                  <a:moveTo>
                    <a:pt x="558" y="0"/>
                  </a:moveTo>
                  <a:lnTo>
                    <a:pt x="559" y="0"/>
                  </a:lnTo>
                  <a:cubicBezTo>
                    <a:pt x="564" y="0"/>
                    <a:pt x="568" y="4"/>
                    <a:pt x="568" y="9"/>
                  </a:cubicBezTo>
                  <a:cubicBezTo>
                    <a:pt x="568" y="15"/>
                    <a:pt x="564" y="19"/>
                    <a:pt x="559" y="19"/>
                  </a:cubicBezTo>
                  <a:lnTo>
                    <a:pt x="558" y="19"/>
                  </a:lnTo>
                  <a:cubicBezTo>
                    <a:pt x="553" y="19"/>
                    <a:pt x="548" y="15"/>
                    <a:pt x="548" y="9"/>
                  </a:cubicBezTo>
                  <a:cubicBezTo>
                    <a:pt x="548" y="4"/>
                    <a:pt x="553" y="0"/>
                    <a:pt x="558" y="0"/>
                  </a:cubicBezTo>
                  <a:close/>
                  <a:moveTo>
                    <a:pt x="635" y="0"/>
                  </a:moveTo>
                  <a:lnTo>
                    <a:pt x="691" y="0"/>
                  </a:lnTo>
                  <a:cubicBezTo>
                    <a:pt x="696" y="0"/>
                    <a:pt x="701" y="4"/>
                    <a:pt x="701" y="9"/>
                  </a:cubicBezTo>
                  <a:cubicBezTo>
                    <a:pt x="701" y="15"/>
                    <a:pt x="696" y="19"/>
                    <a:pt x="691" y="19"/>
                  </a:cubicBezTo>
                  <a:lnTo>
                    <a:pt x="635" y="19"/>
                  </a:lnTo>
                  <a:cubicBezTo>
                    <a:pt x="629" y="19"/>
                    <a:pt x="625" y="15"/>
                    <a:pt x="625" y="9"/>
                  </a:cubicBezTo>
                  <a:cubicBezTo>
                    <a:pt x="625" y="4"/>
                    <a:pt x="629" y="0"/>
                    <a:pt x="635" y="0"/>
                  </a:cubicBezTo>
                  <a:close/>
                  <a:moveTo>
                    <a:pt x="767" y="0"/>
                  </a:moveTo>
                  <a:cubicBezTo>
                    <a:pt x="772" y="0"/>
                    <a:pt x="776" y="4"/>
                    <a:pt x="776" y="9"/>
                  </a:cubicBezTo>
                  <a:cubicBezTo>
                    <a:pt x="776" y="15"/>
                    <a:pt x="772" y="19"/>
                    <a:pt x="767" y="19"/>
                  </a:cubicBezTo>
                  <a:cubicBezTo>
                    <a:pt x="761" y="19"/>
                    <a:pt x="757" y="15"/>
                    <a:pt x="757" y="9"/>
                  </a:cubicBezTo>
                  <a:cubicBezTo>
                    <a:pt x="757" y="4"/>
                    <a:pt x="761" y="0"/>
                    <a:pt x="767" y="0"/>
                  </a:cubicBez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16" name="Freeform 168"/>
            <p:cNvSpPr>
              <a:spLocks/>
            </p:cNvSpPr>
            <p:nvPr/>
          </p:nvSpPr>
          <p:spPr bwMode="auto">
            <a:xfrm>
              <a:off x="1226" y="3546"/>
              <a:ext cx="174" cy="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5"/>
                </a:cxn>
                <a:cxn ang="0">
                  <a:pos x="174" y="225"/>
                </a:cxn>
                <a:cxn ang="0">
                  <a:pos x="17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" h="225">
                  <a:moveTo>
                    <a:pt x="0" y="0"/>
                  </a:moveTo>
                  <a:lnTo>
                    <a:pt x="0" y="225"/>
                  </a:lnTo>
                  <a:lnTo>
                    <a:pt x="174" y="225"/>
                  </a:lnTo>
                  <a:lnTo>
                    <a:pt x="17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17" name="Rectangle 169"/>
            <p:cNvSpPr>
              <a:spLocks noChangeArrowheads="1"/>
            </p:cNvSpPr>
            <p:nvPr/>
          </p:nvSpPr>
          <p:spPr bwMode="auto">
            <a:xfrm>
              <a:off x="1226" y="3546"/>
              <a:ext cx="174" cy="22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18" name="Line 170"/>
            <p:cNvSpPr>
              <a:spLocks noChangeShapeType="1"/>
            </p:cNvSpPr>
            <p:nvPr/>
          </p:nvSpPr>
          <p:spPr bwMode="auto">
            <a:xfrm>
              <a:off x="1313" y="3442"/>
              <a:ext cx="1" cy="98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19" name="Line 171"/>
            <p:cNvSpPr>
              <a:spLocks noChangeShapeType="1"/>
            </p:cNvSpPr>
            <p:nvPr/>
          </p:nvSpPr>
          <p:spPr bwMode="auto">
            <a:xfrm>
              <a:off x="1313" y="3784"/>
              <a:ext cx="1" cy="39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20" name="Line 172"/>
            <p:cNvSpPr>
              <a:spLocks noChangeShapeType="1"/>
            </p:cNvSpPr>
            <p:nvPr/>
          </p:nvSpPr>
          <p:spPr bwMode="auto">
            <a:xfrm>
              <a:off x="517" y="3520"/>
              <a:ext cx="1" cy="6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21" name="Line 173"/>
            <p:cNvSpPr>
              <a:spLocks noChangeShapeType="1"/>
            </p:cNvSpPr>
            <p:nvPr/>
          </p:nvSpPr>
          <p:spPr bwMode="auto">
            <a:xfrm>
              <a:off x="525" y="3581"/>
              <a:ext cx="788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22" name="Oval 174"/>
            <p:cNvSpPr>
              <a:spLocks noChangeArrowheads="1"/>
            </p:cNvSpPr>
            <p:nvPr/>
          </p:nvSpPr>
          <p:spPr bwMode="auto">
            <a:xfrm>
              <a:off x="1253" y="3823"/>
              <a:ext cx="129" cy="12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23" name="Oval 175"/>
            <p:cNvSpPr>
              <a:spLocks noChangeArrowheads="1"/>
            </p:cNvSpPr>
            <p:nvPr/>
          </p:nvSpPr>
          <p:spPr bwMode="auto">
            <a:xfrm>
              <a:off x="1253" y="3823"/>
              <a:ext cx="129" cy="121"/>
            </a:xfrm>
            <a:prstGeom prst="ellips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24" name="Freeform 176"/>
            <p:cNvSpPr>
              <a:spLocks/>
            </p:cNvSpPr>
            <p:nvPr/>
          </p:nvSpPr>
          <p:spPr bwMode="auto">
            <a:xfrm>
              <a:off x="1296" y="3944"/>
              <a:ext cx="52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"/>
                </a:cxn>
                <a:cxn ang="0">
                  <a:pos x="52" y="26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26">
                  <a:moveTo>
                    <a:pt x="0" y="0"/>
                  </a:moveTo>
                  <a:lnTo>
                    <a:pt x="0" y="26"/>
                  </a:lnTo>
                  <a:lnTo>
                    <a:pt x="52" y="26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25" name="Line 177"/>
            <p:cNvSpPr>
              <a:spLocks noChangeShapeType="1"/>
            </p:cNvSpPr>
            <p:nvPr/>
          </p:nvSpPr>
          <p:spPr bwMode="auto">
            <a:xfrm>
              <a:off x="1313" y="3978"/>
              <a:ext cx="1" cy="35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26" name="Line 178"/>
            <p:cNvSpPr>
              <a:spLocks noChangeShapeType="1"/>
            </p:cNvSpPr>
            <p:nvPr/>
          </p:nvSpPr>
          <p:spPr bwMode="auto">
            <a:xfrm flipH="1">
              <a:off x="1149" y="4013"/>
              <a:ext cx="164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27" name="Freeform 179"/>
            <p:cNvSpPr>
              <a:spLocks/>
            </p:cNvSpPr>
            <p:nvPr/>
          </p:nvSpPr>
          <p:spPr bwMode="auto">
            <a:xfrm>
              <a:off x="1028" y="3961"/>
              <a:ext cx="112" cy="104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13"/>
                </a:cxn>
                <a:cxn ang="0">
                  <a:pos x="122" y="227"/>
                </a:cxn>
                <a:cxn ang="0">
                  <a:pos x="245" y="113"/>
                </a:cxn>
                <a:cxn ang="0">
                  <a:pos x="122" y="0"/>
                </a:cxn>
              </a:cxnLst>
              <a:rect l="0" t="0" r="r" b="b"/>
              <a:pathLst>
                <a:path w="245" h="227">
                  <a:moveTo>
                    <a:pt x="122" y="0"/>
                  </a:moveTo>
                  <a:cubicBezTo>
                    <a:pt x="55" y="0"/>
                    <a:pt x="0" y="51"/>
                    <a:pt x="0" y="113"/>
                  </a:cubicBezTo>
                  <a:cubicBezTo>
                    <a:pt x="0" y="176"/>
                    <a:pt x="55" y="227"/>
                    <a:pt x="122" y="227"/>
                  </a:cubicBezTo>
                  <a:cubicBezTo>
                    <a:pt x="191" y="227"/>
                    <a:pt x="245" y="176"/>
                    <a:pt x="245" y="113"/>
                  </a:cubicBezTo>
                  <a:cubicBezTo>
                    <a:pt x="245" y="51"/>
                    <a:pt x="191" y="0"/>
                    <a:pt x="122" y="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28" name="Oval 180"/>
            <p:cNvSpPr>
              <a:spLocks noChangeArrowheads="1"/>
            </p:cNvSpPr>
            <p:nvPr/>
          </p:nvSpPr>
          <p:spPr bwMode="auto">
            <a:xfrm>
              <a:off x="1028" y="3961"/>
              <a:ext cx="112" cy="104"/>
            </a:xfrm>
            <a:prstGeom prst="ellips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29" name="Line 181"/>
            <p:cNvSpPr>
              <a:spLocks noChangeShapeType="1"/>
            </p:cNvSpPr>
            <p:nvPr/>
          </p:nvSpPr>
          <p:spPr bwMode="auto">
            <a:xfrm flipH="1">
              <a:off x="1028" y="4013"/>
              <a:ext cx="112" cy="1"/>
            </a:xfrm>
            <a:prstGeom prst="line">
              <a:avLst/>
            </a:prstGeom>
            <a:noFill/>
            <a:ln w="412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30" name="Freeform 182"/>
            <p:cNvSpPr>
              <a:spLocks/>
            </p:cNvSpPr>
            <p:nvPr/>
          </p:nvSpPr>
          <p:spPr bwMode="auto">
            <a:xfrm>
              <a:off x="1019" y="3979"/>
              <a:ext cx="69" cy="69"/>
            </a:xfrm>
            <a:custGeom>
              <a:avLst/>
              <a:gdLst/>
              <a:ahLst/>
              <a:cxnLst>
                <a:cxn ang="0">
                  <a:pos x="69" y="69"/>
                </a:cxn>
                <a:cxn ang="0">
                  <a:pos x="0" y="34"/>
                </a:cxn>
                <a:cxn ang="0">
                  <a:pos x="69" y="0"/>
                </a:cxn>
                <a:cxn ang="0">
                  <a:pos x="69" y="69"/>
                </a:cxn>
              </a:cxnLst>
              <a:rect l="0" t="0" r="r" b="b"/>
              <a:pathLst>
                <a:path w="69" h="69">
                  <a:moveTo>
                    <a:pt x="69" y="69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69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31" name="Freeform 183"/>
            <p:cNvSpPr>
              <a:spLocks/>
            </p:cNvSpPr>
            <p:nvPr/>
          </p:nvSpPr>
          <p:spPr bwMode="auto">
            <a:xfrm>
              <a:off x="1019" y="3979"/>
              <a:ext cx="69" cy="69"/>
            </a:xfrm>
            <a:custGeom>
              <a:avLst/>
              <a:gdLst/>
              <a:ahLst/>
              <a:cxnLst>
                <a:cxn ang="0">
                  <a:pos x="69" y="69"/>
                </a:cxn>
                <a:cxn ang="0">
                  <a:pos x="0" y="34"/>
                </a:cxn>
                <a:cxn ang="0">
                  <a:pos x="69" y="0"/>
                </a:cxn>
                <a:cxn ang="0">
                  <a:pos x="69" y="69"/>
                </a:cxn>
              </a:cxnLst>
              <a:rect l="0" t="0" r="r" b="b"/>
              <a:pathLst>
                <a:path w="69" h="69">
                  <a:moveTo>
                    <a:pt x="69" y="69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69" y="69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32" name="Line 184"/>
            <p:cNvSpPr>
              <a:spLocks noChangeShapeType="1"/>
            </p:cNvSpPr>
            <p:nvPr/>
          </p:nvSpPr>
          <p:spPr bwMode="auto">
            <a:xfrm flipH="1">
              <a:off x="949" y="4013"/>
              <a:ext cx="70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33" name="Line 185"/>
            <p:cNvSpPr>
              <a:spLocks noChangeShapeType="1"/>
            </p:cNvSpPr>
            <p:nvPr/>
          </p:nvSpPr>
          <p:spPr bwMode="auto">
            <a:xfrm flipV="1">
              <a:off x="949" y="3754"/>
              <a:ext cx="1" cy="259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34" name="Line 186"/>
            <p:cNvSpPr>
              <a:spLocks noChangeShapeType="1"/>
            </p:cNvSpPr>
            <p:nvPr/>
          </p:nvSpPr>
          <p:spPr bwMode="auto">
            <a:xfrm>
              <a:off x="949" y="3728"/>
              <a:ext cx="364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35" name="Line 187"/>
            <p:cNvSpPr>
              <a:spLocks noChangeShapeType="1"/>
            </p:cNvSpPr>
            <p:nvPr/>
          </p:nvSpPr>
          <p:spPr bwMode="auto">
            <a:xfrm flipH="1" flipV="1">
              <a:off x="1253" y="3684"/>
              <a:ext cx="60" cy="44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36" name="Line 188"/>
            <p:cNvSpPr>
              <a:spLocks noChangeShapeType="1"/>
            </p:cNvSpPr>
            <p:nvPr/>
          </p:nvSpPr>
          <p:spPr bwMode="auto">
            <a:xfrm flipV="1">
              <a:off x="1253" y="3659"/>
              <a:ext cx="69" cy="25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37" name="Line 189"/>
            <p:cNvSpPr>
              <a:spLocks noChangeShapeType="1"/>
            </p:cNvSpPr>
            <p:nvPr/>
          </p:nvSpPr>
          <p:spPr bwMode="auto">
            <a:xfrm flipH="1" flipV="1">
              <a:off x="1253" y="3624"/>
              <a:ext cx="60" cy="35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38" name="Line 190"/>
            <p:cNvSpPr>
              <a:spLocks noChangeShapeType="1"/>
            </p:cNvSpPr>
            <p:nvPr/>
          </p:nvSpPr>
          <p:spPr bwMode="auto">
            <a:xfrm flipV="1">
              <a:off x="1253" y="3589"/>
              <a:ext cx="60" cy="35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39" name="Line 191"/>
            <p:cNvSpPr>
              <a:spLocks noChangeShapeType="1"/>
            </p:cNvSpPr>
            <p:nvPr/>
          </p:nvSpPr>
          <p:spPr bwMode="auto">
            <a:xfrm flipV="1">
              <a:off x="949" y="3728"/>
              <a:ext cx="1" cy="26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40" name="Freeform 192"/>
            <p:cNvSpPr>
              <a:spLocks noEditPoints="1"/>
            </p:cNvSpPr>
            <p:nvPr/>
          </p:nvSpPr>
          <p:spPr bwMode="auto">
            <a:xfrm>
              <a:off x="846" y="3546"/>
              <a:ext cx="84" cy="69"/>
            </a:xfrm>
            <a:custGeom>
              <a:avLst/>
              <a:gdLst/>
              <a:ahLst/>
              <a:cxnLst>
                <a:cxn ang="0">
                  <a:pos x="170" y="89"/>
                </a:cxn>
                <a:cxn ang="0">
                  <a:pos x="85" y="89"/>
                </a:cxn>
                <a:cxn ang="0">
                  <a:pos x="72" y="76"/>
                </a:cxn>
                <a:cxn ang="0">
                  <a:pos x="85" y="64"/>
                </a:cxn>
                <a:cxn ang="0">
                  <a:pos x="170" y="64"/>
                </a:cxn>
                <a:cxn ang="0">
                  <a:pos x="183" y="76"/>
                </a:cxn>
                <a:cxn ang="0">
                  <a:pos x="170" y="89"/>
                </a:cxn>
                <a:cxn ang="0">
                  <a:pos x="151" y="151"/>
                </a:cxn>
                <a:cxn ang="0">
                  <a:pos x="0" y="76"/>
                </a:cxn>
                <a:cxn ang="0">
                  <a:pos x="151" y="0"/>
                </a:cxn>
                <a:cxn ang="0">
                  <a:pos x="151" y="151"/>
                </a:cxn>
              </a:cxnLst>
              <a:rect l="0" t="0" r="r" b="b"/>
              <a:pathLst>
                <a:path w="183" h="151">
                  <a:moveTo>
                    <a:pt x="170" y="89"/>
                  </a:moveTo>
                  <a:lnTo>
                    <a:pt x="85" y="89"/>
                  </a:lnTo>
                  <a:cubicBezTo>
                    <a:pt x="78" y="89"/>
                    <a:pt x="72" y="83"/>
                    <a:pt x="72" y="76"/>
                  </a:cubicBezTo>
                  <a:cubicBezTo>
                    <a:pt x="72" y="70"/>
                    <a:pt x="78" y="64"/>
                    <a:pt x="85" y="64"/>
                  </a:cubicBezTo>
                  <a:lnTo>
                    <a:pt x="170" y="64"/>
                  </a:lnTo>
                  <a:cubicBezTo>
                    <a:pt x="177" y="64"/>
                    <a:pt x="183" y="70"/>
                    <a:pt x="183" y="76"/>
                  </a:cubicBezTo>
                  <a:cubicBezTo>
                    <a:pt x="183" y="83"/>
                    <a:pt x="177" y="89"/>
                    <a:pt x="170" y="89"/>
                  </a:cubicBezTo>
                  <a:close/>
                  <a:moveTo>
                    <a:pt x="151" y="151"/>
                  </a:moveTo>
                  <a:lnTo>
                    <a:pt x="0" y="76"/>
                  </a:lnTo>
                  <a:lnTo>
                    <a:pt x="151" y="0"/>
                  </a:lnTo>
                  <a:lnTo>
                    <a:pt x="151" y="151"/>
                  </a:lnTo>
                  <a:close/>
                </a:path>
              </a:pathLst>
            </a:custGeom>
            <a:noFill/>
            <a:ln w="41275" cap="rnd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41" name="Line 193"/>
            <p:cNvSpPr>
              <a:spLocks noChangeShapeType="1"/>
            </p:cNvSpPr>
            <p:nvPr/>
          </p:nvSpPr>
          <p:spPr bwMode="auto">
            <a:xfrm flipH="1">
              <a:off x="1304" y="3849"/>
              <a:ext cx="35" cy="26"/>
            </a:xfrm>
            <a:prstGeom prst="line">
              <a:avLst/>
            </a:prstGeom>
            <a:noFill/>
            <a:ln w="14288" cap="rnd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42" name="Line 194"/>
            <p:cNvSpPr>
              <a:spLocks noChangeShapeType="1"/>
            </p:cNvSpPr>
            <p:nvPr/>
          </p:nvSpPr>
          <p:spPr bwMode="auto">
            <a:xfrm flipH="1" flipV="1">
              <a:off x="1304" y="3901"/>
              <a:ext cx="35" cy="17"/>
            </a:xfrm>
            <a:prstGeom prst="line">
              <a:avLst/>
            </a:prstGeom>
            <a:noFill/>
            <a:ln w="14288" cap="rnd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43" name="Line 195"/>
            <p:cNvSpPr>
              <a:spLocks noChangeShapeType="1"/>
            </p:cNvSpPr>
            <p:nvPr/>
          </p:nvSpPr>
          <p:spPr bwMode="auto">
            <a:xfrm>
              <a:off x="1304" y="3875"/>
              <a:ext cx="35" cy="9"/>
            </a:xfrm>
            <a:prstGeom prst="line">
              <a:avLst/>
            </a:prstGeom>
            <a:noFill/>
            <a:ln w="14288" cap="rnd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44" name="Line 196"/>
            <p:cNvSpPr>
              <a:spLocks noChangeShapeType="1"/>
            </p:cNvSpPr>
            <p:nvPr/>
          </p:nvSpPr>
          <p:spPr bwMode="auto">
            <a:xfrm flipV="1">
              <a:off x="1304" y="3884"/>
              <a:ext cx="35" cy="17"/>
            </a:xfrm>
            <a:prstGeom prst="line">
              <a:avLst/>
            </a:prstGeom>
            <a:noFill/>
            <a:ln w="14288" cap="rnd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45" name="Freeform 197"/>
            <p:cNvSpPr>
              <a:spLocks/>
            </p:cNvSpPr>
            <p:nvPr/>
          </p:nvSpPr>
          <p:spPr bwMode="auto">
            <a:xfrm>
              <a:off x="499" y="3621"/>
              <a:ext cx="361" cy="124"/>
            </a:xfrm>
            <a:custGeom>
              <a:avLst/>
              <a:gdLst/>
              <a:ahLst/>
              <a:cxnLst>
                <a:cxn ang="0">
                  <a:pos x="86" y="271"/>
                </a:cxn>
                <a:cxn ang="0">
                  <a:pos x="695" y="271"/>
                </a:cxn>
                <a:cxn ang="0">
                  <a:pos x="781" y="120"/>
                </a:cxn>
                <a:cxn ang="0">
                  <a:pos x="695" y="0"/>
                </a:cxn>
                <a:cxn ang="0">
                  <a:pos x="695" y="0"/>
                </a:cxn>
                <a:cxn ang="0">
                  <a:pos x="86" y="0"/>
                </a:cxn>
                <a:cxn ang="0">
                  <a:pos x="13" y="169"/>
                </a:cxn>
                <a:cxn ang="0">
                  <a:pos x="86" y="271"/>
                </a:cxn>
              </a:cxnLst>
              <a:rect l="0" t="0" r="r" b="b"/>
              <a:pathLst>
                <a:path w="787" h="271">
                  <a:moveTo>
                    <a:pt x="86" y="271"/>
                  </a:moveTo>
                  <a:lnTo>
                    <a:pt x="695" y="271"/>
                  </a:lnTo>
                  <a:cubicBezTo>
                    <a:pt x="749" y="262"/>
                    <a:pt x="787" y="195"/>
                    <a:pt x="781" y="120"/>
                  </a:cubicBezTo>
                  <a:cubicBezTo>
                    <a:pt x="776" y="57"/>
                    <a:pt x="740" y="8"/>
                    <a:pt x="695" y="0"/>
                  </a:cubicBezTo>
                  <a:lnTo>
                    <a:pt x="695" y="0"/>
                  </a:lnTo>
                  <a:lnTo>
                    <a:pt x="86" y="0"/>
                  </a:lnTo>
                  <a:cubicBezTo>
                    <a:pt x="32" y="19"/>
                    <a:pt x="0" y="95"/>
                    <a:pt x="13" y="169"/>
                  </a:cubicBezTo>
                  <a:cubicBezTo>
                    <a:pt x="22" y="219"/>
                    <a:pt x="50" y="258"/>
                    <a:pt x="86" y="271"/>
                  </a:cubicBezTo>
                  <a:close/>
                </a:path>
              </a:pathLst>
            </a:custGeom>
            <a:solidFill>
              <a:srgbClr val="0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300" name="Rectangle 198"/>
            <p:cNvSpPr>
              <a:spLocks noChangeArrowheads="1"/>
            </p:cNvSpPr>
            <p:nvPr/>
          </p:nvSpPr>
          <p:spPr bwMode="auto">
            <a:xfrm>
              <a:off x="587" y="3621"/>
              <a:ext cx="22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it-IT" sz="1200" i="1">
                  <a:solidFill>
                    <a:srgbClr val="000000"/>
                  </a:solidFill>
                  <a:effectLst/>
                </a:rPr>
                <a:t>MDM</a:t>
              </a:r>
              <a:endParaRPr kumimoji="1" lang="it-IT" sz="2400">
                <a:effectLst/>
                <a:latin typeface="Times New Roman" pitchFamily="18" charset="0"/>
              </a:endParaRPr>
            </a:p>
          </p:txBody>
        </p:sp>
        <p:sp>
          <p:nvSpPr>
            <p:cNvPr id="207047" name="Rectangle 199"/>
            <p:cNvSpPr>
              <a:spLocks noChangeArrowheads="1"/>
            </p:cNvSpPr>
            <p:nvPr/>
          </p:nvSpPr>
          <p:spPr bwMode="auto">
            <a:xfrm>
              <a:off x="1291" y="3944"/>
              <a:ext cx="51" cy="26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9160" name="Text Box 200"/>
          <p:cNvSpPr txBox="1">
            <a:spLocks noChangeArrowheads="1"/>
          </p:cNvSpPr>
          <p:nvPr/>
        </p:nvSpPr>
        <p:spPr bwMode="auto">
          <a:xfrm>
            <a:off x="1589088" y="3562350"/>
            <a:ext cx="222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effectLst/>
              </a:rPr>
              <a:t>2</a:t>
            </a:r>
          </a:p>
        </p:txBody>
      </p:sp>
      <p:sp>
        <p:nvSpPr>
          <p:cNvPr id="49161" name="Text Box 201"/>
          <p:cNvSpPr txBox="1">
            <a:spLocks noChangeArrowheads="1"/>
          </p:cNvSpPr>
          <p:nvPr/>
        </p:nvSpPr>
        <p:spPr bwMode="auto">
          <a:xfrm>
            <a:off x="1416050" y="2941638"/>
            <a:ext cx="298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effectLst/>
              </a:rPr>
              <a:t>7</a:t>
            </a:r>
          </a:p>
        </p:txBody>
      </p:sp>
      <p:sp>
        <p:nvSpPr>
          <p:cNvPr id="49162" name="Text Box 202"/>
          <p:cNvSpPr txBox="1">
            <a:spLocks noChangeArrowheads="1"/>
          </p:cNvSpPr>
          <p:nvPr/>
        </p:nvSpPr>
        <p:spPr bwMode="auto">
          <a:xfrm>
            <a:off x="2424113" y="3416300"/>
            <a:ext cx="298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effectLst/>
              </a:rPr>
              <a:t>8</a:t>
            </a:r>
          </a:p>
        </p:txBody>
      </p:sp>
      <p:sp>
        <p:nvSpPr>
          <p:cNvPr id="49163" name="Text Box 203"/>
          <p:cNvSpPr txBox="1">
            <a:spLocks noChangeArrowheads="1"/>
          </p:cNvSpPr>
          <p:nvPr/>
        </p:nvSpPr>
        <p:spPr bwMode="auto">
          <a:xfrm>
            <a:off x="2355850" y="2890838"/>
            <a:ext cx="298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effectLst/>
              </a:rPr>
              <a:t>5</a:t>
            </a:r>
          </a:p>
        </p:txBody>
      </p:sp>
      <p:sp>
        <p:nvSpPr>
          <p:cNvPr id="49164" name="Text Box 204"/>
          <p:cNvSpPr txBox="1">
            <a:spLocks noChangeArrowheads="1"/>
          </p:cNvSpPr>
          <p:nvPr/>
        </p:nvSpPr>
        <p:spPr bwMode="auto">
          <a:xfrm>
            <a:off x="1658938" y="2479675"/>
            <a:ext cx="298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effectLst/>
              </a:rPr>
              <a:t>4</a:t>
            </a:r>
          </a:p>
        </p:txBody>
      </p:sp>
      <p:sp>
        <p:nvSpPr>
          <p:cNvPr id="49165" name="Text Box 205"/>
          <p:cNvSpPr txBox="1">
            <a:spLocks noChangeArrowheads="1"/>
          </p:cNvSpPr>
          <p:nvPr/>
        </p:nvSpPr>
        <p:spPr bwMode="auto">
          <a:xfrm>
            <a:off x="2101850" y="3627438"/>
            <a:ext cx="241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effectLst/>
              </a:rPr>
              <a:t>1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315B418-5A4E-4F78-B7CA-C78AE54401EE}" type="slidenum">
              <a:rPr lang="it-IT"/>
              <a:pPr/>
              <a:t>11</a:t>
            </a:fld>
            <a:endParaRPr lang="it-IT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Gruppi a ciclo Rankine - ORC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573463" y="2341563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sz="2000" u="sng">
                <a:effectLst/>
                <a:latin typeface="Tahoma" pitchFamily="34" charset="0"/>
              </a:rPr>
              <a:t>evaporatore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013325" y="2341563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sz="2000" u="sng">
                <a:effectLst/>
                <a:latin typeface="Tahoma" pitchFamily="34" charset="0"/>
              </a:rPr>
              <a:t>turbina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7029450" y="2844800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sz="2000" u="sng">
                <a:effectLst/>
                <a:latin typeface="Tahoma" pitchFamily="34" charset="0"/>
              </a:rPr>
              <a:t>rigeneratore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7102475" y="3492500"/>
            <a:ext cx="183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sz="2000" u="sng">
                <a:effectLst/>
                <a:latin typeface="Tahoma" pitchFamily="34" charset="0"/>
              </a:rPr>
              <a:t>condensatore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310313" y="2341563"/>
            <a:ext cx="2627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sz="2000" u="sng">
                <a:effectLst/>
                <a:latin typeface="Tahoma" pitchFamily="34" charset="0"/>
              </a:rPr>
              <a:t>generatore elettrico</a:t>
            </a:r>
          </a:p>
        </p:txBody>
      </p:sp>
      <p:sp>
        <p:nvSpPr>
          <p:cNvPr id="152585" name="Line 9"/>
          <p:cNvSpPr>
            <a:spLocks noChangeShapeType="1"/>
          </p:cNvSpPr>
          <p:nvPr/>
        </p:nvSpPr>
        <p:spPr bwMode="auto">
          <a:xfrm>
            <a:off x="4581525" y="2700338"/>
            <a:ext cx="215900" cy="5762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52586" name="Line 10"/>
          <p:cNvSpPr>
            <a:spLocks noChangeShapeType="1"/>
          </p:cNvSpPr>
          <p:nvPr/>
        </p:nvSpPr>
        <p:spPr bwMode="auto">
          <a:xfrm>
            <a:off x="5949950" y="2700338"/>
            <a:ext cx="0" cy="5762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52587" name="Line 11"/>
          <p:cNvSpPr>
            <a:spLocks noChangeShapeType="1"/>
          </p:cNvSpPr>
          <p:nvPr/>
        </p:nvSpPr>
        <p:spPr bwMode="auto">
          <a:xfrm flipH="1">
            <a:off x="6670675" y="2700338"/>
            <a:ext cx="287338" cy="7207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52588" name="Line 12"/>
          <p:cNvSpPr>
            <a:spLocks noChangeShapeType="1"/>
          </p:cNvSpPr>
          <p:nvPr/>
        </p:nvSpPr>
        <p:spPr bwMode="auto">
          <a:xfrm flipH="1">
            <a:off x="6310313" y="3205163"/>
            <a:ext cx="1008062" cy="9366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 flipH="1">
            <a:off x="6310313" y="3852863"/>
            <a:ext cx="1008062" cy="6477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52590" name="AutoShape 14"/>
          <p:cNvSpPr>
            <a:spLocks noChangeAspect="1" noChangeArrowheads="1" noTextEdit="1"/>
          </p:cNvSpPr>
          <p:nvPr/>
        </p:nvSpPr>
        <p:spPr bwMode="auto">
          <a:xfrm>
            <a:off x="250825" y="2060575"/>
            <a:ext cx="82296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48143" name="Group 15"/>
          <p:cNvGrpSpPr>
            <a:grpSpLocks/>
          </p:cNvGrpSpPr>
          <p:nvPr/>
        </p:nvGrpSpPr>
        <p:grpSpPr bwMode="auto">
          <a:xfrm>
            <a:off x="603250" y="2085975"/>
            <a:ext cx="6292850" cy="2711450"/>
            <a:chOff x="380" y="1314"/>
            <a:chExt cx="3964" cy="1708"/>
          </a:xfrm>
        </p:grpSpPr>
        <p:sp>
          <p:nvSpPr>
            <p:cNvPr id="152592" name="Freeform 16"/>
            <p:cNvSpPr>
              <a:spLocks/>
            </p:cNvSpPr>
            <p:nvPr/>
          </p:nvSpPr>
          <p:spPr bwMode="auto">
            <a:xfrm>
              <a:off x="835" y="1686"/>
              <a:ext cx="433" cy="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90"/>
                </a:cxn>
                <a:cxn ang="0">
                  <a:pos x="433" y="1090"/>
                </a:cxn>
                <a:cxn ang="0">
                  <a:pos x="43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33" h="1090">
                  <a:moveTo>
                    <a:pt x="0" y="0"/>
                  </a:moveTo>
                  <a:lnTo>
                    <a:pt x="0" y="1090"/>
                  </a:lnTo>
                  <a:lnTo>
                    <a:pt x="433" y="1090"/>
                  </a:lnTo>
                  <a:lnTo>
                    <a:pt x="43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593" name="Rectangle 17"/>
            <p:cNvSpPr>
              <a:spLocks noChangeArrowheads="1"/>
            </p:cNvSpPr>
            <p:nvPr/>
          </p:nvSpPr>
          <p:spPr bwMode="auto">
            <a:xfrm>
              <a:off x="835" y="1686"/>
              <a:ext cx="433" cy="109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594" name="Freeform 18"/>
            <p:cNvSpPr>
              <a:spLocks/>
            </p:cNvSpPr>
            <p:nvPr/>
          </p:nvSpPr>
          <p:spPr bwMode="auto">
            <a:xfrm>
              <a:off x="1103" y="1478"/>
              <a:ext cx="95" cy="2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8"/>
                </a:cxn>
                <a:cxn ang="0">
                  <a:pos x="95" y="208"/>
                </a:cxn>
                <a:cxn ang="0">
                  <a:pos x="9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5" h="208">
                  <a:moveTo>
                    <a:pt x="0" y="0"/>
                  </a:moveTo>
                  <a:lnTo>
                    <a:pt x="0" y="208"/>
                  </a:lnTo>
                  <a:lnTo>
                    <a:pt x="95" y="208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595" name="Rectangle 19"/>
            <p:cNvSpPr>
              <a:spLocks noChangeArrowheads="1"/>
            </p:cNvSpPr>
            <p:nvPr/>
          </p:nvSpPr>
          <p:spPr bwMode="auto">
            <a:xfrm>
              <a:off x="1103" y="1478"/>
              <a:ext cx="95" cy="208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596" name="Freeform 20"/>
            <p:cNvSpPr>
              <a:spLocks noEditPoints="1"/>
            </p:cNvSpPr>
            <p:nvPr/>
          </p:nvSpPr>
          <p:spPr bwMode="auto">
            <a:xfrm>
              <a:off x="380" y="2473"/>
              <a:ext cx="464" cy="69"/>
            </a:xfrm>
            <a:custGeom>
              <a:avLst/>
              <a:gdLst/>
              <a:ahLst/>
              <a:cxnLst>
                <a:cxn ang="0">
                  <a:pos x="11" y="64"/>
                </a:cxn>
                <a:cxn ang="0">
                  <a:pos x="929" y="64"/>
                </a:cxn>
                <a:cxn ang="0">
                  <a:pos x="942" y="76"/>
                </a:cxn>
                <a:cxn ang="0">
                  <a:pos x="929" y="89"/>
                </a:cxn>
                <a:cxn ang="0">
                  <a:pos x="11" y="89"/>
                </a:cxn>
                <a:cxn ang="0">
                  <a:pos x="0" y="76"/>
                </a:cxn>
                <a:cxn ang="0">
                  <a:pos x="11" y="64"/>
                </a:cxn>
                <a:cxn ang="0">
                  <a:pos x="862" y="0"/>
                </a:cxn>
                <a:cxn ang="0">
                  <a:pos x="1013" y="76"/>
                </a:cxn>
                <a:cxn ang="0">
                  <a:pos x="862" y="151"/>
                </a:cxn>
                <a:cxn ang="0">
                  <a:pos x="862" y="0"/>
                </a:cxn>
              </a:cxnLst>
              <a:rect l="0" t="0" r="r" b="b"/>
              <a:pathLst>
                <a:path w="1013" h="151">
                  <a:moveTo>
                    <a:pt x="11" y="64"/>
                  </a:moveTo>
                  <a:lnTo>
                    <a:pt x="929" y="64"/>
                  </a:lnTo>
                  <a:cubicBezTo>
                    <a:pt x="936" y="64"/>
                    <a:pt x="942" y="70"/>
                    <a:pt x="942" y="76"/>
                  </a:cubicBezTo>
                  <a:cubicBezTo>
                    <a:pt x="942" y="83"/>
                    <a:pt x="936" y="89"/>
                    <a:pt x="929" y="89"/>
                  </a:cubicBezTo>
                  <a:lnTo>
                    <a:pt x="11" y="89"/>
                  </a:lnTo>
                  <a:cubicBezTo>
                    <a:pt x="5" y="89"/>
                    <a:pt x="0" y="83"/>
                    <a:pt x="0" y="76"/>
                  </a:cubicBezTo>
                  <a:cubicBezTo>
                    <a:pt x="0" y="70"/>
                    <a:pt x="5" y="64"/>
                    <a:pt x="11" y="64"/>
                  </a:cubicBezTo>
                  <a:close/>
                  <a:moveTo>
                    <a:pt x="862" y="0"/>
                  </a:moveTo>
                  <a:lnTo>
                    <a:pt x="1013" y="76"/>
                  </a:lnTo>
                  <a:lnTo>
                    <a:pt x="862" y="151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rgbClr val="A5C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597" name="Freeform 21"/>
            <p:cNvSpPr>
              <a:spLocks noEditPoints="1"/>
            </p:cNvSpPr>
            <p:nvPr/>
          </p:nvSpPr>
          <p:spPr bwMode="auto">
            <a:xfrm>
              <a:off x="380" y="2473"/>
              <a:ext cx="464" cy="69"/>
            </a:xfrm>
            <a:custGeom>
              <a:avLst/>
              <a:gdLst/>
              <a:ahLst/>
              <a:cxnLst>
                <a:cxn ang="0">
                  <a:pos x="11" y="64"/>
                </a:cxn>
                <a:cxn ang="0">
                  <a:pos x="929" y="64"/>
                </a:cxn>
                <a:cxn ang="0">
                  <a:pos x="942" y="76"/>
                </a:cxn>
                <a:cxn ang="0">
                  <a:pos x="929" y="89"/>
                </a:cxn>
                <a:cxn ang="0">
                  <a:pos x="11" y="89"/>
                </a:cxn>
                <a:cxn ang="0">
                  <a:pos x="0" y="76"/>
                </a:cxn>
                <a:cxn ang="0">
                  <a:pos x="11" y="64"/>
                </a:cxn>
                <a:cxn ang="0">
                  <a:pos x="862" y="0"/>
                </a:cxn>
                <a:cxn ang="0">
                  <a:pos x="1013" y="76"/>
                </a:cxn>
                <a:cxn ang="0">
                  <a:pos x="862" y="151"/>
                </a:cxn>
                <a:cxn ang="0">
                  <a:pos x="862" y="0"/>
                </a:cxn>
              </a:cxnLst>
              <a:rect l="0" t="0" r="r" b="b"/>
              <a:pathLst>
                <a:path w="1013" h="151">
                  <a:moveTo>
                    <a:pt x="11" y="64"/>
                  </a:moveTo>
                  <a:lnTo>
                    <a:pt x="929" y="64"/>
                  </a:lnTo>
                  <a:cubicBezTo>
                    <a:pt x="936" y="64"/>
                    <a:pt x="942" y="70"/>
                    <a:pt x="942" y="76"/>
                  </a:cubicBezTo>
                  <a:cubicBezTo>
                    <a:pt x="942" y="83"/>
                    <a:pt x="936" y="89"/>
                    <a:pt x="929" y="89"/>
                  </a:cubicBezTo>
                  <a:lnTo>
                    <a:pt x="11" y="89"/>
                  </a:lnTo>
                  <a:cubicBezTo>
                    <a:pt x="5" y="89"/>
                    <a:pt x="0" y="83"/>
                    <a:pt x="0" y="76"/>
                  </a:cubicBezTo>
                  <a:cubicBezTo>
                    <a:pt x="0" y="70"/>
                    <a:pt x="5" y="64"/>
                    <a:pt x="11" y="64"/>
                  </a:cubicBezTo>
                  <a:close/>
                  <a:moveTo>
                    <a:pt x="862" y="0"/>
                  </a:moveTo>
                  <a:lnTo>
                    <a:pt x="1013" y="76"/>
                  </a:lnTo>
                  <a:lnTo>
                    <a:pt x="862" y="151"/>
                  </a:lnTo>
                  <a:lnTo>
                    <a:pt x="862" y="0"/>
                  </a:lnTo>
                  <a:close/>
                </a:path>
              </a:pathLst>
            </a:custGeom>
            <a:noFill/>
            <a:ln w="14288" cap="rnd">
              <a:solidFill>
                <a:srgbClr val="A5C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598" name="Freeform 22"/>
            <p:cNvSpPr>
              <a:spLocks noEditPoints="1"/>
            </p:cNvSpPr>
            <p:nvPr/>
          </p:nvSpPr>
          <p:spPr bwMode="auto">
            <a:xfrm>
              <a:off x="839" y="2425"/>
              <a:ext cx="425" cy="9"/>
            </a:xfrm>
            <a:custGeom>
              <a:avLst/>
              <a:gdLst/>
              <a:ahLst/>
              <a:cxnLst>
                <a:cxn ang="0">
                  <a:pos x="18" y="10"/>
                </a:cxn>
                <a:cxn ang="0">
                  <a:pos x="0" y="10"/>
                </a:cxn>
                <a:cxn ang="0">
                  <a:pos x="47" y="0"/>
                </a:cxn>
                <a:cxn ang="0">
                  <a:pos x="57" y="10"/>
                </a:cxn>
                <a:cxn ang="0">
                  <a:pos x="47" y="19"/>
                </a:cxn>
                <a:cxn ang="0">
                  <a:pos x="47" y="0"/>
                </a:cxn>
                <a:cxn ang="0">
                  <a:pos x="95" y="10"/>
                </a:cxn>
                <a:cxn ang="0">
                  <a:pos x="76" y="10"/>
                </a:cxn>
                <a:cxn ang="0">
                  <a:pos x="124" y="0"/>
                </a:cxn>
                <a:cxn ang="0">
                  <a:pos x="124" y="19"/>
                </a:cxn>
                <a:cxn ang="0">
                  <a:pos x="124" y="0"/>
                </a:cxn>
                <a:cxn ang="0">
                  <a:pos x="171" y="10"/>
                </a:cxn>
                <a:cxn ang="0">
                  <a:pos x="152" y="10"/>
                </a:cxn>
                <a:cxn ang="0">
                  <a:pos x="199" y="0"/>
                </a:cxn>
                <a:cxn ang="0">
                  <a:pos x="199" y="19"/>
                </a:cxn>
                <a:cxn ang="0">
                  <a:pos x="199" y="0"/>
                </a:cxn>
                <a:cxn ang="0">
                  <a:pos x="246" y="10"/>
                </a:cxn>
                <a:cxn ang="0">
                  <a:pos x="227" y="10"/>
                </a:cxn>
                <a:cxn ang="0">
                  <a:pos x="275" y="0"/>
                </a:cxn>
                <a:cxn ang="0">
                  <a:pos x="275" y="19"/>
                </a:cxn>
                <a:cxn ang="0">
                  <a:pos x="275" y="0"/>
                </a:cxn>
                <a:cxn ang="0">
                  <a:pos x="322" y="10"/>
                </a:cxn>
                <a:cxn ang="0">
                  <a:pos x="303" y="10"/>
                </a:cxn>
                <a:cxn ang="0">
                  <a:pos x="350" y="0"/>
                </a:cxn>
                <a:cxn ang="0">
                  <a:pos x="350" y="19"/>
                </a:cxn>
                <a:cxn ang="0">
                  <a:pos x="350" y="0"/>
                </a:cxn>
                <a:cxn ang="0">
                  <a:pos x="398" y="10"/>
                </a:cxn>
                <a:cxn ang="0">
                  <a:pos x="379" y="10"/>
                </a:cxn>
                <a:cxn ang="0">
                  <a:pos x="426" y="0"/>
                </a:cxn>
                <a:cxn ang="0">
                  <a:pos x="426" y="19"/>
                </a:cxn>
                <a:cxn ang="0">
                  <a:pos x="426" y="0"/>
                </a:cxn>
                <a:cxn ang="0">
                  <a:pos x="473" y="10"/>
                </a:cxn>
                <a:cxn ang="0">
                  <a:pos x="454" y="10"/>
                </a:cxn>
                <a:cxn ang="0">
                  <a:pos x="501" y="0"/>
                </a:cxn>
                <a:cxn ang="0">
                  <a:pos x="501" y="19"/>
                </a:cxn>
                <a:cxn ang="0">
                  <a:pos x="501" y="0"/>
                </a:cxn>
                <a:cxn ang="0">
                  <a:pos x="549" y="10"/>
                </a:cxn>
                <a:cxn ang="0">
                  <a:pos x="530" y="10"/>
                </a:cxn>
                <a:cxn ang="0">
                  <a:pos x="577" y="0"/>
                </a:cxn>
                <a:cxn ang="0">
                  <a:pos x="577" y="19"/>
                </a:cxn>
                <a:cxn ang="0">
                  <a:pos x="577" y="0"/>
                </a:cxn>
                <a:cxn ang="0">
                  <a:pos x="624" y="10"/>
                </a:cxn>
                <a:cxn ang="0">
                  <a:pos x="605" y="10"/>
                </a:cxn>
                <a:cxn ang="0">
                  <a:pos x="653" y="0"/>
                </a:cxn>
                <a:cxn ang="0">
                  <a:pos x="653" y="19"/>
                </a:cxn>
                <a:cxn ang="0">
                  <a:pos x="653" y="0"/>
                </a:cxn>
                <a:cxn ang="0">
                  <a:pos x="700" y="10"/>
                </a:cxn>
                <a:cxn ang="0">
                  <a:pos x="681" y="10"/>
                </a:cxn>
                <a:cxn ang="0">
                  <a:pos x="728" y="0"/>
                </a:cxn>
                <a:cxn ang="0">
                  <a:pos x="728" y="19"/>
                </a:cxn>
                <a:cxn ang="0">
                  <a:pos x="728" y="0"/>
                </a:cxn>
                <a:cxn ang="0">
                  <a:pos x="776" y="10"/>
                </a:cxn>
                <a:cxn ang="0">
                  <a:pos x="757" y="10"/>
                </a:cxn>
                <a:cxn ang="0">
                  <a:pos x="804" y="0"/>
                </a:cxn>
                <a:cxn ang="0">
                  <a:pos x="804" y="19"/>
                </a:cxn>
                <a:cxn ang="0">
                  <a:pos x="804" y="0"/>
                </a:cxn>
                <a:cxn ang="0">
                  <a:pos x="851" y="10"/>
                </a:cxn>
                <a:cxn ang="0">
                  <a:pos x="832" y="10"/>
                </a:cxn>
                <a:cxn ang="0">
                  <a:pos x="879" y="0"/>
                </a:cxn>
                <a:cxn ang="0">
                  <a:pos x="879" y="19"/>
                </a:cxn>
                <a:cxn ang="0">
                  <a:pos x="879" y="0"/>
                </a:cxn>
                <a:cxn ang="0">
                  <a:pos x="927" y="10"/>
                </a:cxn>
                <a:cxn ang="0">
                  <a:pos x="908" y="10"/>
                </a:cxn>
              </a:cxnLst>
              <a:rect l="0" t="0" r="r" b="b"/>
              <a:pathLst>
                <a:path w="927" h="19">
                  <a:moveTo>
                    <a:pt x="9" y="0"/>
                  </a:moveTo>
                  <a:cubicBezTo>
                    <a:pt x="15" y="0"/>
                    <a:pt x="18" y="5"/>
                    <a:pt x="18" y="10"/>
                  </a:cubicBezTo>
                  <a:cubicBezTo>
                    <a:pt x="18" y="16"/>
                    <a:pt x="15" y="19"/>
                    <a:pt x="9" y="19"/>
                  </a:cubicBezTo>
                  <a:cubicBezTo>
                    <a:pt x="4" y="19"/>
                    <a:pt x="0" y="16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lose/>
                  <a:moveTo>
                    <a:pt x="47" y="0"/>
                  </a:moveTo>
                  <a:lnTo>
                    <a:pt x="48" y="0"/>
                  </a:lnTo>
                  <a:cubicBezTo>
                    <a:pt x="53" y="0"/>
                    <a:pt x="57" y="5"/>
                    <a:pt x="57" y="10"/>
                  </a:cubicBezTo>
                  <a:cubicBezTo>
                    <a:pt x="57" y="16"/>
                    <a:pt x="53" y="19"/>
                    <a:pt x="48" y="19"/>
                  </a:cubicBezTo>
                  <a:lnTo>
                    <a:pt x="47" y="19"/>
                  </a:lnTo>
                  <a:cubicBezTo>
                    <a:pt x="42" y="19"/>
                    <a:pt x="37" y="16"/>
                    <a:pt x="37" y="10"/>
                  </a:cubicBezTo>
                  <a:cubicBezTo>
                    <a:pt x="37" y="5"/>
                    <a:pt x="42" y="0"/>
                    <a:pt x="47" y="0"/>
                  </a:cubicBezTo>
                  <a:close/>
                  <a:moveTo>
                    <a:pt x="86" y="0"/>
                  </a:moveTo>
                  <a:cubicBezTo>
                    <a:pt x="90" y="0"/>
                    <a:pt x="95" y="5"/>
                    <a:pt x="95" y="10"/>
                  </a:cubicBezTo>
                  <a:cubicBezTo>
                    <a:pt x="95" y="16"/>
                    <a:pt x="90" y="19"/>
                    <a:pt x="86" y="19"/>
                  </a:cubicBezTo>
                  <a:cubicBezTo>
                    <a:pt x="80" y="19"/>
                    <a:pt x="76" y="16"/>
                    <a:pt x="76" y="10"/>
                  </a:cubicBezTo>
                  <a:cubicBezTo>
                    <a:pt x="76" y="5"/>
                    <a:pt x="80" y="0"/>
                    <a:pt x="86" y="0"/>
                  </a:cubicBezTo>
                  <a:close/>
                  <a:moveTo>
                    <a:pt x="124" y="0"/>
                  </a:moveTo>
                  <a:cubicBezTo>
                    <a:pt x="128" y="0"/>
                    <a:pt x="133" y="5"/>
                    <a:pt x="133" y="10"/>
                  </a:cubicBezTo>
                  <a:cubicBezTo>
                    <a:pt x="133" y="16"/>
                    <a:pt x="128" y="19"/>
                    <a:pt x="124" y="19"/>
                  </a:cubicBezTo>
                  <a:cubicBezTo>
                    <a:pt x="118" y="19"/>
                    <a:pt x="114" y="16"/>
                    <a:pt x="114" y="10"/>
                  </a:cubicBezTo>
                  <a:cubicBezTo>
                    <a:pt x="114" y="5"/>
                    <a:pt x="118" y="0"/>
                    <a:pt x="124" y="0"/>
                  </a:cubicBezTo>
                  <a:close/>
                  <a:moveTo>
                    <a:pt x="161" y="0"/>
                  </a:moveTo>
                  <a:cubicBezTo>
                    <a:pt x="166" y="0"/>
                    <a:pt x="171" y="5"/>
                    <a:pt x="171" y="10"/>
                  </a:cubicBezTo>
                  <a:cubicBezTo>
                    <a:pt x="171" y="16"/>
                    <a:pt x="166" y="19"/>
                    <a:pt x="161" y="19"/>
                  </a:cubicBezTo>
                  <a:cubicBezTo>
                    <a:pt x="155" y="19"/>
                    <a:pt x="152" y="16"/>
                    <a:pt x="152" y="10"/>
                  </a:cubicBezTo>
                  <a:cubicBezTo>
                    <a:pt x="152" y="5"/>
                    <a:pt x="155" y="0"/>
                    <a:pt x="161" y="0"/>
                  </a:cubicBezTo>
                  <a:close/>
                  <a:moveTo>
                    <a:pt x="199" y="0"/>
                  </a:moveTo>
                  <a:cubicBezTo>
                    <a:pt x="204" y="0"/>
                    <a:pt x="209" y="5"/>
                    <a:pt x="209" y="10"/>
                  </a:cubicBezTo>
                  <a:cubicBezTo>
                    <a:pt x="209" y="16"/>
                    <a:pt x="204" y="19"/>
                    <a:pt x="199" y="19"/>
                  </a:cubicBezTo>
                  <a:cubicBezTo>
                    <a:pt x="193" y="19"/>
                    <a:pt x="190" y="16"/>
                    <a:pt x="190" y="10"/>
                  </a:cubicBezTo>
                  <a:cubicBezTo>
                    <a:pt x="190" y="5"/>
                    <a:pt x="193" y="0"/>
                    <a:pt x="199" y="0"/>
                  </a:cubicBezTo>
                  <a:close/>
                  <a:moveTo>
                    <a:pt x="237" y="0"/>
                  </a:moveTo>
                  <a:cubicBezTo>
                    <a:pt x="242" y="0"/>
                    <a:pt x="246" y="5"/>
                    <a:pt x="246" y="10"/>
                  </a:cubicBezTo>
                  <a:cubicBezTo>
                    <a:pt x="246" y="16"/>
                    <a:pt x="242" y="19"/>
                    <a:pt x="237" y="19"/>
                  </a:cubicBezTo>
                  <a:cubicBezTo>
                    <a:pt x="231" y="19"/>
                    <a:pt x="227" y="16"/>
                    <a:pt x="227" y="10"/>
                  </a:cubicBezTo>
                  <a:cubicBezTo>
                    <a:pt x="227" y="5"/>
                    <a:pt x="231" y="0"/>
                    <a:pt x="237" y="0"/>
                  </a:cubicBezTo>
                  <a:close/>
                  <a:moveTo>
                    <a:pt x="275" y="0"/>
                  </a:moveTo>
                  <a:cubicBezTo>
                    <a:pt x="279" y="0"/>
                    <a:pt x="284" y="5"/>
                    <a:pt x="284" y="10"/>
                  </a:cubicBezTo>
                  <a:cubicBezTo>
                    <a:pt x="284" y="16"/>
                    <a:pt x="279" y="19"/>
                    <a:pt x="275" y="19"/>
                  </a:cubicBezTo>
                  <a:cubicBezTo>
                    <a:pt x="269" y="19"/>
                    <a:pt x="265" y="16"/>
                    <a:pt x="265" y="10"/>
                  </a:cubicBezTo>
                  <a:cubicBezTo>
                    <a:pt x="265" y="5"/>
                    <a:pt x="269" y="0"/>
                    <a:pt x="275" y="0"/>
                  </a:cubicBezTo>
                  <a:close/>
                  <a:moveTo>
                    <a:pt x="313" y="0"/>
                  </a:moveTo>
                  <a:cubicBezTo>
                    <a:pt x="317" y="0"/>
                    <a:pt x="322" y="5"/>
                    <a:pt x="322" y="10"/>
                  </a:cubicBezTo>
                  <a:cubicBezTo>
                    <a:pt x="322" y="16"/>
                    <a:pt x="317" y="19"/>
                    <a:pt x="313" y="19"/>
                  </a:cubicBezTo>
                  <a:cubicBezTo>
                    <a:pt x="307" y="19"/>
                    <a:pt x="303" y="16"/>
                    <a:pt x="303" y="10"/>
                  </a:cubicBezTo>
                  <a:cubicBezTo>
                    <a:pt x="303" y="5"/>
                    <a:pt x="307" y="0"/>
                    <a:pt x="313" y="0"/>
                  </a:cubicBezTo>
                  <a:close/>
                  <a:moveTo>
                    <a:pt x="350" y="0"/>
                  </a:moveTo>
                  <a:cubicBezTo>
                    <a:pt x="355" y="0"/>
                    <a:pt x="360" y="5"/>
                    <a:pt x="360" y="10"/>
                  </a:cubicBezTo>
                  <a:cubicBezTo>
                    <a:pt x="360" y="16"/>
                    <a:pt x="355" y="19"/>
                    <a:pt x="350" y="19"/>
                  </a:cubicBezTo>
                  <a:cubicBezTo>
                    <a:pt x="344" y="19"/>
                    <a:pt x="341" y="16"/>
                    <a:pt x="341" y="10"/>
                  </a:cubicBezTo>
                  <a:cubicBezTo>
                    <a:pt x="341" y="5"/>
                    <a:pt x="344" y="0"/>
                    <a:pt x="350" y="0"/>
                  </a:cubicBezTo>
                  <a:close/>
                  <a:moveTo>
                    <a:pt x="388" y="0"/>
                  </a:moveTo>
                  <a:cubicBezTo>
                    <a:pt x="393" y="0"/>
                    <a:pt x="398" y="5"/>
                    <a:pt x="398" y="10"/>
                  </a:cubicBezTo>
                  <a:cubicBezTo>
                    <a:pt x="398" y="16"/>
                    <a:pt x="393" y="19"/>
                    <a:pt x="388" y="19"/>
                  </a:cubicBezTo>
                  <a:cubicBezTo>
                    <a:pt x="382" y="19"/>
                    <a:pt x="379" y="16"/>
                    <a:pt x="379" y="10"/>
                  </a:cubicBezTo>
                  <a:cubicBezTo>
                    <a:pt x="379" y="5"/>
                    <a:pt x="382" y="0"/>
                    <a:pt x="388" y="0"/>
                  </a:cubicBezTo>
                  <a:close/>
                  <a:moveTo>
                    <a:pt x="426" y="0"/>
                  </a:moveTo>
                  <a:cubicBezTo>
                    <a:pt x="431" y="0"/>
                    <a:pt x="435" y="5"/>
                    <a:pt x="435" y="10"/>
                  </a:cubicBezTo>
                  <a:cubicBezTo>
                    <a:pt x="435" y="16"/>
                    <a:pt x="431" y="19"/>
                    <a:pt x="426" y="19"/>
                  </a:cubicBezTo>
                  <a:cubicBezTo>
                    <a:pt x="420" y="19"/>
                    <a:pt x="416" y="16"/>
                    <a:pt x="416" y="10"/>
                  </a:cubicBezTo>
                  <a:cubicBezTo>
                    <a:pt x="416" y="5"/>
                    <a:pt x="420" y="0"/>
                    <a:pt x="426" y="0"/>
                  </a:cubicBezTo>
                  <a:close/>
                  <a:moveTo>
                    <a:pt x="464" y="0"/>
                  </a:moveTo>
                  <a:cubicBezTo>
                    <a:pt x="468" y="0"/>
                    <a:pt x="473" y="5"/>
                    <a:pt x="473" y="10"/>
                  </a:cubicBezTo>
                  <a:cubicBezTo>
                    <a:pt x="473" y="16"/>
                    <a:pt x="468" y="19"/>
                    <a:pt x="464" y="19"/>
                  </a:cubicBezTo>
                  <a:cubicBezTo>
                    <a:pt x="458" y="19"/>
                    <a:pt x="454" y="16"/>
                    <a:pt x="454" y="10"/>
                  </a:cubicBezTo>
                  <a:cubicBezTo>
                    <a:pt x="454" y="5"/>
                    <a:pt x="458" y="0"/>
                    <a:pt x="464" y="0"/>
                  </a:cubicBezTo>
                  <a:close/>
                  <a:moveTo>
                    <a:pt x="501" y="0"/>
                  </a:moveTo>
                  <a:cubicBezTo>
                    <a:pt x="506" y="0"/>
                    <a:pt x="511" y="5"/>
                    <a:pt x="511" y="10"/>
                  </a:cubicBezTo>
                  <a:cubicBezTo>
                    <a:pt x="511" y="16"/>
                    <a:pt x="506" y="19"/>
                    <a:pt x="501" y="19"/>
                  </a:cubicBezTo>
                  <a:cubicBezTo>
                    <a:pt x="496" y="19"/>
                    <a:pt x="492" y="16"/>
                    <a:pt x="492" y="10"/>
                  </a:cubicBezTo>
                  <a:cubicBezTo>
                    <a:pt x="492" y="5"/>
                    <a:pt x="496" y="0"/>
                    <a:pt x="501" y="0"/>
                  </a:cubicBezTo>
                  <a:close/>
                  <a:moveTo>
                    <a:pt x="539" y="0"/>
                  </a:moveTo>
                  <a:cubicBezTo>
                    <a:pt x="544" y="0"/>
                    <a:pt x="549" y="5"/>
                    <a:pt x="549" y="10"/>
                  </a:cubicBezTo>
                  <a:cubicBezTo>
                    <a:pt x="549" y="16"/>
                    <a:pt x="544" y="19"/>
                    <a:pt x="539" y="19"/>
                  </a:cubicBezTo>
                  <a:cubicBezTo>
                    <a:pt x="533" y="19"/>
                    <a:pt x="530" y="16"/>
                    <a:pt x="530" y="10"/>
                  </a:cubicBezTo>
                  <a:cubicBezTo>
                    <a:pt x="530" y="5"/>
                    <a:pt x="533" y="0"/>
                    <a:pt x="539" y="0"/>
                  </a:cubicBezTo>
                  <a:close/>
                  <a:moveTo>
                    <a:pt x="577" y="0"/>
                  </a:moveTo>
                  <a:cubicBezTo>
                    <a:pt x="582" y="0"/>
                    <a:pt x="587" y="5"/>
                    <a:pt x="587" y="10"/>
                  </a:cubicBezTo>
                  <a:cubicBezTo>
                    <a:pt x="587" y="16"/>
                    <a:pt x="582" y="19"/>
                    <a:pt x="577" y="19"/>
                  </a:cubicBezTo>
                  <a:cubicBezTo>
                    <a:pt x="571" y="19"/>
                    <a:pt x="568" y="16"/>
                    <a:pt x="568" y="10"/>
                  </a:cubicBezTo>
                  <a:cubicBezTo>
                    <a:pt x="568" y="5"/>
                    <a:pt x="571" y="0"/>
                    <a:pt x="577" y="0"/>
                  </a:cubicBezTo>
                  <a:close/>
                  <a:moveTo>
                    <a:pt x="615" y="0"/>
                  </a:moveTo>
                  <a:cubicBezTo>
                    <a:pt x="620" y="0"/>
                    <a:pt x="624" y="5"/>
                    <a:pt x="624" y="10"/>
                  </a:cubicBezTo>
                  <a:cubicBezTo>
                    <a:pt x="624" y="16"/>
                    <a:pt x="620" y="19"/>
                    <a:pt x="615" y="19"/>
                  </a:cubicBezTo>
                  <a:cubicBezTo>
                    <a:pt x="609" y="19"/>
                    <a:pt x="605" y="16"/>
                    <a:pt x="605" y="10"/>
                  </a:cubicBezTo>
                  <a:cubicBezTo>
                    <a:pt x="605" y="5"/>
                    <a:pt x="609" y="0"/>
                    <a:pt x="615" y="0"/>
                  </a:cubicBezTo>
                  <a:close/>
                  <a:moveTo>
                    <a:pt x="653" y="0"/>
                  </a:moveTo>
                  <a:cubicBezTo>
                    <a:pt x="657" y="0"/>
                    <a:pt x="662" y="5"/>
                    <a:pt x="662" y="10"/>
                  </a:cubicBezTo>
                  <a:cubicBezTo>
                    <a:pt x="662" y="16"/>
                    <a:pt x="657" y="19"/>
                    <a:pt x="653" y="19"/>
                  </a:cubicBezTo>
                  <a:cubicBezTo>
                    <a:pt x="647" y="19"/>
                    <a:pt x="643" y="16"/>
                    <a:pt x="643" y="10"/>
                  </a:cubicBezTo>
                  <a:cubicBezTo>
                    <a:pt x="643" y="5"/>
                    <a:pt x="647" y="0"/>
                    <a:pt x="653" y="0"/>
                  </a:cubicBezTo>
                  <a:close/>
                  <a:moveTo>
                    <a:pt x="690" y="0"/>
                  </a:moveTo>
                  <a:cubicBezTo>
                    <a:pt x="695" y="0"/>
                    <a:pt x="700" y="5"/>
                    <a:pt x="700" y="10"/>
                  </a:cubicBezTo>
                  <a:cubicBezTo>
                    <a:pt x="700" y="16"/>
                    <a:pt x="695" y="19"/>
                    <a:pt x="690" y="19"/>
                  </a:cubicBezTo>
                  <a:cubicBezTo>
                    <a:pt x="685" y="19"/>
                    <a:pt x="681" y="16"/>
                    <a:pt x="681" y="10"/>
                  </a:cubicBezTo>
                  <a:cubicBezTo>
                    <a:pt x="681" y="5"/>
                    <a:pt x="685" y="0"/>
                    <a:pt x="690" y="0"/>
                  </a:cubicBezTo>
                  <a:close/>
                  <a:moveTo>
                    <a:pt x="728" y="0"/>
                  </a:moveTo>
                  <a:cubicBezTo>
                    <a:pt x="733" y="0"/>
                    <a:pt x="738" y="5"/>
                    <a:pt x="738" y="10"/>
                  </a:cubicBezTo>
                  <a:cubicBezTo>
                    <a:pt x="738" y="16"/>
                    <a:pt x="733" y="19"/>
                    <a:pt x="728" y="19"/>
                  </a:cubicBezTo>
                  <a:cubicBezTo>
                    <a:pt x="722" y="19"/>
                    <a:pt x="719" y="16"/>
                    <a:pt x="719" y="10"/>
                  </a:cubicBezTo>
                  <a:cubicBezTo>
                    <a:pt x="719" y="5"/>
                    <a:pt x="722" y="0"/>
                    <a:pt x="728" y="0"/>
                  </a:cubicBezTo>
                  <a:close/>
                  <a:moveTo>
                    <a:pt x="766" y="0"/>
                  </a:moveTo>
                  <a:cubicBezTo>
                    <a:pt x="771" y="0"/>
                    <a:pt x="776" y="5"/>
                    <a:pt x="776" y="10"/>
                  </a:cubicBezTo>
                  <a:cubicBezTo>
                    <a:pt x="776" y="16"/>
                    <a:pt x="771" y="19"/>
                    <a:pt x="766" y="19"/>
                  </a:cubicBezTo>
                  <a:cubicBezTo>
                    <a:pt x="760" y="19"/>
                    <a:pt x="757" y="16"/>
                    <a:pt x="757" y="10"/>
                  </a:cubicBezTo>
                  <a:cubicBezTo>
                    <a:pt x="757" y="5"/>
                    <a:pt x="760" y="0"/>
                    <a:pt x="766" y="0"/>
                  </a:cubicBezTo>
                  <a:close/>
                  <a:moveTo>
                    <a:pt x="804" y="0"/>
                  </a:moveTo>
                  <a:cubicBezTo>
                    <a:pt x="809" y="0"/>
                    <a:pt x="813" y="5"/>
                    <a:pt x="813" y="10"/>
                  </a:cubicBezTo>
                  <a:cubicBezTo>
                    <a:pt x="813" y="16"/>
                    <a:pt x="809" y="19"/>
                    <a:pt x="804" y="19"/>
                  </a:cubicBezTo>
                  <a:cubicBezTo>
                    <a:pt x="798" y="19"/>
                    <a:pt x="794" y="16"/>
                    <a:pt x="794" y="10"/>
                  </a:cubicBezTo>
                  <a:cubicBezTo>
                    <a:pt x="794" y="5"/>
                    <a:pt x="798" y="0"/>
                    <a:pt x="804" y="0"/>
                  </a:cubicBezTo>
                  <a:close/>
                  <a:moveTo>
                    <a:pt x="842" y="0"/>
                  </a:moveTo>
                  <a:cubicBezTo>
                    <a:pt x="846" y="0"/>
                    <a:pt x="851" y="5"/>
                    <a:pt x="851" y="10"/>
                  </a:cubicBezTo>
                  <a:cubicBezTo>
                    <a:pt x="851" y="16"/>
                    <a:pt x="846" y="19"/>
                    <a:pt x="842" y="19"/>
                  </a:cubicBezTo>
                  <a:cubicBezTo>
                    <a:pt x="836" y="19"/>
                    <a:pt x="832" y="16"/>
                    <a:pt x="832" y="10"/>
                  </a:cubicBezTo>
                  <a:cubicBezTo>
                    <a:pt x="832" y="5"/>
                    <a:pt x="836" y="0"/>
                    <a:pt x="842" y="0"/>
                  </a:cubicBezTo>
                  <a:close/>
                  <a:moveTo>
                    <a:pt x="879" y="0"/>
                  </a:moveTo>
                  <a:cubicBezTo>
                    <a:pt x="884" y="0"/>
                    <a:pt x="889" y="5"/>
                    <a:pt x="889" y="10"/>
                  </a:cubicBezTo>
                  <a:cubicBezTo>
                    <a:pt x="889" y="16"/>
                    <a:pt x="884" y="19"/>
                    <a:pt x="879" y="19"/>
                  </a:cubicBezTo>
                  <a:cubicBezTo>
                    <a:pt x="874" y="19"/>
                    <a:pt x="870" y="16"/>
                    <a:pt x="870" y="10"/>
                  </a:cubicBezTo>
                  <a:cubicBezTo>
                    <a:pt x="870" y="5"/>
                    <a:pt x="874" y="0"/>
                    <a:pt x="879" y="0"/>
                  </a:cubicBezTo>
                  <a:close/>
                  <a:moveTo>
                    <a:pt x="917" y="0"/>
                  </a:moveTo>
                  <a:cubicBezTo>
                    <a:pt x="922" y="0"/>
                    <a:pt x="927" y="5"/>
                    <a:pt x="927" y="10"/>
                  </a:cubicBezTo>
                  <a:cubicBezTo>
                    <a:pt x="927" y="16"/>
                    <a:pt x="922" y="19"/>
                    <a:pt x="917" y="19"/>
                  </a:cubicBezTo>
                  <a:cubicBezTo>
                    <a:pt x="911" y="19"/>
                    <a:pt x="908" y="16"/>
                    <a:pt x="908" y="10"/>
                  </a:cubicBezTo>
                  <a:cubicBezTo>
                    <a:pt x="908" y="5"/>
                    <a:pt x="911" y="0"/>
                    <a:pt x="9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599" name="Freeform 23"/>
            <p:cNvSpPr>
              <a:spLocks noEditPoints="1"/>
            </p:cNvSpPr>
            <p:nvPr/>
          </p:nvSpPr>
          <p:spPr bwMode="auto">
            <a:xfrm>
              <a:off x="839" y="2425"/>
              <a:ext cx="425" cy="9"/>
            </a:xfrm>
            <a:custGeom>
              <a:avLst/>
              <a:gdLst/>
              <a:ahLst/>
              <a:cxnLst>
                <a:cxn ang="0">
                  <a:pos x="18" y="10"/>
                </a:cxn>
                <a:cxn ang="0">
                  <a:pos x="0" y="10"/>
                </a:cxn>
                <a:cxn ang="0">
                  <a:pos x="47" y="0"/>
                </a:cxn>
                <a:cxn ang="0">
                  <a:pos x="57" y="10"/>
                </a:cxn>
                <a:cxn ang="0">
                  <a:pos x="47" y="19"/>
                </a:cxn>
                <a:cxn ang="0">
                  <a:pos x="47" y="0"/>
                </a:cxn>
                <a:cxn ang="0">
                  <a:pos x="95" y="10"/>
                </a:cxn>
                <a:cxn ang="0">
                  <a:pos x="76" y="10"/>
                </a:cxn>
                <a:cxn ang="0">
                  <a:pos x="124" y="0"/>
                </a:cxn>
                <a:cxn ang="0">
                  <a:pos x="124" y="19"/>
                </a:cxn>
                <a:cxn ang="0">
                  <a:pos x="124" y="0"/>
                </a:cxn>
                <a:cxn ang="0">
                  <a:pos x="171" y="10"/>
                </a:cxn>
                <a:cxn ang="0">
                  <a:pos x="152" y="10"/>
                </a:cxn>
                <a:cxn ang="0">
                  <a:pos x="199" y="0"/>
                </a:cxn>
                <a:cxn ang="0">
                  <a:pos x="199" y="19"/>
                </a:cxn>
                <a:cxn ang="0">
                  <a:pos x="199" y="0"/>
                </a:cxn>
                <a:cxn ang="0">
                  <a:pos x="246" y="10"/>
                </a:cxn>
                <a:cxn ang="0">
                  <a:pos x="227" y="10"/>
                </a:cxn>
                <a:cxn ang="0">
                  <a:pos x="275" y="0"/>
                </a:cxn>
                <a:cxn ang="0">
                  <a:pos x="275" y="19"/>
                </a:cxn>
                <a:cxn ang="0">
                  <a:pos x="275" y="0"/>
                </a:cxn>
                <a:cxn ang="0">
                  <a:pos x="322" y="10"/>
                </a:cxn>
                <a:cxn ang="0">
                  <a:pos x="303" y="10"/>
                </a:cxn>
                <a:cxn ang="0">
                  <a:pos x="350" y="0"/>
                </a:cxn>
                <a:cxn ang="0">
                  <a:pos x="350" y="19"/>
                </a:cxn>
                <a:cxn ang="0">
                  <a:pos x="350" y="0"/>
                </a:cxn>
                <a:cxn ang="0">
                  <a:pos x="398" y="10"/>
                </a:cxn>
                <a:cxn ang="0">
                  <a:pos x="379" y="10"/>
                </a:cxn>
                <a:cxn ang="0">
                  <a:pos x="426" y="0"/>
                </a:cxn>
                <a:cxn ang="0">
                  <a:pos x="426" y="19"/>
                </a:cxn>
                <a:cxn ang="0">
                  <a:pos x="426" y="0"/>
                </a:cxn>
                <a:cxn ang="0">
                  <a:pos x="473" y="10"/>
                </a:cxn>
                <a:cxn ang="0">
                  <a:pos x="454" y="10"/>
                </a:cxn>
                <a:cxn ang="0">
                  <a:pos x="501" y="0"/>
                </a:cxn>
                <a:cxn ang="0">
                  <a:pos x="501" y="19"/>
                </a:cxn>
                <a:cxn ang="0">
                  <a:pos x="501" y="0"/>
                </a:cxn>
                <a:cxn ang="0">
                  <a:pos x="549" y="10"/>
                </a:cxn>
                <a:cxn ang="0">
                  <a:pos x="530" y="10"/>
                </a:cxn>
                <a:cxn ang="0">
                  <a:pos x="577" y="0"/>
                </a:cxn>
                <a:cxn ang="0">
                  <a:pos x="577" y="19"/>
                </a:cxn>
                <a:cxn ang="0">
                  <a:pos x="577" y="0"/>
                </a:cxn>
                <a:cxn ang="0">
                  <a:pos x="624" y="10"/>
                </a:cxn>
                <a:cxn ang="0">
                  <a:pos x="605" y="10"/>
                </a:cxn>
                <a:cxn ang="0">
                  <a:pos x="653" y="0"/>
                </a:cxn>
                <a:cxn ang="0">
                  <a:pos x="653" y="19"/>
                </a:cxn>
                <a:cxn ang="0">
                  <a:pos x="653" y="0"/>
                </a:cxn>
                <a:cxn ang="0">
                  <a:pos x="700" y="10"/>
                </a:cxn>
                <a:cxn ang="0">
                  <a:pos x="681" y="10"/>
                </a:cxn>
                <a:cxn ang="0">
                  <a:pos x="728" y="0"/>
                </a:cxn>
                <a:cxn ang="0">
                  <a:pos x="728" y="19"/>
                </a:cxn>
                <a:cxn ang="0">
                  <a:pos x="728" y="0"/>
                </a:cxn>
                <a:cxn ang="0">
                  <a:pos x="776" y="10"/>
                </a:cxn>
                <a:cxn ang="0">
                  <a:pos x="757" y="10"/>
                </a:cxn>
                <a:cxn ang="0">
                  <a:pos x="804" y="0"/>
                </a:cxn>
                <a:cxn ang="0">
                  <a:pos x="804" y="19"/>
                </a:cxn>
                <a:cxn ang="0">
                  <a:pos x="804" y="0"/>
                </a:cxn>
                <a:cxn ang="0">
                  <a:pos x="851" y="10"/>
                </a:cxn>
                <a:cxn ang="0">
                  <a:pos x="832" y="10"/>
                </a:cxn>
                <a:cxn ang="0">
                  <a:pos x="879" y="0"/>
                </a:cxn>
                <a:cxn ang="0">
                  <a:pos x="879" y="19"/>
                </a:cxn>
                <a:cxn ang="0">
                  <a:pos x="879" y="0"/>
                </a:cxn>
                <a:cxn ang="0">
                  <a:pos x="927" y="10"/>
                </a:cxn>
                <a:cxn ang="0">
                  <a:pos x="908" y="10"/>
                </a:cxn>
              </a:cxnLst>
              <a:rect l="0" t="0" r="r" b="b"/>
              <a:pathLst>
                <a:path w="927" h="19">
                  <a:moveTo>
                    <a:pt x="9" y="0"/>
                  </a:moveTo>
                  <a:cubicBezTo>
                    <a:pt x="15" y="0"/>
                    <a:pt x="18" y="5"/>
                    <a:pt x="18" y="10"/>
                  </a:cubicBezTo>
                  <a:cubicBezTo>
                    <a:pt x="18" y="16"/>
                    <a:pt x="15" y="19"/>
                    <a:pt x="9" y="19"/>
                  </a:cubicBezTo>
                  <a:cubicBezTo>
                    <a:pt x="4" y="19"/>
                    <a:pt x="0" y="16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lose/>
                  <a:moveTo>
                    <a:pt x="47" y="0"/>
                  </a:moveTo>
                  <a:lnTo>
                    <a:pt x="48" y="0"/>
                  </a:lnTo>
                  <a:cubicBezTo>
                    <a:pt x="53" y="0"/>
                    <a:pt x="57" y="5"/>
                    <a:pt x="57" y="10"/>
                  </a:cubicBezTo>
                  <a:cubicBezTo>
                    <a:pt x="57" y="16"/>
                    <a:pt x="53" y="19"/>
                    <a:pt x="48" y="19"/>
                  </a:cubicBezTo>
                  <a:lnTo>
                    <a:pt x="47" y="19"/>
                  </a:lnTo>
                  <a:cubicBezTo>
                    <a:pt x="42" y="19"/>
                    <a:pt x="37" y="16"/>
                    <a:pt x="37" y="10"/>
                  </a:cubicBezTo>
                  <a:cubicBezTo>
                    <a:pt x="37" y="5"/>
                    <a:pt x="42" y="0"/>
                    <a:pt x="47" y="0"/>
                  </a:cubicBezTo>
                  <a:close/>
                  <a:moveTo>
                    <a:pt x="86" y="0"/>
                  </a:moveTo>
                  <a:cubicBezTo>
                    <a:pt x="90" y="0"/>
                    <a:pt x="95" y="5"/>
                    <a:pt x="95" y="10"/>
                  </a:cubicBezTo>
                  <a:cubicBezTo>
                    <a:pt x="95" y="16"/>
                    <a:pt x="90" y="19"/>
                    <a:pt x="86" y="19"/>
                  </a:cubicBezTo>
                  <a:cubicBezTo>
                    <a:pt x="80" y="19"/>
                    <a:pt x="76" y="16"/>
                    <a:pt x="76" y="10"/>
                  </a:cubicBezTo>
                  <a:cubicBezTo>
                    <a:pt x="76" y="5"/>
                    <a:pt x="80" y="0"/>
                    <a:pt x="86" y="0"/>
                  </a:cubicBezTo>
                  <a:close/>
                  <a:moveTo>
                    <a:pt x="124" y="0"/>
                  </a:moveTo>
                  <a:cubicBezTo>
                    <a:pt x="128" y="0"/>
                    <a:pt x="133" y="5"/>
                    <a:pt x="133" y="10"/>
                  </a:cubicBezTo>
                  <a:cubicBezTo>
                    <a:pt x="133" y="16"/>
                    <a:pt x="128" y="19"/>
                    <a:pt x="124" y="19"/>
                  </a:cubicBezTo>
                  <a:cubicBezTo>
                    <a:pt x="118" y="19"/>
                    <a:pt x="114" y="16"/>
                    <a:pt x="114" y="10"/>
                  </a:cubicBezTo>
                  <a:cubicBezTo>
                    <a:pt x="114" y="5"/>
                    <a:pt x="118" y="0"/>
                    <a:pt x="124" y="0"/>
                  </a:cubicBezTo>
                  <a:close/>
                  <a:moveTo>
                    <a:pt x="161" y="0"/>
                  </a:moveTo>
                  <a:cubicBezTo>
                    <a:pt x="166" y="0"/>
                    <a:pt x="171" y="5"/>
                    <a:pt x="171" y="10"/>
                  </a:cubicBezTo>
                  <a:cubicBezTo>
                    <a:pt x="171" y="16"/>
                    <a:pt x="166" y="19"/>
                    <a:pt x="161" y="19"/>
                  </a:cubicBezTo>
                  <a:cubicBezTo>
                    <a:pt x="155" y="19"/>
                    <a:pt x="152" y="16"/>
                    <a:pt x="152" y="10"/>
                  </a:cubicBezTo>
                  <a:cubicBezTo>
                    <a:pt x="152" y="5"/>
                    <a:pt x="155" y="0"/>
                    <a:pt x="161" y="0"/>
                  </a:cubicBezTo>
                  <a:close/>
                  <a:moveTo>
                    <a:pt x="199" y="0"/>
                  </a:moveTo>
                  <a:cubicBezTo>
                    <a:pt x="204" y="0"/>
                    <a:pt x="209" y="5"/>
                    <a:pt x="209" y="10"/>
                  </a:cubicBezTo>
                  <a:cubicBezTo>
                    <a:pt x="209" y="16"/>
                    <a:pt x="204" y="19"/>
                    <a:pt x="199" y="19"/>
                  </a:cubicBezTo>
                  <a:cubicBezTo>
                    <a:pt x="193" y="19"/>
                    <a:pt x="190" y="16"/>
                    <a:pt x="190" y="10"/>
                  </a:cubicBezTo>
                  <a:cubicBezTo>
                    <a:pt x="190" y="5"/>
                    <a:pt x="193" y="0"/>
                    <a:pt x="199" y="0"/>
                  </a:cubicBezTo>
                  <a:close/>
                  <a:moveTo>
                    <a:pt x="237" y="0"/>
                  </a:moveTo>
                  <a:cubicBezTo>
                    <a:pt x="242" y="0"/>
                    <a:pt x="246" y="5"/>
                    <a:pt x="246" y="10"/>
                  </a:cubicBezTo>
                  <a:cubicBezTo>
                    <a:pt x="246" y="16"/>
                    <a:pt x="242" y="19"/>
                    <a:pt x="237" y="19"/>
                  </a:cubicBezTo>
                  <a:cubicBezTo>
                    <a:pt x="231" y="19"/>
                    <a:pt x="227" y="16"/>
                    <a:pt x="227" y="10"/>
                  </a:cubicBezTo>
                  <a:cubicBezTo>
                    <a:pt x="227" y="5"/>
                    <a:pt x="231" y="0"/>
                    <a:pt x="237" y="0"/>
                  </a:cubicBezTo>
                  <a:close/>
                  <a:moveTo>
                    <a:pt x="275" y="0"/>
                  </a:moveTo>
                  <a:cubicBezTo>
                    <a:pt x="279" y="0"/>
                    <a:pt x="284" y="5"/>
                    <a:pt x="284" y="10"/>
                  </a:cubicBezTo>
                  <a:cubicBezTo>
                    <a:pt x="284" y="16"/>
                    <a:pt x="279" y="19"/>
                    <a:pt x="275" y="19"/>
                  </a:cubicBezTo>
                  <a:cubicBezTo>
                    <a:pt x="269" y="19"/>
                    <a:pt x="265" y="16"/>
                    <a:pt x="265" y="10"/>
                  </a:cubicBezTo>
                  <a:cubicBezTo>
                    <a:pt x="265" y="5"/>
                    <a:pt x="269" y="0"/>
                    <a:pt x="275" y="0"/>
                  </a:cubicBezTo>
                  <a:close/>
                  <a:moveTo>
                    <a:pt x="313" y="0"/>
                  </a:moveTo>
                  <a:cubicBezTo>
                    <a:pt x="317" y="0"/>
                    <a:pt x="322" y="5"/>
                    <a:pt x="322" y="10"/>
                  </a:cubicBezTo>
                  <a:cubicBezTo>
                    <a:pt x="322" y="16"/>
                    <a:pt x="317" y="19"/>
                    <a:pt x="313" y="19"/>
                  </a:cubicBezTo>
                  <a:cubicBezTo>
                    <a:pt x="307" y="19"/>
                    <a:pt x="303" y="16"/>
                    <a:pt x="303" y="10"/>
                  </a:cubicBezTo>
                  <a:cubicBezTo>
                    <a:pt x="303" y="5"/>
                    <a:pt x="307" y="0"/>
                    <a:pt x="313" y="0"/>
                  </a:cubicBezTo>
                  <a:close/>
                  <a:moveTo>
                    <a:pt x="350" y="0"/>
                  </a:moveTo>
                  <a:cubicBezTo>
                    <a:pt x="355" y="0"/>
                    <a:pt x="360" y="5"/>
                    <a:pt x="360" y="10"/>
                  </a:cubicBezTo>
                  <a:cubicBezTo>
                    <a:pt x="360" y="16"/>
                    <a:pt x="355" y="19"/>
                    <a:pt x="350" y="19"/>
                  </a:cubicBezTo>
                  <a:cubicBezTo>
                    <a:pt x="344" y="19"/>
                    <a:pt x="341" y="16"/>
                    <a:pt x="341" y="10"/>
                  </a:cubicBezTo>
                  <a:cubicBezTo>
                    <a:pt x="341" y="5"/>
                    <a:pt x="344" y="0"/>
                    <a:pt x="350" y="0"/>
                  </a:cubicBezTo>
                  <a:close/>
                  <a:moveTo>
                    <a:pt x="388" y="0"/>
                  </a:moveTo>
                  <a:cubicBezTo>
                    <a:pt x="393" y="0"/>
                    <a:pt x="398" y="5"/>
                    <a:pt x="398" y="10"/>
                  </a:cubicBezTo>
                  <a:cubicBezTo>
                    <a:pt x="398" y="16"/>
                    <a:pt x="393" y="19"/>
                    <a:pt x="388" y="19"/>
                  </a:cubicBezTo>
                  <a:cubicBezTo>
                    <a:pt x="382" y="19"/>
                    <a:pt x="379" y="16"/>
                    <a:pt x="379" y="10"/>
                  </a:cubicBezTo>
                  <a:cubicBezTo>
                    <a:pt x="379" y="5"/>
                    <a:pt x="382" y="0"/>
                    <a:pt x="388" y="0"/>
                  </a:cubicBezTo>
                  <a:close/>
                  <a:moveTo>
                    <a:pt x="426" y="0"/>
                  </a:moveTo>
                  <a:cubicBezTo>
                    <a:pt x="431" y="0"/>
                    <a:pt x="435" y="5"/>
                    <a:pt x="435" y="10"/>
                  </a:cubicBezTo>
                  <a:cubicBezTo>
                    <a:pt x="435" y="16"/>
                    <a:pt x="431" y="19"/>
                    <a:pt x="426" y="19"/>
                  </a:cubicBezTo>
                  <a:cubicBezTo>
                    <a:pt x="420" y="19"/>
                    <a:pt x="416" y="16"/>
                    <a:pt x="416" y="10"/>
                  </a:cubicBezTo>
                  <a:cubicBezTo>
                    <a:pt x="416" y="5"/>
                    <a:pt x="420" y="0"/>
                    <a:pt x="426" y="0"/>
                  </a:cubicBezTo>
                  <a:close/>
                  <a:moveTo>
                    <a:pt x="464" y="0"/>
                  </a:moveTo>
                  <a:cubicBezTo>
                    <a:pt x="468" y="0"/>
                    <a:pt x="473" y="5"/>
                    <a:pt x="473" y="10"/>
                  </a:cubicBezTo>
                  <a:cubicBezTo>
                    <a:pt x="473" y="16"/>
                    <a:pt x="468" y="19"/>
                    <a:pt x="464" y="19"/>
                  </a:cubicBezTo>
                  <a:cubicBezTo>
                    <a:pt x="458" y="19"/>
                    <a:pt x="454" y="16"/>
                    <a:pt x="454" y="10"/>
                  </a:cubicBezTo>
                  <a:cubicBezTo>
                    <a:pt x="454" y="5"/>
                    <a:pt x="458" y="0"/>
                    <a:pt x="464" y="0"/>
                  </a:cubicBezTo>
                  <a:close/>
                  <a:moveTo>
                    <a:pt x="501" y="0"/>
                  </a:moveTo>
                  <a:cubicBezTo>
                    <a:pt x="506" y="0"/>
                    <a:pt x="511" y="5"/>
                    <a:pt x="511" y="10"/>
                  </a:cubicBezTo>
                  <a:cubicBezTo>
                    <a:pt x="511" y="16"/>
                    <a:pt x="506" y="19"/>
                    <a:pt x="501" y="19"/>
                  </a:cubicBezTo>
                  <a:cubicBezTo>
                    <a:pt x="496" y="19"/>
                    <a:pt x="492" y="16"/>
                    <a:pt x="492" y="10"/>
                  </a:cubicBezTo>
                  <a:cubicBezTo>
                    <a:pt x="492" y="5"/>
                    <a:pt x="496" y="0"/>
                    <a:pt x="501" y="0"/>
                  </a:cubicBezTo>
                  <a:close/>
                  <a:moveTo>
                    <a:pt x="539" y="0"/>
                  </a:moveTo>
                  <a:cubicBezTo>
                    <a:pt x="544" y="0"/>
                    <a:pt x="549" y="5"/>
                    <a:pt x="549" y="10"/>
                  </a:cubicBezTo>
                  <a:cubicBezTo>
                    <a:pt x="549" y="16"/>
                    <a:pt x="544" y="19"/>
                    <a:pt x="539" y="19"/>
                  </a:cubicBezTo>
                  <a:cubicBezTo>
                    <a:pt x="533" y="19"/>
                    <a:pt x="530" y="16"/>
                    <a:pt x="530" y="10"/>
                  </a:cubicBezTo>
                  <a:cubicBezTo>
                    <a:pt x="530" y="5"/>
                    <a:pt x="533" y="0"/>
                    <a:pt x="539" y="0"/>
                  </a:cubicBezTo>
                  <a:close/>
                  <a:moveTo>
                    <a:pt x="577" y="0"/>
                  </a:moveTo>
                  <a:cubicBezTo>
                    <a:pt x="582" y="0"/>
                    <a:pt x="587" y="5"/>
                    <a:pt x="587" y="10"/>
                  </a:cubicBezTo>
                  <a:cubicBezTo>
                    <a:pt x="587" y="16"/>
                    <a:pt x="582" y="19"/>
                    <a:pt x="577" y="19"/>
                  </a:cubicBezTo>
                  <a:cubicBezTo>
                    <a:pt x="571" y="19"/>
                    <a:pt x="568" y="16"/>
                    <a:pt x="568" y="10"/>
                  </a:cubicBezTo>
                  <a:cubicBezTo>
                    <a:pt x="568" y="5"/>
                    <a:pt x="571" y="0"/>
                    <a:pt x="577" y="0"/>
                  </a:cubicBezTo>
                  <a:close/>
                  <a:moveTo>
                    <a:pt x="615" y="0"/>
                  </a:moveTo>
                  <a:cubicBezTo>
                    <a:pt x="620" y="0"/>
                    <a:pt x="624" y="5"/>
                    <a:pt x="624" y="10"/>
                  </a:cubicBezTo>
                  <a:cubicBezTo>
                    <a:pt x="624" y="16"/>
                    <a:pt x="620" y="19"/>
                    <a:pt x="615" y="19"/>
                  </a:cubicBezTo>
                  <a:cubicBezTo>
                    <a:pt x="609" y="19"/>
                    <a:pt x="605" y="16"/>
                    <a:pt x="605" y="10"/>
                  </a:cubicBezTo>
                  <a:cubicBezTo>
                    <a:pt x="605" y="5"/>
                    <a:pt x="609" y="0"/>
                    <a:pt x="615" y="0"/>
                  </a:cubicBezTo>
                  <a:close/>
                  <a:moveTo>
                    <a:pt x="653" y="0"/>
                  </a:moveTo>
                  <a:cubicBezTo>
                    <a:pt x="657" y="0"/>
                    <a:pt x="662" y="5"/>
                    <a:pt x="662" y="10"/>
                  </a:cubicBezTo>
                  <a:cubicBezTo>
                    <a:pt x="662" y="16"/>
                    <a:pt x="657" y="19"/>
                    <a:pt x="653" y="19"/>
                  </a:cubicBezTo>
                  <a:cubicBezTo>
                    <a:pt x="647" y="19"/>
                    <a:pt x="643" y="16"/>
                    <a:pt x="643" y="10"/>
                  </a:cubicBezTo>
                  <a:cubicBezTo>
                    <a:pt x="643" y="5"/>
                    <a:pt x="647" y="0"/>
                    <a:pt x="653" y="0"/>
                  </a:cubicBezTo>
                  <a:close/>
                  <a:moveTo>
                    <a:pt x="690" y="0"/>
                  </a:moveTo>
                  <a:cubicBezTo>
                    <a:pt x="695" y="0"/>
                    <a:pt x="700" y="5"/>
                    <a:pt x="700" y="10"/>
                  </a:cubicBezTo>
                  <a:cubicBezTo>
                    <a:pt x="700" y="16"/>
                    <a:pt x="695" y="19"/>
                    <a:pt x="690" y="19"/>
                  </a:cubicBezTo>
                  <a:cubicBezTo>
                    <a:pt x="685" y="19"/>
                    <a:pt x="681" y="16"/>
                    <a:pt x="681" y="10"/>
                  </a:cubicBezTo>
                  <a:cubicBezTo>
                    <a:pt x="681" y="5"/>
                    <a:pt x="685" y="0"/>
                    <a:pt x="690" y="0"/>
                  </a:cubicBezTo>
                  <a:close/>
                  <a:moveTo>
                    <a:pt x="728" y="0"/>
                  </a:moveTo>
                  <a:cubicBezTo>
                    <a:pt x="733" y="0"/>
                    <a:pt x="738" y="5"/>
                    <a:pt x="738" y="10"/>
                  </a:cubicBezTo>
                  <a:cubicBezTo>
                    <a:pt x="738" y="16"/>
                    <a:pt x="733" y="19"/>
                    <a:pt x="728" y="19"/>
                  </a:cubicBezTo>
                  <a:cubicBezTo>
                    <a:pt x="722" y="19"/>
                    <a:pt x="719" y="16"/>
                    <a:pt x="719" y="10"/>
                  </a:cubicBezTo>
                  <a:cubicBezTo>
                    <a:pt x="719" y="5"/>
                    <a:pt x="722" y="0"/>
                    <a:pt x="728" y="0"/>
                  </a:cubicBezTo>
                  <a:close/>
                  <a:moveTo>
                    <a:pt x="766" y="0"/>
                  </a:moveTo>
                  <a:cubicBezTo>
                    <a:pt x="771" y="0"/>
                    <a:pt x="776" y="5"/>
                    <a:pt x="776" y="10"/>
                  </a:cubicBezTo>
                  <a:cubicBezTo>
                    <a:pt x="776" y="16"/>
                    <a:pt x="771" y="19"/>
                    <a:pt x="766" y="19"/>
                  </a:cubicBezTo>
                  <a:cubicBezTo>
                    <a:pt x="760" y="19"/>
                    <a:pt x="757" y="16"/>
                    <a:pt x="757" y="10"/>
                  </a:cubicBezTo>
                  <a:cubicBezTo>
                    <a:pt x="757" y="5"/>
                    <a:pt x="760" y="0"/>
                    <a:pt x="766" y="0"/>
                  </a:cubicBezTo>
                  <a:close/>
                  <a:moveTo>
                    <a:pt x="804" y="0"/>
                  </a:moveTo>
                  <a:cubicBezTo>
                    <a:pt x="809" y="0"/>
                    <a:pt x="813" y="5"/>
                    <a:pt x="813" y="10"/>
                  </a:cubicBezTo>
                  <a:cubicBezTo>
                    <a:pt x="813" y="16"/>
                    <a:pt x="809" y="19"/>
                    <a:pt x="804" y="19"/>
                  </a:cubicBezTo>
                  <a:cubicBezTo>
                    <a:pt x="798" y="19"/>
                    <a:pt x="794" y="16"/>
                    <a:pt x="794" y="10"/>
                  </a:cubicBezTo>
                  <a:cubicBezTo>
                    <a:pt x="794" y="5"/>
                    <a:pt x="798" y="0"/>
                    <a:pt x="804" y="0"/>
                  </a:cubicBezTo>
                  <a:close/>
                  <a:moveTo>
                    <a:pt x="842" y="0"/>
                  </a:moveTo>
                  <a:cubicBezTo>
                    <a:pt x="846" y="0"/>
                    <a:pt x="851" y="5"/>
                    <a:pt x="851" y="10"/>
                  </a:cubicBezTo>
                  <a:cubicBezTo>
                    <a:pt x="851" y="16"/>
                    <a:pt x="846" y="19"/>
                    <a:pt x="842" y="19"/>
                  </a:cubicBezTo>
                  <a:cubicBezTo>
                    <a:pt x="836" y="19"/>
                    <a:pt x="832" y="16"/>
                    <a:pt x="832" y="10"/>
                  </a:cubicBezTo>
                  <a:cubicBezTo>
                    <a:pt x="832" y="5"/>
                    <a:pt x="836" y="0"/>
                    <a:pt x="842" y="0"/>
                  </a:cubicBezTo>
                  <a:close/>
                  <a:moveTo>
                    <a:pt x="879" y="0"/>
                  </a:moveTo>
                  <a:cubicBezTo>
                    <a:pt x="884" y="0"/>
                    <a:pt x="889" y="5"/>
                    <a:pt x="889" y="10"/>
                  </a:cubicBezTo>
                  <a:cubicBezTo>
                    <a:pt x="889" y="16"/>
                    <a:pt x="884" y="19"/>
                    <a:pt x="879" y="19"/>
                  </a:cubicBezTo>
                  <a:cubicBezTo>
                    <a:pt x="874" y="19"/>
                    <a:pt x="870" y="16"/>
                    <a:pt x="870" y="10"/>
                  </a:cubicBezTo>
                  <a:cubicBezTo>
                    <a:pt x="870" y="5"/>
                    <a:pt x="874" y="0"/>
                    <a:pt x="879" y="0"/>
                  </a:cubicBezTo>
                  <a:close/>
                  <a:moveTo>
                    <a:pt x="917" y="0"/>
                  </a:moveTo>
                  <a:cubicBezTo>
                    <a:pt x="922" y="0"/>
                    <a:pt x="927" y="5"/>
                    <a:pt x="927" y="10"/>
                  </a:cubicBezTo>
                  <a:cubicBezTo>
                    <a:pt x="927" y="16"/>
                    <a:pt x="922" y="19"/>
                    <a:pt x="917" y="19"/>
                  </a:cubicBezTo>
                  <a:cubicBezTo>
                    <a:pt x="911" y="19"/>
                    <a:pt x="908" y="16"/>
                    <a:pt x="908" y="10"/>
                  </a:cubicBezTo>
                  <a:cubicBezTo>
                    <a:pt x="908" y="5"/>
                    <a:pt x="911" y="0"/>
                    <a:pt x="917" y="0"/>
                  </a:cubicBez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00" name="Line 24"/>
            <p:cNvSpPr>
              <a:spLocks noChangeShapeType="1"/>
            </p:cNvSpPr>
            <p:nvPr/>
          </p:nvSpPr>
          <p:spPr bwMode="auto">
            <a:xfrm flipH="1">
              <a:off x="999" y="2361"/>
              <a:ext cx="641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01" name="Line 25"/>
            <p:cNvSpPr>
              <a:spLocks noChangeShapeType="1"/>
            </p:cNvSpPr>
            <p:nvPr/>
          </p:nvSpPr>
          <p:spPr bwMode="auto">
            <a:xfrm flipH="1">
              <a:off x="990" y="2213"/>
              <a:ext cx="1221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02" name="Line 26"/>
            <p:cNvSpPr>
              <a:spLocks noChangeShapeType="1"/>
            </p:cNvSpPr>
            <p:nvPr/>
          </p:nvSpPr>
          <p:spPr bwMode="auto">
            <a:xfrm flipV="1">
              <a:off x="999" y="2282"/>
              <a:ext cx="104" cy="79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03" name="Line 27"/>
            <p:cNvSpPr>
              <a:spLocks noChangeShapeType="1"/>
            </p:cNvSpPr>
            <p:nvPr/>
          </p:nvSpPr>
          <p:spPr bwMode="auto">
            <a:xfrm>
              <a:off x="999" y="2213"/>
              <a:ext cx="104" cy="69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04" name="Line 28"/>
            <p:cNvSpPr>
              <a:spLocks noChangeShapeType="1"/>
            </p:cNvSpPr>
            <p:nvPr/>
          </p:nvSpPr>
          <p:spPr bwMode="auto">
            <a:xfrm flipV="1">
              <a:off x="1640" y="2282"/>
              <a:ext cx="1" cy="79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05" name="Line 29"/>
            <p:cNvSpPr>
              <a:spLocks noChangeShapeType="1"/>
            </p:cNvSpPr>
            <p:nvPr/>
          </p:nvSpPr>
          <p:spPr bwMode="auto">
            <a:xfrm>
              <a:off x="1640" y="2369"/>
              <a:ext cx="1" cy="6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06" name="Line 30"/>
            <p:cNvSpPr>
              <a:spLocks noChangeShapeType="1"/>
            </p:cNvSpPr>
            <p:nvPr/>
          </p:nvSpPr>
          <p:spPr bwMode="auto">
            <a:xfrm>
              <a:off x="1644" y="2282"/>
              <a:ext cx="104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07" name="Line 31"/>
            <p:cNvSpPr>
              <a:spLocks noChangeShapeType="1"/>
            </p:cNvSpPr>
            <p:nvPr/>
          </p:nvSpPr>
          <p:spPr bwMode="auto">
            <a:xfrm>
              <a:off x="1640" y="2430"/>
              <a:ext cx="86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08" name="Oval 32"/>
            <p:cNvSpPr>
              <a:spLocks noChangeArrowheads="1"/>
            </p:cNvSpPr>
            <p:nvPr/>
          </p:nvSpPr>
          <p:spPr bwMode="auto">
            <a:xfrm>
              <a:off x="1724" y="2235"/>
              <a:ext cx="104" cy="9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09" name="Oval 33"/>
            <p:cNvSpPr>
              <a:spLocks noChangeArrowheads="1"/>
            </p:cNvSpPr>
            <p:nvPr/>
          </p:nvSpPr>
          <p:spPr bwMode="auto">
            <a:xfrm>
              <a:off x="1724" y="2235"/>
              <a:ext cx="104" cy="95"/>
            </a:xfrm>
            <a:prstGeom prst="ellipse">
              <a:avLst/>
            </a:prstGeom>
            <a:noFill/>
            <a:ln w="142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10" name="Freeform 34"/>
            <p:cNvSpPr>
              <a:spLocks/>
            </p:cNvSpPr>
            <p:nvPr/>
          </p:nvSpPr>
          <p:spPr bwMode="auto">
            <a:xfrm>
              <a:off x="1728" y="2379"/>
              <a:ext cx="104" cy="95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0" y="104"/>
                </a:cxn>
                <a:cxn ang="0">
                  <a:pos x="114" y="208"/>
                </a:cxn>
                <a:cxn ang="0">
                  <a:pos x="227" y="104"/>
                </a:cxn>
                <a:cxn ang="0">
                  <a:pos x="114" y="0"/>
                </a:cxn>
              </a:cxnLst>
              <a:rect l="0" t="0" r="r" b="b"/>
              <a:pathLst>
                <a:path w="227" h="208">
                  <a:moveTo>
                    <a:pt x="114" y="0"/>
                  </a:moveTo>
                  <a:cubicBezTo>
                    <a:pt x="51" y="0"/>
                    <a:pt x="0" y="48"/>
                    <a:pt x="0" y="104"/>
                  </a:cubicBezTo>
                  <a:cubicBezTo>
                    <a:pt x="0" y="162"/>
                    <a:pt x="51" y="208"/>
                    <a:pt x="114" y="208"/>
                  </a:cubicBezTo>
                  <a:cubicBezTo>
                    <a:pt x="176" y="208"/>
                    <a:pt x="227" y="162"/>
                    <a:pt x="227" y="104"/>
                  </a:cubicBezTo>
                  <a:cubicBezTo>
                    <a:pt x="227" y="48"/>
                    <a:pt x="176" y="0"/>
                    <a:pt x="114" y="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11" name="Oval 35"/>
            <p:cNvSpPr>
              <a:spLocks noChangeArrowheads="1"/>
            </p:cNvSpPr>
            <p:nvPr/>
          </p:nvSpPr>
          <p:spPr bwMode="auto">
            <a:xfrm>
              <a:off x="1728" y="2381"/>
              <a:ext cx="104" cy="95"/>
            </a:xfrm>
            <a:prstGeom prst="ellipse">
              <a:avLst/>
            </a:prstGeom>
            <a:noFill/>
            <a:ln w="142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12" name="Freeform 36"/>
            <p:cNvSpPr>
              <a:spLocks noEditPoints="1"/>
            </p:cNvSpPr>
            <p:nvPr/>
          </p:nvSpPr>
          <p:spPr bwMode="auto">
            <a:xfrm>
              <a:off x="1727" y="2395"/>
              <a:ext cx="104" cy="69"/>
            </a:xfrm>
            <a:custGeom>
              <a:avLst/>
              <a:gdLst/>
              <a:ahLst/>
              <a:cxnLst>
                <a:cxn ang="0">
                  <a:pos x="104" y="43"/>
                </a:cxn>
                <a:cxn ang="0">
                  <a:pos x="58" y="43"/>
                </a:cxn>
                <a:cxn ang="0">
                  <a:pos x="58" y="26"/>
                </a:cxn>
                <a:cxn ang="0">
                  <a:pos x="104" y="26"/>
                </a:cxn>
                <a:cxn ang="0">
                  <a:pos x="104" y="43"/>
                </a:cxn>
                <a:cxn ang="0">
                  <a:pos x="104" y="43"/>
                </a:cxn>
                <a:cxn ang="0">
                  <a:pos x="69" y="69"/>
                </a:cxn>
                <a:cxn ang="0">
                  <a:pos x="0" y="35"/>
                </a:cxn>
                <a:cxn ang="0">
                  <a:pos x="69" y="0"/>
                </a:cxn>
                <a:cxn ang="0">
                  <a:pos x="69" y="69"/>
                </a:cxn>
                <a:cxn ang="0">
                  <a:pos x="69" y="69"/>
                </a:cxn>
              </a:cxnLst>
              <a:rect l="0" t="0" r="r" b="b"/>
              <a:pathLst>
                <a:path w="104" h="69">
                  <a:moveTo>
                    <a:pt x="104" y="43"/>
                  </a:moveTo>
                  <a:lnTo>
                    <a:pt x="58" y="43"/>
                  </a:lnTo>
                  <a:lnTo>
                    <a:pt x="58" y="26"/>
                  </a:lnTo>
                  <a:lnTo>
                    <a:pt x="104" y="26"/>
                  </a:lnTo>
                  <a:lnTo>
                    <a:pt x="104" y="43"/>
                  </a:lnTo>
                  <a:lnTo>
                    <a:pt x="104" y="43"/>
                  </a:lnTo>
                  <a:close/>
                  <a:moveTo>
                    <a:pt x="69" y="69"/>
                  </a:moveTo>
                  <a:lnTo>
                    <a:pt x="0" y="35"/>
                  </a:lnTo>
                  <a:lnTo>
                    <a:pt x="69" y="0"/>
                  </a:lnTo>
                  <a:lnTo>
                    <a:pt x="69" y="69"/>
                  </a:lnTo>
                  <a:lnTo>
                    <a:pt x="69" y="69"/>
                  </a:lnTo>
                  <a:close/>
                </a:path>
              </a:pathLst>
            </a:custGeom>
            <a:solidFill>
              <a:srgbClr val="FF9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13" name="Freeform 37"/>
            <p:cNvSpPr>
              <a:spLocks/>
            </p:cNvSpPr>
            <p:nvPr/>
          </p:nvSpPr>
          <p:spPr bwMode="auto">
            <a:xfrm>
              <a:off x="1785" y="2421"/>
              <a:ext cx="46" cy="17"/>
            </a:xfrm>
            <a:custGeom>
              <a:avLst/>
              <a:gdLst/>
              <a:ahLst/>
              <a:cxnLst>
                <a:cxn ang="0">
                  <a:pos x="46" y="17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46" y="0"/>
                </a:cxn>
                <a:cxn ang="0">
                  <a:pos x="46" y="17"/>
                </a:cxn>
                <a:cxn ang="0">
                  <a:pos x="46" y="17"/>
                </a:cxn>
              </a:cxnLst>
              <a:rect l="0" t="0" r="r" b="b"/>
              <a:pathLst>
                <a:path w="46" h="17">
                  <a:moveTo>
                    <a:pt x="46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17"/>
                  </a:lnTo>
                  <a:lnTo>
                    <a:pt x="46" y="17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14" name="Freeform 38"/>
            <p:cNvSpPr>
              <a:spLocks/>
            </p:cNvSpPr>
            <p:nvPr/>
          </p:nvSpPr>
          <p:spPr bwMode="auto">
            <a:xfrm>
              <a:off x="1727" y="2395"/>
              <a:ext cx="69" cy="69"/>
            </a:xfrm>
            <a:custGeom>
              <a:avLst/>
              <a:gdLst/>
              <a:ahLst/>
              <a:cxnLst>
                <a:cxn ang="0">
                  <a:pos x="69" y="69"/>
                </a:cxn>
                <a:cxn ang="0">
                  <a:pos x="0" y="35"/>
                </a:cxn>
                <a:cxn ang="0">
                  <a:pos x="69" y="0"/>
                </a:cxn>
                <a:cxn ang="0">
                  <a:pos x="69" y="69"/>
                </a:cxn>
                <a:cxn ang="0">
                  <a:pos x="69" y="69"/>
                </a:cxn>
              </a:cxnLst>
              <a:rect l="0" t="0" r="r" b="b"/>
              <a:pathLst>
                <a:path w="69" h="69">
                  <a:moveTo>
                    <a:pt x="69" y="69"/>
                  </a:moveTo>
                  <a:lnTo>
                    <a:pt x="0" y="35"/>
                  </a:lnTo>
                  <a:lnTo>
                    <a:pt x="69" y="0"/>
                  </a:lnTo>
                  <a:lnTo>
                    <a:pt x="69" y="69"/>
                  </a:lnTo>
                  <a:lnTo>
                    <a:pt x="69" y="69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15" name="Freeform 39"/>
            <p:cNvSpPr>
              <a:spLocks noEditPoints="1"/>
            </p:cNvSpPr>
            <p:nvPr/>
          </p:nvSpPr>
          <p:spPr bwMode="auto">
            <a:xfrm>
              <a:off x="1724" y="2248"/>
              <a:ext cx="104" cy="69"/>
            </a:xfrm>
            <a:custGeom>
              <a:avLst/>
              <a:gdLst/>
              <a:ahLst/>
              <a:cxnLst>
                <a:cxn ang="0">
                  <a:pos x="104" y="43"/>
                </a:cxn>
                <a:cxn ang="0">
                  <a:pos x="57" y="43"/>
                </a:cxn>
                <a:cxn ang="0">
                  <a:pos x="57" y="26"/>
                </a:cxn>
                <a:cxn ang="0">
                  <a:pos x="104" y="26"/>
                </a:cxn>
                <a:cxn ang="0">
                  <a:pos x="104" y="43"/>
                </a:cxn>
                <a:cxn ang="0">
                  <a:pos x="104" y="43"/>
                </a:cxn>
                <a:cxn ang="0">
                  <a:pos x="69" y="69"/>
                </a:cxn>
                <a:cxn ang="0">
                  <a:pos x="0" y="34"/>
                </a:cxn>
                <a:cxn ang="0">
                  <a:pos x="69" y="0"/>
                </a:cxn>
                <a:cxn ang="0">
                  <a:pos x="69" y="69"/>
                </a:cxn>
                <a:cxn ang="0">
                  <a:pos x="69" y="69"/>
                </a:cxn>
              </a:cxnLst>
              <a:rect l="0" t="0" r="r" b="b"/>
              <a:pathLst>
                <a:path w="104" h="69">
                  <a:moveTo>
                    <a:pt x="104" y="43"/>
                  </a:moveTo>
                  <a:lnTo>
                    <a:pt x="57" y="43"/>
                  </a:lnTo>
                  <a:lnTo>
                    <a:pt x="57" y="26"/>
                  </a:lnTo>
                  <a:lnTo>
                    <a:pt x="104" y="26"/>
                  </a:lnTo>
                  <a:lnTo>
                    <a:pt x="104" y="43"/>
                  </a:lnTo>
                  <a:lnTo>
                    <a:pt x="104" y="43"/>
                  </a:lnTo>
                  <a:close/>
                  <a:moveTo>
                    <a:pt x="69" y="69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69" y="69"/>
                  </a:lnTo>
                  <a:lnTo>
                    <a:pt x="69" y="69"/>
                  </a:lnTo>
                  <a:close/>
                </a:path>
              </a:pathLst>
            </a:custGeom>
            <a:solidFill>
              <a:srgbClr val="FF9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16" name="Freeform 40"/>
            <p:cNvSpPr>
              <a:spLocks/>
            </p:cNvSpPr>
            <p:nvPr/>
          </p:nvSpPr>
          <p:spPr bwMode="auto">
            <a:xfrm>
              <a:off x="1781" y="2274"/>
              <a:ext cx="47" cy="17"/>
            </a:xfrm>
            <a:custGeom>
              <a:avLst/>
              <a:gdLst/>
              <a:ahLst/>
              <a:cxnLst>
                <a:cxn ang="0">
                  <a:pos x="47" y="17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17"/>
                </a:cxn>
                <a:cxn ang="0">
                  <a:pos x="47" y="17"/>
                </a:cxn>
              </a:cxnLst>
              <a:rect l="0" t="0" r="r" b="b"/>
              <a:pathLst>
                <a:path w="47" h="17">
                  <a:moveTo>
                    <a:pt x="47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17"/>
                  </a:lnTo>
                  <a:lnTo>
                    <a:pt x="47" y="17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17" name="Freeform 41"/>
            <p:cNvSpPr>
              <a:spLocks/>
            </p:cNvSpPr>
            <p:nvPr/>
          </p:nvSpPr>
          <p:spPr bwMode="auto">
            <a:xfrm>
              <a:off x="1724" y="2248"/>
              <a:ext cx="69" cy="69"/>
            </a:xfrm>
            <a:custGeom>
              <a:avLst/>
              <a:gdLst/>
              <a:ahLst/>
              <a:cxnLst>
                <a:cxn ang="0">
                  <a:pos x="69" y="69"/>
                </a:cxn>
                <a:cxn ang="0">
                  <a:pos x="0" y="34"/>
                </a:cxn>
                <a:cxn ang="0">
                  <a:pos x="69" y="0"/>
                </a:cxn>
                <a:cxn ang="0">
                  <a:pos x="69" y="69"/>
                </a:cxn>
                <a:cxn ang="0">
                  <a:pos x="69" y="69"/>
                </a:cxn>
              </a:cxnLst>
              <a:rect l="0" t="0" r="r" b="b"/>
              <a:pathLst>
                <a:path w="69" h="69">
                  <a:moveTo>
                    <a:pt x="69" y="69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69" y="69"/>
                  </a:lnTo>
                  <a:lnTo>
                    <a:pt x="69" y="69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18" name="Freeform 42"/>
            <p:cNvSpPr>
              <a:spLocks noEditPoints="1"/>
            </p:cNvSpPr>
            <p:nvPr/>
          </p:nvSpPr>
          <p:spPr bwMode="auto">
            <a:xfrm>
              <a:off x="1112" y="1314"/>
              <a:ext cx="69" cy="170"/>
            </a:xfrm>
            <a:custGeom>
              <a:avLst/>
              <a:gdLst/>
              <a:ahLst/>
              <a:cxnLst>
                <a:cxn ang="0">
                  <a:pos x="64" y="359"/>
                </a:cxn>
                <a:cxn ang="0">
                  <a:pos x="64" y="85"/>
                </a:cxn>
                <a:cxn ang="0">
                  <a:pos x="75" y="72"/>
                </a:cxn>
                <a:cxn ang="0">
                  <a:pos x="88" y="85"/>
                </a:cxn>
                <a:cxn ang="0">
                  <a:pos x="88" y="359"/>
                </a:cxn>
                <a:cxn ang="0">
                  <a:pos x="75" y="372"/>
                </a:cxn>
                <a:cxn ang="0">
                  <a:pos x="64" y="359"/>
                </a:cxn>
                <a:cxn ang="0">
                  <a:pos x="0" y="151"/>
                </a:cxn>
                <a:cxn ang="0">
                  <a:pos x="75" y="0"/>
                </a:cxn>
                <a:cxn ang="0">
                  <a:pos x="151" y="151"/>
                </a:cxn>
                <a:cxn ang="0">
                  <a:pos x="0" y="151"/>
                </a:cxn>
              </a:cxnLst>
              <a:rect l="0" t="0" r="r" b="b"/>
              <a:pathLst>
                <a:path w="151" h="372">
                  <a:moveTo>
                    <a:pt x="64" y="359"/>
                  </a:moveTo>
                  <a:lnTo>
                    <a:pt x="64" y="85"/>
                  </a:lnTo>
                  <a:cubicBezTo>
                    <a:pt x="64" y="78"/>
                    <a:pt x="69" y="72"/>
                    <a:pt x="75" y="72"/>
                  </a:cubicBezTo>
                  <a:cubicBezTo>
                    <a:pt x="82" y="72"/>
                    <a:pt x="88" y="78"/>
                    <a:pt x="88" y="85"/>
                  </a:cubicBezTo>
                  <a:lnTo>
                    <a:pt x="88" y="359"/>
                  </a:lnTo>
                  <a:cubicBezTo>
                    <a:pt x="88" y="366"/>
                    <a:pt x="82" y="372"/>
                    <a:pt x="75" y="372"/>
                  </a:cubicBezTo>
                  <a:cubicBezTo>
                    <a:pt x="69" y="372"/>
                    <a:pt x="64" y="366"/>
                    <a:pt x="64" y="359"/>
                  </a:cubicBezTo>
                  <a:close/>
                  <a:moveTo>
                    <a:pt x="0" y="151"/>
                  </a:moveTo>
                  <a:lnTo>
                    <a:pt x="75" y="0"/>
                  </a:lnTo>
                  <a:lnTo>
                    <a:pt x="151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19" name="Freeform 43"/>
            <p:cNvSpPr>
              <a:spLocks noEditPoints="1"/>
            </p:cNvSpPr>
            <p:nvPr/>
          </p:nvSpPr>
          <p:spPr bwMode="auto">
            <a:xfrm>
              <a:off x="1112" y="1314"/>
              <a:ext cx="69" cy="170"/>
            </a:xfrm>
            <a:custGeom>
              <a:avLst/>
              <a:gdLst/>
              <a:ahLst/>
              <a:cxnLst>
                <a:cxn ang="0">
                  <a:pos x="64" y="359"/>
                </a:cxn>
                <a:cxn ang="0">
                  <a:pos x="64" y="85"/>
                </a:cxn>
                <a:cxn ang="0">
                  <a:pos x="75" y="72"/>
                </a:cxn>
                <a:cxn ang="0">
                  <a:pos x="88" y="85"/>
                </a:cxn>
                <a:cxn ang="0">
                  <a:pos x="88" y="359"/>
                </a:cxn>
                <a:cxn ang="0">
                  <a:pos x="75" y="372"/>
                </a:cxn>
                <a:cxn ang="0">
                  <a:pos x="64" y="359"/>
                </a:cxn>
                <a:cxn ang="0">
                  <a:pos x="0" y="151"/>
                </a:cxn>
                <a:cxn ang="0">
                  <a:pos x="75" y="0"/>
                </a:cxn>
                <a:cxn ang="0">
                  <a:pos x="151" y="151"/>
                </a:cxn>
                <a:cxn ang="0">
                  <a:pos x="0" y="151"/>
                </a:cxn>
              </a:cxnLst>
              <a:rect l="0" t="0" r="r" b="b"/>
              <a:pathLst>
                <a:path w="151" h="372">
                  <a:moveTo>
                    <a:pt x="64" y="359"/>
                  </a:moveTo>
                  <a:lnTo>
                    <a:pt x="64" y="85"/>
                  </a:lnTo>
                  <a:cubicBezTo>
                    <a:pt x="64" y="78"/>
                    <a:pt x="69" y="72"/>
                    <a:pt x="75" y="72"/>
                  </a:cubicBezTo>
                  <a:cubicBezTo>
                    <a:pt x="82" y="72"/>
                    <a:pt x="88" y="78"/>
                    <a:pt x="88" y="85"/>
                  </a:cubicBezTo>
                  <a:lnTo>
                    <a:pt x="88" y="359"/>
                  </a:lnTo>
                  <a:cubicBezTo>
                    <a:pt x="88" y="366"/>
                    <a:pt x="82" y="372"/>
                    <a:pt x="75" y="372"/>
                  </a:cubicBezTo>
                  <a:cubicBezTo>
                    <a:pt x="69" y="372"/>
                    <a:pt x="64" y="366"/>
                    <a:pt x="64" y="359"/>
                  </a:cubicBezTo>
                  <a:close/>
                  <a:moveTo>
                    <a:pt x="0" y="151"/>
                  </a:moveTo>
                  <a:lnTo>
                    <a:pt x="75" y="0"/>
                  </a:lnTo>
                  <a:lnTo>
                    <a:pt x="151" y="151"/>
                  </a:lnTo>
                  <a:lnTo>
                    <a:pt x="0" y="151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20" name="Line 44"/>
            <p:cNvSpPr>
              <a:spLocks noChangeShapeType="1"/>
            </p:cNvSpPr>
            <p:nvPr/>
          </p:nvSpPr>
          <p:spPr bwMode="auto">
            <a:xfrm flipH="1">
              <a:off x="999" y="1997"/>
              <a:ext cx="641" cy="1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21" name="Line 45"/>
            <p:cNvSpPr>
              <a:spLocks noChangeShapeType="1"/>
            </p:cNvSpPr>
            <p:nvPr/>
          </p:nvSpPr>
          <p:spPr bwMode="auto">
            <a:xfrm flipH="1">
              <a:off x="999" y="1850"/>
              <a:ext cx="641" cy="1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22" name="Line 46"/>
            <p:cNvSpPr>
              <a:spLocks noChangeShapeType="1"/>
            </p:cNvSpPr>
            <p:nvPr/>
          </p:nvSpPr>
          <p:spPr bwMode="auto">
            <a:xfrm flipV="1">
              <a:off x="999" y="1928"/>
              <a:ext cx="104" cy="69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23" name="Line 47"/>
            <p:cNvSpPr>
              <a:spLocks noChangeShapeType="1"/>
            </p:cNvSpPr>
            <p:nvPr/>
          </p:nvSpPr>
          <p:spPr bwMode="auto">
            <a:xfrm>
              <a:off x="1008" y="1850"/>
              <a:ext cx="95" cy="78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24" name="Freeform 48"/>
            <p:cNvSpPr>
              <a:spLocks noEditPoints="1"/>
            </p:cNvSpPr>
            <p:nvPr/>
          </p:nvSpPr>
          <p:spPr bwMode="auto">
            <a:xfrm>
              <a:off x="1380" y="1962"/>
              <a:ext cx="110" cy="69"/>
            </a:xfrm>
            <a:custGeom>
              <a:avLst/>
              <a:gdLst/>
              <a:ahLst/>
              <a:cxnLst>
                <a:cxn ang="0">
                  <a:pos x="226" y="89"/>
                </a:cxn>
                <a:cxn ang="0">
                  <a:pos x="85" y="89"/>
                </a:cxn>
                <a:cxn ang="0">
                  <a:pos x="72" y="76"/>
                </a:cxn>
                <a:cxn ang="0">
                  <a:pos x="85" y="64"/>
                </a:cxn>
                <a:cxn ang="0">
                  <a:pos x="226" y="64"/>
                </a:cxn>
                <a:cxn ang="0">
                  <a:pos x="239" y="76"/>
                </a:cxn>
                <a:cxn ang="0">
                  <a:pos x="226" y="89"/>
                </a:cxn>
                <a:cxn ang="0">
                  <a:pos x="151" y="151"/>
                </a:cxn>
                <a:cxn ang="0">
                  <a:pos x="0" y="76"/>
                </a:cxn>
                <a:cxn ang="0">
                  <a:pos x="151" y="0"/>
                </a:cxn>
                <a:cxn ang="0">
                  <a:pos x="151" y="151"/>
                </a:cxn>
              </a:cxnLst>
              <a:rect l="0" t="0" r="r" b="b"/>
              <a:pathLst>
                <a:path w="239" h="151">
                  <a:moveTo>
                    <a:pt x="226" y="89"/>
                  </a:moveTo>
                  <a:lnTo>
                    <a:pt x="85" y="89"/>
                  </a:lnTo>
                  <a:cubicBezTo>
                    <a:pt x="78" y="89"/>
                    <a:pt x="72" y="83"/>
                    <a:pt x="72" y="76"/>
                  </a:cubicBezTo>
                  <a:cubicBezTo>
                    <a:pt x="72" y="70"/>
                    <a:pt x="78" y="64"/>
                    <a:pt x="85" y="64"/>
                  </a:cubicBezTo>
                  <a:lnTo>
                    <a:pt x="226" y="64"/>
                  </a:lnTo>
                  <a:cubicBezTo>
                    <a:pt x="233" y="64"/>
                    <a:pt x="239" y="70"/>
                    <a:pt x="239" y="76"/>
                  </a:cubicBezTo>
                  <a:cubicBezTo>
                    <a:pt x="239" y="83"/>
                    <a:pt x="233" y="89"/>
                    <a:pt x="226" y="89"/>
                  </a:cubicBezTo>
                  <a:close/>
                  <a:moveTo>
                    <a:pt x="151" y="151"/>
                  </a:moveTo>
                  <a:lnTo>
                    <a:pt x="0" y="76"/>
                  </a:lnTo>
                  <a:lnTo>
                    <a:pt x="151" y="0"/>
                  </a:lnTo>
                  <a:lnTo>
                    <a:pt x="151" y="1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25" name="Freeform 49"/>
            <p:cNvSpPr>
              <a:spLocks noEditPoints="1"/>
            </p:cNvSpPr>
            <p:nvPr/>
          </p:nvSpPr>
          <p:spPr bwMode="auto">
            <a:xfrm>
              <a:off x="1380" y="1962"/>
              <a:ext cx="110" cy="69"/>
            </a:xfrm>
            <a:custGeom>
              <a:avLst/>
              <a:gdLst/>
              <a:ahLst/>
              <a:cxnLst>
                <a:cxn ang="0">
                  <a:pos x="226" y="89"/>
                </a:cxn>
                <a:cxn ang="0">
                  <a:pos x="85" y="89"/>
                </a:cxn>
                <a:cxn ang="0">
                  <a:pos x="72" y="76"/>
                </a:cxn>
                <a:cxn ang="0">
                  <a:pos x="85" y="64"/>
                </a:cxn>
                <a:cxn ang="0">
                  <a:pos x="226" y="64"/>
                </a:cxn>
                <a:cxn ang="0">
                  <a:pos x="239" y="76"/>
                </a:cxn>
                <a:cxn ang="0">
                  <a:pos x="226" y="89"/>
                </a:cxn>
                <a:cxn ang="0">
                  <a:pos x="151" y="151"/>
                </a:cxn>
                <a:cxn ang="0">
                  <a:pos x="0" y="76"/>
                </a:cxn>
                <a:cxn ang="0">
                  <a:pos x="151" y="0"/>
                </a:cxn>
                <a:cxn ang="0">
                  <a:pos x="151" y="151"/>
                </a:cxn>
              </a:cxnLst>
              <a:rect l="0" t="0" r="r" b="b"/>
              <a:pathLst>
                <a:path w="239" h="151">
                  <a:moveTo>
                    <a:pt x="226" y="89"/>
                  </a:moveTo>
                  <a:lnTo>
                    <a:pt x="85" y="89"/>
                  </a:lnTo>
                  <a:cubicBezTo>
                    <a:pt x="78" y="89"/>
                    <a:pt x="72" y="83"/>
                    <a:pt x="72" y="76"/>
                  </a:cubicBezTo>
                  <a:cubicBezTo>
                    <a:pt x="72" y="70"/>
                    <a:pt x="78" y="64"/>
                    <a:pt x="85" y="64"/>
                  </a:cubicBezTo>
                  <a:lnTo>
                    <a:pt x="226" y="64"/>
                  </a:lnTo>
                  <a:cubicBezTo>
                    <a:pt x="233" y="64"/>
                    <a:pt x="239" y="70"/>
                    <a:pt x="239" y="76"/>
                  </a:cubicBezTo>
                  <a:cubicBezTo>
                    <a:pt x="239" y="83"/>
                    <a:pt x="233" y="89"/>
                    <a:pt x="226" y="89"/>
                  </a:cubicBezTo>
                  <a:close/>
                  <a:moveTo>
                    <a:pt x="151" y="151"/>
                  </a:moveTo>
                  <a:lnTo>
                    <a:pt x="0" y="76"/>
                  </a:lnTo>
                  <a:lnTo>
                    <a:pt x="151" y="0"/>
                  </a:lnTo>
                  <a:lnTo>
                    <a:pt x="151" y="151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26" name="Freeform 50"/>
            <p:cNvSpPr>
              <a:spLocks noEditPoints="1"/>
            </p:cNvSpPr>
            <p:nvPr/>
          </p:nvSpPr>
          <p:spPr bwMode="auto">
            <a:xfrm>
              <a:off x="1349" y="1815"/>
              <a:ext cx="100" cy="69"/>
            </a:xfrm>
            <a:custGeom>
              <a:avLst/>
              <a:gdLst/>
              <a:ahLst/>
              <a:cxnLst>
                <a:cxn ang="0">
                  <a:pos x="12" y="64"/>
                </a:cxn>
                <a:cxn ang="0">
                  <a:pos x="136" y="64"/>
                </a:cxn>
                <a:cxn ang="0">
                  <a:pos x="149" y="76"/>
                </a:cxn>
                <a:cxn ang="0">
                  <a:pos x="136" y="89"/>
                </a:cxn>
                <a:cxn ang="0">
                  <a:pos x="12" y="89"/>
                </a:cxn>
                <a:cxn ang="0">
                  <a:pos x="0" y="76"/>
                </a:cxn>
                <a:cxn ang="0">
                  <a:pos x="12" y="64"/>
                </a:cxn>
                <a:cxn ang="0">
                  <a:pos x="69" y="0"/>
                </a:cxn>
                <a:cxn ang="0">
                  <a:pos x="220" y="76"/>
                </a:cxn>
                <a:cxn ang="0">
                  <a:pos x="69" y="151"/>
                </a:cxn>
                <a:cxn ang="0">
                  <a:pos x="69" y="0"/>
                </a:cxn>
              </a:cxnLst>
              <a:rect l="0" t="0" r="r" b="b"/>
              <a:pathLst>
                <a:path w="220" h="151">
                  <a:moveTo>
                    <a:pt x="12" y="64"/>
                  </a:moveTo>
                  <a:lnTo>
                    <a:pt x="136" y="64"/>
                  </a:lnTo>
                  <a:cubicBezTo>
                    <a:pt x="143" y="64"/>
                    <a:pt x="149" y="70"/>
                    <a:pt x="149" y="76"/>
                  </a:cubicBezTo>
                  <a:cubicBezTo>
                    <a:pt x="149" y="83"/>
                    <a:pt x="143" y="89"/>
                    <a:pt x="136" y="89"/>
                  </a:cubicBezTo>
                  <a:lnTo>
                    <a:pt x="12" y="89"/>
                  </a:lnTo>
                  <a:cubicBezTo>
                    <a:pt x="6" y="89"/>
                    <a:pt x="0" y="83"/>
                    <a:pt x="0" y="76"/>
                  </a:cubicBezTo>
                  <a:cubicBezTo>
                    <a:pt x="0" y="70"/>
                    <a:pt x="6" y="64"/>
                    <a:pt x="12" y="64"/>
                  </a:cubicBezTo>
                  <a:close/>
                  <a:moveTo>
                    <a:pt x="69" y="0"/>
                  </a:moveTo>
                  <a:lnTo>
                    <a:pt x="220" y="76"/>
                  </a:lnTo>
                  <a:lnTo>
                    <a:pt x="69" y="15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27" name="Freeform 51"/>
            <p:cNvSpPr>
              <a:spLocks noEditPoints="1"/>
            </p:cNvSpPr>
            <p:nvPr/>
          </p:nvSpPr>
          <p:spPr bwMode="auto">
            <a:xfrm>
              <a:off x="1349" y="1815"/>
              <a:ext cx="100" cy="69"/>
            </a:xfrm>
            <a:custGeom>
              <a:avLst/>
              <a:gdLst/>
              <a:ahLst/>
              <a:cxnLst>
                <a:cxn ang="0">
                  <a:pos x="12" y="64"/>
                </a:cxn>
                <a:cxn ang="0">
                  <a:pos x="136" y="64"/>
                </a:cxn>
                <a:cxn ang="0">
                  <a:pos x="149" y="76"/>
                </a:cxn>
                <a:cxn ang="0">
                  <a:pos x="136" y="89"/>
                </a:cxn>
                <a:cxn ang="0">
                  <a:pos x="12" y="89"/>
                </a:cxn>
                <a:cxn ang="0">
                  <a:pos x="0" y="76"/>
                </a:cxn>
                <a:cxn ang="0">
                  <a:pos x="12" y="64"/>
                </a:cxn>
                <a:cxn ang="0">
                  <a:pos x="69" y="0"/>
                </a:cxn>
                <a:cxn ang="0">
                  <a:pos x="220" y="76"/>
                </a:cxn>
                <a:cxn ang="0">
                  <a:pos x="69" y="151"/>
                </a:cxn>
                <a:cxn ang="0">
                  <a:pos x="69" y="0"/>
                </a:cxn>
              </a:cxnLst>
              <a:rect l="0" t="0" r="r" b="b"/>
              <a:pathLst>
                <a:path w="220" h="151">
                  <a:moveTo>
                    <a:pt x="12" y="64"/>
                  </a:moveTo>
                  <a:lnTo>
                    <a:pt x="136" y="64"/>
                  </a:lnTo>
                  <a:cubicBezTo>
                    <a:pt x="143" y="64"/>
                    <a:pt x="149" y="70"/>
                    <a:pt x="149" y="76"/>
                  </a:cubicBezTo>
                  <a:cubicBezTo>
                    <a:pt x="149" y="83"/>
                    <a:pt x="143" y="89"/>
                    <a:pt x="136" y="89"/>
                  </a:cubicBezTo>
                  <a:lnTo>
                    <a:pt x="12" y="89"/>
                  </a:lnTo>
                  <a:cubicBezTo>
                    <a:pt x="6" y="89"/>
                    <a:pt x="0" y="83"/>
                    <a:pt x="0" y="76"/>
                  </a:cubicBezTo>
                  <a:cubicBezTo>
                    <a:pt x="0" y="70"/>
                    <a:pt x="6" y="64"/>
                    <a:pt x="12" y="64"/>
                  </a:cubicBezTo>
                  <a:close/>
                  <a:moveTo>
                    <a:pt x="69" y="0"/>
                  </a:moveTo>
                  <a:lnTo>
                    <a:pt x="220" y="76"/>
                  </a:lnTo>
                  <a:lnTo>
                    <a:pt x="69" y="151"/>
                  </a:lnTo>
                  <a:lnTo>
                    <a:pt x="69" y="0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28" name="Freeform 52"/>
            <p:cNvSpPr>
              <a:spLocks noEditPoints="1"/>
            </p:cNvSpPr>
            <p:nvPr/>
          </p:nvSpPr>
          <p:spPr bwMode="auto">
            <a:xfrm>
              <a:off x="1392" y="2179"/>
              <a:ext cx="118" cy="69"/>
            </a:xfrm>
            <a:custGeom>
              <a:avLst/>
              <a:gdLst/>
              <a:ahLst/>
              <a:cxnLst>
                <a:cxn ang="0">
                  <a:pos x="11" y="63"/>
                </a:cxn>
                <a:cxn ang="0">
                  <a:pos x="173" y="63"/>
                </a:cxn>
                <a:cxn ang="0">
                  <a:pos x="186" y="75"/>
                </a:cxn>
                <a:cxn ang="0">
                  <a:pos x="173" y="88"/>
                </a:cxn>
                <a:cxn ang="0">
                  <a:pos x="11" y="88"/>
                </a:cxn>
                <a:cxn ang="0">
                  <a:pos x="0" y="75"/>
                </a:cxn>
                <a:cxn ang="0">
                  <a:pos x="11" y="63"/>
                </a:cxn>
                <a:cxn ang="0">
                  <a:pos x="106" y="0"/>
                </a:cxn>
                <a:cxn ang="0">
                  <a:pos x="257" y="75"/>
                </a:cxn>
                <a:cxn ang="0">
                  <a:pos x="106" y="151"/>
                </a:cxn>
                <a:cxn ang="0">
                  <a:pos x="106" y="0"/>
                </a:cxn>
              </a:cxnLst>
              <a:rect l="0" t="0" r="r" b="b"/>
              <a:pathLst>
                <a:path w="257" h="151">
                  <a:moveTo>
                    <a:pt x="11" y="63"/>
                  </a:moveTo>
                  <a:lnTo>
                    <a:pt x="173" y="63"/>
                  </a:lnTo>
                  <a:cubicBezTo>
                    <a:pt x="180" y="63"/>
                    <a:pt x="186" y="69"/>
                    <a:pt x="186" y="75"/>
                  </a:cubicBezTo>
                  <a:cubicBezTo>
                    <a:pt x="186" y="82"/>
                    <a:pt x="180" y="88"/>
                    <a:pt x="173" y="88"/>
                  </a:cubicBezTo>
                  <a:lnTo>
                    <a:pt x="11" y="88"/>
                  </a:lnTo>
                  <a:cubicBezTo>
                    <a:pt x="6" y="88"/>
                    <a:pt x="0" y="82"/>
                    <a:pt x="0" y="75"/>
                  </a:cubicBezTo>
                  <a:cubicBezTo>
                    <a:pt x="0" y="69"/>
                    <a:pt x="6" y="63"/>
                    <a:pt x="11" y="63"/>
                  </a:cubicBezTo>
                  <a:close/>
                  <a:moveTo>
                    <a:pt x="106" y="0"/>
                  </a:moveTo>
                  <a:lnTo>
                    <a:pt x="257" y="75"/>
                  </a:lnTo>
                  <a:lnTo>
                    <a:pt x="106" y="15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9A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29" name="Freeform 53"/>
            <p:cNvSpPr>
              <a:spLocks noEditPoints="1"/>
            </p:cNvSpPr>
            <p:nvPr/>
          </p:nvSpPr>
          <p:spPr bwMode="auto">
            <a:xfrm>
              <a:off x="1392" y="2179"/>
              <a:ext cx="118" cy="69"/>
            </a:xfrm>
            <a:custGeom>
              <a:avLst/>
              <a:gdLst/>
              <a:ahLst/>
              <a:cxnLst>
                <a:cxn ang="0">
                  <a:pos x="11" y="63"/>
                </a:cxn>
                <a:cxn ang="0">
                  <a:pos x="173" y="63"/>
                </a:cxn>
                <a:cxn ang="0">
                  <a:pos x="186" y="75"/>
                </a:cxn>
                <a:cxn ang="0">
                  <a:pos x="173" y="88"/>
                </a:cxn>
                <a:cxn ang="0">
                  <a:pos x="11" y="88"/>
                </a:cxn>
                <a:cxn ang="0">
                  <a:pos x="0" y="75"/>
                </a:cxn>
                <a:cxn ang="0">
                  <a:pos x="11" y="63"/>
                </a:cxn>
                <a:cxn ang="0">
                  <a:pos x="106" y="0"/>
                </a:cxn>
                <a:cxn ang="0">
                  <a:pos x="257" y="75"/>
                </a:cxn>
                <a:cxn ang="0">
                  <a:pos x="106" y="151"/>
                </a:cxn>
                <a:cxn ang="0">
                  <a:pos x="106" y="0"/>
                </a:cxn>
              </a:cxnLst>
              <a:rect l="0" t="0" r="r" b="b"/>
              <a:pathLst>
                <a:path w="257" h="151">
                  <a:moveTo>
                    <a:pt x="11" y="63"/>
                  </a:moveTo>
                  <a:lnTo>
                    <a:pt x="173" y="63"/>
                  </a:lnTo>
                  <a:cubicBezTo>
                    <a:pt x="180" y="63"/>
                    <a:pt x="186" y="69"/>
                    <a:pt x="186" y="75"/>
                  </a:cubicBezTo>
                  <a:cubicBezTo>
                    <a:pt x="186" y="82"/>
                    <a:pt x="180" y="88"/>
                    <a:pt x="173" y="88"/>
                  </a:cubicBezTo>
                  <a:lnTo>
                    <a:pt x="11" y="88"/>
                  </a:lnTo>
                  <a:cubicBezTo>
                    <a:pt x="6" y="88"/>
                    <a:pt x="0" y="82"/>
                    <a:pt x="0" y="75"/>
                  </a:cubicBezTo>
                  <a:cubicBezTo>
                    <a:pt x="0" y="69"/>
                    <a:pt x="6" y="63"/>
                    <a:pt x="11" y="63"/>
                  </a:cubicBezTo>
                  <a:close/>
                  <a:moveTo>
                    <a:pt x="106" y="0"/>
                  </a:moveTo>
                  <a:lnTo>
                    <a:pt x="257" y="75"/>
                  </a:lnTo>
                  <a:lnTo>
                    <a:pt x="106" y="151"/>
                  </a:lnTo>
                  <a:lnTo>
                    <a:pt x="106" y="0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30" name="Line 54"/>
            <p:cNvSpPr>
              <a:spLocks noChangeShapeType="1"/>
            </p:cNvSpPr>
            <p:nvPr/>
          </p:nvSpPr>
          <p:spPr bwMode="auto">
            <a:xfrm>
              <a:off x="1839" y="2282"/>
              <a:ext cx="95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31" name="Line 55"/>
            <p:cNvSpPr>
              <a:spLocks noChangeShapeType="1"/>
            </p:cNvSpPr>
            <p:nvPr/>
          </p:nvSpPr>
          <p:spPr bwMode="auto">
            <a:xfrm>
              <a:off x="1839" y="2430"/>
              <a:ext cx="95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32" name="Line 56"/>
            <p:cNvSpPr>
              <a:spLocks noChangeShapeType="1"/>
            </p:cNvSpPr>
            <p:nvPr/>
          </p:nvSpPr>
          <p:spPr bwMode="auto">
            <a:xfrm>
              <a:off x="1934" y="2282"/>
              <a:ext cx="1" cy="148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33" name="Line 57"/>
            <p:cNvSpPr>
              <a:spLocks noChangeShapeType="1"/>
            </p:cNvSpPr>
            <p:nvPr/>
          </p:nvSpPr>
          <p:spPr bwMode="auto">
            <a:xfrm>
              <a:off x="1931" y="2361"/>
              <a:ext cx="190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34" name="Freeform 58"/>
            <p:cNvSpPr>
              <a:spLocks/>
            </p:cNvSpPr>
            <p:nvPr/>
          </p:nvSpPr>
          <p:spPr bwMode="auto">
            <a:xfrm>
              <a:off x="2159" y="2361"/>
              <a:ext cx="52" cy="5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51"/>
                </a:cxn>
                <a:cxn ang="0">
                  <a:pos x="52" y="51"/>
                </a:cxn>
                <a:cxn ang="0">
                  <a:pos x="26" y="0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lnTo>
                    <a:pt x="0" y="51"/>
                  </a:lnTo>
                  <a:lnTo>
                    <a:pt x="52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35" name="Freeform 59"/>
            <p:cNvSpPr>
              <a:spLocks/>
            </p:cNvSpPr>
            <p:nvPr/>
          </p:nvSpPr>
          <p:spPr bwMode="auto">
            <a:xfrm>
              <a:off x="2159" y="2361"/>
              <a:ext cx="52" cy="5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51"/>
                </a:cxn>
                <a:cxn ang="0">
                  <a:pos x="52" y="51"/>
                </a:cxn>
                <a:cxn ang="0">
                  <a:pos x="26" y="0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lnTo>
                    <a:pt x="0" y="51"/>
                  </a:lnTo>
                  <a:lnTo>
                    <a:pt x="52" y="51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36" name="Freeform 60"/>
            <p:cNvSpPr>
              <a:spLocks/>
            </p:cNvSpPr>
            <p:nvPr/>
          </p:nvSpPr>
          <p:spPr bwMode="auto">
            <a:xfrm>
              <a:off x="2185" y="2326"/>
              <a:ext cx="60" cy="5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60" y="52"/>
                </a:cxn>
                <a:cxn ang="0">
                  <a:pos x="60" y="0"/>
                </a:cxn>
                <a:cxn ang="0">
                  <a:pos x="0" y="26"/>
                </a:cxn>
              </a:cxnLst>
              <a:rect l="0" t="0" r="r" b="b"/>
              <a:pathLst>
                <a:path w="60" h="52">
                  <a:moveTo>
                    <a:pt x="0" y="26"/>
                  </a:moveTo>
                  <a:lnTo>
                    <a:pt x="60" y="52"/>
                  </a:lnTo>
                  <a:lnTo>
                    <a:pt x="6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37" name="Freeform 61"/>
            <p:cNvSpPr>
              <a:spLocks/>
            </p:cNvSpPr>
            <p:nvPr/>
          </p:nvSpPr>
          <p:spPr bwMode="auto">
            <a:xfrm>
              <a:off x="2185" y="2326"/>
              <a:ext cx="60" cy="5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60" y="52"/>
                </a:cxn>
                <a:cxn ang="0">
                  <a:pos x="60" y="0"/>
                </a:cxn>
                <a:cxn ang="0">
                  <a:pos x="0" y="26"/>
                </a:cxn>
              </a:cxnLst>
              <a:rect l="0" t="0" r="r" b="b"/>
              <a:pathLst>
                <a:path w="60" h="52">
                  <a:moveTo>
                    <a:pt x="0" y="26"/>
                  </a:moveTo>
                  <a:lnTo>
                    <a:pt x="60" y="52"/>
                  </a:lnTo>
                  <a:lnTo>
                    <a:pt x="60" y="0"/>
                  </a:lnTo>
                  <a:lnTo>
                    <a:pt x="0" y="26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38" name="Freeform 62"/>
            <p:cNvSpPr>
              <a:spLocks/>
            </p:cNvSpPr>
            <p:nvPr/>
          </p:nvSpPr>
          <p:spPr bwMode="auto">
            <a:xfrm>
              <a:off x="2124" y="2326"/>
              <a:ext cx="52" cy="52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0" y="0"/>
                </a:cxn>
                <a:cxn ang="0">
                  <a:pos x="0" y="52"/>
                </a:cxn>
                <a:cxn ang="0">
                  <a:pos x="52" y="26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lnTo>
                    <a:pt x="0" y="0"/>
                  </a:lnTo>
                  <a:lnTo>
                    <a:pt x="0" y="52"/>
                  </a:lnTo>
                  <a:lnTo>
                    <a:pt x="5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39" name="Freeform 63"/>
            <p:cNvSpPr>
              <a:spLocks/>
            </p:cNvSpPr>
            <p:nvPr/>
          </p:nvSpPr>
          <p:spPr bwMode="auto">
            <a:xfrm>
              <a:off x="2124" y="2326"/>
              <a:ext cx="52" cy="52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0" y="0"/>
                </a:cxn>
                <a:cxn ang="0">
                  <a:pos x="0" y="52"/>
                </a:cxn>
                <a:cxn ang="0">
                  <a:pos x="52" y="26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lnTo>
                    <a:pt x="0" y="0"/>
                  </a:lnTo>
                  <a:lnTo>
                    <a:pt x="0" y="52"/>
                  </a:lnTo>
                  <a:lnTo>
                    <a:pt x="52" y="26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40" name="Freeform 64"/>
            <p:cNvSpPr>
              <a:spLocks/>
            </p:cNvSpPr>
            <p:nvPr/>
          </p:nvSpPr>
          <p:spPr bwMode="auto">
            <a:xfrm>
              <a:off x="2678" y="2343"/>
              <a:ext cx="52" cy="4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2" y="43"/>
                </a:cxn>
                <a:cxn ang="0">
                  <a:pos x="52" y="0"/>
                </a:cxn>
                <a:cxn ang="0">
                  <a:pos x="0" y="22"/>
                </a:cxn>
              </a:cxnLst>
              <a:rect l="0" t="0" r="r" b="b"/>
              <a:pathLst>
                <a:path w="52" h="43">
                  <a:moveTo>
                    <a:pt x="0" y="22"/>
                  </a:moveTo>
                  <a:lnTo>
                    <a:pt x="52" y="43"/>
                  </a:lnTo>
                  <a:lnTo>
                    <a:pt x="5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41" name="Freeform 65"/>
            <p:cNvSpPr>
              <a:spLocks/>
            </p:cNvSpPr>
            <p:nvPr/>
          </p:nvSpPr>
          <p:spPr bwMode="auto">
            <a:xfrm>
              <a:off x="2678" y="2343"/>
              <a:ext cx="52" cy="4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2" y="43"/>
                </a:cxn>
                <a:cxn ang="0">
                  <a:pos x="52" y="0"/>
                </a:cxn>
                <a:cxn ang="0">
                  <a:pos x="0" y="22"/>
                </a:cxn>
              </a:cxnLst>
              <a:rect l="0" t="0" r="r" b="b"/>
              <a:pathLst>
                <a:path w="52" h="43">
                  <a:moveTo>
                    <a:pt x="0" y="22"/>
                  </a:moveTo>
                  <a:lnTo>
                    <a:pt x="52" y="43"/>
                  </a:lnTo>
                  <a:lnTo>
                    <a:pt x="52" y="0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42" name="Line 66"/>
            <p:cNvSpPr>
              <a:spLocks noChangeShapeType="1"/>
            </p:cNvSpPr>
            <p:nvPr/>
          </p:nvSpPr>
          <p:spPr bwMode="auto">
            <a:xfrm>
              <a:off x="2185" y="2385"/>
              <a:ext cx="1" cy="112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43" name="Line 67"/>
            <p:cNvSpPr>
              <a:spLocks noChangeShapeType="1"/>
            </p:cNvSpPr>
            <p:nvPr/>
          </p:nvSpPr>
          <p:spPr bwMode="auto">
            <a:xfrm>
              <a:off x="2185" y="2508"/>
              <a:ext cx="95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44" name="Freeform 68"/>
            <p:cNvSpPr>
              <a:spLocks/>
            </p:cNvSpPr>
            <p:nvPr/>
          </p:nvSpPr>
          <p:spPr bwMode="auto">
            <a:xfrm>
              <a:off x="2263" y="2430"/>
              <a:ext cx="233" cy="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7"/>
                </a:cxn>
                <a:cxn ang="0">
                  <a:pos x="233" y="147"/>
                </a:cxn>
                <a:cxn ang="0">
                  <a:pos x="23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3" h="147">
                  <a:moveTo>
                    <a:pt x="0" y="0"/>
                  </a:moveTo>
                  <a:lnTo>
                    <a:pt x="0" y="147"/>
                  </a:lnTo>
                  <a:lnTo>
                    <a:pt x="233" y="147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45" name="Rectangle 69"/>
            <p:cNvSpPr>
              <a:spLocks noChangeArrowheads="1"/>
            </p:cNvSpPr>
            <p:nvPr/>
          </p:nvSpPr>
          <p:spPr bwMode="auto">
            <a:xfrm>
              <a:off x="2263" y="2430"/>
              <a:ext cx="233" cy="147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46" name="Line 70"/>
            <p:cNvSpPr>
              <a:spLocks noChangeShapeType="1"/>
            </p:cNvSpPr>
            <p:nvPr/>
          </p:nvSpPr>
          <p:spPr bwMode="auto">
            <a:xfrm>
              <a:off x="2254" y="2361"/>
              <a:ext cx="355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47" name="Line 71"/>
            <p:cNvSpPr>
              <a:spLocks noChangeShapeType="1"/>
            </p:cNvSpPr>
            <p:nvPr/>
          </p:nvSpPr>
          <p:spPr bwMode="auto">
            <a:xfrm>
              <a:off x="2600" y="2357"/>
              <a:ext cx="1" cy="147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48" name="Line 72"/>
            <p:cNvSpPr>
              <a:spLocks noChangeShapeType="1"/>
            </p:cNvSpPr>
            <p:nvPr/>
          </p:nvSpPr>
          <p:spPr bwMode="auto">
            <a:xfrm flipH="1">
              <a:off x="2505" y="2508"/>
              <a:ext cx="95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49" name="Freeform 73"/>
            <p:cNvSpPr>
              <a:spLocks noEditPoints="1"/>
            </p:cNvSpPr>
            <p:nvPr/>
          </p:nvSpPr>
          <p:spPr bwMode="auto">
            <a:xfrm>
              <a:off x="2436" y="2326"/>
              <a:ext cx="69" cy="69"/>
            </a:xfrm>
            <a:custGeom>
              <a:avLst/>
              <a:gdLst/>
              <a:ahLst/>
              <a:cxnLst>
                <a:cxn ang="0">
                  <a:pos x="114" y="89"/>
                </a:cxn>
                <a:cxn ang="0">
                  <a:pos x="85" y="89"/>
                </a:cxn>
                <a:cxn ang="0">
                  <a:pos x="72" y="76"/>
                </a:cxn>
                <a:cxn ang="0">
                  <a:pos x="85" y="64"/>
                </a:cxn>
                <a:cxn ang="0">
                  <a:pos x="114" y="64"/>
                </a:cxn>
                <a:cxn ang="0">
                  <a:pos x="127" y="76"/>
                </a:cxn>
                <a:cxn ang="0">
                  <a:pos x="114" y="89"/>
                </a:cxn>
                <a:cxn ang="0">
                  <a:pos x="151" y="151"/>
                </a:cxn>
                <a:cxn ang="0">
                  <a:pos x="0" y="76"/>
                </a:cxn>
                <a:cxn ang="0">
                  <a:pos x="151" y="0"/>
                </a:cxn>
                <a:cxn ang="0">
                  <a:pos x="151" y="151"/>
                </a:cxn>
              </a:cxnLst>
              <a:rect l="0" t="0" r="r" b="b"/>
              <a:pathLst>
                <a:path w="151" h="151">
                  <a:moveTo>
                    <a:pt x="114" y="89"/>
                  </a:moveTo>
                  <a:lnTo>
                    <a:pt x="85" y="89"/>
                  </a:lnTo>
                  <a:cubicBezTo>
                    <a:pt x="78" y="89"/>
                    <a:pt x="72" y="83"/>
                    <a:pt x="72" y="76"/>
                  </a:cubicBezTo>
                  <a:cubicBezTo>
                    <a:pt x="72" y="70"/>
                    <a:pt x="78" y="64"/>
                    <a:pt x="85" y="64"/>
                  </a:cubicBezTo>
                  <a:lnTo>
                    <a:pt x="114" y="64"/>
                  </a:lnTo>
                  <a:cubicBezTo>
                    <a:pt x="121" y="64"/>
                    <a:pt x="127" y="70"/>
                    <a:pt x="127" y="76"/>
                  </a:cubicBezTo>
                  <a:cubicBezTo>
                    <a:pt x="127" y="83"/>
                    <a:pt x="121" y="89"/>
                    <a:pt x="114" y="89"/>
                  </a:cubicBezTo>
                  <a:close/>
                  <a:moveTo>
                    <a:pt x="151" y="151"/>
                  </a:moveTo>
                  <a:lnTo>
                    <a:pt x="0" y="76"/>
                  </a:lnTo>
                  <a:lnTo>
                    <a:pt x="151" y="0"/>
                  </a:lnTo>
                  <a:lnTo>
                    <a:pt x="151" y="151"/>
                  </a:lnTo>
                  <a:close/>
                </a:path>
              </a:pathLst>
            </a:custGeom>
            <a:solidFill>
              <a:srgbClr val="FF9A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50" name="Freeform 74"/>
            <p:cNvSpPr>
              <a:spLocks noEditPoints="1"/>
            </p:cNvSpPr>
            <p:nvPr/>
          </p:nvSpPr>
          <p:spPr bwMode="auto">
            <a:xfrm>
              <a:off x="2436" y="2326"/>
              <a:ext cx="69" cy="69"/>
            </a:xfrm>
            <a:custGeom>
              <a:avLst/>
              <a:gdLst/>
              <a:ahLst/>
              <a:cxnLst>
                <a:cxn ang="0">
                  <a:pos x="114" y="89"/>
                </a:cxn>
                <a:cxn ang="0">
                  <a:pos x="85" y="89"/>
                </a:cxn>
                <a:cxn ang="0">
                  <a:pos x="72" y="76"/>
                </a:cxn>
                <a:cxn ang="0">
                  <a:pos x="85" y="64"/>
                </a:cxn>
                <a:cxn ang="0">
                  <a:pos x="114" y="64"/>
                </a:cxn>
                <a:cxn ang="0">
                  <a:pos x="127" y="76"/>
                </a:cxn>
                <a:cxn ang="0">
                  <a:pos x="114" y="89"/>
                </a:cxn>
                <a:cxn ang="0">
                  <a:pos x="151" y="151"/>
                </a:cxn>
                <a:cxn ang="0">
                  <a:pos x="0" y="76"/>
                </a:cxn>
                <a:cxn ang="0">
                  <a:pos x="151" y="0"/>
                </a:cxn>
                <a:cxn ang="0">
                  <a:pos x="151" y="151"/>
                </a:cxn>
              </a:cxnLst>
              <a:rect l="0" t="0" r="r" b="b"/>
              <a:pathLst>
                <a:path w="151" h="151">
                  <a:moveTo>
                    <a:pt x="114" y="89"/>
                  </a:moveTo>
                  <a:lnTo>
                    <a:pt x="85" y="89"/>
                  </a:lnTo>
                  <a:cubicBezTo>
                    <a:pt x="78" y="89"/>
                    <a:pt x="72" y="83"/>
                    <a:pt x="72" y="76"/>
                  </a:cubicBezTo>
                  <a:cubicBezTo>
                    <a:pt x="72" y="70"/>
                    <a:pt x="78" y="64"/>
                    <a:pt x="85" y="64"/>
                  </a:cubicBezTo>
                  <a:lnTo>
                    <a:pt x="114" y="64"/>
                  </a:lnTo>
                  <a:cubicBezTo>
                    <a:pt x="121" y="64"/>
                    <a:pt x="127" y="70"/>
                    <a:pt x="127" y="76"/>
                  </a:cubicBezTo>
                  <a:cubicBezTo>
                    <a:pt x="127" y="83"/>
                    <a:pt x="121" y="89"/>
                    <a:pt x="114" y="89"/>
                  </a:cubicBezTo>
                  <a:close/>
                  <a:moveTo>
                    <a:pt x="151" y="151"/>
                  </a:moveTo>
                  <a:lnTo>
                    <a:pt x="0" y="76"/>
                  </a:lnTo>
                  <a:lnTo>
                    <a:pt x="151" y="0"/>
                  </a:lnTo>
                  <a:lnTo>
                    <a:pt x="151" y="151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51" name="Freeform 75"/>
            <p:cNvSpPr>
              <a:spLocks/>
            </p:cNvSpPr>
            <p:nvPr/>
          </p:nvSpPr>
          <p:spPr bwMode="auto">
            <a:xfrm>
              <a:off x="2566" y="2426"/>
              <a:ext cx="69" cy="69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4" y="69"/>
                </a:cxn>
                <a:cxn ang="0">
                  <a:pos x="0" y="0"/>
                </a:cxn>
                <a:cxn ang="0">
                  <a:pos x="69" y="0"/>
                </a:cxn>
              </a:cxnLst>
              <a:rect l="0" t="0" r="r" b="b"/>
              <a:pathLst>
                <a:path w="69" h="69">
                  <a:moveTo>
                    <a:pt x="69" y="0"/>
                  </a:moveTo>
                  <a:lnTo>
                    <a:pt x="34" y="69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9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52" name="Freeform 76"/>
            <p:cNvSpPr>
              <a:spLocks/>
            </p:cNvSpPr>
            <p:nvPr/>
          </p:nvSpPr>
          <p:spPr bwMode="auto">
            <a:xfrm>
              <a:off x="2566" y="2426"/>
              <a:ext cx="69" cy="69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4" y="69"/>
                </a:cxn>
                <a:cxn ang="0">
                  <a:pos x="0" y="0"/>
                </a:cxn>
                <a:cxn ang="0">
                  <a:pos x="69" y="0"/>
                </a:cxn>
              </a:cxnLst>
              <a:rect l="0" t="0" r="r" b="b"/>
              <a:pathLst>
                <a:path w="69" h="69">
                  <a:moveTo>
                    <a:pt x="69" y="0"/>
                  </a:moveTo>
                  <a:lnTo>
                    <a:pt x="34" y="69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53" name="Freeform 77"/>
            <p:cNvSpPr>
              <a:spLocks/>
            </p:cNvSpPr>
            <p:nvPr/>
          </p:nvSpPr>
          <p:spPr bwMode="auto">
            <a:xfrm>
              <a:off x="2626" y="2343"/>
              <a:ext cx="61" cy="43"/>
            </a:xfrm>
            <a:custGeom>
              <a:avLst/>
              <a:gdLst/>
              <a:ahLst/>
              <a:cxnLst>
                <a:cxn ang="0">
                  <a:pos x="61" y="22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61" y="22"/>
                </a:cxn>
              </a:cxnLst>
              <a:rect l="0" t="0" r="r" b="b"/>
              <a:pathLst>
                <a:path w="61" h="43">
                  <a:moveTo>
                    <a:pt x="61" y="22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61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54" name="Freeform 78"/>
            <p:cNvSpPr>
              <a:spLocks/>
            </p:cNvSpPr>
            <p:nvPr/>
          </p:nvSpPr>
          <p:spPr bwMode="auto">
            <a:xfrm>
              <a:off x="2626" y="2343"/>
              <a:ext cx="61" cy="43"/>
            </a:xfrm>
            <a:custGeom>
              <a:avLst/>
              <a:gdLst/>
              <a:ahLst/>
              <a:cxnLst>
                <a:cxn ang="0">
                  <a:pos x="61" y="22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61" y="22"/>
                </a:cxn>
              </a:cxnLst>
              <a:rect l="0" t="0" r="r" b="b"/>
              <a:pathLst>
                <a:path w="61" h="43">
                  <a:moveTo>
                    <a:pt x="61" y="22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61" y="22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55" name="Line 79"/>
            <p:cNvSpPr>
              <a:spLocks noChangeShapeType="1"/>
            </p:cNvSpPr>
            <p:nvPr/>
          </p:nvSpPr>
          <p:spPr bwMode="auto">
            <a:xfrm flipH="1">
              <a:off x="2591" y="2361"/>
              <a:ext cx="44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56" name="Line 80"/>
            <p:cNvSpPr>
              <a:spLocks noChangeShapeType="1"/>
            </p:cNvSpPr>
            <p:nvPr/>
          </p:nvSpPr>
          <p:spPr bwMode="auto">
            <a:xfrm>
              <a:off x="2730" y="2361"/>
              <a:ext cx="104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57" name="Line 81"/>
            <p:cNvSpPr>
              <a:spLocks noChangeShapeType="1"/>
            </p:cNvSpPr>
            <p:nvPr/>
          </p:nvSpPr>
          <p:spPr bwMode="auto">
            <a:xfrm>
              <a:off x="2219" y="2213"/>
              <a:ext cx="623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58" name="Line 82"/>
            <p:cNvSpPr>
              <a:spLocks noChangeShapeType="1"/>
            </p:cNvSpPr>
            <p:nvPr/>
          </p:nvSpPr>
          <p:spPr bwMode="auto">
            <a:xfrm flipV="1">
              <a:off x="2678" y="2213"/>
              <a:ext cx="1" cy="148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59" name="Freeform 83"/>
            <p:cNvSpPr>
              <a:spLocks noEditPoints="1"/>
            </p:cNvSpPr>
            <p:nvPr/>
          </p:nvSpPr>
          <p:spPr bwMode="auto">
            <a:xfrm>
              <a:off x="2643" y="2251"/>
              <a:ext cx="70" cy="75"/>
            </a:xfrm>
            <a:custGeom>
              <a:avLst/>
              <a:gdLst/>
              <a:ahLst/>
              <a:cxnLst>
                <a:cxn ang="0">
                  <a:pos x="88" y="12"/>
                </a:cxn>
                <a:cxn ang="0">
                  <a:pos x="88" y="79"/>
                </a:cxn>
                <a:cxn ang="0">
                  <a:pos x="75" y="92"/>
                </a:cxn>
                <a:cxn ang="0">
                  <a:pos x="63" y="79"/>
                </a:cxn>
                <a:cxn ang="0">
                  <a:pos x="63" y="12"/>
                </a:cxn>
                <a:cxn ang="0">
                  <a:pos x="75" y="0"/>
                </a:cxn>
                <a:cxn ang="0">
                  <a:pos x="88" y="12"/>
                </a:cxn>
                <a:cxn ang="0">
                  <a:pos x="151" y="12"/>
                </a:cxn>
                <a:cxn ang="0">
                  <a:pos x="75" y="163"/>
                </a:cxn>
                <a:cxn ang="0">
                  <a:pos x="0" y="12"/>
                </a:cxn>
                <a:cxn ang="0">
                  <a:pos x="151" y="12"/>
                </a:cxn>
              </a:cxnLst>
              <a:rect l="0" t="0" r="r" b="b"/>
              <a:pathLst>
                <a:path w="151" h="163">
                  <a:moveTo>
                    <a:pt x="88" y="12"/>
                  </a:moveTo>
                  <a:lnTo>
                    <a:pt x="88" y="79"/>
                  </a:lnTo>
                  <a:cubicBezTo>
                    <a:pt x="88" y="86"/>
                    <a:pt x="82" y="92"/>
                    <a:pt x="75" y="92"/>
                  </a:cubicBezTo>
                  <a:cubicBezTo>
                    <a:pt x="69" y="92"/>
                    <a:pt x="63" y="86"/>
                    <a:pt x="63" y="79"/>
                  </a:cubicBezTo>
                  <a:lnTo>
                    <a:pt x="63" y="12"/>
                  </a:lnTo>
                  <a:cubicBezTo>
                    <a:pt x="63" y="6"/>
                    <a:pt x="69" y="0"/>
                    <a:pt x="75" y="0"/>
                  </a:cubicBezTo>
                  <a:cubicBezTo>
                    <a:pt x="82" y="0"/>
                    <a:pt x="88" y="6"/>
                    <a:pt x="88" y="12"/>
                  </a:cubicBezTo>
                  <a:close/>
                  <a:moveTo>
                    <a:pt x="151" y="12"/>
                  </a:moveTo>
                  <a:lnTo>
                    <a:pt x="75" y="163"/>
                  </a:lnTo>
                  <a:lnTo>
                    <a:pt x="0" y="12"/>
                  </a:lnTo>
                  <a:lnTo>
                    <a:pt x="151" y="12"/>
                  </a:lnTo>
                  <a:close/>
                </a:path>
              </a:pathLst>
            </a:custGeom>
            <a:solidFill>
              <a:srgbClr val="FF9A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60" name="Freeform 84"/>
            <p:cNvSpPr>
              <a:spLocks noEditPoints="1"/>
            </p:cNvSpPr>
            <p:nvPr/>
          </p:nvSpPr>
          <p:spPr bwMode="auto">
            <a:xfrm>
              <a:off x="2643" y="2251"/>
              <a:ext cx="70" cy="75"/>
            </a:xfrm>
            <a:custGeom>
              <a:avLst/>
              <a:gdLst/>
              <a:ahLst/>
              <a:cxnLst>
                <a:cxn ang="0">
                  <a:pos x="88" y="12"/>
                </a:cxn>
                <a:cxn ang="0">
                  <a:pos x="88" y="79"/>
                </a:cxn>
                <a:cxn ang="0">
                  <a:pos x="75" y="92"/>
                </a:cxn>
                <a:cxn ang="0">
                  <a:pos x="63" y="79"/>
                </a:cxn>
                <a:cxn ang="0">
                  <a:pos x="63" y="12"/>
                </a:cxn>
                <a:cxn ang="0">
                  <a:pos x="75" y="0"/>
                </a:cxn>
                <a:cxn ang="0">
                  <a:pos x="88" y="12"/>
                </a:cxn>
                <a:cxn ang="0">
                  <a:pos x="151" y="12"/>
                </a:cxn>
                <a:cxn ang="0">
                  <a:pos x="75" y="163"/>
                </a:cxn>
                <a:cxn ang="0">
                  <a:pos x="0" y="12"/>
                </a:cxn>
                <a:cxn ang="0">
                  <a:pos x="151" y="12"/>
                </a:cxn>
              </a:cxnLst>
              <a:rect l="0" t="0" r="r" b="b"/>
              <a:pathLst>
                <a:path w="151" h="163">
                  <a:moveTo>
                    <a:pt x="88" y="12"/>
                  </a:moveTo>
                  <a:lnTo>
                    <a:pt x="88" y="79"/>
                  </a:lnTo>
                  <a:cubicBezTo>
                    <a:pt x="88" y="86"/>
                    <a:pt x="82" y="92"/>
                    <a:pt x="75" y="92"/>
                  </a:cubicBezTo>
                  <a:cubicBezTo>
                    <a:pt x="69" y="92"/>
                    <a:pt x="63" y="86"/>
                    <a:pt x="63" y="79"/>
                  </a:cubicBezTo>
                  <a:lnTo>
                    <a:pt x="63" y="12"/>
                  </a:lnTo>
                  <a:cubicBezTo>
                    <a:pt x="63" y="6"/>
                    <a:pt x="69" y="0"/>
                    <a:pt x="75" y="0"/>
                  </a:cubicBezTo>
                  <a:cubicBezTo>
                    <a:pt x="82" y="0"/>
                    <a:pt x="88" y="6"/>
                    <a:pt x="88" y="12"/>
                  </a:cubicBezTo>
                  <a:close/>
                  <a:moveTo>
                    <a:pt x="151" y="12"/>
                  </a:moveTo>
                  <a:lnTo>
                    <a:pt x="75" y="163"/>
                  </a:lnTo>
                  <a:lnTo>
                    <a:pt x="0" y="12"/>
                  </a:lnTo>
                  <a:lnTo>
                    <a:pt x="151" y="12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61" name="Freeform 85"/>
            <p:cNvSpPr>
              <a:spLocks/>
            </p:cNvSpPr>
            <p:nvPr/>
          </p:nvSpPr>
          <p:spPr bwMode="auto">
            <a:xfrm>
              <a:off x="2842" y="1997"/>
              <a:ext cx="1498" cy="10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21"/>
                </a:cxn>
                <a:cxn ang="0">
                  <a:pos x="1498" y="1021"/>
                </a:cxn>
                <a:cxn ang="0">
                  <a:pos x="149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98" h="1021">
                  <a:moveTo>
                    <a:pt x="0" y="0"/>
                  </a:moveTo>
                  <a:lnTo>
                    <a:pt x="0" y="1021"/>
                  </a:lnTo>
                  <a:lnTo>
                    <a:pt x="1498" y="1021"/>
                  </a:lnTo>
                  <a:lnTo>
                    <a:pt x="149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62" name="Freeform 86"/>
            <p:cNvSpPr>
              <a:spLocks noEditPoints="1"/>
            </p:cNvSpPr>
            <p:nvPr/>
          </p:nvSpPr>
          <p:spPr bwMode="auto">
            <a:xfrm>
              <a:off x="2838" y="1993"/>
              <a:ext cx="1506" cy="1029"/>
            </a:xfrm>
            <a:custGeom>
              <a:avLst/>
              <a:gdLst/>
              <a:ahLst/>
              <a:cxnLst>
                <a:cxn ang="0">
                  <a:pos x="1406" y="8"/>
                </a:cxn>
                <a:cxn ang="0">
                  <a:pos x="1380" y="0"/>
                </a:cxn>
                <a:cxn ang="0">
                  <a:pos x="1320" y="8"/>
                </a:cxn>
                <a:cxn ang="0">
                  <a:pos x="1164" y="8"/>
                </a:cxn>
                <a:cxn ang="0">
                  <a:pos x="1138" y="0"/>
                </a:cxn>
                <a:cxn ang="0">
                  <a:pos x="1078" y="8"/>
                </a:cxn>
                <a:cxn ang="0">
                  <a:pos x="921" y="8"/>
                </a:cxn>
                <a:cxn ang="0">
                  <a:pos x="896" y="0"/>
                </a:cxn>
                <a:cxn ang="0">
                  <a:pos x="835" y="8"/>
                </a:cxn>
                <a:cxn ang="0">
                  <a:pos x="679" y="8"/>
                </a:cxn>
                <a:cxn ang="0">
                  <a:pos x="654" y="0"/>
                </a:cxn>
                <a:cxn ang="0">
                  <a:pos x="593" y="8"/>
                </a:cxn>
                <a:cxn ang="0">
                  <a:pos x="437" y="8"/>
                </a:cxn>
                <a:cxn ang="0">
                  <a:pos x="411" y="0"/>
                </a:cxn>
                <a:cxn ang="0">
                  <a:pos x="350" y="8"/>
                </a:cxn>
                <a:cxn ang="0">
                  <a:pos x="195" y="8"/>
                </a:cxn>
                <a:cxn ang="0">
                  <a:pos x="169" y="0"/>
                </a:cxn>
                <a:cxn ang="0">
                  <a:pos x="108" y="8"/>
                </a:cxn>
                <a:cxn ang="0">
                  <a:pos x="9" y="56"/>
                </a:cxn>
                <a:cxn ang="0">
                  <a:pos x="0" y="82"/>
                </a:cxn>
                <a:cxn ang="0">
                  <a:pos x="9" y="142"/>
                </a:cxn>
                <a:cxn ang="0">
                  <a:pos x="9" y="298"/>
                </a:cxn>
                <a:cxn ang="0">
                  <a:pos x="0" y="324"/>
                </a:cxn>
                <a:cxn ang="0">
                  <a:pos x="9" y="385"/>
                </a:cxn>
                <a:cxn ang="0">
                  <a:pos x="9" y="540"/>
                </a:cxn>
                <a:cxn ang="0">
                  <a:pos x="0" y="566"/>
                </a:cxn>
                <a:cxn ang="0">
                  <a:pos x="9" y="627"/>
                </a:cxn>
                <a:cxn ang="0">
                  <a:pos x="9" y="783"/>
                </a:cxn>
                <a:cxn ang="0">
                  <a:pos x="0" y="808"/>
                </a:cxn>
                <a:cxn ang="0">
                  <a:pos x="9" y="869"/>
                </a:cxn>
                <a:cxn ang="0">
                  <a:pos x="9" y="1025"/>
                </a:cxn>
                <a:cxn ang="0">
                  <a:pos x="30" y="1029"/>
                </a:cxn>
                <a:cxn ang="0">
                  <a:pos x="91" y="1020"/>
                </a:cxn>
                <a:cxn ang="0">
                  <a:pos x="246" y="1020"/>
                </a:cxn>
                <a:cxn ang="0">
                  <a:pos x="273" y="1029"/>
                </a:cxn>
                <a:cxn ang="0">
                  <a:pos x="333" y="1020"/>
                </a:cxn>
                <a:cxn ang="0">
                  <a:pos x="489" y="1020"/>
                </a:cxn>
                <a:cxn ang="0">
                  <a:pos x="515" y="1029"/>
                </a:cxn>
                <a:cxn ang="0">
                  <a:pos x="576" y="1020"/>
                </a:cxn>
                <a:cxn ang="0">
                  <a:pos x="731" y="1020"/>
                </a:cxn>
                <a:cxn ang="0">
                  <a:pos x="757" y="1029"/>
                </a:cxn>
                <a:cxn ang="0">
                  <a:pos x="818" y="1020"/>
                </a:cxn>
                <a:cxn ang="0">
                  <a:pos x="974" y="1020"/>
                </a:cxn>
                <a:cxn ang="0">
                  <a:pos x="1000" y="1029"/>
                </a:cxn>
                <a:cxn ang="0">
                  <a:pos x="1060" y="1020"/>
                </a:cxn>
                <a:cxn ang="0">
                  <a:pos x="1216" y="1020"/>
                </a:cxn>
                <a:cxn ang="0">
                  <a:pos x="1242" y="1029"/>
                </a:cxn>
                <a:cxn ang="0">
                  <a:pos x="1302" y="1020"/>
                </a:cxn>
                <a:cxn ang="0">
                  <a:pos x="1458" y="1020"/>
                </a:cxn>
                <a:cxn ang="0">
                  <a:pos x="1497" y="1008"/>
                </a:cxn>
                <a:cxn ang="0">
                  <a:pos x="1506" y="947"/>
                </a:cxn>
                <a:cxn ang="0">
                  <a:pos x="1497" y="921"/>
                </a:cxn>
                <a:cxn ang="0">
                  <a:pos x="1497" y="800"/>
                </a:cxn>
                <a:cxn ang="0">
                  <a:pos x="1506" y="705"/>
                </a:cxn>
                <a:cxn ang="0">
                  <a:pos x="1497" y="679"/>
                </a:cxn>
                <a:cxn ang="0">
                  <a:pos x="1497" y="558"/>
                </a:cxn>
                <a:cxn ang="0">
                  <a:pos x="1506" y="462"/>
                </a:cxn>
                <a:cxn ang="0">
                  <a:pos x="1497" y="437"/>
                </a:cxn>
                <a:cxn ang="0">
                  <a:pos x="1497" y="315"/>
                </a:cxn>
                <a:cxn ang="0">
                  <a:pos x="1506" y="220"/>
                </a:cxn>
                <a:cxn ang="0">
                  <a:pos x="1497" y="195"/>
                </a:cxn>
                <a:cxn ang="0">
                  <a:pos x="1497" y="73"/>
                </a:cxn>
                <a:cxn ang="0">
                  <a:pos x="1506" y="4"/>
                </a:cxn>
              </a:cxnLst>
              <a:rect l="0" t="0" r="r" b="b"/>
              <a:pathLst>
                <a:path w="1506" h="1029">
                  <a:moveTo>
                    <a:pt x="1502" y="8"/>
                  </a:moveTo>
                  <a:lnTo>
                    <a:pt x="1467" y="8"/>
                  </a:lnTo>
                  <a:lnTo>
                    <a:pt x="1467" y="0"/>
                  </a:lnTo>
                  <a:lnTo>
                    <a:pt x="1502" y="0"/>
                  </a:lnTo>
                  <a:lnTo>
                    <a:pt x="1502" y="8"/>
                  </a:lnTo>
                  <a:lnTo>
                    <a:pt x="1502" y="8"/>
                  </a:lnTo>
                  <a:close/>
                  <a:moveTo>
                    <a:pt x="1441" y="8"/>
                  </a:moveTo>
                  <a:lnTo>
                    <a:pt x="1406" y="8"/>
                  </a:lnTo>
                  <a:lnTo>
                    <a:pt x="1406" y="0"/>
                  </a:lnTo>
                  <a:lnTo>
                    <a:pt x="1441" y="0"/>
                  </a:lnTo>
                  <a:lnTo>
                    <a:pt x="1441" y="8"/>
                  </a:lnTo>
                  <a:lnTo>
                    <a:pt x="1441" y="8"/>
                  </a:lnTo>
                  <a:close/>
                  <a:moveTo>
                    <a:pt x="1380" y="8"/>
                  </a:moveTo>
                  <a:lnTo>
                    <a:pt x="1345" y="8"/>
                  </a:lnTo>
                  <a:lnTo>
                    <a:pt x="1345" y="0"/>
                  </a:lnTo>
                  <a:lnTo>
                    <a:pt x="1380" y="0"/>
                  </a:lnTo>
                  <a:lnTo>
                    <a:pt x="1380" y="8"/>
                  </a:lnTo>
                  <a:lnTo>
                    <a:pt x="1380" y="8"/>
                  </a:lnTo>
                  <a:close/>
                  <a:moveTo>
                    <a:pt x="1320" y="8"/>
                  </a:moveTo>
                  <a:lnTo>
                    <a:pt x="1285" y="8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20" y="8"/>
                  </a:lnTo>
                  <a:lnTo>
                    <a:pt x="1320" y="8"/>
                  </a:lnTo>
                  <a:close/>
                  <a:moveTo>
                    <a:pt x="1259" y="8"/>
                  </a:moveTo>
                  <a:lnTo>
                    <a:pt x="1225" y="8"/>
                  </a:lnTo>
                  <a:lnTo>
                    <a:pt x="1225" y="0"/>
                  </a:lnTo>
                  <a:lnTo>
                    <a:pt x="1259" y="0"/>
                  </a:lnTo>
                  <a:lnTo>
                    <a:pt x="1259" y="8"/>
                  </a:lnTo>
                  <a:lnTo>
                    <a:pt x="1259" y="8"/>
                  </a:lnTo>
                  <a:close/>
                  <a:moveTo>
                    <a:pt x="1198" y="8"/>
                  </a:moveTo>
                  <a:lnTo>
                    <a:pt x="1164" y="8"/>
                  </a:lnTo>
                  <a:lnTo>
                    <a:pt x="1164" y="0"/>
                  </a:lnTo>
                  <a:lnTo>
                    <a:pt x="1198" y="0"/>
                  </a:lnTo>
                  <a:lnTo>
                    <a:pt x="1198" y="8"/>
                  </a:lnTo>
                  <a:lnTo>
                    <a:pt x="1198" y="8"/>
                  </a:lnTo>
                  <a:close/>
                  <a:moveTo>
                    <a:pt x="1138" y="8"/>
                  </a:moveTo>
                  <a:lnTo>
                    <a:pt x="1103" y="8"/>
                  </a:lnTo>
                  <a:lnTo>
                    <a:pt x="1103" y="0"/>
                  </a:lnTo>
                  <a:lnTo>
                    <a:pt x="1138" y="0"/>
                  </a:lnTo>
                  <a:lnTo>
                    <a:pt x="1138" y="8"/>
                  </a:lnTo>
                  <a:lnTo>
                    <a:pt x="1138" y="8"/>
                  </a:lnTo>
                  <a:close/>
                  <a:moveTo>
                    <a:pt x="1078" y="8"/>
                  </a:moveTo>
                  <a:lnTo>
                    <a:pt x="1043" y="8"/>
                  </a:lnTo>
                  <a:lnTo>
                    <a:pt x="1043" y="0"/>
                  </a:lnTo>
                  <a:lnTo>
                    <a:pt x="1078" y="0"/>
                  </a:lnTo>
                  <a:lnTo>
                    <a:pt x="1078" y="8"/>
                  </a:lnTo>
                  <a:lnTo>
                    <a:pt x="1078" y="8"/>
                  </a:lnTo>
                  <a:close/>
                  <a:moveTo>
                    <a:pt x="1017" y="8"/>
                  </a:moveTo>
                  <a:lnTo>
                    <a:pt x="982" y="8"/>
                  </a:lnTo>
                  <a:lnTo>
                    <a:pt x="982" y="0"/>
                  </a:lnTo>
                  <a:lnTo>
                    <a:pt x="1017" y="0"/>
                  </a:lnTo>
                  <a:lnTo>
                    <a:pt x="1017" y="8"/>
                  </a:lnTo>
                  <a:lnTo>
                    <a:pt x="1017" y="8"/>
                  </a:lnTo>
                  <a:close/>
                  <a:moveTo>
                    <a:pt x="956" y="8"/>
                  </a:moveTo>
                  <a:lnTo>
                    <a:pt x="921" y="8"/>
                  </a:lnTo>
                  <a:lnTo>
                    <a:pt x="921" y="0"/>
                  </a:lnTo>
                  <a:lnTo>
                    <a:pt x="956" y="0"/>
                  </a:lnTo>
                  <a:lnTo>
                    <a:pt x="956" y="8"/>
                  </a:lnTo>
                  <a:lnTo>
                    <a:pt x="956" y="8"/>
                  </a:lnTo>
                  <a:close/>
                  <a:moveTo>
                    <a:pt x="896" y="8"/>
                  </a:moveTo>
                  <a:lnTo>
                    <a:pt x="861" y="8"/>
                  </a:lnTo>
                  <a:lnTo>
                    <a:pt x="861" y="0"/>
                  </a:lnTo>
                  <a:lnTo>
                    <a:pt x="896" y="0"/>
                  </a:lnTo>
                  <a:lnTo>
                    <a:pt x="896" y="8"/>
                  </a:lnTo>
                  <a:lnTo>
                    <a:pt x="896" y="8"/>
                  </a:lnTo>
                  <a:close/>
                  <a:moveTo>
                    <a:pt x="835" y="8"/>
                  </a:moveTo>
                  <a:lnTo>
                    <a:pt x="801" y="8"/>
                  </a:lnTo>
                  <a:lnTo>
                    <a:pt x="801" y="0"/>
                  </a:lnTo>
                  <a:lnTo>
                    <a:pt x="835" y="0"/>
                  </a:lnTo>
                  <a:lnTo>
                    <a:pt x="835" y="8"/>
                  </a:lnTo>
                  <a:lnTo>
                    <a:pt x="835" y="8"/>
                  </a:lnTo>
                  <a:close/>
                  <a:moveTo>
                    <a:pt x="774" y="8"/>
                  </a:moveTo>
                  <a:lnTo>
                    <a:pt x="740" y="8"/>
                  </a:lnTo>
                  <a:lnTo>
                    <a:pt x="740" y="0"/>
                  </a:lnTo>
                  <a:lnTo>
                    <a:pt x="774" y="0"/>
                  </a:lnTo>
                  <a:lnTo>
                    <a:pt x="774" y="8"/>
                  </a:lnTo>
                  <a:lnTo>
                    <a:pt x="774" y="8"/>
                  </a:lnTo>
                  <a:close/>
                  <a:moveTo>
                    <a:pt x="714" y="8"/>
                  </a:moveTo>
                  <a:lnTo>
                    <a:pt x="679" y="8"/>
                  </a:lnTo>
                  <a:lnTo>
                    <a:pt x="679" y="0"/>
                  </a:lnTo>
                  <a:lnTo>
                    <a:pt x="714" y="0"/>
                  </a:lnTo>
                  <a:lnTo>
                    <a:pt x="714" y="8"/>
                  </a:lnTo>
                  <a:lnTo>
                    <a:pt x="714" y="8"/>
                  </a:lnTo>
                  <a:close/>
                  <a:moveTo>
                    <a:pt x="654" y="8"/>
                  </a:moveTo>
                  <a:lnTo>
                    <a:pt x="619" y="8"/>
                  </a:lnTo>
                  <a:lnTo>
                    <a:pt x="619" y="0"/>
                  </a:lnTo>
                  <a:lnTo>
                    <a:pt x="654" y="0"/>
                  </a:lnTo>
                  <a:lnTo>
                    <a:pt x="654" y="8"/>
                  </a:lnTo>
                  <a:lnTo>
                    <a:pt x="654" y="8"/>
                  </a:lnTo>
                  <a:close/>
                  <a:moveTo>
                    <a:pt x="593" y="8"/>
                  </a:moveTo>
                  <a:lnTo>
                    <a:pt x="558" y="8"/>
                  </a:lnTo>
                  <a:lnTo>
                    <a:pt x="558" y="0"/>
                  </a:lnTo>
                  <a:lnTo>
                    <a:pt x="593" y="0"/>
                  </a:lnTo>
                  <a:lnTo>
                    <a:pt x="593" y="8"/>
                  </a:lnTo>
                  <a:lnTo>
                    <a:pt x="593" y="8"/>
                  </a:lnTo>
                  <a:close/>
                  <a:moveTo>
                    <a:pt x="532" y="8"/>
                  </a:moveTo>
                  <a:lnTo>
                    <a:pt x="497" y="8"/>
                  </a:lnTo>
                  <a:lnTo>
                    <a:pt x="497" y="0"/>
                  </a:lnTo>
                  <a:lnTo>
                    <a:pt x="532" y="0"/>
                  </a:lnTo>
                  <a:lnTo>
                    <a:pt x="532" y="8"/>
                  </a:lnTo>
                  <a:lnTo>
                    <a:pt x="532" y="8"/>
                  </a:lnTo>
                  <a:close/>
                  <a:moveTo>
                    <a:pt x="472" y="8"/>
                  </a:moveTo>
                  <a:lnTo>
                    <a:pt x="437" y="8"/>
                  </a:lnTo>
                  <a:lnTo>
                    <a:pt x="437" y="0"/>
                  </a:lnTo>
                  <a:lnTo>
                    <a:pt x="472" y="0"/>
                  </a:lnTo>
                  <a:lnTo>
                    <a:pt x="472" y="8"/>
                  </a:lnTo>
                  <a:lnTo>
                    <a:pt x="472" y="8"/>
                  </a:lnTo>
                  <a:close/>
                  <a:moveTo>
                    <a:pt x="411" y="8"/>
                  </a:moveTo>
                  <a:lnTo>
                    <a:pt x="376" y="8"/>
                  </a:lnTo>
                  <a:lnTo>
                    <a:pt x="376" y="0"/>
                  </a:lnTo>
                  <a:lnTo>
                    <a:pt x="411" y="0"/>
                  </a:lnTo>
                  <a:lnTo>
                    <a:pt x="411" y="8"/>
                  </a:lnTo>
                  <a:lnTo>
                    <a:pt x="411" y="8"/>
                  </a:lnTo>
                  <a:close/>
                  <a:moveTo>
                    <a:pt x="350" y="8"/>
                  </a:moveTo>
                  <a:lnTo>
                    <a:pt x="316" y="8"/>
                  </a:lnTo>
                  <a:lnTo>
                    <a:pt x="316" y="0"/>
                  </a:lnTo>
                  <a:lnTo>
                    <a:pt x="350" y="0"/>
                  </a:lnTo>
                  <a:lnTo>
                    <a:pt x="350" y="8"/>
                  </a:lnTo>
                  <a:lnTo>
                    <a:pt x="350" y="8"/>
                  </a:lnTo>
                  <a:close/>
                  <a:moveTo>
                    <a:pt x="290" y="8"/>
                  </a:moveTo>
                  <a:lnTo>
                    <a:pt x="255" y="8"/>
                  </a:lnTo>
                  <a:lnTo>
                    <a:pt x="255" y="0"/>
                  </a:lnTo>
                  <a:lnTo>
                    <a:pt x="290" y="0"/>
                  </a:lnTo>
                  <a:lnTo>
                    <a:pt x="290" y="8"/>
                  </a:lnTo>
                  <a:lnTo>
                    <a:pt x="290" y="8"/>
                  </a:lnTo>
                  <a:close/>
                  <a:moveTo>
                    <a:pt x="230" y="8"/>
                  </a:moveTo>
                  <a:lnTo>
                    <a:pt x="195" y="8"/>
                  </a:lnTo>
                  <a:lnTo>
                    <a:pt x="195" y="0"/>
                  </a:lnTo>
                  <a:lnTo>
                    <a:pt x="230" y="0"/>
                  </a:lnTo>
                  <a:lnTo>
                    <a:pt x="230" y="8"/>
                  </a:lnTo>
                  <a:lnTo>
                    <a:pt x="230" y="8"/>
                  </a:lnTo>
                  <a:close/>
                  <a:moveTo>
                    <a:pt x="169" y="8"/>
                  </a:moveTo>
                  <a:lnTo>
                    <a:pt x="134" y="8"/>
                  </a:lnTo>
                  <a:lnTo>
                    <a:pt x="134" y="0"/>
                  </a:lnTo>
                  <a:lnTo>
                    <a:pt x="169" y="0"/>
                  </a:lnTo>
                  <a:lnTo>
                    <a:pt x="169" y="8"/>
                  </a:lnTo>
                  <a:lnTo>
                    <a:pt x="169" y="8"/>
                  </a:lnTo>
                  <a:close/>
                  <a:moveTo>
                    <a:pt x="108" y="8"/>
                  </a:moveTo>
                  <a:lnTo>
                    <a:pt x="74" y="8"/>
                  </a:lnTo>
                  <a:lnTo>
                    <a:pt x="74" y="0"/>
                  </a:lnTo>
                  <a:lnTo>
                    <a:pt x="108" y="0"/>
                  </a:lnTo>
                  <a:lnTo>
                    <a:pt x="108" y="8"/>
                  </a:lnTo>
                  <a:lnTo>
                    <a:pt x="108" y="8"/>
                  </a:lnTo>
                  <a:close/>
                  <a:moveTo>
                    <a:pt x="48" y="8"/>
                  </a:moveTo>
                  <a:lnTo>
                    <a:pt x="13" y="8"/>
                  </a:lnTo>
                  <a:lnTo>
                    <a:pt x="13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8"/>
                  </a:lnTo>
                  <a:close/>
                  <a:moveTo>
                    <a:pt x="9" y="21"/>
                  </a:moveTo>
                  <a:lnTo>
                    <a:pt x="9" y="56"/>
                  </a:lnTo>
                  <a:lnTo>
                    <a:pt x="0" y="56"/>
                  </a:lnTo>
                  <a:lnTo>
                    <a:pt x="0" y="21"/>
                  </a:lnTo>
                  <a:lnTo>
                    <a:pt x="9" y="21"/>
                  </a:lnTo>
                  <a:lnTo>
                    <a:pt x="9" y="21"/>
                  </a:lnTo>
                  <a:close/>
                  <a:moveTo>
                    <a:pt x="9" y="82"/>
                  </a:moveTo>
                  <a:lnTo>
                    <a:pt x="9" y="117"/>
                  </a:lnTo>
                  <a:lnTo>
                    <a:pt x="0" y="117"/>
                  </a:lnTo>
                  <a:lnTo>
                    <a:pt x="0" y="82"/>
                  </a:ln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9" y="142"/>
                  </a:moveTo>
                  <a:lnTo>
                    <a:pt x="9" y="177"/>
                  </a:lnTo>
                  <a:lnTo>
                    <a:pt x="0" y="177"/>
                  </a:lnTo>
                  <a:lnTo>
                    <a:pt x="0" y="142"/>
                  </a:lnTo>
                  <a:lnTo>
                    <a:pt x="9" y="142"/>
                  </a:lnTo>
                  <a:lnTo>
                    <a:pt x="9" y="142"/>
                  </a:lnTo>
                  <a:close/>
                  <a:moveTo>
                    <a:pt x="9" y="203"/>
                  </a:moveTo>
                  <a:lnTo>
                    <a:pt x="9" y="238"/>
                  </a:lnTo>
                  <a:lnTo>
                    <a:pt x="0" y="238"/>
                  </a:lnTo>
                  <a:lnTo>
                    <a:pt x="0" y="203"/>
                  </a:lnTo>
                  <a:lnTo>
                    <a:pt x="9" y="203"/>
                  </a:lnTo>
                  <a:lnTo>
                    <a:pt x="9" y="203"/>
                  </a:lnTo>
                  <a:close/>
                  <a:moveTo>
                    <a:pt x="9" y="264"/>
                  </a:moveTo>
                  <a:lnTo>
                    <a:pt x="9" y="298"/>
                  </a:lnTo>
                  <a:lnTo>
                    <a:pt x="0" y="298"/>
                  </a:lnTo>
                  <a:lnTo>
                    <a:pt x="0" y="264"/>
                  </a:lnTo>
                  <a:lnTo>
                    <a:pt x="9" y="264"/>
                  </a:lnTo>
                  <a:lnTo>
                    <a:pt x="9" y="264"/>
                  </a:lnTo>
                  <a:close/>
                  <a:moveTo>
                    <a:pt x="9" y="324"/>
                  </a:moveTo>
                  <a:lnTo>
                    <a:pt x="9" y="359"/>
                  </a:lnTo>
                  <a:lnTo>
                    <a:pt x="0" y="359"/>
                  </a:lnTo>
                  <a:lnTo>
                    <a:pt x="0" y="324"/>
                  </a:lnTo>
                  <a:lnTo>
                    <a:pt x="9" y="324"/>
                  </a:lnTo>
                  <a:lnTo>
                    <a:pt x="9" y="324"/>
                  </a:lnTo>
                  <a:close/>
                  <a:moveTo>
                    <a:pt x="9" y="385"/>
                  </a:moveTo>
                  <a:lnTo>
                    <a:pt x="9" y="419"/>
                  </a:lnTo>
                  <a:lnTo>
                    <a:pt x="0" y="419"/>
                  </a:lnTo>
                  <a:lnTo>
                    <a:pt x="0" y="385"/>
                  </a:lnTo>
                  <a:lnTo>
                    <a:pt x="9" y="385"/>
                  </a:lnTo>
                  <a:lnTo>
                    <a:pt x="9" y="385"/>
                  </a:lnTo>
                  <a:close/>
                  <a:moveTo>
                    <a:pt x="9" y="445"/>
                  </a:moveTo>
                  <a:lnTo>
                    <a:pt x="9" y="480"/>
                  </a:lnTo>
                  <a:lnTo>
                    <a:pt x="0" y="480"/>
                  </a:lnTo>
                  <a:lnTo>
                    <a:pt x="0" y="445"/>
                  </a:lnTo>
                  <a:lnTo>
                    <a:pt x="9" y="445"/>
                  </a:lnTo>
                  <a:lnTo>
                    <a:pt x="9" y="445"/>
                  </a:lnTo>
                  <a:close/>
                  <a:moveTo>
                    <a:pt x="9" y="506"/>
                  </a:moveTo>
                  <a:lnTo>
                    <a:pt x="9" y="540"/>
                  </a:lnTo>
                  <a:lnTo>
                    <a:pt x="0" y="540"/>
                  </a:lnTo>
                  <a:lnTo>
                    <a:pt x="0" y="506"/>
                  </a:lnTo>
                  <a:lnTo>
                    <a:pt x="9" y="506"/>
                  </a:lnTo>
                  <a:lnTo>
                    <a:pt x="9" y="506"/>
                  </a:lnTo>
                  <a:close/>
                  <a:moveTo>
                    <a:pt x="9" y="566"/>
                  </a:moveTo>
                  <a:lnTo>
                    <a:pt x="9" y="601"/>
                  </a:lnTo>
                  <a:lnTo>
                    <a:pt x="0" y="601"/>
                  </a:lnTo>
                  <a:lnTo>
                    <a:pt x="0" y="566"/>
                  </a:lnTo>
                  <a:lnTo>
                    <a:pt x="9" y="566"/>
                  </a:lnTo>
                  <a:lnTo>
                    <a:pt x="9" y="566"/>
                  </a:lnTo>
                  <a:close/>
                  <a:moveTo>
                    <a:pt x="9" y="627"/>
                  </a:moveTo>
                  <a:lnTo>
                    <a:pt x="9" y="661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627"/>
                  </a:lnTo>
                  <a:lnTo>
                    <a:pt x="9" y="627"/>
                  </a:lnTo>
                  <a:close/>
                  <a:moveTo>
                    <a:pt x="9" y="688"/>
                  </a:moveTo>
                  <a:lnTo>
                    <a:pt x="9" y="722"/>
                  </a:lnTo>
                  <a:lnTo>
                    <a:pt x="0" y="722"/>
                  </a:lnTo>
                  <a:lnTo>
                    <a:pt x="0" y="688"/>
                  </a:lnTo>
                  <a:lnTo>
                    <a:pt x="9" y="688"/>
                  </a:lnTo>
                  <a:lnTo>
                    <a:pt x="9" y="688"/>
                  </a:lnTo>
                  <a:close/>
                  <a:moveTo>
                    <a:pt x="9" y="748"/>
                  </a:moveTo>
                  <a:lnTo>
                    <a:pt x="9" y="783"/>
                  </a:lnTo>
                  <a:lnTo>
                    <a:pt x="0" y="783"/>
                  </a:lnTo>
                  <a:lnTo>
                    <a:pt x="0" y="748"/>
                  </a:lnTo>
                  <a:lnTo>
                    <a:pt x="9" y="748"/>
                  </a:lnTo>
                  <a:lnTo>
                    <a:pt x="9" y="748"/>
                  </a:lnTo>
                  <a:close/>
                  <a:moveTo>
                    <a:pt x="9" y="808"/>
                  </a:moveTo>
                  <a:lnTo>
                    <a:pt x="9" y="843"/>
                  </a:lnTo>
                  <a:lnTo>
                    <a:pt x="0" y="843"/>
                  </a:lnTo>
                  <a:lnTo>
                    <a:pt x="0" y="808"/>
                  </a:lnTo>
                  <a:lnTo>
                    <a:pt x="9" y="808"/>
                  </a:lnTo>
                  <a:lnTo>
                    <a:pt x="9" y="808"/>
                  </a:lnTo>
                  <a:close/>
                  <a:moveTo>
                    <a:pt x="9" y="869"/>
                  </a:moveTo>
                  <a:lnTo>
                    <a:pt x="9" y="904"/>
                  </a:lnTo>
                  <a:lnTo>
                    <a:pt x="0" y="904"/>
                  </a:lnTo>
                  <a:lnTo>
                    <a:pt x="0" y="869"/>
                  </a:lnTo>
                  <a:lnTo>
                    <a:pt x="9" y="869"/>
                  </a:lnTo>
                  <a:lnTo>
                    <a:pt x="9" y="869"/>
                  </a:lnTo>
                  <a:close/>
                  <a:moveTo>
                    <a:pt x="9" y="930"/>
                  </a:moveTo>
                  <a:lnTo>
                    <a:pt x="9" y="964"/>
                  </a:lnTo>
                  <a:lnTo>
                    <a:pt x="0" y="964"/>
                  </a:lnTo>
                  <a:lnTo>
                    <a:pt x="0" y="930"/>
                  </a:lnTo>
                  <a:lnTo>
                    <a:pt x="9" y="930"/>
                  </a:lnTo>
                  <a:lnTo>
                    <a:pt x="9" y="930"/>
                  </a:lnTo>
                  <a:close/>
                  <a:moveTo>
                    <a:pt x="9" y="990"/>
                  </a:moveTo>
                  <a:lnTo>
                    <a:pt x="9" y="1025"/>
                  </a:lnTo>
                  <a:lnTo>
                    <a:pt x="0" y="1025"/>
                  </a:lnTo>
                  <a:lnTo>
                    <a:pt x="0" y="990"/>
                  </a:lnTo>
                  <a:lnTo>
                    <a:pt x="9" y="990"/>
                  </a:lnTo>
                  <a:lnTo>
                    <a:pt x="9" y="990"/>
                  </a:lnTo>
                  <a:close/>
                  <a:moveTo>
                    <a:pt x="30" y="1020"/>
                  </a:moveTo>
                  <a:lnTo>
                    <a:pt x="65" y="1020"/>
                  </a:lnTo>
                  <a:lnTo>
                    <a:pt x="65" y="1029"/>
                  </a:lnTo>
                  <a:lnTo>
                    <a:pt x="30" y="1029"/>
                  </a:lnTo>
                  <a:lnTo>
                    <a:pt x="30" y="1020"/>
                  </a:lnTo>
                  <a:lnTo>
                    <a:pt x="30" y="1020"/>
                  </a:lnTo>
                  <a:close/>
                  <a:moveTo>
                    <a:pt x="91" y="1020"/>
                  </a:moveTo>
                  <a:lnTo>
                    <a:pt x="126" y="1020"/>
                  </a:lnTo>
                  <a:lnTo>
                    <a:pt x="126" y="1029"/>
                  </a:lnTo>
                  <a:lnTo>
                    <a:pt x="91" y="1029"/>
                  </a:lnTo>
                  <a:lnTo>
                    <a:pt x="91" y="1020"/>
                  </a:lnTo>
                  <a:lnTo>
                    <a:pt x="91" y="1020"/>
                  </a:lnTo>
                  <a:close/>
                  <a:moveTo>
                    <a:pt x="152" y="1020"/>
                  </a:moveTo>
                  <a:lnTo>
                    <a:pt x="186" y="1020"/>
                  </a:lnTo>
                  <a:lnTo>
                    <a:pt x="186" y="1029"/>
                  </a:lnTo>
                  <a:lnTo>
                    <a:pt x="152" y="1029"/>
                  </a:lnTo>
                  <a:lnTo>
                    <a:pt x="152" y="1020"/>
                  </a:lnTo>
                  <a:lnTo>
                    <a:pt x="152" y="1020"/>
                  </a:lnTo>
                  <a:close/>
                  <a:moveTo>
                    <a:pt x="212" y="1020"/>
                  </a:moveTo>
                  <a:lnTo>
                    <a:pt x="246" y="1020"/>
                  </a:lnTo>
                  <a:lnTo>
                    <a:pt x="246" y="1029"/>
                  </a:lnTo>
                  <a:lnTo>
                    <a:pt x="212" y="1029"/>
                  </a:lnTo>
                  <a:lnTo>
                    <a:pt x="212" y="1020"/>
                  </a:lnTo>
                  <a:lnTo>
                    <a:pt x="212" y="1020"/>
                  </a:lnTo>
                  <a:close/>
                  <a:moveTo>
                    <a:pt x="273" y="1020"/>
                  </a:moveTo>
                  <a:lnTo>
                    <a:pt x="307" y="1020"/>
                  </a:lnTo>
                  <a:lnTo>
                    <a:pt x="307" y="1029"/>
                  </a:lnTo>
                  <a:lnTo>
                    <a:pt x="273" y="1029"/>
                  </a:lnTo>
                  <a:lnTo>
                    <a:pt x="273" y="1020"/>
                  </a:lnTo>
                  <a:lnTo>
                    <a:pt x="273" y="1020"/>
                  </a:lnTo>
                  <a:close/>
                  <a:moveTo>
                    <a:pt x="333" y="1020"/>
                  </a:moveTo>
                  <a:lnTo>
                    <a:pt x="368" y="1020"/>
                  </a:lnTo>
                  <a:lnTo>
                    <a:pt x="368" y="1029"/>
                  </a:lnTo>
                  <a:lnTo>
                    <a:pt x="333" y="1029"/>
                  </a:lnTo>
                  <a:lnTo>
                    <a:pt x="333" y="1020"/>
                  </a:lnTo>
                  <a:lnTo>
                    <a:pt x="333" y="1020"/>
                  </a:lnTo>
                  <a:close/>
                  <a:moveTo>
                    <a:pt x="394" y="1020"/>
                  </a:moveTo>
                  <a:lnTo>
                    <a:pt x="428" y="1020"/>
                  </a:lnTo>
                  <a:lnTo>
                    <a:pt x="428" y="1029"/>
                  </a:lnTo>
                  <a:lnTo>
                    <a:pt x="394" y="1029"/>
                  </a:lnTo>
                  <a:lnTo>
                    <a:pt x="394" y="1020"/>
                  </a:lnTo>
                  <a:lnTo>
                    <a:pt x="394" y="1020"/>
                  </a:lnTo>
                  <a:close/>
                  <a:moveTo>
                    <a:pt x="454" y="1020"/>
                  </a:moveTo>
                  <a:lnTo>
                    <a:pt x="489" y="1020"/>
                  </a:lnTo>
                  <a:lnTo>
                    <a:pt x="489" y="1029"/>
                  </a:lnTo>
                  <a:lnTo>
                    <a:pt x="454" y="1029"/>
                  </a:lnTo>
                  <a:lnTo>
                    <a:pt x="454" y="1020"/>
                  </a:lnTo>
                  <a:lnTo>
                    <a:pt x="454" y="1020"/>
                  </a:lnTo>
                  <a:close/>
                  <a:moveTo>
                    <a:pt x="515" y="1020"/>
                  </a:moveTo>
                  <a:lnTo>
                    <a:pt x="550" y="1020"/>
                  </a:lnTo>
                  <a:lnTo>
                    <a:pt x="550" y="1029"/>
                  </a:lnTo>
                  <a:lnTo>
                    <a:pt x="515" y="1029"/>
                  </a:lnTo>
                  <a:lnTo>
                    <a:pt x="515" y="1020"/>
                  </a:lnTo>
                  <a:lnTo>
                    <a:pt x="515" y="1020"/>
                  </a:lnTo>
                  <a:close/>
                  <a:moveTo>
                    <a:pt x="576" y="1020"/>
                  </a:moveTo>
                  <a:lnTo>
                    <a:pt x="610" y="1020"/>
                  </a:lnTo>
                  <a:lnTo>
                    <a:pt x="610" y="1029"/>
                  </a:lnTo>
                  <a:lnTo>
                    <a:pt x="576" y="1029"/>
                  </a:lnTo>
                  <a:lnTo>
                    <a:pt x="576" y="1020"/>
                  </a:lnTo>
                  <a:lnTo>
                    <a:pt x="576" y="1020"/>
                  </a:lnTo>
                  <a:close/>
                  <a:moveTo>
                    <a:pt x="636" y="1020"/>
                  </a:moveTo>
                  <a:lnTo>
                    <a:pt x="670" y="1020"/>
                  </a:lnTo>
                  <a:lnTo>
                    <a:pt x="670" y="1029"/>
                  </a:lnTo>
                  <a:lnTo>
                    <a:pt x="636" y="1029"/>
                  </a:lnTo>
                  <a:lnTo>
                    <a:pt x="636" y="1020"/>
                  </a:lnTo>
                  <a:lnTo>
                    <a:pt x="636" y="1020"/>
                  </a:lnTo>
                  <a:close/>
                  <a:moveTo>
                    <a:pt x="697" y="1020"/>
                  </a:moveTo>
                  <a:lnTo>
                    <a:pt x="731" y="1020"/>
                  </a:lnTo>
                  <a:lnTo>
                    <a:pt x="731" y="1029"/>
                  </a:lnTo>
                  <a:lnTo>
                    <a:pt x="697" y="1029"/>
                  </a:lnTo>
                  <a:lnTo>
                    <a:pt x="697" y="1020"/>
                  </a:lnTo>
                  <a:lnTo>
                    <a:pt x="697" y="1020"/>
                  </a:lnTo>
                  <a:close/>
                  <a:moveTo>
                    <a:pt x="757" y="1020"/>
                  </a:moveTo>
                  <a:lnTo>
                    <a:pt x="792" y="1020"/>
                  </a:lnTo>
                  <a:lnTo>
                    <a:pt x="792" y="1029"/>
                  </a:lnTo>
                  <a:lnTo>
                    <a:pt x="757" y="1029"/>
                  </a:lnTo>
                  <a:lnTo>
                    <a:pt x="757" y="1020"/>
                  </a:lnTo>
                  <a:lnTo>
                    <a:pt x="757" y="1020"/>
                  </a:lnTo>
                  <a:close/>
                  <a:moveTo>
                    <a:pt x="818" y="1020"/>
                  </a:moveTo>
                  <a:lnTo>
                    <a:pt x="852" y="1020"/>
                  </a:lnTo>
                  <a:lnTo>
                    <a:pt x="852" y="1029"/>
                  </a:lnTo>
                  <a:lnTo>
                    <a:pt x="818" y="1029"/>
                  </a:lnTo>
                  <a:lnTo>
                    <a:pt x="818" y="1020"/>
                  </a:lnTo>
                  <a:lnTo>
                    <a:pt x="818" y="1020"/>
                  </a:lnTo>
                  <a:close/>
                  <a:moveTo>
                    <a:pt x="878" y="1020"/>
                  </a:moveTo>
                  <a:lnTo>
                    <a:pt x="913" y="1020"/>
                  </a:lnTo>
                  <a:lnTo>
                    <a:pt x="913" y="1029"/>
                  </a:lnTo>
                  <a:lnTo>
                    <a:pt x="878" y="1029"/>
                  </a:lnTo>
                  <a:lnTo>
                    <a:pt x="878" y="1020"/>
                  </a:lnTo>
                  <a:lnTo>
                    <a:pt x="878" y="1020"/>
                  </a:lnTo>
                  <a:close/>
                  <a:moveTo>
                    <a:pt x="939" y="1020"/>
                  </a:moveTo>
                  <a:lnTo>
                    <a:pt x="974" y="1020"/>
                  </a:lnTo>
                  <a:lnTo>
                    <a:pt x="974" y="1029"/>
                  </a:lnTo>
                  <a:lnTo>
                    <a:pt x="939" y="1029"/>
                  </a:lnTo>
                  <a:lnTo>
                    <a:pt x="939" y="1020"/>
                  </a:lnTo>
                  <a:lnTo>
                    <a:pt x="939" y="1020"/>
                  </a:lnTo>
                  <a:close/>
                  <a:moveTo>
                    <a:pt x="1000" y="1020"/>
                  </a:moveTo>
                  <a:lnTo>
                    <a:pt x="1034" y="1020"/>
                  </a:lnTo>
                  <a:lnTo>
                    <a:pt x="1034" y="1029"/>
                  </a:lnTo>
                  <a:lnTo>
                    <a:pt x="1000" y="1029"/>
                  </a:lnTo>
                  <a:lnTo>
                    <a:pt x="1000" y="1020"/>
                  </a:lnTo>
                  <a:lnTo>
                    <a:pt x="1000" y="1020"/>
                  </a:lnTo>
                  <a:close/>
                  <a:moveTo>
                    <a:pt x="1060" y="1020"/>
                  </a:moveTo>
                  <a:lnTo>
                    <a:pt x="1094" y="1020"/>
                  </a:lnTo>
                  <a:lnTo>
                    <a:pt x="1094" y="1029"/>
                  </a:lnTo>
                  <a:lnTo>
                    <a:pt x="1060" y="1029"/>
                  </a:lnTo>
                  <a:lnTo>
                    <a:pt x="1060" y="1020"/>
                  </a:lnTo>
                  <a:lnTo>
                    <a:pt x="1060" y="1020"/>
                  </a:lnTo>
                  <a:close/>
                  <a:moveTo>
                    <a:pt x="1121" y="1020"/>
                  </a:moveTo>
                  <a:lnTo>
                    <a:pt x="1155" y="1020"/>
                  </a:lnTo>
                  <a:lnTo>
                    <a:pt x="1155" y="1029"/>
                  </a:lnTo>
                  <a:lnTo>
                    <a:pt x="1121" y="1029"/>
                  </a:lnTo>
                  <a:lnTo>
                    <a:pt x="1121" y="1020"/>
                  </a:lnTo>
                  <a:lnTo>
                    <a:pt x="1121" y="1020"/>
                  </a:lnTo>
                  <a:close/>
                  <a:moveTo>
                    <a:pt x="1181" y="1020"/>
                  </a:moveTo>
                  <a:lnTo>
                    <a:pt x="1216" y="1020"/>
                  </a:lnTo>
                  <a:lnTo>
                    <a:pt x="1216" y="1029"/>
                  </a:lnTo>
                  <a:lnTo>
                    <a:pt x="1181" y="1029"/>
                  </a:lnTo>
                  <a:lnTo>
                    <a:pt x="1181" y="1020"/>
                  </a:lnTo>
                  <a:lnTo>
                    <a:pt x="1181" y="1020"/>
                  </a:lnTo>
                  <a:close/>
                  <a:moveTo>
                    <a:pt x="1242" y="1020"/>
                  </a:moveTo>
                  <a:lnTo>
                    <a:pt x="1276" y="1020"/>
                  </a:lnTo>
                  <a:lnTo>
                    <a:pt x="1276" y="1029"/>
                  </a:lnTo>
                  <a:lnTo>
                    <a:pt x="1242" y="1029"/>
                  </a:lnTo>
                  <a:lnTo>
                    <a:pt x="1242" y="1020"/>
                  </a:lnTo>
                  <a:lnTo>
                    <a:pt x="1242" y="1020"/>
                  </a:lnTo>
                  <a:close/>
                  <a:moveTo>
                    <a:pt x="1302" y="1020"/>
                  </a:moveTo>
                  <a:lnTo>
                    <a:pt x="1337" y="1020"/>
                  </a:lnTo>
                  <a:lnTo>
                    <a:pt x="1337" y="1029"/>
                  </a:lnTo>
                  <a:lnTo>
                    <a:pt x="1302" y="1029"/>
                  </a:lnTo>
                  <a:lnTo>
                    <a:pt x="1302" y="1020"/>
                  </a:lnTo>
                  <a:lnTo>
                    <a:pt x="1302" y="1020"/>
                  </a:lnTo>
                  <a:close/>
                  <a:moveTo>
                    <a:pt x="1363" y="1020"/>
                  </a:moveTo>
                  <a:lnTo>
                    <a:pt x="1398" y="1020"/>
                  </a:lnTo>
                  <a:lnTo>
                    <a:pt x="1398" y="1029"/>
                  </a:lnTo>
                  <a:lnTo>
                    <a:pt x="1363" y="1029"/>
                  </a:lnTo>
                  <a:lnTo>
                    <a:pt x="1363" y="1020"/>
                  </a:lnTo>
                  <a:lnTo>
                    <a:pt x="1363" y="1020"/>
                  </a:lnTo>
                  <a:close/>
                  <a:moveTo>
                    <a:pt x="1424" y="1020"/>
                  </a:moveTo>
                  <a:lnTo>
                    <a:pt x="1458" y="1020"/>
                  </a:lnTo>
                  <a:lnTo>
                    <a:pt x="1458" y="1029"/>
                  </a:lnTo>
                  <a:lnTo>
                    <a:pt x="1424" y="1029"/>
                  </a:lnTo>
                  <a:lnTo>
                    <a:pt x="1424" y="1020"/>
                  </a:lnTo>
                  <a:lnTo>
                    <a:pt x="1424" y="1020"/>
                  </a:lnTo>
                  <a:close/>
                  <a:moveTo>
                    <a:pt x="1484" y="1020"/>
                  </a:moveTo>
                  <a:lnTo>
                    <a:pt x="1502" y="1020"/>
                  </a:lnTo>
                  <a:lnTo>
                    <a:pt x="1497" y="1025"/>
                  </a:lnTo>
                  <a:lnTo>
                    <a:pt x="1497" y="1008"/>
                  </a:lnTo>
                  <a:lnTo>
                    <a:pt x="1506" y="1008"/>
                  </a:lnTo>
                  <a:lnTo>
                    <a:pt x="1506" y="1029"/>
                  </a:lnTo>
                  <a:lnTo>
                    <a:pt x="1484" y="1029"/>
                  </a:lnTo>
                  <a:lnTo>
                    <a:pt x="1484" y="1020"/>
                  </a:lnTo>
                  <a:lnTo>
                    <a:pt x="1484" y="1020"/>
                  </a:lnTo>
                  <a:close/>
                  <a:moveTo>
                    <a:pt x="1497" y="981"/>
                  </a:moveTo>
                  <a:lnTo>
                    <a:pt x="1497" y="947"/>
                  </a:lnTo>
                  <a:lnTo>
                    <a:pt x="1506" y="947"/>
                  </a:lnTo>
                  <a:lnTo>
                    <a:pt x="1506" y="981"/>
                  </a:lnTo>
                  <a:lnTo>
                    <a:pt x="1497" y="981"/>
                  </a:lnTo>
                  <a:lnTo>
                    <a:pt x="1497" y="981"/>
                  </a:lnTo>
                  <a:close/>
                  <a:moveTo>
                    <a:pt x="1497" y="921"/>
                  </a:moveTo>
                  <a:lnTo>
                    <a:pt x="1497" y="886"/>
                  </a:lnTo>
                  <a:lnTo>
                    <a:pt x="1506" y="886"/>
                  </a:lnTo>
                  <a:lnTo>
                    <a:pt x="1506" y="921"/>
                  </a:lnTo>
                  <a:lnTo>
                    <a:pt x="1497" y="921"/>
                  </a:lnTo>
                  <a:lnTo>
                    <a:pt x="1497" y="921"/>
                  </a:lnTo>
                  <a:close/>
                  <a:moveTo>
                    <a:pt x="1497" y="861"/>
                  </a:moveTo>
                  <a:lnTo>
                    <a:pt x="1497" y="826"/>
                  </a:lnTo>
                  <a:lnTo>
                    <a:pt x="1506" y="826"/>
                  </a:lnTo>
                  <a:lnTo>
                    <a:pt x="1506" y="861"/>
                  </a:lnTo>
                  <a:lnTo>
                    <a:pt x="1497" y="861"/>
                  </a:lnTo>
                  <a:lnTo>
                    <a:pt x="1497" y="861"/>
                  </a:lnTo>
                  <a:close/>
                  <a:moveTo>
                    <a:pt x="1497" y="800"/>
                  </a:moveTo>
                  <a:lnTo>
                    <a:pt x="1497" y="765"/>
                  </a:lnTo>
                  <a:lnTo>
                    <a:pt x="1506" y="765"/>
                  </a:lnTo>
                  <a:lnTo>
                    <a:pt x="1506" y="800"/>
                  </a:lnTo>
                  <a:lnTo>
                    <a:pt x="1497" y="800"/>
                  </a:lnTo>
                  <a:lnTo>
                    <a:pt x="1497" y="800"/>
                  </a:lnTo>
                  <a:close/>
                  <a:moveTo>
                    <a:pt x="1497" y="739"/>
                  </a:moveTo>
                  <a:lnTo>
                    <a:pt x="1497" y="705"/>
                  </a:lnTo>
                  <a:lnTo>
                    <a:pt x="1506" y="705"/>
                  </a:lnTo>
                  <a:lnTo>
                    <a:pt x="1506" y="739"/>
                  </a:lnTo>
                  <a:lnTo>
                    <a:pt x="1497" y="739"/>
                  </a:lnTo>
                  <a:lnTo>
                    <a:pt x="1497" y="739"/>
                  </a:lnTo>
                  <a:close/>
                  <a:moveTo>
                    <a:pt x="1497" y="679"/>
                  </a:moveTo>
                  <a:lnTo>
                    <a:pt x="1497" y="644"/>
                  </a:lnTo>
                  <a:lnTo>
                    <a:pt x="1506" y="644"/>
                  </a:lnTo>
                  <a:lnTo>
                    <a:pt x="1506" y="679"/>
                  </a:lnTo>
                  <a:lnTo>
                    <a:pt x="1497" y="679"/>
                  </a:lnTo>
                  <a:lnTo>
                    <a:pt x="1497" y="679"/>
                  </a:lnTo>
                  <a:close/>
                  <a:moveTo>
                    <a:pt x="1497" y="618"/>
                  </a:moveTo>
                  <a:lnTo>
                    <a:pt x="1497" y="584"/>
                  </a:lnTo>
                  <a:lnTo>
                    <a:pt x="1506" y="584"/>
                  </a:lnTo>
                  <a:lnTo>
                    <a:pt x="1506" y="618"/>
                  </a:lnTo>
                  <a:lnTo>
                    <a:pt x="1497" y="618"/>
                  </a:lnTo>
                  <a:lnTo>
                    <a:pt x="1497" y="618"/>
                  </a:lnTo>
                  <a:close/>
                  <a:moveTo>
                    <a:pt x="1497" y="558"/>
                  </a:moveTo>
                  <a:lnTo>
                    <a:pt x="1497" y="523"/>
                  </a:lnTo>
                  <a:lnTo>
                    <a:pt x="1506" y="523"/>
                  </a:lnTo>
                  <a:lnTo>
                    <a:pt x="1506" y="558"/>
                  </a:lnTo>
                  <a:lnTo>
                    <a:pt x="1497" y="558"/>
                  </a:lnTo>
                  <a:lnTo>
                    <a:pt x="1497" y="558"/>
                  </a:lnTo>
                  <a:close/>
                  <a:moveTo>
                    <a:pt x="1497" y="497"/>
                  </a:moveTo>
                  <a:lnTo>
                    <a:pt x="1497" y="462"/>
                  </a:lnTo>
                  <a:lnTo>
                    <a:pt x="1506" y="462"/>
                  </a:lnTo>
                  <a:lnTo>
                    <a:pt x="1506" y="497"/>
                  </a:lnTo>
                  <a:lnTo>
                    <a:pt x="1497" y="497"/>
                  </a:lnTo>
                  <a:lnTo>
                    <a:pt x="1497" y="497"/>
                  </a:lnTo>
                  <a:close/>
                  <a:moveTo>
                    <a:pt x="1497" y="437"/>
                  </a:moveTo>
                  <a:lnTo>
                    <a:pt x="1497" y="402"/>
                  </a:lnTo>
                  <a:lnTo>
                    <a:pt x="1506" y="402"/>
                  </a:lnTo>
                  <a:lnTo>
                    <a:pt x="1506" y="437"/>
                  </a:lnTo>
                  <a:lnTo>
                    <a:pt x="1497" y="437"/>
                  </a:lnTo>
                  <a:lnTo>
                    <a:pt x="1497" y="437"/>
                  </a:lnTo>
                  <a:close/>
                  <a:moveTo>
                    <a:pt x="1497" y="376"/>
                  </a:moveTo>
                  <a:lnTo>
                    <a:pt x="1497" y="341"/>
                  </a:lnTo>
                  <a:lnTo>
                    <a:pt x="1506" y="341"/>
                  </a:lnTo>
                  <a:lnTo>
                    <a:pt x="1506" y="376"/>
                  </a:lnTo>
                  <a:lnTo>
                    <a:pt x="1497" y="376"/>
                  </a:lnTo>
                  <a:lnTo>
                    <a:pt x="1497" y="376"/>
                  </a:lnTo>
                  <a:close/>
                  <a:moveTo>
                    <a:pt x="1497" y="315"/>
                  </a:moveTo>
                  <a:lnTo>
                    <a:pt x="1497" y="281"/>
                  </a:lnTo>
                  <a:lnTo>
                    <a:pt x="1506" y="281"/>
                  </a:lnTo>
                  <a:lnTo>
                    <a:pt x="1506" y="315"/>
                  </a:lnTo>
                  <a:lnTo>
                    <a:pt x="1497" y="315"/>
                  </a:lnTo>
                  <a:lnTo>
                    <a:pt x="1497" y="315"/>
                  </a:lnTo>
                  <a:close/>
                  <a:moveTo>
                    <a:pt x="1497" y="255"/>
                  </a:moveTo>
                  <a:lnTo>
                    <a:pt x="1497" y="220"/>
                  </a:lnTo>
                  <a:lnTo>
                    <a:pt x="1506" y="220"/>
                  </a:lnTo>
                  <a:lnTo>
                    <a:pt x="1506" y="255"/>
                  </a:lnTo>
                  <a:lnTo>
                    <a:pt x="1497" y="255"/>
                  </a:lnTo>
                  <a:lnTo>
                    <a:pt x="1497" y="255"/>
                  </a:lnTo>
                  <a:close/>
                  <a:moveTo>
                    <a:pt x="1497" y="195"/>
                  </a:moveTo>
                  <a:lnTo>
                    <a:pt x="1497" y="160"/>
                  </a:lnTo>
                  <a:lnTo>
                    <a:pt x="1506" y="160"/>
                  </a:lnTo>
                  <a:lnTo>
                    <a:pt x="1506" y="195"/>
                  </a:lnTo>
                  <a:lnTo>
                    <a:pt x="1497" y="195"/>
                  </a:lnTo>
                  <a:lnTo>
                    <a:pt x="1497" y="195"/>
                  </a:lnTo>
                  <a:close/>
                  <a:moveTo>
                    <a:pt x="1497" y="134"/>
                  </a:moveTo>
                  <a:lnTo>
                    <a:pt x="1497" y="99"/>
                  </a:lnTo>
                  <a:lnTo>
                    <a:pt x="1506" y="99"/>
                  </a:lnTo>
                  <a:lnTo>
                    <a:pt x="1506" y="134"/>
                  </a:lnTo>
                  <a:lnTo>
                    <a:pt x="1497" y="134"/>
                  </a:lnTo>
                  <a:lnTo>
                    <a:pt x="1497" y="134"/>
                  </a:lnTo>
                  <a:close/>
                  <a:moveTo>
                    <a:pt x="1497" y="73"/>
                  </a:moveTo>
                  <a:lnTo>
                    <a:pt x="1497" y="38"/>
                  </a:lnTo>
                  <a:lnTo>
                    <a:pt x="1506" y="38"/>
                  </a:lnTo>
                  <a:lnTo>
                    <a:pt x="1506" y="73"/>
                  </a:lnTo>
                  <a:lnTo>
                    <a:pt x="1497" y="73"/>
                  </a:lnTo>
                  <a:lnTo>
                    <a:pt x="1497" y="73"/>
                  </a:lnTo>
                  <a:close/>
                  <a:moveTo>
                    <a:pt x="1497" y="13"/>
                  </a:moveTo>
                  <a:lnTo>
                    <a:pt x="1497" y="4"/>
                  </a:lnTo>
                  <a:lnTo>
                    <a:pt x="1506" y="4"/>
                  </a:lnTo>
                  <a:lnTo>
                    <a:pt x="1506" y="13"/>
                  </a:lnTo>
                  <a:lnTo>
                    <a:pt x="1497" y="13"/>
                  </a:lnTo>
                  <a:lnTo>
                    <a:pt x="149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63" name="Freeform 87"/>
            <p:cNvSpPr>
              <a:spLocks/>
            </p:cNvSpPr>
            <p:nvPr/>
          </p:nvSpPr>
          <p:spPr bwMode="auto">
            <a:xfrm>
              <a:off x="4305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64" name="Freeform 88"/>
            <p:cNvSpPr>
              <a:spLocks/>
            </p:cNvSpPr>
            <p:nvPr/>
          </p:nvSpPr>
          <p:spPr bwMode="auto">
            <a:xfrm>
              <a:off x="4244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65" name="Freeform 89"/>
            <p:cNvSpPr>
              <a:spLocks/>
            </p:cNvSpPr>
            <p:nvPr/>
          </p:nvSpPr>
          <p:spPr bwMode="auto">
            <a:xfrm>
              <a:off x="4183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66" name="Freeform 90"/>
            <p:cNvSpPr>
              <a:spLocks/>
            </p:cNvSpPr>
            <p:nvPr/>
          </p:nvSpPr>
          <p:spPr bwMode="auto">
            <a:xfrm>
              <a:off x="4123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67" name="Freeform 91"/>
            <p:cNvSpPr>
              <a:spLocks/>
            </p:cNvSpPr>
            <p:nvPr/>
          </p:nvSpPr>
          <p:spPr bwMode="auto">
            <a:xfrm>
              <a:off x="4063" y="1993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68" name="Freeform 92"/>
            <p:cNvSpPr>
              <a:spLocks/>
            </p:cNvSpPr>
            <p:nvPr/>
          </p:nvSpPr>
          <p:spPr bwMode="auto">
            <a:xfrm>
              <a:off x="4002" y="1993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69" name="Freeform 93"/>
            <p:cNvSpPr>
              <a:spLocks/>
            </p:cNvSpPr>
            <p:nvPr/>
          </p:nvSpPr>
          <p:spPr bwMode="auto">
            <a:xfrm>
              <a:off x="3941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70" name="Freeform 94"/>
            <p:cNvSpPr>
              <a:spLocks/>
            </p:cNvSpPr>
            <p:nvPr/>
          </p:nvSpPr>
          <p:spPr bwMode="auto">
            <a:xfrm>
              <a:off x="3881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71" name="Freeform 95"/>
            <p:cNvSpPr>
              <a:spLocks/>
            </p:cNvSpPr>
            <p:nvPr/>
          </p:nvSpPr>
          <p:spPr bwMode="auto">
            <a:xfrm>
              <a:off x="3820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72" name="Freeform 96"/>
            <p:cNvSpPr>
              <a:spLocks/>
            </p:cNvSpPr>
            <p:nvPr/>
          </p:nvSpPr>
          <p:spPr bwMode="auto">
            <a:xfrm>
              <a:off x="3759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73" name="Freeform 97"/>
            <p:cNvSpPr>
              <a:spLocks/>
            </p:cNvSpPr>
            <p:nvPr/>
          </p:nvSpPr>
          <p:spPr bwMode="auto">
            <a:xfrm>
              <a:off x="3699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74" name="Freeform 98"/>
            <p:cNvSpPr>
              <a:spLocks/>
            </p:cNvSpPr>
            <p:nvPr/>
          </p:nvSpPr>
          <p:spPr bwMode="auto">
            <a:xfrm>
              <a:off x="3639" y="1993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75" name="Freeform 99"/>
            <p:cNvSpPr>
              <a:spLocks/>
            </p:cNvSpPr>
            <p:nvPr/>
          </p:nvSpPr>
          <p:spPr bwMode="auto">
            <a:xfrm>
              <a:off x="3578" y="1993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76" name="Freeform 100"/>
            <p:cNvSpPr>
              <a:spLocks/>
            </p:cNvSpPr>
            <p:nvPr/>
          </p:nvSpPr>
          <p:spPr bwMode="auto">
            <a:xfrm>
              <a:off x="3517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77" name="Freeform 101"/>
            <p:cNvSpPr>
              <a:spLocks/>
            </p:cNvSpPr>
            <p:nvPr/>
          </p:nvSpPr>
          <p:spPr bwMode="auto">
            <a:xfrm>
              <a:off x="3457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78" name="Freeform 102"/>
            <p:cNvSpPr>
              <a:spLocks/>
            </p:cNvSpPr>
            <p:nvPr/>
          </p:nvSpPr>
          <p:spPr bwMode="auto">
            <a:xfrm>
              <a:off x="3396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79" name="Freeform 103"/>
            <p:cNvSpPr>
              <a:spLocks/>
            </p:cNvSpPr>
            <p:nvPr/>
          </p:nvSpPr>
          <p:spPr bwMode="auto">
            <a:xfrm>
              <a:off x="3335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80" name="Freeform 104"/>
            <p:cNvSpPr>
              <a:spLocks/>
            </p:cNvSpPr>
            <p:nvPr/>
          </p:nvSpPr>
          <p:spPr bwMode="auto">
            <a:xfrm>
              <a:off x="3275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81" name="Freeform 105"/>
            <p:cNvSpPr>
              <a:spLocks/>
            </p:cNvSpPr>
            <p:nvPr/>
          </p:nvSpPr>
          <p:spPr bwMode="auto">
            <a:xfrm>
              <a:off x="3214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82" name="Freeform 106"/>
            <p:cNvSpPr>
              <a:spLocks/>
            </p:cNvSpPr>
            <p:nvPr/>
          </p:nvSpPr>
          <p:spPr bwMode="auto">
            <a:xfrm>
              <a:off x="3154" y="1993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83" name="Freeform 107"/>
            <p:cNvSpPr>
              <a:spLocks/>
            </p:cNvSpPr>
            <p:nvPr/>
          </p:nvSpPr>
          <p:spPr bwMode="auto">
            <a:xfrm>
              <a:off x="3093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84" name="Freeform 108"/>
            <p:cNvSpPr>
              <a:spLocks/>
            </p:cNvSpPr>
            <p:nvPr/>
          </p:nvSpPr>
          <p:spPr bwMode="auto">
            <a:xfrm>
              <a:off x="3033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85" name="Freeform 109"/>
            <p:cNvSpPr>
              <a:spLocks/>
            </p:cNvSpPr>
            <p:nvPr/>
          </p:nvSpPr>
          <p:spPr bwMode="auto">
            <a:xfrm>
              <a:off x="2972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86" name="Freeform 110"/>
            <p:cNvSpPr>
              <a:spLocks/>
            </p:cNvSpPr>
            <p:nvPr/>
          </p:nvSpPr>
          <p:spPr bwMode="auto">
            <a:xfrm>
              <a:off x="2912" y="1993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87" name="Freeform 111"/>
            <p:cNvSpPr>
              <a:spLocks/>
            </p:cNvSpPr>
            <p:nvPr/>
          </p:nvSpPr>
          <p:spPr bwMode="auto">
            <a:xfrm>
              <a:off x="2851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88" name="Freeform 112"/>
            <p:cNvSpPr>
              <a:spLocks/>
            </p:cNvSpPr>
            <p:nvPr/>
          </p:nvSpPr>
          <p:spPr bwMode="auto">
            <a:xfrm>
              <a:off x="2838" y="2014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89" name="Freeform 113"/>
            <p:cNvSpPr>
              <a:spLocks/>
            </p:cNvSpPr>
            <p:nvPr/>
          </p:nvSpPr>
          <p:spPr bwMode="auto">
            <a:xfrm>
              <a:off x="2838" y="2075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90" name="Freeform 114"/>
            <p:cNvSpPr>
              <a:spLocks/>
            </p:cNvSpPr>
            <p:nvPr/>
          </p:nvSpPr>
          <p:spPr bwMode="auto">
            <a:xfrm>
              <a:off x="2838" y="2135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91" name="Freeform 115"/>
            <p:cNvSpPr>
              <a:spLocks/>
            </p:cNvSpPr>
            <p:nvPr/>
          </p:nvSpPr>
          <p:spPr bwMode="auto">
            <a:xfrm>
              <a:off x="2838" y="2196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92" name="Freeform 116"/>
            <p:cNvSpPr>
              <a:spLocks/>
            </p:cNvSpPr>
            <p:nvPr/>
          </p:nvSpPr>
          <p:spPr bwMode="auto">
            <a:xfrm>
              <a:off x="2838" y="2257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93" name="Freeform 117"/>
            <p:cNvSpPr>
              <a:spLocks/>
            </p:cNvSpPr>
            <p:nvPr/>
          </p:nvSpPr>
          <p:spPr bwMode="auto">
            <a:xfrm>
              <a:off x="2838" y="2317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94" name="Freeform 118"/>
            <p:cNvSpPr>
              <a:spLocks/>
            </p:cNvSpPr>
            <p:nvPr/>
          </p:nvSpPr>
          <p:spPr bwMode="auto">
            <a:xfrm>
              <a:off x="2838" y="2378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95" name="Freeform 119"/>
            <p:cNvSpPr>
              <a:spLocks/>
            </p:cNvSpPr>
            <p:nvPr/>
          </p:nvSpPr>
          <p:spPr bwMode="auto">
            <a:xfrm>
              <a:off x="2838" y="2438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96" name="Freeform 120"/>
            <p:cNvSpPr>
              <a:spLocks/>
            </p:cNvSpPr>
            <p:nvPr/>
          </p:nvSpPr>
          <p:spPr bwMode="auto">
            <a:xfrm>
              <a:off x="2838" y="2499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97" name="Freeform 121"/>
            <p:cNvSpPr>
              <a:spLocks/>
            </p:cNvSpPr>
            <p:nvPr/>
          </p:nvSpPr>
          <p:spPr bwMode="auto">
            <a:xfrm>
              <a:off x="2838" y="2559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98" name="Freeform 122"/>
            <p:cNvSpPr>
              <a:spLocks/>
            </p:cNvSpPr>
            <p:nvPr/>
          </p:nvSpPr>
          <p:spPr bwMode="auto">
            <a:xfrm>
              <a:off x="2838" y="2620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99" name="Freeform 123"/>
            <p:cNvSpPr>
              <a:spLocks/>
            </p:cNvSpPr>
            <p:nvPr/>
          </p:nvSpPr>
          <p:spPr bwMode="auto">
            <a:xfrm>
              <a:off x="2838" y="2681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00" name="Freeform 124"/>
            <p:cNvSpPr>
              <a:spLocks/>
            </p:cNvSpPr>
            <p:nvPr/>
          </p:nvSpPr>
          <p:spPr bwMode="auto">
            <a:xfrm>
              <a:off x="2838" y="2741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01" name="Freeform 125"/>
            <p:cNvSpPr>
              <a:spLocks/>
            </p:cNvSpPr>
            <p:nvPr/>
          </p:nvSpPr>
          <p:spPr bwMode="auto">
            <a:xfrm>
              <a:off x="2838" y="2801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02" name="Freeform 126"/>
            <p:cNvSpPr>
              <a:spLocks/>
            </p:cNvSpPr>
            <p:nvPr/>
          </p:nvSpPr>
          <p:spPr bwMode="auto">
            <a:xfrm>
              <a:off x="2838" y="2862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03" name="Freeform 127"/>
            <p:cNvSpPr>
              <a:spLocks/>
            </p:cNvSpPr>
            <p:nvPr/>
          </p:nvSpPr>
          <p:spPr bwMode="auto">
            <a:xfrm>
              <a:off x="2838" y="2923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04" name="Freeform 128"/>
            <p:cNvSpPr>
              <a:spLocks/>
            </p:cNvSpPr>
            <p:nvPr/>
          </p:nvSpPr>
          <p:spPr bwMode="auto">
            <a:xfrm>
              <a:off x="2838" y="2983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05" name="Freeform 129"/>
            <p:cNvSpPr>
              <a:spLocks/>
            </p:cNvSpPr>
            <p:nvPr/>
          </p:nvSpPr>
          <p:spPr bwMode="auto">
            <a:xfrm>
              <a:off x="2868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06" name="Freeform 130"/>
            <p:cNvSpPr>
              <a:spLocks/>
            </p:cNvSpPr>
            <p:nvPr/>
          </p:nvSpPr>
          <p:spPr bwMode="auto">
            <a:xfrm>
              <a:off x="2929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07" name="Freeform 131"/>
            <p:cNvSpPr>
              <a:spLocks/>
            </p:cNvSpPr>
            <p:nvPr/>
          </p:nvSpPr>
          <p:spPr bwMode="auto">
            <a:xfrm>
              <a:off x="2990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08" name="Freeform 132"/>
            <p:cNvSpPr>
              <a:spLocks/>
            </p:cNvSpPr>
            <p:nvPr/>
          </p:nvSpPr>
          <p:spPr bwMode="auto">
            <a:xfrm>
              <a:off x="3050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09" name="Freeform 133"/>
            <p:cNvSpPr>
              <a:spLocks/>
            </p:cNvSpPr>
            <p:nvPr/>
          </p:nvSpPr>
          <p:spPr bwMode="auto">
            <a:xfrm>
              <a:off x="3111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10" name="Freeform 134"/>
            <p:cNvSpPr>
              <a:spLocks/>
            </p:cNvSpPr>
            <p:nvPr/>
          </p:nvSpPr>
          <p:spPr bwMode="auto">
            <a:xfrm>
              <a:off x="3171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11" name="Freeform 135"/>
            <p:cNvSpPr>
              <a:spLocks/>
            </p:cNvSpPr>
            <p:nvPr/>
          </p:nvSpPr>
          <p:spPr bwMode="auto">
            <a:xfrm>
              <a:off x="3232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12" name="Freeform 136"/>
            <p:cNvSpPr>
              <a:spLocks/>
            </p:cNvSpPr>
            <p:nvPr/>
          </p:nvSpPr>
          <p:spPr bwMode="auto">
            <a:xfrm>
              <a:off x="3292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13" name="Freeform 137"/>
            <p:cNvSpPr>
              <a:spLocks/>
            </p:cNvSpPr>
            <p:nvPr/>
          </p:nvSpPr>
          <p:spPr bwMode="auto">
            <a:xfrm>
              <a:off x="3353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14" name="Freeform 138"/>
            <p:cNvSpPr>
              <a:spLocks/>
            </p:cNvSpPr>
            <p:nvPr/>
          </p:nvSpPr>
          <p:spPr bwMode="auto">
            <a:xfrm>
              <a:off x="3414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15" name="Freeform 139"/>
            <p:cNvSpPr>
              <a:spLocks/>
            </p:cNvSpPr>
            <p:nvPr/>
          </p:nvSpPr>
          <p:spPr bwMode="auto">
            <a:xfrm>
              <a:off x="3474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16" name="Freeform 140"/>
            <p:cNvSpPr>
              <a:spLocks/>
            </p:cNvSpPr>
            <p:nvPr/>
          </p:nvSpPr>
          <p:spPr bwMode="auto">
            <a:xfrm>
              <a:off x="3535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17" name="Freeform 141"/>
            <p:cNvSpPr>
              <a:spLocks/>
            </p:cNvSpPr>
            <p:nvPr/>
          </p:nvSpPr>
          <p:spPr bwMode="auto">
            <a:xfrm>
              <a:off x="3595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18" name="Freeform 142"/>
            <p:cNvSpPr>
              <a:spLocks/>
            </p:cNvSpPr>
            <p:nvPr/>
          </p:nvSpPr>
          <p:spPr bwMode="auto">
            <a:xfrm>
              <a:off x="3656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19" name="Freeform 143"/>
            <p:cNvSpPr>
              <a:spLocks/>
            </p:cNvSpPr>
            <p:nvPr/>
          </p:nvSpPr>
          <p:spPr bwMode="auto">
            <a:xfrm>
              <a:off x="3716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20" name="Freeform 144"/>
            <p:cNvSpPr>
              <a:spLocks/>
            </p:cNvSpPr>
            <p:nvPr/>
          </p:nvSpPr>
          <p:spPr bwMode="auto">
            <a:xfrm>
              <a:off x="3777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21" name="Freeform 145"/>
            <p:cNvSpPr>
              <a:spLocks/>
            </p:cNvSpPr>
            <p:nvPr/>
          </p:nvSpPr>
          <p:spPr bwMode="auto">
            <a:xfrm>
              <a:off x="3838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22" name="Freeform 146"/>
            <p:cNvSpPr>
              <a:spLocks/>
            </p:cNvSpPr>
            <p:nvPr/>
          </p:nvSpPr>
          <p:spPr bwMode="auto">
            <a:xfrm>
              <a:off x="3898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23" name="Freeform 147"/>
            <p:cNvSpPr>
              <a:spLocks/>
            </p:cNvSpPr>
            <p:nvPr/>
          </p:nvSpPr>
          <p:spPr bwMode="auto">
            <a:xfrm>
              <a:off x="3959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24" name="Freeform 148"/>
            <p:cNvSpPr>
              <a:spLocks/>
            </p:cNvSpPr>
            <p:nvPr/>
          </p:nvSpPr>
          <p:spPr bwMode="auto">
            <a:xfrm>
              <a:off x="4019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25" name="Freeform 149"/>
            <p:cNvSpPr>
              <a:spLocks/>
            </p:cNvSpPr>
            <p:nvPr/>
          </p:nvSpPr>
          <p:spPr bwMode="auto">
            <a:xfrm>
              <a:off x="4080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26" name="Freeform 150"/>
            <p:cNvSpPr>
              <a:spLocks/>
            </p:cNvSpPr>
            <p:nvPr/>
          </p:nvSpPr>
          <p:spPr bwMode="auto">
            <a:xfrm>
              <a:off x="4140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27" name="Freeform 151"/>
            <p:cNvSpPr>
              <a:spLocks/>
            </p:cNvSpPr>
            <p:nvPr/>
          </p:nvSpPr>
          <p:spPr bwMode="auto">
            <a:xfrm>
              <a:off x="4201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28" name="Freeform 152"/>
            <p:cNvSpPr>
              <a:spLocks/>
            </p:cNvSpPr>
            <p:nvPr/>
          </p:nvSpPr>
          <p:spPr bwMode="auto">
            <a:xfrm>
              <a:off x="4262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29" name="Freeform 153"/>
            <p:cNvSpPr>
              <a:spLocks/>
            </p:cNvSpPr>
            <p:nvPr/>
          </p:nvSpPr>
          <p:spPr bwMode="auto">
            <a:xfrm>
              <a:off x="4322" y="3001"/>
              <a:ext cx="22" cy="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8" y="12"/>
                </a:cxn>
                <a:cxn ang="0">
                  <a:pos x="13" y="17"/>
                </a:cxn>
                <a:cxn ang="0">
                  <a:pos x="13" y="0"/>
                </a:cxn>
                <a:cxn ang="0">
                  <a:pos x="22" y="0"/>
                </a:cxn>
                <a:cxn ang="0">
                  <a:pos x="22" y="21"/>
                </a:cxn>
                <a:cxn ang="0">
                  <a:pos x="0" y="21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2" h="21">
                  <a:moveTo>
                    <a:pt x="0" y="12"/>
                  </a:moveTo>
                  <a:lnTo>
                    <a:pt x="18" y="12"/>
                  </a:lnTo>
                  <a:lnTo>
                    <a:pt x="13" y="17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30" name="Freeform 154"/>
            <p:cNvSpPr>
              <a:spLocks/>
            </p:cNvSpPr>
            <p:nvPr/>
          </p:nvSpPr>
          <p:spPr bwMode="auto">
            <a:xfrm>
              <a:off x="4335" y="2940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31" name="Freeform 155"/>
            <p:cNvSpPr>
              <a:spLocks/>
            </p:cNvSpPr>
            <p:nvPr/>
          </p:nvSpPr>
          <p:spPr bwMode="auto">
            <a:xfrm>
              <a:off x="4335" y="2879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32" name="Freeform 156"/>
            <p:cNvSpPr>
              <a:spLocks/>
            </p:cNvSpPr>
            <p:nvPr/>
          </p:nvSpPr>
          <p:spPr bwMode="auto">
            <a:xfrm>
              <a:off x="4335" y="2819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33" name="Freeform 157"/>
            <p:cNvSpPr>
              <a:spLocks/>
            </p:cNvSpPr>
            <p:nvPr/>
          </p:nvSpPr>
          <p:spPr bwMode="auto">
            <a:xfrm>
              <a:off x="4335" y="2758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34" name="Freeform 158"/>
            <p:cNvSpPr>
              <a:spLocks/>
            </p:cNvSpPr>
            <p:nvPr/>
          </p:nvSpPr>
          <p:spPr bwMode="auto">
            <a:xfrm>
              <a:off x="4335" y="2698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35" name="Freeform 159"/>
            <p:cNvSpPr>
              <a:spLocks/>
            </p:cNvSpPr>
            <p:nvPr/>
          </p:nvSpPr>
          <p:spPr bwMode="auto">
            <a:xfrm>
              <a:off x="4335" y="2637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36" name="Freeform 160"/>
            <p:cNvSpPr>
              <a:spLocks/>
            </p:cNvSpPr>
            <p:nvPr/>
          </p:nvSpPr>
          <p:spPr bwMode="auto">
            <a:xfrm>
              <a:off x="4335" y="2577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37" name="Freeform 161"/>
            <p:cNvSpPr>
              <a:spLocks/>
            </p:cNvSpPr>
            <p:nvPr/>
          </p:nvSpPr>
          <p:spPr bwMode="auto">
            <a:xfrm>
              <a:off x="4335" y="2516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38" name="Freeform 162"/>
            <p:cNvSpPr>
              <a:spLocks/>
            </p:cNvSpPr>
            <p:nvPr/>
          </p:nvSpPr>
          <p:spPr bwMode="auto">
            <a:xfrm>
              <a:off x="4335" y="2455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39" name="Freeform 163"/>
            <p:cNvSpPr>
              <a:spLocks/>
            </p:cNvSpPr>
            <p:nvPr/>
          </p:nvSpPr>
          <p:spPr bwMode="auto">
            <a:xfrm>
              <a:off x="4335" y="2395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40" name="Freeform 164"/>
            <p:cNvSpPr>
              <a:spLocks/>
            </p:cNvSpPr>
            <p:nvPr/>
          </p:nvSpPr>
          <p:spPr bwMode="auto">
            <a:xfrm>
              <a:off x="4335" y="2334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41" name="Freeform 165"/>
            <p:cNvSpPr>
              <a:spLocks/>
            </p:cNvSpPr>
            <p:nvPr/>
          </p:nvSpPr>
          <p:spPr bwMode="auto">
            <a:xfrm>
              <a:off x="4335" y="2274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42" name="Freeform 166"/>
            <p:cNvSpPr>
              <a:spLocks/>
            </p:cNvSpPr>
            <p:nvPr/>
          </p:nvSpPr>
          <p:spPr bwMode="auto">
            <a:xfrm>
              <a:off x="4335" y="2213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43" name="Freeform 167"/>
            <p:cNvSpPr>
              <a:spLocks/>
            </p:cNvSpPr>
            <p:nvPr/>
          </p:nvSpPr>
          <p:spPr bwMode="auto">
            <a:xfrm>
              <a:off x="4335" y="2153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44" name="Freeform 168"/>
            <p:cNvSpPr>
              <a:spLocks/>
            </p:cNvSpPr>
            <p:nvPr/>
          </p:nvSpPr>
          <p:spPr bwMode="auto">
            <a:xfrm>
              <a:off x="4335" y="2092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45" name="Freeform 169"/>
            <p:cNvSpPr>
              <a:spLocks/>
            </p:cNvSpPr>
            <p:nvPr/>
          </p:nvSpPr>
          <p:spPr bwMode="auto">
            <a:xfrm>
              <a:off x="4335" y="2031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46" name="Freeform 170"/>
            <p:cNvSpPr>
              <a:spLocks/>
            </p:cNvSpPr>
            <p:nvPr/>
          </p:nvSpPr>
          <p:spPr bwMode="auto">
            <a:xfrm>
              <a:off x="4335" y="1997"/>
              <a:ext cx="9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47" name="Line 171"/>
            <p:cNvSpPr>
              <a:spLocks noChangeShapeType="1"/>
            </p:cNvSpPr>
            <p:nvPr/>
          </p:nvSpPr>
          <p:spPr bwMode="auto">
            <a:xfrm flipH="1">
              <a:off x="3050" y="2213"/>
              <a:ext cx="95" cy="78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48" name="Line 172"/>
            <p:cNvSpPr>
              <a:spLocks noChangeShapeType="1"/>
            </p:cNvSpPr>
            <p:nvPr/>
          </p:nvSpPr>
          <p:spPr bwMode="auto">
            <a:xfrm>
              <a:off x="3050" y="2282"/>
              <a:ext cx="104" cy="87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49" name="Freeform 173"/>
            <p:cNvSpPr>
              <a:spLocks/>
            </p:cNvSpPr>
            <p:nvPr/>
          </p:nvSpPr>
          <p:spPr bwMode="auto">
            <a:xfrm>
              <a:off x="2972" y="2075"/>
              <a:ext cx="242" cy="3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9"/>
                </a:cxn>
                <a:cxn ang="0">
                  <a:pos x="242" y="389"/>
                </a:cxn>
                <a:cxn ang="0">
                  <a:pos x="2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" h="389">
                  <a:moveTo>
                    <a:pt x="0" y="0"/>
                  </a:moveTo>
                  <a:lnTo>
                    <a:pt x="0" y="389"/>
                  </a:lnTo>
                  <a:lnTo>
                    <a:pt x="242" y="389"/>
                  </a:lnTo>
                  <a:lnTo>
                    <a:pt x="2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50" name="Rectangle 174"/>
            <p:cNvSpPr>
              <a:spLocks noChangeArrowheads="1"/>
            </p:cNvSpPr>
            <p:nvPr/>
          </p:nvSpPr>
          <p:spPr bwMode="auto">
            <a:xfrm>
              <a:off x="2972" y="2075"/>
              <a:ext cx="242" cy="389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51" name="Line 175"/>
            <p:cNvSpPr>
              <a:spLocks noChangeShapeType="1"/>
            </p:cNvSpPr>
            <p:nvPr/>
          </p:nvSpPr>
          <p:spPr bwMode="auto">
            <a:xfrm>
              <a:off x="2972" y="2213"/>
              <a:ext cx="104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52" name="Line 176"/>
            <p:cNvSpPr>
              <a:spLocks noChangeShapeType="1"/>
            </p:cNvSpPr>
            <p:nvPr/>
          </p:nvSpPr>
          <p:spPr bwMode="auto">
            <a:xfrm>
              <a:off x="2972" y="2361"/>
              <a:ext cx="104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53" name="Line 177"/>
            <p:cNvSpPr>
              <a:spLocks noChangeShapeType="1"/>
            </p:cNvSpPr>
            <p:nvPr/>
          </p:nvSpPr>
          <p:spPr bwMode="auto">
            <a:xfrm flipH="1">
              <a:off x="3007" y="2213"/>
              <a:ext cx="69" cy="69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54" name="Line 178"/>
            <p:cNvSpPr>
              <a:spLocks noChangeShapeType="1"/>
            </p:cNvSpPr>
            <p:nvPr/>
          </p:nvSpPr>
          <p:spPr bwMode="auto">
            <a:xfrm flipH="1" flipV="1">
              <a:off x="3007" y="2282"/>
              <a:ext cx="69" cy="79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55" name="Line 179"/>
            <p:cNvSpPr>
              <a:spLocks noChangeShapeType="1"/>
            </p:cNvSpPr>
            <p:nvPr/>
          </p:nvSpPr>
          <p:spPr bwMode="auto">
            <a:xfrm>
              <a:off x="2851" y="2213"/>
              <a:ext cx="121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56" name="Line 180"/>
            <p:cNvSpPr>
              <a:spLocks noChangeShapeType="1"/>
            </p:cNvSpPr>
            <p:nvPr/>
          </p:nvSpPr>
          <p:spPr bwMode="auto">
            <a:xfrm>
              <a:off x="2842" y="2361"/>
              <a:ext cx="130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57" name="Oval 181"/>
            <p:cNvSpPr>
              <a:spLocks noChangeArrowheads="1"/>
            </p:cNvSpPr>
            <p:nvPr/>
          </p:nvSpPr>
          <p:spPr bwMode="auto">
            <a:xfrm>
              <a:off x="2860" y="2313"/>
              <a:ext cx="104" cy="10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58" name="Oval 182"/>
            <p:cNvSpPr>
              <a:spLocks noChangeArrowheads="1"/>
            </p:cNvSpPr>
            <p:nvPr/>
          </p:nvSpPr>
          <p:spPr bwMode="auto">
            <a:xfrm>
              <a:off x="2860" y="2308"/>
              <a:ext cx="104" cy="104"/>
            </a:xfrm>
            <a:prstGeom prst="ellipse">
              <a:avLst/>
            </a:prstGeom>
            <a:noFill/>
            <a:ln w="142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59" name="Line 183"/>
            <p:cNvSpPr>
              <a:spLocks noChangeShapeType="1"/>
            </p:cNvSpPr>
            <p:nvPr/>
          </p:nvSpPr>
          <p:spPr bwMode="auto">
            <a:xfrm>
              <a:off x="3214" y="2110"/>
              <a:ext cx="398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60" name="Freeform 184"/>
            <p:cNvSpPr>
              <a:spLocks/>
            </p:cNvSpPr>
            <p:nvPr/>
          </p:nvSpPr>
          <p:spPr bwMode="auto">
            <a:xfrm>
              <a:off x="3612" y="2058"/>
              <a:ext cx="260" cy="328"/>
            </a:xfrm>
            <a:custGeom>
              <a:avLst/>
              <a:gdLst/>
              <a:ahLst/>
              <a:cxnLst>
                <a:cxn ang="0">
                  <a:pos x="260" y="328"/>
                </a:cxn>
                <a:cxn ang="0">
                  <a:pos x="0" y="246"/>
                </a:cxn>
                <a:cxn ang="0">
                  <a:pos x="0" y="82"/>
                </a:cxn>
                <a:cxn ang="0">
                  <a:pos x="260" y="0"/>
                </a:cxn>
                <a:cxn ang="0">
                  <a:pos x="260" y="328"/>
                </a:cxn>
              </a:cxnLst>
              <a:rect l="0" t="0" r="r" b="b"/>
              <a:pathLst>
                <a:path w="260" h="328">
                  <a:moveTo>
                    <a:pt x="260" y="328"/>
                  </a:moveTo>
                  <a:lnTo>
                    <a:pt x="0" y="246"/>
                  </a:lnTo>
                  <a:lnTo>
                    <a:pt x="0" y="82"/>
                  </a:lnTo>
                  <a:lnTo>
                    <a:pt x="260" y="0"/>
                  </a:lnTo>
                  <a:lnTo>
                    <a:pt x="260" y="3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61" name="Freeform 185"/>
            <p:cNvSpPr>
              <a:spLocks/>
            </p:cNvSpPr>
            <p:nvPr/>
          </p:nvSpPr>
          <p:spPr bwMode="auto">
            <a:xfrm>
              <a:off x="3612" y="2058"/>
              <a:ext cx="260" cy="328"/>
            </a:xfrm>
            <a:custGeom>
              <a:avLst/>
              <a:gdLst/>
              <a:ahLst/>
              <a:cxnLst>
                <a:cxn ang="0">
                  <a:pos x="260" y="328"/>
                </a:cxn>
                <a:cxn ang="0">
                  <a:pos x="0" y="246"/>
                </a:cxn>
                <a:cxn ang="0">
                  <a:pos x="0" y="82"/>
                </a:cxn>
                <a:cxn ang="0">
                  <a:pos x="260" y="0"/>
                </a:cxn>
                <a:cxn ang="0">
                  <a:pos x="260" y="328"/>
                </a:cxn>
              </a:cxnLst>
              <a:rect l="0" t="0" r="r" b="b"/>
              <a:pathLst>
                <a:path w="260" h="328">
                  <a:moveTo>
                    <a:pt x="260" y="328"/>
                  </a:moveTo>
                  <a:lnTo>
                    <a:pt x="0" y="246"/>
                  </a:lnTo>
                  <a:lnTo>
                    <a:pt x="0" y="82"/>
                  </a:lnTo>
                  <a:lnTo>
                    <a:pt x="260" y="0"/>
                  </a:lnTo>
                  <a:lnTo>
                    <a:pt x="260" y="328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62" name="Line 186"/>
            <p:cNvSpPr>
              <a:spLocks noChangeShapeType="1"/>
            </p:cNvSpPr>
            <p:nvPr/>
          </p:nvSpPr>
          <p:spPr bwMode="auto">
            <a:xfrm flipV="1">
              <a:off x="3612" y="2110"/>
              <a:ext cx="1" cy="34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63" name="Freeform 187"/>
            <p:cNvSpPr>
              <a:spLocks noEditPoints="1"/>
            </p:cNvSpPr>
            <p:nvPr/>
          </p:nvSpPr>
          <p:spPr bwMode="auto">
            <a:xfrm>
              <a:off x="3373" y="2075"/>
              <a:ext cx="75" cy="69"/>
            </a:xfrm>
            <a:custGeom>
              <a:avLst/>
              <a:gdLst/>
              <a:ahLst/>
              <a:cxnLst>
                <a:cxn ang="0">
                  <a:pos x="12" y="64"/>
                </a:cxn>
                <a:cxn ang="0">
                  <a:pos x="79" y="64"/>
                </a:cxn>
                <a:cxn ang="0">
                  <a:pos x="92" y="76"/>
                </a:cxn>
                <a:cxn ang="0">
                  <a:pos x="79" y="88"/>
                </a:cxn>
                <a:cxn ang="0">
                  <a:pos x="12" y="88"/>
                </a:cxn>
                <a:cxn ang="0">
                  <a:pos x="0" y="76"/>
                </a:cxn>
                <a:cxn ang="0">
                  <a:pos x="12" y="64"/>
                </a:cxn>
                <a:cxn ang="0">
                  <a:pos x="12" y="0"/>
                </a:cxn>
                <a:cxn ang="0">
                  <a:pos x="163" y="76"/>
                </a:cxn>
                <a:cxn ang="0">
                  <a:pos x="12" y="151"/>
                </a:cxn>
                <a:cxn ang="0">
                  <a:pos x="12" y="0"/>
                </a:cxn>
              </a:cxnLst>
              <a:rect l="0" t="0" r="r" b="b"/>
              <a:pathLst>
                <a:path w="163" h="151">
                  <a:moveTo>
                    <a:pt x="12" y="64"/>
                  </a:moveTo>
                  <a:lnTo>
                    <a:pt x="79" y="64"/>
                  </a:lnTo>
                  <a:cubicBezTo>
                    <a:pt x="86" y="64"/>
                    <a:pt x="92" y="70"/>
                    <a:pt x="92" y="76"/>
                  </a:cubicBezTo>
                  <a:cubicBezTo>
                    <a:pt x="92" y="83"/>
                    <a:pt x="86" y="88"/>
                    <a:pt x="79" y="88"/>
                  </a:cubicBezTo>
                  <a:lnTo>
                    <a:pt x="12" y="88"/>
                  </a:lnTo>
                  <a:cubicBezTo>
                    <a:pt x="6" y="88"/>
                    <a:pt x="0" y="83"/>
                    <a:pt x="0" y="76"/>
                  </a:cubicBezTo>
                  <a:cubicBezTo>
                    <a:pt x="0" y="70"/>
                    <a:pt x="6" y="64"/>
                    <a:pt x="12" y="64"/>
                  </a:cubicBezTo>
                  <a:close/>
                  <a:moveTo>
                    <a:pt x="12" y="0"/>
                  </a:moveTo>
                  <a:lnTo>
                    <a:pt x="163" y="76"/>
                  </a:lnTo>
                  <a:lnTo>
                    <a:pt x="12" y="151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41275" cap="rnd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64" name="Freeform 188"/>
            <p:cNvSpPr>
              <a:spLocks noEditPoints="1"/>
            </p:cNvSpPr>
            <p:nvPr/>
          </p:nvSpPr>
          <p:spPr bwMode="auto">
            <a:xfrm>
              <a:off x="3556" y="2218"/>
              <a:ext cx="355" cy="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7" y="0"/>
                </a:cxn>
                <a:cxn ang="0">
                  <a:pos x="76" y="9"/>
                </a:cxn>
                <a:cxn ang="0">
                  <a:pos x="67" y="19"/>
                </a:cxn>
                <a:cxn ang="0">
                  <a:pos x="10" y="19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142" y="0"/>
                </a:cxn>
                <a:cxn ang="0">
                  <a:pos x="152" y="9"/>
                </a:cxn>
                <a:cxn ang="0">
                  <a:pos x="142" y="19"/>
                </a:cxn>
                <a:cxn ang="0">
                  <a:pos x="133" y="9"/>
                </a:cxn>
                <a:cxn ang="0">
                  <a:pos x="142" y="0"/>
                </a:cxn>
                <a:cxn ang="0">
                  <a:pos x="218" y="0"/>
                </a:cxn>
                <a:cxn ang="0">
                  <a:pos x="274" y="0"/>
                </a:cxn>
                <a:cxn ang="0">
                  <a:pos x="284" y="9"/>
                </a:cxn>
                <a:cxn ang="0">
                  <a:pos x="274" y="19"/>
                </a:cxn>
                <a:cxn ang="0">
                  <a:pos x="218" y="19"/>
                </a:cxn>
                <a:cxn ang="0">
                  <a:pos x="208" y="9"/>
                </a:cxn>
                <a:cxn ang="0">
                  <a:pos x="218" y="0"/>
                </a:cxn>
                <a:cxn ang="0">
                  <a:pos x="350" y="0"/>
                </a:cxn>
                <a:cxn ang="0">
                  <a:pos x="359" y="9"/>
                </a:cxn>
                <a:cxn ang="0">
                  <a:pos x="350" y="19"/>
                </a:cxn>
                <a:cxn ang="0">
                  <a:pos x="341" y="9"/>
                </a:cxn>
                <a:cxn ang="0">
                  <a:pos x="350" y="0"/>
                </a:cxn>
                <a:cxn ang="0">
                  <a:pos x="426" y="0"/>
                </a:cxn>
                <a:cxn ang="0">
                  <a:pos x="482" y="0"/>
                </a:cxn>
                <a:cxn ang="0">
                  <a:pos x="492" y="9"/>
                </a:cxn>
                <a:cxn ang="0">
                  <a:pos x="482" y="19"/>
                </a:cxn>
                <a:cxn ang="0">
                  <a:pos x="426" y="19"/>
                </a:cxn>
                <a:cxn ang="0">
                  <a:pos x="416" y="9"/>
                </a:cxn>
                <a:cxn ang="0">
                  <a:pos x="426" y="0"/>
                </a:cxn>
                <a:cxn ang="0">
                  <a:pos x="558" y="0"/>
                </a:cxn>
                <a:cxn ang="0">
                  <a:pos x="559" y="0"/>
                </a:cxn>
                <a:cxn ang="0">
                  <a:pos x="568" y="9"/>
                </a:cxn>
                <a:cxn ang="0">
                  <a:pos x="559" y="19"/>
                </a:cxn>
                <a:cxn ang="0">
                  <a:pos x="558" y="19"/>
                </a:cxn>
                <a:cxn ang="0">
                  <a:pos x="548" y="9"/>
                </a:cxn>
                <a:cxn ang="0">
                  <a:pos x="558" y="0"/>
                </a:cxn>
                <a:cxn ang="0">
                  <a:pos x="635" y="0"/>
                </a:cxn>
                <a:cxn ang="0">
                  <a:pos x="691" y="0"/>
                </a:cxn>
                <a:cxn ang="0">
                  <a:pos x="701" y="9"/>
                </a:cxn>
                <a:cxn ang="0">
                  <a:pos x="691" y="19"/>
                </a:cxn>
                <a:cxn ang="0">
                  <a:pos x="635" y="19"/>
                </a:cxn>
                <a:cxn ang="0">
                  <a:pos x="625" y="9"/>
                </a:cxn>
                <a:cxn ang="0">
                  <a:pos x="635" y="0"/>
                </a:cxn>
                <a:cxn ang="0">
                  <a:pos x="767" y="0"/>
                </a:cxn>
                <a:cxn ang="0">
                  <a:pos x="776" y="9"/>
                </a:cxn>
                <a:cxn ang="0">
                  <a:pos x="767" y="19"/>
                </a:cxn>
                <a:cxn ang="0">
                  <a:pos x="757" y="9"/>
                </a:cxn>
                <a:cxn ang="0">
                  <a:pos x="767" y="0"/>
                </a:cxn>
              </a:cxnLst>
              <a:rect l="0" t="0" r="r" b="b"/>
              <a:pathLst>
                <a:path w="776" h="19">
                  <a:moveTo>
                    <a:pt x="10" y="0"/>
                  </a:moveTo>
                  <a:lnTo>
                    <a:pt x="67" y="0"/>
                  </a:lnTo>
                  <a:cubicBezTo>
                    <a:pt x="72" y="0"/>
                    <a:pt x="76" y="4"/>
                    <a:pt x="76" y="9"/>
                  </a:cubicBezTo>
                  <a:cubicBezTo>
                    <a:pt x="76" y="15"/>
                    <a:pt x="72" y="19"/>
                    <a:pt x="67" y="19"/>
                  </a:cubicBezTo>
                  <a:lnTo>
                    <a:pt x="10" y="19"/>
                  </a:lnTo>
                  <a:cubicBezTo>
                    <a:pt x="5" y="19"/>
                    <a:pt x="0" y="15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lose/>
                  <a:moveTo>
                    <a:pt x="142" y="0"/>
                  </a:moveTo>
                  <a:cubicBezTo>
                    <a:pt x="148" y="0"/>
                    <a:pt x="152" y="4"/>
                    <a:pt x="152" y="9"/>
                  </a:cubicBezTo>
                  <a:cubicBezTo>
                    <a:pt x="152" y="15"/>
                    <a:pt x="148" y="19"/>
                    <a:pt x="142" y="19"/>
                  </a:cubicBezTo>
                  <a:cubicBezTo>
                    <a:pt x="137" y="19"/>
                    <a:pt x="133" y="15"/>
                    <a:pt x="133" y="9"/>
                  </a:cubicBezTo>
                  <a:cubicBezTo>
                    <a:pt x="133" y="4"/>
                    <a:pt x="137" y="0"/>
                    <a:pt x="142" y="0"/>
                  </a:cubicBezTo>
                  <a:close/>
                  <a:moveTo>
                    <a:pt x="218" y="0"/>
                  </a:moveTo>
                  <a:lnTo>
                    <a:pt x="274" y="0"/>
                  </a:lnTo>
                  <a:cubicBezTo>
                    <a:pt x="280" y="0"/>
                    <a:pt x="284" y="4"/>
                    <a:pt x="284" y="9"/>
                  </a:cubicBezTo>
                  <a:cubicBezTo>
                    <a:pt x="284" y="15"/>
                    <a:pt x="280" y="19"/>
                    <a:pt x="274" y="19"/>
                  </a:cubicBezTo>
                  <a:lnTo>
                    <a:pt x="218" y="19"/>
                  </a:lnTo>
                  <a:cubicBezTo>
                    <a:pt x="213" y="19"/>
                    <a:pt x="208" y="15"/>
                    <a:pt x="208" y="9"/>
                  </a:cubicBezTo>
                  <a:cubicBezTo>
                    <a:pt x="208" y="4"/>
                    <a:pt x="213" y="0"/>
                    <a:pt x="218" y="0"/>
                  </a:cubicBezTo>
                  <a:close/>
                  <a:moveTo>
                    <a:pt x="350" y="0"/>
                  </a:moveTo>
                  <a:cubicBezTo>
                    <a:pt x="356" y="0"/>
                    <a:pt x="359" y="4"/>
                    <a:pt x="359" y="9"/>
                  </a:cubicBezTo>
                  <a:cubicBezTo>
                    <a:pt x="359" y="15"/>
                    <a:pt x="356" y="19"/>
                    <a:pt x="350" y="19"/>
                  </a:cubicBezTo>
                  <a:cubicBezTo>
                    <a:pt x="345" y="19"/>
                    <a:pt x="341" y="15"/>
                    <a:pt x="341" y="9"/>
                  </a:cubicBezTo>
                  <a:cubicBezTo>
                    <a:pt x="341" y="4"/>
                    <a:pt x="345" y="0"/>
                    <a:pt x="350" y="0"/>
                  </a:cubicBezTo>
                  <a:close/>
                  <a:moveTo>
                    <a:pt x="426" y="0"/>
                  </a:moveTo>
                  <a:lnTo>
                    <a:pt x="482" y="0"/>
                  </a:lnTo>
                  <a:cubicBezTo>
                    <a:pt x="488" y="0"/>
                    <a:pt x="492" y="4"/>
                    <a:pt x="492" y="9"/>
                  </a:cubicBezTo>
                  <a:cubicBezTo>
                    <a:pt x="492" y="15"/>
                    <a:pt x="488" y="19"/>
                    <a:pt x="482" y="19"/>
                  </a:cubicBezTo>
                  <a:lnTo>
                    <a:pt x="426" y="19"/>
                  </a:lnTo>
                  <a:cubicBezTo>
                    <a:pt x="421" y="19"/>
                    <a:pt x="416" y="15"/>
                    <a:pt x="416" y="9"/>
                  </a:cubicBezTo>
                  <a:cubicBezTo>
                    <a:pt x="416" y="4"/>
                    <a:pt x="421" y="0"/>
                    <a:pt x="426" y="0"/>
                  </a:cubicBezTo>
                  <a:close/>
                  <a:moveTo>
                    <a:pt x="558" y="0"/>
                  </a:moveTo>
                  <a:lnTo>
                    <a:pt x="559" y="0"/>
                  </a:lnTo>
                  <a:cubicBezTo>
                    <a:pt x="564" y="0"/>
                    <a:pt x="568" y="4"/>
                    <a:pt x="568" y="9"/>
                  </a:cubicBezTo>
                  <a:cubicBezTo>
                    <a:pt x="568" y="15"/>
                    <a:pt x="564" y="19"/>
                    <a:pt x="559" y="19"/>
                  </a:cubicBezTo>
                  <a:lnTo>
                    <a:pt x="558" y="19"/>
                  </a:lnTo>
                  <a:cubicBezTo>
                    <a:pt x="553" y="19"/>
                    <a:pt x="548" y="15"/>
                    <a:pt x="548" y="9"/>
                  </a:cubicBezTo>
                  <a:cubicBezTo>
                    <a:pt x="548" y="4"/>
                    <a:pt x="553" y="0"/>
                    <a:pt x="558" y="0"/>
                  </a:cubicBezTo>
                  <a:close/>
                  <a:moveTo>
                    <a:pt x="635" y="0"/>
                  </a:moveTo>
                  <a:lnTo>
                    <a:pt x="691" y="0"/>
                  </a:lnTo>
                  <a:cubicBezTo>
                    <a:pt x="696" y="0"/>
                    <a:pt x="701" y="4"/>
                    <a:pt x="701" y="9"/>
                  </a:cubicBezTo>
                  <a:cubicBezTo>
                    <a:pt x="701" y="15"/>
                    <a:pt x="696" y="19"/>
                    <a:pt x="691" y="19"/>
                  </a:cubicBezTo>
                  <a:lnTo>
                    <a:pt x="635" y="19"/>
                  </a:lnTo>
                  <a:cubicBezTo>
                    <a:pt x="629" y="19"/>
                    <a:pt x="625" y="15"/>
                    <a:pt x="625" y="9"/>
                  </a:cubicBezTo>
                  <a:cubicBezTo>
                    <a:pt x="625" y="4"/>
                    <a:pt x="629" y="0"/>
                    <a:pt x="635" y="0"/>
                  </a:cubicBezTo>
                  <a:close/>
                  <a:moveTo>
                    <a:pt x="767" y="0"/>
                  </a:moveTo>
                  <a:cubicBezTo>
                    <a:pt x="772" y="0"/>
                    <a:pt x="776" y="4"/>
                    <a:pt x="776" y="9"/>
                  </a:cubicBezTo>
                  <a:cubicBezTo>
                    <a:pt x="776" y="15"/>
                    <a:pt x="772" y="19"/>
                    <a:pt x="767" y="19"/>
                  </a:cubicBezTo>
                  <a:cubicBezTo>
                    <a:pt x="761" y="19"/>
                    <a:pt x="757" y="15"/>
                    <a:pt x="757" y="9"/>
                  </a:cubicBezTo>
                  <a:cubicBezTo>
                    <a:pt x="757" y="4"/>
                    <a:pt x="761" y="0"/>
                    <a:pt x="76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65" name="Freeform 189"/>
            <p:cNvSpPr>
              <a:spLocks noEditPoints="1"/>
            </p:cNvSpPr>
            <p:nvPr/>
          </p:nvSpPr>
          <p:spPr bwMode="auto">
            <a:xfrm>
              <a:off x="3556" y="2218"/>
              <a:ext cx="355" cy="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7" y="0"/>
                </a:cxn>
                <a:cxn ang="0">
                  <a:pos x="76" y="9"/>
                </a:cxn>
                <a:cxn ang="0">
                  <a:pos x="67" y="19"/>
                </a:cxn>
                <a:cxn ang="0">
                  <a:pos x="10" y="19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142" y="0"/>
                </a:cxn>
                <a:cxn ang="0">
                  <a:pos x="152" y="9"/>
                </a:cxn>
                <a:cxn ang="0">
                  <a:pos x="142" y="19"/>
                </a:cxn>
                <a:cxn ang="0">
                  <a:pos x="133" y="9"/>
                </a:cxn>
                <a:cxn ang="0">
                  <a:pos x="142" y="0"/>
                </a:cxn>
                <a:cxn ang="0">
                  <a:pos x="218" y="0"/>
                </a:cxn>
                <a:cxn ang="0">
                  <a:pos x="274" y="0"/>
                </a:cxn>
                <a:cxn ang="0">
                  <a:pos x="284" y="9"/>
                </a:cxn>
                <a:cxn ang="0">
                  <a:pos x="274" y="19"/>
                </a:cxn>
                <a:cxn ang="0">
                  <a:pos x="218" y="19"/>
                </a:cxn>
                <a:cxn ang="0">
                  <a:pos x="208" y="9"/>
                </a:cxn>
                <a:cxn ang="0">
                  <a:pos x="218" y="0"/>
                </a:cxn>
                <a:cxn ang="0">
                  <a:pos x="350" y="0"/>
                </a:cxn>
                <a:cxn ang="0">
                  <a:pos x="359" y="9"/>
                </a:cxn>
                <a:cxn ang="0">
                  <a:pos x="350" y="19"/>
                </a:cxn>
                <a:cxn ang="0">
                  <a:pos x="341" y="9"/>
                </a:cxn>
                <a:cxn ang="0">
                  <a:pos x="350" y="0"/>
                </a:cxn>
                <a:cxn ang="0">
                  <a:pos x="426" y="0"/>
                </a:cxn>
                <a:cxn ang="0">
                  <a:pos x="482" y="0"/>
                </a:cxn>
                <a:cxn ang="0">
                  <a:pos x="492" y="9"/>
                </a:cxn>
                <a:cxn ang="0">
                  <a:pos x="482" y="19"/>
                </a:cxn>
                <a:cxn ang="0">
                  <a:pos x="426" y="19"/>
                </a:cxn>
                <a:cxn ang="0">
                  <a:pos x="416" y="9"/>
                </a:cxn>
                <a:cxn ang="0">
                  <a:pos x="426" y="0"/>
                </a:cxn>
                <a:cxn ang="0">
                  <a:pos x="558" y="0"/>
                </a:cxn>
                <a:cxn ang="0">
                  <a:pos x="559" y="0"/>
                </a:cxn>
                <a:cxn ang="0">
                  <a:pos x="568" y="9"/>
                </a:cxn>
                <a:cxn ang="0">
                  <a:pos x="559" y="19"/>
                </a:cxn>
                <a:cxn ang="0">
                  <a:pos x="558" y="19"/>
                </a:cxn>
                <a:cxn ang="0">
                  <a:pos x="548" y="9"/>
                </a:cxn>
                <a:cxn ang="0">
                  <a:pos x="558" y="0"/>
                </a:cxn>
                <a:cxn ang="0">
                  <a:pos x="635" y="0"/>
                </a:cxn>
                <a:cxn ang="0">
                  <a:pos x="691" y="0"/>
                </a:cxn>
                <a:cxn ang="0">
                  <a:pos x="701" y="9"/>
                </a:cxn>
                <a:cxn ang="0">
                  <a:pos x="691" y="19"/>
                </a:cxn>
                <a:cxn ang="0">
                  <a:pos x="635" y="19"/>
                </a:cxn>
                <a:cxn ang="0">
                  <a:pos x="625" y="9"/>
                </a:cxn>
                <a:cxn ang="0">
                  <a:pos x="635" y="0"/>
                </a:cxn>
                <a:cxn ang="0">
                  <a:pos x="767" y="0"/>
                </a:cxn>
                <a:cxn ang="0">
                  <a:pos x="776" y="9"/>
                </a:cxn>
                <a:cxn ang="0">
                  <a:pos x="767" y="19"/>
                </a:cxn>
                <a:cxn ang="0">
                  <a:pos x="757" y="9"/>
                </a:cxn>
                <a:cxn ang="0">
                  <a:pos x="767" y="0"/>
                </a:cxn>
              </a:cxnLst>
              <a:rect l="0" t="0" r="r" b="b"/>
              <a:pathLst>
                <a:path w="776" h="19">
                  <a:moveTo>
                    <a:pt x="10" y="0"/>
                  </a:moveTo>
                  <a:lnTo>
                    <a:pt x="67" y="0"/>
                  </a:lnTo>
                  <a:cubicBezTo>
                    <a:pt x="72" y="0"/>
                    <a:pt x="76" y="4"/>
                    <a:pt x="76" y="9"/>
                  </a:cubicBezTo>
                  <a:cubicBezTo>
                    <a:pt x="76" y="15"/>
                    <a:pt x="72" y="19"/>
                    <a:pt x="67" y="19"/>
                  </a:cubicBezTo>
                  <a:lnTo>
                    <a:pt x="10" y="19"/>
                  </a:lnTo>
                  <a:cubicBezTo>
                    <a:pt x="5" y="19"/>
                    <a:pt x="0" y="15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lose/>
                  <a:moveTo>
                    <a:pt x="142" y="0"/>
                  </a:moveTo>
                  <a:cubicBezTo>
                    <a:pt x="148" y="0"/>
                    <a:pt x="152" y="4"/>
                    <a:pt x="152" y="9"/>
                  </a:cubicBezTo>
                  <a:cubicBezTo>
                    <a:pt x="152" y="15"/>
                    <a:pt x="148" y="19"/>
                    <a:pt x="142" y="19"/>
                  </a:cubicBezTo>
                  <a:cubicBezTo>
                    <a:pt x="137" y="19"/>
                    <a:pt x="133" y="15"/>
                    <a:pt x="133" y="9"/>
                  </a:cubicBezTo>
                  <a:cubicBezTo>
                    <a:pt x="133" y="4"/>
                    <a:pt x="137" y="0"/>
                    <a:pt x="142" y="0"/>
                  </a:cubicBezTo>
                  <a:close/>
                  <a:moveTo>
                    <a:pt x="218" y="0"/>
                  </a:moveTo>
                  <a:lnTo>
                    <a:pt x="274" y="0"/>
                  </a:lnTo>
                  <a:cubicBezTo>
                    <a:pt x="280" y="0"/>
                    <a:pt x="284" y="4"/>
                    <a:pt x="284" y="9"/>
                  </a:cubicBezTo>
                  <a:cubicBezTo>
                    <a:pt x="284" y="15"/>
                    <a:pt x="280" y="19"/>
                    <a:pt x="274" y="19"/>
                  </a:cubicBezTo>
                  <a:lnTo>
                    <a:pt x="218" y="19"/>
                  </a:lnTo>
                  <a:cubicBezTo>
                    <a:pt x="213" y="19"/>
                    <a:pt x="208" y="15"/>
                    <a:pt x="208" y="9"/>
                  </a:cubicBezTo>
                  <a:cubicBezTo>
                    <a:pt x="208" y="4"/>
                    <a:pt x="213" y="0"/>
                    <a:pt x="218" y="0"/>
                  </a:cubicBezTo>
                  <a:close/>
                  <a:moveTo>
                    <a:pt x="350" y="0"/>
                  </a:moveTo>
                  <a:cubicBezTo>
                    <a:pt x="356" y="0"/>
                    <a:pt x="359" y="4"/>
                    <a:pt x="359" y="9"/>
                  </a:cubicBezTo>
                  <a:cubicBezTo>
                    <a:pt x="359" y="15"/>
                    <a:pt x="356" y="19"/>
                    <a:pt x="350" y="19"/>
                  </a:cubicBezTo>
                  <a:cubicBezTo>
                    <a:pt x="345" y="19"/>
                    <a:pt x="341" y="15"/>
                    <a:pt x="341" y="9"/>
                  </a:cubicBezTo>
                  <a:cubicBezTo>
                    <a:pt x="341" y="4"/>
                    <a:pt x="345" y="0"/>
                    <a:pt x="350" y="0"/>
                  </a:cubicBezTo>
                  <a:close/>
                  <a:moveTo>
                    <a:pt x="426" y="0"/>
                  </a:moveTo>
                  <a:lnTo>
                    <a:pt x="482" y="0"/>
                  </a:lnTo>
                  <a:cubicBezTo>
                    <a:pt x="488" y="0"/>
                    <a:pt x="492" y="4"/>
                    <a:pt x="492" y="9"/>
                  </a:cubicBezTo>
                  <a:cubicBezTo>
                    <a:pt x="492" y="15"/>
                    <a:pt x="488" y="19"/>
                    <a:pt x="482" y="19"/>
                  </a:cubicBezTo>
                  <a:lnTo>
                    <a:pt x="426" y="19"/>
                  </a:lnTo>
                  <a:cubicBezTo>
                    <a:pt x="421" y="19"/>
                    <a:pt x="416" y="15"/>
                    <a:pt x="416" y="9"/>
                  </a:cubicBezTo>
                  <a:cubicBezTo>
                    <a:pt x="416" y="4"/>
                    <a:pt x="421" y="0"/>
                    <a:pt x="426" y="0"/>
                  </a:cubicBezTo>
                  <a:close/>
                  <a:moveTo>
                    <a:pt x="558" y="0"/>
                  </a:moveTo>
                  <a:lnTo>
                    <a:pt x="559" y="0"/>
                  </a:lnTo>
                  <a:cubicBezTo>
                    <a:pt x="564" y="0"/>
                    <a:pt x="568" y="4"/>
                    <a:pt x="568" y="9"/>
                  </a:cubicBezTo>
                  <a:cubicBezTo>
                    <a:pt x="568" y="15"/>
                    <a:pt x="564" y="19"/>
                    <a:pt x="559" y="19"/>
                  </a:cubicBezTo>
                  <a:lnTo>
                    <a:pt x="558" y="19"/>
                  </a:lnTo>
                  <a:cubicBezTo>
                    <a:pt x="553" y="19"/>
                    <a:pt x="548" y="15"/>
                    <a:pt x="548" y="9"/>
                  </a:cubicBezTo>
                  <a:cubicBezTo>
                    <a:pt x="548" y="4"/>
                    <a:pt x="553" y="0"/>
                    <a:pt x="558" y="0"/>
                  </a:cubicBezTo>
                  <a:close/>
                  <a:moveTo>
                    <a:pt x="635" y="0"/>
                  </a:moveTo>
                  <a:lnTo>
                    <a:pt x="691" y="0"/>
                  </a:lnTo>
                  <a:cubicBezTo>
                    <a:pt x="696" y="0"/>
                    <a:pt x="701" y="4"/>
                    <a:pt x="701" y="9"/>
                  </a:cubicBezTo>
                  <a:cubicBezTo>
                    <a:pt x="701" y="15"/>
                    <a:pt x="696" y="19"/>
                    <a:pt x="691" y="19"/>
                  </a:cubicBezTo>
                  <a:lnTo>
                    <a:pt x="635" y="19"/>
                  </a:lnTo>
                  <a:cubicBezTo>
                    <a:pt x="629" y="19"/>
                    <a:pt x="625" y="15"/>
                    <a:pt x="625" y="9"/>
                  </a:cubicBezTo>
                  <a:cubicBezTo>
                    <a:pt x="625" y="4"/>
                    <a:pt x="629" y="0"/>
                    <a:pt x="635" y="0"/>
                  </a:cubicBezTo>
                  <a:close/>
                  <a:moveTo>
                    <a:pt x="767" y="0"/>
                  </a:moveTo>
                  <a:cubicBezTo>
                    <a:pt x="772" y="0"/>
                    <a:pt x="776" y="4"/>
                    <a:pt x="776" y="9"/>
                  </a:cubicBezTo>
                  <a:cubicBezTo>
                    <a:pt x="776" y="15"/>
                    <a:pt x="772" y="19"/>
                    <a:pt x="767" y="19"/>
                  </a:cubicBezTo>
                  <a:cubicBezTo>
                    <a:pt x="761" y="19"/>
                    <a:pt x="757" y="15"/>
                    <a:pt x="757" y="9"/>
                  </a:cubicBezTo>
                  <a:cubicBezTo>
                    <a:pt x="757" y="4"/>
                    <a:pt x="761" y="0"/>
                    <a:pt x="767" y="0"/>
                  </a:cubicBez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66" name="Line 190"/>
            <p:cNvSpPr>
              <a:spLocks noChangeShapeType="1"/>
            </p:cNvSpPr>
            <p:nvPr/>
          </p:nvSpPr>
          <p:spPr bwMode="auto">
            <a:xfrm>
              <a:off x="3941" y="2204"/>
              <a:ext cx="1" cy="35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67" name="Line 191"/>
            <p:cNvSpPr>
              <a:spLocks noChangeShapeType="1"/>
            </p:cNvSpPr>
            <p:nvPr/>
          </p:nvSpPr>
          <p:spPr bwMode="auto">
            <a:xfrm>
              <a:off x="3959" y="2204"/>
              <a:ext cx="1" cy="35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68" name="Freeform 192"/>
            <p:cNvSpPr>
              <a:spLocks noEditPoints="1"/>
            </p:cNvSpPr>
            <p:nvPr/>
          </p:nvSpPr>
          <p:spPr bwMode="auto">
            <a:xfrm>
              <a:off x="3954" y="2218"/>
              <a:ext cx="70" cy="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6" y="0"/>
                </a:cxn>
                <a:cxn ang="0">
                  <a:pos x="75" y="9"/>
                </a:cxn>
                <a:cxn ang="0">
                  <a:pos x="66" y="19"/>
                </a:cxn>
                <a:cxn ang="0">
                  <a:pos x="9" y="19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41" y="0"/>
                </a:cxn>
                <a:cxn ang="0">
                  <a:pos x="151" y="9"/>
                </a:cxn>
                <a:cxn ang="0">
                  <a:pos x="141" y="19"/>
                </a:cxn>
                <a:cxn ang="0">
                  <a:pos x="132" y="9"/>
                </a:cxn>
                <a:cxn ang="0">
                  <a:pos x="141" y="0"/>
                </a:cxn>
              </a:cxnLst>
              <a:rect l="0" t="0" r="r" b="b"/>
              <a:pathLst>
                <a:path w="151" h="19">
                  <a:moveTo>
                    <a:pt x="9" y="0"/>
                  </a:moveTo>
                  <a:lnTo>
                    <a:pt x="66" y="0"/>
                  </a:lnTo>
                  <a:cubicBezTo>
                    <a:pt x="72" y="0"/>
                    <a:pt x="75" y="4"/>
                    <a:pt x="75" y="9"/>
                  </a:cubicBezTo>
                  <a:cubicBezTo>
                    <a:pt x="75" y="15"/>
                    <a:pt x="72" y="19"/>
                    <a:pt x="66" y="19"/>
                  </a:cubicBezTo>
                  <a:lnTo>
                    <a:pt x="9" y="19"/>
                  </a:lnTo>
                  <a:cubicBezTo>
                    <a:pt x="4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141" y="0"/>
                  </a:moveTo>
                  <a:cubicBezTo>
                    <a:pt x="147" y="0"/>
                    <a:pt x="151" y="4"/>
                    <a:pt x="151" y="9"/>
                  </a:cubicBezTo>
                  <a:cubicBezTo>
                    <a:pt x="151" y="15"/>
                    <a:pt x="147" y="19"/>
                    <a:pt x="141" y="19"/>
                  </a:cubicBezTo>
                  <a:cubicBezTo>
                    <a:pt x="137" y="19"/>
                    <a:pt x="132" y="15"/>
                    <a:pt x="132" y="9"/>
                  </a:cubicBezTo>
                  <a:cubicBezTo>
                    <a:pt x="132" y="4"/>
                    <a:pt x="137" y="0"/>
                    <a:pt x="14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69" name="Freeform 193"/>
            <p:cNvSpPr>
              <a:spLocks noEditPoints="1"/>
            </p:cNvSpPr>
            <p:nvPr/>
          </p:nvSpPr>
          <p:spPr bwMode="auto">
            <a:xfrm>
              <a:off x="3954" y="2218"/>
              <a:ext cx="70" cy="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6" y="0"/>
                </a:cxn>
                <a:cxn ang="0">
                  <a:pos x="75" y="9"/>
                </a:cxn>
                <a:cxn ang="0">
                  <a:pos x="66" y="19"/>
                </a:cxn>
                <a:cxn ang="0">
                  <a:pos x="9" y="19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41" y="0"/>
                </a:cxn>
                <a:cxn ang="0">
                  <a:pos x="151" y="9"/>
                </a:cxn>
                <a:cxn ang="0">
                  <a:pos x="141" y="19"/>
                </a:cxn>
                <a:cxn ang="0">
                  <a:pos x="132" y="9"/>
                </a:cxn>
                <a:cxn ang="0">
                  <a:pos x="141" y="0"/>
                </a:cxn>
              </a:cxnLst>
              <a:rect l="0" t="0" r="r" b="b"/>
              <a:pathLst>
                <a:path w="151" h="19">
                  <a:moveTo>
                    <a:pt x="9" y="0"/>
                  </a:moveTo>
                  <a:lnTo>
                    <a:pt x="66" y="0"/>
                  </a:lnTo>
                  <a:cubicBezTo>
                    <a:pt x="72" y="0"/>
                    <a:pt x="75" y="4"/>
                    <a:pt x="75" y="9"/>
                  </a:cubicBezTo>
                  <a:cubicBezTo>
                    <a:pt x="75" y="15"/>
                    <a:pt x="72" y="19"/>
                    <a:pt x="66" y="19"/>
                  </a:cubicBezTo>
                  <a:lnTo>
                    <a:pt x="9" y="19"/>
                  </a:lnTo>
                  <a:cubicBezTo>
                    <a:pt x="4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141" y="0"/>
                  </a:moveTo>
                  <a:cubicBezTo>
                    <a:pt x="147" y="0"/>
                    <a:pt x="151" y="4"/>
                    <a:pt x="151" y="9"/>
                  </a:cubicBezTo>
                  <a:cubicBezTo>
                    <a:pt x="151" y="15"/>
                    <a:pt x="147" y="19"/>
                    <a:pt x="141" y="19"/>
                  </a:cubicBezTo>
                  <a:cubicBezTo>
                    <a:pt x="137" y="19"/>
                    <a:pt x="132" y="15"/>
                    <a:pt x="132" y="9"/>
                  </a:cubicBezTo>
                  <a:cubicBezTo>
                    <a:pt x="132" y="4"/>
                    <a:pt x="137" y="0"/>
                    <a:pt x="141" y="0"/>
                  </a:cubicBez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70" name="Freeform 194"/>
            <p:cNvSpPr>
              <a:spLocks/>
            </p:cNvSpPr>
            <p:nvPr/>
          </p:nvSpPr>
          <p:spPr bwMode="auto">
            <a:xfrm>
              <a:off x="4045" y="2161"/>
              <a:ext cx="121" cy="121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0" y="132"/>
                </a:cxn>
                <a:cxn ang="0">
                  <a:pos x="132" y="264"/>
                </a:cxn>
                <a:cxn ang="0">
                  <a:pos x="265" y="132"/>
                </a:cxn>
                <a:cxn ang="0">
                  <a:pos x="132" y="0"/>
                </a:cxn>
              </a:cxnLst>
              <a:rect l="0" t="0" r="r" b="b"/>
              <a:pathLst>
                <a:path w="265" h="264">
                  <a:moveTo>
                    <a:pt x="132" y="0"/>
                  </a:moveTo>
                  <a:cubicBezTo>
                    <a:pt x="60" y="0"/>
                    <a:pt x="0" y="60"/>
                    <a:pt x="0" y="132"/>
                  </a:cubicBezTo>
                  <a:cubicBezTo>
                    <a:pt x="0" y="205"/>
                    <a:pt x="60" y="264"/>
                    <a:pt x="132" y="264"/>
                  </a:cubicBezTo>
                  <a:cubicBezTo>
                    <a:pt x="206" y="264"/>
                    <a:pt x="265" y="205"/>
                    <a:pt x="265" y="132"/>
                  </a:cubicBezTo>
                  <a:cubicBezTo>
                    <a:pt x="265" y="60"/>
                    <a:pt x="206" y="0"/>
                    <a:pt x="132" y="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71" name="Oval 195"/>
            <p:cNvSpPr>
              <a:spLocks noChangeArrowheads="1"/>
            </p:cNvSpPr>
            <p:nvPr/>
          </p:nvSpPr>
          <p:spPr bwMode="auto">
            <a:xfrm>
              <a:off x="4045" y="2161"/>
              <a:ext cx="121" cy="121"/>
            </a:xfrm>
            <a:prstGeom prst="ellips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72" name="Freeform 196"/>
            <p:cNvSpPr>
              <a:spLocks/>
            </p:cNvSpPr>
            <p:nvPr/>
          </p:nvSpPr>
          <p:spPr bwMode="auto">
            <a:xfrm>
              <a:off x="4063" y="2204"/>
              <a:ext cx="69" cy="2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8" y="0"/>
                </a:cxn>
                <a:cxn ang="0">
                  <a:pos x="33" y="12"/>
                </a:cxn>
                <a:cxn ang="0">
                  <a:pos x="39" y="22"/>
                </a:cxn>
                <a:cxn ang="0">
                  <a:pos x="57" y="24"/>
                </a:cxn>
                <a:cxn ang="0">
                  <a:pos x="69" y="12"/>
                </a:cxn>
              </a:cxnLst>
              <a:rect l="0" t="0" r="r" b="b"/>
              <a:pathLst>
                <a:path w="69" h="27">
                  <a:moveTo>
                    <a:pt x="0" y="12"/>
                  </a:moveTo>
                  <a:cubicBezTo>
                    <a:pt x="6" y="6"/>
                    <a:pt x="12" y="0"/>
                    <a:pt x="18" y="0"/>
                  </a:cubicBezTo>
                  <a:cubicBezTo>
                    <a:pt x="24" y="0"/>
                    <a:pt x="30" y="11"/>
                    <a:pt x="33" y="12"/>
                  </a:cubicBezTo>
                  <a:cubicBezTo>
                    <a:pt x="36" y="15"/>
                    <a:pt x="36" y="20"/>
                    <a:pt x="39" y="22"/>
                  </a:cubicBezTo>
                  <a:cubicBezTo>
                    <a:pt x="42" y="24"/>
                    <a:pt x="54" y="27"/>
                    <a:pt x="57" y="24"/>
                  </a:cubicBezTo>
                  <a:cubicBezTo>
                    <a:pt x="60" y="22"/>
                    <a:pt x="66" y="15"/>
                    <a:pt x="69" y="12"/>
                  </a:cubicBez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73" name="Line 197"/>
            <p:cNvSpPr>
              <a:spLocks noChangeShapeType="1"/>
            </p:cNvSpPr>
            <p:nvPr/>
          </p:nvSpPr>
          <p:spPr bwMode="auto">
            <a:xfrm>
              <a:off x="4106" y="2084"/>
              <a:ext cx="1" cy="77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74" name="Line 198"/>
            <p:cNvSpPr>
              <a:spLocks noChangeShapeType="1"/>
            </p:cNvSpPr>
            <p:nvPr/>
          </p:nvSpPr>
          <p:spPr bwMode="auto">
            <a:xfrm flipV="1">
              <a:off x="4080" y="2092"/>
              <a:ext cx="52" cy="26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75" name="Line 199"/>
            <p:cNvSpPr>
              <a:spLocks noChangeShapeType="1"/>
            </p:cNvSpPr>
            <p:nvPr/>
          </p:nvSpPr>
          <p:spPr bwMode="auto">
            <a:xfrm flipV="1">
              <a:off x="4080" y="2101"/>
              <a:ext cx="52" cy="26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76" name="Line 200"/>
            <p:cNvSpPr>
              <a:spLocks noChangeShapeType="1"/>
            </p:cNvSpPr>
            <p:nvPr/>
          </p:nvSpPr>
          <p:spPr bwMode="auto">
            <a:xfrm flipV="1">
              <a:off x="4080" y="2084"/>
              <a:ext cx="52" cy="17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77" name="Freeform 201"/>
            <p:cNvSpPr>
              <a:spLocks/>
            </p:cNvSpPr>
            <p:nvPr/>
          </p:nvSpPr>
          <p:spPr bwMode="auto">
            <a:xfrm>
              <a:off x="3785" y="2490"/>
              <a:ext cx="174" cy="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5"/>
                </a:cxn>
                <a:cxn ang="0">
                  <a:pos x="174" y="225"/>
                </a:cxn>
                <a:cxn ang="0">
                  <a:pos x="17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" h="225">
                  <a:moveTo>
                    <a:pt x="0" y="0"/>
                  </a:moveTo>
                  <a:lnTo>
                    <a:pt x="0" y="225"/>
                  </a:lnTo>
                  <a:lnTo>
                    <a:pt x="174" y="225"/>
                  </a:lnTo>
                  <a:lnTo>
                    <a:pt x="17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78" name="Rectangle 202"/>
            <p:cNvSpPr>
              <a:spLocks noChangeArrowheads="1"/>
            </p:cNvSpPr>
            <p:nvPr/>
          </p:nvSpPr>
          <p:spPr bwMode="auto">
            <a:xfrm>
              <a:off x="3785" y="2490"/>
              <a:ext cx="174" cy="22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79" name="Line 203"/>
            <p:cNvSpPr>
              <a:spLocks noChangeShapeType="1"/>
            </p:cNvSpPr>
            <p:nvPr/>
          </p:nvSpPr>
          <p:spPr bwMode="auto">
            <a:xfrm>
              <a:off x="3872" y="2386"/>
              <a:ext cx="1" cy="98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80" name="Line 204"/>
            <p:cNvSpPr>
              <a:spLocks noChangeShapeType="1"/>
            </p:cNvSpPr>
            <p:nvPr/>
          </p:nvSpPr>
          <p:spPr bwMode="auto">
            <a:xfrm>
              <a:off x="3872" y="2728"/>
              <a:ext cx="1" cy="39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81" name="Line 205"/>
            <p:cNvSpPr>
              <a:spLocks noChangeShapeType="1"/>
            </p:cNvSpPr>
            <p:nvPr/>
          </p:nvSpPr>
          <p:spPr bwMode="auto">
            <a:xfrm>
              <a:off x="3076" y="2464"/>
              <a:ext cx="1" cy="6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82" name="Line 206"/>
            <p:cNvSpPr>
              <a:spLocks noChangeShapeType="1"/>
            </p:cNvSpPr>
            <p:nvPr/>
          </p:nvSpPr>
          <p:spPr bwMode="auto">
            <a:xfrm>
              <a:off x="3084" y="2525"/>
              <a:ext cx="788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83" name="Oval 207"/>
            <p:cNvSpPr>
              <a:spLocks noChangeArrowheads="1"/>
            </p:cNvSpPr>
            <p:nvPr/>
          </p:nvSpPr>
          <p:spPr bwMode="auto">
            <a:xfrm>
              <a:off x="3812" y="2767"/>
              <a:ext cx="129" cy="12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84" name="Oval 208"/>
            <p:cNvSpPr>
              <a:spLocks noChangeArrowheads="1"/>
            </p:cNvSpPr>
            <p:nvPr/>
          </p:nvSpPr>
          <p:spPr bwMode="auto">
            <a:xfrm>
              <a:off x="3812" y="2767"/>
              <a:ext cx="129" cy="121"/>
            </a:xfrm>
            <a:prstGeom prst="ellips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85" name="Freeform 209"/>
            <p:cNvSpPr>
              <a:spLocks/>
            </p:cNvSpPr>
            <p:nvPr/>
          </p:nvSpPr>
          <p:spPr bwMode="auto">
            <a:xfrm>
              <a:off x="3855" y="2888"/>
              <a:ext cx="52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"/>
                </a:cxn>
                <a:cxn ang="0">
                  <a:pos x="52" y="26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26">
                  <a:moveTo>
                    <a:pt x="0" y="0"/>
                  </a:moveTo>
                  <a:lnTo>
                    <a:pt x="0" y="26"/>
                  </a:lnTo>
                  <a:lnTo>
                    <a:pt x="52" y="26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86" name="Line 210"/>
            <p:cNvSpPr>
              <a:spLocks noChangeShapeType="1"/>
            </p:cNvSpPr>
            <p:nvPr/>
          </p:nvSpPr>
          <p:spPr bwMode="auto">
            <a:xfrm>
              <a:off x="3872" y="2922"/>
              <a:ext cx="1" cy="35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87" name="Line 211"/>
            <p:cNvSpPr>
              <a:spLocks noChangeShapeType="1"/>
            </p:cNvSpPr>
            <p:nvPr/>
          </p:nvSpPr>
          <p:spPr bwMode="auto">
            <a:xfrm flipH="1">
              <a:off x="3708" y="2957"/>
              <a:ext cx="164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88" name="Freeform 212"/>
            <p:cNvSpPr>
              <a:spLocks/>
            </p:cNvSpPr>
            <p:nvPr/>
          </p:nvSpPr>
          <p:spPr bwMode="auto">
            <a:xfrm>
              <a:off x="3587" y="2905"/>
              <a:ext cx="112" cy="104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13"/>
                </a:cxn>
                <a:cxn ang="0">
                  <a:pos x="122" y="227"/>
                </a:cxn>
                <a:cxn ang="0">
                  <a:pos x="245" y="113"/>
                </a:cxn>
                <a:cxn ang="0">
                  <a:pos x="122" y="0"/>
                </a:cxn>
              </a:cxnLst>
              <a:rect l="0" t="0" r="r" b="b"/>
              <a:pathLst>
                <a:path w="245" h="227">
                  <a:moveTo>
                    <a:pt x="122" y="0"/>
                  </a:moveTo>
                  <a:cubicBezTo>
                    <a:pt x="55" y="0"/>
                    <a:pt x="0" y="51"/>
                    <a:pt x="0" y="113"/>
                  </a:cubicBezTo>
                  <a:cubicBezTo>
                    <a:pt x="0" y="176"/>
                    <a:pt x="55" y="227"/>
                    <a:pt x="122" y="227"/>
                  </a:cubicBezTo>
                  <a:cubicBezTo>
                    <a:pt x="191" y="227"/>
                    <a:pt x="245" y="176"/>
                    <a:pt x="245" y="113"/>
                  </a:cubicBezTo>
                  <a:cubicBezTo>
                    <a:pt x="245" y="51"/>
                    <a:pt x="191" y="0"/>
                    <a:pt x="122" y="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89" name="Oval 213"/>
            <p:cNvSpPr>
              <a:spLocks noChangeArrowheads="1"/>
            </p:cNvSpPr>
            <p:nvPr/>
          </p:nvSpPr>
          <p:spPr bwMode="auto">
            <a:xfrm>
              <a:off x="3587" y="2905"/>
              <a:ext cx="112" cy="104"/>
            </a:xfrm>
            <a:prstGeom prst="ellips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90" name="Line 214"/>
            <p:cNvSpPr>
              <a:spLocks noChangeShapeType="1"/>
            </p:cNvSpPr>
            <p:nvPr/>
          </p:nvSpPr>
          <p:spPr bwMode="auto">
            <a:xfrm flipH="1">
              <a:off x="3587" y="2957"/>
              <a:ext cx="112" cy="1"/>
            </a:xfrm>
            <a:prstGeom prst="line">
              <a:avLst/>
            </a:prstGeom>
            <a:noFill/>
            <a:ln w="412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91" name="Freeform 215"/>
            <p:cNvSpPr>
              <a:spLocks/>
            </p:cNvSpPr>
            <p:nvPr/>
          </p:nvSpPr>
          <p:spPr bwMode="auto">
            <a:xfrm>
              <a:off x="3578" y="2923"/>
              <a:ext cx="69" cy="69"/>
            </a:xfrm>
            <a:custGeom>
              <a:avLst/>
              <a:gdLst/>
              <a:ahLst/>
              <a:cxnLst>
                <a:cxn ang="0">
                  <a:pos x="69" y="69"/>
                </a:cxn>
                <a:cxn ang="0">
                  <a:pos x="0" y="34"/>
                </a:cxn>
                <a:cxn ang="0">
                  <a:pos x="69" y="0"/>
                </a:cxn>
                <a:cxn ang="0">
                  <a:pos x="69" y="69"/>
                </a:cxn>
              </a:cxnLst>
              <a:rect l="0" t="0" r="r" b="b"/>
              <a:pathLst>
                <a:path w="69" h="69">
                  <a:moveTo>
                    <a:pt x="69" y="69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69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2792" name="Freeform 216"/>
          <p:cNvSpPr>
            <a:spLocks/>
          </p:cNvSpPr>
          <p:nvPr/>
        </p:nvSpPr>
        <p:spPr bwMode="auto">
          <a:xfrm>
            <a:off x="5680075" y="4640263"/>
            <a:ext cx="109538" cy="109537"/>
          </a:xfrm>
          <a:custGeom>
            <a:avLst/>
            <a:gdLst/>
            <a:ahLst/>
            <a:cxnLst>
              <a:cxn ang="0">
                <a:pos x="69" y="69"/>
              </a:cxn>
              <a:cxn ang="0">
                <a:pos x="0" y="34"/>
              </a:cxn>
              <a:cxn ang="0">
                <a:pos x="69" y="0"/>
              </a:cxn>
              <a:cxn ang="0">
                <a:pos x="69" y="69"/>
              </a:cxn>
            </a:cxnLst>
            <a:rect l="0" t="0" r="r" b="b"/>
            <a:pathLst>
              <a:path w="69" h="69">
                <a:moveTo>
                  <a:pt x="69" y="69"/>
                </a:moveTo>
                <a:lnTo>
                  <a:pt x="0" y="34"/>
                </a:lnTo>
                <a:lnTo>
                  <a:pt x="69" y="0"/>
                </a:lnTo>
                <a:lnTo>
                  <a:pt x="69" y="69"/>
                </a:lnTo>
                <a:close/>
              </a:path>
            </a:pathLst>
          </a:cu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793" name="Line 217"/>
          <p:cNvSpPr>
            <a:spLocks noChangeShapeType="1"/>
          </p:cNvSpPr>
          <p:nvPr/>
        </p:nvSpPr>
        <p:spPr bwMode="auto">
          <a:xfrm flipH="1">
            <a:off x="5568950" y="4694238"/>
            <a:ext cx="111125" cy="1587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794" name="Line 218"/>
          <p:cNvSpPr>
            <a:spLocks noChangeShapeType="1"/>
          </p:cNvSpPr>
          <p:nvPr/>
        </p:nvSpPr>
        <p:spPr bwMode="auto">
          <a:xfrm flipV="1">
            <a:off x="5568950" y="4283075"/>
            <a:ext cx="1588" cy="411163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795" name="Line 219"/>
          <p:cNvSpPr>
            <a:spLocks noChangeShapeType="1"/>
          </p:cNvSpPr>
          <p:nvPr/>
        </p:nvSpPr>
        <p:spPr bwMode="auto">
          <a:xfrm>
            <a:off x="5568950" y="4241800"/>
            <a:ext cx="577850" cy="1588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796" name="Line 220"/>
          <p:cNvSpPr>
            <a:spLocks noChangeShapeType="1"/>
          </p:cNvSpPr>
          <p:nvPr/>
        </p:nvSpPr>
        <p:spPr bwMode="auto">
          <a:xfrm flipH="1" flipV="1">
            <a:off x="6051550" y="4171950"/>
            <a:ext cx="95250" cy="69850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797" name="Line 221"/>
          <p:cNvSpPr>
            <a:spLocks noChangeShapeType="1"/>
          </p:cNvSpPr>
          <p:nvPr/>
        </p:nvSpPr>
        <p:spPr bwMode="auto">
          <a:xfrm flipV="1">
            <a:off x="6051550" y="4132263"/>
            <a:ext cx="109538" cy="39687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798" name="Line 222"/>
          <p:cNvSpPr>
            <a:spLocks noChangeShapeType="1"/>
          </p:cNvSpPr>
          <p:nvPr/>
        </p:nvSpPr>
        <p:spPr bwMode="auto">
          <a:xfrm flipH="1" flipV="1">
            <a:off x="6051550" y="4076700"/>
            <a:ext cx="95250" cy="55563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799" name="Line 223"/>
          <p:cNvSpPr>
            <a:spLocks noChangeShapeType="1"/>
          </p:cNvSpPr>
          <p:nvPr/>
        </p:nvSpPr>
        <p:spPr bwMode="auto">
          <a:xfrm flipV="1">
            <a:off x="6051550" y="4021138"/>
            <a:ext cx="95250" cy="55562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00" name="Line 224"/>
          <p:cNvSpPr>
            <a:spLocks noChangeShapeType="1"/>
          </p:cNvSpPr>
          <p:nvPr/>
        </p:nvSpPr>
        <p:spPr bwMode="auto">
          <a:xfrm flipV="1">
            <a:off x="5568950" y="4241800"/>
            <a:ext cx="1588" cy="41275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01" name="Freeform 225"/>
          <p:cNvSpPr>
            <a:spLocks noEditPoints="1"/>
          </p:cNvSpPr>
          <p:nvPr/>
        </p:nvSpPr>
        <p:spPr bwMode="auto">
          <a:xfrm>
            <a:off x="5405438" y="3952875"/>
            <a:ext cx="133350" cy="109538"/>
          </a:xfrm>
          <a:custGeom>
            <a:avLst/>
            <a:gdLst/>
            <a:ahLst/>
            <a:cxnLst>
              <a:cxn ang="0">
                <a:pos x="170" y="89"/>
              </a:cxn>
              <a:cxn ang="0">
                <a:pos x="85" y="89"/>
              </a:cxn>
              <a:cxn ang="0">
                <a:pos x="72" y="76"/>
              </a:cxn>
              <a:cxn ang="0">
                <a:pos x="85" y="64"/>
              </a:cxn>
              <a:cxn ang="0">
                <a:pos x="170" y="64"/>
              </a:cxn>
              <a:cxn ang="0">
                <a:pos x="183" y="76"/>
              </a:cxn>
              <a:cxn ang="0">
                <a:pos x="170" y="89"/>
              </a:cxn>
              <a:cxn ang="0">
                <a:pos x="151" y="151"/>
              </a:cxn>
              <a:cxn ang="0">
                <a:pos x="0" y="76"/>
              </a:cxn>
              <a:cxn ang="0">
                <a:pos x="151" y="0"/>
              </a:cxn>
              <a:cxn ang="0">
                <a:pos x="151" y="151"/>
              </a:cxn>
            </a:cxnLst>
            <a:rect l="0" t="0" r="r" b="b"/>
            <a:pathLst>
              <a:path w="183" h="151">
                <a:moveTo>
                  <a:pt x="170" y="89"/>
                </a:moveTo>
                <a:lnTo>
                  <a:pt x="85" y="89"/>
                </a:lnTo>
                <a:cubicBezTo>
                  <a:pt x="78" y="89"/>
                  <a:pt x="72" y="83"/>
                  <a:pt x="72" y="76"/>
                </a:cubicBezTo>
                <a:cubicBezTo>
                  <a:pt x="72" y="70"/>
                  <a:pt x="78" y="64"/>
                  <a:pt x="85" y="64"/>
                </a:cubicBezTo>
                <a:lnTo>
                  <a:pt x="170" y="64"/>
                </a:lnTo>
                <a:cubicBezTo>
                  <a:pt x="177" y="64"/>
                  <a:pt x="183" y="70"/>
                  <a:pt x="183" y="76"/>
                </a:cubicBezTo>
                <a:cubicBezTo>
                  <a:pt x="183" y="83"/>
                  <a:pt x="177" y="89"/>
                  <a:pt x="170" y="89"/>
                </a:cubicBezTo>
                <a:close/>
                <a:moveTo>
                  <a:pt x="151" y="151"/>
                </a:moveTo>
                <a:lnTo>
                  <a:pt x="0" y="76"/>
                </a:lnTo>
                <a:lnTo>
                  <a:pt x="151" y="0"/>
                </a:lnTo>
                <a:lnTo>
                  <a:pt x="151" y="151"/>
                </a:lnTo>
                <a:close/>
              </a:path>
            </a:pathLst>
          </a:custGeom>
          <a:noFill/>
          <a:ln w="41275" cap="rnd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02" name="Line 226"/>
          <p:cNvSpPr>
            <a:spLocks noChangeShapeType="1"/>
          </p:cNvSpPr>
          <p:nvPr/>
        </p:nvSpPr>
        <p:spPr bwMode="auto">
          <a:xfrm>
            <a:off x="3867150" y="3925888"/>
            <a:ext cx="1588" cy="960437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03" name="Line 227"/>
          <p:cNvSpPr>
            <a:spLocks noChangeShapeType="1"/>
          </p:cNvSpPr>
          <p:nvPr/>
        </p:nvSpPr>
        <p:spPr bwMode="auto">
          <a:xfrm>
            <a:off x="3675063" y="3935413"/>
            <a:ext cx="1587" cy="1071562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04" name="Line 228"/>
          <p:cNvSpPr>
            <a:spLocks noChangeShapeType="1"/>
          </p:cNvSpPr>
          <p:nvPr/>
        </p:nvSpPr>
        <p:spPr bwMode="auto">
          <a:xfrm>
            <a:off x="3675063" y="3925888"/>
            <a:ext cx="95250" cy="82550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05" name="Line 229"/>
          <p:cNvSpPr>
            <a:spLocks noChangeShapeType="1"/>
          </p:cNvSpPr>
          <p:nvPr/>
        </p:nvSpPr>
        <p:spPr bwMode="auto">
          <a:xfrm flipV="1">
            <a:off x="3770313" y="3925888"/>
            <a:ext cx="96837" cy="82550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06" name="Line 230"/>
          <p:cNvSpPr>
            <a:spLocks noChangeShapeType="1"/>
          </p:cNvSpPr>
          <p:nvPr/>
        </p:nvSpPr>
        <p:spPr bwMode="auto">
          <a:xfrm>
            <a:off x="3867150" y="4886325"/>
            <a:ext cx="3433763" cy="1588"/>
          </a:xfrm>
          <a:prstGeom prst="line">
            <a:avLst/>
          </a:prstGeom>
          <a:noFill/>
          <a:ln w="19050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07" name="Line 231"/>
          <p:cNvSpPr>
            <a:spLocks noChangeShapeType="1"/>
          </p:cNvSpPr>
          <p:nvPr/>
        </p:nvSpPr>
        <p:spPr bwMode="auto">
          <a:xfrm>
            <a:off x="3675063" y="5010150"/>
            <a:ext cx="3790950" cy="1588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08" name="Line 232"/>
          <p:cNvSpPr>
            <a:spLocks noChangeShapeType="1"/>
          </p:cNvSpPr>
          <p:nvPr/>
        </p:nvSpPr>
        <p:spPr bwMode="auto">
          <a:xfrm>
            <a:off x="6188075" y="4543425"/>
            <a:ext cx="1511300" cy="1588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09" name="Line 233"/>
          <p:cNvSpPr>
            <a:spLocks noChangeShapeType="1"/>
          </p:cNvSpPr>
          <p:nvPr/>
        </p:nvSpPr>
        <p:spPr bwMode="auto">
          <a:xfrm>
            <a:off x="6188075" y="4433888"/>
            <a:ext cx="2047875" cy="1587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10" name="Line 234"/>
          <p:cNvSpPr>
            <a:spLocks noChangeShapeType="1"/>
          </p:cNvSpPr>
          <p:nvPr/>
        </p:nvSpPr>
        <p:spPr bwMode="auto">
          <a:xfrm flipH="1">
            <a:off x="6132513" y="4433888"/>
            <a:ext cx="55562" cy="41275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11" name="Line 235"/>
          <p:cNvSpPr>
            <a:spLocks noChangeShapeType="1"/>
          </p:cNvSpPr>
          <p:nvPr/>
        </p:nvSpPr>
        <p:spPr bwMode="auto">
          <a:xfrm flipH="1" flipV="1">
            <a:off x="6132513" y="4516438"/>
            <a:ext cx="55562" cy="26987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12" name="Line 236"/>
          <p:cNvSpPr>
            <a:spLocks noChangeShapeType="1"/>
          </p:cNvSpPr>
          <p:nvPr/>
        </p:nvSpPr>
        <p:spPr bwMode="auto">
          <a:xfrm>
            <a:off x="6132513" y="4475163"/>
            <a:ext cx="55562" cy="14287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13" name="Line 237"/>
          <p:cNvSpPr>
            <a:spLocks noChangeShapeType="1"/>
          </p:cNvSpPr>
          <p:nvPr/>
        </p:nvSpPr>
        <p:spPr bwMode="auto">
          <a:xfrm flipV="1">
            <a:off x="6132513" y="4489450"/>
            <a:ext cx="55562" cy="26988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14" name="Freeform 238"/>
          <p:cNvSpPr>
            <a:spLocks noEditPoints="1"/>
          </p:cNvSpPr>
          <p:nvPr/>
        </p:nvSpPr>
        <p:spPr bwMode="auto">
          <a:xfrm>
            <a:off x="6270625" y="4956175"/>
            <a:ext cx="109538" cy="109538"/>
          </a:xfrm>
          <a:custGeom>
            <a:avLst/>
            <a:gdLst/>
            <a:ahLst/>
            <a:cxnLst>
              <a:cxn ang="0">
                <a:pos x="19" y="63"/>
              </a:cxn>
              <a:cxn ang="0">
                <a:pos x="68" y="63"/>
              </a:cxn>
              <a:cxn ang="0">
                <a:pos x="81" y="75"/>
              </a:cxn>
              <a:cxn ang="0">
                <a:pos x="68" y="88"/>
              </a:cxn>
              <a:cxn ang="0">
                <a:pos x="19" y="88"/>
              </a:cxn>
              <a:cxn ang="0">
                <a:pos x="7" y="75"/>
              </a:cxn>
              <a:cxn ang="0">
                <a:pos x="19" y="63"/>
              </a:cxn>
              <a:cxn ang="0">
                <a:pos x="0" y="0"/>
              </a:cxn>
              <a:cxn ang="0">
                <a:pos x="151" y="75"/>
              </a:cxn>
              <a:cxn ang="0">
                <a:pos x="0" y="151"/>
              </a:cxn>
              <a:cxn ang="0">
                <a:pos x="0" y="0"/>
              </a:cxn>
            </a:cxnLst>
            <a:rect l="0" t="0" r="r" b="b"/>
            <a:pathLst>
              <a:path w="151" h="151">
                <a:moveTo>
                  <a:pt x="19" y="63"/>
                </a:moveTo>
                <a:lnTo>
                  <a:pt x="68" y="63"/>
                </a:lnTo>
                <a:cubicBezTo>
                  <a:pt x="75" y="63"/>
                  <a:pt x="81" y="69"/>
                  <a:pt x="81" y="75"/>
                </a:cubicBezTo>
                <a:cubicBezTo>
                  <a:pt x="81" y="82"/>
                  <a:pt x="75" y="88"/>
                  <a:pt x="68" y="88"/>
                </a:cubicBezTo>
                <a:lnTo>
                  <a:pt x="19" y="88"/>
                </a:lnTo>
                <a:cubicBezTo>
                  <a:pt x="13" y="88"/>
                  <a:pt x="7" y="82"/>
                  <a:pt x="7" y="75"/>
                </a:cubicBezTo>
                <a:cubicBezTo>
                  <a:pt x="7" y="69"/>
                  <a:pt x="13" y="63"/>
                  <a:pt x="19" y="63"/>
                </a:cubicBezTo>
                <a:close/>
                <a:moveTo>
                  <a:pt x="0" y="0"/>
                </a:moveTo>
                <a:lnTo>
                  <a:pt x="151" y="75"/>
                </a:lnTo>
                <a:lnTo>
                  <a:pt x="0" y="151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15" name="Freeform 239"/>
          <p:cNvSpPr>
            <a:spLocks noEditPoints="1"/>
          </p:cNvSpPr>
          <p:nvPr/>
        </p:nvSpPr>
        <p:spPr bwMode="auto">
          <a:xfrm>
            <a:off x="6270625" y="4956175"/>
            <a:ext cx="109538" cy="109538"/>
          </a:xfrm>
          <a:custGeom>
            <a:avLst/>
            <a:gdLst/>
            <a:ahLst/>
            <a:cxnLst>
              <a:cxn ang="0">
                <a:pos x="19" y="63"/>
              </a:cxn>
              <a:cxn ang="0">
                <a:pos x="68" y="63"/>
              </a:cxn>
              <a:cxn ang="0">
                <a:pos x="81" y="75"/>
              </a:cxn>
              <a:cxn ang="0">
                <a:pos x="68" y="88"/>
              </a:cxn>
              <a:cxn ang="0">
                <a:pos x="19" y="88"/>
              </a:cxn>
              <a:cxn ang="0">
                <a:pos x="7" y="75"/>
              </a:cxn>
              <a:cxn ang="0">
                <a:pos x="19" y="63"/>
              </a:cxn>
              <a:cxn ang="0">
                <a:pos x="0" y="0"/>
              </a:cxn>
              <a:cxn ang="0">
                <a:pos x="151" y="75"/>
              </a:cxn>
              <a:cxn ang="0">
                <a:pos x="0" y="151"/>
              </a:cxn>
              <a:cxn ang="0">
                <a:pos x="0" y="0"/>
              </a:cxn>
            </a:cxnLst>
            <a:rect l="0" t="0" r="r" b="b"/>
            <a:pathLst>
              <a:path w="151" h="151">
                <a:moveTo>
                  <a:pt x="19" y="63"/>
                </a:moveTo>
                <a:lnTo>
                  <a:pt x="68" y="63"/>
                </a:lnTo>
                <a:cubicBezTo>
                  <a:pt x="75" y="63"/>
                  <a:pt x="81" y="69"/>
                  <a:pt x="81" y="75"/>
                </a:cubicBezTo>
                <a:cubicBezTo>
                  <a:pt x="81" y="82"/>
                  <a:pt x="75" y="88"/>
                  <a:pt x="68" y="88"/>
                </a:cubicBezTo>
                <a:lnTo>
                  <a:pt x="19" y="88"/>
                </a:lnTo>
                <a:cubicBezTo>
                  <a:pt x="13" y="88"/>
                  <a:pt x="7" y="82"/>
                  <a:pt x="7" y="75"/>
                </a:cubicBezTo>
                <a:cubicBezTo>
                  <a:pt x="7" y="69"/>
                  <a:pt x="13" y="63"/>
                  <a:pt x="19" y="63"/>
                </a:cubicBezTo>
                <a:close/>
                <a:moveTo>
                  <a:pt x="0" y="0"/>
                </a:moveTo>
                <a:lnTo>
                  <a:pt x="151" y="75"/>
                </a:lnTo>
                <a:lnTo>
                  <a:pt x="0" y="151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16" name="Freeform 240"/>
          <p:cNvSpPr>
            <a:spLocks/>
          </p:cNvSpPr>
          <p:nvPr/>
        </p:nvSpPr>
        <p:spPr bwMode="auto">
          <a:xfrm>
            <a:off x="7164388" y="4516438"/>
            <a:ext cx="68262" cy="4127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43" y="26"/>
              </a:cxn>
              <a:cxn ang="0">
                <a:pos x="43" y="0"/>
              </a:cxn>
              <a:cxn ang="0">
                <a:pos x="0" y="13"/>
              </a:cxn>
            </a:cxnLst>
            <a:rect l="0" t="0" r="r" b="b"/>
            <a:pathLst>
              <a:path w="43" h="26">
                <a:moveTo>
                  <a:pt x="0" y="13"/>
                </a:moveTo>
                <a:lnTo>
                  <a:pt x="43" y="26"/>
                </a:lnTo>
                <a:lnTo>
                  <a:pt x="43" y="0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17" name="Freeform 241"/>
          <p:cNvSpPr>
            <a:spLocks/>
          </p:cNvSpPr>
          <p:nvPr/>
        </p:nvSpPr>
        <p:spPr bwMode="auto">
          <a:xfrm>
            <a:off x="7164388" y="4516438"/>
            <a:ext cx="68262" cy="4127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43" y="26"/>
              </a:cxn>
              <a:cxn ang="0">
                <a:pos x="43" y="0"/>
              </a:cxn>
              <a:cxn ang="0">
                <a:pos x="0" y="13"/>
              </a:cxn>
            </a:cxnLst>
            <a:rect l="0" t="0" r="r" b="b"/>
            <a:pathLst>
              <a:path w="43" h="26">
                <a:moveTo>
                  <a:pt x="0" y="13"/>
                </a:moveTo>
                <a:lnTo>
                  <a:pt x="43" y="26"/>
                </a:lnTo>
                <a:lnTo>
                  <a:pt x="43" y="0"/>
                </a:lnTo>
                <a:lnTo>
                  <a:pt x="0" y="13"/>
                </a:lnTo>
                <a:close/>
              </a:path>
            </a:pathLst>
          </a:custGeom>
          <a:noFill/>
          <a:ln w="14288" cap="rnd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18" name="Freeform 242"/>
          <p:cNvSpPr>
            <a:spLocks/>
          </p:cNvSpPr>
          <p:nvPr/>
        </p:nvSpPr>
        <p:spPr bwMode="auto">
          <a:xfrm>
            <a:off x="7080250" y="4516438"/>
            <a:ext cx="69850" cy="41275"/>
          </a:xfrm>
          <a:custGeom>
            <a:avLst/>
            <a:gdLst/>
            <a:ahLst/>
            <a:cxnLst>
              <a:cxn ang="0">
                <a:pos x="44" y="13"/>
              </a:cxn>
              <a:cxn ang="0">
                <a:pos x="0" y="26"/>
              </a:cxn>
              <a:cxn ang="0">
                <a:pos x="0" y="0"/>
              </a:cxn>
              <a:cxn ang="0">
                <a:pos x="44" y="13"/>
              </a:cxn>
            </a:cxnLst>
            <a:rect l="0" t="0" r="r" b="b"/>
            <a:pathLst>
              <a:path w="44" h="26">
                <a:moveTo>
                  <a:pt x="44" y="13"/>
                </a:moveTo>
                <a:lnTo>
                  <a:pt x="0" y="26"/>
                </a:lnTo>
                <a:lnTo>
                  <a:pt x="0" y="0"/>
                </a:lnTo>
                <a:lnTo>
                  <a:pt x="44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19" name="Freeform 243"/>
          <p:cNvSpPr>
            <a:spLocks/>
          </p:cNvSpPr>
          <p:nvPr/>
        </p:nvSpPr>
        <p:spPr bwMode="auto">
          <a:xfrm>
            <a:off x="7080250" y="4516438"/>
            <a:ext cx="69850" cy="41275"/>
          </a:xfrm>
          <a:custGeom>
            <a:avLst/>
            <a:gdLst/>
            <a:ahLst/>
            <a:cxnLst>
              <a:cxn ang="0">
                <a:pos x="44" y="13"/>
              </a:cxn>
              <a:cxn ang="0">
                <a:pos x="0" y="26"/>
              </a:cxn>
              <a:cxn ang="0">
                <a:pos x="0" y="0"/>
              </a:cxn>
              <a:cxn ang="0">
                <a:pos x="44" y="13"/>
              </a:cxn>
            </a:cxnLst>
            <a:rect l="0" t="0" r="r" b="b"/>
            <a:pathLst>
              <a:path w="44" h="26">
                <a:moveTo>
                  <a:pt x="44" y="13"/>
                </a:moveTo>
                <a:lnTo>
                  <a:pt x="0" y="26"/>
                </a:lnTo>
                <a:lnTo>
                  <a:pt x="0" y="0"/>
                </a:lnTo>
                <a:lnTo>
                  <a:pt x="44" y="13"/>
                </a:lnTo>
                <a:close/>
              </a:path>
            </a:pathLst>
          </a:custGeom>
          <a:noFill/>
          <a:ln w="14288" cap="rnd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20" name="Freeform 244"/>
          <p:cNvSpPr>
            <a:spLocks/>
          </p:cNvSpPr>
          <p:nvPr/>
        </p:nvSpPr>
        <p:spPr bwMode="auto">
          <a:xfrm>
            <a:off x="7135813" y="4475163"/>
            <a:ext cx="41275" cy="68262"/>
          </a:xfrm>
          <a:custGeom>
            <a:avLst/>
            <a:gdLst/>
            <a:ahLst/>
            <a:cxnLst>
              <a:cxn ang="0">
                <a:pos x="13" y="43"/>
              </a:cxn>
              <a:cxn ang="0">
                <a:pos x="0" y="0"/>
              </a:cxn>
              <a:cxn ang="0">
                <a:pos x="26" y="0"/>
              </a:cxn>
              <a:cxn ang="0">
                <a:pos x="13" y="43"/>
              </a:cxn>
            </a:cxnLst>
            <a:rect l="0" t="0" r="r" b="b"/>
            <a:pathLst>
              <a:path w="26" h="43">
                <a:moveTo>
                  <a:pt x="13" y="43"/>
                </a:moveTo>
                <a:lnTo>
                  <a:pt x="0" y="0"/>
                </a:lnTo>
                <a:lnTo>
                  <a:pt x="26" y="0"/>
                </a:lnTo>
                <a:lnTo>
                  <a:pt x="13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21" name="Freeform 245"/>
          <p:cNvSpPr>
            <a:spLocks/>
          </p:cNvSpPr>
          <p:nvPr/>
        </p:nvSpPr>
        <p:spPr bwMode="auto">
          <a:xfrm>
            <a:off x="7135813" y="4475163"/>
            <a:ext cx="41275" cy="68262"/>
          </a:xfrm>
          <a:custGeom>
            <a:avLst/>
            <a:gdLst/>
            <a:ahLst/>
            <a:cxnLst>
              <a:cxn ang="0">
                <a:pos x="13" y="43"/>
              </a:cxn>
              <a:cxn ang="0">
                <a:pos x="0" y="0"/>
              </a:cxn>
              <a:cxn ang="0">
                <a:pos x="26" y="0"/>
              </a:cxn>
              <a:cxn ang="0">
                <a:pos x="13" y="43"/>
              </a:cxn>
            </a:cxnLst>
            <a:rect l="0" t="0" r="r" b="b"/>
            <a:pathLst>
              <a:path w="26" h="43">
                <a:moveTo>
                  <a:pt x="13" y="43"/>
                </a:moveTo>
                <a:lnTo>
                  <a:pt x="0" y="0"/>
                </a:lnTo>
                <a:lnTo>
                  <a:pt x="26" y="0"/>
                </a:lnTo>
                <a:lnTo>
                  <a:pt x="13" y="43"/>
                </a:lnTo>
                <a:close/>
              </a:path>
            </a:pathLst>
          </a:custGeom>
          <a:noFill/>
          <a:ln w="14288" cap="rnd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22" name="Line 246"/>
          <p:cNvSpPr>
            <a:spLocks noChangeShapeType="1"/>
          </p:cNvSpPr>
          <p:nvPr/>
        </p:nvSpPr>
        <p:spPr bwMode="auto">
          <a:xfrm flipV="1">
            <a:off x="7150100" y="4433888"/>
            <a:ext cx="1588" cy="41275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23" name="Freeform 247"/>
          <p:cNvSpPr>
            <a:spLocks/>
          </p:cNvSpPr>
          <p:nvPr/>
        </p:nvSpPr>
        <p:spPr bwMode="auto">
          <a:xfrm>
            <a:off x="7616825" y="4365625"/>
            <a:ext cx="700088" cy="301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0"/>
              </a:cxn>
              <a:cxn ang="0">
                <a:pos x="441" y="190"/>
              </a:cxn>
              <a:cxn ang="0">
                <a:pos x="441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41" h="190">
                <a:moveTo>
                  <a:pt x="0" y="0"/>
                </a:moveTo>
                <a:lnTo>
                  <a:pt x="0" y="190"/>
                </a:lnTo>
                <a:lnTo>
                  <a:pt x="441" y="190"/>
                </a:lnTo>
                <a:lnTo>
                  <a:pt x="44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24" name="Rectangle 248"/>
          <p:cNvSpPr>
            <a:spLocks noChangeArrowheads="1"/>
          </p:cNvSpPr>
          <p:nvPr/>
        </p:nvSpPr>
        <p:spPr bwMode="auto">
          <a:xfrm>
            <a:off x="7616825" y="4365625"/>
            <a:ext cx="700088" cy="301625"/>
          </a:xfrm>
          <a:prstGeom prst="rect">
            <a:avLst/>
          </a:prstGeom>
          <a:noFill/>
          <a:ln w="14288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25" name="Line 249"/>
          <p:cNvSpPr>
            <a:spLocks noChangeShapeType="1"/>
          </p:cNvSpPr>
          <p:nvPr/>
        </p:nvSpPr>
        <p:spPr bwMode="auto">
          <a:xfrm>
            <a:off x="7232650" y="4543425"/>
            <a:ext cx="384175" cy="1588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26" name="Oval 250"/>
          <p:cNvSpPr>
            <a:spLocks noChangeArrowheads="1"/>
          </p:cNvSpPr>
          <p:nvPr/>
        </p:nvSpPr>
        <p:spPr bwMode="auto">
          <a:xfrm>
            <a:off x="7302500" y="4357688"/>
            <a:ext cx="153988" cy="15081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27" name="Oval 251"/>
          <p:cNvSpPr>
            <a:spLocks noChangeArrowheads="1"/>
          </p:cNvSpPr>
          <p:nvPr/>
        </p:nvSpPr>
        <p:spPr bwMode="auto">
          <a:xfrm>
            <a:off x="7305675" y="4367213"/>
            <a:ext cx="150813" cy="138112"/>
          </a:xfrm>
          <a:prstGeom prst="ellips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28" name="Freeform 252"/>
          <p:cNvSpPr>
            <a:spLocks noEditPoints="1"/>
          </p:cNvSpPr>
          <p:nvPr/>
        </p:nvSpPr>
        <p:spPr bwMode="auto">
          <a:xfrm>
            <a:off x="7300913" y="4378325"/>
            <a:ext cx="187325" cy="111125"/>
          </a:xfrm>
          <a:custGeom>
            <a:avLst/>
            <a:gdLst/>
            <a:ahLst/>
            <a:cxnLst>
              <a:cxn ang="0">
                <a:pos x="246" y="88"/>
              </a:cxn>
              <a:cxn ang="0">
                <a:pos x="85" y="88"/>
              </a:cxn>
              <a:cxn ang="0">
                <a:pos x="72" y="75"/>
              </a:cxn>
              <a:cxn ang="0">
                <a:pos x="85" y="64"/>
              </a:cxn>
              <a:cxn ang="0">
                <a:pos x="246" y="64"/>
              </a:cxn>
              <a:cxn ang="0">
                <a:pos x="259" y="75"/>
              </a:cxn>
              <a:cxn ang="0">
                <a:pos x="246" y="88"/>
              </a:cxn>
              <a:cxn ang="0">
                <a:pos x="151" y="151"/>
              </a:cxn>
              <a:cxn ang="0">
                <a:pos x="0" y="75"/>
              </a:cxn>
              <a:cxn ang="0">
                <a:pos x="151" y="0"/>
              </a:cxn>
              <a:cxn ang="0">
                <a:pos x="151" y="151"/>
              </a:cxn>
            </a:cxnLst>
            <a:rect l="0" t="0" r="r" b="b"/>
            <a:pathLst>
              <a:path w="259" h="151">
                <a:moveTo>
                  <a:pt x="246" y="88"/>
                </a:moveTo>
                <a:lnTo>
                  <a:pt x="85" y="88"/>
                </a:lnTo>
                <a:cubicBezTo>
                  <a:pt x="78" y="88"/>
                  <a:pt x="72" y="83"/>
                  <a:pt x="72" y="75"/>
                </a:cubicBezTo>
                <a:cubicBezTo>
                  <a:pt x="72" y="70"/>
                  <a:pt x="78" y="64"/>
                  <a:pt x="85" y="64"/>
                </a:cubicBezTo>
                <a:lnTo>
                  <a:pt x="246" y="64"/>
                </a:lnTo>
                <a:cubicBezTo>
                  <a:pt x="253" y="64"/>
                  <a:pt x="259" y="70"/>
                  <a:pt x="259" y="75"/>
                </a:cubicBezTo>
                <a:cubicBezTo>
                  <a:pt x="259" y="83"/>
                  <a:pt x="253" y="88"/>
                  <a:pt x="246" y="88"/>
                </a:cubicBezTo>
                <a:close/>
                <a:moveTo>
                  <a:pt x="151" y="151"/>
                </a:moveTo>
                <a:lnTo>
                  <a:pt x="0" y="75"/>
                </a:lnTo>
                <a:lnTo>
                  <a:pt x="151" y="0"/>
                </a:lnTo>
                <a:lnTo>
                  <a:pt x="151" y="151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29" name="Freeform 253"/>
          <p:cNvSpPr>
            <a:spLocks noEditPoints="1"/>
          </p:cNvSpPr>
          <p:nvPr/>
        </p:nvSpPr>
        <p:spPr bwMode="auto">
          <a:xfrm>
            <a:off x="7300913" y="4378325"/>
            <a:ext cx="187325" cy="111125"/>
          </a:xfrm>
          <a:custGeom>
            <a:avLst/>
            <a:gdLst/>
            <a:ahLst/>
            <a:cxnLst>
              <a:cxn ang="0">
                <a:pos x="246" y="88"/>
              </a:cxn>
              <a:cxn ang="0">
                <a:pos x="85" y="88"/>
              </a:cxn>
              <a:cxn ang="0">
                <a:pos x="72" y="75"/>
              </a:cxn>
              <a:cxn ang="0">
                <a:pos x="85" y="64"/>
              </a:cxn>
              <a:cxn ang="0">
                <a:pos x="246" y="64"/>
              </a:cxn>
              <a:cxn ang="0">
                <a:pos x="259" y="75"/>
              </a:cxn>
              <a:cxn ang="0">
                <a:pos x="246" y="88"/>
              </a:cxn>
              <a:cxn ang="0">
                <a:pos x="151" y="151"/>
              </a:cxn>
              <a:cxn ang="0">
                <a:pos x="0" y="75"/>
              </a:cxn>
              <a:cxn ang="0">
                <a:pos x="151" y="0"/>
              </a:cxn>
              <a:cxn ang="0">
                <a:pos x="151" y="151"/>
              </a:cxn>
            </a:cxnLst>
            <a:rect l="0" t="0" r="r" b="b"/>
            <a:pathLst>
              <a:path w="259" h="151">
                <a:moveTo>
                  <a:pt x="246" y="88"/>
                </a:moveTo>
                <a:lnTo>
                  <a:pt x="85" y="88"/>
                </a:lnTo>
                <a:cubicBezTo>
                  <a:pt x="78" y="88"/>
                  <a:pt x="72" y="83"/>
                  <a:pt x="72" y="75"/>
                </a:cubicBezTo>
                <a:cubicBezTo>
                  <a:pt x="72" y="70"/>
                  <a:pt x="78" y="64"/>
                  <a:pt x="85" y="64"/>
                </a:cubicBezTo>
                <a:lnTo>
                  <a:pt x="246" y="64"/>
                </a:lnTo>
                <a:cubicBezTo>
                  <a:pt x="253" y="64"/>
                  <a:pt x="259" y="70"/>
                  <a:pt x="259" y="75"/>
                </a:cubicBezTo>
                <a:cubicBezTo>
                  <a:pt x="259" y="83"/>
                  <a:pt x="253" y="88"/>
                  <a:pt x="246" y="88"/>
                </a:cubicBezTo>
                <a:close/>
                <a:moveTo>
                  <a:pt x="151" y="151"/>
                </a:moveTo>
                <a:lnTo>
                  <a:pt x="0" y="75"/>
                </a:lnTo>
                <a:lnTo>
                  <a:pt x="151" y="0"/>
                </a:lnTo>
                <a:lnTo>
                  <a:pt x="151" y="151"/>
                </a:lnTo>
                <a:close/>
              </a:path>
            </a:pathLst>
          </a:custGeom>
          <a:noFill/>
          <a:ln w="14288" cap="rnd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30" name="Line 254"/>
          <p:cNvSpPr>
            <a:spLocks noChangeShapeType="1"/>
          </p:cNvSpPr>
          <p:nvPr/>
        </p:nvSpPr>
        <p:spPr bwMode="auto">
          <a:xfrm flipV="1">
            <a:off x="7300913" y="4543425"/>
            <a:ext cx="1587" cy="342900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31" name="Line 255"/>
          <p:cNvSpPr>
            <a:spLocks noChangeShapeType="1"/>
          </p:cNvSpPr>
          <p:nvPr/>
        </p:nvSpPr>
        <p:spPr bwMode="auto">
          <a:xfrm flipV="1">
            <a:off x="7478713" y="4543425"/>
            <a:ext cx="1587" cy="466725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32" name="Freeform 256"/>
          <p:cNvSpPr>
            <a:spLocks/>
          </p:cNvSpPr>
          <p:nvPr/>
        </p:nvSpPr>
        <p:spPr bwMode="auto">
          <a:xfrm>
            <a:off x="7081838" y="4818063"/>
            <a:ext cx="131762" cy="138112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0" y="94"/>
              </a:cxn>
              <a:cxn ang="0">
                <a:pos x="91" y="189"/>
              </a:cxn>
              <a:cxn ang="0">
                <a:pos x="181" y="94"/>
              </a:cxn>
              <a:cxn ang="0">
                <a:pos x="91" y="0"/>
              </a:cxn>
            </a:cxnLst>
            <a:rect l="0" t="0" r="r" b="b"/>
            <a:pathLst>
              <a:path w="181" h="189">
                <a:moveTo>
                  <a:pt x="91" y="0"/>
                </a:moveTo>
                <a:cubicBezTo>
                  <a:pt x="41" y="0"/>
                  <a:pt x="0" y="43"/>
                  <a:pt x="0" y="94"/>
                </a:cubicBezTo>
                <a:cubicBezTo>
                  <a:pt x="0" y="147"/>
                  <a:pt x="41" y="189"/>
                  <a:pt x="91" y="189"/>
                </a:cubicBezTo>
                <a:cubicBezTo>
                  <a:pt x="141" y="189"/>
                  <a:pt x="181" y="147"/>
                  <a:pt x="181" y="94"/>
                </a:cubicBezTo>
                <a:cubicBezTo>
                  <a:pt x="181" y="43"/>
                  <a:pt x="141" y="0"/>
                  <a:pt x="91" y="0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33" name="Freeform 257"/>
          <p:cNvSpPr>
            <a:spLocks/>
          </p:cNvSpPr>
          <p:nvPr/>
        </p:nvSpPr>
        <p:spPr bwMode="auto">
          <a:xfrm>
            <a:off x="7075488" y="4816475"/>
            <a:ext cx="142875" cy="138113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0" y="43"/>
              </a:cxn>
              <a:cxn ang="0">
                <a:pos x="45" y="87"/>
              </a:cxn>
              <a:cxn ang="0">
                <a:pos x="90" y="43"/>
              </a:cxn>
              <a:cxn ang="0">
                <a:pos x="45" y="0"/>
              </a:cxn>
            </a:cxnLst>
            <a:rect l="0" t="0" r="r" b="b"/>
            <a:pathLst>
              <a:path w="90" h="87">
                <a:moveTo>
                  <a:pt x="45" y="0"/>
                </a:moveTo>
                <a:cubicBezTo>
                  <a:pt x="20" y="0"/>
                  <a:pt x="0" y="20"/>
                  <a:pt x="0" y="43"/>
                </a:cubicBezTo>
                <a:cubicBezTo>
                  <a:pt x="0" y="68"/>
                  <a:pt x="20" y="87"/>
                  <a:pt x="45" y="87"/>
                </a:cubicBezTo>
                <a:cubicBezTo>
                  <a:pt x="70" y="87"/>
                  <a:pt x="90" y="68"/>
                  <a:pt x="90" y="43"/>
                </a:cubicBezTo>
                <a:cubicBezTo>
                  <a:pt x="90" y="20"/>
                  <a:pt x="70" y="0"/>
                  <a:pt x="45" y="0"/>
                </a:cubicBezTo>
              </a:path>
            </a:pathLst>
          </a:custGeom>
          <a:noFill/>
          <a:ln w="14288" cap="rnd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34" name="Freeform 258"/>
          <p:cNvSpPr>
            <a:spLocks noEditPoints="1"/>
          </p:cNvSpPr>
          <p:nvPr/>
        </p:nvSpPr>
        <p:spPr bwMode="auto">
          <a:xfrm>
            <a:off x="7067550" y="4832350"/>
            <a:ext cx="174625" cy="109538"/>
          </a:xfrm>
          <a:custGeom>
            <a:avLst/>
            <a:gdLst/>
            <a:ahLst/>
            <a:cxnLst>
              <a:cxn ang="0">
                <a:pos x="227" y="89"/>
              </a:cxn>
              <a:cxn ang="0">
                <a:pos x="85" y="89"/>
              </a:cxn>
              <a:cxn ang="0">
                <a:pos x="72" y="76"/>
              </a:cxn>
              <a:cxn ang="0">
                <a:pos x="85" y="64"/>
              </a:cxn>
              <a:cxn ang="0">
                <a:pos x="227" y="64"/>
              </a:cxn>
              <a:cxn ang="0">
                <a:pos x="240" y="76"/>
              </a:cxn>
              <a:cxn ang="0">
                <a:pos x="227" y="89"/>
              </a:cxn>
              <a:cxn ang="0">
                <a:pos x="151" y="152"/>
              </a:cxn>
              <a:cxn ang="0">
                <a:pos x="0" y="76"/>
              </a:cxn>
              <a:cxn ang="0">
                <a:pos x="151" y="0"/>
              </a:cxn>
              <a:cxn ang="0">
                <a:pos x="151" y="152"/>
              </a:cxn>
            </a:cxnLst>
            <a:rect l="0" t="0" r="r" b="b"/>
            <a:pathLst>
              <a:path w="240" h="152">
                <a:moveTo>
                  <a:pt x="227" y="89"/>
                </a:moveTo>
                <a:lnTo>
                  <a:pt x="85" y="89"/>
                </a:lnTo>
                <a:cubicBezTo>
                  <a:pt x="78" y="89"/>
                  <a:pt x="72" y="83"/>
                  <a:pt x="72" y="76"/>
                </a:cubicBezTo>
                <a:cubicBezTo>
                  <a:pt x="72" y="70"/>
                  <a:pt x="78" y="64"/>
                  <a:pt x="85" y="64"/>
                </a:cubicBezTo>
                <a:lnTo>
                  <a:pt x="227" y="64"/>
                </a:lnTo>
                <a:cubicBezTo>
                  <a:pt x="234" y="64"/>
                  <a:pt x="240" y="70"/>
                  <a:pt x="240" y="76"/>
                </a:cubicBezTo>
                <a:cubicBezTo>
                  <a:pt x="240" y="83"/>
                  <a:pt x="234" y="89"/>
                  <a:pt x="227" y="89"/>
                </a:cubicBezTo>
                <a:close/>
                <a:moveTo>
                  <a:pt x="151" y="152"/>
                </a:moveTo>
                <a:lnTo>
                  <a:pt x="0" y="76"/>
                </a:lnTo>
                <a:lnTo>
                  <a:pt x="151" y="0"/>
                </a:lnTo>
                <a:lnTo>
                  <a:pt x="151" y="152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35" name="Freeform 259"/>
          <p:cNvSpPr>
            <a:spLocks noEditPoints="1"/>
          </p:cNvSpPr>
          <p:nvPr/>
        </p:nvSpPr>
        <p:spPr bwMode="auto">
          <a:xfrm>
            <a:off x="7067550" y="4832350"/>
            <a:ext cx="174625" cy="109538"/>
          </a:xfrm>
          <a:custGeom>
            <a:avLst/>
            <a:gdLst/>
            <a:ahLst/>
            <a:cxnLst>
              <a:cxn ang="0">
                <a:pos x="227" y="89"/>
              </a:cxn>
              <a:cxn ang="0">
                <a:pos x="85" y="89"/>
              </a:cxn>
              <a:cxn ang="0">
                <a:pos x="72" y="76"/>
              </a:cxn>
              <a:cxn ang="0">
                <a:pos x="85" y="64"/>
              </a:cxn>
              <a:cxn ang="0">
                <a:pos x="227" y="64"/>
              </a:cxn>
              <a:cxn ang="0">
                <a:pos x="240" y="76"/>
              </a:cxn>
              <a:cxn ang="0">
                <a:pos x="227" y="89"/>
              </a:cxn>
              <a:cxn ang="0">
                <a:pos x="151" y="152"/>
              </a:cxn>
              <a:cxn ang="0">
                <a:pos x="0" y="76"/>
              </a:cxn>
              <a:cxn ang="0">
                <a:pos x="151" y="0"/>
              </a:cxn>
              <a:cxn ang="0">
                <a:pos x="151" y="152"/>
              </a:cxn>
            </a:cxnLst>
            <a:rect l="0" t="0" r="r" b="b"/>
            <a:pathLst>
              <a:path w="240" h="152">
                <a:moveTo>
                  <a:pt x="227" y="89"/>
                </a:moveTo>
                <a:lnTo>
                  <a:pt x="85" y="89"/>
                </a:lnTo>
                <a:cubicBezTo>
                  <a:pt x="78" y="89"/>
                  <a:pt x="72" y="83"/>
                  <a:pt x="72" y="76"/>
                </a:cubicBezTo>
                <a:cubicBezTo>
                  <a:pt x="72" y="70"/>
                  <a:pt x="78" y="64"/>
                  <a:pt x="85" y="64"/>
                </a:cubicBezTo>
                <a:lnTo>
                  <a:pt x="227" y="64"/>
                </a:lnTo>
                <a:cubicBezTo>
                  <a:pt x="234" y="64"/>
                  <a:pt x="240" y="70"/>
                  <a:pt x="240" y="76"/>
                </a:cubicBezTo>
                <a:cubicBezTo>
                  <a:pt x="240" y="83"/>
                  <a:pt x="234" y="89"/>
                  <a:pt x="227" y="89"/>
                </a:cubicBezTo>
                <a:close/>
                <a:moveTo>
                  <a:pt x="151" y="152"/>
                </a:moveTo>
                <a:lnTo>
                  <a:pt x="0" y="76"/>
                </a:lnTo>
                <a:lnTo>
                  <a:pt x="151" y="0"/>
                </a:lnTo>
                <a:lnTo>
                  <a:pt x="151" y="152"/>
                </a:lnTo>
                <a:close/>
              </a:path>
            </a:pathLst>
          </a:custGeom>
          <a:noFill/>
          <a:ln w="3175" cap="rnd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188" name="Rectangle 260"/>
          <p:cNvSpPr>
            <a:spLocks noChangeArrowheads="1"/>
          </p:cNvSpPr>
          <p:nvPr/>
        </p:nvSpPr>
        <p:spPr bwMode="auto">
          <a:xfrm>
            <a:off x="7226300" y="5445125"/>
            <a:ext cx="1262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400" b="1">
                <a:solidFill>
                  <a:srgbClr val="000080"/>
                </a:solidFill>
                <a:effectLst/>
              </a:rPr>
              <a:t>Utenza termica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48189" name="Rectangle 261"/>
          <p:cNvSpPr>
            <a:spLocks noChangeArrowheads="1"/>
          </p:cNvSpPr>
          <p:nvPr/>
        </p:nvSpPr>
        <p:spPr bwMode="auto">
          <a:xfrm>
            <a:off x="5292725" y="5445125"/>
            <a:ext cx="1084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400" b="1">
                <a:solidFill>
                  <a:srgbClr val="FF0000"/>
                </a:solidFill>
                <a:effectLst/>
              </a:rPr>
              <a:t>Gruppo ORC</a:t>
            </a:r>
          </a:p>
        </p:txBody>
      </p:sp>
      <p:sp>
        <p:nvSpPr>
          <p:cNvPr id="48190" name="Rectangle 262"/>
          <p:cNvSpPr>
            <a:spLocks noChangeArrowheads="1"/>
          </p:cNvSpPr>
          <p:nvPr/>
        </p:nvSpPr>
        <p:spPr bwMode="auto">
          <a:xfrm>
            <a:off x="2627313" y="5445125"/>
            <a:ext cx="24495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kumimoji="1" lang="it-IT" sz="1400" b="1">
                <a:solidFill>
                  <a:srgbClr val="FF9A00"/>
                </a:solidFill>
                <a:effectLst/>
              </a:rPr>
              <a:t>Circuito ad olio diatermico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152840" name="Freeform 264"/>
          <p:cNvSpPr>
            <a:spLocks/>
          </p:cNvSpPr>
          <p:nvPr/>
        </p:nvSpPr>
        <p:spPr bwMode="auto">
          <a:xfrm>
            <a:off x="2659063" y="2906713"/>
            <a:ext cx="1636712" cy="239712"/>
          </a:xfrm>
          <a:custGeom>
            <a:avLst/>
            <a:gdLst/>
            <a:ahLst/>
            <a:cxnLst>
              <a:cxn ang="0">
                <a:pos x="99" y="331"/>
              </a:cxn>
              <a:cxn ang="0">
                <a:pos x="2152" y="331"/>
              </a:cxn>
              <a:cxn ang="0">
                <a:pos x="2243" y="146"/>
              </a:cxn>
              <a:cxn ang="0">
                <a:pos x="2152" y="0"/>
              </a:cxn>
              <a:cxn ang="0">
                <a:pos x="99" y="0"/>
              </a:cxn>
              <a:cxn ang="0">
                <a:pos x="7" y="185"/>
              </a:cxn>
              <a:cxn ang="0">
                <a:pos x="99" y="331"/>
              </a:cxn>
            </a:cxnLst>
            <a:rect l="0" t="0" r="r" b="b"/>
            <a:pathLst>
              <a:path w="2250" h="331">
                <a:moveTo>
                  <a:pt x="99" y="331"/>
                </a:moveTo>
                <a:lnTo>
                  <a:pt x="2152" y="331"/>
                </a:lnTo>
                <a:cubicBezTo>
                  <a:pt x="2209" y="320"/>
                  <a:pt x="2250" y="237"/>
                  <a:pt x="2243" y="146"/>
                </a:cubicBezTo>
                <a:cubicBezTo>
                  <a:pt x="2238" y="69"/>
                  <a:pt x="2200" y="9"/>
                  <a:pt x="2152" y="0"/>
                </a:cubicBezTo>
                <a:lnTo>
                  <a:pt x="99" y="0"/>
                </a:lnTo>
                <a:cubicBezTo>
                  <a:pt x="41" y="11"/>
                  <a:pt x="0" y="94"/>
                  <a:pt x="7" y="185"/>
                </a:cubicBezTo>
                <a:cubicBezTo>
                  <a:pt x="13" y="262"/>
                  <a:pt x="51" y="322"/>
                  <a:pt x="99" y="331"/>
                </a:cubicBezTo>
                <a:close/>
              </a:path>
            </a:pathLst>
          </a:custGeom>
          <a:solidFill>
            <a:srgbClr val="FFFF9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192" name="Rectangle 265"/>
          <p:cNvSpPr>
            <a:spLocks noChangeArrowheads="1"/>
          </p:cNvSpPr>
          <p:nvPr/>
        </p:nvSpPr>
        <p:spPr bwMode="auto">
          <a:xfrm>
            <a:off x="2700338" y="2924175"/>
            <a:ext cx="15287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500">
                <a:solidFill>
                  <a:srgbClr val="000000"/>
                </a:solidFill>
                <a:effectLst/>
              </a:rPr>
              <a:t>recupero di calore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152842" name="Freeform 266"/>
          <p:cNvSpPr>
            <a:spLocks/>
          </p:cNvSpPr>
          <p:nvPr/>
        </p:nvSpPr>
        <p:spPr bwMode="auto">
          <a:xfrm>
            <a:off x="265113" y="3565525"/>
            <a:ext cx="931862" cy="247650"/>
          </a:xfrm>
          <a:custGeom>
            <a:avLst/>
            <a:gdLst/>
            <a:ahLst/>
            <a:cxnLst>
              <a:cxn ang="0">
                <a:pos x="102" y="331"/>
              </a:cxn>
              <a:cxn ang="0">
                <a:pos x="1156" y="331"/>
              </a:cxn>
              <a:cxn ang="0">
                <a:pos x="1275" y="185"/>
              </a:cxn>
              <a:cxn ang="0">
                <a:pos x="1181" y="1"/>
              </a:cxn>
              <a:cxn ang="0">
                <a:pos x="1156" y="1"/>
              </a:cxn>
              <a:cxn ang="0">
                <a:pos x="1156" y="1"/>
              </a:cxn>
              <a:cxn ang="0">
                <a:pos x="102" y="1"/>
              </a:cxn>
              <a:cxn ang="0">
                <a:pos x="6" y="183"/>
              </a:cxn>
              <a:cxn ang="0">
                <a:pos x="102" y="331"/>
              </a:cxn>
            </a:cxnLst>
            <a:rect l="0" t="0" r="r" b="b"/>
            <a:pathLst>
              <a:path w="1282" h="341">
                <a:moveTo>
                  <a:pt x="102" y="331"/>
                </a:moveTo>
                <a:lnTo>
                  <a:pt x="1156" y="331"/>
                </a:lnTo>
                <a:cubicBezTo>
                  <a:pt x="1215" y="341"/>
                  <a:pt x="1268" y="276"/>
                  <a:pt x="1275" y="185"/>
                </a:cubicBezTo>
                <a:cubicBezTo>
                  <a:pt x="1282" y="94"/>
                  <a:pt x="1240" y="12"/>
                  <a:pt x="1181" y="1"/>
                </a:cubicBezTo>
                <a:cubicBezTo>
                  <a:pt x="1173" y="0"/>
                  <a:pt x="1164" y="0"/>
                  <a:pt x="1156" y="1"/>
                </a:cubicBezTo>
                <a:lnTo>
                  <a:pt x="1156" y="1"/>
                </a:lnTo>
                <a:lnTo>
                  <a:pt x="102" y="1"/>
                </a:lnTo>
                <a:cubicBezTo>
                  <a:pt x="43" y="11"/>
                  <a:pt x="0" y="92"/>
                  <a:pt x="6" y="183"/>
                </a:cubicBezTo>
                <a:cubicBezTo>
                  <a:pt x="11" y="261"/>
                  <a:pt x="51" y="323"/>
                  <a:pt x="102" y="331"/>
                </a:cubicBezTo>
                <a:close/>
              </a:path>
            </a:pathLst>
          </a:custGeom>
          <a:solidFill>
            <a:srgbClr val="A5C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194" name="Rectangle 267"/>
          <p:cNvSpPr>
            <a:spLocks noChangeArrowheads="1"/>
          </p:cNvSpPr>
          <p:nvPr/>
        </p:nvSpPr>
        <p:spPr bwMode="auto">
          <a:xfrm>
            <a:off x="323850" y="3573463"/>
            <a:ext cx="8175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500">
                <a:solidFill>
                  <a:srgbClr val="000000"/>
                </a:solidFill>
                <a:effectLst/>
              </a:rPr>
              <a:t>biomassa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152844" name="Freeform 268"/>
          <p:cNvSpPr>
            <a:spLocks/>
          </p:cNvSpPr>
          <p:nvPr/>
        </p:nvSpPr>
        <p:spPr bwMode="auto">
          <a:xfrm>
            <a:off x="2689225" y="3257550"/>
            <a:ext cx="1163638" cy="196850"/>
          </a:xfrm>
          <a:custGeom>
            <a:avLst/>
            <a:gdLst/>
            <a:ahLst/>
            <a:cxnLst>
              <a:cxn ang="0">
                <a:pos x="103" y="270"/>
              </a:cxn>
              <a:cxn ang="0">
                <a:pos x="1500" y="270"/>
              </a:cxn>
              <a:cxn ang="0">
                <a:pos x="1598" y="128"/>
              </a:cxn>
              <a:cxn ang="0">
                <a:pos x="1500" y="0"/>
              </a:cxn>
              <a:cxn ang="0">
                <a:pos x="1500" y="0"/>
              </a:cxn>
              <a:cxn ang="0">
                <a:pos x="103" y="0"/>
              </a:cxn>
              <a:cxn ang="0">
                <a:pos x="1" y="137"/>
              </a:cxn>
              <a:cxn ang="0">
                <a:pos x="103" y="270"/>
              </a:cxn>
            </a:cxnLst>
            <a:rect l="0" t="0" r="r" b="b"/>
            <a:pathLst>
              <a:path w="1601" h="270">
                <a:moveTo>
                  <a:pt x="103" y="270"/>
                </a:moveTo>
                <a:lnTo>
                  <a:pt x="1500" y="270"/>
                </a:lnTo>
                <a:cubicBezTo>
                  <a:pt x="1557" y="266"/>
                  <a:pt x="1601" y="202"/>
                  <a:pt x="1598" y="128"/>
                </a:cubicBezTo>
                <a:cubicBezTo>
                  <a:pt x="1595" y="59"/>
                  <a:pt x="1553" y="4"/>
                  <a:pt x="1500" y="0"/>
                </a:cubicBezTo>
                <a:lnTo>
                  <a:pt x="1500" y="0"/>
                </a:lnTo>
                <a:lnTo>
                  <a:pt x="103" y="0"/>
                </a:lnTo>
                <a:cubicBezTo>
                  <a:pt x="46" y="1"/>
                  <a:pt x="0" y="63"/>
                  <a:pt x="1" y="137"/>
                </a:cubicBezTo>
                <a:cubicBezTo>
                  <a:pt x="2" y="210"/>
                  <a:pt x="47" y="269"/>
                  <a:pt x="103" y="270"/>
                </a:cubicBezTo>
                <a:close/>
              </a:path>
            </a:pathLst>
          </a:custGeom>
          <a:solidFill>
            <a:srgbClr val="FF9A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196" name="Rectangle 269"/>
          <p:cNvSpPr>
            <a:spLocks noChangeArrowheads="1"/>
          </p:cNvSpPr>
          <p:nvPr/>
        </p:nvSpPr>
        <p:spPr bwMode="auto">
          <a:xfrm>
            <a:off x="2808288" y="3257550"/>
            <a:ext cx="977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200" i="1">
                <a:solidFill>
                  <a:srgbClr val="000000"/>
                </a:solidFill>
                <a:effectLst/>
              </a:rPr>
              <a:t>olio diatermico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152846" name="Freeform 270"/>
          <p:cNvSpPr>
            <a:spLocks/>
          </p:cNvSpPr>
          <p:nvPr/>
        </p:nvSpPr>
        <p:spPr bwMode="auto">
          <a:xfrm>
            <a:off x="6983413" y="4075113"/>
            <a:ext cx="571500" cy="195262"/>
          </a:xfrm>
          <a:custGeom>
            <a:avLst/>
            <a:gdLst/>
            <a:ahLst/>
            <a:cxnLst>
              <a:cxn ang="0">
                <a:pos x="86" y="270"/>
              </a:cxn>
              <a:cxn ang="0">
                <a:pos x="695" y="270"/>
              </a:cxn>
              <a:cxn ang="0">
                <a:pos x="781" y="119"/>
              </a:cxn>
              <a:cxn ang="0">
                <a:pos x="695" y="0"/>
              </a:cxn>
              <a:cxn ang="0">
                <a:pos x="86" y="0"/>
              </a:cxn>
              <a:cxn ang="0">
                <a:pos x="13" y="168"/>
              </a:cxn>
              <a:cxn ang="0">
                <a:pos x="86" y="270"/>
              </a:cxn>
            </a:cxnLst>
            <a:rect l="0" t="0" r="r" b="b"/>
            <a:pathLst>
              <a:path w="787" h="270">
                <a:moveTo>
                  <a:pt x="86" y="270"/>
                </a:moveTo>
                <a:lnTo>
                  <a:pt x="695" y="270"/>
                </a:lnTo>
                <a:cubicBezTo>
                  <a:pt x="748" y="261"/>
                  <a:pt x="787" y="194"/>
                  <a:pt x="781" y="119"/>
                </a:cubicBezTo>
                <a:cubicBezTo>
                  <a:pt x="775" y="56"/>
                  <a:pt x="740" y="7"/>
                  <a:pt x="695" y="0"/>
                </a:cubicBezTo>
                <a:lnTo>
                  <a:pt x="86" y="0"/>
                </a:lnTo>
                <a:cubicBezTo>
                  <a:pt x="32" y="18"/>
                  <a:pt x="0" y="94"/>
                  <a:pt x="13" y="168"/>
                </a:cubicBezTo>
                <a:cubicBezTo>
                  <a:pt x="22" y="218"/>
                  <a:pt x="50" y="257"/>
                  <a:pt x="86" y="270"/>
                </a:cubicBez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198" name="Rectangle 271"/>
          <p:cNvSpPr>
            <a:spLocks noChangeArrowheads="1"/>
          </p:cNvSpPr>
          <p:nvPr/>
        </p:nvSpPr>
        <p:spPr bwMode="auto">
          <a:xfrm>
            <a:off x="7086600" y="4083050"/>
            <a:ext cx="4127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200" i="1">
                <a:solidFill>
                  <a:srgbClr val="000000"/>
                </a:solidFill>
                <a:effectLst/>
              </a:rPr>
              <a:t>acqua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152848" name="Freeform 272"/>
          <p:cNvSpPr>
            <a:spLocks/>
          </p:cNvSpPr>
          <p:nvPr/>
        </p:nvSpPr>
        <p:spPr bwMode="auto">
          <a:xfrm>
            <a:off x="333375" y="2190750"/>
            <a:ext cx="1284288" cy="254000"/>
          </a:xfrm>
          <a:custGeom>
            <a:avLst/>
            <a:gdLst/>
            <a:ahLst/>
            <a:cxnLst>
              <a:cxn ang="0">
                <a:pos x="119" y="349"/>
              </a:cxn>
              <a:cxn ang="0">
                <a:pos x="1665" y="349"/>
              </a:cxn>
              <a:cxn ang="0">
                <a:pos x="1752" y="133"/>
              </a:cxn>
              <a:cxn ang="0">
                <a:pos x="1665" y="2"/>
              </a:cxn>
              <a:cxn ang="0">
                <a:pos x="1665" y="2"/>
              </a:cxn>
              <a:cxn ang="0">
                <a:pos x="119" y="2"/>
              </a:cxn>
              <a:cxn ang="0">
                <a:pos x="2" y="172"/>
              </a:cxn>
              <a:cxn ang="0">
                <a:pos x="114" y="349"/>
              </a:cxn>
              <a:cxn ang="0">
                <a:pos x="119" y="349"/>
              </a:cxn>
            </a:cxnLst>
            <a:rect l="0" t="0" r="r" b="b"/>
            <a:pathLst>
              <a:path w="1767" h="349">
                <a:moveTo>
                  <a:pt x="119" y="349"/>
                </a:moveTo>
                <a:lnTo>
                  <a:pt x="1665" y="349"/>
                </a:lnTo>
                <a:cubicBezTo>
                  <a:pt x="1729" y="326"/>
                  <a:pt x="1767" y="229"/>
                  <a:pt x="1752" y="133"/>
                </a:cubicBezTo>
                <a:cubicBezTo>
                  <a:pt x="1741" y="69"/>
                  <a:pt x="1708" y="18"/>
                  <a:pt x="1665" y="2"/>
                </a:cubicBezTo>
                <a:lnTo>
                  <a:pt x="1665" y="2"/>
                </a:lnTo>
                <a:lnTo>
                  <a:pt x="119" y="2"/>
                </a:lnTo>
                <a:cubicBezTo>
                  <a:pt x="55" y="0"/>
                  <a:pt x="3" y="76"/>
                  <a:pt x="2" y="172"/>
                </a:cubicBezTo>
                <a:cubicBezTo>
                  <a:pt x="0" y="268"/>
                  <a:pt x="51" y="347"/>
                  <a:pt x="114" y="349"/>
                </a:cubicBezTo>
                <a:cubicBezTo>
                  <a:pt x="116" y="349"/>
                  <a:pt x="118" y="349"/>
                  <a:pt x="119" y="349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200" name="Rectangle 273"/>
          <p:cNvSpPr>
            <a:spLocks noChangeArrowheads="1"/>
          </p:cNvSpPr>
          <p:nvPr/>
        </p:nvSpPr>
        <p:spPr bwMode="auto">
          <a:xfrm>
            <a:off x="395288" y="2205038"/>
            <a:ext cx="11668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500">
                <a:solidFill>
                  <a:srgbClr val="000000"/>
                </a:solidFill>
                <a:effectLst/>
              </a:rPr>
              <a:t>gas di scarico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152850" name="Freeform 274"/>
          <p:cNvSpPr>
            <a:spLocks/>
          </p:cNvSpPr>
          <p:nvPr/>
        </p:nvSpPr>
        <p:spPr bwMode="auto">
          <a:xfrm>
            <a:off x="4854575" y="4071938"/>
            <a:ext cx="573088" cy="196850"/>
          </a:xfrm>
          <a:custGeom>
            <a:avLst/>
            <a:gdLst/>
            <a:ahLst/>
            <a:cxnLst>
              <a:cxn ang="0">
                <a:pos x="86" y="271"/>
              </a:cxn>
              <a:cxn ang="0">
                <a:pos x="695" y="271"/>
              </a:cxn>
              <a:cxn ang="0">
                <a:pos x="781" y="120"/>
              </a:cxn>
              <a:cxn ang="0">
                <a:pos x="695" y="0"/>
              </a:cxn>
              <a:cxn ang="0">
                <a:pos x="695" y="0"/>
              </a:cxn>
              <a:cxn ang="0">
                <a:pos x="86" y="0"/>
              </a:cxn>
              <a:cxn ang="0">
                <a:pos x="13" y="169"/>
              </a:cxn>
              <a:cxn ang="0">
                <a:pos x="86" y="271"/>
              </a:cxn>
            </a:cxnLst>
            <a:rect l="0" t="0" r="r" b="b"/>
            <a:pathLst>
              <a:path w="787" h="271">
                <a:moveTo>
                  <a:pt x="86" y="271"/>
                </a:moveTo>
                <a:lnTo>
                  <a:pt x="695" y="271"/>
                </a:lnTo>
                <a:cubicBezTo>
                  <a:pt x="749" y="262"/>
                  <a:pt x="787" y="195"/>
                  <a:pt x="781" y="120"/>
                </a:cubicBezTo>
                <a:cubicBezTo>
                  <a:pt x="776" y="57"/>
                  <a:pt x="740" y="8"/>
                  <a:pt x="695" y="0"/>
                </a:cubicBezTo>
                <a:lnTo>
                  <a:pt x="695" y="0"/>
                </a:lnTo>
                <a:lnTo>
                  <a:pt x="86" y="0"/>
                </a:lnTo>
                <a:cubicBezTo>
                  <a:pt x="32" y="19"/>
                  <a:pt x="0" y="95"/>
                  <a:pt x="13" y="169"/>
                </a:cubicBezTo>
                <a:cubicBezTo>
                  <a:pt x="22" y="219"/>
                  <a:pt x="50" y="258"/>
                  <a:pt x="86" y="271"/>
                </a:cubicBez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202" name="Rectangle 275"/>
          <p:cNvSpPr>
            <a:spLocks noChangeArrowheads="1"/>
          </p:cNvSpPr>
          <p:nvPr/>
        </p:nvSpPr>
        <p:spPr bwMode="auto">
          <a:xfrm>
            <a:off x="4994275" y="4071938"/>
            <a:ext cx="3635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200" i="1">
                <a:solidFill>
                  <a:srgbClr val="000000"/>
                </a:solidFill>
                <a:effectLst/>
              </a:rPr>
              <a:t>MDM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152852" name="Rectangle 276"/>
          <p:cNvSpPr>
            <a:spLocks noChangeArrowheads="1"/>
          </p:cNvSpPr>
          <p:nvPr/>
        </p:nvSpPr>
        <p:spPr bwMode="auto">
          <a:xfrm>
            <a:off x="6111875" y="4584700"/>
            <a:ext cx="80963" cy="41275"/>
          </a:xfrm>
          <a:prstGeom prst="rect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204" name="Rectangle 277"/>
          <p:cNvSpPr>
            <a:spLocks noChangeArrowheads="1"/>
          </p:cNvSpPr>
          <p:nvPr/>
        </p:nvSpPr>
        <p:spPr bwMode="auto">
          <a:xfrm>
            <a:off x="7874000" y="4408488"/>
            <a:ext cx="128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400" b="1">
                <a:solidFill>
                  <a:srgbClr val="FFFFFF"/>
                </a:solidFill>
                <a:effectLst/>
              </a:rPr>
              <a:t>U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48205" name="Rectangle 278"/>
          <p:cNvSpPr>
            <a:spLocks noChangeArrowheads="1"/>
          </p:cNvSpPr>
          <p:nvPr/>
        </p:nvSpPr>
        <p:spPr bwMode="auto">
          <a:xfrm>
            <a:off x="8001000" y="4408488"/>
            <a:ext cx="49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400" b="1">
                <a:solidFill>
                  <a:srgbClr val="FFFFFF"/>
                </a:solidFill>
                <a:effectLst/>
              </a:rPr>
              <a:t>.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48206" name="Rectangle 279"/>
          <p:cNvSpPr>
            <a:spLocks noChangeArrowheads="1"/>
          </p:cNvSpPr>
          <p:nvPr/>
        </p:nvSpPr>
        <p:spPr bwMode="auto">
          <a:xfrm>
            <a:off x="8058150" y="4408488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400" b="1">
                <a:solidFill>
                  <a:srgbClr val="FFFFFF"/>
                </a:solidFill>
                <a:effectLst/>
              </a:rPr>
              <a:t>T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48207" name="Rectangle 280"/>
          <p:cNvSpPr>
            <a:spLocks noChangeArrowheads="1"/>
          </p:cNvSpPr>
          <p:nvPr/>
        </p:nvSpPr>
        <p:spPr bwMode="auto">
          <a:xfrm>
            <a:off x="8164513" y="4408488"/>
            <a:ext cx="49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400" b="1">
                <a:solidFill>
                  <a:srgbClr val="FFFFFF"/>
                </a:solidFill>
                <a:effectLst/>
              </a:rPr>
              <a:t>.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152857" name="Line 281"/>
          <p:cNvSpPr>
            <a:spLocks noChangeShapeType="1"/>
          </p:cNvSpPr>
          <p:nvPr/>
        </p:nvSpPr>
        <p:spPr bwMode="auto">
          <a:xfrm flipH="1">
            <a:off x="6372225" y="3213100"/>
            <a:ext cx="936625" cy="863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52858" name="Line 282"/>
          <p:cNvSpPr>
            <a:spLocks noChangeShapeType="1"/>
          </p:cNvSpPr>
          <p:nvPr/>
        </p:nvSpPr>
        <p:spPr bwMode="auto">
          <a:xfrm flipH="1">
            <a:off x="6227763" y="3860800"/>
            <a:ext cx="1081087" cy="7207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6B3DCDB-3776-4674-A0DE-FBEDD9C6830F}" type="slidenum">
              <a:rPr lang="it-IT"/>
              <a:pPr/>
              <a:t>12</a:t>
            </a:fld>
            <a:endParaRPr lang="it-IT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9288" y="384175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200" smtClean="0"/>
              <a:t>Esempio di cogenerazione con biomassa</a:t>
            </a:r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98650" y="749301"/>
            <a:ext cx="4975225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genziauniklima.it/bo/allegati/userfiles/images/TURBODEN3.bmp"/>
          <p:cNvPicPr>
            <a:picLocks noChangeAspect="1" noChangeArrowheads="1"/>
          </p:cNvPicPr>
          <p:nvPr/>
        </p:nvPicPr>
        <p:blipFill>
          <a:blip r:embed="rId2" cstate="print"/>
          <a:srcRect b="7793"/>
          <a:stretch>
            <a:fillRect/>
          </a:stretch>
        </p:blipFill>
        <p:spPr bwMode="auto">
          <a:xfrm>
            <a:off x="208818" y="188640"/>
            <a:ext cx="8752309" cy="3585386"/>
          </a:xfrm>
          <a:prstGeom prst="rect">
            <a:avLst/>
          </a:prstGeom>
          <a:noFill/>
        </p:spPr>
      </p:pic>
      <p:pic>
        <p:nvPicPr>
          <p:cNvPr id="3" name="Picture 2" descr="http://gandras.net/wp-content/uploads/boiler-for-fuel-with-humidity-up-to-120-on-dry-b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2762672" cy="2325249"/>
          </a:xfrm>
          <a:prstGeom prst="rect">
            <a:avLst/>
          </a:prstGeom>
          <a:noFill/>
        </p:spPr>
      </p:pic>
      <p:pic>
        <p:nvPicPr>
          <p:cNvPr id="5124" name="Picture 4" descr="http://www.curtienergia.it/img/prodotti_11.jpg"/>
          <p:cNvPicPr>
            <a:picLocks noChangeAspect="1" noChangeArrowheads="1"/>
          </p:cNvPicPr>
          <p:nvPr/>
        </p:nvPicPr>
        <p:blipFill>
          <a:blip r:embed="rId4" cstate="print"/>
          <a:srcRect b="16371"/>
          <a:stretch>
            <a:fillRect/>
          </a:stretch>
        </p:blipFill>
        <p:spPr bwMode="auto">
          <a:xfrm>
            <a:off x="4211960" y="3933056"/>
            <a:ext cx="4355976" cy="2763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13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Turbo-espansori</a:t>
            </a:r>
            <a:r>
              <a:rPr lang="it-IT" dirty="0" smtClean="0"/>
              <a:t> per ORC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A4E868-9BD9-47BF-A2DC-37CD8B85707B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026" y="1611701"/>
            <a:ext cx="68199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Turbo-espansori</a:t>
            </a:r>
            <a:r>
              <a:rPr lang="it-IT" dirty="0" smtClean="0"/>
              <a:t> per ORC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A4E868-9BD9-47BF-A2DC-37CD8B85707B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074" y="1759922"/>
            <a:ext cx="6649775" cy="504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068" y="4806388"/>
            <a:ext cx="3247002" cy="20014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C5A1CC7-1AD5-43B1-8A54-2DCDE5A43642}" type="slidenum">
              <a:rPr lang="it-IT"/>
              <a:pPr/>
              <a:t>16</a:t>
            </a:fld>
            <a:endParaRPr lang="it-IT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8025" y="568325"/>
            <a:ext cx="8229600" cy="8112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/>
              <a:t>Vantaggi della tecnologia ORC</a:t>
            </a: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198438" y="1816100"/>
            <a:ext cx="43053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i="1" dirty="0">
                <a:effectLst/>
              </a:rPr>
              <a:t>Vantaggi tecnici dell’ORC</a:t>
            </a:r>
          </a:p>
          <a:p>
            <a:r>
              <a:rPr lang="it-IT" sz="2000" dirty="0">
                <a:effectLst/>
              </a:rPr>
              <a:t>• Alta efficienza del ciclo termodinamico;</a:t>
            </a:r>
          </a:p>
          <a:p>
            <a:r>
              <a:rPr lang="it-IT" sz="2000" dirty="0">
                <a:effectLst/>
              </a:rPr>
              <a:t>• Elevata efficienza della turbina (85%);</a:t>
            </a:r>
          </a:p>
          <a:p>
            <a:r>
              <a:rPr lang="it-IT" sz="2000" dirty="0">
                <a:effectLst/>
              </a:rPr>
              <a:t>• Bassa sollecitazione meccanica della turbina, dovuta alla bassa velocità periferica;</a:t>
            </a:r>
          </a:p>
          <a:p>
            <a:r>
              <a:rPr lang="it-IT" sz="2000" dirty="0">
                <a:effectLst/>
              </a:rPr>
              <a:t>• Basso numero di giri della turbina, tale da consentire il collegamento diretto al generatore elettrico senza</a:t>
            </a:r>
          </a:p>
          <a:p>
            <a:r>
              <a:rPr lang="it-IT" sz="2000" dirty="0">
                <a:effectLst/>
              </a:rPr>
              <a:t>interposizione di riduttore di giri;</a:t>
            </a:r>
          </a:p>
          <a:p>
            <a:r>
              <a:rPr lang="it-IT" sz="2000" dirty="0">
                <a:effectLst/>
              </a:rPr>
              <a:t>• Mancanza di erosione delle palette</a:t>
            </a:r>
          </a:p>
          <a:p>
            <a:r>
              <a:rPr lang="it-IT" sz="2000" dirty="0">
                <a:effectLst/>
              </a:rPr>
              <a:t>della turbina, dovuta all’assenza di</a:t>
            </a:r>
          </a:p>
          <a:p>
            <a:r>
              <a:rPr lang="it-IT" sz="2000" dirty="0">
                <a:effectLst/>
              </a:rPr>
              <a:t>umidità negli ugelli.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4756150" y="1774825"/>
            <a:ext cx="43878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i="1" dirty="0">
                <a:effectLst/>
              </a:rPr>
              <a:t>Vantaggi operativi / risultati</a:t>
            </a:r>
          </a:p>
          <a:p>
            <a:r>
              <a:rPr lang="it-IT" sz="2000" dirty="0">
                <a:effectLst/>
              </a:rPr>
              <a:t>• Semplicità di avviamento;</a:t>
            </a:r>
          </a:p>
          <a:p>
            <a:r>
              <a:rPr lang="it-IT" sz="2000" dirty="0">
                <a:effectLst/>
              </a:rPr>
              <a:t>• Funzionamento automatico, continuo e silenzioso;</a:t>
            </a:r>
          </a:p>
          <a:p>
            <a:r>
              <a:rPr lang="it-IT" sz="2000" dirty="0">
                <a:effectLst/>
              </a:rPr>
              <a:t>• Minima richiesta di manutenzione</a:t>
            </a:r>
          </a:p>
          <a:p>
            <a:r>
              <a:rPr lang="it-IT" sz="2000" dirty="0">
                <a:effectLst/>
              </a:rPr>
              <a:t>• Elevatissima affidabilità (</a:t>
            </a:r>
            <a:r>
              <a:rPr lang="it-IT" sz="2000" dirty="0" err="1">
                <a:effectLst/>
              </a:rPr>
              <a:t>Admont</a:t>
            </a:r>
            <a:r>
              <a:rPr lang="it-IT" sz="2000" dirty="0">
                <a:effectLst/>
              </a:rPr>
              <a:t> più di 55.000 ore di funzionamento,</a:t>
            </a:r>
          </a:p>
          <a:p>
            <a:r>
              <a:rPr lang="it-IT" sz="2000" dirty="0">
                <a:effectLst/>
              </a:rPr>
              <a:t>affidabilità &gt; 98%);</a:t>
            </a:r>
          </a:p>
          <a:p>
            <a:r>
              <a:rPr lang="it-IT" sz="2000" dirty="0">
                <a:effectLst/>
              </a:rPr>
              <a:t>• Funzionamento a carico parziale fino al 10% della potenza nominale;</a:t>
            </a:r>
          </a:p>
          <a:p>
            <a:r>
              <a:rPr lang="it-IT" sz="2000" dirty="0">
                <a:effectLst/>
              </a:rPr>
              <a:t>• Alta efficienza anche a carico parziale;</a:t>
            </a:r>
          </a:p>
          <a:p>
            <a:r>
              <a:rPr lang="it-IT" sz="2000" dirty="0">
                <a:effectLst/>
              </a:rPr>
              <a:t>• Richiesta di personale: circa 3-5</a:t>
            </a:r>
          </a:p>
          <a:p>
            <a:r>
              <a:rPr lang="it-IT" sz="2000" dirty="0">
                <a:effectLst/>
              </a:rPr>
              <a:t>ore/settimana;</a:t>
            </a:r>
          </a:p>
          <a:p>
            <a:r>
              <a:rPr lang="it-IT" sz="2000" dirty="0">
                <a:effectLst/>
              </a:rPr>
              <a:t>• Lunga vita della macchina.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666" y="405516"/>
            <a:ext cx="7979134" cy="1012121"/>
          </a:xfrm>
        </p:spPr>
        <p:txBody>
          <a:bodyPr/>
          <a:lstStyle/>
          <a:p>
            <a:r>
              <a:rPr lang="it-IT" dirty="0"/>
              <a:t>Possibili applicazioni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2" y="1784920"/>
            <a:ext cx="8987580" cy="50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76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5854" y="374072"/>
            <a:ext cx="7910945" cy="1043565"/>
          </a:xfrm>
        </p:spPr>
        <p:txBody>
          <a:bodyPr/>
          <a:lstStyle/>
          <a:p>
            <a:r>
              <a:rPr lang="it-IT" dirty="0" smtClean="0"/>
              <a:t>Possibili applicazioni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395288" y="2125393"/>
          <a:ext cx="3633787" cy="241935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ICE geometrical and working parameters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Cylinders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Displacement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686 cm</a:t>
                      </a:r>
                      <a:r>
                        <a:rPr kumimoji="0" lang="en-U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Volumetric compression ratio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Bore x Stroke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x 77.5 mm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Fuel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LPG or methane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 brake power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18.39 kW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Overall brake efficiency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0.337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Exhaust gas temperature at cylinder outlet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901.85 °C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Exhaust gas temperature after catalytic converter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664.85 °C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Exhaust gas flow rate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0.01954 kg/s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Cooling water temperature at engine inlet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°C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Cooling water temperature at engine outlet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°C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Cooling water flow rate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 kg/s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395288" y="4860655"/>
          <a:ext cx="3671887" cy="1890713"/>
        </p:xfrm>
        <a:graphic>
          <a:graphicData uri="http://schemas.openxmlformats.org/drawingml/2006/table">
            <a:tbl>
              <a:tblPr/>
              <a:tblGrid>
                <a:gridCol w="2700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bottoming ORC design parameters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Cold water temperature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°C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Minimum temperature of the cycle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°C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Sub-cooling ΔT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°C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Maximum temperature of the cycle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°C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Expansion ratio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Working fluid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R245fa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Working fluid flow rate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0.044 kg/s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Expander isentropic efficiency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0.673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Diaphragm pump efficiency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1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Recuperator efficiency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Immagine 10" descr="Micro CHP con MCI B_W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844530"/>
            <a:ext cx="4319587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1187450" y="1693593"/>
            <a:ext cx="648652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heat recovery from an Internal Combustion Engine</a:t>
            </a:r>
            <a:endParaRPr lang="it-IT" sz="2400" dirty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5854" y="374072"/>
            <a:ext cx="7910945" cy="1043565"/>
          </a:xfrm>
        </p:spPr>
        <p:txBody>
          <a:bodyPr/>
          <a:lstStyle/>
          <a:p>
            <a:r>
              <a:rPr lang="it-IT" dirty="0" smtClean="0"/>
              <a:t>Possibili applicazioni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pic>
        <p:nvPicPr>
          <p:cNvPr id="4" name="Immagin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773093"/>
            <a:ext cx="30972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afico 5"/>
          <p:cNvGraphicFramePr/>
          <p:nvPr/>
        </p:nvGraphicFramePr>
        <p:xfrm>
          <a:off x="3563888" y="1836815"/>
          <a:ext cx="508064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3563888" y="4645127"/>
          <a:ext cx="529666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79388" y="1620568"/>
            <a:ext cx="3455987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A low temperature solar thermodynamic system </a:t>
            </a:r>
            <a:endParaRPr lang="it-IT" sz="2400" dirty="0">
              <a:latin typeface="Calibri" pitchFamily="34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3563938" y="1620568"/>
          <a:ext cx="3816424" cy="213360"/>
        </p:xfrm>
        <a:graphic>
          <a:graphicData uri="http://schemas.openxmlformats.org/drawingml/2006/table">
            <a:tbl>
              <a:tblPr/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latin typeface="Times New Roman"/>
                          <a:ea typeface="Times New Roman"/>
                        </a:rPr>
                        <a:t>total efficiency of the solar thermal collectors </a:t>
                      </a:r>
                      <a:endParaRPr lang="it-IT" sz="1400" b="0" dirty="0">
                        <a:latin typeface="Times New Roman"/>
                        <a:ea typeface="Times New Roman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CasellaDiTesto 13"/>
          <p:cNvSpPr txBox="1">
            <a:spLocks noChangeArrowheads="1"/>
          </p:cNvSpPr>
          <p:nvPr/>
        </p:nvSpPr>
        <p:spPr bwMode="auto">
          <a:xfrm>
            <a:off x="3851275" y="4357418"/>
            <a:ext cx="373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efficiency of the ORC with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a SCROLL expander 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sellaDiTesto 14"/>
          <p:cNvSpPr txBox="1">
            <a:spLocks noChangeArrowheads="1"/>
          </p:cNvSpPr>
          <p:nvPr/>
        </p:nvSpPr>
        <p:spPr bwMode="auto">
          <a:xfrm>
            <a:off x="323850" y="5868718"/>
            <a:ext cx="3095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Calibri" pitchFamily="34" charset="0"/>
              </a:rPr>
              <a:t>in the labels, the first numbers refer to the condensing temperature, the second to the maximum temperature of the cycle</a:t>
            </a:r>
            <a:endParaRPr lang="it-IT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6B6C8D5-0B8C-47F8-8221-2E002265E25E}" type="slidenum">
              <a:rPr lang="it-IT"/>
              <a:pPr/>
              <a:t>2</a:t>
            </a:fld>
            <a:endParaRPr lang="it-IT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71500"/>
            <a:ext cx="7772400" cy="12319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Tecnologie per la cogenerazione</a:t>
            </a:r>
            <a:br>
              <a:rPr lang="en-US" smtClean="0"/>
            </a:br>
            <a:endParaRPr lang="en-US" smtClean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1790700"/>
            <a:ext cx="3392488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223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dirty="0" err="1">
                <a:effectLst/>
              </a:rPr>
              <a:t>Motori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alternativi</a:t>
            </a:r>
            <a:endParaRPr lang="en-US" sz="2000" dirty="0">
              <a:effectLst/>
            </a:endParaRPr>
          </a:p>
          <a:p>
            <a:pPr marL="549275" lvl="3" defTabSz="622300">
              <a:spcBef>
                <a:spcPct val="50000"/>
              </a:spcBef>
              <a:buFontTx/>
              <a:buChar char="•"/>
            </a:pP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combustione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interna</a:t>
            </a:r>
            <a:endParaRPr lang="en-US" sz="2000" dirty="0">
              <a:effectLst/>
            </a:endParaRPr>
          </a:p>
          <a:p>
            <a:pPr marL="549275" lvl="3" defTabSz="622300">
              <a:spcBef>
                <a:spcPct val="50000"/>
              </a:spcBef>
              <a:buFontTx/>
              <a:buChar char="•"/>
            </a:pP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Stirling</a:t>
            </a:r>
            <a:endParaRPr lang="en-US" sz="2000" dirty="0">
              <a:effectLst/>
            </a:endParaRPr>
          </a:p>
          <a:p>
            <a:pPr defTabSz="6223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dirty="0" err="1">
                <a:effectLst/>
              </a:rPr>
              <a:t>Microturbine</a:t>
            </a:r>
            <a:r>
              <a:rPr lang="en-US" sz="2000" dirty="0">
                <a:effectLst/>
              </a:rPr>
              <a:t> a gas</a:t>
            </a:r>
          </a:p>
          <a:p>
            <a:pPr defTabSz="6223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dirty="0" err="1">
                <a:effectLst/>
              </a:rPr>
              <a:t>Gruppi</a:t>
            </a:r>
            <a:r>
              <a:rPr lang="en-US" sz="2000" dirty="0">
                <a:effectLst/>
              </a:rPr>
              <a:t> a </a:t>
            </a:r>
            <a:r>
              <a:rPr lang="en-US" sz="2000" dirty="0" err="1">
                <a:effectLst/>
              </a:rPr>
              <a:t>ciclo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Rankine</a:t>
            </a:r>
            <a:endParaRPr lang="en-US" sz="2000" dirty="0">
              <a:effectLst/>
            </a:endParaRPr>
          </a:p>
          <a:p>
            <a:pPr defTabSz="6223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dirty="0">
                <a:effectLst/>
              </a:rPr>
              <a:t>Celle a </a:t>
            </a:r>
            <a:r>
              <a:rPr lang="en-US" sz="2000" dirty="0" err="1">
                <a:effectLst/>
              </a:rPr>
              <a:t>combustibile</a:t>
            </a:r>
            <a:r>
              <a:rPr lang="en-US" sz="2000" dirty="0">
                <a:effectLst/>
              </a:rPr>
              <a:t> (FC)</a:t>
            </a:r>
          </a:p>
          <a:p>
            <a:pPr defTabSz="6223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dirty="0">
                <a:effectLst/>
              </a:rPr>
              <a:t>Turbine a gas e a </a:t>
            </a:r>
            <a:r>
              <a:rPr lang="en-US" sz="2000" dirty="0" err="1">
                <a:effectLst/>
              </a:rPr>
              <a:t>vapore</a:t>
            </a:r>
            <a:endParaRPr lang="en-US" sz="2000" dirty="0">
              <a:effectLst/>
            </a:endParaRPr>
          </a:p>
          <a:p>
            <a:pPr defTabSz="6223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dirty="0" err="1">
                <a:effectLst/>
              </a:rPr>
              <a:t>Cicli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combinati</a:t>
            </a:r>
            <a:endParaRPr lang="en-US" sz="2000" dirty="0">
              <a:effectLst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 t="650"/>
          <a:stretch>
            <a:fillRect/>
          </a:stretch>
        </p:blipFill>
        <p:spPr bwMode="auto">
          <a:xfrm>
            <a:off x="3184525" y="1831975"/>
            <a:ext cx="5959475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850" y="5691188"/>
            <a:ext cx="515620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5" name="Oval 7"/>
          <p:cNvSpPr>
            <a:spLocks noChangeArrowheads="1"/>
          </p:cNvSpPr>
          <p:nvPr/>
        </p:nvSpPr>
        <p:spPr bwMode="auto">
          <a:xfrm rot="-651973">
            <a:off x="4503738" y="4573588"/>
            <a:ext cx="2476500" cy="357187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800600" y="5986463"/>
            <a:ext cx="728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rgbClr val="0033CC"/>
                </a:solidFill>
                <a:effectLst/>
                <a:latin typeface="Arial Rounded MT Bold" pitchFamily="34" charset="0"/>
              </a:rPr>
              <a:t>, ORC</a:t>
            </a:r>
          </a:p>
        </p:txBody>
      </p:sp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6330950" y="5035550"/>
            <a:ext cx="482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ORC</a:t>
            </a:r>
          </a:p>
        </p:txBody>
      </p:sp>
      <p:sp>
        <p:nvSpPr>
          <p:cNvPr id="145418" name="Line 10"/>
          <p:cNvSpPr>
            <a:spLocks noChangeShapeType="1"/>
          </p:cNvSpPr>
          <p:nvPr/>
        </p:nvSpPr>
        <p:spPr bwMode="auto">
          <a:xfrm flipH="1" flipV="1">
            <a:off x="6026150" y="4870450"/>
            <a:ext cx="34290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5421" name="Oval 13"/>
          <p:cNvSpPr>
            <a:spLocks noChangeArrowheads="1"/>
          </p:cNvSpPr>
          <p:nvPr/>
        </p:nvSpPr>
        <p:spPr bwMode="auto">
          <a:xfrm>
            <a:off x="206476" y="3524864"/>
            <a:ext cx="2816943" cy="619433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84606D-BBE7-4876-9355-FA4D34DFAD5B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52" y="1932917"/>
            <a:ext cx="7528008" cy="462980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186043" y="3213557"/>
            <a:ext cx="27719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Possibili applicazioni</a:t>
            </a:r>
          </a:p>
        </p:txBody>
      </p:sp>
      <p:sp>
        <p:nvSpPr>
          <p:cNvPr id="6" name="Rettangolo 5"/>
          <p:cNvSpPr/>
          <p:nvPr/>
        </p:nvSpPr>
        <p:spPr>
          <a:xfrm>
            <a:off x="3186043" y="3213557"/>
            <a:ext cx="27719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Possibili applicazioni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775854" y="374072"/>
            <a:ext cx="7910945" cy="10435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 smtClean="0">
                <a:effectLst/>
              </a:rPr>
              <a:t>Possibili applicazioni</a:t>
            </a:r>
            <a:endParaRPr lang="it-IT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2332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1160" y="471948"/>
            <a:ext cx="7875639" cy="945690"/>
          </a:xfrm>
        </p:spPr>
        <p:txBody>
          <a:bodyPr/>
          <a:lstStyle/>
          <a:p>
            <a:r>
              <a:rPr lang="it-IT" dirty="0" smtClean="0"/>
              <a:t>Possibili applicazioni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569" y="1696063"/>
            <a:ext cx="6333089" cy="483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056" y="421418"/>
            <a:ext cx="8042744" cy="996219"/>
          </a:xfrm>
        </p:spPr>
        <p:txBody>
          <a:bodyPr/>
          <a:lstStyle/>
          <a:p>
            <a:r>
              <a:rPr lang="it-IT" dirty="0"/>
              <a:t>Possibili applicazioni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EF1EBC-9B72-4968-910E-7C70F85F86E3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48" y="2386864"/>
            <a:ext cx="6661540" cy="432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21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1160" y="471948"/>
            <a:ext cx="7875639" cy="945690"/>
          </a:xfrm>
        </p:spPr>
        <p:txBody>
          <a:bodyPr/>
          <a:lstStyle/>
          <a:p>
            <a:r>
              <a:rPr lang="it-IT" dirty="0" smtClean="0"/>
              <a:t>Possibili applicazioni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587" y="1615817"/>
            <a:ext cx="6183368" cy="524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3568" y="429370"/>
            <a:ext cx="7963231" cy="988268"/>
          </a:xfrm>
        </p:spPr>
        <p:txBody>
          <a:bodyPr/>
          <a:lstStyle/>
          <a:p>
            <a:r>
              <a:rPr lang="it-IT" dirty="0"/>
              <a:t>Possibili applicazioni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EF1EBC-9B72-4968-910E-7C70F85F86E3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b="2456"/>
          <a:stretch/>
        </p:blipFill>
        <p:spPr>
          <a:xfrm>
            <a:off x="1159947" y="1618967"/>
            <a:ext cx="6585499" cy="523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89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8928" y="442452"/>
            <a:ext cx="8037871" cy="975186"/>
          </a:xfrm>
        </p:spPr>
        <p:txBody>
          <a:bodyPr/>
          <a:lstStyle/>
          <a:p>
            <a:r>
              <a:rPr lang="it-IT" dirty="0" smtClean="0"/>
              <a:t>Recupero di cascami termici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1728921"/>
            <a:ext cx="68199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6916" y="457200"/>
            <a:ext cx="7919884" cy="960438"/>
          </a:xfrm>
        </p:spPr>
        <p:txBody>
          <a:bodyPr/>
          <a:lstStyle/>
          <a:p>
            <a:r>
              <a:rPr lang="it-IT" dirty="0" smtClean="0"/>
              <a:t>Recupero di cascami termici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869" y="1696342"/>
            <a:ext cx="6971205" cy="516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152" y="429370"/>
            <a:ext cx="8058647" cy="988268"/>
          </a:xfrm>
        </p:spPr>
        <p:txBody>
          <a:bodyPr/>
          <a:lstStyle/>
          <a:p>
            <a:r>
              <a:rPr lang="en-US" dirty="0"/>
              <a:t>External Fired </a:t>
            </a:r>
            <a:r>
              <a:rPr lang="en-US" dirty="0" smtClean="0"/>
              <a:t>Turbine with ORC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EF1EBC-9B72-4968-910E-7C70F85F86E3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691" y="1664919"/>
            <a:ext cx="6578618" cy="511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03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5854" y="374072"/>
            <a:ext cx="7910945" cy="1043565"/>
          </a:xfrm>
        </p:spPr>
        <p:txBody>
          <a:bodyPr/>
          <a:lstStyle/>
          <a:p>
            <a:r>
              <a:rPr lang="it-IT" dirty="0" smtClean="0"/>
              <a:t>Espansori volumetrici: SCROLL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571500" y="1740928"/>
          <a:ext cx="8072494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6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Caratteristiche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peculiari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FFFF00"/>
                        </a:buClr>
                        <a:buFont typeface="Wingdings" pitchFamily="2" charset="2"/>
                        <a:buChar char="ü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limitato numero di parti mobili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assenza di valvole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0" algn="l">
                        <a:buSzPct val="80000"/>
                        <a:buFont typeface="Calibri" pitchFamily="34" charset="0"/>
                        <a:buChar char="↘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elevata affidabilità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0" algn="l">
                        <a:buSzPct val="80000"/>
                        <a:buFont typeface="Calibri" pitchFamily="34" charset="0"/>
                        <a:buChar char="↘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manutenzione limitata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movimento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rotativo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0" algn="l">
                        <a:buSzPct val="80000"/>
                        <a:buFont typeface="Calibri" pitchFamily="34" charset="0"/>
                        <a:buChar char="↘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rumorosità limitata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0" algn="l">
                        <a:buSzPct val="80000"/>
                        <a:buFont typeface="Calibri" pitchFamily="34" charset="0"/>
                        <a:buChar char="↘"/>
                      </a:pP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basso livello di vibrazioni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processo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continuo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Applicazioni principali (COMPRESSORE)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0" algn="l">
                        <a:buSzPct val="80000"/>
                        <a:buFont typeface="Calibri" pitchFamily="34" charset="0"/>
                        <a:buChar char="↘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coppia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costante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Condizionamento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dell’aria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accorgimenti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per la tenuta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Refrigerazione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0" algn="l">
                        <a:buSzPct val="80000"/>
                        <a:buFont typeface="Calibri" pitchFamily="34" charset="0"/>
                        <a:buChar char="↘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elevata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efficienza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Pompaggio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gas naturale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40000">
                        <a:buFont typeface="Wingdings" pitchFamily="2" charset="2"/>
                        <a:buNone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(anche in macchine piccole)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Pressurizzazione gas criogenici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7" name="Immagine 7" descr="F:\Documenti_post_backup\paper Perugia\scroll_short.emf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35818" t="16542" r="33578" b="20677"/>
          <a:stretch>
            <a:fillRect/>
          </a:stretch>
        </p:blipFill>
        <p:spPr bwMode="auto">
          <a:xfrm>
            <a:off x="4797784" y="1665748"/>
            <a:ext cx="2920216" cy="309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5854" y="374072"/>
            <a:ext cx="7910945" cy="1043565"/>
          </a:xfrm>
        </p:spPr>
        <p:txBody>
          <a:bodyPr/>
          <a:lstStyle/>
          <a:p>
            <a:r>
              <a:rPr lang="it-IT" dirty="0" smtClean="0"/>
              <a:t>Espansori volumetrici: SCROLL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  <p:pic>
        <p:nvPicPr>
          <p:cNvPr id="4" name="Immagine 7" descr="F:\Documenti_post_backup\paper Perugia\scroll_short.emf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35818" t="16542" r="33578" b="20677"/>
          <a:stretch>
            <a:fillRect/>
          </a:stretch>
        </p:blipFill>
        <p:spPr bwMode="auto">
          <a:xfrm>
            <a:off x="1331913" y="2565400"/>
            <a:ext cx="2507595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7" descr="Compressore in tes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896945"/>
            <a:ext cx="3614738" cy="482123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Immagine 8" descr="Spaccato LG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1896945"/>
            <a:ext cx="3219450" cy="48196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6126278-7A15-410E-92FC-D1D77ED4BB7F}" type="slidenum">
              <a:rPr lang="it-IT"/>
              <a:pPr/>
              <a:t>3</a:t>
            </a:fld>
            <a:endParaRPr lang="it-IT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Gruppi a ciclo Rankine -contropressione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 l="5971"/>
          <a:stretch>
            <a:fillRect/>
          </a:stretch>
        </p:blipFill>
        <p:spPr bwMode="auto">
          <a:xfrm>
            <a:off x="160338" y="2246313"/>
            <a:ext cx="4727575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 cstate="print"/>
          <a:srcRect l="1363" t="4793" r="681" b="1198"/>
          <a:stretch>
            <a:fillRect/>
          </a:stretch>
        </p:blipFill>
        <p:spPr bwMode="auto">
          <a:xfrm>
            <a:off x="4845050" y="1814513"/>
            <a:ext cx="429895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5854" y="374072"/>
            <a:ext cx="7910945" cy="1043565"/>
          </a:xfrm>
        </p:spPr>
        <p:txBody>
          <a:bodyPr/>
          <a:lstStyle/>
          <a:p>
            <a:r>
              <a:rPr lang="it-IT" dirty="0" smtClean="0"/>
              <a:t>Espansori volumetrici: SCROLL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pic>
        <p:nvPicPr>
          <p:cNvPr id="4" name="Immagine 7" descr="F:\Documenti_post_backup\paper Perugia\scroll_short.emf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35818" t="16542" r="33578" b="20677"/>
          <a:stretch>
            <a:fillRect/>
          </a:stretch>
        </p:blipFill>
        <p:spPr bwMode="auto">
          <a:xfrm>
            <a:off x="1331913" y="2565400"/>
            <a:ext cx="2507595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9" descr="F:\Documenti_post_backup\paper Perugia\scroll_long.emf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29102" t="9097" r="29102" b="13232"/>
          <a:stretch>
            <a:fillRect/>
          </a:stretch>
        </p:blipFill>
        <p:spPr bwMode="auto">
          <a:xfrm>
            <a:off x="4067175" y="2276475"/>
            <a:ext cx="34004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Animazione compression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4276" y="1699075"/>
            <a:ext cx="4548187" cy="46799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1047320" y="1044604"/>
            <a:ext cx="6830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dirty="0" smtClean="0">
                <a:latin typeface="Calibri" pitchFamily="34" charset="0"/>
              </a:rPr>
              <a:t>Espansori per </a:t>
            </a:r>
            <a:r>
              <a:rPr lang="en-GB" dirty="0" smtClean="0">
                <a:latin typeface="Calibri" pitchFamily="34" charset="0"/>
              </a:rPr>
              <a:t>R245fa </a:t>
            </a:r>
            <a:r>
              <a:rPr lang="en-GB" dirty="0" err="1" smtClean="0">
                <a:latin typeface="Calibri" pitchFamily="34" charset="0"/>
              </a:rPr>
              <a:t>derivati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da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compressori</a:t>
            </a:r>
            <a:r>
              <a:rPr lang="en-GB" dirty="0" smtClean="0">
                <a:latin typeface="Calibri" pitchFamily="34" charset="0"/>
              </a:rPr>
              <a:t> (3000 </a:t>
            </a:r>
            <a:r>
              <a:rPr lang="en-GB" dirty="0">
                <a:latin typeface="Calibri" pitchFamily="34" charset="0"/>
              </a:rPr>
              <a:t>rpm)</a:t>
            </a:r>
            <a:endParaRPr lang="it-IT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5854" y="429490"/>
            <a:ext cx="7910945" cy="988147"/>
          </a:xfrm>
        </p:spPr>
        <p:txBody>
          <a:bodyPr/>
          <a:lstStyle/>
          <a:p>
            <a:r>
              <a:rPr lang="it-IT" dirty="0" smtClean="0"/>
              <a:t>Espansori volumetrici: SCROLL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  <p:graphicFrame>
        <p:nvGraphicFramePr>
          <p:cNvPr id="6" name="Grafico 5"/>
          <p:cNvGraphicFramePr/>
          <p:nvPr/>
        </p:nvGraphicFramePr>
        <p:xfrm>
          <a:off x="179512" y="2659536"/>
          <a:ext cx="388843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4067944" y="2875560"/>
          <a:ext cx="496855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900113" y="2083695"/>
            <a:ext cx="73183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Calibri" pitchFamily="34" charset="0"/>
              </a:rPr>
              <a:t>actual and modified scroll losses and isentropic efficiency</a:t>
            </a:r>
            <a:endParaRPr lang="it-IT" sz="2400" dirty="0">
              <a:latin typeface="Calibri" pitchFamily="34" charset="0"/>
            </a:endParaRPr>
          </a:p>
          <a:p>
            <a:pPr algn="ctr"/>
            <a:r>
              <a:rPr lang="en-GB" dirty="0">
                <a:latin typeface="Calibri" pitchFamily="34" charset="0"/>
              </a:rPr>
              <a:t>(fluid: R245fa, </a:t>
            </a:r>
            <a:r>
              <a:rPr lang="en-GB" dirty="0" err="1">
                <a:latin typeface="Calibri" pitchFamily="34" charset="0"/>
              </a:rPr>
              <a:t>T</a:t>
            </a:r>
            <a:r>
              <a:rPr lang="en-GB" baseline="-25000" dirty="0" err="1">
                <a:latin typeface="Calibri" pitchFamily="34" charset="0"/>
              </a:rPr>
              <a:t>cond</a:t>
            </a:r>
            <a:r>
              <a:rPr lang="en-GB" dirty="0">
                <a:latin typeface="Calibri" pitchFamily="34" charset="0"/>
              </a:rPr>
              <a:t>=40°C, speed=3000 rpm)</a:t>
            </a:r>
            <a:endParaRPr lang="it-IT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5854" y="429490"/>
            <a:ext cx="7910945" cy="988147"/>
          </a:xfrm>
        </p:spPr>
        <p:txBody>
          <a:bodyPr/>
          <a:lstStyle/>
          <a:p>
            <a:r>
              <a:rPr lang="it-IT" dirty="0" smtClean="0"/>
              <a:t>Espansori volumetrici: SCROLL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  <p:graphicFrame>
        <p:nvGraphicFramePr>
          <p:cNvPr id="9" name="Grafico 8"/>
          <p:cNvGraphicFramePr/>
          <p:nvPr/>
        </p:nvGraphicFramePr>
        <p:xfrm>
          <a:off x="1259632" y="2825606"/>
          <a:ext cx="6428754" cy="3857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sellaDiTesto 8"/>
          <p:cNvSpPr txBox="1">
            <a:spLocks noChangeArrowheads="1"/>
          </p:cNvSpPr>
          <p:nvPr/>
        </p:nvSpPr>
        <p:spPr bwMode="auto">
          <a:xfrm>
            <a:off x="1979613" y="1818288"/>
            <a:ext cx="47545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>
                <a:latin typeface="Calibri" pitchFamily="34" charset="0"/>
              </a:rPr>
              <a:t>actual and modified scroll net power</a:t>
            </a:r>
            <a:endParaRPr lang="it-IT" sz="2400">
              <a:latin typeface="Calibri" pitchFamily="34" charset="0"/>
            </a:endParaRPr>
          </a:p>
          <a:p>
            <a:pPr algn="ctr"/>
            <a:r>
              <a:rPr lang="en-GB">
                <a:latin typeface="Calibri" pitchFamily="34" charset="0"/>
              </a:rPr>
              <a:t>(fluid: R245fa, T</a:t>
            </a:r>
            <a:r>
              <a:rPr lang="en-GB" baseline="-25000">
                <a:latin typeface="Calibri" pitchFamily="34" charset="0"/>
              </a:rPr>
              <a:t>cond</a:t>
            </a:r>
            <a:r>
              <a:rPr lang="en-GB">
                <a:latin typeface="Calibri" pitchFamily="34" charset="0"/>
              </a:rPr>
              <a:t>=40°C, speed=3000 rpm)</a:t>
            </a:r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582" y="415636"/>
            <a:ext cx="7980218" cy="1002002"/>
          </a:xfrm>
        </p:spPr>
        <p:txBody>
          <a:bodyPr/>
          <a:lstStyle/>
          <a:p>
            <a:r>
              <a:rPr lang="it-IT" dirty="0" smtClean="0"/>
              <a:t>Espansori volumetrici: VITE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  <p:pic>
        <p:nvPicPr>
          <p:cNvPr id="6" name="Picture 1029" descr="Expander_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85958"/>
            <a:ext cx="7561263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582" y="415636"/>
            <a:ext cx="7980218" cy="1002002"/>
          </a:xfrm>
        </p:spPr>
        <p:txBody>
          <a:bodyPr/>
          <a:lstStyle/>
          <a:p>
            <a:r>
              <a:rPr lang="it-IT" dirty="0" smtClean="0"/>
              <a:t>Espansori volumetrici: VITE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  <p:pic>
        <p:nvPicPr>
          <p:cNvPr id="7" name="Picture 5" descr="Comp_avi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26988"/>
            <a:ext cx="9180513" cy="7104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582" y="415636"/>
            <a:ext cx="7980218" cy="1002002"/>
          </a:xfrm>
        </p:spPr>
        <p:txBody>
          <a:bodyPr/>
          <a:lstStyle/>
          <a:p>
            <a:r>
              <a:rPr lang="it-IT" dirty="0" smtClean="0"/>
              <a:t>Espansori volumetrici: VANTAGGI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94968" y="1994610"/>
            <a:ext cx="851384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4013" marR="0" lvl="0" indent="-354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l’Espansore volumetrico consente l'ammissione di vapore umido. Questo aumenta l'efficienza del ciclo (NON rigenerativo) e riduce il costo degli scambiatori di calore.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4013" marR="0" lvl="0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l’Espansore volumetrico consente l’accoppiamento diretto al generatore, riducendo così le perdite di trasmissione.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4013" marR="0" lvl="0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 contro, l’Espansore volumetrico è meno efficiente di una turbina.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4013" marR="0" lvl="0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l’Espansore a vite con i rotori ottimizzati può essere lubrificato  dal fluido motore, con ridotte tracce di olio.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4013" marR="0" lvl="0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l’Espansore volumetrico può essere prodotto modificando lievemente un compressore dello stesso tipo prodotto in massa, con un piccolo costo aggiuntivo.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4013" marR="0" lvl="0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Il risultato è che anche a potenze piccole e basse differenze di temperatura, i sistemi ORC possono essere prodotti in modo conveniente.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582" y="415636"/>
            <a:ext cx="7980218" cy="1002002"/>
          </a:xfrm>
        </p:spPr>
        <p:txBody>
          <a:bodyPr/>
          <a:lstStyle/>
          <a:p>
            <a:r>
              <a:rPr lang="it-IT" dirty="0" smtClean="0"/>
              <a:t>Espansori volumetrici: VANTAGGI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1619250"/>
            <a:ext cx="4735512" cy="51943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582" y="415636"/>
            <a:ext cx="7980218" cy="1002002"/>
          </a:xfrm>
        </p:spPr>
        <p:txBody>
          <a:bodyPr/>
          <a:lstStyle/>
          <a:p>
            <a:r>
              <a:rPr lang="it-IT" dirty="0" smtClean="0"/>
              <a:t>Espansori volumetrici: unità 50kW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  <p:pic>
        <p:nvPicPr>
          <p:cNvPr id="4" name="Picture 7" descr="WHG 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3393" y="1716357"/>
            <a:ext cx="5151315" cy="489091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68FE1BA-1B0B-4237-B513-8B4D78FE4F11}" type="slidenum">
              <a:rPr lang="it-IT"/>
              <a:pPr/>
              <a:t>38</a:t>
            </a:fld>
            <a:endParaRPr lang="it-IT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47497"/>
            <a:ext cx="7772400" cy="1154471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Micro-</a:t>
            </a:r>
            <a:r>
              <a:rPr lang="en-US" dirty="0" err="1" smtClean="0">
                <a:solidFill>
                  <a:schemeClr val="tx1"/>
                </a:solidFill>
              </a:rPr>
              <a:t>gruppi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ciclo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Rankine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2228" name="Picture 2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81163" y="2835275"/>
            <a:ext cx="46164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2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696619" y="2853532"/>
            <a:ext cx="462438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Rectangle 284"/>
          <p:cNvSpPr>
            <a:spLocks noChangeArrowheads="1"/>
          </p:cNvSpPr>
          <p:nvPr/>
        </p:nvSpPr>
        <p:spPr bwMode="auto">
          <a:xfrm>
            <a:off x="93663" y="2765425"/>
            <a:ext cx="24384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>
                <a:effectLst/>
              </a:rPr>
              <a:t>Inergen - System</a:t>
            </a:r>
          </a:p>
          <a:p>
            <a:pPr algn="r"/>
            <a:r>
              <a:rPr lang="en-US" b="1">
                <a:effectLst/>
              </a:rPr>
              <a:t>2.5 kW Electtrici</a:t>
            </a:r>
          </a:p>
          <a:p>
            <a:pPr algn="r"/>
            <a:endParaRPr lang="en-US" b="1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86BFC8B-8FDC-4E36-84B1-D4F0DD2ACC37}" type="slidenum">
              <a:rPr lang="it-IT"/>
              <a:pPr/>
              <a:t>39</a:t>
            </a:fld>
            <a:endParaRPr lang="it-IT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43338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600" smtClean="0"/>
              <a:t>Possibili micro cogeneratori domestici</a:t>
            </a:r>
          </a:p>
        </p:txBody>
      </p:sp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88" y="1895475"/>
            <a:ext cx="82200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922" y="516194"/>
            <a:ext cx="7978877" cy="90144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Gruppi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ciclo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Rankine</a:t>
            </a:r>
            <a:r>
              <a:rPr lang="en-US" dirty="0" smtClean="0">
                <a:solidFill>
                  <a:schemeClr val="tx1"/>
                </a:solidFill>
              </a:rPr>
              <a:t> - ORC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pic>
        <p:nvPicPr>
          <p:cNvPr id="6" name="Picture 6" descr="Rankine Cycle System-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63591"/>
            <a:ext cx="8064500" cy="5121275"/>
          </a:xfrm>
          <a:prstGeom prst="rect">
            <a:avLst/>
          </a:prstGeom>
          <a:noFill/>
        </p:spPr>
      </p:pic>
      <p:cxnSp>
        <p:nvCxnSpPr>
          <p:cNvPr id="7" name="Connettore 1 6"/>
          <p:cNvCxnSpPr/>
          <p:nvPr/>
        </p:nvCxnSpPr>
        <p:spPr bwMode="auto">
          <a:xfrm flipH="1">
            <a:off x="1194617" y="3200401"/>
            <a:ext cx="1740310" cy="11356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BB8A521-58BF-4A37-84D9-7B4A134101FD}" type="slidenum">
              <a:rPr lang="it-IT"/>
              <a:pPr/>
              <a:t>40</a:t>
            </a:fld>
            <a:endParaRPr lang="it-IT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565150"/>
            <a:ext cx="7991475" cy="852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600" smtClean="0"/>
              <a:t>Possibili micro cogeneratori domestici</a:t>
            </a:r>
            <a:endParaRPr lang="en-US" sz="3600" smtClean="0"/>
          </a:p>
        </p:txBody>
      </p:sp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1639888"/>
            <a:ext cx="7583488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FC9AE9A-44BB-4012-96D6-F806984AB7B4}" type="slidenum">
              <a:rPr lang="it-IT"/>
              <a:pPr/>
              <a:t>41</a:t>
            </a:fld>
            <a:endParaRPr lang="it-IT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374650"/>
            <a:ext cx="7926388" cy="11128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>
                <a:solidFill>
                  <a:schemeClr val="tx1"/>
                </a:solidFill>
              </a:rPr>
              <a:t>Rendimenti di conversione di sistemi micro cogenerativi</a:t>
            </a:r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3" cstate="print"/>
          <a:srcRect l="4886" r="2931"/>
          <a:stretch>
            <a:fillRect/>
          </a:stretch>
        </p:blipFill>
        <p:spPr bwMode="auto">
          <a:xfrm>
            <a:off x="841375" y="1654175"/>
            <a:ext cx="5954713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" name="Oval 4"/>
          <p:cNvSpPr>
            <a:spLocks noChangeArrowheads="1"/>
          </p:cNvSpPr>
          <p:nvPr/>
        </p:nvSpPr>
        <p:spPr bwMode="auto">
          <a:xfrm rot="2130985">
            <a:off x="4021138" y="5040313"/>
            <a:ext cx="1409700" cy="336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5078413" y="5291138"/>
            <a:ext cx="10144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6053138" y="5360988"/>
            <a:ext cx="1565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4D4D4D"/>
                </a:solidFill>
                <a:effectLst/>
              </a:rPr>
              <a:t>Motori Stirling</a:t>
            </a:r>
          </a:p>
          <a:p>
            <a:r>
              <a:rPr lang="en-US" sz="1600" b="1">
                <a:solidFill>
                  <a:srgbClr val="4D4D4D"/>
                </a:solidFill>
                <a:effectLst/>
              </a:rPr>
              <a:t>&amp; Gruppi ORC</a:t>
            </a:r>
          </a:p>
        </p:txBody>
      </p:sp>
      <p:sp>
        <p:nvSpPr>
          <p:cNvPr id="106505" name="Oval 9"/>
          <p:cNvSpPr>
            <a:spLocks noChangeArrowheads="1"/>
          </p:cNvSpPr>
          <p:nvPr/>
        </p:nvSpPr>
        <p:spPr bwMode="auto">
          <a:xfrm rot="1597259">
            <a:off x="3736975" y="4767263"/>
            <a:ext cx="976313" cy="344487"/>
          </a:xfrm>
          <a:prstGeom prst="ellips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6280150" y="4721225"/>
            <a:ext cx="2216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4D4D4D"/>
                </a:solidFill>
                <a:effectLst/>
              </a:rPr>
              <a:t>micro-Motori a</a:t>
            </a:r>
          </a:p>
          <a:p>
            <a:r>
              <a:rPr lang="en-US" sz="1600" b="1">
                <a:solidFill>
                  <a:srgbClr val="4D4D4D"/>
                </a:solidFill>
                <a:effectLst/>
              </a:rPr>
              <a:t>Combustione interna</a:t>
            </a: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V="1">
            <a:off x="4648200" y="4903788"/>
            <a:ext cx="1671638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>
            <a:off x="1600200" y="5372100"/>
            <a:ext cx="4448175" cy="9525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509" name="AutoShape 13"/>
          <p:cNvSpPr>
            <a:spLocks noChangeArrowheads="1"/>
          </p:cNvSpPr>
          <p:nvPr/>
        </p:nvSpPr>
        <p:spPr bwMode="auto">
          <a:xfrm>
            <a:off x="923925" y="5295900"/>
            <a:ext cx="666750" cy="171450"/>
          </a:xfrm>
          <a:prstGeom prst="rightArrow">
            <a:avLst>
              <a:gd name="adj1" fmla="val 50000"/>
              <a:gd name="adj2" fmla="val 9722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0" y="5181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b="1">
                <a:effectLst/>
                <a:latin typeface="Symbol" pitchFamily="18" charset="2"/>
              </a:rPr>
              <a:t>h</a:t>
            </a:r>
            <a:r>
              <a:rPr lang="it-IT" sz="1800" b="1" baseline="-25000">
                <a:effectLst/>
              </a:rPr>
              <a:t>e</a:t>
            </a:r>
            <a:r>
              <a:rPr lang="it-IT" sz="1800" b="1">
                <a:effectLst/>
              </a:rPr>
              <a:t>=15%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5500688" y="1816100"/>
            <a:ext cx="3444875" cy="15017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>
              <a:spcBef>
                <a:spcPct val="50000"/>
              </a:spcBef>
              <a:buFontTx/>
              <a:buChar char="•"/>
            </a:pPr>
            <a:r>
              <a:rPr lang="it-IT" sz="2000">
                <a:effectLst/>
              </a:rPr>
              <a:t>Anche </a:t>
            </a:r>
            <a:r>
              <a:rPr lang="it-IT" sz="2000" b="1">
                <a:effectLst/>
                <a:latin typeface="Symbol" pitchFamily="18" charset="2"/>
              </a:rPr>
              <a:t>h</a:t>
            </a:r>
            <a:r>
              <a:rPr lang="it-IT" sz="2000" b="1" baseline="-25000">
                <a:effectLst/>
              </a:rPr>
              <a:t>e</a:t>
            </a:r>
            <a:r>
              <a:rPr lang="it-IT" sz="2000">
                <a:effectLst/>
              </a:rPr>
              <a:t> bassi consentono IRE positivi,</a:t>
            </a:r>
          </a:p>
          <a:p>
            <a:pPr marL="357188" indent="-357188">
              <a:spcBef>
                <a:spcPct val="50000"/>
              </a:spcBef>
              <a:buFontTx/>
              <a:buChar char="•"/>
            </a:pPr>
            <a:r>
              <a:rPr lang="it-IT" sz="2000">
                <a:effectLst/>
              </a:rPr>
              <a:t>Se l’utilizzo del calore è esteso (anche &gt;100%)!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  <p:bldP spid="106502" grpId="0"/>
      <p:bldP spid="106505" grpId="0" animBg="1"/>
      <p:bldP spid="106506" grpId="0"/>
      <p:bldP spid="106509" grpId="0" animBg="1"/>
      <p:bldP spid="106510" grpId="0"/>
      <p:bldP spid="1065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339FAF7-AB05-428A-80EA-8B0237F6047A}" type="slidenum">
              <a:rPr lang="it-IT"/>
              <a:pPr/>
              <a:t>42</a:t>
            </a:fld>
            <a:endParaRPr lang="it-IT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565150"/>
            <a:ext cx="7991475" cy="852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600" smtClean="0"/>
              <a:t>Possibili micro cogeneratori domestici</a:t>
            </a:r>
            <a:endParaRPr lang="en-US" sz="3600" smtClean="0"/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795338" y="1590675"/>
            <a:ext cx="595312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7171" name="Group 3"/>
          <p:cNvGrpSpPr>
            <a:grpSpLocks noChangeAspect="1"/>
          </p:cNvGrpSpPr>
          <p:nvPr/>
        </p:nvGrpSpPr>
        <p:grpSpPr bwMode="auto">
          <a:xfrm>
            <a:off x="710620" y="1639888"/>
            <a:ext cx="8350250" cy="4943475"/>
            <a:chOff x="500" y="1033"/>
            <a:chExt cx="5260" cy="3114"/>
          </a:xfrm>
        </p:grpSpPr>
        <p:sp>
          <p:nvSpPr>
            <p:cNvPr id="7170" name="AutoShape 2"/>
            <p:cNvSpPr>
              <a:spLocks noChangeAspect="1" noChangeArrowheads="1" noTextEdit="1"/>
            </p:cNvSpPr>
            <p:nvPr/>
          </p:nvSpPr>
          <p:spPr bwMode="auto">
            <a:xfrm>
              <a:off x="500" y="1033"/>
              <a:ext cx="5260" cy="3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" y="1033"/>
              <a:ext cx="5266" cy="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ttangolo 9"/>
          <p:cNvSpPr/>
          <p:nvPr/>
        </p:nvSpPr>
        <p:spPr bwMode="auto">
          <a:xfrm>
            <a:off x="692727" y="1607127"/>
            <a:ext cx="1191491" cy="52647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922" y="516194"/>
            <a:ext cx="7978877" cy="90144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Gruppi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ciclo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Rankine</a:t>
            </a:r>
            <a:r>
              <a:rPr lang="en-US" dirty="0" smtClean="0">
                <a:solidFill>
                  <a:schemeClr val="tx1"/>
                </a:solidFill>
              </a:rPr>
              <a:t> - ORC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68710" y="1858297"/>
            <a:ext cx="842132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effectLst/>
              </a:rPr>
              <a:t>CONCLUSIONI</a:t>
            </a:r>
          </a:p>
          <a:p>
            <a:pPr marL="354013" indent="-354013">
              <a:spcAft>
                <a:spcPts val="600"/>
              </a:spcAft>
              <a:buFont typeface="Wingdings" pitchFamily="2" charset="2"/>
              <a:buChar char="Ø"/>
            </a:pPr>
            <a:r>
              <a:rPr lang="it-IT" b="1" dirty="0" smtClean="0">
                <a:effectLst/>
              </a:rPr>
              <a:t>I gruppi ORC possono essere realizzati in una vasta gamma di potenze (1-2000 kW)</a:t>
            </a:r>
          </a:p>
          <a:p>
            <a:pPr marL="354013" indent="-354013">
              <a:spcAft>
                <a:spcPts val="600"/>
              </a:spcAft>
              <a:buFont typeface="Wingdings" pitchFamily="2" charset="2"/>
              <a:buChar char="Ø"/>
            </a:pPr>
            <a:r>
              <a:rPr lang="it-IT" b="1" dirty="0" smtClean="0">
                <a:effectLst/>
              </a:rPr>
              <a:t>Possono utilizzare diversi tipi di espansore e di fluido motore (idrocarburi, refrigeranti, </a:t>
            </a:r>
            <a:r>
              <a:rPr lang="it-IT" b="1" dirty="0" err="1" smtClean="0">
                <a:effectLst/>
              </a:rPr>
              <a:t>silossani</a:t>
            </a:r>
            <a:r>
              <a:rPr lang="it-IT" b="1" dirty="0" smtClean="0">
                <a:effectLst/>
              </a:rPr>
              <a:t>, solventi, .. ) </a:t>
            </a:r>
          </a:p>
          <a:p>
            <a:pPr marL="354013" indent="-354013">
              <a:spcAft>
                <a:spcPts val="600"/>
              </a:spcAft>
              <a:buFont typeface="Wingdings" pitchFamily="2" charset="2"/>
              <a:buChar char="Ø"/>
            </a:pPr>
            <a:r>
              <a:rPr lang="it-IT" b="1" dirty="0" smtClean="0">
                <a:effectLst/>
              </a:rPr>
              <a:t>Possono adattarsi a diverse sorgenti termiche, specie a bassa temperatura e di piccola potenza</a:t>
            </a:r>
          </a:p>
          <a:p>
            <a:pPr marL="354013" indent="-354013">
              <a:spcAft>
                <a:spcPts val="600"/>
              </a:spcAft>
              <a:buFont typeface="Wingdings" pitchFamily="2" charset="2"/>
              <a:buChar char="Ø"/>
            </a:pPr>
            <a:r>
              <a:rPr lang="it-IT" b="1" dirty="0" smtClean="0">
                <a:effectLst/>
              </a:rPr>
              <a:t>Hanno rendimenti elettrici modesti (5-30%) MA rendono disponibile per le utenze termiche esterne il calore del condensatore, con rendimenti totali molto alti (80-100%)</a:t>
            </a:r>
          </a:p>
          <a:p>
            <a:pPr marL="354013" indent="-354013">
              <a:spcAft>
                <a:spcPts val="600"/>
              </a:spcAft>
              <a:buFont typeface="Wingdings" pitchFamily="2" charset="2"/>
              <a:buChar char="Ø"/>
            </a:pPr>
            <a:r>
              <a:rPr lang="it-IT" b="1" dirty="0" smtClean="0">
                <a:effectLst/>
              </a:rPr>
              <a:t>Trovano diverse applicazioni sia da soli che in combinazione con sistemi “</a:t>
            </a:r>
            <a:r>
              <a:rPr lang="it-IT" b="1" dirty="0" err="1" smtClean="0">
                <a:effectLst/>
              </a:rPr>
              <a:t>topper</a:t>
            </a:r>
            <a:r>
              <a:rPr lang="it-IT" b="1" dirty="0" smtClean="0">
                <a:effectLst/>
              </a:rPr>
              <a:t>” come </a:t>
            </a:r>
            <a:r>
              <a:rPr lang="it-IT" b="1" dirty="0" err="1" smtClean="0">
                <a:effectLst/>
              </a:rPr>
              <a:t>MCI</a:t>
            </a:r>
            <a:r>
              <a:rPr lang="it-IT" b="1" dirty="0" smtClean="0">
                <a:effectLst/>
              </a:rPr>
              <a:t> o TG.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3D62554-BF8A-4FDC-A15A-D2E78A96683C}" type="slidenum">
              <a:rPr lang="it-IT"/>
              <a:pPr/>
              <a:t>44</a:t>
            </a:fld>
            <a:endParaRPr lang="it-IT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848600" cy="1439863"/>
          </a:xfrm>
          <a:noFill/>
        </p:spPr>
        <p:txBody>
          <a:bodyPr/>
          <a:lstStyle/>
          <a:p>
            <a:pPr eaLnBrk="1" hangingPunct="1"/>
            <a:r>
              <a:rPr lang="it-IT" sz="2000" b="1" dirty="0" smtClean="0"/>
              <a:t>Cogenerazione con gruppi ORC:I sistemi di piccola taglia, alimentati a gas naturale, e con fonti rinnovabili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it-IT" sz="2000" b="1" dirty="0" smtClean="0"/>
          </a:p>
        </p:txBody>
      </p:sp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2449513" y="5037138"/>
            <a:ext cx="638016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it-IT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prof. Mauro REINI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it-IT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docente di sistemi per l’energia e l’ambiente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it-IT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Università di Trieste – Polo di Pordenone</a:t>
            </a:r>
            <a:endParaRPr lang="it-IT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5238" y="5087938"/>
            <a:ext cx="10795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1365250" y="2651125"/>
            <a:ext cx="6996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effectLst/>
              </a:rPr>
              <a:t>GRAZIE PER L’ATTENZIONE!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670" y="398206"/>
            <a:ext cx="7964129" cy="1019432"/>
          </a:xfrm>
        </p:spPr>
        <p:txBody>
          <a:bodyPr/>
          <a:lstStyle/>
          <a:p>
            <a:r>
              <a:rPr lang="it-IT" dirty="0" smtClean="0"/>
              <a:t>Tipi di fluido motore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181" y="1808964"/>
            <a:ext cx="7881630" cy="504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6916" y="486696"/>
            <a:ext cx="7919884" cy="930941"/>
          </a:xfrm>
        </p:spPr>
        <p:txBody>
          <a:bodyPr/>
          <a:lstStyle/>
          <a:p>
            <a:r>
              <a:rPr lang="it-IT" dirty="0" smtClean="0"/>
              <a:t>Tipi di fluido motore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b="30893"/>
          <a:stretch>
            <a:fillRect/>
          </a:stretch>
        </p:blipFill>
        <p:spPr bwMode="auto">
          <a:xfrm>
            <a:off x="2492476" y="1629384"/>
            <a:ext cx="6651523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9665" t="72887" r="11511"/>
          <a:stretch>
            <a:fillRect/>
          </a:stretch>
        </p:blipFill>
        <p:spPr bwMode="auto">
          <a:xfrm>
            <a:off x="309714" y="4939322"/>
            <a:ext cx="4751461" cy="1859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922" y="427702"/>
            <a:ext cx="7978877" cy="989935"/>
          </a:xfrm>
        </p:spPr>
        <p:txBody>
          <a:bodyPr/>
          <a:lstStyle/>
          <a:p>
            <a:r>
              <a:rPr lang="it-IT" dirty="0" smtClean="0"/>
              <a:t>Tipi di fluido motore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1670803"/>
            <a:ext cx="75819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6"/>
          <p:cNvCxnSpPr/>
          <p:nvPr/>
        </p:nvCxnSpPr>
        <p:spPr bwMode="auto">
          <a:xfrm flipH="1">
            <a:off x="2173184" y="4667003"/>
            <a:ext cx="3918859" cy="2375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" name="Connettore 1 10"/>
          <p:cNvCxnSpPr/>
          <p:nvPr/>
        </p:nvCxnSpPr>
        <p:spPr bwMode="auto">
          <a:xfrm>
            <a:off x="2838203" y="4975761"/>
            <a:ext cx="305195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ttore 1 12"/>
          <p:cNvCxnSpPr/>
          <p:nvPr/>
        </p:nvCxnSpPr>
        <p:spPr bwMode="auto">
          <a:xfrm>
            <a:off x="5866410" y="4975761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ttore 1 14"/>
          <p:cNvCxnSpPr/>
          <p:nvPr/>
        </p:nvCxnSpPr>
        <p:spPr bwMode="auto">
          <a:xfrm flipV="1">
            <a:off x="5913912" y="4762005"/>
            <a:ext cx="154379" cy="2137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ttore 1 16"/>
          <p:cNvCxnSpPr/>
          <p:nvPr/>
        </p:nvCxnSpPr>
        <p:spPr bwMode="auto">
          <a:xfrm>
            <a:off x="6056416" y="4762006"/>
            <a:ext cx="273132" cy="9500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ttore 1 18"/>
          <p:cNvCxnSpPr/>
          <p:nvPr/>
        </p:nvCxnSpPr>
        <p:spPr bwMode="auto">
          <a:xfrm flipH="1">
            <a:off x="2196935" y="5700156"/>
            <a:ext cx="41088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ttore 1 20"/>
          <p:cNvCxnSpPr/>
          <p:nvPr/>
        </p:nvCxnSpPr>
        <p:spPr bwMode="auto">
          <a:xfrm flipV="1">
            <a:off x="2196935" y="4975761"/>
            <a:ext cx="629392" cy="6768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CasellaDiTesto 27"/>
          <p:cNvSpPr txBox="1"/>
          <p:nvPr/>
        </p:nvSpPr>
        <p:spPr>
          <a:xfrm>
            <a:off x="5662551" y="4213759"/>
            <a:ext cx="22345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effectLst/>
              </a:rPr>
              <a:t>TEMPERATRA SORGENTE = 215°C</a:t>
            </a:r>
            <a:endParaRPr lang="it-IT" sz="9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6270" y="546264"/>
            <a:ext cx="7950530" cy="871373"/>
          </a:xfrm>
        </p:spPr>
        <p:txBody>
          <a:bodyPr/>
          <a:lstStyle/>
          <a:p>
            <a:r>
              <a:rPr lang="it-IT" dirty="0" smtClean="0"/>
              <a:t>Tipi di fluido motore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20" y="1666568"/>
            <a:ext cx="5106509" cy="376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2070" y="3078358"/>
            <a:ext cx="509787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6341424" y="2909453"/>
            <a:ext cx="12469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effectLst/>
              </a:rPr>
              <a:t>R245fa</a:t>
            </a:r>
            <a:endParaRPr lang="it-IT" sz="900" b="1" dirty="0">
              <a:effectLst/>
            </a:endParaRPr>
          </a:p>
        </p:txBody>
      </p:sp>
      <p:cxnSp>
        <p:nvCxnSpPr>
          <p:cNvPr id="11" name="Connettore 1 10"/>
          <p:cNvCxnSpPr/>
          <p:nvPr/>
        </p:nvCxnSpPr>
        <p:spPr bwMode="auto">
          <a:xfrm flipH="1">
            <a:off x="1721922" y="2363190"/>
            <a:ext cx="2885704" cy="7718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" name="Connettore 1 11"/>
          <p:cNvCxnSpPr/>
          <p:nvPr/>
        </p:nvCxnSpPr>
        <p:spPr bwMode="auto">
          <a:xfrm flipH="1">
            <a:off x="5937662" y="2978728"/>
            <a:ext cx="2800576" cy="19495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" name="CasellaDiTesto 13"/>
          <p:cNvSpPr txBox="1"/>
          <p:nvPr/>
        </p:nvSpPr>
        <p:spPr>
          <a:xfrm>
            <a:off x="5223164" y="2088075"/>
            <a:ext cx="22345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effectLst/>
              </a:rPr>
              <a:t>TEMPERATRA SORGENTE = 215°C</a:t>
            </a:r>
            <a:endParaRPr lang="it-IT" sz="900" b="1" dirty="0">
              <a:effectLst/>
            </a:endParaRPr>
          </a:p>
        </p:txBody>
      </p:sp>
      <p:cxnSp>
        <p:nvCxnSpPr>
          <p:cNvPr id="16" name="Connettore 2 15"/>
          <p:cNvCxnSpPr/>
          <p:nvPr/>
        </p:nvCxnSpPr>
        <p:spPr bwMode="auto">
          <a:xfrm flipH="1">
            <a:off x="4714504" y="2351314"/>
            <a:ext cx="890649" cy="118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onnettore 2 17"/>
          <p:cNvCxnSpPr/>
          <p:nvPr/>
        </p:nvCxnSpPr>
        <p:spPr bwMode="auto">
          <a:xfrm>
            <a:off x="5605153" y="2351314"/>
            <a:ext cx="3087585" cy="629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CasellaDiTesto 20"/>
          <p:cNvSpPr txBox="1"/>
          <p:nvPr/>
        </p:nvSpPr>
        <p:spPr>
          <a:xfrm>
            <a:off x="2204852" y="6266210"/>
            <a:ext cx="1915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effectLst/>
              </a:rPr>
              <a:t>TEMPERATRA FINALE = 85°C</a:t>
            </a:r>
            <a:endParaRPr lang="it-IT" sz="900" b="1" dirty="0">
              <a:effectLst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26572" y="5634839"/>
            <a:ext cx="1915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effectLst/>
              </a:rPr>
              <a:t>TEMPERATRA FINALE = 150°C</a:t>
            </a:r>
            <a:endParaRPr lang="it-IT" sz="900" b="1" dirty="0">
              <a:effectLst/>
            </a:endParaRPr>
          </a:p>
        </p:txBody>
      </p:sp>
      <p:cxnSp>
        <p:nvCxnSpPr>
          <p:cNvPr id="23" name="Connettore 2 22"/>
          <p:cNvCxnSpPr/>
          <p:nvPr/>
        </p:nvCxnSpPr>
        <p:spPr bwMode="auto">
          <a:xfrm flipV="1">
            <a:off x="3895106" y="5676406"/>
            <a:ext cx="486889" cy="6412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Connettore 2 25"/>
          <p:cNvCxnSpPr/>
          <p:nvPr/>
        </p:nvCxnSpPr>
        <p:spPr bwMode="auto">
          <a:xfrm flipV="1">
            <a:off x="758041" y="5106390"/>
            <a:ext cx="13855" cy="5680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922" y="427702"/>
            <a:ext cx="7978877" cy="989935"/>
          </a:xfrm>
        </p:spPr>
        <p:txBody>
          <a:bodyPr/>
          <a:lstStyle/>
          <a:p>
            <a:r>
              <a:rPr lang="it-IT" dirty="0" smtClean="0"/>
              <a:t>Tipi di fluido motore</a:t>
            </a:r>
            <a:endParaRPr lang="it-IT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292" y="1616003"/>
            <a:ext cx="73914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se">
  <a:themeElements>
    <a:clrScheme name="Asse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s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Asse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se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se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2946</TotalTime>
  <Words>1166</Words>
  <Application>Microsoft Office PowerPoint</Application>
  <PresentationFormat>Presentazione su schermo (4:3)</PresentationFormat>
  <Paragraphs>284</Paragraphs>
  <Slides>44</Slides>
  <Notes>13</Notes>
  <HiddenSlides>4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44</vt:i4>
      </vt:variant>
    </vt:vector>
  </HeadingPairs>
  <TitlesOfParts>
    <vt:vector size="53" baseType="lpstr">
      <vt:lpstr>Arial</vt:lpstr>
      <vt:lpstr>Arial Rounded MT Bold</vt:lpstr>
      <vt:lpstr>Calibri</vt:lpstr>
      <vt:lpstr>Symbol</vt:lpstr>
      <vt:lpstr>Tahoma</vt:lpstr>
      <vt:lpstr>Times New Roman</vt:lpstr>
      <vt:lpstr>Wingdings</vt:lpstr>
      <vt:lpstr>Asse</vt:lpstr>
      <vt:lpstr>Tema di Office</vt:lpstr>
      <vt:lpstr>Cogenerazione con gruppi ORC:</vt:lpstr>
      <vt:lpstr>Tecnologie per la cogenerazione </vt:lpstr>
      <vt:lpstr>Gruppi a ciclo Rankine -contropressione</vt:lpstr>
      <vt:lpstr>Gruppi a ciclo Rankine - ORC</vt:lpstr>
      <vt:lpstr>Tipi di fluido motore</vt:lpstr>
      <vt:lpstr>Tipi di fluido motore</vt:lpstr>
      <vt:lpstr>Tipi di fluido motore</vt:lpstr>
      <vt:lpstr>Tipi di fluido motore</vt:lpstr>
      <vt:lpstr>Tipi di fluido motore</vt:lpstr>
      <vt:lpstr>Gruppi a ciclo Rankine - ORC</vt:lpstr>
      <vt:lpstr>Gruppi a ciclo Rankine - ORC</vt:lpstr>
      <vt:lpstr>Esempio di cogenerazione con biomassa</vt:lpstr>
      <vt:lpstr>Presentazione standard di PowerPoint</vt:lpstr>
      <vt:lpstr>Turbo-espansori per ORC</vt:lpstr>
      <vt:lpstr>Turbo-espansori per ORC</vt:lpstr>
      <vt:lpstr>Vantaggi della tecnologia ORC</vt:lpstr>
      <vt:lpstr>Possibili applicazioni</vt:lpstr>
      <vt:lpstr>Possibili applicazioni</vt:lpstr>
      <vt:lpstr>Possibili applicazioni</vt:lpstr>
      <vt:lpstr>Presentazione standard di PowerPoint</vt:lpstr>
      <vt:lpstr>Possibili applicazioni</vt:lpstr>
      <vt:lpstr>Possibili applicazioni</vt:lpstr>
      <vt:lpstr>Possibili applicazioni</vt:lpstr>
      <vt:lpstr>Possibili applicazioni</vt:lpstr>
      <vt:lpstr>Recupero di cascami termici</vt:lpstr>
      <vt:lpstr>Recupero di cascami termici</vt:lpstr>
      <vt:lpstr>External Fired Turbine with ORC</vt:lpstr>
      <vt:lpstr>Espansori volumetrici: SCROLL</vt:lpstr>
      <vt:lpstr>Espansori volumetrici: SCROLL</vt:lpstr>
      <vt:lpstr>Espansori volumetrici: SCROLL</vt:lpstr>
      <vt:lpstr>Espansori volumetrici: SCROLL</vt:lpstr>
      <vt:lpstr>Espansori volumetrici: SCROLL</vt:lpstr>
      <vt:lpstr>Espansori volumetrici: VITE</vt:lpstr>
      <vt:lpstr>Espansori volumetrici: VITE</vt:lpstr>
      <vt:lpstr>Espansori volumetrici: VANTAGGI</vt:lpstr>
      <vt:lpstr>Espansori volumetrici: VANTAGGI</vt:lpstr>
      <vt:lpstr>Espansori volumetrici: unità 50kW</vt:lpstr>
      <vt:lpstr>Micro-gruppi a ciclo Rankine</vt:lpstr>
      <vt:lpstr>Possibili micro cogeneratori domestici</vt:lpstr>
      <vt:lpstr>Possibili micro cogeneratori domestici</vt:lpstr>
      <vt:lpstr>Rendimenti di conversione di sistemi micro cogenerativi</vt:lpstr>
      <vt:lpstr>Possibili micro cogeneratori domestici</vt:lpstr>
      <vt:lpstr>Gruppi a ciclo Rankine - ORC</vt:lpstr>
      <vt:lpstr>Cogenerazione con gruppi ORC:I sistemi di piccola taglia, alimentati a gas naturale, e con fonti rinnovabili </vt:lpstr>
    </vt:vector>
  </TitlesOfParts>
  <Company>Università di Trieste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Mauro Reini</dc:creator>
  <cp:lastModifiedBy>Mauro Reini</cp:lastModifiedBy>
  <cp:revision>333</cp:revision>
  <dcterms:created xsi:type="dcterms:W3CDTF">2007-03-26T14:58:16Z</dcterms:created>
  <dcterms:modified xsi:type="dcterms:W3CDTF">2019-05-21T15:25:52Z</dcterms:modified>
</cp:coreProperties>
</file>