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30" d="100"/>
          <a:sy n="130" d="100"/>
        </p:scale>
        <p:origin x="101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2B2F57E-E8F7-4000-9838-D1C66DCA9C66}"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3972293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2B2F57E-E8F7-4000-9838-D1C66DCA9C66}"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3487146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2B2F57E-E8F7-4000-9838-D1C66DCA9C66}"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3049195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2B2F57E-E8F7-4000-9838-D1C66DCA9C66}"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2048661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2B2F57E-E8F7-4000-9838-D1C66DCA9C66}" type="datetimeFigureOut">
              <a:rPr lang="en-US" smtClean="0"/>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3149425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2B2F57E-E8F7-4000-9838-D1C66DCA9C66}" type="datetimeFigureOut">
              <a:rPr lang="en-US" smtClean="0"/>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3237031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2B2F57E-E8F7-4000-9838-D1C66DCA9C66}" type="datetimeFigureOut">
              <a:rPr lang="en-US" smtClean="0"/>
              <a:t>3/30/2021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1059345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2B2F57E-E8F7-4000-9838-D1C66DCA9C66}" type="datetimeFigureOut">
              <a:rPr lang="en-US" smtClean="0"/>
              <a:t>3/30/2021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396492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2F57E-E8F7-4000-9838-D1C66DCA9C66}" type="datetimeFigureOut">
              <a:rPr lang="en-US" smtClean="0"/>
              <a:t>3/30/2021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221838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2B2F57E-E8F7-4000-9838-D1C66DCA9C66}" type="datetimeFigureOut">
              <a:rPr lang="en-US" smtClean="0"/>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3517160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2B2F57E-E8F7-4000-9838-D1C66DCA9C66}" type="datetimeFigureOut">
              <a:rPr lang="en-US" smtClean="0"/>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0F1CF-5F26-432E-911E-F582AB163209}" type="slidenum">
              <a:rPr lang="en-US" smtClean="0"/>
              <a:t>‹N›</a:t>
            </a:fld>
            <a:endParaRPr lang="en-US"/>
          </a:p>
        </p:txBody>
      </p:sp>
    </p:spTree>
    <p:extLst>
      <p:ext uri="{BB962C8B-B14F-4D97-AF65-F5344CB8AC3E}">
        <p14:creationId xmlns:p14="http://schemas.microsoft.com/office/powerpoint/2010/main" val="1339577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2F57E-E8F7-4000-9838-D1C66DCA9C66}" type="datetimeFigureOut">
              <a:rPr lang="en-US" smtClean="0"/>
              <a:t>3/30/2021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0F1CF-5F26-432E-911E-F582AB163209}" type="slidenum">
              <a:rPr lang="en-US" smtClean="0"/>
              <a:t>‹N›</a:t>
            </a:fld>
            <a:endParaRPr lang="en-US"/>
          </a:p>
        </p:txBody>
      </p:sp>
    </p:spTree>
    <p:extLst>
      <p:ext uri="{BB962C8B-B14F-4D97-AF65-F5344CB8AC3E}">
        <p14:creationId xmlns:p14="http://schemas.microsoft.com/office/powerpoint/2010/main" val="1083207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8952" y="164593"/>
            <a:ext cx="7772400" cy="466344"/>
          </a:xfrm>
        </p:spPr>
        <p:txBody>
          <a:bodyPr>
            <a:normAutofit fontScale="90000"/>
          </a:bodyPr>
          <a:lstStyle/>
          <a:p>
            <a:r>
              <a:rPr lang="en-US" sz="2800" b="1" dirty="0"/>
              <a:t>DIAGRAMMA DI BALJE</a:t>
            </a:r>
          </a:p>
        </p:txBody>
      </p:sp>
      <p:pic>
        <p:nvPicPr>
          <p:cNvPr id="1026" name="Picture 2" descr="http://www.energiazero.org/macchine/diagramma%20di%20Balje.png"/>
          <p:cNvPicPr>
            <a:picLocks noChangeAspect="1" noChangeArrowheads="1"/>
          </p:cNvPicPr>
          <p:nvPr/>
        </p:nvPicPr>
        <p:blipFill rotWithShape="1">
          <a:blip r:embed="rId2">
            <a:extLst>
              <a:ext uri="{28A0092B-C50C-407E-A947-70E740481C1C}">
                <a14:useLocalDpi xmlns:a14="http://schemas.microsoft.com/office/drawing/2010/main" val="0"/>
              </a:ext>
            </a:extLst>
          </a:blip>
          <a:srcRect t="3339"/>
          <a:stretch/>
        </p:blipFill>
        <p:spPr bwMode="auto">
          <a:xfrm>
            <a:off x="45720" y="594360"/>
            <a:ext cx="9053830" cy="42057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ater Turbine Generator - Getai Turbine"/>
          <p:cNvPicPr>
            <a:picLocks noChangeAspect="1" noChangeArrowheads="1"/>
          </p:cNvPicPr>
          <p:nvPr/>
        </p:nvPicPr>
        <p:blipFill rotWithShape="1">
          <a:blip r:embed="rId3">
            <a:extLst>
              <a:ext uri="{28A0092B-C50C-407E-A947-70E740481C1C}">
                <a14:useLocalDpi xmlns:a14="http://schemas.microsoft.com/office/drawing/2010/main" val="0"/>
              </a:ext>
            </a:extLst>
          </a:blip>
          <a:srcRect t="27237"/>
          <a:stretch/>
        </p:blipFill>
        <p:spPr bwMode="auto">
          <a:xfrm>
            <a:off x="4067917" y="5515718"/>
            <a:ext cx="1545199" cy="84216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Water Turbine Generator - Getai Turbine"/>
          <p:cNvPicPr>
            <a:picLocks noChangeAspect="1" noChangeArrowheads="1"/>
          </p:cNvPicPr>
          <p:nvPr/>
        </p:nvPicPr>
        <p:blipFill rotWithShape="1">
          <a:blip r:embed="rId3">
            <a:extLst>
              <a:ext uri="{28A0092B-C50C-407E-A947-70E740481C1C}">
                <a14:useLocalDpi xmlns:a14="http://schemas.microsoft.com/office/drawing/2010/main" val="0"/>
              </a:ext>
            </a:extLst>
          </a:blip>
          <a:srcRect l="379" t="28840" r="-379" b="8238"/>
          <a:stretch/>
        </p:blipFill>
        <p:spPr bwMode="auto">
          <a:xfrm>
            <a:off x="6875584" y="4659923"/>
            <a:ext cx="1545199" cy="2069123"/>
          </a:xfrm>
          <a:prstGeom prst="rect">
            <a:avLst/>
          </a:prstGeom>
          <a:noFill/>
          <a:extLst>
            <a:ext uri="{909E8E84-426E-40DD-AFC4-6F175D3DCCD1}">
              <a14:hiddenFill xmlns:a14="http://schemas.microsoft.com/office/drawing/2010/main">
                <a:solidFill>
                  <a:srgbClr val="FFFFFF"/>
                </a:solidFill>
              </a14:hiddenFill>
            </a:ext>
          </a:extLst>
        </p:spPr>
      </p:pic>
      <p:sp>
        <p:nvSpPr>
          <p:cNvPr id="4" name="Ovale 3"/>
          <p:cNvSpPr/>
          <p:nvPr/>
        </p:nvSpPr>
        <p:spPr>
          <a:xfrm>
            <a:off x="4059691" y="5297891"/>
            <a:ext cx="1553425" cy="1442888"/>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Connettore diritto 6"/>
          <p:cNvCxnSpPr/>
          <p:nvPr/>
        </p:nvCxnSpPr>
        <p:spPr>
          <a:xfrm flipH="1">
            <a:off x="6447692" y="4741035"/>
            <a:ext cx="2309446" cy="186491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22272" y="4636478"/>
            <a:ext cx="4080803" cy="2062103"/>
          </a:xfrm>
          <a:prstGeom prst="rect">
            <a:avLst/>
          </a:prstGeom>
          <a:noFill/>
        </p:spPr>
        <p:txBody>
          <a:bodyPr wrap="square" rtlCol="0">
            <a:spAutoFit/>
          </a:bodyPr>
          <a:lstStyle/>
          <a:p>
            <a:r>
              <a:rPr lang="it-IT" sz="1600" dirty="0" smtClean="0"/>
              <a:t>Volendo, è possibile disegnare una turbina </a:t>
            </a:r>
            <a:r>
              <a:rPr lang="it-IT" sz="1600" dirty="0" err="1" smtClean="0"/>
              <a:t>Pelton</a:t>
            </a:r>
            <a:r>
              <a:rPr lang="it-IT" sz="1600" dirty="0" smtClean="0"/>
              <a:t> per alte portate (e basse cadute) ma risulterebbe necessario allargare in modo sproporzionato i cucchiai per accomodare il flusso volumetrico. In pratica sarebbe più facile ed efficiente mettere più macchine in parallelo, ripartendo il flusso e ritornando ai rapporti flusso/caduta suggeriti dal diagramma! </a:t>
            </a:r>
            <a:endParaRPr lang="en-US" sz="1600" dirty="0"/>
          </a:p>
        </p:txBody>
      </p:sp>
      <p:sp>
        <p:nvSpPr>
          <p:cNvPr id="11" name="Freccia in giù 10"/>
          <p:cNvSpPr/>
          <p:nvPr/>
        </p:nvSpPr>
        <p:spPr>
          <a:xfrm>
            <a:off x="4737932" y="4770350"/>
            <a:ext cx="193431" cy="416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3373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Kaplan Turbine - ASME"/>
          <p:cNvPicPr>
            <a:picLocks noChangeAspect="1" noChangeArrowheads="1"/>
          </p:cNvPicPr>
          <p:nvPr/>
        </p:nvPicPr>
        <p:blipFill rotWithShape="1">
          <a:blip r:embed="rId2">
            <a:extLst>
              <a:ext uri="{28A0092B-C50C-407E-A947-70E740481C1C}">
                <a14:useLocalDpi xmlns:a14="http://schemas.microsoft.com/office/drawing/2010/main" val="0"/>
              </a:ext>
            </a:extLst>
          </a:blip>
          <a:srcRect t="1548" r="5795"/>
          <a:stretch/>
        </p:blipFill>
        <p:spPr bwMode="auto">
          <a:xfrm>
            <a:off x="6908743" y="5138001"/>
            <a:ext cx="1289010" cy="1587898"/>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p:cNvSpPr>
            <a:spLocks noGrp="1"/>
          </p:cNvSpPr>
          <p:nvPr>
            <p:ph type="ctrTitle"/>
          </p:nvPr>
        </p:nvSpPr>
        <p:spPr>
          <a:xfrm>
            <a:off x="758952" y="164593"/>
            <a:ext cx="7772400" cy="466344"/>
          </a:xfrm>
        </p:spPr>
        <p:txBody>
          <a:bodyPr>
            <a:normAutofit fontScale="90000"/>
          </a:bodyPr>
          <a:lstStyle/>
          <a:p>
            <a:r>
              <a:rPr lang="en-US" sz="2800" b="1" dirty="0"/>
              <a:t>DIAGRAMMA DI BALJE</a:t>
            </a:r>
          </a:p>
        </p:txBody>
      </p:sp>
      <p:pic>
        <p:nvPicPr>
          <p:cNvPr id="1026" name="Picture 2" descr="http://www.energiazero.org/macchine/diagramma%20di%20Balje.png"/>
          <p:cNvPicPr>
            <a:picLocks noChangeAspect="1" noChangeArrowheads="1"/>
          </p:cNvPicPr>
          <p:nvPr/>
        </p:nvPicPr>
        <p:blipFill rotWithShape="1">
          <a:blip r:embed="rId3">
            <a:extLst>
              <a:ext uri="{28A0092B-C50C-407E-A947-70E740481C1C}">
                <a14:useLocalDpi xmlns:a14="http://schemas.microsoft.com/office/drawing/2010/main" val="0"/>
              </a:ext>
            </a:extLst>
          </a:blip>
          <a:srcRect t="3339"/>
          <a:stretch/>
        </p:blipFill>
        <p:spPr bwMode="auto">
          <a:xfrm>
            <a:off x="45720" y="594360"/>
            <a:ext cx="9053830" cy="4205732"/>
          </a:xfrm>
          <a:prstGeom prst="rect">
            <a:avLst/>
          </a:prstGeom>
          <a:noFill/>
          <a:extLst>
            <a:ext uri="{909E8E84-426E-40DD-AFC4-6F175D3DCCD1}">
              <a14:hiddenFill xmlns:a14="http://schemas.microsoft.com/office/drawing/2010/main">
                <a:solidFill>
                  <a:srgbClr val="FFFFFF"/>
                </a:solidFill>
              </a14:hiddenFill>
            </a:ext>
          </a:extLst>
        </p:spPr>
      </p:pic>
      <p:sp>
        <p:nvSpPr>
          <p:cNvPr id="4" name="Ovale 3"/>
          <p:cNvSpPr/>
          <p:nvPr/>
        </p:nvSpPr>
        <p:spPr>
          <a:xfrm>
            <a:off x="6724144" y="5125335"/>
            <a:ext cx="1649451" cy="1607011"/>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sellaDiTesto 7"/>
          <p:cNvSpPr txBox="1"/>
          <p:nvPr/>
        </p:nvSpPr>
        <p:spPr>
          <a:xfrm>
            <a:off x="16142" y="4636478"/>
            <a:ext cx="4047493" cy="2062103"/>
          </a:xfrm>
          <a:prstGeom prst="rect">
            <a:avLst/>
          </a:prstGeom>
          <a:noFill/>
        </p:spPr>
        <p:txBody>
          <a:bodyPr wrap="square" rtlCol="0">
            <a:spAutoFit/>
          </a:bodyPr>
          <a:lstStyle/>
          <a:p>
            <a:r>
              <a:rPr lang="it-IT" sz="1600" dirty="0" smtClean="0"/>
              <a:t>Volendo, è possibile disegnare una turbina </a:t>
            </a:r>
            <a:r>
              <a:rPr lang="it-IT" sz="1600" dirty="0" err="1" smtClean="0"/>
              <a:t>Kplan</a:t>
            </a:r>
            <a:r>
              <a:rPr lang="it-IT" sz="1600" dirty="0" smtClean="0"/>
              <a:t> assiale per alte cadute (e basse portate) ma per elaborare la caduta sarebbe necessario prevedere più stadi assiali. In pratica sarebbe più facile ed efficiente mettere più macchine in serie, ripartendo la caduta e ritornando ai rapporti flusso/caduta suggeriti dal diagramma! </a:t>
            </a:r>
            <a:endParaRPr lang="en-US" sz="1600" dirty="0"/>
          </a:p>
        </p:txBody>
      </p:sp>
      <p:pic>
        <p:nvPicPr>
          <p:cNvPr id="10" name="Picture 2" descr="Kaplan Turbine - ASM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548" r="5795"/>
          <a:stretch/>
        </p:blipFill>
        <p:spPr bwMode="auto">
          <a:xfrm>
            <a:off x="5229550" y="4636478"/>
            <a:ext cx="696994" cy="85860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Kaplan Turbine - ASM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548" r="5795"/>
          <a:stretch/>
        </p:blipFill>
        <p:spPr bwMode="auto">
          <a:xfrm>
            <a:off x="4625143" y="5322313"/>
            <a:ext cx="696994" cy="85860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Kaplan Turbine - ASM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548" r="5795"/>
          <a:stretch/>
        </p:blipFill>
        <p:spPr bwMode="auto">
          <a:xfrm>
            <a:off x="4063635" y="5988431"/>
            <a:ext cx="696994" cy="858609"/>
          </a:xfrm>
          <a:prstGeom prst="rect">
            <a:avLst/>
          </a:prstGeom>
          <a:noFill/>
          <a:extLst>
            <a:ext uri="{909E8E84-426E-40DD-AFC4-6F175D3DCCD1}">
              <a14:hiddenFill xmlns:a14="http://schemas.microsoft.com/office/drawing/2010/main">
                <a:solidFill>
                  <a:srgbClr val="FFFFFF"/>
                </a:solidFill>
              </a14:hiddenFill>
            </a:ext>
          </a:extLst>
        </p:spPr>
      </p:pic>
      <p:cxnSp>
        <p:nvCxnSpPr>
          <p:cNvPr id="7" name="Connettore diritto 6"/>
          <p:cNvCxnSpPr/>
          <p:nvPr/>
        </p:nvCxnSpPr>
        <p:spPr>
          <a:xfrm flipH="1">
            <a:off x="3713695" y="4735069"/>
            <a:ext cx="2309446" cy="186491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Freccia in giù 2"/>
          <p:cNvSpPr/>
          <p:nvPr/>
        </p:nvSpPr>
        <p:spPr>
          <a:xfrm>
            <a:off x="7416212" y="4636478"/>
            <a:ext cx="193431" cy="416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3965406"/>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TotalTime>
  <Words>116</Words>
  <Application>Microsoft Office PowerPoint</Application>
  <PresentationFormat>Presentazione su schermo (4:3)</PresentationFormat>
  <Paragraphs>4</Paragraphs>
  <Slides>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Calibri Light</vt:lpstr>
      <vt:lpstr>Tema di Office</vt:lpstr>
      <vt:lpstr>DIAGRAMMA DI BALJE</vt:lpstr>
      <vt:lpstr>DIAGRAMMA DI BALJE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DIAGRAMMA DI BALJE</dc:title>
  <dc:creator>Windows User</dc:creator>
  <cp:lastModifiedBy>Windows User</cp:lastModifiedBy>
  <cp:revision>7</cp:revision>
  <dcterms:created xsi:type="dcterms:W3CDTF">2021-03-30T09:28:55Z</dcterms:created>
  <dcterms:modified xsi:type="dcterms:W3CDTF">2021-03-30T10:12:49Z</dcterms:modified>
</cp:coreProperties>
</file>