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74"/>
  </p:notesMasterIdLst>
  <p:handoutMasterIdLst>
    <p:handoutMasterId r:id="rId75"/>
  </p:handoutMasterIdLst>
  <p:sldIdLst>
    <p:sldId id="545" r:id="rId2"/>
    <p:sldId id="462" r:id="rId3"/>
    <p:sldId id="431" r:id="rId4"/>
    <p:sldId id="461" r:id="rId5"/>
    <p:sldId id="466" r:id="rId6"/>
    <p:sldId id="468" r:id="rId7"/>
    <p:sldId id="467" r:id="rId8"/>
    <p:sldId id="469" r:id="rId9"/>
    <p:sldId id="470" r:id="rId10"/>
    <p:sldId id="465" r:id="rId11"/>
    <p:sldId id="471" r:id="rId12"/>
    <p:sldId id="472" r:id="rId13"/>
    <p:sldId id="473" r:id="rId14"/>
    <p:sldId id="474" r:id="rId15"/>
    <p:sldId id="475" r:id="rId16"/>
    <p:sldId id="476" r:id="rId17"/>
    <p:sldId id="477" r:id="rId18"/>
    <p:sldId id="480" r:id="rId19"/>
    <p:sldId id="479" r:id="rId20"/>
    <p:sldId id="478" r:id="rId21"/>
    <p:sldId id="520" r:id="rId22"/>
    <p:sldId id="482" r:id="rId23"/>
    <p:sldId id="483" r:id="rId24"/>
    <p:sldId id="484" r:id="rId25"/>
    <p:sldId id="486" r:id="rId26"/>
    <p:sldId id="487" r:id="rId27"/>
    <p:sldId id="488" r:id="rId28"/>
    <p:sldId id="490" r:id="rId29"/>
    <p:sldId id="491" r:id="rId30"/>
    <p:sldId id="493" r:id="rId31"/>
    <p:sldId id="495" r:id="rId32"/>
    <p:sldId id="496" r:id="rId33"/>
    <p:sldId id="497" r:id="rId34"/>
    <p:sldId id="498" r:id="rId35"/>
    <p:sldId id="500" r:id="rId36"/>
    <p:sldId id="502" r:id="rId37"/>
    <p:sldId id="505" r:id="rId38"/>
    <p:sldId id="506" r:id="rId39"/>
    <p:sldId id="507" r:id="rId40"/>
    <p:sldId id="508" r:id="rId41"/>
    <p:sldId id="509" r:id="rId42"/>
    <p:sldId id="510" r:id="rId43"/>
    <p:sldId id="511" r:id="rId44"/>
    <p:sldId id="512" r:id="rId45"/>
    <p:sldId id="515" r:id="rId46"/>
    <p:sldId id="516" r:id="rId47"/>
    <p:sldId id="518" r:id="rId48"/>
    <p:sldId id="519" r:id="rId49"/>
    <p:sldId id="521" r:id="rId50"/>
    <p:sldId id="544" r:id="rId51"/>
    <p:sldId id="522" r:id="rId52"/>
    <p:sldId id="523" r:id="rId53"/>
    <p:sldId id="524" r:id="rId54"/>
    <p:sldId id="525" r:id="rId55"/>
    <p:sldId id="526" r:id="rId56"/>
    <p:sldId id="527" r:id="rId57"/>
    <p:sldId id="528" r:id="rId58"/>
    <p:sldId id="529" r:id="rId59"/>
    <p:sldId id="530" r:id="rId60"/>
    <p:sldId id="531" r:id="rId61"/>
    <p:sldId id="532" r:id="rId62"/>
    <p:sldId id="533" r:id="rId63"/>
    <p:sldId id="534" r:id="rId64"/>
    <p:sldId id="535" r:id="rId65"/>
    <p:sldId id="536" r:id="rId66"/>
    <p:sldId id="537" r:id="rId67"/>
    <p:sldId id="538" r:id="rId68"/>
    <p:sldId id="539" r:id="rId69"/>
    <p:sldId id="540" r:id="rId70"/>
    <p:sldId id="541" r:id="rId71"/>
    <p:sldId id="542" r:id="rId72"/>
    <p:sldId id="543" r:id="rId7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ppo Ranc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6600"/>
    <a:srgbClr val="A50021"/>
    <a:srgbClr val="F69305"/>
    <a:srgbClr val="EB9303"/>
    <a:srgbClr val="000048"/>
    <a:srgbClr val="BFE23E"/>
    <a:srgbClr val="FFFF00"/>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0" autoAdjust="0"/>
    <p:restoredTop sz="96412" autoAdjust="0"/>
  </p:normalViewPr>
  <p:slideViewPr>
    <p:cSldViewPr>
      <p:cViewPr varScale="1">
        <p:scale>
          <a:sx n="84" d="100"/>
          <a:sy n="84" d="100"/>
        </p:scale>
        <p:origin x="1022"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8986"/>
    </p:cViewPr>
  </p:sorterViewPr>
  <p:notesViewPr>
    <p:cSldViewPr>
      <p:cViewPr varScale="1">
        <p:scale>
          <a:sx n="49" d="100"/>
          <a:sy n="49" d="100"/>
        </p:scale>
        <p:origin x="-289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7011"/>
          </a:xfrm>
          <a:prstGeom prst="rect">
            <a:avLst/>
          </a:prstGeom>
        </p:spPr>
        <p:txBody>
          <a:bodyPr vert="horz" lIns="94689" tIns="47346" rIns="94689" bIns="47346" rtlCol="0"/>
          <a:lstStyle>
            <a:lvl1pPr algn="l" fontAlgn="auto">
              <a:spcBef>
                <a:spcPts val="0"/>
              </a:spcBef>
              <a:spcAft>
                <a:spcPts val="0"/>
              </a:spcAft>
              <a:defRPr sz="1300">
                <a:latin typeface="+mn-lt"/>
                <a:ea typeface="+mn-ea"/>
                <a:cs typeface="+mn-cs"/>
              </a:defRPr>
            </a:lvl1pPr>
          </a:lstStyle>
          <a:p>
            <a:pPr>
              <a:defRPr/>
            </a:pPr>
            <a:endParaRPr lang="es-CO"/>
          </a:p>
        </p:txBody>
      </p:sp>
      <p:sp>
        <p:nvSpPr>
          <p:cNvPr id="3" name="Date Placeholder 2"/>
          <p:cNvSpPr>
            <a:spLocks noGrp="1"/>
          </p:cNvSpPr>
          <p:nvPr>
            <p:ph type="dt" sz="quarter" idx="1"/>
          </p:nvPr>
        </p:nvSpPr>
        <p:spPr>
          <a:xfrm>
            <a:off x="3850444" y="2"/>
            <a:ext cx="2945659" cy="497011"/>
          </a:xfrm>
          <a:prstGeom prst="rect">
            <a:avLst/>
          </a:prstGeom>
        </p:spPr>
        <p:txBody>
          <a:bodyPr vert="horz" wrap="square" lIns="94689" tIns="47346" rIns="94689" bIns="47346" numCol="1" anchor="t" anchorCtr="0" compatLnSpc="1">
            <a:prstTxWarp prst="textNoShape">
              <a:avLst/>
            </a:prstTxWarp>
          </a:bodyPr>
          <a:lstStyle>
            <a:lvl1pPr algn="r">
              <a:defRPr sz="1300"/>
            </a:lvl1pPr>
          </a:lstStyle>
          <a:p>
            <a:pPr>
              <a:defRPr/>
            </a:pPr>
            <a:fld id="{96EC208C-96C5-4D66-BCE6-A7F2FD6DC9FF}" type="datetimeFigureOut">
              <a:rPr lang="en-US" altLang="it-IT"/>
              <a:pPr>
                <a:defRPr/>
              </a:pPr>
              <a:t>1/9/2019</a:t>
            </a:fld>
            <a:endParaRPr lang="es-CO" altLang="it-IT" dirty="0"/>
          </a:p>
        </p:txBody>
      </p:sp>
      <p:sp>
        <p:nvSpPr>
          <p:cNvPr id="4" name="Footer Placeholder 3"/>
          <p:cNvSpPr>
            <a:spLocks noGrp="1"/>
          </p:cNvSpPr>
          <p:nvPr>
            <p:ph type="ftr" sz="quarter" idx="2"/>
          </p:nvPr>
        </p:nvSpPr>
        <p:spPr>
          <a:xfrm>
            <a:off x="1" y="9427933"/>
            <a:ext cx="2945659" cy="497011"/>
          </a:xfrm>
          <a:prstGeom prst="rect">
            <a:avLst/>
          </a:prstGeom>
        </p:spPr>
        <p:txBody>
          <a:bodyPr vert="horz" lIns="94689" tIns="47346" rIns="94689" bIns="47346" rtlCol="0" anchor="b"/>
          <a:lstStyle>
            <a:lvl1pPr algn="l" fontAlgn="auto">
              <a:spcBef>
                <a:spcPts val="0"/>
              </a:spcBef>
              <a:spcAft>
                <a:spcPts val="0"/>
              </a:spcAft>
              <a:defRPr sz="1300">
                <a:latin typeface="+mn-lt"/>
                <a:ea typeface="+mn-ea"/>
                <a:cs typeface="+mn-cs"/>
              </a:defRPr>
            </a:lvl1pPr>
          </a:lstStyle>
          <a:p>
            <a:pPr>
              <a:defRPr/>
            </a:pPr>
            <a:endParaRPr lang="es-CO"/>
          </a:p>
        </p:txBody>
      </p:sp>
      <p:sp>
        <p:nvSpPr>
          <p:cNvPr id="5" name="Slide Number Placeholder 4"/>
          <p:cNvSpPr>
            <a:spLocks noGrp="1"/>
          </p:cNvSpPr>
          <p:nvPr>
            <p:ph type="sldNum" sz="quarter" idx="3"/>
          </p:nvPr>
        </p:nvSpPr>
        <p:spPr>
          <a:xfrm>
            <a:off x="3850444" y="9427933"/>
            <a:ext cx="2945659" cy="497011"/>
          </a:xfrm>
          <a:prstGeom prst="rect">
            <a:avLst/>
          </a:prstGeom>
        </p:spPr>
        <p:txBody>
          <a:bodyPr vert="horz" wrap="square" lIns="94689" tIns="47346" rIns="94689" bIns="47346" numCol="1" anchor="b" anchorCtr="0" compatLnSpc="1">
            <a:prstTxWarp prst="textNoShape">
              <a:avLst/>
            </a:prstTxWarp>
          </a:bodyPr>
          <a:lstStyle>
            <a:lvl1pPr algn="r">
              <a:defRPr sz="1300"/>
            </a:lvl1pPr>
          </a:lstStyle>
          <a:p>
            <a:pPr>
              <a:defRPr/>
            </a:pPr>
            <a:fld id="{5733A118-9AE6-47F8-9B35-1868207A0B49}" type="slidenum">
              <a:rPr lang="es-CO" altLang="it-IT"/>
              <a:pPr>
                <a:defRPr/>
              </a:pPr>
              <a:t>‹N›</a:t>
            </a:fld>
            <a:endParaRPr lang="es-CO" altLang="it-IT" dirty="0"/>
          </a:p>
        </p:txBody>
      </p:sp>
    </p:spTree>
    <p:extLst>
      <p:ext uri="{BB962C8B-B14F-4D97-AF65-F5344CB8AC3E}">
        <p14:creationId xmlns:p14="http://schemas.microsoft.com/office/powerpoint/2010/main" val="257524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7011"/>
          </a:xfrm>
          <a:prstGeom prst="rect">
            <a:avLst/>
          </a:prstGeom>
        </p:spPr>
        <p:txBody>
          <a:bodyPr vert="horz" lIns="94689" tIns="47346" rIns="94689" bIns="47346" rtlCol="0"/>
          <a:lstStyle>
            <a:lvl1pPr algn="l" fontAlgn="auto">
              <a:spcBef>
                <a:spcPts val="0"/>
              </a:spcBef>
              <a:spcAft>
                <a:spcPts val="0"/>
              </a:spcAft>
              <a:defRPr sz="1300">
                <a:latin typeface="+mn-lt"/>
                <a:ea typeface="+mn-ea"/>
                <a:cs typeface="+mn-cs"/>
              </a:defRPr>
            </a:lvl1pPr>
          </a:lstStyle>
          <a:p>
            <a:pPr>
              <a:defRPr/>
            </a:pPr>
            <a:endParaRPr lang="es-CO"/>
          </a:p>
        </p:txBody>
      </p:sp>
      <p:sp>
        <p:nvSpPr>
          <p:cNvPr id="3" name="Date Placeholder 2"/>
          <p:cNvSpPr>
            <a:spLocks noGrp="1"/>
          </p:cNvSpPr>
          <p:nvPr>
            <p:ph type="dt" idx="1"/>
          </p:nvPr>
        </p:nvSpPr>
        <p:spPr>
          <a:xfrm>
            <a:off x="3850444" y="2"/>
            <a:ext cx="2945659" cy="497011"/>
          </a:xfrm>
          <a:prstGeom prst="rect">
            <a:avLst/>
          </a:prstGeom>
        </p:spPr>
        <p:txBody>
          <a:bodyPr vert="horz" wrap="square" lIns="94689" tIns="47346" rIns="94689" bIns="47346" numCol="1" anchor="t" anchorCtr="0" compatLnSpc="1">
            <a:prstTxWarp prst="textNoShape">
              <a:avLst/>
            </a:prstTxWarp>
          </a:bodyPr>
          <a:lstStyle>
            <a:lvl1pPr algn="r">
              <a:defRPr sz="1300"/>
            </a:lvl1pPr>
          </a:lstStyle>
          <a:p>
            <a:pPr>
              <a:defRPr/>
            </a:pPr>
            <a:fld id="{1C8863A6-B975-418E-96C5-E37EBB1CADB2}" type="datetimeFigureOut">
              <a:rPr lang="en-US" altLang="it-IT"/>
              <a:pPr>
                <a:defRPr/>
              </a:pPr>
              <a:t>1/9/2019</a:t>
            </a:fld>
            <a:endParaRPr lang="es-CO" altLang="it-IT"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4689" tIns="47346" rIns="94689" bIns="47346" rtlCol="0" anchor="ctr"/>
          <a:lstStyle/>
          <a:p>
            <a:pPr lvl="0"/>
            <a:endParaRPr lang="es-CO" noProof="0" dirty="0"/>
          </a:p>
        </p:txBody>
      </p:sp>
      <p:sp>
        <p:nvSpPr>
          <p:cNvPr id="5" name="Notes Placeholder 4"/>
          <p:cNvSpPr>
            <a:spLocks noGrp="1"/>
          </p:cNvSpPr>
          <p:nvPr>
            <p:ph type="body" sz="quarter" idx="3"/>
          </p:nvPr>
        </p:nvSpPr>
        <p:spPr>
          <a:xfrm>
            <a:off x="679768" y="4715664"/>
            <a:ext cx="5438140" cy="4466309"/>
          </a:xfrm>
          <a:prstGeom prst="rect">
            <a:avLst/>
          </a:prstGeom>
        </p:spPr>
        <p:txBody>
          <a:bodyPr vert="horz" lIns="94689" tIns="47346" rIns="94689" bIns="473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CO" noProof="0"/>
          </a:p>
        </p:txBody>
      </p:sp>
      <p:sp>
        <p:nvSpPr>
          <p:cNvPr id="6" name="Footer Placeholder 5"/>
          <p:cNvSpPr>
            <a:spLocks noGrp="1"/>
          </p:cNvSpPr>
          <p:nvPr>
            <p:ph type="ftr" sz="quarter" idx="4"/>
          </p:nvPr>
        </p:nvSpPr>
        <p:spPr>
          <a:xfrm>
            <a:off x="1" y="9427933"/>
            <a:ext cx="2945659" cy="497011"/>
          </a:xfrm>
          <a:prstGeom prst="rect">
            <a:avLst/>
          </a:prstGeom>
        </p:spPr>
        <p:txBody>
          <a:bodyPr vert="horz" lIns="94689" tIns="47346" rIns="94689" bIns="47346" rtlCol="0" anchor="b"/>
          <a:lstStyle>
            <a:lvl1pPr algn="l" fontAlgn="auto">
              <a:spcBef>
                <a:spcPts val="0"/>
              </a:spcBef>
              <a:spcAft>
                <a:spcPts val="0"/>
              </a:spcAft>
              <a:defRPr sz="1300">
                <a:latin typeface="+mn-lt"/>
                <a:ea typeface="+mn-ea"/>
                <a:cs typeface="+mn-cs"/>
              </a:defRPr>
            </a:lvl1pPr>
          </a:lstStyle>
          <a:p>
            <a:pPr>
              <a:defRPr/>
            </a:pPr>
            <a:endParaRPr lang="es-CO"/>
          </a:p>
        </p:txBody>
      </p:sp>
      <p:sp>
        <p:nvSpPr>
          <p:cNvPr id="7" name="Slide Number Placeholder 6"/>
          <p:cNvSpPr>
            <a:spLocks noGrp="1"/>
          </p:cNvSpPr>
          <p:nvPr>
            <p:ph type="sldNum" sz="quarter" idx="5"/>
          </p:nvPr>
        </p:nvSpPr>
        <p:spPr>
          <a:xfrm>
            <a:off x="3850444" y="9427933"/>
            <a:ext cx="2945659" cy="497011"/>
          </a:xfrm>
          <a:prstGeom prst="rect">
            <a:avLst/>
          </a:prstGeom>
        </p:spPr>
        <p:txBody>
          <a:bodyPr vert="horz" wrap="square" lIns="94689" tIns="47346" rIns="94689" bIns="47346" numCol="1" anchor="b" anchorCtr="0" compatLnSpc="1">
            <a:prstTxWarp prst="textNoShape">
              <a:avLst/>
            </a:prstTxWarp>
          </a:bodyPr>
          <a:lstStyle>
            <a:lvl1pPr algn="r">
              <a:defRPr sz="1300"/>
            </a:lvl1pPr>
          </a:lstStyle>
          <a:p>
            <a:pPr>
              <a:defRPr/>
            </a:pPr>
            <a:fld id="{72AF8E41-D8B1-49C4-8803-CE4B40CA2E44}" type="slidenum">
              <a:rPr lang="es-CO" altLang="it-IT"/>
              <a:pPr>
                <a:defRPr/>
              </a:pPr>
              <a:t>‹N›</a:t>
            </a:fld>
            <a:endParaRPr lang="es-CO" altLang="it-IT" dirty="0"/>
          </a:p>
        </p:txBody>
      </p:sp>
    </p:spTree>
    <p:extLst>
      <p:ext uri="{BB962C8B-B14F-4D97-AF65-F5344CB8AC3E}">
        <p14:creationId xmlns:p14="http://schemas.microsoft.com/office/powerpoint/2010/main" val="4288586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1</a:t>
            </a:fld>
            <a:endParaRPr lang="es-CO" altLang="it-IT" dirty="0"/>
          </a:p>
        </p:txBody>
      </p:sp>
    </p:spTree>
    <p:extLst>
      <p:ext uri="{BB962C8B-B14F-4D97-AF65-F5344CB8AC3E}">
        <p14:creationId xmlns:p14="http://schemas.microsoft.com/office/powerpoint/2010/main" val="34059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2</a:t>
            </a:fld>
            <a:endParaRPr lang="es-CO" altLang="it-IT" dirty="0"/>
          </a:p>
        </p:txBody>
      </p:sp>
    </p:spTree>
    <p:extLst>
      <p:ext uri="{BB962C8B-B14F-4D97-AF65-F5344CB8AC3E}">
        <p14:creationId xmlns:p14="http://schemas.microsoft.com/office/powerpoint/2010/main" val="337040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5</a:t>
            </a:fld>
            <a:endParaRPr lang="es-CO" alt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22</a:t>
            </a:fld>
            <a:endParaRPr lang="es-CO" altLang="it-IT" dirty="0"/>
          </a:p>
        </p:txBody>
      </p:sp>
    </p:spTree>
    <p:extLst>
      <p:ext uri="{BB962C8B-B14F-4D97-AF65-F5344CB8AC3E}">
        <p14:creationId xmlns:p14="http://schemas.microsoft.com/office/powerpoint/2010/main" val="337040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9F317-FD67-46C0-A42F-FE009A50B6F9}" type="slidenum">
              <a:rPr lang="it-IT"/>
              <a:pPr/>
              <a:t>45</a:t>
            </a:fld>
            <a:endParaRPr lang="it-IT"/>
          </a:p>
        </p:txBody>
      </p:sp>
      <p:sp>
        <p:nvSpPr>
          <p:cNvPr id="62466" name="Rectangle 2"/>
          <p:cNvSpPr>
            <a:spLocks noGrp="1" noRot="1" noChangeAspect="1" noChangeArrowheads="1" noTextEdit="1"/>
          </p:cNvSpPr>
          <p:nvPr>
            <p:ph type="sldImg"/>
          </p:nvPr>
        </p:nvSpPr>
        <p:spPr>
          <a:xfrm>
            <a:off x="868363" y="776288"/>
            <a:ext cx="5067300" cy="3800475"/>
          </a:xfrm>
          <a:ln/>
        </p:spPr>
      </p:sp>
      <p:sp>
        <p:nvSpPr>
          <p:cNvPr id="62467" name="Rectangle 3"/>
          <p:cNvSpPr>
            <a:spLocks noGrp="1" noChangeArrowheads="1"/>
          </p:cNvSpPr>
          <p:nvPr>
            <p:ph type="body" idx="1"/>
          </p:nvPr>
        </p:nvSpPr>
        <p:spPr>
          <a:xfrm>
            <a:off x="915798" y="4722046"/>
            <a:ext cx="4951918" cy="4501455"/>
          </a:xfrm>
          <a:ln/>
        </p:spPr>
        <p:txBody>
          <a:bodyPr lIns="96039" tIns="48020" rIns="96039" bIns="48020"/>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49</a:t>
            </a:fld>
            <a:endParaRPr lang="es-CO" altLang="it-IT" dirty="0"/>
          </a:p>
        </p:txBody>
      </p:sp>
    </p:spTree>
    <p:extLst>
      <p:ext uri="{BB962C8B-B14F-4D97-AF65-F5344CB8AC3E}">
        <p14:creationId xmlns:p14="http://schemas.microsoft.com/office/powerpoint/2010/main" val="258581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68" name="Rettangolo 167"/>
          <p:cNvSpPr/>
          <p:nvPr userDrawn="1"/>
        </p:nvSpPr>
        <p:spPr>
          <a:xfrm>
            <a:off x="0" y="0"/>
            <a:ext cx="9144000" cy="1847850"/>
          </a:xfrm>
          <a:prstGeom prst="rect">
            <a:avLst/>
          </a:prstGeom>
          <a:solidFill>
            <a:srgbClr val="0C11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9" name="Gruppo 168"/>
          <p:cNvGrpSpPr/>
          <p:nvPr userDrawn="1"/>
        </p:nvGrpSpPr>
        <p:grpSpPr>
          <a:xfrm>
            <a:off x="48007" y="1654176"/>
            <a:ext cx="9036647"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7512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323726" cy="4525963"/>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29" name="Rettangolo 128"/>
          <p:cNvSpPr/>
          <p:nvPr userDrawn="1"/>
        </p:nvSpPr>
        <p:spPr>
          <a:xfrm>
            <a:off x="0" y="6229350"/>
            <a:ext cx="9144000" cy="638175"/>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it-IT" dirty="0" smtClean="0"/>
              <a:t>            </a:t>
            </a:r>
            <a:r>
              <a:rPr lang="it-IT" b="1" dirty="0" smtClean="0"/>
              <a:t>Dipartimento di Ingegneria e Architettura</a:t>
            </a:r>
            <a:endParaRPr lang="it-IT" b="1" dirty="0"/>
          </a:p>
        </p:txBody>
      </p:sp>
      <p:sp>
        <p:nvSpPr>
          <p:cNvPr id="7" name="Titolo 1"/>
          <p:cNvSpPr>
            <a:spLocks noGrp="1"/>
          </p:cNvSpPr>
          <p:nvPr>
            <p:ph type="title"/>
          </p:nvPr>
        </p:nvSpPr>
        <p:spPr>
          <a:xfrm>
            <a:off x="288521" y="139166"/>
            <a:ext cx="8581043" cy="840400"/>
          </a:xfrm>
          <a:noFill/>
        </p:spPr>
        <p:txBody>
          <a:bodyPr/>
          <a:lstStyle/>
          <a:p>
            <a:endParaRPr lang="it-IT" dirty="0">
              <a:solidFill>
                <a:schemeClr val="tx2"/>
              </a:solidFill>
            </a:endParaRPr>
          </a:p>
        </p:txBody>
      </p:sp>
      <p:pic>
        <p:nvPicPr>
          <p:cNvPr id="10" name="Picture 6" descr="http://www2.units.it/eussc/index_file/image004.jpg"/>
          <p:cNvPicPr>
            <a:picLocks noChangeAspect="1" noChangeArrowheads="1"/>
          </p:cNvPicPr>
          <p:nvPr userDrawn="1"/>
        </p:nvPicPr>
        <p:blipFill>
          <a:blip r:embed="rId2" cstate="print"/>
          <a:srcRect/>
          <a:stretch>
            <a:fillRect/>
          </a:stretch>
        </p:blipFill>
        <p:spPr bwMode="auto">
          <a:xfrm>
            <a:off x="6762" y="6222825"/>
            <a:ext cx="604798" cy="635176"/>
          </a:xfrm>
          <a:prstGeom prst="rect">
            <a:avLst/>
          </a:prstGeom>
          <a:noFill/>
        </p:spPr>
      </p:pic>
    </p:spTree>
    <p:extLst>
      <p:ext uri="{BB962C8B-B14F-4D97-AF65-F5344CB8AC3E}">
        <p14:creationId xmlns:p14="http://schemas.microsoft.com/office/powerpoint/2010/main" val="23120728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85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a:xfrm>
            <a:off x="3581400" y="6305550"/>
            <a:ext cx="2133600" cy="476250"/>
          </a:xfrm>
          <a:prstGeom prst="rect">
            <a:avLst/>
          </a:prstGeom>
        </p:spPr>
        <p:txBody>
          <a:bodyPr/>
          <a:lstStyle/>
          <a:p>
            <a:fld id="{17FC6F78-CA0E-4B6C-91FA-0144EC2F768D}" type="datetimeFigureOut">
              <a:rPr lang="it-IT" smtClean="0"/>
              <a:pPr/>
              <a:t>09/01/2019</a:t>
            </a:fld>
            <a:endParaRPr lang="it-IT"/>
          </a:p>
        </p:txBody>
      </p:sp>
      <p:sp>
        <p:nvSpPr>
          <p:cNvPr id="20" name="Segnaposto piè di pagina 19"/>
          <p:cNvSpPr>
            <a:spLocks noGrp="1"/>
          </p:cNvSpPr>
          <p:nvPr>
            <p:ph type="ftr" sz="quarter" idx="11"/>
          </p:nvPr>
        </p:nvSpPr>
        <p:spPr>
          <a:xfrm>
            <a:off x="5715000" y="6305550"/>
            <a:ext cx="2895600" cy="476250"/>
          </a:xfrm>
          <a:prstGeom prst="rect">
            <a:avLst/>
          </a:prstGeom>
        </p:spPr>
        <p:txBody>
          <a:bodyPr/>
          <a:lstStyle/>
          <a:p>
            <a:endParaRPr lang="it-IT"/>
          </a:p>
        </p:txBody>
      </p:sp>
      <p:sp>
        <p:nvSpPr>
          <p:cNvPr id="10" name="Segnaposto numero diapositiva 9"/>
          <p:cNvSpPr>
            <a:spLocks noGrp="1"/>
          </p:cNvSpPr>
          <p:nvPr>
            <p:ph type="sldNum" sz="quarter" idx="12"/>
          </p:nvPr>
        </p:nvSpPr>
        <p:spPr>
          <a:xfrm>
            <a:off x="8613648" y="6305550"/>
            <a:ext cx="457200" cy="476250"/>
          </a:xfrm>
          <a:prstGeom prst="rect">
            <a:avLst/>
          </a:prstGeom>
        </p:spPr>
        <p:txBody>
          <a:bodyPr/>
          <a:lstStyle/>
          <a:p>
            <a:fld id="{51487026-0EA5-4A16-9BE4-E76BB99509D3}" type="slidenum">
              <a:rPr lang="it-IT" smtClean="0"/>
              <a:pPr/>
              <a:t>‹N›</a:t>
            </a:fld>
            <a:endParaRPr lang="it-IT"/>
          </a:p>
        </p:txBody>
      </p:sp>
      <p:sp>
        <p:nvSpPr>
          <p:cNvPr id="11" name="Rettangolo 10"/>
          <p:cNvSpPr/>
          <p:nvPr userDrawn="1"/>
        </p:nvSpPr>
        <p:spPr>
          <a:xfrm>
            <a:off x="0" y="6229350"/>
            <a:ext cx="9144000" cy="638175"/>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it-IT" dirty="0" smtClean="0"/>
              <a:t>            </a:t>
            </a:r>
            <a:r>
              <a:rPr lang="it-IT" b="1" dirty="0" smtClean="0"/>
              <a:t>Dipartimento di Ingegneria e Architettura</a:t>
            </a:r>
            <a:endParaRPr lang="it-IT" b="1" dirty="0"/>
          </a:p>
        </p:txBody>
      </p:sp>
      <p:pic>
        <p:nvPicPr>
          <p:cNvPr id="12" name="Picture 6" descr="http://www2.units.it/eussc/index_file/image004.jpg"/>
          <p:cNvPicPr>
            <a:picLocks noChangeAspect="1" noChangeArrowheads="1"/>
          </p:cNvPicPr>
          <p:nvPr userDrawn="1"/>
        </p:nvPicPr>
        <p:blipFill>
          <a:blip r:embed="rId2" cstate="print"/>
          <a:srcRect/>
          <a:stretch>
            <a:fillRect/>
          </a:stretch>
        </p:blipFill>
        <p:spPr bwMode="auto">
          <a:xfrm>
            <a:off x="6762" y="6222825"/>
            <a:ext cx="604798" cy="635176"/>
          </a:xfrm>
          <a:prstGeom prst="rect">
            <a:avLst/>
          </a:prstGeom>
          <a:noFill/>
        </p:spPr>
      </p:pic>
    </p:spTree>
    <p:extLst>
      <p:ext uri="{BB962C8B-B14F-4D97-AF65-F5344CB8AC3E}">
        <p14:creationId xmlns:p14="http://schemas.microsoft.com/office/powerpoint/2010/main" val="3109488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88521" y="139166"/>
            <a:ext cx="8581043" cy="840400"/>
          </a:xfrm>
          <a:prstGeom prst="rect">
            <a:avLst/>
          </a:prstGeom>
        </p:spPr>
        <p:txBody>
          <a:bodyPr vert="horz" lIns="91440" tIns="45720" rIns="91440" bIns="45720" rtlCol="0" anchor="t" anchorCtr="0">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143452"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73312216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8" r:id="rId3"/>
    <p:sldLayoutId id="2147483799" r:id="rId4"/>
  </p:sldLayoutIdLst>
  <p:timing>
    <p:tnLst>
      <p:par>
        <p:cTn id="1" dur="indefinite" restart="never" nodeType="tmRoot"/>
      </p:par>
    </p:tnLst>
  </p:timing>
  <p:hf hdr="0" ftr="0" dt="0"/>
  <p:txStyles>
    <p:titleStyle>
      <a:lvl1pPr marL="0" indent="0" algn="l" defTabSz="457200" rtl="0" eaLnBrk="1" latinLnBrk="0" hangingPunct="1">
        <a:spcBef>
          <a:spcPct val="0"/>
        </a:spcBef>
        <a:buNone/>
        <a:defRPr sz="2200" b="1" kern="1200">
          <a:solidFill>
            <a:srgbClr val="003399"/>
          </a:solidFill>
          <a:latin typeface="Arial"/>
          <a:ea typeface="+mj-ea"/>
          <a:cs typeface="Arial"/>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s://www.youtube.com/watch?v=AiTxIjLuoQg" TargetMode="Externa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image" Target="../media/image22.emf"/><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6.bin"/><Relationship Id="rId14"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8.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Iehgm8GyDOs" TargetMode="External"/><Relationship Id="rId2" Type="http://schemas.openxmlformats.org/officeDocument/2006/relationships/hyperlink" Target="mailto:reini@units.it" TargetMode="External"/><Relationship Id="rId1" Type="http://schemas.openxmlformats.org/officeDocument/2006/relationships/slideLayout" Target="../slideLayouts/slideLayout2.xml"/><Relationship Id="rId5" Type="http://schemas.openxmlformats.org/officeDocument/2006/relationships/hyperlink" Target="http://web.mit.edu/2.813/www/readings/APPENDIX.pdf" TargetMode="External"/><Relationship Id="rId4" Type="http://schemas.openxmlformats.org/officeDocument/2006/relationships/hyperlink" Target="https://www.sciencedirect.com/science/article/abs/pii/S03605442183094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491126" y="3140968"/>
            <a:ext cx="8277289" cy="1512168"/>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en-US" dirty="0" smtClean="0"/>
              <a:t>Exergy </a:t>
            </a:r>
            <a:r>
              <a:rPr lang="en-US" dirty="0"/>
              <a:t>Analysis and Exergy-based Cost Accounting &amp; Optimization</a:t>
            </a:r>
            <a:endParaRPr lang="pt-BR" dirty="0">
              <a:solidFill>
                <a:prstClr val="white"/>
              </a:solidFill>
              <a:latin typeface="Arial" panose="020B0604020202020204" pitchFamily="34" charset="0"/>
              <a:cs typeface="Arial" panose="020B0604020202020204" pitchFamily="34" charset="0"/>
            </a:endParaRPr>
          </a:p>
        </p:txBody>
      </p:sp>
      <p:sp>
        <p:nvSpPr>
          <p:cNvPr id="131" name="Sottotitolo 2"/>
          <p:cNvSpPr txBox="1">
            <a:spLocks/>
          </p:cNvSpPr>
          <p:nvPr/>
        </p:nvSpPr>
        <p:spPr>
          <a:xfrm>
            <a:off x="477147" y="4941168"/>
            <a:ext cx="4526901" cy="1681806"/>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b="1" dirty="0" smtClean="0">
                <a:solidFill>
                  <a:prstClr val="white"/>
                </a:solidFill>
              </a:rPr>
              <a:t>Prof. M. Reini, Ph.D</a:t>
            </a:r>
            <a:endParaRPr lang="it-IT" sz="1800" b="1" dirty="0" smtClean="0">
              <a:solidFill>
                <a:prstClr val="white"/>
              </a:solidFill>
            </a:endParaRPr>
          </a:p>
          <a:p>
            <a:r>
              <a:rPr lang="it-IT" sz="1600" b="1" dirty="0" smtClean="0">
                <a:solidFill>
                  <a:prstClr val="white"/>
                </a:solidFill>
              </a:rPr>
              <a:t>Università degli Studi di Trieste</a:t>
            </a:r>
          </a:p>
          <a:p>
            <a:r>
              <a:rPr lang="it-IT" sz="1600" b="1" dirty="0" smtClean="0">
                <a:solidFill>
                  <a:prstClr val="white"/>
                </a:solidFill>
              </a:rPr>
              <a:t>Dipartimento di Ingegneria e Architettura – Polo di Pordenone</a:t>
            </a:r>
          </a:p>
          <a:p>
            <a:r>
              <a:rPr lang="it-IT" sz="1600" b="1" dirty="0" smtClean="0">
                <a:solidFill>
                  <a:prstClr val="white"/>
                </a:solidFill>
              </a:rPr>
              <a:t>reini@units.it</a:t>
            </a:r>
          </a:p>
          <a:p>
            <a:endParaRPr lang="it-IT" sz="1600" b="1" dirty="0" smtClean="0">
              <a:solidFill>
                <a:prstClr val="white"/>
              </a:solidFill>
            </a:endParaRPr>
          </a:p>
          <a:p>
            <a:endParaRPr lang="it-IT" sz="1600" b="1" dirty="0" smtClean="0">
              <a:solidFill>
                <a:prstClr val="white"/>
              </a:solidFill>
            </a:endParaRPr>
          </a:p>
          <a:p>
            <a:endParaRPr lang="it-IT" sz="1600" b="1" dirty="0" smtClean="0">
              <a:solidFill>
                <a:prstClr val="white"/>
              </a:solidFill>
            </a:endParaRPr>
          </a:p>
          <a:p>
            <a:endParaRPr lang="it-IT" sz="1600" dirty="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516377" y="116632"/>
            <a:ext cx="1089656" cy="1080120"/>
          </a:xfrm>
          <a:prstGeom prst="rect">
            <a:avLst/>
          </a:prstGeom>
          <a:noFill/>
        </p:spPr>
      </p:pic>
      <p:sp>
        <p:nvSpPr>
          <p:cNvPr id="133" name="CasellaDiTesto 132"/>
          <p:cNvSpPr txBox="1"/>
          <p:nvPr/>
        </p:nvSpPr>
        <p:spPr>
          <a:xfrm>
            <a:off x="1763688" y="332656"/>
            <a:ext cx="5328592" cy="861774"/>
          </a:xfrm>
          <a:prstGeom prst="rect">
            <a:avLst/>
          </a:prstGeom>
          <a:noFill/>
        </p:spPr>
        <p:txBody>
          <a:bodyPr wrap="square" rtlCol="0">
            <a:spAutoFit/>
          </a:bodyPr>
          <a:lstStyle/>
          <a:p>
            <a:r>
              <a:rPr lang="it-IT" sz="1600" b="1" dirty="0" smtClean="0">
                <a:solidFill>
                  <a:schemeClr val="bg2">
                    <a:lumMod val="50000"/>
                  </a:schemeClr>
                </a:solidFill>
                <a:latin typeface="Arial" pitchFamily="34" charset="0"/>
                <a:cs typeface="Arial" pitchFamily="34" charset="0"/>
              </a:rPr>
              <a:t>UNIVERSITÀ DEGLI STUDI </a:t>
            </a:r>
            <a:r>
              <a:rPr lang="it-IT" sz="1600" b="1" dirty="0" err="1" smtClean="0">
                <a:solidFill>
                  <a:schemeClr val="bg2">
                    <a:lumMod val="50000"/>
                  </a:schemeClr>
                </a:solidFill>
                <a:latin typeface="Arial" pitchFamily="34" charset="0"/>
                <a:cs typeface="Arial" pitchFamily="34" charset="0"/>
              </a:rPr>
              <a:t>DI</a:t>
            </a:r>
            <a:r>
              <a:rPr lang="it-IT" sz="1600" b="1" dirty="0" smtClean="0">
                <a:solidFill>
                  <a:schemeClr val="bg2">
                    <a:lumMod val="50000"/>
                  </a:schemeClr>
                </a:solidFill>
                <a:latin typeface="Arial" pitchFamily="34" charset="0"/>
                <a:cs typeface="Arial" pitchFamily="34" charset="0"/>
              </a:rPr>
              <a:t> TRIESTE</a:t>
            </a:r>
          </a:p>
          <a:p>
            <a:r>
              <a:rPr lang="it-IT" sz="1600" b="1" dirty="0" smtClean="0">
                <a:solidFill>
                  <a:schemeClr val="bg2">
                    <a:lumMod val="50000"/>
                  </a:schemeClr>
                </a:solidFill>
                <a:latin typeface="Arial" pitchFamily="34" charset="0"/>
                <a:cs typeface="Arial" pitchFamily="34" charset="0"/>
              </a:rPr>
              <a:t>DIPARTIMENTO </a:t>
            </a:r>
            <a:r>
              <a:rPr lang="it-IT" sz="1600" b="1" dirty="0" err="1" smtClean="0">
                <a:solidFill>
                  <a:schemeClr val="bg2">
                    <a:lumMod val="50000"/>
                  </a:schemeClr>
                </a:solidFill>
                <a:latin typeface="Arial" pitchFamily="34" charset="0"/>
                <a:cs typeface="Arial" pitchFamily="34" charset="0"/>
              </a:rPr>
              <a:t>DI</a:t>
            </a:r>
            <a:r>
              <a:rPr lang="it-IT" sz="1600" b="1" dirty="0" smtClean="0">
                <a:solidFill>
                  <a:schemeClr val="bg2">
                    <a:lumMod val="50000"/>
                  </a:schemeClr>
                </a:solidFill>
                <a:latin typeface="Arial" pitchFamily="34" charset="0"/>
                <a:cs typeface="Arial" pitchFamily="34" charset="0"/>
              </a:rPr>
              <a:t> INGEGNERIA E ARCHITETTURA</a:t>
            </a:r>
          </a:p>
          <a:p>
            <a:endParaRPr lang="it-IT" dirty="0"/>
          </a:p>
        </p:txBody>
      </p:sp>
      <p:pic>
        <p:nvPicPr>
          <p:cNvPr id="89090" name="Picture 2" descr="Risultati immagini per logo dia un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890" y="116632"/>
            <a:ext cx="1362253" cy="1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6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92696"/>
            <a:ext cx="8820472" cy="3024336"/>
          </a:xfrm>
        </p:spPr>
        <p:txBody>
          <a:bodyPr>
            <a:normAutofit/>
          </a:bodyPr>
          <a:lstStyle/>
          <a:p>
            <a:pPr marL="179388" indent="-179388">
              <a:spcBef>
                <a:spcPts val="0"/>
              </a:spcBef>
              <a:spcAft>
                <a:spcPts val="600"/>
              </a:spcAft>
              <a:buFont typeface="Arial" pitchFamily="34" charset="0"/>
              <a:buChar char="•"/>
            </a:pPr>
            <a:r>
              <a:rPr lang="it-IT" sz="1800" dirty="0" smtClean="0"/>
              <a:t>L’introduzione dell’exergia consente di valutare su una base comune i diversi flussi di energia scambiati all’interno di un sistema, o tra questo e l’esterno.</a:t>
            </a:r>
          </a:p>
          <a:p>
            <a:pPr marL="179388" indent="-179388">
              <a:spcBef>
                <a:spcPts val="0"/>
              </a:spcBef>
              <a:spcAft>
                <a:spcPts val="600"/>
              </a:spcAft>
              <a:buFont typeface="Arial" pitchFamily="34" charset="0"/>
              <a:buChar char="•"/>
            </a:pPr>
            <a:r>
              <a:rPr lang="it-IT" sz="1800" dirty="0" smtClean="0"/>
              <a:t>Il punto centrale consiste nel riconoscere nello </a:t>
            </a:r>
            <a:r>
              <a:rPr lang="it-IT" sz="1800" i="1" dirty="0" smtClean="0"/>
              <a:t>SQUILIBRIO</a:t>
            </a:r>
            <a:r>
              <a:rPr lang="it-IT" sz="1800" dirty="0" smtClean="0"/>
              <a:t> termo-meccanico con l’ambiente una potenziale fonte di lavoro.</a:t>
            </a:r>
          </a:p>
          <a:p>
            <a:pPr marL="179388" indent="-179388">
              <a:spcBef>
                <a:spcPts val="0"/>
              </a:spcBef>
              <a:spcAft>
                <a:spcPts val="600"/>
              </a:spcAft>
              <a:buFont typeface="Arial" pitchFamily="34" charset="0"/>
              <a:buChar char="•"/>
            </a:pPr>
            <a:r>
              <a:rPr lang="it-IT" sz="1800" dirty="0" smtClean="0"/>
              <a:t>Lo stesso approccio può essere usato per ricondurre alla stessa base anche la valutazione di flussi di materia prima o, in generale tutti i flussi e gli accumuli di sostanze in equilibrio termo-meccanico con l’ambiente a (</a:t>
            </a:r>
            <a:r>
              <a:rPr lang="it-IT" sz="1800" i="1" dirty="0" smtClean="0"/>
              <a:t>T</a:t>
            </a:r>
            <a:r>
              <a:rPr lang="it-IT" sz="1800" i="1" baseline="-25000" dirty="0" smtClean="0"/>
              <a:t>0</a:t>
            </a:r>
            <a:r>
              <a:rPr lang="it-IT" sz="1800" i="1" dirty="0" smtClean="0"/>
              <a:t>, P</a:t>
            </a:r>
            <a:r>
              <a:rPr lang="it-IT" sz="1800" i="1" baseline="-25000" dirty="0" smtClean="0"/>
              <a:t>0</a:t>
            </a:r>
            <a:r>
              <a:rPr lang="it-IT" sz="1800" i="1" dirty="0" smtClean="0"/>
              <a:t>)</a:t>
            </a:r>
            <a:r>
              <a:rPr lang="it-IT" sz="1800" dirty="0" smtClean="0"/>
              <a:t>, MA NON in equilibrio chimico (Es.: i giacimenti di combustibili fossili, di materie prime, l’acqua dolce).</a:t>
            </a:r>
          </a:p>
        </p:txBody>
      </p:sp>
      <p:sp>
        <p:nvSpPr>
          <p:cNvPr id="3" name="Titolo 2"/>
          <p:cNvSpPr>
            <a:spLocks noGrp="1"/>
          </p:cNvSpPr>
          <p:nvPr>
            <p:ph type="title"/>
          </p:nvPr>
        </p:nvSpPr>
        <p:spPr>
          <a:xfrm>
            <a:off x="288521" y="139166"/>
            <a:ext cx="8581043" cy="481522"/>
          </a:xfrm>
        </p:spPr>
        <p:txBody>
          <a:bodyPr/>
          <a:lstStyle/>
          <a:p>
            <a:r>
              <a:rPr lang="it-IT" dirty="0" smtClean="0"/>
              <a:t>EXERGY – </a:t>
            </a:r>
            <a:r>
              <a:rPr lang="it-IT" dirty="0" err="1" smtClean="0"/>
              <a:t>chemical</a:t>
            </a:r>
            <a:r>
              <a:rPr lang="it-IT" dirty="0" smtClean="0"/>
              <a:t> exergy</a:t>
            </a:r>
            <a:endParaRPr lang="it-IT" dirty="0"/>
          </a:p>
        </p:txBody>
      </p:sp>
      <p:pic>
        <p:nvPicPr>
          <p:cNvPr id="43009" name="Picture 1"/>
          <p:cNvPicPr>
            <a:picLocks noChangeAspect="1" noChangeArrowheads="1"/>
          </p:cNvPicPr>
          <p:nvPr/>
        </p:nvPicPr>
        <p:blipFill>
          <a:blip r:embed="rId2" cstate="print"/>
          <a:srcRect/>
          <a:stretch>
            <a:fillRect/>
          </a:stretch>
        </p:blipFill>
        <p:spPr bwMode="auto">
          <a:xfrm>
            <a:off x="2051720" y="4581128"/>
            <a:ext cx="5116488" cy="1575504"/>
          </a:xfrm>
          <a:prstGeom prst="rect">
            <a:avLst/>
          </a:prstGeom>
          <a:noFill/>
          <a:ln w="9525">
            <a:noFill/>
            <a:miter lim="800000"/>
            <a:headEnd/>
            <a:tailEnd/>
          </a:ln>
        </p:spPr>
      </p:pic>
      <p:sp>
        <p:nvSpPr>
          <p:cNvPr id="6" name="CasellaDiTesto 5"/>
          <p:cNvSpPr txBox="1"/>
          <p:nvPr/>
        </p:nvSpPr>
        <p:spPr>
          <a:xfrm>
            <a:off x="179512" y="3678123"/>
            <a:ext cx="2160240" cy="830997"/>
          </a:xfrm>
          <a:prstGeom prst="rect">
            <a:avLst/>
          </a:prstGeom>
          <a:noFill/>
        </p:spPr>
        <p:txBody>
          <a:bodyPr wrap="square" rtlCol="0">
            <a:spAutoFit/>
          </a:bodyPr>
          <a:lstStyle/>
          <a:p>
            <a:r>
              <a:rPr lang="it-IT" sz="1600" dirty="0" smtClean="0"/>
              <a:t>Stato attuale: ogni componente ha un suo potenziale chimico </a:t>
            </a:r>
            <a:r>
              <a:rPr lang="it-IT" sz="1600" i="1" dirty="0" smtClean="0">
                <a:latin typeface="Symbol" pitchFamily="18" charset="2"/>
              </a:rPr>
              <a:t>m</a:t>
            </a:r>
            <a:r>
              <a:rPr lang="it-IT" sz="1600" i="1" baseline="-25000" dirty="0" smtClean="0"/>
              <a:t>i</a:t>
            </a:r>
            <a:endParaRPr lang="it-IT" sz="1600" i="1" baseline="-25000" dirty="0"/>
          </a:p>
        </p:txBody>
      </p:sp>
      <p:sp>
        <p:nvSpPr>
          <p:cNvPr id="7" name="CasellaDiTesto 6"/>
          <p:cNvSpPr txBox="1"/>
          <p:nvPr/>
        </p:nvSpPr>
        <p:spPr>
          <a:xfrm>
            <a:off x="2915816" y="3431902"/>
            <a:ext cx="2160240" cy="1077218"/>
          </a:xfrm>
          <a:prstGeom prst="rect">
            <a:avLst/>
          </a:prstGeom>
          <a:noFill/>
        </p:spPr>
        <p:txBody>
          <a:bodyPr wrap="square" rtlCol="0">
            <a:spAutoFit/>
          </a:bodyPr>
          <a:lstStyle/>
          <a:p>
            <a:r>
              <a:rPr lang="it-IT" sz="1600" dirty="0" smtClean="0"/>
              <a:t>Stato di riferimento: ogni componente ha un suo potenziale chimico a (</a:t>
            </a:r>
            <a:r>
              <a:rPr lang="it-IT" sz="1600" i="1" dirty="0" smtClean="0"/>
              <a:t>T</a:t>
            </a:r>
            <a:r>
              <a:rPr lang="it-IT" sz="1600" i="1" baseline="-25000" dirty="0" smtClean="0"/>
              <a:t>0</a:t>
            </a:r>
            <a:r>
              <a:rPr lang="it-IT" sz="1600" i="1" dirty="0" smtClean="0"/>
              <a:t>, P</a:t>
            </a:r>
            <a:r>
              <a:rPr lang="it-IT" sz="1600" i="1" baseline="-25000" dirty="0" smtClean="0"/>
              <a:t>0</a:t>
            </a:r>
            <a:r>
              <a:rPr lang="it-IT" sz="1600" i="1" dirty="0" smtClean="0"/>
              <a:t>)</a:t>
            </a:r>
            <a:r>
              <a:rPr lang="it-IT" sz="1600" dirty="0" smtClean="0"/>
              <a:t>, </a:t>
            </a:r>
            <a:r>
              <a:rPr lang="it-IT" sz="1600" i="1" dirty="0" err="1" smtClean="0">
                <a:latin typeface="Symbol" pitchFamily="18" charset="2"/>
              </a:rPr>
              <a:t>m</a:t>
            </a:r>
            <a:r>
              <a:rPr lang="it-IT" sz="1600" i="1" baseline="-25000" dirty="0" err="1" smtClean="0"/>
              <a:t>i</a:t>
            </a:r>
            <a:r>
              <a:rPr lang="it-IT" sz="1600" i="1" baseline="30000" dirty="0" err="1" smtClean="0"/>
              <a:t>*</a:t>
            </a:r>
            <a:endParaRPr lang="it-IT" sz="1600" i="1" baseline="-25000" dirty="0"/>
          </a:p>
        </p:txBody>
      </p:sp>
      <p:sp>
        <p:nvSpPr>
          <p:cNvPr id="8" name="CasellaDiTesto 7"/>
          <p:cNvSpPr txBox="1"/>
          <p:nvPr/>
        </p:nvSpPr>
        <p:spPr>
          <a:xfrm>
            <a:off x="5364088" y="3212976"/>
            <a:ext cx="3528392" cy="1323439"/>
          </a:xfrm>
          <a:prstGeom prst="rect">
            <a:avLst/>
          </a:prstGeom>
          <a:noFill/>
        </p:spPr>
        <p:txBody>
          <a:bodyPr wrap="square" rtlCol="0">
            <a:spAutoFit/>
          </a:bodyPr>
          <a:lstStyle/>
          <a:p>
            <a:r>
              <a:rPr lang="it-IT" sz="1600" dirty="0" smtClean="0"/>
              <a:t>Stato morto: ogni componente ha reagito, a (</a:t>
            </a:r>
            <a:r>
              <a:rPr lang="it-IT" sz="1600" i="1" dirty="0" smtClean="0"/>
              <a:t>T</a:t>
            </a:r>
            <a:r>
              <a:rPr lang="it-IT" sz="1600" i="1" baseline="-25000" dirty="0" smtClean="0"/>
              <a:t>0</a:t>
            </a:r>
            <a:r>
              <a:rPr lang="it-IT" sz="1600" i="1" dirty="0" smtClean="0"/>
              <a:t>, P</a:t>
            </a:r>
            <a:r>
              <a:rPr lang="it-IT" sz="1600" i="1" baseline="-25000" dirty="0" smtClean="0"/>
              <a:t>0</a:t>
            </a:r>
            <a:r>
              <a:rPr lang="it-IT" sz="1600" dirty="0" smtClean="0"/>
              <a:t>) costanti , con sostanze dell’ambiente e i prodotti hanno raggiunto il potenziale chimico  di altre sostanze presenti nell’ambiente, </a:t>
            </a:r>
            <a:r>
              <a:rPr lang="it-IT" sz="1600" i="1" dirty="0" smtClean="0">
                <a:latin typeface="Symbol" pitchFamily="18" charset="2"/>
              </a:rPr>
              <a:t>m</a:t>
            </a:r>
            <a:r>
              <a:rPr lang="it-IT" sz="1600" i="1" baseline="-25000" dirty="0" smtClean="0"/>
              <a:t>0,i</a:t>
            </a:r>
            <a:endParaRPr lang="it-IT" sz="1600" i="1" baseline="-25000" dirty="0"/>
          </a:p>
        </p:txBody>
      </p:sp>
      <p:cxnSp>
        <p:nvCxnSpPr>
          <p:cNvPr id="10" name="Connettore 2 9"/>
          <p:cNvCxnSpPr/>
          <p:nvPr/>
        </p:nvCxnSpPr>
        <p:spPr>
          <a:xfrm>
            <a:off x="2123728" y="4365104"/>
            <a:ext cx="288032"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4211960" y="4293096"/>
            <a:ext cx="72008"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flipH="1">
            <a:off x="6876256" y="4509120"/>
            <a:ext cx="72008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20688"/>
            <a:ext cx="8964488" cy="2160240"/>
          </a:xfrm>
        </p:spPr>
        <p:txBody>
          <a:bodyPr>
            <a:normAutofit/>
          </a:bodyPr>
          <a:lstStyle/>
          <a:p>
            <a:r>
              <a:rPr lang="it-IT" sz="1600" dirty="0" smtClean="0"/>
              <a:t>Per valutare l’exergia chimica, è necessario definire la composizione dell’Ambiente di riferimento:</a:t>
            </a:r>
            <a:endParaRPr lang="it-IT" sz="1600" dirty="0"/>
          </a:p>
        </p:txBody>
      </p:sp>
      <p:grpSp>
        <p:nvGrpSpPr>
          <p:cNvPr id="4" name="Group 40"/>
          <p:cNvGrpSpPr>
            <a:grpSpLocks/>
          </p:cNvGrpSpPr>
          <p:nvPr/>
        </p:nvGrpSpPr>
        <p:grpSpPr bwMode="auto">
          <a:xfrm>
            <a:off x="323528" y="3356992"/>
            <a:ext cx="5196884" cy="2348607"/>
            <a:chOff x="960" y="1288"/>
            <a:chExt cx="4591" cy="2170"/>
          </a:xfrm>
        </p:grpSpPr>
        <p:sp>
          <p:nvSpPr>
            <p:cNvPr id="5" name="Rectangle 6"/>
            <p:cNvSpPr>
              <a:spLocks noChangeArrowheads="1"/>
            </p:cNvSpPr>
            <p:nvPr/>
          </p:nvSpPr>
          <p:spPr bwMode="auto">
            <a:xfrm>
              <a:off x="1632" y="1776"/>
              <a:ext cx="2160" cy="1296"/>
            </a:xfrm>
            <a:prstGeom prst="rect">
              <a:avLst/>
            </a:prstGeom>
            <a:noFill/>
            <a:ln w="25400">
              <a:solidFill>
                <a:srgbClr val="009900"/>
              </a:solidFill>
              <a:prstDash val="dash"/>
              <a:miter lim="800000"/>
              <a:headEnd/>
              <a:tailEnd/>
            </a:ln>
          </p:spPr>
          <p:txBody>
            <a:bodyPr wrap="none" anchor="ctr"/>
            <a:lstStyle/>
            <a:p>
              <a:endParaRPr lang="it-IT" sz="1400"/>
            </a:p>
          </p:txBody>
        </p:sp>
        <p:sp>
          <p:nvSpPr>
            <p:cNvPr id="6" name="AutoShape 7"/>
            <p:cNvSpPr>
              <a:spLocks noChangeArrowheads="1"/>
            </p:cNvSpPr>
            <p:nvPr/>
          </p:nvSpPr>
          <p:spPr bwMode="auto">
            <a:xfrm flipV="1">
              <a:off x="2064" y="2256"/>
              <a:ext cx="1104" cy="480"/>
            </a:xfrm>
            <a:custGeom>
              <a:avLst/>
              <a:gdLst>
                <a:gd name="T0" fmla="*/ 966 w 21600"/>
                <a:gd name="T1" fmla="*/ 240 h 21600"/>
                <a:gd name="T2" fmla="*/ 552 w 21600"/>
                <a:gd name="T3" fmla="*/ 480 h 21600"/>
                <a:gd name="T4" fmla="*/ 138 w 21600"/>
                <a:gd name="T5" fmla="*/ 240 h 21600"/>
                <a:gd name="T6" fmla="*/ 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38100">
              <a:solidFill>
                <a:srgbClr val="0033CC"/>
              </a:solidFill>
              <a:miter lim="800000"/>
              <a:headEnd/>
              <a:tailEnd/>
            </a:ln>
          </p:spPr>
          <p:txBody>
            <a:bodyPr wrap="none" anchor="ctr"/>
            <a:lstStyle/>
            <a:p>
              <a:endParaRPr lang="it-IT" sz="1400"/>
            </a:p>
          </p:txBody>
        </p:sp>
        <p:sp>
          <p:nvSpPr>
            <p:cNvPr id="7" name="Rectangle 8"/>
            <p:cNvSpPr>
              <a:spLocks noChangeArrowheads="1"/>
            </p:cNvSpPr>
            <p:nvPr/>
          </p:nvSpPr>
          <p:spPr bwMode="auto">
            <a:xfrm>
              <a:off x="2568" y="2256"/>
              <a:ext cx="96" cy="1056"/>
            </a:xfrm>
            <a:prstGeom prst="rect">
              <a:avLst/>
            </a:prstGeom>
            <a:noFill/>
            <a:ln w="38100">
              <a:solidFill>
                <a:srgbClr val="0033CC"/>
              </a:solidFill>
              <a:miter lim="800000"/>
              <a:headEnd/>
              <a:tailEnd/>
            </a:ln>
          </p:spPr>
          <p:txBody>
            <a:bodyPr wrap="none" anchor="ctr"/>
            <a:lstStyle/>
            <a:p>
              <a:endParaRPr lang="it-IT" sz="1400"/>
            </a:p>
          </p:txBody>
        </p:sp>
        <p:sp>
          <p:nvSpPr>
            <p:cNvPr id="8" name="Rectangle 9"/>
            <p:cNvSpPr>
              <a:spLocks noChangeArrowheads="1"/>
            </p:cNvSpPr>
            <p:nvPr/>
          </p:nvSpPr>
          <p:spPr bwMode="auto">
            <a:xfrm>
              <a:off x="2388" y="3312"/>
              <a:ext cx="480" cy="96"/>
            </a:xfrm>
            <a:prstGeom prst="rect">
              <a:avLst/>
            </a:prstGeom>
            <a:noFill/>
            <a:ln w="38100">
              <a:solidFill>
                <a:srgbClr val="0033CC"/>
              </a:solidFill>
              <a:miter lim="800000"/>
              <a:headEnd/>
              <a:tailEnd/>
            </a:ln>
          </p:spPr>
          <p:txBody>
            <a:bodyPr wrap="none" anchor="ctr"/>
            <a:lstStyle/>
            <a:p>
              <a:endParaRPr lang="it-IT" sz="1400"/>
            </a:p>
          </p:txBody>
        </p:sp>
        <p:sp>
          <p:nvSpPr>
            <p:cNvPr id="9" name="Line 10"/>
            <p:cNvSpPr>
              <a:spLocks noChangeShapeType="1"/>
            </p:cNvSpPr>
            <p:nvPr/>
          </p:nvSpPr>
          <p:spPr bwMode="auto">
            <a:xfrm>
              <a:off x="2208" y="3360"/>
              <a:ext cx="192" cy="0"/>
            </a:xfrm>
            <a:prstGeom prst="line">
              <a:avLst/>
            </a:prstGeom>
            <a:noFill/>
            <a:ln w="38100">
              <a:solidFill>
                <a:srgbClr val="800000"/>
              </a:solidFill>
              <a:round/>
              <a:headEnd type="arrow" w="med" len="med"/>
              <a:tailEnd/>
            </a:ln>
          </p:spPr>
          <p:txBody>
            <a:bodyPr wrap="none"/>
            <a:lstStyle/>
            <a:p>
              <a:endParaRPr lang="it-IT" sz="1400"/>
            </a:p>
          </p:txBody>
        </p:sp>
        <p:sp>
          <p:nvSpPr>
            <p:cNvPr id="10" name="Line 11"/>
            <p:cNvSpPr>
              <a:spLocks noChangeShapeType="1"/>
            </p:cNvSpPr>
            <p:nvPr/>
          </p:nvSpPr>
          <p:spPr bwMode="auto">
            <a:xfrm flipH="1">
              <a:off x="1872" y="2256"/>
              <a:ext cx="480" cy="0"/>
            </a:xfrm>
            <a:prstGeom prst="line">
              <a:avLst/>
            </a:prstGeom>
            <a:noFill/>
            <a:ln w="38100">
              <a:solidFill>
                <a:srgbClr val="800000"/>
              </a:solidFill>
              <a:round/>
              <a:headEnd/>
              <a:tailEnd/>
            </a:ln>
          </p:spPr>
          <p:txBody>
            <a:bodyPr wrap="none"/>
            <a:lstStyle/>
            <a:p>
              <a:endParaRPr lang="it-IT" sz="1400"/>
            </a:p>
          </p:txBody>
        </p:sp>
        <p:sp>
          <p:nvSpPr>
            <p:cNvPr id="11" name="Line 12"/>
            <p:cNvSpPr>
              <a:spLocks noChangeShapeType="1"/>
            </p:cNvSpPr>
            <p:nvPr/>
          </p:nvSpPr>
          <p:spPr bwMode="auto">
            <a:xfrm>
              <a:off x="1152" y="2256"/>
              <a:ext cx="768" cy="0"/>
            </a:xfrm>
            <a:prstGeom prst="line">
              <a:avLst/>
            </a:prstGeom>
            <a:noFill/>
            <a:ln w="38100">
              <a:solidFill>
                <a:srgbClr val="800000"/>
              </a:solidFill>
              <a:round/>
              <a:headEnd/>
              <a:tailEnd type="arrow" w="med" len="med"/>
            </a:ln>
          </p:spPr>
          <p:txBody>
            <a:bodyPr wrap="none"/>
            <a:lstStyle/>
            <a:p>
              <a:endParaRPr lang="it-IT" sz="1400"/>
            </a:p>
          </p:txBody>
        </p:sp>
        <p:sp>
          <p:nvSpPr>
            <p:cNvPr id="12" name="Line 13"/>
            <p:cNvSpPr>
              <a:spLocks noChangeShapeType="1"/>
            </p:cNvSpPr>
            <p:nvPr/>
          </p:nvSpPr>
          <p:spPr bwMode="auto">
            <a:xfrm>
              <a:off x="3144" y="2736"/>
              <a:ext cx="504" cy="0"/>
            </a:xfrm>
            <a:prstGeom prst="line">
              <a:avLst/>
            </a:prstGeom>
            <a:noFill/>
            <a:ln w="38100">
              <a:solidFill>
                <a:srgbClr val="800000"/>
              </a:solidFill>
              <a:round/>
              <a:headEnd/>
              <a:tailEnd type="arrow" w="med" len="med"/>
            </a:ln>
          </p:spPr>
          <p:txBody>
            <a:bodyPr wrap="none"/>
            <a:lstStyle/>
            <a:p>
              <a:endParaRPr lang="it-IT" sz="1400"/>
            </a:p>
          </p:txBody>
        </p:sp>
        <p:sp>
          <p:nvSpPr>
            <p:cNvPr id="13" name="Line 14"/>
            <p:cNvSpPr>
              <a:spLocks noChangeShapeType="1"/>
            </p:cNvSpPr>
            <p:nvPr/>
          </p:nvSpPr>
          <p:spPr bwMode="auto">
            <a:xfrm>
              <a:off x="3552" y="2736"/>
              <a:ext cx="1104" cy="0"/>
            </a:xfrm>
            <a:prstGeom prst="line">
              <a:avLst/>
            </a:prstGeom>
            <a:noFill/>
            <a:ln w="38100">
              <a:solidFill>
                <a:srgbClr val="800000"/>
              </a:solidFill>
              <a:round/>
              <a:headEnd/>
              <a:tailEnd type="arrow" w="med" len="med"/>
            </a:ln>
          </p:spPr>
          <p:txBody>
            <a:bodyPr wrap="none"/>
            <a:lstStyle/>
            <a:p>
              <a:endParaRPr lang="it-IT" sz="1400"/>
            </a:p>
          </p:txBody>
        </p:sp>
        <p:sp>
          <p:nvSpPr>
            <p:cNvPr id="14" name="Rectangle 16"/>
            <p:cNvSpPr>
              <a:spLocks noChangeArrowheads="1"/>
            </p:cNvSpPr>
            <p:nvPr/>
          </p:nvSpPr>
          <p:spPr bwMode="auto">
            <a:xfrm>
              <a:off x="4128" y="2520"/>
              <a:ext cx="192" cy="432"/>
            </a:xfrm>
            <a:prstGeom prst="rect">
              <a:avLst/>
            </a:prstGeom>
            <a:noFill/>
            <a:ln w="38100">
              <a:solidFill>
                <a:srgbClr val="0033CC"/>
              </a:solidFill>
              <a:miter lim="800000"/>
              <a:headEnd/>
              <a:tailEnd/>
            </a:ln>
          </p:spPr>
          <p:txBody>
            <a:bodyPr wrap="none" anchor="ctr"/>
            <a:lstStyle/>
            <a:p>
              <a:endParaRPr lang="it-IT" sz="1400"/>
            </a:p>
          </p:txBody>
        </p:sp>
        <p:sp>
          <p:nvSpPr>
            <p:cNvPr id="15" name="Freeform 17"/>
            <p:cNvSpPr>
              <a:spLocks/>
            </p:cNvSpPr>
            <p:nvPr/>
          </p:nvSpPr>
          <p:spPr bwMode="auto">
            <a:xfrm>
              <a:off x="2520" y="1584"/>
              <a:ext cx="312" cy="816"/>
            </a:xfrm>
            <a:custGeom>
              <a:avLst/>
              <a:gdLst>
                <a:gd name="T0" fmla="*/ 24 w 312"/>
                <a:gd name="T1" fmla="*/ 816 h 816"/>
                <a:gd name="T2" fmla="*/ 168 w 312"/>
                <a:gd name="T3" fmla="*/ 528 h 816"/>
                <a:gd name="T4" fmla="*/ 24 w 312"/>
                <a:gd name="T5" fmla="*/ 576 h 816"/>
                <a:gd name="T6" fmla="*/ 312 w 312"/>
                <a:gd name="T7" fmla="*/ 0 h 816"/>
                <a:gd name="T8" fmla="*/ 0 60000 65536"/>
                <a:gd name="T9" fmla="*/ 0 60000 65536"/>
                <a:gd name="T10" fmla="*/ 0 60000 65536"/>
                <a:gd name="T11" fmla="*/ 0 60000 65536"/>
                <a:gd name="T12" fmla="*/ 0 w 312"/>
                <a:gd name="T13" fmla="*/ 0 h 816"/>
                <a:gd name="T14" fmla="*/ 312 w 312"/>
                <a:gd name="T15" fmla="*/ 816 h 816"/>
              </a:gdLst>
              <a:ahLst/>
              <a:cxnLst>
                <a:cxn ang="T8">
                  <a:pos x="T0" y="T1"/>
                </a:cxn>
                <a:cxn ang="T9">
                  <a:pos x="T2" y="T3"/>
                </a:cxn>
                <a:cxn ang="T10">
                  <a:pos x="T4" y="T5"/>
                </a:cxn>
                <a:cxn ang="T11">
                  <a:pos x="T6" y="T7"/>
                </a:cxn>
              </a:cxnLst>
              <a:rect l="T12" t="T13" r="T14" b="T15"/>
              <a:pathLst>
                <a:path w="312" h="816">
                  <a:moveTo>
                    <a:pt x="24" y="816"/>
                  </a:moveTo>
                  <a:cubicBezTo>
                    <a:pt x="96" y="692"/>
                    <a:pt x="168" y="568"/>
                    <a:pt x="168" y="528"/>
                  </a:cubicBezTo>
                  <a:cubicBezTo>
                    <a:pt x="168" y="488"/>
                    <a:pt x="0" y="664"/>
                    <a:pt x="24" y="576"/>
                  </a:cubicBezTo>
                  <a:cubicBezTo>
                    <a:pt x="48" y="488"/>
                    <a:pt x="264" y="96"/>
                    <a:pt x="312" y="0"/>
                  </a:cubicBezTo>
                </a:path>
              </a:pathLst>
            </a:custGeom>
            <a:noFill/>
            <a:ln w="38100" cmpd="sng">
              <a:solidFill>
                <a:srgbClr val="800000"/>
              </a:solidFill>
              <a:round/>
              <a:headEnd type="arrow" w="med" len="med"/>
              <a:tailEnd type="none" w="med" len="med"/>
            </a:ln>
          </p:spPr>
          <p:txBody>
            <a:bodyPr wrap="none"/>
            <a:lstStyle/>
            <a:p>
              <a:endParaRPr lang="it-IT" sz="1400"/>
            </a:p>
          </p:txBody>
        </p:sp>
        <p:sp>
          <p:nvSpPr>
            <p:cNvPr id="16" name="Line 18"/>
            <p:cNvSpPr>
              <a:spLocks noChangeShapeType="1"/>
            </p:cNvSpPr>
            <p:nvPr/>
          </p:nvSpPr>
          <p:spPr bwMode="auto">
            <a:xfrm flipV="1">
              <a:off x="4224" y="2964"/>
              <a:ext cx="0" cy="336"/>
            </a:xfrm>
            <a:prstGeom prst="line">
              <a:avLst/>
            </a:prstGeom>
            <a:noFill/>
            <a:ln w="38100">
              <a:solidFill>
                <a:srgbClr val="800000"/>
              </a:solidFill>
              <a:round/>
              <a:headEnd/>
              <a:tailEnd type="arrow" w="med" len="med"/>
            </a:ln>
          </p:spPr>
          <p:txBody>
            <a:bodyPr wrap="none"/>
            <a:lstStyle/>
            <a:p>
              <a:endParaRPr lang="it-IT" sz="1400"/>
            </a:p>
          </p:txBody>
        </p:sp>
        <p:sp>
          <p:nvSpPr>
            <p:cNvPr id="17" name="Text Box 20"/>
            <p:cNvSpPr txBox="1">
              <a:spLocks noChangeArrowheads="1"/>
            </p:cNvSpPr>
            <p:nvPr/>
          </p:nvSpPr>
          <p:spPr bwMode="auto">
            <a:xfrm>
              <a:off x="1776" y="3216"/>
              <a:ext cx="480" cy="194"/>
            </a:xfrm>
            <a:prstGeom prst="rect">
              <a:avLst/>
            </a:prstGeom>
            <a:noFill/>
            <a:ln w="9525">
              <a:noFill/>
              <a:miter lim="800000"/>
              <a:headEnd/>
              <a:tailEnd/>
            </a:ln>
          </p:spPr>
          <p:txBody>
            <a:bodyPr>
              <a:spAutoFit/>
            </a:bodyPr>
            <a:lstStyle/>
            <a:p>
              <a:pPr>
                <a:spcBef>
                  <a:spcPct val="50000"/>
                </a:spcBef>
              </a:pPr>
              <a:r>
                <a:rPr lang="en-US" sz="1400" b="1">
                  <a:solidFill>
                    <a:srgbClr val="0033CC"/>
                  </a:solidFill>
                  <a:latin typeface="Arial" charset="0"/>
                </a:rPr>
                <a:t>W</a:t>
              </a:r>
              <a:r>
                <a:rPr lang="en-US" sz="1400" b="1" baseline="-25000">
                  <a:solidFill>
                    <a:srgbClr val="0033CC"/>
                  </a:solidFill>
                  <a:latin typeface="Arial" charset="0"/>
                </a:rPr>
                <a:t>sh</a:t>
              </a:r>
              <a:endParaRPr lang="en-US" sz="1400" b="1">
                <a:solidFill>
                  <a:srgbClr val="0033CC"/>
                </a:solidFill>
                <a:latin typeface="Arial" charset="0"/>
              </a:endParaRPr>
            </a:p>
          </p:txBody>
        </p:sp>
        <p:sp>
          <p:nvSpPr>
            <p:cNvPr id="18" name="Text Box 21"/>
            <p:cNvSpPr txBox="1">
              <a:spLocks noChangeArrowheads="1"/>
            </p:cNvSpPr>
            <p:nvPr/>
          </p:nvSpPr>
          <p:spPr bwMode="auto">
            <a:xfrm>
              <a:off x="3912" y="3264"/>
              <a:ext cx="768" cy="194"/>
            </a:xfrm>
            <a:prstGeom prst="rect">
              <a:avLst/>
            </a:prstGeom>
            <a:noFill/>
            <a:ln w="9525">
              <a:noFill/>
              <a:miter lim="800000"/>
              <a:headEnd/>
              <a:tailEnd/>
            </a:ln>
          </p:spPr>
          <p:txBody>
            <a:bodyPr>
              <a:spAutoFit/>
            </a:bodyPr>
            <a:lstStyle/>
            <a:p>
              <a:pPr>
                <a:spcBef>
                  <a:spcPct val="50000"/>
                </a:spcBef>
              </a:pPr>
              <a:r>
                <a:rPr lang="en-US" sz="1400" b="1">
                  <a:solidFill>
                    <a:srgbClr val="0033CC"/>
                  </a:solidFill>
                  <a:latin typeface="Arial" charset="0"/>
                </a:rPr>
                <a:t>S.P.M.</a:t>
              </a:r>
            </a:p>
          </p:txBody>
        </p:sp>
        <p:sp>
          <p:nvSpPr>
            <p:cNvPr id="19" name="Rectangle 23"/>
            <p:cNvSpPr>
              <a:spLocks noChangeArrowheads="1"/>
            </p:cNvSpPr>
            <p:nvPr/>
          </p:nvSpPr>
          <p:spPr bwMode="auto">
            <a:xfrm>
              <a:off x="960" y="1872"/>
              <a:ext cx="408" cy="194"/>
            </a:xfrm>
            <a:prstGeom prst="rect">
              <a:avLst/>
            </a:prstGeom>
            <a:noFill/>
            <a:ln w="9525">
              <a:noFill/>
              <a:miter lim="800000"/>
              <a:headEnd/>
              <a:tailEnd/>
            </a:ln>
          </p:spPr>
          <p:txBody>
            <a:bodyPr wrap="none">
              <a:spAutoFit/>
            </a:bodyPr>
            <a:lstStyle/>
            <a:p>
              <a:r>
                <a:rPr lang="en-US" sz="1400" b="1">
                  <a:solidFill>
                    <a:srgbClr val="0033CC"/>
                  </a:solidFill>
                  <a:latin typeface="Arial" charset="0"/>
                </a:rPr>
                <a:t>T</a:t>
              </a:r>
              <a:r>
                <a:rPr lang="en-US" sz="1400" b="1" baseline="-25000">
                  <a:solidFill>
                    <a:srgbClr val="0033CC"/>
                  </a:solidFill>
                  <a:latin typeface="Arial" charset="0"/>
                </a:rPr>
                <a:t>o</a:t>
              </a:r>
              <a:r>
                <a:rPr lang="en-US" sz="1400" b="1">
                  <a:solidFill>
                    <a:srgbClr val="0033CC"/>
                  </a:solidFill>
                  <a:latin typeface="Arial" charset="0"/>
                </a:rPr>
                <a:t>, P</a:t>
              </a:r>
              <a:r>
                <a:rPr lang="en-US" sz="1400" b="1" baseline="-25000">
                  <a:solidFill>
                    <a:srgbClr val="0033CC"/>
                  </a:solidFill>
                  <a:latin typeface="Arial" charset="0"/>
                </a:rPr>
                <a:t>o</a:t>
              </a:r>
            </a:p>
          </p:txBody>
        </p:sp>
        <p:sp>
          <p:nvSpPr>
            <p:cNvPr id="20" name="Line 24"/>
            <p:cNvSpPr>
              <a:spLocks noChangeShapeType="1"/>
            </p:cNvSpPr>
            <p:nvPr/>
          </p:nvSpPr>
          <p:spPr bwMode="auto">
            <a:xfrm>
              <a:off x="1344" y="2160"/>
              <a:ext cx="0" cy="192"/>
            </a:xfrm>
            <a:prstGeom prst="line">
              <a:avLst/>
            </a:prstGeom>
            <a:noFill/>
            <a:ln w="38100">
              <a:solidFill>
                <a:srgbClr val="009900"/>
              </a:solidFill>
              <a:round/>
              <a:headEnd/>
              <a:tailEnd/>
            </a:ln>
          </p:spPr>
          <p:txBody>
            <a:bodyPr wrap="none"/>
            <a:lstStyle/>
            <a:p>
              <a:endParaRPr lang="it-IT" sz="1400"/>
            </a:p>
          </p:txBody>
        </p:sp>
        <p:sp>
          <p:nvSpPr>
            <p:cNvPr id="21" name="Line 25"/>
            <p:cNvSpPr>
              <a:spLocks noChangeShapeType="1"/>
            </p:cNvSpPr>
            <p:nvPr/>
          </p:nvSpPr>
          <p:spPr bwMode="auto">
            <a:xfrm>
              <a:off x="3984" y="2640"/>
              <a:ext cx="0" cy="192"/>
            </a:xfrm>
            <a:prstGeom prst="line">
              <a:avLst/>
            </a:prstGeom>
            <a:noFill/>
            <a:ln w="38100">
              <a:solidFill>
                <a:srgbClr val="198416"/>
              </a:solidFill>
              <a:round/>
              <a:headEnd/>
              <a:tailEnd/>
            </a:ln>
          </p:spPr>
          <p:txBody>
            <a:bodyPr wrap="none"/>
            <a:lstStyle/>
            <a:p>
              <a:endParaRPr lang="it-IT" sz="1400"/>
            </a:p>
          </p:txBody>
        </p:sp>
        <p:sp>
          <p:nvSpPr>
            <p:cNvPr id="22" name="Text Box 26"/>
            <p:cNvSpPr txBox="1">
              <a:spLocks noChangeArrowheads="1"/>
            </p:cNvSpPr>
            <p:nvPr/>
          </p:nvSpPr>
          <p:spPr bwMode="auto">
            <a:xfrm>
              <a:off x="1236" y="2316"/>
              <a:ext cx="240" cy="194"/>
            </a:xfrm>
            <a:prstGeom prst="rect">
              <a:avLst/>
            </a:prstGeom>
            <a:noFill/>
            <a:ln w="9525">
              <a:noFill/>
              <a:miter lim="800000"/>
              <a:headEnd/>
              <a:tailEnd/>
            </a:ln>
          </p:spPr>
          <p:txBody>
            <a:bodyPr>
              <a:spAutoFit/>
            </a:bodyPr>
            <a:lstStyle/>
            <a:p>
              <a:pPr>
                <a:spcBef>
                  <a:spcPct val="50000"/>
                </a:spcBef>
              </a:pPr>
              <a:r>
                <a:rPr lang="en-US" sz="1400" b="1">
                  <a:solidFill>
                    <a:srgbClr val="198416"/>
                  </a:solidFill>
                  <a:latin typeface="Arial" charset="0"/>
                </a:rPr>
                <a:t>1</a:t>
              </a:r>
            </a:p>
          </p:txBody>
        </p:sp>
        <p:sp>
          <p:nvSpPr>
            <p:cNvPr id="23" name="Text Box 27"/>
            <p:cNvSpPr txBox="1">
              <a:spLocks noChangeArrowheads="1"/>
            </p:cNvSpPr>
            <p:nvPr/>
          </p:nvSpPr>
          <p:spPr bwMode="auto">
            <a:xfrm>
              <a:off x="3888" y="2376"/>
              <a:ext cx="240" cy="194"/>
            </a:xfrm>
            <a:prstGeom prst="rect">
              <a:avLst/>
            </a:prstGeom>
            <a:noFill/>
            <a:ln w="9525">
              <a:noFill/>
              <a:miter lim="800000"/>
              <a:headEnd/>
              <a:tailEnd/>
            </a:ln>
          </p:spPr>
          <p:txBody>
            <a:bodyPr>
              <a:spAutoFit/>
            </a:bodyPr>
            <a:lstStyle/>
            <a:p>
              <a:pPr>
                <a:spcBef>
                  <a:spcPct val="50000"/>
                </a:spcBef>
              </a:pPr>
              <a:r>
                <a:rPr lang="en-US" sz="1400" b="1">
                  <a:solidFill>
                    <a:srgbClr val="198416"/>
                  </a:solidFill>
                  <a:latin typeface="Arial" charset="0"/>
                </a:rPr>
                <a:t>2</a:t>
              </a:r>
            </a:p>
          </p:txBody>
        </p:sp>
        <p:sp>
          <p:nvSpPr>
            <p:cNvPr id="24" name="Text Box 28"/>
            <p:cNvSpPr txBox="1">
              <a:spLocks noChangeArrowheads="1"/>
            </p:cNvSpPr>
            <p:nvPr/>
          </p:nvSpPr>
          <p:spPr bwMode="auto">
            <a:xfrm>
              <a:off x="4331" y="2353"/>
              <a:ext cx="1220" cy="284"/>
            </a:xfrm>
            <a:prstGeom prst="rect">
              <a:avLst/>
            </a:prstGeom>
            <a:noFill/>
            <a:ln w="9525">
              <a:noFill/>
              <a:miter lim="800000"/>
              <a:headEnd/>
              <a:tailEnd/>
            </a:ln>
          </p:spPr>
          <p:txBody>
            <a:bodyPr wrap="square">
              <a:spAutoFit/>
            </a:bodyPr>
            <a:lstStyle/>
            <a:p>
              <a:pPr>
                <a:spcBef>
                  <a:spcPct val="50000"/>
                </a:spcBef>
              </a:pPr>
              <a:r>
                <a:rPr lang="en-US" sz="1400" b="1" dirty="0" err="1" smtClean="0">
                  <a:solidFill>
                    <a:srgbClr val="0033CC"/>
                  </a:solidFill>
                  <a:latin typeface="Arial" charset="0"/>
                </a:rPr>
                <a:t>Ambiente</a:t>
              </a:r>
              <a:r>
                <a:rPr lang="en-US" sz="1400" b="1" dirty="0" smtClean="0">
                  <a:solidFill>
                    <a:srgbClr val="0033CC"/>
                  </a:solidFill>
                  <a:latin typeface="Arial" charset="0"/>
                </a:rPr>
                <a:t> </a:t>
              </a:r>
              <a:endParaRPr lang="en-US" sz="1400" b="1" dirty="0">
                <a:solidFill>
                  <a:srgbClr val="0033CC"/>
                </a:solidFill>
                <a:latin typeface="Arial" charset="0"/>
              </a:endParaRPr>
            </a:p>
          </p:txBody>
        </p:sp>
        <p:sp>
          <p:nvSpPr>
            <p:cNvPr id="25" name="Text Box 29"/>
            <p:cNvSpPr txBox="1">
              <a:spLocks noChangeArrowheads="1"/>
            </p:cNvSpPr>
            <p:nvPr/>
          </p:nvSpPr>
          <p:spPr bwMode="auto">
            <a:xfrm>
              <a:off x="2568" y="1288"/>
              <a:ext cx="576" cy="284"/>
            </a:xfrm>
            <a:prstGeom prst="rect">
              <a:avLst/>
            </a:prstGeom>
            <a:noFill/>
            <a:ln w="9525">
              <a:noFill/>
              <a:miter lim="800000"/>
              <a:headEnd/>
              <a:tailEnd/>
            </a:ln>
          </p:spPr>
          <p:txBody>
            <a:bodyPr>
              <a:spAutoFit/>
            </a:bodyPr>
            <a:lstStyle/>
            <a:p>
              <a:pPr>
                <a:spcBef>
                  <a:spcPct val="50000"/>
                </a:spcBef>
              </a:pPr>
              <a:r>
                <a:rPr lang="en-US" sz="1400" b="1" dirty="0" smtClean="0">
                  <a:solidFill>
                    <a:srgbClr val="FF0000"/>
                  </a:solidFill>
                  <a:latin typeface="Arial" charset="0"/>
                </a:rPr>
                <a:t>  </a:t>
              </a:r>
              <a:r>
                <a:rPr lang="en-US" sz="1400" b="1" dirty="0" smtClean="0">
                  <a:solidFill>
                    <a:schemeClr val="accent3"/>
                  </a:solidFill>
                  <a:latin typeface="Arial" charset="0"/>
                </a:rPr>
                <a:t>Q</a:t>
              </a:r>
              <a:r>
                <a:rPr lang="en-US" sz="1400" b="1" baseline="-25000" dirty="0" smtClean="0">
                  <a:solidFill>
                    <a:schemeClr val="accent3"/>
                  </a:solidFill>
                  <a:latin typeface="Arial" charset="0"/>
                </a:rPr>
                <a:t>0</a:t>
              </a:r>
              <a:endParaRPr lang="en-US" sz="1400" b="1" baseline="-25000" dirty="0">
                <a:solidFill>
                  <a:schemeClr val="accent3"/>
                </a:solidFill>
                <a:latin typeface="Arial" charset="0"/>
              </a:endParaRPr>
            </a:p>
          </p:txBody>
        </p:sp>
        <p:sp>
          <p:nvSpPr>
            <p:cNvPr id="26" name="Line 31"/>
            <p:cNvSpPr>
              <a:spLocks noChangeShapeType="1"/>
            </p:cNvSpPr>
            <p:nvPr/>
          </p:nvSpPr>
          <p:spPr bwMode="auto">
            <a:xfrm>
              <a:off x="2604" y="1548"/>
              <a:ext cx="480" cy="0"/>
            </a:xfrm>
            <a:prstGeom prst="line">
              <a:avLst/>
            </a:prstGeom>
            <a:noFill/>
            <a:ln w="38100">
              <a:solidFill>
                <a:schemeClr val="accent3"/>
              </a:solidFill>
              <a:round/>
              <a:headEnd/>
              <a:tailEnd/>
            </a:ln>
          </p:spPr>
          <p:txBody>
            <a:bodyPr wrap="none"/>
            <a:lstStyle/>
            <a:p>
              <a:endParaRPr lang="it-IT" sz="1400"/>
            </a:p>
          </p:txBody>
        </p:sp>
        <p:sp>
          <p:nvSpPr>
            <p:cNvPr id="27" name="Line 32"/>
            <p:cNvSpPr>
              <a:spLocks noChangeShapeType="1"/>
            </p:cNvSpPr>
            <p:nvPr/>
          </p:nvSpPr>
          <p:spPr bwMode="auto">
            <a:xfrm flipH="1" flipV="1">
              <a:off x="2520" y="1452"/>
              <a:ext cx="96" cy="96"/>
            </a:xfrm>
            <a:prstGeom prst="line">
              <a:avLst/>
            </a:prstGeom>
            <a:noFill/>
            <a:ln w="38100">
              <a:solidFill>
                <a:schemeClr val="accent3"/>
              </a:solidFill>
              <a:round/>
              <a:headEnd/>
              <a:tailEnd/>
            </a:ln>
          </p:spPr>
          <p:txBody>
            <a:bodyPr wrap="none"/>
            <a:lstStyle/>
            <a:p>
              <a:endParaRPr lang="it-IT" sz="1400"/>
            </a:p>
          </p:txBody>
        </p:sp>
        <p:sp>
          <p:nvSpPr>
            <p:cNvPr id="28" name="Line 33"/>
            <p:cNvSpPr>
              <a:spLocks noChangeShapeType="1"/>
            </p:cNvSpPr>
            <p:nvPr/>
          </p:nvSpPr>
          <p:spPr bwMode="auto">
            <a:xfrm flipV="1">
              <a:off x="3060" y="1452"/>
              <a:ext cx="144" cy="96"/>
            </a:xfrm>
            <a:prstGeom prst="line">
              <a:avLst/>
            </a:prstGeom>
            <a:noFill/>
            <a:ln w="38100">
              <a:solidFill>
                <a:schemeClr val="accent3"/>
              </a:solidFill>
              <a:round/>
              <a:headEnd/>
              <a:tailEnd/>
            </a:ln>
          </p:spPr>
          <p:txBody>
            <a:bodyPr wrap="none"/>
            <a:lstStyle/>
            <a:p>
              <a:endParaRPr lang="it-IT" sz="1400"/>
            </a:p>
          </p:txBody>
        </p:sp>
        <p:sp>
          <p:nvSpPr>
            <p:cNvPr id="29" name="Line 36"/>
            <p:cNvSpPr>
              <a:spLocks noChangeShapeType="1"/>
            </p:cNvSpPr>
            <p:nvPr/>
          </p:nvSpPr>
          <p:spPr bwMode="auto">
            <a:xfrm>
              <a:off x="4128" y="2652"/>
              <a:ext cx="192" cy="0"/>
            </a:xfrm>
            <a:prstGeom prst="line">
              <a:avLst/>
            </a:prstGeom>
            <a:noFill/>
            <a:ln w="38100">
              <a:solidFill>
                <a:srgbClr val="333399"/>
              </a:solidFill>
              <a:round/>
              <a:headEnd/>
              <a:tailEnd/>
            </a:ln>
          </p:spPr>
          <p:txBody>
            <a:bodyPr wrap="none"/>
            <a:lstStyle/>
            <a:p>
              <a:endParaRPr lang="it-IT" sz="1400"/>
            </a:p>
          </p:txBody>
        </p:sp>
        <p:sp>
          <p:nvSpPr>
            <p:cNvPr id="30" name="Line 37"/>
            <p:cNvSpPr>
              <a:spLocks noChangeShapeType="1"/>
            </p:cNvSpPr>
            <p:nvPr/>
          </p:nvSpPr>
          <p:spPr bwMode="auto">
            <a:xfrm>
              <a:off x="4128" y="2580"/>
              <a:ext cx="192" cy="0"/>
            </a:xfrm>
            <a:prstGeom prst="line">
              <a:avLst/>
            </a:prstGeom>
            <a:noFill/>
            <a:ln w="38100">
              <a:solidFill>
                <a:srgbClr val="333399"/>
              </a:solidFill>
              <a:round/>
              <a:headEnd/>
              <a:tailEnd/>
            </a:ln>
          </p:spPr>
          <p:txBody>
            <a:bodyPr wrap="none"/>
            <a:lstStyle/>
            <a:p>
              <a:endParaRPr lang="it-IT" sz="1400"/>
            </a:p>
          </p:txBody>
        </p:sp>
        <p:sp>
          <p:nvSpPr>
            <p:cNvPr id="31" name="Line 38"/>
            <p:cNvSpPr>
              <a:spLocks noChangeShapeType="1"/>
            </p:cNvSpPr>
            <p:nvPr/>
          </p:nvSpPr>
          <p:spPr bwMode="auto">
            <a:xfrm>
              <a:off x="4128" y="2796"/>
              <a:ext cx="192" cy="0"/>
            </a:xfrm>
            <a:prstGeom prst="line">
              <a:avLst/>
            </a:prstGeom>
            <a:noFill/>
            <a:ln w="38100">
              <a:solidFill>
                <a:srgbClr val="333399"/>
              </a:solidFill>
              <a:round/>
              <a:headEnd/>
              <a:tailEnd/>
            </a:ln>
          </p:spPr>
          <p:txBody>
            <a:bodyPr wrap="none"/>
            <a:lstStyle/>
            <a:p>
              <a:endParaRPr lang="it-IT" sz="1400"/>
            </a:p>
          </p:txBody>
        </p:sp>
        <p:sp>
          <p:nvSpPr>
            <p:cNvPr id="32" name="Line 39"/>
            <p:cNvSpPr>
              <a:spLocks noChangeShapeType="1"/>
            </p:cNvSpPr>
            <p:nvPr/>
          </p:nvSpPr>
          <p:spPr bwMode="auto">
            <a:xfrm>
              <a:off x="4128" y="2880"/>
              <a:ext cx="192" cy="0"/>
            </a:xfrm>
            <a:prstGeom prst="line">
              <a:avLst/>
            </a:prstGeom>
            <a:noFill/>
            <a:ln w="38100">
              <a:solidFill>
                <a:srgbClr val="333399"/>
              </a:solidFill>
              <a:round/>
              <a:headEnd/>
              <a:tailEnd/>
            </a:ln>
          </p:spPr>
          <p:txBody>
            <a:bodyPr wrap="none"/>
            <a:lstStyle/>
            <a:p>
              <a:endParaRPr lang="it-IT" sz="1400"/>
            </a:p>
          </p:txBody>
        </p:sp>
      </p:grpSp>
      <p:sp>
        <p:nvSpPr>
          <p:cNvPr id="33" name="Titolo 2"/>
          <p:cNvSpPr>
            <a:spLocks noGrp="1"/>
          </p:cNvSpPr>
          <p:nvPr>
            <p:ph type="title"/>
          </p:nvPr>
        </p:nvSpPr>
        <p:spPr>
          <a:xfrm>
            <a:off x="288521" y="139166"/>
            <a:ext cx="8581043" cy="481522"/>
          </a:xfrm>
        </p:spPr>
        <p:txBody>
          <a:bodyPr/>
          <a:lstStyle/>
          <a:p>
            <a:r>
              <a:rPr lang="it-IT" dirty="0" smtClean="0"/>
              <a:t>EXERGY – </a:t>
            </a:r>
            <a:r>
              <a:rPr lang="it-IT" dirty="0" err="1" smtClean="0"/>
              <a:t>chemical</a:t>
            </a:r>
            <a:r>
              <a:rPr lang="it-IT" dirty="0" smtClean="0"/>
              <a:t> exergy di sostanze di riferimento</a:t>
            </a:r>
            <a:endParaRPr lang="it-IT" dirty="0"/>
          </a:p>
        </p:txBody>
      </p:sp>
      <p:grpSp>
        <p:nvGrpSpPr>
          <p:cNvPr id="34" name="Group 4"/>
          <p:cNvGrpSpPr>
            <a:grpSpLocks/>
          </p:cNvGrpSpPr>
          <p:nvPr/>
        </p:nvGrpSpPr>
        <p:grpSpPr bwMode="auto">
          <a:xfrm>
            <a:off x="395536" y="1124745"/>
            <a:ext cx="5451823" cy="2088231"/>
            <a:chOff x="712" y="1536"/>
            <a:chExt cx="4795" cy="2241"/>
          </a:xfrm>
        </p:grpSpPr>
        <p:sp>
          <p:nvSpPr>
            <p:cNvPr id="35" name="Rectangle 5"/>
            <p:cNvSpPr>
              <a:spLocks noChangeArrowheads="1"/>
            </p:cNvSpPr>
            <p:nvPr/>
          </p:nvSpPr>
          <p:spPr bwMode="auto">
            <a:xfrm>
              <a:off x="4576" y="2386"/>
              <a:ext cx="931" cy="1391"/>
            </a:xfrm>
            <a:prstGeom prst="rect">
              <a:avLst/>
            </a:prstGeom>
            <a:noFill/>
            <a:ln w="9525">
              <a:noFill/>
              <a:miter lim="800000"/>
              <a:headEnd/>
              <a:tailEnd/>
            </a:ln>
          </p:spPr>
          <p:txBody>
            <a:bodyPr/>
            <a:lstStyle/>
            <a:p>
              <a:pPr>
                <a:spcBef>
                  <a:spcPct val="20000"/>
                </a:spcBef>
              </a:pPr>
              <a:r>
                <a:rPr lang="en-US" sz="1400" dirty="0">
                  <a:latin typeface="Arial" charset="0"/>
                </a:rPr>
                <a:t>0.7567</a:t>
              </a:r>
            </a:p>
            <a:p>
              <a:pPr>
                <a:spcBef>
                  <a:spcPct val="20000"/>
                </a:spcBef>
              </a:pPr>
              <a:r>
                <a:rPr lang="en-US" sz="1400" dirty="0">
                  <a:latin typeface="Arial" charset="0"/>
                </a:rPr>
                <a:t>0.2035</a:t>
              </a:r>
            </a:p>
            <a:p>
              <a:pPr>
                <a:spcBef>
                  <a:spcPct val="20000"/>
                </a:spcBef>
              </a:pPr>
              <a:r>
                <a:rPr lang="en-US" sz="1400" dirty="0">
                  <a:latin typeface="Arial" charset="0"/>
                </a:rPr>
                <a:t>0.0303</a:t>
              </a:r>
            </a:p>
            <a:p>
              <a:pPr>
                <a:spcBef>
                  <a:spcPct val="20000"/>
                </a:spcBef>
              </a:pPr>
              <a:r>
                <a:rPr lang="en-US" sz="1400" dirty="0">
                  <a:latin typeface="Arial" charset="0"/>
                </a:rPr>
                <a:t>0.0003</a:t>
              </a:r>
            </a:p>
            <a:p>
              <a:pPr>
                <a:spcBef>
                  <a:spcPct val="20000"/>
                </a:spcBef>
              </a:pPr>
              <a:r>
                <a:rPr lang="en-US" sz="1400" dirty="0">
                  <a:latin typeface="Arial" charset="0"/>
                </a:rPr>
                <a:t>0.0092</a:t>
              </a:r>
            </a:p>
          </p:txBody>
        </p:sp>
        <p:sp>
          <p:nvSpPr>
            <p:cNvPr id="36" name="Rectangle 6"/>
            <p:cNvSpPr>
              <a:spLocks noChangeArrowheads="1"/>
            </p:cNvSpPr>
            <p:nvPr/>
          </p:nvSpPr>
          <p:spPr bwMode="auto">
            <a:xfrm>
              <a:off x="3450" y="2386"/>
              <a:ext cx="1126" cy="1391"/>
            </a:xfrm>
            <a:prstGeom prst="rect">
              <a:avLst/>
            </a:prstGeom>
            <a:noFill/>
            <a:ln w="9525">
              <a:noFill/>
              <a:miter lim="800000"/>
              <a:headEnd/>
              <a:tailEnd/>
            </a:ln>
          </p:spPr>
          <p:txBody>
            <a:bodyPr/>
            <a:lstStyle/>
            <a:p>
              <a:pPr>
                <a:spcBef>
                  <a:spcPct val="20000"/>
                </a:spcBef>
              </a:pPr>
              <a:r>
                <a:rPr lang="en-US" sz="1400" dirty="0">
                  <a:latin typeface="Arial" charset="0"/>
                </a:rPr>
                <a:t>N</a:t>
              </a:r>
              <a:r>
                <a:rPr lang="en-US" sz="1400" baseline="-25000" dirty="0">
                  <a:latin typeface="Arial" charset="0"/>
                </a:rPr>
                <a:t>2</a:t>
              </a:r>
            </a:p>
            <a:p>
              <a:pPr>
                <a:spcBef>
                  <a:spcPct val="20000"/>
                </a:spcBef>
              </a:pPr>
              <a:r>
                <a:rPr lang="en-US" sz="1400" dirty="0">
                  <a:latin typeface="Arial" charset="0"/>
                </a:rPr>
                <a:t>0</a:t>
              </a:r>
              <a:r>
                <a:rPr lang="en-US" sz="1400" baseline="-25000" dirty="0">
                  <a:latin typeface="Arial" charset="0"/>
                </a:rPr>
                <a:t>2</a:t>
              </a:r>
            </a:p>
            <a:p>
              <a:pPr>
                <a:spcBef>
                  <a:spcPct val="20000"/>
                </a:spcBef>
              </a:pPr>
              <a:r>
                <a:rPr lang="en-US" sz="1400" dirty="0">
                  <a:latin typeface="Arial" charset="0"/>
                </a:rPr>
                <a:t>H</a:t>
              </a:r>
              <a:r>
                <a:rPr lang="en-US" sz="1400" baseline="-25000" dirty="0">
                  <a:latin typeface="Arial" charset="0"/>
                </a:rPr>
                <a:t>2</a:t>
              </a:r>
              <a:r>
                <a:rPr lang="en-US" sz="1400" dirty="0">
                  <a:latin typeface="Arial" charset="0"/>
                </a:rPr>
                <a:t>0</a:t>
              </a:r>
            </a:p>
            <a:p>
              <a:pPr>
                <a:spcBef>
                  <a:spcPct val="20000"/>
                </a:spcBef>
              </a:pPr>
              <a:r>
                <a:rPr lang="en-US" sz="1400" dirty="0">
                  <a:latin typeface="Arial" charset="0"/>
                </a:rPr>
                <a:t>C0</a:t>
              </a:r>
              <a:r>
                <a:rPr lang="en-US" sz="1400" baseline="-25000" dirty="0">
                  <a:latin typeface="Arial" charset="0"/>
                </a:rPr>
                <a:t>2</a:t>
              </a:r>
            </a:p>
            <a:p>
              <a:pPr>
                <a:spcBef>
                  <a:spcPct val="20000"/>
                </a:spcBef>
              </a:pPr>
              <a:r>
                <a:rPr lang="en-US" sz="1400" dirty="0">
                  <a:latin typeface="Arial" charset="0"/>
                </a:rPr>
                <a:t>Other</a:t>
              </a:r>
            </a:p>
          </p:txBody>
        </p:sp>
        <p:sp>
          <p:nvSpPr>
            <p:cNvPr id="37" name="Rectangle 7"/>
            <p:cNvSpPr>
              <a:spLocks noChangeArrowheads="1"/>
            </p:cNvSpPr>
            <p:nvPr/>
          </p:nvSpPr>
          <p:spPr bwMode="auto">
            <a:xfrm>
              <a:off x="2078" y="2386"/>
              <a:ext cx="1372" cy="1391"/>
            </a:xfrm>
            <a:prstGeom prst="rect">
              <a:avLst/>
            </a:prstGeom>
            <a:noFill/>
            <a:ln w="9525">
              <a:noFill/>
              <a:miter lim="800000"/>
              <a:headEnd/>
              <a:tailEnd/>
            </a:ln>
          </p:spPr>
          <p:txBody>
            <a:bodyPr/>
            <a:lstStyle/>
            <a:p>
              <a:pPr>
                <a:lnSpc>
                  <a:spcPct val="90000"/>
                </a:lnSpc>
                <a:spcBef>
                  <a:spcPct val="20000"/>
                </a:spcBef>
              </a:pPr>
              <a:r>
                <a:rPr lang="en-US" sz="1400" dirty="0">
                  <a:latin typeface="Arial" charset="0"/>
                </a:rPr>
                <a:t>101.325 </a:t>
              </a:r>
              <a:r>
                <a:rPr lang="en-US" sz="1400" dirty="0" err="1">
                  <a:latin typeface="Arial" charset="0"/>
                </a:rPr>
                <a:t>kPa</a:t>
              </a:r>
              <a:endParaRPr lang="en-US" sz="1400" dirty="0">
                <a:latin typeface="Arial" charset="0"/>
              </a:endParaRPr>
            </a:p>
          </p:txBody>
        </p:sp>
        <p:sp>
          <p:nvSpPr>
            <p:cNvPr id="38" name="Rectangle 8"/>
            <p:cNvSpPr>
              <a:spLocks noChangeArrowheads="1"/>
            </p:cNvSpPr>
            <p:nvPr/>
          </p:nvSpPr>
          <p:spPr bwMode="auto">
            <a:xfrm>
              <a:off x="712" y="2386"/>
              <a:ext cx="1366" cy="1391"/>
            </a:xfrm>
            <a:prstGeom prst="rect">
              <a:avLst/>
            </a:prstGeom>
            <a:noFill/>
            <a:ln w="9525">
              <a:noFill/>
              <a:miter lim="800000"/>
              <a:headEnd/>
              <a:tailEnd/>
            </a:ln>
          </p:spPr>
          <p:txBody>
            <a:bodyPr/>
            <a:lstStyle/>
            <a:p>
              <a:pPr>
                <a:lnSpc>
                  <a:spcPct val="90000"/>
                </a:lnSpc>
                <a:spcBef>
                  <a:spcPct val="20000"/>
                </a:spcBef>
              </a:pPr>
              <a:r>
                <a:rPr lang="en-US" sz="1400" dirty="0">
                  <a:latin typeface="Arial" charset="0"/>
                </a:rPr>
                <a:t>298.15 K</a:t>
              </a:r>
            </a:p>
          </p:txBody>
        </p:sp>
        <p:sp>
          <p:nvSpPr>
            <p:cNvPr id="39" name="Rectangle 9"/>
            <p:cNvSpPr>
              <a:spLocks noChangeArrowheads="1"/>
            </p:cNvSpPr>
            <p:nvPr/>
          </p:nvSpPr>
          <p:spPr bwMode="auto">
            <a:xfrm>
              <a:off x="4576" y="1777"/>
              <a:ext cx="931" cy="609"/>
            </a:xfrm>
            <a:prstGeom prst="rect">
              <a:avLst/>
            </a:prstGeom>
            <a:noFill/>
            <a:ln w="9525">
              <a:noFill/>
              <a:miter lim="800000"/>
              <a:headEnd/>
              <a:tailEnd/>
            </a:ln>
          </p:spPr>
          <p:txBody>
            <a:bodyPr/>
            <a:lstStyle/>
            <a:p>
              <a:pPr algn="ctr">
                <a:lnSpc>
                  <a:spcPct val="80000"/>
                </a:lnSpc>
                <a:spcBef>
                  <a:spcPct val="20000"/>
                </a:spcBef>
              </a:pPr>
              <a:r>
                <a:rPr lang="en-US" sz="1400" b="1">
                  <a:latin typeface="Arial" charset="0"/>
                </a:rPr>
                <a:t>Mole Fraction x</a:t>
              </a:r>
              <a:r>
                <a:rPr lang="en-US" sz="1400" b="1" baseline="-25000">
                  <a:latin typeface="Arial" charset="0"/>
                </a:rPr>
                <a:t>i</a:t>
              </a:r>
            </a:p>
          </p:txBody>
        </p:sp>
        <p:sp>
          <p:nvSpPr>
            <p:cNvPr id="40" name="Rectangle 10"/>
            <p:cNvSpPr>
              <a:spLocks noChangeArrowheads="1"/>
            </p:cNvSpPr>
            <p:nvPr/>
          </p:nvSpPr>
          <p:spPr bwMode="auto">
            <a:xfrm>
              <a:off x="3450" y="1777"/>
              <a:ext cx="1126" cy="609"/>
            </a:xfrm>
            <a:prstGeom prst="rect">
              <a:avLst/>
            </a:prstGeom>
            <a:noFill/>
            <a:ln w="9525">
              <a:noFill/>
              <a:miter lim="800000"/>
              <a:headEnd/>
              <a:tailEnd/>
            </a:ln>
          </p:spPr>
          <p:txBody>
            <a:bodyPr/>
            <a:lstStyle/>
            <a:p>
              <a:pPr algn="ctr">
                <a:lnSpc>
                  <a:spcPct val="80000"/>
                </a:lnSpc>
                <a:spcBef>
                  <a:spcPct val="20000"/>
                </a:spcBef>
              </a:pPr>
              <a:r>
                <a:rPr lang="en-US" sz="1400" b="1" dirty="0" smtClean="0">
                  <a:latin typeface="Arial" charset="0"/>
                </a:rPr>
                <a:t>Substance in gas phase</a:t>
              </a:r>
              <a:endParaRPr lang="en-US" sz="1400" b="1" dirty="0">
                <a:latin typeface="Arial" charset="0"/>
              </a:endParaRPr>
            </a:p>
          </p:txBody>
        </p:sp>
        <p:sp>
          <p:nvSpPr>
            <p:cNvPr id="41" name="Rectangle 11"/>
            <p:cNvSpPr>
              <a:spLocks noChangeArrowheads="1"/>
            </p:cNvSpPr>
            <p:nvPr/>
          </p:nvSpPr>
          <p:spPr bwMode="auto">
            <a:xfrm>
              <a:off x="2078" y="1777"/>
              <a:ext cx="1372" cy="609"/>
            </a:xfrm>
            <a:prstGeom prst="rect">
              <a:avLst/>
            </a:prstGeom>
            <a:noFill/>
            <a:ln w="9525">
              <a:noFill/>
              <a:miter lim="800000"/>
              <a:headEnd/>
              <a:tailEnd/>
            </a:ln>
          </p:spPr>
          <p:txBody>
            <a:bodyPr/>
            <a:lstStyle/>
            <a:p>
              <a:pPr>
                <a:lnSpc>
                  <a:spcPct val="80000"/>
                </a:lnSpc>
                <a:spcBef>
                  <a:spcPct val="20000"/>
                </a:spcBef>
              </a:pPr>
              <a:r>
                <a:rPr lang="en-US" sz="1400" b="1">
                  <a:latin typeface="Arial" charset="0"/>
                </a:rPr>
                <a:t>Pressure,P</a:t>
              </a:r>
              <a:r>
                <a:rPr lang="en-US" sz="1400" b="1" baseline="-25000">
                  <a:latin typeface="Arial" charset="0"/>
                </a:rPr>
                <a:t>0</a:t>
              </a:r>
            </a:p>
            <a:p>
              <a:pPr>
                <a:lnSpc>
                  <a:spcPct val="80000"/>
                </a:lnSpc>
                <a:spcBef>
                  <a:spcPct val="20000"/>
                </a:spcBef>
              </a:pPr>
              <a:endParaRPr lang="en-US" sz="1400" b="1">
                <a:latin typeface="Arial" charset="0"/>
              </a:endParaRPr>
            </a:p>
          </p:txBody>
        </p:sp>
        <p:sp>
          <p:nvSpPr>
            <p:cNvPr id="42" name="Rectangle 12"/>
            <p:cNvSpPr>
              <a:spLocks noChangeArrowheads="1"/>
            </p:cNvSpPr>
            <p:nvPr/>
          </p:nvSpPr>
          <p:spPr bwMode="auto">
            <a:xfrm>
              <a:off x="712" y="1777"/>
              <a:ext cx="1366" cy="609"/>
            </a:xfrm>
            <a:prstGeom prst="rect">
              <a:avLst/>
            </a:prstGeom>
            <a:noFill/>
            <a:ln w="9525">
              <a:noFill/>
              <a:miter lim="800000"/>
              <a:headEnd/>
              <a:tailEnd/>
            </a:ln>
          </p:spPr>
          <p:txBody>
            <a:bodyPr/>
            <a:lstStyle/>
            <a:p>
              <a:pPr>
                <a:lnSpc>
                  <a:spcPct val="80000"/>
                </a:lnSpc>
                <a:spcBef>
                  <a:spcPct val="20000"/>
                </a:spcBef>
              </a:pPr>
              <a:r>
                <a:rPr lang="en-US" sz="1400" b="1" dirty="0">
                  <a:latin typeface="Arial" charset="0"/>
                </a:rPr>
                <a:t>TemperatureT</a:t>
              </a:r>
              <a:r>
                <a:rPr lang="en-US" sz="1400" b="1" baseline="-25000" dirty="0">
                  <a:latin typeface="Arial" charset="0"/>
                </a:rPr>
                <a:t>0</a:t>
              </a:r>
            </a:p>
          </p:txBody>
        </p:sp>
        <p:sp>
          <p:nvSpPr>
            <p:cNvPr id="43" name="Rectangle 13"/>
            <p:cNvSpPr>
              <a:spLocks noChangeArrowheads="1"/>
            </p:cNvSpPr>
            <p:nvPr/>
          </p:nvSpPr>
          <p:spPr bwMode="auto">
            <a:xfrm>
              <a:off x="712" y="1536"/>
              <a:ext cx="4795" cy="241"/>
            </a:xfrm>
            <a:prstGeom prst="rect">
              <a:avLst/>
            </a:prstGeom>
            <a:noFill/>
            <a:ln w="9525">
              <a:noFill/>
              <a:miter lim="800000"/>
              <a:headEnd/>
              <a:tailEnd/>
            </a:ln>
          </p:spPr>
          <p:txBody>
            <a:bodyPr/>
            <a:lstStyle/>
            <a:p>
              <a:pPr algn="ctr">
                <a:lnSpc>
                  <a:spcPct val="80000"/>
                </a:lnSpc>
                <a:spcBef>
                  <a:spcPct val="20000"/>
                </a:spcBef>
              </a:pPr>
              <a:r>
                <a:rPr lang="en-US" sz="1400" b="1" dirty="0" smtClean="0">
                  <a:latin typeface="Arial" charset="0"/>
                </a:rPr>
                <a:t>Standard Environment for Chemical Exergy of Hydrocarbons</a:t>
              </a:r>
            </a:p>
            <a:p>
              <a:pPr algn="r">
                <a:lnSpc>
                  <a:spcPct val="80000"/>
                </a:lnSpc>
                <a:spcBef>
                  <a:spcPct val="20000"/>
                </a:spcBef>
              </a:pPr>
              <a:endParaRPr lang="en-US" sz="1400" b="1" dirty="0">
                <a:latin typeface="Arial" charset="0"/>
              </a:endParaRPr>
            </a:p>
          </p:txBody>
        </p:sp>
        <p:sp>
          <p:nvSpPr>
            <p:cNvPr id="44" name="Line 14"/>
            <p:cNvSpPr>
              <a:spLocks noChangeShapeType="1"/>
            </p:cNvSpPr>
            <p:nvPr/>
          </p:nvSpPr>
          <p:spPr bwMode="auto">
            <a:xfrm>
              <a:off x="712" y="1536"/>
              <a:ext cx="4795" cy="0"/>
            </a:xfrm>
            <a:prstGeom prst="line">
              <a:avLst/>
            </a:prstGeom>
            <a:noFill/>
            <a:ln w="28575" cap="sq">
              <a:solidFill>
                <a:schemeClr val="tx1"/>
              </a:solidFill>
              <a:round/>
              <a:headEnd/>
              <a:tailEnd/>
            </a:ln>
          </p:spPr>
          <p:txBody>
            <a:bodyPr wrap="none"/>
            <a:lstStyle/>
            <a:p>
              <a:pPr algn="just"/>
              <a:endParaRPr lang="it-IT" sz="1400" dirty="0"/>
            </a:p>
          </p:txBody>
        </p:sp>
        <p:sp>
          <p:nvSpPr>
            <p:cNvPr id="45" name="Line 15"/>
            <p:cNvSpPr>
              <a:spLocks noChangeShapeType="1"/>
            </p:cNvSpPr>
            <p:nvPr/>
          </p:nvSpPr>
          <p:spPr bwMode="auto">
            <a:xfrm>
              <a:off x="712" y="1777"/>
              <a:ext cx="4795" cy="0"/>
            </a:xfrm>
            <a:prstGeom prst="line">
              <a:avLst/>
            </a:prstGeom>
            <a:noFill/>
            <a:ln w="12700">
              <a:solidFill>
                <a:schemeClr val="tx1"/>
              </a:solidFill>
              <a:round/>
              <a:headEnd/>
              <a:tailEnd/>
            </a:ln>
          </p:spPr>
          <p:txBody>
            <a:bodyPr wrap="none"/>
            <a:lstStyle/>
            <a:p>
              <a:endParaRPr lang="it-IT" sz="1400"/>
            </a:p>
          </p:txBody>
        </p:sp>
        <p:sp>
          <p:nvSpPr>
            <p:cNvPr id="46" name="Line 16"/>
            <p:cNvSpPr>
              <a:spLocks noChangeShapeType="1"/>
            </p:cNvSpPr>
            <p:nvPr/>
          </p:nvSpPr>
          <p:spPr bwMode="auto">
            <a:xfrm>
              <a:off x="712" y="3777"/>
              <a:ext cx="4795" cy="0"/>
            </a:xfrm>
            <a:prstGeom prst="line">
              <a:avLst/>
            </a:prstGeom>
            <a:noFill/>
            <a:ln w="28575" cap="sq">
              <a:solidFill>
                <a:schemeClr val="tx1"/>
              </a:solidFill>
              <a:round/>
              <a:headEnd/>
              <a:tailEnd/>
            </a:ln>
          </p:spPr>
          <p:txBody>
            <a:bodyPr wrap="none"/>
            <a:lstStyle/>
            <a:p>
              <a:endParaRPr lang="it-IT" sz="1400"/>
            </a:p>
          </p:txBody>
        </p:sp>
        <p:sp>
          <p:nvSpPr>
            <p:cNvPr id="47" name="Line 17"/>
            <p:cNvSpPr>
              <a:spLocks noChangeShapeType="1"/>
            </p:cNvSpPr>
            <p:nvPr/>
          </p:nvSpPr>
          <p:spPr bwMode="auto">
            <a:xfrm>
              <a:off x="712" y="1536"/>
              <a:ext cx="0" cy="2241"/>
            </a:xfrm>
            <a:prstGeom prst="line">
              <a:avLst/>
            </a:prstGeom>
            <a:noFill/>
            <a:ln w="28575" cap="sq">
              <a:solidFill>
                <a:schemeClr val="tx1"/>
              </a:solidFill>
              <a:round/>
              <a:headEnd/>
              <a:tailEnd/>
            </a:ln>
          </p:spPr>
          <p:txBody>
            <a:bodyPr wrap="none"/>
            <a:lstStyle/>
            <a:p>
              <a:endParaRPr lang="it-IT" sz="1400"/>
            </a:p>
          </p:txBody>
        </p:sp>
        <p:sp>
          <p:nvSpPr>
            <p:cNvPr id="48" name="Line 18"/>
            <p:cNvSpPr>
              <a:spLocks noChangeShapeType="1"/>
            </p:cNvSpPr>
            <p:nvPr/>
          </p:nvSpPr>
          <p:spPr bwMode="auto">
            <a:xfrm>
              <a:off x="5507" y="1536"/>
              <a:ext cx="0" cy="2241"/>
            </a:xfrm>
            <a:prstGeom prst="line">
              <a:avLst/>
            </a:prstGeom>
            <a:noFill/>
            <a:ln w="28575" cap="sq">
              <a:solidFill>
                <a:schemeClr val="tx1"/>
              </a:solidFill>
              <a:round/>
              <a:headEnd/>
              <a:tailEnd/>
            </a:ln>
          </p:spPr>
          <p:txBody>
            <a:bodyPr wrap="none"/>
            <a:lstStyle/>
            <a:p>
              <a:endParaRPr lang="it-IT" sz="1400"/>
            </a:p>
          </p:txBody>
        </p:sp>
        <p:sp>
          <p:nvSpPr>
            <p:cNvPr id="49" name="Line 19"/>
            <p:cNvSpPr>
              <a:spLocks noChangeShapeType="1"/>
            </p:cNvSpPr>
            <p:nvPr/>
          </p:nvSpPr>
          <p:spPr bwMode="auto">
            <a:xfrm>
              <a:off x="712" y="2386"/>
              <a:ext cx="4795" cy="0"/>
            </a:xfrm>
            <a:prstGeom prst="line">
              <a:avLst/>
            </a:prstGeom>
            <a:noFill/>
            <a:ln w="12700">
              <a:solidFill>
                <a:schemeClr val="tx1"/>
              </a:solidFill>
              <a:round/>
              <a:headEnd/>
              <a:tailEnd/>
            </a:ln>
          </p:spPr>
          <p:txBody>
            <a:bodyPr wrap="none"/>
            <a:lstStyle/>
            <a:p>
              <a:endParaRPr lang="it-IT" sz="1400"/>
            </a:p>
          </p:txBody>
        </p:sp>
        <p:sp>
          <p:nvSpPr>
            <p:cNvPr id="50" name="Line 20"/>
            <p:cNvSpPr>
              <a:spLocks noChangeShapeType="1"/>
            </p:cNvSpPr>
            <p:nvPr/>
          </p:nvSpPr>
          <p:spPr bwMode="auto">
            <a:xfrm>
              <a:off x="2078" y="1777"/>
              <a:ext cx="0" cy="2000"/>
            </a:xfrm>
            <a:prstGeom prst="line">
              <a:avLst/>
            </a:prstGeom>
            <a:noFill/>
            <a:ln w="12700">
              <a:solidFill>
                <a:schemeClr val="tx1"/>
              </a:solidFill>
              <a:round/>
              <a:headEnd/>
              <a:tailEnd/>
            </a:ln>
          </p:spPr>
          <p:txBody>
            <a:bodyPr wrap="none"/>
            <a:lstStyle/>
            <a:p>
              <a:endParaRPr lang="it-IT" sz="1400"/>
            </a:p>
          </p:txBody>
        </p:sp>
        <p:sp>
          <p:nvSpPr>
            <p:cNvPr id="51" name="Line 21"/>
            <p:cNvSpPr>
              <a:spLocks noChangeShapeType="1"/>
            </p:cNvSpPr>
            <p:nvPr/>
          </p:nvSpPr>
          <p:spPr bwMode="auto">
            <a:xfrm>
              <a:off x="3450" y="1777"/>
              <a:ext cx="0" cy="2000"/>
            </a:xfrm>
            <a:prstGeom prst="line">
              <a:avLst/>
            </a:prstGeom>
            <a:noFill/>
            <a:ln w="12700">
              <a:solidFill>
                <a:schemeClr val="tx1"/>
              </a:solidFill>
              <a:round/>
              <a:headEnd/>
              <a:tailEnd/>
            </a:ln>
          </p:spPr>
          <p:txBody>
            <a:bodyPr wrap="none"/>
            <a:lstStyle/>
            <a:p>
              <a:endParaRPr lang="it-IT" sz="1400"/>
            </a:p>
          </p:txBody>
        </p:sp>
        <p:sp>
          <p:nvSpPr>
            <p:cNvPr id="52" name="Line 22"/>
            <p:cNvSpPr>
              <a:spLocks noChangeShapeType="1"/>
            </p:cNvSpPr>
            <p:nvPr/>
          </p:nvSpPr>
          <p:spPr bwMode="auto">
            <a:xfrm>
              <a:off x="4576" y="1777"/>
              <a:ext cx="0" cy="2000"/>
            </a:xfrm>
            <a:prstGeom prst="line">
              <a:avLst/>
            </a:prstGeom>
            <a:noFill/>
            <a:ln w="12700">
              <a:solidFill>
                <a:schemeClr val="tx1"/>
              </a:solidFill>
              <a:round/>
              <a:headEnd/>
              <a:tailEnd/>
            </a:ln>
          </p:spPr>
          <p:txBody>
            <a:bodyPr wrap="none"/>
            <a:lstStyle/>
            <a:p>
              <a:endParaRPr lang="it-IT" sz="1400"/>
            </a:p>
          </p:txBody>
        </p:sp>
      </p:grpSp>
      <p:sp>
        <p:nvSpPr>
          <p:cNvPr id="53" name="CasellaDiTesto 52"/>
          <p:cNvSpPr txBox="1"/>
          <p:nvPr/>
        </p:nvSpPr>
        <p:spPr>
          <a:xfrm>
            <a:off x="5148064" y="3748757"/>
            <a:ext cx="3816424" cy="1651734"/>
          </a:xfrm>
          <a:prstGeom prst="rect">
            <a:avLst/>
          </a:prstGeom>
          <a:noFill/>
        </p:spPr>
        <p:txBody>
          <a:bodyPr wrap="square" rtlCol="0">
            <a:spAutoFit/>
          </a:bodyPr>
          <a:lstStyle/>
          <a:p>
            <a:r>
              <a:rPr lang="it-IT" sz="1600" dirty="0" smtClean="0">
                <a:latin typeface="Arial"/>
                <a:ea typeface="+mn-ea"/>
                <a:cs typeface="Arial"/>
              </a:rPr>
              <a:t>Per le sostanze presenti nell’ambiente di riferimento, l’exergia corrisponde al lavoro di espansione isoterma dalla pressione </a:t>
            </a:r>
            <a:r>
              <a:rPr lang="it-IT" sz="1600" i="1" dirty="0" smtClean="0">
                <a:latin typeface="Arial"/>
                <a:ea typeface="+mn-ea"/>
                <a:cs typeface="Arial"/>
              </a:rPr>
              <a:t>P</a:t>
            </a:r>
            <a:r>
              <a:rPr lang="it-IT" sz="1600" i="1" baseline="-25000" dirty="0" smtClean="0">
                <a:latin typeface="Arial"/>
                <a:ea typeface="+mn-ea"/>
                <a:cs typeface="Arial"/>
              </a:rPr>
              <a:t>0</a:t>
            </a:r>
            <a:r>
              <a:rPr lang="it-IT" sz="1600" dirty="0" smtClean="0">
                <a:latin typeface="Arial"/>
                <a:ea typeface="+mn-ea"/>
                <a:cs typeface="Arial"/>
              </a:rPr>
              <a:t> alla pressione </a:t>
            </a:r>
            <a:r>
              <a:rPr lang="it-IT" sz="1600" i="1" dirty="0" smtClean="0">
                <a:latin typeface="Arial"/>
                <a:ea typeface="+mn-ea"/>
                <a:cs typeface="Arial"/>
              </a:rPr>
              <a:t>P</a:t>
            </a:r>
            <a:r>
              <a:rPr lang="it-IT" sz="1600" i="1" baseline="-25000" dirty="0" smtClean="0">
                <a:latin typeface="Arial"/>
                <a:cs typeface="Arial"/>
              </a:rPr>
              <a:t>0</a:t>
            </a:r>
            <a:r>
              <a:rPr lang="it-IT" sz="1600" dirty="0" smtClean="0">
                <a:latin typeface="Arial"/>
                <a:ea typeface="+mn-ea"/>
                <a:cs typeface="Arial"/>
              </a:rPr>
              <a:t> x</a:t>
            </a:r>
            <a:r>
              <a:rPr lang="it-IT" sz="1600" baseline="-25000" dirty="0" smtClean="0">
                <a:latin typeface="Arial"/>
                <a:ea typeface="+mn-ea"/>
                <a:cs typeface="Arial"/>
              </a:rPr>
              <a:t>i</a:t>
            </a:r>
            <a:r>
              <a:rPr lang="it-IT" sz="1600" dirty="0" smtClean="0">
                <a:latin typeface="Arial"/>
                <a:cs typeface="Arial"/>
              </a:rPr>
              <a:t> .</a:t>
            </a:r>
          </a:p>
          <a:p>
            <a:endParaRPr lang="it-IT" sz="1600" dirty="0" smtClean="0">
              <a:latin typeface="Arial"/>
              <a:cs typeface="Arial"/>
            </a:endParaRPr>
          </a:p>
          <a:p>
            <a:endParaRPr lang="it-IT" sz="1600" baseline="-25000" dirty="0" smtClean="0">
              <a:latin typeface="Arial"/>
              <a:ea typeface="+mn-ea"/>
              <a:cs typeface="Arial"/>
            </a:endParaRPr>
          </a:p>
          <a:p>
            <a:endParaRPr lang="it-IT" sz="1600" baseline="-25000" dirty="0" smtClean="0">
              <a:latin typeface="Arial"/>
              <a:ea typeface="+mn-ea"/>
              <a:cs typeface="Arial"/>
            </a:endParaRPr>
          </a:p>
        </p:txBody>
      </p:sp>
      <p:graphicFrame>
        <p:nvGraphicFramePr>
          <p:cNvPr id="17412" name="Object 4"/>
          <p:cNvGraphicFramePr>
            <a:graphicFrameLocks noChangeAspect="1"/>
          </p:cNvGraphicFramePr>
          <p:nvPr/>
        </p:nvGraphicFramePr>
        <p:xfrm>
          <a:off x="5220072" y="4828877"/>
          <a:ext cx="3848450" cy="688355"/>
        </p:xfrm>
        <a:graphic>
          <a:graphicData uri="http://schemas.openxmlformats.org/presentationml/2006/ole">
            <mc:AlternateContent xmlns:mc="http://schemas.openxmlformats.org/markup-compatibility/2006">
              <mc:Choice xmlns:v="urn:schemas-microsoft-com:vml" Requires="v">
                <p:oleObj spid="_x0000_s45075" name="Equazione" r:id="rId3" imgW="1892160" imgH="482400" progId="Equation.3">
                  <p:embed/>
                </p:oleObj>
              </mc:Choice>
              <mc:Fallback>
                <p:oleObj name="Equazione" r:id="rId3" imgW="189216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828877"/>
                        <a:ext cx="3848450" cy="688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ttangolo 2"/>
          <p:cNvSpPr/>
          <p:nvPr/>
        </p:nvSpPr>
        <p:spPr>
          <a:xfrm>
            <a:off x="4386752" y="5778523"/>
            <a:ext cx="4757248" cy="646331"/>
          </a:xfrm>
          <a:prstGeom prst="rect">
            <a:avLst/>
          </a:prstGeom>
        </p:spPr>
        <p:txBody>
          <a:bodyPr wrap="square">
            <a:spAutoFit/>
          </a:bodyPr>
          <a:lstStyle/>
          <a:p>
            <a:r>
              <a:rPr lang="it-IT" dirty="0">
                <a:solidFill>
                  <a:srgbClr val="0070C0"/>
                </a:solidFill>
                <a:hlinkClick r:id="rId5"/>
              </a:rPr>
              <a:t>https://</a:t>
            </a:r>
            <a:r>
              <a:rPr lang="it-IT" dirty="0" smtClean="0">
                <a:solidFill>
                  <a:srgbClr val="0070C0"/>
                </a:solidFill>
                <a:hlinkClick r:id="rId5"/>
              </a:rPr>
              <a:t>www.youtube.com/watch?v=AiTxIjLuoQg</a:t>
            </a:r>
            <a:endParaRPr lang="it-IT" dirty="0" smtClean="0">
              <a:solidFill>
                <a:srgbClr val="0070C0"/>
              </a:solidFill>
            </a:endParaRPr>
          </a:p>
          <a:p>
            <a:endParaRPr lang="it-IT"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wipe(left)">
                                      <p:cBhvr>
                                        <p:cTn id="19"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20689"/>
            <a:ext cx="8323726" cy="1656184"/>
          </a:xfrm>
        </p:spPr>
        <p:txBody>
          <a:bodyPr>
            <a:normAutofit/>
          </a:bodyPr>
          <a:lstStyle/>
          <a:p>
            <a:r>
              <a:rPr lang="it-IT" sz="1600" dirty="0" smtClean="0"/>
              <a:t>Per TUTTE le reazioni chimiche a (</a:t>
            </a:r>
            <a:r>
              <a:rPr lang="it-IT" sz="1600" i="1" dirty="0" smtClean="0"/>
              <a:t>T</a:t>
            </a:r>
            <a:r>
              <a:rPr lang="it-IT" sz="1600" i="1" baseline="-25000" dirty="0" smtClean="0"/>
              <a:t>0</a:t>
            </a:r>
            <a:r>
              <a:rPr lang="it-IT" sz="1600" i="1" dirty="0" smtClean="0"/>
              <a:t>, P</a:t>
            </a:r>
            <a:r>
              <a:rPr lang="it-IT" sz="1600" i="1" baseline="-25000" dirty="0" smtClean="0"/>
              <a:t>0</a:t>
            </a:r>
            <a:r>
              <a:rPr lang="it-IT" sz="1600" dirty="0" smtClean="0"/>
              <a:t>)</a:t>
            </a:r>
            <a:r>
              <a:rPr lang="it-IT" sz="1600" i="1" dirty="0" smtClean="0"/>
              <a:t> </a:t>
            </a:r>
            <a:r>
              <a:rPr lang="it-IT" sz="1600" dirty="0" smtClean="0"/>
              <a:t>costanti, il massimo lavoro reversibile estraibile in teoria è la variazione del potenziale di GIBBS.</a:t>
            </a:r>
            <a:endParaRPr lang="it-IT" sz="1600" dirty="0"/>
          </a:p>
        </p:txBody>
      </p:sp>
      <p:sp>
        <p:nvSpPr>
          <p:cNvPr id="4" name="Titolo 2"/>
          <p:cNvSpPr>
            <a:spLocks noGrp="1"/>
          </p:cNvSpPr>
          <p:nvPr>
            <p:ph type="title"/>
          </p:nvPr>
        </p:nvSpPr>
        <p:spPr>
          <a:xfrm>
            <a:off x="288521" y="139166"/>
            <a:ext cx="8581043" cy="481522"/>
          </a:xfrm>
        </p:spPr>
        <p:txBody>
          <a:bodyPr/>
          <a:lstStyle/>
          <a:p>
            <a:r>
              <a:rPr lang="it-IT" dirty="0" smtClean="0"/>
              <a:t>EXERGY – </a:t>
            </a:r>
            <a:r>
              <a:rPr lang="it-IT" dirty="0" err="1" smtClean="0"/>
              <a:t>chemical</a:t>
            </a:r>
            <a:r>
              <a:rPr lang="it-IT" dirty="0" smtClean="0"/>
              <a:t> exergy di un idrocarburo (CH</a:t>
            </a:r>
            <a:r>
              <a:rPr lang="it-IT" baseline="-25000" dirty="0" smtClean="0"/>
              <a:t>4</a:t>
            </a:r>
            <a:r>
              <a:rPr lang="it-IT" dirty="0" smtClean="0"/>
              <a:t>)</a:t>
            </a:r>
            <a:endParaRPr lang="it-IT" dirty="0"/>
          </a:p>
        </p:txBody>
      </p:sp>
      <p:grpSp>
        <p:nvGrpSpPr>
          <p:cNvPr id="25" name="Gruppo 24"/>
          <p:cNvGrpSpPr/>
          <p:nvPr/>
        </p:nvGrpSpPr>
        <p:grpSpPr>
          <a:xfrm>
            <a:off x="323528" y="1484784"/>
            <a:ext cx="4199402" cy="2070629"/>
            <a:chOff x="1979712" y="1556792"/>
            <a:chExt cx="4199402" cy="2070629"/>
          </a:xfrm>
        </p:grpSpPr>
        <p:grpSp>
          <p:nvGrpSpPr>
            <p:cNvPr id="5" name="Group 31"/>
            <p:cNvGrpSpPr>
              <a:grpSpLocks/>
            </p:cNvGrpSpPr>
            <p:nvPr/>
          </p:nvGrpSpPr>
          <p:grpSpPr bwMode="auto">
            <a:xfrm>
              <a:off x="2122474" y="1556792"/>
              <a:ext cx="4056640" cy="2070629"/>
              <a:chOff x="1200" y="1680"/>
              <a:chExt cx="4068" cy="2072"/>
            </a:xfrm>
          </p:grpSpPr>
          <p:sp>
            <p:nvSpPr>
              <p:cNvPr id="6" name="Rectangle 4"/>
              <p:cNvSpPr>
                <a:spLocks noChangeArrowheads="1"/>
              </p:cNvSpPr>
              <p:nvPr/>
            </p:nvSpPr>
            <p:spPr bwMode="auto">
              <a:xfrm>
                <a:off x="1824" y="2016"/>
                <a:ext cx="2304" cy="1392"/>
              </a:xfrm>
              <a:prstGeom prst="rect">
                <a:avLst/>
              </a:prstGeom>
              <a:noFill/>
              <a:ln w="19050">
                <a:solidFill>
                  <a:schemeClr val="accent1"/>
                </a:solidFill>
                <a:prstDash val="dash"/>
                <a:miter lim="800000"/>
                <a:headEnd/>
                <a:tailEnd/>
              </a:ln>
            </p:spPr>
            <p:txBody>
              <a:bodyPr wrap="none" anchor="ctr"/>
              <a:lstStyle/>
              <a:p>
                <a:pPr algn="ctr"/>
                <a:endParaRPr lang="it-IT" sz="1400">
                  <a:solidFill>
                    <a:srgbClr val="FF0000"/>
                  </a:solidFill>
                </a:endParaRPr>
              </a:p>
            </p:txBody>
          </p:sp>
          <p:sp>
            <p:nvSpPr>
              <p:cNvPr id="7" name="Rectangle 5"/>
              <p:cNvSpPr>
                <a:spLocks noChangeArrowheads="1"/>
              </p:cNvSpPr>
              <p:nvPr/>
            </p:nvSpPr>
            <p:spPr bwMode="auto">
              <a:xfrm>
                <a:off x="2196" y="2340"/>
                <a:ext cx="1584" cy="768"/>
              </a:xfrm>
              <a:prstGeom prst="rect">
                <a:avLst/>
              </a:prstGeom>
              <a:noFill/>
              <a:ln w="28575">
                <a:solidFill>
                  <a:srgbClr val="009900"/>
                </a:solidFill>
                <a:miter lim="800000"/>
                <a:headEnd/>
                <a:tailEnd/>
              </a:ln>
            </p:spPr>
            <p:txBody>
              <a:bodyPr wrap="none" anchor="ctr"/>
              <a:lstStyle/>
              <a:p>
                <a:endParaRPr lang="it-IT" sz="1400"/>
              </a:p>
            </p:txBody>
          </p:sp>
          <p:sp>
            <p:nvSpPr>
              <p:cNvPr id="8" name="Line 6"/>
              <p:cNvSpPr>
                <a:spLocks noChangeShapeType="1"/>
              </p:cNvSpPr>
              <p:nvPr/>
            </p:nvSpPr>
            <p:spPr bwMode="auto">
              <a:xfrm flipV="1">
                <a:off x="2976" y="1872"/>
                <a:ext cx="480" cy="528"/>
              </a:xfrm>
              <a:prstGeom prst="line">
                <a:avLst/>
              </a:prstGeom>
              <a:noFill/>
              <a:ln w="28575">
                <a:solidFill>
                  <a:srgbClr val="A50021"/>
                </a:solidFill>
                <a:round/>
                <a:headEnd/>
                <a:tailEnd type="arrow" w="med" len="med"/>
              </a:ln>
            </p:spPr>
            <p:txBody>
              <a:bodyPr wrap="none"/>
              <a:lstStyle/>
              <a:p>
                <a:endParaRPr lang="it-IT" sz="1400"/>
              </a:p>
            </p:txBody>
          </p:sp>
          <p:sp>
            <p:nvSpPr>
              <p:cNvPr id="9" name="Line 7"/>
              <p:cNvSpPr>
                <a:spLocks noChangeShapeType="1"/>
              </p:cNvSpPr>
              <p:nvPr/>
            </p:nvSpPr>
            <p:spPr bwMode="auto">
              <a:xfrm>
                <a:off x="3696" y="2544"/>
                <a:ext cx="576" cy="0"/>
              </a:xfrm>
              <a:prstGeom prst="line">
                <a:avLst/>
              </a:prstGeom>
              <a:noFill/>
              <a:ln w="28575">
                <a:solidFill>
                  <a:srgbClr val="009900"/>
                </a:solidFill>
                <a:round/>
                <a:headEnd/>
                <a:tailEnd type="arrow" w="med" len="med"/>
              </a:ln>
            </p:spPr>
            <p:txBody>
              <a:bodyPr wrap="none"/>
              <a:lstStyle/>
              <a:p>
                <a:endParaRPr lang="it-IT" sz="1400"/>
              </a:p>
            </p:txBody>
          </p:sp>
          <p:sp>
            <p:nvSpPr>
              <p:cNvPr id="10" name="Line 8"/>
              <p:cNvSpPr>
                <a:spLocks noChangeShapeType="1"/>
              </p:cNvSpPr>
              <p:nvPr/>
            </p:nvSpPr>
            <p:spPr bwMode="auto">
              <a:xfrm>
                <a:off x="3720" y="2880"/>
                <a:ext cx="576" cy="0"/>
              </a:xfrm>
              <a:prstGeom prst="line">
                <a:avLst/>
              </a:prstGeom>
              <a:noFill/>
              <a:ln w="28575">
                <a:solidFill>
                  <a:srgbClr val="009900"/>
                </a:solidFill>
                <a:round/>
                <a:headEnd/>
                <a:tailEnd type="arrow" w="med" len="med"/>
              </a:ln>
            </p:spPr>
            <p:txBody>
              <a:bodyPr wrap="none"/>
              <a:lstStyle/>
              <a:p>
                <a:endParaRPr lang="it-IT" sz="1400"/>
              </a:p>
            </p:txBody>
          </p:sp>
          <p:sp>
            <p:nvSpPr>
              <p:cNvPr id="11" name="Line 9"/>
              <p:cNvSpPr>
                <a:spLocks noChangeShapeType="1"/>
              </p:cNvSpPr>
              <p:nvPr/>
            </p:nvSpPr>
            <p:spPr bwMode="auto">
              <a:xfrm>
                <a:off x="1680" y="2544"/>
                <a:ext cx="528" cy="0"/>
              </a:xfrm>
              <a:prstGeom prst="line">
                <a:avLst/>
              </a:prstGeom>
              <a:noFill/>
              <a:ln w="28575">
                <a:solidFill>
                  <a:srgbClr val="009900"/>
                </a:solidFill>
                <a:round/>
                <a:headEnd/>
                <a:tailEnd/>
              </a:ln>
            </p:spPr>
            <p:txBody>
              <a:bodyPr wrap="none"/>
              <a:lstStyle/>
              <a:p>
                <a:endParaRPr lang="it-IT" sz="1400"/>
              </a:p>
            </p:txBody>
          </p:sp>
          <p:sp>
            <p:nvSpPr>
              <p:cNvPr id="12" name="Line 10"/>
              <p:cNvSpPr>
                <a:spLocks noChangeShapeType="1"/>
              </p:cNvSpPr>
              <p:nvPr/>
            </p:nvSpPr>
            <p:spPr bwMode="auto">
              <a:xfrm>
                <a:off x="1680" y="2880"/>
                <a:ext cx="528" cy="0"/>
              </a:xfrm>
              <a:prstGeom prst="line">
                <a:avLst/>
              </a:prstGeom>
              <a:noFill/>
              <a:ln w="28575">
                <a:solidFill>
                  <a:srgbClr val="009900"/>
                </a:solidFill>
                <a:round/>
                <a:headEnd/>
                <a:tailEnd/>
              </a:ln>
            </p:spPr>
            <p:txBody>
              <a:bodyPr wrap="none"/>
              <a:lstStyle/>
              <a:p>
                <a:endParaRPr lang="it-IT" sz="1400"/>
              </a:p>
            </p:txBody>
          </p:sp>
          <p:sp>
            <p:nvSpPr>
              <p:cNvPr id="13" name="Line 11"/>
              <p:cNvSpPr>
                <a:spLocks noChangeShapeType="1"/>
              </p:cNvSpPr>
              <p:nvPr/>
            </p:nvSpPr>
            <p:spPr bwMode="auto">
              <a:xfrm>
                <a:off x="1536" y="2880"/>
                <a:ext cx="384" cy="0"/>
              </a:xfrm>
              <a:prstGeom prst="line">
                <a:avLst/>
              </a:prstGeom>
              <a:noFill/>
              <a:ln w="28575">
                <a:solidFill>
                  <a:srgbClr val="009900"/>
                </a:solidFill>
                <a:round/>
                <a:headEnd/>
                <a:tailEnd type="arrow" w="med" len="med"/>
              </a:ln>
            </p:spPr>
            <p:txBody>
              <a:bodyPr wrap="none"/>
              <a:lstStyle/>
              <a:p>
                <a:endParaRPr lang="it-IT" sz="1400"/>
              </a:p>
            </p:txBody>
          </p:sp>
          <p:sp>
            <p:nvSpPr>
              <p:cNvPr id="14" name="Line 12"/>
              <p:cNvSpPr>
                <a:spLocks noChangeShapeType="1"/>
              </p:cNvSpPr>
              <p:nvPr/>
            </p:nvSpPr>
            <p:spPr bwMode="auto">
              <a:xfrm>
                <a:off x="1560" y="2544"/>
                <a:ext cx="384" cy="0"/>
              </a:xfrm>
              <a:prstGeom prst="line">
                <a:avLst/>
              </a:prstGeom>
              <a:noFill/>
              <a:ln w="28575">
                <a:solidFill>
                  <a:srgbClr val="009900"/>
                </a:solidFill>
                <a:round/>
                <a:headEnd/>
                <a:tailEnd type="arrow" w="med" len="med"/>
              </a:ln>
            </p:spPr>
            <p:txBody>
              <a:bodyPr wrap="none"/>
              <a:lstStyle/>
              <a:p>
                <a:endParaRPr lang="it-IT" sz="1400"/>
              </a:p>
            </p:txBody>
          </p:sp>
          <p:sp>
            <p:nvSpPr>
              <p:cNvPr id="15" name="Freeform 18"/>
              <p:cNvSpPr>
                <a:spLocks/>
              </p:cNvSpPr>
              <p:nvPr/>
            </p:nvSpPr>
            <p:spPr bwMode="auto">
              <a:xfrm>
                <a:off x="2856" y="2880"/>
                <a:ext cx="128" cy="816"/>
              </a:xfrm>
              <a:custGeom>
                <a:avLst/>
                <a:gdLst>
                  <a:gd name="T0" fmla="*/ 64 w 128"/>
                  <a:gd name="T1" fmla="*/ 816 h 816"/>
                  <a:gd name="T2" fmla="*/ 112 w 128"/>
                  <a:gd name="T3" fmla="*/ 720 h 816"/>
                  <a:gd name="T4" fmla="*/ 16 w 128"/>
                  <a:gd name="T5" fmla="*/ 672 h 816"/>
                  <a:gd name="T6" fmla="*/ 16 w 128"/>
                  <a:gd name="T7" fmla="*/ 576 h 816"/>
                  <a:gd name="T8" fmla="*/ 112 w 128"/>
                  <a:gd name="T9" fmla="*/ 576 h 816"/>
                  <a:gd name="T10" fmla="*/ 112 w 128"/>
                  <a:gd name="T11" fmla="*/ 480 h 816"/>
                  <a:gd name="T12" fmla="*/ 16 w 128"/>
                  <a:gd name="T13" fmla="*/ 480 h 816"/>
                  <a:gd name="T14" fmla="*/ 16 w 128"/>
                  <a:gd name="T15" fmla="*/ 384 h 816"/>
                  <a:gd name="T16" fmla="*/ 112 w 128"/>
                  <a:gd name="T17" fmla="*/ 384 h 816"/>
                  <a:gd name="T18" fmla="*/ 112 w 128"/>
                  <a:gd name="T19" fmla="*/ 288 h 816"/>
                  <a:gd name="T20" fmla="*/ 16 w 128"/>
                  <a:gd name="T21" fmla="*/ 288 h 816"/>
                  <a:gd name="T22" fmla="*/ 16 w 128"/>
                  <a:gd name="T23" fmla="*/ 192 h 816"/>
                  <a:gd name="T24" fmla="*/ 112 w 128"/>
                  <a:gd name="T25" fmla="*/ 144 h 816"/>
                  <a:gd name="T26" fmla="*/ 112 w 128"/>
                  <a:gd name="T27" fmla="*/ 0 h 8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
                  <a:gd name="T43" fmla="*/ 0 h 816"/>
                  <a:gd name="T44" fmla="*/ 128 w 128"/>
                  <a:gd name="T45" fmla="*/ 816 h 8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 h="816">
                    <a:moveTo>
                      <a:pt x="64" y="816"/>
                    </a:moveTo>
                    <a:cubicBezTo>
                      <a:pt x="92" y="780"/>
                      <a:pt x="120" y="744"/>
                      <a:pt x="112" y="720"/>
                    </a:cubicBezTo>
                    <a:cubicBezTo>
                      <a:pt x="104" y="696"/>
                      <a:pt x="32" y="696"/>
                      <a:pt x="16" y="672"/>
                    </a:cubicBezTo>
                    <a:cubicBezTo>
                      <a:pt x="0" y="648"/>
                      <a:pt x="0" y="592"/>
                      <a:pt x="16" y="576"/>
                    </a:cubicBezTo>
                    <a:cubicBezTo>
                      <a:pt x="32" y="560"/>
                      <a:pt x="96" y="592"/>
                      <a:pt x="112" y="576"/>
                    </a:cubicBezTo>
                    <a:cubicBezTo>
                      <a:pt x="128" y="560"/>
                      <a:pt x="128" y="496"/>
                      <a:pt x="112" y="480"/>
                    </a:cubicBezTo>
                    <a:cubicBezTo>
                      <a:pt x="96" y="464"/>
                      <a:pt x="32" y="496"/>
                      <a:pt x="16" y="480"/>
                    </a:cubicBezTo>
                    <a:cubicBezTo>
                      <a:pt x="0" y="464"/>
                      <a:pt x="0" y="400"/>
                      <a:pt x="16" y="384"/>
                    </a:cubicBezTo>
                    <a:cubicBezTo>
                      <a:pt x="32" y="368"/>
                      <a:pt x="96" y="400"/>
                      <a:pt x="112" y="384"/>
                    </a:cubicBezTo>
                    <a:cubicBezTo>
                      <a:pt x="128" y="368"/>
                      <a:pt x="128" y="304"/>
                      <a:pt x="112" y="288"/>
                    </a:cubicBezTo>
                    <a:cubicBezTo>
                      <a:pt x="96" y="272"/>
                      <a:pt x="32" y="304"/>
                      <a:pt x="16" y="288"/>
                    </a:cubicBezTo>
                    <a:cubicBezTo>
                      <a:pt x="0" y="272"/>
                      <a:pt x="0" y="216"/>
                      <a:pt x="16" y="192"/>
                    </a:cubicBezTo>
                    <a:cubicBezTo>
                      <a:pt x="32" y="168"/>
                      <a:pt x="96" y="176"/>
                      <a:pt x="112" y="144"/>
                    </a:cubicBezTo>
                    <a:cubicBezTo>
                      <a:pt x="128" y="112"/>
                      <a:pt x="112" y="24"/>
                      <a:pt x="112" y="0"/>
                    </a:cubicBezTo>
                  </a:path>
                </a:pathLst>
              </a:custGeom>
              <a:noFill/>
              <a:ln w="28575" cmpd="sng">
                <a:solidFill>
                  <a:srgbClr val="A50021"/>
                </a:solidFill>
                <a:round/>
                <a:headEnd type="none" w="med" len="med"/>
                <a:tailEnd type="arrow" w="med" len="med"/>
              </a:ln>
            </p:spPr>
            <p:txBody>
              <a:bodyPr wrap="none"/>
              <a:lstStyle/>
              <a:p>
                <a:endParaRPr lang="it-IT" sz="1400"/>
              </a:p>
            </p:txBody>
          </p:sp>
          <p:sp>
            <p:nvSpPr>
              <p:cNvPr id="16" name="Text Box 19"/>
              <p:cNvSpPr txBox="1">
                <a:spLocks noChangeArrowheads="1"/>
              </p:cNvSpPr>
              <p:nvPr/>
            </p:nvSpPr>
            <p:spPr bwMode="auto">
              <a:xfrm>
                <a:off x="1201" y="2689"/>
                <a:ext cx="408" cy="308"/>
              </a:xfrm>
              <a:prstGeom prst="rect">
                <a:avLst/>
              </a:prstGeom>
              <a:noFill/>
              <a:ln w="9525">
                <a:noFill/>
                <a:miter lim="800000"/>
                <a:headEnd/>
                <a:tailEnd/>
              </a:ln>
            </p:spPr>
            <p:txBody>
              <a:bodyPr wrap="square">
                <a:spAutoFit/>
              </a:bodyPr>
              <a:lstStyle/>
              <a:p>
                <a:pPr>
                  <a:spcBef>
                    <a:spcPct val="50000"/>
                  </a:spcBef>
                </a:pPr>
                <a:r>
                  <a:rPr lang="en-US" sz="1400" b="1" dirty="0">
                    <a:solidFill>
                      <a:srgbClr val="990099"/>
                    </a:solidFill>
                    <a:latin typeface="Arial" charset="0"/>
                  </a:rPr>
                  <a:t>O</a:t>
                </a:r>
                <a:r>
                  <a:rPr lang="en-US" sz="1400" b="1" baseline="-25000" dirty="0">
                    <a:solidFill>
                      <a:srgbClr val="990099"/>
                    </a:solidFill>
                    <a:latin typeface="Arial" charset="0"/>
                  </a:rPr>
                  <a:t>2</a:t>
                </a:r>
                <a:endParaRPr lang="en-US" sz="1400" b="1" dirty="0">
                  <a:solidFill>
                    <a:srgbClr val="990099"/>
                  </a:solidFill>
                  <a:latin typeface="Arial" charset="0"/>
                </a:endParaRPr>
              </a:p>
            </p:txBody>
          </p:sp>
          <p:sp>
            <p:nvSpPr>
              <p:cNvPr id="17" name="Text Box 20"/>
              <p:cNvSpPr txBox="1">
                <a:spLocks noChangeArrowheads="1"/>
              </p:cNvSpPr>
              <p:nvPr/>
            </p:nvSpPr>
            <p:spPr bwMode="auto">
              <a:xfrm>
                <a:off x="1200" y="2256"/>
                <a:ext cx="672" cy="308"/>
              </a:xfrm>
              <a:prstGeom prst="rect">
                <a:avLst/>
              </a:prstGeom>
              <a:noFill/>
              <a:ln w="9525">
                <a:noFill/>
                <a:miter lim="800000"/>
                <a:headEnd/>
                <a:tailEnd/>
              </a:ln>
            </p:spPr>
            <p:txBody>
              <a:bodyPr>
                <a:spAutoFit/>
              </a:bodyPr>
              <a:lstStyle/>
              <a:p>
                <a:pPr>
                  <a:spcBef>
                    <a:spcPct val="50000"/>
                  </a:spcBef>
                </a:pPr>
                <a:r>
                  <a:rPr lang="en-US" sz="1400" b="1" dirty="0">
                    <a:solidFill>
                      <a:srgbClr val="990099"/>
                    </a:solidFill>
                    <a:latin typeface="Arial" charset="0"/>
                  </a:rPr>
                  <a:t>C</a:t>
                </a:r>
                <a:r>
                  <a:rPr lang="en-US" sz="1400" b="1" baseline="-25000" dirty="0">
                    <a:solidFill>
                      <a:srgbClr val="990099"/>
                    </a:solidFill>
                    <a:latin typeface="Arial" charset="0"/>
                  </a:rPr>
                  <a:t>a</a:t>
                </a:r>
                <a:r>
                  <a:rPr lang="en-US" sz="1400" b="1" dirty="0">
                    <a:solidFill>
                      <a:srgbClr val="990099"/>
                    </a:solidFill>
                    <a:latin typeface="Arial" charset="0"/>
                  </a:rPr>
                  <a:t> </a:t>
                </a:r>
                <a:r>
                  <a:rPr lang="en-US" sz="1400" b="1" dirty="0" err="1">
                    <a:solidFill>
                      <a:srgbClr val="990099"/>
                    </a:solidFill>
                    <a:latin typeface="Arial" charset="0"/>
                  </a:rPr>
                  <a:t>H</a:t>
                </a:r>
                <a:r>
                  <a:rPr lang="en-US" sz="1400" b="1" baseline="-25000" dirty="0" err="1">
                    <a:solidFill>
                      <a:srgbClr val="990099"/>
                    </a:solidFill>
                    <a:latin typeface="Arial" charset="0"/>
                  </a:rPr>
                  <a:t>b</a:t>
                </a:r>
                <a:endParaRPr lang="en-US" sz="1400" b="1" dirty="0">
                  <a:solidFill>
                    <a:srgbClr val="990099"/>
                  </a:solidFill>
                  <a:latin typeface="Arial" charset="0"/>
                </a:endParaRPr>
              </a:p>
            </p:txBody>
          </p:sp>
          <p:sp>
            <p:nvSpPr>
              <p:cNvPr id="18" name="Text Box 21"/>
              <p:cNvSpPr txBox="1">
                <a:spLocks noChangeArrowheads="1"/>
              </p:cNvSpPr>
              <p:nvPr/>
            </p:nvSpPr>
            <p:spPr bwMode="auto">
              <a:xfrm>
                <a:off x="2952" y="3444"/>
                <a:ext cx="632" cy="308"/>
              </a:xfrm>
              <a:prstGeom prst="rect">
                <a:avLst/>
              </a:prstGeom>
              <a:noFill/>
              <a:ln w="9525">
                <a:noFill/>
                <a:miter lim="800000"/>
                <a:headEnd/>
                <a:tailEnd/>
              </a:ln>
            </p:spPr>
            <p:txBody>
              <a:bodyPr wrap="square">
                <a:spAutoFit/>
              </a:bodyPr>
              <a:lstStyle/>
              <a:p>
                <a:pPr>
                  <a:spcBef>
                    <a:spcPct val="50000"/>
                  </a:spcBef>
                </a:pPr>
                <a:r>
                  <a:rPr lang="en-US" sz="1400" b="1" dirty="0" smtClean="0">
                    <a:solidFill>
                      <a:srgbClr val="00B050"/>
                    </a:solidFill>
                    <a:latin typeface="Arial" charset="0"/>
                  </a:rPr>
                  <a:t>Q</a:t>
                </a:r>
                <a:r>
                  <a:rPr lang="en-US" sz="1400" b="1" baseline="-25000" dirty="0" smtClean="0">
                    <a:solidFill>
                      <a:srgbClr val="00B050"/>
                    </a:solidFill>
                    <a:latin typeface="Arial" charset="0"/>
                  </a:rPr>
                  <a:t>0</a:t>
                </a:r>
                <a:endParaRPr lang="en-US" sz="1400" b="1" baseline="-25000" dirty="0">
                  <a:solidFill>
                    <a:srgbClr val="00B050"/>
                  </a:solidFill>
                  <a:latin typeface="Arial" charset="0"/>
                </a:endParaRPr>
              </a:p>
            </p:txBody>
          </p:sp>
          <p:sp>
            <p:nvSpPr>
              <p:cNvPr id="19" name="Text Box 22"/>
              <p:cNvSpPr txBox="1">
                <a:spLocks noChangeArrowheads="1"/>
              </p:cNvSpPr>
              <p:nvPr/>
            </p:nvSpPr>
            <p:spPr bwMode="auto">
              <a:xfrm>
                <a:off x="3456" y="1680"/>
                <a:ext cx="624" cy="308"/>
              </a:xfrm>
              <a:prstGeom prst="rect">
                <a:avLst/>
              </a:prstGeom>
              <a:noFill/>
              <a:ln w="9525">
                <a:noFill/>
                <a:miter lim="800000"/>
                <a:headEnd/>
                <a:tailEnd/>
              </a:ln>
            </p:spPr>
            <p:txBody>
              <a:bodyPr>
                <a:spAutoFit/>
              </a:bodyPr>
              <a:lstStyle/>
              <a:p>
                <a:pPr>
                  <a:spcBef>
                    <a:spcPct val="50000"/>
                  </a:spcBef>
                </a:pPr>
                <a:r>
                  <a:rPr lang="en-US" sz="1400" b="1" i="1" dirty="0" err="1">
                    <a:solidFill>
                      <a:schemeClr val="tx2"/>
                    </a:solidFill>
                    <a:latin typeface="Arial" charset="0"/>
                  </a:rPr>
                  <a:t>W</a:t>
                </a:r>
                <a:r>
                  <a:rPr lang="en-US" sz="1400" b="1" i="1" baseline="-25000" dirty="0" err="1">
                    <a:solidFill>
                      <a:schemeClr val="tx2"/>
                    </a:solidFill>
                    <a:latin typeface="Arial" charset="0"/>
                  </a:rPr>
                  <a:t>sh</a:t>
                </a:r>
                <a:endParaRPr lang="en-US" sz="1400" b="1" i="1" dirty="0">
                  <a:solidFill>
                    <a:schemeClr val="tx2"/>
                  </a:solidFill>
                  <a:latin typeface="Arial" charset="0"/>
                </a:endParaRPr>
              </a:p>
            </p:txBody>
          </p:sp>
          <p:sp>
            <p:nvSpPr>
              <p:cNvPr id="20" name="Text Box 23"/>
              <p:cNvSpPr txBox="1">
                <a:spLocks noChangeArrowheads="1"/>
              </p:cNvSpPr>
              <p:nvPr/>
            </p:nvSpPr>
            <p:spPr bwMode="auto">
              <a:xfrm>
                <a:off x="4356" y="2748"/>
                <a:ext cx="912" cy="308"/>
              </a:xfrm>
              <a:prstGeom prst="rect">
                <a:avLst/>
              </a:prstGeom>
              <a:noFill/>
              <a:ln w="9525">
                <a:noFill/>
                <a:miter lim="800000"/>
                <a:headEnd/>
                <a:tailEnd/>
              </a:ln>
            </p:spPr>
            <p:txBody>
              <a:bodyPr>
                <a:spAutoFit/>
              </a:bodyPr>
              <a:lstStyle/>
              <a:p>
                <a:pPr>
                  <a:spcBef>
                    <a:spcPct val="50000"/>
                  </a:spcBef>
                </a:pPr>
                <a:r>
                  <a:rPr lang="en-US" sz="1400" b="1" dirty="0">
                    <a:solidFill>
                      <a:srgbClr val="990099"/>
                    </a:solidFill>
                    <a:latin typeface="Arial" charset="0"/>
                  </a:rPr>
                  <a:t>H</a:t>
                </a:r>
                <a:r>
                  <a:rPr lang="en-US" sz="1400" b="1" baseline="-25000" dirty="0">
                    <a:solidFill>
                      <a:srgbClr val="990099"/>
                    </a:solidFill>
                    <a:latin typeface="Arial" charset="0"/>
                  </a:rPr>
                  <a:t>2</a:t>
                </a:r>
                <a:r>
                  <a:rPr lang="en-US" sz="1400" b="1" dirty="0">
                    <a:solidFill>
                      <a:srgbClr val="990099"/>
                    </a:solidFill>
                    <a:latin typeface="Arial" charset="0"/>
                  </a:rPr>
                  <a:t>O (</a:t>
                </a:r>
                <a:r>
                  <a:rPr lang="en-US" sz="1400" b="1" dirty="0" smtClean="0">
                    <a:solidFill>
                      <a:srgbClr val="990099"/>
                    </a:solidFill>
                    <a:latin typeface="Arial" charset="0"/>
                  </a:rPr>
                  <a:t>l)</a:t>
                </a:r>
                <a:endParaRPr lang="en-US" sz="1400" b="1" dirty="0">
                  <a:solidFill>
                    <a:srgbClr val="990099"/>
                  </a:solidFill>
                  <a:latin typeface="Arial" charset="0"/>
                </a:endParaRPr>
              </a:p>
            </p:txBody>
          </p:sp>
          <p:sp>
            <p:nvSpPr>
              <p:cNvPr id="21" name="Text Box 24"/>
              <p:cNvSpPr txBox="1">
                <a:spLocks noChangeArrowheads="1"/>
              </p:cNvSpPr>
              <p:nvPr/>
            </p:nvSpPr>
            <p:spPr bwMode="auto">
              <a:xfrm>
                <a:off x="4320" y="2400"/>
                <a:ext cx="708" cy="308"/>
              </a:xfrm>
              <a:prstGeom prst="rect">
                <a:avLst/>
              </a:prstGeom>
              <a:noFill/>
              <a:ln w="9525">
                <a:noFill/>
                <a:miter lim="800000"/>
                <a:headEnd/>
                <a:tailEnd/>
              </a:ln>
            </p:spPr>
            <p:txBody>
              <a:bodyPr wrap="square">
                <a:spAutoFit/>
              </a:bodyPr>
              <a:lstStyle/>
              <a:p>
                <a:pPr>
                  <a:spcBef>
                    <a:spcPct val="50000"/>
                  </a:spcBef>
                </a:pPr>
                <a:r>
                  <a:rPr lang="en-US" sz="1400" b="1" dirty="0">
                    <a:solidFill>
                      <a:srgbClr val="990099"/>
                    </a:solidFill>
                    <a:latin typeface="Arial" charset="0"/>
                  </a:rPr>
                  <a:t>CO</a:t>
                </a:r>
                <a:r>
                  <a:rPr lang="en-US" sz="1400" b="1" baseline="-25000" dirty="0">
                    <a:solidFill>
                      <a:srgbClr val="990099"/>
                    </a:solidFill>
                    <a:latin typeface="Arial" charset="0"/>
                  </a:rPr>
                  <a:t>2</a:t>
                </a:r>
                <a:r>
                  <a:rPr lang="en-US" sz="1400" b="1" dirty="0">
                    <a:solidFill>
                      <a:srgbClr val="990099"/>
                    </a:solidFill>
                    <a:latin typeface="Arial" charset="0"/>
                  </a:rPr>
                  <a:t> </a:t>
                </a:r>
              </a:p>
            </p:txBody>
          </p:sp>
          <p:sp>
            <p:nvSpPr>
              <p:cNvPr id="22" name="Text Box 25"/>
              <p:cNvSpPr txBox="1">
                <a:spLocks noChangeArrowheads="1"/>
              </p:cNvSpPr>
              <p:nvPr/>
            </p:nvSpPr>
            <p:spPr bwMode="auto">
              <a:xfrm>
                <a:off x="4306" y="2112"/>
                <a:ext cx="781" cy="308"/>
              </a:xfrm>
              <a:prstGeom prst="rect">
                <a:avLst/>
              </a:prstGeom>
              <a:noFill/>
              <a:ln w="9525">
                <a:noFill/>
                <a:miter lim="800000"/>
                <a:headEnd/>
                <a:tailEnd/>
              </a:ln>
            </p:spPr>
            <p:txBody>
              <a:bodyPr wrap="square">
                <a:spAutoFit/>
              </a:bodyPr>
              <a:lstStyle/>
              <a:p>
                <a:pPr>
                  <a:spcBef>
                    <a:spcPct val="50000"/>
                  </a:spcBef>
                </a:pPr>
                <a:r>
                  <a:rPr lang="en-US" sz="1400" b="1" dirty="0">
                    <a:solidFill>
                      <a:srgbClr val="990099"/>
                    </a:solidFill>
                    <a:latin typeface="Arial" charset="0"/>
                  </a:rPr>
                  <a:t>(T</a:t>
                </a:r>
                <a:r>
                  <a:rPr lang="en-US" sz="1400" b="1" baseline="-25000" dirty="0">
                    <a:solidFill>
                      <a:srgbClr val="990099"/>
                    </a:solidFill>
                    <a:latin typeface="Arial" charset="0"/>
                  </a:rPr>
                  <a:t>0</a:t>
                </a:r>
                <a:r>
                  <a:rPr lang="en-US" sz="1400" b="1" dirty="0">
                    <a:solidFill>
                      <a:srgbClr val="990099"/>
                    </a:solidFill>
                    <a:latin typeface="Arial" charset="0"/>
                  </a:rPr>
                  <a:t>, P</a:t>
                </a:r>
                <a:r>
                  <a:rPr lang="en-US" sz="1400" b="1" baseline="-25000" dirty="0">
                    <a:solidFill>
                      <a:srgbClr val="990099"/>
                    </a:solidFill>
                    <a:latin typeface="Arial" charset="0"/>
                  </a:rPr>
                  <a:t>0</a:t>
                </a:r>
                <a:r>
                  <a:rPr lang="en-US" sz="1400" b="1" dirty="0">
                    <a:solidFill>
                      <a:srgbClr val="990099"/>
                    </a:solidFill>
                    <a:latin typeface="Arial" charset="0"/>
                  </a:rPr>
                  <a:t>)</a:t>
                </a:r>
              </a:p>
            </p:txBody>
          </p:sp>
        </p:grpSp>
        <p:sp>
          <p:nvSpPr>
            <p:cNvPr id="24" name="Text Box 25"/>
            <p:cNvSpPr txBox="1">
              <a:spLocks noChangeArrowheads="1"/>
            </p:cNvSpPr>
            <p:nvPr/>
          </p:nvSpPr>
          <p:spPr bwMode="auto">
            <a:xfrm>
              <a:off x="1979712" y="1844825"/>
              <a:ext cx="792087" cy="307777"/>
            </a:xfrm>
            <a:prstGeom prst="rect">
              <a:avLst/>
            </a:prstGeom>
            <a:noFill/>
            <a:ln w="9525">
              <a:noFill/>
              <a:miter lim="800000"/>
              <a:headEnd/>
              <a:tailEnd/>
            </a:ln>
          </p:spPr>
          <p:txBody>
            <a:bodyPr wrap="square">
              <a:spAutoFit/>
            </a:bodyPr>
            <a:lstStyle/>
            <a:p>
              <a:pPr>
                <a:spcBef>
                  <a:spcPct val="50000"/>
                </a:spcBef>
              </a:pPr>
              <a:r>
                <a:rPr lang="en-US" sz="1400" b="1" dirty="0">
                  <a:solidFill>
                    <a:srgbClr val="990099"/>
                  </a:solidFill>
                  <a:latin typeface="Arial" charset="0"/>
                </a:rPr>
                <a:t>(T</a:t>
              </a:r>
              <a:r>
                <a:rPr lang="en-US" sz="1400" b="1" baseline="-25000" dirty="0">
                  <a:solidFill>
                    <a:srgbClr val="990099"/>
                  </a:solidFill>
                  <a:latin typeface="Arial" charset="0"/>
                </a:rPr>
                <a:t>0</a:t>
              </a:r>
              <a:r>
                <a:rPr lang="en-US" sz="1400" b="1" dirty="0">
                  <a:solidFill>
                    <a:srgbClr val="990099"/>
                  </a:solidFill>
                  <a:latin typeface="Arial" charset="0"/>
                </a:rPr>
                <a:t>, P</a:t>
              </a:r>
              <a:r>
                <a:rPr lang="en-US" sz="1400" b="1" baseline="-25000" dirty="0">
                  <a:solidFill>
                    <a:srgbClr val="990099"/>
                  </a:solidFill>
                  <a:latin typeface="Arial" charset="0"/>
                </a:rPr>
                <a:t>0</a:t>
              </a:r>
              <a:r>
                <a:rPr lang="en-US" sz="1400" b="1" dirty="0">
                  <a:solidFill>
                    <a:srgbClr val="990099"/>
                  </a:solidFill>
                  <a:latin typeface="Arial" charset="0"/>
                </a:rPr>
                <a:t>)</a:t>
              </a:r>
            </a:p>
          </p:txBody>
        </p:sp>
      </p:grpSp>
      <p:graphicFrame>
        <p:nvGraphicFramePr>
          <p:cNvPr id="59396" name="Object 4"/>
          <p:cNvGraphicFramePr>
            <a:graphicFrameLocks noChangeAspect="1"/>
          </p:cNvGraphicFramePr>
          <p:nvPr/>
        </p:nvGraphicFramePr>
        <p:xfrm>
          <a:off x="4499992" y="2204864"/>
          <a:ext cx="2540893" cy="317968"/>
        </p:xfrm>
        <a:graphic>
          <a:graphicData uri="http://schemas.openxmlformats.org/presentationml/2006/ole">
            <mc:AlternateContent xmlns:mc="http://schemas.openxmlformats.org/markup-compatibility/2006">
              <mc:Choice xmlns:v="urn:schemas-microsoft-com:vml" Requires="v">
                <p:oleObj spid="_x0000_s46185" name="Equazione" r:id="rId3" imgW="1688760" imgH="215640" progId="Equation.3">
                  <p:embed/>
                </p:oleObj>
              </mc:Choice>
              <mc:Fallback>
                <p:oleObj name="Equazione" r:id="rId3" imgW="168876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204864"/>
                        <a:ext cx="2540893" cy="317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7"/>
          <p:cNvGraphicFramePr>
            <a:graphicFrameLocks noChangeAspect="1"/>
          </p:cNvGraphicFramePr>
          <p:nvPr/>
        </p:nvGraphicFramePr>
        <p:xfrm>
          <a:off x="933450" y="4257675"/>
          <a:ext cx="4165600" cy="460375"/>
        </p:xfrm>
        <a:graphic>
          <a:graphicData uri="http://schemas.openxmlformats.org/presentationml/2006/ole">
            <mc:AlternateContent xmlns:mc="http://schemas.openxmlformats.org/markup-compatibility/2006">
              <mc:Choice xmlns:v="urn:schemas-microsoft-com:vml" Requires="v">
                <p:oleObj spid="_x0000_s46186" name="Equazione" r:id="rId5" imgW="2425680" imgH="253800" progId="Equation.3">
                  <p:embed/>
                </p:oleObj>
              </mc:Choice>
              <mc:Fallback>
                <p:oleObj name="Equazione" r:id="rId5" imgW="2425680" imgH="253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4257675"/>
                        <a:ext cx="41656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6"/>
          <p:cNvGraphicFramePr>
            <a:graphicFrameLocks noChangeAspect="1"/>
          </p:cNvGraphicFramePr>
          <p:nvPr/>
        </p:nvGraphicFramePr>
        <p:xfrm>
          <a:off x="5178425" y="4076700"/>
          <a:ext cx="2422525" cy="808038"/>
        </p:xfrm>
        <a:graphic>
          <a:graphicData uri="http://schemas.openxmlformats.org/presentationml/2006/ole">
            <mc:AlternateContent xmlns:mc="http://schemas.openxmlformats.org/markup-compatibility/2006">
              <mc:Choice xmlns:v="urn:schemas-microsoft-com:vml" Requires="v">
                <p:oleObj spid="_x0000_s46187" name="Equazione" r:id="rId7" imgW="1523880" imgH="507960" progId="Equation.3">
                  <p:embed/>
                </p:oleObj>
              </mc:Choice>
              <mc:Fallback>
                <p:oleObj name="Equazione" r:id="rId7" imgW="1523880" imgH="50796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8425" y="4076700"/>
                        <a:ext cx="2422525"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7"/>
          <p:cNvGraphicFramePr>
            <a:graphicFrameLocks noChangeAspect="1"/>
          </p:cNvGraphicFramePr>
          <p:nvPr/>
        </p:nvGraphicFramePr>
        <p:xfrm>
          <a:off x="4491038" y="2708275"/>
          <a:ext cx="3824287" cy="430213"/>
        </p:xfrm>
        <a:graphic>
          <a:graphicData uri="http://schemas.openxmlformats.org/presentationml/2006/ole">
            <mc:AlternateContent xmlns:mc="http://schemas.openxmlformats.org/markup-compatibility/2006">
              <mc:Choice xmlns:v="urn:schemas-microsoft-com:vml" Requires="v">
                <p:oleObj spid="_x0000_s46188" name="Equazione" r:id="rId9" imgW="2273040" imgH="241200" progId="Equation.3">
                  <p:embed/>
                </p:oleObj>
              </mc:Choice>
              <mc:Fallback>
                <p:oleObj name="Equazione" r:id="rId9" imgW="2273040" imgH="2412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1038" y="2708275"/>
                        <a:ext cx="382428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nvGraphicFramePr>
        <p:xfrm>
          <a:off x="4499992" y="1570038"/>
          <a:ext cx="2744788" cy="419100"/>
        </p:xfrm>
        <a:graphic>
          <a:graphicData uri="http://schemas.openxmlformats.org/presentationml/2006/ole">
            <mc:AlternateContent xmlns:mc="http://schemas.openxmlformats.org/markup-compatibility/2006">
              <mc:Choice xmlns:v="urn:schemas-microsoft-com:vml" Requires="v">
                <p:oleObj spid="_x0000_s46189" name="Equazione" r:id="rId11" imgW="1498320" imgH="253800" progId="Equation.3">
                  <p:embed/>
                </p:oleObj>
              </mc:Choice>
              <mc:Fallback>
                <p:oleObj name="Equazione" r:id="rId11" imgW="1498320" imgH="2538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9992" y="1570038"/>
                        <a:ext cx="274478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4"/>
          <p:cNvGraphicFramePr>
            <a:graphicFrameLocks noChangeAspect="1"/>
          </p:cNvGraphicFramePr>
          <p:nvPr/>
        </p:nvGraphicFramePr>
        <p:xfrm>
          <a:off x="4513263" y="3213100"/>
          <a:ext cx="4616450" cy="760413"/>
        </p:xfrm>
        <a:graphic>
          <a:graphicData uri="http://schemas.openxmlformats.org/presentationml/2006/ole">
            <mc:AlternateContent xmlns:mc="http://schemas.openxmlformats.org/markup-compatibility/2006">
              <mc:Choice xmlns:v="urn:schemas-microsoft-com:vml" Requires="v">
                <p:oleObj spid="_x0000_s46190" name="Equazione" r:id="rId13" imgW="2158920" imgH="507960" progId="Equation.3">
                  <p:embed/>
                </p:oleObj>
              </mc:Choice>
              <mc:Fallback>
                <p:oleObj name="Equazione" r:id="rId13" imgW="2158920" imgH="50796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3263" y="3213100"/>
                        <a:ext cx="461645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ttangolo 34"/>
          <p:cNvSpPr/>
          <p:nvPr/>
        </p:nvSpPr>
        <p:spPr>
          <a:xfrm>
            <a:off x="827584" y="4005064"/>
            <a:ext cx="6912768" cy="9361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7" name="Connettore 2 36"/>
          <p:cNvCxnSpPr/>
          <p:nvPr/>
        </p:nvCxnSpPr>
        <p:spPr>
          <a:xfrm>
            <a:off x="4860032" y="1124744"/>
            <a:ext cx="864096"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 name="Picture 14"/>
          <p:cNvPicPr>
            <a:picLocks noChangeAspect="1" noChangeArrowheads="1"/>
          </p:cNvPicPr>
          <p:nvPr/>
        </p:nvPicPr>
        <p:blipFill>
          <a:blip r:embed="rId15" cstate="print"/>
          <a:srcRect r="12651" b="58539"/>
          <a:stretch>
            <a:fillRect/>
          </a:stretch>
        </p:blipFill>
        <p:spPr>
          <a:xfrm>
            <a:off x="228600" y="5229200"/>
            <a:ext cx="8686800" cy="905699"/>
          </a:xfrm>
          <a:prstGeom prst="rect">
            <a:avLst/>
          </a:prstGeom>
          <a:noFill/>
        </p:spPr>
      </p:pic>
      <p:sp>
        <p:nvSpPr>
          <p:cNvPr id="39" name="Rectangle 18"/>
          <p:cNvSpPr>
            <a:spLocks noChangeAspect="1" noChangeArrowheads="1"/>
          </p:cNvSpPr>
          <p:nvPr/>
        </p:nvSpPr>
        <p:spPr bwMode="auto">
          <a:xfrm>
            <a:off x="228600" y="5229199"/>
            <a:ext cx="8686800" cy="905699"/>
          </a:xfrm>
          <a:prstGeom prst="rect">
            <a:avLst/>
          </a:prstGeom>
          <a:noFill/>
          <a:ln w="19050">
            <a:solidFill>
              <a:schemeClr val="tx1"/>
            </a:solidFill>
            <a:miter lim="800000"/>
            <a:headEnd/>
            <a:tailEnd/>
          </a:ln>
        </p:spPr>
        <p:txBody>
          <a:bodyPr wrap="none" anchor="ctr"/>
          <a:lstStyle/>
          <a:p>
            <a:endParaRPr lang="it-IT"/>
          </a:p>
        </p:txBody>
      </p:sp>
      <p:sp>
        <p:nvSpPr>
          <p:cNvPr id="47" name="CasellaDiTesto 46"/>
          <p:cNvSpPr txBox="1"/>
          <p:nvPr/>
        </p:nvSpPr>
        <p:spPr>
          <a:xfrm>
            <a:off x="8244408" y="5184000"/>
            <a:ext cx="899592" cy="307777"/>
          </a:xfrm>
          <a:prstGeom prst="rect">
            <a:avLst/>
          </a:prstGeom>
          <a:noFill/>
        </p:spPr>
        <p:txBody>
          <a:bodyPr wrap="square" rtlCol="0">
            <a:spAutoFit/>
          </a:bodyPr>
          <a:lstStyle/>
          <a:p>
            <a:r>
              <a:rPr lang="en-US" sz="1400" b="1" dirty="0" smtClean="0">
                <a:solidFill>
                  <a:srgbClr val="CC6600"/>
                </a:solidFill>
              </a:rPr>
              <a:t>[kJ/kg]</a:t>
            </a:r>
            <a:endParaRPr lang="it-IT" sz="1400" b="1" dirty="0">
              <a:solidFill>
                <a:srgbClr val="CC6600"/>
              </a:solidFill>
            </a:endParaRPr>
          </a:p>
        </p:txBody>
      </p:sp>
      <p:sp>
        <p:nvSpPr>
          <p:cNvPr id="48" name="Parentesi graffa aperta 47"/>
          <p:cNvSpPr/>
          <p:nvPr/>
        </p:nvSpPr>
        <p:spPr>
          <a:xfrm>
            <a:off x="4283968" y="1484784"/>
            <a:ext cx="288032" cy="237626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left)">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wipe(left)">
                                      <p:cBhvr>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20688"/>
            <a:ext cx="8640960" cy="2232248"/>
          </a:xfrm>
        </p:spPr>
        <p:txBody>
          <a:bodyPr>
            <a:normAutofit/>
          </a:bodyPr>
          <a:lstStyle/>
          <a:p>
            <a:pPr>
              <a:spcBef>
                <a:spcPts val="0"/>
              </a:spcBef>
            </a:pPr>
            <a:r>
              <a:rPr lang="it-IT" sz="1600" dirty="0" smtClean="0"/>
              <a:t>Alla domanda: </a:t>
            </a:r>
            <a:r>
              <a:rPr lang="it-IT" sz="1600" i="1" dirty="0" smtClean="0"/>
              <a:t>Quale è l’energia che consumiamo veramente? </a:t>
            </a:r>
          </a:p>
          <a:p>
            <a:pPr>
              <a:spcBef>
                <a:spcPts val="0"/>
              </a:spcBef>
            </a:pPr>
            <a:endParaRPr lang="it-IT" sz="800" dirty="0" smtClean="0"/>
          </a:p>
          <a:p>
            <a:pPr>
              <a:spcBef>
                <a:spcPts val="0"/>
              </a:spcBef>
            </a:pPr>
            <a:r>
              <a:rPr lang="it-IT" sz="1600" dirty="0" smtClean="0"/>
              <a:t>La valutazione exergetica si concentra quindi sull’effettivo “valore d’uso” dei diversi flussi energetici e materiali, dipendendo dalle condizioni (stato termodinamico) in cui questi si trovano “qui ed ora”.</a:t>
            </a:r>
          </a:p>
          <a:p>
            <a:pPr>
              <a:spcBef>
                <a:spcPts val="0"/>
              </a:spcBef>
            </a:pPr>
            <a:endParaRPr lang="it-IT" sz="800" dirty="0" smtClean="0"/>
          </a:p>
          <a:p>
            <a:pPr>
              <a:spcBef>
                <a:spcPts val="0"/>
              </a:spcBef>
            </a:pPr>
            <a:r>
              <a:rPr lang="it-IT" sz="1600" dirty="0" smtClean="0"/>
              <a:t>La Analisi EMERGETICA si pone invece l’obiettivo di identificare i </a:t>
            </a:r>
            <a:r>
              <a:rPr lang="it-IT" sz="1600" i="1" dirty="0" smtClean="0"/>
              <a:t>consumi indiretti</a:t>
            </a:r>
            <a:r>
              <a:rPr lang="it-IT" sz="1600" dirty="0" smtClean="0"/>
              <a:t>, fino ad un </a:t>
            </a:r>
            <a:r>
              <a:rPr lang="it-IT" sz="1600" i="1" dirty="0" smtClean="0"/>
              <a:t>input primario</a:t>
            </a:r>
            <a:r>
              <a:rPr lang="it-IT" sz="1600" dirty="0" smtClean="0"/>
              <a:t>, che si identifica in generale con l’energia solare che arriva sulla Terra.</a:t>
            </a:r>
          </a:p>
        </p:txBody>
      </p:sp>
      <p:sp>
        <p:nvSpPr>
          <p:cNvPr id="3" name="Titolo 2"/>
          <p:cNvSpPr>
            <a:spLocks noGrp="1"/>
          </p:cNvSpPr>
          <p:nvPr>
            <p:ph type="title"/>
          </p:nvPr>
        </p:nvSpPr>
        <p:spPr>
          <a:xfrm>
            <a:off x="288521" y="139166"/>
            <a:ext cx="8581043" cy="553530"/>
          </a:xfrm>
        </p:spPr>
        <p:txBody>
          <a:bodyPr/>
          <a:lstStyle/>
          <a:p>
            <a:r>
              <a:rPr lang="it-IT" dirty="0" smtClean="0"/>
              <a:t>EMERGY</a:t>
            </a:r>
            <a:endParaRPr lang="it-IT" dirty="0"/>
          </a:p>
        </p:txBody>
      </p:sp>
      <p:grpSp>
        <p:nvGrpSpPr>
          <p:cNvPr id="7" name="Gruppo 6"/>
          <p:cNvGrpSpPr/>
          <p:nvPr/>
        </p:nvGrpSpPr>
        <p:grpSpPr>
          <a:xfrm>
            <a:off x="2333710" y="2492896"/>
            <a:ext cx="6630778" cy="3691862"/>
            <a:chOff x="2333710" y="2492896"/>
            <a:chExt cx="6630778" cy="3691862"/>
          </a:xfrm>
        </p:grpSpPr>
        <p:pic>
          <p:nvPicPr>
            <p:cNvPr id="4" name="Picture 3" descr="DirectIndirect"/>
            <p:cNvPicPr>
              <a:picLocks noChangeAspect="1" noChangeArrowheads="1"/>
            </p:cNvPicPr>
            <p:nvPr/>
          </p:nvPicPr>
          <p:blipFill>
            <a:blip r:embed="rId2" cstate="print"/>
            <a:srcRect/>
            <a:stretch>
              <a:fillRect/>
            </a:stretch>
          </p:blipFill>
          <p:spPr>
            <a:xfrm>
              <a:off x="2333710" y="2492896"/>
              <a:ext cx="6630778" cy="3691862"/>
            </a:xfrm>
            <a:prstGeom prst="rect">
              <a:avLst/>
            </a:prstGeom>
          </p:spPr>
        </p:pic>
        <p:sp>
          <p:nvSpPr>
            <p:cNvPr id="5" name="Rectangle 4"/>
            <p:cNvSpPr>
              <a:spLocks noChangeArrowheads="1"/>
            </p:cNvSpPr>
            <p:nvPr/>
          </p:nvSpPr>
          <p:spPr bwMode="auto">
            <a:xfrm>
              <a:off x="6444208" y="4077072"/>
              <a:ext cx="615777" cy="165472"/>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a:r>
                <a:rPr lang="en-US" sz="1200" dirty="0">
                  <a:latin typeface="Arial" pitchFamily="34" charset="0"/>
                  <a:cs typeface="Arial" pitchFamily="34" charset="0"/>
                </a:rPr>
                <a:t>Goods</a:t>
              </a:r>
            </a:p>
          </p:txBody>
        </p:sp>
        <p:sp>
          <p:nvSpPr>
            <p:cNvPr id="6" name="Rectangle 5"/>
            <p:cNvSpPr>
              <a:spLocks noChangeArrowheads="1"/>
            </p:cNvSpPr>
            <p:nvPr/>
          </p:nvSpPr>
          <p:spPr bwMode="auto">
            <a:xfrm>
              <a:off x="7164288" y="4509120"/>
              <a:ext cx="615777" cy="165472"/>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a:r>
                <a:rPr lang="en-US" sz="1200" dirty="0">
                  <a:latin typeface="Arial" pitchFamily="34" charset="0"/>
                  <a:cs typeface="Arial" pitchFamily="34" charset="0"/>
                </a:rPr>
                <a:t>Services</a:t>
              </a:r>
            </a:p>
          </p:txBody>
        </p:sp>
      </p:grpSp>
      <p:grpSp>
        <p:nvGrpSpPr>
          <p:cNvPr id="14" name="Gruppo 13"/>
          <p:cNvGrpSpPr/>
          <p:nvPr/>
        </p:nvGrpSpPr>
        <p:grpSpPr>
          <a:xfrm>
            <a:off x="1691680" y="2420888"/>
            <a:ext cx="4319388" cy="3024336"/>
            <a:chOff x="1691680" y="2420888"/>
            <a:chExt cx="4319388" cy="3024336"/>
          </a:xfrm>
        </p:grpSpPr>
        <p:sp>
          <p:nvSpPr>
            <p:cNvPr id="8" name="Rettangolo 7"/>
            <p:cNvSpPr/>
            <p:nvPr/>
          </p:nvSpPr>
          <p:spPr>
            <a:xfrm>
              <a:off x="1691680" y="2420888"/>
              <a:ext cx="3456384"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195736" y="3356992"/>
              <a:ext cx="2520280"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2483768" y="4005064"/>
              <a:ext cx="1908608"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979712" y="4725144"/>
              <a:ext cx="2052664"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3995936" y="2420888"/>
              <a:ext cx="16926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rot="18960569">
              <a:off x="5503159" y="2500966"/>
              <a:ext cx="507909" cy="19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20688"/>
            <a:ext cx="8640960" cy="2232248"/>
          </a:xfrm>
        </p:spPr>
        <p:txBody>
          <a:bodyPr>
            <a:normAutofit/>
          </a:bodyPr>
          <a:lstStyle/>
          <a:p>
            <a:pPr>
              <a:spcBef>
                <a:spcPts val="0"/>
              </a:spcBef>
            </a:pPr>
            <a:r>
              <a:rPr lang="it-IT" sz="1600" dirty="0" smtClean="0"/>
              <a:t>L’EMERGIA è definita come la quantità di energia disponibile (exergia ??) di uno stesso tipo (in genere, solare) che viene investita direttamente o indirettamente per generare un dato flusso o ammontare di materia o energia in uscita. L’</a:t>
            </a:r>
            <a:r>
              <a:rPr lang="it-IT" sz="1600" dirty="0" err="1" smtClean="0"/>
              <a:t>eMergia</a:t>
            </a:r>
            <a:r>
              <a:rPr lang="it-IT" sz="1600" dirty="0" smtClean="0"/>
              <a:t> si misura in </a:t>
            </a:r>
            <a:r>
              <a:rPr lang="it-IT" sz="1600" dirty="0" err="1" smtClean="0"/>
              <a:t>seJ</a:t>
            </a:r>
            <a:r>
              <a:rPr lang="it-IT" sz="1600" dirty="0" smtClean="0"/>
              <a:t> (Joule di energia solare equivalente).</a:t>
            </a:r>
          </a:p>
          <a:p>
            <a:pPr>
              <a:spcBef>
                <a:spcPts val="0"/>
              </a:spcBef>
            </a:pPr>
            <a:endParaRPr lang="it-IT" sz="1600" dirty="0" smtClean="0"/>
          </a:p>
          <a:p>
            <a:pPr>
              <a:spcBef>
                <a:spcPts val="0"/>
              </a:spcBef>
            </a:pPr>
            <a:r>
              <a:rPr lang="it-IT" sz="1600" dirty="0" smtClean="0"/>
              <a:t>La TRANSFORMITY è l’</a:t>
            </a:r>
            <a:r>
              <a:rPr lang="it-IT" sz="1600" dirty="0" err="1" smtClean="0"/>
              <a:t>eMergia</a:t>
            </a:r>
            <a:r>
              <a:rPr lang="it-IT" sz="1600" dirty="0" smtClean="0"/>
              <a:t> necessaria per generare una unità di output. Essa vuole esprimere il “costo ambientale di produzione” (espresso come </a:t>
            </a:r>
            <a:r>
              <a:rPr lang="it-IT" sz="1600" dirty="0" err="1" smtClean="0"/>
              <a:t>seJ</a:t>
            </a:r>
            <a:r>
              <a:rPr lang="it-IT" sz="1600" dirty="0" smtClean="0"/>
              <a:t>/J, </a:t>
            </a:r>
            <a:r>
              <a:rPr lang="it-IT" sz="1600" dirty="0" err="1" smtClean="0"/>
              <a:t>seJ</a:t>
            </a:r>
            <a:r>
              <a:rPr lang="it-IT" sz="1600" dirty="0" smtClean="0"/>
              <a:t>/g, </a:t>
            </a:r>
            <a:r>
              <a:rPr lang="it-IT" sz="1600" dirty="0" err="1" smtClean="0"/>
              <a:t>etc</a:t>
            </a:r>
            <a:r>
              <a:rPr lang="it-IT" sz="1600" dirty="0" smtClean="0"/>
              <a:t>).</a:t>
            </a:r>
          </a:p>
          <a:p>
            <a:pPr>
              <a:spcBef>
                <a:spcPts val="0"/>
              </a:spcBef>
            </a:pPr>
            <a:r>
              <a:rPr lang="it-IT" sz="1600" dirty="0" smtClean="0"/>
              <a:t>.</a:t>
            </a:r>
          </a:p>
        </p:txBody>
      </p:sp>
      <p:sp>
        <p:nvSpPr>
          <p:cNvPr id="3" name="Titolo 2"/>
          <p:cNvSpPr>
            <a:spLocks noGrp="1"/>
          </p:cNvSpPr>
          <p:nvPr>
            <p:ph type="title"/>
          </p:nvPr>
        </p:nvSpPr>
        <p:spPr>
          <a:xfrm>
            <a:off x="288521" y="139166"/>
            <a:ext cx="8581043" cy="553530"/>
          </a:xfrm>
        </p:spPr>
        <p:txBody>
          <a:bodyPr/>
          <a:lstStyle/>
          <a:p>
            <a:r>
              <a:rPr lang="it-IT" dirty="0" smtClean="0"/>
              <a:t>EMERGY - </a:t>
            </a:r>
            <a:r>
              <a:rPr lang="it-IT" dirty="0" err="1" smtClean="0"/>
              <a:t>Transformity</a:t>
            </a:r>
            <a:r>
              <a:rPr lang="it-IT" dirty="0" smtClean="0"/>
              <a:t> </a:t>
            </a:r>
            <a:endParaRPr lang="it-IT" dirty="0"/>
          </a:p>
        </p:txBody>
      </p:sp>
      <p:grpSp>
        <p:nvGrpSpPr>
          <p:cNvPr id="7" name="Gruppo 6"/>
          <p:cNvGrpSpPr/>
          <p:nvPr/>
        </p:nvGrpSpPr>
        <p:grpSpPr>
          <a:xfrm>
            <a:off x="2333710" y="2492896"/>
            <a:ext cx="6630778" cy="3691862"/>
            <a:chOff x="2333710" y="2492896"/>
            <a:chExt cx="6630778" cy="3691862"/>
          </a:xfrm>
        </p:grpSpPr>
        <p:pic>
          <p:nvPicPr>
            <p:cNvPr id="4" name="Picture 3" descr="DirectIndirect"/>
            <p:cNvPicPr>
              <a:picLocks noChangeAspect="1" noChangeArrowheads="1"/>
            </p:cNvPicPr>
            <p:nvPr/>
          </p:nvPicPr>
          <p:blipFill>
            <a:blip r:embed="rId2" cstate="print"/>
            <a:srcRect/>
            <a:stretch>
              <a:fillRect/>
            </a:stretch>
          </p:blipFill>
          <p:spPr>
            <a:xfrm>
              <a:off x="2333710" y="2492896"/>
              <a:ext cx="6630778" cy="3691862"/>
            </a:xfrm>
            <a:prstGeom prst="rect">
              <a:avLst/>
            </a:prstGeom>
          </p:spPr>
        </p:pic>
        <p:sp>
          <p:nvSpPr>
            <p:cNvPr id="5" name="Rectangle 4"/>
            <p:cNvSpPr>
              <a:spLocks noChangeArrowheads="1"/>
            </p:cNvSpPr>
            <p:nvPr/>
          </p:nvSpPr>
          <p:spPr bwMode="auto">
            <a:xfrm>
              <a:off x="6444208" y="4077072"/>
              <a:ext cx="615777" cy="165472"/>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a:r>
                <a:rPr lang="en-US" sz="1200" dirty="0">
                  <a:latin typeface="Arial" pitchFamily="34" charset="0"/>
                  <a:cs typeface="Arial" pitchFamily="34" charset="0"/>
                </a:rPr>
                <a:t>Goods</a:t>
              </a:r>
            </a:p>
          </p:txBody>
        </p:sp>
        <p:sp>
          <p:nvSpPr>
            <p:cNvPr id="6" name="Rectangle 5"/>
            <p:cNvSpPr>
              <a:spLocks noChangeArrowheads="1"/>
            </p:cNvSpPr>
            <p:nvPr/>
          </p:nvSpPr>
          <p:spPr bwMode="auto">
            <a:xfrm>
              <a:off x="7164288" y="4509120"/>
              <a:ext cx="615777" cy="165472"/>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a:r>
                <a:rPr lang="en-US" sz="1200" dirty="0">
                  <a:latin typeface="Arial" pitchFamily="34" charset="0"/>
                  <a:cs typeface="Arial" pitchFamily="34" charset="0"/>
                </a:rPr>
                <a:t>Services</a:t>
              </a:r>
            </a:p>
          </p:txBody>
        </p:sp>
      </p:grpSp>
      <p:sp>
        <p:nvSpPr>
          <p:cNvPr id="15" name="CasellaDiTesto 14"/>
          <p:cNvSpPr txBox="1"/>
          <p:nvPr/>
        </p:nvSpPr>
        <p:spPr>
          <a:xfrm>
            <a:off x="144016" y="4293096"/>
            <a:ext cx="2843808" cy="1815882"/>
          </a:xfrm>
          <a:prstGeom prst="rect">
            <a:avLst/>
          </a:prstGeom>
          <a:noFill/>
        </p:spPr>
        <p:txBody>
          <a:bodyPr wrap="square" rtlCol="0">
            <a:spAutoFit/>
          </a:bodyPr>
          <a:lstStyle/>
          <a:p>
            <a:r>
              <a:rPr lang="it-IT" sz="1600" dirty="0" smtClean="0"/>
              <a:t>NB: </a:t>
            </a:r>
          </a:p>
          <a:p>
            <a:r>
              <a:rPr lang="it-IT" sz="1600" dirty="0" smtClean="0"/>
              <a:t>Tale approccio, proposto da H.T. </a:t>
            </a:r>
            <a:r>
              <a:rPr lang="it-IT" sz="1600" dirty="0" err="1" smtClean="0"/>
              <a:t>Odum</a:t>
            </a:r>
            <a:r>
              <a:rPr lang="it-IT" sz="1600" dirty="0" smtClean="0"/>
              <a:t> negli anni ’70, è applicabile sia a sistemi eco-logici (biologici, geologici, ecc. ) che a sistemi produttivi, in linea di principio, di qualsiasi tipo.</a:t>
            </a:r>
            <a:endParaRPr lang="it-IT"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295400" y="2852936"/>
            <a:ext cx="7086600" cy="3368675"/>
          </a:xfrm>
          <a:prstGeom prst="rect">
            <a:avLst/>
          </a:prstGeom>
          <a:noFill/>
          <a:effectLst/>
        </p:spPr>
      </p:pic>
      <p:sp>
        <p:nvSpPr>
          <p:cNvPr id="5" name="Titolo 2"/>
          <p:cNvSpPr>
            <a:spLocks noGrp="1"/>
          </p:cNvSpPr>
          <p:nvPr>
            <p:ph type="title"/>
          </p:nvPr>
        </p:nvSpPr>
        <p:spPr>
          <a:xfrm>
            <a:off x="288521" y="139166"/>
            <a:ext cx="8581043" cy="553530"/>
          </a:xfrm>
        </p:spPr>
        <p:txBody>
          <a:bodyPr/>
          <a:lstStyle/>
          <a:p>
            <a:r>
              <a:rPr lang="it-IT" dirty="0" smtClean="0"/>
              <a:t>EMERGY - </a:t>
            </a:r>
            <a:r>
              <a:rPr lang="it-IT" dirty="0" err="1" smtClean="0"/>
              <a:t>Transformity</a:t>
            </a:r>
            <a:r>
              <a:rPr lang="it-IT" dirty="0" smtClean="0"/>
              <a:t> </a:t>
            </a:r>
            <a:endParaRPr lang="it-IT" dirty="0"/>
          </a:p>
        </p:txBody>
      </p:sp>
      <p:sp>
        <p:nvSpPr>
          <p:cNvPr id="2" name="Segnaposto contenuto 1"/>
          <p:cNvSpPr>
            <a:spLocks noGrp="1"/>
          </p:cNvSpPr>
          <p:nvPr>
            <p:ph idx="1"/>
          </p:nvPr>
        </p:nvSpPr>
        <p:spPr>
          <a:xfrm>
            <a:off x="72008" y="764704"/>
            <a:ext cx="9036496" cy="2304256"/>
          </a:xfrm>
        </p:spPr>
        <p:txBody>
          <a:bodyPr>
            <a:noAutofit/>
          </a:bodyPr>
          <a:lstStyle/>
          <a:p>
            <a:r>
              <a:rPr lang="it-IT" sz="1600" dirty="0" smtClean="0"/>
              <a:t>Fin dalle origini, l’Analisi </a:t>
            </a:r>
            <a:r>
              <a:rPr lang="it-IT" sz="1600" dirty="0" err="1" smtClean="0"/>
              <a:t>eMergetica</a:t>
            </a:r>
            <a:r>
              <a:rPr lang="it-IT" sz="1600" dirty="0" smtClean="0"/>
              <a:t> (EMA) ha riconosciuto come, in ciascuna trasformazione, una parte dell’energia venga </a:t>
            </a:r>
            <a:r>
              <a:rPr lang="it-IT" sz="1600" i="1" dirty="0" smtClean="0"/>
              <a:t>degradata</a:t>
            </a:r>
            <a:r>
              <a:rPr lang="it-IT" sz="1600" dirty="0" smtClean="0"/>
              <a:t> in calore a bassa temperatura e solo una parte venga trasferita alla tappa successiva della catena di conversione.</a:t>
            </a:r>
          </a:p>
          <a:p>
            <a:endParaRPr lang="it-IT" sz="800" dirty="0" smtClean="0"/>
          </a:p>
          <a:p>
            <a:r>
              <a:rPr lang="it-IT" sz="1600" dirty="0" smtClean="0"/>
              <a:t>Per tale motivo, unito al riferimento all’energia solare, che è in pratica </a:t>
            </a:r>
            <a:r>
              <a:rPr lang="it-IT" sz="1600" i="1" dirty="0" smtClean="0"/>
              <a:t>pura exergia</a:t>
            </a:r>
            <a:r>
              <a:rPr lang="it-IT" sz="1600" dirty="0" smtClean="0"/>
              <a:t>, essendo una radiazione elettromagnetica, ha suggerito l’esistenza di qualche analogia con l’Analisi Exergetica:</a:t>
            </a:r>
          </a:p>
          <a:p>
            <a:endParaRPr lang="it-IT" sz="800" dirty="0" smtClean="0"/>
          </a:p>
          <a:p>
            <a:r>
              <a:rPr lang="it-IT" sz="1600" dirty="0" smtClean="0"/>
              <a:t>Tale analogia è insensata, essendo diversi i confini spaziali e temporali dei due approcci (una analogia esiste invece con l’Analisi di </a:t>
            </a:r>
            <a:r>
              <a:rPr lang="it-IT" sz="1600" i="1" dirty="0" smtClean="0"/>
              <a:t>COSTO</a:t>
            </a:r>
            <a:r>
              <a:rPr lang="it-IT" sz="1600" dirty="0" smtClean="0"/>
              <a:t> Exergetico, come si vedrà più avanti).</a:t>
            </a:r>
            <a:endParaRPr lang="it-IT"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764705"/>
            <a:ext cx="8208912" cy="936103"/>
          </a:xfrm>
          <a:gradFill>
            <a:gsLst>
              <a:gs pos="0">
                <a:schemeClr val="accent5">
                  <a:lumMod val="20000"/>
                  <a:lumOff val="80000"/>
                </a:schemeClr>
              </a:gs>
              <a:gs pos="100000">
                <a:schemeClr val="accent1">
                  <a:tint val="50000"/>
                  <a:shade val="100000"/>
                  <a:satMod val="350000"/>
                </a:schemeClr>
              </a:gs>
            </a:gsLst>
            <a:lin ang="16200000" scaled="0"/>
          </a:gradFill>
          <a:ln w="25400">
            <a:solidFill>
              <a:schemeClr val="accent5">
                <a:lumMod val="75000"/>
              </a:schemeClr>
            </a:solidFill>
          </a:ln>
        </p:spPr>
        <p:txBody>
          <a:bodyPr>
            <a:normAutofit/>
          </a:bodyPr>
          <a:lstStyle/>
          <a:p>
            <a:r>
              <a:rPr lang="it-IT" sz="1800" b="1" dirty="0" smtClean="0"/>
              <a:t>Quanta energia primaria è stata utilizzata, </a:t>
            </a:r>
            <a:r>
              <a:rPr lang="it-IT" sz="1800" b="1" i="1" dirty="0" smtClean="0"/>
              <a:t>direttamente o indirettamente </a:t>
            </a:r>
            <a:r>
              <a:rPr lang="it-IT" sz="1800" b="1" dirty="0" smtClean="0"/>
              <a:t>dal macro-sistema per mantenere ciascuno dei suoi flussi interni ad un valore definito?</a:t>
            </a:r>
            <a:endParaRPr lang="it-IT" sz="1800" b="1" dirty="0"/>
          </a:p>
        </p:txBody>
      </p:sp>
      <p:sp>
        <p:nvSpPr>
          <p:cNvPr id="3" name="Titolo 2"/>
          <p:cNvSpPr>
            <a:spLocks noGrp="1"/>
          </p:cNvSpPr>
          <p:nvPr>
            <p:ph type="title"/>
          </p:nvPr>
        </p:nvSpPr>
        <p:spPr>
          <a:xfrm>
            <a:off x="288521" y="139166"/>
            <a:ext cx="8581043" cy="553530"/>
          </a:xfrm>
        </p:spPr>
        <p:txBody>
          <a:bodyPr/>
          <a:lstStyle/>
          <a:p>
            <a:r>
              <a:rPr lang="it-IT" dirty="0" smtClean="0"/>
              <a:t>EMERGY – Un problema fondamentale</a:t>
            </a:r>
            <a:endParaRPr lang="it-IT" dirty="0"/>
          </a:p>
        </p:txBody>
      </p:sp>
      <p:sp>
        <p:nvSpPr>
          <p:cNvPr id="5" name="CasellaDiTesto 4"/>
          <p:cNvSpPr txBox="1"/>
          <p:nvPr/>
        </p:nvSpPr>
        <p:spPr>
          <a:xfrm>
            <a:off x="467544" y="3897630"/>
            <a:ext cx="8352928" cy="2200602"/>
          </a:xfrm>
          <a:prstGeom prst="rect">
            <a:avLst/>
          </a:prstGeom>
          <a:noFill/>
        </p:spPr>
        <p:txBody>
          <a:bodyPr wrap="square" rtlCol="0">
            <a:spAutoFit/>
          </a:bodyPr>
          <a:lstStyle/>
          <a:p>
            <a:pPr marL="350838" indent="-350838">
              <a:spcAft>
                <a:spcPts val="600"/>
              </a:spcAft>
            </a:pPr>
            <a:r>
              <a:rPr lang="it-IT" sz="1600" dirty="0" smtClean="0">
                <a:latin typeface="Arial" pitchFamily="34" charset="0"/>
                <a:cs typeface="Arial" pitchFamily="34" charset="0"/>
              </a:rPr>
              <a:t>Se il sistema è una </a:t>
            </a:r>
            <a:r>
              <a:rPr lang="it-IT" sz="1600" b="1" dirty="0" smtClean="0">
                <a:latin typeface="Arial" pitchFamily="34" charset="0"/>
                <a:cs typeface="Arial" pitchFamily="34" charset="0"/>
              </a:rPr>
              <a:t>catena lineare </a:t>
            </a:r>
            <a:r>
              <a:rPr lang="it-IT" sz="1600" dirty="0" smtClean="0">
                <a:latin typeface="Arial" pitchFamily="34" charset="0"/>
                <a:cs typeface="Arial" pitchFamily="34" charset="0"/>
              </a:rPr>
              <a:t>operante in condizioni stazionarie, è facile ottenere la risposta:</a:t>
            </a:r>
          </a:p>
          <a:p>
            <a:pPr marL="350838" indent="-350838">
              <a:spcAft>
                <a:spcPts val="600"/>
              </a:spcAft>
              <a:buFont typeface="Arial" pitchFamily="34" charset="0"/>
              <a:buChar char="•"/>
            </a:pPr>
            <a:r>
              <a:rPr lang="it-IT" sz="1600" dirty="0" smtClean="0">
                <a:latin typeface="Arial" pitchFamily="34" charset="0"/>
                <a:cs typeface="Arial" pitchFamily="34" charset="0"/>
              </a:rPr>
              <a:t>E</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e E</a:t>
            </a:r>
            <a:r>
              <a:rPr lang="it-IT" sz="1600" baseline="-25000" dirty="0" smtClean="0">
                <a:latin typeface="Arial" pitchFamily="34" charset="0"/>
                <a:cs typeface="Arial" pitchFamily="34" charset="0"/>
              </a:rPr>
              <a:t>2 </a:t>
            </a:r>
            <a:r>
              <a:rPr lang="it-IT" sz="1600" dirty="0" smtClean="0">
                <a:latin typeface="Arial" pitchFamily="34" charset="0"/>
                <a:cs typeface="Arial" pitchFamily="34" charset="0"/>
              </a:rPr>
              <a:t>corrispondono direttamente alle energie primarie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and F</a:t>
            </a:r>
            <a:r>
              <a:rPr lang="it-IT" sz="1600" baseline="-25000" dirty="0" smtClean="0">
                <a:latin typeface="Arial" pitchFamily="34" charset="0"/>
                <a:cs typeface="Arial" pitchFamily="34" charset="0"/>
              </a:rPr>
              <a:t>2</a:t>
            </a:r>
            <a:r>
              <a:rPr lang="it-IT" sz="1600" dirty="0" smtClean="0">
                <a:latin typeface="Arial" pitchFamily="34" charset="0"/>
                <a:cs typeface="Arial" pitchFamily="34" charset="0"/>
              </a:rPr>
              <a:t>,</a:t>
            </a:r>
          </a:p>
          <a:p>
            <a:pPr marL="350838" indent="-350838">
              <a:spcAft>
                <a:spcPts val="600"/>
              </a:spcAft>
              <a:buFont typeface="Arial" pitchFamily="34" charset="0"/>
              <a:buChar char="•"/>
            </a:pPr>
            <a:r>
              <a:rPr lang="it-IT" sz="1600" dirty="0" smtClean="0">
                <a:latin typeface="Arial" pitchFamily="34" charset="0"/>
                <a:cs typeface="Arial" pitchFamily="34" charset="0"/>
              </a:rPr>
              <a:t> il flusso E</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 è mantenuto da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a:t>
            </a:r>
            <a:r>
              <a:rPr lang="it-IT" sz="1600" dirty="0" err="1" smtClean="0">
                <a:latin typeface="Arial" pitchFamily="34" charset="0"/>
                <a:cs typeface="Arial" pitchFamily="34" charset="0"/>
              </a:rPr>
              <a:t>trasformity</a:t>
            </a:r>
            <a:r>
              <a:rPr lang="it-IT" sz="1600" dirty="0" smtClean="0">
                <a:latin typeface="Arial" pitchFamily="34" charset="0"/>
                <a:cs typeface="Arial" pitchFamily="34" charset="0"/>
              </a:rPr>
              <a:t>, o </a:t>
            </a:r>
            <a:r>
              <a:rPr lang="it-IT" sz="1600" i="1" dirty="0" err="1" smtClean="0">
                <a:latin typeface="Arial" pitchFamily="34" charset="0"/>
                <a:cs typeface="Arial" pitchFamily="34" charset="0"/>
              </a:rPr>
              <a:t>unit</a:t>
            </a:r>
            <a:r>
              <a:rPr lang="it-IT" sz="1600" i="1" dirty="0" smtClean="0">
                <a:latin typeface="Arial" pitchFamily="34" charset="0"/>
                <a:cs typeface="Arial" pitchFamily="34" charset="0"/>
              </a:rPr>
              <a:t> </a:t>
            </a:r>
            <a:r>
              <a:rPr lang="it-IT" sz="1600" i="1" dirty="0" err="1" smtClean="0">
                <a:latin typeface="Arial" pitchFamily="34" charset="0"/>
                <a:cs typeface="Arial" pitchFamily="34" charset="0"/>
              </a:rPr>
              <a:t>energy</a:t>
            </a:r>
            <a:r>
              <a:rPr lang="it-IT" sz="1600" i="1" dirty="0" smtClean="0">
                <a:latin typeface="Arial" pitchFamily="34" charset="0"/>
                <a:cs typeface="Arial" pitchFamily="34" charset="0"/>
              </a:rPr>
              <a:t> </a:t>
            </a:r>
            <a:r>
              <a:rPr lang="it-IT" sz="1600" i="1" dirty="0" err="1" smtClean="0">
                <a:latin typeface="Arial" pitchFamily="34" charset="0"/>
                <a:cs typeface="Arial" pitchFamily="34" charset="0"/>
              </a:rPr>
              <a:t>cost</a:t>
            </a:r>
            <a:r>
              <a:rPr lang="it-IT" sz="1600" i="1" dirty="0" smtClean="0">
                <a:latin typeface="Arial" pitchFamily="34" charset="0"/>
                <a:cs typeface="Arial" pitchFamily="34" charset="0"/>
              </a:rPr>
              <a:t>,</a:t>
            </a:r>
            <a:r>
              <a:rPr lang="it-IT" sz="1600" dirty="0" smtClean="0">
                <a:latin typeface="Arial" pitchFamily="34" charset="0"/>
                <a:cs typeface="Arial" pitchFamily="34" charset="0"/>
              </a:rPr>
              <a:t> k*</a:t>
            </a:r>
            <a:r>
              <a:rPr lang="it-IT" sz="1600" baseline="-25000" dirty="0" smtClean="0">
                <a:latin typeface="Arial" pitchFamily="34" charset="0"/>
                <a:cs typeface="Arial" pitchFamily="34" charset="0"/>
              </a:rPr>
              <a:t>3 </a:t>
            </a:r>
            <a:r>
              <a:rPr lang="it-IT" sz="1600" dirty="0" smtClean="0">
                <a:latin typeface="Arial" pitchFamily="34" charset="0"/>
                <a:cs typeface="Arial" pitchFamily="34" charset="0"/>
              </a:rPr>
              <a:t>=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a:t>
            </a:r>
          </a:p>
          <a:p>
            <a:pPr marL="350838" indent="-350838">
              <a:spcAft>
                <a:spcPts val="600"/>
              </a:spcAft>
              <a:buFont typeface="Arial" pitchFamily="34" charset="0"/>
              <a:buChar char="•"/>
            </a:pPr>
            <a:r>
              <a:rPr lang="it-IT" sz="1600" dirty="0" smtClean="0">
                <a:latin typeface="Arial" pitchFamily="34" charset="0"/>
                <a:cs typeface="Arial" pitchFamily="34" charset="0"/>
              </a:rPr>
              <a:t>il flusso E</a:t>
            </a:r>
            <a:r>
              <a:rPr lang="it-IT" sz="1600" baseline="-25000" dirty="0" smtClean="0">
                <a:latin typeface="Arial" pitchFamily="34" charset="0"/>
                <a:cs typeface="Arial" pitchFamily="34" charset="0"/>
              </a:rPr>
              <a:t>7</a:t>
            </a:r>
            <a:r>
              <a:rPr lang="it-IT" sz="1600" dirty="0" smtClean="0">
                <a:latin typeface="Arial" pitchFamily="34" charset="0"/>
                <a:cs typeface="Arial" pitchFamily="34" charset="0"/>
              </a:rPr>
              <a:t> è mantenuto da una frazione E</a:t>
            </a:r>
            <a:r>
              <a:rPr lang="it-IT" sz="1600" baseline="-25000" dirty="0" smtClean="0">
                <a:latin typeface="Arial" pitchFamily="34" charset="0"/>
                <a:cs typeface="Arial" pitchFamily="34" charset="0"/>
              </a:rPr>
              <a:t>7</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 di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k*</a:t>
            </a:r>
            <a:r>
              <a:rPr lang="it-IT" sz="1600" baseline="-25000" dirty="0" smtClean="0">
                <a:latin typeface="Arial" pitchFamily="34" charset="0"/>
                <a:cs typeface="Arial" pitchFamily="34" charset="0"/>
              </a:rPr>
              <a:t>7 </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7</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7</a:t>
            </a:r>
            <a:r>
              <a:rPr lang="it-IT" sz="1600" dirty="0" smtClean="0">
                <a:latin typeface="Arial" pitchFamily="34" charset="0"/>
                <a:cs typeface="Arial" pitchFamily="34" charset="0"/>
              </a:rPr>
              <a:t>) = k*</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a:t>
            </a:r>
          </a:p>
          <a:p>
            <a:pPr marL="350838" indent="-350838">
              <a:spcAft>
                <a:spcPts val="600"/>
              </a:spcAft>
              <a:buFont typeface="Arial" pitchFamily="34" charset="0"/>
              <a:buChar char="•"/>
            </a:pPr>
            <a:r>
              <a:rPr lang="it-IT" sz="1600" dirty="0" smtClean="0">
                <a:latin typeface="Arial" pitchFamily="34" charset="0"/>
                <a:cs typeface="Arial" pitchFamily="34" charset="0"/>
              </a:rPr>
              <a:t>il flusso Flow E</a:t>
            </a:r>
            <a:r>
              <a:rPr lang="it-IT" sz="1600" baseline="-25000" dirty="0" smtClean="0">
                <a:latin typeface="Arial" pitchFamily="34" charset="0"/>
                <a:cs typeface="Arial" pitchFamily="34" charset="0"/>
              </a:rPr>
              <a:t>8</a:t>
            </a:r>
            <a:r>
              <a:rPr lang="it-IT" sz="1600" dirty="0" smtClean="0">
                <a:latin typeface="Arial" pitchFamily="34" charset="0"/>
                <a:cs typeface="Arial" pitchFamily="34" charset="0"/>
              </a:rPr>
              <a:t> è mantenuto dalla parte restante di F</a:t>
            </a:r>
            <a:r>
              <a:rPr lang="it-IT" sz="1600" baseline="-25000" dirty="0" smtClean="0">
                <a:latin typeface="Arial" pitchFamily="34" charset="0"/>
                <a:cs typeface="Arial" pitchFamily="34" charset="0"/>
              </a:rPr>
              <a:t>1</a:t>
            </a:r>
            <a:r>
              <a:rPr lang="it-IT" sz="1600" dirty="0" smtClean="0">
                <a:latin typeface="Arial" pitchFamily="34" charset="0"/>
                <a:cs typeface="Arial" pitchFamily="34" charset="0"/>
              </a:rPr>
              <a:t> e dall’intero flusso F</a:t>
            </a:r>
            <a:r>
              <a:rPr lang="it-IT" sz="1600" baseline="-25000" dirty="0" smtClean="0">
                <a:latin typeface="Arial" pitchFamily="34" charset="0"/>
                <a:cs typeface="Arial" pitchFamily="34" charset="0"/>
              </a:rPr>
              <a:t>2</a:t>
            </a:r>
            <a:r>
              <a:rPr lang="it-IT" sz="1600" dirty="0" smtClean="0">
                <a:latin typeface="Arial" pitchFamily="34" charset="0"/>
                <a:cs typeface="Arial" pitchFamily="34" charset="0"/>
              </a:rPr>
              <a:t>:</a:t>
            </a:r>
          </a:p>
          <a:p>
            <a:pPr marL="350838" indent="-350838">
              <a:spcAft>
                <a:spcPts val="600"/>
              </a:spcAft>
            </a:pPr>
            <a:r>
              <a:rPr lang="it-IT" sz="1600" dirty="0" smtClean="0">
                <a:latin typeface="Arial" pitchFamily="34" charset="0"/>
                <a:cs typeface="Arial" pitchFamily="34" charset="0"/>
              </a:rPr>
              <a:t>	 k*</a:t>
            </a:r>
            <a:r>
              <a:rPr lang="it-IT" sz="1600" baseline="-25000" dirty="0" smtClean="0">
                <a:latin typeface="Arial" pitchFamily="34" charset="0"/>
                <a:cs typeface="Arial" pitchFamily="34" charset="0"/>
              </a:rPr>
              <a:t>8</a:t>
            </a:r>
            <a:r>
              <a:rPr lang="it-IT" sz="1600" dirty="0" smtClean="0">
                <a:latin typeface="Arial" pitchFamily="34" charset="0"/>
                <a:cs typeface="Arial" pitchFamily="34" charset="0"/>
              </a:rPr>
              <a:t> = k*</a:t>
            </a:r>
            <a:r>
              <a:rPr lang="it-IT" sz="1600" baseline="-25000" dirty="0" smtClean="0">
                <a:latin typeface="Arial" pitchFamily="34" charset="0"/>
                <a:cs typeface="Arial" pitchFamily="34" charset="0"/>
              </a:rPr>
              <a:t>3</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6</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8</a:t>
            </a:r>
            <a:r>
              <a:rPr lang="it-IT" sz="1600" dirty="0" smtClean="0">
                <a:latin typeface="Arial" pitchFamily="34" charset="0"/>
                <a:cs typeface="Arial" pitchFamily="34" charset="0"/>
              </a:rPr>
              <a:t>)</a:t>
            </a:r>
            <a:r>
              <a:rPr lang="it-IT" sz="1600" baseline="-25000" dirty="0" smtClean="0">
                <a:latin typeface="Arial" pitchFamily="34" charset="0"/>
                <a:cs typeface="Arial" pitchFamily="34" charset="0"/>
              </a:rPr>
              <a:t> </a:t>
            </a:r>
            <a:r>
              <a:rPr lang="it-IT" sz="1600" dirty="0" smtClean="0">
                <a:latin typeface="Arial" pitchFamily="34" charset="0"/>
                <a:cs typeface="Arial" pitchFamily="34" charset="0"/>
              </a:rPr>
              <a:t>+ k*</a:t>
            </a:r>
            <a:r>
              <a:rPr lang="it-IT" sz="1600" baseline="-25000" dirty="0" smtClean="0">
                <a:latin typeface="Arial" pitchFamily="34" charset="0"/>
                <a:cs typeface="Arial" pitchFamily="34" charset="0"/>
              </a:rPr>
              <a:t>5</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5</a:t>
            </a:r>
            <a:r>
              <a:rPr lang="it-IT" sz="1600" dirty="0" smtClean="0">
                <a:latin typeface="Arial" pitchFamily="34" charset="0"/>
                <a:cs typeface="Arial" pitchFamily="34" charset="0"/>
              </a:rPr>
              <a:t>/ E</a:t>
            </a:r>
            <a:r>
              <a:rPr lang="it-IT" sz="1600" baseline="-25000" dirty="0" smtClean="0">
                <a:latin typeface="Arial" pitchFamily="34" charset="0"/>
                <a:cs typeface="Arial" pitchFamily="34" charset="0"/>
              </a:rPr>
              <a:t>8</a:t>
            </a:r>
            <a:r>
              <a:rPr lang="it-IT" sz="1600" dirty="0" smtClean="0">
                <a:latin typeface="Arial" pitchFamily="34" charset="0"/>
                <a:cs typeface="Arial" pitchFamily="34" charset="0"/>
              </a:rPr>
              <a:t>).</a:t>
            </a:r>
            <a:endParaRPr lang="it-IT" dirty="0"/>
          </a:p>
        </p:txBody>
      </p:sp>
      <p:grpSp>
        <p:nvGrpSpPr>
          <p:cNvPr id="51204" name="Group 4"/>
          <p:cNvGrpSpPr>
            <a:grpSpLocks noChangeAspect="1"/>
          </p:cNvGrpSpPr>
          <p:nvPr/>
        </p:nvGrpSpPr>
        <p:grpSpPr bwMode="auto">
          <a:xfrm>
            <a:off x="1417638" y="1814513"/>
            <a:ext cx="5767388" cy="1908176"/>
            <a:chOff x="893" y="1143"/>
            <a:chExt cx="3633" cy="1202"/>
          </a:xfrm>
        </p:grpSpPr>
        <p:sp>
          <p:nvSpPr>
            <p:cNvPr id="51203" name="AutoShape 3"/>
            <p:cNvSpPr>
              <a:spLocks noChangeAspect="1" noChangeArrowheads="1" noTextEdit="1"/>
            </p:cNvSpPr>
            <p:nvPr/>
          </p:nvSpPr>
          <p:spPr bwMode="auto">
            <a:xfrm>
              <a:off x="1020" y="1238"/>
              <a:ext cx="3506" cy="1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05" name="Rectangle 5"/>
            <p:cNvSpPr>
              <a:spLocks noChangeArrowheads="1"/>
            </p:cNvSpPr>
            <p:nvPr/>
          </p:nvSpPr>
          <p:spPr bwMode="auto">
            <a:xfrm>
              <a:off x="893" y="1143"/>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6" name="Rectangle 6"/>
            <p:cNvSpPr>
              <a:spLocks noChangeArrowheads="1"/>
            </p:cNvSpPr>
            <p:nvPr/>
          </p:nvSpPr>
          <p:spPr bwMode="auto">
            <a:xfrm>
              <a:off x="893" y="1366"/>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7" name="Rectangle 7"/>
            <p:cNvSpPr>
              <a:spLocks noChangeArrowheads="1"/>
            </p:cNvSpPr>
            <p:nvPr/>
          </p:nvSpPr>
          <p:spPr bwMode="auto">
            <a:xfrm>
              <a:off x="893" y="1589"/>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8" name="Freeform 8"/>
            <p:cNvSpPr>
              <a:spLocks noEditPoints="1"/>
            </p:cNvSpPr>
            <p:nvPr/>
          </p:nvSpPr>
          <p:spPr bwMode="auto">
            <a:xfrm>
              <a:off x="1292" y="1311"/>
              <a:ext cx="2874" cy="1034"/>
            </a:xfrm>
            <a:custGeom>
              <a:avLst/>
              <a:gdLst/>
              <a:ahLst/>
              <a:cxnLst>
                <a:cxn ang="0">
                  <a:pos x="2744" y="0"/>
                </a:cxn>
                <a:cxn ang="0">
                  <a:pos x="2632" y="11"/>
                </a:cxn>
                <a:cxn ang="0">
                  <a:pos x="2553" y="0"/>
                </a:cxn>
                <a:cxn ang="0">
                  <a:pos x="2350" y="11"/>
                </a:cxn>
                <a:cxn ang="0">
                  <a:pos x="2316" y="11"/>
                </a:cxn>
                <a:cxn ang="0">
                  <a:pos x="2113" y="0"/>
                </a:cxn>
                <a:cxn ang="0">
                  <a:pos x="2001" y="11"/>
                </a:cxn>
                <a:cxn ang="0">
                  <a:pos x="1922" y="0"/>
                </a:cxn>
                <a:cxn ang="0">
                  <a:pos x="1719" y="11"/>
                </a:cxn>
                <a:cxn ang="0">
                  <a:pos x="1685" y="11"/>
                </a:cxn>
                <a:cxn ang="0">
                  <a:pos x="1482" y="0"/>
                </a:cxn>
                <a:cxn ang="0">
                  <a:pos x="1370" y="11"/>
                </a:cxn>
                <a:cxn ang="0">
                  <a:pos x="1291" y="0"/>
                </a:cxn>
                <a:cxn ang="0">
                  <a:pos x="1088" y="11"/>
                </a:cxn>
                <a:cxn ang="0">
                  <a:pos x="1054" y="11"/>
                </a:cxn>
                <a:cxn ang="0">
                  <a:pos x="851" y="0"/>
                </a:cxn>
                <a:cxn ang="0">
                  <a:pos x="739" y="11"/>
                </a:cxn>
                <a:cxn ang="0">
                  <a:pos x="660" y="0"/>
                </a:cxn>
                <a:cxn ang="0">
                  <a:pos x="457" y="11"/>
                </a:cxn>
                <a:cxn ang="0">
                  <a:pos x="423" y="11"/>
                </a:cxn>
                <a:cxn ang="0">
                  <a:pos x="220" y="0"/>
                </a:cxn>
                <a:cxn ang="0">
                  <a:pos x="107" y="11"/>
                </a:cxn>
                <a:cxn ang="0">
                  <a:pos x="12" y="28"/>
                </a:cxn>
                <a:cxn ang="0">
                  <a:pos x="0" y="61"/>
                </a:cxn>
                <a:cxn ang="0">
                  <a:pos x="12" y="260"/>
                </a:cxn>
                <a:cxn ang="0">
                  <a:pos x="12" y="293"/>
                </a:cxn>
                <a:cxn ang="0">
                  <a:pos x="0" y="492"/>
                </a:cxn>
                <a:cxn ang="0">
                  <a:pos x="12" y="603"/>
                </a:cxn>
                <a:cxn ang="0">
                  <a:pos x="0" y="680"/>
                </a:cxn>
                <a:cxn ang="0">
                  <a:pos x="12" y="879"/>
                </a:cxn>
                <a:cxn ang="0">
                  <a:pos x="12" y="912"/>
                </a:cxn>
                <a:cxn ang="0">
                  <a:pos x="12" y="989"/>
                </a:cxn>
                <a:cxn ang="0">
                  <a:pos x="169" y="1034"/>
                </a:cxn>
                <a:cxn ang="0">
                  <a:pos x="282" y="1023"/>
                </a:cxn>
                <a:cxn ang="0">
                  <a:pos x="361" y="1034"/>
                </a:cxn>
                <a:cxn ang="0">
                  <a:pos x="564" y="1023"/>
                </a:cxn>
                <a:cxn ang="0">
                  <a:pos x="598" y="1023"/>
                </a:cxn>
                <a:cxn ang="0">
                  <a:pos x="800" y="1034"/>
                </a:cxn>
                <a:cxn ang="0">
                  <a:pos x="913" y="1023"/>
                </a:cxn>
                <a:cxn ang="0">
                  <a:pos x="992" y="1034"/>
                </a:cxn>
                <a:cxn ang="0">
                  <a:pos x="1195" y="1023"/>
                </a:cxn>
                <a:cxn ang="0">
                  <a:pos x="1229" y="1023"/>
                </a:cxn>
                <a:cxn ang="0">
                  <a:pos x="1432" y="1034"/>
                </a:cxn>
                <a:cxn ang="0">
                  <a:pos x="1544" y="1023"/>
                </a:cxn>
                <a:cxn ang="0">
                  <a:pos x="1623" y="1034"/>
                </a:cxn>
                <a:cxn ang="0">
                  <a:pos x="1826" y="1023"/>
                </a:cxn>
                <a:cxn ang="0">
                  <a:pos x="1860" y="1023"/>
                </a:cxn>
                <a:cxn ang="0">
                  <a:pos x="2063" y="1034"/>
                </a:cxn>
                <a:cxn ang="0">
                  <a:pos x="2175" y="1023"/>
                </a:cxn>
                <a:cxn ang="0">
                  <a:pos x="2254" y="1034"/>
                </a:cxn>
                <a:cxn ang="0">
                  <a:pos x="2457" y="1023"/>
                </a:cxn>
                <a:cxn ang="0">
                  <a:pos x="2491" y="1023"/>
                </a:cxn>
                <a:cxn ang="0">
                  <a:pos x="2694" y="1034"/>
                </a:cxn>
                <a:cxn ang="0">
                  <a:pos x="2806" y="1023"/>
                </a:cxn>
                <a:cxn ang="0">
                  <a:pos x="2874" y="1012"/>
                </a:cxn>
                <a:cxn ang="0">
                  <a:pos x="2863" y="813"/>
                </a:cxn>
                <a:cxn ang="0">
                  <a:pos x="2863" y="780"/>
                </a:cxn>
                <a:cxn ang="0">
                  <a:pos x="2874" y="581"/>
                </a:cxn>
                <a:cxn ang="0">
                  <a:pos x="2863" y="470"/>
                </a:cxn>
                <a:cxn ang="0">
                  <a:pos x="2874" y="393"/>
                </a:cxn>
                <a:cxn ang="0">
                  <a:pos x="2863" y="194"/>
                </a:cxn>
                <a:cxn ang="0">
                  <a:pos x="2863" y="161"/>
                </a:cxn>
              </a:cxnLst>
              <a:rect l="0" t="0" r="r" b="b"/>
              <a:pathLst>
                <a:path w="2874" h="1034">
                  <a:moveTo>
                    <a:pt x="2868" y="11"/>
                  </a:moveTo>
                  <a:lnTo>
                    <a:pt x="2823" y="11"/>
                  </a:lnTo>
                  <a:lnTo>
                    <a:pt x="2823" y="0"/>
                  </a:lnTo>
                  <a:lnTo>
                    <a:pt x="2868" y="0"/>
                  </a:lnTo>
                  <a:lnTo>
                    <a:pt x="2868" y="11"/>
                  </a:lnTo>
                  <a:close/>
                  <a:moveTo>
                    <a:pt x="2789" y="11"/>
                  </a:moveTo>
                  <a:lnTo>
                    <a:pt x="2744" y="11"/>
                  </a:lnTo>
                  <a:lnTo>
                    <a:pt x="2744" y="0"/>
                  </a:lnTo>
                  <a:lnTo>
                    <a:pt x="2789" y="0"/>
                  </a:lnTo>
                  <a:lnTo>
                    <a:pt x="2789" y="11"/>
                  </a:lnTo>
                  <a:close/>
                  <a:moveTo>
                    <a:pt x="2710" y="11"/>
                  </a:moveTo>
                  <a:lnTo>
                    <a:pt x="2666" y="11"/>
                  </a:lnTo>
                  <a:lnTo>
                    <a:pt x="2666" y="0"/>
                  </a:lnTo>
                  <a:lnTo>
                    <a:pt x="2710" y="0"/>
                  </a:lnTo>
                  <a:lnTo>
                    <a:pt x="2710" y="11"/>
                  </a:lnTo>
                  <a:close/>
                  <a:moveTo>
                    <a:pt x="2632" y="11"/>
                  </a:moveTo>
                  <a:lnTo>
                    <a:pt x="2587" y="11"/>
                  </a:lnTo>
                  <a:lnTo>
                    <a:pt x="2587" y="0"/>
                  </a:lnTo>
                  <a:lnTo>
                    <a:pt x="2632" y="0"/>
                  </a:lnTo>
                  <a:lnTo>
                    <a:pt x="2632" y="11"/>
                  </a:lnTo>
                  <a:close/>
                  <a:moveTo>
                    <a:pt x="2553" y="11"/>
                  </a:moveTo>
                  <a:lnTo>
                    <a:pt x="2508" y="11"/>
                  </a:lnTo>
                  <a:lnTo>
                    <a:pt x="2508" y="0"/>
                  </a:lnTo>
                  <a:lnTo>
                    <a:pt x="2553" y="0"/>
                  </a:lnTo>
                  <a:lnTo>
                    <a:pt x="2553" y="11"/>
                  </a:lnTo>
                  <a:close/>
                  <a:moveTo>
                    <a:pt x="2474" y="11"/>
                  </a:moveTo>
                  <a:lnTo>
                    <a:pt x="2429" y="11"/>
                  </a:lnTo>
                  <a:lnTo>
                    <a:pt x="2429" y="0"/>
                  </a:lnTo>
                  <a:lnTo>
                    <a:pt x="2474" y="0"/>
                  </a:lnTo>
                  <a:lnTo>
                    <a:pt x="2474" y="11"/>
                  </a:lnTo>
                  <a:close/>
                  <a:moveTo>
                    <a:pt x="2395" y="11"/>
                  </a:moveTo>
                  <a:lnTo>
                    <a:pt x="2350" y="11"/>
                  </a:lnTo>
                  <a:lnTo>
                    <a:pt x="2350" y="0"/>
                  </a:lnTo>
                  <a:lnTo>
                    <a:pt x="2395" y="0"/>
                  </a:lnTo>
                  <a:lnTo>
                    <a:pt x="2395" y="11"/>
                  </a:lnTo>
                  <a:close/>
                  <a:moveTo>
                    <a:pt x="2316" y="11"/>
                  </a:moveTo>
                  <a:lnTo>
                    <a:pt x="2271" y="11"/>
                  </a:lnTo>
                  <a:lnTo>
                    <a:pt x="2271" y="0"/>
                  </a:lnTo>
                  <a:lnTo>
                    <a:pt x="2316" y="0"/>
                  </a:lnTo>
                  <a:lnTo>
                    <a:pt x="2316" y="11"/>
                  </a:lnTo>
                  <a:close/>
                  <a:moveTo>
                    <a:pt x="2237" y="11"/>
                  </a:moveTo>
                  <a:lnTo>
                    <a:pt x="2192" y="11"/>
                  </a:lnTo>
                  <a:lnTo>
                    <a:pt x="2192" y="0"/>
                  </a:lnTo>
                  <a:lnTo>
                    <a:pt x="2237" y="0"/>
                  </a:lnTo>
                  <a:lnTo>
                    <a:pt x="2237" y="11"/>
                  </a:lnTo>
                  <a:close/>
                  <a:moveTo>
                    <a:pt x="2158" y="11"/>
                  </a:moveTo>
                  <a:lnTo>
                    <a:pt x="2113" y="11"/>
                  </a:lnTo>
                  <a:lnTo>
                    <a:pt x="2113" y="0"/>
                  </a:lnTo>
                  <a:lnTo>
                    <a:pt x="2158" y="0"/>
                  </a:lnTo>
                  <a:lnTo>
                    <a:pt x="2158" y="11"/>
                  </a:lnTo>
                  <a:close/>
                  <a:moveTo>
                    <a:pt x="2079" y="11"/>
                  </a:moveTo>
                  <a:lnTo>
                    <a:pt x="2034" y="11"/>
                  </a:lnTo>
                  <a:lnTo>
                    <a:pt x="2034" y="0"/>
                  </a:lnTo>
                  <a:lnTo>
                    <a:pt x="2079" y="0"/>
                  </a:lnTo>
                  <a:lnTo>
                    <a:pt x="2079" y="11"/>
                  </a:lnTo>
                  <a:close/>
                  <a:moveTo>
                    <a:pt x="2001" y="11"/>
                  </a:moveTo>
                  <a:lnTo>
                    <a:pt x="1956" y="11"/>
                  </a:lnTo>
                  <a:lnTo>
                    <a:pt x="1956" y="0"/>
                  </a:lnTo>
                  <a:lnTo>
                    <a:pt x="2001" y="0"/>
                  </a:lnTo>
                  <a:lnTo>
                    <a:pt x="2001" y="11"/>
                  </a:lnTo>
                  <a:close/>
                  <a:moveTo>
                    <a:pt x="1922" y="11"/>
                  </a:moveTo>
                  <a:lnTo>
                    <a:pt x="1877" y="11"/>
                  </a:lnTo>
                  <a:lnTo>
                    <a:pt x="1877" y="0"/>
                  </a:lnTo>
                  <a:lnTo>
                    <a:pt x="1922" y="0"/>
                  </a:lnTo>
                  <a:lnTo>
                    <a:pt x="1922" y="11"/>
                  </a:lnTo>
                  <a:close/>
                  <a:moveTo>
                    <a:pt x="1843" y="11"/>
                  </a:moveTo>
                  <a:lnTo>
                    <a:pt x="1798" y="11"/>
                  </a:lnTo>
                  <a:lnTo>
                    <a:pt x="1798" y="0"/>
                  </a:lnTo>
                  <a:lnTo>
                    <a:pt x="1843" y="0"/>
                  </a:lnTo>
                  <a:lnTo>
                    <a:pt x="1843" y="11"/>
                  </a:lnTo>
                  <a:close/>
                  <a:moveTo>
                    <a:pt x="1764" y="11"/>
                  </a:moveTo>
                  <a:lnTo>
                    <a:pt x="1719" y="11"/>
                  </a:lnTo>
                  <a:lnTo>
                    <a:pt x="1719" y="0"/>
                  </a:lnTo>
                  <a:lnTo>
                    <a:pt x="1764" y="0"/>
                  </a:lnTo>
                  <a:lnTo>
                    <a:pt x="1764" y="11"/>
                  </a:lnTo>
                  <a:close/>
                  <a:moveTo>
                    <a:pt x="1685" y="11"/>
                  </a:moveTo>
                  <a:lnTo>
                    <a:pt x="1640" y="11"/>
                  </a:lnTo>
                  <a:lnTo>
                    <a:pt x="1640" y="0"/>
                  </a:lnTo>
                  <a:lnTo>
                    <a:pt x="1685" y="0"/>
                  </a:lnTo>
                  <a:lnTo>
                    <a:pt x="1685" y="11"/>
                  </a:lnTo>
                  <a:close/>
                  <a:moveTo>
                    <a:pt x="1606" y="11"/>
                  </a:moveTo>
                  <a:lnTo>
                    <a:pt x="1561" y="11"/>
                  </a:lnTo>
                  <a:lnTo>
                    <a:pt x="1561" y="0"/>
                  </a:lnTo>
                  <a:lnTo>
                    <a:pt x="1606" y="0"/>
                  </a:lnTo>
                  <a:lnTo>
                    <a:pt x="1606" y="11"/>
                  </a:lnTo>
                  <a:close/>
                  <a:moveTo>
                    <a:pt x="1527" y="11"/>
                  </a:moveTo>
                  <a:lnTo>
                    <a:pt x="1482" y="11"/>
                  </a:lnTo>
                  <a:lnTo>
                    <a:pt x="1482" y="0"/>
                  </a:lnTo>
                  <a:lnTo>
                    <a:pt x="1527" y="0"/>
                  </a:lnTo>
                  <a:lnTo>
                    <a:pt x="1527" y="11"/>
                  </a:lnTo>
                  <a:close/>
                  <a:moveTo>
                    <a:pt x="1449" y="11"/>
                  </a:moveTo>
                  <a:lnTo>
                    <a:pt x="1403" y="11"/>
                  </a:lnTo>
                  <a:lnTo>
                    <a:pt x="1403" y="0"/>
                  </a:lnTo>
                  <a:lnTo>
                    <a:pt x="1449" y="0"/>
                  </a:lnTo>
                  <a:lnTo>
                    <a:pt x="1449" y="11"/>
                  </a:lnTo>
                  <a:close/>
                  <a:moveTo>
                    <a:pt x="1370" y="11"/>
                  </a:moveTo>
                  <a:lnTo>
                    <a:pt x="1324" y="11"/>
                  </a:lnTo>
                  <a:lnTo>
                    <a:pt x="1324" y="0"/>
                  </a:lnTo>
                  <a:lnTo>
                    <a:pt x="1370" y="0"/>
                  </a:lnTo>
                  <a:lnTo>
                    <a:pt x="1370" y="11"/>
                  </a:lnTo>
                  <a:close/>
                  <a:moveTo>
                    <a:pt x="1291" y="11"/>
                  </a:moveTo>
                  <a:lnTo>
                    <a:pt x="1246" y="11"/>
                  </a:lnTo>
                  <a:lnTo>
                    <a:pt x="1246" y="0"/>
                  </a:lnTo>
                  <a:lnTo>
                    <a:pt x="1291" y="0"/>
                  </a:lnTo>
                  <a:lnTo>
                    <a:pt x="1291" y="11"/>
                  </a:lnTo>
                  <a:close/>
                  <a:moveTo>
                    <a:pt x="1212" y="11"/>
                  </a:moveTo>
                  <a:lnTo>
                    <a:pt x="1167" y="11"/>
                  </a:lnTo>
                  <a:lnTo>
                    <a:pt x="1167" y="0"/>
                  </a:lnTo>
                  <a:lnTo>
                    <a:pt x="1212" y="0"/>
                  </a:lnTo>
                  <a:lnTo>
                    <a:pt x="1212" y="11"/>
                  </a:lnTo>
                  <a:close/>
                  <a:moveTo>
                    <a:pt x="1133" y="11"/>
                  </a:moveTo>
                  <a:lnTo>
                    <a:pt x="1088" y="11"/>
                  </a:lnTo>
                  <a:lnTo>
                    <a:pt x="1088" y="0"/>
                  </a:lnTo>
                  <a:lnTo>
                    <a:pt x="1133" y="0"/>
                  </a:lnTo>
                  <a:lnTo>
                    <a:pt x="1133" y="11"/>
                  </a:lnTo>
                  <a:close/>
                  <a:moveTo>
                    <a:pt x="1054" y="11"/>
                  </a:moveTo>
                  <a:lnTo>
                    <a:pt x="1009" y="11"/>
                  </a:lnTo>
                  <a:lnTo>
                    <a:pt x="1009" y="0"/>
                  </a:lnTo>
                  <a:lnTo>
                    <a:pt x="1054" y="0"/>
                  </a:lnTo>
                  <a:lnTo>
                    <a:pt x="1054" y="11"/>
                  </a:lnTo>
                  <a:close/>
                  <a:moveTo>
                    <a:pt x="975" y="11"/>
                  </a:moveTo>
                  <a:lnTo>
                    <a:pt x="930" y="11"/>
                  </a:lnTo>
                  <a:lnTo>
                    <a:pt x="930" y="0"/>
                  </a:lnTo>
                  <a:lnTo>
                    <a:pt x="975" y="0"/>
                  </a:lnTo>
                  <a:lnTo>
                    <a:pt x="975" y="11"/>
                  </a:lnTo>
                  <a:close/>
                  <a:moveTo>
                    <a:pt x="896" y="11"/>
                  </a:moveTo>
                  <a:lnTo>
                    <a:pt x="851" y="11"/>
                  </a:lnTo>
                  <a:lnTo>
                    <a:pt x="851" y="0"/>
                  </a:lnTo>
                  <a:lnTo>
                    <a:pt x="896" y="0"/>
                  </a:lnTo>
                  <a:lnTo>
                    <a:pt x="896" y="11"/>
                  </a:lnTo>
                  <a:close/>
                  <a:moveTo>
                    <a:pt x="817" y="11"/>
                  </a:moveTo>
                  <a:lnTo>
                    <a:pt x="772" y="11"/>
                  </a:lnTo>
                  <a:lnTo>
                    <a:pt x="772" y="0"/>
                  </a:lnTo>
                  <a:lnTo>
                    <a:pt x="817" y="0"/>
                  </a:lnTo>
                  <a:lnTo>
                    <a:pt x="817" y="11"/>
                  </a:lnTo>
                  <a:close/>
                  <a:moveTo>
                    <a:pt x="739" y="11"/>
                  </a:moveTo>
                  <a:lnTo>
                    <a:pt x="693" y="11"/>
                  </a:lnTo>
                  <a:lnTo>
                    <a:pt x="693" y="0"/>
                  </a:lnTo>
                  <a:lnTo>
                    <a:pt x="739" y="0"/>
                  </a:lnTo>
                  <a:lnTo>
                    <a:pt x="739" y="11"/>
                  </a:lnTo>
                  <a:close/>
                  <a:moveTo>
                    <a:pt x="660" y="11"/>
                  </a:moveTo>
                  <a:lnTo>
                    <a:pt x="615" y="11"/>
                  </a:lnTo>
                  <a:lnTo>
                    <a:pt x="615" y="0"/>
                  </a:lnTo>
                  <a:lnTo>
                    <a:pt x="660" y="0"/>
                  </a:lnTo>
                  <a:lnTo>
                    <a:pt x="660" y="11"/>
                  </a:lnTo>
                  <a:close/>
                  <a:moveTo>
                    <a:pt x="581" y="11"/>
                  </a:moveTo>
                  <a:lnTo>
                    <a:pt x="536" y="11"/>
                  </a:lnTo>
                  <a:lnTo>
                    <a:pt x="536" y="0"/>
                  </a:lnTo>
                  <a:lnTo>
                    <a:pt x="581" y="0"/>
                  </a:lnTo>
                  <a:lnTo>
                    <a:pt x="581" y="11"/>
                  </a:lnTo>
                  <a:close/>
                  <a:moveTo>
                    <a:pt x="502" y="11"/>
                  </a:moveTo>
                  <a:lnTo>
                    <a:pt x="457" y="11"/>
                  </a:lnTo>
                  <a:lnTo>
                    <a:pt x="457" y="0"/>
                  </a:lnTo>
                  <a:lnTo>
                    <a:pt x="502" y="0"/>
                  </a:lnTo>
                  <a:lnTo>
                    <a:pt x="502" y="11"/>
                  </a:lnTo>
                  <a:close/>
                  <a:moveTo>
                    <a:pt x="423" y="11"/>
                  </a:moveTo>
                  <a:lnTo>
                    <a:pt x="378" y="11"/>
                  </a:lnTo>
                  <a:lnTo>
                    <a:pt x="378" y="0"/>
                  </a:lnTo>
                  <a:lnTo>
                    <a:pt x="423" y="0"/>
                  </a:lnTo>
                  <a:lnTo>
                    <a:pt x="423" y="11"/>
                  </a:lnTo>
                  <a:close/>
                  <a:moveTo>
                    <a:pt x="344" y="11"/>
                  </a:moveTo>
                  <a:lnTo>
                    <a:pt x="299" y="11"/>
                  </a:lnTo>
                  <a:lnTo>
                    <a:pt x="299" y="0"/>
                  </a:lnTo>
                  <a:lnTo>
                    <a:pt x="344" y="0"/>
                  </a:lnTo>
                  <a:lnTo>
                    <a:pt x="344" y="11"/>
                  </a:lnTo>
                  <a:close/>
                  <a:moveTo>
                    <a:pt x="265" y="11"/>
                  </a:moveTo>
                  <a:lnTo>
                    <a:pt x="220" y="11"/>
                  </a:lnTo>
                  <a:lnTo>
                    <a:pt x="220" y="0"/>
                  </a:lnTo>
                  <a:lnTo>
                    <a:pt x="265" y="0"/>
                  </a:lnTo>
                  <a:lnTo>
                    <a:pt x="265" y="11"/>
                  </a:lnTo>
                  <a:close/>
                  <a:moveTo>
                    <a:pt x="186" y="11"/>
                  </a:moveTo>
                  <a:lnTo>
                    <a:pt x="141" y="11"/>
                  </a:lnTo>
                  <a:lnTo>
                    <a:pt x="141" y="0"/>
                  </a:lnTo>
                  <a:lnTo>
                    <a:pt x="186" y="0"/>
                  </a:lnTo>
                  <a:lnTo>
                    <a:pt x="186" y="11"/>
                  </a:lnTo>
                  <a:close/>
                  <a:moveTo>
                    <a:pt x="107" y="11"/>
                  </a:moveTo>
                  <a:lnTo>
                    <a:pt x="62" y="11"/>
                  </a:lnTo>
                  <a:lnTo>
                    <a:pt x="62" y="0"/>
                  </a:lnTo>
                  <a:lnTo>
                    <a:pt x="107" y="0"/>
                  </a:lnTo>
                  <a:lnTo>
                    <a:pt x="107" y="11"/>
                  </a:lnTo>
                  <a:close/>
                  <a:moveTo>
                    <a:pt x="29" y="11"/>
                  </a:moveTo>
                  <a:lnTo>
                    <a:pt x="6" y="11"/>
                  </a:lnTo>
                  <a:lnTo>
                    <a:pt x="12" y="6"/>
                  </a:lnTo>
                  <a:lnTo>
                    <a:pt x="12" y="28"/>
                  </a:lnTo>
                  <a:lnTo>
                    <a:pt x="0" y="28"/>
                  </a:lnTo>
                  <a:lnTo>
                    <a:pt x="0" y="0"/>
                  </a:lnTo>
                  <a:lnTo>
                    <a:pt x="29" y="0"/>
                  </a:lnTo>
                  <a:lnTo>
                    <a:pt x="29" y="11"/>
                  </a:lnTo>
                  <a:close/>
                  <a:moveTo>
                    <a:pt x="12" y="61"/>
                  </a:moveTo>
                  <a:lnTo>
                    <a:pt x="12" y="105"/>
                  </a:lnTo>
                  <a:lnTo>
                    <a:pt x="0" y="105"/>
                  </a:lnTo>
                  <a:lnTo>
                    <a:pt x="0" y="61"/>
                  </a:lnTo>
                  <a:lnTo>
                    <a:pt x="12" y="61"/>
                  </a:lnTo>
                  <a:close/>
                  <a:moveTo>
                    <a:pt x="12" y="139"/>
                  </a:moveTo>
                  <a:lnTo>
                    <a:pt x="12" y="183"/>
                  </a:lnTo>
                  <a:lnTo>
                    <a:pt x="0" y="183"/>
                  </a:lnTo>
                  <a:lnTo>
                    <a:pt x="0" y="139"/>
                  </a:lnTo>
                  <a:lnTo>
                    <a:pt x="12" y="139"/>
                  </a:lnTo>
                  <a:close/>
                  <a:moveTo>
                    <a:pt x="12" y="216"/>
                  </a:moveTo>
                  <a:lnTo>
                    <a:pt x="12" y="260"/>
                  </a:lnTo>
                  <a:lnTo>
                    <a:pt x="0" y="260"/>
                  </a:lnTo>
                  <a:lnTo>
                    <a:pt x="0" y="216"/>
                  </a:lnTo>
                  <a:lnTo>
                    <a:pt x="12" y="216"/>
                  </a:lnTo>
                  <a:close/>
                  <a:moveTo>
                    <a:pt x="12" y="293"/>
                  </a:moveTo>
                  <a:lnTo>
                    <a:pt x="12" y="337"/>
                  </a:lnTo>
                  <a:lnTo>
                    <a:pt x="0" y="337"/>
                  </a:lnTo>
                  <a:lnTo>
                    <a:pt x="0" y="293"/>
                  </a:lnTo>
                  <a:lnTo>
                    <a:pt x="12" y="293"/>
                  </a:lnTo>
                  <a:close/>
                  <a:moveTo>
                    <a:pt x="12" y="371"/>
                  </a:moveTo>
                  <a:lnTo>
                    <a:pt x="12" y="415"/>
                  </a:lnTo>
                  <a:lnTo>
                    <a:pt x="0" y="415"/>
                  </a:lnTo>
                  <a:lnTo>
                    <a:pt x="0" y="371"/>
                  </a:lnTo>
                  <a:lnTo>
                    <a:pt x="12" y="371"/>
                  </a:lnTo>
                  <a:close/>
                  <a:moveTo>
                    <a:pt x="12" y="448"/>
                  </a:moveTo>
                  <a:lnTo>
                    <a:pt x="12" y="492"/>
                  </a:lnTo>
                  <a:lnTo>
                    <a:pt x="0" y="492"/>
                  </a:lnTo>
                  <a:lnTo>
                    <a:pt x="0" y="448"/>
                  </a:lnTo>
                  <a:lnTo>
                    <a:pt x="12" y="448"/>
                  </a:lnTo>
                  <a:close/>
                  <a:moveTo>
                    <a:pt x="12" y="525"/>
                  </a:moveTo>
                  <a:lnTo>
                    <a:pt x="12" y="570"/>
                  </a:lnTo>
                  <a:lnTo>
                    <a:pt x="0" y="570"/>
                  </a:lnTo>
                  <a:lnTo>
                    <a:pt x="0" y="525"/>
                  </a:lnTo>
                  <a:lnTo>
                    <a:pt x="12" y="525"/>
                  </a:lnTo>
                  <a:close/>
                  <a:moveTo>
                    <a:pt x="12" y="603"/>
                  </a:moveTo>
                  <a:lnTo>
                    <a:pt x="12" y="647"/>
                  </a:lnTo>
                  <a:lnTo>
                    <a:pt x="0" y="647"/>
                  </a:lnTo>
                  <a:lnTo>
                    <a:pt x="0" y="603"/>
                  </a:lnTo>
                  <a:lnTo>
                    <a:pt x="12" y="603"/>
                  </a:lnTo>
                  <a:close/>
                  <a:moveTo>
                    <a:pt x="12" y="680"/>
                  </a:moveTo>
                  <a:lnTo>
                    <a:pt x="12" y="724"/>
                  </a:lnTo>
                  <a:lnTo>
                    <a:pt x="0" y="724"/>
                  </a:lnTo>
                  <a:lnTo>
                    <a:pt x="0" y="680"/>
                  </a:lnTo>
                  <a:lnTo>
                    <a:pt x="12" y="680"/>
                  </a:lnTo>
                  <a:close/>
                  <a:moveTo>
                    <a:pt x="12" y="757"/>
                  </a:moveTo>
                  <a:lnTo>
                    <a:pt x="12" y="802"/>
                  </a:lnTo>
                  <a:lnTo>
                    <a:pt x="0" y="802"/>
                  </a:lnTo>
                  <a:lnTo>
                    <a:pt x="0" y="757"/>
                  </a:lnTo>
                  <a:lnTo>
                    <a:pt x="12" y="757"/>
                  </a:lnTo>
                  <a:close/>
                  <a:moveTo>
                    <a:pt x="12" y="835"/>
                  </a:moveTo>
                  <a:lnTo>
                    <a:pt x="12" y="879"/>
                  </a:lnTo>
                  <a:lnTo>
                    <a:pt x="0" y="879"/>
                  </a:lnTo>
                  <a:lnTo>
                    <a:pt x="0" y="835"/>
                  </a:lnTo>
                  <a:lnTo>
                    <a:pt x="12" y="835"/>
                  </a:lnTo>
                  <a:close/>
                  <a:moveTo>
                    <a:pt x="12" y="912"/>
                  </a:moveTo>
                  <a:lnTo>
                    <a:pt x="12" y="956"/>
                  </a:lnTo>
                  <a:lnTo>
                    <a:pt x="0" y="956"/>
                  </a:lnTo>
                  <a:lnTo>
                    <a:pt x="0" y="912"/>
                  </a:lnTo>
                  <a:lnTo>
                    <a:pt x="12" y="912"/>
                  </a:lnTo>
                  <a:close/>
                  <a:moveTo>
                    <a:pt x="12" y="989"/>
                  </a:moveTo>
                  <a:lnTo>
                    <a:pt x="12" y="1028"/>
                  </a:lnTo>
                  <a:lnTo>
                    <a:pt x="6" y="1023"/>
                  </a:lnTo>
                  <a:lnTo>
                    <a:pt x="12" y="1023"/>
                  </a:lnTo>
                  <a:lnTo>
                    <a:pt x="12" y="1034"/>
                  </a:lnTo>
                  <a:lnTo>
                    <a:pt x="0" y="1034"/>
                  </a:lnTo>
                  <a:lnTo>
                    <a:pt x="0" y="989"/>
                  </a:lnTo>
                  <a:lnTo>
                    <a:pt x="12" y="989"/>
                  </a:lnTo>
                  <a:close/>
                  <a:moveTo>
                    <a:pt x="46" y="1023"/>
                  </a:moveTo>
                  <a:lnTo>
                    <a:pt x="91" y="1023"/>
                  </a:lnTo>
                  <a:lnTo>
                    <a:pt x="91" y="1034"/>
                  </a:lnTo>
                  <a:lnTo>
                    <a:pt x="46" y="1034"/>
                  </a:lnTo>
                  <a:lnTo>
                    <a:pt x="46" y="1023"/>
                  </a:lnTo>
                  <a:close/>
                  <a:moveTo>
                    <a:pt x="124" y="1023"/>
                  </a:moveTo>
                  <a:lnTo>
                    <a:pt x="169" y="1023"/>
                  </a:lnTo>
                  <a:lnTo>
                    <a:pt x="169" y="1034"/>
                  </a:lnTo>
                  <a:lnTo>
                    <a:pt x="124" y="1034"/>
                  </a:lnTo>
                  <a:lnTo>
                    <a:pt x="124" y="1023"/>
                  </a:lnTo>
                  <a:close/>
                  <a:moveTo>
                    <a:pt x="203" y="1023"/>
                  </a:moveTo>
                  <a:lnTo>
                    <a:pt x="248" y="1023"/>
                  </a:lnTo>
                  <a:lnTo>
                    <a:pt x="248" y="1034"/>
                  </a:lnTo>
                  <a:lnTo>
                    <a:pt x="203" y="1034"/>
                  </a:lnTo>
                  <a:lnTo>
                    <a:pt x="203" y="1023"/>
                  </a:lnTo>
                  <a:close/>
                  <a:moveTo>
                    <a:pt x="282" y="1023"/>
                  </a:moveTo>
                  <a:lnTo>
                    <a:pt x="327" y="1023"/>
                  </a:lnTo>
                  <a:lnTo>
                    <a:pt x="327" y="1034"/>
                  </a:lnTo>
                  <a:lnTo>
                    <a:pt x="282" y="1034"/>
                  </a:lnTo>
                  <a:lnTo>
                    <a:pt x="282" y="1023"/>
                  </a:lnTo>
                  <a:close/>
                  <a:moveTo>
                    <a:pt x="361" y="1023"/>
                  </a:moveTo>
                  <a:lnTo>
                    <a:pt x="406" y="1023"/>
                  </a:lnTo>
                  <a:lnTo>
                    <a:pt x="406" y="1034"/>
                  </a:lnTo>
                  <a:lnTo>
                    <a:pt x="361" y="1034"/>
                  </a:lnTo>
                  <a:lnTo>
                    <a:pt x="361" y="1023"/>
                  </a:lnTo>
                  <a:close/>
                  <a:moveTo>
                    <a:pt x="440" y="1023"/>
                  </a:moveTo>
                  <a:lnTo>
                    <a:pt x="485" y="1023"/>
                  </a:lnTo>
                  <a:lnTo>
                    <a:pt x="485" y="1034"/>
                  </a:lnTo>
                  <a:lnTo>
                    <a:pt x="440" y="1034"/>
                  </a:lnTo>
                  <a:lnTo>
                    <a:pt x="440" y="1023"/>
                  </a:lnTo>
                  <a:close/>
                  <a:moveTo>
                    <a:pt x="519" y="1023"/>
                  </a:moveTo>
                  <a:lnTo>
                    <a:pt x="564" y="1023"/>
                  </a:lnTo>
                  <a:lnTo>
                    <a:pt x="564" y="1034"/>
                  </a:lnTo>
                  <a:lnTo>
                    <a:pt x="519" y="1034"/>
                  </a:lnTo>
                  <a:lnTo>
                    <a:pt x="519" y="1023"/>
                  </a:lnTo>
                  <a:close/>
                  <a:moveTo>
                    <a:pt x="598" y="1023"/>
                  </a:moveTo>
                  <a:lnTo>
                    <a:pt x="643" y="1023"/>
                  </a:lnTo>
                  <a:lnTo>
                    <a:pt x="643" y="1034"/>
                  </a:lnTo>
                  <a:lnTo>
                    <a:pt x="598" y="1034"/>
                  </a:lnTo>
                  <a:lnTo>
                    <a:pt x="598" y="1023"/>
                  </a:lnTo>
                  <a:close/>
                  <a:moveTo>
                    <a:pt x="677" y="1023"/>
                  </a:moveTo>
                  <a:lnTo>
                    <a:pt x="722" y="1023"/>
                  </a:lnTo>
                  <a:lnTo>
                    <a:pt x="722" y="1034"/>
                  </a:lnTo>
                  <a:lnTo>
                    <a:pt x="677" y="1034"/>
                  </a:lnTo>
                  <a:lnTo>
                    <a:pt x="677" y="1023"/>
                  </a:lnTo>
                  <a:close/>
                  <a:moveTo>
                    <a:pt x="755" y="1023"/>
                  </a:moveTo>
                  <a:lnTo>
                    <a:pt x="800" y="1023"/>
                  </a:lnTo>
                  <a:lnTo>
                    <a:pt x="800" y="1034"/>
                  </a:lnTo>
                  <a:lnTo>
                    <a:pt x="755" y="1034"/>
                  </a:lnTo>
                  <a:lnTo>
                    <a:pt x="755" y="1023"/>
                  </a:lnTo>
                  <a:close/>
                  <a:moveTo>
                    <a:pt x="834" y="1023"/>
                  </a:moveTo>
                  <a:lnTo>
                    <a:pt x="879" y="1023"/>
                  </a:lnTo>
                  <a:lnTo>
                    <a:pt x="879" y="1034"/>
                  </a:lnTo>
                  <a:lnTo>
                    <a:pt x="834" y="1034"/>
                  </a:lnTo>
                  <a:lnTo>
                    <a:pt x="834" y="1023"/>
                  </a:lnTo>
                  <a:close/>
                  <a:moveTo>
                    <a:pt x="913" y="1023"/>
                  </a:moveTo>
                  <a:lnTo>
                    <a:pt x="958" y="1023"/>
                  </a:lnTo>
                  <a:lnTo>
                    <a:pt x="958" y="1034"/>
                  </a:lnTo>
                  <a:lnTo>
                    <a:pt x="913" y="1034"/>
                  </a:lnTo>
                  <a:lnTo>
                    <a:pt x="913" y="1023"/>
                  </a:lnTo>
                  <a:close/>
                  <a:moveTo>
                    <a:pt x="992" y="1023"/>
                  </a:moveTo>
                  <a:lnTo>
                    <a:pt x="1037" y="1023"/>
                  </a:lnTo>
                  <a:lnTo>
                    <a:pt x="1037" y="1034"/>
                  </a:lnTo>
                  <a:lnTo>
                    <a:pt x="992" y="1034"/>
                  </a:lnTo>
                  <a:lnTo>
                    <a:pt x="992" y="1023"/>
                  </a:lnTo>
                  <a:close/>
                  <a:moveTo>
                    <a:pt x="1071" y="1023"/>
                  </a:moveTo>
                  <a:lnTo>
                    <a:pt x="1116" y="1023"/>
                  </a:lnTo>
                  <a:lnTo>
                    <a:pt x="1116" y="1034"/>
                  </a:lnTo>
                  <a:lnTo>
                    <a:pt x="1071" y="1034"/>
                  </a:lnTo>
                  <a:lnTo>
                    <a:pt x="1071" y="1023"/>
                  </a:lnTo>
                  <a:close/>
                  <a:moveTo>
                    <a:pt x="1150" y="1023"/>
                  </a:moveTo>
                  <a:lnTo>
                    <a:pt x="1195" y="1023"/>
                  </a:lnTo>
                  <a:lnTo>
                    <a:pt x="1195" y="1034"/>
                  </a:lnTo>
                  <a:lnTo>
                    <a:pt x="1150" y="1034"/>
                  </a:lnTo>
                  <a:lnTo>
                    <a:pt x="1150" y="1023"/>
                  </a:lnTo>
                  <a:close/>
                  <a:moveTo>
                    <a:pt x="1229" y="1023"/>
                  </a:moveTo>
                  <a:lnTo>
                    <a:pt x="1274" y="1023"/>
                  </a:lnTo>
                  <a:lnTo>
                    <a:pt x="1274" y="1034"/>
                  </a:lnTo>
                  <a:lnTo>
                    <a:pt x="1229" y="1034"/>
                  </a:lnTo>
                  <a:lnTo>
                    <a:pt x="1229" y="1023"/>
                  </a:lnTo>
                  <a:close/>
                  <a:moveTo>
                    <a:pt x="1308" y="1023"/>
                  </a:moveTo>
                  <a:lnTo>
                    <a:pt x="1353" y="1023"/>
                  </a:lnTo>
                  <a:lnTo>
                    <a:pt x="1353" y="1034"/>
                  </a:lnTo>
                  <a:lnTo>
                    <a:pt x="1308" y="1034"/>
                  </a:lnTo>
                  <a:lnTo>
                    <a:pt x="1308" y="1023"/>
                  </a:lnTo>
                  <a:close/>
                  <a:moveTo>
                    <a:pt x="1386" y="1023"/>
                  </a:moveTo>
                  <a:lnTo>
                    <a:pt x="1432" y="1023"/>
                  </a:lnTo>
                  <a:lnTo>
                    <a:pt x="1432" y="1034"/>
                  </a:lnTo>
                  <a:lnTo>
                    <a:pt x="1386" y="1034"/>
                  </a:lnTo>
                  <a:lnTo>
                    <a:pt x="1386" y="1023"/>
                  </a:lnTo>
                  <a:close/>
                  <a:moveTo>
                    <a:pt x="1465" y="1023"/>
                  </a:moveTo>
                  <a:lnTo>
                    <a:pt x="1510" y="1023"/>
                  </a:lnTo>
                  <a:lnTo>
                    <a:pt x="1510" y="1034"/>
                  </a:lnTo>
                  <a:lnTo>
                    <a:pt x="1465" y="1034"/>
                  </a:lnTo>
                  <a:lnTo>
                    <a:pt x="1465" y="1023"/>
                  </a:lnTo>
                  <a:close/>
                  <a:moveTo>
                    <a:pt x="1544" y="1023"/>
                  </a:moveTo>
                  <a:lnTo>
                    <a:pt x="1589" y="1023"/>
                  </a:lnTo>
                  <a:lnTo>
                    <a:pt x="1589" y="1034"/>
                  </a:lnTo>
                  <a:lnTo>
                    <a:pt x="1544" y="1034"/>
                  </a:lnTo>
                  <a:lnTo>
                    <a:pt x="1544" y="1023"/>
                  </a:lnTo>
                  <a:close/>
                  <a:moveTo>
                    <a:pt x="1623" y="1023"/>
                  </a:moveTo>
                  <a:lnTo>
                    <a:pt x="1668" y="1023"/>
                  </a:lnTo>
                  <a:lnTo>
                    <a:pt x="1668" y="1034"/>
                  </a:lnTo>
                  <a:lnTo>
                    <a:pt x="1623" y="1034"/>
                  </a:lnTo>
                  <a:lnTo>
                    <a:pt x="1623" y="1023"/>
                  </a:lnTo>
                  <a:close/>
                  <a:moveTo>
                    <a:pt x="1702" y="1023"/>
                  </a:moveTo>
                  <a:lnTo>
                    <a:pt x="1747" y="1023"/>
                  </a:lnTo>
                  <a:lnTo>
                    <a:pt x="1747" y="1034"/>
                  </a:lnTo>
                  <a:lnTo>
                    <a:pt x="1702" y="1034"/>
                  </a:lnTo>
                  <a:lnTo>
                    <a:pt x="1702" y="1023"/>
                  </a:lnTo>
                  <a:close/>
                  <a:moveTo>
                    <a:pt x="1781" y="1023"/>
                  </a:moveTo>
                  <a:lnTo>
                    <a:pt x="1826" y="1023"/>
                  </a:lnTo>
                  <a:lnTo>
                    <a:pt x="1826" y="1034"/>
                  </a:lnTo>
                  <a:lnTo>
                    <a:pt x="1781" y="1034"/>
                  </a:lnTo>
                  <a:lnTo>
                    <a:pt x="1781" y="1023"/>
                  </a:lnTo>
                  <a:close/>
                  <a:moveTo>
                    <a:pt x="1860" y="1023"/>
                  </a:moveTo>
                  <a:lnTo>
                    <a:pt x="1905" y="1023"/>
                  </a:lnTo>
                  <a:lnTo>
                    <a:pt x="1905" y="1034"/>
                  </a:lnTo>
                  <a:lnTo>
                    <a:pt x="1860" y="1034"/>
                  </a:lnTo>
                  <a:lnTo>
                    <a:pt x="1860" y="1023"/>
                  </a:lnTo>
                  <a:close/>
                  <a:moveTo>
                    <a:pt x="1939" y="1023"/>
                  </a:moveTo>
                  <a:lnTo>
                    <a:pt x="1984" y="1023"/>
                  </a:lnTo>
                  <a:lnTo>
                    <a:pt x="1984" y="1034"/>
                  </a:lnTo>
                  <a:lnTo>
                    <a:pt x="1939" y="1034"/>
                  </a:lnTo>
                  <a:lnTo>
                    <a:pt x="1939" y="1023"/>
                  </a:lnTo>
                  <a:close/>
                  <a:moveTo>
                    <a:pt x="2017" y="1023"/>
                  </a:moveTo>
                  <a:lnTo>
                    <a:pt x="2063" y="1023"/>
                  </a:lnTo>
                  <a:lnTo>
                    <a:pt x="2063" y="1034"/>
                  </a:lnTo>
                  <a:lnTo>
                    <a:pt x="2017" y="1034"/>
                  </a:lnTo>
                  <a:lnTo>
                    <a:pt x="2017" y="1023"/>
                  </a:lnTo>
                  <a:close/>
                  <a:moveTo>
                    <a:pt x="2096" y="1023"/>
                  </a:moveTo>
                  <a:lnTo>
                    <a:pt x="2142" y="1023"/>
                  </a:lnTo>
                  <a:lnTo>
                    <a:pt x="2142" y="1034"/>
                  </a:lnTo>
                  <a:lnTo>
                    <a:pt x="2096" y="1034"/>
                  </a:lnTo>
                  <a:lnTo>
                    <a:pt x="2096" y="1023"/>
                  </a:lnTo>
                  <a:close/>
                  <a:moveTo>
                    <a:pt x="2175" y="1023"/>
                  </a:moveTo>
                  <a:lnTo>
                    <a:pt x="2220" y="1023"/>
                  </a:lnTo>
                  <a:lnTo>
                    <a:pt x="2220" y="1034"/>
                  </a:lnTo>
                  <a:lnTo>
                    <a:pt x="2175" y="1034"/>
                  </a:lnTo>
                  <a:lnTo>
                    <a:pt x="2175" y="1023"/>
                  </a:lnTo>
                  <a:close/>
                  <a:moveTo>
                    <a:pt x="2254" y="1023"/>
                  </a:moveTo>
                  <a:lnTo>
                    <a:pt x="2299" y="1023"/>
                  </a:lnTo>
                  <a:lnTo>
                    <a:pt x="2299" y="1034"/>
                  </a:lnTo>
                  <a:lnTo>
                    <a:pt x="2254" y="1034"/>
                  </a:lnTo>
                  <a:lnTo>
                    <a:pt x="2254" y="1023"/>
                  </a:lnTo>
                  <a:close/>
                  <a:moveTo>
                    <a:pt x="2333" y="1023"/>
                  </a:moveTo>
                  <a:lnTo>
                    <a:pt x="2378" y="1023"/>
                  </a:lnTo>
                  <a:lnTo>
                    <a:pt x="2378" y="1034"/>
                  </a:lnTo>
                  <a:lnTo>
                    <a:pt x="2333" y="1034"/>
                  </a:lnTo>
                  <a:lnTo>
                    <a:pt x="2333" y="1023"/>
                  </a:lnTo>
                  <a:close/>
                  <a:moveTo>
                    <a:pt x="2412" y="1023"/>
                  </a:moveTo>
                  <a:lnTo>
                    <a:pt x="2457" y="1023"/>
                  </a:lnTo>
                  <a:lnTo>
                    <a:pt x="2457" y="1034"/>
                  </a:lnTo>
                  <a:lnTo>
                    <a:pt x="2412" y="1034"/>
                  </a:lnTo>
                  <a:lnTo>
                    <a:pt x="2412" y="1023"/>
                  </a:lnTo>
                  <a:close/>
                  <a:moveTo>
                    <a:pt x="2491" y="1023"/>
                  </a:moveTo>
                  <a:lnTo>
                    <a:pt x="2536" y="1023"/>
                  </a:lnTo>
                  <a:lnTo>
                    <a:pt x="2536" y="1034"/>
                  </a:lnTo>
                  <a:lnTo>
                    <a:pt x="2491" y="1034"/>
                  </a:lnTo>
                  <a:lnTo>
                    <a:pt x="2491" y="1023"/>
                  </a:lnTo>
                  <a:close/>
                  <a:moveTo>
                    <a:pt x="2570" y="1023"/>
                  </a:moveTo>
                  <a:lnTo>
                    <a:pt x="2615" y="1023"/>
                  </a:lnTo>
                  <a:lnTo>
                    <a:pt x="2615" y="1034"/>
                  </a:lnTo>
                  <a:lnTo>
                    <a:pt x="2570" y="1034"/>
                  </a:lnTo>
                  <a:lnTo>
                    <a:pt x="2570" y="1023"/>
                  </a:lnTo>
                  <a:close/>
                  <a:moveTo>
                    <a:pt x="2649" y="1023"/>
                  </a:moveTo>
                  <a:lnTo>
                    <a:pt x="2694" y="1023"/>
                  </a:lnTo>
                  <a:lnTo>
                    <a:pt x="2694" y="1034"/>
                  </a:lnTo>
                  <a:lnTo>
                    <a:pt x="2649" y="1034"/>
                  </a:lnTo>
                  <a:lnTo>
                    <a:pt x="2649" y="1023"/>
                  </a:lnTo>
                  <a:close/>
                  <a:moveTo>
                    <a:pt x="2727" y="1023"/>
                  </a:moveTo>
                  <a:lnTo>
                    <a:pt x="2773" y="1023"/>
                  </a:lnTo>
                  <a:lnTo>
                    <a:pt x="2773" y="1034"/>
                  </a:lnTo>
                  <a:lnTo>
                    <a:pt x="2727" y="1034"/>
                  </a:lnTo>
                  <a:lnTo>
                    <a:pt x="2727" y="1023"/>
                  </a:lnTo>
                  <a:close/>
                  <a:moveTo>
                    <a:pt x="2806" y="1023"/>
                  </a:moveTo>
                  <a:lnTo>
                    <a:pt x="2851" y="1023"/>
                  </a:lnTo>
                  <a:lnTo>
                    <a:pt x="2851" y="1034"/>
                  </a:lnTo>
                  <a:lnTo>
                    <a:pt x="2806" y="1034"/>
                  </a:lnTo>
                  <a:lnTo>
                    <a:pt x="2806" y="1023"/>
                  </a:lnTo>
                  <a:close/>
                  <a:moveTo>
                    <a:pt x="2863" y="1012"/>
                  </a:moveTo>
                  <a:lnTo>
                    <a:pt x="2863" y="967"/>
                  </a:lnTo>
                  <a:lnTo>
                    <a:pt x="2874" y="967"/>
                  </a:lnTo>
                  <a:lnTo>
                    <a:pt x="2874" y="1012"/>
                  </a:lnTo>
                  <a:lnTo>
                    <a:pt x="2863" y="1012"/>
                  </a:lnTo>
                  <a:close/>
                  <a:moveTo>
                    <a:pt x="2863" y="934"/>
                  </a:moveTo>
                  <a:lnTo>
                    <a:pt x="2863" y="890"/>
                  </a:lnTo>
                  <a:lnTo>
                    <a:pt x="2874" y="890"/>
                  </a:lnTo>
                  <a:lnTo>
                    <a:pt x="2874" y="934"/>
                  </a:lnTo>
                  <a:lnTo>
                    <a:pt x="2863" y="934"/>
                  </a:lnTo>
                  <a:close/>
                  <a:moveTo>
                    <a:pt x="2863" y="857"/>
                  </a:moveTo>
                  <a:lnTo>
                    <a:pt x="2863" y="813"/>
                  </a:lnTo>
                  <a:lnTo>
                    <a:pt x="2874" y="813"/>
                  </a:lnTo>
                  <a:lnTo>
                    <a:pt x="2874" y="857"/>
                  </a:lnTo>
                  <a:lnTo>
                    <a:pt x="2863" y="857"/>
                  </a:lnTo>
                  <a:close/>
                  <a:moveTo>
                    <a:pt x="2863" y="780"/>
                  </a:moveTo>
                  <a:lnTo>
                    <a:pt x="2863" y="735"/>
                  </a:lnTo>
                  <a:lnTo>
                    <a:pt x="2874" y="735"/>
                  </a:lnTo>
                  <a:lnTo>
                    <a:pt x="2874" y="780"/>
                  </a:lnTo>
                  <a:lnTo>
                    <a:pt x="2863" y="780"/>
                  </a:lnTo>
                  <a:close/>
                  <a:moveTo>
                    <a:pt x="2863" y="702"/>
                  </a:moveTo>
                  <a:lnTo>
                    <a:pt x="2863" y="658"/>
                  </a:lnTo>
                  <a:lnTo>
                    <a:pt x="2874" y="658"/>
                  </a:lnTo>
                  <a:lnTo>
                    <a:pt x="2874" y="702"/>
                  </a:lnTo>
                  <a:lnTo>
                    <a:pt x="2863" y="702"/>
                  </a:lnTo>
                  <a:close/>
                  <a:moveTo>
                    <a:pt x="2863" y="625"/>
                  </a:moveTo>
                  <a:lnTo>
                    <a:pt x="2863" y="581"/>
                  </a:lnTo>
                  <a:lnTo>
                    <a:pt x="2874" y="581"/>
                  </a:lnTo>
                  <a:lnTo>
                    <a:pt x="2874" y="625"/>
                  </a:lnTo>
                  <a:lnTo>
                    <a:pt x="2863" y="625"/>
                  </a:lnTo>
                  <a:close/>
                  <a:moveTo>
                    <a:pt x="2863" y="547"/>
                  </a:moveTo>
                  <a:lnTo>
                    <a:pt x="2863" y="503"/>
                  </a:lnTo>
                  <a:lnTo>
                    <a:pt x="2874" y="503"/>
                  </a:lnTo>
                  <a:lnTo>
                    <a:pt x="2874" y="547"/>
                  </a:lnTo>
                  <a:lnTo>
                    <a:pt x="2863" y="547"/>
                  </a:lnTo>
                  <a:close/>
                  <a:moveTo>
                    <a:pt x="2863" y="470"/>
                  </a:moveTo>
                  <a:lnTo>
                    <a:pt x="2863" y="426"/>
                  </a:lnTo>
                  <a:lnTo>
                    <a:pt x="2874" y="426"/>
                  </a:lnTo>
                  <a:lnTo>
                    <a:pt x="2874" y="470"/>
                  </a:lnTo>
                  <a:lnTo>
                    <a:pt x="2863" y="470"/>
                  </a:lnTo>
                  <a:close/>
                  <a:moveTo>
                    <a:pt x="2863" y="393"/>
                  </a:moveTo>
                  <a:lnTo>
                    <a:pt x="2863" y="349"/>
                  </a:lnTo>
                  <a:lnTo>
                    <a:pt x="2874" y="349"/>
                  </a:lnTo>
                  <a:lnTo>
                    <a:pt x="2874" y="393"/>
                  </a:lnTo>
                  <a:lnTo>
                    <a:pt x="2863" y="393"/>
                  </a:lnTo>
                  <a:close/>
                  <a:moveTo>
                    <a:pt x="2863" y="315"/>
                  </a:moveTo>
                  <a:lnTo>
                    <a:pt x="2863" y="271"/>
                  </a:lnTo>
                  <a:lnTo>
                    <a:pt x="2874" y="271"/>
                  </a:lnTo>
                  <a:lnTo>
                    <a:pt x="2874" y="315"/>
                  </a:lnTo>
                  <a:lnTo>
                    <a:pt x="2863" y="315"/>
                  </a:lnTo>
                  <a:close/>
                  <a:moveTo>
                    <a:pt x="2863" y="238"/>
                  </a:moveTo>
                  <a:lnTo>
                    <a:pt x="2863" y="194"/>
                  </a:lnTo>
                  <a:lnTo>
                    <a:pt x="2874" y="194"/>
                  </a:lnTo>
                  <a:lnTo>
                    <a:pt x="2874" y="238"/>
                  </a:lnTo>
                  <a:lnTo>
                    <a:pt x="2863" y="238"/>
                  </a:lnTo>
                  <a:close/>
                  <a:moveTo>
                    <a:pt x="2863" y="161"/>
                  </a:moveTo>
                  <a:lnTo>
                    <a:pt x="2863" y="116"/>
                  </a:lnTo>
                  <a:lnTo>
                    <a:pt x="2874" y="116"/>
                  </a:lnTo>
                  <a:lnTo>
                    <a:pt x="2874" y="161"/>
                  </a:lnTo>
                  <a:lnTo>
                    <a:pt x="2863" y="161"/>
                  </a:lnTo>
                  <a:close/>
                  <a:moveTo>
                    <a:pt x="2863" y="83"/>
                  </a:moveTo>
                  <a:lnTo>
                    <a:pt x="2863" y="39"/>
                  </a:lnTo>
                  <a:lnTo>
                    <a:pt x="2874" y="39"/>
                  </a:lnTo>
                  <a:lnTo>
                    <a:pt x="2874" y="83"/>
                  </a:lnTo>
                  <a:lnTo>
                    <a:pt x="2863" y="83"/>
                  </a:lnTo>
                  <a:close/>
                </a:path>
              </a:pathLst>
            </a:custGeom>
            <a:solidFill>
              <a:srgbClr val="000000"/>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nvGrpSpPr>
            <p:cNvPr id="51211" name="Group 11"/>
            <p:cNvGrpSpPr>
              <a:grpSpLocks/>
            </p:cNvGrpSpPr>
            <p:nvPr/>
          </p:nvGrpSpPr>
          <p:grpSpPr bwMode="auto">
            <a:xfrm>
              <a:off x="1524" y="1966"/>
              <a:ext cx="557" cy="242"/>
              <a:chOff x="1524" y="1966"/>
              <a:chExt cx="557" cy="242"/>
            </a:xfrm>
          </p:grpSpPr>
          <p:sp>
            <p:nvSpPr>
              <p:cNvPr id="51209" name="Rectangle 9"/>
              <p:cNvSpPr>
                <a:spLocks noChangeArrowheads="1"/>
              </p:cNvSpPr>
              <p:nvPr/>
            </p:nvSpPr>
            <p:spPr bwMode="auto">
              <a:xfrm>
                <a:off x="1524"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10" name="Rectangle 10"/>
              <p:cNvSpPr>
                <a:spLocks noChangeArrowheads="1"/>
              </p:cNvSpPr>
              <p:nvPr/>
            </p:nvSpPr>
            <p:spPr bwMode="auto">
              <a:xfrm>
                <a:off x="1524"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51214" name="Group 14"/>
            <p:cNvGrpSpPr>
              <a:grpSpLocks/>
            </p:cNvGrpSpPr>
            <p:nvPr/>
          </p:nvGrpSpPr>
          <p:grpSpPr bwMode="auto">
            <a:xfrm>
              <a:off x="2407" y="1966"/>
              <a:ext cx="557" cy="242"/>
              <a:chOff x="2407" y="1966"/>
              <a:chExt cx="557" cy="242"/>
            </a:xfrm>
          </p:grpSpPr>
          <p:sp>
            <p:nvSpPr>
              <p:cNvPr id="51212" name="Rectangle 12"/>
              <p:cNvSpPr>
                <a:spLocks noChangeArrowheads="1"/>
              </p:cNvSpPr>
              <p:nvPr/>
            </p:nvSpPr>
            <p:spPr bwMode="auto">
              <a:xfrm>
                <a:off x="2407"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13" name="Rectangle 13"/>
              <p:cNvSpPr>
                <a:spLocks noChangeArrowheads="1"/>
              </p:cNvSpPr>
              <p:nvPr/>
            </p:nvSpPr>
            <p:spPr bwMode="auto">
              <a:xfrm>
                <a:off x="2407"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51217" name="Group 17"/>
            <p:cNvGrpSpPr>
              <a:grpSpLocks/>
            </p:cNvGrpSpPr>
            <p:nvPr/>
          </p:nvGrpSpPr>
          <p:grpSpPr bwMode="auto">
            <a:xfrm>
              <a:off x="3395" y="1966"/>
              <a:ext cx="557" cy="242"/>
              <a:chOff x="3395" y="1966"/>
              <a:chExt cx="557" cy="242"/>
            </a:xfrm>
          </p:grpSpPr>
          <p:sp>
            <p:nvSpPr>
              <p:cNvPr id="51215" name="Rectangle 15"/>
              <p:cNvSpPr>
                <a:spLocks noChangeArrowheads="1"/>
              </p:cNvSpPr>
              <p:nvPr/>
            </p:nvSpPr>
            <p:spPr bwMode="auto">
              <a:xfrm>
                <a:off x="3395"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16" name="Rectangle 16"/>
              <p:cNvSpPr>
                <a:spLocks noChangeArrowheads="1"/>
              </p:cNvSpPr>
              <p:nvPr/>
            </p:nvSpPr>
            <p:spPr bwMode="auto">
              <a:xfrm>
                <a:off x="3395"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51220" name="Group 20"/>
            <p:cNvGrpSpPr>
              <a:grpSpLocks/>
            </p:cNvGrpSpPr>
            <p:nvPr/>
          </p:nvGrpSpPr>
          <p:grpSpPr bwMode="auto">
            <a:xfrm>
              <a:off x="1977" y="1385"/>
              <a:ext cx="557" cy="242"/>
              <a:chOff x="1977" y="1385"/>
              <a:chExt cx="557" cy="242"/>
            </a:xfrm>
          </p:grpSpPr>
          <p:sp>
            <p:nvSpPr>
              <p:cNvPr id="51218" name="Rectangle 18"/>
              <p:cNvSpPr>
                <a:spLocks noChangeArrowheads="1"/>
              </p:cNvSpPr>
              <p:nvPr/>
            </p:nvSpPr>
            <p:spPr bwMode="auto">
              <a:xfrm>
                <a:off x="1977" y="1385"/>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19" name="Rectangle 19"/>
              <p:cNvSpPr>
                <a:spLocks noChangeArrowheads="1"/>
              </p:cNvSpPr>
              <p:nvPr/>
            </p:nvSpPr>
            <p:spPr bwMode="auto">
              <a:xfrm>
                <a:off x="1977" y="1385"/>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51223" name="Group 23"/>
            <p:cNvGrpSpPr>
              <a:grpSpLocks/>
            </p:cNvGrpSpPr>
            <p:nvPr/>
          </p:nvGrpSpPr>
          <p:grpSpPr bwMode="auto">
            <a:xfrm>
              <a:off x="3492" y="1426"/>
              <a:ext cx="92" cy="98"/>
              <a:chOff x="3492" y="1426"/>
              <a:chExt cx="92" cy="98"/>
            </a:xfrm>
          </p:grpSpPr>
          <p:sp>
            <p:nvSpPr>
              <p:cNvPr id="51221" name="Oval 21"/>
              <p:cNvSpPr>
                <a:spLocks noChangeArrowheads="1"/>
              </p:cNvSpPr>
              <p:nvPr/>
            </p:nvSpPr>
            <p:spPr bwMode="auto">
              <a:xfrm>
                <a:off x="3492" y="1426"/>
                <a:ext cx="92" cy="9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2" name="Oval 22"/>
              <p:cNvSpPr>
                <a:spLocks noChangeArrowheads="1"/>
              </p:cNvSpPr>
              <p:nvPr/>
            </p:nvSpPr>
            <p:spPr bwMode="auto">
              <a:xfrm>
                <a:off x="3492" y="1426"/>
                <a:ext cx="92" cy="98"/>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sp>
          <p:nvSpPr>
            <p:cNvPr id="51224" name="Freeform 24"/>
            <p:cNvSpPr>
              <a:spLocks noEditPoints="1"/>
            </p:cNvSpPr>
            <p:nvPr/>
          </p:nvSpPr>
          <p:spPr bwMode="auto">
            <a:xfrm>
              <a:off x="1093" y="1463"/>
              <a:ext cx="884" cy="67"/>
            </a:xfrm>
            <a:custGeom>
              <a:avLst/>
              <a:gdLst/>
              <a:ahLst/>
              <a:cxnLst>
                <a:cxn ang="0">
                  <a:pos x="67" y="334"/>
                </a:cxn>
                <a:cxn ang="0">
                  <a:pos x="9787" y="334"/>
                </a:cxn>
                <a:cxn ang="0">
                  <a:pos x="9854" y="400"/>
                </a:cxn>
                <a:cxn ang="0">
                  <a:pos x="9787" y="467"/>
                </a:cxn>
                <a:cxn ang="0">
                  <a:pos x="67" y="467"/>
                </a:cxn>
                <a:cxn ang="0">
                  <a:pos x="0" y="400"/>
                </a:cxn>
                <a:cxn ang="0">
                  <a:pos x="67" y="334"/>
                </a:cxn>
                <a:cxn ang="0">
                  <a:pos x="9654" y="0"/>
                </a:cxn>
                <a:cxn ang="0">
                  <a:pos x="10454" y="400"/>
                </a:cxn>
                <a:cxn ang="0">
                  <a:pos x="9654" y="800"/>
                </a:cxn>
                <a:cxn ang="0">
                  <a:pos x="9654" y="0"/>
                </a:cxn>
              </a:cxnLst>
              <a:rect l="0" t="0" r="r" b="b"/>
              <a:pathLst>
                <a:path w="10454" h="800">
                  <a:moveTo>
                    <a:pt x="67" y="334"/>
                  </a:moveTo>
                  <a:lnTo>
                    <a:pt x="9787" y="334"/>
                  </a:lnTo>
                  <a:cubicBezTo>
                    <a:pt x="9824" y="334"/>
                    <a:pt x="9854" y="364"/>
                    <a:pt x="9854" y="400"/>
                  </a:cubicBezTo>
                  <a:cubicBezTo>
                    <a:pt x="9854" y="437"/>
                    <a:pt x="9824" y="467"/>
                    <a:pt x="9787" y="467"/>
                  </a:cubicBezTo>
                  <a:lnTo>
                    <a:pt x="67" y="467"/>
                  </a:lnTo>
                  <a:cubicBezTo>
                    <a:pt x="30" y="467"/>
                    <a:pt x="0" y="437"/>
                    <a:pt x="0" y="400"/>
                  </a:cubicBezTo>
                  <a:cubicBezTo>
                    <a:pt x="0" y="364"/>
                    <a:pt x="30" y="334"/>
                    <a:pt x="67" y="334"/>
                  </a:cubicBezTo>
                  <a:close/>
                  <a:moveTo>
                    <a:pt x="9654" y="0"/>
                  </a:moveTo>
                  <a:lnTo>
                    <a:pt x="10454" y="400"/>
                  </a:lnTo>
                  <a:lnTo>
                    <a:pt x="9654" y="800"/>
                  </a:lnTo>
                  <a:lnTo>
                    <a:pt x="9654"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5" name="Freeform 25"/>
            <p:cNvSpPr>
              <a:spLocks noEditPoints="1"/>
            </p:cNvSpPr>
            <p:nvPr/>
          </p:nvSpPr>
          <p:spPr bwMode="auto">
            <a:xfrm>
              <a:off x="1093" y="2037"/>
              <a:ext cx="431" cy="67"/>
            </a:xfrm>
            <a:custGeom>
              <a:avLst/>
              <a:gdLst/>
              <a:ahLst/>
              <a:cxnLst>
                <a:cxn ang="0">
                  <a:pos x="67" y="333"/>
                </a:cxn>
                <a:cxn ang="0">
                  <a:pos x="4427" y="333"/>
                </a:cxn>
                <a:cxn ang="0">
                  <a:pos x="4494" y="400"/>
                </a:cxn>
                <a:cxn ang="0">
                  <a:pos x="4427" y="467"/>
                </a:cxn>
                <a:cxn ang="0">
                  <a:pos x="67" y="467"/>
                </a:cxn>
                <a:cxn ang="0">
                  <a:pos x="0" y="400"/>
                </a:cxn>
                <a:cxn ang="0">
                  <a:pos x="67" y="333"/>
                </a:cxn>
                <a:cxn ang="0">
                  <a:pos x="4294" y="0"/>
                </a:cxn>
                <a:cxn ang="0">
                  <a:pos x="5094" y="400"/>
                </a:cxn>
                <a:cxn ang="0">
                  <a:pos x="4294" y="800"/>
                </a:cxn>
                <a:cxn ang="0">
                  <a:pos x="4294" y="0"/>
                </a:cxn>
              </a:cxnLst>
              <a:rect l="0" t="0" r="r" b="b"/>
              <a:pathLst>
                <a:path w="5094" h="800">
                  <a:moveTo>
                    <a:pt x="67" y="333"/>
                  </a:moveTo>
                  <a:lnTo>
                    <a:pt x="4427" y="333"/>
                  </a:lnTo>
                  <a:cubicBezTo>
                    <a:pt x="4464" y="333"/>
                    <a:pt x="4494" y="363"/>
                    <a:pt x="4494" y="400"/>
                  </a:cubicBezTo>
                  <a:cubicBezTo>
                    <a:pt x="4494" y="437"/>
                    <a:pt x="4464" y="467"/>
                    <a:pt x="4427" y="467"/>
                  </a:cubicBezTo>
                  <a:lnTo>
                    <a:pt x="67" y="467"/>
                  </a:lnTo>
                  <a:cubicBezTo>
                    <a:pt x="30" y="467"/>
                    <a:pt x="0" y="437"/>
                    <a:pt x="0" y="400"/>
                  </a:cubicBezTo>
                  <a:cubicBezTo>
                    <a:pt x="0" y="363"/>
                    <a:pt x="30" y="333"/>
                    <a:pt x="67" y="333"/>
                  </a:cubicBezTo>
                  <a:close/>
                  <a:moveTo>
                    <a:pt x="4294" y="0"/>
                  </a:moveTo>
                  <a:lnTo>
                    <a:pt x="5094" y="400"/>
                  </a:lnTo>
                  <a:lnTo>
                    <a:pt x="4294" y="800"/>
                  </a:lnTo>
                  <a:lnTo>
                    <a:pt x="4294"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6" name="Freeform 26"/>
            <p:cNvSpPr>
              <a:spLocks noEditPoints="1"/>
            </p:cNvSpPr>
            <p:nvPr/>
          </p:nvSpPr>
          <p:spPr bwMode="auto">
            <a:xfrm>
              <a:off x="3578" y="1450"/>
              <a:ext cx="867" cy="66"/>
            </a:xfrm>
            <a:custGeom>
              <a:avLst/>
              <a:gdLst/>
              <a:ahLst/>
              <a:cxnLst>
                <a:cxn ang="0">
                  <a:pos x="34" y="167"/>
                </a:cxn>
                <a:cxn ang="0">
                  <a:pos x="4794" y="167"/>
                </a:cxn>
                <a:cxn ang="0">
                  <a:pos x="4827" y="200"/>
                </a:cxn>
                <a:cxn ang="0">
                  <a:pos x="4794" y="233"/>
                </a:cxn>
                <a:cxn ang="0">
                  <a:pos x="34" y="233"/>
                </a:cxn>
                <a:cxn ang="0">
                  <a:pos x="0" y="200"/>
                </a:cxn>
                <a:cxn ang="0">
                  <a:pos x="34" y="167"/>
                </a:cxn>
                <a:cxn ang="0">
                  <a:pos x="4727" y="0"/>
                </a:cxn>
                <a:cxn ang="0">
                  <a:pos x="5127" y="200"/>
                </a:cxn>
                <a:cxn ang="0">
                  <a:pos x="4727" y="400"/>
                </a:cxn>
                <a:cxn ang="0">
                  <a:pos x="4727" y="0"/>
                </a:cxn>
              </a:cxnLst>
              <a:rect l="0" t="0" r="r" b="b"/>
              <a:pathLst>
                <a:path w="5127" h="400">
                  <a:moveTo>
                    <a:pt x="34" y="167"/>
                  </a:moveTo>
                  <a:lnTo>
                    <a:pt x="4794" y="167"/>
                  </a:lnTo>
                  <a:cubicBezTo>
                    <a:pt x="4812" y="167"/>
                    <a:pt x="4827" y="182"/>
                    <a:pt x="4827" y="200"/>
                  </a:cubicBezTo>
                  <a:cubicBezTo>
                    <a:pt x="4827" y="219"/>
                    <a:pt x="4812" y="233"/>
                    <a:pt x="4794" y="233"/>
                  </a:cubicBezTo>
                  <a:lnTo>
                    <a:pt x="34" y="233"/>
                  </a:lnTo>
                  <a:cubicBezTo>
                    <a:pt x="15" y="233"/>
                    <a:pt x="0" y="219"/>
                    <a:pt x="0" y="200"/>
                  </a:cubicBezTo>
                  <a:cubicBezTo>
                    <a:pt x="0" y="182"/>
                    <a:pt x="15" y="167"/>
                    <a:pt x="34" y="167"/>
                  </a:cubicBezTo>
                  <a:close/>
                  <a:moveTo>
                    <a:pt x="4727" y="0"/>
                  </a:moveTo>
                  <a:lnTo>
                    <a:pt x="5127" y="200"/>
                  </a:lnTo>
                  <a:lnTo>
                    <a:pt x="4727" y="400"/>
                  </a:lnTo>
                  <a:lnTo>
                    <a:pt x="472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7" name="Freeform 27"/>
            <p:cNvSpPr>
              <a:spLocks noEditPoints="1"/>
            </p:cNvSpPr>
            <p:nvPr/>
          </p:nvSpPr>
          <p:spPr bwMode="auto">
            <a:xfrm>
              <a:off x="3946" y="2037"/>
              <a:ext cx="499" cy="67"/>
            </a:xfrm>
            <a:custGeom>
              <a:avLst/>
              <a:gdLst/>
              <a:ahLst/>
              <a:cxnLst>
                <a:cxn ang="0">
                  <a:pos x="33" y="166"/>
                </a:cxn>
                <a:cxn ang="0">
                  <a:pos x="2617" y="166"/>
                </a:cxn>
                <a:cxn ang="0">
                  <a:pos x="2650" y="200"/>
                </a:cxn>
                <a:cxn ang="0">
                  <a:pos x="2617" y="233"/>
                </a:cxn>
                <a:cxn ang="0">
                  <a:pos x="33" y="233"/>
                </a:cxn>
                <a:cxn ang="0">
                  <a:pos x="0" y="200"/>
                </a:cxn>
                <a:cxn ang="0">
                  <a:pos x="33" y="166"/>
                </a:cxn>
                <a:cxn ang="0">
                  <a:pos x="2550" y="0"/>
                </a:cxn>
                <a:cxn ang="0">
                  <a:pos x="2950" y="200"/>
                </a:cxn>
                <a:cxn ang="0">
                  <a:pos x="2550" y="400"/>
                </a:cxn>
                <a:cxn ang="0">
                  <a:pos x="2550" y="0"/>
                </a:cxn>
              </a:cxnLst>
              <a:rect l="0" t="0" r="r" b="b"/>
              <a:pathLst>
                <a:path w="2950" h="400">
                  <a:moveTo>
                    <a:pt x="33" y="166"/>
                  </a:moveTo>
                  <a:lnTo>
                    <a:pt x="2617" y="166"/>
                  </a:lnTo>
                  <a:cubicBezTo>
                    <a:pt x="2635" y="166"/>
                    <a:pt x="2650" y="181"/>
                    <a:pt x="2650" y="200"/>
                  </a:cubicBezTo>
                  <a:cubicBezTo>
                    <a:pt x="2650" y="218"/>
                    <a:pt x="2635" y="233"/>
                    <a:pt x="2617" y="233"/>
                  </a:cubicBezTo>
                  <a:lnTo>
                    <a:pt x="33" y="233"/>
                  </a:lnTo>
                  <a:cubicBezTo>
                    <a:pt x="15" y="233"/>
                    <a:pt x="0" y="218"/>
                    <a:pt x="0" y="200"/>
                  </a:cubicBezTo>
                  <a:cubicBezTo>
                    <a:pt x="0" y="181"/>
                    <a:pt x="15" y="166"/>
                    <a:pt x="33" y="166"/>
                  </a:cubicBezTo>
                  <a:close/>
                  <a:moveTo>
                    <a:pt x="2550" y="0"/>
                  </a:moveTo>
                  <a:lnTo>
                    <a:pt x="2950" y="200"/>
                  </a:lnTo>
                  <a:lnTo>
                    <a:pt x="2550" y="400"/>
                  </a:lnTo>
                  <a:lnTo>
                    <a:pt x="255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8" name="Freeform 28"/>
            <p:cNvSpPr>
              <a:spLocks noEditPoints="1"/>
            </p:cNvSpPr>
            <p:nvPr/>
          </p:nvSpPr>
          <p:spPr bwMode="auto">
            <a:xfrm>
              <a:off x="2958" y="2037"/>
              <a:ext cx="437" cy="67"/>
            </a:xfrm>
            <a:custGeom>
              <a:avLst/>
              <a:gdLst/>
              <a:ahLst/>
              <a:cxnLst>
                <a:cxn ang="0">
                  <a:pos x="67" y="328"/>
                </a:cxn>
                <a:cxn ang="0">
                  <a:pos x="4494" y="334"/>
                </a:cxn>
                <a:cxn ang="0">
                  <a:pos x="4560" y="400"/>
                </a:cxn>
                <a:cxn ang="0">
                  <a:pos x="4493" y="467"/>
                </a:cxn>
                <a:cxn ang="0">
                  <a:pos x="67" y="461"/>
                </a:cxn>
                <a:cxn ang="0">
                  <a:pos x="0" y="394"/>
                </a:cxn>
                <a:cxn ang="0">
                  <a:pos x="67" y="328"/>
                </a:cxn>
                <a:cxn ang="0">
                  <a:pos x="4361" y="0"/>
                </a:cxn>
                <a:cxn ang="0">
                  <a:pos x="5160" y="401"/>
                </a:cxn>
                <a:cxn ang="0">
                  <a:pos x="4360" y="800"/>
                </a:cxn>
                <a:cxn ang="0">
                  <a:pos x="4361" y="0"/>
                </a:cxn>
              </a:cxnLst>
              <a:rect l="0" t="0" r="r" b="b"/>
              <a:pathLst>
                <a:path w="5160" h="800">
                  <a:moveTo>
                    <a:pt x="67" y="328"/>
                  </a:moveTo>
                  <a:lnTo>
                    <a:pt x="4494" y="334"/>
                  </a:lnTo>
                  <a:cubicBezTo>
                    <a:pt x="4530" y="334"/>
                    <a:pt x="4560" y="364"/>
                    <a:pt x="4560" y="400"/>
                  </a:cubicBezTo>
                  <a:cubicBezTo>
                    <a:pt x="4560" y="437"/>
                    <a:pt x="4530" y="467"/>
                    <a:pt x="4493" y="467"/>
                  </a:cubicBezTo>
                  <a:lnTo>
                    <a:pt x="67" y="461"/>
                  </a:lnTo>
                  <a:cubicBezTo>
                    <a:pt x="30" y="461"/>
                    <a:pt x="0" y="431"/>
                    <a:pt x="0" y="394"/>
                  </a:cubicBezTo>
                  <a:cubicBezTo>
                    <a:pt x="0" y="358"/>
                    <a:pt x="30" y="328"/>
                    <a:pt x="67" y="328"/>
                  </a:cubicBezTo>
                  <a:close/>
                  <a:moveTo>
                    <a:pt x="4361" y="0"/>
                  </a:moveTo>
                  <a:lnTo>
                    <a:pt x="5160" y="401"/>
                  </a:lnTo>
                  <a:lnTo>
                    <a:pt x="4360" y="800"/>
                  </a:lnTo>
                  <a:lnTo>
                    <a:pt x="436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29" name="Freeform 29"/>
            <p:cNvSpPr>
              <a:spLocks noEditPoints="1"/>
            </p:cNvSpPr>
            <p:nvPr/>
          </p:nvSpPr>
          <p:spPr bwMode="auto">
            <a:xfrm>
              <a:off x="2076" y="2036"/>
              <a:ext cx="331" cy="67"/>
            </a:xfrm>
            <a:custGeom>
              <a:avLst/>
              <a:gdLst/>
              <a:ahLst/>
              <a:cxnLst>
                <a:cxn ang="0">
                  <a:pos x="67" y="333"/>
                </a:cxn>
                <a:cxn ang="0">
                  <a:pos x="3254" y="333"/>
                </a:cxn>
                <a:cxn ang="0">
                  <a:pos x="3320" y="400"/>
                </a:cxn>
                <a:cxn ang="0">
                  <a:pos x="3254" y="466"/>
                </a:cxn>
                <a:cxn ang="0">
                  <a:pos x="67" y="466"/>
                </a:cxn>
                <a:cxn ang="0">
                  <a:pos x="0" y="400"/>
                </a:cxn>
                <a:cxn ang="0">
                  <a:pos x="67" y="333"/>
                </a:cxn>
                <a:cxn ang="0">
                  <a:pos x="3120" y="0"/>
                </a:cxn>
                <a:cxn ang="0">
                  <a:pos x="3920" y="400"/>
                </a:cxn>
                <a:cxn ang="0">
                  <a:pos x="3120" y="800"/>
                </a:cxn>
                <a:cxn ang="0">
                  <a:pos x="3120" y="0"/>
                </a:cxn>
              </a:cxnLst>
              <a:rect l="0" t="0" r="r" b="b"/>
              <a:pathLst>
                <a:path w="3920" h="800">
                  <a:moveTo>
                    <a:pt x="67" y="333"/>
                  </a:moveTo>
                  <a:lnTo>
                    <a:pt x="3254" y="333"/>
                  </a:lnTo>
                  <a:cubicBezTo>
                    <a:pt x="3291" y="333"/>
                    <a:pt x="3320" y="363"/>
                    <a:pt x="3320" y="400"/>
                  </a:cubicBezTo>
                  <a:cubicBezTo>
                    <a:pt x="3320" y="437"/>
                    <a:pt x="3291" y="466"/>
                    <a:pt x="3254" y="466"/>
                  </a:cubicBezTo>
                  <a:lnTo>
                    <a:pt x="67" y="466"/>
                  </a:lnTo>
                  <a:cubicBezTo>
                    <a:pt x="30" y="466"/>
                    <a:pt x="0" y="437"/>
                    <a:pt x="0" y="400"/>
                  </a:cubicBezTo>
                  <a:cubicBezTo>
                    <a:pt x="0" y="363"/>
                    <a:pt x="30" y="333"/>
                    <a:pt x="67" y="333"/>
                  </a:cubicBezTo>
                  <a:close/>
                  <a:moveTo>
                    <a:pt x="3120" y="0"/>
                  </a:moveTo>
                  <a:lnTo>
                    <a:pt x="3920" y="400"/>
                  </a:lnTo>
                  <a:lnTo>
                    <a:pt x="3120" y="800"/>
                  </a:lnTo>
                  <a:lnTo>
                    <a:pt x="312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30" name="Freeform 30"/>
            <p:cNvSpPr>
              <a:spLocks noEditPoints="1"/>
            </p:cNvSpPr>
            <p:nvPr/>
          </p:nvSpPr>
          <p:spPr bwMode="auto">
            <a:xfrm>
              <a:off x="3506" y="1519"/>
              <a:ext cx="68" cy="447"/>
            </a:xfrm>
            <a:custGeom>
              <a:avLst/>
              <a:gdLst/>
              <a:ahLst/>
              <a:cxnLst>
                <a:cxn ang="0">
                  <a:pos x="467" y="67"/>
                </a:cxn>
                <a:cxn ang="0">
                  <a:pos x="467" y="4733"/>
                </a:cxn>
                <a:cxn ang="0">
                  <a:pos x="400" y="4800"/>
                </a:cxn>
                <a:cxn ang="0">
                  <a:pos x="333" y="4733"/>
                </a:cxn>
                <a:cxn ang="0">
                  <a:pos x="333" y="67"/>
                </a:cxn>
                <a:cxn ang="0">
                  <a:pos x="400" y="0"/>
                </a:cxn>
                <a:cxn ang="0">
                  <a:pos x="467" y="67"/>
                </a:cxn>
                <a:cxn ang="0">
                  <a:pos x="800" y="4600"/>
                </a:cxn>
                <a:cxn ang="0">
                  <a:pos x="400" y="5400"/>
                </a:cxn>
                <a:cxn ang="0">
                  <a:pos x="0" y="4600"/>
                </a:cxn>
                <a:cxn ang="0">
                  <a:pos x="800" y="4600"/>
                </a:cxn>
              </a:cxnLst>
              <a:rect l="0" t="0" r="r" b="b"/>
              <a:pathLst>
                <a:path w="800" h="5400">
                  <a:moveTo>
                    <a:pt x="467" y="67"/>
                  </a:moveTo>
                  <a:lnTo>
                    <a:pt x="467" y="4733"/>
                  </a:lnTo>
                  <a:cubicBezTo>
                    <a:pt x="467" y="4770"/>
                    <a:pt x="437" y="4800"/>
                    <a:pt x="400" y="4800"/>
                  </a:cubicBezTo>
                  <a:cubicBezTo>
                    <a:pt x="363" y="4800"/>
                    <a:pt x="333" y="4770"/>
                    <a:pt x="333" y="4733"/>
                  </a:cubicBezTo>
                  <a:lnTo>
                    <a:pt x="333" y="67"/>
                  </a:lnTo>
                  <a:cubicBezTo>
                    <a:pt x="333" y="30"/>
                    <a:pt x="363" y="0"/>
                    <a:pt x="400" y="0"/>
                  </a:cubicBezTo>
                  <a:cubicBezTo>
                    <a:pt x="437" y="0"/>
                    <a:pt x="467" y="30"/>
                    <a:pt x="467" y="67"/>
                  </a:cubicBezTo>
                  <a:close/>
                  <a:moveTo>
                    <a:pt x="800" y="4600"/>
                  </a:moveTo>
                  <a:lnTo>
                    <a:pt x="400" y="5400"/>
                  </a:lnTo>
                  <a:lnTo>
                    <a:pt x="0" y="4600"/>
                  </a:lnTo>
                  <a:lnTo>
                    <a:pt x="800" y="46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31" name="Rectangle 31"/>
            <p:cNvSpPr>
              <a:spLocks noChangeArrowheads="1"/>
            </p:cNvSpPr>
            <p:nvPr/>
          </p:nvSpPr>
          <p:spPr bwMode="auto">
            <a:xfrm>
              <a:off x="4209" y="1524"/>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32" name="Rectangle 32"/>
            <p:cNvSpPr>
              <a:spLocks noChangeArrowheads="1"/>
            </p:cNvSpPr>
            <p:nvPr/>
          </p:nvSpPr>
          <p:spPr bwMode="auto">
            <a:xfrm>
              <a:off x="4253" y="1526"/>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3" name="Rectangle 33"/>
            <p:cNvSpPr>
              <a:spLocks noChangeArrowheads="1"/>
            </p:cNvSpPr>
            <p:nvPr/>
          </p:nvSpPr>
          <p:spPr bwMode="auto">
            <a:xfrm>
              <a:off x="4317" y="1577"/>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4" name="Rectangle 34"/>
            <p:cNvSpPr>
              <a:spLocks noChangeArrowheads="1"/>
            </p:cNvSpPr>
            <p:nvPr/>
          </p:nvSpPr>
          <p:spPr bwMode="auto">
            <a:xfrm>
              <a:off x="4352" y="152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5" name="Rectangle 35"/>
            <p:cNvSpPr>
              <a:spLocks noChangeArrowheads="1"/>
            </p:cNvSpPr>
            <p:nvPr/>
          </p:nvSpPr>
          <p:spPr bwMode="auto">
            <a:xfrm>
              <a:off x="4209" y="1867"/>
              <a:ext cx="186" cy="1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36" name="Rectangle 36"/>
            <p:cNvSpPr>
              <a:spLocks noChangeArrowheads="1"/>
            </p:cNvSpPr>
            <p:nvPr/>
          </p:nvSpPr>
          <p:spPr bwMode="auto">
            <a:xfrm>
              <a:off x="4253"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7" name="Rectangle 37"/>
            <p:cNvSpPr>
              <a:spLocks noChangeArrowheads="1"/>
            </p:cNvSpPr>
            <p:nvPr/>
          </p:nvSpPr>
          <p:spPr bwMode="auto">
            <a:xfrm>
              <a:off x="4317"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000000"/>
                  </a:solidFill>
                  <a:effectLst/>
                  <a:latin typeface="Arial" pitchFamily="34" charset="0"/>
                  <a:cs typeface="Arial" pitchFamily="34" charset="0"/>
                </a:rPr>
                <a:t>8</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38" name="Rectangle 38"/>
            <p:cNvSpPr>
              <a:spLocks noChangeArrowheads="1"/>
            </p:cNvSpPr>
            <p:nvPr/>
          </p:nvSpPr>
          <p:spPr bwMode="auto">
            <a:xfrm>
              <a:off x="4352"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39" name="Rectangle 39"/>
            <p:cNvSpPr>
              <a:spLocks noChangeArrowheads="1"/>
            </p:cNvSpPr>
            <p:nvPr/>
          </p:nvSpPr>
          <p:spPr bwMode="auto">
            <a:xfrm>
              <a:off x="1065" y="131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40" name="Rectangle 40"/>
            <p:cNvSpPr>
              <a:spLocks noChangeArrowheads="1"/>
            </p:cNvSpPr>
            <p:nvPr/>
          </p:nvSpPr>
          <p:spPr bwMode="auto">
            <a:xfrm>
              <a:off x="1109" y="1319"/>
              <a:ext cx="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1" name="Rectangle 41"/>
            <p:cNvSpPr>
              <a:spLocks noChangeArrowheads="1"/>
            </p:cNvSpPr>
            <p:nvPr/>
          </p:nvSpPr>
          <p:spPr bwMode="auto">
            <a:xfrm>
              <a:off x="1172" y="1370"/>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2" name="Rectangle 42"/>
            <p:cNvSpPr>
              <a:spLocks noChangeArrowheads="1"/>
            </p:cNvSpPr>
            <p:nvPr/>
          </p:nvSpPr>
          <p:spPr bwMode="auto">
            <a:xfrm>
              <a:off x="1208" y="1319"/>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3" name="Rectangle 43"/>
            <p:cNvSpPr>
              <a:spLocks noChangeArrowheads="1"/>
            </p:cNvSpPr>
            <p:nvPr/>
          </p:nvSpPr>
          <p:spPr bwMode="auto">
            <a:xfrm>
              <a:off x="105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44" name="Rectangle 44"/>
            <p:cNvSpPr>
              <a:spLocks noChangeArrowheads="1"/>
            </p:cNvSpPr>
            <p:nvPr/>
          </p:nvSpPr>
          <p:spPr bwMode="auto">
            <a:xfrm>
              <a:off x="1097" y="1870"/>
              <a:ext cx="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5" name="Rectangle 45"/>
            <p:cNvSpPr>
              <a:spLocks noChangeArrowheads="1"/>
            </p:cNvSpPr>
            <p:nvPr/>
          </p:nvSpPr>
          <p:spPr bwMode="auto">
            <a:xfrm>
              <a:off x="1159"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6" name="Rectangle 46"/>
            <p:cNvSpPr>
              <a:spLocks noChangeArrowheads="1"/>
            </p:cNvSpPr>
            <p:nvPr/>
          </p:nvSpPr>
          <p:spPr bwMode="auto">
            <a:xfrm>
              <a:off x="1196"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7" name="Rectangle 47"/>
            <p:cNvSpPr>
              <a:spLocks noChangeArrowheads="1"/>
            </p:cNvSpPr>
            <p:nvPr/>
          </p:nvSpPr>
          <p:spPr bwMode="auto">
            <a:xfrm>
              <a:off x="1432" y="1334"/>
              <a:ext cx="185" cy="1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48" name="Rectangle 48"/>
            <p:cNvSpPr>
              <a:spLocks noChangeArrowheads="1"/>
            </p:cNvSpPr>
            <p:nvPr/>
          </p:nvSpPr>
          <p:spPr bwMode="auto">
            <a:xfrm>
              <a:off x="1473" y="1336"/>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49" name="Rectangle 49"/>
            <p:cNvSpPr>
              <a:spLocks noChangeArrowheads="1"/>
            </p:cNvSpPr>
            <p:nvPr/>
          </p:nvSpPr>
          <p:spPr bwMode="auto">
            <a:xfrm>
              <a:off x="1542" y="1388"/>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0" name="Rectangle 50"/>
            <p:cNvSpPr>
              <a:spLocks noChangeArrowheads="1"/>
            </p:cNvSpPr>
            <p:nvPr/>
          </p:nvSpPr>
          <p:spPr bwMode="auto">
            <a:xfrm>
              <a:off x="1579" y="133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1" name="Rectangle 51"/>
            <p:cNvSpPr>
              <a:spLocks noChangeArrowheads="1"/>
            </p:cNvSpPr>
            <p:nvPr/>
          </p:nvSpPr>
          <p:spPr bwMode="auto">
            <a:xfrm>
              <a:off x="131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52" name="Rectangle 52"/>
            <p:cNvSpPr>
              <a:spLocks noChangeArrowheads="1"/>
            </p:cNvSpPr>
            <p:nvPr/>
          </p:nvSpPr>
          <p:spPr bwMode="auto">
            <a:xfrm>
              <a:off x="1354"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3" name="Rectangle 53"/>
            <p:cNvSpPr>
              <a:spLocks noChangeArrowheads="1"/>
            </p:cNvSpPr>
            <p:nvPr/>
          </p:nvSpPr>
          <p:spPr bwMode="auto">
            <a:xfrm>
              <a:off x="1423"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4" name="Rectangle 54"/>
            <p:cNvSpPr>
              <a:spLocks noChangeArrowheads="1"/>
            </p:cNvSpPr>
            <p:nvPr/>
          </p:nvSpPr>
          <p:spPr bwMode="auto">
            <a:xfrm>
              <a:off x="1460"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5" name="Rectangle 55"/>
            <p:cNvSpPr>
              <a:spLocks noChangeArrowheads="1"/>
            </p:cNvSpPr>
            <p:nvPr/>
          </p:nvSpPr>
          <p:spPr bwMode="auto">
            <a:xfrm>
              <a:off x="2964" y="1323"/>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56" name="Rectangle 56"/>
            <p:cNvSpPr>
              <a:spLocks noChangeArrowheads="1"/>
            </p:cNvSpPr>
            <p:nvPr/>
          </p:nvSpPr>
          <p:spPr bwMode="auto">
            <a:xfrm>
              <a:off x="3005" y="1324"/>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7" name="Rectangle 57"/>
            <p:cNvSpPr>
              <a:spLocks noChangeArrowheads="1"/>
            </p:cNvSpPr>
            <p:nvPr/>
          </p:nvSpPr>
          <p:spPr bwMode="auto">
            <a:xfrm>
              <a:off x="3074" y="1376"/>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8" name="Rectangle 58"/>
            <p:cNvSpPr>
              <a:spLocks noChangeArrowheads="1"/>
            </p:cNvSpPr>
            <p:nvPr/>
          </p:nvSpPr>
          <p:spPr bwMode="auto">
            <a:xfrm>
              <a:off x="3111" y="1324"/>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59" name="Rectangle 59"/>
            <p:cNvSpPr>
              <a:spLocks noChangeArrowheads="1"/>
            </p:cNvSpPr>
            <p:nvPr/>
          </p:nvSpPr>
          <p:spPr bwMode="auto">
            <a:xfrm>
              <a:off x="2147"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60" name="Rectangle 60"/>
            <p:cNvSpPr>
              <a:spLocks noChangeArrowheads="1"/>
            </p:cNvSpPr>
            <p:nvPr/>
          </p:nvSpPr>
          <p:spPr bwMode="auto">
            <a:xfrm>
              <a:off x="2188"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1" name="Rectangle 61"/>
            <p:cNvSpPr>
              <a:spLocks noChangeArrowheads="1"/>
            </p:cNvSpPr>
            <p:nvPr/>
          </p:nvSpPr>
          <p:spPr bwMode="auto">
            <a:xfrm>
              <a:off x="2257"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2" name="Rectangle 62"/>
            <p:cNvSpPr>
              <a:spLocks noChangeArrowheads="1"/>
            </p:cNvSpPr>
            <p:nvPr/>
          </p:nvSpPr>
          <p:spPr bwMode="auto">
            <a:xfrm>
              <a:off x="2294"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3" name="Rectangle 63"/>
            <p:cNvSpPr>
              <a:spLocks noChangeArrowheads="1"/>
            </p:cNvSpPr>
            <p:nvPr/>
          </p:nvSpPr>
          <p:spPr bwMode="auto">
            <a:xfrm>
              <a:off x="304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64" name="Rectangle 64"/>
            <p:cNvSpPr>
              <a:spLocks noChangeArrowheads="1"/>
            </p:cNvSpPr>
            <p:nvPr/>
          </p:nvSpPr>
          <p:spPr bwMode="auto">
            <a:xfrm>
              <a:off x="3085"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5" name="Rectangle 65"/>
            <p:cNvSpPr>
              <a:spLocks noChangeArrowheads="1"/>
            </p:cNvSpPr>
            <p:nvPr/>
          </p:nvSpPr>
          <p:spPr bwMode="auto">
            <a:xfrm>
              <a:off x="3154"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5</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6" name="Rectangle 66"/>
            <p:cNvSpPr>
              <a:spLocks noChangeArrowheads="1"/>
            </p:cNvSpPr>
            <p:nvPr/>
          </p:nvSpPr>
          <p:spPr bwMode="auto">
            <a:xfrm>
              <a:off x="3190"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7" name="Rectangle 67"/>
            <p:cNvSpPr>
              <a:spLocks noChangeArrowheads="1"/>
            </p:cNvSpPr>
            <p:nvPr/>
          </p:nvSpPr>
          <p:spPr bwMode="auto">
            <a:xfrm>
              <a:off x="3584" y="162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68" name="Rectangle 68"/>
            <p:cNvSpPr>
              <a:spLocks noChangeArrowheads="1"/>
            </p:cNvSpPr>
            <p:nvPr/>
          </p:nvSpPr>
          <p:spPr bwMode="auto">
            <a:xfrm>
              <a:off x="3626" y="163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9" name="Rectangle 69"/>
            <p:cNvSpPr>
              <a:spLocks noChangeArrowheads="1"/>
            </p:cNvSpPr>
            <p:nvPr/>
          </p:nvSpPr>
          <p:spPr bwMode="auto">
            <a:xfrm>
              <a:off x="3695" y="168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6</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0" name="Rectangle 70"/>
            <p:cNvSpPr>
              <a:spLocks noChangeArrowheads="1"/>
            </p:cNvSpPr>
            <p:nvPr/>
          </p:nvSpPr>
          <p:spPr bwMode="auto">
            <a:xfrm>
              <a:off x="3731" y="163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1" name="Rectangle 71"/>
            <p:cNvSpPr>
              <a:spLocks noChangeArrowheads="1"/>
            </p:cNvSpPr>
            <p:nvPr/>
          </p:nvSpPr>
          <p:spPr bwMode="auto">
            <a:xfrm>
              <a:off x="3973" y="1893"/>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72" name="Rectangle 72"/>
            <p:cNvSpPr>
              <a:spLocks noChangeArrowheads="1"/>
            </p:cNvSpPr>
            <p:nvPr/>
          </p:nvSpPr>
          <p:spPr bwMode="auto">
            <a:xfrm>
              <a:off x="4014" y="1895"/>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3" name="Rectangle 73"/>
            <p:cNvSpPr>
              <a:spLocks noChangeArrowheads="1"/>
            </p:cNvSpPr>
            <p:nvPr/>
          </p:nvSpPr>
          <p:spPr bwMode="auto">
            <a:xfrm>
              <a:off x="4083" y="1946"/>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8</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4" name="Rectangle 74"/>
            <p:cNvSpPr>
              <a:spLocks noChangeArrowheads="1"/>
            </p:cNvSpPr>
            <p:nvPr/>
          </p:nvSpPr>
          <p:spPr bwMode="auto">
            <a:xfrm>
              <a:off x="4119" y="1895"/>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5" name="Rectangle 75"/>
            <p:cNvSpPr>
              <a:spLocks noChangeArrowheads="1"/>
            </p:cNvSpPr>
            <p:nvPr/>
          </p:nvSpPr>
          <p:spPr bwMode="auto">
            <a:xfrm>
              <a:off x="3854" y="1494"/>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1276" name="Rectangle 76"/>
            <p:cNvSpPr>
              <a:spLocks noChangeArrowheads="1"/>
            </p:cNvSpPr>
            <p:nvPr/>
          </p:nvSpPr>
          <p:spPr bwMode="auto">
            <a:xfrm>
              <a:off x="3896" y="1525"/>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Arial" pitchFamily="34" charset="0"/>
                  <a:cs typeface="Arial" pitchFamily="34" charset="0"/>
                </a:rPr>
                <a:t>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77" name="Rectangle 77"/>
            <p:cNvSpPr>
              <a:spLocks noChangeArrowheads="1"/>
            </p:cNvSpPr>
            <p:nvPr/>
          </p:nvSpPr>
          <p:spPr bwMode="auto">
            <a:xfrm>
              <a:off x="3965" y="1574"/>
              <a:ext cx="29" cy="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000000"/>
                  </a:solidFill>
                  <a:effectLst/>
                  <a:latin typeface="Arial" pitchFamily="34" charset="0"/>
                  <a:cs typeface="Arial" pitchFamily="34" charset="0"/>
                </a:rPr>
                <a:t>7</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78" name="Rectangle 78"/>
            <p:cNvSpPr>
              <a:spLocks noChangeArrowheads="1"/>
            </p:cNvSpPr>
            <p:nvPr/>
          </p:nvSpPr>
          <p:spPr bwMode="auto">
            <a:xfrm>
              <a:off x="4002" y="161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79" name="Freeform 79"/>
            <p:cNvSpPr>
              <a:spLocks noEditPoints="1"/>
            </p:cNvSpPr>
            <p:nvPr/>
          </p:nvSpPr>
          <p:spPr bwMode="auto">
            <a:xfrm>
              <a:off x="2529" y="1449"/>
              <a:ext cx="963" cy="67"/>
            </a:xfrm>
            <a:custGeom>
              <a:avLst/>
              <a:gdLst/>
              <a:ahLst/>
              <a:cxnLst>
                <a:cxn ang="0">
                  <a:pos x="67" y="327"/>
                </a:cxn>
                <a:cxn ang="0">
                  <a:pos x="10734" y="334"/>
                </a:cxn>
                <a:cxn ang="0">
                  <a:pos x="10800" y="400"/>
                </a:cxn>
                <a:cxn ang="0">
                  <a:pos x="10734" y="467"/>
                </a:cxn>
                <a:cxn ang="0">
                  <a:pos x="67" y="461"/>
                </a:cxn>
                <a:cxn ang="0">
                  <a:pos x="0" y="394"/>
                </a:cxn>
                <a:cxn ang="0">
                  <a:pos x="67" y="327"/>
                </a:cxn>
                <a:cxn ang="0">
                  <a:pos x="10601" y="0"/>
                </a:cxn>
                <a:cxn ang="0">
                  <a:pos x="11400" y="401"/>
                </a:cxn>
                <a:cxn ang="0">
                  <a:pos x="10600" y="800"/>
                </a:cxn>
                <a:cxn ang="0">
                  <a:pos x="10601" y="0"/>
                </a:cxn>
              </a:cxnLst>
              <a:rect l="0" t="0" r="r" b="b"/>
              <a:pathLst>
                <a:path w="11400" h="800">
                  <a:moveTo>
                    <a:pt x="67" y="327"/>
                  </a:moveTo>
                  <a:lnTo>
                    <a:pt x="10734" y="334"/>
                  </a:lnTo>
                  <a:cubicBezTo>
                    <a:pt x="10771" y="334"/>
                    <a:pt x="10800" y="364"/>
                    <a:pt x="10800" y="400"/>
                  </a:cubicBezTo>
                  <a:cubicBezTo>
                    <a:pt x="10800" y="437"/>
                    <a:pt x="10771" y="467"/>
                    <a:pt x="10734" y="467"/>
                  </a:cubicBezTo>
                  <a:lnTo>
                    <a:pt x="67" y="461"/>
                  </a:lnTo>
                  <a:cubicBezTo>
                    <a:pt x="30" y="461"/>
                    <a:pt x="0" y="431"/>
                    <a:pt x="0" y="394"/>
                  </a:cubicBezTo>
                  <a:cubicBezTo>
                    <a:pt x="0" y="357"/>
                    <a:pt x="30" y="327"/>
                    <a:pt x="67" y="327"/>
                  </a:cubicBezTo>
                  <a:close/>
                  <a:moveTo>
                    <a:pt x="10601" y="0"/>
                  </a:moveTo>
                  <a:lnTo>
                    <a:pt x="11400" y="401"/>
                  </a:lnTo>
                  <a:lnTo>
                    <a:pt x="10600" y="800"/>
                  </a:lnTo>
                  <a:lnTo>
                    <a:pt x="1060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b="2073"/>
          <a:stretch>
            <a:fillRect/>
          </a:stretch>
        </p:blipFill>
        <p:spPr bwMode="auto">
          <a:xfrm>
            <a:off x="1619672" y="2990068"/>
            <a:ext cx="5328592" cy="3247244"/>
          </a:xfrm>
          <a:prstGeom prst="rect">
            <a:avLst/>
          </a:prstGeom>
          <a:noFill/>
          <a:ln w="9525">
            <a:noFill/>
            <a:miter lim="800000"/>
            <a:headEnd/>
            <a:tailEnd/>
          </a:ln>
        </p:spPr>
      </p:pic>
      <p:sp>
        <p:nvSpPr>
          <p:cNvPr id="2" name="Segnaposto contenuto 1"/>
          <p:cNvSpPr>
            <a:spLocks noGrp="1"/>
          </p:cNvSpPr>
          <p:nvPr>
            <p:ph idx="1"/>
          </p:nvPr>
        </p:nvSpPr>
        <p:spPr>
          <a:xfrm>
            <a:off x="179512" y="620688"/>
            <a:ext cx="8712968" cy="2952328"/>
          </a:xfrm>
        </p:spPr>
        <p:txBody>
          <a:bodyPr>
            <a:normAutofit fontScale="77500" lnSpcReduction="20000"/>
          </a:bodyPr>
          <a:lstStyle/>
          <a:p>
            <a:pPr marL="179388" indent="-179388">
              <a:lnSpc>
                <a:spcPct val="110000"/>
              </a:lnSpc>
              <a:spcBef>
                <a:spcPts val="0"/>
              </a:spcBef>
              <a:spcAft>
                <a:spcPts val="600"/>
              </a:spcAft>
            </a:pPr>
            <a:r>
              <a:rPr lang="it-IT" sz="2100" dirty="0" smtClean="0"/>
              <a:t>La metodologia EMA è spesso presentata come un insieme di regole assiomatiche, in 4 punti:</a:t>
            </a:r>
          </a:p>
          <a:p>
            <a:pPr marL="179388" indent="-179388">
              <a:lnSpc>
                <a:spcPct val="110000"/>
              </a:lnSpc>
              <a:spcBef>
                <a:spcPts val="0"/>
              </a:spcBef>
              <a:spcAft>
                <a:spcPts val="600"/>
              </a:spcAft>
            </a:pPr>
            <a:r>
              <a:rPr lang="it-IT" sz="2100" dirty="0" smtClean="0"/>
              <a:t>1) Tutte la </a:t>
            </a:r>
            <a:r>
              <a:rPr lang="it-IT" sz="2100" dirty="0" err="1" smtClean="0"/>
              <a:t>emergia</a:t>
            </a:r>
            <a:r>
              <a:rPr lang="it-IT" sz="2100" dirty="0" smtClean="0"/>
              <a:t> input di un processo è assegnato all'uscita (o uscite).dello stesso processo.</a:t>
            </a:r>
          </a:p>
          <a:p>
            <a:pPr marL="179388" indent="-179388">
              <a:lnSpc>
                <a:spcPct val="110000"/>
              </a:lnSpc>
              <a:spcBef>
                <a:spcPts val="0"/>
              </a:spcBef>
              <a:spcAft>
                <a:spcPts val="600"/>
              </a:spcAft>
            </a:pPr>
            <a:r>
              <a:rPr lang="it-IT" sz="2100" dirty="0" smtClean="0"/>
              <a:t>2) I co-prodotti (</a:t>
            </a:r>
            <a:r>
              <a:rPr lang="it-IT" sz="2100" dirty="0" err="1" smtClean="0"/>
              <a:t>multi-prodotti</a:t>
            </a:r>
            <a:r>
              <a:rPr lang="it-IT" sz="2100" dirty="0" smtClean="0"/>
              <a:t>) di un processo hanno assegnata </a:t>
            </a:r>
            <a:r>
              <a:rPr lang="it-IT" sz="2100" i="1" dirty="0" smtClean="0"/>
              <a:t>l’intera </a:t>
            </a:r>
            <a:r>
              <a:rPr lang="it-IT" sz="2100" i="1" dirty="0" err="1" smtClean="0"/>
              <a:t>emergia</a:t>
            </a:r>
            <a:r>
              <a:rPr lang="it-IT" sz="2100" i="1" dirty="0" smtClean="0"/>
              <a:t> input a ciascun </a:t>
            </a:r>
            <a:r>
              <a:rPr lang="it-IT" sz="2100" dirty="0" smtClean="0"/>
              <a:t>percorso.</a:t>
            </a:r>
          </a:p>
          <a:p>
            <a:pPr marL="179388" indent="-179388">
              <a:lnSpc>
                <a:spcPct val="110000"/>
              </a:lnSpc>
              <a:spcBef>
                <a:spcPts val="0"/>
              </a:spcBef>
              <a:spcAft>
                <a:spcPts val="600"/>
              </a:spcAft>
            </a:pPr>
            <a:r>
              <a:rPr lang="it-IT" sz="2100" dirty="0" smtClean="0"/>
              <a:t>3) Quando un flusso si divide, i due “rami" hanno lo stesso valore di </a:t>
            </a:r>
            <a:r>
              <a:rPr lang="it-IT" sz="2100" dirty="0" err="1" smtClean="0"/>
              <a:t>transformity</a:t>
            </a:r>
            <a:r>
              <a:rPr lang="it-IT" sz="2100" dirty="0" smtClean="0"/>
              <a:t>.</a:t>
            </a:r>
          </a:p>
          <a:p>
            <a:pPr marL="179388" indent="-179388">
              <a:lnSpc>
                <a:spcPct val="110000"/>
              </a:lnSpc>
              <a:spcBef>
                <a:spcPts val="0"/>
              </a:spcBef>
              <a:spcAft>
                <a:spcPts val="600"/>
              </a:spcAft>
            </a:pPr>
            <a:r>
              <a:rPr lang="it-IT" sz="2100" dirty="0" smtClean="0"/>
              <a:t>4) L’</a:t>
            </a:r>
            <a:r>
              <a:rPr lang="it-IT" sz="2100" dirty="0" err="1" smtClean="0"/>
              <a:t>emergia</a:t>
            </a:r>
            <a:r>
              <a:rPr lang="it-IT" sz="2100" dirty="0" smtClean="0"/>
              <a:t> non può essere </a:t>
            </a:r>
            <a:r>
              <a:rPr lang="it-IT" sz="2100" i="1" dirty="0" smtClean="0"/>
              <a:t>contata due volte</a:t>
            </a:r>
            <a:r>
              <a:rPr lang="it-IT" sz="2100" dirty="0" smtClean="0"/>
              <a:t>: (a) l’</a:t>
            </a:r>
            <a:r>
              <a:rPr lang="it-IT" sz="2100" dirty="0" err="1" smtClean="0"/>
              <a:t>emergia</a:t>
            </a:r>
            <a:r>
              <a:rPr lang="it-IT" sz="2100" dirty="0" smtClean="0"/>
              <a:t> di un flusso ricircolato a monte (</a:t>
            </a:r>
            <a:r>
              <a:rPr lang="en-US" sz="2100" dirty="0" smtClean="0"/>
              <a:t>feedback) </a:t>
            </a:r>
            <a:r>
              <a:rPr lang="it-IT" sz="2100" dirty="0" smtClean="0"/>
              <a:t>non può essere conteggiato nell’input del componente che la riceve; (b) un co-prodotto, quando viene riunito, non può essere aggiunto all’</a:t>
            </a:r>
            <a:r>
              <a:rPr lang="it-IT" sz="2100" dirty="0" err="1" smtClean="0"/>
              <a:t>emergia</a:t>
            </a:r>
            <a:r>
              <a:rPr lang="it-IT" sz="2100" dirty="0" smtClean="0"/>
              <a:t> dell’altro co-prodotto generando una somma maggiore della fonte di </a:t>
            </a:r>
            <a:r>
              <a:rPr lang="it-IT" sz="2100" dirty="0" err="1" smtClean="0"/>
              <a:t>emergia</a:t>
            </a:r>
            <a:r>
              <a:rPr lang="it-IT" sz="2100" dirty="0" smtClean="0"/>
              <a:t> da cui sono stati derivati.</a:t>
            </a:r>
          </a:p>
          <a:p>
            <a:pPr marL="179388" indent="-179388">
              <a:lnSpc>
                <a:spcPct val="110000"/>
              </a:lnSpc>
              <a:spcBef>
                <a:spcPts val="0"/>
              </a:spcBef>
              <a:spcAft>
                <a:spcPts val="600"/>
              </a:spcAft>
            </a:pPr>
            <a:r>
              <a:rPr lang="it-IT" sz="2100" dirty="0" smtClean="0"/>
              <a:t>	(</a:t>
            </a:r>
            <a:r>
              <a:rPr lang="it-IT" sz="2100" dirty="0" err="1" smtClean="0"/>
              <a:t>Brown</a:t>
            </a:r>
            <a:r>
              <a:rPr lang="it-IT" sz="2100" dirty="0" smtClean="0"/>
              <a:t> and </a:t>
            </a:r>
            <a:r>
              <a:rPr lang="it-IT" sz="2100" dirty="0" err="1" smtClean="0"/>
              <a:t>Herendeen</a:t>
            </a:r>
            <a:r>
              <a:rPr lang="it-IT" sz="2100" dirty="0" smtClean="0"/>
              <a:t>)</a:t>
            </a:r>
            <a:endParaRPr lang="en-US" sz="2100" dirty="0" smtClean="0"/>
          </a:p>
          <a:p>
            <a:endParaRPr lang="it-IT" dirty="0"/>
          </a:p>
        </p:txBody>
      </p:sp>
      <p:sp>
        <p:nvSpPr>
          <p:cNvPr id="4" name="Titolo 2"/>
          <p:cNvSpPr>
            <a:spLocks noGrp="1"/>
          </p:cNvSpPr>
          <p:nvPr>
            <p:ph type="title"/>
          </p:nvPr>
        </p:nvSpPr>
        <p:spPr>
          <a:xfrm>
            <a:off x="288521" y="139166"/>
            <a:ext cx="8581043" cy="553530"/>
          </a:xfrm>
        </p:spPr>
        <p:txBody>
          <a:bodyPr/>
          <a:lstStyle/>
          <a:p>
            <a:r>
              <a:rPr lang="it-IT" dirty="0" smtClean="0"/>
              <a:t>EMERGY – </a:t>
            </a:r>
            <a:r>
              <a:rPr lang="it-IT" dirty="0" err="1" smtClean="0"/>
              <a:t>Recycling</a:t>
            </a:r>
            <a:r>
              <a:rPr lang="it-IT" dirty="0" smtClean="0"/>
              <a:t> (feedback) e processi </a:t>
            </a:r>
            <a:r>
              <a:rPr lang="it-IT" dirty="0" err="1" smtClean="0"/>
              <a:t>multi-prodotto</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type="title"/>
          </p:nvPr>
        </p:nvSpPr>
        <p:spPr>
          <a:xfrm>
            <a:off x="288521" y="139166"/>
            <a:ext cx="8581043" cy="553530"/>
          </a:xfrm>
        </p:spPr>
        <p:txBody>
          <a:bodyPr/>
          <a:lstStyle/>
          <a:p>
            <a:r>
              <a:rPr lang="it-IT" dirty="0" smtClean="0"/>
              <a:t>EMERGY – </a:t>
            </a:r>
            <a:r>
              <a:rPr lang="it-IT" dirty="0" err="1" smtClean="0"/>
              <a:t>Recycling</a:t>
            </a:r>
            <a:r>
              <a:rPr lang="it-IT" dirty="0" smtClean="0"/>
              <a:t> (feedback) e processi </a:t>
            </a:r>
            <a:r>
              <a:rPr lang="it-IT" dirty="0" err="1" smtClean="0"/>
              <a:t>multi-prodotto</a:t>
            </a:r>
            <a:endParaRPr lang="it-IT" dirty="0"/>
          </a:p>
        </p:txBody>
      </p:sp>
      <p:pic>
        <p:nvPicPr>
          <p:cNvPr id="52227" name="Picture 3"/>
          <p:cNvPicPr>
            <a:picLocks noChangeAspect="1" noChangeArrowheads="1"/>
          </p:cNvPicPr>
          <p:nvPr/>
        </p:nvPicPr>
        <p:blipFill>
          <a:blip r:embed="rId2" cstate="print"/>
          <a:srcRect/>
          <a:stretch>
            <a:fillRect/>
          </a:stretch>
        </p:blipFill>
        <p:spPr bwMode="auto">
          <a:xfrm>
            <a:off x="3184947" y="3177312"/>
            <a:ext cx="5923557" cy="3060000"/>
          </a:xfrm>
          <a:prstGeom prst="rect">
            <a:avLst/>
          </a:prstGeom>
          <a:noFill/>
          <a:ln w="9525">
            <a:noFill/>
            <a:miter lim="800000"/>
            <a:headEnd/>
            <a:tailEnd/>
          </a:ln>
        </p:spPr>
      </p:pic>
      <p:pic>
        <p:nvPicPr>
          <p:cNvPr id="54274" name="Picture 2"/>
          <p:cNvPicPr>
            <a:picLocks noChangeAspect="1" noChangeArrowheads="1"/>
          </p:cNvPicPr>
          <p:nvPr/>
        </p:nvPicPr>
        <p:blipFill>
          <a:blip r:embed="rId3" cstate="print"/>
          <a:srcRect/>
          <a:stretch>
            <a:fillRect/>
          </a:stretch>
        </p:blipFill>
        <p:spPr bwMode="auto">
          <a:xfrm>
            <a:off x="17489" y="620688"/>
            <a:ext cx="5418607" cy="3060000"/>
          </a:xfrm>
          <a:prstGeom prst="rect">
            <a:avLst/>
          </a:prstGeom>
          <a:noFill/>
          <a:ln w="9525">
            <a:noFill/>
            <a:miter lim="800000"/>
            <a:headEnd/>
            <a:tailEnd/>
          </a:ln>
        </p:spPr>
      </p:pic>
      <p:sp>
        <p:nvSpPr>
          <p:cNvPr id="6" name="CasellaDiTesto 5"/>
          <p:cNvSpPr txBox="1"/>
          <p:nvPr/>
        </p:nvSpPr>
        <p:spPr>
          <a:xfrm>
            <a:off x="5652120" y="1124744"/>
            <a:ext cx="3168352" cy="1200329"/>
          </a:xfrm>
          <a:prstGeom prst="rect">
            <a:avLst/>
          </a:prstGeom>
          <a:noFill/>
        </p:spPr>
        <p:txBody>
          <a:bodyPr wrap="square" rtlCol="0">
            <a:spAutoFit/>
          </a:bodyPr>
          <a:lstStyle/>
          <a:p>
            <a:r>
              <a:rPr lang="it-IT" dirty="0" smtClean="0"/>
              <a:t>Percorsi da considerare nella valutazione della </a:t>
            </a:r>
            <a:r>
              <a:rPr lang="it-IT" dirty="0" err="1" smtClean="0"/>
              <a:t>eMergia</a:t>
            </a:r>
            <a:r>
              <a:rPr lang="it-IT" dirty="0" smtClean="0"/>
              <a:t> input del processo A, in conseguenza delle regole dell’EMA.</a:t>
            </a:r>
            <a:endParaRPr lang="it-IT" dirty="0"/>
          </a:p>
        </p:txBody>
      </p:sp>
      <p:sp>
        <p:nvSpPr>
          <p:cNvPr id="7" name="CasellaDiTesto 6"/>
          <p:cNvSpPr txBox="1"/>
          <p:nvPr/>
        </p:nvSpPr>
        <p:spPr>
          <a:xfrm>
            <a:off x="72008" y="3789040"/>
            <a:ext cx="3347864" cy="2062103"/>
          </a:xfrm>
          <a:prstGeom prst="rect">
            <a:avLst/>
          </a:prstGeom>
          <a:noFill/>
        </p:spPr>
        <p:txBody>
          <a:bodyPr wrap="square" rtlCol="0">
            <a:spAutoFit/>
          </a:bodyPr>
          <a:lstStyle/>
          <a:p>
            <a:pPr marL="185738" indent="-185738">
              <a:buSzPct val="150000"/>
              <a:buFont typeface="Arial" pitchFamily="34" charset="0"/>
              <a:buChar char="•"/>
            </a:pPr>
            <a:r>
              <a:rPr lang="it-IT" sz="1600" dirty="0" smtClean="0"/>
              <a:t>L’</a:t>
            </a:r>
            <a:r>
              <a:rPr lang="it-IT" sz="1600" dirty="0" err="1" smtClean="0"/>
              <a:t>eMergia</a:t>
            </a:r>
            <a:r>
              <a:rPr lang="it-IT" sz="1600" dirty="0" smtClean="0"/>
              <a:t> NON è una grandezza conservativa;</a:t>
            </a:r>
          </a:p>
          <a:p>
            <a:pPr marL="185738" indent="-185738">
              <a:buSzPct val="150000"/>
              <a:buFont typeface="Arial" pitchFamily="34" charset="0"/>
              <a:buChar char="•"/>
            </a:pPr>
            <a:r>
              <a:rPr lang="it-IT" sz="1600" dirty="0" smtClean="0"/>
              <a:t>Tutti gli sforzi per darne una formulazione algebrica sono falliti;</a:t>
            </a:r>
          </a:p>
          <a:p>
            <a:pPr marL="185738" indent="-185738">
              <a:buSzPct val="150000"/>
              <a:buFont typeface="Arial" pitchFamily="34" charset="0"/>
              <a:buChar char="•"/>
            </a:pPr>
            <a:r>
              <a:rPr lang="it-IT" sz="1600" dirty="0" smtClean="0"/>
              <a:t>Esiste un software che la calcola, sulla base dell’attribuzione della natura di </a:t>
            </a:r>
            <a:r>
              <a:rPr lang="it-IT" sz="1600" dirty="0" err="1" smtClean="0"/>
              <a:t>co-product</a:t>
            </a:r>
            <a:r>
              <a:rPr lang="it-IT" sz="1600" dirty="0" smtClean="0"/>
              <a:t> o di split ai prodotti  multipli.</a:t>
            </a:r>
            <a:endParaRPr lang="it-IT"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940152" y="836712"/>
            <a:ext cx="3203848" cy="5616624"/>
          </a:xfrm>
        </p:spPr>
        <p:txBody>
          <a:bodyPr>
            <a:normAutofit lnSpcReduction="10000"/>
          </a:bodyPr>
          <a:lstStyle/>
          <a:p>
            <a:r>
              <a:rPr lang="it-IT" sz="1600" dirty="0" smtClean="0"/>
              <a:t>Flussi di energia (exergia) in un sistema con split, ricircolo e </a:t>
            </a:r>
            <a:r>
              <a:rPr lang="it-IT" sz="1600" dirty="0" err="1" smtClean="0"/>
              <a:t>co-product</a:t>
            </a:r>
            <a:r>
              <a:rPr lang="it-IT" sz="1600" dirty="0" smtClean="0"/>
              <a:t>.</a:t>
            </a:r>
          </a:p>
          <a:p>
            <a:endParaRPr lang="it-IT" sz="800" dirty="0" smtClean="0"/>
          </a:p>
          <a:p>
            <a:r>
              <a:rPr lang="it-IT" sz="1600" dirty="0" smtClean="0"/>
              <a:t>Costo energetico (exergetico) calcolato senza la regola (4) per evitare il doppio conteggio:</a:t>
            </a:r>
          </a:p>
          <a:p>
            <a:pPr marL="179388" indent="-179388">
              <a:buFont typeface="Arial" pitchFamily="34" charset="0"/>
              <a:buChar char="•"/>
            </a:pPr>
            <a:r>
              <a:rPr lang="it-IT" sz="1600" dirty="0" smtClean="0"/>
              <a:t>I bilanci sono conservativi,</a:t>
            </a:r>
          </a:p>
          <a:p>
            <a:pPr marL="179388" indent="-179388">
              <a:buFont typeface="Arial" pitchFamily="34" charset="0"/>
              <a:buChar char="•"/>
            </a:pPr>
            <a:r>
              <a:rPr lang="it-IT" sz="1600" dirty="0" smtClean="0"/>
              <a:t>Il </a:t>
            </a:r>
            <a:r>
              <a:rPr lang="it-IT" sz="1600" dirty="0" err="1" smtClean="0"/>
              <a:t>biancio</a:t>
            </a:r>
            <a:r>
              <a:rPr lang="it-IT" sz="1600" dirty="0" smtClean="0"/>
              <a:t> del sistema è coerente con quello dei singoli componenti,</a:t>
            </a:r>
          </a:p>
          <a:p>
            <a:pPr marL="179388" indent="-179388">
              <a:buFont typeface="Arial" pitchFamily="34" charset="0"/>
              <a:buChar char="•"/>
            </a:pPr>
            <a:r>
              <a:rPr lang="it-IT" sz="1600" dirty="0" smtClean="0"/>
              <a:t>Un costo interno è maggiore di tutto l’input entrante.</a:t>
            </a:r>
          </a:p>
          <a:p>
            <a:endParaRPr lang="it-IT" sz="800" dirty="0" smtClean="0"/>
          </a:p>
          <a:p>
            <a:r>
              <a:rPr lang="it-IT" sz="1600" dirty="0" err="1" smtClean="0"/>
              <a:t>Emergy</a:t>
            </a:r>
            <a:r>
              <a:rPr lang="it-IT" sz="1600" dirty="0" smtClean="0"/>
              <a:t> e </a:t>
            </a:r>
            <a:r>
              <a:rPr lang="it-IT" sz="1600" dirty="0" err="1" smtClean="0"/>
              <a:t>Trasformity</a:t>
            </a:r>
            <a:r>
              <a:rPr lang="it-IT" sz="1600" dirty="0" smtClean="0"/>
              <a:t> calcolate con le regole EMA:</a:t>
            </a:r>
          </a:p>
          <a:p>
            <a:pPr marL="179388" indent="-179388">
              <a:buFont typeface="Arial" pitchFamily="34" charset="0"/>
              <a:buChar char="•"/>
            </a:pPr>
            <a:r>
              <a:rPr lang="it-IT" sz="1600" dirty="0" smtClean="0"/>
              <a:t>I bilanci </a:t>
            </a:r>
            <a:r>
              <a:rPr lang="it-IT" sz="1600" i="1" dirty="0" smtClean="0"/>
              <a:t>non</a:t>
            </a:r>
            <a:r>
              <a:rPr lang="it-IT" sz="1600" dirty="0" smtClean="0"/>
              <a:t> sono conservativi,</a:t>
            </a:r>
          </a:p>
          <a:p>
            <a:pPr marL="179388" indent="-179388">
              <a:buFont typeface="Arial" pitchFamily="34" charset="0"/>
              <a:buChar char="•"/>
            </a:pPr>
            <a:r>
              <a:rPr lang="it-IT" sz="1600" dirty="0" smtClean="0"/>
              <a:t>Il </a:t>
            </a:r>
            <a:r>
              <a:rPr lang="it-IT" sz="1600" dirty="0" err="1" smtClean="0"/>
              <a:t>biancio</a:t>
            </a:r>
            <a:r>
              <a:rPr lang="it-IT" sz="1600" dirty="0" smtClean="0"/>
              <a:t> del sistema </a:t>
            </a:r>
            <a:r>
              <a:rPr lang="it-IT" sz="1600" i="1" dirty="0" smtClean="0"/>
              <a:t>non</a:t>
            </a:r>
            <a:r>
              <a:rPr lang="it-IT" sz="1600" dirty="0" smtClean="0"/>
              <a:t> è coerente con quello dei singoli componenti,</a:t>
            </a:r>
          </a:p>
          <a:p>
            <a:pPr marL="179388" indent="-179388">
              <a:buFont typeface="Arial" pitchFamily="34" charset="0"/>
              <a:buChar char="•"/>
            </a:pPr>
            <a:r>
              <a:rPr lang="it-IT" sz="1600" dirty="0" smtClean="0"/>
              <a:t>Nessun costo interno è più grande di tutto l’input entrante.</a:t>
            </a:r>
            <a:endParaRPr lang="it-IT" sz="1600" dirty="0"/>
          </a:p>
        </p:txBody>
      </p:sp>
      <p:sp>
        <p:nvSpPr>
          <p:cNvPr id="3" name="Titolo 2"/>
          <p:cNvSpPr>
            <a:spLocks noGrp="1"/>
          </p:cNvSpPr>
          <p:nvPr>
            <p:ph type="title"/>
          </p:nvPr>
        </p:nvSpPr>
        <p:spPr>
          <a:xfrm>
            <a:off x="288521" y="139166"/>
            <a:ext cx="8581043" cy="481522"/>
          </a:xfrm>
        </p:spPr>
        <p:txBody>
          <a:bodyPr/>
          <a:lstStyle/>
          <a:p>
            <a:r>
              <a:rPr lang="it-IT" dirty="0" smtClean="0"/>
              <a:t>EMERGY – evitare il “doppio conteggio”?</a:t>
            </a:r>
            <a:endParaRPr lang="it-IT" dirty="0"/>
          </a:p>
        </p:txBody>
      </p:sp>
      <p:pic>
        <p:nvPicPr>
          <p:cNvPr id="14" name="Picture 1"/>
          <p:cNvPicPr>
            <a:picLocks noChangeAspect="1" noChangeArrowheads="1"/>
          </p:cNvPicPr>
          <p:nvPr/>
        </p:nvPicPr>
        <p:blipFill>
          <a:blip r:embed="rId2" cstate="print"/>
          <a:srcRect l="26536" r="26536"/>
          <a:stretch>
            <a:fillRect/>
          </a:stretch>
        </p:blipFill>
        <p:spPr bwMode="auto">
          <a:xfrm>
            <a:off x="539552" y="476672"/>
            <a:ext cx="5398800" cy="1800000"/>
          </a:xfrm>
          <a:prstGeom prst="rect">
            <a:avLst/>
          </a:prstGeom>
          <a:noFill/>
          <a:ln w="9525">
            <a:noFill/>
            <a:miter lim="800000"/>
            <a:headEnd/>
            <a:tailEnd/>
          </a:ln>
          <a:effectLst/>
        </p:spPr>
      </p:pic>
      <p:pic>
        <p:nvPicPr>
          <p:cNvPr id="25" name="Picture 1"/>
          <p:cNvPicPr>
            <a:picLocks noChangeAspect="1" noChangeArrowheads="1"/>
          </p:cNvPicPr>
          <p:nvPr/>
        </p:nvPicPr>
        <p:blipFill>
          <a:blip r:embed="rId2" cstate="print"/>
          <a:srcRect l="26536" r="26536"/>
          <a:stretch>
            <a:fillRect/>
          </a:stretch>
        </p:blipFill>
        <p:spPr bwMode="auto">
          <a:xfrm>
            <a:off x="541352" y="2348880"/>
            <a:ext cx="5398800" cy="1800000"/>
          </a:xfrm>
          <a:prstGeom prst="rect">
            <a:avLst/>
          </a:prstGeom>
          <a:noFill/>
          <a:ln w="9525">
            <a:noFill/>
            <a:miter lim="800000"/>
            <a:headEnd/>
            <a:tailEnd/>
          </a:ln>
          <a:effectLst/>
        </p:spPr>
      </p:pic>
      <p:sp>
        <p:nvSpPr>
          <p:cNvPr id="26" name="Figura a mano libera 25"/>
          <p:cNvSpPr/>
          <p:nvPr/>
        </p:nvSpPr>
        <p:spPr>
          <a:xfrm>
            <a:off x="2033609" y="2636912"/>
            <a:ext cx="2863702" cy="914459"/>
          </a:xfrm>
          <a:custGeom>
            <a:avLst/>
            <a:gdLst>
              <a:gd name="connsiteX0" fmla="*/ 26582 w 2863702"/>
              <a:gd name="connsiteY0" fmla="*/ 613144 h 893135"/>
              <a:gd name="connsiteX1" fmla="*/ 58479 w 2863702"/>
              <a:gd name="connsiteY1" fmla="*/ 815163 h 893135"/>
              <a:gd name="connsiteX2" fmla="*/ 377456 w 2863702"/>
              <a:gd name="connsiteY2" fmla="*/ 878958 h 893135"/>
              <a:gd name="connsiteX3" fmla="*/ 1493875 w 2863702"/>
              <a:gd name="connsiteY3" fmla="*/ 878958 h 893135"/>
              <a:gd name="connsiteX4" fmla="*/ 1982972 w 2863702"/>
              <a:gd name="connsiteY4" fmla="*/ 793897 h 893135"/>
              <a:gd name="connsiteX5" fmla="*/ 2163726 w 2863702"/>
              <a:gd name="connsiteY5" fmla="*/ 549349 h 893135"/>
              <a:gd name="connsiteX6" fmla="*/ 2674088 w 2863702"/>
              <a:gd name="connsiteY6" fmla="*/ 453656 h 893135"/>
              <a:gd name="connsiteX7" fmla="*/ 2822944 w 2863702"/>
              <a:gd name="connsiteY7" fmla="*/ 347330 h 893135"/>
              <a:gd name="connsiteX8" fmla="*/ 2833577 w 2863702"/>
              <a:gd name="connsiteY8" fmla="*/ 177209 h 893135"/>
              <a:gd name="connsiteX9" fmla="*/ 2642191 w 2863702"/>
              <a:gd name="connsiteY9" fmla="*/ 38986 h 893135"/>
              <a:gd name="connsiteX10" fmla="*/ 1844749 w 2863702"/>
              <a:gd name="connsiteY10" fmla="*/ 17721 h 893135"/>
              <a:gd name="connsiteX11" fmla="*/ 1153633 w 2863702"/>
              <a:gd name="connsiteY11" fmla="*/ 17721 h 893135"/>
              <a:gd name="connsiteX12" fmla="*/ 419986 w 2863702"/>
              <a:gd name="connsiteY12" fmla="*/ 17721 h 893135"/>
              <a:gd name="connsiteX13" fmla="*/ 164805 w 2863702"/>
              <a:gd name="connsiteY13" fmla="*/ 124046 h 893135"/>
              <a:gd name="connsiteX14" fmla="*/ 47847 w 2863702"/>
              <a:gd name="connsiteY14" fmla="*/ 389860 h 893135"/>
              <a:gd name="connsiteX15" fmla="*/ 26582 w 2863702"/>
              <a:gd name="connsiteY15" fmla="*/ 613144 h 89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702" h="893135">
                <a:moveTo>
                  <a:pt x="26582" y="613144"/>
                </a:moveTo>
                <a:cubicBezTo>
                  <a:pt x="28354" y="684028"/>
                  <a:pt x="0" y="770861"/>
                  <a:pt x="58479" y="815163"/>
                </a:cubicBezTo>
                <a:cubicBezTo>
                  <a:pt x="116958" y="859465"/>
                  <a:pt x="138223" y="868326"/>
                  <a:pt x="377456" y="878958"/>
                </a:cubicBezTo>
                <a:cubicBezTo>
                  <a:pt x="616689" y="889590"/>
                  <a:pt x="1226289" y="893135"/>
                  <a:pt x="1493875" y="878958"/>
                </a:cubicBezTo>
                <a:cubicBezTo>
                  <a:pt x="1761461" y="864781"/>
                  <a:pt x="1871330" y="848832"/>
                  <a:pt x="1982972" y="793897"/>
                </a:cubicBezTo>
                <a:cubicBezTo>
                  <a:pt x="2094614" y="738962"/>
                  <a:pt x="2048540" y="606056"/>
                  <a:pt x="2163726" y="549349"/>
                </a:cubicBezTo>
                <a:cubicBezTo>
                  <a:pt x="2278912" y="492642"/>
                  <a:pt x="2564218" y="487326"/>
                  <a:pt x="2674088" y="453656"/>
                </a:cubicBezTo>
                <a:cubicBezTo>
                  <a:pt x="2783958" y="419986"/>
                  <a:pt x="2796363" y="393405"/>
                  <a:pt x="2822944" y="347330"/>
                </a:cubicBezTo>
                <a:cubicBezTo>
                  <a:pt x="2849526" y="301256"/>
                  <a:pt x="2863702" y="228600"/>
                  <a:pt x="2833577" y="177209"/>
                </a:cubicBezTo>
                <a:cubicBezTo>
                  <a:pt x="2803452" y="125818"/>
                  <a:pt x="2806996" y="65567"/>
                  <a:pt x="2642191" y="38986"/>
                </a:cubicBezTo>
                <a:cubicBezTo>
                  <a:pt x="2477386" y="12405"/>
                  <a:pt x="2092842" y="21265"/>
                  <a:pt x="1844749" y="17721"/>
                </a:cubicBezTo>
                <a:cubicBezTo>
                  <a:pt x="1596656" y="14177"/>
                  <a:pt x="1153633" y="17721"/>
                  <a:pt x="1153633" y="17721"/>
                </a:cubicBezTo>
                <a:cubicBezTo>
                  <a:pt x="916173" y="17721"/>
                  <a:pt x="584791" y="0"/>
                  <a:pt x="419986" y="17721"/>
                </a:cubicBezTo>
                <a:cubicBezTo>
                  <a:pt x="255181" y="35442"/>
                  <a:pt x="226828" y="62023"/>
                  <a:pt x="164805" y="124046"/>
                </a:cubicBezTo>
                <a:cubicBezTo>
                  <a:pt x="102782" y="186069"/>
                  <a:pt x="70884" y="306572"/>
                  <a:pt x="47847" y="389860"/>
                </a:cubicBezTo>
                <a:cubicBezTo>
                  <a:pt x="24810" y="473148"/>
                  <a:pt x="24810" y="542260"/>
                  <a:pt x="26582" y="613144"/>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2 26"/>
          <p:cNvCxnSpPr>
            <a:stCxn id="26" idx="13"/>
          </p:cNvCxnSpPr>
          <p:nvPr/>
        </p:nvCxnSpPr>
        <p:spPr>
          <a:xfrm flipH="1">
            <a:off x="2053520" y="2763920"/>
            <a:ext cx="144894" cy="30504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a:endCxn id="26" idx="3"/>
          </p:cNvCxnSpPr>
          <p:nvPr/>
        </p:nvCxnSpPr>
        <p:spPr>
          <a:xfrm flipV="1">
            <a:off x="3205648" y="3536856"/>
            <a:ext cx="321836" cy="3616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a:stCxn id="26" idx="7"/>
          </p:cNvCxnSpPr>
          <p:nvPr/>
        </p:nvCxnSpPr>
        <p:spPr>
          <a:xfrm flipV="1">
            <a:off x="4856553" y="2852937"/>
            <a:ext cx="5279" cy="1395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26" idx="10"/>
          </p:cNvCxnSpPr>
          <p:nvPr/>
        </p:nvCxnSpPr>
        <p:spPr>
          <a:xfrm flipH="1" flipV="1">
            <a:off x="3709704" y="2636912"/>
            <a:ext cx="168654" cy="1814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Figura a mano libera 30"/>
          <p:cNvSpPr/>
          <p:nvPr/>
        </p:nvSpPr>
        <p:spPr>
          <a:xfrm>
            <a:off x="720488" y="3303010"/>
            <a:ext cx="4795284" cy="342014"/>
          </a:xfrm>
          <a:custGeom>
            <a:avLst/>
            <a:gdLst>
              <a:gd name="connsiteX0" fmla="*/ 0 w 4795284"/>
              <a:gd name="connsiteY0" fmla="*/ 342014 h 342014"/>
              <a:gd name="connsiteX1" fmla="*/ 2721935 w 4795284"/>
              <a:gd name="connsiteY1" fmla="*/ 310116 h 342014"/>
              <a:gd name="connsiteX2" fmla="*/ 2987749 w 4795284"/>
              <a:gd name="connsiteY2" fmla="*/ 256953 h 342014"/>
              <a:gd name="connsiteX3" fmla="*/ 3264196 w 4795284"/>
              <a:gd name="connsiteY3" fmla="*/ 225056 h 342014"/>
              <a:gd name="connsiteX4" fmla="*/ 3508744 w 4795284"/>
              <a:gd name="connsiteY4" fmla="*/ 129363 h 342014"/>
              <a:gd name="connsiteX5" fmla="*/ 3646968 w 4795284"/>
              <a:gd name="connsiteY5" fmla="*/ 86832 h 342014"/>
              <a:gd name="connsiteX6" fmla="*/ 3912782 w 4795284"/>
              <a:gd name="connsiteY6" fmla="*/ 33669 h 342014"/>
              <a:gd name="connsiteX7" fmla="*/ 4242391 w 4795284"/>
              <a:gd name="connsiteY7" fmla="*/ 12404 h 342014"/>
              <a:gd name="connsiteX8" fmla="*/ 4603898 w 4795284"/>
              <a:gd name="connsiteY8" fmla="*/ 1772 h 342014"/>
              <a:gd name="connsiteX9" fmla="*/ 4763386 w 4795284"/>
              <a:gd name="connsiteY9" fmla="*/ 1772 h 342014"/>
              <a:gd name="connsiteX10" fmla="*/ 4795284 w 4795284"/>
              <a:gd name="connsiteY10" fmla="*/ 1772 h 3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5284" h="342014">
                <a:moveTo>
                  <a:pt x="0" y="342014"/>
                </a:moveTo>
                <a:lnTo>
                  <a:pt x="2721935" y="310116"/>
                </a:lnTo>
                <a:cubicBezTo>
                  <a:pt x="3219893" y="295939"/>
                  <a:pt x="2897372" y="271130"/>
                  <a:pt x="2987749" y="256953"/>
                </a:cubicBezTo>
                <a:cubicBezTo>
                  <a:pt x="3078126" y="242776"/>
                  <a:pt x="3177364" y="246321"/>
                  <a:pt x="3264196" y="225056"/>
                </a:cubicBezTo>
                <a:cubicBezTo>
                  <a:pt x="3351028" y="203791"/>
                  <a:pt x="3444949" y="152400"/>
                  <a:pt x="3508744" y="129363"/>
                </a:cubicBezTo>
                <a:cubicBezTo>
                  <a:pt x="3572539" y="106326"/>
                  <a:pt x="3579628" y="102781"/>
                  <a:pt x="3646968" y="86832"/>
                </a:cubicBezTo>
                <a:cubicBezTo>
                  <a:pt x="3714308" y="70883"/>
                  <a:pt x="3813545" y="46074"/>
                  <a:pt x="3912782" y="33669"/>
                </a:cubicBezTo>
                <a:cubicBezTo>
                  <a:pt x="4012019" y="21264"/>
                  <a:pt x="4127205" y="17720"/>
                  <a:pt x="4242391" y="12404"/>
                </a:cubicBezTo>
                <a:cubicBezTo>
                  <a:pt x="4357577" y="7088"/>
                  <a:pt x="4517066" y="3544"/>
                  <a:pt x="4603898" y="1772"/>
                </a:cubicBezTo>
                <a:cubicBezTo>
                  <a:pt x="4690730" y="0"/>
                  <a:pt x="4763386" y="1772"/>
                  <a:pt x="4763386" y="1772"/>
                </a:cubicBezTo>
                <a:lnTo>
                  <a:pt x="4795284" y="1772"/>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Figura a mano libera 31"/>
          <p:cNvSpPr/>
          <p:nvPr/>
        </p:nvSpPr>
        <p:spPr>
          <a:xfrm>
            <a:off x="3952786" y="3524522"/>
            <a:ext cx="1562986" cy="120502"/>
          </a:xfrm>
          <a:custGeom>
            <a:avLst/>
            <a:gdLst>
              <a:gd name="connsiteX0" fmla="*/ 0 w 1562986"/>
              <a:gd name="connsiteY0" fmla="*/ 0 h 120502"/>
              <a:gd name="connsiteX1" fmla="*/ 127591 w 1562986"/>
              <a:gd name="connsiteY1" fmla="*/ 53163 h 120502"/>
              <a:gd name="connsiteX2" fmla="*/ 329609 w 1562986"/>
              <a:gd name="connsiteY2" fmla="*/ 95693 h 120502"/>
              <a:gd name="connsiteX3" fmla="*/ 1297172 w 1562986"/>
              <a:gd name="connsiteY3" fmla="*/ 116958 h 120502"/>
              <a:gd name="connsiteX4" fmla="*/ 1562986 w 1562986"/>
              <a:gd name="connsiteY4" fmla="*/ 116958 h 120502"/>
              <a:gd name="connsiteX5" fmla="*/ 1562986 w 1562986"/>
              <a:gd name="connsiteY5" fmla="*/ 116958 h 1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986" h="120502">
                <a:moveTo>
                  <a:pt x="0" y="0"/>
                </a:moveTo>
                <a:cubicBezTo>
                  <a:pt x="36328" y="18607"/>
                  <a:pt x="72656" y="37214"/>
                  <a:pt x="127591" y="53163"/>
                </a:cubicBezTo>
                <a:cubicBezTo>
                  <a:pt x="182526" y="69112"/>
                  <a:pt x="134679" y="85061"/>
                  <a:pt x="329609" y="95693"/>
                </a:cubicBezTo>
                <a:cubicBezTo>
                  <a:pt x="524539" y="106326"/>
                  <a:pt x="1091609" y="113414"/>
                  <a:pt x="1297172" y="116958"/>
                </a:cubicBezTo>
                <a:cubicBezTo>
                  <a:pt x="1502735" y="120502"/>
                  <a:pt x="1562986" y="116958"/>
                  <a:pt x="1562986" y="116958"/>
                </a:cubicBezTo>
                <a:lnTo>
                  <a:pt x="1562986" y="116958"/>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3" name="Connettore 2 32"/>
          <p:cNvCxnSpPr/>
          <p:nvPr/>
        </p:nvCxnSpPr>
        <p:spPr>
          <a:xfrm>
            <a:off x="685368" y="3645024"/>
            <a:ext cx="3938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a:off x="5221872" y="3645024"/>
            <a:ext cx="3938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31" idx="8"/>
          </p:cNvCxnSpPr>
          <p:nvPr/>
        </p:nvCxnSpPr>
        <p:spPr>
          <a:xfrm flipV="1">
            <a:off x="5324384" y="3284984"/>
            <a:ext cx="257528" cy="1979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1"/>
          <p:cNvPicPr>
            <a:picLocks noChangeAspect="1" noChangeArrowheads="1"/>
          </p:cNvPicPr>
          <p:nvPr/>
        </p:nvPicPr>
        <p:blipFill>
          <a:blip r:embed="rId2" cstate="print"/>
          <a:srcRect l="26536" r="26536"/>
          <a:stretch>
            <a:fillRect/>
          </a:stretch>
        </p:blipFill>
        <p:spPr bwMode="auto">
          <a:xfrm>
            <a:off x="541352" y="4365104"/>
            <a:ext cx="5398800" cy="1800000"/>
          </a:xfrm>
          <a:prstGeom prst="rect">
            <a:avLst/>
          </a:prstGeom>
          <a:noFill/>
          <a:ln w="9525">
            <a:noFill/>
            <a:miter lim="800000"/>
            <a:headEnd/>
            <a:tailEnd/>
          </a:ln>
          <a:effectLst/>
        </p:spPr>
      </p:pic>
      <p:sp>
        <p:nvSpPr>
          <p:cNvPr id="37" name="Figura a mano libera 36"/>
          <p:cNvSpPr/>
          <p:nvPr/>
        </p:nvSpPr>
        <p:spPr>
          <a:xfrm>
            <a:off x="2033609" y="4653136"/>
            <a:ext cx="2863702" cy="914459"/>
          </a:xfrm>
          <a:custGeom>
            <a:avLst/>
            <a:gdLst>
              <a:gd name="connsiteX0" fmla="*/ 26582 w 2863702"/>
              <a:gd name="connsiteY0" fmla="*/ 613144 h 893135"/>
              <a:gd name="connsiteX1" fmla="*/ 58479 w 2863702"/>
              <a:gd name="connsiteY1" fmla="*/ 815163 h 893135"/>
              <a:gd name="connsiteX2" fmla="*/ 377456 w 2863702"/>
              <a:gd name="connsiteY2" fmla="*/ 878958 h 893135"/>
              <a:gd name="connsiteX3" fmla="*/ 1493875 w 2863702"/>
              <a:gd name="connsiteY3" fmla="*/ 878958 h 893135"/>
              <a:gd name="connsiteX4" fmla="*/ 1982972 w 2863702"/>
              <a:gd name="connsiteY4" fmla="*/ 793897 h 893135"/>
              <a:gd name="connsiteX5" fmla="*/ 2163726 w 2863702"/>
              <a:gd name="connsiteY5" fmla="*/ 549349 h 893135"/>
              <a:gd name="connsiteX6" fmla="*/ 2674088 w 2863702"/>
              <a:gd name="connsiteY6" fmla="*/ 453656 h 893135"/>
              <a:gd name="connsiteX7" fmla="*/ 2822944 w 2863702"/>
              <a:gd name="connsiteY7" fmla="*/ 347330 h 893135"/>
              <a:gd name="connsiteX8" fmla="*/ 2833577 w 2863702"/>
              <a:gd name="connsiteY8" fmla="*/ 177209 h 893135"/>
              <a:gd name="connsiteX9" fmla="*/ 2642191 w 2863702"/>
              <a:gd name="connsiteY9" fmla="*/ 38986 h 893135"/>
              <a:gd name="connsiteX10" fmla="*/ 1844749 w 2863702"/>
              <a:gd name="connsiteY10" fmla="*/ 17721 h 893135"/>
              <a:gd name="connsiteX11" fmla="*/ 1153633 w 2863702"/>
              <a:gd name="connsiteY11" fmla="*/ 17721 h 893135"/>
              <a:gd name="connsiteX12" fmla="*/ 419986 w 2863702"/>
              <a:gd name="connsiteY12" fmla="*/ 17721 h 893135"/>
              <a:gd name="connsiteX13" fmla="*/ 164805 w 2863702"/>
              <a:gd name="connsiteY13" fmla="*/ 124046 h 893135"/>
              <a:gd name="connsiteX14" fmla="*/ 47847 w 2863702"/>
              <a:gd name="connsiteY14" fmla="*/ 389860 h 893135"/>
              <a:gd name="connsiteX15" fmla="*/ 26582 w 2863702"/>
              <a:gd name="connsiteY15" fmla="*/ 613144 h 89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702" h="893135">
                <a:moveTo>
                  <a:pt x="26582" y="613144"/>
                </a:moveTo>
                <a:cubicBezTo>
                  <a:pt x="28354" y="684028"/>
                  <a:pt x="0" y="770861"/>
                  <a:pt x="58479" y="815163"/>
                </a:cubicBezTo>
                <a:cubicBezTo>
                  <a:pt x="116958" y="859465"/>
                  <a:pt x="138223" y="868326"/>
                  <a:pt x="377456" y="878958"/>
                </a:cubicBezTo>
                <a:cubicBezTo>
                  <a:pt x="616689" y="889590"/>
                  <a:pt x="1226289" y="893135"/>
                  <a:pt x="1493875" y="878958"/>
                </a:cubicBezTo>
                <a:cubicBezTo>
                  <a:pt x="1761461" y="864781"/>
                  <a:pt x="1871330" y="848832"/>
                  <a:pt x="1982972" y="793897"/>
                </a:cubicBezTo>
                <a:cubicBezTo>
                  <a:pt x="2094614" y="738962"/>
                  <a:pt x="2048540" y="606056"/>
                  <a:pt x="2163726" y="549349"/>
                </a:cubicBezTo>
                <a:cubicBezTo>
                  <a:pt x="2278912" y="492642"/>
                  <a:pt x="2564218" y="487326"/>
                  <a:pt x="2674088" y="453656"/>
                </a:cubicBezTo>
                <a:cubicBezTo>
                  <a:pt x="2783958" y="419986"/>
                  <a:pt x="2796363" y="393405"/>
                  <a:pt x="2822944" y="347330"/>
                </a:cubicBezTo>
                <a:cubicBezTo>
                  <a:pt x="2849526" y="301256"/>
                  <a:pt x="2863702" y="228600"/>
                  <a:pt x="2833577" y="177209"/>
                </a:cubicBezTo>
                <a:cubicBezTo>
                  <a:pt x="2803452" y="125818"/>
                  <a:pt x="2806996" y="65567"/>
                  <a:pt x="2642191" y="38986"/>
                </a:cubicBezTo>
                <a:cubicBezTo>
                  <a:pt x="2477386" y="12405"/>
                  <a:pt x="2092842" y="21265"/>
                  <a:pt x="1844749" y="17721"/>
                </a:cubicBezTo>
                <a:cubicBezTo>
                  <a:pt x="1596656" y="14177"/>
                  <a:pt x="1153633" y="17721"/>
                  <a:pt x="1153633" y="17721"/>
                </a:cubicBezTo>
                <a:cubicBezTo>
                  <a:pt x="916173" y="17721"/>
                  <a:pt x="584791" y="0"/>
                  <a:pt x="419986" y="17721"/>
                </a:cubicBezTo>
                <a:cubicBezTo>
                  <a:pt x="255181" y="35442"/>
                  <a:pt x="226828" y="62023"/>
                  <a:pt x="164805" y="124046"/>
                </a:cubicBezTo>
                <a:cubicBezTo>
                  <a:pt x="102782" y="186069"/>
                  <a:pt x="70884" y="306572"/>
                  <a:pt x="47847" y="389860"/>
                </a:cubicBezTo>
                <a:cubicBezTo>
                  <a:pt x="24810" y="473148"/>
                  <a:pt x="24810" y="542260"/>
                  <a:pt x="26582" y="613144"/>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8" name="Connettore 2 37"/>
          <p:cNvCxnSpPr>
            <a:stCxn id="37" idx="13"/>
          </p:cNvCxnSpPr>
          <p:nvPr/>
        </p:nvCxnSpPr>
        <p:spPr>
          <a:xfrm flipH="1">
            <a:off x="2053520" y="4780144"/>
            <a:ext cx="144894" cy="30504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a:endCxn id="37" idx="3"/>
          </p:cNvCxnSpPr>
          <p:nvPr/>
        </p:nvCxnSpPr>
        <p:spPr>
          <a:xfrm flipV="1">
            <a:off x="3205648" y="5553080"/>
            <a:ext cx="321836" cy="3616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a:stCxn id="37" idx="7"/>
          </p:cNvCxnSpPr>
          <p:nvPr/>
        </p:nvCxnSpPr>
        <p:spPr>
          <a:xfrm flipV="1">
            <a:off x="4856553" y="4869161"/>
            <a:ext cx="5279" cy="1395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a:stCxn id="37" idx="10"/>
          </p:cNvCxnSpPr>
          <p:nvPr/>
        </p:nvCxnSpPr>
        <p:spPr>
          <a:xfrm flipH="1" flipV="1">
            <a:off x="3709704" y="4653136"/>
            <a:ext cx="168654" cy="1814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Figura a mano libera 41"/>
          <p:cNvSpPr/>
          <p:nvPr/>
        </p:nvSpPr>
        <p:spPr>
          <a:xfrm>
            <a:off x="720488" y="5319234"/>
            <a:ext cx="4795284" cy="342014"/>
          </a:xfrm>
          <a:custGeom>
            <a:avLst/>
            <a:gdLst>
              <a:gd name="connsiteX0" fmla="*/ 0 w 4795284"/>
              <a:gd name="connsiteY0" fmla="*/ 342014 h 342014"/>
              <a:gd name="connsiteX1" fmla="*/ 2721935 w 4795284"/>
              <a:gd name="connsiteY1" fmla="*/ 310116 h 342014"/>
              <a:gd name="connsiteX2" fmla="*/ 2987749 w 4795284"/>
              <a:gd name="connsiteY2" fmla="*/ 256953 h 342014"/>
              <a:gd name="connsiteX3" fmla="*/ 3264196 w 4795284"/>
              <a:gd name="connsiteY3" fmla="*/ 225056 h 342014"/>
              <a:gd name="connsiteX4" fmla="*/ 3508744 w 4795284"/>
              <a:gd name="connsiteY4" fmla="*/ 129363 h 342014"/>
              <a:gd name="connsiteX5" fmla="*/ 3646968 w 4795284"/>
              <a:gd name="connsiteY5" fmla="*/ 86832 h 342014"/>
              <a:gd name="connsiteX6" fmla="*/ 3912782 w 4795284"/>
              <a:gd name="connsiteY6" fmla="*/ 33669 h 342014"/>
              <a:gd name="connsiteX7" fmla="*/ 4242391 w 4795284"/>
              <a:gd name="connsiteY7" fmla="*/ 12404 h 342014"/>
              <a:gd name="connsiteX8" fmla="*/ 4603898 w 4795284"/>
              <a:gd name="connsiteY8" fmla="*/ 1772 h 342014"/>
              <a:gd name="connsiteX9" fmla="*/ 4763386 w 4795284"/>
              <a:gd name="connsiteY9" fmla="*/ 1772 h 342014"/>
              <a:gd name="connsiteX10" fmla="*/ 4795284 w 4795284"/>
              <a:gd name="connsiteY10" fmla="*/ 1772 h 3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5284" h="342014">
                <a:moveTo>
                  <a:pt x="0" y="342014"/>
                </a:moveTo>
                <a:lnTo>
                  <a:pt x="2721935" y="310116"/>
                </a:lnTo>
                <a:cubicBezTo>
                  <a:pt x="3219893" y="295939"/>
                  <a:pt x="2897372" y="271130"/>
                  <a:pt x="2987749" y="256953"/>
                </a:cubicBezTo>
                <a:cubicBezTo>
                  <a:pt x="3078126" y="242776"/>
                  <a:pt x="3177364" y="246321"/>
                  <a:pt x="3264196" y="225056"/>
                </a:cubicBezTo>
                <a:cubicBezTo>
                  <a:pt x="3351028" y="203791"/>
                  <a:pt x="3444949" y="152400"/>
                  <a:pt x="3508744" y="129363"/>
                </a:cubicBezTo>
                <a:cubicBezTo>
                  <a:pt x="3572539" y="106326"/>
                  <a:pt x="3579628" y="102781"/>
                  <a:pt x="3646968" y="86832"/>
                </a:cubicBezTo>
                <a:cubicBezTo>
                  <a:pt x="3714308" y="70883"/>
                  <a:pt x="3813545" y="46074"/>
                  <a:pt x="3912782" y="33669"/>
                </a:cubicBezTo>
                <a:cubicBezTo>
                  <a:pt x="4012019" y="21264"/>
                  <a:pt x="4127205" y="17720"/>
                  <a:pt x="4242391" y="12404"/>
                </a:cubicBezTo>
                <a:cubicBezTo>
                  <a:pt x="4357577" y="7088"/>
                  <a:pt x="4517066" y="3544"/>
                  <a:pt x="4603898" y="1772"/>
                </a:cubicBezTo>
                <a:cubicBezTo>
                  <a:pt x="4690730" y="0"/>
                  <a:pt x="4763386" y="1772"/>
                  <a:pt x="4763386" y="1772"/>
                </a:cubicBezTo>
                <a:lnTo>
                  <a:pt x="4795284" y="1772"/>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3" name="Figura a mano libera 42"/>
          <p:cNvSpPr/>
          <p:nvPr/>
        </p:nvSpPr>
        <p:spPr>
          <a:xfrm>
            <a:off x="3952786" y="5540746"/>
            <a:ext cx="1562986" cy="120502"/>
          </a:xfrm>
          <a:custGeom>
            <a:avLst/>
            <a:gdLst>
              <a:gd name="connsiteX0" fmla="*/ 0 w 1562986"/>
              <a:gd name="connsiteY0" fmla="*/ 0 h 120502"/>
              <a:gd name="connsiteX1" fmla="*/ 127591 w 1562986"/>
              <a:gd name="connsiteY1" fmla="*/ 53163 h 120502"/>
              <a:gd name="connsiteX2" fmla="*/ 329609 w 1562986"/>
              <a:gd name="connsiteY2" fmla="*/ 95693 h 120502"/>
              <a:gd name="connsiteX3" fmla="*/ 1297172 w 1562986"/>
              <a:gd name="connsiteY3" fmla="*/ 116958 h 120502"/>
              <a:gd name="connsiteX4" fmla="*/ 1562986 w 1562986"/>
              <a:gd name="connsiteY4" fmla="*/ 116958 h 120502"/>
              <a:gd name="connsiteX5" fmla="*/ 1562986 w 1562986"/>
              <a:gd name="connsiteY5" fmla="*/ 116958 h 1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986" h="120502">
                <a:moveTo>
                  <a:pt x="0" y="0"/>
                </a:moveTo>
                <a:cubicBezTo>
                  <a:pt x="36328" y="18607"/>
                  <a:pt x="72656" y="37214"/>
                  <a:pt x="127591" y="53163"/>
                </a:cubicBezTo>
                <a:cubicBezTo>
                  <a:pt x="182526" y="69112"/>
                  <a:pt x="134679" y="85061"/>
                  <a:pt x="329609" y="95693"/>
                </a:cubicBezTo>
                <a:cubicBezTo>
                  <a:pt x="524539" y="106326"/>
                  <a:pt x="1091609" y="113414"/>
                  <a:pt x="1297172" y="116958"/>
                </a:cubicBezTo>
                <a:cubicBezTo>
                  <a:pt x="1502735" y="120502"/>
                  <a:pt x="1562986" y="116958"/>
                  <a:pt x="1562986" y="116958"/>
                </a:cubicBezTo>
                <a:lnTo>
                  <a:pt x="1562986" y="116958"/>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4" name="Connettore 2 43"/>
          <p:cNvCxnSpPr/>
          <p:nvPr/>
        </p:nvCxnSpPr>
        <p:spPr>
          <a:xfrm>
            <a:off x="685368" y="5661248"/>
            <a:ext cx="3938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5221872" y="5661248"/>
            <a:ext cx="3938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a:stCxn id="42" idx="8"/>
          </p:cNvCxnSpPr>
          <p:nvPr/>
        </p:nvCxnSpPr>
        <p:spPr>
          <a:xfrm flipV="1">
            <a:off x="5324384" y="5301208"/>
            <a:ext cx="257528" cy="1979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827584" y="1772816"/>
            <a:ext cx="432048" cy="276999"/>
          </a:xfrm>
          <a:prstGeom prst="rect">
            <a:avLst/>
          </a:prstGeom>
          <a:noFill/>
        </p:spPr>
        <p:txBody>
          <a:bodyPr wrap="square" rtlCol="0">
            <a:spAutoFit/>
          </a:bodyPr>
          <a:lstStyle/>
          <a:p>
            <a:r>
              <a:rPr lang="it-IT" sz="1200" b="1" dirty="0" smtClean="0">
                <a:solidFill>
                  <a:schemeClr val="accent5">
                    <a:lumMod val="75000"/>
                  </a:schemeClr>
                </a:solidFill>
              </a:rPr>
              <a:t>100</a:t>
            </a:r>
            <a:endParaRPr lang="it-IT" sz="1200" b="1" dirty="0">
              <a:solidFill>
                <a:schemeClr val="accent5">
                  <a:lumMod val="75000"/>
                </a:schemeClr>
              </a:solidFill>
            </a:endParaRPr>
          </a:p>
        </p:txBody>
      </p:sp>
      <p:sp>
        <p:nvSpPr>
          <p:cNvPr id="48" name="CasellaDiTesto 47"/>
          <p:cNvSpPr txBox="1"/>
          <p:nvPr/>
        </p:nvSpPr>
        <p:spPr>
          <a:xfrm>
            <a:off x="2555776" y="1700808"/>
            <a:ext cx="432048" cy="276999"/>
          </a:xfrm>
          <a:prstGeom prst="rect">
            <a:avLst/>
          </a:prstGeom>
          <a:noFill/>
        </p:spPr>
        <p:txBody>
          <a:bodyPr wrap="square" rtlCol="0">
            <a:spAutoFit/>
          </a:bodyPr>
          <a:lstStyle/>
          <a:p>
            <a:r>
              <a:rPr lang="it-IT" sz="1200" b="1" dirty="0" smtClean="0">
                <a:solidFill>
                  <a:schemeClr val="accent5">
                    <a:lumMod val="75000"/>
                  </a:schemeClr>
                </a:solidFill>
              </a:rPr>
              <a:t>50</a:t>
            </a:r>
            <a:endParaRPr lang="it-IT" sz="1200" b="1" dirty="0">
              <a:solidFill>
                <a:schemeClr val="accent5">
                  <a:lumMod val="75000"/>
                </a:schemeClr>
              </a:solidFill>
            </a:endParaRPr>
          </a:p>
        </p:txBody>
      </p:sp>
      <p:sp>
        <p:nvSpPr>
          <p:cNvPr id="49" name="CasellaDiTesto 48"/>
          <p:cNvSpPr txBox="1"/>
          <p:nvPr/>
        </p:nvSpPr>
        <p:spPr>
          <a:xfrm>
            <a:off x="5076056" y="1844824"/>
            <a:ext cx="432048" cy="276999"/>
          </a:xfrm>
          <a:prstGeom prst="rect">
            <a:avLst/>
          </a:prstGeom>
          <a:noFill/>
        </p:spPr>
        <p:txBody>
          <a:bodyPr wrap="square" rtlCol="0">
            <a:spAutoFit/>
          </a:bodyPr>
          <a:lstStyle/>
          <a:p>
            <a:r>
              <a:rPr lang="it-IT" sz="1200" b="1" dirty="0" smtClean="0">
                <a:solidFill>
                  <a:schemeClr val="accent5">
                    <a:lumMod val="75000"/>
                  </a:schemeClr>
                </a:solidFill>
              </a:rPr>
              <a:t>10</a:t>
            </a:r>
            <a:endParaRPr lang="it-IT" sz="1200" b="1" dirty="0">
              <a:solidFill>
                <a:schemeClr val="accent5">
                  <a:lumMod val="75000"/>
                </a:schemeClr>
              </a:solidFill>
            </a:endParaRPr>
          </a:p>
        </p:txBody>
      </p:sp>
      <p:sp>
        <p:nvSpPr>
          <p:cNvPr id="50" name="CasellaDiTesto 49"/>
          <p:cNvSpPr txBox="1"/>
          <p:nvPr/>
        </p:nvSpPr>
        <p:spPr>
          <a:xfrm>
            <a:off x="4283968" y="1412776"/>
            <a:ext cx="432048" cy="276999"/>
          </a:xfrm>
          <a:prstGeom prst="rect">
            <a:avLst/>
          </a:prstGeom>
          <a:noFill/>
        </p:spPr>
        <p:txBody>
          <a:bodyPr wrap="square" rtlCol="0">
            <a:spAutoFit/>
          </a:bodyPr>
          <a:lstStyle/>
          <a:p>
            <a:r>
              <a:rPr lang="it-IT" sz="1200" b="1" dirty="0" smtClean="0">
                <a:solidFill>
                  <a:schemeClr val="accent5">
                    <a:lumMod val="75000"/>
                  </a:schemeClr>
                </a:solidFill>
              </a:rPr>
              <a:t>20</a:t>
            </a:r>
            <a:endParaRPr lang="it-IT" sz="1200" b="1" dirty="0">
              <a:solidFill>
                <a:schemeClr val="accent5">
                  <a:lumMod val="75000"/>
                </a:schemeClr>
              </a:solidFill>
            </a:endParaRPr>
          </a:p>
        </p:txBody>
      </p:sp>
      <p:sp>
        <p:nvSpPr>
          <p:cNvPr id="51" name="CasellaDiTesto 50"/>
          <p:cNvSpPr txBox="1"/>
          <p:nvPr/>
        </p:nvSpPr>
        <p:spPr>
          <a:xfrm>
            <a:off x="2987824" y="764704"/>
            <a:ext cx="432048" cy="276999"/>
          </a:xfrm>
          <a:prstGeom prst="rect">
            <a:avLst/>
          </a:prstGeom>
          <a:noFill/>
        </p:spPr>
        <p:txBody>
          <a:bodyPr wrap="square" rtlCol="0">
            <a:spAutoFit/>
          </a:bodyPr>
          <a:lstStyle/>
          <a:p>
            <a:r>
              <a:rPr lang="it-IT" sz="1200" b="1" dirty="0" smtClean="0">
                <a:solidFill>
                  <a:schemeClr val="accent5">
                    <a:lumMod val="75000"/>
                  </a:schemeClr>
                </a:solidFill>
              </a:rPr>
              <a:t>5</a:t>
            </a:r>
            <a:endParaRPr lang="it-IT" sz="1200" b="1" dirty="0">
              <a:solidFill>
                <a:schemeClr val="accent5">
                  <a:lumMod val="75000"/>
                </a:schemeClr>
              </a:solidFill>
            </a:endParaRPr>
          </a:p>
        </p:txBody>
      </p:sp>
      <p:sp>
        <p:nvSpPr>
          <p:cNvPr id="52" name="CasellaDiTesto 51"/>
          <p:cNvSpPr txBox="1"/>
          <p:nvPr/>
        </p:nvSpPr>
        <p:spPr>
          <a:xfrm>
            <a:off x="5292080" y="1412776"/>
            <a:ext cx="432048" cy="276999"/>
          </a:xfrm>
          <a:prstGeom prst="rect">
            <a:avLst/>
          </a:prstGeom>
          <a:noFill/>
        </p:spPr>
        <p:txBody>
          <a:bodyPr wrap="square" rtlCol="0">
            <a:spAutoFit/>
          </a:bodyPr>
          <a:lstStyle/>
          <a:p>
            <a:r>
              <a:rPr lang="it-IT" sz="1200" b="1" dirty="0" smtClean="0">
                <a:solidFill>
                  <a:schemeClr val="accent5">
                    <a:lumMod val="75000"/>
                  </a:schemeClr>
                </a:solidFill>
              </a:rPr>
              <a:t>15</a:t>
            </a:r>
            <a:endParaRPr lang="it-IT" sz="1200" b="1" dirty="0">
              <a:solidFill>
                <a:schemeClr val="accent5">
                  <a:lumMod val="75000"/>
                </a:schemeClr>
              </a:solidFill>
            </a:endParaRPr>
          </a:p>
        </p:txBody>
      </p:sp>
      <p:sp>
        <p:nvSpPr>
          <p:cNvPr id="53" name="CasellaDiTesto 52"/>
          <p:cNvSpPr txBox="1"/>
          <p:nvPr/>
        </p:nvSpPr>
        <p:spPr>
          <a:xfrm>
            <a:off x="611560" y="3645024"/>
            <a:ext cx="1008112" cy="276999"/>
          </a:xfrm>
          <a:prstGeom prst="rect">
            <a:avLst/>
          </a:prstGeom>
          <a:noFill/>
        </p:spPr>
        <p:txBody>
          <a:bodyPr wrap="square" rtlCol="0">
            <a:spAutoFit/>
          </a:bodyPr>
          <a:lstStyle/>
          <a:p>
            <a:r>
              <a:rPr lang="it-IT" sz="1200" b="1" dirty="0" smtClean="0">
                <a:solidFill>
                  <a:srgbClr val="FF0000"/>
                </a:solidFill>
              </a:rPr>
              <a:t>100 x 1=100</a:t>
            </a:r>
            <a:endParaRPr lang="it-IT" sz="1200" b="1" dirty="0">
              <a:solidFill>
                <a:srgbClr val="FF0000"/>
              </a:solidFill>
            </a:endParaRPr>
          </a:p>
        </p:txBody>
      </p:sp>
      <p:sp>
        <p:nvSpPr>
          <p:cNvPr id="54" name="CasellaDiTesto 53"/>
          <p:cNvSpPr txBox="1"/>
          <p:nvPr/>
        </p:nvSpPr>
        <p:spPr>
          <a:xfrm>
            <a:off x="2304000" y="3645024"/>
            <a:ext cx="1008112" cy="276999"/>
          </a:xfrm>
          <a:prstGeom prst="rect">
            <a:avLst/>
          </a:prstGeom>
          <a:noFill/>
        </p:spPr>
        <p:txBody>
          <a:bodyPr wrap="square" rtlCol="0">
            <a:spAutoFit/>
          </a:bodyPr>
          <a:lstStyle/>
          <a:p>
            <a:r>
              <a:rPr lang="it-IT" sz="1200" b="1" dirty="0" smtClean="0">
                <a:solidFill>
                  <a:srgbClr val="FF0000"/>
                </a:solidFill>
              </a:rPr>
              <a:t>50 x 2,4=120</a:t>
            </a:r>
            <a:endParaRPr lang="it-IT" sz="1200" b="1" dirty="0">
              <a:solidFill>
                <a:srgbClr val="FF0000"/>
              </a:solidFill>
            </a:endParaRPr>
          </a:p>
        </p:txBody>
      </p:sp>
      <p:sp>
        <p:nvSpPr>
          <p:cNvPr id="56" name="CasellaDiTesto 55"/>
          <p:cNvSpPr txBox="1"/>
          <p:nvPr/>
        </p:nvSpPr>
        <p:spPr>
          <a:xfrm>
            <a:off x="4427984" y="3717032"/>
            <a:ext cx="1008112" cy="276999"/>
          </a:xfrm>
          <a:prstGeom prst="rect">
            <a:avLst/>
          </a:prstGeom>
          <a:noFill/>
        </p:spPr>
        <p:txBody>
          <a:bodyPr wrap="square" rtlCol="0">
            <a:spAutoFit/>
          </a:bodyPr>
          <a:lstStyle/>
          <a:p>
            <a:r>
              <a:rPr lang="it-IT" sz="1200" b="1" dirty="0" smtClean="0">
                <a:solidFill>
                  <a:srgbClr val="FF0000"/>
                </a:solidFill>
              </a:rPr>
              <a:t>10 x 4=40</a:t>
            </a:r>
            <a:endParaRPr lang="it-IT" sz="1200" b="1" dirty="0">
              <a:solidFill>
                <a:srgbClr val="FF0000"/>
              </a:solidFill>
            </a:endParaRPr>
          </a:p>
        </p:txBody>
      </p:sp>
      <p:sp>
        <p:nvSpPr>
          <p:cNvPr id="57" name="CasellaDiTesto 56"/>
          <p:cNvSpPr txBox="1"/>
          <p:nvPr/>
        </p:nvSpPr>
        <p:spPr>
          <a:xfrm>
            <a:off x="5076056" y="3284984"/>
            <a:ext cx="792088" cy="276999"/>
          </a:xfrm>
          <a:prstGeom prst="rect">
            <a:avLst/>
          </a:prstGeom>
          <a:noFill/>
        </p:spPr>
        <p:txBody>
          <a:bodyPr wrap="square" rtlCol="0">
            <a:spAutoFit/>
          </a:bodyPr>
          <a:lstStyle/>
          <a:p>
            <a:r>
              <a:rPr lang="it-IT" sz="1200" b="1" dirty="0" smtClean="0">
                <a:solidFill>
                  <a:srgbClr val="FF0000"/>
                </a:solidFill>
              </a:rPr>
              <a:t>15 x 4=60</a:t>
            </a:r>
            <a:endParaRPr lang="it-IT" sz="1200" b="1" dirty="0">
              <a:solidFill>
                <a:srgbClr val="FF0000"/>
              </a:solidFill>
            </a:endParaRPr>
          </a:p>
        </p:txBody>
      </p:sp>
      <p:sp>
        <p:nvSpPr>
          <p:cNvPr id="58" name="CasellaDiTesto 57"/>
          <p:cNvSpPr txBox="1"/>
          <p:nvPr/>
        </p:nvSpPr>
        <p:spPr>
          <a:xfrm>
            <a:off x="2699792" y="2647945"/>
            <a:ext cx="1008112" cy="276999"/>
          </a:xfrm>
          <a:prstGeom prst="rect">
            <a:avLst/>
          </a:prstGeom>
          <a:noFill/>
        </p:spPr>
        <p:txBody>
          <a:bodyPr wrap="square" rtlCol="0">
            <a:spAutoFit/>
          </a:bodyPr>
          <a:lstStyle/>
          <a:p>
            <a:r>
              <a:rPr lang="it-IT" sz="1200" b="1" dirty="0" smtClean="0">
                <a:solidFill>
                  <a:srgbClr val="FF0000"/>
                </a:solidFill>
              </a:rPr>
              <a:t>5 x 4=20</a:t>
            </a:r>
            <a:endParaRPr lang="it-IT" sz="1200" b="1" dirty="0">
              <a:solidFill>
                <a:srgbClr val="FF0000"/>
              </a:solidFill>
            </a:endParaRPr>
          </a:p>
        </p:txBody>
      </p:sp>
      <p:sp>
        <p:nvSpPr>
          <p:cNvPr id="59" name="CasellaDiTesto 58"/>
          <p:cNvSpPr txBox="1"/>
          <p:nvPr/>
        </p:nvSpPr>
        <p:spPr>
          <a:xfrm>
            <a:off x="683568" y="5661248"/>
            <a:ext cx="1008112" cy="276999"/>
          </a:xfrm>
          <a:prstGeom prst="rect">
            <a:avLst/>
          </a:prstGeom>
          <a:noFill/>
        </p:spPr>
        <p:txBody>
          <a:bodyPr wrap="square" rtlCol="0">
            <a:spAutoFit/>
          </a:bodyPr>
          <a:lstStyle/>
          <a:p>
            <a:r>
              <a:rPr lang="it-IT" sz="1200" b="1" dirty="0" smtClean="0">
                <a:solidFill>
                  <a:schemeClr val="accent3">
                    <a:lumMod val="50000"/>
                  </a:schemeClr>
                </a:solidFill>
              </a:rPr>
              <a:t>100 x 1=100</a:t>
            </a:r>
            <a:endParaRPr lang="it-IT" sz="1200" b="1" dirty="0">
              <a:solidFill>
                <a:schemeClr val="accent3">
                  <a:lumMod val="50000"/>
                </a:schemeClr>
              </a:solidFill>
            </a:endParaRPr>
          </a:p>
        </p:txBody>
      </p:sp>
      <p:sp>
        <p:nvSpPr>
          <p:cNvPr id="60" name="CasellaDiTesto 59"/>
          <p:cNvSpPr txBox="1"/>
          <p:nvPr/>
        </p:nvSpPr>
        <p:spPr>
          <a:xfrm>
            <a:off x="2411760" y="5661248"/>
            <a:ext cx="1008112" cy="276999"/>
          </a:xfrm>
          <a:prstGeom prst="rect">
            <a:avLst/>
          </a:prstGeom>
          <a:noFill/>
        </p:spPr>
        <p:txBody>
          <a:bodyPr wrap="square" rtlCol="0">
            <a:spAutoFit/>
          </a:bodyPr>
          <a:lstStyle/>
          <a:p>
            <a:r>
              <a:rPr lang="it-IT" sz="1200" b="1" dirty="0" smtClean="0">
                <a:solidFill>
                  <a:schemeClr val="accent3">
                    <a:lumMod val="50000"/>
                  </a:schemeClr>
                </a:solidFill>
              </a:rPr>
              <a:t>50 x 2=100</a:t>
            </a:r>
            <a:endParaRPr lang="it-IT" sz="1200" b="1" dirty="0">
              <a:solidFill>
                <a:schemeClr val="accent3">
                  <a:lumMod val="50000"/>
                </a:schemeClr>
              </a:solidFill>
            </a:endParaRPr>
          </a:p>
        </p:txBody>
      </p:sp>
      <p:sp>
        <p:nvSpPr>
          <p:cNvPr id="61" name="CasellaDiTesto 60"/>
          <p:cNvSpPr txBox="1"/>
          <p:nvPr/>
        </p:nvSpPr>
        <p:spPr>
          <a:xfrm>
            <a:off x="4427984" y="5301208"/>
            <a:ext cx="1008112" cy="276999"/>
          </a:xfrm>
          <a:prstGeom prst="rect">
            <a:avLst/>
          </a:prstGeom>
          <a:noFill/>
        </p:spPr>
        <p:txBody>
          <a:bodyPr wrap="square" rtlCol="0">
            <a:spAutoFit/>
          </a:bodyPr>
          <a:lstStyle/>
          <a:p>
            <a:r>
              <a:rPr lang="it-IT" sz="1200" b="1" dirty="0" smtClean="0">
                <a:solidFill>
                  <a:schemeClr val="accent3">
                    <a:lumMod val="50000"/>
                  </a:schemeClr>
                </a:solidFill>
              </a:rPr>
              <a:t>20 x 5=100</a:t>
            </a:r>
            <a:endParaRPr lang="it-IT" sz="1200" b="1" dirty="0">
              <a:solidFill>
                <a:schemeClr val="accent3">
                  <a:lumMod val="50000"/>
                </a:schemeClr>
              </a:solidFill>
            </a:endParaRPr>
          </a:p>
        </p:txBody>
      </p:sp>
      <p:sp>
        <p:nvSpPr>
          <p:cNvPr id="62" name="CasellaDiTesto 61"/>
          <p:cNvSpPr txBox="1"/>
          <p:nvPr/>
        </p:nvSpPr>
        <p:spPr>
          <a:xfrm>
            <a:off x="4355976" y="3284984"/>
            <a:ext cx="792088" cy="276999"/>
          </a:xfrm>
          <a:prstGeom prst="rect">
            <a:avLst/>
          </a:prstGeom>
          <a:noFill/>
        </p:spPr>
        <p:txBody>
          <a:bodyPr wrap="square" rtlCol="0">
            <a:spAutoFit/>
          </a:bodyPr>
          <a:lstStyle/>
          <a:p>
            <a:r>
              <a:rPr lang="it-IT" sz="1200" b="1" dirty="0" smtClean="0">
                <a:solidFill>
                  <a:srgbClr val="FF0000"/>
                </a:solidFill>
              </a:rPr>
              <a:t>20 x 4=80</a:t>
            </a:r>
            <a:endParaRPr lang="it-IT" sz="1200" b="1" dirty="0">
              <a:solidFill>
                <a:srgbClr val="FF0000"/>
              </a:solidFill>
            </a:endParaRPr>
          </a:p>
        </p:txBody>
      </p:sp>
      <p:sp>
        <p:nvSpPr>
          <p:cNvPr id="63" name="CasellaDiTesto 62"/>
          <p:cNvSpPr txBox="1"/>
          <p:nvPr/>
        </p:nvSpPr>
        <p:spPr>
          <a:xfrm>
            <a:off x="5220072" y="5301208"/>
            <a:ext cx="1008112" cy="276999"/>
          </a:xfrm>
          <a:prstGeom prst="rect">
            <a:avLst/>
          </a:prstGeom>
          <a:noFill/>
        </p:spPr>
        <p:txBody>
          <a:bodyPr wrap="square" rtlCol="0">
            <a:spAutoFit/>
          </a:bodyPr>
          <a:lstStyle/>
          <a:p>
            <a:r>
              <a:rPr lang="it-IT" sz="1200" b="1" dirty="0" smtClean="0">
                <a:solidFill>
                  <a:schemeClr val="accent3">
                    <a:lumMod val="50000"/>
                  </a:schemeClr>
                </a:solidFill>
              </a:rPr>
              <a:t>15 x 5=75</a:t>
            </a:r>
            <a:endParaRPr lang="it-IT" sz="1200" b="1" dirty="0">
              <a:solidFill>
                <a:schemeClr val="accent3">
                  <a:lumMod val="50000"/>
                </a:schemeClr>
              </a:solidFill>
            </a:endParaRPr>
          </a:p>
        </p:txBody>
      </p:sp>
      <p:sp>
        <p:nvSpPr>
          <p:cNvPr id="64" name="CasellaDiTesto 63"/>
          <p:cNvSpPr txBox="1"/>
          <p:nvPr/>
        </p:nvSpPr>
        <p:spPr>
          <a:xfrm>
            <a:off x="4499992" y="5733256"/>
            <a:ext cx="1008112" cy="276999"/>
          </a:xfrm>
          <a:prstGeom prst="rect">
            <a:avLst/>
          </a:prstGeom>
          <a:noFill/>
        </p:spPr>
        <p:txBody>
          <a:bodyPr wrap="square" rtlCol="0">
            <a:spAutoFit/>
          </a:bodyPr>
          <a:lstStyle/>
          <a:p>
            <a:r>
              <a:rPr lang="it-IT" sz="1200" b="1" dirty="0" smtClean="0">
                <a:solidFill>
                  <a:schemeClr val="accent3">
                    <a:lumMod val="50000"/>
                  </a:schemeClr>
                </a:solidFill>
              </a:rPr>
              <a:t>10 x 10=100</a:t>
            </a:r>
            <a:endParaRPr lang="it-IT" sz="1200" b="1" dirty="0">
              <a:solidFill>
                <a:schemeClr val="accent3">
                  <a:lumMod val="50000"/>
                </a:schemeClr>
              </a:solidFill>
            </a:endParaRPr>
          </a:p>
        </p:txBody>
      </p:sp>
      <p:sp>
        <p:nvSpPr>
          <p:cNvPr id="65" name="CasellaDiTesto 64"/>
          <p:cNvSpPr txBox="1"/>
          <p:nvPr/>
        </p:nvSpPr>
        <p:spPr>
          <a:xfrm>
            <a:off x="2915816" y="4653136"/>
            <a:ext cx="1008112" cy="276999"/>
          </a:xfrm>
          <a:prstGeom prst="rect">
            <a:avLst/>
          </a:prstGeom>
          <a:noFill/>
        </p:spPr>
        <p:txBody>
          <a:bodyPr wrap="square" rtlCol="0">
            <a:spAutoFit/>
          </a:bodyPr>
          <a:lstStyle/>
          <a:p>
            <a:r>
              <a:rPr lang="it-IT" sz="1200" b="1" dirty="0" smtClean="0">
                <a:solidFill>
                  <a:schemeClr val="accent3">
                    <a:lumMod val="50000"/>
                  </a:schemeClr>
                </a:solidFill>
              </a:rPr>
              <a:t>5 x 5=25</a:t>
            </a:r>
            <a:endParaRPr lang="it-IT" sz="1200" b="1" dirty="0">
              <a:solidFill>
                <a:schemeClr val="accent3">
                  <a:lumMod val="50000"/>
                </a:schemeClr>
              </a:solidFill>
            </a:endParaRPr>
          </a:p>
        </p:txBody>
      </p:sp>
      <p:sp>
        <p:nvSpPr>
          <p:cNvPr id="66" name="Rettangolo 65"/>
          <p:cNvSpPr/>
          <p:nvPr/>
        </p:nvSpPr>
        <p:spPr>
          <a:xfrm>
            <a:off x="1331640" y="4437112"/>
            <a:ext cx="3744416" cy="1656184"/>
          </a:xfrm>
          <a:prstGeom prst="rect">
            <a:avLst/>
          </a:prstGeom>
          <a:noFill/>
          <a:ln w="127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491126" y="3140968"/>
            <a:ext cx="8277289" cy="1512168"/>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it-IT" dirty="0" smtClean="0"/>
              <a:t>Quale è l’energia che consumiamo veramente? Exergy ed </a:t>
            </a:r>
            <a:r>
              <a:rPr lang="it-IT" dirty="0" err="1" smtClean="0"/>
              <a:t>Emergy</a:t>
            </a:r>
            <a:r>
              <a:rPr lang="it-IT" dirty="0" smtClean="0"/>
              <a:t> </a:t>
            </a:r>
            <a:endParaRPr lang="pt-BR" dirty="0">
              <a:solidFill>
                <a:prstClr val="white"/>
              </a:solidFill>
              <a:latin typeface="Arial" panose="020B0604020202020204" pitchFamily="34" charset="0"/>
              <a:cs typeface="Arial" panose="020B0604020202020204" pitchFamily="34" charset="0"/>
            </a:endParaRPr>
          </a:p>
        </p:txBody>
      </p:sp>
      <p:sp>
        <p:nvSpPr>
          <p:cNvPr id="131" name="Sottotitolo 2"/>
          <p:cNvSpPr txBox="1">
            <a:spLocks/>
          </p:cNvSpPr>
          <p:nvPr/>
        </p:nvSpPr>
        <p:spPr>
          <a:xfrm>
            <a:off x="477147" y="4941168"/>
            <a:ext cx="4526901" cy="1681806"/>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b="1" dirty="0" smtClean="0">
                <a:solidFill>
                  <a:prstClr val="white"/>
                </a:solidFill>
              </a:rPr>
              <a:t>Prof. M. Reini, Ph.D</a:t>
            </a:r>
            <a:endParaRPr lang="it-IT" sz="1800" b="1" dirty="0" smtClean="0">
              <a:solidFill>
                <a:prstClr val="white"/>
              </a:solidFill>
            </a:endParaRPr>
          </a:p>
          <a:p>
            <a:r>
              <a:rPr lang="it-IT" sz="1600" b="1" dirty="0" smtClean="0">
                <a:solidFill>
                  <a:prstClr val="white"/>
                </a:solidFill>
              </a:rPr>
              <a:t>Università degli Studi di Trieste</a:t>
            </a:r>
          </a:p>
          <a:p>
            <a:r>
              <a:rPr lang="it-IT" sz="1600" b="1" dirty="0" smtClean="0">
                <a:solidFill>
                  <a:prstClr val="white"/>
                </a:solidFill>
              </a:rPr>
              <a:t>Dipartimento di Ingegneria e Architettura – Polo di Pordenone</a:t>
            </a:r>
          </a:p>
          <a:p>
            <a:r>
              <a:rPr lang="it-IT" sz="1600" b="1" dirty="0" smtClean="0">
                <a:solidFill>
                  <a:prstClr val="white"/>
                </a:solidFill>
              </a:rPr>
              <a:t>reini@units.it</a:t>
            </a:r>
          </a:p>
          <a:p>
            <a:endParaRPr lang="it-IT" sz="1600" b="1" dirty="0" smtClean="0">
              <a:solidFill>
                <a:prstClr val="white"/>
              </a:solidFill>
            </a:endParaRPr>
          </a:p>
          <a:p>
            <a:endParaRPr lang="it-IT" sz="1600" b="1" dirty="0" smtClean="0">
              <a:solidFill>
                <a:prstClr val="white"/>
              </a:solidFill>
            </a:endParaRPr>
          </a:p>
          <a:p>
            <a:endParaRPr lang="it-IT" sz="1600" b="1" dirty="0" smtClean="0">
              <a:solidFill>
                <a:prstClr val="white"/>
              </a:solidFill>
            </a:endParaRPr>
          </a:p>
          <a:p>
            <a:endParaRPr lang="it-IT" sz="1600" dirty="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516377" y="116632"/>
            <a:ext cx="1089656" cy="1080120"/>
          </a:xfrm>
          <a:prstGeom prst="rect">
            <a:avLst/>
          </a:prstGeom>
          <a:noFill/>
        </p:spPr>
      </p:pic>
      <p:sp>
        <p:nvSpPr>
          <p:cNvPr id="133" name="CasellaDiTesto 132"/>
          <p:cNvSpPr txBox="1"/>
          <p:nvPr/>
        </p:nvSpPr>
        <p:spPr>
          <a:xfrm>
            <a:off x="1763688" y="332656"/>
            <a:ext cx="5328592" cy="861774"/>
          </a:xfrm>
          <a:prstGeom prst="rect">
            <a:avLst/>
          </a:prstGeom>
          <a:noFill/>
        </p:spPr>
        <p:txBody>
          <a:bodyPr wrap="square" rtlCol="0">
            <a:spAutoFit/>
          </a:bodyPr>
          <a:lstStyle/>
          <a:p>
            <a:r>
              <a:rPr lang="it-IT" sz="1600" b="1" dirty="0" smtClean="0">
                <a:solidFill>
                  <a:schemeClr val="bg2">
                    <a:lumMod val="50000"/>
                  </a:schemeClr>
                </a:solidFill>
                <a:latin typeface="Arial" pitchFamily="34" charset="0"/>
                <a:cs typeface="Arial" pitchFamily="34" charset="0"/>
              </a:rPr>
              <a:t>UNIVERSITÀ DEGLI STUDI </a:t>
            </a:r>
            <a:r>
              <a:rPr lang="it-IT" sz="1600" b="1" dirty="0" err="1" smtClean="0">
                <a:solidFill>
                  <a:schemeClr val="bg2">
                    <a:lumMod val="50000"/>
                  </a:schemeClr>
                </a:solidFill>
                <a:latin typeface="Arial" pitchFamily="34" charset="0"/>
                <a:cs typeface="Arial" pitchFamily="34" charset="0"/>
              </a:rPr>
              <a:t>DI</a:t>
            </a:r>
            <a:r>
              <a:rPr lang="it-IT" sz="1600" b="1" dirty="0" smtClean="0">
                <a:solidFill>
                  <a:schemeClr val="bg2">
                    <a:lumMod val="50000"/>
                  </a:schemeClr>
                </a:solidFill>
                <a:latin typeface="Arial" pitchFamily="34" charset="0"/>
                <a:cs typeface="Arial" pitchFamily="34" charset="0"/>
              </a:rPr>
              <a:t> TRIESTE</a:t>
            </a:r>
          </a:p>
          <a:p>
            <a:r>
              <a:rPr lang="it-IT" sz="1600" b="1" dirty="0" smtClean="0">
                <a:solidFill>
                  <a:schemeClr val="bg2">
                    <a:lumMod val="50000"/>
                  </a:schemeClr>
                </a:solidFill>
                <a:latin typeface="Arial" pitchFamily="34" charset="0"/>
                <a:cs typeface="Arial" pitchFamily="34" charset="0"/>
              </a:rPr>
              <a:t>DIPARTIMENTO </a:t>
            </a:r>
            <a:r>
              <a:rPr lang="it-IT" sz="1600" b="1" dirty="0" err="1" smtClean="0">
                <a:solidFill>
                  <a:schemeClr val="bg2">
                    <a:lumMod val="50000"/>
                  </a:schemeClr>
                </a:solidFill>
                <a:latin typeface="Arial" pitchFamily="34" charset="0"/>
                <a:cs typeface="Arial" pitchFamily="34" charset="0"/>
              </a:rPr>
              <a:t>DI</a:t>
            </a:r>
            <a:r>
              <a:rPr lang="it-IT" sz="1600" b="1" dirty="0" smtClean="0">
                <a:solidFill>
                  <a:schemeClr val="bg2">
                    <a:lumMod val="50000"/>
                  </a:schemeClr>
                </a:solidFill>
                <a:latin typeface="Arial" pitchFamily="34" charset="0"/>
                <a:cs typeface="Arial" pitchFamily="34" charset="0"/>
              </a:rPr>
              <a:t> INGEGNERIA E ARCHITETTURA</a:t>
            </a:r>
          </a:p>
          <a:p>
            <a:endParaRPr lang="it-IT" dirty="0"/>
          </a:p>
        </p:txBody>
      </p:sp>
      <p:pic>
        <p:nvPicPr>
          <p:cNvPr id="132" name="Picture 2" descr="Risultati immagini per logo dia un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890" y="116632"/>
            <a:ext cx="1362253" cy="1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68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20688"/>
            <a:ext cx="8323726" cy="1152128"/>
          </a:xfrm>
        </p:spPr>
        <p:txBody>
          <a:bodyPr>
            <a:noAutofit/>
          </a:bodyPr>
          <a:lstStyle/>
          <a:p>
            <a:r>
              <a:rPr lang="it-IT" sz="1600" dirty="0" smtClean="0"/>
              <a:t>Un generico processo industriale.</a:t>
            </a:r>
          </a:p>
          <a:p>
            <a:endParaRPr lang="it-IT" sz="800" dirty="0" smtClean="0"/>
          </a:p>
          <a:p>
            <a:r>
              <a:rPr lang="it-IT" sz="1600" dirty="0" smtClean="0"/>
              <a:t>NB: L’</a:t>
            </a:r>
            <a:r>
              <a:rPr lang="it-IT" sz="1600" dirty="0" err="1" smtClean="0"/>
              <a:t>eMergia</a:t>
            </a:r>
            <a:r>
              <a:rPr lang="it-IT" sz="1600" dirty="0" smtClean="0"/>
              <a:t> di tutte le risorse considerate deve essere nota, incluso l’equivalente emergetico del lavoro e dei servizi finanziari utilizzati dal processo</a:t>
            </a:r>
            <a:endParaRPr lang="it-IT" sz="1600" dirty="0"/>
          </a:p>
        </p:txBody>
      </p:sp>
      <p:sp>
        <p:nvSpPr>
          <p:cNvPr id="3" name="Titolo 2"/>
          <p:cNvSpPr>
            <a:spLocks noGrp="1"/>
          </p:cNvSpPr>
          <p:nvPr>
            <p:ph type="title"/>
          </p:nvPr>
        </p:nvSpPr>
        <p:spPr>
          <a:xfrm>
            <a:off x="288521" y="139166"/>
            <a:ext cx="8581043" cy="481522"/>
          </a:xfrm>
        </p:spPr>
        <p:txBody>
          <a:bodyPr/>
          <a:lstStyle/>
          <a:p>
            <a:r>
              <a:rPr lang="it-IT" dirty="0" smtClean="0"/>
              <a:t>EMERGY -  Esempio di modello </a:t>
            </a:r>
            <a:r>
              <a:rPr lang="it-IT" dirty="0" err="1" smtClean="0"/>
              <a:t>eMergetico</a:t>
            </a:r>
            <a:endParaRPr lang="it-IT" dirty="0"/>
          </a:p>
        </p:txBody>
      </p:sp>
      <p:pic>
        <p:nvPicPr>
          <p:cNvPr id="53250" name="Picture 2"/>
          <p:cNvPicPr>
            <a:picLocks noChangeAspect="1" noChangeArrowheads="1"/>
          </p:cNvPicPr>
          <p:nvPr/>
        </p:nvPicPr>
        <p:blipFill>
          <a:blip r:embed="rId2" cstate="print"/>
          <a:srcRect/>
          <a:stretch>
            <a:fillRect/>
          </a:stretch>
        </p:blipFill>
        <p:spPr bwMode="auto">
          <a:xfrm>
            <a:off x="695234" y="1772816"/>
            <a:ext cx="7549174" cy="4417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836712"/>
            <a:ext cx="8323726" cy="5328592"/>
          </a:xfrm>
        </p:spPr>
        <p:txBody>
          <a:bodyPr>
            <a:normAutofit/>
          </a:bodyPr>
          <a:lstStyle/>
          <a:p>
            <a:pPr marL="179388" indent="-179388">
              <a:spcBef>
                <a:spcPts val="0"/>
              </a:spcBef>
              <a:spcAft>
                <a:spcPts val="1200"/>
              </a:spcAft>
              <a:buFont typeface="Arial" pitchFamily="34" charset="0"/>
              <a:buChar char="•"/>
            </a:pPr>
            <a:r>
              <a:rPr lang="it-IT" sz="1800" dirty="0" smtClean="0"/>
              <a:t>L’Analisi exergetica consente di valutare su una base comune i diversi flussi di energia e di materie prime scambiati all’interno di un sistema, o tra questo e l’esterno;</a:t>
            </a:r>
          </a:p>
          <a:p>
            <a:pPr marL="179388" indent="-179388">
              <a:spcBef>
                <a:spcPts val="0"/>
              </a:spcBef>
              <a:spcAft>
                <a:spcPts val="1200"/>
              </a:spcAft>
              <a:buFont typeface="Arial" pitchFamily="34" charset="0"/>
              <a:buChar char="•"/>
            </a:pPr>
            <a:r>
              <a:rPr lang="it-IT" sz="1800" dirty="0" smtClean="0"/>
              <a:t>Consente inoltre di individuare i processi dove si verificano le maggiori irreversibilità e costituisce certamente un criterio razionale per il miglioramento dell’efficienza dei componenti;</a:t>
            </a:r>
          </a:p>
          <a:p>
            <a:pPr marL="179388" indent="-179388">
              <a:spcBef>
                <a:spcPts val="0"/>
              </a:spcBef>
              <a:spcAft>
                <a:spcPts val="1200"/>
              </a:spcAft>
              <a:buFont typeface="Arial" pitchFamily="34" charset="0"/>
              <a:buChar char="•"/>
            </a:pPr>
            <a:r>
              <a:rPr lang="it-IT" sz="1800" dirty="0" smtClean="0"/>
              <a:t>Non tiene conto dei consumi indiretti e dell’interazioni tra i singoli componenti e l’intero sistema.</a:t>
            </a:r>
          </a:p>
          <a:p>
            <a:pPr marL="179388" indent="-179388">
              <a:spcBef>
                <a:spcPts val="0"/>
              </a:spcBef>
              <a:spcAft>
                <a:spcPts val="1200"/>
              </a:spcAft>
              <a:buFont typeface="Arial" pitchFamily="34" charset="0"/>
              <a:buChar char="•"/>
            </a:pPr>
            <a:endParaRPr lang="it-IT" sz="1800" dirty="0" smtClean="0"/>
          </a:p>
          <a:p>
            <a:pPr marL="179388" indent="-179388">
              <a:spcBef>
                <a:spcPts val="0"/>
              </a:spcBef>
              <a:spcAft>
                <a:spcPts val="1200"/>
              </a:spcAft>
              <a:buFont typeface="Arial" pitchFamily="34" charset="0"/>
              <a:buChar char="•"/>
            </a:pPr>
            <a:r>
              <a:rPr lang="it-IT" sz="1800" dirty="0" smtClean="0"/>
              <a:t>L’ Analisi </a:t>
            </a:r>
            <a:r>
              <a:rPr lang="it-IT" sz="1800" dirty="0" err="1" smtClean="0"/>
              <a:t>eMergetica</a:t>
            </a:r>
            <a:r>
              <a:rPr lang="it-IT" sz="1800" dirty="0" smtClean="0"/>
              <a:t> studia specificamente i consumi indiretti;</a:t>
            </a:r>
          </a:p>
          <a:p>
            <a:pPr marL="179388" indent="-179388">
              <a:spcBef>
                <a:spcPts val="0"/>
              </a:spcBef>
              <a:spcAft>
                <a:spcPts val="1200"/>
              </a:spcAft>
              <a:buFont typeface="Arial" pitchFamily="34" charset="0"/>
              <a:buChar char="•"/>
            </a:pPr>
            <a:r>
              <a:rPr lang="it-IT" sz="1800" dirty="0" smtClean="0"/>
              <a:t>Ma obbliga a risalire all’input solare primario anche per quelle risorse che sono effettivamente disponibili nell’ambiente;</a:t>
            </a:r>
          </a:p>
          <a:p>
            <a:pPr marL="179388" indent="-179388">
              <a:spcBef>
                <a:spcPts val="0"/>
              </a:spcBef>
              <a:spcAft>
                <a:spcPts val="1200"/>
              </a:spcAft>
              <a:buFont typeface="Arial" pitchFamily="34" charset="0"/>
              <a:buChar char="•"/>
            </a:pPr>
            <a:r>
              <a:rPr lang="it-IT" sz="1800" dirty="0" smtClean="0"/>
              <a:t>Introduce delle regole proprie di </a:t>
            </a:r>
            <a:r>
              <a:rPr lang="it-IT" sz="1800" dirty="0" err="1" smtClean="0"/>
              <a:t>cost</a:t>
            </a:r>
            <a:r>
              <a:rPr lang="it-IT" sz="1800" dirty="0" smtClean="0"/>
              <a:t> accounting (EMA) che rendono l’</a:t>
            </a:r>
            <a:r>
              <a:rPr lang="it-IT" sz="1800" dirty="0" err="1" smtClean="0"/>
              <a:t>eMergia</a:t>
            </a:r>
            <a:r>
              <a:rPr lang="it-IT" sz="1800" dirty="0" smtClean="0"/>
              <a:t> non conservativa ed i bilanci dei componenti non sempre coerenti con quelli del’l’ intero sistema. </a:t>
            </a:r>
          </a:p>
          <a:p>
            <a:pPr marL="179388" indent="-179388">
              <a:buFont typeface="Arial" pitchFamily="34" charset="0"/>
              <a:buChar char="•"/>
            </a:pPr>
            <a:endParaRPr lang="it-IT" sz="1800" dirty="0" smtClean="0"/>
          </a:p>
          <a:p>
            <a:endParaRPr lang="it-IT" dirty="0"/>
          </a:p>
        </p:txBody>
      </p:sp>
      <p:sp>
        <p:nvSpPr>
          <p:cNvPr id="3" name="Titolo 2"/>
          <p:cNvSpPr>
            <a:spLocks noGrp="1"/>
          </p:cNvSpPr>
          <p:nvPr>
            <p:ph type="title"/>
          </p:nvPr>
        </p:nvSpPr>
        <p:spPr>
          <a:xfrm>
            <a:off x="288521" y="139166"/>
            <a:ext cx="8581043" cy="553530"/>
          </a:xfrm>
        </p:spPr>
        <p:txBody>
          <a:bodyPr/>
          <a:lstStyle/>
          <a:p>
            <a:r>
              <a:rPr lang="it-IT" dirty="0" smtClean="0"/>
              <a:t>Conclusioni</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491126" y="3140968"/>
            <a:ext cx="8277289" cy="1512168"/>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en-US" dirty="0" smtClean="0"/>
              <a:t>Exergy Based Cost Accounting:</a:t>
            </a:r>
          </a:p>
          <a:p>
            <a:r>
              <a:rPr lang="en-US" dirty="0" smtClean="0"/>
              <a:t>la </a:t>
            </a:r>
            <a:r>
              <a:rPr lang="en-US" dirty="0" err="1" smtClean="0"/>
              <a:t>Termoeconomia</a:t>
            </a:r>
            <a:r>
              <a:rPr lang="en-US" dirty="0" smtClean="0"/>
              <a:t> </a:t>
            </a:r>
            <a:endParaRPr lang="pt-BR" dirty="0">
              <a:solidFill>
                <a:prstClr val="white"/>
              </a:solidFill>
              <a:latin typeface="Arial" panose="020B0604020202020204" pitchFamily="34" charset="0"/>
              <a:cs typeface="Arial" panose="020B0604020202020204" pitchFamily="34" charset="0"/>
            </a:endParaRPr>
          </a:p>
        </p:txBody>
      </p:sp>
      <p:sp>
        <p:nvSpPr>
          <p:cNvPr id="131" name="Sottotitolo 2"/>
          <p:cNvSpPr txBox="1">
            <a:spLocks/>
          </p:cNvSpPr>
          <p:nvPr/>
        </p:nvSpPr>
        <p:spPr>
          <a:xfrm>
            <a:off x="477147" y="4941168"/>
            <a:ext cx="4526901" cy="1681806"/>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b="1" dirty="0" smtClean="0">
                <a:solidFill>
                  <a:prstClr val="white"/>
                </a:solidFill>
              </a:rPr>
              <a:t>Prof. M. Reini, Ph.D</a:t>
            </a:r>
            <a:endParaRPr lang="it-IT" sz="1800" b="1" dirty="0" smtClean="0">
              <a:solidFill>
                <a:prstClr val="white"/>
              </a:solidFill>
            </a:endParaRPr>
          </a:p>
          <a:p>
            <a:r>
              <a:rPr lang="it-IT" sz="1600" b="1" dirty="0" smtClean="0">
                <a:solidFill>
                  <a:prstClr val="white"/>
                </a:solidFill>
              </a:rPr>
              <a:t>Università degli Studi di Trieste</a:t>
            </a:r>
          </a:p>
          <a:p>
            <a:r>
              <a:rPr lang="it-IT" sz="1600" b="1" dirty="0" smtClean="0">
                <a:solidFill>
                  <a:prstClr val="white"/>
                </a:solidFill>
              </a:rPr>
              <a:t>Dipartimento di Ingegneria e Architettura – Polo di Pordenone</a:t>
            </a:r>
          </a:p>
          <a:p>
            <a:r>
              <a:rPr lang="it-IT" sz="1600" b="1" dirty="0" smtClean="0">
                <a:solidFill>
                  <a:prstClr val="white"/>
                </a:solidFill>
              </a:rPr>
              <a:t>reini@units.it</a:t>
            </a:r>
          </a:p>
          <a:p>
            <a:endParaRPr lang="it-IT" sz="1600" b="1" dirty="0" smtClean="0">
              <a:solidFill>
                <a:prstClr val="white"/>
              </a:solidFill>
            </a:endParaRPr>
          </a:p>
          <a:p>
            <a:endParaRPr lang="it-IT" sz="1600" b="1" dirty="0" smtClean="0">
              <a:solidFill>
                <a:prstClr val="white"/>
              </a:solidFill>
            </a:endParaRPr>
          </a:p>
          <a:p>
            <a:endParaRPr lang="it-IT" sz="1600" b="1" dirty="0" smtClean="0">
              <a:solidFill>
                <a:prstClr val="white"/>
              </a:solidFill>
            </a:endParaRPr>
          </a:p>
          <a:p>
            <a:endParaRPr lang="it-IT" sz="1600" dirty="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516377" y="116632"/>
            <a:ext cx="1089656" cy="1080120"/>
          </a:xfrm>
          <a:prstGeom prst="rect">
            <a:avLst/>
          </a:prstGeom>
          <a:noFill/>
        </p:spPr>
      </p:pic>
      <p:sp>
        <p:nvSpPr>
          <p:cNvPr id="133" name="CasellaDiTesto 132"/>
          <p:cNvSpPr txBox="1"/>
          <p:nvPr/>
        </p:nvSpPr>
        <p:spPr>
          <a:xfrm>
            <a:off x="1763688" y="332656"/>
            <a:ext cx="5328592" cy="861774"/>
          </a:xfrm>
          <a:prstGeom prst="rect">
            <a:avLst/>
          </a:prstGeom>
          <a:noFill/>
        </p:spPr>
        <p:txBody>
          <a:bodyPr wrap="square" rtlCol="0">
            <a:spAutoFit/>
          </a:bodyPr>
          <a:lstStyle/>
          <a:p>
            <a:r>
              <a:rPr lang="it-IT" sz="1600" b="1" dirty="0" smtClean="0">
                <a:solidFill>
                  <a:schemeClr val="bg2">
                    <a:lumMod val="50000"/>
                  </a:schemeClr>
                </a:solidFill>
                <a:latin typeface="Arial" pitchFamily="34" charset="0"/>
                <a:cs typeface="Arial" pitchFamily="34" charset="0"/>
              </a:rPr>
              <a:t>UNIVERSITÀ DEGLI STUDI </a:t>
            </a:r>
            <a:r>
              <a:rPr lang="it-IT" sz="1600" b="1" dirty="0" err="1" smtClean="0">
                <a:solidFill>
                  <a:schemeClr val="bg2">
                    <a:lumMod val="50000"/>
                  </a:schemeClr>
                </a:solidFill>
                <a:latin typeface="Arial" pitchFamily="34" charset="0"/>
                <a:cs typeface="Arial" pitchFamily="34" charset="0"/>
              </a:rPr>
              <a:t>DI</a:t>
            </a:r>
            <a:r>
              <a:rPr lang="it-IT" sz="1600" b="1" dirty="0" smtClean="0">
                <a:solidFill>
                  <a:schemeClr val="bg2">
                    <a:lumMod val="50000"/>
                  </a:schemeClr>
                </a:solidFill>
                <a:latin typeface="Arial" pitchFamily="34" charset="0"/>
                <a:cs typeface="Arial" pitchFamily="34" charset="0"/>
              </a:rPr>
              <a:t> TRIESTE</a:t>
            </a:r>
          </a:p>
          <a:p>
            <a:r>
              <a:rPr lang="it-IT" sz="1600" b="1" dirty="0" smtClean="0">
                <a:solidFill>
                  <a:schemeClr val="bg2">
                    <a:lumMod val="50000"/>
                  </a:schemeClr>
                </a:solidFill>
                <a:latin typeface="Arial" pitchFamily="34" charset="0"/>
                <a:cs typeface="Arial" pitchFamily="34" charset="0"/>
              </a:rPr>
              <a:t>DIPARTIMENTO </a:t>
            </a:r>
            <a:r>
              <a:rPr lang="it-IT" sz="1600" b="1" dirty="0" err="1" smtClean="0">
                <a:solidFill>
                  <a:schemeClr val="bg2">
                    <a:lumMod val="50000"/>
                  </a:schemeClr>
                </a:solidFill>
                <a:latin typeface="Arial" pitchFamily="34" charset="0"/>
                <a:cs typeface="Arial" pitchFamily="34" charset="0"/>
              </a:rPr>
              <a:t>DI</a:t>
            </a:r>
            <a:r>
              <a:rPr lang="it-IT" sz="1600" b="1" dirty="0" smtClean="0">
                <a:solidFill>
                  <a:schemeClr val="bg2">
                    <a:lumMod val="50000"/>
                  </a:schemeClr>
                </a:solidFill>
                <a:latin typeface="Arial" pitchFamily="34" charset="0"/>
                <a:cs typeface="Arial" pitchFamily="34" charset="0"/>
              </a:rPr>
              <a:t> INGEGNERIA E ARCHITETTURA</a:t>
            </a:r>
          </a:p>
          <a:p>
            <a:endParaRPr lang="it-IT" dirty="0"/>
          </a:p>
        </p:txBody>
      </p:sp>
      <p:pic>
        <p:nvPicPr>
          <p:cNvPr id="132" name="Picture 2" descr="Risultati immagini per logo dia un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890" y="116632"/>
            <a:ext cx="1362253" cy="1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68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82575" y="115888"/>
            <a:ext cx="8577263" cy="554037"/>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r>
              <a:rPr lang="en-US" sz="2600" b="1" dirty="0" smtClean="0">
                <a:solidFill>
                  <a:srgbClr val="3333CC">
                    <a:lumMod val="50000"/>
                  </a:srgbClr>
                </a:solidFill>
                <a:latin typeface="Arial" panose="020B0604020202020204" pitchFamily="34" charset="0"/>
                <a:ea typeface="ＭＳ Ｐゴシック"/>
                <a:cs typeface="Arial" panose="020B0604020202020204" pitchFamily="34" charset="0"/>
              </a:rPr>
              <a:t>Outline</a:t>
            </a:r>
            <a:endParaRPr lang="en-US" sz="2600" b="1" dirty="0">
              <a:solidFill>
                <a:srgbClr val="3333CC">
                  <a:lumMod val="50000"/>
                </a:srgbClr>
              </a:solidFill>
              <a:latin typeface="Arial" panose="020B0604020202020204" pitchFamily="34" charset="0"/>
              <a:ea typeface="ＭＳ Ｐゴシック"/>
              <a:cs typeface="Arial" panose="020B0604020202020204" pitchFamily="34" charset="0"/>
            </a:endParaRPr>
          </a:p>
        </p:txBody>
      </p:sp>
      <p:sp>
        <p:nvSpPr>
          <p:cNvPr id="9" name="CasellaDiTesto 1"/>
          <p:cNvSpPr txBox="1">
            <a:spLocks noChangeArrowheads="1"/>
          </p:cNvSpPr>
          <p:nvPr/>
        </p:nvSpPr>
        <p:spPr bwMode="auto">
          <a:xfrm>
            <a:off x="635926" y="1196752"/>
            <a:ext cx="787056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pitchFamily="34" charset="0"/>
              </a:defRPr>
            </a:lvl1pPr>
            <a:lvl2pPr marL="742950" indent="-285750">
              <a:defRPr sz="900" b="1">
                <a:solidFill>
                  <a:schemeClr val="tx1"/>
                </a:solidFill>
                <a:latin typeface="Arial" pitchFamily="34" charset="0"/>
              </a:defRPr>
            </a:lvl2pPr>
            <a:lvl3pPr marL="1143000" indent="-228600">
              <a:defRPr sz="900" b="1">
                <a:solidFill>
                  <a:schemeClr val="tx1"/>
                </a:solidFill>
                <a:latin typeface="Arial" pitchFamily="34" charset="0"/>
              </a:defRPr>
            </a:lvl3pPr>
            <a:lvl4pPr marL="1600200" indent="-228600">
              <a:defRPr sz="900" b="1">
                <a:solidFill>
                  <a:schemeClr val="tx1"/>
                </a:solidFill>
                <a:latin typeface="Arial" pitchFamily="34" charset="0"/>
              </a:defRPr>
            </a:lvl4pPr>
            <a:lvl5pPr marL="2057400" indent="-228600">
              <a:defRPr sz="900" b="1">
                <a:solidFill>
                  <a:schemeClr val="tx1"/>
                </a:solidFill>
                <a:latin typeface="Arial" pitchFamily="34" charset="0"/>
              </a:defRPr>
            </a:lvl5pPr>
            <a:lvl6pPr marL="2514600" indent="-228600" algn="r" eaLnBrk="0" fontAlgn="base" hangingPunct="0">
              <a:spcBef>
                <a:spcPct val="20000"/>
              </a:spcBef>
              <a:spcAft>
                <a:spcPct val="0"/>
              </a:spcAft>
              <a:defRPr sz="900" b="1">
                <a:solidFill>
                  <a:schemeClr val="tx1"/>
                </a:solidFill>
                <a:latin typeface="Arial" pitchFamily="34" charset="0"/>
              </a:defRPr>
            </a:lvl6pPr>
            <a:lvl7pPr marL="2971800" indent="-228600" algn="r" eaLnBrk="0" fontAlgn="base" hangingPunct="0">
              <a:spcBef>
                <a:spcPct val="20000"/>
              </a:spcBef>
              <a:spcAft>
                <a:spcPct val="0"/>
              </a:spcAft>
              <a:defRPr sz="900" b="1">
                <a:solidFill>
                  <a:schemeClr val="tx1"/>
                </a:solidFill>
                <a:latin typeface="Arial" pitchFamily="34" charset="0"/>
              </a:defRPr>
            </a:lvl7pPr>
            <a:lvl8pPr marL="3429000" indent="-228600" algn="r" eaLnBrk="0" fontAlgn="base" hangingPunct="0">
              <a:spcBef>
                <a:spcPct val="20000"/>
              </a:spcBef>
              <a:spcAft>
                <a:spcPct val="0"/>
              </a:spcAft>
              <a:defRPr sz="900" b="1">
                <a:solidFill>
                  <a:schemeClr val="tx1"/>
                </a:solidFill>
                <a:latin typeface="Arial" pitchFamily="34" charset="0"/>
              </a:defRPr>
            </a:lvl8pPr>
            <a:lvl9pPr marL="3886200" indent="-228600" algn="r" eaLnBrk="0" fontAlgn="base" hangingPunct="0">
              <a:spcBef>
                <a:spcPct val="20000"/>
              </a:spcBef>
              <a:spcAft>
                <a:spcPct val="0"/>
              </a:spcAft>
              <a:defRPr sz="900" b="1">
                <a:solidFill>
                  <a:schemeClr val="tx1"/>
                </a:solidFill>
                <a:latin typeface="Arial" pitchFamily="34" charset="0"/>
              </a:defRPr>
            </a:lvl9pPr>
          </a:lstStyle>
          <a:p>
            <a:pPr marL="342900" indent="-342900" eaLnBrk="0" hangingPunct="0">
              <a:spcAft>
                <a:spcPts val="1800"/>
              </a:spcAft>
              <a:buFont typeface="+mj-lt"/>
              <a:buAutoNum type="arabicPeriod"/>
              <a:defRPr/>
            </a:pPr>
            <a:r>
              <a:rPr lang="en-US" sz="2000" dirty="0" err="1" smtClean="0">
                <a:solidFill>
                  <a:srgbClr val="3333CC">
                    <a:lumMod val="50000"/>
                  </a:srgbClr>
                </a:solidFill>
                <a:ea typeface="ＭＳ Ｐゴシック"/>
                <a:cs typeface="Arial" panose="020B0604020202020204" pitchFamily="34" charset="0"/>
              </a:rPr>
              <a:t>Idee</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di</a:t>
            </a:r>
            <a:r>
              <a:rPr lang="en-US" sz="2000" dirty="0" smtClean="0">
                <a:solidFill>
                  <a:srgbClr val="3333CC">
                    <a:lumMod val="50000"/>
                  </a:srgbClr>
                </a:solidFill>
                <a:ea typeface="ＭＳ Ｐゴシック"/>
                <a:cs typeface="Arial" panose="020B0604020202020204" pitchFamily="34" charset="0"/>
              </a:rPr>
              <a:t> base</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 La catena </a:t>
            </a:r>
            <a:r>
              <a:rPr lang="en-US" sz="2000" dirty="0" err="1" smtClean="0">
                <a:solidFill>
                  <a:srgbClr val="3333CC">
                    <a:lumMod val="50000"/>
                  </a:srgbClr>
                </a:solidFill>
                <a:ea typeface="ＭＳ Ｐゴシック"/>
                <a:cs typeface="Arial" panose="020B0604020202020204" pitchFamily="34" charset="0"/>
              </a:rPr>
              <a:t>lineare</a:t>
            </a:r>
            <a:endParaRPr lang="en-US" sz="2000" dirty="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3 </a:t>
            </a:r>
            <a:r>
              <a:rPr lang="en-US" sz="2000" dirty="0" err="1" smtClean="0">
                <a:solidFill>
                  <a:srgbClr val="3333CC">
                    <a:lumMod val="50000"/>
                  </a:srgbClr>
                </a:solidFill>
                <a:ea typeface="ＭＳ Ｐゴシック"/>
                <a:cs typeface="Arial" panose="020B0604020202020204" pitchFamily="34" charset="0"/>
              </a:rPr>
              <a:t>problemi</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illustrati</a:t>
            </a:r>
            <a:r>
              <a:rPr lang="en-US" sz="2000" dirty="0" smtClean="0">
                <a:solidFill>
                  <a:srgbClr val="3333CC">
                    <a:lumMod val="50000"/>
                  </a:srgbClr>
                </a:solidFill>
                <a:ea typeface="ＭＳ Ｐゴシック"/>
                <a:cs typeface="Arial" panose="020B0604020202020204" pitchFamily="34" charset="0"/>
              </a:rPr>
              <a:t> per la catena </a:t>
            </a:r>
            <a:r>
              <a:rPr lang="en-US" sz="2000" dirty="0" err="1" smtClean="0">
                <a:solidFill>
                  <a:srgbClr val="3333CC">
                    <a:lumMod val="50000"/>
                  </a:srgbClr>
                </a:solidFill>
                <a:ea typeface="ＭＳ Ｐゴシック"/>
                <a:cs typeface="Arial" panose="020B0604020202020204" pitchFamily="34" charset="0"/>
              </a:rPr>
              <a:t>lineare</a:t>
            </a:r>
            <a:endParaRPr lang="en-US" sz="2000" dirty="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Exergy cost</a:t>
            </a:r>
          </a:p>
          <a:p>
            <a:pPr marL="342900" indent="-342900" eaLnBrk="0" hangingPunct="0">
              <a:spcAft>
                <a:spcPts val="1800"/>
              </a:spcAft>
              <a:buFont typeface="+mj-lt"/>
              <a:buAutoNum type="arabicPeriod"/>
              <a:defRPr/>
            </a:pPr>
            <a:r>
              <a:rPr lang="en-US" sz="2000" dirty="0" err="1" smtClean="0">
                <a:solidFill>
                  <a:srgbClr val="3333CC">
                    <a:lumMod val="50000"/>
                  </a:srgbClr>
                </a:solidFill>
                <a:ea typeface="ＭＳ Ｐゴシック"/>
                <a:cs typeface="Arial" panose="020B0604020202020204" pitchFamily="34" charset="0"/>
              </a:rPr>
              <a:t>Relazione</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di</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impatto</a:t>
            </a:r>
            <a:endParaRPr lang="en-US" sz="2000" dirty="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La </a:t>
            </a:r>
            <a:r>
              <a:rPr lang="en-US" sz="2000" dirty="0" err="1" smtClean="0">
                <a:solidFill>
                  <a:srgbClr val="3333CC">
                    <a:lumMod val="50000"/>
                  </a:srgbClr>
                </a:solidFill>
                <a:ea typeface="ＭＳ Ｐゴシック"/>
                <a:cs typeface="Arial" panose="020B0604020202020204" pitchFamily="34" charset="0"/>
              </a:rPr>
              <a:t>struttura</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produttiva</a:t>
            </a:r>
            <a:endParaRPr lang="en-US" sz="2000" dirty="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dirty="0" err="1" smtClean="0">
                <a:solidFill>
                  <a:srgbClr val="3333CC">
                    <a:lumMod val="50000"/>
                  </a:srgbClr>
                </a:solidFill>
                <a:ea typeface="ＭＳ Ｐゴシック"/>
                <a:cs typeface="Arial" panose="020B0604020202020204" pitchFamily="34" charset="0"/>
              </a:rPr>
              <a:t>Relazioni</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algebriche</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dellatermoeconomia</a:t>
            </a:r>
            <a:endParaRPr lang="en-US" sz="2000" dirty="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dirty="0" err="1" smtClean="0">
                <a:solidFill>
                  <a:srgbClr val="3333CC">
                    <a:lumMod val="50000"/>
                  </a:srgbClr>
                </a:solidFill>
                <a:ea typeface="ＭＳ Ｐゴシック"/>
                <a:cs typeface="Arial" panose="020B0604020202020204" pitchFamily="34" charset="0"/>
              </a:rPr>
              <a:t>Esempi</a:t>
            </a:r>
            <a:endParaRPr lang="en-US" sz="2000" dirty="0" smtClean="0">
              <a:solidFill>
                <a:srgbClr val="3333CC">
                  <a:lumMod val="50000"/>
                </a:srgbClr>
              </a:solidFill>
              <a:ea typeface="ＭＳ Ｐゴシック"/>
              <a:cs typeface="Arial" panose="020B0604020202020204" pitchFamily="34" charset="0"/>
            </a:endParaRPr>
          </a:p>
        </p:txBody>
      </p:sp>
    </p:spTree>
    <p:extLst>
      <p:ext uri="{BB962C8B-B14F-4D97-AF65-F5344CB8AC3E}">
        <p14:creationId xmlns:p14="http://schemas.microsoft.com/office/powerpoint/2010/main" val="3906948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3645024"/>
            <a:ext cx="8640960" cy="2520280"/>
          </a:xfrm>
        </p:spPr>
        <p:txBody>
          <a:bodyPr>
            <a:normAutofit fontScale="92500"/>
          </a:bodyPr>
          <a:lstStyle/>
          <a:p>
            <a:r>
              <a:rPr lang="it-IT" sz="1700" dirty="0" smtClean="0"/>
              <a:t>È la stessa questione fondamentale alla quale vuole rispondere la Analisi </a:t>
            </a:r>
            <a:r>
              <a:rPr lang="it-IT" sz="1700" dirty="0" err="1" smtClean="0"/>
              <a:t>eMergetica</a:t>
            </a:r>
            <a:r>
              <a:rPr lang="it-IT" sz="1700" dirty="0" smtClean="0"/>
              <a:t>, ma:</a:t>
            </a:r>
          </a:p>
          <a:p>
            <a:endParaRPr lang="it-IT" sz="900" dirty="0" smtClean="0"/>
          </a:p>
          <a:p>
            <a:r>
              <a:rPr lang="it-IT" sz="1700" dirty="0" smtClean="0"/>
              <a:t>Tutti i flussi (energia e materia) vengono misurati in maniera coerente e univoca dalla loro </a:t>
            </a:r>
            <a:r>
              <a:rPr lang="it-IT" sz="1700" i="1" dirty="0" smtClean="0"/>
              <a:t>exergia</a:t>
            </a:r>
            <a:r>
              <a:rPr lang="it-IT" sz="1700" dirty="0" smtClean="0"/>
              <a:t> che, fissate le condizioni dell’ambiente di riferimento, è una grandezza termodinamica che dipende dallo stato dei flussi.</a:t>
            </a:r>
          </a:p>
          <a:p>
            <a:endParaRPr lang="it-IT" sz="900" dirty="0" smtClean="0"/>
          </a:p>
          <a:p>
            <a:r>
              <a:rPr lang="it-IT" sz="1700" dirty="0" smtClean="0"/>
              <a:t>La valutazione del </a:t>
            </a:r>
            <a:r>
              <a:rPr lang="it-IT" sz="1700" i="1" dirty="0" smtClean="0"/>
              <a:t>costo in termini exergetici </a:t>
            </a:r>
            <a:r>
              <a:rPr lang="it-IT" sz="1700" dirty="0" smtClean="0"/>
              <a:t>(costo exergetico </a:t>
            </a:r>
            <a:r>
              <a:rPr lang="it-IT" sz="1700" dirty="0" smtClean="0">
                <a:latin typeface="Symbol" pitchFamily="18" charset="2"/>
                <a:cs typeface="Arial" pitchFamily="34" charset="0"/>
              </a:rPr>
              <a:t>P</a:t>
            </a:r>
            <a:r>
              <a:rPr lang="it-IT" sz="1700" baseline="-25000" dirty="0" smtClean="0">
                <a:latin typeface="Arial" pitchFamily="34" charset="0"/>
                <a:cs typeface="Arial" pitchFamily="34" charset="0"/>
              </a:rPr>
              <a:t>i</a:t>
            </a:r>
            <a:r>
              <a:rPr lang="it-IT" sz="1700" dirty="0" smtClean="0"/>
              <a:t> e costo exergetico unitario </a:t>
            </a:r>
            <a:r>
              <a:rPr lang="it-IT" sz="1700" dirty="0" err="1" smtClean="0">
                <a:latin typeface="Arial" pitchFamily="34" charset="0"/>
                <a:cs typeface="Arial" pitchFamily="34" charset="0"/>
              </a:rPr>
              <a:t>k*</a:t>
            </a:r>
            <a:r>
              <a:rPr lang="it-IT" sz="1700" baseline="-25000" dirty="0" err="1" smtClean="0">
                <a:latin typeface="Arial" pitchFamily="34" charset="0"/>
                <a:cs typeface="Arial" pitchFamily="34" charset="0"/>
              </a:rPr>
              <a:t>i</a:t>
            </a:r>
            <a:r>
              <a:rPr lang="it-IT" sz="1700" dirty="0" smtClean="0"/>
              <a:t> ) di tutti i flussi (interni e dei prodotti finali) avviene sulla base di </a:t>
            </a:r>
            <a:r>
              <a:rPr lang="it-IT" sz="1700" i="1" dirty="0" smtClean="0"/>
              <a:t>bilanci di costo </a:t>
            </a:r>
            <a:r>
              <a:rPr lang="it-IT" sz="1700" dirty="0" smtClean="0"/>
              <a:t>conservativi e coerenti per ciascun componente e per l’intero sistema, senza preoccuparsi del problema del “doppio conteggio”.</a:t>
            </a:r>
          </a:p>
          <a:p>
            <a:endParaRPr lang="it-IT" sz="1600" dirty="0"/>
          </a:p>
        </p:txBody>
      </p:sp>
      <p:sp>
        <p:nvSpPr>
          <p:cNvPr id="3" name="Titolo 2"/>
          <p:cNvSpPr>
            <a:spLocks noGrp="1"/>
          </p:cNvSpPr>
          <p:nvPr>
            <p:ph type="title"/>
          </p:nvPr>
        </p:nvSpPr>
        <p:spPr>
          <a:xfrm>
            <a:off x="288521" y="139166"/>
            <a:ext cx="8581043" cy="625538"/>
          </a:xfrm>
        </p:spPr>
        <p:txBody>
          <a:bodyPr/>
          <a:lstStyle/>
          <a:p>
            <a:r>
              <a:rPr lang="it-IT" dirty="0" smtClean="0"/>
              <a:t>Idee di base della </a:t>
            </a:r>
            <a:r>
              <a:rPr lang="it-IT" dirty="0" err="1" smtClean="0"/>
              <a:t>Termoeconomia</a:t>
            </a:r>
            <a:endParaRPr lang="it-IT" dirty="0"/>
          </a:p>
        </p:txBody>
      </p:sp>
      <p:sp>
        <p:nvSpPr>
          <p:cNvPr id="5" name="Segnaposto contenuto 1"/>
          <p:cNvSpPr txBox="1">
            <a:spLocks/>
          </p:cNvSpPr>
          <p:nvPr/>
        </p:nvSpPr>
        <p:spPr>
          <a:xfrm>
            <a:off x="539552" y="764705"/>
            <a:ext cx="8208912" cy="936103"/>
          </a:xfrm>
          <a:prstGeom prst="rect">
            <a:avLst/>
          </a:prstGeom>
          <a:gradFill>
            <a:gsLst>
              <a:gs pos="0">
                <a:schemeClr val="accent5">
                  <a:lumMod val="20000"/>
                  <a:lumOff val="80000"/>
                </a:schemeClr>
              </a:gs>
              <a:gs pos="100000">
                <a:schemeClr val="accent1">
                  <a:tint val="50000"/>
                  <a:shade val="100000"/>
                  <a:satMod val="350000"/>
                </a:schemeClr>
              </a:gs>
            </a:gsLst>
            <a:lin ang="16200000" scaled="0"/>
          </a:gradFill>
          <a:ln w="25400">
            <a:solidFill>
              <a:schemeClr val="accent5">
                <a:lumMod val="75000"/>
              </a:schemeClr>
            </a:solidFill>
          </a:ln>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it-IT" sz="1800" b="1" i="0" u="none" strike="noStrike" kern="1200" cap="none" spc="0" normalizeH="0" baseline="0" noProof="0" smtClean="0">
                <a:ln>
                  <a:noFill/>
                </a:ln>
                <a:solidFill>
                  <a:schemeClr val="tx1"/>
                </a:solidFill>
                <a:effectLst/>
                <a:uLnTx/>
                <a:uFillTx/>
                <a:latin typeface="Arial"/>
                <a:ea typeface="+mn-ea"/>
                <a:cs typeface="Arial"/>
              </a:rPr>
              <a:t>Quanta energia primaria è stata utilizzata, </a:t>
            </a:r>
            <a:r>
              <a:rPr kumimoji="0" lang="it-IT" sz="1800" b="1" i="1" u="none" strike="noStrike" kern="1200" cap="none" spc="0" normalizeH="0" baseline="0" noProof="0" smtClean="0">
                <a:ln>
                  <a:noFill/>
                </a:ln>
                <a:solidFill>
                  <a:schemeClr val="tx1"/>
                </a:solidFill>
                <a:effectLst/>
                <a:uLnTx/>
                <a:uFillTx/>
                <a:latin typeface="Arial"/>
                <a:ea typeface="+mn-ea"/>
                <a:cs typeface="Arial"/>
              </a:rPr>
              <a:t>direttamente o indirettamente </a:t>
            </a:r>
            <a:r>
              <a:rPr kumimoji="0" lang="it-IT" sz="1800" b="1" i="0" u="none" strike="noStrike" kern="1200" cap="none" spc="0" normalizeH="0" baseline="0" noProof="0" smtClean="0">
                <a:ln>
                  <a:noFill/>
                </a:ln>
                <a:solidFill>
                  <a:schemeClr val="tx1"/>
                </a:solidFill>
                <a:effectLst/>
                <a:uLnTx/>
                <a:uFillTx/>
                <a:latin typeface="Arial"/>
                <a:ea typeface="+mn-ea"/>
                <a:cs typeface="Arial"/>
              </a:rPr>
              <a:t>dal macro-sistema per mantenere ciascuno dei suoi flussi interni ad un valore definito?</a:t>
            </a:r>
            <a:endParaRPr kumimoji="0" lang="it-IT" sz="1800" b="1" i="0" u="none" strike="noStrike" kern="1200" cap="none" spc="0" normalizeH="0" baseline="0" noProof="0" dirty="0">
              <a:ln>
                <a:noFill/>
              </a:ln>
              <a:solidFill>
                <a:schemeClr val="tx1"/>
              </a:solidFill>
              <a:effectLst/>
              <a:uLnTx/>
              <a:uFillTx/>
              <a:latin typeface="Arial"/>
              <a:ea typeface="+mn-ea"/>
              <a:cs typeface="Arial"/>
            </a:endParaRPr>
          </a:p>
        </p:txBody>
      </p:sp>
      <p:grpSp>
        <p:nvGrpSpPr>
          <p:cNvPr id="6" name="Group 4"/>
          <p:cNvGrpSpPr>
            <a:grpSpLocks noChangeAspect="1"/>
          </p:cNvGrpSpPr>
          <p:nvPr/>
        </p:nvGrpSpPr>
        <p:grpSpPr bwMode="auto">
          <a:xfrm>
            <a:off x="1417638" y="1628800"/>
            <a:ext cx="5767388" cy="1908176"/>
            <a:chOff x="893" y="1143"/>
            <a:chExt cx="3633" cy="1202"/>
          </a:xfrm>
        </p:grpSpPr>
        <p:sp>
          <p:nvSpPr>
            <p:cNvPr id="7" name="AutoShape 3"/>
            <p:cNvSpPr>
              <a:spLocks noChangeAspect="1" noChangeArrowheads="1" noTextEdit="1"/>
            </p:cNvSpPr>
            <p:nvPr/>
          </p:nvSpPr>
          <p:spPr bwMode="auto">
            <a:xfrm>
              <a:off x="1020" y="1238"/>
              <a:ext cx="3506" cy="1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8" name="Rectangle 5"/>
            <p:cNvSpPr>
              <a:spLocks noChangeArrowheads="1"/>
            </p:cNvSpPr>
            <p:nvPr/>
          </p:nvSpPr>
          <p:spPr bwMode="auto">
            <a:xfrm>
              <a:off x="893" y="1143"/>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893" y="1366"/>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893" y="1589"/>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Freeform 8"/>
            <p:cNvSpPr>
              <a:spLocks noEditPoints="1"/>
            </p:cNvSpPr>
            <p:nvPr/>
          </p:nvSpPr>
          <p:spPr bwMode="auto">
            <a:xfrm>
              <a:off x="1292" y="1311"/>
              <a:ext cx="2874" cy="1034"/>
            </a:xfrm>
            <a:custGeom>
              <a:avLst/>
              <a:gdLst/>
              <a:ahLst/>
              <a:cxnLst>
                <a:cxn ang="0">
                  <a:pos x="2744" y="0"/>
                </a:cxn>
                <a:cxn ang="0">
                  <a:pos x="2632" y="11"/>
                </a:cxn>
                <a:cxn ang="0">
                  <a:pos x="2553" y="0"/>
                </a:cxn>
                <a:cxn ang="0">
                  <a:pos x="2350" y="11"/>
                </a:cxn>
                <a:cxn ang="0">
                  <a:pos x="2316" y="11"/>
                </a:cxn>
                <a:cxn ang="0">
                  <a:pos x="2113" y="0"/>
                </a:cxn>
                <a:cxn ang="0">
                  <a:pos x="2001" y="11"/>
                </a:cxn>
                <a:cxn ang="0">
                  <a:pos x="1922" y="0"/>
                </a:cxn>
                <a:cxn ang="0">
                  <a:pos x="1719" y="11"/>
                </a:cxn>
                <a:cxn ang="0">
                  <a:pos x="1685" y="11"/>
                </a:cxn>
                <a:cxn ang="0">
                  <a:pos x="1482" y="0"/>
                </a:cxn>
                <a:cxn ang="0">
                  <a:pos x="1370" y="11"/>
                </a:cxn>
                <a:cxn ang="0">
                  <a:pos x="1291" y="0"/>
                </a:cxn>
                <a:cxn ang="0">
                  <a:pos x="1088" y="11"/>
                </a:cxn>
                <a:cxn ang="0">
                  <a:pos x="1054" y="11"/>
                </a:cxn>
                <a:cxn ang="0">
                  <a:pos x="851" y="0"/>
                </a:cxn>
                <a:cxn ang="0">
                  <a:pos x="739" y="11"/>
                </a:cxn>
                <a:cxn ang="0">
                  <a:pos x="660" y="0"/>
                </a:cxn>
                <a:cxn ang="0">
                  <a:pos x="457" y="11"/>
                </a:cxn>
                <a:cxn ang="0">
                  <a:pos x="423" y="11"/>
                </a:cxn>
                <a:cxn ang="0">
                  <a:pos x="220" y="0"/>
                </a:cxn>
                <a:cxn ang="0">
                  <a:pos x="107" y="11"/>
                </a:cxn>
                <a:cxn ang="0">
                  <a:pos x="12" y="28"/>
                </a:cxn>
                <a:cxn ang="0">
                  <a:pos x="0" y="61"/>
                </a:cxn>
                <a:cxn ang="0">
                  <a:pos x="12" y="260"/>
                </a:cxn>
                <a:cxn ang="0">
                  <a:pos x="12" y="293"/>
                </a:cxn>
                <a:cxn ang="0">
                  <a:pos x="0" y="492"/>
                </a:cxn>
                <a:cxn ang="0">
                  <a:pos x="12" y="603"/>
                </a:cxn>
                <a:cxn ang="0">
                  <a:pos x="0" y="680"/>
                </a:cxn>
                <a:cxn ang="0">
                  <a:pos x="12" y="879"/>
                </a:cxn>
                <a:cxn ang="0">
                  <a:pos x="12" y="912"/>
                </a:cxn>
                <a:cxn ang="0">
                  <a:pos x="12" y="989"/>
                </a:cxn>
                <a:cxn ang="0">
                  <a:pos x="169" y="1034"/>
                </a:cxn>
                <a:cxn ang="0">
                  <a:pos x="282" y="1023"/>
                </a:cxn>
                <a:cxn ang="0">
                  <a:pos x="361" y="1034"/>
                </a:cxn>
                <a:cxn ang="0">
                  <a:pos x="564" y="1023"/>
                </a:cxn>
                <a:cxn ang="0">
                  <a:pos x="598" y="1023"/>
                </a:cxn>
                <a:cxn ang="0">
                  <a:pos x="800" y="1034"/>
                </a:cxn>
                <a:cxn ang="0">
                  <a:pos x="913" y="1023"/>
                </a:cxn>
                <a:cxn ang="0">
                  <a:pos x="992" y="1034"/>
                </a:cxn>
                <a:cxn ang="0">
                  <a:pos x="1195" y="1023"/>
                </a:cxn>
                <a:cxn ang="0">
                  <a:pos x="1229" y="1023"/>
                </a:cxn>
                <a:cxn ang="0">
                  <a:pos x="1432" y="1034"/>
                </a:cxn>
                <a:cxn ang="0">
                  <a:pos x="1544" y="1023"/>
                </a:cxn>
                <a:cxn ang="0">
                  <a:pos x="1623" y="1034"/>
                </a:cxn>
                <a:cxn ang="0">
                  <a:pos x="1826" y="1023"/>
                </a:cxn>
                <a:cxn ang="0">
                  <a:pos x="1860" y="1023"/>
                </a:cxn>
                <a:cxn ang="0">
                  <a:pos x="2063" y="1034"/>
                </a:cxn>
                <a:cxn ang="0">
                  <a:pos x="2175" y="1023"/>
                </a:cxn>
                <a:cxn ang="0">
                  <a:pos x="2254" y="1034"/>
                </a:cxn>
                <a:cxn ang="0">
                  <a:pos x="2457" y="1023"/>
                </a:cxn>
                <a:cxn ang="0">
                  <a:pos x="2491" y="1023"/>
                </a:cxn>
                <a:cxn ang="0">
                  <a:pos x="2694" y="1034"/>
                </a:cxn>
                <a:cxn ang="0">
                  <a:pos x="2806" y="1023"/>
                </a:cxn>
                <a:cxn ang="0">
                  <a:pos x="2874" y="1012"/>
                </a:cxn>
                <a:cxn ang="0">
                  <a:pos x="2863" y="813"/>
                </a:cxn>
                <a:cxn ang="0">
                  <a:pos x="2863" y="780"/>
                </a:cxn>
                <a:cxn ang="0">
                  <a:pos x="2874" y="581"/>
                </a:cxn>
                <a:cxn ang="0">
                  <a:pos x="2863" y="470"/>
                </a:cxn>
                <a:cxn ang="0">
                  <a:pos x="2874" y="393"/>
                </a:cxn>
                <a:cxn ang="0">
                  <a:pos x="2863" y="194"/>
                </a:cxn>
                <a:cxn ang="0">
                  <a:pos x="2863" y="161"/>
                </a:cxn>
              </a:cxnLst>
              <a:rect l="0" t="0" r="r" b="b"/>
              <a:pathLst>
                <a:path w="2874" h="1034">
                  <a:moveTo>
                    <a:pt x="2868" y="11"/>
                  </a:moveTo>
                  <a:lnTo>
                    <a:pt x="2823" y="11"/>
                  </a:lnTo>
                  <a:lnTo>
                    <a:pt x="2823" y="0"/>
                  </a:lnTo>
                  <a:lnTo>
                    <a:pt x="2868" y="0"/>
                  </a:lnTo>
                  <a:lnTo>
                    <a:pt x="2868" y="11"/>
                  </a:lnTo>
                  <a:close/>
                  <a:moveTo>
                    <a:pt x="2789" y="11"/>
                  </a:moveTo>
                  <a:lnTo>
                    <a:pt x="2744" y="11"/>
                  </a:lnTo>
                  <a:lnTo>
                    <a:pt x="2744" y="0"/>
                  </a:lnTo>
                  <a:lnTo>
                    <a:pt x="2789" y="0"/>
                  </a:lnTo>
                  <a:lnTo>
                    <a:pt x="2789" y="11"/>
                  </a:lnTo>
                  <a:close/>
                  <a:moveTo>
                    <a:pt x="2710" y="11"/>
                  </a:moveTo>
                  <a:lnTo>
                    <a:pt x="2666" y="11"/>
                  </a:lnTo>
                  <a:lnTo>
                    <a:pt x="2666" y="0"/>
                  </a:lnTo>
                  <a:lnTo>
                    <a:pt x="2710" y="0"/>
                  </a:lnTo>
                  <a:lnTo>
                    <a:pt x="2710" y="11"/>
                  </a:lnTo>
                  <a:close/>
                  <a:moveTo>
                    <a:pt x="2632" y="11"/>
                  </a:moveTo>
                  <a:lnTo>
                    <a:pt x="2587" y="11"/>
                  </a:lnTo>
                  <a:lnTo>
                    <a:pt x="2587" y="0"/>
                  </a:lnTo>
                  <a:lnTo>
                    <a:pt x="2632" y="0"/>
                  </a:lnTo>
                  <a:lnTo>
                    <a:pt x="2632" y="11"/>
                  </a:lnTo>
                  <a:close/>
                  <a:moveTo>
                    <a:pt x="2553" y="11"/>
                  </a:moveTo>
                  <a:lnTo>
                    <a:pt x="2508" y="11"/>
                  </a:lnTo>
                  <a:lnTo>
                    <a:pt x="2508" y="0"/>
                  </a:lnTo>
                  <a:lnTo>
                    <a:pt x="2553" y="0"/>
                  </a:lnTo>
                  <a:lnTo>
                    <a:pt x="2553" y="11"/>
                  </a:lnTo>
                  <a:close/>
                  <a:moveTo>
                    <a:pt x="2474" y="11"/>
                  </a:moveTo>
                  <a:lnTo>
                    <a:pt x="2429" y="11"/>
                  </a:lnTo>
                  <a:lnTo>
                    <a:pt x="2429" y="0"/>
                  </a:lnTo>
                  <a:lnTo>
                    <a:pt x="2474" y="0"/>
                  </a:lnTo>
                  <a:lnTo>
                    <a:pt x="2474" y="11"/>
                  </a:lnTo>
                  <a:close/>
                  <a:moveTo>
                    <a:pt x="2395" y="11"/>
                  </a:moveTo>
                  <a:lnTo>
                    <a:pt x="2350" y="11"/>
                  </a:lnTo>
                  <a:lnTo>
                    <a:pt x="2350" y="0"/>
                  </a:lnTo>
                  <a:lnTo>
                    <a:pt x="2395" y="0"/>
                  </a:lnTo>
                  <a:lnTo>
                    <a:pt x="2395" y="11"/>
                  </a:lnTo>
                  <a:close/>
                  <a:moveTo>
                    <a:pt x="2316" y="11"/>
                  </a:moveTo>
                  <a:lnTo>
                    <a:pt x="2271" y="11"/>
                  </a:lnTo>
                  <a:lnTo>
                    <a:pt x="2271" y="0"/>
                  </a:lnTo>
                  <a:lnTo>
                    <a:pt x="2316" y="0"/>
                  </a:lnTo>
                  <a:lnTo>
                    <a:pt x="2316" y="11"/>
                  </a:lnTo>
                  <a:close/>
                  <a:moveTo>
                    <a:pt x="2237" y="11"/>
                  </a:moveTo>
                  <a:lnTo>
                    <a:pt x="2192" y="11"/>
                  </a:lnTo>
                  <a:lnTo>
                    <a:pt x="2192" y="0"/>
                  </a:lnTo>
                  <a:lnTo>
                    <a:pt x="2237" y="0"/>
                  </a:lnTo>
                  <a:lnTo>
                    <a:pt x="2237" y="11"/>
                  </a:lnTo>
                  <a:close/>
                  <a:moveTo>
                    <a:pt x="2158" y="11"/>
                  </a:moveTo>
                  <a:lnTo>
                    <a:pt x="2113" y="11"/>
                  </a:lnTo>
                  <a:lnTo>
                    <a:pt x="2113" y="0"/>
                  </a:lnTo>
                  <a:lnTo>
                    <a:pt x="2158" y="0"/>
                  </a:lnTo>
                  <a:lnTo>
                    <a:pt x="2158" y="11"/>
                  </a:lnTo>
                  <a:close/>
                  <a:moveTo>
                    <a:pt x="2079" y="11"/>
                  </a:moveTo>
                  <a:lnTo>
                    <a:pt x="2034" y="11"/>
                  </a:lnTo>
                  <a:lnTo>
                    <a:pt x="2034" y="0"/>
                  </a:lnTo>
                  <a:lnTo>
                    <a:pt x="2079" y="0"/>
                  </a:lnTo>
                  <a:lnTo>
                    <a:pt x="2079" y="11"/>
                  </a:lnTo>
                  <a:close/>
                  <a:moveTo>
                    <a:pt x="2001" y="11"/>
                  </a:moveTo>
                  <a:lnTo>
                    <a:pt x="1956" y="11"/>
                  </a:lnTo>
                  <a:lnTo>
                    <a:pt x="1956" y="0"/>
                  </a:lnTo>
                  <a:lnTo>
                    <a:pt x="2001" y="0"/>
                  </a:lnTo>
                  <a:lnTo>
                    <a:pt x="2001" y="11"/>
                  </a:lnTo>
                  <a:close/>
                  <a:moveTo>
                    <a:pt x="1922" y="11"/>
                  </a:moveTo>
                  <a:lnTo>
                    <a:pt x="1877" y="11"/>
                  </a:lnTo>
                  <a:lnTo>
                    <a:pt x="1877" y="0"/>
                  </a:lnTo>
                  <a:lnTo>
                    <a:pt x="1922" y="0"/>
                  </a:lnTo>
                  <a:lnTo>
                    <a:pt x="1922" y="11"/>
                  </a:lnTo>
                  <a:close/>
                  <a:moveTo>
                    <a:pt x="1843" y="11"/>
                  </a:moveTo>
                  <a:lnTo>
                    <a:pt x="1798" y="11"/>
                  </a:lnTo>
                  <a:lnTo>
                    <a:pt x="1798" y="0"/>
                  </a:lnTo>
                  <a:lnTo>
                    <a:pt x="1843" y="0"/>
                  </a:lnTo>
                  <a:lnTo>
                    <a:pt x="1843" y="11"/>
                  </a:lnTo>
                  <a:close/>
                  <a:moveTo>
                    <a:pt x="1764" y="11"/>
                  </a:moveTo>
                  <a:lnTo>
                    <a:pt x="1719" y="11"/>
                  </a:lnTo>
                  <a:lnTo>
                    <a:pt x="1719" y="0"/>
                  </a:lnTo>
                  <a:lnTo>
                    <a:pt x="1764" y="0"/>
                  </a:lnTo>
                  <a:lnTo>
                    <a:pt x="1764" y="11"/>
                  </a:lnTo>
                  <a:close/>
                  <a:moveTo>
                    <a:pt x="1685" y="11"/>
                  </a:moveTo>
                  <a:lnTo>
                    <a:pt x="1640" y="11"/>
                  </a:lnTo>
                  <a:lnTo>
                    <a:pt x="1640" y="0"/>
                  </a:lnTo>
                  <a:lnTo>
                    <a:pt x="1685" y="0"/>
                  </a:lnTo>
                  <a:lnTo>
                    <a:pt x="1685" y="11"/>
                  </a:lnTo>
                  <a:close/>
                  <a:moveTo>
                    <a:pt x="1606" y="11"/>
                  </a:moveTo>
                  <a:lnTo>
                    <a:pt x="1561" y="11"/>
                  </a:lnTo>
                  <a:lnTo>
                    <a:pt x="1561" y="0"/>
                  </a:lnTo>
                  <a:lnTo>
                    <a:pt x="1606" y="0"/>
                  </a:lnTo>
                  <a:lnTo>
                    <a:pt x="1606" y="11"/>
                  </a:lnTo>
                  <a:close/>
                  <a:moveTo>
                    <a:pt x="1527" y="11"/>
                  </a:moveTo>
                  <a:lnTo>
                    <a:pt x="1482" y="11"/>
                  </a:lnTo>
                  <a:lnTo>
                    <a:pt x="1482" y="0"/>
                  </a:lnTo>
                  <a:lnTo>
                    <a:pt x="1527" y="0"/>
                  </a:lnTo>
                  <a:lnTo>
                    <a:pt x="1527" y="11"/>
                  </a:lnTo>
                  <a:close/>
                  <a:moveTo>
                    <a:pt x="1449" y="11"/>
                  </a:moveTo>
                  <a:lnTo>
                    <a:pt x="1403" y="11"/>
                  </a:lnTo>
                  <a:lnTo>
                    <a:pt x="1403" y="0"/>
                  </a:lnTo>
                  <a:lnTo>
                    <a:pt x="1449" y="0"/>
                  </a:lnTo>
                  <a:lnTo>
                    <a:pt x="1449" y="11"/>
                  </a:lnTo>
                  <a:close/>
                  <a:moveTo>
                    <a:pt x="1370" y="11"/>
                  </a:moveTo>
                  <a:lnTo>
                    <a:pt x="1324" y="11"/>
                  </a:lnTo>
                  <a:lnTo>
                    <a:pt x="1324" y="0"/>
                  </a:lnTo>
                  <a:lnTo>
                    <a:pt x="1370" y="0"/>
                  </a:lnTo>
                  <a:lnTo>
                    <a:pt x="1370" y="11"/>
                  </a:lnTo>
                  <a:close/>
                  <a:moveTo>
                    <a:pt x="1291" y="11"/>
                  </a:moveTo>
                  <a:lnTo>
                    <a:pt x="1246" y="11"/>
                  </a:lnTo>
                  <a:lnTo>
                    <a:pt x="1246" y="0"/>
                  </a:lnTo>
                  <a:lnTo>
                    <a:pt x="1291" y="0"/>
                  </a:lnTo>
                  <a:lnTo>
                    <a:pt x="1291" y="11"/>
                  </a:lnTo>
                  <a:close/>
                  <a:moveTo>
                    <a:pt x="1212" y="11"/>
                  </a:moveTo>
                  <a:lnTo>
                    <a:pt x="1167" y="11"/>
                  </a:lnTo>
                  <a:lnTo>
                    <a:pt x="1167" y="0"/>
                  </a:lnTo>
                  <a:lnTo>
                    <a:pt x="1212" y="0"/>
                  </a:lnTo>
                  <a:lnTo>
                    <a:pt x="1212" y="11"/>
                  </a:lnTo>
                  <a:close/>
                  <a:moveTo>
                    <a:pt x="1133" y="11"/>
                  </a:moveTo>
                  <a:lnTo>
                    <a:pt x="1088" y="11"/>
                  </a:lnTo>
                  <a:lnTo>
                    <a:pt x="1088" y="0"/>
                  </a:lnTo>
                  <a:lnTo>
                    <a:pt x="1133" y="0"/>
                  </a:lnTo>
                  <a:lnTo>
                    <a:pt x="1133" y="11"/>
                  </a:lnTo>
                  <a:close/>
                  <a:moveTo>
                    <a:pt x="1054" y="11"/>
                  </a:moveTo>
                  <a:lnTo>
                    <a:pt x="1009" y="11"/>
                  </a:lnTo>
                  <a:lnTo>
                    <a:pt x="1009" y="0"/>
                  </a:lnTo>
                  <a:lnTo>
                    <a:pt x="1054" y="0"/>
                  </a:lnTo>
                  <a:lnTo>
                    <a:pt x="1054" y="11"/>
                  </a:lnTo>
                  <a:close/>
                  <a:moveTo>
                    <a:pt x="975" y="11"/>
                  </a:moveTo>
                  <a:lnTo>
                    <a:pt x="930" y="11"/>
                  </a:lnTo>
                  <a:lnTo>
                    <a:pt x="930" y="0"/>
                  </a:lnTo>
                  <a:lnTo>
                    <a:pt x="975" y="0"/>
                  </a:lnTo>
                  <a:lnTo>
                    <a:pt x="975" y="11"/>
                  </a:lnTo>
                  <a:close/>
                  <a:moveTo>
                    <a:pt x="896" y="11"/>
                  </a:moveTo>
                  <a:lnTo>
                    <a:pt x="851" y="11"/>
                  </a:lnTo>
                  <a:lnTo>
                    <a:pt x="851" y="0"/>
                  </a:lnTo>
                  <a:lnTo>
                    <a:pt x="896" y="0"/>
                  </a:lnTo>
                  <a:lnTo>
                    <a:pt x="896" y="11"/>
                  </a:lnTo>
                  <a:close/>
                  <a:moveTo>
                    <a:pt x="817" y="11"/>
                  </a:moveTo>
                  <a:lnTo>
                    <a:pt x="772" y="11"/>
                  </a:lnTo>
                  <a:lnTo>
                    <a:pt x="772" y="0"/>
                  </a:lnTo>
                  <a:lnTo>
                    <a:pt x="817" y="0"/>
                  </a:lnTo>
                  <a:lnTo>
                    <a:pt x="817" y="11"/>
                  </a:lnTo>
                  <a:close/>
                  <a:moveTo>
                    <a:pt x="739" y="11"/>
                  </a:moveTo>
                  <a:lnTo>
                    <a:pt x="693" y="11"/>
                  </a:lnTo>
                  <a:lnTo>
                    <a:pt x="693" y="0"/>
                  </a:lnTo>
                  <a:lnTo>
                    <a:pt x="739" y="0"/>
                  </a:lnTo>
                  <a:lnTo>
                    <a:pt x="739" y="11"/>
                  </a:lnTo>
                  <a:close/>
                  <a:moveTo>
                    <a:pt x="660" y="11"/>
                  </a:moveTo>
                  <a:lnTo>
                    <a:pt x="615" y="11"/>
                  </a:lnTo>
                  <a:lnTo>
                    <a:pt x="615" y="0"/>
                  </a:lnTo>
                  <a:lnTo>
                    <a:pt x="660" y="0"/>
                  </a:lnTo>
                  <a:lnTo>
                    <a:pt x="660" y="11"/>
                  </a:lnTo>
                  <a:close/>
                  <a:moveTo>
                    <a:pt x="581" y="11"/>
                  </a:moveTo>
                  <a:lnTo>
                    <a:pt x="536" y="11"/>
                  </a:lnTo>
                  <a:lnTo>
                    <a:pt x="536" y="0"/>
                  </a:lnTo>
                  <a:lnTo>
                    <a:pt x="581" y="0"/>
                  </a:lnTo>
                  <a:lnTo>
                    <a:pt x="581" y="11"/>
                  </a:lnTo>
                  <a:close/>
                  <a:moveTo>
                    <a:pt x="502" y="11"/>
                  </a:moveTo>
                  <a:lnTo>
                    <a:pt x="457" y="11"/>
                  </a:lnTo>
                  <a:lnTo>
                    <a:pt x="457" y="0"/>
                  </a:lnTo>
                  <a:lnTo>
                    <a:pt x="502" y="0"/>
                  </a:lnTo>
                  <a:lnTo>
                    <a:pt x="502" y="11"/>
                  </a:lnTo>
                  <a:close/>
                  <a:moveTo>
                    <a:pt x="423" y="11"/>
                  </a:moveTo>
                  <a:lnTo>
                    <a:pt x="378" y="11"/>
                  </a:lnTo>
                  <a:lnTo>
                    <a:pt x="378" y="0"/>
                  </a:lnTo>
                  <a:lnTo>
                    <a:pt x="423" y="0"/>
                  </a:lnTo>
                  <a:lnTo>
                    <a:pt x="423" y="11"/>
                  </a:lnTo>
                  <a:close/>
                  <a:moveTo>
                    <a:pt x="344" y="11"/>
                  </a:moveTo>
                  <a:lnTo>
                    <a:pt x="299" y="11"/>
                  </a:lnTo>
                  <a:lnTo>
                    <a:pt x="299" y="0"/>
                  </a:lnTo>
                  <a:lnTo>
                    <a:pt x="344" y="0"/>
                  </a:lnTo>
                  <a:lnTo>
                    <a:pt x="344" y="11"/>
                  </a:lnTo>
                  <a:close/>
                  <a:moveTo>
                    <a:pt x="265" y="11"/>
                  </a:moveTo>
                  <a:lnTo>
                    <a:pt x="220" y="11"/>
                  </a:lnTo>
                  <a:lnTo>
                    <a:pt x="220" y="0"/>
                  </a:lnTo>
                  <a:lnTo>
                    <a:pt x="265" y="0"/>
                  </a:lnTo>
                  <a:lnTo>
                    <a:pt x="265" y="11"/>
                  </a:lnTo>
                  <a:close/>
                  <a:moveTo>
                    <a:pt x="186" y="11"/>
                  </a:moveTo>
                  <a:lnTo>
                    <a:pt x="141" y="11"/>
                  </a:lnTo>
                  <a:lnTo>
                    <a:pt x="141" y="0"/>
                  </a:lnTo>
                  <a:lnTo>
                    <a:pt x="186" y="0"/>
                  </a:lnTo>
                  <a:lnTo>
                    <a:pt x="186" y="11"/>
                  </a:lnTo>
                  <a:close/>
                  <a:moveTo>
                    <a:pt x="107" y="11"/>
                  </a:moveTo>
                  <a:lnTo>
                    <a:pt x="62" y="11"/>
                  </a:lnTo>
                  <a:lnTo>
                    <a:pt x="62" y="0"/>
                  </a:lnTo>
                  <a:lnTo>
                    <a:pt x="107" y="0"/>
                  </a:lnTo>
                  <a:lnTo>
                    <a:pt x="107" y="11"/>
                  </a:lnTo>
                  <a:close/>
                  <a:moveTo>
                    <a:pt x="29" y="11"/>
                  </a:moveTo>
                  <a:lnTo>
                    <a:pt x="6" y="11"/>
                  </a:lnTo>
                  <a:lnTo>
                    <a:pt x="12" y="6"/>
                  </a:lnTo>
                  <a:lnTo>
                    <a:pt x="12" y="28"/>
                  </a:lnTo>
                  <a:lnTo>
                    <a:pt x="0" y="28"/>
                  </a:lnTo>
                  <a:lnTo>
                    <a:pt x="0" y="0"/>
                  </a:lnTo>
                  <a:lnTo>
                    <a:pt x="29" y="0"/>
                  </a:lnTo>
                  <a:lnTo>
                    <a:pt x="29" y="11"/>
                  </a:lnTo>
                  <a:close/>
                  <a:moveTo>
                    <a:pt x="12" y="61"/>
                  </a:moveTo>
                  <a:lnTo>
                    <a:pt x="12" y="105"/>
                  </a:lnTo>
                  <a:lnTo>
                    <a:pt x="0" y="105"/>
                  </a:lnTo>
                  <a:lnTo>
                    <a:pt x="0" y="61"/>
                  </a:lnTo>
                  <a:lnTo>
                    <a:pt x="12" y="61"/>
                  </a:lnTo>
                  <a:close/>
                  <a:moveTo>
                    <a:pt x="12" y="139"/>
                  </a:moveTo>
                  <a:lnTo>
                    <a:pt x="12" y="183"/>
                  </a:lnTo>
                  <a:lnTo>
                    <a:pt x="0" y="183"/>
                  </a:lnTo>
                  <a:lnTo>
                    <a:pt x="0" y="139"/>
                  </a:lnTo>
                  <a:lnTo>
                    <a:pt x="12" y="139"/>
                  </a:lnTo>
                  <a:close/>
                  <a:moveTo>
                    <a:pt x="12" y="216"/>
                  </a:moveTo>
                  <a:lnTo>
                    <a:pt x="12" y="260"/>
                  </a:lnTo>
                  <a:lnTo>
                    <a:pt x="0" y="260"/>
                  </a:lnTo>
                  <a:lnTo>
                    <a:pt x="0" y="216"/>
                  </a:lnTo>
                  <a:lnTo>
                    <a:pt x="12" y="216"/>
                  </a:lnTo>
                  <a:close/>
                  <a:moveTo>
                    <a:pt x="12" y="293"/>
                  </a:moveTo>
                  <a:lnTo>
                    <a:pt x="12" y="337"/>
                  </a:lnTo>
                  <a:lnTo>
                    <a:pt x="0" y="337"/>
                  </a:lnTo>
                  <a:lnTo>
                    <a:pt x="0" y="293"/>
                  </a:lnTo>
                  <a:lnTo>
                    <a:pt x="12" y="293"/>
                  </a:lnTo>
                  <a:close/>
                  <a:moveTo>
                    <a:pt x="12" y="371"/>
                  </a:moveTo>
                  <a:lnTo>
                    <a:pt x="12" y="415"/>
                  </a:lnTo>
                  <a:lnTo>
                    <a:pt x="0" y="415"/>
                  </a:lnTo>
                  <a:lnTo>
                    <a:pt x="0" y="371"/>
                  </a:lnTo>
                  <a:lnTo>
                    <a:pt x="12" y="371"/>
                  </a:lnTo>
                  <a:close/>
                  <a:moveTo>
                    <a:pt x="12" y="448"/>
                  </a:moveTo>
                  <a:lnTo>
                    <a:pt x="12" y="492"/>
                  </a:lnTo>
                  <a:lnTo>
                    <a:pt x="0" y="492"/>
                  </a:lnTo>
                  <a:lnTo>
                    <a:pt x="0" y="448"/>
                  </a:lnTo>
                  <a:lnTo>
                    <a:pt x="12" y="448"/>
                  </a:lnTo>
                  <a:close/>
                  <a:moveTo>
                    <a:pt x="12" y="525"/>
                  </a:moveTo>
                  <a:lnTo>
                    <a:pt x="12" y="570"/>
                  </a:lnTo>
                  <a:lnTo>
                    <a:pt x="0" y="570"/>
                  </a:lnTo>
                  <a:lnTo>
                    <a:pt x="0" y="525"/>
                  </a:lnTo>
                  <a:lnTo>
                    <a:pt x="12" y="525"/>
                  </a:lnTo>
                  <a:close/>
                  <a:moveTo>
                    <a:pt x="12" y="603"/>
                  </a:moveTo>
                  <a:lnTo>
                    <a:pt x="12" y="647"/>
                  </a:lnTo>
                  <a:lnTo>
                    <a:pt x="0" y="647"/>
                  </a:lnTo>
                  <a:lnTo>
                    <a:pt x="0" y="603"/>
                  </a:lnTo>
                  <a:lnTo>
                    <a:pt x="12" y="603"/>
                  </a:lnTo>
                  <a:close/>
                  <a:moveTo>
                    <a:pt x="12" y="680"/>
                  </a:moveTo>
                  <a:lnTo>
                    <a:pt x="12" y="724"/>
                  </a:lnTo>
                  <a:lnTo>
                    <a:pt x="0" y="724"/>
                  </a:lnTo>
                  <a:lnTo>
                    <a:pt x="0" y="680"/>
                  </a:lnTo>
                  <a:lnTo>
                    <a:pt x="12" y="680"/>
                  </a:lnTo>
                  <a:close/>
                  <a:moveTo>
                    <a:pt x="12" y="757"/>
                  </a:moveTo>
                  <a:lnTo>
                    <a:pt x="12" y="802"/>
                  </a:lnTo>
                  <a:lnTo>
                    <a:pt x="0" y="802"/>
                  </a:lnTo>
                  <a:lnTo>
                    <a:pt x="0" y="757"/>
                  </a:lnTo>
                  <a:lnTo>
                    <a:pt x="12" y="757"/>
                  </a:lnTo>
                  <a:close/>
                  <a:moveTo>
                    <a:pt x="12" y="835"/>
                  </a:moveTo>
                  <a:lnTo>
                    <a:pt x="12" y="879"/>
                  </a:lnTo>
                  <a:lnTo>
                    <a:pt x="0" y="879"/>
                  </a:lnTo>
                  <a:lnTo>
                    <a:pt x="0" y="835"/>
                  </a:lnTo>
                  <a:lnTo>
                    <a:pt x="12" y="835"/>
                  </a:lnTo>
                  <a:close/>
                  <a:moveTo>
                    <a:pt x="12" y="912"/>
                  </a:moveTo>
                  <a:lnTo>
                    <a:pt x="12" y="956"/>
                  </a:lnTo>
                  <a:lnTo>
                    <a:pt x="0" y="956"/>
                  </a:lnTo>
                  <a:lnTo>
                    <a:pt x="0" y="912"/>
                  </a:lnTo>
                  <a:lnTo>
                    <a:pt x="12" y="912"/>
                  </a:lnTo>
                  <a:close/>
                  <a:moveTo>
                    <a:pt x="12" y="989"/>
                  </a:moveTo>
                  <a:lnTo>
                    <a:pt x="12" y="1028"/>
                  </a:lnTo>
                  <a:lnTo>
                    <a:pt x="6" y="1023"/>
                  </a:lnTo>
                  <a:lnTo>
                    <a:pt x="12" y="1023"/>
                  </a:lnTo>
                  <a:lnTo>
                    <a:pt x="12" y="1034"/>
                  </a:lnTo>
                  <a:lnTo>
                    <a:pt x="0" y="1034"/>
                  </a:lnTo>
                  <a:lnTo>
                    <a:pt x="0" y="989"/>
                  </a:lnTo>
                  <a:lnTo>
                    <a:pt x="12" y="989"/>
                  </a:lnTo>
                  <a:close/>
                  <a:moveTo>
                    <a:pt x="46" y="1023"/>
                  </a:moveTo>
                  <a:lnTo>
                    <a:pt x="91" y="1023"/>
                  </a:lnTo>
                  <a:lnTo>
                    <a:pt x="91" y="1034"/>
                  </a:lnTo>
                  <a:lnTo>
                    <a:pt x="46" y="1034"/>
                  </a:lnTo>
                  <a:lnTo>
                    <a:pt x="46" y="1023"/>
                  </a:lnTo>
                  <a:close/>
                  <a:moveTo>
                    <a:pt x="124" y="1023"/>
                  </a:moveTo>
                  <a:lnTo>
                    <a:pt x="169" y="1023"/>
                  </a:lnTo>
                  <a:lnTo>
                    <a:pt x="169" y="1034"/>
                  </a:lnTo>
                  <a:lnTo>
                    <a:pt x="124" y="1034"/>
                  </a:lnTo>
                  <a:lnTo>
                    <a:pt x="124" y="1023"/>
                  </a:lnTo>
                  <a:close/>
                  <a:moveTo>
                    <a:pt x="203" y="1023"/>
                  </a:moveTo>
                  <a:lnTo>
                    <a:pt x="248" y="1023"/>
                  </a:lnTo>
                  <a:lnTo>
                    <a:pt x="248" y="1034"/>
                  </a:lnTo>
                  <a:lnTo>
                    <a:pt x="203" y="1034"/>
                  </a:lnTo>
                  <a:lnTo>
                    <a:pt x="203" y="1023"/>
                  </a:lnTo>
                  <a:close/>
                  <a:moveTo>
                    <a:pt x="282" y="1023"/>
                  </a:moveTo>
                  <a:lnTo>
                    <a:pt x="327" y="1023"/>
                  </a:lnTo>
                  <a:lnTo>
                    <a:pt x="327" y="1034"/>
                  </a:lnTo>
                  <a:lnTo>
                    <a:pt x="282" y="1034"/>
                  </a:lnTo>
                  <a:lnTo>
                    <a:pt x="282" y="1023"/>
                  </a:lnTo>
                  <a:close/>
                  <a:moveTo>
                    <a:pt x="361" y="1023"/>
                  </a:moveTo>
                  <a:lnTo>
                    <a:pt x="406" y="1023"/>
                  </a:lnTo>
                  <a:lnTo>
                    <a:pt x="406" y="1034"/>
                  </a:lnTo>
                  <a:lnTo>
                    <a:pt x="361" y="1034"/>
                  </a:lnTo>
                  <a:lnTo>
                    <a:pt x="361" y="1023"/>
                  </a:lnTo>
                  <a:close/>
                  <a:moveTo>
                    <a:pt x="440" y="1023"/>
                  </a:moveTo>
                  <a:lnTo>
                    <a:pt x="485" y="1023"/>
                  </a:lnTo>
                  <a:lnTo>
                    <a:pt x="485" y="1034"/>
                  </a:lnTo>
                  <a:lnTo>
                    <a:pt x="440" y="1034"/>
                  </a:lnTo>
                  <a:lnTo>
                    <a:pt x="440" y="1023"/>
                  </a:lnTo>
                  <a:close/>
                  <a:moveTo>
                    <a:pt x="519" y="1023"/>
                  </a:moveTo>
                  <a:lnTo>
                    <a:pt x="564" y="1023"/>
                  </a:lnTo>
                  <a:lnTo>
                    <a:pt x="564" y="1034"/>
                  </a:lnTo>
                  <a:lnTo>
                    <a:pt x="519" y="1034"/>
                  </a:lnTo>
                  <a:lnTo>
                    <a:pt x="519" y="1023"/>
                  </a:lnTo>
                  <a:close/>
                  <a:moveTo>
                    <a:pt x="598" y="1023"/>
                  </a:moveTo>
                  <a:lnTo>
                    <a:pt x="643" y="1023"/>
                  </a:lnTo>
                  <a:lnTo>
                    <a:pt x="643" y="1034"/>
                  </a:lnTo>
                  <a:lnTo>
                    <a:pt x="598" y="1034"/>
                  </a:lnTo>
                  <a:lnTo>
                    <a:pt x="598" y="1023"/>
                  </a:lnTo>
                  <a:close/>
                  <a:moveTo>
                    <a:pt x="677" y="1023"/>
                  </a:moveTo>
                  <a:lnTo>
                    <a:pt x="722" y="1023"/>
                  </a:lnTo>
                  <a:lnTo>
                    <a:pt x="722" y="1034"/>
                  </a:lnTo>
                  <a:lnTo>
                    <a:pt x="677" y="1034"/>
                  </a:lnTo>
                  <a:lnTo>
                    <a:pt x="677" y="1023"/>
                  </a:lnTo>
                  <a:close/>
                  <a:moveTo>
                    <a:pt x="755" y="1023"/>
                  </a:moveTo>
                  <a:lnTo>
                    <a:pt x="800" y="1023"/>
                  </a:lnTo>
                  <a:lnTo>
                    <a:pt x="800" y="1034"/>
                  </a:lnTo>
                  <a:lnTo>
                    <a:pt x="755" y="1034"/>
                  </a:lnTo>
                  <a:lnTo>
                    <a:pt x="755" y="1023"/>
                  </a:lnTo>
                  <a:close/>
                  <a:moveTo>
                    <a:pt x="834" y="1023"/>
                  </a:moveTo>
                  <a:lnTo>
                    <a:pt x="879" y="1023"/>
                  </a:lnTo>
                  <a:lnTo>
                    <a:pt x="879" y="1034"/>
                  </a:lnTo>
                  <a:lnTo>
                    <a:pt x="834" y="1034"/>
                  </a:lnTo>
                  <a:lnTo>
                    <a:pt x="834" y="1023"/>
                  </a:lnTo>
                  <a:close/>
                  <a:moveTo>
                    <a:pt x="913" y="1023"/>
                  </a:moveTo>
                  <a:lnTo>
                    <a:pt x="958" y="1023"/>
                  </a:lnTo>
                  <a:lnTo>
                    <a:pt x="958" y="1034"/>
                  </a:lnTo>
                  <a:lnTo>
                    <a:pt x="913" y="1034"/>
                  </a:lnTo>
                  <a:lnTo>
                    <a:pt x="913" y="1023"/>
                  </a:lnTo>
                  <a:close/>
                  <a:moveTo>
                    <a:pt x="992" y="1023"/>
                  </a:moveTo>
                  <a:lnTo>
                    <a:pt x="1037" y="1023"/>
                  </a:lnTo>
                  <a:lnTo>
                    <a:pt x="1037" y="1034"/>
                  </a:lnTo>
                  <a:lnTo>
                    <a:pt x="992" y="1034"/>
                  </a:lnTo>
                  <a:lnTo>
                    <a:pt x="992" y="1023"/>
                  </a:lnTo>
                  <a:close/>
                  <a:moveTo>
                    <a:pt x="1071" y="1023"/>
                  </a:moveTo>
                  <a:lnTo>
                    <a:pt x="1116" y="1023"/>
                  </a:lnTo>
                  <a:lnTo>
                    <a:pt x="1116" y="1034"/>
                  </a:lnTo>
                  <a:lnTo>
                    <a:pt x="1071" y="1034"/>
                  </a:lnTo>
                  <a:lnTo>
                    <a:pt x="1071" y="1023"/>
                  </a:lnTo>
                  <a:close/>
                  <a:moveTo>
                    <a:pt x="1150" y="1023"/>
                  </a:moveTo>
                  <a:lnTo>
                    <a:pt x="1195" y="1023"/>
                  </a:lnTo>
                  <a:lnTo>
                    <a:pt x="1195" y="1034"/>
                  </a:lnTo>
                  <a:lnTo>
                    <a:pt x="1150" y="1034"/>
                  </a:lnTo>
                  <a:lnTo>
                    <a:pt x="1150" y="1023"/>
                  </a:lnTo>
                  <a:close/>
                  <a:moveTo>
                    <a:pt x="1229" y="1023"/>
                  </a:moveTo>
                  <a:lnTo>
                    <a:pt x="1274" y="1023"/>
                  </a:lnTo>
                  <a:lnTo>
                    <a:pt x="1274" y="1034"/>
                  </a:lnTo>
                  <a:lnTo>
                    <a:pt x="1229" y="1034"/>
                  </a:lnTo>
                  <a:lnTo>
                    <a:pt x="1229" y="1023"/>
                  </a:lnTo>
                  <a:close/>
                  <a:moveTo>
                    <a:pt x="1308" y="1023"/>
                  </a:moveTo>
                  <a:lnTo>
                    <a:pt x="1353" y="1023"/>
                  </a:lnTo>
                  <a:lnTo>
                    <a:pt x="1353" y="1034"/>
                  </a:lnTo>
                  <a:lnTo>
                    <a:pt x="1308" y="1034"/>
                  </a:lnTo>
                  <a:lnTo>
                    <a:pt x="1308" y="1023"/>
                  </a:lnTo>
                  <a:close/>
                  <a:moveTo>
                    <a:pt x="1386" y="1023"/>
                  </a:moveTo>
                  <a:lnTo>
                    <a:pt x="1432" y="1023"/>
                  </a:lnTo>
                  <a:lnTo>
                    <a:pt x="1432" y="1034"/>
                  </a:lnTo>
                  <a:lnTo>
                    <a:pt x="1386" y="1034"/>
                  </a:lnTo>
                  <a:lnTo>
                    <a:pt x="1386" y="1023"/>
                  </a:lnTo>
                  <a:close/>
                  <a:moveTo>
                    <a:pt x="1465" y="1023"/>
                  </a:moveTo>
                  <a:lnTo>
                    <a:pt x="1510" y="1023"/>
                  </a:lnTo>
                  <a:lnTo>
                    <a:pt x="1510" y="1034"/>
                  </a:lnTo>
                  <a:lnTo>
                    <a:pt x="1465" y="1034"/>
                  </a:lnTo>
                  <a:lnTo>
                    <a:pt x="1465" y="1023"/>
                  </a:lnTo>
                  <a:close/>
                  <a:moveTo>
                    <a:pt x="1544" y="1023"/>
                  </a:moveTo>
                  <a:lnTo>
                    <a:pt x="1589" y="1023"/>
                  </a:lnTo>
                  <a:lnTo>
                    <a:pt x="1589" y="1034"/>
                  </a:lnTo>
                  <a:lnTo>
                    <a:pt x="1544" y="1034"/>
                  </a:lnTo>
                  <a:lnTo>
                    <a:pt x="1544" y="1023"/>
                  </a:lnTo>
                  <a:close/>
                  <a:moveTo>
                    <a:pt x="1623" y="1023"/>
                  </a:moveTo>
                  <a:lnTo>
                    <a:pt x="1668" y="1023"/>
                  </a:lnTo>
                  <a:lnTo>
                    <a:pt x="1668" y="1034"/>
                  </a:lnTo>
                  <a:lnTo>
                    <a:pt x="1623" y="1034"/>
                  </a:lnTo>
                  <a:lnTo>
                    <a:pt x="1623" y="1023"/>
                  </a:lnTo>
                  <a:close/>
                  <a:moveTo>
                    <a:pt x="1702" y="1023"/>
                  </a:moveTo>
                  <a:lnTo>
                    <a:pt x="1747" y="1023"/>
                  </a:lnTo>
                  <a:lnTo>
                    <a:pt x="1747" y="1034"/>
                  </a:lnTo>
                  <a:lnTo>
                    <a:pt x="1702" y="1034"/>
                  </a:lnTo>
                  <a:lnTo>
                    <a:pt x="1702" y="1023"/>
                  </a:lnTo>
                  <a:close/>
                  <a:moveTo>
                    <a:pt x="1781" y="1023"/>
                  </a:moveTo>
                  <a:lnTo>
                    <a:pt x="1826" y="1023"/>
                  </a:lnTo>
                  <a:lnTo>
                    <a:pt x="1826" y="1034"/>
                  </a:lnTo>
                  <a:lnTo>
                    <a:pt x="1781" y="1034"/>
                  </a:lnTo>
                  <a:lnTo>
                    <a:pt x="1781" y="1023"/>
                  </a:lnTo>
                  <a:close/>
                  <a:moveTo>
                    <a:pt x="1860" y="1023"/>
                  </a:moveTo>
                  <a:lnTo>
                    <a:pt x="1905" y="1023"/>
                  </a:lnTo>
                  <a:lnTo>
                    <a:pt x="1905" y="1034"/>
                  </a:lnTo>
                  <a:lnTo>
                    <a:pt x="1860" y="1034"/>
                  </a:lnTo>
                  <a:lnTo>
                    <a:pt x="1860" y="1023"/>
                  </a:lnTo>
                  <a:close/>
                  <a:moveTo>
                    <a:pt x="1939" y="1023"/>
                  </a:moveTo>
                  <a:lnTo>
                    <a:pt x="1984" y="1023"/>
                  </a:lnTo>
                  <a:lnTo>
                    <a:pt x="1984" y="1034"/>
                  </a:lnTo>
                  <a:lnTo>
                    <a:pt x="1939" y="1034"/>
                  </a:lnTo>
                  <a:lnTo>
                    <a:pt x="1939" y="1023"/>
                  </a:lnTo>
                  <a:close/>
                  <a:moveTo>
                    <a:pt x="2017" y="1023"/>
                  </a:moveTo>
                  <a:lnTo>
                    <a:pt x="2063" y="1023"/>
                  </a:lnTo>
                  <a:lnTo>
                    <a:pt x="2063" y="1034"/>
                  </a:lnTo>
                  <a:lnTo>
                    <a:pt x="2017" y="1034"/>
                  </a:lnTo>
                  <a:lnTo>
                    <a:pt x="2017" y="1023"/>
                  </a:lnTo>
                  <a:close/>
                  <a:moveTo>
                    <a:pt x="2096" y="1023"/>
                  </a:moveTo>
                  <a:lnTo>
                    <a:pt x="2142" y="1023"/>
                  </a:lnTo>
                  <a:lnTo>
                    <a:pt x="2142" y="1034"/>
                  </a:lnTo>
                  <a:lnTo>
                    <a:pt x="2096" y="1034"/>
                  </a:lnTo>
                  <a:lnTo>
                    <a:pt x="2096" y="1023"/>
                  </a:lnTo>
                  <a:close/>
                  <a:moveTo>
                    <a:pt x="2175" y="1023"/>
                  </a:moveTo>
                  <a:lnTo>
                    <a:pt x="2220" y="1023"/>
                  </a:lnTo>
                  <a:lnTo>
                    <a:pt x="2220" y="1034"/>
                  </a:lnTo>
                  <a:lnTo>
                    <a:pt x="2175" y="1034"/>
                  </a:lnTo>
                  <a:lnTo>
                    <a:pt x="2175" y="1023"/>
                  </a:lnTo>
                  <a:close/>
                  <a:moveTo>
                    <a:pt x="2254" y="1023"/>
                  </a:moveTo>
                  <a:lnTo>
                    <a:pt x="2299" y="1023"/>
                  </a:lnTo>
                  <a:lnTo>
                    <a:pt x="2299" y="1034"/>
                  </a:lnTo>
                  <a:lnTo>
                    <a:pt x="2254" y="1034"/>
                  </a:lnTo>
                  <a:lnTo>
                    <a:pt x="2254" y="1023"/>
                  </a:lnTo>
                  <a:close/>
                  <a:moveTo>
                    <a:pt x="2333" y="1023"/>
                  </a:moveTo>
                  <a:lnTo>
                    <a:pt x="2378" y="1023"/>
                  </a:lnTo>
                  <a:lnTo>
                    <a:pt x="2378" y="1034"/>
                  </a:lnTo>
                  <a:lnTo>
                    <a:pt x="2333" y="1034"/>
                  </a:lnTo>
                  <a:lnTo>
                    <a:pt x="2333" y="1023"/>
                  </a:lnTo>
                  <a:close/>
                  <a:moveTo>
                    <a:pt x="2412" y="1023"/>
                  </a:moveTo>
                  <a:lnTo>
                    <a:pt x="2457" y="1023"/>
                  </a:lnTo>
                  <a:lnTo>
                    <a:pt x="2457" y="1034"/>
                  </a:lnTo>
                  <a:lnTo>
                    <a:pt x="2412" y="1034"/>
                  </a:lnTo>
                  <a:lnTo>
                    <a:pt x="2412" y="1023"/>
                  </a:lnTo>
                  <a:close/>
                  <a:moveTo>
                    <a:pt x="2491" y="1023"/>
                  </a:moveTo>
                  <a:lnTo>
                    <a:pt x="2536" y="1023"/>
                  </a:lnTo>
                  <a:lnTo>
                    <a:pt x="2536" y="1034"/>
                  </a:lnTo>
                  <a:lnTo>
                    <a:pt x="2491" y="1034"/>
                  </a:lnTo>
                  <a:lnTo>
                    <a:pt x="2491" y="1023"/>
                  </a:lnTo>
                  <a:close/>
                  <a:moveTo>
                    <a:pt x="2570" y="1023"/>
                  </a:moveTo>
                  <a:lnTo>
                    <a:pt x="2615" y="1023"/>
                  </a:lnTo>
                  <a:lnTo>
                    <a:pt x="2615" y="1034"/>
                  </a:lnTo>
                  <a:lnTo>
                    <a:pt x="2570" y="1034"/>
                  </a:lnTo>
                  <a:lnTo>
                    <a:pt x="2570" y="1023"/>
                  </a:lnTo>
                  <a:close/>
                  <a:moveTo>
                    <a:pt x="2649" y="1023"/>
                  </a:moveTo>
                  <a:lnTo>
                    <a:pt x="2694" y="1023"/>
                  </a:lnTo>
                  <a:lnTo>
                    <a:pt x="2694" y="1034"/>
                  </a:lnTo>
                  <a:lnTo>
                    <a:pt x="2649" y="1034"/>
                  </a:lnTo>
                  <a:lnTo>
                    <a:pt x="2649" y="1023"/>
                  </a:lnTo>
                  <a:close/>
                  <a:moveTo>
                    <a:pt x="2727" y="1023"/>
                  </a:moveTo>
                  <a:lnTo>
                    <a:pt x="2773" y="1023"/>
                  </a:lnTo>
                  <a:lnTo>
                    <a:pt x="2773" y="1034"/>
                  </a:lnTo>
                  <a:lnTo>
                    <a:pt x="2727" y="1034"/>
                  </a:lnTo>
                  <a:lnTo>
                    <a:pt x="2727" y="1023"/>
                  </a:lnTo>
                  <a:close/>
                  <a:moveTo>
                    <a:pt x="2806" y="1023"/>
                  </a:moveTo>
                  <a:lnTo>
                    <a:pt x="2851" y="1023"/>
                  </a:lnTo>
                  <a:lnTo>
                    <a:pt x="2851" y="1034"/>
                  </a:lnTo>
                  <a:lnTo>
                    <a:pt x="2806" y="1034"/>
                  </a:lnTo>
                  <a:lnTo>
                    <a:pt x="2806" y="1023"/>
                  </a:lnTo>
                  <a:close/>
                  <a:moveTo>
                    <a:pt x="2863" y="1012"/>
                  </a:moveTo>
                  <a:lnTo>
                    <a:pt x="2863" y="967"/>
                  </a:lnTo>
                  <a:lnTo>
                    <a:pt x="2874" y="967"/>
                  </a:lnTo>
                  <a:lnTo>
                    <a:pt x="2874" y="1012"/>
                  </a:lnTo>
                  <a:lnTo>
                    <a:pt x="2863" y="1012"/>
                  </a:lnTo>
                  <a:close/>
                  <a:moveTo>
                    <a:pt x="2863" y="934"/>
                  </a:moveTo>
                  <a:lnTo>
                    <a:pt x="2863" y="890"/>
                  </a:lnTo>
                  <a:lnTo>
                    <a:pt x="2874" y="890"/>
                  </a:lnTo>
                  <a:lnTo>
                    <a:pt x="2874" y="934"/>
                  </a:lnTo>
                  <a:lnTo>
                    <a:pt x="2863" y="934"/>
                  </a:lnTo>
                  <a:close/>
                  <a:moveTo>
                    <a:pt x="2863" y="857"/>
                  </a:moveTo>
                  <a:lnTo>
                    <a:pt x="2863" y="813"/>
                  </a:lnTo>
                  <a:lnTo>
                    <a:pt x="2874" y="813"/>
                  </a:lnTo>
                  <a:lnTo>
                    <a:pt x="2874" y="857"/>
                  </a:lnTo>
                  <a:lnTo>
                    <a:pt x="2863" y="857"/>
                  </a:lnTo>
                  <a:close/>
                  <a:moveTo>
                    <a:pt x="2863" y="780"/>
                  </a:moveTo>
                  <a:lnTo>
                    <a:pt x="2863" y="735"/>
                  </a:lnTo>
                  <a:lnTo>
                    <a:pt x="2874" y="735"/>
                  </a:lnTo>
                  <a:lnTo>
                    <a:pt x="2874" y="780"/>
                  </a:lnTo>
                  <a:lnTo>
                    <a:pt x="2863" y="780"/>
                  </a:lnTo>
                  <a:close/>
                  <a:moveTo>
                    <a:pt x="2863" y="702"/>
                  </a:moveTo>
                  <a:lnTo>
                    <a:pt x="2863" y="658"/>
                  </a:lnTo>
                  <a:lnTo>
                    <a:pt x="2874" y="658"/>
                  </a:lnTo>
                  <a:lnTo>
                    <a:pt x="2874" y="702"/>
                  </a:lnTo>
                  <a:lnTo>
                    <a:pt x="2863" y="702"/>
                  </a:lnTo>
                  <a:close/>
                  <a:moveTo>
                    <a:pt x="2863" y="625"/>
                  </a:moveTo>
                  <a:lnTo>
                    <a:pt x="2863" y="581"/>
                  </a:lnTo>
                  <a:lnTo>
                    <a:pt x="2874" y="581"/>
                  </a:lnTo>
                  <a:lnTo>
                    <a:pt x="2874" y="625"/>
                  </a:lnTo>
                  <a:lnTo>
                    <a:pt x="2863" y="625"/>
                  </a:lnTo>
                  <a:close/>
                  <a:moveTo>
                    <a:pt x="2863" y="547"/>
                  </a:moveTo>
                  <a:lnTo>
                    <a:pt x="2863" y="503"/>
                  </a:lnTo>
                  <a:lnTo>
                    <a:pt x="2874" y="503"/>
                  </a:lnTo>
                  <a:lnTo>
                    <a:pt x="2874" y="547"/>
                  </a:lnTo>
                  <a:lnTo>
                    <a:pt x="2863" y="547"/>
                  </a:lnTo>
                  <a:close/>
                  <a:moveTo>
                    <a:pt x="2863" y="470"/>
                  </a:moveTo>
                  <a:lnTo>
                    <a:pt x="2863" y="426"/>
                  </a:lnTo>
                  <a:lnTo>
                    <a:pt x="2874" y="426"/>
                  </a:lnTo>
                  <a:lnTo>
                    <a:pt x="2874" y="470"/>
                  </a:lnTo>
                  <a:lnTo>
                    <a:pt x="2863" y="470"/>
                  </a:lnTo>
                  <a:close/>
                  <a:moveTo>
                    <a:pt x="2863" y="393"/>
                  </a:moveTo>
                  <a:lnTo>
                    <a:pt x="2863" y="349"/>
                  </a:lnTo>
                  <a:lnTo>
                    <a:pt x="2874" y="349"/>
                  </a:lnTo>
                  <a:lnTo>
                    <a:pt x="2874" y="393"/>
                  </a:lnTo>
                  <a:lnTo>
                    <a:pt x="2863" y="393"/>
                  </a:lnTo>
                  <a:close/>
                  <a:moveTo>
                    <a:pt x="2863" y="315"/>
                  </a:moveTo>
                  <a:lnTo>
                    <a:pt x="2863" y="271"/>
                  </a:lnTo>
                  <a:lnTo>
                    <a:pt x="2874" y="271"/>
                  </a:lnTo>
                  <a:lnTo>
                    <a:pt x="2874" y="315"/>
                  </a:lnTo>
                  <a:lnTo>
                    <a:pt x="2863" y="315"/>
                  </a:lnTo>
                  <a:close/>
                  <a:moveTo>
                    <a:pt x="2863" y="238"/>
                  </a:moveTo>
                  <a:lnTo>
                    <a:pt x="2863" y="194"/>
                  </a:lnTo>
                  <a:lnTo>
                    <a:pt x="2874" y="194"/>
                  </a:lnTo>
                  <a:lnTo>
                    <a:pt x="2874" y="238"/>
                  </a:lnTo>
                  <a:lnTo>
                    <a:pt x="2863" y="238"/>
                  </a:lnTo>
                  <a:close/>
                  <a:moveTo>
                    <a:pt x="2863" y="161"/>
                  </a:moveTo>
                  <a:lnTo>
                    <a:pt x="2863" y="116"/>
                  </a:lnTo>
                  <a:lnTo>
                    <a:pt x="2874" y="116"/>
                  </a:lnTo>
                  <a:lnTo>
                    <a:pt x="2874" y="161"/>
                  </a:lnTo>
                  <a:lnTo>
                    <a:pt x="2863" y="161"/>
                  </a:lnTo>
                  <a:close/>
                  <a:moveTo>
                    <a:pt x="2863" y="83"/>
                  </a:moveTo>
                  <a:lnTo>
                    <a:pt x="2863" y="39"/>
                  </a:lnTo>
                  <a:lnTo>
                    <a:pt x="2874" y="39"/>
                  </a:lnTo>
                  <a:lnTo>
                    <a:pt x="2874" y="83"/>
                  </a:lnTo>
                  <a:lnTo>
                    <a:pt x="2863" y="83"/>
                  </a:lnTo>
                  <a:close/>
                </a:path>
              </a:pathLst>
            </a:custGeom>
            <a:solidFill>
              <a:srgbClr val="000000"/>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nvGrpSpPr>
            <p:cNvPr id="12" name="Group 11"/>
            <p:cNvGrpSpPr>
              <a:grpSpLocks/>
            </p:cNvGrpSpPr>
            <p:nvPr/>
          </p:nvGrpSpPr>
          <p:grpSpPr bwMode="auto">
            <a:xfrm>
              <a:off x="1524" y="1966"/>
              <a:ext cx="557" cy="242"/>
              <a:chOff x="1524" y="1966"/>
              <a:chExt cx="557" cy="242"/>
            </a:xfrm>
          </p:grpSpPr>
          <p:sp>
            <p:nvSpPr>
              <p:cNvPr id="81" name="Rectangle 9"/>
              <p:cNvSpPr>
                <a:spLocks noChangeArrowheads="1"/>
              </p:cNvSpPr>
              <p:nvPr/>
            </p:nvSpPr>
            <p:spPr bwMode="auto">
              <a:xfrm>
                <a:off x="1524"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82" name="Rectangle 10"/>
              <p:cNvSpPr>
                <a:spLocks noChangeArrowheads="1"/>
              </p:cNvSpPr>
              <p:nvPr/>
            </p:nvSpPr>
            <p:spPr bwMode="auto">
              <a:xfrm>
                <a:off x="1524"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13" name="Group 14"/>
            <p:cNvGrpSpPr>
              <a:grpSpLocks/>
            </p:cNvGrpSpPr>
            <p:nvPr/>
          </p:nvGrpSpPr>
          <p:grpSpPr bwMode="auto">
            <a:xfrm>
              <a:off x="2407" y="1966"/>
              <a:ext cx="557" cy="242"/>
              <a:chOff x="2407" y="1966"/>
              <a:chExt cx="557" cy="242"/>
            </a:xfrm>
          </p:grpSpPr>
          <p:sp>
            <p:nvSpPr>
              <p:cNvPr id="79" name="Rectangle 12"/>
              <p:cNvSpPr>
                <a:spLocks noChangeArrowheads="1"/>
              </p:cNvSpPr>
              <p:nvPr/>
            </p:nvSpPr>
            <p:spPr bwMode="auto">
              <a:xfrm>
                <a:off x="2407"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80" name="Rectangle 13"/>
              <p:cNvSpPr>
                <a:spLocks noChangeArrowheads="1"/>
              </p:cNvSpPr>
              <p:nvPr/>
            </p:nvSpPr>
            <p:spPr bwMode="auto">
              <a:xfrm>
                <a:off x="2407"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14" name="Group 17"/>
            <p:cNvGrpSpPr>
              <a:grpSpLocks/>
            </p:cNvGrpSpPr>
            <p:nvPr/>
          </p:nvGrpSpPr>
          <p:grpSpPr bwMode="auto">
            <a:xfrm>
              <a:off x="3395" y="1966"/>
              <a:ext cx="557" cy="242"/>
              <a:chOff x="3395" y="1966"/>
              <a:chExt cx="557" cy="242"/>
            </a:xfrm>
          </p:grpSpPr>
          <p:sp>
            <p:nvSpPr>
              <p:cNvPr id="77" name="Rectangle 15"/>
              <p:cNvSpPr>
                <a:spLocks noChangeArrowheads="1"/>
              </p:cNvSpPr>
              <p:nvPr/>
            </p:nvSpPr>
            <p:spPr bwMode="auto">
              <a:xfrm>
                <a:off x="3395"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78" name="Rectangle 16"/>
              <p:cNvSpPr>
                <a:spLocks noChangeArrowheads="1"/>
              </p:cNvSpPr>
              <p:nvPr/>
            </p:nvSpPr>
            <p:spPr bwMode="auto">
              <a:xfrm>
                <a:off x="3395"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15" name="Group 20"/>
            <p:cNvGrpSpPr>
              <a:grpSpLocks/>
            </p:cNvGrpSpPr>
            <p:nvPr/>
          </p:nvGrpSpPr>
          <p:grpSpPr bwMode="auto">
            <a:xfrm>
              <a:off x="1977" y="1385"/>
              <a:ext cx="557" cy="242"/>
              <a:chOff x="1977" y="1385"/>
              <a:chExt cx="557" cy="242"/>
            </a:xfrm>
          </p:grpSpPr>
          <p:sp>
            <p:nvSpPr>
              <p:cNvPr id="75" name="Rectangle 18"/>
              <p:cNvSpPr>
                <a:spLocks noChangeArrowheads="1"/>
              </p:cNvSpPr>
              <p:nvPr/>
            </p:nvSpPr>
            <p:spPr bwMode="auto">
              <a:xfrm>
                <a:off x="1977" y="1385"/>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76" name="Rectangle 19"/>
              <p:cNvSpPr>
                <a:spLocks noChangeArrowheads="1"/>
              </p:cNvSpPr>
              <p:nvPr/>
            </p:nvSpPr>
            <p:spPr bwMode="auto">
              <a:xfrm>
                <a:off x="1977" y="1385"/>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16" name="Group 23"/>
            <p:cNvGrpSpPr>
              <a:grpSpLocks/>
            </p:cNvGrpSpPr>
            <p:nvPr/>
          </p:nvGrpSpPr>
          <p:grpSpPr bwMode="auto">
            <a:xfrm>
              <a:off x="3492" y="1426"/>
              <a:ext cx="92" cy="98"/>
              <a:chOff x="3492" y="1426"/>
              <a:chExt cx="92" cy="98"/>
            </a:xfrm>
          </p:grpSpPr>
          <p:sp>
            <p:nvSpPr>
              <p:cNvPr id="73" name="Oval 21"/>
              <p:cNvSpPr>
                <a:spLocks noChangeArrowheads="1"/>
              </p:cNvSpPr>
              <p:nvPr/>
            </p:nvSpPr>
            <p:spPr bwMode="auto">
              <a:xfrm>
                <a:off x="3492" y="1426"/>
                <a:ext cx="92" cy="9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74" name="Oval 22"/>
              <p:cNvSpPr>
                <a:spLocks noChangeArrowheads="1"/>
              </p:cNvSpPr>
              <p:nvPr/>
            </p:nvSpPr>
            <p:spPr bwMode="auto">
              <a:xfrm>
                <a:off x="3492" y="1426"/>
                <a:ext cx="92" cy="98"/>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sp>
          <p:nvSpPr>
            <p:cNvPr id="17" name="Freeform 24"/>
            <p:cNvSpPr>
              <a:spLocks noEditPoints="1"/>
            </p:cNvSpPr>
            <p:nvPr/>
          </p:nvSpPr>
          <p:spPr bwMode="auto">
            <a:xfrm>
              <a:off x="1093" y="1463"/>
              <a:ext cx="884" cy="67"/>
            </a:xfrm>
            <a:custGeom>
              <a:avLst/>
              <a:gdLst/>
              <a:ahLst/>
              <a:cxnLst>
                <a:cxn ang="0">
                  <a:pos x="67" y="334"/>
                </a:cxn>
                <a:cxn ang="0">
                  <a:pos x="9787" y="334"/>
                </a:cxn>
                <a:cxn ang="0">
                  <a:pos x="9854" y="400"/>
                </a:cxn>
                <a:cxn ang="0">
                  <a:pos x="9787" y="467"/>
                </a:cxn>
                <a:cxn ang="0">
                  <a:pos x="67" y="467"/>
                </a:cxn>
                <a:cxn ang="0">
                  <a:pos x="0" y="400"/>
                </a:cxn>
                <a:cxn ang="0">
                  <a:pos x="67" y="334"/>
                </a:cxn>
                <a:cxn ang="0">
                  <a:pos x="9654" y="0"/>
                </a:cxn>
                <a:cxn ang="0">
                  <a:pos x="10454" y="400"/>
                </a:cxn>
                <a:cxn ang="0">
                  <a:pos x="9654" y="800"/>
                </a:cxn>
                <a:cxn ang="0">
                  <a:pos x="9654" y="0"/>
                </a:cxn>
              </a:cxnLst>
              <a:rect l="0" t="0" r="r" b="b"/>
              <a:pathLst>
                <a:path w="10454" h="800">
                  <a:moveTo>
                    <a:pt x="67" y="334"/>
                  </a:moveTo>
                  <a:lnTo>
                    <a:pt x="9787" y="334"/>
                  </a:lnTo>
                  <a:cubicBezTo>
                    <a:pt x="9824" y="334"/>
                    <a:pt x="9854" y="364"/>
                    <a:pt x="9854" y="400"/>
                  </a:cubicBezTo>
                  <a:cubicBezTo>
                    <a:pt x="9854" y="437"/>
                    <a:pt x="9824" y="467"/>
                    <a:pt x="9787" y="467"/>
                  </a:cubicBezTo>
                  <a:lnTo>
                    <a:pt x="67" y="467"/>
                  </a:lnTo>
                  <a:cubicBezTo>
                    <a:pt x="30" y="467"/>
                    <a:pt x="0" y="437"/>
                    <a:pt x="0" y="400"/>
                  </a:cubicBezTo>
                  <a:cubicBezTo>
                    <a:pt x="0" y="364"/>
                    <a:pt x="30" y="334"/>
                    <a:pt x="67" y="334"/>
                  </a:cubicBezTo>
                  <a:close/>
                  <a:moveTo>
                    <a:pt x="9654" y="0"/>
                  </a:moveTo>
                  <a:lnTo>
                    <a:pt x="10454" y="400"/>
                  </a:lnTo>
                  <a:lnTo>
                    <a:pt x="9654" y="800"/>
                  </a:lnTo>
                  <a:lnTo>
                    <a:pt x="9654"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18" name="Freeform 25"/>
            <p:cNvSpPr>
              <a:spLocks noEditPoints="1"/>
            </p:cNvSpPr>
            <p:nvPr/>
          </p:nvSpPr>
          <p:spPr bwMode="auto">
            <a:xfrm>
              <a:off x="1093" y="2037"/>
              <a:ext cx="431" cy="67"/>
            </a:xfrm>
            <a:custGeom>
              <a:avLst/>
              <a:gdLst/>
              <a:ahLst/>
              <a:cxnLst>
                <a:cxn ang="0">
                  <a:pos x="67" y="333"/>
                </a:cxn>
                <a:cxn ang="0">
                  <a:pos x="4427" y="333"/>
                </a:cxn>
                <a:cxn ang="0">
                  <a:pos x="4494" y="400"/>
                </a:cxn>
                <a:cxn ang="0">
                  <a:pos x="4427" y="467"/>
                </a:cxn>
                <a:cxn ang="0">
                  <a:pos x="67" y="467"/>
                </a:cxn>
                <a:cxn ang="0">
                  <a:pos x="0" y="400"/>
                </a:cxn>
                <a:cxn ang="0">
                  <a:pos x="67" y="333"/>
                </a:cxn>
                <a:cxn ang="0">
                  <a:pos x="4294" y="0"/>
                </a:cxn>
                <a:cxn ang="0">
                  <a:pos x="5094" y="400"/>
                </a:cxn>
                <a:cxn ang="0">
                  <a:pos x="4294" y="800"/>
                </a:cxn>
                <a:cxn ang="0">
                  <a:pos x="4294" y="0"/>
                </a:cxn>
              </a:cxnLst>
              <a:rect l="0" t="0" r="r" b="b"/>
              <a:pathLst>
                <a:path w="5094" h="800">
                  <a:moveTo>
                    <a:pt x="67" y="333"/>
                  </a:moveTo>
                  <a:lnTo>
                    <a:pt x="4427" y="333"/>
                  </a:lnTo>
                  <a:cubicBezTo>
                    <a:pt x="4464" y="333"/>
                    <a:pt x="4494" y="363"/>
                    <a:pt x="4494" y="400"/>
                  </a:cubicBezTo>
                  <a:cubicBezTo>
                    <a:pt x="4494" y="437"/>
                    <a:pt x="4464" y="467"/>
                    <a:pt x="4427" y="467"/>
                  </a:cubicBezTo>
                  <a:lnTo>
                    <a:pt x="67" y="467"/>
                  </a:lnTo>
                  <a:cubicBezTo>
                    <a:pt x="30" y="467"/>
                    <a:pt x="0" y="437"/>
                    <a:pt x="0" y="400"/>
                  </a:cubicBezTo>
                  <a:cubicBezTo>
                    <a:pt x="0" y="363"/>
                    <a:pt x="30" y="333"/>
                    <a:pt x="67" y="333"/>
                  </a:cubicBezTo>
                  <a:close/>
                  <a:moveTo>
                    <a:pt x="4294" y="0"/>
                  </a:moveTo>
                  <a:lnTo>
                    <a:pt x="5094" y="400"/>
                  </a:lnTo>
                  <a:lnTo>
                    <a:pt x="4294" y="800"/>
                  </a:lnTo>
                  <a:lnTo>
                    <a:pt x="4294"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19" name="Freeform 26"/>
            <p:cNvSpPr>
              <a:spLocks noEditPoints="1"/>
            </p:cNvSpPr>
            <p:nvPr/>
          </p:nvSpPr>
          <p:spPr bwMode="auto">
            <a:xfrm>
              <a:off x="3578" y="1450"/>
              <a:ext cx="867" cy="66"/>
            </a:xfrm>
            <a:custGeom>
              <a:avLst/>
              <a:gdLst/>
              <a:ahLst/>
              <a:cxnLst>
                <a:cxn ang="0">
                  <a:pos x="34" y="167"/>
                </a:cxn>
                <a:cxn ang="0">
                  <a:pos x="4794" y="167"/>
                </a:cxn>
                <a:cxn ang="0">
                  <a:pos x="4827" y="200"/>
                </a:cxn>
                <a:cxn ang="0">
                  <a:pos x="4794" y="233"/>
                </a:cxn>
                <a:cxn ang="0">
                  <a:pos x="34" y="233"/>
                </a:cxn>
                <a:cxn ang="0">
                  <a:pos x="0" y="200"/>
                </a:cxn>
                <a:cxn ang="0">
                  <a:pos x="34" y="167"/>
                </a:cxn>
                <a:cxn ang="0">
                  <a:pos x="4727" y="0"/>
                </a:cxn>
                <a:cxn ang="0">
                  <a:pos x="5127" y="200"/>
                </a:cxn>
                <a:cxn ang="0">
                  <a:pos x="4727" y="400"/>
                </a:cxn>
                <a:cxn ang="0">
                  <a:pos x="4727" y="0"/>
                </a:cxn>
              </a:cxnLst>
              <a:rect l="0" t="0" r="r" b="b"/>
              <a:pathLst>
                <a:path w="5127" h="400">
                  <a:moveTo>
                    <a:pt x="34" y="167"/>
                  </a:moveTo>
                  <a:lnTo>
                    <a:pt x="4794" y="167"/>
                  </a:lnTo>
                  <a:cubicBezTo>
                    <a:pt x="4812" y="167"/>
                    <a:pt x="4827" y="182"/>
                    <a:pt x="4827" y="200"/>
                  </a:cubicBezTo>
                  <a:cubicBezTo>
                    <a:pt x="4827" y="219"/>
                    <a:pt x="4812" y="233"/>
                    <a:pt x="4794" y="233"/>
                  </a:cubicBezTo>
                  <a:lnTo>
                    <a:pt x="34" y="233"/>
                  </a:lnTo>
                  <a:cubicBezTo>
                    <a:pt x="15" y="233"/>
                    <a:pt x="0" y="219"/>
                    <a:pt x="0" y="200"/>
                  </a:cubicBezTo>
                  <a:cubicBezTo>
                    <a:pt x="0" y="182"/>
                    <a:pt x="15" y="167"/>
                    <a:pt x="34" y="167"/>
                  </a:cubicBezTo>
                  <a:close/>
                  <a:moveTo>
                    <a:pt x="4727" y="0"/>
                  </a:moveTo>
                  <a:lnTo>
                    <a:pt x="5127" y="200"/>
                  </a:lnTo>
                  <a:lnTo>
                    <a:pt x="4727" y="400"/>
                  </a:lnTo>
                  <a:lnTo>
                    <a:pt x="472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0" name="Freeform 27"/>
            <p:cNvSpPr>
              <a:spLocks noEditPoints="1"/>
            </p:cNvSpPr>
            <p:nvPr/>
          </p:nvSpPr>
          <p:spPr bwMode="auto">
            <a:xfrm>
              <a:off x="3946" y="2037"/>
              <a:ext cx="499" cy="67"/>
            </a:xfrm>
            <a:custGeom>
              <a:avLst/>
              <a:gdLst/>
              <a:ahLst/>
              <a:cxnLst>
                <a:cxn ang="0">
                  <a:pos x="33" y="166"/>
                </a:cxn>
                <a:cxn ang="0">
                  <a:pos x="2617" y="166"/>
                </a:cxn>
                <a:cxn ang="0">
                  <a:pos x="2650" y="200"/>
                </a:cxn>
                <a:cxn ang="0">
                  <a:pos x="2617" y="233"/>
                </a:cxn>
                <a:cxn ang="0">
                  <a:pos x="33" y="233"/>
                </a:cxn>
                <a:cxn ang="0">
                  <a:pos x="0" y="200"/>
                </a:cxn>
                <a:cxn ang="0">
                  <a:pos x="33" y="166"/>
                </a:cxn>
                <a:cxn ang="0">
                  <a:pos x="2550" y="0"/>
                </a:cxn>
                <a:cxn ang="0">
                  <a:pos x="2950" y="200"/>
                </a:cxn>
                <a:cxn ang="0">
                  <a:pos x="2550" y="400"/>
                </a:cxn>
                <a:cxn ang="0">
                  <a:pos x="2550" y="0"/>
                </a:cxn>
              </a:cxnLst>
              <a:rect l="0" t="0" r="r" b="b"/>
              <a:pathLst>
                <a:path w="2950" h="400">
                  <a:moveTo>
                    <a:pt x="33" y="166"/>
                  </a:moveTo>
                  <a:lnTo>
                    <a:pt x="2617" y="166"/>
                  </a:lnTo>
                  <a:cubicBezTo>
                    <a:pt x="2635" y="166"/>
                    <a:pt x="2650" y="181"/>
                    <a:pt x="2650" y="200"/>
                  </a:cubicBezTo>
                  <a:cubicBezTo>
                    <a:pt x="2650" y="218"/>
                    <a:pt x="2635" y="233"/>
                    <a:pt x="2617" y="233"/>
                  </a:cubicBezTo>
                  <a:lnTo>
                    <a:pt x="33" y="233"/>
                  </a:lnTo>
                  <a:cubicBezTo>
                    <a:pt x="15" y="233"/>
                    <a:pt x="0" y="218"/>
                    <a:pt x="0" y="200"/>
                  </a:cubicBezTo>
                  <a:cubicBezTo>
                    <a:pt x="0" y="181"/>
                    <a:pt x="15" y="166"/>
                    <a:pt x="33" y="166"/>
                  </a:cubicBezTo>
                  <a:close/>
                  <a:moveTo>
                    <a:pt x="2550" y="0"/>
                  </a:moveTo>
                  <a:lnTo>
                    <a:pt x="2950" y="200"/>
                  </a:lnTo>
                  <a:lnTo>
                    <a:pt x="2550" y="400"/>
                  </a:lnTo>
                  <a:lnTo>
                    <a:pt x="255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1" name="Freeform 28"/>
            <p:cNvSpPr>
              <a:spLocks noEditPoints="1"/>
            </p:cNvSpPr>
            <p:nvPr/>
          </p:nvSpPr>
          <p:spPr bwMode="auto">
            <a:xfrm>
              <a:off x="2958" y="2037"/>
              <a:ext cx="437" cy="67"/>
            </a:xfrm>
            <a:custGeom>
              <a:avLst/>
              <a:gdLst/>
              <a:ahLst/>
              <a:cxnLst>
                <a:cxn ang="0">
                  <a:pos x="67" y="328"/>
                </a:cxn>
                <a:cxn ang="0">
                  <a:pos x="4494" y="334"/>
                </a:cxn>
                <a:cxn ang="0">
                  <a:pos x="4560" y="400"/>
                </a:cxn>
                <a:cxn ang="0">
                  <a:pos x="4493" y="467"/>
                </a:cxn>
                <a:cxn ang="0">
                  <a:pos x="67" y="461"/>
                </a:cxn>
                <a:cxn ang="0">
                  <a:pos x="0" y="394"/>
                </a:cxn>
                <a:cxn ang="0">
                  <a:pos x="67" y="328"/>
                </a:cxn>
                <a:cxn ang="0">
                  <a:pos x="4361" y="0"/>
                </a:cxn>
                <a:cxn ang="0">
                  <a:pos x="5160" y="401"/>
                </a:cxn>
                <a:cxn ang="0">
                  <a:pos x="4360" y="800"/>
                </a:cxn>
                <a:cxn ang="0">
                  <a:pos x="4361" y="0"/>
                </a:cxn>
              </a:cxnLst>
              <a:rect l="0" t="0" r="r" b="b"/>
              <a:pathLst>
                <a:path w="5160" h="800">
                  <a:moveTo>
                    <a:pt x="67" y="328"/>
                  </a:moveTo>
                  <a:lnTo>
                    <a:pt x="4494" y="334"/>
                  </a:lnTo>
                  <a:cubicBezTo>
                    <a:pt x="4530" y="334"/>
                    <a:pt x="4560" y="364"/>
                    <a:pt x="4560" y="400"/>
                  </a:cubicBezTo>
                  <a:cubicBezTo>
                    <a:pt x="4560" y="437"/>
                    <a:pt x="4530" y="467"/>
                    <a:pt x="4493" y="467"/>
                  </a:cubicBezTo>
                  <a:lnTo>
                    <a:pt x="67" y="461"/>
                  </a:lnTo>
                  <a:cubicBezTo>
                    <a:pt x="30" y="461"/>
                    <a:pt x="0" y="431"/>
                    <a:pt x="0" y="394"/>
                  </a:cubicBezTo>
                  <a:cubicBezTo>
                    <a:pt x="0" y="358"/>
                    <a:pt x="30" y="328"/>
                    <a:pt x="67" y="328"/>
                  </a:cubicBezTo>
                  <a:close/>
                  <a:moveTo>
                    <a:pt x="4361" y="0"/>
                  </a:moveTo>
                  <a:lnTo>
                    <a:pt x="5160" y="401"/>
                  </a:lnTo>
                  <a:lnTo>
                    <a:pt x="4360" y="800"/>
                  </a:lnTo>
                  <a:lnTo>
                    <a:pt x="436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2" name="Freeform 29"/>
            <p:cNvSpPr>
              <a:spLocks noEditPoints="1"/>
            </p:cNvSpPr>
            <p:nvPr/>
          </p:nvSpPr>
          <p:spPr bwMode="auto">
            <a:xfrm>
              <a:off x="2076" y="2036"/>
              <a:ext cx="331" cy="67"/>
            </a:xfrm>
            <a:custGeom>
              <a:avLst/>
              <a:gdLst/>
              <a:ahLst/>
              <a:cxnLst>
                <a:cxn ang="0">
                  <a:pos x="67" y="333"/>
                </a:cxn>
                <a:cxn ang="0">
                  <a:pos x="3254" y="333"/>
                </a:cxn>
                <a:cxn ang="0">
                  <a:pos x="3320" y="400"/>
                </a:cxn>
                <a:cxn ang="0">
                  <a:pos x="3254" y="466"/>
                </a:cxn>
                <a:cxn ang="0">
                  <a:pos x="67" y="466"/>
                </a:cxn>
                <a:cxn ang="0">
                  <a:pos x="0" y="400"/>
                </a:cxn>
                <a:cxn ang="0">
                  <a:pos x="67" y="333"/>
                </a:cxn>
                <a:cxn ang="0">
                  <a:pos x="3120" y="0"/>
                </a:cxn>
                <a:cxn ang="0">
                  <a:pos x="3920" y="400"/>
                </a:cxn>
                <a:cxn ang="0">
                  <a:pos x="3120" y="800"/>
                </a:cxn>
                <a:cxn ang="0">
                  <a:pos x="3120" y="0"/>
                </a:cxn>
              </a:cxnLst>
              <a:rect l="0" t="0" r="r" b="b"/>
              <a:pathLst>
                <a:path w="3920" h="800">
                  <a:moveTo>
                    <a:pt x="67" y="333"/>
                  </a:moveTo>
                  <a:lnTo>
                    <a:pt x="3254" y="333"/>
                  </a:lnTo>
                  <a:cubicBezTo>
                    <a:pt x="3291" y="333"/>
                    <a:pt x="3320" y="363"/>
                    <a:pt x="3320" y="400"/>
                  </a:cubicBezTo>
                  <a:cubicBezTo>
                    <a:pt x="3320" y="437"/>
                    <a:pt x="3291" y="466"/>
                    <a:pt x="3254" y="466"/>
                  </a:cubicBezTo>
                  <a:lnTo>
                    <a:pt x="67" y="466"/>
                  </a:lnTo>
                  <a:cubicBezTo>
                    <a:pt x="30" y="466"/>
                    <a:pt x="0" y="437"/>
                    <a:pt x="0" y="400"/>
                  </a:cubicBezTo>
                  <a:cubicBezTo>
                    <a:pt x="0" y="363"/>
                    <a:pt x="30" y="333"/>
                    <a:pt x="67" y="333"/>
                  </a:cubicBezTo>
                  <a:close/>
                  <a:moveTo>
                    <a:pt x="3120" y="0"/>
                  </a:moveTo>
                  <a:lnTo>
                    <a:pt x="3920" y="400"/>
                  </a:lnTo>
                  <a:lnTo>
                    <a:pt x="3120" y="800"/>
                  </a:lnTo>
                  <a:lnTo>
                    <a:pt x="312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3" name="Freeform 30"/>
            <p:cNvSpPr>
              <a:spLocks noEditPoints="1"/>
            </p:cNvSpPr>
            <p:nvPr/>
          </p:nvSpPr>
          <p:spPr bwMode="auto">
            <a:xfrm>
              <a:off x="3506" y="1519"/>
              <a:ext cx="68" cy="447"/>
            </a:xfrm>
            <a:custGeom>
              <a:avLst/>
              <a:gdLst/>
              <a:ahLst/>
              <a:cxnLst>
                <a:cxn ang="0">
                  <a:pos x="467" y="67"/>
                </a:cxn>
                <a:cxn ang="0">
                  <a:pos x="467" y="4733"/>
                </a:cxn>
                <a:cxn ang="0">
                  <a:pos x="400" y="4800"/>
                </a:cxn>
                <a:cxn ang="0">
                  <a:pos x="333" y="4733"/>
                </a:cxn>
                <a:cxn ang="0">
                  <a:pos x="333" y="67"/>
                </a:cxn>
                <a:cxn ang="0">
                  <a:pos x="400" y="0"/>
                </a:cxn>
                <a:cxn ang="0">
                  <a:pos x="467" y="67"/>
                </a:cxn>
                <a:cxn ang="0">
                  <a:pos x="800" y="4600"/>
                </a:cxn>
                <a:cxn ang="0">
                  <a:pos x="400" y="5400"/>
                </a:cxn>
                <a:cxn ang="0">
                  <a:pos x="0" y="4600"/>
                </a:cxn>
                <a:cxn ang="0">
                  <a:pos x="800" y="4600"/>
                </a:cxn>
              </a:cxnLst>
              <a:rect l="0" t="0" r="r" b="b"/>
              <a:pathLst>
                <a:path w="800" h="5400">
                  <a:moveTo>
                    <a:pt x="467" y="67"/>
                  </a:moveTo>
                  <a:lnTo>
                    <a:pt x="467" y="4733"/>
                  </a:lnTo>
                  <a:cubicBezTo>
                    <a:pt x="467" y="4770"/>
                    <a:pt x="437" y="4800"/>
                    <a:pt x="400" y="4800"/>
                  </a:cubicBezTo>
                  <a:cubicBezTo>
                    <a:pt x="363" y="4800"/>
                    <a:pt x="333" y="4770"/>
                    <a:pt x="333" y="4733"/>
                  </a:cubicBezTo>
                  <a:lnTo>
                    <a:pt x="333" y="67"/>
                  </a:lnTo>
                  <a:cubicBezTo>
                    <a:pt x="333" y="30"/>
                    <a:pt x="363" y="0"/>
                    <a:pt x="400" y="0"/>
                  </a:cubicBezTo>
                  <a:cubicBezTo>
                    <a:pt x="437" y="0"/>
                    <a:pt x="467" y="30"/>
                    <a:pt x="467" y="67"/>
                  </a:cubicBezTo>
                  <a:close/>
                  <a:moveTo>
                    <a:pt x="800" y="4600"/>
                  </a:moveTo>
                  <a:lnTo>
                    <a:pt x="400" y="5400"/>
                  </a:lnTo>
                  <a:lnTo>
                    <a:pt x="0" y="4600"/>
                  </a:lnTo>
                  <a:lnTo>
                    <a:pt x="800" y="46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4" name="Rectangle 31"/>
            <p:cNvSpPr>
              <a:spLocks noChangeArrowheads="1"/>
            </p:cNvSpPr>
            <p:nvPr/>
          </p:nvSpPr>
          <p:spPr bwMode="auto">
            <a:xfrm>
              <a:off x="4209" y="1524"/>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5" name="Rectangle 32"/>
            <p:cNvSpPr>
              <a:spLocks noChangeArrowheads="1"/>
            </p:cNvSpPr>
            <p:nvPr/>
          </p:nvSpPr>
          <p:spPr bwMode="auto">
            <a:xfrm>
              <a:off x="4253" y="1526"/>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3"/>
            <p:cNvSpPr>
              <a:spLocks noChangeArrowheads="1"/>
            </p:cNvSpPr>
            <p:nvPr/>
          </p:nvSpPr>
          <p:spPr bwMode="auto">
            <a:xfrm>
              <a:off x="4317" y="1577"/>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34"/>
            <p:cNvSpPr>
              <a:spLocks noChangeArrowheads="1"/>
            </p:cNvSpPr>
            <p:nvPr/>
          </p:nvSpPr>
          <p:spPr bwMode="auto">
            <a:xfrm>
              <a:off x="4352" y="152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35"/>
            <p:cNvSpPr>
              <a:spLocks noChangeArrowheads="1"/>
            </p:cNvSpPr>
            <p:nvPr/>
          </p:nvSpPr>
          <p:spPr bwMode="auto">
            <a:xfrm>
              <a:off x="4209" y="1867"/>
              <a:ext cx="186" cy="1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9" name="Rectangle 36"/>
            <p:cNvSpPr>
              <a:spLocks noChangeArrowheads="1"/>
            </p:cNvSpPr>
            <p:nvPr/>
          </p:nvSpPr>
          <p:spPr bwMode="auto">
            <a:xfrm>
              <a:off x="4253"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7"/>
            <p:cNvSpPr>
              <a:spLocks noChangeArrowheads="1"/>
            </p:cNvSpPr>
            <p:nvPr/>
          </p:nvSpPr>
          <p:spPr bwMode="auto">
            <a:xfrm>
              <a:off x="4317"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000000"/>
                  </a:solidFill>
                  <a:effectLst/>
                  <a:latin typeface="Arial" pitchFamily="34" charset="0"/>
                  <a:cs typeface="Arial" pitchFamily="34" charset="0"/>
                </a:rPr>
                <a:t>8</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8"/>
            <p:cNvSpPr>
              <a:spLocks noChangeArrowheads="1"/>
            </p:cNvSpPr>
            <p:nvPr/>
          </p:nvSpPr>
          <p:spPr bwMode="auto">
            <a:xfrm>
              <a:off x="4352"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9"/>
            <p:cNvSpPr>
              <a:spLocks noChangeArrowheads="1"/>
            </p:cNvSpPr>
            <p:nvPr/>
          </p:nvSpPr>
          <p:spPr bwMode="auto">
            <a:xfrm>
              <a:off x="1065" y="131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33" name="Rectangle 40"/>
            <p:cNvSpPr>
              <a:spLocks noChangeArrowheads="1"/>
            </p:cNvSpPr>
            <p:nvPr/>
          </p:nvSpPr>
          <p:spPr bwMode="auto">
            <a:xfrm>
              <a:off x="1109" y="1319"/>
              <a:ext cx="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41"/>
            <p:cNvSpPr>
              <a:spLocks noChangeArrowheads="1"/>
            </p:cNvSpPr>
            <p:nvPr/>
          </p:nvSpPr>
          <p:spPr bwMode="auto">
            <a:xfrm>
              <a:off x="1172" y="1370"/>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42"/>
            <p:cNvSpPr>
              <a:spLocks noChangeArrowheads="1"/>
            </p:cNvSpPr>
            <p:nvPr/>
          </p:nvSpPr>
          <p:spPr bwMode="auto">
            <a:xfrm>
              <a:off x="1208" y="1319"/>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43"/>
            <p:cNvSpPr>
              <a:spLocks noChangeArrowheads="1"/>
            </p:cNvSpPr>
            <p:nvPr/>
          </p:nvSpPr>
          <p:spPr bwMode="auto">
            <a:xfrm>
              <a:off x="105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37" name="Rectangle 44"/>
            <p:cNvSpPr>
              <a:spLocks noChangeArrowheads="1"/>
            </p:cNvSpPr>
            <p:nvPr/>
          </p:nvSpPr>
          <p:spPr bwMode="auto">
            <a:xfrm>
              <a:off x="1097" y="1870"/>
              <a:ext cx="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45"/>
            <p:cNvSpPr>
              <a:spLocks noChangeArrowheads="1"/>
            </p:cNvSpPr>
            <p:nvPr/>
          </p:nvSpPr>
          <p:spPr bwMode="auto">
            <a:xfrm>
              <a:off x="1159"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46"/>
            <p:cNvSpPr>
              <a:spLocks noChangeArrowheads="1"/>
            </p:cNvSpPr>
            <p:nvPr/>
          </p:nvSpPr>
          <p:spPr bwMode="auto">
            <a:xfrm>
              <a:off x="1196"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47"/>
            <p:cNvSpPr>
              <a:spLocks noChangeArrowheads="1"/>
            </p:cNvSpPr>
            <p:nvPr/>
          </p:nvSpPr>
          <p:spPr bwMode="auto">
            <a:xfrm>
              <a:off x="1432" y="1334"/>
              <a:ext cx="185" cy="1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41" name="Rectangle 48"/>
            <p:cNvSpPr>
              <a:spLocks noChangeArrowheads="1"/>
            </p:cNvSpPr>
            <p:nvPr/>
          </p:nvSpPr>
          <p:spPr bwMode="auto">
            <a:xfrm>
              <a:off x="1473" y="1336"/>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9"/>
            <p:cNvSpPr>
              <a:spLocks noChangeArrowheads="1"/>
            </p:cNvSpPr>
            <p:nvPr/>
          </p:nvSpPr>
          <p:spPr bwMode="auto">
            <a:xfrm>
              <a:off x="1542" y="1388"/>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50"/>
            <p:cNvSpPr>
              <a:spLocks noChangeArrowheads="1"/>
            </p:cNvSpPr>
            <p:nvPr/>
          </p:nvSpPr>
          <p:spPr bwMode="auto">
            <a:xfrm>
              <a:off x="1579" y="133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51"/>
            <p:cNvSpPr>
              <a:spLocks noChangeArrowheads="1"/>
            </p:cNvSpPr>
            <p:nvPr/>
          </p:nvSpPr>
          <p:spPr bwMode="auto">
            <a:xfrm>
              <a:off x="131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45" name="Rectangle 52"/>
            <p:cNvSpPr>
              <a:spLocks noChangeArrowheads="1"/>
            </p:cNvSpPr>
            <p:nvPr/>
          </p:nvSpPr>
          <p:spPr bwMode="auto">
            <a:xfrm>
              <a:off x="1354"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53"/>
            <p:cNvSpPr>
              <a:spLocks noChangeArrowheads="1"/>
            </p:cNvSpPr>
            <p:nvPr/>
          </p:nvSpPr>
          <p:spPr bwMode="auto">
            <a:xfrm>
              <a:off x="1423"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54"/>
            <p:cNvSpPr>
              <a:spLocks noChangeArrowheads="1"/>
            </p:cNvSpPr>
            <p:nvPr/>
          </p:nvSpPr>
          <p:spPr bwMode="auto">
            <a:xfrm>
              <a:off x="1460"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55"/>
            <p:cNvSpPr>
              <a:spLocks noChangeArrowheads="1"/>
            </p:cNvSpPr>
            <p:nvPr/>
          </p:nvSpPr>
          <p:spPr bwMode="auto">
            <a:xfrm>
              <a:off x="2964" y="1323"/>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49" name="Rectangle 56"/>
            <p:cNvSpPr>
              <a:spLocks noChangeArrowheads="1"/>
            </p:cNvSpPr>
            <p:nvPr/>
          </p:nvSpPr>
          <p:spPr bwMode="auto">
            <a:xfrm>
              <a:off x="3005" y="1324"/>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57"/>
            <p:cNvSpPr>
              <a:spLocks noChangeArrowheads="1"/>
            </p:cNvSpPr>
            <p:nvPr/>
          </p:nvSpPr>
          <p:spPr bwMode="auto">
            <a:xfrm>
              <a:off x="3074" y="1376"/>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8"/>
            <p:cNvSpPr>
              <a:spLocks noChangeArrowheads="1"/>
            </p:cNvSpPr>
            <p:nvPr/>
          </p:nvSpPr>
          <p:spPr bwMode="auto">
            <a:xfrm>
              <a:off x="3111" y="1324"/>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9"/>
            <p:cNvSpPr>
              <a:spLocks noChangeArrowheads="1"/>
            </p:cNvSpPr>
            <p:nvPr/>
          </p:nvSpPr>
          <p:spPr bwMode="auto">
            <a:xfrm>
              <a:off x="2147"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3" name="Rectangle 60"/>
            <p:cNvSpPr>
              <a:spLocks noChangeArrowheads="1"/>
            </p:cNvSpPr>
            <p:nvPr/>
          </p:nvSpPr>
          <p:spPr bwMode="auto">
            <a:xfrm>
              <a:off x="2188"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61"/>
            <p:cNvSpPr>
              <a:spLocks noChangeArrowheads="1"/>
            </p:cNvSpPr>
            <p:nvPr/>
          </p:nvSpPr>
          <p:spPr bwMode="auto">
            <a:xfrm>
              <a:off x="2257"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62"/>
            <p:cNvSpPr>
              <a:spLocks noChangeArrowheads="1"/>
            </p:cNvSpPr>
            <p:nvPr/>
          </p:nvSpPr>
          <p:spPr bwMode="auto">
            <a:xfrm>
              <a:off x="2294"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63"/>
            <p:cNvSpPr>
              <a:spLocks noChangeArrowheads="1"/>
            </p:cNvSpPr>
            <p:nvPr/>
          </p:nvSpPr>
          <p:spPr bwMode="auto">
            <a:xfrm>
              <a:off x="304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7" name="Rectangle 64"/>
            <p:cNvSpPr>
              <a:spLocks noChangeArrowheads="1"/>
            </p:cNvSpPr>
            <p:nvPr/>
          </p:nvSpPr>
          <p:spPr bwMode="auto">
            <a:xfrm>
              <a:off x="3085"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65"/>
            <p:cNvSpPr>
              <a:spLocks noChangeArrowheads="1"/>
            </p:cNvSpPr>
            <p:nvPr/>
          </p:nvSpPr>
          <p:spPr bwMode="auto">
            <a:xfrm>
              <a:off x="3154"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5</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66"/>
            <p:cNvSpPr>
              <a:spLocks noChangeArrowheads="1"/>
            </p:cNvSpPr>
            <p:nvPr/>
          </p:nvSpPr>
          <p:spPr bwMode="auto">
            <a:xfrm>
              <a:off x="3190"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67"/>
            <p:cNvSpPr>
              <a:spLocks noChangeArrowheads="1"/>
            </p:cNvSpPr>
            <p:nvPr/>
          </p:nvSpPr>
          <p:spPr bwMode="auto">
            <a:xfrm>
              <a:off x="3584" y="162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61" name="Rectangle 68"/>
            <p:cNvSpPr>
              <a:spLocks noChangeArrowheads="1"/>
            </p:cNvSpPr>
            <p:nvPr/>
          </p:nvSpPr>
          <p:spPr bwMode="auto">
            <a:xfrm>
              <a:off x="3626" y="163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9"/>
            <p:cNvSpPr>
              <a:spLocks noChangeArrowheads="1"/>
            </p:cNvSpPr>
            <p:nvPr/>
          </p:nvSpPr>
          <p:spPr bwMode="auto">
            <a:xfrm>
              <a:off x="3695" y="168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6</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70"/>
            <p:cNvSpPr>
              <a:spLocks noChangeArrowheads="1"/>
            </p:cNvSpPr>
            <p:nvPr/>
          </p:nvSpPr>
          <p:spPr bwMode="auto">
            <a:xfrm>
              <a:off x="3731" y="163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71"/>
            <p:cNvSpPr>
              <a:spLocks noChangeArrowheads="1"/>
            </p:cNvSpPr>
            <p:nvPr/>
          </p:nvSpPr>
          <p:spPr bwMode="auto">
            <a:xfrm>
              <a:off x="3973" y="1893"/>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65" name="Rectangle 72"/>
            <p:cNvSpPr>
              <a:spLocks noChangeArrowheads="1"/>
            </p:cNvSpPr>
            <p:nvPr/>
          </p:nvSpPr>
          <p:spPr bwMode="auto">
            <a:xfrm>
              <a:off x="4014" y="1895"/>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73"/>
            <p:cNvSpPr>
              <a:spLocks noChangeArrowheads="1"/>
            </p:cNvSpPr>
            <p:nvPr/>
          </p:nvSpPr>
          <p:spPr bwMode="auto">
            <a:xfrm>
              <a:off x="4083" y="1946"/>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8</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74"/>
            <p:cNvSpPr>
              <a:spLocks noChangeArrowheads="1"/>
            </p:cNvSpPr>
            <p:nvPr/>
          </p:nvSpPr>
          <p:spPr bwMode="auto">
            <a:xfrm>
              <a:off x="4119" y="1895"/>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75"/>
            <p:cNvSpPr>
              <a:spLocks noChangeArrowheads="1"/>
            </p:cNvSpPr>
            <p:nvPr/>
          </p:nvSpPr>
          <p:spPr bwMode="auto">
            <a:xfrm>
              <a:off x="3854" y="1494"/>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69" name="Rectangle 76"/>
            <p:cNvSpPr>
              <a:spLocks noChangeArrowheads="1"/>
            </p:cNvSpPr>
            <p:nvPr/>
          </p:nvSpPr>
          <p:spPr bwMode="auto">
            <a:xfrm>
              <a:off x="3896" y="1525"/>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Arial" pitchFamily="34" charset="0"/>
                  <a:cs typeface="Arial" pitchFamily="34" charset="0"/>
                </a:rPr>
                <a:t>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77"/>
            <p:cNvSpPr>
              <a:spLocks noChangeArrowheads="1"/>
            </p:cNvSpPr>
            <p:nvPr/>
          </p:nvSpPr>
          <p:spPr bwMode="auto">
            <a:xfrm>
              <a:off x="3965" y="1574"/>
              <a:ext cx="29" cy="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000000"/>
                  </a:solidFill>
                  <a:effectLst/>
                  <a:latin typeface="Arial" pitchFamily="34" charset="0"/>
                  <a:cs typeface="Arial" pitchFamily="34" charset="0"/>
                </a:rPr>
                <a:t>7</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78"/>
            <p:cNvSpPr>
              <a:spLocks noChangeArrowheads="1"/>
            </p:cNvSpPr>
            <p:nvPr/>
          </p:nvSpPr>
          <p:spPr bwMode="auto">
            <a:xfrm>
              <a:off x="4002" y="161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Freeform 79"/>
            <p:cNvSpPr>
              <a:spLocks noEditPoints="1"/>
            </p:cNvSpPr>
            <p:nvPr/>
          </p:nvSpPr>
          <p:spPr bwMode="auto">
            <a:xfrm>
              <a:off x="2529" y="1449"/>
              <a:ext cx="963" cy="67"/>
            </a:xfrm>
            <a:custGeom>
              <a:avLst/>
              <a:gdLst/>
              <a:ahLst/>
              <a:cxnLst>
                <a:cxn ang="0">
                  <a:pos x="67" y="327"/>
                </a:cxn>
                <a:cxn ang="0">
                  <a:pos x="10734" y="334"/>
                </a:cxn>
                <a:cxn ang="0">
                  <a:pos x="10800" y="400"/>
                </a:cxn>
                <a:cxn ang="0">
                  <a:pos x="10734" y="467"/>
                </a:cxn>
                <a:cxn ang="0">
                  <a:pos x="67" y="461"/>
                </a:cxn>
                <a:cxn ang="0">
                  <a:pos x="0" y="394"/>
                </a:cxn>
                <a:cxn ang="0">
                  <a:pos x="67" y="327"/>
                </a:cxn>
                <a:cxn ang="0">
                  <a:pos x="10601" y="0"/>
                </a:cxn>
                <a:cxn ang="0">
                  <a:pos x="11400" y="401"/>
                </a:cxn>
                <a:cxn ang="0">
                  <a:pos x="10600" y="800"/>
                </a:cxn>
                <a:cxn ang="0">
                  <a:pos x="10601" y="0"/>
                </a:cxn>
              </a:cxnLst>
              <a:rect l="0" t="0" r="r" b="b"/>
              <a:pathLst>
                <a:path w="11400" h="800">
                  <a:moveTo>
                    <a:pt x="67" y="327"/>
                  </a:moveTo>
                  <a:lnTo>
                    <a:pt x="10734" y="334"/>
                  </a:lnTo>
                  <a:cubicBezTo>
                    <a:pt x="10771" y="334"/>
                    <a:pt x="10800" y="364"/>
                    <a:pt x="10800" y="400"/>
                  </a:cubicBezTo>
                  <a:cubicBezTo>
                    <a:pt x="10800" y="437"/>
                    <a:pt x="10771" y="467"/>
                    <a:pt x="10734" y="467"/>
                  </a:cubicBezTo>
                  <a:lnTo>
                    <a:pt x="67" y="461"/>
                  </a:lnTo>
                  <a:cubicBezTo>
                    <a:pt x="30" y="461"/>
                    <a:pt x="0" y="431"/>
                    <a:pt x="0" y="394"/>
                  </a:cubicBezTo>
                  <a:cubicBezTo>
                    <a:pt x="0" y="357"/>
                    <a:pt x="30" y="327"/>
                    <a:pt x="67" y="327"/>
                  </a:cubicBezTo>
                  <a:close/>
                  <a:moveTo>
                    <a:pt x="10601" y="0"/>
                  </a:moveTo>
                  <a:lnTo>
                    <a:pt x="11400" y="401"/>
                  </a:lnTo>
                  <a:lnTo>
                    <a:pt x="10600" y="800"/>
                  </a:lnTo>
                  <a:lnTo>
                    <a:pt x="1060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20688"/>
            <a:ext cx="5112568" cy="5616624"/>
          </a:xfrm>
        </p:spPr>
        <p:txBody>
          <a:bodyPr>
            <a:normAutofit lnSpcReduction="10000"/>
          </a:bodyPr>
          <a:lstStyle/>
          <a:p>
            <a:pPr marL="179388" indent="-179388">
              <a:lnSpc>
                <a:spcPct val="110000"/>
              </a:lnSpc>
              <a:spcBef>
                <a:spcPts val="0"/>
              </a:spcBef>
              <a:spcAft>
                <a:spcPts val="600"/>
              </a:spcAft>
              <a:buFont typeface="Arial" pitchFamily="34" charset="0"/>
              <a:buChar char="•"/>
            </a:pPr>
            <a:r>
              <a:rPr lang="it-IT" sz="1600" dirty="0" smtClean="0"/>
              <a:t>Il termine è stato introdotto da </a:t>
            </a:r>
            <a:r>
              <a:rPr lang="it-IT" sz="1600" dirty="0" err="1" smtClean="0"/>
              <a:t>Tribus</a:t>
            </a:r>
            <a:r>
              <a:rPr lang="it-IT" sz="1600" dirty="0" smtClean="0"/>
              <a:t> and Evans, nel 1962.</a:t>
            </a:r>
          </a:p>
          <a:p>
            <a:pPr marL="179388" indent="-179388">
              <a:lnSpc>
                <a:spcPct val="110000"/>
              </a:lnSpc>
              <a:spcBef>
                <a:spcPts val="0"/>
              </a:spcBef>
              <a:spcAft>
                <a:spcPts val="600"/>
              </a:spcAft>
              <a:buFont typeface="Arial" pitchFamily="34" charset="0"/>
              <a:buChar char="•"/>
            </a:pPr>
            <a:r>
              <a:rPr lang="it-IT" sz="1600" dirty="0" smtClean="0"/>
              <a:t>Successivamente è stata sviluppata da </a:t>
            </a:r>
            <a:r>
              <a:rPr lang="it-IT" sz="1600" dirty="0" err="1" smtClean="0"/>
              <a:t>Gaggioli</a:t>
            </a:r>
            <a:r>
              <a:rPr lang="it-IT" sz="1600" dirty="0" smtClean="0"/>
              <a:t>, </a:t>
            </a:r>
            <a:r>
              <a:rPr lang="it-IT" sz="1600" dirty="0" err="1" smtClean="0"/>
              <a:t>El-Sayed</a:t>
            </a:r>
            <a:r>
              <a:rPr lang="it-IT" sz="1600" dirty="0" smtClean="0"/>
              <a:t>.</a:t>
            </a:r>
          </a:p>
          <a:p>
            <a:pPr marL="179388" indent="-179388">
              <a:lnSpc>
                <a:spcPct val="110000"/>
              </a:lnSpc>
              <a:spcBef>
                <a:spcPts val="0"/>
              </a:spcBef>
              <a:spcAft>
                <a:spcPts val="600"/>
              </a:spcAft>
              <a:buFont typeface="Arial" pitchFamily="34" charset="0"/>
              <a:buChar char="•"/>
            </a:pPr>
            <a:r>
              <a:rPr lang="it-IT" sz="1600" dirty="0" smtClean="0"/>
              <a:t>Nel 1986 una versione completamente </a:t>
            </a:r>
            <a:r>
              <a:rPr lang="it-IT" sz="1600" dirty="0" err="1" smtClean="0"/>
              <a:t>algebrizzata</a:t>
            </a:r>
            <a:r>
              <a:rPr lang="it-IT" sz="1600" dirty="0" smtClean="0"/>
              <a:t> è stata introdotta da </a:t>
            </a:r>
            <a:r>
              <a:rPr lang="it-IT" sz="1600" dirty="0" err="1" smtClean="0"/>
              <a:t>Valero</a:t>
            </a:r>
            <a:r>
              <a:rPr lang="it-IT" sz="1600" dirty="0" smtClean="0"/>
              <a:t> &amp; </a:t>
            </a:r>
            <a:r>
              <a:rPr lang="it-IT" sz="1600" dirty="0" err="1" smtClean="0"/>
              <a:t>Lozano</a:t>
            </a:r>
            <a:r>
              <a:rPr lang="it-IT" sz="1600" dirty="0" smtClean="0"/>
              <a:t>, riformulata in maniera più generale nel 1992.</a:t>
            </a:r>
          </a:p>
          <a:p>
            <a:pPr marL="179388" indent="-179388">
              <a:lnSpc>
                <a:spcPct val="110000"/>
              </a:lnSpc>
              <a:spcBef>
                <a:spcPts val="0"/>
              </a:spcBef>
              <a:spcAft>
                <a:spcPts val="600"/>
              </a:spcAft>
              <a:buFont typeface="Arial" pitchFamily="34" charset="0"/>
              <a:buChar char="•"/>
            </a:pPr>
            <a:r>
              <a:rPr lang="it-IT" sz="1600" dirty="0" smtClean="0"/>
              <a:t>Nel 1994 è stata presentata la “Relazione di Impatto” da Reini e </a:t>
            </a:r>
            <a:r>
              <a:rPr lang="it-IT" sz="1600" dirty="0" err="1" smtClean="0"/>
              <a:t>Lozano</a:t>
            </a:r>
            <a:r>
              <a:rPr lang="it-IT" sz="1600" dirty="0" smtClean="0"/>
              <a:t> (con formalismi diversi), che costituisce il quadro concettuale per l’applicazione della </a:t>
            </a:r>
            <a:r>
              <a:rPr lang="it-IT" sz="1600" dirty="0" err="1" smtClean="0"/>
              <a:t>Termoeconomia</a:t>
            </a:r>
            <a:r>
              <a:rPr lang="it-IT" sz="1600" dirty="0" smtClean="0"/>
              <a:t> alla diagnostica e all’ottimizzazione dei sistemi energetici.</a:t>
            </a:r>
          </a:p>
          <a:p>
            <a:pPr marL="179388" indent="-179388">
              <a:lnSpc>
                <a:spcPct val="110000"/>
              </a:lnSpc>
              <a:spcBef>
                <a:spcPts val="0"/>
              </a:spcBef>
              <a:spcAft>
                <a:spcPts val="600"/>
              </a:spcAft>
              <a:buFont typeface="Arial" pitchFamily="34" charset="0"/>
              <a:buChar char="•"/>
            </a:pPr>
            <a:r>
              <a:rPr lang="it-IT" sz="1600" dirty="0" smtClean="0"/>
              <a:t>Più recentemente sono state proposte applicazioni anche a sistemi ecologici e all’analisi dell’interazione ambientale dei sistemi industriali.</a:t>
            </a:r>
          </a:p>
          <a:p>
            <a:pPr marL="179388" indent="-179388">
              <a:lnSpc>
                <a:spcPct val="110000"/>
              </a:lnSpc>
              <a:spcBef>
                <a:spcPts val="0"/>
              </a:spcBef>
              <a:spcAft>
                <a:spcPts val="600"/>
              </a:spcAft>
              <a:buFont typeface="Arial" pitchFamily="34" charset="0"/>
              <a:buChar char="•"/>
            </a:pPr>
            <a:r>
              <a:rPr lang="it-IT" sz="1600" dirty="0" smtClean="0"/>
              <a:t>Nasce comunque in ambito ingegneristico, per cui i classici ambiti di applicazione sono i sistemi di conversione dell’energia e il volume di controllo delle applicazioni originarie è quello di un classico impianto produttivo.</a:t>
            </a:r>
          </a:p>
          <a:p>
            <a:pPr marL="179388" indent="-179388">
              <a:lnSpc>
                <a:spcPct val="110000"/>
              </a:lnSpc>
              <a:spcBef>
                <a:spcPts val="0"/>
              </a:spcBef>
              <a:spcAft>
                <a:spcPts val="600"/>
              </a:spcAft>
              <a:buFont typeface="Arial" pitchFamily="34" charset="0"/>
              <a:buChar char="•"/>
            </a:pPr>
            <a:endParaRPr lang="it-IT" sz="1600" dirty="0" smtClean="0"/>
          </a:p>
          <a:p>
            <a:endParaRPr lang="it-IT" sz="1700" dirty="0" smtClean="0"/>
          </a:p>
          <a:p>
            <a:endParaRPr lang="it-IT" sz="1600" dirty="0"/>
          </a:p>
        </p:txBody>
      </p:sp>
      <p:sp>
        <p:nvSpPr>
          <p:cNvPr id="3" name="Titolo 2"/>
          <p:cNvSpPr>
            <a:spLocks noGrp="1"/>
          </p:cNvSpPr>
          <p:nvPr>
            <p:ph type="title"/>
          </p:nvPr>
        </p:nvSpPr>
        <p:spPr>
          <a:xfrm>
            <a:off x="288521" y="139166"/>
            <a:ext cx="8581043" cy="625538"/>
          </a:xfrm>
        </p:spPr>
        <p:txBody>
          <a:bodyPr/>
          <a:lstStyle/>
          <a:p>
            <a:r>
              <a:rPr lang="it-IT" dirty="0" smtClean="0"/>
              <a:t>Idee di base della </a:t>
            </a:r>
            <a:r>
              <a:rPr lang="it-IT" dirty="0" err="1" smtClean="0"/>
              <a:t>Termoeconomia</a:t>
            </a:r>
            <a:endParaRPr lang="it-IT" dirty="0"/>
          </a:p>
        </p:txBody>
      </p:sp>
      <p:pic>
        <p:nvPicPr>
          <p:cNvPr id="93186" name="Picture 2" descr="http://www.a2a.eu/gruppo/export/sites/default/a2a/it/impianti_reti/termoelettrica/monfalcone/immagini/Centrale.jpg"/>
          <p:cNvPicPr>
            <a:picLocks noChangeAspect="1" noChangeArrowheads="1"/>
          </p:cNvPicPr>
          <p:nvPr/>
        </p:nvPicPr>
        <p:blipFill>
          <a:blip r:embed="rId2" cstate="print"/>
          <a:srcRect/>
          <a:stretch>
            <a:fillRect/>
          </a:stretch>
        </p:blipFill>
        <p:spPr bwMode="auto">
          <a:xfrm>
            <a:off x="5652120" y="548679"/>
            <a:ext cx="2952478" cy="2845419"/>
          </a:xfrm>
          <a:prstGeom prst="rect">
            <a:avLst/>
          </a:prstGeom>
          <a:noFill/>
        </p:spPr>
      </p:pic>
      <p:pic>
        <p:nvPicPr>
          <p:cNvPr id="93187" name="Picture 3"/>
          <p:cNvPicPr>
            <a:picLocks noChangeAspect="1" noChangeArrowheads="1"/>
          </p:cNvPicPr>
          <p:nvPr/>
        </p:nvPicPr>
        <p:blipFill>
          <a:blip r:embed="rId3" cstate="print"/>
          <a:srcRect/>
          <a:stretch>
            <a:fillRect/>
          </a:stretch>
        </p:blipFill>
        <p:spPr bwMode="auto">
          <a:xfrm>
            <a:off x="5364088" y="3573016"/>
            <a:ext cx="3486548" cy="2592288"/>
          </a:xfrm>
          <a:prstGeom prst="rect">
            <a:avLst/>
          </a:prstGeom>
          <a:noFill/>
          <a:ln w="9525">
            <a:noFill/>
            <a:miter lim="800000"/>
            <a:headEnd/>
            <a:tailEnd/>
          </a:ln>
          <a:effectLst/>
        </p:spPr>
      </p:pic>
      <p:sp>
        <p:nvSpPr>
          <p:cNvPr id="98" name="Rettangolo 97"/>
          <p:cNvSpPr/>
          <p:nvPr/>
        </p:nvSpPr>
        <p:spPr>
          <a:xfrm>
            <a:off x="5580112" y="3501008"/>
            <a:ext cx="3096344" cy="2664296"/>
          </a:xfrm>
          <a:prstGeom prst="rect">
            <a:avLst/>
          </a:prstGeom>
          <a:noFill/>
          <a:ln w="127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dirty="0" smtClean="0"/>
              <a:t>La catena lineare secondo la </a:t>
            </a:r>
            <a:r>
              <a:rPr lang="it-IT" dirty="0" err="1" smtClean="0"/>
              <a:t>Termoeconomia</a:t>
            </a:r>
            <a:endParaRPr lang="en-US" dirty="0"/>
          </a:p>
        </p:txBody>
      </p:sp>
      <p:sp>
        <p:nvSpPr>
          <p:cNvPr id="14339" name="Rectangle 3"/>
          <p:cNvSpPr>
            <a:spLocks noGrp="1" noChangeArrowheads="1"/>
          </p:cNvSpPr>
          <p:nvPr>
            <p:ph type="body" idx="1"/>
          </p:nvPr>
        </p:nvSpPr>
        <p:spPr>
          <a:xfrm>
            <a:off x="263525" y="2391693"/>
            <a:ext cx="8602663" cy="741362"/>
          </a:xfrm>
        </p:spPr>
        <p:txBody>
          <a:bodyPr/>
          <a:lstStyle/>
          <a:p>
            <a:pPr>
              <a:lnSpc>
                <a:spcPct val="80000"/>
              </a:lnSpc>
              <a:buFont typeface="Wingdings" pitchFamily="2" charset="2"/>
              <a:buNone/>
            </a:pPr>
            <a:r>
              <a:rPr lang="it-IT" sz="2000" dirty="0"/>
              <a:t>Motore a combustione	  </a:t>
            </a:r>
            <a:r>
              <a:rPr lang="it-IT" sz="2000" dirty="0">
                <a:sym typeface="Symbol" pitchFamily="18" charset="2"/>
              </a:rPr>
              <a:t> </a:t>
            </a:r>
            <a:r>
              <a:rPr lang="it-IT" sz="2000" dirty="0"/>
              <a:t>Trasmissione / riduzione  </a:t>
            </a:r>
            <a:r>
              <a:rPr lang="it-IT" sz="2000" dirty="0">
                <a:sym typeface="Symbol" pitchFamily="18" charset="2"/>
              </a:rPr>
              <a:t> </a:t>
            </a:r>
            <a:r>
              <a:rPr lang="it-IT" sz="2000" dirty="0"/>
              <a:t>Alternatore</a:t>
            </a:r>
          </a:p>
          <a:p>
            <a:pPr>
              <a:lnSpc>
                <a:spcPct val="80000"/>
              </a:lnSpc>
              <a:buFont typeface="Wingdings" pitchFamily="2" charset="2"/>
              <a:buNone/>
            </a:pPr>
            <a:r>
              <a:rPr lang="it-IT" sz="2000" dirty="0"/>
              <a:t>Motore elettrico		  </a:t>
            </a:r>
            <a:r>
              <a:rPr lang="it-IT" sz="2000" dirty="0">
                <a:sym typeface="Symbol" pitchFamily="18" charset="2"/>
              </a:rPr>
              <a:t> </a:t>
            </a:r>
            <a:r>
              <a:rPr lang="it-IT" sz="2000" dirty="0"/>
              <a:t>Trasmissione / riduzione   </a:t>
            </a:r>
            <a:r>
              <a:rPr lang="it-IT" sz="2000" dirty="0">
                <a:sym typeface="Symbol" pitchFamily="18" charset="2"/>
              </a:rPr>
              <a:t> </a:t>
            </a:r>
            <a:r>
              <a:rPr lang="it-IT" sz="2000" dirty="0"/>
              <a:t>Pompa di calore</a:t>
            </a:r>
            <a:endParaRPr lang="en-GB" sz="2000" dirty="0"/>
          </a:p>
          <a:p>
            <a:pPr>
              <a:lnSpc>
                <a:spcPct val="80000"/>
              </a:lnSpc>
              <a:buFont typeface="Wingdings" pitchFamily="2" charset="2"/>
              <a:buNone/>
            </a:pPr>
            <a:endParaRPr lang="en-GB" sz="2000" dirty="0"/>
          </a:p>
        </p:txBody>
      </p:sp>
      <p:pic>
        <p:nvPicPr>
          <p:cNvPr id="14340" name="Picture 4"/>
          <p:cNvPicPr>
            <a:picLocks noChangeAspect="1" noChangeArrowheads="1"/>
          </p:cNvPicPr>
          <p:nvPr/>
        </p:nvPicPr>
        <p:blipFill>
          <a:blip r:embed="rId2" cstate="print"/>
          <a:srcRect/>
          <a:stretch>
            <a:fillRect/>
          </a:stretch>
        </p:blipFill>
        <p:spPr bwMode="auto">
          <a:xfrm>
            <a:off x="990600" y="910555"/>
            <a:ext cx="7562850" cy="144145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3" cstate="print"/>
          <a:srcRect r="35315"/>
          <a:stretch>
            <a:fillRect/>
          </a:stretch>
        </p:blipFill>
        <p:spPr bwMode="auto">
          <a:xfrm>
            <a:off x="327025" y="3093368"/>
            <a:ext cx="6369050" cy="1663700"/>
          </a:xfrm>
          <a:prstGeom prst="rect">
            <a:avLst/>
          </a:prstGeom>
          <a:noFill/>
          <a:ln w="9525">
            <a:noFill/>
            <a:miter lim="800000"/>
            <a:headEnd/>
            <a:tailEnd/>
          </a:ln>
          <a:effectLst/>
        </p:spPr>
      </p:pic>
      <p:pic>
        <p:nvPicPr>
          <p:cNvPr id="14343" name="Picture 7"/>
          <p:cNvPicPr>
            <a:picLocks noChangeAspect="1" noChangeArrowheads="1"/>
          </p:cNvPicPr>
          <p:nvPr/>
        </p:nvPicPr>
        <p:blipFill>
          <a:blip r:embed="rId4" cstate="print"/>
          <a:srcRect r="58858"/>
          <a:stretch>
            <a:fillRect/>
          </a:stretch>
        </p:blipFill>
        <p:spPr bwMode="auto">
          <a:xfrm>
            <a:off x="341313" y="4649118"/>
            <a:ext cx="4010025" cy="1300162"/>
          </a:xfrm>
          <a:prstGeom prst="rect">
            <a:avLst/>
          </a:prstGeom>
          <a:noFill/>
          <a:ln w="9525">
            <a:noFill/>
            <a:miter lim="800000"/>
            <a:headEnd/>
            <a:tailEnd/>
          </a:ln>
          <a:effectLst/>
        </p:spPr>
      </p:pic>
      <p:pic>
        <p:nvPicPr>
          <p:cNvPr id="14344" name="Picture 8"/>
          <p:cNvPicPr>
            <a:picLocks noChangeAspect="1" noChangeArrowheads="1"/>
          </p:cNvPicPr>
          <p:nvPr/>
        </p:nvPicPr>
        <p:blipFill>
          <a:blip r:embed="rId5" cstate="print"/>
          <a:srcRect r="70630"/>
          <a:stretch>
            <a:fillRect/>
          </a:stretch>
        </p:blipFill>
        <p:spPr bwMode="auto">
          <a:xfrm>
            <a:off x="4832350" y="5049168"/>
            <a:ext cx="3798888" cy="460375"/>
          </a:xfrm>
          <a:prstGeom prst="rect">
            <a:avLst/>
          </a:prstGeom>
          <a:noFill/>
          <a:ln w="9525">
            <a:noFill/>
            <a:miter lim="800000"/>
            <a:headEnd/>
            <a:tailEnd/>
          </a:ln>
          <a:effectLst/>
        </p:spPr>
      </p:pic>
      <p:sp>
        <p:nvSpPr>
          <p:cNvPr id="14345" name="Rectangle 9"/>
          <p:cNvSpPr>
            <a:spLocks noChangeArrowheads="1"/>
          </p:cNvSpPr>
          <p:nvPr/>
        </p:nvSpPr>
        <p:spPr bwMode="auto">
          <a:xfrm>
            <a:off x="4733925" y="4914230"/>
            <a:ext cx="3348038" cy="700088"/>
          </a:xfrm>
          <a:prstGeom prst="rect">
            <a:avLst/>
          </a:prstGeom>
          <a:noFill/>
          <a:ln w="25400">
            <a:solidFill>
              <a:srgbClr val="FF0000"/>
            </a:solidFill>
            <a:miter lim="800000"/>
            <a:headEnd/>
            <a:tailEnd/>
          </a:ln>
          <a:effectLst/>
        </p:spPr>
        <p:txBody>
          <a:bodyPr wrap="none" anchor="ctr"/>
          <a:lstStyle/>
          <a:p>
            <a:endParaRPr lang="it-IT"/>
          </a:p>
        </p:txBody>
      </p:sp>
      <p:sp>
        <p:nvSpPr>
          <p:cNvPr id="14346" name="Rectangle 10"/>
          <p:cNvSpPr>
            <a:spLocks noChangeArrowheads="1"/>
          </p:cNvSpPr>
          <p:nvPr/>
        </p:nvSpPr>
        <p:spPr bwMode="auto">
          <a:xfrm>
            <a:off x="274638" y="3104480"/>
            <a:ext cx="1357312" cy="336550"/>
          </a:xfrm>
          <a:prstGeom prst="rect">
            <a:avLst/>
          </a:prstGeom>
          <a:noFill/>
          <a:ln w="25400">
            <a:solidFill>
              <a:srgbClr val="FF0000"/>
            </a:solidFill>
            <a:miter lim="800000"/>
            <a:headEnd/>
            <a:tailEnd/>
          </a:ln>
          <a:effectLst/>
        </p:spPr>
        <p:txBody>
          <a:bodyPr wrap="none" anchor="ctr"/>
          <a:lstStyle/>
          <a:p>
            <a:endParaRPr lang="it-IT"/>
          </a:p>
        </p:txBody>
      </p:sp>
      <p:sp>
        <p:nvSpPr>
          <p:cNvPr id="14347" name="Rectangle 11"/>
          <p:cNvSpPr>
            <a:spLocks noChangeArrowheads="1"/>
          </p:cNvSpPr>
          <p:nvPr/>
        </p:nvSpPr>
        <p:spPr bwMode="auto">
          <a:xfrm>
            <a:off x="265113" y="4653880"/>
            <a:ext cx="1357312" cy="336550"/>
          </a:xfrm>
          <a:prstGeom prst="rect">
            <a:avLst/>
          </a:prstGeom>
          <a:noFill/>
          <a:ln w="25400">
            <a:solidFill>
              <a:srgbClr val="FF0000"/>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8521" y="139166"/>
            <a:ext cx="8855479" cy="840400"/>
          </a:xfrm>
        </p:spPr>
        <p:txBody>
          <a:bodyPr/>
          <a:lstStyle/>
          <a:p>
            <a:r>
              <a:rPr lang="en-US" dirty="0" smtClean="0"/>
              <a:t>3 </a:t>
            </a:r>
            <a:r>
              <a:rPr lang="en-US" dirty="0" err="1" smtClean="0"/>
              <a:t>problemi</a:t>
            </a:r>
            <a:r>
              <a:rPr lang="en-US" dirty="0" smtClean="0"/>
              <a:t> </a:t>
            </a:r>
            <a:r>
              <a:rPr lang="en-US" dirty="0" err="1" smtClean="0"/>
              <a:t>da</a:t>
            </a:r>
            <a:r>
              <a:rPr lang="en-US" dirty="0" smtClean="0"/>
              <a:t> </a:t>
            </a:r>
            <a:r>
              <a:rPr lang="en-US" dirty="0" err="1" smtClean="0"/>
              <a:t>affrontare</a:t>
            </a:r>
            <a:r>
              <a:rPr lang="en-US" dirty="0" smtClean="0"/>
              <a:t> con </a:t>
            </a:r>
            <a:r>
              <a:rPr lang="en-US" dirty="0" err="1" smtClean="0"/>
              <a:t>gli</a:t>
            </a:r>
            <a:r>
              <a:rPr lang="en-US" dirty="0" smtClean="0"/>
              <a:t> </a:t>
            </a:r>
            <a:r>
              <a:rPr lang="en-US" dirty="0" err="1" smtClean="0"/>
              <a:t>strumenti</a:t>
            </a:r>
            <a:r>
              <a:rPr lang="en-US" dirty="0" smtClean="0"/>
              <a:t> </a:t>
            </a:r>
            <a:r>
              <a:rPr lang="en-US" dirty="0" err="1" smtClean="0"/>
              <a:t>della</a:t>
            </a:r>
            <a:r>
              <a:rPr lang="en-US" dirty="0" smtClean="0"/>
              <a:t> </a:t>
            </a:r>
            <a:r>
              <a:rPr lang="en-US" dirty="0" err="1" smtClean="0"/>
              <a:t>Termoeconomia</a:t>
            </a:r>
            <a:endParaRPr lang="en-US" dirty="0"/>
          </a:p>
        </p:txBody>
      </p:sp>
      <p:sp>
        <p:nvSpPr>
          <p:cNvPr id="15363" name="Rectangle 3"/>
          <p:cNvSpPr>
            <a:spLocks noGrp="1" noChangeArrowheads="1"/>
          </p:cNvSpPr>
          <p:nvPr>
            <p:ph type="body" idx="1"/>
          </p:nvPr>
        </p:nvSpPr>
        <p:spPr>
          <a:xfrm>
            <a:off x="179512" y="836712"/>
            <a:ext cx="8615363" cy="2952328"/>
          </a:xfrm>
        </p:spPr>
        <p:txBody>
          <a:bodyPr>
            <a:normAutofit/>
          </a:bodyPr>
          <a:lstStyle/>
          <a:p>
            <a:pPr>
              <a:spcBef>
                <a:spcPts val="0"/>
              </a:spcBef>
              <a:spcAft>
                <a:spcPts val="600"/>
              </a:spcAft>
            </a:pPr>
            <a:r>
              <a:rPr lang="it-IT" sz="1600" u="sng" dirty="0"/>
              <a:t>Prognosi / </a:t>
            </a:r>
            <a:r>
              <a:rPr lang="it-IT" sz="1600" u="sng" dirty="0" err="1"/>
              <a:t>Costing</a:t>
            </a:r>
            <a:r>
              <a:rPr lang="it-IT" sz="1600" u="sng" dirty="0"/>
              <a:t> </a:t>
            </a:r>
            <a:r>
              <a:rPr lang="it-IT" sz="1600" dirty="0"/>
              <a:t>- valutare il consumo specifico del sistema globale in seguito ad una variazione (perturbazione) delle prestazioni di un suo componente interno, a prodotto finale costante.</a:t>
            </a:r>
          </a:p>
          <a:p>
            <a:pPr>
              <a:spcBef>
                <a:spcPts val="0"/>
              </a:spcBef>
              <a:spcAft>
                <a:spcPts val="600"/>
              </a:spcAft>
            </a:pPr>
            <a:endParaRPr lang="it-IT" sz="1600" u="sng" dirty="0"/>
          </a:p>
          <a:p>
            <a:pPr>
              <a:spcBef>
                <a:spcPts val="0"/>
              </a:spcBef>
              <a:spcAft>
                <a:spcPts val="600"/>
              </a:spcAft>
            </a:pPr>
            <a:r>
              <a:rPr lang="it-IT" sz="1600" u="sng" dirty="0"/>
              <a:t>Diagnosi</a:t>
            </a:r>
            <a:r>
              <a:rPr lang="it-IT" sz="1600" dirty="0"/>
              <a:t> - dato un impianto in condizioni di esercizio diverse da quelle di riferimento, attribuire a ciascun componente la quota di maggior consumo globale di cui è responsabile.</a:t>
            </a:r>
          </a:p>
          <a:p>
            <a:pPr>
              <a:spcBef>
                <a:spcPts val="0"/>
              </a:spcBef>
              <a:spcAft>
                <a:spcPts val="600"/>
              </a:spcAft>
            </a:pPr>
            <a:endParaRPr lang="it-IT" sz="1600" u="sng" dirty="0"/>
          </a:p>
          <a:p>
            <a:pPr>
              <a:spcBef>
                <a:spcPts val="0"/>
              </a:spcBef>
              <a:spcAft>
                <a:spcPts val="600"/>
              </a:spcAft>
            </a:pPr>
            <a:r>
              <a:rPr lang="it-IT" sz="1600" u="sng" dirty="0"/>
              <a:t>Ottimizzazione Locale</a:t>
            </a:r>
            <a:r>
              <a:rPr lang="it-IT" sz="1600" dirty="0"/>
              <a:t> di un componente - definire un programma di ottimizzazione che, pur considerando solo il componente in esame come si trattasse di un elemento isolato, consenta di ottenere una soluzione che renda minimo il consumo globale di risorse del sistema.</a:t>
            </a:r>
            <a:endParaRPr lang="en-US" sz="1600" dirty="0"/>
          </a:p>
        </p:txBody>
      </p:sp>
      <p:sp>
        <p:nvSpPr>
          <p:cNvPr id="4" name="Rectangle 3"/>
          <p:cNvSpPr txBox="1">
            <a:spLocks noChangeArrowheads="1"/>
          </p:cNvSpPr>
          <p:nvPr/>
        </p:nvSpPr>
        <p:spPr>
          <a:xfrm>
            <a:off x="251520" y="4149080"/>
            <a:ext cx="8568952" cy="216024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it-IT" sz="1600" b="0" i="0" u="none" strike="noStrike" kern="1200" cap="none" spc="0" normalizeH="0" baseline="0" noProof="0" dirty="0" smtClean="0">
                <a:ln>
                  <a:noFill/>
                </a:ln>
                <a:solidFill>
                  <a:schemeClr val="tx1"/>
                </a:solidFill>
                <a:effectLst/>
                <a:uLnTx/>
                <a:uFillTx/>
                <a:latin typeface="Arial"/>
                <a:ea typeface="+mn-ea"/>
                <a:cs typeface="Arial"/>
              </a:rPr>
              <a:t>Possono essere affrontate con gli strumenti "classici" dell'ingegneria dei sistemi energetici, (equazioni di bilancio di massa, energia, entropia, relazioni della termo-fluidodinamica e curve caratteristiche);</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it-IT" sz="1600" b="0" i="0" u="none" strike="noStrike" kern="1200" cap="none" spc="0" normalizeH="0" baseline="0" noProof="0" dirty="0" smtClean="0">
                <a:ln>
                  <a:noFill/>
                </a:ln>
                <a:solidFill>
                  <a:schemeClr val="tx1"/>
                </a:solidFill>
                <a:effectLst/>
                <a:uLnTx/>
                <a:uFillTx/>
                <a:latin typeface="Arial"/>
                <a:ea typeface="+mn-ea"/>
                <a:cs typeface="Arial"/>
              </a:rPr>
              <a:t>MA si è obbligati a considerare</a:t>
            </a:r>
            <a:r>
              <a:rPr kumimoji="0" lang="it-IT" sz="1600" i="1" u="none" strike="noStrike" kern="1200" cap="none" spc="0" normalizeH="0" baseline="0" noProof="0" dirty="0" smtClean="0">
                <a:ln>
                  <a:noFill/>
                </a:ln>
                <a:solidFill>
                  <a:schemeClr val="tx1"/>
                </a:solidFill>
                <a:effectLst/>
                <a:uLnTx/>
                <a:uFillTx/>
                <a:latin typeface="Arial"/>
                <a:ea typeface="+mn-ea"/>
                <a:cs typeface="Arial"/>
              </a:rPr>
              <a:t> sempre l’intero impianto,</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it-IT" sz="1600" i="1" u="none" strike="noStrike" kern="1200" cap="none" spc="0" normalizeH="0" baseline="0" noProof="0" dirty="0" smtClean="0">
                <a:ln>
                  <a:noFill/>
                </a:ln>
                <a:solidFill>
                  <a:schemeClr val="tx1"/>
                </a:solidFill>
                <a:effectLst/>
                <a:uLnTx/>
                <a:uFillTx/>
                <a:latin typeface="Arial"/>
                <a:ea typeface="+mn-ea"/>
                <a:cs typeface="Arial"/>
              </a:rPr>
              <a:t>non </a:t>
            </a:r>
            <a:r>
              <a:rPr kumimoji="0" lang="it-IT" sz="1600" u="none" strike="noStrike" kern="1200" cap="none" spc="0" normalizeH="0" baseline="0" noProof="0" dirty="0" smtClean="0">
                <a:ln>
                  <a:noFill/>
                </a:ln>
                <a:solidFill>
                  <a:schemeClr val="tx1"/>
                </a:solidFill>
                <a:effectLst/>
                <a:uLnTx/>
                <a:uFillTx/>
                <a:latin typeface="Arial"/>
                <a:ea typeface="+mn-ea"/>
                <a:cs typeface="Arial"/>
              </a:rPr>
              <a:t>v</a:t>
            </a:r>
            <a:r>
              <a:rPr kumimoji="0" lang="it-IT" sz="1600" b="0" u="none" strike="noStrike" kern="1200" cap="none" spc="0" normalizeH="0" baseline="0" noProof="0" dirty="0" smtClean="0">
                <a:ln>
                  <a:noFill/>
                </a:ln>
                <a:solidFill>
                  <a:schemeClr val="tx1"/>
                </a:solidFill>
                <a:effectLst/>
                <a:uLnTx/>
                <a:uFillTx/>
                <a:latin typeface="Arial"/>
                <a:ea typeface="+mn-ea"/>
                <a:cs typeface="Arial"/>
              </a:rPr>
              <a:t>iene</a:t>
            </a:r>
            <a:r>
              <a:rPr kumimoji="0" lang="it-IT" sz="1600" b="0" i="0" u="none" strike="noStrike" kern="1200" cap="none" spc="0" normalizeH="0" baseline="0" noProof="0" dirty="0" smtClean="0">
                <a:ln>
                  <a:noFill/>
                </a:ln>
                <a:solidFill>
                  <a:schemeClr val="tx1"/>
                </a:solidFill>
                <a:effectLst/>
                <a:uLnTx/>
                <a:uFillTx/>
                <a:latin typeface="Arial"/>
                <a:ea typeface="+mn-ea"/>
                <a:cs typeface="Arial"/>
              </a:rPr>
              <a:t> evidenziata alcuna corrispondenza diretta tra le prestazioni “locali” dei componenti e quelle complessive del sistema. </a:t>
            </a: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it-IT"/>
              <a:t>Prognosi = Costing</a:t>
            </a:r>
            <a:endParaRPr lang="en-US"/>
          </a:p>
        </p:txBody>
      </p:sp>
      <p:sp>
        <p:nvSpPr>
          <p:cNvPr id="17411" name="Rectangle 3"/>
          <p:cNvSpPr>
            <a:spLocks noGrp="1" noChangeArrowheads="1"/>
          </p:cNvSpPr>
          <p:nvPr>
            <p:ph type="body" idx="1"/>
          </p:nvPr>
        </p:nvSpPr>
        <p:spPr>
          <a:xfrm>
            <a:off x="288925" y="4575969"/>
            <a:ext cx="8459539" cy="1157287"/>
          </a:xfrm>
        </p:spPr>
        <p:txBody>
          <a:bodyPr>
            <a:normAutofit/>
          </a:bodyPr>
          <a:lstStyle/>
          <a:p>
            <a:pPr>
              <a:spcBef>
                <a:spcPts val="0"/>
              </a:spcBef>
              <a:spcAft>
                <a:spcPts val="600"/>
              </a:spcAft>
            </a:pPr>
            <a:r>
              <a:rPr lang="it-IT" sz="1600" dirty="0"/>
              <a:t>Prognosi = </a:t>
            </a:r>
            <a:r>
              <a:rPr lang="it-IT" sz="1600" dirty="0" err="1"/>
              <a:t>Costing</a:t>
            </a:r>
            <a:r>
              <a:rPr lang="it-IT" sz="1600" dirty="0"/>
              <a:t>: valutare il consumo specifico del sistema globale in seguito ad una variazione (perturbazione) delle prestazioni di un suo componente interno, a prodotto finale costante</a:t>
            </a:r>
            <a:r>
              <a:rPr lang="it-IT" sz="2000" dirty="0"/>
              <a:t>.</a:t>
            </a:r>
            <a:endParaRPr lang="en-US" sz="2000" dirty="0"/>
          </a:p>
        </p:txBody>
      </p:sp>
      <p:pic>
        <p:nvPicPr>
          <p:cNvPr id="17413" name="Picture 5"/>
          <p:cNvPicPr>
            <a:picLocks noChangeAspect="1" noChangeArrowheads="1"/>
          </p:cNvPicPr>
          <p:nvPr/>
        </p:nvPicPr>
        <p:blipFill>
          <a:blip r:embed="rId2" cstate="print"/>
          <a:srcRect/>
          <a:stretch>
            <a:fillRect/>
          </a:stretch>
        </p:blipFill>
        <p:spPr bwMode="auto">
          <a:xfrm>
            <a:off x="485775" y="2463006"/>
            <a:ext cx="9683750" cy="2266950"/>
          </a:xfrm>
          <a:prstGeom prst="rect">
            <a:avLst/>
          </a:prstGeom>
          <a:noFill/>
          <a:ln w="9525">
            <a:noFill/>
            <a:miter lim="800000"/>
            <a:headEnd/>
            <a:tailEnd/>
          </a:ln>
          <a:effectLst/>
        </p:spPr>
      </p:pic>
      <p:grpSp>
        <p:nvGrpSpPr>
          <p:cNvPr id="89091" name="Group 3"/>
          <p:cNvGrpSpPr>
            <a:grpSpLocks noChangeAspect="1"/>
          </p:cNvGrpSpPr>
          <p:nvPr/>
        </p:nvGrpSpPr>
        <p:grpSpPr bwMode="auto">
          <a:xfrm>
            <a:off x="1179513" y="868363"/>
            <a:ext cx="6756400" cy="1289050"/>
            <a:chOff x="743" y="547"/>
            <a:chExt cx="4256" cy="812"/>
          </a:xfrm>
        </p:grpSpPr>
        <p:sp>
          <p:nvSpPr>
            <p:cNvPr id="89090" name="AutoShape 2"/>
            <p:cNvSpPr>
              <a:spLocks noChangeAspect="1" noChangeArrowheads="1" noTextEdit="1"/>
            </p:cNvSpPr>
            <p:nvPr/>
          </p:nvSpPr>
          <p:spPr bwMode="auto">
            <a:xfrm>
              <a:off x="743" y="547"/>
              <a:ext cx="4256" cy="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2" name="Rectangle 4"/>
            <p:cNvSpPr>
              <a:spLocks noChangeArrowheads="1"/>
            </p:cNvSpPr>
            <p:nvPr/>
          </p:nvSpPr>
          <p:spPr bwMode="auto">
            <a:xfrm>
              <a:off x="743" y="54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9157" name="Group 69"/>
            <p:cNvGrpSpPr>
              <a:grpSpLocks/>
            </p:cNvGrpSpPr>
            <p:nvPr/>
          </p:nvGrpSpPr>
          <p:grpSpPr bwMode="auto">
            <a:xfrm>
              <a:off x="763" y="571"/>
              <a:ext cx="4229" cy="783"/>
              <a:chOff x="763" y="571"/>
              <a:chExt cx="4229" cy="783"/>
            </a:xfrm>
          </p:grpSpPr>
          <p:sp>
            <p:nvSpPr>
              <p:cNvPr id="89093" name="Rectangle 5"/>
              <p:cNvSpPr>
                <a:spLocks noChangeArrowheads="1"/>
              </p:cNvSpPr>
              <p:nvPr/>
            </p:nvSpPr>
            <p:spPr bwMode="auto">
              <a:xfrm>
                <a:off x="1379" y="740"/>
                <a:ext cx="617" cy="4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4" name="Rectangle 6"/>
              <p:cNvSpPr>
                <a:spLocks noChangeArrowheads="1"/>
              </p:cNvSpPr>
              <p:nvPr/>
            </p:nvSpPr>
            <p:spPr bwMode="auto">
              <a:xfrm>
                <a:off x="1379" y="740"/>
                <a:ext cx="618" cy="436"/>
              </a:xfrm>
              <a:prstGeom prst="rect">
                <a:avLst/>
              </a:prstGeom>
              <a:noFill/>
              <a:ln w="301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5" name="Rectangle 7"/>
              <p:cNvSpPr>
                <a:spLocks noChangeArrowheads="1"/>
              </p:cNvSpPr>
              <p:nvPr/>
            </p:nvSpPr>
            <p:spPr bwMode="auto">
              <a:xfrm>
                <a:off x="2525" y="740"/>
                <a:ext cx="617" cy="4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6" name="Rectangle 8"/>
              <p:cNvSpPr>
                <a:spLocks noChangeArrowheads="1"/>
              </p:cNvSpPr>
              <p:nvPr/>
            </p:nvSpPr>
            <p:spPr bwMode="auto">
              <a:xfrm>
                <a:off x="2524" y="740"/>
                <a:ext cx="619" cy="436"/>
              </a:xfrm>
              <a:prstGeom prst="rect">
                <a:avLst/>
              </a:prstGeom>
              <a:noFill/>
              <a:ln w="301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7" name="Rectangle 9"/>
              <p:cNvSpPr>
                <a:spLocks noChangeArrowheads="1"/>
              </p:cNvSpPr>
              <p:nvPr/>
            </p:nvSpPr>
            <p:spPr bwMode="auto">
              <a:xfrm>
                <a:off x="3671" y="740"/>
                <a:ext cx="617" cy="4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8" name="Rectangle 10"/>
              <p:cNvSpPr>
                <a:spLocks noChangeArrowheads="1"/>
              </p:cNvSpPr>
              <p:nvPr/>
            </p:nvSpPr>
            <p:spPr bwMode="auto">
              <a:xfrm>
                <a:off x="3670" y="740"/>
                <a:ext cx="618" cy="436"/>
              </a:xfrm>
              <a:prstGeom prst="rect">
                <a:avLst/>
              </a:prstGeom>
              <a:noFill/>
              <a:ln w="301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9" name="Rectangle 11"/>
              <p:cNvSpPr>
                <a:spLocks noChangeArrowheads="1"/>
              </p:cNvSpPr>
              <p:nvPr/>
            </p:nvSpPr>
            <p:spPr bwMode="auto">
              <a:xfrm>
                <a:off x="1032" y="571"/>
                <a:ext cx="3613" cy="783"/>
              </a:xfrm>
              <a:prstGeom prst="rect">
                <a:avLst/>
              </a:prstGeom>
              <a:noFill/>
              <a:ln w="158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100" name="Freeform 12"/>
              <p:cNvSpPr>
                <a:spLocks/>
              </p:cNvSpPr>
              <p:nvPr/>
            </p:nvSpPr>
            <p:spPr bwMode="auto">
              <a:xfrm>
                <a:off x="880" y="876"/>
                <a:ext cx="147" cy="67"/>
              </a:xfrm>
              <a:custGeom>
                <a:avLst/>
                <a:gdLst/>
                <a:ahLst/>
                <a:cxnLst>
                  <a:cxn ang="0">
                    <a:pos x="147" y="38"/>
                  </a:cxn>
                  <a:cxn ang="0">
                    <a:pos x="0" y="67"/>
                  </a:cxn>
                  <a:cxn ang="0">
                    <a:pos x="0" y="38"/>
                  </a:cxn>
                  <a:cxn ang="0">
                    <a:pos x="0" y="0"/>
                  </a:cxn>
                  <a:cxn ang="0">
                    <a:pos x="147" y="38"/>
                  </a:cxn>
                </a:cxnLst>
                <a:rect l="0" t="0" r="r" b="b"/>
                <a:pathLst>
                  <a:path w="147" h="67">
                    <a:moveTo>
                      <a:pt x="147" y="38"/>
                    </a:moveTo>
                    <a:lnTo>
                      <a:pt x="0" y="67"/>
                    </a:lnTo>
                    <a:lnTo>
                      <a:pt x="0" y="38"/>
                    </a:lnTo>
                    <a:lnTo>
                      <a:pt x="0" y="0"/>
                    </a:lnTo>
                    <a:lnTo>
                      <a:pt x="14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1" name="Line 13"/>
              <p:cNvSpPr>
                <a:spLocks noChangeShapeType="1"/>
              </p:cNvSpPr>
              <p:nvPr/>
            </p:nvSpPr>
            <p:spPr bwMode="auto">
              <a:xfrm>
                <a:off x="763" y="914"/>
                <a:ext cx="117"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2" name="Freeform 14"/>
              <p:cNvSpPr>
                <a:spLocks/>
              </p:cNvSpPr>
              <p:nvPr/>
            </p:nvSpPr>
            <p:spPr bwMode="auto">
              <a:xfrm>
                <a:off x="1233" y="876"/>
                <a:ext cx="146" cy="67"/>
              </a:xfrm>
              <a:custGeom>
                <a:avLst/>
                <a:gdLst/>
                <a:ahLst/>
                <a:cxnLst>
                  <a:cxn ang="0">
                    <a:pos x="146" y="38"/>
                  </a:cxn>
                  <a:cxn ang="0">
                    <a:pos x="0" y="67"/>
                  </a:cxn>
                  <a:cxn ang="0">
                    <a:pos x="0" y="38"/>
                  </a:cxn>
                  <a:cxn ang="0">
                    <a:pos x="0" y="0"/>
                  </a:cxn>
                  <a:cxn ang="0">
                    <a:pos x="146" y="38"/>
                  </a:cxn>
                </a:cxnLst>
                <a:rect l="0" t="0" r="r" b="b"/>
                <a:pathLst>
                  <a:path w="146" h="67">
                    <a:moveTo>
                      <a:pt x="146" y="38"/>
                    </a:moveTo>
                    <a:lnTo>
                      <a:pt x="0" y="67"/>
                    </a:lnTo>
                    <a:lnTo>
                      <a:pt x="0" y="38"/>
                    </a:lnTo>
                    <a:lnTo>
                      <a:pt x="0" y="0"/>
                    </a:lnTo>
                    <a:lnTo>
                      <a:pt x="146"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3" name="Line 15"/>
              <p:cNvSpPr>
                <a:spLocks noChangeShapeType="1"/>
              </p:cNvSpPr>
              <p:nvPr/>
            </p:nvSpPr>
            <p:spPr bwMode="auto">
              <a:xfrm>
                <a:off x="1027" y="914"/>
                <a:ext cx="206"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4" name="Freeform 16"/>
              <p:cNvSpPr>
                <a:spLocks/>
              </p:cNvSpPr>
              <p:nvPr/>
            </p:nvSpPr>
            <p:spPr bwMode="auto">
              <a:xfrm>
                <a:off x="2378" y="876"/>
                <a:ext cx="147" cy="67"/>
              </a:xfrm>
              <a:custGeom>
                <a:avLst/>
                <a:gdLst/>
                <a:ahLst/>
                <a:cxnLst>
                  <a:cxn ang="0">
                    <a:pos x="147" y="38"/>
                  </a:cxn>
                  <a:cxn ang="0">
                    <a:pos x="0" y="67"/>
                  </a:cxn>
                  <a:cxn ang="0">
                    <a:pos x="0" y="38"/>
                  </a:cxn>
                  <a:cxn ang="0">
                    <a:pos x="0" y="0"/>
                  </a:cxn>
                  <a:cxn ang="0">
                    <a:pos x="147" y="38"/>
                  </a:cxn>
                </a:cxnLst>
                <a:rect l="0" t="0" r="r" b="b"/>
                <a:pathLst>
                  <a:path w="147" h="67">
                    <a:moveTo>
                      <a:pt x="147" y="38"/>
                    </a:moveTo>
                    <a:lnTo>
                      <a:pt x="0" y="67"/>
                    </a:lnTo>
                    <a:lnTo>
                      <a:pt x="0" y="38"/>
                    </a:lnTo>
                    <a:lnTo>
                      <a:pt x="0" y="0"/>
                    </a:lnTo>
                    <a:lnTo>
                      <a:pt x="14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5" name="Line 17"/>
              <p:cNvSpPr>
                <a:spLocks noChangeShapeType="1"/>
              </p:cNvSpPr>
              <p:nvPr/>
            </p:nvSpPr>
            <p:spPr bwMode="auto">
              <a:xfrm>
                <a:off x="1996" y="914"/>
                <a:ext cx="382"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6" name="Freeform 18"/>
              <p:cNvSpPr>
                <a:spLocks/>
              </p:cNvSpPr>
              <p:nvPr/>
            </p:nvSpPr>
            <p:spPr bwMode="auto">
              <a:xfrm>
                <a:off x="3524" y="876"/>
                <a:ext cx="147" cy="67"/>
              </a:xfrm>
              <a:custGeom>
                <a:avLst/>
                <a:gdLst/>
                <a:ahLst/>
                <a:cxnLst>
                  <a:cxn ang="0">
                    <a:pos x="147" y="38"/>
                  </a:cxn>
                  <a:cxn ang="0">
                    <a:pos x="0" y="67"/>
                  </a:cxn>
                  <a:cxn ang="0">
                    <a:pos x="0" y="38"/>
                  </a:cxn>
                  <a:cxn ang="0">
                    <a:pos x="0" y="0"/>
                  </a:cxn>
                  <a:cxn ang="0">
                    <a:pos x="147" y="38"/>
                  </a:cxn>
                </a:cxnLst>
                <a:rect l="0" t="0" r="r" b="b"/>
                <a:pathLst>
                  <a:path w="147" h="67">
                    <a:moveTo>
                      <a:pt x="147" y="38"/>
                    </a:moveTo>
                    <a:lnTo>
                      <a:pt x="0" y="67"/>
                    </a:lnTo>
                    <a:lnTo>
                      <a:pt x="0" y="38"/>
                    </a:lnTo>
                    <a:lnTo>
                      <a:pt x="0" y="0"/>
                    </a:lnTo>
                    <a:lnTo>
                      <a:pt x="14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7" name="Line 19"/>
              <p:cNvSpPr>
                <a:spLocks noChangeShapeType="1"/>
              </p:cNvSpPr>
              <p:nvPr/>
            </p:nvSpPr>
            <p:spPr bwMode="auto">
              <a:xfrm>
                <a:off x="3142" y="914"/>
                <a:ext cx="382"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8" name="Freeform 20"/>
              <p:cNvSpPr>
                <a:spLocks/>
              </p:cNvSpPr>
              <p:nvPr/>
            </p:nvSpPr>
            <p:spPr bwMode="auto">
              <a:xfrm>
                <a:off x="4493" y="876"/>
                <a:ext cx="147" cy="67"/>
              </a:xfrm>
              <a:custGeom>
                <a:avLst/>
                <a:gdLst/>
                <a:ahLst/>
                <a:cxnLst>
                  <a:cxn ang="0">
                    <a:pos x="147" y="38"/>
                  </a:cxn>
                  <a:cxn ang="0">
                    <a:pos x="0" y="67"/>
                  </a:cxn>
                  <a:cxn ang="0">
                    <a:pos x="0" y="38"/>
                  </a:cxn>
                  <a:cxn ang="0">
                    <a:pos x="0" y="0"/>
                  </a:cxn>
                  <a:cxn ang="0">
                    <a:pos x="147" y="38"/>
                  </a:cxn>
                </a:cxnLst>
                <a:rect l="0" t="0" r="r" b="b"/>
                <a:pathLst>
                  <a:path w="147" h="67">
                    <a:moveTo>
                      <a:pt x="147" y="38"/>
                    </a:moveTo>
                    <a:lnTo>
                      <a:pt x="0" y="67"/>
                    </a:lnTo>
                    <a:lnTo>
                      <a:pt x="0" y="38"/>
                    </a:lnTo>
                    <a:lnTo>
                      <a:pt x="0" y="0"/>
                    </a:lnTo>
                    <a:lnTo>
                      <a:pt x="14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9" name="Line 21"/>
              <p:cNvSpPr>
                <a:spLocks noChangeShapeType="1"/>
              </p:cNvSpPr>
              <p:nvPr/>
            </p:nvSpPr>
            <p:spPr bwMode="auto">
              <a:xfrm>
                <a:off x="4288" y="914"/>
                <a:ext cx="205"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10" name="Freeform 22"/>
              <p:cNvSpPr>
                <a:spLocks/>
              </p:cNvSpPr>
              <p:nvPr/>
            </p:nvSpPr>
            <p:spPr bwMode="auto">
              <a:xfrm>
                <a:off x="4846" y="876"/>
                <a:ext cx="146" cy="67"/>
              </a:xfrm>
              <a:custGeom>
                <a:avLst/>
                <a:gdLst/>
                <a:ahLst/>
                <a:cxnLst>
                  <a:cxn ang="0">
                    <a:pos x="146" y="38"/>
                  </a:cxn>
                  <a:cxn ang="0">
                    <a:pos x="0" y="67"/>
                  </a:cxn>
                  <a:cxn ang="0">
                    <a:pos x="0" y="38"/>
                  </a:cxn>
                  <a:cxn ang="0">
                    <a:pos x="0" y="0"/>
                  </a:cxn>
                  <a:cxn ang="0">
                    <a:pos x="146" y="38"/>
                  </a:cxn>
                </a:cxnLst>
                <a:rect l="0" t="0" r="r" b="b"/>
                <a:pathLst>
                  <a:path w="146" h="67">
                    <a:moveTo>
                      <a:pt x="146" y="38"/>
                    </a:moveTo>
                    <a:lnTo>
                      <a:pt x="0" y="67"/>
                    </a:lnTo>
                    <a:lnTo>
                      <a:pt x="0" y="38"/>
                    </a:lnTo>
                    <a:lnTo>
                      <a:pt x="0" y="0"/>
                    </a:lnTo>
                    <a:lnTo>
                      <a:pt x="146"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11" name="Line 23"/>
              <p:cNvSpPr>
                <a:spLocks noChangeShapeType="1"/>
              </p:cNvSpPr>
              <p:nvPr/>
            </p:nvSpPr>
            <p:spPr bwMode="auto">
              <a:xfrm>
                <a:off x="4640" y="914"/>
                <a:ext cx="206"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12" name="Rectangle 24"/>
              <p:cNvSpPr>
                <a:spLocks noChangeArrowheads="1"/>
              </p:cNvSpPr>
              <p:nvPr/>
            </p:nvSpPr>
            <p:spPr bwMode="auto">
              <a:xfrm>
                <a:off x="772" y="702"/>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3" name="Rectangle 25"/>
              <p:cNvSpPr>
                <a:spLocks noChangeArrowheads="1"/>
              </p:cNvSpPr>
              <p:nvPr/>
            </p:nvSpPr>
            <p:spPr bwMode="auto">
              <a:xfrm>
                <a:off x="851" y="721"/>
                <a:ext cx="117"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4" name="Rectangle 26"/>
              <p:cNvSpPr>
                <a:spLocks noChangeArrowheads="1"/>
              </p:cNvSpPr>
              <p:nvPr/>
            </p:nvSpPr>
            <p:spPr bwMode="auto">
              <a:xfrm>
                <a:off x="1144" y="722"/>
                <a:ext cx="14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5" name="Rectangle 27"/>
              <p:cNvSpPr>
                <a:spLocks noChangeArrowheads="1"/>
              </p:cNvSpPr>
              <p:nvPr/>
            </p:nvSpPr>
            <p:spPr bwMode="auto">
              <a:xfrm>
                <a:off x="1233" y="741"/>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6" name="Rectangle 28"/>
              <p:cNvSpPr>
                <a:spLocks noChangeArrowheads="1"/>
              </p:cNvSpPr>
              <p:nvPr/>
            </p:nvSpPr>
            <p:spPr bwMode="auto">
              <a:xfrm>
                <a:off x="2182" y="702"/>
                <a:ext cx="14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7" name="Rectangle 29"/>
              <p:cNvSpPr>
                <a:spLocks noChangeArrowheads="1"/>
              </p:cNvSpPr>
              <p:nvPr/>
            </p:nvSpPr>
            <p:spPr bwMode="auto">
              <a:xfrm>
                <a:off x="2270" y="721"/>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8" name="Rectangle 30"/>
              <p:cNvSpPr>
                <a:spLocks noChangeArrowheads="1"/>
              </p:cNvSpPr>
              <p:nvPr/>
            </p:nvSpPr>
            <p:spPr bwMode="auto">
              <a:xfrm>
                <a:off x="3240" y="702"/>
                <a:ext cx="14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9" name="Rectangle 31"/>
              <p:cNvSpPr>
                <a:spLocks noChangeArrowheads="1"/>
              </p:cNvSpPr>
              <p:nvPr/>
            </p:nvSpPr>
            <p:spPr bwMode="auto">
              <a:xfrm>
                <a:off x="3328" y="721"/>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0" name="Rectangle 32"/>
              <p:cNvSpPr>
                <a:spLocks noChangeArrowheads="1"/>
              </p:cNvSpPr>
              <p:nvPr/>
            </p:nvSpPr>
            <p:spPr bwMode="auto">
              <a:xfrm>
                <a:off x="4385" y="702"/>
                <a:ext cx="14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1" name="Rectangle 33"/>
              <p:cNvSpPr>
                <a:spLocks noChangeArrowheads="1"/>
              </p:cNvSpPr>
              <p:nvPr/>
            </p:nvSpPr>
            <p:spPr bwMode="auto">
              <a:xfrm>
                <a:off x="4474" y="721"/>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2" name="Rectangle 34"/>
              <p:cNvSpPr>
                <a:spLocks noChangeArrowheads="1"/>
              </p:cNvSpPr>
              <p:nvPr/>
            </p:nvSpPr>
            <p:spPr bwMode="auto">
              <a:xfrm>
                <a:off x="4748" y="664"/>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3" name="Rectangle 35"/>
              <p:cNvSpPr>
                <a:spLocks noChangeArrowheads="1"/>
              </p:cNvSpPr>
              <p:nvPr/>
            </p:nvSpPr>
            <p:spPr bwMode="auto">
              <a:xfrm>
                <a:off x="4826" y="683"/>
                <a:ext cx="117"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4" name="Rectangle 36"/>
              <p:cNvSpPr>
                <a:spLocks noChangeArrowheads="1"/>
              </p:cNvSpPr>
              <p:nvPr/>
            </p:nvSpPr>
            <p:spPr bwMode="auto">
              <a:xfrm>
                <a:off x="1174" y="963"/>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5" name="Rectangle 37"/>
              <p:cNvSpPr>
                <a:spLocks noChangeArrowheads="1"/>
              </p:cNvSpPr>
              <p:nvPr/>
            </p:nvSpPr>
            <p:spPr bwMode="auto">
              <a:xfrm>
                <a:off x="1252"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6" name="Rectangle 38"/>
              <p:cNvSpPr>
                <a:spLocks noChangeArrowheads="1"/>
              </p:cNvSpPr>
              <p:nvPr/>
            </p:nvSpPr>
            <p:spPr bwMode="auto">
              <a:xfrm>
                <a:off x="2094" y="963"/>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7" name="Rectangle 39"/>
              <p:cNvSpPr>
                <a:spLocks noChangeArrowheads="1"/>
              </p:cNvSpPr>
              <p:nvPr/>
            </p:nvSpPr>
            <p:spPr bwMode="auto">
              <a:xfrm>
                <a:off x="2173"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8" name="Rectangle 40"/>
              <p:cNvSpPr>
                <a:spLocks noChangeArrowheads="1"/>
              </p:cNvSpPr>
              <p:nvPr/>
            </p:nvSpPr>
            <p:spPr bwMode="auto">
              <a:xfrm>
                <a:off x="2231" y="963"/>
                <a:ext cx="21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9" name="Rectangle 41"/>
              <p:cNvSpPr>
                <a:spLocks noChangeArrowheads="1"/>
              </p:cNvSpPr>
              <p:nvPr/>
            </p:nvSpPr>
            <p:spPr bwMode="auto">
              <a:xfrm>
                <a:off x="2378"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0" name="Rectangle 42"/>
              <p:cNvSpPr>
                <a:spLocks noChangeArrowheads="1"/>
              </p:cNvSpPr>
              <p:nvPr/>
            </p:nvSpPr>
            <p:spPr bwMode="auto">
              <a:xfrm>
                <a:off x="3240" y="954"/>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1" name="Rectangle 43"/>
              <p:cNvSpPr>
                <a:spLocks noChangeArrowheads="1"/>
              </p:cNvSpPr>
              <p:nvPr/>
            </p:nvSpPr>
            <p:spPr bwMode="auto">
              <a:xfrm>
                <a:off x="3318" y="973"/>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2" name="Rectangle 44"/>
              <p:cNvSpPr>
                <a:spLocks noChangeArrowheads="1"/>
              </p:cNvSpPr>
              <p:nvPr/>
            </p:nvSpPr>
            <p:spPr bwMode="auto">
              <a:xfrm>
                <a:off x="3377" y="954"/>
                <a:ext cx="21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3" name="Rectangle 45"/>
              <p:cNvSpPr>
                <a:spLocks noChangeArrowheads="1"/>
              </p:cNvSpPr>
              <p:nvPr/>
            </p:nvSpPr>
            <p:spPr bwMode="auto">
              <a:xfrm>
                <a:off x="3524" y="973"/>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4" name="Rectangle 46"/>
              <p:cNvSpPr>
                <a:spLocks noChangeArrowheads="1"/>
              </p:cNvSpPr>
              <p:nvPr/>
            </p:nvSpPr>
            <p:spPr bwMode="auto">
              <a:xfrm>
                <a:off x="4385" y="963"/>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5" name="Rectangle 47"/>
              <p:cNvSpPr>
                <a:spLocks noChangeArrowheads="1"/>
              </p:cNvSpPr>
              <p:nvPr/>
            </p:nvSpPr>
            <p:spPr bwMode="auto">
              <a:xfrm>
                <a:off x="4464"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6" name="Rectangle 48"/>
              <p:cNvSpPr>
                <a:spLocks noChangeArrowheads="1"/>
              </p:cNvSpPr>
              <p:nvPr/>
            </p:nvSpPr>
            <p:spPr bwMode="auto">
              <a:xfrm>
                <a:off x="1448" y="954"/>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7" name="Rectangle 49"/>
              <p:cNvSpPr>
                <a:spLocks noChangeArrowheads="1"/>
              </p:cNvSpPr>
              <p:nvPr/>
            </p:nvSpPr>
            <p:spPr bwMode="auto">
              <a:xfrm>
                <a:off x="1517" y="973"/>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8" name="Rectangle 50"/>
              <p:cNvSpPr>
                <a:spLocks noChangeArrowheads="1"/>
              </p:cNvSpPr>
              <p:nvPr/>
            </p:nvSpPr>
            <p:spPr bwMode="auto">
              <a:xfrm>
                <a:off x="1575" y="954"/>
                <a:ext cx="24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9" name="Rectangle 51"/>
              <p:cNvSpPr>
                <a:spLocks noChangeArrowheads="1"/>
              </p:cNvSpPr>
              <p:nvPr/>
            </p:nvSpPr>
            <p:spPr bwMode="auto">
              <a:xfrm>
                <a:off x="1761" y="944"/>
                <a:ext cx="156"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Symbol" pitchFamily="18" charset="2"/>
                    <a:cs typeface="Arial" pitchFamily="34" charset="0"/>
                  </a:rPr>
                  <a:t>h</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0" name="Rectangle 52"/>
              <p:cNvSpPr>
                <a:spLocks noChangeArrowheads="1"/>
              </p:cNvSpPr>
              <p:nvPr/>
            </p:nvSpPr>
            <p:spPr bwMode="auto">
              <a:xfrm>
                <a:off x="1840" y="973"/>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1" name="Rectangle 53"/>
              <p:cNvSpPr>
                <a:spLocks noChangeArrowheads="1"/>
              </p:cNvSpPr>
              <p:nvPr/>
            </p:nvSpPr>
            <p:spPr bwMode="auto">
              <a:xfrm>
                <a:off x="1840" y="770"/>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2" name="Oval 54"/>
              <p:cNvSpPr>
                <a:spLocks noChangeArrowheads="1"/>
              </p:cNvSpPr>
              <p:nvPr/>
            </p:nvSpPr>
            <p:spPr bwMode="auto">
              <a:xfrm>
                <a:off x="1786" y="774"/>
                <a:ext cx="176" cy="174"/>
              </a:xfrm>
              <a:prstGeom prst="ellips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43" name="Rectangle 55"/>
              <p:cNvSpPr>
                <a:spLocks noChangeArrowheads="1"/>
              </p:cNvSpPr>
              <p:nvPr/>
            </p:nvSpPr>
            <p:spPr bwMode="auto">
              <a:xfrm>
                <a:off x="2995" y="780"/>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4" name="Oval 56"/>
              <p:cNvSpPr>
                <a:spLocks noChangeArrowheads="1"/>
              </p:cNvSpPr>
              <p:nvPr/>
            </p:nvSpPr>
            <p:spPr bwMode="auto">
              <a:xfrm>
                <a:off x="2941" y="774"/>
                <a:ext cx="176" cy="174"/>
              </a:xfrm>
              <a:prstGeom prst="ellips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45" name="Rectangle 57"/>
              <p:cNvSpPr>
                <a:spLocks noChangeArrowheads="1"/>
              </p:cNvSpPr>
              <p:nvPr/>
            </p:nvSpPr>
            <p:spPr bwMode="auto">
              <a:xfrm>
                <a:off x="4131" y="780"/>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6" name="Oval 58"/>
              <p:cNvSpPr>
                <a:spLocks noChangeArrowheads="1"/>
              </p:cNvSpPr>
              <p:nvPr/>
            </p:nvSpPr>
            <p:spPr bwMode="auto">
              <a:xfrm>
                <a:off x="4077" y="774"/>
                <a:ext cx="176" cy="174"/>
              </a:xfrm>
              <a:prstGeom prst="ellips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47" name="Rectangle 59"/>
              <p:cNvSpPr>
                <a:spLocks noChangeArrowheads="1"/>
              </p:cNvSpPr>
              <p:nvPr/>
            </p:nvSpPr>
            <p:spPr bwMode="auto">
              <a:xfrm>
                <a:off x="2603" y="973"/>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8" name="Rectangle 60"/>
              <p:cNvSpPr>
                <a:spLocks noChangeArrowheads="1"/>
              </p:cNvSpPr>
              <p:nvPr/>
            </p:nvSpPr>
            <p:spPr bwMode="auto">
              <a:xfrm>
                <a:off x="2672" y="99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9" name="Rectangle 61"/>
              <p:cNvSpPr>
                <a:spLocks noChangeArrowheads="1"/>
              </p:cNvSpPr>
              <p:nvPr/>
            </p:nvSpPr>
            <p:spPr bwMode="auto">
              <a:xfrm>
                <a:off x="2731" y="973"/>
                <a:ext cx="24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0" name="Rectangle 62"/>
              <p:cNvSpPr>
                <a:spLocks noChangeArrowheads="1"/>
              </p:cNvSpPr>
              <p:nvPr/>
            </p:nvSpPr>
            <p:spPr bwMode="auto">
              <a:xfrm>
                <a:off x="2917" y="963"/>
                <a:ext cx="156"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Symbol" pitchFamily="18" charset="2"/>
                    <a:cs typeface="Arial" pitchFamily="34" charset="0"/>
                  </a:rPr>
                  <a:t>h</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1" name="Rectangle 63"/>
              <p:cNvSpPr>
                <a:spLocks noChangeArrowheads="1"/>
              </p:cNvSpPr>
              <p:nvPr/>
            </p:nvSpPr>
            <p:spPr bwMode="auto">
              <a:xfrm>
                <a:off x="2995" y="99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2" name="Rectangle 64"/>
              <p:cNvSpPr>
                <a:spLocks noChangeArrowheads="1"/>
              </p:cNvSpPr>
              <p:nvPr/>
            </p:nvSpPr>
            <p:spPr bwMode="auto">
              <a:xfrm>
                <a:off x="3749" y="963"/>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3" name="Rectangle 65"/>
              <p:cNvSpPr>
                <a:spLocks noChangeArrowheads="1"/>
              </p:cNvSpPr>
              <p:nvPr/>
            </p:nvSpPr>
            <p:spPr bwMode="auto">
              <a:xfrm>
                <a:off x="3818"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4" name="Rectangle 66"/>
              <p:cNvSpPr>
                <a:spLocks noChangeArrowheads="1"/>
              </p:cNvSpPr>
              <p:nvPr/>
            </p:nvSpPr>
            <p:spPr bwMode="auto">
              <a:xfrm>
                <a:off x="3876" y="963"/>
                <a:ext cx="24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5" name="Rectangle 67"/>
              <p:cNvSpPr>
                <a:spLocks noChangeArrowheads="1"/>
              </p:cNvSpPr>
              <p:nvPr/>
            </p:nvSpPr>
            <p:spPr bwMode="auto">
              <a:xfrm>
                <a:off x="4062" y="953"/>
                <a:ext cx="156"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Symbol" pitchFamily="18" charset="2"/>
                    <a:cs typeface="Arial" pitchFamily="34" charset="0"/>
                  </a:rPr>
                  <a:t>h</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6" name="Rectangle 68"/>
              <p:cNvSpPr>
                <a:spLocks noChangeArrowheads="1"/>
              </p:cNvSpPr>
              <p:nvPr/>
            </p:nvSpPr>
            <p:spPr bwMode="auto">
              <a:xfrm>
                <a:off x="4141"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4" name="Ovale 73"/>
          <p:cNvSpPr/>
          <p:nvPr/>
        </p:nvSpPr>
        <p:spPr>
          <a:xfrm>
            <a:off x="2987824" y="2420888"/>
            <a:ext cx="504056" cy="43204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5" name="Ovale 74"/>
          <p:cNvSpPr/>
          <p:nvPr/>
        </p:nvSpPr>
        <p:spPr>
          <a:xfrm>
            <a:off x="2699792" y="3140968"/>
            <a:ext cx="504056" cy="43204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6" name="Ovale 75"/>
          <p:cNvSpPr/>
          <p:nvPr/>
        </p:nvSpPr>
        <p:spPr>
          <a:xfrm>
            <a:off x="6228184" y="3789040"/>
            <a:ext cx="720080" cy="648072"/>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7" name="Ovale 76"/>
          <p:cNvSpPr/>
          <p:nvPr/>
        </p:nvSpPr>
        <p:spPr>
          <a:xfrm>
            <a:off x="3275856" y="2996952"/>
            <a:ext cx="792088" cy="720080"/>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188640"/>
            <a:ext cx="8568952" cy="687388"/>
          </a:xfrm>
        </p:spPr>
        <p:txBody>
          <a:bodyPr>
            <a:normAutofit/>
          </a:bodyPr>
          <a:lstStyle/>
          <a:p>
            <a:r>
              <a:rPr lang="it-IT" dirty="0"/>
              <a:t>Il costo exergetico </a:t>
            </a:r>
            <a:r>
              <a:rPr lang="it-IT" dirty="0" smtClean="0"/>
              <a:t>unitario e la non-equivalenza delle perdite  </a:t>
            </a:r>
            <a:endParaRPr lang="en-US" dirty="0"/>
          </a:p>
        </p:txBody>
      </p:sp>
      <p:sp>
        <p:nvSpPr>
          <p:cNvPr id="18435" name="Rectangle 3"/>
          <p:cNvSpPr>
            <a:spLocks noGrp="1" noChangeArrowheads="1"/>
          </p:cNvSpPr>
          <p:nvPr>
            <p:ph type="body" idx="1"/>
          </p:nvPr>
        </p:nvSpPr>
        <p:spPr>
          <a:xfrm>
            <a:off x="395536" y="4077073"/>
            <a:ext cx="8496944" cy="936103"/>
          </a:xfrm>
          <a:gradFill>
            <a:gsLst>
              <a:gs pos="0">
                <a:schemeClr val="accent1">
                  <a:tint val="100000"/>
                  <a:shade val="100000"/>
                  <a:satMod val="130000"/>
                </a:schemeClr>
              </a:gs>
              <a:gs pos="100000">
                <a:schemeClr val="accent1">
                  <a:tint val="50000"/>
                  <a:shade val="100000"/>
                  <a:satMod val="350000"/>
                </a:schemeClr>
              </a:gs>
            </a:gsLst>
            <a:lin ang="16200000" scaled="0"/>
          </a:gradFill>
          <a:ln>
            <a:solidFill>
              <a:srgbClr val="002060"/>
            </a:solidFill>
          </a:ln>
        </p:spPr>
        <p:txBody>
          <a:bodyPr>
            <a:normAutofit/>
          </a:bodyPr>
          <a:lstStyle/>
          <a:p>
            <a:pPr>
              <a:spcBef>
                <a:spcPts val="0"/>
              </a:spcBef>
              <a:spcAft>
                <a:spcPts val="600"/>
              </a:spcAft>
            </a:pPr>
            <a:r>
              <a:rPr lang="it-IT" sz="1800" dirty="0"/>
              <a:t>il consumo globale addizionale corrisponde esattamente al prodotto delle perdite locali addizionali per il </a:t>
            </a:r>
            <a:r>
              <a:rPr lang="it-IT" sz="1800" b="1" dirty="0"/>
              <a:t>costo exergetico unitario</a:t>
            </a:r>
            <a:r>
              <a:rPr lang="it-IT" sz="1800" dirty="0"/>
              <a:t>, </a:t>
            </a:r>
            <a:r>
              <a:rPr lang="it-IT" sz="1800" b="1" dirty="0" err="1"/>
              <a:t>k</a:t>
            </a:r>
            <a:r>
              <a:rPr lang="it-IT" sz="1800" b="1" baseline="-25000" dirty="0" err="1"/>
              <a:t>i</a:t>
            </a:r>
            <a:r>
              <a:rPr lang="it-IT" sz="1800" b="1" dirty="0" err="1"/>
              <a:t>*</a:t>
            </a:r>
            <a:r>
              <a:rPr lang="it-IT" sz="1800" dirty="0" err="1"/>
              <a:t>della</a:t>
            </a:r>
            <a:r>
              <a:rPr lang="it-IT" sz="1800" dirty="0"/>
              <a:t> risorsa locale, per cui il problema della Prognosi equivale a quello del “</a:t>
            </a:r>
            <a:r>
              <a:rPr lang="it-IT" sz="1800" b="1" dirty="0" err="1"/>
              <a:t>Costing</a:t>
            </a:r>
            <a:r>
              <a:rPr lang="it-IT" sz="1800" b="1" dirty="0"/>
              <a:t>”.</a:t>
            </a:r>
            <a:r>
              <a:rPr lang="it-IT" sz="1800" dirty="0"/>
              <a:t> </a:t>
            </a:r>
            <a:endParaRPr lang="en-US" sz="1800" dirty="0"/>
          </a:p>
        </p:txBody>
      </p:sp>
      <p:pic>
        <p:nvPicPr>
          <p:cNvPr id="18436" name="Picture 4"/>
          <p:cNvPicPr>
            <a:picLocks noChangeAspect="1" noChangeArrowheads="1"/>
          </p:cNvPicPr>
          <p:nvPr/>
        </p:nvPicPr>
        <p:blipFill>
          <a:blip r:embed="rId2" cstate="print"/>
          <a:srcRect/>
          <a:stretch>
            <a:fillRect/>
          </a:stretch>
        </p:blipFill>
        <p:spPr bwMode="auto">
          <a:xfrm>
            <a:off x="755576" y="2104500"/>
            <a:ext cx="9636199" cy="2167165"/>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cstate="print"/>
          <a:srcRect/>
          <a:stretch>
            <a:fillRect/>
          </a:stretch>
        </p:blipFill>
        <p:spPr bwMode="auto">
          <a:xfrm>
            <a:off x="1139825" y="692696"/>
            <a:ext cx="6756400" cy="1287463"/>
          </a:xfrm>
          <a:prstGeom prst="rect">
            <a:avLst/>
          </a:prstGeom>
          <a:noFill/>
          <a:ln w="9525">
            <a:noFill/>
            <a:miter lim="800000"/>
            <a:headEnd/>
            <a:tailEnd/>
          </a:ln>
          <a:effectLst/>
        </p:spPr>
      </p:pic>
      <p:sp>
        <p:nvSpPr>
          <p:cNvPr id="77" name="CasellaDiTesto 76"/>
          <p:cNvSpPr txBox="1"/>
          <p:nvPr/>
        </p:nvSpPr>
        <p:spPr>
          <a:xfrm>
            <a:off x="395536" y="5241974"/>
            <a:ext cx="8496944" cy="923330"/>
          </a:xfrm>
          <a:prstGeom prst="rect">
            <a:avLst/>
          </a:prstGeom>
          <a:noFill/>
        </p:spPr>
        <p:txBody>
          <a:bodyPr wrap="square" rtlCol="0">
            <a:spAutoFit/>
          </a:bodyPr>
          <a:lstStyle/>
          <a:p>
            <a:r>
              <a:rPr lang="it-IT" b="1" i="1" dirty="0" smtClean="0"/>
              <a:t>“Le maggiori perdite globali indotte dal degrado di un componente sono tanto più elevate quanto più risulta elevato il costo exergetico dei flussi utilizzati dal componente degradato</a:t>
            </a:r>
            <a:r>
              <a:rPr lang="it-IT" b="1" dirty="0" smtClean="0"/>
              <a:t>” (Principio di non-equivalenza delle perdite )</a:t>
            </a:r>
            <a:endParaRPr lang="it-IT" dirty="0"/>
          </a:p>
        </p:txBody>
      </p:sp>
      <p:sp>
        <p:nvSpPr>
          <p:cNvPr id="78" name="CasellaDiTesto 77"/>
          <p:cNvSpPr txBox="1"/>
          <p:nvPr/>
        </p:nvSpPr>
        <p:spPr>
          <a:xfrm>
            <a:off x="4716016" y="2204864"/>
            <a:ext cx="3456384" cy="830997"/>
          </a:xfrm>
          <a:prstGeom prst="rect">
            <a:avLst/>
          </a:prstGeom>
          <a:noFill/>
        </p:spPr>
        <p:txBody>
          <a:bodyPr wrap="square" rtlCol="0">
            <a:spAutoFit/>
          </a:bodyPr>
          <a:lstStyle/>
          <a:p>
            <a:r>
              <a:rPr lang="it-IT" sz="1600" b="1" dirty="0" err="1" smtClean="0"/>
              <a:t>k</a:t>
            </a:r>
            <a:r>
              <a:rPr lang="it-IT" sz="1600" b="1" baseline="-25000" dirty="0" err="1" smtClean="0"/>
              <a:t>i</a:t>
            </a:r>
            <a:r>
              <a:rPr lang="it-IT" sz="1600" b="1" dirty="0" err="1" smtClean="0"/>
              <a:t>*</a:t>
            </a:r>
            <a:r>
              <a:rPr lang="it-IT" sz="1600" dirty="0" err="1" smtClean="0"/>
              <a:t>è</a:t>
            </a:r>
            <a:r>
              <a:rPr lang="it-IT" sz="1600" dirty="0" smtClean="0"/>
              <a:t> una grandezza termodinamica, che dipende dallo stato del sistema e dalla definizione dei flussi exergetici E</a:t>
            </a:r>
            <a:r>
              <a:rPr lang="it-IT" sz="1600" b="1" dirty="0" smtClean="0"/>
              <a:t> </a:t>
            </a:r>
            <a:r>
              <a:rPr lang="it-IT" sz="1600" baseline="-25000" dirty="0" smtClean="0"/>
              <a:t>i</a:t>
            </a:r>
            <a:r>
              <a:rPr lang="it-IT" sz="1600" dirty="0" smtClean="0"/>
              <a:t>.</a:t>
            </a:r>
            <a:endParaRPr lang="it-IT" sz="1600" dirty="0"/>
          </a:p>
        </p:txBody>
      </p:sp>
      <p:sp>
        <p:nvSpPr>
          <p:cNvPr id="79" name="Parentesi graffa aperta 78"/>
          <p:cNvSpPr/>
          <p:nvPr/>
        </p:nvSpPr>
        <p:spPr>
          <a:xfrm>
            <a:off x="899592" y="2060848"/>
            <a:ext cx="360040" cy="1800200"/>
          </a:xfrm>
          <a:prstGeom prst="leftBrace">
            <a:avLst>
              <a:gd name="adj1" fmla="val 3526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82575" y="115888"/>
            <a:ext cx="8577263" cy="554037"/>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r>
              <a:rPr lang="en-US" sz="2600" b="1" dirty="0" smtClean="0">
                <a:solidFill>
                  <a:srgbClr val="3333CC">
                    <a:lumMod val="50000"/>
                  </a:srgbClr>
                </a:solidFill>
                <a:latin typeface="Arial" panose="020B0604020202020204" pitchFamily="34" charset="0"/>
                <a:ea typeface="ＭＳ Ｐゴシック"/>
                <a:cs typeface="Arial" panose="020B0604020202020204" pitchFamily="34" charset="0"/>
              </a:rPr>
              <a:t>Outline</a:t>
            </a:r>
            <a:endParaRPr lang="en-US" sz="2600" b="1" dirty="0">
              <a:solidFill>
                <a:srgbClr val="3333CC">
                  <a:lumMod val="50000"/>
                </a:srgbClr>
              </a:solidFill>
              <a:latin typeface="Arial" panose="020B0604020202020204" pitchFamily="34" charset="0"/>
              <a:ea typeface="ＭＳ Ｐゴシック"/>
              <a:cs typeface="Arial" panose="020B0604020202020204" pitchFamily="34" charset="0"/>
            </a:endParaRPr>
          </a:p>
        </p:txBody>
      </p:sp>
      <p:sp>
        <p:nvSpPr>
          <p:cNvPr id="9" name="CasellaDiTesto 1"/>
          <p:cNvSpPr txBox="1">
            <a:spLocks noChangeArrowheads="1"/>
          </p:cNvSpPr>
          <p:nvPr/>
        </p:nvSpPr>
        <p:spPr bwMode="auto">
          <a:xfrm>
            <a:off x="635926" y="1196752"/>
            <a:ext cx="787056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pitchFamily="34" charset="0"/>
              </a:defRPr>
            </a:lvl1pPr>
            <a:lvl2pPr marL="742950" indent="-285750">
              <a:defRPr sz="900" b="1">
                <a:solidFill>
                  <a:schemeClr val="tx1"/>
                </a:solidFill>
                <a:latin typeface="Arial" pitchFamily="34" charset="0"/>
              </a:defRPr>
            </a:lvl2pPr>
            <a:lvl3pPr marL="1143000" indent="-228600">
              <a:defRPr sz="900" b="1">
                <a:solidFill>
                  <a:schemeClr val="tx1"/>
                </a:solidFill>
                <a:latin typeface="Arial" pitchFamily="34" charset="0"/>
              </a:defRPr>
            </a:lvl3pPr>
            <a:lvl4pPr marL="1600200" indent="-228600">
              <a:defRPr sz="900" b="1">
                <a:solidFill>
                  <a:schemeClr val="tx1"/>
                </a:solidFill>
                <a:latin typeface="Arial" pitchFamily="34" charset="0"/>
              </a:defRPr>
            </a:lvl4pPr>
            <a:lvl5pPr marL="2057400" indent="-228600">
              <a:defRPr sz="900" b="1">
                <a:solidFill>
                  <a:schemeClr val="tx1"/>
                </a:solidFill>
                <a:latin typeface="Arial" pitchFamily="34" charset="0"/>
              </a:defRPr>
            </a:lvl5pPr>
            <a:lvl6pPr marL="2514600" indent="-228600" algn="r" eaLnBrk="0" fontAlgn="base" hangingPunct="0">
              <a:spcBef>
                <a:spcPct val="20000"/>
              </a:spcBef>
              <a:spcAft>
                <a:spcPct val="0"/>
              </a:spcAft>
              <a:defRPr sz="900" b="1">
                <a:solidFill>
                  <a:schemeClr val="tx1"/>
                </a:solidFill>
                <a:latin typeface="Arial" pitchFamily="34" charset="0"/>
              </a:defRPr>
            </a:lvl6pPr>
            <a:lvl7pPr marL="2971800" indent="-228600" algn="r" eaLnBrk="0" fontAlgn="base" hangingPunct="0">
              <a:spcBef>
                <a:spcPct val="20000"/>
              </a:spcBef>
              <a:spcAft>
                <a:spcPct val="0"/>
              </a:spcAft>
              <a:defRPr sz="900" b="1">
                <a:solidFill>
                  <a:schemeClr val="tx1"/>
                </a:solidFill>
                <a:latin typeface="Arial" pitchFamily="34" charset="0"/>
              </a:defRPr>
            </a:lvl7pPr>
            <a:lvl8pPr marL="3429000" indent="-228600" algn="r" eaLnBrk="0" fontAlgn="base" hangingPunct="0">
              <a:spcBef>
                <a:spcPct val="20000"/>
              </a:spcBef>
              <a:spcAft>
                <a:spcPct val="0"/>
              </a:spcAft>
              <a:defRPr sz="900" b="1">
                <a:solidFill>
                  <a:schemeClr val="tx1"/>
                </a:solidFill>
                <a:latin typeface="Arial" pitchFamily="34" charset="0"/>
              </a:defRPr>
            </a:lvl8pPr>
            <a:lvl9pPr marL="3886200" indent="-228600" algn="r" eaLnBrk="0" fontAlgn="base" hangingPunct="0">
              <a:spcBef>
                <a:spcPct val="20000"/>
              </a:spcBef>
              <a:spcAft>
                <a:spcPct val="0"/>
              </a:spcAft>
              <a:defRPr sz="900" b="1">
                <a:solidFill>
                  <a:schemeClr val="tx1"/>
                </a:solidFill>
                <a:latin typeface="Arial" pitchFamily="34" charset="0"/>
              </a:defRPr>
            </a:lvl9pPr>
          </a:lstStyle>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flow and non-flow exergy</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exergy balance</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chemical exergy</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exergy </a:t>
            </a:r>
            <a:r>
              <a:rPr lang="en-US" sz="2000" dirty="0" err="1" smtClean="0">
                <a:solidFill>
                  <a:srgbClr val="3333CC">
                    <a:lumMod val="50000"/>
                  </a:srgbClr>
                </a:solidFill>
                <a:ea typeface="ＭＳ Ｐゴシック"/>
                <a:cs typeface="Arial" panose="020B0604020202020204" pitchFamily="34" charset="0"/>
              </a:rPr>
              <a:t>degli</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idrocarburi</a:t>
            </a:r>
            <a:endParaRPr lang="en-US" sz="2000" dirty="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dirty="0" err="1" smtClean="0">
                <a:solidFill>
                  <a:srgbClr val="3333CC">
                    <a:lumMod val="50000"/>
                  </a:srgbClr>
                </a:solidFill>
                <a:ea typeface="ＭＳ Ｐゴシック"/>
                <a:cs typeface="Arial" panose="020B0604020202020204" pitchFamily="34" charset="0"/>
              </a:rPr>
              <a:t>Definizione</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di</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eMergy</a:t>
            </a:r>
            <a:endParaRPr lang="en-US" sz="2000" dirty="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EMA</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recycling e multi-</a:t>
            </a:r>
            <a:r>
              <a:rPr lang="en-US" sz="2000" dirty="0" err="1" smtClean="0">
                <a:solidFill>
                  <a:srgbClr val="3333CC">
                    <a:lumMod val="50000"/>
                  </a:srgbClr>
                </a:solidFill>
                <a:ea typeface="ＭＳ Ｐゴシック"/>
                <a:cs typeface="Arial" panose="020B0604020202020204" pitchFamily="34" charset="0"/>
              </a:rPr>
              <a:t>prodotti</a:t>
            </a:r>
            <a:endParaRPr lang="en-US" sz="2000" dirty="0" smtClean="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dirty="0" err="1" smtClean="0">
                <a:solidFill>
                  <a:srgbClr val="3333CC">
                    <a:lumMod val="50000"/>
                  </a:srgbClr>
                </a:solidFill>
                <a:ea typeface="ＭＳ Ｐゴシック"/>
                <a:cs typeface="Arial" panose="020B0604020202020204" pitchFamily="34" charset="0"/>
              </a:rPr>
              <a:t>questioni</a:t>
            </a:r>
            <a:r>
              <a:rPr lang="en-US" sz="2000" dirty="0" smtClean="0">
                <a:solidFill>
                  <a:srgbClr val="3333CC">
                    <a:lumMod val="50000"/>
                  </a:srgbClr>
                </a:solidFill>
                <a:ea typeface="ＭＳ Ｐゴシック"/>
                <a:cs typeface="Arial" panose="020B0604020202020204" pitchFamily="34" charset="0"/>
              </a:rPr>
              <a:t> </a:t>
            </a:r>
            <a:r>
              <a:rPr lang="en-US" sz="2000" dirty="0" err="1" smtClean="0">
                <a:solidFill>
                  <a:srgbClr val="3333CC">
                    <a:lumMod val="50000"/>
                  </a:srgbClr>
                </a:solidFill>
                <a:ea typeface="ＭＳ Ｐゴシック"/>
                <a:cs typeface="Arial" panose="020B0604020202020204" pitchFamily="34" charset="0"/>
              </a:rPr>
              <a:t>aperte</a:t>
            </a:r>
            <a:r>
              <a:rPr lang="en-US" sz="2000" dirty="0" smtClean="0">
                <a:solidFill>
                  <a:srgbClr val="3333CC">
                    <a:lumMod val="50000"/>
                  </a:srgbClr>
                </a:solidFill>
                <a:ea typeface="ＭＳ Ｐゴシック"/>
                <a:cs typeface="Arial" panose="020B0604020202020204" pitchFamily="34" charset="0"/>
              </a:rPr>
              <a:t> </a:t>
            </a:r>
          </a:p>
        </p:txBody>
      </p:sp>
    </p:spTree>
    <p:extLst>
      <p:ext uri="{BB962C8B-B14F-4D97-AF65-F5344CB8AC3E}">
        <p14:creationId xmlns:p14="http://schemas.microsoft.com/office/powerpoint/2010/main" val="3906948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it-IT"/>
              <a:t>Diagnosi</a:t>
            </a:r>
            <a:endParaRPr lang="en-US"/>
          </a:p>
        </p:txBody>
      </p:sp>
      <p:sp>
        <p:nvSpPr>
          <p:cNvPr id="19459" name="Rectangle 3"/>
          <p:cNvSpPr>
            <a:spLocks noGrp="1" noChangeArrowheads="1"/>
          </p:cNvSpPr>
          <p:nvPr>
            <p:ph type="body" idx="1"/>
          </p:nvPr>
        </p:nvSpPr>
        <p:spPr>
          <a:xfrm>
            <a:off x="251520" y="1988840"/>
            <a:ext cx="2304256" cy="1080120"/>
          </a:xfrm>
          <a:ln>
            <a:solidFill>
              <a:schemeClr val="accent1"/>
            </a:solidFill>
          </a:ln>
        </p:spPr>
        <p:txBody>
          <a:bodyPr>
            <a:normAutofit/>
          </a:bodyPr>
          <a:lstStyle/>
          <a:p>
            <a:r>
              <a:rPr lang="it-IT" sz="1600" dirty="0"/>
              <a:t>È corretto attribuire </a:t>
            </a:r>
            <a:r>
              <a:rPr lang="it-IT" sz="1600" dirty="0" smtClean="0"/>
              <a:t>a </a:t>
            </a:r>
            <a:r>
              <a:rPr lang="it-IT" sz="1600" dirty="0" err="1" smtClean="0"/>
              <a:t>dk</a:t>
            </a:r>
            <a:r>
              <a:rPr lang="it-IT" sz="1600" baseline="-25000" dirty="0" err="1" smtClean="0"/>
              <a:t>i</a:t>
            </a:r>
            <a:r>
              <a:rPr lang="it-IT" sz="1600" dirty="0" smtClean="0"/>
              <a:t> </a:t>
            </a:r>
            <a:r>
              <a:rPr lang="it-IT" sz="1600" dirty="0"/>
              <a:t>la responsabilità di una quota del </a:t>
            </a:r>
            <a:r>
              <a:rPr lang="it-IT" sz="1600" dirty="0" smtClean="0"/>
              <a:t>maggior consumo </a:t>
            </a:r>
            <a:r>
              <a:rPr lang="it-IT" sz="1600" dirty="0" err="1" smtClean="0"/>
              <a:t>dF</a:t>
            </a:r>
            <a:r>
              <a:rPr lang="it-IT" sz="1600" baseline="-25000" dirty="0" err="1" smtClean="0"/>
              <a:t>T</a:t>
            </a:r>
            <a:r>
              <a:rPr lang="it-IT" sz="1600" dirty="0" smtClean="0"/>
              <a:t> </a:t>
            </a:r>
            <a:r>
              <a:rPr lang="it-IT" sz="1600" dirty="0"/>
              <a:t>= </a:t>
            </a:r>
            <a:r>
              <a:rPr lang="it-IT" sz="1600" dirty="0" err="1"/>
              <a:t>dI</a:t>
            </a:r>
            <a:r>
              <a:rPr lang="it-IT" sz="1600" baseline="-25000" dirty="0" err="1"/>
              <a:t>i</a:t>
            </a:r>
            <a:r>
              <a:rPr lang="it-IT" sz="1600" dirty="0"/>
              <a:t> ?</a:t>
            </a:r>
            <a:endParaRPr lang="en-US" sz="1600" dirty="0"/>
          </a:p>
        </p:txBody>
      </p:sp>
      <p:pic>
        <p:nvPicPr>
          <p:cNvPr id="19461" name="Picture 5"/>
          <p:cNvPicPr>
            <a:picLocks noChangeAspect="1" noChangeArrowheads="1"/>
          </p:cNvPicPr>
          <p:nvPr/>
        </p:nvPicPr>
        <p:blipFill>
          <a:blip r:embed="rId2" cstate="print"/>
          <a:srcRect/>
          <a:stretch>
            <a:fillRect/>
          </a:stretch>
        </p:blipFill>
        <p:spPr bwMode="auto">
          <a:xfrm>
            <a:off x="1139825" y="476672"/>
            <a:ext cx="6756400" cy="1287463"/>
          </a:xfrm>
          <a:prstGeom prst="rect">
            <a:avLst/>
          </a:prstGeom>
          <a:noFill/>
          <a:ln w="9525">
            <a:noFill/>
            <a:miter lim="800000"/>
            <a:headEnd/>
            <a:tailEnd/>
          </a:ln>
          <a:effectLst/>
        </p:spPr>
      </p:pic>
      <p:grpSp>
        <p:nvGrpSpPr>
          <p:cNvPr id="197" name="Gruppo 196"/>
          <p:cNvGrpSpPr/>
          <p:nvPr/>
        </p:nvGrpSpPr>
        <p:grpSpPr>
          <a:xfrm>
            <a:off x="1835696" y="1988840"/>
            <a:ext cx="6111328" cy="1241722"/>
            <a:chOff x="1235075" y="1935163"/>
            <a:chExt cx="6711950" cy="1295400"/>
          </a:xfrm>
        </p:grpSpPr>
        <p:sp>
          <p:nvSpPr>
            <p:cNvPr id="86018" name="AutoShape 2"/>
            <p:cNvSpPr>
              <a:spLocks noChangeAspect="1" noChangeArrowheads="1" noTextEdit="1"/>
            </p:cNvSpPr>
            <p:nvPr/>
          </p:nvSpPr>
          <p:spPr bwMode="auto">
            <a:xfrm>
              <a:off x="1235075" y="1935163"/>
              <a:ext cx="671195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6020" name="Rectangle 4"/>
            <p:cNvSpPr>
              <a:spLocks noChangeArrowheads="1"/>
            </p:cNvSpPr>
            <p:nvPr/>
          </p:nvSpPr>
          <p:spPr bwMode="auto">
            <a:xfrm>
              <a:off x="1238250"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1" name="Rectangle 5"/>
            <p:cNvSpPr>
              <a:spLocks noChangeArrowheads="1"/>
            </p:cNvSpPr>
            <p:nvPr/>
          </p:nvSpPr>
          <p:spPr bwMode="auto">
            <a:xfrm>
              <a:off x="2165350" y="198596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2" name="Rectangle 6"/>
            <p:cNvSpPr>
              <a:spLocks noChangeArrowheads="1"/>
            </p:cNvSpPr>
            <p:nvPr/>
          </p:nvSpPr>
          <p:spPr bwMode="auto">
            <a:xfrm>
              <a:off x="2322513" y="1938338"/>
              <a:ext cx="3397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3" name="Rectangle 7"/>
            <p:cNvSpPr>
              <a:spLocks noChangeArrowheads="1"/>
            </p:cNvSpPr>
            <p:nvPr/>
          </p:nvSpPr>
          <p:spPr bwMode="auto">
            <a:xfrm>
              <a:off x="2508250" y="2120901"/>
              <a:ext cx="1920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4" name="Rectangle 8"/>
            <p:cNvSpPr>
              <a:spLocks noChangeArrowheads="1"/>
            </p:cNvSpPr>
            <p:nvPr/>
          </p:nvSpPr>
          <p:spPr bwMode="auto">
            <a:xfrm>
              <a:off x="2614613"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5" name="Rectangle 9"/>
            <p:cNvSpPr>
              <a:spLocks noChangeArrowheads="1"/>
            </p:cNvSpPr>
            <p:nvPr/>
          </p:nvSpPr>
          <p:spPr bwMode="auto">
            <a:xfrm>
              <a:off x="2693988" y="1954213"/>
              <a:ext cx="361950" cy="4556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smtClean="0">
                  <a:ln>
                    <a:noFill/>
                  </a:ln>
                  <a:solidFill>
                    <a:srgbClr val="000000"/>
                  </a:solidFill>
                  <a:effectLst/>
                  <a:latin typeface="Symbol" pitchFamily="18" charset="2"/>
                  <a:cs typeface="Arial" pitchFamily="34" charset="0"/>
                </a:rPr>
                <a:t>¹</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6" name="Rectangle 10"/>
            <p:cNvSpPr>
              <a:spLocks noChangeArrowheads="1"/>
            </p:cNvSpPr>
            <p:nvPr/>
          </p:nvSpPr>
          <p:spPr bwMode="auto">
            <a:xfrm>
              <a:off x="2865438" y="1985963"/>
              <a:ext cx="365125"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0</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7" name="Rectangle 11"/>
            <p:cNvSpPr>
              <a:spLocks noChangeArrowheads="1"/>
            </p:cNvSpPr>
            <p:nvPr/>
          </p:nvSpPr>
          <p:spPr bwMode="auto">
            <a:xfrm>
              <a:off x="3101975"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8" name="Rectangle 12"/>
            <p:cNvSpPr>
              <a:spLocks noChangeArrowheads="1"/>
            </p:cNvSpPr>
            <p:nvPr/>
          </p:nvSpPr>
          <p:spPr bwMode="auto">
            <a:xfrm>
              <a:off x="3176588"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9" name="Rectangle 13"/>
            <p:cNvSpPr>
              <a:spLocks noChangeArrowheads="1"/>
            </p:cNvSpPr>
            <p:nvPr/>
          </p:nvSpPr>
          <p:spPr bwMode="auto">
            <a:xfrm>
              <a:off x="4019550" y="198596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0" name="Rectangle 14"/>
            <p:cNvSpPr>
              <a:spLocks noChangeArrowheads="1"/>
            </p:cNvSpPr>
            <p:nvPr/>
          </p:nvSpPr>
          <p:spPr bwMode="auto">
            <a:xfrm>
              <a:off x="4176713" y="1938338"/>
              <a:ext cx="3397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1" name="Rectangle 15"/>
            <p:cNvSpPr>
              <a:spLocks noChangeArrowheads="1"/>
            </p:cNvSpPr>
            <p:nvPr/>
          </p:nvSpPr>
          <p:spPr bwMode="auto">
            <a:xfrm>
              <a:off x="4362450" y="2120901"/>
              <a:ext cx="1920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2" name="Rectangle 16"/>
            <p:cNvSpPr>
              <a:spLocks noChangeArrowheads="1"/>
            </p:cNvSpPr>
            <p:nvPr/>
          </p:nvSpPr>
          <p:spPr bwMode="auto">
            <a:xfrm>
              <a:off x="4468813"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3" name="Rectangle 17"/>
            <p:cNvSpPr>
              <a:spLocks noChangeArrowheads="1"/>
            </p:cNvSpPr>
            <p:nvPr/>
          </p:nvSpPr>
          <p:spPr bwMode="auto">
            <a:xfrm>
              <a:off x="4548188" y="1954213"/>
              <a:ext cx="361950" cy="4556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Symbol" pitchFamily="18" charset="2"/>
                  <a:cs typeface="Arial" pitchFamily="34" charset="0"/>
                </a:rPr>
                <a:t>¹</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4" name="Rectangle 18"/>
            <p:cNvSpPr>
              <a:spLocks noChangeArrowheads="1"/>
            </p:cNvSpPr>
            <p:nvPr/>
          </p:nvSpPr>
          <p:spPr bwMode="auto">
            <a:xfrm>
              <a:off x="4719638" y="1985963"/>
              <a:ext cx="365125"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0</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5" name="Rectangle 19"/>
            <p:cNvSpPr>
              <a:spLocks noChangeArrowheads="1"/>
            </p:cNvSpPr>
            <p:nvPr/>
          </p:nvSpPr>
          <p:spPr bwMode="auto">
            <a:xfrm>
              <a:off x="4956175"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6" name="Rectangle 20"/>
            <p:cNvSpPr>
              <a:spLocks noChangeArrowheads="1"/>
            </p:cNvSpPr>
            <p:nvPr/>
          </p:nvSpPr>
          <p:spPr bwMode="auto">
            <a:xfrm>
              <a:off x="5030788"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7" name="Rectangle 21"/>
            <p:cNvSpPr>
              <a:spLocks noChangeArrowheads="1"/>
            </p:cNvSpPr>
            <p:nvPr/>
          </p:nvSpPr>
          <p:spPr bwMode="auto">
            <a:xfrm>
              <a:off x="5873750" y="198596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8" name="Rectangle 22"/>
            <p:cNvSpPr>
              <a:spLocks noChangeArrowheads="1"/>
            </p:cNvSpPr>
            <p:nvPr/>
          </p:nvSpPr>
          <p:spPr bwMode="auto">
            <a:xfrm>
              <a:off x="6030913" y="1938338"/>
              <a:ext cx="3397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9" name="Rectangle 23"/>
            <p:cNvSpPr>
              <a:spLocks noChangeArrowheads="1"/>
            </p:cNvSpPr>
            <p:nvPr/>
          </p:nvSpPr>
          <p:spPr bwMode="auto">
            <a:xfrm>
              <a:off x="6216650" y="2120901"/>
              <a:ext cx="1920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0" name="Rectangle 24"/>
            <p:cNvSpPr>
              <a:spLocks noChangeArrowheads="1"/>
            </p:cNvSpPr>
            <p:nvPr/>
          </p:nvSpPr>
          <p:spPr bwMode="auto">
            <a:xfrm>
              <a:off x="6323013"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1" name="Rectangle 25"/>
            <p:cNvSpPr>
              <a:spLocks noChangeArrowheads="1"/>
            </p:cNvSpPr>
            <p:nvPr/>
          </p:nvSpPr>
          <p:spPr bwMode="auto">
            <a:xfrm>
              <a:off x="6402388" y="1954213"/>
              <a:ext cx="361950" cy="4556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Symbol" pitchFamily="18" charset="2"/>
                  <a:cs typeface="Arial" pitchFamily="34" charset="0"/>
                </a:rPr>
                <a:t>¹</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2" name="Rectangle 26"/>
            <p:cNvSpPr>
              <a:spLocks noChangeArrowheads="1"/>
            </p:cNvSpPr>
            <p:nvPr/>
          </p:nvSpPr>
          <p:spPr bwMode="auto">
            <a:xfrm>
              <a:off x="6575425" y="1985963"/>
              <a:ext cx="365125"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0</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3" name="Rectangle 27"/>
            <p:cNvSpPr>
              <a:spLocks noChangeArrowheads="1"/>
            </p:cNvSpPr>
            <p:nvPr/>
          </p:nvSpPr>
          <p:spPr bwMode="auto">
            <a:xfrm>
              <a:off x="6810375"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4" name="Rectangle 28"/>
            <p:cNvSpPr>
              <a:spLocks noChangeArrowheads="1"/>
            </p:cNvSpPr>
            <p:nvPr/>
          </p:nvSpPr>
          <p:spPr bwMode="auto">
            <a:xfrm>
              <a:off x="1238250" y="2422526"/>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5" name="Rectangle 29"/>
            <p:cNvSpPr>
              <a:spLocks noChangeArrowheads="1"/>
            </p:cNvSpPr>
            <p:nvPr/>
          </p:nvSpPr>
          <p:spPr bwMode="auto">
            <a:xfrm>
              <a:off x="1238250" y="250661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6" name="Rectangle 30"/>
            <p:cNvSpPr>
              <a:spLocks noChangeArrowheads="1"/>
            </p:cNvSpPr>
            <p:nvPr/>
          </p:nvSpPr>
          <p:spPr bwMode="auto">
            <a:xfrm>
              <a:off x="2165350" y="250661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7" name="Rectangle 31"/>
            <p:cNvSpPr>
              <a:spLocks noChangeArrowheads="1"/>
            </p:cNvSpPr>
            <p:nvPr/>
          </p:nvSpPr>
          <p:spPr bwMode="auto">
            <a:xfrm>
              <a:off x="3092450" y="250661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8" name="Rectangle 32"/>
            <p:cNvSpPr>
              <a:spLocks noChangeArrowheads="1"/>
            </p:cNvSpPr>
            <p:nvPr/>
          </p:nvSpPr>
          <p:spPr bwMode="auto">
            <a:xfrm>
              <a:off x="3249613" y="2458988"/>
              <a:ext cx="361950"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9" name="Rectangle 33"/>
            <p:cNvSpPr>
              <a:spLocks noChangeArrowheads="1"/>
            </p:cNvSpPr>
            <p:nvPr/>
          </p:nvSpPr>
          <p:spPr bwMode="auto">
            <a:xfrm>
              <a:off x="3454400" y="2641551"/>
              <a:ext cx="2174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0" name="Rectangle 34"/>
            <p:cNvSpPr>
              <a:spLocks noChangeArrowheads="1"/>
            </p:cNvSpPr>
            <p:nvPr/>
          </p:nvSpPr>
          <p:spPr bwMode="auto">
            <a:xfrm>
              <a:off x="3579813" y="2506613"/>
              <a:ext cx="62230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smtClean="0">
                  <a:ln>
                    <a:noFill/>
                  </a:ln>
                  <a:solidFill>
                    <a:srgbClr val="000000"/>
                  </a:solidFill>
                  <a:effectLst/>
                  <a:latin typeface="Times New Roman" pitchFamily="18" charset="0"/>
                  <a:cs typeface="Arial" pitchFamily="34" charset="0"/>
                </a:rPr>
                <a:t> = d</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51" name="Rectangle 35"/>
            <p:cNvSpPr>
              <a:spLocks noChangeArrowheads="1"/>
            </p:cNvSpPr>
            <p:nvPr/>
          </p:nvSpPr>
          <p:spPr bwMode="auto">
            <a:xfrm>
              <a:off x="4070350" y="2458988"/>
              <a:ext cx="2762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2" name="Rectangle 36"/>
            <p:cNvSpPr>
              <a:spLocks noChangeArrowheads="1"/>
            </p:cNvSpPr>
            <p:nvPr/>
          </p:nvSpPr>
          <p:spPr bwMode="auto">
            <a:xfrm>
              <a:off x="4195763" y="2641551"/>
              <a:ext cx="2174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3" name="Rectangle 37"/>
            <p:cNvSpPr>
              <a:spLocks noChangeArrowheads="1"/>
            </p:cNvSpPr>
            <p:nvPr/>
          </p:nvSpPr>
          <p:spPr bwMode="auto">
            <a:xfrm>
              <a:off x="4321175" y="2506613"/>
              <a:ext cx="461963"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54" name="Rectangle 38"/>
            <p:cNvSpPr>
              <a:spLocks noChangeArrowheads="1"/>
            </p:cNvSpPr>
            <p:nvPr/>
          </p:nvSpPr>
          <p:spPr bwMode="auto">
            <a:xfrm>
              <a:off x="4654550" y="2420888"/>
              <a:ext cx="452438" cy="554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1" i="0" u="none" strike="noStrike" cap="none" normalizeH="0" baseline="0" smtClean="0">
                  <a:ln>
                    <a:noFill/>
                  </a:ln>
                  <a:solidFill>
                    <a:srgbClr val="000000"/>
                  </a:solidFill>
                  <a:effectLst/>
                  <a:latin typeface="Symbol" pitchFamily="18" charset="2"/>
                  <a:cs typeface="Arial" pitchFamily="34" charset="0"/>
                </a:rPr>
                <a:t>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5" name="Rectangle 39"/>
            <p:cNvSpPr>
              <a:spLocks noChangeArrowheads="1"/>
            </p:cNvSpPr>
            <p:nvPr/>
          </p:nvSpPr>
          <p:spPr bwMode="auto">
            <a:xfrm>
              <a:off x="4873625" y="2458988"/>
              <a:ext cx="24447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6" name="Rectangle 40"/>
            <p:cNvSpPr>
              <a:spLocks noChangeArrowheads="1"/>
            </p:cNvSpPr>
            <p:nvPr/>
          </p:nvSpPr>
          <p:spPr bwMode="auto">
            <a:xfrm>
              <a:off x="4965700" y="250661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7" name="Rectangle 41"/>
            <p:cNvSpPr>
              <a:spLocks noChangeArrowheads="1"/>
            </p:cNvSpPr>
            <p:nvPr/>
          </p:nvSpPr>
          <p:spPr bwMode="auto">
            <a:xfrm>
              <a:off x="5122863" y="2458988"/>
              <a:ext cx="2762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dirty="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58" name="Rectangle 42"/>
            <p:cNvSpPr>
              <a:spLocks noChangeArrowheads="1"/>
            </p:cNvSpPr>
            <p:nvPr/>
          </p:nvSpPr>
          <p:spPr bwMode="auto">
            <a:xfrm>
              <a:off x="5245100" y="2641551"/>
              <a:ext cx="144463"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9" name="Rectangle 43"/>
            <p:cNvSpPr>
              <a:spLocks noChangeArrowheads="1"/>
            </p:cNvSpPr>
            <p:nvPr/>
          </p:nvSpPr>
          <p:spPr bwMode="auto">
            <a:xfrm>
              <a:off x="5305425" y="250661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60" name="Rectangle 44"/>
            <p:cNvSpPr>
              <a:spLocks noChangeArrowheads="1"/>
            </p:cNvSpPr>
            <p:nvPr/>
          </p:nvSpPr>
          <p:spPr bwMode="auto">
            <a:xfrm>
              <a:off x="5383213" y="250661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1" name="Rectangle 3"/>
          <p:cNvSpPr txBox="1">
            <a:spLocks noChangeArrowheads="1"/>
          </p:cNvSpPr>
          <p:nvPr/>
        </p:nvSpPr>
        <p:spPr>
          <a:xfrm>
            <a:off x="4716016" y="4077072"/>
            <a:ext cx="3672408" cy="439738"/>
          </a:xfrm>
          <a:prstGeom prst="rect">
            <a:avLst/>
          </a:prstGeom>
        </p:spPr>
        <p:txBody>
          <a:bodyPr vert="horz" lIns="91440" tIns="45720" rIns="91440" bIns="45720" rtlCol="0">
            <a:normAutofit/>
          </a:bodyPr>
          <a:lstStyle/>
          <a:p>
            <a:pPr marL="0" marR="0" lvl="0" indent="0" algn="l" defTabSz="457200" rtl="0" eaLnBrk="1" fontAlgn="auto" latinLnBrk="0" hangingPunct="1">
              <a:lnSpc>
                <a:spcPct val="80000"/>
              </a:lnSpc>
              <a:spcBef>
                <a:spcPct val="20000"/>
              </a:spcBef>
              <a:spcAft>
                <a:spcPts val="0"/>
              </a:spcAft>
              <a:buClrTx/>
              <a:buSzTx/>
              <a:buFont typeface="Wingdings" charset="2"/>
              <a:buNone/>
              <a:tabLst/>
              <a:defRPr/>
            </a:pPr>
            <a:r>
              <a:rPr kumimoji="0" lang="it-IT" sz="1600" b="0" i="0" u="none" strike="noStrike" kern="1200" cap="none" spc="0" normalizeH="0" baseline="0" noProof="0" smtClean="0">
                <a:ln>
                  <a:noFill/>
                </a:ln>
                <a:solidFill>
                  <a:schemeClr val="tx1"/>
                </a:solidFill>
                <a:effectLst/>
                <a:uLnTx/>
                <a:uFillTx/>
                <a:latin typeface="Arial"/>
                <a:ea typeface="+mn-ea"/>
                <a:cs typeface="Arial"/>
              </a:rPr>
              <a:t>Eliminando le variazioni dE</a:t>
            </a:r>
            <a:r>
              <a:rPr kumimoji="0" lang="it-IT" sz="1600" b="0" i="0" u="none" strike="noStrike" kern="1200" cap="none" spc="0" normalizeH="0" baseline="-25000" noProof="0" smtClean="0">
                <a:ln>
                  <a:noFill/>
                </a:ln>
                <a:solidFill>
                  <a:schemeClr val="tx1"/>
                </a:solidFill>
                <a:effectLst/>
                <a:uLnTx/>
                <a:uFillTx/>
                <a:latin typeface="Arial"/>
                <a:ea typeface="+mn-ea"/>
                <a:cs typeface="Arial"/>
              </a:rPr>
              <a:t>i</a:t>
            </a:r>
            <a:r>
              <a:rPr kumimoji="0" lang="it-IT" sz="1600" b="0" i="0" u="none" strike="noStrike" kern="1200" cap="none" spc="0" normalizeH="0" baseline="0" noProof="0" smtClean="0">
                <a:ln>
                  <a:noFill/>
                </a:ln>
                <a:solidFill>
                  <a:schemeClr val="tx1"/>
                </a:solidFill>
                <a:effectLst/>
                <a:uLnTx/>
                <a:uFillTx/>
                <a:latin typeface="Arial"/>
                <a:ea typeface="+mn-ea"/>
                <a:cs typeface="Arial"/>
              </a:rPr>
              <a:t>, si ottiene:</a:t>
            </a: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p:txBody>
      </p:sp>
      <p:pic>
        <p:nvPicPr>
          <p:cNvPr id="72" name="Picture 5"/>
          <p:cNvPicPr>
            <a:picLocks noChangeAspect="1" noChangeArrowheads="1"/>
          </p:cNvPicPr>
          <p:nvPr/>
        </p:nvPicPr>
        <p:blipFill>
          <a:blip r:embed="rId3" cstate="print"/>
          <a:srcRect r="17606"/>
          <a:stretch>
            <a:fillRect/>
          </a:stretch>
        </p:blipFill>
        <p:spPr bwMode="auto">
          <a:xfrm>
            <a:off x="293688" y="5027637"/>
            <a:ext cx="9234487" cy="1120775"/>
          </a:xfrm>
          <a:prstGeom prst="rect">
            <a:avLst/>
          </a:prstGeom>
          <a:noFill/>
          <a:ln w="9525">
            <a:noFill/>
            <a:miter lim="800000"/>
            <a:headEnd/>
            <a:tailEnd/>
          </a:ln>
          <a:effectLst/>
        </p:spPr>
      </p:pic>
      <p:sp>
        <p:nvSpPr>
          <p:cNvPr id="73" name="Oval 7"/>
          <p:cNvSpPr>
            <a:spLocks noChangeArrowheads="1"/>
          </p:cNvSpPr>
          <p:nvPr/>
        </p:nvSpPr>
        <p:spPr bwMode="auto">
          <a:xfrm>
            <a:off x="1693863" y="5686450"/>
            <a:ext cx="538162" cy="550862"/>
          </a:xfrm>
          <a:prstGeom prst="ellipse">
            <a:avLst/>
          </a:prstGeom>
          <a:noFill/>
          <a:ln w="25400">
            <a:solidFill>
              <a:srgbClr val="FF0000"/>
            </a:solidFill>
            <a:round/>
            <a:headEnd/>
            <a:tailEnd/>
          </a:ln>
          <a:effectLst/>
        </p:spPr>
        <p:txBody>
          <a:bodyPr wrap="none" anchor="ctr"/>
          <a:lstStyle/>
          <a:p>
            <a:endParaRPr lang="it-IT"/>
          </a:p>
        </p:txBody>
      </p:sp>
      <p:sp>
        <p:nvSpPr>
          <p:cNvPr id="74" name="Oval 8"/>
          <p:cNvSpPr>
            <a:spLocks noChangeArrowheads="1"/>
          </p:cNvSpPr>
          <p:nvPr/>
        </p:nvSpPr>
        <p:spPr bwMode="auto">
          <a:xfrm>
            <a:off x="4025900" y="5394350"/>
            <a:ext cx="538163" cy="550862"/>
          </a:xfrm>
          <a:prstGeom prst="ellipse">
            <a:avLst/>
          </a:prstGeom>
          <a:noFill/>
          <a:ln w="25400">
            <a:solidFill>
              <a:srgbClr val="FF0000"/>
            </a:solidFill>
            <a:round/>
            <a:headEnd/>
            <a:tailEnd/>
          </a:ln>
          <a:effectLst/>
        </p:spPr>
        <p:txBody>
          <a:bodyPr wrap="none" anchor="ctr"/>
          <a:lstStyle/>
          <a:p>
            <a:endParaRPr lang="it-IT"/>
          </a:p>
        </p:txBody>
      </p:sp>
      <p:sp>
        <p:nvSpPr>
          <p:cNvPr id="75" name="Oval 9"/>
          <p:cNvSpPr>
            <a:spLocks noChangeArrowheads="1"/>
          </p:cNvSpPr>
          <p:nvPr/>
        </p:nvSpPr>
        <p:spPr bwMode="auto">
          <a:xfrm>
            <a:off x="7231063" y="5022875"/>
            <a:ext cx="538162" cy="550862"/>
          </a:xfrm>
          <a:prstGeom prst="ellipse">
            <a:avLst/>
          </a:prstGeom>
          <a:noFill/>
          <a:ln w="25400">
            <a:solidFill>
              <a:srgbClr val="FF0000"/>
            </a:solidFill>
            <a:round/>
            <a:headEnd/>
            <a:tailEnd/>
          </a:ln>
          <a:effectLst/>
        </p:spPr>
        <p:txBody>
          <a:bodyPr wrap="none" anchor="ctr"/>
          <a:lstStyle/>
          <a:p>
            <a:endParaRPr lang="it-IT"/>
          </a:p>
        </p:txBody>
      </p:sp>
      <p:sp>
        <p:nvSpPr>
          <p:cNvPr id="76" name="Oval 10"/>
          <p:cNvSpPr>
            <a:spLocks noChangeArrowheads="1"/>
          </p:cNvSpPr>
          <p:nvPr/>
        </p:nvSpPr>
        <p:spPr bwMode="auto">
          <a:xfrm>
            <a:off x="3082925" y="5381650"/>
            <a:ext cx="538163" cy="550862"/>
          </a:xfrm>
          <a:prstGeom prst="ellipse">
            <a:avLst/>
          </a:prstGeom>
          <a:noFill/>
          <a:ln w="25400">
            <a:solidFill>
              <a:srgbClr val="FF0000"/>
            </a:solidFill>
            <a:round/>
            <a:headEnd/>
            <a:tailEnd/>
          </a:ln>
          <a:effectLst/>
        </p:spPr>
        <p:txBody>
          <a:bodyPr wrap="none" anchor="ctr"/>
          <a:lstStyle/>
          <a:p>
            <a:endParaRPr lang="it-IT"/>
          </a:p>
        </p:txBody>
      </p:sp>
      <p:sp>
        <p:nvSpPr>
          <p:cNvPr id="77" name="Oval 11"/>
          <p:cNvSpPr>
            <a:spLocks noChangeArrowheads="1"/>
          </p:cNvSpPr>
          <p:nvPr/>
        </p:nvSpPr>
        <p:spPr bwMode="auto">
          <a:xfrm>
            <a:off x="4770438" y="5035575"/>
            <a:ext cx="538162" cy="550862"/>
          </a:xfrm>
          <a:prstGeom prst="ellipse">
            <a:avLst/>
          </a:prstGeom>
          <a:noFill/>
          <a:ln w="25400">
            <a:solidFill>
              <a:srgbClr val="FF0000"/>
            </a:solidFill>
            <a:round/>
            <a:headEnd/>
            <a:tailEnd/>
          </a:ln>
          <a:effectLst/>
        </p:spPr>
        <p:txBody>
          <a:bodyPr wrap="none" anchor="ctr"/>
          <a:lstStyle/>
          <a:p>
            <a:endParaRPr lang="it-IT"/>
          </a:p>
        </p:txBody>
      </p:sp>
      <p:grpSp>
        <p:nvGrpSpPr>
          <p:cNvPr id="78" name="Gruppo 77"/>
          <p:cNvGrpSpPr/>
          <p:nvPr/>
        </p:nvGrpSpPr>
        <p:grpSpPr>
          <a:xfrm>
            <a:off x="358775" y="3316982"/>
            <a:ext cx="8785225" cy="1771650"/>
            <a:chOff x="358775" y="3028950"/>
            <a:chExt cx="8785225" cy="1771650"/>
          </a:xfrm>
        </p:grpSpPr>
        <p:sp>
          <p:nvSpPr>
            <p:cNvPr id="79" name="AutoShape 2"/>
            <p:cNvSpPr>
              <a:spLocks noChangeAspect="1" noChangeArrowheads="1" noTextEdit="1"/>
            </p:cNvSpPr>
            <p:nvPr/>
          </p:nvSpPr>
          <p:spPr bwMode="auto">
            <a:xfrm>
              <a:off x="358775" y="3028950"/>
              <a:ext cx="8785225"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0" name="Rectangle 4"/>
            <p:cNvSpPr>
              <a:spLocks noChangeArrowheads="1"/>
            </p:cNvSpPr>
            <p:nvPr/>
          </p:nvSpPr>
          <p:spPr bwMode="auto">
            <a:xfrm>
              <a:off x="361950"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5"/>
            <p:cNvSpPr>
              <a:spLocks noChangeArrowheads="1"/>
            </p:cNvSpPr>
            <p:nvPr/>
          </p:nvSpPr>
          <p:spPr bwMode="auto">
            <a:xfrm>
              <a:off x="1143000"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6"/>
            <p:cNvSpPr>
              <a:spLocks noChangeArrowheads="1"/>
            </p:cNvSpPr>
            <p:nvPr/>
          </p:nvSpPr>
          <p:spPr bwMode="auto">
            <a:xfrm>
              <a:off x="124618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
            <p:cNvSpPr>
              <a:spLocks noChangeArrowheads="1"/>
            </p:cNvSpPr>
            <p:nvPr/>
          </p:nvSpPr>
          <p:spPr bwMode="auto">
            <a:xfrm>
              <a:off x="1296988" y="3033713"/>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8"/>
            <p:cNvSpPr>
              <a:spLocks noChangeArrowheads="1"/>
            </p:cNvSpPr>
            <p:nvPr/>
          </p:nvSpPr>
          <p:spPr bwMode="auto">
            <a:xfrm>
              <a:off x="1373188" y="3071813"/>
              <a:ext cx="325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9"/>
            <p:cNvSpPr>
              <a:spLocks noChangeArrowheads="1"/>
            </p:cNvSpPr>
            <p:nvPr/>
          </p:nvSpPr>
          <p:spPr bwMode="auto">
            <a:xfrm>
              <a:off x="1587500"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10"/>
            <p:cNvSpPr>
              <a:spLocks noChangeArrowheads="1"/>
            </p:cNvSpPr>
            <p:nvPr/>
          </p:nvSpPr>
          <p:spPr bwMode="auto">
            <a:xfrm>
              <a:off x="176053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11"/>
            <p:cNvSpPr>
              <a:spLocks noChangeArrowheads="1"/>
            </p:cNvSpPr>
            <p:nvPr/>
          </p:nvSpPr>
          <p:spPr bwMode="auto">
            <a:xfrm>
              <a:off x="1809750"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12"/>
            <p:cNvSpPr>
              <a:spLocks noChangeArrowheads="1"/>
            </p:cNvSpPr>
            <p:nvPr/>
          </p:nvSpPr>
          <p:spPr bwMode="auto">
            <a:xfrm>
              <a:off x="1876425" y="3071813"/>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13"/>
            <p:cNvSpPr>
              <a:spLocks noChangeArrowheads="1"/>
            </p:cNvSpPr>
            <p:nvPr/>
          </p:nvSpPr>
          <p:spPr bwMode="auto">
            <a:xfrm>
              <a:off x="1963738"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14"/>
            <p:cNvSpPr>
              <a:spLocks noChangeArrowheads="1"/>
            </p:cNvSpPr>
            <p:nvPr/>
          </p:nvSpPr>
          <p:spPr bwMode="auto">
            <a:xfrm>
              <a:off x="2030413"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15"/>
            <p:cNvSpPr>
              <a:spLocks noChangeArrowheads="1"/>
            </p:cNvSpPr>
            <p:nvPr/>
          </p:nvSpPr>
          <p:spPr bwMode="auto">
            <a:xfrm>
              <a:off x="2201863"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16"/>
            <p:cNvSpPr>
              <a:spLocks noChangeArrowheads="1"/>
            </p:cNvSpPr>
            <p:nvPr/>
          </p:nvSpPr>
          <p:spPr bwMode="auto">
            <a:xfrm>
              <a:off x="2252663" y="3071813"/>
              <a:ext cx="48260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Rectangle 17"/>
            <p:cNvSpPr>
              <a:spLocks noChangeArrowheads="1"/>
            </p:cNvSpPr>
            <p:nvPr/>
          </p:nvSpPr>
          <p:spPr bwMode="auto">
            <a:xfrm>
              <a:off x="2620963"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Rectangle 18"/>
            <p:cNvSpPr>
              <a:spLocks noChangeArrowheads="1"/>
            </p:cNvSpPr>
            <p:nvPr/>
          </p:nvSpPr>
          <p:spPr bwMode="auto">
            <a:xfrm>
              <a:off x="277653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19"/>
            <p:cNvSpPr>
              <a:spLocks noChangeArrowheads="1"/>
            </p:cNvSpPr>
            <p:nvPr/>
          </p:nvSpPr>
          <p:spPr bwMode="auto">
            <a:xfrm>
              <a:off x="2827338"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20"/>
            <p:cNvSpPr>
              <a:spLocks noChangeArrowheads="1"/>
            </p:cNvSpPr>
            <p:nvPr/>
          </p:nvSpPr>
          <p:spPr bwMode="auto">
            <a:xfrm>
              <a:off x="2894013" y="3071813"/>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Rectangle 21"/>
            <p:cNvSpPr>
              <a:spLocks noChangeArrowheads="1"/>
            </p:cNvSpPr>
            <p:nvPr/>
          </p:nvSpPr>
          <p:spPr bwMode="auto">
            <a:xfrm>
              <a:off x="2981325"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Rectangle 22"/>
            <p:cNvSpPr>
              <a:spLocks noChangeArrowheads="1"/>
            </p:cNvSpPr>
            <p:nvPr/>
          </p:nvSpPr>
          <p:spPr bwMode="auto">
            <a:xfrm>
              <a:off x="3044825"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Rectangle 23"/>
            <p:cNvSpPr>
              <a:spLocks noChangeArrowheads="1"/>
            </p:cNvSpPr>
            <p:nvPr/>
          </p:nvSpPr>
          <p:spPr bwMode="auto">
            <a:xfrm>
              <a:off x="3200400" y="3071813"/>
              <a:ext cx="265113"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0" name="Rectangle 24"/>
            <p:cNvSpPr>
              <a:spLocks noChangeArrowheads="1"/>
            </p:cNvSpPr>
            <p:nvPr/>
          </p:nvSpPr>
          <p:spPr bwMode="auto">
            <a:xfrm>
              <a:off x="3354388"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1" name="Rectangle 25"/>
            <p:cNvSpPr>
              <a:spLocks noChangeArrowheads="1"/>
            </p:cNvSpPr>
            <p:nvPr/>
          </p:nvSpPr>
          <p:spPr bwMode="auto">
            <a:xfrm>
              <a:off x="352583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26"/>
            <p:cNvSpPr>
              <a:spLocks noChangeArrowheads="1"/>
            </p:cNvSpPr>
            <p:nvPr/>
          </p:nvSpPr>
          <p:spPr bwMode="auto">
            <a:xfrm>
              <a:off x="3573463"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27"/>
            <p:cNvSpPr>
              <a:spLocks noChangeArrowheads="1"/>
            </p:cNvSpPr>
            <p:nvPr/>
          </p:nvSpPr>
          <p:spPr bwMode="auto">
            <a:xfrm>
              <a:off x="4268788" y="3041650"/>
              <a:ext cx="427038"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Symbol" pitchFamily="18" charset="2"/>
                  <a:cs typeface="Arial" pitchFamily="34" charset="0"/>
                </a:rPr>
                <a:t>Þ</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28"/>
            <p:cNvSpPr>
              <a:spLocks noChangeArrowheads="1"/>
            </p:cNvSpPr>
            <p:nvPr/>
          </p:nvSpPr>
          <p:spPr bwMode="auto">
            <a:xfrm>
              <a:off x="4530725"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29"/>
            <p:cNvSpPr>
              <a:spLocks noChangeArrowheads="1"/>
            </p:cNvSpPr>
            <p:nvPr/>
          </p:nvSpPr>
          <p:spPr bwMode="auto">
            <a:xfrm>
              <a:off x="5049838" y="3071813"/>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30"/>
            <p:cNvSpPr>
              <a:spLocks noChangeArrowheads="1"/>
            </p:cNvSpPr>
            <p:nvPr/>
          </p:nvSpPr>
          <p:spPr bwMode="auto">
            <a:xfrm>
              <a:off x="5181600"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31"/>
            <p:cNvSpPr>
              <a:spLocks noChangeArrowheads="1"/>
            </p:cNvSpPr>
            <p:nvPr/>
          </p:nvSpPr>
          <p:spPr bwMode="auto">
            <a:xfrm>
              <a:off x="528478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32"/>
            <p:cNvSpPr>
              <a:spLocks noChangeArrowheads="1"/>
            </p:cNvSpPr>
            <p:nvPr/>
          </p:nvSpPr>
          <p:spPr bwMode="auto">
            <a:xfrm>
              <a:off x="5335588" y="3033713"/>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33"/>
            <p:cNvSpPr>
              <a:spLocks noChangeArrowheads="1"/>
            </p:cNvSpPr>
            <p:nvPr/>
          </p:nvSpPr>
          <p:spPr bwMode="auto">
            <a:xfrm>
              <a:off x="5411788" y="3071813"/>
              <a:ext cx="325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34"/>
            <p:cNvSpPr>
              <a:spLocks noChangeArrowheads="1"/>
            </p:cNvSpPr>
            <p:nvPr/>
          </p:nvSpPr>
          <p:spPr bwMode="auto">
            <a:xfrm>
              <a:off x="5626100"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35"/>
            <p:cNvSpPr>
              <a:spLocks noChangeArrowheads="1"/>
            </p:cNvSpPr>
            <p:nvPr/>
          </p:nvSpPr>
          <p:spPr bwMode="auto">
            <a:xfrm>
              <a:off x="5730875" y="3071813"/>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36"/>
            <p:cNvSpPr>
              <a:spLocks noChangeArrowheads="1"/>
            </p:cNvSpPr>
            <p:nvPr/>
          </p:nvSpPr>
          <p:spPr bwMode="auto">
            <a:xfrm>
              <a:off x="5862638"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37"/>
            <p:cNvSpPr>
              <a:spLocks noChangeArrowheads="1"/>
            </p:cNvSpPr>
            <p:nvPr/>
          </p:nvSpPr>
          <p:spPr bwMode="auto">
            <a:xfrm>
              <a:off x="6018213"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38"/>
            <p:cNvSpPr>
              <a:spLocks noChangeArrowheads="1"/>
            </p:cNvSpPr>
            <p:nvPr/>
          </p:nvSpPr>
          <p:spPr bwMode="auto">
            <a:xfrm>
              <a:off x="6069013"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39"/>
            <p:cNvSpPr>
              <a:spLocks noChangeArrowheads="1"/>
            </p:cNvSpPr>
            <p:nvPr/>
          </p:nvSpPr>
          <p:spPr bwMode="auto">
            <a:xfrm>
              <a:off x="6135688"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40"/>
            <p:cNvSpPr>
              <a:spLocks noChangeArrowheads="1"/>
            </p:cNvSpPr>
            <p:nvPr/>
          </p:nvSpPr>
          <p:spPr bwMode="auto">
            <a:xfrm>
              <a:off x="6305550"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41"/>
            <p:cNvSpPr>
              <a:spLocks noChangeArrowheads="1"/>
            </p:cNvSpPr>
            <p:nvPr/>
          </p:nvSpPr>
          <p:spPr bwMode="auto">
            <a:xfrm>
              <a:off x="6354763"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42"/>
            <p:cNvSpPr>
              <a:spLocks noChangeArrowheads="1"/>
            </p:cNvSpPr>
            <p:nvPr/>
          </p:nvSpPr>
          <p:spPr bwMode="auto">
            <a:xfrm>
              <a:off x="6456363" y="3071813"/>
              <a:ext cx="392113"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43"/>
            <p:cNvSpPr>
              <a:spLocks noChangeArrowheads="1"/>
            </p:cNvSpPr>
            <p:nvPr/>
          </p:nvSpPr>
          <p:spPr bwMode="auto">
            <a:xfrm>
              <a:off x="6737350"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44"/>
            <p:cNvSpPr>
              <a:spLocks noChangeArrowheads="1"/>
            </p:cNvSpPr>
            <p:nvPr/>
          </p:nvSpPr>
          <p:spPr bwMode="auto">
            <a:xfrm>
              <a:off x="6840538" y="3071813"/>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45"/>
            <p:cNvSpPr>
              <a:spLocks noChangeArrowheads="1"/>
            </p:cNvSpPr>
            <p:nvPr/>
          </p:nvSpPr>
          <p:spPr bwMode="auto">
            <a:xfrm>
              <a:off x="6927850"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46"/>
            <p:cNvSpPr>
              <a:spLocks noChangeArrowheads="1"/>
            </p:cNvSpPr>
            <p:nvPr/>
          </p:nvSpPr>
          <p:spPr bwMode="auto">
            <a:xfrm>
              <a:off x="7083425"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47"/>
            <p:cNvSpPr>
              <a:spLocks noChangeArrowheads="1"/>
            </p:cNvSpPr>
            <p:nvPr/>
          </p:nvSpPr>
          <p:spPr bwMode="auto">
            <a:xfrm>
              <a:off x="7134225"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48"/>
            <p:cNvSpPr>
              <a:spLocks noChangeArrowheads="1"/>
            </p:cNvSpPr>
            <p:nvPr/>
          </p:nvSpPr>
          <p:spPr bwMode="auto">
            <a:xfrm>
              <a:off x="7200900" y="3071813"/>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49"/>
            <p:cNvSpPr>
              <a:spLocks noChangeArrowheads="1"/>
            </p:cNvSpPr>
            <p:nvPr/>
          </p:nvSpPr>
          <p:spPr bwMode="auto">
            <a:xfrm>
              <a:off x="7288213"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50"/>
            <p:cNvSpPr>
              <a:spLocks noChangeArrowheads="1"/>
            </p:cNvSpPr>
            <p:nvPr/>
          </p:nvSpPr>
          <p:spPr bwMode="auto">
            <a:xfrm>
              <a:off x="7353300"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51"/>
            <p:cNvSpPr>
              <a:spLocks noChangeArrowheads="1"/>
            </p:cNvSpPr>
            <p:nvPr/>
          </p:nvSpPr>
          <p:spPr bwMode="auto">
            <a:xfrm>
              <a:off x="7510463" y="3071813"/>
              <a:ext cx="400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52"/>
            <p:cNvSpPr>
              <a:spLocks noChangeArrowheads="1"/>
            </p:cNvSpPr>
            <p:nvPr/>
          </p:nvSpPr>
          <p:spPr bwMode="auto">
            <a:xfrm>
              <a:off x="7793038"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53"/>
            <p:cNvSpPr>
              <a:spLocks noChangeArrowheads="1"/>
            </p:cNvSpPr>
            <p:nvPr/>
          </p:nvSpPr>
          <p:spPr bwMode="auto">
            <a:xfrm>
              <a:off x="7966075"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54"/>
            <p:cNvSpPr>
              <a:spLocks noChangeArrowheads="1"/>
            </p:cNvSpPr>
            <p:nvPr/>
          </p:nvSpPr>
          <p:spPr bwMode="auto">
            <a:xfrm>
              <a:off x="8015288"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55"/>
            <p:cNvSpPr>
              <a:spLocks noChangeArrowheads="1"/>
            </p:cNvSpPr>
            <p:nvPr/>
          </p:nvSpPr>
          <p:spPr bwMode="auto">
            <a:xfrm>
              <a:off x="8116888"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56"/>
            <p:cNvSpPr>
              <a:spLocks noChangeArrowheads="1"/>
            </p:cNvSpPr>
            <p:nvPr/>
          </p:nvSpPr>
          <p:spPr bwMode="auto">
            <a:xfrm>
              <a:off x="361950" y="3436938"/>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57"/>
            <p:cNvSpPr>
              <a:spLocks noChangeArrowheads="1"/>
            </p:cNvSpPr>
            <p:nvPr/>
          </p:nvSpPr>
          <p:spPr bwMode="auto">
            <a:xfrm>
              <a:off x="361950"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58"/>
            <p:cNvSpPr>
              <a:spLocks noChangeArrowheads="1"/>
            </p:cNvSpPr>
            <p:nvPr/>
          </p:nvSpPr>
          <p:spPr bwMode="auto">
            <a:xfrm>
              <a:off x="1143000" y="3480990"/>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59"/>
            <p:cNvSpPr>
              <a:spLocks noChangeArrowheads="1"/>
            </p:cNvSpPr>
            <p:nvPr/>
          </p:nvSpPr>
          <p:spPr bwMode="auto">
            <a:xfrm>
              <a:off x="1274763" y="3442890"/>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60"/>
            <p:cNvSpPr>
              <a:spLocks noChangeArrowheads="1"/>
            </p:cNvSpPr>
            <p:nvPr/>
          </p:nvSpPr>
          <p:spPr bwMode="auto">
            <a:xfrm>
              <a:off x="1377950"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61"/>
            <p:cNvSpPr>
              <a:spLocks noChangeArrowheads="1"/>
            </p:cNvSpPr>
            <p:nvPr/>
          </p:nvSpPr>
          <p:spPr bwMode="auto">
            <a:xfrm>
              <a:off x="1468438" y="3442890"/>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62"/>
            <p:cNvSpPr>
              <a:spLocks noChangeArrowheads="1"/>
            </p:cNvSpPr>
            <p:nvPr/>
          </p:nvSpPr>
          <p:spPr bwMode="auto">
            <a:xfrm>
              <a:off x="1544638" y="3480990"/>
              <a:ext cx="46037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63"/>
            <p:cNvSpPr>
              <a:spLocks noChangeArrowheads="1"/>
            </p:cNvSpPr>
            <p:nvPr/>
          </p:nvSpPr>
          <p:spPr bwMode="auto">
            <a:xfrm>
              <a:off x="1892300" y="34428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64"/>
            <p:cNvSpPr>
              <a:spLocks noChangeArrowheads="1"/>
            </p:cNvSpPr>
            <p:nvPr/>
          </p:nvSpPr>
          <p:spPr bwMode="auto">
            <a:xfrm>
              <a:off x="2046288"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65"/>
            <p:cNvSpPr>
              <a:spLocks noChangeArrowheads="1"/>
            </p:cNvSpPr>
            <p:nvPr/>
          </p:nvSpPr>
          <p:spPr bwMode="auto">
            <a:xfrm>
              <a:off x="2136775"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66"/>
            <p:cNvSpPr>
              <a:spLocks noChangeArrowheads="1"/>
            </p:cNvSpPr>
            <p:nvPr/>
          </p:nvSpPr>
          <p:spPr bwMode="auto">
            <a:xfrm>
              <a:off x="2201863" y="3442890"/>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Rectangle 67"/>
            <p:cNvSpPr>
              <a:spLocks noChangeArrowheads="1"/>
            </p:cNvSpPr>
            <p:nvPr/>
          </p:nvSpPr>
          <p:spPr bwMode="auto">
            <a:xfrm>
              <a:off x="2390775"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68"/>
            <p:cNvSpPr>
              <a:spLocks noChangeArrowheads="1"/>
            </p:cNvSpPr>
            <p:nvPr/>
          </p:nvSpPr>
          <p:spPr bwMode="auto">
            <a:xfrm>
              <a:off x="2479675" y="3480990"/>
              <a:ext cx="48260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69"/>
            <p:cNvSpPr>
              <a:spLocks noChangeArrowheads="1"/>
            </p:cNvSpPr>
            <p:nvPr/>
          </p:nvSpPr>
          <p:spPr bwMode="auto">
            <a:xfrm>
              <a:off x="2847975" y="34428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6" name="Rectangle 70"/>
            <p:cNvSpPr>
              <a:spLocks noChangeArrowheads="1"/>
            </p:cNvSpPr>
            <p:nvPr/>
          </p:nvSpPr>
          <p:spPr bwMode="auto">
            <a:xfrm>
              <a:off x="3001963"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71"/>
            <p:cNvSpPr>
              <a:spLocks noChangeArrowheads="1"/>
            </p:cNvSpPr>
            <p:nvPr/>
          </p:nvSpPr>
          <p:spPr bwMode="auto">
            <a:xfrm>
              <a:off x="3092450"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72"/>
            <p:cNvSpPr>
              <a:spLocks noChangeArrowheads="1"/>
            </p:cNvSpPr>
            <p:nvPr/>
          </p:nvSpPr>
          <p:spPr bwMode="auto">
            <a:xfrm>
              <a:off x="3159125" y="3480990"/>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73"/>
            <p:cNvSpPr>
              <a:spLocks noChangeArrowheads="1"/>
            </p:cNvSpPr>
            <p:nvPr/>
          </p:nvSpPr>
          <p:spPr bwMode="auto">
            <a:xfrm>
              <a:off x="3246438"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74"/>
            <p:cNvSpPr>
              <a:spLocks noChangeArrowheads="1"/>
            </p:cNvSpPr>
            <p:nvPr/>
          </p:nvSpPr>
          <p:spPr bwMode="auto">
            <a:xfrm>
              <a:off x="3311525" y="34428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75"/>
            <p:cNvSpPr>
              <a:spLocks noChangeArrowheads="1"/>
            </p:cNvSpPr>
            <p:nvPr/>
          </p:nvSpPr>
          <p:spPr bwMode="auto">
            <a:xfrm>
              <a:off x="3468688" y="3480990"/>
              <a:ext cx="400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Rectangle 76"/>
            <p:cNvSpPr>
              <a:spLocks noChangeArrowheads="1"/>
            </p:cNvSpPr>
            <p:nvPr/>
          </p:nvSpPr>
          <p:spPr bwMode="auto">
            <a:xfrm>
              <a:off x="3751263" y="3442890"/>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Rectangle 77"/>
            <p:cNvSpPr>
              <a:spLocks noChangeArrowheads="1"/>
            </p:cNvSpPr>
            <p:nvPr/>
          </p:nvSpPr>
          <p:spPr bwMode="auto">
            <a:xfrm>
              <a:off x="3940175"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78"/>
            <p:cNvSpPr>
              <a:spLocks noChangeArrowheads="1"/>
            </p:cNvSpPr>
            <p:nvPr/>
          </p:nvSpPr>
          <p:spPr bwMode="auto">
            <a:xfrm>
              <a:off x="4029075"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79"/>
            <p:cNvSpPr>
              <a:spLocks noChangeArrowheads="1"/>
            </p:cNvSpPr>
            <p:nvPr/>
          </p:nvSpPr>
          <p:spPr bwMode="auto">
            <a:xfrm>
              <a:off x="361950"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6" name="Rectangle 80"/>
            <p:cNvSpPr>
              <a:spLocks noChangeArrowheads="1"/>
            </p:cNvSpPr>
            <p:nvPr/>
          </p:nvSpPr>
          <p:spPr bwMode="auto">
            <a:xfrm>
              <a:off x="1143000" y="3836590"/>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81"/>
            <p:cNvSpPr>
              <a:spLocks noChangeArrowheads="1"/>
            </p:cNvSpPr>
            <p:nvPr/>
          </p:nvSpPr>
          <p:spPr bwMode="auto">
            <a:xfrm>
              <a:off x="1274763" y="3798490"/>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82"/>
            <p:cNvSpPr>
              <a:spLocks noChangeArrowheads="1"/>
            </p:cNvSpPr>
            <p:nvPr/>
          </p:nvSpPr>
          <p:spPr bwMode="auto">
            <a:xfrm>
              <a:off x="1377950"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Rectangle 83"/>
            <p:cNvSpPr>
              <a:spLocks noChangeArrowheads="1"/>
            </p:cNvSpPr>
            <p:nvPr/>
          </p:nvSpPr>
          <p:spPr bwMode="auto">
            <a:xfrm>
              <a:off x="1468438" y="3798490"/>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84"/>
            <p:cNvSpPr>
              <a:spLocks noChangeArrowheads="1"/>
            </p:cNvSpPr>
            <p:nvPr/>
          </p:nvSpPr>
          <p:spPr bwMode="auto">
            <a:xfrm>
              <a:off x="1544638" y="3836590"/>
              <a:ext cx="46037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85"/>
            <p:cNvSpPr>
              <a:spLocks noChangeArrowheads="1"/>
            </p:cNvSpPr>
            <p:nvPr/>
          </p:nvSpPr>
          <p:spPr bwMode="auto">
            <a:xfrm>
              <a:off x="1892300" y="37984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Rectangle 86"/>
            <p:cNvSpPr>
              <a:spLocks noChangeArrowheads="1"/>
            </p:cNvSpPr>
            <p:nvPr/>
          </p:nvSpPr>
          <p:spPr bwMode="auto">
            <a:xfrm>
              <a:off x="2046288"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3" name="Rectangle 87"/>
            <p:cNvSpPr>
              <a:spLocks noChangeArrowheads="1"/>
            </p:cNvSpPr>
            <p:nvPr/>
          </p:nvSpPr>
          <p:spPr bwMode="auto">
            <a:xfrm>
              <a:off x="2136775"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88"/>
            <p:cNvSpPr>
              <a:spLocks noChangeArrowheads="1"/>
            </p:cNvSpPr>
            <p:nvPr/>
          </p:nvSpPr>
          <p:spPr bwMode="auto">
            <a:xfrm>
              <a:off x="2201863" y="3798490"/>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89"/>
            <p:cNvSpPr>
              <a:spLocks noChangeArrowheads="1"/>
            </p:cNvSpPr>
            <p:nvPr/>
          </p:nvSpPr>
          <p:spPr bwMode="auto">
            <a:xfrm>
              <a:off x="2390775"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6" name="Rectangle 90"/>
            <p:cNvSpPr>
              <a:spLocks noChangeArrowheads="1"/>
            </p:cNvSpPr>
            <p:nvPr/>
          </p:nvSpPr>
          <p:spPr bwMode="auto">
            <a:xfrm>
              <a:off x="2479675" y="3836590"/>
              <a:ext cx="48260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7" name="Rectangle 91"/>
            <p:cNvSpPr>
              <a:spLocks noChangeArrowheads="1"/>
            </p:cNvSpPr>
            <p:nvPr/>
          </p:nvSpPr>
          <p:spPr bwMode="auto">
            <a:xfrm>
              <a:off x="2847975" y="37984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8" name="Rectangle 92"/>
            <p:cNvSpPr>
              <a:spLocks noChangeArrowheads="1"/>
            </p:cNvSpPr>
            <p:nvPr/>
          </p:nvSpPr>
          <p:spPr bwMode="auto">
            <a:xfrm>
              <a:off x="3001963"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9" name="Rectangle 93"/>
            <p:cNvSpPr>
              <a:spLocks noChangeArrowheads="1"/>
            </p:cNvSpPr>
            <p:nvPr/>
          </p:nvSpPr>
          <p:spPr bwMode="auto">
            <a:xfrm>
              <a:off x="3092450"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94"/>
            <p:cNvSpPr>
              <a:spLocks noChangeArrowheads="1"/>
            </p:cNvSpPr>
            <p:nvPr/>
          </p:nvSpPr>
          <p:spPr bwMode="auto">
            <a:xfrm>
              <a:off x="3159125" y="3836590"/>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Rectangle 95"/>
            <p:cNvSpPr>
              <a:spLocks noChangeArrowheads="1"/>
            </p:cNvSpPr>
            <p:nvPr/>
          </p:nvSpPr>
          <p:spPr bwMode="auto">
            <a:xfrm>
              <a:off x="3246438"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96"/>
            <p:cNvSpPr>
              <a:spLocks noChangeArrowheads="1"/>
            </p:cNvSpPr>
            <p:nvPr/>
          </p:nvSpPr>
          <p:spPr bwMode="auto">
            <a:xfrm>
              <a:off x="3311525" y="37984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3" name="Rectangle 97"/>
            <p:cNvSpPr>
              <a:spLocks noChangeArrowheads="1"/>
            </p:cNvSpPr>
            <p:nvPr/>
          </p:nvSpPr>
          <p:spPr bwMode="auto">
            <a:xfrm>
              <a:off x="3468688" y="3836590"/>
              <a:ext cx="400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Rectangle 98"/>
            <p:cNvSpPr>
              <a:spLocks noChangeArrowheads="1"/>
            </p:cNvSpPr>
            <p:nvPr/>
          </p:nvSpPr>
          <p:spPr bwMode="auto">
            <a:xfrm>
              <a:off x="3751263" y="3798490"/>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5" name="Rectangle 99"/>
            <p:cNvSpPr>
              <a:spLocks noChangeArrowheads="1"/>
            </p:cNvSpPr>
            <p:nvPr/>
          </p:nvSpPr>
          <p:spPr bwMode="auto">
            <a:xfrm>
              <a:off x="3940175"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6" name="Rectangle 100"/>
            <p:cNvSpPr>
              <a:spLocks noChangeArrowheads="1"/>
            </p:cNvSpPr>
            <p:nvPr/>
          </p:nvSpPr>
          <p:spPr bwMode="auto">
            <a:xfrm>
              <a:off x="4029075"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7" name="Rectangle 101"/>
            <p:cNvSpPr>
              <a:spLocks noChangeArrowheads="1"/>
            </p:cNvSpPr>
            <p:nvPr/>
          </p:nvSpPr>
          <p:spPr bwMode="auto">
            <a:xfrm>
              <a:off x="361950" y="419060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8" name="Rectangle 102"/>
            <p:cNvSpPr>
              <a:spLocks noChangeArrowheads="1"/>
            </p:cNvSpPr>
            <p:nvPr/>
          </p:nvSpPr>
          <p:spPr bwMode="auto">
            <a:xfrm>
              <a:off x="1143000" y="4190603"/>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9" name="Rectangle 103"/>
            <p:cNvSpPr>
              <a:spLocks noChangeArrowheads="1"/>
            </p:cNvSpPr>
            <p:nvPr/>
          </p:nvSpPr>
          <p:spPr bwMode="auto">
            <a:xfrm>
              <a:off x="1274763" y="415250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0" name="Rectangle 104"/>
            <p:cNvSpPr>
              <a:spLocks noChangeArrowheads="1"/>
            </p:cNvSpPr>
            <p:nvPr/>
          </p:nvSpPr>
          <p:spPr bwMode="auto">
            <a:xfrm>
              <a:off x="1377950" y="43049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1" name="Rectangle 105"/>
            <p:cNvSpPr>
              <a:spLocks noChangeArrowheads="1"/>
            </p:cNvSpPr>
            <p:nvPr/>
          </p:nvSpPr>
          <p:spPr bwMode="auto">
            <a:xfrm>
              <a:off x="1468438" y="4152503"/>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2" name="Rectangle 106"/>
            <p:cNvSpPr>
              <a:spLocks noChangeArrowheads="1"/>
            </p:cNvSpPr>
            <p:nvPr/>
          </p:nvSpPr>
          <p:spPr bwMode="auto">
            <a:xfrm>
              <a:off x="1544638" y="4190603"/>
              <a:ext cx="46037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3" name="Rectangle 107"/>
            <p:cNvSpPr>
              <a:spLocks noChangeArrowheads="1"/>
            </p:cNvSpPr>
            <p:nvPr/>
          </p:nvSpPr>
          <p:spPr bwMode="auto">
            <a:xfrm>
              <a:off x="1892300" y="415250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4" name="Rectangle 108"/>
            <p:cNvSpPr>
              <a:spLocks noChangeArrowheads="1"/>
            </p:cNvSpPr>
            <p:nvPr/>
          </p:nvSpPr>
          <p:spPr bwMode="auto">
            <a:xfrm>
              <a:off x="2046288" y="43049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5" name="Rectangle 109"/>
            <p:cNvSpPr>
              <a:spLocks noChangeArrowheads="1"/>
            </p:cNvSpPr>
            <p:nvPr/>
          </p:nvSpPr>
          <p:spPr bwMode="auto">
            <a:xfrm>
              <a:off x="2136775" y="419060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6" name="Rectangle 110"/>
            <p:cNvSpPr>
              <a:spLocks noChangeArrowheads="1"/>
            </p:cNvSpPr>
            <p:nvPr/>
          </p:nvSpPr>
          <p:spPr bwMode="auto">
            <a:xfrm>
              <a:off x="2201863" y="4152503"/>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7" name="Rectangle 111"/>
            <p:cNvSpPr>
              <a:spLocks noChangeArrowheads="1"/>
            </p:cNvSpPr>
            <p:nvPr/>
          </p:nvSpPr>
          <p:spPr bwMode="auto">
            <a:xfrm>
              <a:off x="2390775" y="43049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8" name="Rectangle 112"/>
            <p:cNvSpPr>
              <a:spLocks noChangeArrowheads="1"/>
            </p:cNvSpPr>
            <p:nvPr/>
          </p:nvSpPr>
          <p:spPr bwMode="auto">
            <a:xfrm>
              <a:off x="2479675" y="4190603"/>
              <a:ext cx="527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9" name="Rectangle 113"/>
            <p:cNvSpPr>
              <a:spLocks noChangeArrowheads="1"/>
            </p:cNvSpPr>
            <p:nvPr/>
          </p:nvSpPr>
          <p:spPr bwMode="auto">
            <a:xfrm>
              <a:off x="2894013" y="415250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0" name="Rectangle 114"/>
            <p:cNvSpPr>
              <a:spLocks noChangeArrowheads="1"/>
            </p:cNvSpPr>
            <p:nvPr/>
          </p:nvSpPr>
          <p:spPr bwMode="auto">
            <a:xfrm>
              <a:off x="3046413" y="43049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1" name="Rectangle 115"/>
            <p:cNvSpPr>
              <a:spLocks noChangeArrowheads="1"/>
            </p:cNvSpPr>
            <p:nvPr/>
          </p:nvSpPr>
          <p:spPr bwMode="auto">
            <a:xfrm>
              <a:off x="3136900" y="419060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2" name="Rectangle 116"/>
            <p:cNvSpPr>
              <a:spLocks noChangeArrowheads="1"/>
            </p:cNvSpPr>
            <p:nvPr/>
          </p:nvSpPr>
          <p:spPr bwMode="auto">
            <a:xfrm>
              <a:off x="3203575" y="415250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3" name="Rectangle 117"/>
            <p:cNvSpPr>
              <a:spLocks noChangeArrowheads="1"/>
            </p:cNvSpPr>
            <p:nvPr/>
          </p:nvSpPr>
          <p:spPr bwMode="auto">
            <a:xfrm>
              <a:off x="3375025" y="4190603"/>
              <a:ext cx="273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4" name="Rectangle 118"/>
            <p:cNvSpPr>
              <a:spLocks noChangeArrowheads="1"/>
            </p:cNvSpPr>
            <p:nvPr/>
          </p:nvSpPr>
          <p:spPr bwMode="auto">
            <a:xfrm>
              <a:off x="3536950" y="419060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95" name="Parentesi graffa aperta 194"/>
          <p:cNvSpPr/>
          <p:nvPr/>
        </p:nvSpPr>
        <p:spPr>
          <a:xfrm>
            <a:off x="827584" y="5013176"/>
            <a:ext cx="360040" cy="1224136"/>
          </a:xfrm>
          <a:prstGeom prst="leftBrace">
            <a:avLst>
              <a:gd name="adj1" fmla="val 4296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96" name="Parentesi graffa aperta 195"/>
          <p:cNvSpPr/>
          <p:nvPr/>
        </p:nvSpPr>
        <p:spPr>
          <a:xfrm>
            <a:off x="827584" y="3717032"/>
            <a:ext cx="360040" cy="1232520"/>
          </a:xfrm>
          <a:prstGeom prst="leftBrace">
            <a:avLst>
              <a:gd name="adj1" fmla="val 4296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it-IT"/>
              <a:t>Impatto in Fuel </a:t>
            </a:r>
            <a:endParaRPr lang="en-US"/>
          </a:p>
        </p:txBody>
      </p:sp>
      <p:sp>
        <p:nvSpPr>
          <p:cNvPr id="21507" name="Rectangle 3"/>
          <p:cNvSpPr>
            <a:spLocks noGrp="1" noChangeArrowheads="1"/>
          </p:cNvSpPr>
          <p:nvPr>
            <p:ph type="body" idx="1"/>
          </p:nvPr>
        </p:nvSpPr>
        <p:spPr>
          <a:xfrm>
            <a:off x="263525" y="2225204"/>
            <a:ext cx="8052891" cy="2043113"/>
          </a:xfrm>
        </p:spPr>
        <p:txBody>
          <a:bodyPr>
            <a:normAutofit/>
          </a:bodyPr>
          <a:lstStyle/>
          <a:p>
            <a:r>
              <a:rPr lang="it-IT" sz="1800" dirty="0"/>
              <a:t>la modificazione dk</a:t>
            </a:r>
            <a:r>
              <a:rPr lang="it-IT" sz="1800" baseline="-25000" dirty="0"/>
              <a:t>3</a:t>
            </a:r>
            <a:r>
              <a:rPr lang="it-IT" sz="1800" dirty="0"/>
              <a:t> ha effetto sulla irreversibilità di </a:t>
            </a:r>
            <a:r>
              <a:rPr lang="it-IT" sz="1800" i="1" dirty="0"/>
              <a:t>tutti</a:t>
            </a:r>
            <a:r>
              <a:rPr lang="it-IT" sz="1800" dirty="0"/>
              <a:t> i componenti,</a:t>
            </a:r>
          </a:p>
          <a:p>
            <a:r>
              <a:rPr lang="it-IT" sz="1800" dirty="0"/>
              <a:t>sommando le perdite locali, si ottiene </a:t>
            </a:r>
            <a:r>
              <a:rPr lang="it-IT" sz="1800" dirty="0" err="1"/>
              <a:t>dI</a:t>
            </a:r>
            <a:r>
              <a:rPr lang="it-IT" sz="1800" baseline="-25000" dirty="0" err="1"/>
              <a:t>T</a:t>
            </a:r>
            <a:r>
              <a:rPr lang="it-IT" sz="1800" dirty="0"/>
              <a:t> in funzione di E</a:t>
            </a:r>
            <a:r>
              <a:rPr lang="it-IT" sz="1800" baseline="-25000" dirty="0"/>
              <a:t>i</a:t>
            </a:r>
            <a:r>
              <a:rPr lang="it-IT" sz="1800" dirty="0"/>
              <a:t>, </a:t>
            </a:r>
            <a:r>
              <a:rPr lang="it-IT" sz="1800" dirty="0" err="1"/>
              <a:t>k</a:t>
            </a:r>
            <a:r>
              <a:rPr lang="it-IT" sz="1800" baseline="-25000" dirty="0" err="1"/>
              <a:t>i</a:t>
            </a:r>
            <a:r>
              <a:rPr lang="it-IT" sz="1800" dirty="0"/>
              <a:t> nelle condizioni di riferimento e delle modificazioni </a:t>
            </a:r>
            <a:r>
              <a:rPr lang="it-IT" sz="1800" dirty="0" err="1"/>
              <a:t>dk</a:t>
            </a:r>
            <a:r>
              <a:rPr lang="it-IT" sz="1800" baseline="-25000" dirty="0" err="1"/>
              <a:t>i</a:t>
            </a:r>
            <a:r>
              <a:rPr lang="it-IT" sz="1800" dirty="0"/>
              <a:t>.</a:t>
            </a:r>
            <a:endParaRPr lang="en-US" sz="1800" dirty="0"/>
          </a:p>
        </p:txBody>
      </p:sp>
      <p:pic>
        <p:nvPicPr>
          <p:cNvPr id="21508" name="Picture 4"/>
          <p:cNvPicPr>
            <a:picLocks noChangeAspect="1" noChangeArrowheads="1"/>
          </p:cNvPicPr>
          <p:nvPr/>
        </p:nvPicPr>
        <p:blipFill>
          <a:blip r:embed="rId2" cstate="print"/>
          <a:srcRect/>
          <a:stretch>
            <a:fillRect/>
          </a:stretch>
        </p:blipFill>
        <p:spPr bwMode="auto">
          <a:xfrm>
            <a:off x="1139825" y="764704"/>
            <a:ext cx="6756400" cy="1287463"/>
          </a:xfrm>
          <a:prstGeom prst="rect">
            <a:avLst/>
          </a:prstGeom>
          <a:noFill/>
          <a:ln w="9525">
            <a:noFill/>
            <a:miter lim="800000"/>
            <a:headEnd/>
            <a:tailEnd/>
          </a:ln>
          <a:effectLst/>
        </p:spPr>
      </p:pic>
      <p:sp>
        <p:nvSpPr>
          <p:cNvPr id="21509" name="Oval 5"/>
          <p:cNvSpPr>
            <a:spLocks noChangeArrowheads="1"/>
          </p:cNvSpPr>
          <p:nvPr/>
        </p:nvSpPr>
        <p:spPr bwMode="auto">
          <a:xfrm>
            <a:off x="1979712" y="2204864"/>
            <a:ext cx="520130" cy="493142"/>
          </a:xfrm>
          <a:prstGeom prst="ellipse">
            <a:avLst/>
          </a:prstGeom>
          <a:noFill/>
          <a:ln w="25400">
            <a:solidFill>
              <a:srgbClr val="FF0000"/>
            </a:solidFill>
            <a:round/>
            <a:headEnd/>
            <a:tailEnd/>
          </a:ln>
          <a:effectLst/>
        </p:spPr>
        <p:txBody>
          <a:bodyPr wrap="none" anchor="ctr"/>
          <a:lstStyle/>
          <a:p>
            <a:endParaRPr lang="it-IT"/>
          </a:p>
        </p:txBody>
      </p:sp>
      <p:pic>
        <p:nvPicPr>
          <p:cNvPr id="21510" name="Picture 6"/>
          <p:cNvPicPr>
            <a:picLocks noChangeAspect="1" noChangeArrowheads="1"/>
          </p:cNvPicPr>
          <p:nvPr/>
        </p:nvPicPr>
        <p:blipFill>
          <a:blip r:embed="rId3" cstate="print"/>
          <a:srcRect r="23473"/>
          <a:stretch>
            <a:fillRect/>
          </a:stretch>
        </p:blipFill>
        <p:spPr bwMode="auto">
          <a:xfrm>
            <a:off x="0" y="3501008"/>
            <a:ext cx="9266238" cy="1200150"/>
          </a:xfrm>
          <a:prstGeom prst="rect">
            <a:avLst/>
          </a:prstGeom>
          <a:noFill/>
          <a:ln w="9525">
            <a:noFill/>
            <a:miter lim="800000"/>
            <a:headEnd/>
            <a:tailEnd/>
          </a:ln>
          <a:effectLst/>
        </p:spPr>
      </p:pic>
      <p:sp>
        <p:nvSpPr>
          <p:cNvPr id="7" name="CasellaDiTesto 6"/>
          <p:cNvSpPr txBox="1"/>
          <p:nvPr/>
        </p:nvSpPr>
        <p:spPr>
          <a:xfrm>
            <a:off x="1835696" y="5013176"/>
            <a:ext cx="5256584" cy="523220"/>
          </a:xfrm>
          <a:prstGeom prst="rect">
            <a:avLst/>
          </a:prstGeom>
          <a:gradFill>
            <a:gsLst>
              <a:gs pos="0">
                <a:schemeClr val="accent1">
                  <a:tint val="100000"/>
                  <a:shade val="100000"/>
                  <a:satMod val="130000"/>
                </a:schemeClr>
              </a:gs>
              <a:gs pos="100000">
                <a:schemeClr val="accent1">
                  <a:tint val="50000"/>
                  <a:shade val="100000"/>
                  <a:satMod val="350000"/>
                </a:schemeClr>
              </a:gs>
            </a:gsLst>
            <a:lin ang="16200000" scaled="0"/>
          </a:gradFill>
          <a:ln>
            <a:solidFill>
              <a:srgbClr val="002060"/>
            </a:solidFill>
          </a:ln>
        </p:spPr>
        <p:txBody>
          <a:bodyPr wrap="square" rtlCol="0">
            <a:spAutoFit/>
          </a:bodyPr>
          <a:lstStyle/>
          <a:p>
            <a:r>
              <a:rPr lang="it-IT" sz="2800" dirty="0" smtClean="0">
                <a:latin typeface="Times New Roman" pitchFamily="18" charset="0"/>
                <a:cs typeface="Times New Roman" pitchFamily="18" charset="0"/>
              </a:rPr>
              <a:t>dF</a:t>
            </a:r>
            <a:r>
              <a:rPr lang="it-IT" sz="2800" baseline="-25000" dirty="0" smtClean="0">
                <a:latin typeface="Times New Roman" pitchFamily="18" charset="0"/>
                <a:cs typeface="Times New Roman" pitchFamily="18" charset="0"/>
              </a:rPr>
              <a:t>T</a:t>
            </a:r>
            <a:r>
              <a:rPr lang="it-IT" sz="2800" dirty="0" smtClean="0">
                <a:latin typeface="Times New Roman" pitchFamily="18" charset="0"/>
                <a:cs typeface="Times New Roman" pitchFamily="18" charset="0"/>
              </a:rPr>
              <a:t>=k</a:t>
            </a:r>
            <a:r>
              <a:rPr lang="it-IT" sz="2800" baseline="-25000" dirty="0" smtClean="0">
                <a:latin typeface="Times New Roman" pitchFamily="18" charset="0"/>
                <a:cs typeface="Times New Roman" pitchFamily="18" charset="0"/>
              </a:rPr>
              <a:t>1</a:t>
            </a:r>
            <a:r>
              <a:rPr lang="it-IT" sz="2800" baseline="30000" dirty="0" smtClean="0">
                <a:latin typeface="Times New Roman" pitchFamily="18" charset="0"/>
                <a:cs typeface="Times New Roman" pitchFamily="18" charset="0"/>
              </a:rPr>
              <a:t>*</a:t>
            </a:r>
            <a:r>
              <a:rPr lang="it-IT" sz="2800" dirty="0" smtClean="0">
                <a:latin typeface="Times New Roman" pitchFamily="18" charset="0"/>
                <a:cs typeface="Times New Roman" pitchFamily="18" charset="0"/>
              </a:rPr>
              <a:t>dk</a:t>
            </a:r>
            <a:r>
              <a:rPr lang="it-IT" sz="2800" baseline="-25000" dirty="0" smtClean="0">
                <a:latin typeface="Times New Roman" pitchFamily="18" charset="0"/>
                <a:cs typeface="Times New Roman" pitchFamily="18" charset="0"/>
              </a:rPr>
              <a:t>1</a:t>
            </a:r>
            <a:r>
              <a:rPr lang="it-IT" sz="2800" dirty="0" smtClean="0">
                <a:latin typeface="Times New Roman" pitchFamily="18" charset="0"/>
                <a:cs typeface="Times New Roman" pitchFamily="18" charset="0"/>
              </a:rPr>
              <a:t>E</a:t>
            </a:r>
            <a:r>
              <a:rPr lang="it-IT" sz="2800" baseline="-25000" dirty="0" smtClean="0">
                <a:latin typeface="Times New Roman" pitchFamily="18" charset="0"/>
                <a:cs typeface="Times New Roman" pitchFamily="18" charset="0"/>
              </a:rPr>
              <a:t>2</a:t>
            </a:r>
            <a:r>
              <a:rPr lang="it-IT" sz="2800" dirty="0" smtClean="0">
                <a:latin typeface="Times New Roman" pitchFamily="18" charset="0"/>
                <a:cs typeface="Times New Roman" pitchFamily="18" charset="0"/>
              </a:rPr>
              <a:t>+k</a:t>
            </a:r>
            <a:r>
              <a:rPr lang="it-IT" sz="2800" baseline="-25000" dirty="0" smtClean="0">
                <a:latin typeface="Times New Roman" pitchFamily="18" charset="0"/>
                <a:cs typeface="Times New Roman" pitchFamily="18" charset="0"/>
              </a:rPr>
              <a:t>2</a:t>
            </a:r>
            <a:r>
              <a:rPr lang="it-IT" sz="2800" baseline="30000" dirty="0" smtClean="0">
                <a:latin typeface="Times New Roman" pitchFamily="18" charset="0"/>
                <a:cs typeface="Times New Roman" pitchFamily="18" charset="0"/>
              </a:rPr>
              <a:t>*</a:t>
            </a:r>
            <a:r>
              <a:rPr lang="it-IT" sz="2800" dirty="0" smtClean="0">
                <a:latin typeface="Times New Roman" pitchFamily="18" charset="0"/>
                <a:cs typeface="Times New Roman" pitchFamily="18" charset="0"/>
              </a:rPr>
              <a:t>dk</a:t>
            </a:r>
            <a:r>
              <a:rPr lang="it-IT" sz="2800" baseline="-25000" dirty="0" smtClean="0">
                <a:latin typeface="Times New Roman" pitchFamily="18" charset="0"/>
                <a:cs typeface="Times New Roman" pitchFamily="18" charset="0"/>
              </a:rPr>
              <a:t>2</a:t>
            </a:r>
            <a:r>
              <a:rPr lang="it-IT" sz="2800" dirty="0" smtClean="0">
                <a:latin typeface="Times New Roman" pitchFamily="18" charset="0"/>
                <a:cs typeface="Times New Roman" pitchFamily="18" charset="0"/>
              </a:rPr>
              <a:t>E</a:t>
            </a:r>
            <a:r>
              <a:rPr lang="it-IT" sz="2800" baseline="-25000" dirty="0" smtClean="0">
                <a:latin typeface="Times New Roman" pitchFamily="18" charset="0"/>
                <a:cs typeface="Times New Roman" pitchFamily="18" charset="0"/>
              </a:rPr>
              <a:t>3</a:t>
            </a:r>
            <a:r>
              <a:rPr lang="it-IT" sz="2800" dirty="0" smtClean="0">
                <a:latin typeface="Times New Roman" pitchFamily="18" charset="0"/>
                <a:cs typeface="Times New Roman" pitchFamily="18" charset="0"/>
              </a:rPr>
              <a:t>+k</a:t>
            </a:r>
            <a:r>
              <a:rPr lang="it-IT" sz="2800" baseline="-25000" dirty="0" smtClean="0">
                <a:latin typeface="Times New Roman" pitchFamily="18" charset="0"/>
                <a:cs typeface="Times New Roman" pitchFamily="18" charset="0"/>
              </a:rPr>
              <a:t>3</a:t>
            </a:r>
            <a:r>
              <a:rPr lang="it-IT" sz="2800" baseline="30000" dirty="0" smtClean="0">
                <a:latin typeface="Times New Roman" pitchFamily="18" charset="0"/>
                <a:cs typeface="Times New Roman" pitchFamily="18" charset="0"/>
              </a:rPr>
              <a:t>*</a:t>
            </a:r>
            <a:r>
              <a:rPr lang="it-IT" sz="2800" dirty="0" smtClean="0">
                <a:latin typeface="Times New Roman" pitchFamily="18" charset="0"/>
                <a:cs typeface="Times New Roman" pitchFamily="18" charset="0"/>
              </a:rPr>
              <a:t>dk</a:t>
            </a:r>
            <a:r>
              <a:rPr lang="it-IT" sz="2800" baseline="-25000" dirty="0" smtClean="0">
                <a:latin typeface="Times New Roman" pitchFamily="18" charset="0"/>
                <a:cs typeface="Times New Roman" pitchFamily="18" charset="0"/>
              </a:rPr>
              <a:t>3</a:t>
            </a:r>
            <a:r>
              <a:rPr lang="it-IT" sz="2800" dirty="0" smtClean="0">
                <a:latin typeface="Times New Roman" pitchFamily="18" charset="0"/>
                <a:cs typeface="Times New Roman" pitchFamily="18" charset="0"/>
              </a:rPr>
              <a:t>P</a:t>
            </a:r>
            <a:r>
              <a:rPr lang="it-IT" sz="2800" baseline="-25000" dirty="0" smtClean="0">
                <a:latin typeface="Times New Roman" pitchFamily="18" charset="0"/>
                <a:cs typeface="Times New Roman" pitchFamily="18" charset="0"/>
              </a:rPr>
              <a:t>T</a:t>
            </a:r>
            <a:endParaRPr lang="it-IT" sz="2800" baseline="-25000" dirty="0">
              <a:latin typeface="Times New Roman" pitchFamily="18" charset="0"/>
              <a:cs typeface="Times New Roman" pitchFamily="18" charset="0"/>
            </a:endParaRPr>
          </a:p>
        </p:txBody>
      </p:sp>
      <p:sp>
        <p:nvSpPr>
          <p:cNvPr id="8" name="CasellaDiTesto 7"/>
          <p:cNvSpPr txBox="1"/>
          <p:nvPr/>
        </p:nvSpPr>
        <p:spPr>
          <a:xfrm>
            <a:off x="2987824" y="5733256"/>
            <a:ext cx="3096344" cy="369332"/>
          </a:xfrm>
          <a:prstGeom prst="rect">
            <a:avLst/>
          </a:prstGeom>
          <a:noFill/>
        </p:spPr>
        <p:txBody>
          <a:bodyPr wrap="square" rtlCol="0">
            <a:spAutoFit/>
          </a:bodyPr>
          <a:lstStyle/>
          <a:p>
            <a:r>
              <a:rPr lang="it-IT" b="1" i="1" dirty="0" smtClean="0"/>
              <a:t>Relazione di Impatto in </a:t>
            </a:r>
            <a:r>
              <a:rPr lang="it-IT" b="1" i="1" dirty="0" err="1" smtClean="0"/>
              <a:t>Fuel</a:t>
            </a:r>
            <a:endParaRPr lang="it-IT"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8521" y="139166"/>
            <a:ext cx="8581043" cy="553530"/>
          </a:xfrm>
        </p:spPr>
        <p:txBody>
          <a:bodyPr/>
          <a:lstStyle/>
          <a:p>
            <a:r>
              <a:rPr lang="it-IT"/>
              <a:t>Ottimizzazione Locale </a:t>
            </a:r>
            <a:endParaRPr lang="en-US"/>
          </a:p>
        </p:txBody>
      </p:sp>
      <p:sp>
        <p:nvSpPr>
          <p:cNvPr id="23555" name="Rectangle 3"/>
          <p:cNvSpPr>
            <a:spLocks noGrp="1" noChangeArrowheads="1"/>
          </p:cNvSpPr>
          <p:nvPr>
            <p:ph type="body" idx="1"/>
          </p:nvPr>
        </p:nvSpPr>
        <p:spPr>
          <a:xfrm>
            <a:off x="1475656" y="5013176"/>
            <a:ext cx="5616624" cy="792088"/>
          </a:xfrm>
        </p:spPr>
        <p:txBody>
          <a:bodyPr>
            <a:normAutofit/>
          </a:bodyPr>
          <a:lstStyle/>
          <a:p>
            <a:pPr>
              <a:lnSpc>
                <a:spcPct val="80000"/>
              </a:lnSpc>
            </a:pPr>
            <a:r>
              <a:rPr lang="it-IT" sz="1600" dirty="0" smtClean="0"/>
              <a:t>SE (2</a:t>
            </a:r>
            <a:r>
              <a:rPr lang="it-IT" sz="1600" dirty="0"/>
              <a:t>) è il solo componente che si vuole ottimizzare</a:t>
            </a:r>
            <a:r>
              <a:rPr lang="it-IT" sz="1600" dirty="0" smtClean="0"/>
              <a:t>; qual è il costo corretto da utilizzare per l'energia </a:t>
            </a:r>
            <a:r>
              <a:rPr lang="it-IT" sz="1600" dirty="0"/>
              <a:t>consumata?</a:t>
            </a:r>
            <a:endParaRPr lang="en-US" sz="1600" dirty="0"/>
          </a:p>
        </p:txBody>
      </p:sp>
      <p:pic>
        <p:nvPicPr>
          <p:cNvPr id="23556" name="Picture 4"/>
          <p:cNvPicPr>
            <a:picLocks noChangeAspect="1" noChangeArrowheads="1"/>
          </p:cNvPicPr>
          <p:nvPr/>
        </p:nvPicPr>
        <p:blipFill>
          <a:blip r:embed="rId2" cstate="print"/>
          <a:srcRect/>
          <a:stretch>
            <a:fillRect/>
          </a:stretch>
        </p:blipFill>
        <p:spPr bwMode="auto">
          <a:xfrm>
            <a:off x="1069975" y="3169618"/>
            <a:ext cx="6538913" cy="1789112"/>
          </a:xfrm>
          <a:prstGeom prst="rect">
            <a:avLst/>
          </a:prstGeom>
          <a:noFill/>
          <a:ln w="9525">
            <a:noFill/>
            <a:miter lim="800000"/>
            <a:headEnd/>
            <a:tailEnd/>
          </a:ln>
          <a:effectLst/>
        </p:spPr>
      </p:pic>
      <p:pic>
        <p:nvPicPr>
          <p:cNvPr id="23557" name="Picture 5"/>
          <p:cNvPicPr>
            <a:picLocks noChangeAspect="1" noChangeArrowheads="1"/>
          </p:cNvPicPr>
          <p:nvPr/>
        </p:nvPicPr>
        <p:blipFill>
          <a:blip r:embed="rId3" cstate="print"/>
          <a:srcRect/>
          <a:stretch>
            <a:fillRect/>
          </a:stretch>
        </p:blipFill>
        <p:spPr bwMode="auto">
          <a:xfrm>
            <a:off x="242888" y="2416497"/>
            <a:ext cx="9790112" cy="652463"/>
          </a:xfrm>
          <a:prstGeom prst="rect">
            <a:avLst/>
          </a:prstGeom>
          <a:noFill/>
          <a:ln w="9525">
            <a:noFill/>
            <a:miter lim="800000"/>
            <a:headEnd/>
            <a:tailEnd/>
          </a:ln>
          <a:effectLst/>
        </p:spPr>
      </p:pic>
      <p:pic>
        <p:nvPicPr>
          <p:cNvPr id="23558" name="Picture 6"/>
          <p:cNvPicPr>
            <a:picLocks noChangeAspect="1" noChangeArrowheads="1"/>
          </p:cNvPicPr>
          <p:nvPr/>
        </p:nvPicPr>
        <p:blipFill>
          <a:blip r:embed="rId4" cstate="print"/>
          <a:srcRect r="46947"/>
          <a:stretch>
            <a:fillRect/>
          </a:stretch>
        </p:blipFill>
        <p:spPr bwMode="auto">
          <a:xfrm>
            <a:off x="1619672" y="5733256"/>
            <a:ext cx="5506641" cy="343756"/>
          </a:xfrm>
          <a:prstGeom prst="rect">
            <a:avLst/>
          </a:prstGeom>
          <a:noFill/>
          <a:ln w="9525">
            <a:noFill/>
            <a:miter lim="800000"/>
            <a:headEnd/>
            <a:tailEnd/>
          </a:ln>
          <a:effectLst/>
        </p:spPr>
      </p:pic>
      <p:sp>
        <p:nvSpPr>
          <p:cNvPr id="23559" name="Oval 7"/>
          <p:cNvSpPr>
            <a:spLocks noChangeArrowheads="1"/>
          </p:cNvSpPr>
          <p:nvPr/>
        </p:nvSpPr>
        <p:spPr bwMode="auto">
          <a:xfrm>
            <a:off x="2267744" y="5661248"/>
            <a:ext cx="792088" cy="504056"/>
          </a:xfrm>
          <a:prstGeom prst="ellipse">
            <a:avLst/>
          </a:prstGeom>
          <a:noFill/>
          <a:ln w="25400">
            <a:solidFill>
              <a:srgbClr val="FF0000"/>
            </a:solidFill>
            <a:round/>
            <a:headEnd/>
            <a:tailEnd/>
          </a:ln>
          <a:effectLst/>
        </p:spPr>
        <p:txBody>
          <a:bodyPr wrap="none" anchor="ctr"/>
          <a:lstStyle/>
          <a:p>
            <a:endParaRPr lang="it-IT"/>
          </a:p>
        </p:txBody>
      </p:sp>
      <p:sp>
        <p:nvSpPr>
          <p:cNvPr id="10" name="CasellaDiTesto 9"/>
          <p:cNvSpPr txBox="1"/>
          <p:nvPr/>
        </p:nvSpPr>
        <p:spPr>
          <a:xfrm>
            <a:off x="179512" y="548680"/>
            <a:ext cx="8748464" cy="1754326"/>
          </a:xfrm>
          <a:prstGeom prst="rect">
            <a:avLst/>
          </a:prstGeom>
          <a:noFill/>
        </p:spPr>
        <p:txBody>
          <a:bodyPr wrap="square" rtlCol="0">
            <a:spAutoFit/>
          </a:bodyPr>
          <a:lstStyle/>
          <a:p>
            <a:r>
              <a:rPr lang="it-IT" dirty="0" smtClean="0"/>
              <a:t>Nella ottimizzazione bisogna tenere conto contemporaneamente dei costi associati ai consumi </a:t>
            </a:r>
            <a:r>
              <a:rPr lang="it-IT" i="1" dirty="0" smtClean="0"/>
              <a:t>diretti</a:t>
            </a:r>
            <a:r>
              <a:rPr lang="it-IT" dirty="0" smtClean="0"/>
              <a:t> di risorse esterne al sistema considerato  e dei costi per avere la disponibilità dell’impianto produttivo (realizzarlo, mantenerlo, gestirlo) .</a:t>
            </a:r>
          </a:p>
          <a:p>
            <a:r>
              <a:rPr lang="it-IT" dirty="0" smtClean="0"/>
              <a:t>Questi costi sono difficili da convertire in termini exergetici, per cui l’approccio classico della </a:t>
            </a:r>
            <a:r>
              <a:rPr lang="it-IT" dirty="0" err="1" smtClean="0"/>
              <a:t>Termoeconomia</a:t>
            </a:r>
            <a:r>
              <a:rPr lang="it-IT" dirty="0" smtClean="0"/>
              <a:t> è stato quello di valutare tutti i flussi su base economica(!) utilizzando il costo monetario dell’exergia anche per le risorse dirette.</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t-IT"/>
              <a:t>Ottimizzazione Locale</a:t>
            </a:r>
            <a:endParaRPr lang="en-US"/>
          </a:p>
        </p:txBody>
      </p:sp>
      <p:sp>
        <p:nvSpPr>
          <p:cNvPr id="24579" name="Rectangle 3"/>
          <p:cNvSpPr>
            <a:spLocks noGrp="1" noChangeArrowheads="1"/>
          </p:cNvSpPr>
          <p:nvPr>
            <p:ph type="body" idx="1"/>
          </p:nvPr>
        </p:nvSpPr>
        <p:spPr>
          <a:xfrm>
            <a:off x="236538" y="2793454"/>
            <a:ext cx="8642350" cy="3371850"/>
          </a:xfrm>
        </p:spPr>
        <p:txBody>
          <a:bodyPr>
            <a:normAutofit/>
          </a:bodyPr>
          <a:lstStyle/>
          <a:p>
            <a:pPr>
              <a:lnSpc>
                <a:spcPct val="90000"/>
              </a:lnSpc>
            </a:pPr>
            <a:r>
              <a:rPr lang="it-IT" sz="1800" dirty="0"/>
              <a:t>i costi ottenuti introducendo le risorse economiche (</a:t>
            </a:r>
            <a:r>
              <a:rPr lang="it-IT" sz="1800" dirty="0" err="1"/>
              <a:t>Z</a:t>
            </a:r>
            <a:r>
              <a:rPr lang="it-IT" sz="1800" baseline="-25000" dirty="0" err="1"/>
              <a:t>i</a:t>
            </a:r>
            <a:r>
              <a:rPr lang="it-IT" sz="1800" dirty="0"/>
              <a:t>) tengono conto</a:t>
            </a:r>
            <a:r>
              <a:rPr lang="it-IT" sz="1800" dirty="0" smtClean="0"/>
              <a:t>:</a:t>
            </a:r>
          </a:p>
          <a:p>
            <a:pPr>
              <a:lnSpc>
                <a:spcPct val="90000"/>
              </a:lnSpc>
            </a:pPr>
            <a:endParaRPr lang="it-IT" sz="800" dirty="0"/>
          </a:p>
          <a:p>
            <a:pPr marL="179388" indent="-179388">
              <a:lnSpc>
                <a:spcPct val="90000"/>
              </a:lnSpc>
              <a:buFont typeface="Arial" pitchFamily="34" charset="0"/>
              <a:buChar char="•"/>
            </a:pPr>
            <a:r>
              <a:rPr lang="it-IT" sz="1800" dirty="0"/>
              <a:t>delle ulteriori perdite eventualmente indotte nella catena di conversione "a monte",</a:t>
            </a:r>
          </a:p>
          <a:p>
            <a:pPr marL="179388" indent="-179388">
              <a:lnSpc>
                <a:spcPct val="90000"/>
              </a:lnSpc>
              <a:buFont typeface="Arial" pitchFamily="34" charset="0"/>
              <a:buChar char="•"/>
            </a:pPr>
            <a:r>
              <a:rPr lang="it-IT" sz="1800" dirty="0"/>
              <a:t>del diverso costo associato all’ </a:t>
            </a:r>
            <a:r>
              <a:rPr lang="it-IT" sz="1800" dirty="0" err="1"/>
              <a:t>O&amp;M</a:t>
            </a:r>
            <a:r>
              <a:rPr lang="it-IT" sz="1800" dirty="0"/>
              <a:t> dei componenti "a monte", che devono elaborare più energia, cioè modificare la loro "taglia</a:t>
            </a:r>
            <a:r>
              <a:rPr lang="it-IT" sz="1800" dirty="0" smtClean="0"/>
              <a:t>".</a:t>
            </a:r>
          </a:p>
          <a:p>
            <a:pPr marL="179388" indent="-179388">
              <a:lnSpc>
                <a:spcPct val="90000"/>
              </a:lnSpc>
              <a:buFont typeface="Arial" pitchFamily="34" charset="0"/>
              <a:buChar char="•"/>
            </a:pPr>
            <a:endParaRPr lang="it-IT" sz="800" dirty="0"/>
          </a:p>
          <a:p>
            <a:pPr>
              <a:lnSpc>
                <a:spcPct val="90000"/>
              </a:lnSpc>
            </a:pPr>
            <a:r>
              <a:rPr lang="en-US" sz="1800" dirty="0" err="1"/>
              <a:t>Dunque</a:t>
            </a:r>
            <a:r>
              <a:rPr lang="en-US" sz="1800" dirty="0"/>
              <a:t> </a:t>
            </a:r>
            <a:r>
              <a:rPr lang="en-US" sz="1800" dirty="0" err="1"/>
              <a:t>consentono</a:t>
            </a:r>
            <a:r>
              <a:rPr lang="en-US" sz="1800" dirty="0"/>
              <a:t> </a:t>
            </a:r>
            <a:r>
              <a:rPr lang="en-US" sz="1800" dirty="0" err="1"/>
              <a:t>di</a:t>
            </a:r>
            <a:r>
              <a:rPr lang="en-US" sz="1800" dirty="0"/>
              <a:t> </a:t>
            </a:r>
            <a:r>
              <a:rPr lang="it-IT" sz="1800" dirty="0"/>
              <a:t>ottimizzare localmente un componente interno di un impianto anche in progettazione!</a:t>
            </a:r>
            <a:endParaRPr lang="en-US" sz="1800" dirty="0"/>
          </a:p>
        </p:txBody>
      </p:sp>
      <p:pic>
        <p:nvPicPr>
          <p:cNvPr id="24580" name="Picture 4"/>
          <p:cNvPicPr>
            <a:picLocks noChangeAspect="1" noChangeArrowheads="1"/>
          </p:cNvPicPr>
          <p:nvPr/>
        </p:nvPicPr>
        <p:blipFill>
          <a:blip r:embed="rId2" cstate="print"/>
          <a:srcRect/>
          <a:stretch>
            <a:fillRect/>
          </a:stretch>
        </p:blipFill>
        <p:spPr bwMode="auto">
          <a:xfrm>
            <a:off x="1203325" y="692696"/>
            <a:ext cx="6538913" cy="1789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a:t>La Struttura Produttiva</a:t>
            </a:r>
            <a:endParaRPr lang="en-US"/>
          </a:p>
        </p:txBody>
      </p:sp>
      <p:sp>
        <p:nvSpPr>
          <p:cNvPr id="25603" name="Rectangle 3"/>
          <p:cNvSpPr>
            <a:spLocks noGrp="1" noChangeArrowheads="1"/>
          </p:cNvSpPr>
          <p:nvPr>
            <p:ph type="body" idx="1"/>
          </p:nvPr>
        </p:nvSpPr>
        <p:spPr>
          <a:xfrm>
            <a:off x="233363" y="620688"/>
            <a:ext cx="8723312" cy="4997450"/>
          </a:xfrm>
        </p:spPr>
        <p:txBody>
          <a:bodyPr>
            <a:normAutofit/>
          </a:bodyPr>
          <a:lstStyle/>
          <a:p>
            <a:pPr marL="179388" indent="-179388">
              <a:spcBef>
                <a:spcPts val="0"/>
              </a:spcBef>
              <a:buFont typeface="Arial" pitchFamily="34" charset="0"/>
              <a:buChar char="•"/>
            </a:pPr>
            <a:r>
              <a:rPr lang="it-IT" sz="1600" dirty="0"/>
              <a:t>I sistemi energetici non possono essere schematizzati come catene lineari; </a:t>
            </a:r>
          </a:p>
          <a:p>
            <a:pPr marL="179388" indent="-179388">
              <a:spcBef>
                <a:spcPts val="0"/>
              </a:spcBef>
              <a:buFont typeface="Arial" pitchFamily="34" charset="0"/>
              <a:buChar char="•"/>
            </a:pPr>
            <a:r>
              <a:rPr lang="it-IT" sz="1600" dirty="0"/>
              <a:t>è necessario operare una "riaggregazione" dei flussi exergetici;</a:t>
            </a:r>
          </a:p>
          <a:p>
            <a:pPr marL="179388" indent="-179388">
              <a:spcBef>
                <a:spcPts val="0"/>
              </a:spcBef>
              <a:buFont typeface="Arial" pitchFamily="34" charset="0"/>
              <a:buChar char="•"/>
            </a:pPr>
            <a:r>
              <a:rPr lang="it-IT" sz="1600" dirty="0" smtClean="0"/>
              <a:t>Qui opera la </a:t>
            </a:r>
            <a:r>
              <a:rPr lang="it-IT" sz="1600" dirty="0"/>
              <a:t>definizione dei concetti di </a:t>
            </a:r>
            <a:r>
              <a:rPr lang="it-IT" sz="1600" dirty="0" err="1"/>
              <a:t>Fuel</a:t>
            </a:r>
            <a:r>
              <a:rPr lang="it-IT" sz="1600" dirty="0"/>
              <a:t> e </a:t>
            </a:r>
            <a:r>
              <a:rPr lang="it-IT" sz="1600" dirty="0" smtClean="0"/>
              <a:t>Prodotto,</a:t>
            </a:r>
            <a:endParaRPr lang="it-IT" sz="1600" dirty="0"/>
          </a:p>
          <a:p>
            <a:pPr marL="179388" indent="-179388">
              <a:spcBef>
                <a:spcPts val="0"/>
              </a:spcBef>
              <a:buFont typeface="Arial" pitchFamily="34" charset="0"/>
              <a:buChar char="•"/>
            </a:pPr>
            <a:r>
              <a:rPr lang="it-IT" sz="1600" dirty="0"/>
              <a:t>due o più </a:t>
            </a:r>
            <a:r>
              <a:rPr lang="it-IT" sz="1600" dirty="0" err="1"/>
              <a:t>Fuel</a:t>
            </a:r>
            <a:r>
              <a:rPr lang="it-IT" sz="1600" dirty="0"/>
              <a:t> per </a:t>
            </a:r>
            <a:r>
              <a:rPr lang="it-IT" sz="1600" dirty="0" smtClean="0"/>
              <a:t>componente,</a:t>
            </a:r>
          </a:p>
          <a:p>
            <a:pPr marL="922338" lvl="1" indent="-179388">
              <a:spcBef>
                <a:spcPts val="0"/>
              </a:spcBef>
              <a:buFont typeface="Arial" pitchFamily="34" charset="0"/>
              <a:buChar char="•"/>
            </a:pPr>
            <a:r>
              <a:rPr lang="it-IT" sz="1600" dirty="0" smtClean="0"/>
              <a:t>infatti</a:t>
            </a:r>
            <a:r>
              <a:rPr lang="it-IT" sz="1600" dirty="0"/>
              <a:t>, disporre di un costo diverso per ciascuna causa di irreversibilità (cioè per ciascun </a:t>
            </a:r>
            <a:r>
              <a:rPr lang="it-IT" sz="1600" dirty="0" err="1"/>
              <a:t>Fuel</a:t>
            </a:r>
            <a:r>
              <a:rPr lang="it-IT" sz="1600" dirty="0"/>
              <a:t>) consente di identificare chiaramente la catena produttiva coinvolta in ciascuna modificazione che si considera (in fase di progetto o di esercizio</a:t>
            </a:r>
            <a:r>
              <a:rPr lang="it-IT" sz="1600" dirty="0" smtClean="0"/>
              <a:t>).</a:t>
            </a:r>
          </a:p>
          <a:p>
            <a:pPr marL="179388" indent="-179388">
              <a:spcBef>
                <a:spcPts val="0"/>
              </a:spcBef>
              <a:buFont typeface="Arial" pitchFamily="34" charset="0"/>
              <a:buChar char="•"/>
            </a:pPr>
            <a:r>
              <a:rPr lang="it-IT" sz="1600" dirty="0" smtClean="0"/>
              <a:t>La formalizzazione F-P corrisponde ad introdurre dei componenti fittizi (Giunzioni e Diramazioni)</a:t>
            </a:r>
          </a:p>
          <a:p>
            <a:pPr marL="179388" indent="-179388">
              <a:spcBef>
                <a:spcPts val="0"/>
              </a:spcBef>
              <a:buFont typeface="Arial" pitchFamily="34" charset="0"/>
              <a:buChar char="•"/>
            </a:pPr>
            <a:r>
              <a:rPr lang="it-IT" sz="1600" dirty="0" smtClean="0"/>
              <a:t>la rete di flussi così ottenuta è la "Struttura Produttiva" </a:t>
            </a:r>
            <a:endParaRPr lang="en-US" sz="1600" dirty="0" smtClean="0"/>
          </a:p>
          <a:p>
            <a:pPr lvl="1">
              <a:lnSpc>
                <a:spcPct val="90000"/>
              </a:lnSpc>
            </a:pPr>
            <a:endParaRPr lang="en-US" sz="1800" dirty="0" smtClean="0"/>
          </a:p>
          <a:p>
            <a:pPr lvl="1">
              <a:lnSpc>
                <a:spcPct val="90000"/>
              </a:lnSpc>
            </a:pPr>
            <a:endParaRPr lang="it-IT" sz="1800" dirty="0" smtClean="0"/>
          </a:p>
        </p:txBody>
      </p:sp>
      <p:pic>
        <p:nvPicPr>
          <p:cNvPr id="5" name="Picture 4"/>
          <p:cNvPicPr>
            <a:picLocks noChangeAspect="1" noChangeArrowheads="1"/>
          </p:cNvPicPr>
          <p:nvPr/>
        </p:nvPicPr>
        <p:blipFill>
          <a:blip r:embed="rId2" cstate="print"/>
          <a:srcRect/>
          <a:stretch>
            <a:fillRect/>
          </a:stretch>
        </p:blipFill>
        <p:spPr bwMode="auto">
          <a:xfrm>
            <a:off x="3707904" y="3239851"/>
            <a:ext cx="5153322" cy="29974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a:t>La Struttura Produttiva</a:t>
            </a:r>
            <a:endParaRPr lang="en-US"/>
          </a:p>
        </p:txBody>
      </p:sp>
      <p:sp>
        <p:nvSpPr>
          <p:cNvPr id="27651" name="Rectangle 3"/>
          <p:cNvSpPr>
            <a:spLocks noGrp="1" noChangeArrowheads="1"/>
          </p:cNvSpPr>
          <p:nvPr>
            <p:ph type="body" idx="1"/>
          </p:nvPr>
        </p:nvSpPr>
        <p:spPr>
          <a:xfrm>
            <a:off x="250825" y="620688"/>
            <a:ext cx="8893175" cy="4773613"/>
          </a:xfrm>
        </p:spPr>
        <p:txBody>
          <a:bodyPr>
            <a:normAutofit/>
          </a:bodyPr>
          <a:lstStyle/>
          <a:p>
            <a:pPr marL="179388" indent="-179388">
              <a:buFont typeface="Arial" pitchFamily="34" charset="0"/>
              <a:buChar char="•"/>
            </a:pPr>
            <a:r>
              <a:rPr lang="it-IT" sz="1600" dirty="0"/>
              <a:t>In molti casi è utile procedere ad una disaggregazione dei flussi exergetici, separando l'exergia meccanica dalla termica.</a:t>
            </a:r>
          </a:p>
          <a:p>
            <a:pPr marL="179388" indent="-179388">
              <a:buFont typeface="Arial" pitchFamily="34" charset="0"/>
              <a:buChar char="•"/>
            </a:pPr>
            <a:r>
              <a:rPr lang="it-IT" sz="1600" dirty="0" err="1"/>
              <a:t>Fuel</a:t>
            </a:r>
            <a:r>
              <a:rPr lang="it-IT" sz="1600" dirty="0"/>
              <a:t> e Prodotto sono definiti sulla base del concetto di </a:t>
            </a:r>
            <a:r>
              <a:rPr lang="en-US" sz="1600" dirty="0"/>
              <a:t>Exergy donor - Exergy acceptor.</a:t>
            </a:r>
            <a:endParaRPr lang="it-IT" sz="1600" dirty="0"/>
          </a:p>
          <a:p>
            <a:pPr marL="179388" indent="-179388">
              <a:buFont typeface="Arial" pitchFamily="34" charset="0"/>
              <a:buChar char="•"/>
            </a:pPr>
            <a:r>
              <a:rPr lang="it-IT" sz="1600" dirty="0"/>
              <a:t>Formalizzare il concetto di Prodotto in modo da trattare componenti </a:t>
            </a:r>
            <a:r>
              <a:rPr lang="it-IT" sz="1600" dirty="0" err="1"/>
              <a:t>multi-prodotto</a:t>
            </a:r>
            <a:r>
              <a:rPr lang="it-IT" sz="1600" dirty="0"/>
              <a:t> risulta molto più complesso. </a:t>
            </a:r>
          </a:p>
          <a:p>
            <a:pPr marL="179388" indent="-179388">
              <a:buFont typeface="Arial" pitchFamily="34" charset="0"/>
              <a:buChar char="•"/>
            </a:pPr>
            <a:r>
              <a:rPr lang="it-IT" sz="1600" dirty="0"/>
              <a:t>In pratica l'analista gode comunque di ampia libertà nella definizione della Struttura Produttiva, </a:t>
            </a:r>
            <a:endParaRPr lang="en-US" sz="1600" dirty="0"/>
          </a:p>
        </p:txBody>
      </p:sp>
      <p:grpSp>
        <p:nvGrpSpPr>
          <p:cNvPr id="4" name="Group 202"/>
          <p:cNvGrpSpPr>
            <a:grpSpLocks/>
          </p:cNvGrpSpPr>
          <p:nvPr/>
        </p:nvGrpSpPr>
        <p:grpSpPr bwMode="auto">
          <a:xfrm>
            <a:off x="2771800" y="2492896"/>
            <a:ext cx="4753521" cy="3647430"/>
            <a:chOff x="776" y="1092"/>
            <a:chExt cx="3919" cy="2912"/>
          </a:xfrm>
        </p:grpSpPr>
        <p:pic>
          <p:nvPicPr>
            <p:cNvPr id="5" name="Picture 4"/>
            <p:cNvPicPr>
              <a:picLocks noChangeAspect="1" noChangeArrowheads="1"/>
            </p:cNvPicPr>
            <p:nvPr/>
          </p:nvPicPr>
          <p:blipFill>
            <a:blip r:embed="rId2" cstate="print"/>
            <a:srcRect/>
            <a:stretch>
              <a:fillRect/>
            </a:stretch>
          </p:blipFill>
          <p:spPr bwMode="auto">
            <a:xfrm>
              <a:off x="1061" y="1256"/>
              <a:ext cx="3634" cy="2748"/>
            </a:xfrm>
            <a:prstGeom prst="rect">
              <a:avLst/>
            </a:prstGeom>
            <a:noFill/>
            <a:ln>
              <a:noFill/>
            </a:ln>
            <a:effectLst/>
          </p:spPr>
        </p:pic>
        <p:sp>
          <p:nvSpPr>
            <p:cNvPr id="6" name="Line 190"/>
            <p:cNvSpPr>
              <a:spLocks noChangeShapeType="1"/>
            </p:cNvSpPr>
            <p:nvPr/>
          </p:nvSpPr>
          <p:spPr bwMode="auto">
            <a:xfrm flipV="1">
              <a:off x="776" y="1906"/>
              <a:ext cx="503" cy="1"/>
            </a:xfrm>
            <a:prstGeom prst="line">
              <a:avLst/>
            </a:prstGeom>
            <a:noFill/>
            <a:ln w="50800">
              <a:solidFill>
                <a:schemeClr val="tx1"/>
              </a:solidFill>
              <a:round/>
              <a:headEnd/>
              <a:tailEnd type="triangle" w="med" len="lg"/>
            </a:ln>
            <a:effectLst/>
          </p:spPr>
          <p:txBody>
            <a:bodyPr/>
            <a:lstStyle/>
            <a:p>
              <a:endParaRPr lang="it-IT"/>
            </a:p>
          </p:txBody>
        </p:sp>
        <p:sp>
          <p:nvSpPr>
            <p:cNvPr id="7" name="Text Box 191"/>
            <p:cNvSpPr txBox="1">
              <a:spLocks noChangeArrowheads="1"/>
            </p:cNvSpPr>
            <p:nvPr/>
          </p:nvSpPr>
          <p:spPr bwMode="auto">
            <a:xfrm>
              <a:off x="3860" y="2396"/>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10</a:t>
              </a:r>
            </a:p>
          </p:txBody>
        </p:sp>
        <p:sp>
          <p:nvSpPr>
            <p:cNvPr id="8" name="Text Box 192"/>
            <p:cNvSpPr txBox="1">
              <a:spLocks noChangeArrowheads="1"/>
            </p:cNvSpPr>
            <p:nvPr/>
          </p:nvSpPr>
          <p:spPr bwMode="auto">
            <a:xfrm>
              <a:off x="3701" y="1205"/>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11</a:t>
              </a:r>
            </a:p>
          </p:txBody>
        </p:sp>
        <p:sp>
          <p:nvSpPr>
            <p:cNvPr id="9" name="Text Box 193"/>
            <p:cNvSpPr txBox="1">
              <a:spLocks noChangeArrowheads="1"/>
            </p:cNvSpPr>
            <p:nvPr/>
          </p:nvSpPr>
          <p:spPr bwMode="auto">
            <a:xfrm>
              <a:off x="1964" y="1092"/>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9</a:t>
              </a:r>
            </a:p>
          </p:txBody>
        </p:sp>
        <p:sp>
          <p:nvSpPr>
            <p:cNvPr id="10" name="Text Box 194"/>
            <p:cNvSpPr txBox="1">
              <a:spLocks noChangeArrowheads="1"/>
            </p:cNvSpPr>
            <p:nvPr/>
          </p:nvSpPr>
          <p:spPr bwMode="auto">
            <a:xfrm>
              <a:off x="1512" y="1096"/>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8</a:t>
              </a:r>
            </a:p>
          </p:txBody>
        </p:sp>
        <p:sp>
          <p:nvSpPr>
            <p:cNvPr id="11" name="Text Box 195"/>
            <p:cNvSpPr txBox="1">
              <a:spLocks noChangeArrowheads="1"/>
            </p:cNvSpPr>
            <p:nvPr/>
          </p:nvSpPr>
          <p:spPr bwMode="auto">
            <a:xfrm>
              <a:off x="2168" y="3732"/>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7</a:t>
              </a:r>
            </a:p>
          </p:txBody>
        </p:sp>
        <p:sp>
          <p:nvSpPr>
            <p:cNvPr id="12" name="Text Box 196"/>
            <p:cNvSpPr txBox="1">
              <a:spLocks noChangeArrowheads="1"/>
            </p:cNvSpPr>
            <p:nvPr/>
          </p:nvSpPr>
          <p:spPr bwMode="auto">
            <a:xfrm>
              <a:off x="3484" y="3040"/>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6</a:t>
              </a:r>
            </a:p>
          </p:txBody>
        </p:sp>
        <p:sp>
          <p:nvSpPr>
            <p:cNvPr id="13" name="Text Box 197"/>
            <p:cNvSpPr txBox="1">
              <a:spLocks noChangeArrowheads="1"/>
            </p:cNvSpPr>
            <p:nvPr/>
          </p:nvSpPr>
          <p:spPr bwMode="auto">
            <a:xfrm>
              <a:off x="2912" y="2916"/>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5</a:t>
              </a:r>
            </a:p>
          </p:txBody>
        </p:sp>
        <p:sp>
          <p:nvSpPr>
            <p:cNvPr id="14" name="Text Box 198"/>
            <p:cNvSpPr txBox="1">
              <a:spLocks noChangeArrowheads="1"/>
            </p:cNvSpPr>
            <p:nvPr/>
          </p:nvSpPr>
          <p:spPr bwMode="auto">
            <a:xfrm>
              <a:off x="2952" y="2264"/>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4</a:t>
              </a:r>
            </a:p>
          </p:txBody>
        </p:sp>
        <p:sp>
          <p:nvSpPr>
            <p:cNvPr id="15" name="Text Box 199"/>
            <p:cNvSpPr txBox="1">
              <a:spLocks noChangeArrowheads="1"/>
            </p:cNvSpPr>
            <p:nvPr/>
          </p:nvSpPr>
          <p:spPr bwMode="auto">
            <a:xfrm>
              <a:off x="3132" y="1540"/>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3</a:t>
              </a:r>
            </a:p>
          </p:txBody>
        </p:sp>
        <p:sp>
          <p:nvSpPr>
            <p:cNvPr id="16" name="Text Box 200"/>
            <p:cNvSpPr txBox="1">
              <a:spLocks noChangeArrowheads="1"/>
            </p:cNvSpPr>
            <p:nvPr/>
          </p:nvSpPr>
          <p:spPr bwMode="auto">
            <a:xfrm>
              <a:off x="2524" y="1544"/>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2</a:t>
              </a:r>
            </a:p>
          </p:txBody>
        </p:sp>
        <p:sp>
          <p:nvSpPr>
            <p:cNvPr id="17" name="Text Box 201"/>
            <p:cNvSpPr txBox="1">
              <a:spLocks noChangeArrowheads="1"/>
            </p:cNvSpPr>
            <p:nvPr/>
          </p:nvSpPr>
          <p:spPr bwMode="auto">
            <a:xfrm>
              <a:off x="1356" y="1792"/>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1</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a:t>La Struttura Produttiva</a:t>
            </a:r>
            <a:endParaRPr lang="en-US"/>
          </a:p>
        </p:txBody>
      </p:sp>
      <p:pic>
        <p:nvPicPr>
          <p:cNvPr id="31749" name="Picture 5"/>
          <p:cNvPicPr>
            <a:picLocks noChangeAspect="1" noChangeArrowheads="1"/>
          </p:cNvPicPr>
          <p:nvPr/>
        </p:nvPicPr>
        <p:blipFill>
          <a:blip r:embed="rId2" cstate="print"/>
          <a:srcRect b="57283"/>
          <a:stretch>
            <a:fillRect/>
          </a:stretch>
        </p:blipFill>
        <p:spPr bwMode="auto">
          <a:xfrm>
            <a:off x="124098" y="908719"/>
            <a:ext cx="9019902" cy="52850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it-IT"/>
              <a:t>La Struttura Produttiva</a:t>
            </a:r>
            <a:endParaRPr lang="en-US"/>
          </a:p>
        </p:txBody>
      </p:sp>
      <p:sp>
        <p:nvSpPr>
          <p:cNvPr id="29699" name="Rectangle 3"/>
          <p:cNvSpPr>
            <a:spLocks noGrp="1" noChangeArrowheads="1"/>
          </p:cNvSpPr>
          <p:nvPr>
            <p:ph type="body" idx="1"/>
          </p:nvPr>
        </p:nvSpPr>
        <p:spPr>
          <a:xfrm>
            <a:off x="251520" y="692696"/>
            <a:ext cx="8712968" cy="5010150"/>
          </a:xfrm>
        </p:spPr>
        <p:txBody>
          <a:bodyPr>
            <a:normAutofit/>
          </a:bodyPr>
          <a:lstStyle/>
          <a:p>
            <a:pPr>
              <a:spcBef>
                <a:spcPts val="0"/>
              </a:spcBef>
              <a:spcAft>
                <a:spcPts val="600"/>
              </a:spcAft>
            </a:pPr>
            <a:r>
              <a:rPr lang="it-IT" sz="1800" dirty="0"/>
              <a:t>Le problematiche maggiori nella definizione della SP riguardano i </a:t>
            </a:r>
            <a:r>
              <a:rPr lang="it-IT" sz="1800" b="1" dirty="0"/>
              <a:t>componenti dissipativi</a:t>
            </a:r>
            <a:r>
              <a:rPr lang="it-IT" sz="1800" dirty="0"/>
              <a:t>, i residui, i sotto-prodotti.</a:t>
            </a:r>
          </a:p>
          <a:p>
            <a:pPr>
              <a:spcBef>
                <a:spcPts val="0"/>
              </a:spcBef>
              <a:spcAft>
                <a:spcPts val="600"/>
              </a:spcAft>
            </a:pPr>
            <a:endParaRPr lang="it-IT" sz="800" dirty="0"/>
          </a:p>
          <a:p>
            <a:pPr>
              <a:spcBef>
                <a:spcPts val="0"/>
              </a:spcBef>
              <a:spcAft>
                <a:spcPts val="600"/>
              </a:spcAft>
            </a:pPr>
            <a:r>
              <a:rPr lang="it-IT" sz="1800" dirty="0"/>
              <a:t>OPZIONI per inserire proficuamente il condensatore nella SP degli impianti a vapore:</a:t>
            </a:r>
          </a:p>
          <a:p>
            <a:pPr lvl="1">
              <a:spcBef>
                <a:spcPts val="0"/>
              </a:spcBef>
              <a:spcAft>
                <a:spcPts val="600"/>
              </a:spcAft>
            </a:pPr>
            <a:endParaRPr lang="it-IT" sz="800" dirty="0"/>
          </a:p>
          <a:p>
            <a:pPr lvl="1">
              <a:spcBef>
                <a:spcPts val="0"/>
              </a:spcBef>
              <a:spcAft>
                <a:spcPts val="600"/>
              </a:spcAft>
            </a:pPr>
            <a:r>
              <a:rPr lang="it-IT" sz="1800" b="1" dirty="0"/>
              <a:t>Incorporarlo nel volume di controllo della turbina BP</a:t>
            </a:r>
            <a:r>
              <a:rPr lang="it-IT" sz="1800" dirty="0"/>
              <a:t> (non consente di sviluppare considerazioni “locali” per il solo condensatore),</a:t>
            </a:r>
          </a:p>
          <a:p>
            <a:pPr lvl="1">
              <a:spcBef>
                <a:spcPts val="0"/>
              </a:spcBef>
              <a:spcAft>
                <a:spcPts val="600"/>
              </a:spcAft>
            </a:pPr>
            <a:r>
              <a:rPr lang="it-IT" sz="1800" dirty="0"/>
              <a:t>definire il </a:t>
            </a:r>
            <a:r>
              <a:rPr lang="it-IT" sz="1800" dirty="0" err="1"/>
              <a:t>Fuel</a:t>
            </a:r>
            <a:r>
              <a:rPr lang="it-IT" sz="1800" dirty="0"/>
              <a:t> come l’exergia perduta dal flusso condensante ed il prodotto come </a:t>
            </a:r>
            <a:r>
              <a:rPr lang="it-IT" sz="1800" b="1" dirty="0"/>
              <a:t>parte della exergia entrante nella turbina</a:t>
            </a:r>
            <a:r>
              <a:rPr lang="it-IT" sz="1800" dirty="0"/>
              <a:t> (la parte in questione non è univocamente definita),</a:t>
            </a:r>
          </a:p>
          <a:p>
            <a:pPr lvl="1">
              <a:spcBef>
                <a:spcPts val="0"/>
              </a:spcBef>
              <a:spcAft>
                <a:spcPts val="600"/>
              </a:spcAft>
            </a:pPr>
            <a:r>
              <a:rPr lang="it-IT" sz="1800" dirty="0"/>
              <a:t>definire il </a:t>
            </a:r>
            <a:r>
              <a:rPr lang="it-IT" sz="1800" dirty="0" err="1"/>
              <a:t>Fuel</a:t>
            </a:r>
            <a:r>
              <a:rPr lang="it-IT" sz="1800" dirty="0"/>
              <a:t> come l’exergia perduta dal flusso condensante ed il prodotto come il flusso della </a:t>
            </a:r>
            <a:r>
              <a:rPr lang="it-IT" sz="1800" b="1" dirty="0" err="1"/>
              <a:t>Negentropy</a:t>
            </a:r>
            <a:r>
              <a:rPr lang="it-IT" sz="1800" dirty="0"/>
              <a:t> = </a:t>
            </a:r>
            <a:r>
              <a:rPr lang="it-IT" sz="1800" dirty="0" err="1"/>
              <a:t>mT°</a:t>
            </a:r>
            <a:r>
              <a:rPr lang="it-IT" sz="1800" dirty="0"/>
              <a:t>(</a:t>
            </a:r>
            <a:r>
              <a:rPr lang="it-IT" sz="1800" dirty="0" err="1"/>
              <a:t>s</a:t>
            </a:r>
            <a:r>
              <a:rPr lang="it-IT" sz="1800" baseline="-25000" dirty="0" err="1"/>
              <a:t>liq</a:t>
            </a:r>
            <a:r>
              <a:rPr lang="it-IT" sz="1800" dirty="0" err="1"/>
              <a:t>-s</a:t>
            </a:r>
            <a:r>
              <a:rPr lang="it-IT" sz="1800" baseline="-25000" dirty="0" err="1"/>
              <a:t>vap</a:t>
            </a:r>
            <a:r>
              <a:rPr lang="it-IT" sz="1800" dirty="0"/>
              <a:t>), che deve raggiungere tutti gli altri componenti attraversati dallo stesso flusso di massa (si aggiungono dei flussi nella SP dei componenti che non devono essere conteggiati nel bilancio exergetico). </a:t>
            </a:r>
            <a:endParaRPr lang="en-US"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a:t>Relazioni fondamentali della termoeconomia </a:t>
            </a:r>
            <a:endParaRPr lang="en-US"/>
          </a:p>
        </p:txBody>
      </p:sp>
      <p:sp>
        <p:nvSpPr>
          <p:cNvPr id="30723" name="Rectangle 3"/>
          <p:cNvSpPr>
            <a:spLocks noGrp="1" noChangeArrowheads="1"/>
          </p:cNvSpPr>
          <p:nvPr>
            <p:ph type="body" idx="1"/>
          </p:nvPr>
        </p:nvSpPr>
        <p:spPr>
          <a:xfrm>
            <a:off x="1885950" y="1052736"/>
            <a:ext cx="5308600" cy="523875"/>
          </a:xfrm>
        </p:spPr>
        <p:txBody>
          <a:bodyPr/>
          <a:lstStyle/>
          <a:p>
            <a:r>
              <a:rPr lang="it-IT" sz="2800"/>
              <a:t>Equazione Caratteristica</a:t>
            </a:r>
            <a:endParaRPr lang="en-US" sz="2800"/>
          </a:p>
        </p:txBody>
      </p:sp>
      <p:pic>
        <p:nvPicPr>
          <p:cNvPr id="30724" name="Picture 4"/>
          <p:cNvPicPr>
            <a:picLocks noChangeAspect="1" noChangeArrowheads="1"/>
          </p:cNvPicPr>
          <p:nvPr/>
        </p:nvPicPr>
        <p:blipFill>
          <a:blip r:embed="rId2" cstate="print"/>
          <a:srcRect/>
          <a:stretch>
            <a:fillRect/>
          </a:stretch>
        </p:blipFill>
        <p:spPr bwMode="auto">
          <a:xfrm>
            <a:off x="428625" y="2073498"/>
            <a:ext cx="8496300" cy="3919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it-IT"/>
              <a:t>Relazioni fondamentali della termoeconomia </a:t>
            </a:r>
            <a:endParaRPr lang="en-US"/>
          </a:p>
        </p:txBody>
      </p:sp>
      <p:sp>
        <p:nvSpPr>
          <p:cNvPr id="41987" name="Rectangle 3"/>
          <p:cNvSpPr>
            <a:spLocks noGrp="1" noChangeArrowheads="1"/>
          </p:cNvSpPr>
          <p:nvPr>
            <p:ph type="body" idx="1"/>
          </p:nvPr>
        </p:nvSpPr>
        <p:spPr>
          <a:xfrm>
            <a:off x="1885950" y="1052736"/>
            <a:ext cx="5308600" cy="442912"/>
          </a:xfrm>
        </p:spPr>
        <p:txBody>
          <a:bodyPr/>
          <a:lstStyle/>
          <a:p>
            <a:pPr>
              <a:lnSpc>
                <a:spcPct val="80000"/>
              </a:lnSpc>
            </a:pPr>
            <a:r>
              <a:rPr lang="it-IT" sz="2800"/>
              <a:t>Impatto in Fuel</a:t>
            </a:r>
            <a:endParaRPr lang="en-US" sz="2800"/>
          </a:p>
        </p:txBody>
      </p:sp>
      <p:pic>
        <p:nvPicPr>
          <p:cNvPr id="41989" name="Picture 5"/>
          <p:cNvPicPr>
            <a:picLocks noChangeAspect="1" noChangeArrowheads="1"/>
          </p:cNvPicPr>
          <p:nvPr/>
        </p:nvPicPr>
        <p:blipFill>
          <a:blip r:embed="rId2" cstate="print"/>
          <a:srcRect/>
          <a:stretch>
            <a:fillRect/>
          </a:stretch>
        </p:blipFill>
        <p:spPr bwMode="auto">
          <a:xfrm>
            <a:off x="571500" y="1752823"/>
            <a:ext cx="5872163" cy="1609725"/>
          </a:xfrm>
          <a:prstGeom prst="rect">
            <a:avLst/>
          </a:prstGeom>
          <a:noFill/>
          <a:ln w="9525">
            <a:noFill/>
            <a:miter lim="800000"/>
            <a:headEnd/>
            <a:tailEnd/>
          </a:ln>
          <a:effectLst/>
        </p:spPr>
      </p:pic>
      <p:pic>
        <p:nvPicPr>
          <p:cNvPr id="41990" name="Picture 6"/>
          <p:cNvPicPr>
            <a:picLocks noChangeAspect="1" noChangeArrowheads="1"/>
          </p:cNvPicPr>
          <p:nvPr/>
        </p:nvPicPr>
        <p:blipFill>
          <a:blip r:embed="rId3" cstate="print"/>
          <a:srcRect/>
          <a:stretch>
            <a:fillRect/>
          </a:stretch>
        </p:blipFill>
        <p:spPr bwMode="auto">
          <a:xfrm>
            <a:off x="688975" y="3687986"/>
            <a:ext cx="5375275" cy="636587"/>
          </a:xfrm>
          <a:prstGeom prst="rect">
            <a:avLst/>
          </a:prstGeom>
          <a:noFill/>
          <a:ln w="9525">
            <a:noFill/>
            <a:miter lim="800000"/>
            <a:headEnd/>
            <a:tailEnd/>
          </a:ln>
          <a:effectLst/>
        </p:spPr>
      </p:pic>
      <p:sp>
        <p:nvSpPr>
          <p:cNvPr id="41993" name="Rectangle 9"/>
          <p:cNvSpPr>
            <a:spLocks noChangeArrowheads="1"/>
          </p:cNvSpPr>
          <p:nvPr/>
        </p:nvSpPr>
        <p:spPr bwMode="auto">
          <a:xfrm>
            <a:off x="0" y="2630711"/>
            <a:ext cx="9144000" cy="0"/>
          </a:xfrm>
          <a:prstGeom prst="rect">
            <a:avLst/>
          </a:prstGeom>
          <a:noFill/>
          <a:ln w="9525">
            <a:noFill/>
            <a:miter lim="800000"/>
            <a:headEnd/>
            <a:tailEnd/>
          </a:ln>
          <a:effectLst/>
        </p:spPr>
        <p:txBody>
          <a:bodyPr wrap="none" anchor="ctr">
            <a:spAutoFit/>
          </a:bodyPr>
          <a:lstStyle/>
          <a:p>
            <a:endParaRPr lang="it-IT"/>
          </a:p>
        </p:txBody>
      </p:sp>
      <p:sp>
        <p:nvSpPr>
          <p:cNvPr id="41994" name="Text Box 10"/>
          <p:cNvSpPr txBox="1">
            <a:spLocks noChangeArrowheads="1"/>
          </p:cNvSpPr>
          <p:nvPr/>
        </p:nvSpPr>
        <p:spPr bwMode="auto">
          <a:xfrm>
            <a:off x="3914775" y="4491261"/>
            <a:ext cx="5040313" cy="1552575"/>
          </a:xfrm>
          <a:prstGeom prst="rect">
            <a:avLst/>
          </a:prstGeom>
          <a:noFill/>
          <a:ln w="9525">
            <a:noFill/>
            <a:miter lim="800000"/>
            <a:headEnd/>
            <a:tailEnd/>
          </a:ln>
          <a:effectLst/>
        </p:spPr>
        <p:txBody>
          <a:bodyPr>
            <a:spAutoFit/>
          </a:bodyPr>
          <a:lstStyle/>
          <a:p>
            <a:pPr>
              <a:spcBef>
                <a:spcPct val="50000"/>
              </a:spcBef>
            </a:pPr>
            <a:r>
              <a:rPr lang="it-IT" sz="2400" b="1" dirty="0" err="1"/>
              <a:t>k*</a:t>
            </a:r>
            <a:r>
              <a:rPr lang="it-IT" sz="2400" b="1" dirty="0"/>
              <a:t> </a:t>
            </a:r>
            <a:r>
              <a:rPr lang="it-IT" sz="2400" dirty="0"/>
              <a:t>risulta il vettore dei </a:t>
            </a:r>
            <a:r>
              <a:rPr lang="it-IT" sz="2400" b="1" dirty="0"/>
              <a:t>costi exergetici</a:t>
            </a:r>
            <a:r>
              <a:rPr lang="it-IT" sz="2400" dirty="0"/>
              <a:t> calcolati dai </a:t>
            </a:r>
            <a:r>
              <a:rPr lang="it-IT" sz="2400" b="1" dirty="0"/>
              <a:t>bilanci</a:t>
            </a:r>
            <a:r>
              <a:rPr lang="it-IT" sz="2400" dirty="0"/>
              <a:t> di tutti i componenti (reali e fittizi) della Struttura Produttiva </a:t>
            </a:r>
            <a:endParaRPr lang="en-US" sz="2400" dirty="0"/>
          </a:p>
        </p:txBody>
      </p:sp>
      <p:sp>
        <p:nvSpPr>
          <p:cNvPr id="41995" name="Rectangle 11"/>
          <p:cNvSpPr>
            <a:spLocks noChangeArrowheads="1"/>
          </p:cNvSpPr>
          <p:nvPr/>
        </p:nvSpPr>
        <p:spPr bwMode="auto">
          <a:xfrm>
            <a:off x="484188" y="3645123"/>
            <a:ext cx="6118225" cy="700088"/>
          </a:xfrm>
          <a:prstGeom prst="rect">
            <a:avLst/>
          </a:prstGeom>
          <a:noFill/>
          <a:ln w="25400">
            <a:solidFill>
              <a:srgbClr val="FF0000"/>
            </a:solidFill>
            <a:miter lim="800000"/>
            <a:headEnd/>
            <a:tailEnd/>
          </a:ln>
          <a:effectLst/>
        </p:spPr>
        <p:txBody>
          <a:bodyPr wrap="none" anchor="ctr"/>
          <a:lstStyle/>
          <a:p>
            <a:endParaRPr lang="it-IT"/>
          </a:p>
        </p:txBody>
      </p:sp>
      <p:grpSp>
        <p:nvGrpSpPr>
          <p:cNvPr id="2" name="Group 13"/>
          <p:cNvGrpSpPr>
            <a:grpSpLocks/>
          </p:cNvGrpSpPr>
          <p:nvPr/>
        </p:nvGrpSpPr>
        <p:grpSpPr bwMode="auto">
          <a:xfrm>
            <a:off x="471488" y="4676998"/>
            <a:ext cx="2970212" cy="700088"/>
            <a:chOff x="280" y="3548"/>
            <a:chExt cx="1871" cy="441"/>
          </a:xfrm>
        </p:grpSpPr>
        <p:pic>
          <p:nvPicPr>
            <p:cNvPr id="41991" name="Picture 7"/>
            <p:cNvPicPr>
              <a:picLocks noChangeAspect="1" noChangeArrowheads="1"/>
            </p:cNvPicPr>
            <p:nvPr/>
          </p:nvPicPr>
          <p:blipFill>
            <a:blip r:embed="rId4" cstate="print"/>
            <a:srcRect/>
            <a:stretch>
              <a:fillRect/>
            </a:stretch>
          </p:blipFill>
          <p:spPr bwMode="auto">
            <a:xfrm>
              <a:off x="420" y="3579"/>
              <a:ext cx="1584" cy="353"/>
            </a:xfrm>
            <a:prstGeom prst="rect">
              <a:avLst/>
            </a:prstGeom>
            <a:noFill/>
            <a:ln w="9525">
              <a:noFill/>
              <a:miter lim="800000"/>
              <a:headEnd/>
              <a:tailEnd/>
            </a:ln>
            <a:effectLst/>
          </p:spPr>
        </p:pic>
        <p:sp>
          <p:nvSpPr>
            <p:cNvPr id="41996" name="Rectangle 12"/>
            <p:cNvSpPr>
              <a:spLocks noChangeArrowheads="1"/>
            </p:cNvSpPr>
            <p:nvPr/>
          </p:nvSpPr>
          <p:spPr bwMode="auto">
            <a:xfrm>
              <a:off x="280" y="3548"/>
              <a:ext cx="1871" cy="441"/>
            </a:xfrm>
            <a:prstGeom prst="rect">
              <a:avLst/>
            </a:prstGeom>
            <a:noFill/>
            <a:ln w="25400">
              <a:solidFill>
                <a:srgbClr val="FF0000"/>
              </a:solidFill>
              <a:miter lim="800000"/>
              <a:headEnd/>
              <a:tailEnd/>
            </a:ln>
            <a:effectLst/>
          </p:spPr>
          <p:txBody>
            <a:bodyPr wrap="none" anchor="ctr"/>
            <a:lstStyle/>
            <a:p>
              <a:endParaRPr lang="it-IT"/>
            </a:p>
          </p:txBody>
        </p:sp>
      </p:grpSp>
      <p:sp>
        <p:nvSpPr>
          <p:cNvPr id="41998" name="AutoShape 14"/>
          <p:cNvSpPr>
            <a:spLocks noChangeArrowheads="1"/>
          </p:cNvSpPr>
          <p:nvPr/>
        </p:nvSpPr>
        <p:spPr bwMode="auto">
          <a:xfrm>
            <a:off x="3389313" y="4840511"/>
            <a:ext cx="471487" cy="336550"/>
          </a:xfrm>
          <a:prstGeom prst="rightArrow">
            <a:avLst>
              <a:gd name="adj1" fmla="val 50000"/>
              <a:gd name="adj2" fmla="val 35024"/>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692697"/>
            <a:ext cx="8640960" cy="720080"/>
          </a:xfrm>
        </p:spPr>
        <p:txBody>
          <a:bodyPr/>
          <a:lstStyle/>
          <a:p>
            <a:pPr marL="179388" indent="-179388">
              <a:buFont typeface="Arial" pitchFamily="34" charset="0"/>
              <a:buChar char="•"/>
            </a:pPr>
            <a:r>
              <a:rPr lang="it-IT" sz="1800" dirty="0" smtClean="0"/>
              <a:t>L’energia non può essere né creata né distrutta: perché ci manca?</a:t>
            </a:r>
          </a:p>
          <a:p>
            <a:pPr marL="179388" indent="-179388">
              <a:buFont typeface="Arial" pitchFamily="34" charset="0"/>
              <a:buChar char="•"/>
            </a:pPr>
            <a:r>
              <a:rPr lang="it-IT" sz="1800" dirty="0" smtClean="0"/>
              <a:t>La capacità di produrre lavoro meccanico come misura “autentica” dell’energia </a:t>
            </a:r>
          </a:p>
          <a:p>
            <a:endParaRPr lang="it-IT" dirty="0"/>
          </a:p>
        </p:txBody>
      </p:sp>
      <p:sp>
        <p:nvSpPr>
          <p:cNvPr id="3" name="Titolo 2"/>
          <p:cNvSpPr>
            <a:spLocks noGrp="1"/>
          </p:cNvSpPr>
          <p:nvPr>
            <p:ph type="title"/>
          </p:nvPr>
        </p:nvSpPr>
        <p:spPr>
          <a:xfrm>
            <a:off x="288521" y="139166"/>
            <a:ext cx="8581043" cy="481522"/>
          </a:xfrm>
        </p:spPr>
        <p:txBody>
          <a:bodyPr/>
          <a:lstStyle/>
          <a:p>
            <a:r>
              <a:rPr lang="it-IT" dirty="0" smtClean="0"/>
              <a:t>EXERGY - Primo e secondo principio della termodinamica</a:t>
            </a:r>
            <a:endParaRPr lang="it-IT" dirty="0"/>
          </a:p>
        </p:txBody>
      </p:sp>
      <p:grpSp>
        <p:nvGrpSpPr>
          <p:cNvPr id="6" name="Gruppo 5"/>
          <p:cNvGrpSpPr>
            <a:grpSpLocks noChangeAspect="1"/>
          </p:cNvGrpSpPr>
          <p:nvPr/>
        </p:nvGrpSpPr>
        <p:grpSpPr>
          <a:xfrm>
            <a:off x="467544" y="1747838"/>
            <a:ext cx="8161932" cy="4417466"/>
            <a:chOff x="467544" y="1747838"/>
            <a:chExt cx="8161932" cy="4417466"/>
          </a:xfrm>
        </p:grpSpPr>
        <p:pic>
          <p:nvPicPr>
            <p:cNvPr id="18434" name="Picture 2"/>
            <p:cNvPicPr>
              <a:picLocks noChangeAspect="1" noChangeArrowheads="1"/>
            </p:cNvPicPr>
            <p:nvPr/>
          </p:nvPicPr>
          <p:blipFill>
            <a:blip r:embed="rId2" cstate="print"/>
            <a:srcRect r="576"/>
            <a:stretch>
              <a:fillRect/>
            </a:stretch>
          </p:blipFill>
          <p:spPr bwMode="auto">
            <a:xfrm>
              <a:off x="467544" y="1747838"/>
              <a:ext cx="8161932" cy="4417466"/>
            </a:xfrm>
            <a:prstGeom prst="rect">
              <a:avLst/>
            </a:prstGeom>
            <a:noFill/>
            <a:ln w="9525">
              <a:noFill/>
              <a:miter lim="800000"/>
              <a:headEnd/>
              <a:tailEnd/>
            </a:ln>
          </p:spPr>
        </p:pic>
        <p:pic>
          <p:nvPicPr>
            <p:cNvPr id="5121" name="Picture 1"/>
            <p:cNvPicPr>
              <a:picLocks noChangeAspect="1" noChangeArrowheads="1"/>
            </p:cNvPicPr>
            <p:nvPr/>
          </p:nvPicPr>
          <p:blipFill>
            <a:blip r:embed="rId3" cstate="print"/>
            <a:srcRect l="21597" t="6999"/>
            <a:stretch>
              <a:fillRect/>
            </a:stretch>
          </p:blipFill>
          <p:spPr bwMode="auto">
            <a:xfrm>
              <a:off x="6660223" y="3987056"/>
              <a:ext cx="261378" cy="2391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it-IT"/>
              <a:t>Relazioni fondamentali della termoeconomia</a:t>
            </a:r>
            <a:endParaRPr lang="en-US"/>
          </a:p>
        </p:txBody>
      </p:sp>
      <p:sp>
        <p:nvSpPr>
          <p:cNvPr id="32772" name="Rectangle 4"/>
          <p:cNvSpPr>
            <a:spLocks noChangeArrowheads="1"/>
          </p:cNvSpPr>
          <p:nvPr/>
        </p:nvSpPr>
        <p:spPr bwMode="auto">
          <a:xfrm>
            <a:off x="1550988" y="1196752"/>
            <a:ext cx="5980112" cy="442912"/>
          </a:xfrm>
          <a:prstGeom prst="rect">
            <a:avLst/>
          </a:prstGeom>
          <a:noFill/>
          <a:ln w="9525">
            <a:noFill/>
            <a:miter lim="800000"/>
            <a:headEnd/>
            <a:tailEnd/>
          </a:ln>
          <a:effectLst/>
        </p:spPr>
        <p:txBody>
          <a:bodyPr/>
          <a:lstStyle/>
          <a:p>
            <a:pPr marL="447675" indent="-447675">
              <a:lnSpc>
                <a:spcPct val="80000"/>
              </a:lnSpc>
              <a:spcBef>
                <a:spcPct val="20000"/>
              </a:spcBef>
              <a:buClr>
                <a:schemeClr val="accent1"/>
              </a:buClr>
              <a:buSzPct val="70000"/>
              <a:buFont typeface="Wingdings" pitchFamily="2" charset="2"/>
              <a:buChar char="n"/>
            </a:pPr>
            <a:r>
              <a:rPr lang="it-IT" sz="2800"/>
              <a:t>Il modello TERMOECONOMICO</a:t>
            </a:r>
            <a:endParaRPr lang="en-US" sz="2800"/>
          </a:p>
        </p:txBody>
      </p:sp>
      <p:pic>
        <p:nvPicPr>
          <p:cNvPr id="32773" name="Picture 5"/>
          <p:cNvPicPr>
            <a:picLocks noChangeAspect="1" noChangeArrowheads="1"/>
          </p:cNvPicPr>
          <p:nvPr/>
        </p:nvPicPr>
        <p:blipFill>
          <a:blip r:embed="rId2" cstate="print"/>
          <a:srcRect/>
          <a:stretch>
            <a:fillRect/>
          </a:stretch>
        </p:blipFill>
        <p:spPr bwMode="auto">
          <a:xfrm>
            <a:off x="539750" y="1726977"/>
            <a:ext cx="7031038" cy="2124075"/>
          </a:xfrm>
          <a:prstGeom prst="rect">
            <a:avLst/>
          </a:prstGeom>
          <a:noFill/>
          <a:ln w="9525">
            <a:noFill/>
            <a:miter lim="800000"/>
            <a:headEnd/>
            <a:tailEnd/>
          </a:ln>
          <a:effectLst/>
        </p:spPr>
      </p:pic>
      <p:pic>
        <p:nvPicPr>
          <p:cNvPr id="32774" name="Picture 6"/>
          <p:cNvPicPr>
            <a:picLocks noChangeAspect="1" noChangeArrowheads="1"/>
          </p:cNvPicPr>
          <p:nvPr/>
        </p:nvPicPr>
        <p:blipFill>
          <a:blip r:embed="rId3" cstate="print"/>
          <a:srcRect/>
          <a:stretch>
            <a:fillRect/>
          </a:stretch>
        </p:blipFill>
        <p:spPr bwMode="auto">
          <a:xfrm>
            <a:off x="517525" y="4333652"/>
            <a:ext cx="7920038" cy="871537"/>
          </a:xfrm>
          <a:prstGeom prst="rect">
            <a:avLst/>
          </a:prstGeom>
          <a:noFill/>
          <a:ln w="9525">
            <a:noFill/>
            <a:miter lim="800000"/>
            <a:headEnd/>
            <a:tailEnd/>
          </a:ln>
          <a:effectLst/>
        </p:spPr>
      </p:pic>
      <p:sp>
        <p:nvSpPr>
          <p:cNvPr id="32775" name="Rectangle 7"/>
          <p:cNvSpPr>
            <a:spLocks noChangeArrowheads="1"/>
          </p:cNvSpPr>
          <p:nvPr/>
        </p:nvSpPr>
        <p:spPr bwMode="auto">
          <a:xfrm>
            <a:off x="336550" y="4232052"/>
            <a:ext cx="8337550" cy="1292225"/>
          </a:xfrm>
          <a:prstGeom prst="rect">
            <a:avLst/>
          </a:prstGeom>
          <a:noFill/>
          <a:ln w="25400">
            <a:solidFill>
              <a:srgbClr val="FF0000"/>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it-IT"/>
              <a:t>Relazioni fondamentali della termoeconomia</a:t>
            </a:r>
            <a:endParaRPr lang="en-US"/>
          </a:p>
        </p:txBody>
      </p:sp>
      <p:sp>
        <p:nvSpPr>
          <p:cNvPr id="43011" name="Rectangle 3"/>
          <p:cNvSpPr>
            <a:spLocks noChangeArrowheads="1"/>
          </p:cNvSpPr>
          <p:nvPr/>
        </p:nvSpPr>
        <p:spPr bwMode="auto">
          <a:xfrm>
            <a:off x="1550988" y="836712"/>
            <a:ext cx="5980112" cy="442912"/>
          </a:xfrm>
          <a:prstGeom prst="rect">
            <a:avLst/>
          </a:prstGeom>
          <a:noFill/>
          <a:ln w="9525">
            <a:noFill/>
            <a:miter lim="800000"/>
            <a:headEnd/>
            <a:tailEnd/>
          </a:ln>
          <a:effectLst/>
        </p:spPr>
        <p:txBody>
          <a:bodyPr/>
          <a:lstStyle/>
          <a:p>
            <a:pPr marL="447675" indent="-447675">
              <a:lnSpc>
                <a:spcPct val="80000"/>
              </a:lnSpc>
              <a:spcBef>
                <a:spcPct val="20000"/>
              </a:spcBef>
              <a:buClr>
                <a:schemeClr val="accent1"/>
              </a:buClr>
              <a:buSzPct val="70000"/>
              <a:buFont typeface="Wingdings" pitchFamily="2" charset="2"/>
              <a:buChar char="n"/>
            </a:pPr>
            <a:r>
              <a:rPr lang="it-IT" sz="2800"/>
              <a:t>Il modello TERMOECONOMICO</a:t>
            </a:r>
            <a:endParaRPr lang="en-US" sz="2800"/>
          </a:p>
        </p:txBody>
      </p:sp>
      <p:pic>
        <p:nvPicPr>
          <p:cNvPr id="43016" name="Picture 8"/>
          <p:cNvPicPr>
            <a:picLocks noChangeAspect="1" noChangeArrowheads="1"/>
          </p:cNvPicPr>
          <p:nvPr/>
        </p:nvPicPr>
        <p:blipFill>
          <a:blip r:embed="rId2" cstate="print"/>
          <a:srcRect r="58684"/>
          <a:stretch>
            <a:fillRect/>
          </a:stretch>
        </p:blipFill>
        <p:spPr bwMode="auto">
          <a:xfrm>
            <a:off x="4187825" y="2389287"/>
            <a:ext cx="4956175" cy="909637"/>
          </a:xfrm>
          <a:prstGeom prst="rect">
            <a:avLst/>
          </a:prstGeom>
          <a:noFill/>
          <a:ln w="9525">
            <a:noFill/>
            <a:miter lim="800000"/>
            <a:headEnd/>
            <a:tailEnd/>
          </a:ln>
          <a:effectLst/>
        </p:spPr>
      </p:pic>
      <p:pic>
        <p:nvPicPr>
          <p:cNvPr id="43017" name="Picture 9"/>
          <p:cNvPicPr>
            <a:picLocks noChangeAspect="1" noChangeArrowheads="1"/>
          </p:cNvPicPr>
          <p:nvPr/>
        </p:nvPicPr>
        <p:blipFill>
          <a:blip r:embed="rId3" cstate="print"/>
          <a:srcRect/>
          <a:stretch>
            <a:fillRect/>
          </a:stretch>
        </p:blipFill>
        <p:spPr bwMode="auto">
          <a:xfrm>
            <a:off x="1187624" y="1464663"/>
            <a:ext cx="4752528" cy="702374"/>
          </a:xfrm>
          <a:prstGeom prst="rect">
            <a:avLst/>
          </a:prstGeom>
          <a:noFill/>
          <a:ln w="9525">
            <a:noFill/>
            <a:miter lim="800000"/>
            <a:headEnd/>
            <a:tailEnd/>
          </a:ln>
          <a:effectLst/>
        </p:spPr>
      </p:pic>
      <p:pic>
        <p:nvPicPr>
          <p:cNvPr id="43018" name="Picture 10"/>
          <p:cNvPicPr>
            <a:picLocks noChangeAspect="1" noChangeArrowheads="1"/>
          </p:cNvPicPr>
          <p:nvPr/>
        </p:nvPicPr>
        <p:blipFill>
          <a:blip r:embed="rId4" cstate="print"/>
          <a:srcRect r="58684"/>
          <a:stretch>
            <a:fillRect/>
          </a:stretch>
        </p:blipFill>
        <p:spPr bwMode="auto">
          <a:xfrm>
            <a:off x="512763" y="3346549"/>
            <a:ext cx="4865687" cy="417513"/>
          </a:xfrm>
          <a:prstGeom prst="rect">
            <a:avLst/>
          </a:prstGeom>
          <a:noFill/>
          <a:ln w="9525">
            <a:noFill/>
            <a:miter lim="800000"/>
            <a:headEnd/>
            <a:tailEnd/>
          </a:ln>
          <a:effectLst/>
        </p:spPr>
      </p:pic>
      <p:pic>
        <p:nvPicPr>
          <p:cNvPr id="43019" name="Picture 11"/>
          <p:cNvPicPr>
            <a:picLocks noChangeAspect="1" noChangeArrowheads="1"/>
          </p:cNvPicPr>
          <p:nvPr/>
        </p:nvPicPr>
        <p:blipFill>
          <a:blip r:embed="rId5" cstate="print"/>
          <a:srcRect r="46947"/>
          <a:stretch>
            <a:fillRect/>
          </a:stretch>
        </p:blipFill>
        <p:spPr bwMode="auto">
          <a:xfrm>
            <a:off x="534988" y="4232374"/>
            <a:ext cx="6080125" cy="406400"/>
          </a:xfrm>
          <a:prstGeom prst="rect">
            <a:avLst/>
          </a:prstGeom>
          <a:noFill/>
          <a:ln w="9525">
            <a:noFill/>
            <a:miter lim="800000"/>
            <a:headEnd/>
            <a:tailEnd/>
          </a:ln>
          <a:effectLst/>
        </p:spPr>
      </p:pic>
      <p:sp>
        <p:nvSpPr>
          <p:cNvPr id="43020" name="AutoShape 12"/>
          <p:cNvSpPr>
            <a:spLocks noChangeArrowheads="1"/>
          </p:cNvSpPr>
          <p:nvPr/>
        </p:nvSpPr>
        <p:spPr bwMode="auto">
          <a:xfrm>
            <a:off x="4195763" y="2084487"/>
            <a:ext cx="241300" cy="536575"/>
          </a:xfrm>
          <a:prstGeom prst="downArrow">
            <a:avLst>
              <a:gd name="adj1" fmla="val 50000"/>
              <a:gd name="adj2" fmla="val 55592"/>
            </a:avLst>
          </a:prstGeom>
          <a:solidFill>
            <a:schemeClr val="accent1"/>
          </a:solidFill>
          <a:ln w="9525">
            <a:solidFill>
              <a:schemeClr val="tx1"/>
            </a:solidFill>
            <a:miter lim="800000"/>
            <a:headEnd/>
            <a:tailEnd/>
          </a:ln>
          <a:effectLst/>
        </p:spPr>
        <p:txBody>
          <a:bodyPr wrap="none" anchor="ctr"/>
          <a:lstStyle/>
          <a:p>
            <a:endParaRPr lang="it-IT"/>
          </a:p>
        </p:txBody>
      </p:sp>
      <p:sp>
        <p:nvSpPr>
          <p:cNvPr id="43021" name="AutoShape 13"/>
          <p:cNvSpPr>
            <a:spLocks noChangeArrowheads="1"/>
          </p:cNvSpPr>
          <p:nvPr/>
        </p:nvSpPr>
        <p:spPr bwMode="auto">
          <a:xfrm>
            <a:off x="2586038" y="3689449"/>
            <a:ext cx="241300" cy="536575"/>
          </a:xfrm>
          <a:prstGeom prst="downArrow">
            <a:avLst>
              <a:gd name="adj1" fmla="val 50000"/>
              <a:gd name="adj2" fmla="val 55592"/>
            </a:avLst>
          </a:prstGeom>
          <a:solidFill>
            <a:schemeClr val="accent1"/>
          </a:solidFill>
          <a:ln w="9525">
            <a:solidFill>
              <a:schemeClr val="tx1"/>
            </a:solidFill>
            <a:miter lim="800000"/>
            <a:headEnd/>
            <a:tailEnd/>
          </a:ln>
          <a:effectLst/>
        </p:spPr>
        <p:txBody>
          <a:bodyPr wrap="none" anchor="ctr"/>
          <a:lstStyle/>
          <a:p>
            <a:endParaRPr lang="it-IT"/>
          </a:p>
        </p:txBody>
      </p:sp>
      <p:sp>
        <p:nvSpPr>
          <p:cNvPr id="43022" name="Text Box 14"/>
          <p:cNvSpPr txBox="1">
            <a:spLocks noChangeArrowheads="1"/>
          </p:cNvSpPr>
          <p:nvPr/>
        </p:nvSpPr>
        <p:spPr bwMode="auto">
          <a:xfrm>
            <a:off x="390525" y="4813399"/>
            <a:ext cx="8429947" cy="884238"/>
          </a:xfrm>
          <a:prstGeom prst="rect">
            <a:avLst/>
          </a:prstGeom>
          <a:noFill/>
          <a:ln w="9525">
            <a:noFill/>
            <a:miter lim="800000"/>
            <a:headEnd/>
            <a:tailEnd/>
          </a:ln>
          <a:effectLst/>
        </p:spPr>
        <p:txBody>
          <a:bodyPr wrap="square">
            <a:spAutoFit/>
          </a:bodyPr>
          <a:lstStyle/>
          <a:p>
            <a:pPr>
              <a:spcBef>
                <a:spcPct val="50000"/>
              </a:spcBef>
            </a:pPr>
            <a:r>
              <a:rPr lang="it-IT" sz="2400" i="1" dirty="0"/>
              <a:t>i </a:t>
            </a:r>
            <a:r>
              <a:rPr lang="it-IT" sz="2400" b="1" i="1" dirty="0"/>
              <a:t>costi strutturali</a:t>
            </a:r>
            <a:r>
              <a:rPr lang="it-IT" sz="2400" i="1" dirty="0"/>
              <a:t> </a:t>
            </a:r>
            <a:r>
              <a:rPr lang="it-IT" sz="2800" b="1" i="1" dirty="0">
                <a:latin typeface="Symbol" pitchFamily="18" charset="2"/>
              </a:rPr>
              <a:t>l</a:t>
            </a:r>
            <a:r>
              <a:rPr lang="it-IT" sz="2400" i="1" dirty="0"/>
              <a:t> si ottengano dalle </a:t>
            </a:r>
            <a:r>
              <a:rPr lang="it-IT" sz="2400" b="1" i="1" dirty="0"/>
              <a:t>stesse equazioni</a:t>
            </a:r>
            <a:r>
              <a:rPr lang="it-IT" sz="2400" i="1" dirty="0"/>
              <a:t> di bilancio che forniscono i </a:t>
            </a:r>
            <a:r>
              <a:rPr lang="it-IT" sz="2400" b="1" i="1" dirty="0" err="1"/>
              <a:t>k*</a:t>
            </a:r>
            <a:r>
              <a:rPr lang="it-IT" sz="2400" i="1" dirty="0"/>
              <a:t>, modificando solo il termine noto!</a:t>
            </a:r>
            <a:endParaRPr lang="en-US" sz="24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it-IT"/>
              <a:t>Limiti delle relazioni Termoeconomiche</a:t>
            </a:r>
            <a:endParaRPr lang="en-US"/>
          </a:p>
        </p:txBody>
      </p:sp>
      <p:sp>
        <p:nvSpPr>
          <p:cNvPr id="33795" name="Rectangle 3"/>
          <p:cNvSpPr>
            <a:spLocks noGrp="1" noChangeArrowheads="1"/>
          </p:cNvSpPr>
          <p:nvPr>
            <p:ph type="body" idx="1"/>
          </p:nvPr>
        </p:nvSpPr>
        <p:spPr>
          <a:xfrm>
            <a:off x="251520" y="692696"/>
            <a:ext cx="8640960" cy="5472608"/>
          </a:xfrm>
        </p:spPr>
        <p:txBody>
          <a:bodyPr>
            <a:normAutofit fontScale="85000" lnSpcReduction="20000"/>
          </a:bodyPr>
          <a:lstStyle/>
          <a:p>
            <a:pPr marL="285750" indent="-285750">
              <a:lnSpc>
                <a:spcPct val="120000"/>
              </a:lnSpc>
              <a:spcBef>
                <a:spcPts val="0"/>
              </a:spcBef>
              <a:spcAft>
                <a:spcPts val="600"/>
              </a:spcAft>
              <a:buFont typeface="Arial" pitchFamily="34" charset="0"/>
              <a:buChar char="•"/>
            </a:pPr>
            <a:r>
              <a:rPr lang="it-IT" sz="1900" dirty="0"/>
              <a:t>Si usano relazioni differenziali per valutare </a:t>
            </a:r>
            <a:r>
              <a:rPr lang="it-IT" sz="1900" u="sng" dirty="0"/>
              <a:t>variazioni finite</a:t>
            </a:r>
            <a:r>
              <a:rPr lang="it-IT" sz="1900" dirty="0"/>
              <a:t> dello stato del sistema.</a:t>
            </a:r>
          </a:p>
          <a:p>
            <a:pPr marL="285750" indent="-285750">
              <a:lnSpc>
                <a:spcPct val="120000"/>
              </a:lnSpc>
              <a:spcBef>
                <a:spcPts val="0"/>
              </a:spcBef>
              <a:spcAft>
                <a:spcPts val="600"/>
              </a:spcAft>
              <a:buFont typeface="Arial" pitchFamily="34" charset="0"/>
              <a:buChar char="•"/>
            </a:pPr>
            <a:r>
              <a:rPr lang="it-IT" sz="1900" dirty="0"/>
              <a:t>Le relazioni di Impatto sono globalmente esatte, ma ogni termine può effettivamente essere attribuito ad un componente </a:t>
            </a:r>
            <a:r>
              <a:rPr lang="it-IT" sz="1900" u="sng" dirty="0"/>
              <a:t>solo se </a:t>
            </a:r>
            <a:r>
              <a:rPr lang="it-IT" sz="1900" dirty="0"/>
              <a:t> i consumi specifici </a:t>
            </a:r>
            <a:r>
              <a:rPr lang="it-IT" sz="1900" dirty="0" err="1"/>
              <a:t>k</a:t>
            </a:r>
            <a:r>
              <a:rPr lang="it-IT" sz="1900" baseline="-25000" dirty="0" err="1"/>
              <a:t>i</a:t>
            </a:r>
            <a:r>
              <a:rPr lang="it-IT" sz="1900" dirty="0"/>
              <a:t> sono </a:t>
            </a:r>
            <a:r>
              <a:rPr lang="it-IT" sz="1900" u="sng" dirty="0" smtClean="0"/>
              <a:t>indipendenti</a:t>
            </a:r>
            <a:r>
              <a:rPr lang="it-IT" sz="1900" dirty="0" smtClean="0"/>
              <a:t>.</a:t>
            </a:r>
          </a:p>
          <a:p>
            <a:pPr marL="285750" indent="-285750">
              <a:lnSpc>
                <a:spcPct val="120000"/>
              </a:lnSpc>
              <a:spcBef>
                <a:spcPts val="0"/>
              </a:spcBef>
              <a:spcAft>
                <a:spcPts val="600"/>
              </a:spcAft>
              <a:buFont typeface="Arial" pitchFamily="34" charset="0"/>
              <a:buChar char="•"/>
            </a:pPr>
            <a:r>
              <a:rPr lang="it-IT" sz="1900" dirty="0" smtClean="0"/>
              <a:t>i metodi </a:t>
            </a:r>
            <a:r>
              <a:rPr lang="it-IT" sz="1900" dirty="0" err="1" smtClean="0"/>
              <a:t>termoeconomici</a:t>
            </a:r>
            <a:r>
              <a:rPr lang="it-IT" sz="1900" dirty="0" smtClean="0"/>
              <a:t> possono consentire una attribuzione precisa al componente perturbato delle perdite di cui è responsabile, </a:t>
            </a:r>
          </a:p>
          <a:p>
            <a:pPr marL="285750" indent="-285750">
              <a:lnSpc>
                <a:spcPct val="120000"/>
              </a:lnSpc>
              <a:spcBef>
                <a:spcPts val="0"/>
              </a:spcBef>
              <a:spcAft>
                <a:spcPts val="600"/>
              </a:spcAft>
            </a:pPr>
            <a:r>
              <a:rPr lang="it-IT" sz="1900" dirty="0" smtClean="0"/>
              <a:t>	Purtroppo, anche componenti che non hanno subito una effettiva perturbazione possono esibire un termine di impatto diverso da zero (</a:t>
            </a:r>
            <a:r>
              <a:rPr lang="it-IT" sz="1900" b="1" dirty="0" err="1" smtClean="0"/>
              <a:t>Induced</a:t>
            </a:r>
            <a:r>
              <a:rPr lang="it-IT" sz="1900" b="1" dirty="0" smtClean="0"/>
              <a:t> </a:t>
            </a:r>
            <a:r>
              <a:rPr lang="it-IT" sz="1900" b="1" dirty="0" err="1" smtClean="0"/>
              <a:t>malfunctions</a:t>
            </a:r>
            <a:r>
              <a:rPr lang="it-IT" sz="1900" b="1" dirty="0" smtClean="0"/>
              <a:t>),</a:t>
            </a:r>
          </a:p>
          <a:p>
            <a:pPr marL="285750" indent="-285750">
              <a:lnSpc>
                <a:spcPct val="120000"/>
              </a:lnSpc>
              <a:spcBef>
                <a:spcPts val="0"/>
              </a:spcBef>
              <a:spcAft>
                <a:spcPts val="600"/>
              </a:spcAft>
            </a:pPr>
            <a:endParaRPr lang="it-IT" sz="1900" b="1" dirty="0" smtClean="0"/>
          </a:p>
          <a:p>
            <a:pPr marL="285750" indent="-285750">
              <a:lnSpc>
                <a:spcPct val="120000"/>
              </a:lnSpc>
              <a:spcBef>
                <a:spcPts val="0"/>
              </a:spcBef>
              <a:spcAft>
                <a:spcPts val="600"/>
              </a:spcAft>
            </a:pPr>
            <a:endParaRPr lang="it-IT" sz="1900" b="1" dirty="0" smtClean="0"/>
          </a:p>
          <a:p>
            <a:pPr marL="285750" indent="-285750">
              <a:lnSpc>
                <a:spcPct val="120000"/>
              </a:lnSpc>
              <a:spcBef>
                <a:spcPts val="0"/>
              </a:spcBef>
              <a:spcAft>
                <a:spcPts val="600"/>
              </a:spcAft>
            </a:pPr>
            <a:r>
              <a:rPr lang="it-IT" sz="1900" b="1" dirty="0" smtClean="0"/>
              <a:t>	</a:t>
            </a:r>
            <a:r>
              <a:rPr lang="it-IT" sz="1900" dirty="0" smtClean="0"/>
              <a:t>Il “filtraggio” della malfunzione indotta è attualmente il principale obiettivo nello sviluppo della diagnostica termo economica. Ad esempio:  </a:t>
            </a:r>
          </a:p>
          <a:p>
            <a:pPr marL="285750" indent="-22225">
              <a:lnSpc>
                <a:spcPct val="120000"/>
              </a:lnSpc>
              <a:spcBef>
                <a:spcPts val="0"/>
              </a:spcBef>
              <a:spcAft>
                <a:spcPts val="600"/>
              </a:spcAft>
            </a:pPr>
            <a:r>
              <a:rPr lang="it-IT" sz="1900" dirty="0" smtClean="0"/>
              <a:t>la riallocazione dei termini di impatto attribuiti alle giunzioni (che presentano, in generale impatto non nullo, pur essendo componenti fittizi),</a:t>
            </a:r>
          </a:p>
          <a:p>
            <a:pPr marL="285750" indent="-22225">
              <a:lnSpc>
                <a:spcPct val="120000"/>
              </a:lnSpc>
              <a:spcBef>
                <a:spcPts val="0"/>
              </a:spcBef>
              <a:spcAft>
                <a:spcPts val="600"/>
              </a:spcAft>
            </a:pPr>
            <a:r>
              <a:rPr lang="it-IT" sz="1900" dirty="0" smtClean="0"/>
              <a:t>lo scorporo di termini di impatto </a:t>
            </a:r>
            <a:r>
              <a:rPr lang="it-IT" sz="1900" dirty="0" err="1" smtClean="0"/>
              <a:t>precalcolati</a:t>
            </a:r>
            <a:r>
              <a:rPr lang="it-IT" sz="1900" dirty="0" smtClean="0"/>
              <a:t>,</a:t>
            </a:r>
          </a:p>
          <a:p>
            <a:pPr marL="285750" lvl="1" indent="-22225">
              <a:lnSpc>
                <a:spcPct val="120000"/>
              </a:lnSpc>
              <a:spcBef>
                <a:spcPts val="0"/>
              </a:spcBef>
              <a:spcAft>
                <a:spcPts val="600"/>
              </a:spcAft>
            </a:pPr>
            <a:r>
              <a:rPr lang="it-IT" sz="1900" dirty="0" smtClean="0"/>
              <a:t>relativo alla variazione di </a:t>
            </a:r>
            <a:r>
              <a:rPr lang="it-IT" sz="1900" dirty="0" err="1" smtClean="0"/>
              <a:t>T°</a:t>
            </a:r>
            <a:r>
              <a:rPr lang="it-IT" sz="1900" dirty="0" smtClean="0"/>
              <a:t>, </a:t>
            </a:r>
          </a:p>
          <a:p>
            <a:pPr marL="285750" lvl="1" indent="-22225">
              <a:lnSpc>
                <a:spcPct val="120000"/>
              </a:lnSpc>
              <a:spcBef>
                <a:spcPts val="0"/>
              </a:spcBef>
              <a:spcAft>
                <a:spcPts val="600"/>
              </a:spcAft>
            </a:pPr>
            <a:r>
              <a:rPr lang="it-IT" sz="1900" dirty="0" smtClean="0"/>
              <a:t>relativo all’effetto della relazione tra </a:t>
            </a:r>
            <a:r>
              <a:rPr lang="it-IT" sz="1900" dirty="0" err="1" smtClean="0"/>
              <a:t>k</a:t>
            </a:r>
            <a:r>
              <a:rPr lang="it-IT" sz="1900" baseline="-25000" dirty="0" err="1" smtClean="0"/>
              <a:t>i</a:t>
            </a:r>
            <a:r>
              <a:rPr lang="it-IT" sz="1900" dirty="0" smtClean="0"/>
              <a:t> e P</a:t>
            </a:r>
            <a:r>
              <a:rPr lang="it-IT" sz="1900" baseline="-25000" dirty="0" smtClean="0"/>
              <a:t>i</a:t>
            </a:r>
            <a:r>
              <a:rPr lang="it-IT" sz="1900" dirty="0" smtClean="0"/>
              <a:t> </a:t>
            </a:r>
          </a:p>
          <a:p>
            <a:pPr marL="285750" lvl="1" indent="-22225">
              <a:lnSpc>
                <a:spcPct val="120000"/>
              </a:lnSpc>
              <a:spcBef>
                <a:spcPts val="0"/>
              </a:spcBef>
              <a:spcAft>
                <a:spcPts val="600"/>
              </a:spcAft>
            </a:pPr>
            <a:r>
              <a:rPr lang="it-IT" sz="1900" dirty="0" smtClean="0"/>
              <a:t>relativo alla dipendenza del termine di impatto dall’effetto del solo sistema di </a:t>
            </a:r>
            <a:r>
              <a:rPr lang="it-IT" sz="1900" dirty="0" smtClean="0"/>
              <a:t>regolazione </a:t>
            </a:r>
            <a:r>
              <a:rPr lang="it-IT" sz="1900" dirty="0" smtClean="0"/>
              <a:t>dell’impianto.</a:t>
            </a:r>
            <a:endParaRPr lang="en-US"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it-IT"/>
              <a:t>ESEMPIO DI DIAGNOSI</a:t>
            </a:r>
            <a:br>
              <a:rPr lang="it-IT"/>
            </a:br>
            <a:r>
              <a:rPr lang="it-IT"/>
              <a:t> </a:t>
            </a:r>
            <a:endParaRPr lang="en-US"/>
          </a:p>
        </p:txBody>
      </p:sp>
      <p:pic>
        <p:nvPicPr>
          <p:cNvPr id="34820" name="Picture 4"/>
          <p:cNvPicPr>
            <a:picLocks noChangeAspect="1" noChangeArrowheads="1"/>
          </p:cNvPicPr>
          <p:nvPr/>
        </p:nvPicPr>
        <p:blipFill>
          <a:blip r:embed="rId2" cstate="print"/>
          <a:srcRect/>
          <a:stretch>
            <a:fillRect/>
          </a:stretch>
        </p:blipFill>
        <p:spPr bwMode="auto">
          <a:xfrm>
            <a:off x="1425575" y="676746"/>
            <a:ext cx="6243638" cy="5416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a:t>ESEMPIO DI DIAGNOSI</a:t>
            </a:r>
            <a:br>
              <a:rPr lang="it-IT"/>
            </a:br>
            <a:endParaRPr lang="en-US"/>
          </a:p>
        </p:txBody>
      </p:sp>
      <p:pic>
        <p:nvPicPr>
          <p:cNvPr id="35844" name="Picture 4"/>
          <p:cNvPicPr>
            <a:picLocks noChangeAspect="1" noChangeArrowheads="1"/>
          </p:cNvPicPr>
          <p:nvPr/>
        </p:nvPicPr>
        <p:blipFill>
          <a:blip r:embed="rId2" cstate="print"/>
          <a:srcRect/>
          <a:stretch>
            <a:fillRect/>
          </a:stretch>
        </p:blipFill>
        <p:spPr bwMode="auto">
          <a:xfrm>
            <a:off x="1397000" y="764704"/>
            <a:ext cx="6243638" cy="5414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egnaposto piè di pagina 4"/>
          <p:cNvSpPr>
            <a:spLocks noGrp="1"/>
          </p:cNvSpPr>
          <p:nvPr>
            <p:ph type="ftr" sz="quarter" idx="4294967295"/>
          </p:nvPr>
        </p:nvSpPr>
        <p:spPr>
          <a:xfrm>
            <a:off x="3352800" y="5555704"/>
            <a:ext cx="2895600" cy="457200"/>
          </a:xfrm>
          <a:prstGeom prst="rect">
            <a:avLst/>
          </a:prstGeom>
        </p:spPr>
        <p:txBody>
          <a:bodyPr/>
          <a:lstStyle/>
          <a:p>
            <a:r>
              <a:rPr lang="en-US"/>
              <a:t>Pordenone Energia scpa</a:t>
            </a:r>
          </a:p>
        </p:txBody>
      </p:sp>
      <p:sp>
        <p:nvSpPr>
          <p:cNvPr id="12" name="Segnaposto numero diapositiva 5"/>
          <p:cNvSpPr>
            <a:spLocks noGrp="1"/>
          </p:cNvSpPr>
          <p:nvPr>
            <p:ph type="sldNum" sz="quarter" idx="4294967295"/>
          </p:nvPr>
        </p:nvSpPr>
        <p:spPr>
          <a:xfrm>
            <a:off x="6705600" y="5555704"/>
            <a:ext cx="1905000" cy="457200"/>
          </a:xfrm>
          <a:prstGeom prst="rect">
            <a:avLst/>
          </a:prstGeom>
        </p:spPr>
        <p:txBody>
          <a:bodyPr/>
          <a:lstStyle/>
          <a:p>
            <a:fld id="{59A03595-0016-4E75-9E2B-902C7EE2A006}" type="slidenum">
              <a:rPr lang="en-US"/>
              <a:pPr/>
              <a:t>45</a:t>
            </a:fld>
            <a:endParaRPr lang="en-US"/>
          </a:p>
        </p:txBody>
      </p:sp>
      <p:sp>
        <p:nvSpPr>
          <p:cNvPr id="61444" name="Rectangle 4"/>
          <p:cNvSpPr>
            <a:spLocks noChangeArrowheads="1"/>
          </p:cNvSpPr>
          <p:nvPr/>
        </p:nvSpPr>
        <p:spPr bwMode="auto">
          <a:xfrm>
            <a:off x="633413" y="831304"/>
            <a:ext cx="7905750" cy="5334000"/>
          </a:xfrm>
          <a:prstGeom prst="rect">
            <a:avLst/>
          </a:prstGeom>
          <a:solidFill>
            <a:srgbClr val="FFFF99"/>
          </a:solidFill>
          <a:ln w="12700">
            <a:solidFill>
              <a:schemeClr val="tx1"/>
            </a:solidFill>
            <a:miter lim="800000"/>
            <a:headEnd type="none" w="sm" len="sm"/>
            <a:tailEnd type="none" w="sm" len="sm"/>
          </a:ln>
          <a:effectLst/>
        </p:spPr>
        <p:txBody>
          <a:bodyPr wrap="none" anchor="ctr"/>
          <a:lstStyle/>
          <a:p>
            <a:endParaRPr lang="it-IT"/>
          </a:p>
        </p:txBody>
      </p:sp>
      <p:graphicFrame>
        <p:nvGraphicFramePr>
          <p:cNvPr id="61445" name="Object 5"/>
          <p:cNvGraphicFramePr>
            <a:graphicFrameLocks noChangeAspect="1"/>
          </p:cNvGraphicFramePr>
          <p:nvPr/>
        </p:nvGraphicFramePr>
        <p:xfrm>
          <a:off x="633413" y="899567"/>
          <a:ext cx="8018462" cy="5259387"/>
        </p:xfrm>
        <a:graphic>
          <a:graphicData uri="http://schemas.openxmlformats.org/presentationml/2006/ole">
            <mc:AlternateContent xmlns:mc="http://schemas.openxmlformats.org/markup-compatibility/2006">
              <mc:Choice xmlns:v="urn:schemas-microsoft-com:vml" Requires="v">
                <p:oleObj spid="_x0000_s57363" name="Documento" r:id="rId4" imgW="9353092" imgH="6065036" progId="Word.Document.8">
                  <p:embed/>
                </p:oleObj>
              </mc:Choice>
              <mc:Fallback>
                <p:oleObj name="Documento" r:id="rId4" imgW="9353092" imgH="6065036"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4155"/>
                      <a:stretch>
                        <a:fillRect/>
                      </a:stretch>
                    </p:blipFill>
                    <p:spPr bwMode="auto">
                      <a:xfrm>
                        <a:off x="633413" y="899567"/>
                        <a:ext cx="8018462" cy="525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6" name="Rectangle 6"/>
          <p:cNvSpPr>
            <a:spLocks noChangeArrowheads="1"/>
          </p:cNvSpPr>
          <p:nvPr/>
        </p:nvSpPr>
        <p:spPr bwMode="auto">
          <a:xfrm>
            <a:off x="7173913" y="2279104"/>
            <a:ext cx="1196975" cy="838200"/>
          </a:xfrm>
          <a:prstGeom prst="rect">
            <a:avLst/>
          </a:prstGeom>
          <a:noFill/>
          <a:ln w="38100">
            <a:solidFill>
              <a:schemeClr val="tx1"/>
            </a:solidFill>
            <a:miter lim="800000"/>
            <a:headEnd type="none" w="sm" len="sm"/>
            <a:tailEnd type="none" w="sm" len="sm"/>
          </a:ln>
          <a:effectLst/>
        </p:spPr>
        <p:txBody>
          <a:bodyPr wrap="none" anchor="ctr"/>
          <a:lstStyle/>
          <a:p>
            <a:endParaRPr lang="it-IT"/>
          </a:p>
        </p:txBody>
      </p:sp>
      <p:grpSp>
        <p:nvGrpSpPr>
          <p:cNvPr id="4" name="Gruppo 3"/>
          <p:cNvGrpSpPr/>
          <p:nvPr/>
        </p:nvGrpSpPr>
        <p:grpSpPr>
          <a:xfrm>
            <a:off x="7852871" y="488404"/>
            <a:ext cx="1125537" cy="685800"/>
            <a:chOff x="9340100" y="1714499"/>
            <a:chExt cx="1125537" cy="685800"/>
          </a:xfrm>
        </p:grpSpPr>
        <p:sp>
          <p:nvSpPr>
            <p:cNvPr id="61449" name="Rectangle 9"/>
            <p:cNvSpPr>
              <a:spLocks noChangeArrowheads="1"/>
            </p:cNvSpPr>
            <p:nvPr/>
          </p:nvSpPr>
          <p:spPr bwMode="auto">
            <a:xfrm>
              <a:off x="9340100" y="1714499"/>
              <a:ext cx="1125537" cy="685800"/>
            </a:xfrm>
            <a:prstGeom prst="rect">
              <a:avLst/>
            </a:prstGeom>
            <a:solidFill>
              <a:schemeClr val="accent2"/>
            </a:solidFill>
            <a:ln w="12700">
              <a:solidFill>
                <a:schemeClr val="accent2"/>
              </a:solidFill>
              <a:miter lim="800000"/>
              <a:headEnd type="none" w="sm" len="sm"/>
              <a:tailEnd type="none" w="sm" len="sm"/>
            </a:ln>
            <a:effectLst/>
          </p:spPr>
          <p:txBody>
            <a:bodyPr wrap="none" anchor="ctr"/>
            <a:lstStyle/>
            <a:p>
              <a:endParaRPr lang="it-IT"/>
            </a:p>
          </p:txBody>
        </p:sp>
        <p:sp>
          <p:nvSpPr>
            <p:cNvPr id="61450" name="Text Box 10"/>
            <p:cNvSpPr txBox="1">
              <a:spLocks noChangeArrowheads="1"/>
            </p:cNvSpPr>
            <p:nvPr/>
          </p:nvSpPr>
          <p:spPr bwMode="auto">
            <a:xfrm>
              <a:off x="9340100" y="1804535"/>
              <a:ext cx="1125537" cy="461963"/>
            </a:xfrm>
            <a:prstGeom prst="rect">
              <a:avLst/>
            </a:prstGeom>
            <a:noFill/>
            <a:ln w="12700">
              <a:noFill/>
              <a:miter lim="800000"/>
              <a:headEnd type="none" w="sm" len="sm"/>
              <a:tailEnd type="none" w="sm" len="sm"/>
            </a:ln>
            <a:effectLst/>
          </p:spPr>
          <p:txBody>
            <a:bodyPr>
              <a:spAutoFit/>
            </a:bodyPr>
            <a:lstStyle/>
            <a:p>
              <a:pPr>
                <a:spcBef>
                  <a:spcPct val="50000"/>
                </a:spcBef>
              </a:pPr>
              <a:r>
                <a:rPr lang="it-IT" sz="2400" dirty="0" smtClean="0">
                  <a:latin typeface="Symbol" pitchFamily="18" charset="2"/>
                </a:rPr>
                <a:t>e </a:t>
              </a:r>
              <a:r>
                <a:rPr lang="it-IT" sz="2400" dirty="0" err="1" smtClean="0">
                  <a:latin typeface="Symbol" pitchFamily="18" charset="2"/>
                </a:rPr>
                <a:t>h</a:t>
              </a:r>
              <a:r>
                <a:rPr lang="it-IT" sz="2400" baseline="-25000" dirty="0" err="1" smtClean="0">
                  <a:latin typeface="+mj-lt"/>
                </a:rPr>
                <a:t>is</a:t>
              </a:r>
              <a:r>
                <a:rPr lang="it-IT" sz="2400" dirty="0" err="1" smtClean="0"/>
                <a:t>T</a:t>
              </a:r>
              <a:r>
                <a:rPr lang="it-IT" sz="2400" baseline="-25000" dirty="0" err="1" smtClean="0"/>
                <a:t>c</a:t>
              </a:r>
              <a:r>
                <a:rPr lang="it-IT" sz="2400" dirty="0" smtClean="0"/>
                <a:t> </a:t>
              </a:r>
              <a:r>
                <a:rPr lang="it-IT" sz="2400" dirty="0"/>
                <a:t>c</a:t>
              </a:r>
              <a:endParaRPr lang="it-IT" sz="2400" dirty="0">
                <a:latin typeface="Symbol" pitchFamily="18" charset="2"/>
              </a:endParaRPr>
            </a:p>
          </p:txBody>
        </p:sp>
      </p:grpSp>
      <p:cxnSp>
        <p:nvCxnSpPr>
          <p:cNvPr id="61451" name="AutoShape 11"/>
          <p:cNvCxnSpPr>
            <a:cxnSpLocks noChangeShapeType="1"/>
          </p:cNvCxnSpPr>
          <p:nvPr/>
        </p:nvCxnSpPr>
        <p:spPr bwMode="auto">
          <a:xfrm rot="5400000">
            <a:off x="7810461" y="1529016"/>
            <a:ext cx="1485900" cy="386903"/>
          </a:xfrm>
          <a:prstGeom prst="bentConnector2">
            <a:avLst/>
          </a:prstGeom>
          <a:noFill/>
          <a:ln w="57150">
            <a:solidFill>
              <a:schemeClr val="accent2"/>
            </a:solidFill>
            <a:miter lim="800000"/>
            <a:headEnd type="none" w="sm" len="sm"/>
            <a:tailEnd type="triangle" w="sm" len="sm"/>
          </a:ln>
          <a:effectLst/>
        </p:spPr>
      </p:cxnSp>
      <p:sp>
        <p:nvSpPr>
          <p:cNvPr id="61453" name="Rectangle 13"/>
          <p:cNvSpPr>
            <a:spLocks noGrp="1" noChangeArrowheads="1"/>
          </p:cNvSpPr>
          <p:nvPr>
            <p:ph type="title"/>
          </p:nvPr>
        </p:nvSpPr>
        <p:spPr>
          <a:noFill/>
          <a:ln/>
        </p:spPr>
        <p:txBody>
          <a:bodyPr/>
          <a:lstStyle/>
          <a:p>
            <a:r>
              <a:rPr lang="it-IT" dirty="0"/>
              <a:t>ESEMPIO DI OTTIMIZZAZIONE </a:t>
            </a:r>
            <a:r>
              <a:rPr lang="it-IT" dirty="0" smtClean="0"/>
              <a:t>LOCALE</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box(out)">
                                      <p:cBhvr>
                                        <p:cTn id="7"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it-IT"/>
              <a:t>ESEMPIO DI OTTIMIZZAZIONE LOCALE</a:t>
            </a:r>
            <a:endParaRPr lang="en-US"/>
          </a:p>
        </p:txBody>
      </p:sp>
      <p:sp>
        <p:nvSpPr>
          <p:cNvPr id="37891" name="Rectangle 3"/>
          <p:cNvSpPr>
            <a:spLocks noGrp="1" noChangeArrowheads="1"/>
          </p:cNvSpPr>
          <p:nvPr>
            <p:ph type="body" idx="1"/>
          </p:nvPr>
        </p:nvSpPr>
        <p:spPr>
          <a:xfrm>
            <a:off x="251520" y="764704"/>
            <a:ext cx="8615363" cy="5146675"/>
          </a:xfrm>
        </p:spPr>
        <p:txBody>
          <a:bodyPr>
            <a:normAutofit/>
          </a:bodyPr>
          <a:lstStyle/>
          <a:p>
            <a:pPr marL="179388" indent="-179388">
              <a:spcBef>
                <a:spcPts val="0"/>
              </a:spcBef>
              <a:spcAft>
                <a:spcPts val="600"/>
              </a:spcAft>
              <a:buFont typeface="Arial" pitchFamily="34" charset="0"/>
              <a:buChar char="•"/>
            </a:pPr>
            <a:r>
              <a:rPr lang="it-IT" sz="1600" dirty="0"/>
              <a:t>“test di località” sulle variabili di progetto, per individuare quelle effettivamente locali (quelle che influenzano un solo termine di impatto);</a:t>
            </a:r>
          </a:p>
          <a:p>
            <a:pPr marL="179388" indent="-179388">
              <a:spcBef>
                <a:spcPts val="0"/>
              </a:spcBef>
              <a:spcAft>
                <a:spcPts val="600"/>
              </a:spcAft>
              <a:buFont typeface="Arial" pitchFamily="34" charset="0"/>
              <a:buChar char="•"/>
            </a:pPr>
            <a:r>
              <a:rPr lang="it-IT" sz="1600" dirty="0"/>
              <a:t>ottimizzare globalmente il sistema rispetto alle variabili restanti (conseguendo un’utile riduzione del loro numero),</a:t>
            </a:r>
          </a:p>
          <a:p>
            <a:pPr marL="179388" indent="-179388">
              <a:spcBef>
                <a:spcPts val="0"/>
              </a:spcBef>
              <a:spcAft>
                <a:spcPts val="600"/>
              </a:spcAft>
              <a:buFont typeface="Arial" pitchFamily="34" charset="0"/>
              <a:buChar char="•"/>
            </a:pPr>
            <a:r>
              <a:rPr lang="it-IT" sz="1600" dirty="0"/>
              <a:t>ottimizzare “localmente” le altre variabili, procedendo nell’iterazione fino a convergenza,</a:t>
            </a:r>
          </a:p>
          <a:p>
            <a:pPr>
              <a:spcBef>
                <a:spcPts val="0"/>
              </a:spcBef>
              <a:spcAft>
                <a:spcPts val="600"/>
              </a:spcAft>
            </a:pPr>
            <a:r>
              <a:rPr lang="it-IT" sz="1600" dirty="0"/>
              <a:t>il vantaggio è quello di trattare, ad ogni passo, problemi più semplici, e di poter usare modelli diversi (per complessità, per piattaforma di calcolo, …. ) per i diversi componenti.  </a:t>
            </a:r>
            <a:endParaRPr lang="en-US" sz="1600" dirty="0"/>
          </a:p>
        </p:txBody>
      </p:sp>
      <p:sp>
        <p:nvSpPr>
          <p:cNvPr id="4" name="Rectangle 3"/>
          <p:cNvSpPr txBox="1">
            <a:spLocks noChangeArrowheads="1"/>
          </p:cNvSpPr>
          <p:nvPr/>
        </p:nvSpPr>
        <p:spPr>
          <a:xfrm>
            <a:off x="249238" y="3091929"/>
            <a:ext cx="8615362" cy="2929359"/>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ct val="20000"/>
              </a:spcBef>
              <a:spcAft>
                <a:spcPts val="0"/>
              </a:spcAft>
              <a:buClrTx/>
              <a:buSzTx/>
              <a:buFont typeface="Wingdings" charset="2"/>
              <a:buNone/>
              <a:tabLst/>
              <a:defRPr/>
            </a:pPr>
            <a:r>
              <a:rPr kumimoji="0" lang="it-IT" sz="1600" b="0" i="0" u="none" strike="noStrike" kern="1200" cap="none" spc="0" normalizeH="0" baseline="0" noProof="0" dirty="0" smtClean="0">
                <a:ln>
                  <a:noFill/>
                </a:ln>
                <a:solidFill>
                  <a:schemeClr val="tx1"/>
                </a:solidFill>
                <a:effectLst/>
                <a:uLnTx/>
                <a:uFillTx/>
                <a:latin typeface="Arial"/>
                <a:ea typeface="+mn-ea"/>
                <a:cs typeface="Arial"/>
              </a:rPr>
              <a:t>ESEMPIO</a:t>
            </a:r>
          </a:p>
          <a:p>
            <a:pPr marL="0" marR="0" lvl="0" indent="0" algn="l" defTabSz="457200" rtl="0" eaLnBrk="1" fontAlgn="auto" latinLnBrk="0" hangingPunct="1">
              <a:lnSpc>
                <a:spcPct val="90000"/>
              </a:lnSpc>
              <a:spcBef>
                <a:spcPct val="20000"/>
              </a:spcBef>
              <a:spcAft>
                <a:spcPts val="0"/>
              </a:spcAft>
              <a:buClrTx/>
              <a:buSzTx/>
              <a:buFont typeface="Wingdings" charset="2"/>
              <a:buNone/>
              <a:tabLst/>
              <a:defRPr/>
            </a:pPr>
            <a:endParaRPr kumimoji="0" lang="it-IT" sz="16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90000"/>
              </a:lnSpc>
              <a:spcBef>
                <a:spcPct val="20000"/>
              </a:spcBef>
              <a:spcAft>
                <a:spcPts val="0"/>
              </a:spcAft>
              <a:buClrTx/>
              <a:buSzTx/>
              <a:buFont typeface="Wingdings" charset="2"/>
              <a:buNone/>
              <a:tabLst/>
              <a:defRPr/>
            </a:pPr>
            <a:r>
              <a:rPr kumimoji="0" lang="it-IT" sz="1600" b="0" i="0" u="none" strike="noStrike" kern="1200" cap="none" spc="0" normalizeH="0" baseline="0" noProof="0" dirty="0" smtClean="0">
                <a:ln>
                  <a:noFill/>
                </a:ln>
                <a:solidFill>
                  <a:schemeClr val="tx1"/>
                </a:solidFill>
                <a:effectLst/>
                <a:uLnTx/>
                <a:uFillTx/>
                <a:latin typeface="Arial"/>
                <a:ea typeface="+mn-ea"/>
                <a:cs typeface="Arial"/>
              </a:rPr>
              <a:t>4 variabili libere del modello termodinamico, risultate locali con diverso grado di approssimazione, relative al condensatore e alla pompa di estrazione del condensato:</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endParaRPr kumimoji="0" lang="it-IT" sz="1600" b="0" i="0" u="none" strike="noStrike" kern="1200" cap="none" spc="0" normalizeH="0" baseline="0" noProof="0" dirty="0" smtClean="0">
              <a:ln>
                <a:noFill/>
              </a:ln>
              <a:solidFill>
                <a:schemeClr val="tx1"/>
              </a:solidFill>
              <a:effectLst/>
              <a:uLnTx/>
              <a:uFillTx/>
              <a:latin typeface="Arial"/>
              <a:ea typeface="+mn-ea"/>
              <a:cs typeface="Arial"/>
            </a:endParaRP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it-IT" sz="1600" b="0" i="0" u="none" strike="noStrike" kern="1200" cap="none" spc="0" normalizeH="0" baseline="0" noProof="0" dirty="0" smtClean="0">
                <a:ln>
                  <a:noFill/>
                </a:ln>
                <a:solidFill>
                  <a:schemeClr val="tx1"/>
                </a:solidFill>
                <a:effectLst/>
                <a:uLnTx/>
                <a:uFillTx/>
                <a:latin typeface="Arial"/>
                <a:ea typeface="+mn-ea"/>
                <a:cs typeface="Arial"/>
              </a:rPr>
              <a:t>il rendimento isoentropico della pompa del condensato, </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it-IT" sz="1600" b="0" i="0" u="none" strike="noStrike" kern="1200" cap="none" spc="0" normalizeH="0" baseline="0" noProof="0" dirty="0" smtClean="0">
                <a:ln>
                  <a:noFill/>
                </a:ln>
                <a:solidFill>
                  <a:schemeClr val="tx1"/>
                </a:solidFill>
                <a:effectLst/>
                <a:uLnTx/>
                <a:uFillTx/>
                <a:latin typeface="Arial"/>
                <a:ea typeface="+mn-ea"/>
                <a:cs typeface="Arial"/>
              </a:rPr>
              <a:t>il rendimento </a:t>
            </a:r>
            <a:r>
              <a:rPr kumimoji="0" lang="it-IT" sz="1600" b="0" i="0" u="none" strike="noStrike" kern="1200" cap="none" spc="0" normalizeH="0" baseline="0" noProof="0" dirty="0" err="1" smtClean="0">
                <a:ln>
                  <a:noFill/>
                </a:ln>
                <a:solidFill>
                  <a:schemeClr val="tx1"/>
                </a:solidFill>
                <a:effectLst/>
                <a:uLnTx/>
                <a:uFillTx/>
                <a:latin typeface="Arial"/>
                <a:ea typeface="+mn-ea"/>
                <a:cs typeface="Arial"/>
              </a:rPr>
              <a:t>neg</a:t>
            </a:r>
            <a:r>
              <a:rPr kumimoji="0" lang="it-IT" sz="1600" b="0" i="0" u="none" strike="noStrike" kern="1200" cap="none" spc="0" normalizeH="0" baseline="0" noProof="0" dirty="0" smtClean="0">
                <a:ln>
                  <a:noFill/>
                </a:ln>
                <a:solidFill>
                  <a:schemeClr val="tx1"/>
                </a:solidFill>
                <a:effectLst/>
                <a:uLnTx/>
                <a:uFillTx/>
                <a:latin typeface="Arial"/>
                <a:ea typeface="+mn-ea"/>
                <a:cs typeface="Arial"/>
              </a:rPr>
              <a:t>-entropico del condensatore, (</a:t>
            </a:r>
            <a:r>
              <a:rPr kumimoji="0" lang="it-IT" sz="1600" b="0" i="0" u="none" strike="noStrike" kern="1200" cap="none" spc="0" normalizeH="0" baseline="0" noProof="0" dirty="0" smtClean="0">
                <a:ln>
                  <a:noFill/>
                </a:ln>
                <a:solidFill>
                  <a:schemeClr val="tx1"/>
                </a:solidFill>
                <a:effectLst/>
                <a:uLnTx/>
                <a:uFillTx/>
                <a:latin typeface="Arial"/>
                <a:ea typeface="+mn-ea"/>
                <a:cs typeface="Arial"/>
              </a:rPr>
              <a:t>T°/</a:t>
            </a:r>
            <a:r>
              <a:rPr kumimoji="0" lang="it-IT" sz="1600" b="0" i="0" u="none" strike="noStrike" kern="1200" cap="none" spc="0" normalizeH="0" baseline="0" noProof="0" dirty="0" err="1" smtClean="0">
                <a:ln>
                  <a:noFill/>
                </a:ln>
                <a:solidFill>
                  <a:schemeClr val="tx1"/>
                </a:solidFill>
                <a:effectLst/>
                <a:uLnTx/>
                <a:uFillTx/>
                <a:latin typeface="Arial"/>
                <a:ea typeface="+mn-ea"/>
                <a:cs typeface="Arial"/>
              </a:rPr>
              <a:t>Tcondensato</a:t>
            </a:r>
            <a:r>
              <a:rPr kumimoji="0" lang="it-IT" sz="1600" b="0" i="0" u="none" strike="noStrike" kern="1200" cap="none" spc="0" normalizeH="0" baseline="0" noProof="0" dirty="0" smtClean="0">
                <a:ln>
                  <a:noFill/>
                </a:ln>
                <a:solidFill>
                  <a:schemeClr val="tx1"/>
                </a:solidFill>
                <a:effectLst/>
                <a:uLnTx/>
                <a:uFillTx/>
                <a:latin typeface="Arial"/>
                <a:ea typeface="+mn-ea"/>
                <a:cs typeface="Arial"/>
              </a:rPr>
              <a:t>),</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it-IT" sz="1600" b="0" i="0" u="none" strike="noStrike" kern="1200" cap="none" spc="0" normalizeH="0" baseline="0" noProof="0" dirty="0" smtClean="0">
                <a:ln>
                  <a:noFill/>
                </a:ln>
                <a:solidFill>
                  <a:schemeClr val="tx1"/>
                </a:solidFill>
                <a:effectLst/>
                <a:uLnTx/>
                <a:uFillTx/>
                <a:latin typeface="Arial"/>
                <a:ea typeface="+mn-ea"/>
                <a:cs typeface="Arial"/>
              </a:rPr>
              <a:t>l'efficacia del condensatore,</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it-IT" sz="1600" b="0" i="0" u="none" strike="noStrike" kern="1200" cap="none" spc="0" normalizeH="0" baseline="0" noProof="0" dirty="0" smtClean="0">
                <a:ln>
                  <a:noFill/>
                </a:ln>
                <a:solidFill>
                  <a:schemeClr val="tx1"/>
                </a:solidFill>
                <a:effectLst/>
                <a:uLnTx/>
                <a:uFillTx/>
                <a:latin typeface="Arial"/>
                <a:ea typeface="+mn-ea"/>
                <a:cs typeface="Arial"/>
              </a:rPr>
              <a:t>la velocità dell'acqua di raffreddamento nel condensatore.</a:t>
            </a: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it-IT"/>
              <a:t>ESEMPIO DI OTTIMIZZAZIONE LOCALE</a:t>
            </a:r>
            <a:endParaRPr lang="en-US"/>
          </a:p>
        </p:txBody>
      </p:sp>
      <p:sp>
        <p:nvSpPr>
          <p:cNvPr id="38915" name="Rectangle 3"/>
          <p:cNvSpPr>
            <a:spLocks noGrp="1" noChangeArrowheads="1"/>
          </p:cNvSpPr>
          <p:nvPr>
            <p:ph type="body" idx="1"/>
          </p:nvPr>
        </p:nvSpPr>
        <p:spPr>
          <a:xfrm>
            <a:off x="168275" y="1052736"/>
            <a:ext cx="8975725" cy="696913"/>
          </a:xfrm>
        </p:spPr>
        <p:txBody>
          <a:bodyPr>
            <a:normAutofit/>
          </a:bodyPr>
          <a:lstStyle/>
          <a:p>
            <a:pPr>
              <a:lnSpc>
                <a:spcPct val="90000"/>
              </a:lnSpc>
            </a:pPr>
            <a:r>
              <a:rPr lang="it-IT" sz="1800" dirty="0"/>
              <a:t>Per i costi del capitale si sono utilizzate espressioni del tipo: </a:t>
            </a:r>
            <a:endParaRPr lang="en-US" sz="1800" dirty="0"/>
          </a:p>
        </p:txBody>
      </p:sp>
      <p:pic>
        <p:nvPicPr>
          <p:cNvPr id="38916" name="Picture 4"/>
          <p:cNvPicPr>
            <a:picLocks noChangeAspect="1" noChangeArrowheads="1"/>
          </p:cNvPicPr>
          <p:nvPr/>
        </p:nvPicPr>
        <p:blipFill>
          <a:blip r:embed="rId2" cstate="print"/>
          <a:srcRect r="58684"/>
          <a:stretch>
            <a:fillRect/>
          </a:stretch>
        </p:blipFill>
        <p:spPr bwMode="auto">
          <a:xfrm>
            <a:off x="2205038" y="1530574"/>
            <a:ext cx="5075237" cy="436562"/>
          </a:xfrm>
          <a:prstGeom prst="rect">
            <a:avLst/>
          </a:prstGeom>
          <a:noFill/>
          <a:ln w="9525">
            <a:noFill/>
            <a:miter lim="800000"/>
            <a:headEnd/>
            <a:tailEnd/>
          </a:ln>
          <a:effectLst/>
        </p:spPr>
      </p:pic>
      <p:pic>
        <p:nvPicPr>
          <p:cNvPr id="38917" name="Picture 5"/>
          <p:cNvPicPr>
            <a:picLocks noChangeAspect="1" noChangeArrowheads="1"/>
          </p:cNvPicPr>
          <p:nvPr/>
        </p:nvPicPr>
        <p:blipFill>
          <a:blip r:embed="rId3" cstate="print"/>
          <a:srcRect/>
          <a:stretch>
            <a:fillRect/>
          </a:stretch>
        </p:blipFill>
        <p:spPr bwMode="auto">
          <a:xfrm>
            <a:off x="950913" y="2178274"/>
            <a:ext cx="7056437" cy="381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it-IT" b="1"/>
              <a:t>CONCLUSIONI</a:t>
            </a:r>
            <a:endParaRPr lang="en-US" b="1"/>
          </a:p>
        </p:txBody>
      </p:sp>
      <p:sp>
        <p:nvSpPr>
          <p:cNvPr id="39939" name="Rectangle 3"/>
          <p:cNvSpPr>
            <a:spLocks noGrp="1" noChangeArrowheads="1"/>
          </p:cNvSpPr>
          <p:nvPr>
            <p:ph type="body" idx="1"/>
          </p:nvPr>
        </p:nvSpPr>
        <p:spPr>
          <a:xfrm>
            <a:off x="539552" y="764704"/>
            <a:ext cx="8439348" cy="5472608"/>
          </a:xfrm>
        </p:spPr>
        <p:txBody>
          <a:bodyPr>
            <a:normAutofit fontScale="85000" lnSpcReduction="20000"/>
          </a:bodyPr>
          <a:lstStyle/>
          <a:p>
            <a:pPr>
              <a:lnSpc>
                <a:spcPct val="110000"/>
              </a:lnSpc>
              <a:spcBef>
                <a:spcPts val="0"/>
              </a:spcBef>
              <a:spcAft>
                <a:spcPts val="600"/>
              </a:spcAft>
            </a:pPr>
            <a:r>
              <a:rPr lang="it-IT" sz="1900" b="1" dirty="0" err="1"/>
              <a:t>k*</a:t>
            </a:r>
            <a:r>
              <a:rPr lang="it-IT" sz="1900" dirty="0"/>
              <a:t> è una nuova </a:t>
            </a:r>
            <a:r>
              <a:rPr lang="it-IT" sz="1900" b="1" dirty="0"/>
              <a:t>grandezza termodinamica</a:t>
            </a:r>
            <a:r>
              <a:rPr lang="it-IT" sz="1900" dirty="0"/>
              <a:t>, che consente di tenere conto, attraverso la </a:t>
            </a:r>
            <a:r>
              <a:rPr lang="it-IT" sz="1900" b="1" dirty="0"/>
              <a:t>Struttura Produttiva</a:t>
            </a:r>
            <a:r>
              <a:rPr lang="it-IT" sz="1900" dirty="0"/>
              <a:t>, dell’effetto globale associato ad una </a:t>
            </a:r>
            <a:r>
              <a:rPr lang="it-IT" sz="1900" b="1" dirty="0"/>
              <a:t>modificazione locale </a:t>
            </a:r>
            <a:r>
              <a:rPr lang="it-IT" sz="1900" dirty="0"/>
              <a:t>dei componenti</a:t>
            </a:r>
            <a:r>
              <a:rPr lang="it-IT" sz="1900" dirty="0" smtClean="0"/>
              <a:t>.</a:t>
            </a:r>
          </a:p>
          <a:p>
            <a:pPr>
              <a:lnSpc>
                <a:spcPct val="110000"/>
              </a:lnSpc>
              <a:spcBef>
                <a:spcPts val="0"/>
              </a:spcBef>
              <a:spcAft>
                <a:spcPts val="600"/>
              </a:spcAft>
            </a:pPr>
            <a:endParaRPr lang="it-IT" sz="1900" dirty="0"/>
          </a:p>
          <a:p>
            <a:pPr>
              <a:lnSpc>
                <a:spcPct val="110000"/>
              </a:lnSpc>
              <a:spcBef>
                <a:spcPts val="0"/>
              </a:spcBef>
              <a:spcAft>
                <a:spcPts val="600"/>
              </a:spcAft>
            </a:pPr>
            <a:r>
              <a:rPr lang="it-IT" sz="1900" dirty="0"/>
              <a:t>La </a:t>
            </a:r>
            <a:r>
              <a:rPr lang="it-IT" sz="1900" b="1" dirty="0"/>
              <a:t>Diagnostica energetica</a:t>
            </a:r>
            <a:r>
              <a:rPr lang="it-IT" sz="1900" dirty="0"/>
              <a:t> è una delle applicazione più interessanti, qualora si riesca a prescindere dalla necessità di simulare l’intero impianto e di identificare completamente le variabili fisiche effettivamente perturbate</a:t>
            </a:r>
            <a:r>
              <a:rPr lang="it-IT" sz="1900" dirty="0" smtClean="0"/>
              <a:t>.</a:t>
            </a:r>
          </a:p>
          <a:p>
            <a:pPr>
              <a:lnSpc>
                <a:spcPct val="110000"/>
              </a:lnSpc>
              <a:spcBef>
                <a:spcPts val="0"/>
              </a:spcBef>
              <a:spcAft>
                <a:spcPts val="600"/>
              </a:spcAft>
              <a:buFont typeface="Wingdings" pitchFamily="2" charset="2"/>
              <a:buNone/>
            </a:pPr>
            <a:endParaRPr lang="it-IT" sz="1900" dirty="0" smtClean="0"/>
          </a:p>
          <a:p>
            <a:pPr>
              <a:lnSpc>
                <a:spcPct val="110000"/>
              </a:lnSpc>
              <a:spcBef>
                <a:spcPts val="0"/>
              </a:spcBef>
              <a:spcAft>
                <a:spcPts val="600"/>
              </a:spcAft>
            </a:pPr>
            <a:r>
              <a:rPr lang="it-IT" sz="1900" dirty="0" smtClean="0"/>
              <a:t>Purtroppo </a:t>
            </a:r>
            <a:r>
              <a:rPr lang="it-IT" sz="1900" dirty="0"/>
              <a:t>la presenza della </a:t>
            </a:r>
            <a:r>
              <a:rPr lang="it-IT" sz="1900" b="1" dirty="0"/>
              <a:t>malfunzione indotta</a:t>
            </a:r>
            <a:r>
              <a:rPr lang="it-IT" sz="1900" dirty="0"/>
              <a:t> obbliga spesso a definire complesse strategie di filtraggio, che non sempre forniscono risultati adeguati all’impegno richiesto.  </a:t>
            </a:r>
            <a:endParaRPr lang="it-IT" sz="1900" dirty="0" smtClean="0"/>
          </a:p>
          <a:p>
            <a:pPr>
              <a:lnSpc>
                <a:spcPct val="110000"/>
              </a:lnSpc>
              <a:spcBef>
                <a:spcPts val="0"/>
              </a:spcBef>
              <a:spcAft>
                <a:spcPts val="600"/>
              </a:spcAft>
            </a:pPr>
            <a:endParaRPr lang="it-IT" sz="1900" dirty="0" smtClean="0"/>
          </a:p>
          <a:p>
            <a:pPr>
              <a:lnSpc>
                <a:spcPct val="110000"/>
              </a:lnSpc>
              <a:spcBef>
                <a:spcPts val="0"/>
              </a:spcBef>
              <a:spcAft>
                <a:spcPts val="600"/>
              </a:spcAft>
            </a:pPr>
            <a:r>
              <a:rPr lang="it-IT" sz="1900" dirty="0" smtClean="0"/>
              <a:t>I costi strutturali </a:t>
            </a:r>
            <a:r>
              <a:rPr lang="it-IT" sz="1900" b="1" dirty="0" smtClean="0">
                <a:latin typeface="Symbol" pitchFamily="18" charset="2"/>
              </a:rPr>
              <a:t>l</a:t>
            </a:r>
            <a:r>
              <a:rPr lang="it-IT" sz="1900" dirty="0" smtClean="0"/>
              <a:t> sono una </a:t>
            </a:r>
            <a:r>
              <a:rPr lang="it-IT" sz="1900" b="1" dirty="0" smtClean="0"/>
              <a:t>generalizzazione</a:t>
            </a:r>
            <a:r>
              <a:rPr lang="it-IT" sz="1900" dirty="0" smtClean="0"/>
              <a:t> dei costi exergetici, MA in termini monetari.</a:t>
            </a:r>
          </a:p>
          <a:p>
            <a:pPr>
              <a:lnSpc>
                <a:spcPct val="110000"/>
              </a:lnSpc>
              <a:spcBef>
                <a:spcPts val="0"/>
              </a:spcBef>
              <a:spcAft>
                <a:spcPts val="600"/>
              </a:spcAft>
            </a:pPr>
            <a:endParaRPr lang="it-IT" sz="1900" dirty="0" smtClean="0"/>
          </a:p>
          <a:p>
            <a:pPr>
              <a:lnSpc>
                <a:spcPct val="110000"/>
              </a:lnSpc>
              <a:spcBef>
                <a:spcPts val="0"/>
              </a:spcBef>
              <a:spcAft>
                <a:spcPts val="600"/>
              </a:spcAft>
            </a:pPr>
            <a:r>
              <a:rPr lang="it-IT" sz="1900" dirty="0" smtClean="0"/>
              <a:t>Attraverso una opportuna formulazione dei  costi Z, i costi strutturali </a:t>
            </a:r>
            <a:r>
              <a:rPr lang="it-IT" sz="1900" b="1" dirty="0" smtClean="0">
                <a:latin typeface="Symbol" pitchFamily="18" charset="2"/>
              </a:rPr>
              <a:t>l</a:t>
            </a:r>
            <a:r>
              <a:rPr lang="it-IT" sz="1900" dirty="0" smtClean="0"/>
              <a:t> tengono conto, dell’effetto sul </a:t>
            </a:r>
            <a:r>
              <a:rPr lang="it-IT" sz="1900" b="1" dirty="0" smtClean="0"/>
              <a:t>costo globale</a:t>
            </a:r>
            <a:r>
              <a:rPr lang="it-IT" sz="1900" dirty="0" smtClean="0"/>
              <a:t> del sistema, di una qualsiasi modificazione locale di un componente,</a:t>
            </a:r>
          </a:p>
          <a:p>
            <a:pPr>
              <a:lnSpc>
                <a:spcPct val="110000"/>
              </a:lnSpc>
              <a:spcBef>
                <a:spcPts val="0"/>
              </a:spcBef>
              <a:spcAft>
                <a:spcPts val="600"/>
              </a:spcAft>
            </a:pPr>
            <a:endParaRPr lang="it-IT" sz="1900" dirty="0" smtClean="0"/>
          </a:p>
          <a:p>
            <a:pPr>
              <a:lnSpc>
                <a:spcPct val="110000"/>
              </a:lnSpc>
              <a:spcBef>
                <a:spcPts val="0"/>
              </a:spcBef>
              <a:spcAft>
                <a:spcPts val="600"/>
              </a:spcAft>
            </a:pPr>
            <a:r>
              <a:rPr lang="it-IT" sz="1900" dirty="0" smtClean="0"/>
              <a:t>I costi </a:t>
            </a:r>
            <a:r>
              <a:rPr lang="it-IT" sz="1900" b="1" dirty="0" smtClean="0">
                <a:latin typeface="Symbol" pitchFamily="18" charset="2"/>
              </a:rPr>
              <a:t>l</a:t>
            </a:r>
            <a:r>
              <a:rPr lang="it-IT" sz="1900" dirty="0" smtClean="0"/>
              <a:t> consentono di </a:t>
            </a:r>
            <a:r>
              <a:rPr lang="it-IT" sz="1900" b="1" dirty="0" smtClean="0"/>
              <a:t>ottimizzare localmente</a:t>
            </a:r>
            <a:r>
              <a:rPr lang="it-IT" sz="1900" dirty="0" smtClean="0"/>
              <a:t>, ottenendo una soluzione tecnica di compromesso tra maggiore efficienza e minori costi, ottimale per l’intero impianto in un numero </a:t>
            </a:r>
            <a:r>
              <a:rPr lang="it-IT" sz="1900" b="1" dirty="0" smtClean="0"/>
              <a:t>ridottissimo</a:t>
            </a:r>
            <a:r>
              <a:rPr lang="it-IT" sz="1900" dirty="0" smtClean="0"/>
              <a:t> di iterazioni. </a:t>
            </a:r>
            <a:endParaRPr lang="en-US" sz="1900" dirty="0" smtClean="0"/>
          </a:p>
          <a:p>
            <a:pPr>
              <a:lnSpc>
                <a:spcPct val="90000"/>
              </a:lnSpc>
            </a:pPr>
            <a:endParaRPr lang="en-US"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491126" y="3140968"/>
            <a:ext cx="8277289" cy="1512168"/>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en-US" dirty="0" smtClean="0"/>
              <a:t>Constructal Law and Thermoeconomic Optimization</a:t>
            </a:r>
            <a:endParaRPr lang="pt-BR" dirty="0">
              <a:solidFill>
                <a:prstClr val="white"/>
              </a:solidFill>
              <a:latin typeface="Arial" panose="020B0604020202020204" pitchFamily="34" charset="0"/>
              <a:cs typeface="Arial" panose="020B0604020202020204" pitchFamily="34" charset="0"/>
            </a:endParaRPr>
          </a:p>
        </p:txBody>
      </p:sp>
      <p:sp>
        <p:nvSpPr>
          <p:cNvPr id="131" name="Sottotitolo 2"/>
          <p:cNvSpPr txBox="1">
            <a:spLocks/>
          </p:cNvSpPr>
          <p:nvPr/>
        </p:nvSpPr>
        <p:spPr>
          <a:xfrm>
            <a:off x="477147" y="4941168"/>
            <a:ext cx="4526901" cy="1681806"/>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b="1" dirty="0">
                <a:solidFill>
                  <a:prstClr val="white"/>
                </a:solidFill>
              </a:rPr>
              <a:t>Prof. M. Reini, </a:t>
            </a:r>
            <a:r>
              <a:rPr lang="it-IT" sz="2000" b="1" dirty="0" err="1">
                <a:solidFill>
                  <a:prstClr val="white"/>
                </a:solidFill>
              </a:rPr>
              <a:t>Ph.D</a:t>
            </a:r>
            <a:endParaRPr lang="it-IT" sz="1800" b="1" dirty="0">
              <a:solidFill>
                <a:prstClr val="white"/>
              </a:solidFill>
            </a:endParaRPr>
          </a:p>
          <a:p>
            <a:r>
              <a:rPr lang="it-IT" sz="1600" b="1" dirty="0" smtClean="0">
                <a:solidFill>
                  <a:prstClr val="white"/>
                </a:solidFill>
              </a:rPr>
              <a:t>Università degli Studi di Trieste</a:t>
            </a:r>
          </a:p>
          <a:p>
            <a:r>
              <a:rPr lang="it-IT" sz="1600" b="1" dirty="0" smtClean="0">
                <a:solidFill>
                  <a:prstClr val="white"/>
                </a:solidFill>
              </a:rPr>
              <a:t>Dipartimento di Ingegneria e Architettura – Polo di Pordenone</a:t>
            </a:r>
          </a:p>
          <a:p>
            <a:r>
              <a:rPr lang="it-IT" sz="1600" b="1" dirty="0" smtClean="0">
                <a:solidFill>
                  <a:prstClr val="white"/>
                </a:solidFill>
              </a:rPr>
              <a:t>reini@units.it</a:t>
            </a:r>
          </a:p>
          <a:p>
            <a:endParaRPr lang="it-IT" sz="1600" b="1" dirty="0" smtClean="0">
              <a:solidFill>
                <a:prstClr val="white"/>
              </a:solidFill>
            </a:endParaRPr>
          </a:p>
          <a:p>
            <a:endParaRPr lang="it-IT" sz="1600" b="1" dirty="0" smtClean="0">
              <a:solidFill>
                <a:prstClr val="white"/>
              </a:solidFill>
            </a:endParaRPr>
          </a:p>
          <a:p>
            <a:endParaRPr lang="it-IT" sz="1600" b="1" dirty="0" smtClean="0">
              <a:solidFill>
                <a:prstClr val="white"/>
              </a:solidFill>
            </a:endParaRPr>
          </a:p>
          <a:p>
            <a:endParaRPr lang="it-IT" sz="1600" dirty="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516377" y="116632"/>
            <a:ext cx="1089656" cy="1080120"/>
          </a:xfrm>
          <a:prstGeom prst="rect">
            <a:avLst/>
          </a:prstGeom>
          <a:noFill/>
        </p:spPr>
      </p:pic>
      <p:sp>
        <p:nvSpPr>
          <p:cNvPr id="133" name="CasellaDiTesto 132"/>
          <p:cNvSpPr txBox="1"/>
          <p:nvPr/>
        </p:nvSpPr>
        <p:spPr>
          <a:xfrm>
            <a:off x="1763688" y="332656"/>
            <a:ext cx="5328592" cy="861774"/>
          </a:xfrm>
          <a:prstGeom prst="rect">
            <a:avLst/>
          </a:prstGeom>
          <a:noFill/>
        </p:spPr>
        <p:txBody>
          <a:bodyPr wrap="square" rtlCol="0">
            <a:spAutoFit/>
          </a:bodyPr>
          <a:lstStyle/>
          <a:p>
            <a:r>
              <a:rPr lang="it-IT" sz="1600" b="1" dirty="0" smtClean="0">
                <a:solidFill>
                  <a:schemeClr val="bg2">
                    <a:lumMod val="50000"/>
                  </a:schemeClr>
                </a:solidFill>
                <a:latin typeface="Arial" pitchFamily="34" charset="0"/>
                <a:cs typeface="Arial" pitchFamily="34" charset="0"/>
              </a:rPr>
              <a:t>UNIVERSITÀ DEGLI STUDI </a:t>
            </a:r>
            <a:r>
              <a:rPr lang="it-IT" sz="1600" b="1" dirty="0" err="1" smtClean="0">
                <a:solidFill>
                  <a:schemeClr val="bg2">
                    <a:lumMod val="50000"/>
                  </a:schemeClr>
                </a:solidFill>
                <a:latin typeface="Arial" pitchFamily="34" charset="0"/>
                <a:cs typeface="Arial" pitchFamily="34" charset="0"/>
              </a:rPr>
              <a:t>DI</a:t>
            </a:r>
            <a:r>
              <a:rPr lang="it-IT" sz="1600" b="1" dirty="0" smtClean="0">
                <a:solidFill>
                  <a:schemeClr val="bg2">
                    <a:lumMod val="50000"/>
                  </a:schemeClr>
                </a:solidFill>
                <a:latin typeface="Arial" pitchFamily="34" charset="0"/>
                <a:cs typeface="Arial" pitchFamily="34" charset="0"/>
              </a:rPr>
              <a:t> TRIESTE</a:t>
            </a:r>
          </a:p>
          <a:p>
            <a:r>
              <a:rPr lang="it-IT" sz="1600" b="1" dirty="0" smtClean="0">
                <a:solidFill>
                  <a:schemeClr val="bg2">
                    <a:lumMod val="50000"/>
                  </a:schemeClr>
                </a:solidFill>
                <a:latin typeface="Arial" pitchFamily="34" charset="0"/>
                <a:cs typeface="Arial" pitchFamily="34" charset="0"/>
              </a:rPr>
              <a:t>DIPARTIMENTO </a:t>
            </a:r>
            <a:r>
              <a:rPr lang="it-IT" sz="1600" b="1" dirty="0" err="1" smtClean="0">
                <a:solidFill>
                  <a:schemeClr val="bg2">
                    <a:lumMod val="50000"/>
                  </a:schemeClr>
                </a:solidFill>
                <a:latin typeface="Arial" pitchFamily="34" charset="0"/>
                <a:cs typeface="Arial" pitchFamily="34" charset="0"/>
              </a:rPr>
              <a:t>DI</a:t>
            </a:r>
            <a:r>
              <a:rPr lang="it-IT" sz="1600" b="1" dirty="0" smtClean="0">
                <a:solidFill>
                  <a:schemeClr val="bg2">
                    <a:lumMod val="50000"/>
                  </a:schemeClr>
                </a:solidFill>
                <a:latin typeface="Arial" pitchFamily="34" charset="0"/>
                <a:cs typeface="Arial" pitchFamily="34" charset="0"/>
              </a:rPr>
              <a:t> INGEGNERIA E ARCHITETTURA</a:t>
            </a:r>
          </a:p>
          <a:p>
            <a:endParaRPr lang="it-IT" dirty="0"/>
          </a:p>
        </p:txBody>
      </p:sp>
      <p:pic>
        <p:nvPicPr>
          <p:cNvPr id="132" name="Picture 2" descr="Risultati immagini per logo dia un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890" y="116632"/>
            <a:ext cx="1362253" cy="1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42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8521" y="139166"/>
            <a:ext cx="8581043" cy="481522"/>
          </a:xfrm>
        </p:spPr>
        <p:txBody>
          <a:bodyPr/>
          <a:lstStyle/>
          <a:p>
            <a:r>
              <a:rPr lang="it-IT" dirty="0" smtClean="0"/>
              <a:t>EXERGY - Primo e secondo principio della termodinamica</a:t>
            </a:r>
            <a:endParaRPr lang="it-IT" dirty="0"/>
          </a:p>
        </p:txBody>
      </p:sp>
      <p:pic>
        <p:nvPicPr>
          <p:cNvPr id="22530" name="Picture 2"/>
          <p:cNvPicPr>
            <a:picLocks noChangeAspect="1" noChangeArrowheads="1"/>
          </p:cNvPicPr>
          <p:nvPr/>
        </p:nvPicPr>
        <p:blipFill>
          <a:blip r:embed="rId3" cstate="print"/>
          <a:srcRect r="11975" b="49808"/>
          <a:stretch>
            <a:fillRect/>
          </a:stretch>
        </p:blipFill>
        <p:spPr bwMode="auto">
          <a:xfrm>
            <a:off x="395536" y="4919682"/>
            <a:ext cx="3707525" cy="1080068"/>
          </a:xfrm>
          <a:prstGeom prst="rect">
            <a:avLst/>
          </a:prstGeom>
          <a:noFill/>
          <a:ln w="9525">
            <a:noFill/>
            <a:miter lim="800000"/>
            <a:headEnd/>
            <a:tailEnd/>
          </a:ln>
        </p:spPr>
      </p:pic>
      <p:sp>
        <p:nvSpPr>
          <p:cNvPr id="6" name="CasellaDiTesto 5"/>
          <p:cNvSpPr txBox="1"/>
          <p:nvPr/>
        </p:nvSpPr>
        <p:spPr>
          <a:xfrm>
            <a:off x="2627784" y="4221088"/>
            <a:ext cx="1584176" cy="338554"/>
          </a:xfrm>
          <a:prstGeom prst="rect">
            <a:avLst/>
          </a:prstGeom>
          <a:noFill/>
        </p:spPr>
        <p:txBody>
          <a:bodyPr wrap="square" rtlCol="0">
            <a:spAutoFit/>
          </a:bodyPr>
          <a:lstStyle/>
          <a:p>
            <a:pPr algn="ctr"/>
            <a:r>
              <a:rPr lang="it-IT" sz="1600" dirty="0" err="1" smtClean="0"/>
              <a:t>Th</a:t>
            </a:r>
            <a:r>
              <a:rPr lang="it-IT" sz="1600" dirty="0" smtClean="0"/>
              <a:t>. di </a:t>
            </a:r>
            <a:r>
              <a:rPr lang="it-IT" sz="1600" dirty="0" err="1" smtClean="0"/>
              <a:t>Carnot</a:t>
            </a:r>
            <a:endParaRPr lang="it-IT" sz="1600" dirty="0"/>
          </a:p>
        </p:txBody>
      </p:sp>
      <p:cxnSp>
        <p:nvCxnSpPr>
          <p:cNvPr id="8" name="Connettore 2 7"/>
          <p:cNvCxnSpPr/>
          <p:nvPr/>
        </p:nvCxnSpPr>
        <p:spPr>
          <a:xfrm>
            <a:off x="3347864" y="4487634"/>
            <a:ext cx="0" cy="351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ttangolo 8"/>
          <p:cNvSpPr/>
          <p:nvPr/>
        </p:nvSpPr>
        <p:spPr>
          <a:xfrm>
            <a:off x="2771800" y="4911295"/>
            <a:ext cx="1296144" cy="576064"/>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Picture 2"/>
          <p:cNvPicPr>
            <a:picLocks noChangeAspect="1" noChangeArrowheads="1"/>
          </p:cNvPicPr>
          <p:nvPr/>
        </p:nvPicPr>
        <p:blipFill>
          <a:blip r:embed="rId3" cstate="print"/>
          <a:srcRect l="11975" t="48343" b="2197"/>
          <a:stretch>
            <a:fillRect/>
          </a:stretch>
        </p:blipFill>
        <p:spPr bwMode="auto">
          <a:xfrm>
            <a:off x="4139952" y="5007507"/>
            <a:ext cx="3707517" cy="1064303"/>
          </a:xfrm>
          <a:prstGeom prst="rect">
            <a:avLst/>
          </a:prstGeom>
          <a:noFill/>
          <a:ln w="9525">
            <a:noFill/>
            <a:miter lim="800000"/>
            <a:headEnd/>
            <a:tailEnd/>
          </a:ln>
        </p:spPr>
      </p:pic>
      <p:cxnSp>
        <p:nvCxnSpPr>
          <p:cNvPr id="13" name="Connettore 2 12"/>
          <p:cNvCxnSpPr/>
          <p:nvPr/>
        </p:nvCxnSpPr>
        <p:spPr>
          <a:xfrm>
            <a:off x="6948264" y="3501008"/>
            <a:ext cx="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6" name="Gruppo 15"/>
          <p:cNvGrpSpPr>
            <a:grpSpLocks noChangeAspect="1"/>
          </p:cNvGrpSpPr>
          <p:nvPr/>
        </p:nvGrpSpPr>
        <p:grpSpPr>
          <a:xfrm>
            <a:off x="-1" y="548680"/>
            <a:ext cx="6519235" cy="3528392"/>
            <a:chOff x="467544" y="1747838"/>
            <a:chExt cx="8161932" cy="4417466"/>
          </a:xfrm>
        </p:grpSpPr>
        <p:pic>
          <p:nvPicPr>
            <p:cNvPr id="17" name="Picture 2"/>
            <p:cNvPicPr>
              <a:picLocks noChangeAspect="1" noChangeArrowheads="1"/>
            </p:cNvPicPr>
            <p:nvPr/>
          </p:nvPicPr>
          <p:blipFill>
            <a:blip r:embed="rId4" cstate="print"/>
            <a:srcRect r="576"/>
            <a:stretch>
              <a:fillRect/>
            </a:stretch>
          </p:blipFill>
          <p:spPr bwMode="auto">
            <a:xfrm>
              <a:off x="467544" y="1747838"/>
              <a:ext cx="8161932" cy="4417466"/>
            </a:xfrm>
            <a:prstGeom prst="rect">
              <a:avLst/>
            </a:prstGeom>
            <a:noFill/>
            <a:ln w="9525">
              <a:noFill/>
              <a:miter lim="800000"/>
              <a:headEnd/>
              <a:tailEnd/>
            </a:ln>
          </p:spPr>
        </p:pic>
        <p:pic>
          <p:nvPicPr>
            <p:cNvPr id="18" name="Picture 1"/>
            <p:cNvPicPr>
              <a:picLocks noChangeAspect="1" noChangeArrowheads="1"/>
            </p:cNvPicPr>
            <p:nvPr/>
          </p:nvPicPr>
          <p:blipFill>
            <a:blip r:embed="rId5" cstate="print"/>
            <a:srcRect l="21597" t="6999"/>
            <a:stretch>
              <a:fillRect/>
            </a:stretch>
          </p:blipFill>
          <p:spPr bwMode="auto">
            <a:xfrm>
              <a:off x="6660223" y="3987056"/>
              <a:ext cx="261378" cy="239175"/>
            </a:xfrm>
            <a:prstGeom prst="rect">
              <a:avLst/>
            </a:prstGeom>
            <a:noFill/>
            <a:ln w="9525">
              <a:noFill/>
              <a:miter lim="800000"/>
              <a:headEnd/>
              <a:tailEnd/>
            </a:ln>
          </p:spPr>
        </p:pic>
      </p:grpSp>
      <p:sp>
        <p:nvSpPr>
          <p:cNvPr id="12" name="Segnaposto contenuto 1"/>
          <p:cNvSpPr>
            <a:spLocks noGrp="1"/>
          </p:cNvSpPr>
          <p:nvPr>
            <p:ph idx="1"/>
          </p:nvPr>
        </p:nvSpPr>
        <p:spPr>
          <a:xfrm>
            <a:off x="5327576" y="2492896"/>
            <a:ext cx="3816424" cy="2304256"/>
          </a:xfrm>
        </p:spPr>
        <p:txBody>
          <a:bodyPr>
            <a:normAutofit fontScale="92500" lnSpcReduction="10000"/>
          </a:bodyPr>
          <a:lstStyle/>
          <a:p>
            <a:pPr marL="179388" indent="-179388">
              <a:buFont typeface="Arial" pitchFamily="34" charset="0"/>
              <a:buChar char="•"/>
            </a:pPr>
            <a:r>
              <a:rPr lang="it-IT" sz="1700" dirty="0" smtClean="0"/>
              <a:t>Bilancio entalpico (Primo principio)</a:t>
            </a:r>
          </a:p>
          <a:p>
            <a:pPr marL="179388" indent="-179388">
              <a:buFont typeface="Arial" pitchFamily="34" charset="0"/>
              <a:buChar char="•"/>
            </a:pPr>
            <a:r>
              <a:rPr lang="it-IT" sz="1700" dirty="0" smtClean="0"/>
              <a:t>Bilancio entropico (Secondo principio) con produzione di entropia in tutti i processi reali – irreversibili</a:t>
            </a:r>
          </a:p>
          <a:p>
            <a:pPr marL="179388" indent="-179388">
              <a:buFont typeface="Arial" pitchFamily="34" charset="0"/>
              <a:buChar char="•"/>
            </a:pPr>
            <a:endParaRPr lang="it-IT" sz="1700" dirty="0" smtClean="0"/>
          </a:p>
          <a:p>
            <a:pPr marL="179388" indent="-179388">
              <a:buFont typeface="Arial" pitchFamily="34" charset="0"/>
              <a:buChar char="•"/>
            </a:pPr>
            <a:endParaRPr lang="it-IT" sz="1700" dirty="0" smtClean="0"/>
          </a:p>
          <a:p>
            <a:pPr marL="179388" indent="-179388">
              <a:buFont typeface="Arial" pitchFamily="34" charset="0"/>
              <a:buChar char="•"/>
            </a:pPr>
            <a:r>
              <a:rPr lang="it-IT" sz="1700" dirty="0" smtClean="0"/>
              <a:t>Bilancio Exergetico con distruzione di exergia in tutti i processi reali – irreversibili</a:t>
            </a:r>
          </a:p>
          <a:p>
            <a:pPr marL="179388" indent="-179388"/>
            <a:endParaRPr lang="it-IT" sz="1600" dirty="0" smtClean="0"/>
          </a:p>
          <a:p>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82575" y="115888"/>
            <a:ext cx="8577263" cy="554037"/>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r>
              <a:rPr lang="en-US" sz="2600" b="1" dirty="0" smtClean="0">
                <a:solidFill>
                  <a:srgbClr val="3333CC">
                    <a:lumMod val="50000"/>
                  </a:srgbClr>
                </a:solidFill>
                <a:latin typeface="Arial" panose="020B0604020202020204" pitchFamily="34" charset="0"/>
                <a:ea typeface="ＭＳ Ｐゴシック"/>
                <a:cs typeface="Arial" panose="020B0604020202020204" pitchFamily="34" charset="0"/>
              </a:rPr>
              <a:t>Outline</a:t>
            </a:r>
            <a:endParaRPr lang="en-US" sz="2600" b="1" dirty="0">
              <a:solidFill>
                <a:srgbClr val="3333CC">
                  <a:lumMod val="50000"/>
                </a:srgbClr>
              </a:solidFill>
              <a:latin typeface="Arial" panose="020B0604020202020204" pitchFamily="34" charset="0"/>
              <a:ea typeface="ＭＳ Ｐゴシック"/>
              <a:cs typeface="Arial" panose="020B0604020202020204" pitchFamily="34" charset="0"/>
            </a:endParaRPr>
          </a:p>
        </p:txBody>
      </p:sp>
      <p:sp>
        <p:nvSpPr>
          <p:cNvPr id="9" name="CasellaDiTesto 1"/>
          <p:cNvSpPr txBox="1">
            <a:spLocks noChangeArrowheads="1"/>
          </p:cNvSpPr>
          <p:nvPr/>
        </p:nvSpPr>
        <p:spPr bwMode="auto">
          <a:xfrm>
            <a:off x="635926" y="1196752"/>
            <a:ext cx="787056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pitchFamily="34" charset="0"/>
              </a:defRPr>
            </a:lvl1pPr>
            <a:lvl2pPr marL="742950" indent="-285750">
              <a:defRPr sz="900" b="1">
                <a:solidFill>
                  <a:schemeClr val="tx1"/>
                </a:solidFill>
                <a:latin typeface="Arial" pitchFamily="34" charset="0"/>
              </a:defRPr>
            </a:lvl2pPr>
            <a:lvl3pPr marL="1143000" indent="-228600">
              <a:defRPr sz="900" b="1">
                <a:solidFill>
                  <a:schemeClr val="tx1"/>
                </a:solidFill>
                <a:latin typeface="Arial" pitchFamily="34" charset="0"/>
              </a:defRPr>
            </a:lvl3pPr>
            <a:lvl4pPr marL="1600200" indent="-228600">
              <a:defRPr sz="900" b="1">
                <a:solidFill>
                  <a:schemeClr val="tx1"/>
                </a:solidFill>
                <a:latin typeface="Arial" pitchFamily="34" charset="0"/>
              </a:defRPr>
            </a:lvl4pPr>
            <a:lvl5pPr marL="2057400" indent="-228600">
              <a:defRPr sz="900" b="1">
                <a:solidFill>
                  <a:schemeClr val="tx1"/>
                </a:solidFill>
                <a:latin typeface="Arial" pitchFamily="34" charset="0"/>
              </a:defRPr>
            </a:lvl5pPr>
            <a:lvl6pPr marL="2514600" indent="-228600" algn="r" eaLnBrk="0" fontAlgn="base" hangingPunct="0">
              <a:spcBef>
                <a:spcPct val="20000"/>
              </a:spcBef>
              <a:spcAft>
                <a:spcPct val="0"/>
              </a:spcAft>
              <a:defRPr sz="900" b="1">
                <a:solidFill>
                  <a:schemeClr val="tx1"/>
                </a:solidFill>
                <a:latin typeface="Arial" pitchFamily="34" charset="0"/>
              </a:defRPr>
            </a:lvl6pPr>
            <a:lvl7pPr marL="2971800" indent="-228600" algn="r" eaLnBrk="0" fontAlgn="base" hangingPunct="0">
              <a:spcBef>
                <a:spcPct val="20000"/>
              </a:spcBef>
              <a:spcAft>
                <a:spcPct val="0"/>
              </a:spcAft>
              <a:defRPr sz="900" b="1">
                <a:solidFill>
                  <a:schemeClr val="tx1"/>
                </a:solidFill>
                <a:latin typeface="Arial" pitchFamily="34" charset="0"/>
              </a:defRPr>
            </a:lvl7pPr>
            <a:lvl8pPr marL="3429000" indent="-228600" algn="r" eaLnBrk="0" fontAlgn="base" hangingPunct="0">
              <a:spcBef>
                <a:spcPct val="20000"/>
              </a:spcBef>
              <a:spcAft>
                <a:spcPct val="0"/>
              </a:spcAft>
              <a:defRPr sz="900" b="1">
                <a:solidFill>
                  <a:schemeClr val="tx1"/>
                </a:solidFill>
                <a:latin typeface="Arial" pitchFamily="34" charset="0"/>
              </a:defRPr>
            </a:lvl8pPr>
            <a:lvl9pPr marL="3886200" indent="-228600" algn="r" eaLnBrk="0" fontAlgn="base" hangingPunct="0">
              <a:spcBef>
                <a:spcPct val="20000"/>
              </a:spcBef>
              <a:spcAft>
                <a:spcPct val="0"/>
              </a:spcAft>
              <a:defRPr sz="900" b="1">
                <a:solidFill>
                  <a:schemeClr val="tx1"/>
                </a:solidFill>
                <a:latin typeface="Arial" pitchFamily="34" charset="0"/>
              </a:defRPr>
            </a:lvl9pPr>
          </a:lstStyle>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Summary of </a:t>
            </a:r>
            <a:r>
              <a:rPr lang="en-US" sz="2000" dirty="0" err="1" smtClean="0">
                <a:solidFill>
                  <a:srgbClr val="3333CC">
                    <a:lumMod val="50000"/>
                  </a:srgbClr>
                </a:solidFill>
                <a:ea typeface="ＭＳ Ｐゴシック"/>
                <a:cs typeface="Arial" panose="020B0604020202020204" pitchFamily="34" charset="0"/>
              </a:rPr>
              <a:t>Constructal</a:t>
            </a:r>
            <a:r>
              <a:rPr lang="en-US" sz="2000" dirty="0" smtClean="0">
                <a:solidFill>
                  <a:srgbClr val="3333CC">
                    <a:lumMod val="50000"/>
                  </a:srgbClr>
                </a:solidFill>
                <a:ea typeface="ＭＳ Ｐゴシック"/>
                <a:cs typeface="Arial" panose="020B0604020202020204" pitchFamily="34" charset="0"/>
              </a:rPr>
              <a:t> Theory</a:t>
            </a:r>
          </a:p>
          <a:p>
            <a:pPr marL="342900" indent="-342900" eaLnBrk="0" hangingPunct="0">
              <a:spcAft>
                <a:spcPts val="1800"/>
              </a:spcAft>
              <a:buFont typeface="+mj-lt"/>
              <a:buAutoNum type="arabicPeriod"/>
              <a:defRPr/>
            </a:pPr>
            <a:r>
              <a:rPr lang="en-US" sz="2000" dirty="0">
                <a:solidFill>
                  <a:srgbClr val="3333CC">
                    <a:lumMod val="50000"/>
                  </a:srgbClr>
                </a:solidFill>
                <a:ea typeface="ＭＳ Ｐゴシック"/>
                <a:cs typeface="Arial" panose="020B0604020202020204" pitchFamily="34" charset="0"/>
              </a:rPr>
              <a:t>Summary of </a:t>
            </a:r>
            <a:r>
              <a:rPr lang="en-US" sz="2000" dirty="0" err="1" smtClean="0">
                <a:solidFill>
                  <a:srgbClr val="3333CC">
                    <a:lumMod val="50000"/>
                  </a:srgbClr>
                </a:solidFill>
                <a:ea typeface="ＭＳ Ｐゴシック"/>
                <a:cs typeface="Arial" panose="020B0604020202020204" pitchFamily="34" charset="0"/>
              </a:rPr>
              <a:t>Termoeconomic</a:t>
            </a:r>
            <a:r>
              <a:rPr lang="en-US" sz="2000" dirty="0" smtClean="0">
                <a:solidFill>
                  <a:srgbClr val="3333CC">
                    <a:lumMod val="50000"/>
                  </a:srgbClr>
                </a:solidFill>
                <a:ea typeface="ＭＳ Ｐゴシック"/>
                <a:cs typeface="Arial" panose="020B0604020202020204" pitchFamily="34" charset="0"/>
              </a:rPr>
              <a:t> Optimization</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The </a:t>
            </a:r>
            <a:r>
              <a:rPr lang="en-US" sz="2000" dirty="0" err="1" smtClean="0">
                <a:solidFill>
                  <a:srgbClr val="3333CC">
                    <a:lumMod val="50000"/>
                  </a:srgbClr>
                </a:solidFill>
                <a:ea typeface="ＭＳ Ｐゴシック"/>
                <a:cs typeface="Arial" panose="020B0604020202020204" pitchFamily="34" charset="0"/>
              </a:rPr>
              <a:t>Thermoeconomic</a:t>
            </a:r>
            <a:r>
              <a:rPr lang="en-US" sz="2000" dirty="0" smtClean="0">
                <a:solidFill>
                  <a:srgbClr val="3333CC">
                    <a:lumMod val="50000"/>
                  </a:srgbClr>
                </a:solidFill>
                <a:ea typeface="ＭＳ Ｐゴシック"/>
                <a:cs typeface="Arial" panose="020B0604020202020204" pitchFamily="34" charset="0"/>
              </a:rPr>
              <a:t> Environment</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The Global Energy System</a:t>
            </a:r>
          </a:p>
          <a:p>
            <a:pPr marL="342900" indent="-342900" eaLnBrk="0" hangingPunct="0">
              <a:spcAft>
                <a:spcPts val="1800"/>
              </a:spcAft>
              <a:buFont typeface="+mj-lt"/>
              <a:buAutoNum type="arabicPeriod"/>
              <a:defRPr/>
            </a:pPr>
            <a:r>
              <a:rPr lang="en-US" sz="2000" dirty="0">
                <a:solidFill>
                  <a:srgbClr val="3333CC">
                    <a:lumMod val="50000"/>
                  </a:srgbClr>
                </a:solidFill>
                <a:ea typeface="ＭＳ Ｐゴシック"/>
                <a:cs typeface="Arial" panose="020B0604020202020204" pitchFamily="34" charset="0"/>
              </a:rPr>
              <a:t>The Unit Exergy Cost reduction </a:t>
            </a:r>
            <a:r>
              <a:rPr lang="en-US" sz="2000" dirty="0" smtClean="0">
                <a:solidFill>
                  <a:srgbClr val="3333CC">
                    <a:lumMod val="50000"/>
                  </a:srgbClr>
                </a:solidFill>
                <a:ea typeface="ＭＳ Ｐゴシック"/>
                <a:cs typeface="Arial" panose="020B0604020202020204" pitchFamily="34" charset="0"/>
              </a:rPr>
              <a:t>principle</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The creation of recycling</a:t>
            </a:r>
          </a:p>
          <a:p>
            <a:pPr marL="342900" indent="-342900" eaLnBrk="0" hangingPunct="0">
              <a:spcAft>
                <a:spcPts val="1800"/>
              </a:spcAft>
              <a:buFont typeface="+mj-lt"/>
              <a:buAutoNum type="arabicPeriod"/>
              <a:defRPr/>
            </a:pPr>
            <a:r>
              <a:rPr lang="en-US" sz="2000" dirty="0">
                <a:solidFill>
                  <a:srgbClr val="3333CC">
                    <a:lumMod val="50000"/>
                  </a:srgbClr>
                </a:solidFill>
                <a:ea typeface="ＭＳ Ｐゴシック"/>
                <a:cs typeface="Arial" panose="020B0604020202020204" pitchFamily="34" charset="0"/>
              </a:rPr>
              <a:t>Disposal of residues in the </a:t>
            </a:r>
            <a:r>
              <a:rPr lang="en-US" sz="2000" dirty="0" err="1">
                <a:solidFill>
                  <a:srgbClr val="3333CC">
                    <a:lumMod val="50000"/>
                  </a:srgbClr>
                </a:solidFill>
                <a:ea typeface="ＭＳ Ｐゴシック"/>
                <a:cs typeface="Arial" panose="020B0604020202020204" pitchFamily="34" charset="0"/>
              </a:rPr>
              <a:t>Thermoeconomic</a:t>
            </a:r>
            <a:r>
              <a:rPr lang="en-US" sz="2000" dirty="0">
                <a:solidFill>
                  <a:srgbClr val="3333CC">
                    <a:lumMod val="50000"/>
                  </a:srgbClr>
                </a:solidFill>
                <a:ea typeface="ＭＳ Ｐゴシック"/>
                <a:cs typeface="Arial" panose="020B0604020202020204" pitchFamily="34" charset="0"/>
              </a:rPr>
              <a:t> </a:t>
            </a:r>
            <a:r>
              <a:rPr lang="en-US" sz="2000" dirty="0" smtClean="0">
                <a:solidFill>
                  <a:srgbClr val="3333CC">
                    <a:lumMod val="50000"/>
                  </a:srgbClr>
                </a:solidFill>
                <a:ea typeface="ＭＳ Ｐゴシック"/>
                <a:cs typeface="Arial" panose="020B0604020202020204" pitchFamily="34" charset="0"/>
              </a:rPr>
              <a:t>Environment</a:t>
            </a:r>
          </a:p>
          <a:p>
            <a:pPr marL="342900" indent="-342900" eaLnBrk="0" hangingPunct="0">
              <a:spcAft>
                <a:spcPts val="1800"/>
              </a:spcAft>
              <a:buFont typeface="+mj-lt"/>
              <a:buAutoNum type="arabicPeriod"/>
              <a:defRPr/>
            </a:pPr>
            <a:r>
              <a:rPr lang="en-US" sz="2000" dirty="0" smtClean="0">
                <a:solidFill>
                  <a:srgbClr val="3333CC">
                    <a:lumMod val="50000"/>
                  </a:srgbClr>
                </a:solidFill>
                <a:ea typeface="ＭＳ Ｐゴシック"/>
                <a:cs typeface="Arial" panose="020B0604020202020204" pitchFamily="34" charset="0"/>
              </a:rPr>
              <a:t>Conclusions and perspectives</a:t>
            </a:r>
          </a:p>
        </p:txBody>
      </p:sp>
    </p:spTree>
    <p:extLst>
      <p:ext uri="{BB962C8B-B14F-4D97-AF65-F5344CB8AC3E}">
        <p14:creationId xmlns:p14="http://schemas.microsoft.com/office/powerpoint/2010/main" val="1325074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406640" cy="620830"/>
          </a:xfrm>
        </p:spPr>
        <p:txBody>
          <a:bodyPr>
            <a:normAutofit/>
          </a:bodyPr>
          <a:lstStyle/>
          <a:p>
            <a:r>
              <a:rPr lang="en-GB" dirty="0" smtClean="0"/>
              <a:t>Constructal Law </a:t>
            </a:r>
            <a:r>
              <a:rPr lang="en-US" dirty="0" smtClean="0"/>
              <a:t>and </a:t>
            </a:r>
            <a:r>
              <a:rPr lang="en-GB" dirty="0" smtClean="0"/>
              <a:t>Thermoeconomics</a:t>
            </a:r>
            <a:endParaRPr lang="it-IT" dirty="0"/>
          </a:p>
        </p:txBody>
      </p:sp>
      <p:sp>
        <p:nvSpPr>
          <p:cNvPr id="3" name="Sottotitolo 2"/>
          <p:cNvSpPr>
            <a:spLocks noGrp="1"/>
          </p:cNvSpPr>
          <p:nvPr>
            <p:ph type="subTitle" idx="1"/>
          </p:nvPr>
        </p:nvSpPr>
        <p:spPr>
          <a:xfrm>
            <a:off x="179512" y="764704"/>
            <a:ext cx="8784976" cy="5400600"/>
          </a:xfrm>
        </p:spPr>
        <p:txBody>
          <a:bodyPr>
            <a:normAutofit/>
          </a:bodyPr>
          <a:lstStyle/>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rPr>
              <a:t>The </a:t>
            </a:r>
            <a:r>
              <a:rPr lang="en-GB" sz="1800" dirty="0" smtClean="0">
                <a:solidFill>
                  <a:schemeClr val="tx1"/>
                </a:solidFill>
              </a:rPr>
              <a:t>Constructal Law (CL)</a:t>
            </a:r>
            <a:r>
              <a:rPr lang="en-US" sz="1800" dirty="0" smtClean="0">
                <a:solidFill>
                  <a:schemeClr val="tx1"/>
                </a:solidFill>
              </a:rPr>
              <a:t>, was proposed by A. </a:t>
            </a:r>
            <a:r>
              <a:rPr lang="en-US" sz="1800" dirty="0" err="1" smtClean="0">
                <a:solidFill>
                  <a:schemeClr val="tx1"/>
                </a:solidFill>
              </a:rPr>
              <a:t>Bejan</a:t>
            </a:r>
            <a:r>
              <a:rPr lang="en-US" sz="1800" dirty="0" smtClean="0">
                <a:solidFill>
                  <a:schemeClr val="tx1"/>
                </a:solidFill>
              </a:rPr>
              <a:t> in 1996, as a new Physical Principle to be taken into account, in addition to the 3 Laws of Thermodynamics:</a:t>
            </a:r>
          </a:p>
          <a:p>
            <a:pPr marL="269875" indent="-269875">
              <a:lnSpc>
                <a:spcPct val="120000"/>
              </a:lnSpc>
              <a:spcBef>
                <a:spcPts val="0"/>
              </a:spcBef>
              <a:spcAft>
                <a:spcPts val="600"/>
              </a:spcAft>
              <a:buSzPct val="120000"/>
              <a:buFont typeface="Arial" pitchFamily="34" charset="0"/>
              <a:buChar char="•"/>
            </a:pPr>
            <a:endParaRPr lang="en-US" sz="1800" dirty="0" smtClean="0">
              <a:solidFill>
                <a:schemeClr val="tx1"/>
              </a:solidFill>
            </a:endParaRPr>
          </a:p>
          <a:p>
            <a:pPr marL="269875" indent="-269875">
              <a:lnSpc>
                <a:spcPct val="120000"/>
              </a:lnSpc>
              <a:spcBef>
                <a:spcPts val="0"/>
              </a:spcBef>
              <a:spcAft>
                <a:spcPts val="600"/>
              </a:spcAft>
              <a:buSzPct val="120000"/>
              <a:buFont typeface="Arial" pitchFamily="34" charset="0"/>
              <a:buChar char="•"/>
            </a:pPr>
            <a:endParaRPr lang="en-US" sz="1800" dirty="0" smtClean="0">
              <a:solidFill>
                <a:schemeClr val="tx1"/>
              </a:solidFill>
            </a:endParaRPr>
          </a:p>
          <a:p>
            <a:pPr marL="269875" indent="-269875">
              <a:lnSpc>
                <a:spcPct val="120000"/>
              </a:lnSpc>
              <a:spcBef>
                <a:spcPts val="0"/>
              </a:spcBef>
              <a:spcAft>
                <a:spcPts val="600"/>
              </a:spcAft>
              <a:buSzPct val="120000"/>
              <a:buFont typeface="Arial" pitchFamily="34" charset="0"/>
              <a:buChar char="•"/>
            </a:pPr>
            <a:endParaRPr lang="en-US" sz="1800" dirty="0" smtClean="0">
              <a:solidFill>
                <a:schemeClr val="tx1"/>
              </a:solidFill>
            </a:endParaRPr>
          </a:p>
          <a:p>
            <a:pPr marL="269875" indent="-269875">
              <a:lnSpc>
                <a:spcPct val="120000"/>
              </a:lnSpc>
              <a:spcBef>
                <a:spcPts val="0"/>
              </a:spcBef>
              <a:spcAft>
                <a:spcPts val="600"/>
              </a:spcAft>
              <a:buSzPct val="120000"/>
              <a:buFont typeface="Arial" pitchFamily="34" charset="0"/>
              <a:buChar char="•"/>
            </a:pPr>
            <a:r>
              <a:rPr lang="en-GB" sz="1800" dirty="0" smtClean="0">
                <a:solidFill>
                  <a:schemeClr val="tx1"/>
                </a:solidFill>
              </a:rPr>
              <a:t>It has been </a:t>
            </a:r>
            <a:r>
              <a:rPr lang="en-US" sz="1800" dirty="0" smtClean="0">
                <a:solidFill>
                  <a:schemeClr val="tx1"/>
                </a:solidFill>
              </a:rPr>
              <a:t>used to predict the shape and structure a lot of physical flow systems.</a:t>
            </a:r>
          </a:p>
          <a:p>
            <a:pPr marL="269875" indent="-269875">
              <a:lnSpc>
                <a:spcPct val="120000"/>
              </a:lnSpc>
              <a:spcBef>
                <a:spcPts val="0"/>
              </a:spcBef>
              <a:spcAft>
                <a:spcPts val="600"/>
              </a:spcAft>
              <a:buSzPct val="120000"/>
            </a:pPr>
            <a:endParaRPr lang="en-US" sz="1800" dirty="0" smtClean="0">
              <a:solidFill>
                <a:schemeClr val="tx1"/>
              </a:solidFill>
            </a:endParaRPr>
          </a:p>
          <a:p>
            <a:pPr marL="269875" indent="-269875">
              <a:lnSpc>
                <a:spcPct val="120000"/>
              </a:lnSpc>
              <a:spcBef>
                <a:spcPts val="0"/>
              </a:spcBef>
              <a:spcAft>
                <a:spcPts val="600"/>
              </a:spcAft>
              <a:buSzPct val="120000"/>
              <a:buFont typeface="Arial" pitchFamily="34" charset="0"/>
              <a:buChar char="•"/>
            </a:pPr>
            <a:r>
              <a:rPr lang="en-US" sz="1800" b="1" dirty="0" smtClean="0">
                <a:solidFill>
                  <a:schemeClr val="tx1"/>
                </a:solidFill>
              </a:rPr>
              <a:t>The aim of this work is to apply the CL to the productive structure </a:t>
            </a:r>
            <a:r>
              <a:rPr lang="en-US" sz="1800" dirty="0" smtClean="0">
                <a:solidFill>
                  <a:schemeClr val="tx1"/>
                </a:solidFill>
              </a:rPr>
              <a:t>of an energy system, to understand what can be inferred </a:t>
            </a:r>
            <a:r>
              <a:rPr lang="en-US" sz="1800" i="1" dirty="0" smtClean="0">
                <a:solidFill>
                  <a:schemeClr val="tx1"/>
                </a:solidFill>
              </a:rPr>
              <a:t>about the evolution </a:t>
            </a:r>
            <a:r>
              <a:rPr lang="en-US" sz="1800" dirty="0" smtClean="0">
                <a:solidFill>
                  <a:schemeClr val="tx1"/>
                </a:solidFill>
              </a:rPr>
              <a:t>of the human-made (or also natural) energy systems,</a:t>
            </a:r>
            <a:endParaRPr lang="it-IT" sz="1800" dirty="0" smtClean="0">
              <a:solidFill>
                <a:schemeClr val="tx1"/>
              </a:solidFill>
            </a:endParaRPr>
          </a:p>
          <a:p>
            <a:pPr marL="269875" indent="-269875">
              <a:lnSpc>
                <a:spcPct val="120000"/>
              </a:lnSpc>
              <a:spcBef>
                <a:spcPts val="0"/>
              </a:spcBef>
              <a:spcAft>
                <a:spcPts val="600"/>
              </a:spcAft>
              <a:buSzPct val="120000"/>
              <a:buFont typeface="Arial" pitchFamily="34" charset="0"/>
              <a:buChar char="•"/>
            </a:pPr>
            <a:r>
              <a:rPr lang="en-US" sz="1800" dirty="0" smtClean="0">
                <a:solidFill>
                  <a:srgbClr val="222222"/>
                </a:solidFill>
                <a:latin typeface="arial"/>
              </a:rPr>
              <a:t>This approach is not investigated in Literature, probably because the </a:t>
            </a:r>
            <a:r>
              <a:rPr lang="en-US" sz="1800" dirty="0" smtClean="0">
                <a:solidFill>
                  <a:schemeClr val="tx1"/>
                </a:solidFill>
              </a:rPr>
              <a:t>productive structures are not regarded in Thermoeconomics as made up by physical streams, as is usual in the Constructal Theory </a:t>
            </a:r>
            <a:r>
              <a:rPr lang="en-GB" sz="1800" dirty="0" smtClean="0">
                <a:solidFill>
                  <a:schemeClr val="tx1"/>
                </a:solidFill>
              </a:rPr>
              <a:t>approach, but rather as the set of all functional relations among components.</a:t>
            </a:r>
          </a:p>
        </p:txBody>
      </p:sp>
      <p:sp>
        <p:nvSpPr>
          <p:cNvPr id="4" name="CasellaDiTesto 3"/>
          <p:cNvSpPr txBox="1"/>
          <p:nvPr/>
        </p:nvSpPr>
        <p:spPr>
          <a:xfrm>
            <a:off x="1547664" y="1641574"/>
            <a:ext cx="6336704" cy="923330"/>
          </a:xfrm>
          <a:prstGeom prst="rect">
            <a:avLst/>
          </a:prstGeom>
          <a:noFill/>
        </p:spPr>
        <p:txBody>
          <a:bodyPr wrap="square" rtlCol="0">
            <a:spAutoFit/>
          </a:bodyPr>
          <a:lstStyle/>
          <a:p>
            <a:pPr algn="ctr"/>
            <a:r>
              <a:rPr lang="en-US" b="1" i="1" dirty="0" smtClean="0"/>
              <a:t>For a finite-size flow system to persist in time (to live), its configuration must evolve in such a way that provides greater and greater access to the currents that flow through it.</a:t>
            </a:r>
            <a:endParaRPr lang="it-IT" b="1" i="1" dirty="0"/>
          </a:p>
        </p:txBody>
      </p:sp>
    </p:spTree>
    <p:extLst>
      <p:ext uri="{BB962C8B-B14F-4D97-AF65-F5344CB8AC3E}">
        <p14:creationId xmlns:p14="http://schemas.microsoft.com/office/powerpoint/2010/main" val="3452578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406640" cy="620830"/>
          </a:xfrm>
        </p:spPr>
        <p:txBody>
          <a:bodyPr>
            <a:normAutofit/>
          </a:bodyPr>
          <a:lstStyle/>
          <a:p>
            <a:r>
              <a:rPr lang="en-US" dirty="0" smtClean="0"/>
              <a:t>Thermoeconomic Optimization (TOP)</a:t>
            </a:r>
            <a:endParaRPr lang="it-IT" dirty="0"/>
          </a:p>
        </p:txBody>
      </p:sp>
      <p:sp>
        <p:nvSpPr>
          <p:cNvPr id="3" name="Sottotitolo 2"/>
          <p:cNvSpPr>
            <a:spLocks noGrp="1"/>
          </p:cNvSpPr>
          <p:nvPr>
            <p:ph type="subTitle" idx="1"/>
          </p:nvPr>
        </p:nvSpPr>
        <p:spPr>
          <a:xfrm>
            <a:off x="179512" y="692696"/>
            <a:ext cx="8856984" cy="5544616"/>
          </a:xfrm>
        </p:spPr>
        <p:txBody>
          <a:bodyPr>
            <a:normAutofit/>
          </a:bodyPr>
          <a:lstStyle/>
          <a:p>
            <a:pPr marL="269875" indent="-269875">
              <a:lnSpc>
                <a:spcPct val="120000"/>
              </a:lnSpc>
              <a:spcBef>
                <a:spcPts val="0"/>
              </a:spcBef>
              <a:spcAft>
                <a:spcPts val="1200"/>
              </a:spcAft>
              <a:buSzPct val="120000"/>
              <a:buFont typeface="Arial" pitchFamily="34" charset="0"/>
              <a:buChar char="•"/>
            </a:pPr>
            <a:r>
              <a:rPr lang="en-GB" sz="1800" dirty="0" smtClean="0">
                <a:solidFill>
                  <a:schemeClr val="tx1"/>
                </a:solidFill>
              </a:rPr>
              <a:t> </a:t>
            </a:r>
            <a:r>
              <a:rPr lang="en-US" sz="1800" dirty="0" smtClean="0">
                <a:solidFill>
                  <a:schemeClr val="tx1"/>
                </a:solidFill>
              </a:rPr>
              <a:t>TOP can be generally defined as the effort to achieve a minimum consumption of total resources in the production of a set of required products (named </a:t>
            </a:r>
            <a:r>
              <a:rPr lang="en-US" sz="1800" i="1" dirty="0" smtClean="0">
                <a:solidFill>
                  <a:schemeClr val="tx1"/>
                </a:solidFill>
              </a:rPr>
              <a:t>P</a:t>
            </a:r>
            <a:r>
              <a:rPr lang="en-US" sz="1800" dirty="0" smtClean="0">
                <a:solidFill>
                  <a:schemeClr val="tx1"/>
                </a:solidFill>
              </a:rPr>
              <a:t>).</a:t>
            </a:r>
          </a:p>
          <a:p>
            <a:pPr marL="269875" indent="-269875">
              <a:lnSpc>
                <a:spcPct val="120000"/>
              </a:lnSpc>
              <a:spcBef>
                <a:spcPts val="0"/>
              </a:spcBef>
              <a:spcAft>
                <a:spcPts val="600"/>
              </a:spcAft>
              <a:buSzPct val="120000"/>
            </a:pPr>
            <a:r>
              <a:rPr lang="en-US" sz="1800" dirty="0" smtClean="0">
                <a:solidFill>
                  <a:schemeClr val="tx1"/>
                </a:solidFill>
              </a:rPr>
              <a:t> the total resources include:</a:t>
            </a:r>
          </a:p>
          <a:p>
            <a:pPr marL="542925" lvl="1" indent="-269875" algn="l">
              <a:lnSpc>
                <a:spcPct val="120000"/>
              </a:lnSpc>
              <a:spcBef>
                <a:spcPts val="0"/>
              </a:spcBef>
              <a:spcAft>
                <a:spcPts val="600"/>
              </a:spcAft>
              <a:buSzPct val="120000"/>
              <a:buFont typeface="Arial" pitchFamily="34" charset="0"/>
              <a:buChar char="•"/>
            </a:pPr>
            <a:r>
              <a:rPr lang="en-US" sz="1400" dirty="0" smtClean="0"/>
              <a:t>energy and material streams (the </a:t>
            </a:r>
            <a:r>
              <a:rPr lang="en-US" sz="1400" i="1" dirty="0" smtClean="0"/>
              <a:t>Fuels</a:t>
            </a:r>
            <a:r>
              <a:rPr lang="en-US" sz="1400" dirty="0" smtClean="0"/>
              <a:t> </a:t>
            </a:r>
            <a:r>
              <a:rPr lang="en-US" sz="1400" i="1" dirty="0" smtClean="0"/>
              <a:t>F</a:t>
            </a:r>
            <a:r>
              <a:rPr lang="en-US" sz="1400" dirty="0" smtClean="0"/>
              <a:t>) consumed at local level </a:t>
            </a:r>
          </a:p>
          <a:p>
            <a:pPr marL="542925" lvl="1" indent="-269875" algn="l">
              <a:lnSpc>
                <a:spcPct val="120000"/>
              </a:lnSpc>
              <a:spcBef>
                <a:spcPts val="0"/>
              </a:spcBef>
              <a:spcAft>
                <a:spcPts val="600"/>
              </a:spcAft>
              <a:buSzPct val="120000"/>
              <a:buFont typeface="Arial" pitchFamily="34" charset="0"/>
              <a:buChar char="•"/>
            </a:pPr>
            <a:r>
              <a:rPr lang="en-US" sz="1400" dirty="0" smtClean="0"/>
              <a:t> all resources </a:t>
            </a:r>
            <a:r>
              <a:rPr lang="en-US" sz="1400" i="1" dirty="0" smtClean="0"/>
              <a:t>indirectly</a:t>
            </a:r>
            <a:r>
              <a:rPr lang="en-US" sz="1400" dirty="0" smtClean="0"/>
              <a:t> consumed for making all the plant components involved in the production system and for maintaining and operating the plant as a whole (the </a:t>
            </a:r>
            <a:r>
              <a:rPr lang="en-US" sz="1400" i="1" dirty="0" smtClean="0"/>
              <a:t>fixed capital</a:t>
            </a:r>
            <a:r>
              <a:rPr lang="en-US" sz="1400" dirty="0" smtClean="0"/>
              <a:t> </a:t>
            </a:r>
            <a:r>
              <a:rPr lang="en-US" sz="1400" i="1" dirty="0" smtClean="0"/>
              <a:t>Z</a:t>
            </a:r>
            <a:r>
              <a:rPr lang="en-US" sz="1400" dirty="0" smtClean="0"/>
              <a:t>);</a:t>
            </a:r>
          </a:p>
          <a:p>
            <a:pPr marL="269875" indent="-269875">
              <a:lnSpc>
                <a:spcPct val="120000"/>
              </a:lnSpc>
              <a:spcBef>
                <a:spcPts val="1200"/>
              </a:spcBef>
              <a:spcAft>
                <a:spcPts val="600"/>
              </a:spcAft>
              <a:buSzPct val="120000"/>
              <a:buFont typeface="Arial" pitchFamily="34" charset="0"/>
              <a:buChar char="•"/>
            </a:pPr>
            <a:r>
              <a:rPr lang="en-US" sz="1800" dirty="0" smtClean="0">
                <a:solidFill>
                  <a:schemeClr val="tx1"/>
                </a:solidFill>
              </a:rPr>
              <a:t>all resources are regarded as </a:t>
            </a:r>
            <a:r>
              <a:rPr lang="en-US" sz="1800" i="1" dirty="0" smtClean="0">
                <a:solidFill>
                  <a:schemeClr val="tx1"/>
                </a:solidFill>
              </a:rPr>
              <a:t>energy resources</a:t>
            </a:r>
            <a:r>
              <a:rPr lang="en-US" sz="1800" dirty="0" smtClean="0">
                <a:solidFill>
                  <a:schemeClr val="tx1"/>
                </a:solidFill>
              </a:rPr>
              <a:t>; therefore Fuels </a:t>
            </a:r>
            <a:r>
              <a:rPr lang="en-US" sz="1800" i="1" dirty="0" smtClean="0">
                <a:solidFill>
                  <a:schemeClr val="tx1"/>
                </a:solidFill>
              </a:rPr>
              <a:t>F</a:t>
            </a:r>
            <a:r>
              <a:rPr lang="en-US" sz="1800" dirty="0" smtClean="0">
                <a:solidFill>
                  <a:schemeClr val="tx1"/>
                </a:solidFill>
              </a:rPr>
              <a:t> and fixed capital </a:t>
            </a:r>
            <a:r>
              <a:rPr lang="en-US" sz="1800" i="1" dirty="0" smtClean="0">
                <a:solidFill>
                  <a:schemeClr val="tx1"/>
                </a:solidFill>
              </a:rPr>
              <a:t>Z</a:t>
            </a:r>
            <a:r>
              <a:rPr lang="en-US" sz="1800" dirty="0" smtClean="0">
                <a:solidFill>
                  <a:schemeClr val="tx1"/>
                </a:solidFill>
              </a:rPr>
              <a:t> have to be consistently</a:t>
            </a:r>
            <a:r>
              <a:rPr lang="en-US" sz="1800" i="1" dirty="0" smtClean="0">
                <a:solidFill>
                  <a:schemeClr val="tx1"/>
                </a:solidFill>
              </a:rPr>
              <a:t> </a:t>
            </a:r>
            <a:r>
              <a:rPr lang="en-US" sz="1800" dirty="0" smtClean="0">
                <a:solidFill>
                  <a:schemeClr val="tx1"/>
                </a:solidFill>
              </a:rPr>
              <a:t>measured.</a:t>
            </a:r>
          </a:p>
          <a:p>
            <a:pPr marL="269875" indent="-269875">
              <a:lnSpc>
                <a:spcPct val="120000"/>
              </a:lnSpc>
              <a:spcBef>
                <a:spcPts val="1200"/>
              </a:spcBef>
              <a:spcAft>
                <a:spcPts val="1200"/>
              </a:spcAft>
              <a:buSzPct val="120000"/>
              <a:buFont typeface="Arial" pitchFamily="34" charset="0"/>
              <a:buChar char="•"/>
            </a:pPr>
            <a:r>
              <a:rPr lang="en-US" sz="1800" dirty="0" smtClean="0">
                <a:solidFill>
                  <a:schemeClr val="tx1"/>
                </a:solidFill>
              </a:rPr>
              <a:t>the issue of the </a:t>
            </a:r>
            <a:r>
              <a:rPr lang="en-US" sz="1800" i="1" dirty="0" smtClean="0">
                <a:solidFill>
                  <a:schemeClr val="tx1"/>
                </a:solidFill>
              </a:rPr>
              <a:t>qualitative</a:t>
            </a:r>
            <a:r>
              <a:rPr lang="en-US" sz="1800" dirty="0" smtClean="0">
                <a:solidFill>
                  <a:schemeClr val="tx1"/>
                </a:solidFill>
              </a:rPr>
              <a:t> difference between the various forms of energy can be addressed by using </a:t>
            </a:r>
            <a:r>
              <a:rPr lang="en-US" sz="1800" i="1" dirty="0" smtClean="0">
                <a:solidFill>
                  <a:schemeClr val="tx1"/>
                </a:solidFill>
              </a:rPr>
              <a:t>exergy</a:t>
            </a:r>
            <a:r>
              <a:rPr lang="en-US" sz="1800" dirty="0" smtClean="0">
                <a:solidFill>
                  <a:schemeClr val="tx1"/>
                </a:solidFill>
              </a:rPr>
              <a:t> for evaluating all energy and material flows.</a:t>
            </a:r>
          </a:p>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rPr>
              <a:t>exergy based accounting deals with the different nature of </a:t>
            </a:r>
            <a:r>
              <a:rPr lang="en-US" sz="1800" i="1" dirty="0" smtClean="0">
                <a:solidFill>
                  <a:schemeClr val="tx1"/>
                </a:solidFill>
              </a:rPr>
              <a:t>F</a:t>
            </a:r>
            <a:r>
              <a:rPr lang="en-US" sz="1800" dirty="0" smtClean="0">
                <a:solidFill>
                  <a:schemeClr val="tx1"/>
                </a:solidFill>
              </a:rPr>
              <a:t> and </a:t>
            </a:r>
            <a:r>
              <a:rPr lang="en-US" sz="1800" i="1" dirty="0" smtClean="0">
                <a:solidFill>
                  <a:schemeClr val="tx1"/>
                </a:solidFill>
              </a:rPr>
              <a:t>Z</a:t>
            </a:r>
            <a:r>
              <a:rPr lang="en-US" sz="1800" dirty="0" smtClean="0">
                <a:solidFill>
                  <a:schemeClr val="tx1"/>
                </a:solidFill>
              </a:rPr>
              <a:t> in two ways:</a:t>
            </a:r>
          </a:p>
          <a:p>
            <a:pPr marL="542925" lvl="1" indent="-269875" algn="l">
              <a:lnSpc>
                <a:spcPct val="120000"/>
              </a:lnSpc>
              <a:spcBef>
                <a:spcPts val="0"/>
              </a:spcBef>
              <a:spcAft>
                <a:spcPts val="600"/>
              </a:spcAft>
              <a:buSzPct val="120000"/>
              <a:buFont typeface="Arial" pitchFamily="34" charset="0"/>
              <a:buChar char="•"/>
            </a:pPr>
            <a:r>
              <a:rPr lang="en-US" sz="1400" dirty="0" smtClean="0"/>
              <a:t>Monetary cost approach, using the monetary costs of Fuels </a:t>
            </a:r>
            <a:r>
              <a:rPr lang="en-US" sz="1400" i="1" dirty="0" smtClean="0"/>
              <a:t>F</a:t>
            </a:r>
            <a:r>
              <a:rPr lang="en-US" sz="1400" dirty="0" smtClean="0"/>
              <a:t> and fixed capital </a:t>
            </a:r>
            <a:r>
              <a:rPr lang="en-US" sz="1400" i="1" dirty="0" smtClean="0"/>
              <a:t>Z</a:t>
            </a:r>
            <a:r>
              <a:rPr lang="en-US" sz="1400" dirty="0" smtClean="0"/>
              <a:t> in order of consistently evaluate different production factors,</a:t>
            </a:r>
          </a:p>
          <a:p>
            <a:pPr marL="542925" lvl="1" indent="-269875" algn="l">
              <a:lnSpc>
                <a:spcPct val="120000"/>
              </a:lnSpc>
              <a:spcBef>
                <a:spcPts val="0"/>
              </a:spcBef>
              <a:spcAft>
                <a:spcPts val="600"/>
              </a:spcAft>
              <a:buSzPct val="120000"/>
              <a:buFont typeface="Arial" pitchFamily="34" charset="0"/>
              <a:buChar char="•"/>
            </a:pPr>
            <a:r>
              <a:rPr lang="en-US" sz="1400" dirty="0" smtClean="0"/>
              <a:t>Resource cost approach, using some assumptions in order of converting all fixed capital flows into exergy cost flows .</a:t>
            </a:r>
            <a:endParaRPr lang="it-IT" sz="1400" dirty="0"/>
          </a:p>
        </p:txBody>
      </p:sp>
    </p:spTree>
    <p:extLst>
      <p:ext uri="{BB962C8B-B14F-4D97-AF65-F5344CB8AC3E}">
        <p14:creationId xmlns:p14="http://schemas.microsoft.com/office/powerpoint/2010/main" val="3969913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406640" cy="620830"/>
          </a:xfrm>
        </p:spPr>
        <p:txBody>
          <a:bodyPr>
            <a:normAutofit/>
          </a:bodyPr>
          <a:lstStyle/>
          <a:p>
            <a:r>
              <a:rPr lang="en-US" dirty="0" smtClean="0"/>
              <a:t>Thermoeconomic Environment (TE)</a:t>
            </a:r>
            <a:endParaRPr lang="it-IT" dirty="0"/>
          </a:p>
        </p:txBody>
      </p:sp>
      <p:sp>
        <p:nvSpPr>
          <p:cNvPr id="3" name="Sottotitolo 2"/>
          <p:cNvSpPr>
            <a:spLocks noGrp="1"/>
          </p:cNvSpPr>
          <p:nvPr>
            <p:ph type="subTitle" idx="1"/>
          </p:nvPr>
        </p:nvSpPr>
        <p:spPr>
          <a:xfrm>
            <a:off x="107504" y="836712"/>
            <a:ext cx="8928992" cy="5472608"/>
          </a:xfrm>
        </p:spPr>
        <p:txBody>
          <a:bodyPr>
            <a:normAutofit/>
          </a:bodyPr>
          <a:lstStyle/>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ea typeface="Arial Unicode MS"/>
              </a:rPr>
              <a:t>the TE may be defined as a set of </a:t>
            </a:r>
            <a:r>
              <a:rPr lang="en-US" sz="1800" i="1" dirty="0" smtClean="0">
                <a:solidFill>
                  <a:schemeClr val="tx1"/>
                </a:solidFill>
                <a:ea typeface="Arial Unicode MS"/>
              </a:rPr>
              <a:t>reservoirs</a:t>
            </a:r>
            <a:r>
              <a:rPr lang="en-US" sz="1800" dirty="0" smtClean="0">
                <a:solidFill>
                  <a:schemeClr val="tx1"/>
                </a:solidFill>
                <a:ea typeface="Arial Unicode MS"/>
              </a:rPr>
              <a:t>, where different kind of natural resources are </a:t>
            </a:r>
            <a:r>
              <a:rPr lang="en-US" sz="1800" i="1" dirty="0" smtClean="0">
                <a:solidFill>
                  <a:schemeClr val="tx1"/>
                </a:solidFill>
                <a:ea typeface="Arial Unicode MS"/>
              </a:rPr>
              <a:t>confined</a:t>
            </a:r>
            <a:r>
              <a:rPr lang="en-US" sz="1800" dirty="0" smtClean="0">
                <a:solidFill>
                  <a:schemeClr val="tx1"/>
                </a:solidFill>
                <a:ea typeface="Arial Unicode MS"/>
              </a:rPr>
              <a:t>; all reservoirs are surrounded by the zero-exergy matrix</a:t>
            </a:r>
            <a:r>
              <a:rPr lang="en-GB" sz="1800" dirty="0" smtClean="0">
                <a:solidFill>
                  <a:schemeClr val="tx1"/>
                </a:solidFill>
              </a:rPr>
              <a:t>.</a:t>
            </a:r>
          </a:p>
          <a:p>
            <a:pPr marL="269875" indent="-269875">
              <a:lnSpc>
                <a:spcPct val="120000"/>
              </a:lnSpc>
              <a:spcBef>
                <a:spcPts val="0"/>
              </a:spcBef>
              <a:spcAft>
                <a:spcPts val="1200"/>
              </a:spcAft>
              <a:buSzPct val="120000"/>
              <a:buFont typeface="Arial" pitchFamily="34" charset="0"/>
              <a:buChar char="•"/>
            </a:pPr>
            <a:r>
              <a:rPr lang="en-US" sz="1800" dirty="0" smtClean="0">
                <a:solidFill>
                  <a:schemeClr val="tx1"/>
                </a:solidFill>
              </a:rPr>
              <a:t>if the constraints that allow the </a:t>
            </a:r>
            <a:r>
              <a:rPr lang="en-US" sz="1800" i="1" dirty="0" smtClean="0">
                <a:solidFill>
                  <a:schemeClr val="tx1"/>
                </a:solidFill>
              </a:rPr>
              <a:t>confined </a:t>
            </a:r>
            <a:r>
              <a:rPr lang="en-US" sz="1800" dirty="0" smtClean="0">
                <a:solidFill>
                  <a:schemeClr val="tx1"/>
                </a:solidFill>
              </a:rPr>
              <a:t>condition</a:t>
            </a:r>
            <a:r>
              <a:rPr lang="en-US" sz="1800" i="1" dirty="0" smtClean="0">
                <a:solidFill>
                  <a:schemeClr val="tx1"/>
                </a:solidFill>
              </a:rPr>
              <a:t> </a:t>
            </a:r>
            <a:r>
              <a:rPr lang="en-US" sz="1800" dirty="0" smtClean="0">
                <a:solidFill>
                  <a:schemeClr val="tx1"/>
                </a:solidFill>
              </a:rPr>
              <a:t>of a particular resource are destroyed, the resource content is mixed with the zero-exergy matrix, some irreversible processes take place and the </a:t>
            </a:r>
            <a:r>
              <a:rPr lang="en-US" sz="1800" dirty="0" smtClean="0">
                <a:solidFill>
                  <a:schemeClr val="tx1"/>
                </a:solidFill>
                <a:ea typeface="Arial Unicode MS"/>
              </a:rPr>
              <a:t>reservoir</a:t>
            </a:r>
            <a:r>
              <a:rPr lang="en-US" sz="1800" i="1" dirty="0" smtClean="0">
                <a:solidFill>
                  <a:schemeClr val="tx1"/>
                </a:solidFill>
                <a:ea typeface="Arial Unicode MS"/>
              </a:rPr>
              <a:t> </a:t>
            </a:r>
            <a:r>
              <a:rPr lang="en-US" sz="1800" dirty="0" smtClean="0">
                <a:solidFill>
                  <a:schemeClr val="tx1"/>
                </a:solidFill>
              </a:rPr>
              <a:t>exergy is destroyed.</a:t>
            </a:r>
          </a:p>
        </p:txBody>
      </p:sp>
      <p:pic>
        <p:nvPicPr>
          <p:cNvPr id="4" name="Picture 3"/>
          <p:cNvPicPr>
            <a:picLocks noChangeAspect="1" noChangeArrowheads="1"/>
          </p:cNvPicPr>
          <p:nvPr/>
        </p:nvPicPr>
        <p:blipFill>
          <a:blip r:embed="rId2" cstate="print"/>
          <a:srcRect/>
          <a:stretch>
            <a:fillRect/>
          </a:stretch>
        </p:blipFill>
        <p:spPr bwMode="auto">
          <a:xfrm>
            <a:off x="2483768" y="2564904"/>
            <a:ext cx="4868391" cy="3583897"/>
          </a:xfrm>
          <a:prstGeom prst="rect">
            <a:avLst/>
          </a:prstGeom>
          <a:noFill/>
          <a:ln w="9525">
            <a:noFill/>
            <a:miter lim="800000"/>
            <a:headEnd/>
            <a:tailEnd/>
          </a:ln>
        </p:spPr>
      </p:pic>
    </p:spTree>
    <p:extLst>
      <p:ext uri="{BB962C8B-B14F-4D97-AF65-F5344CB8AC3E}">
        <p14:creationId xmlns:p14="http://schemas.microsoft.com/office/powerpoint/2010/main" val="3188369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406640" cy="620830"/>
          </a:xfrm>
        </p:spPr>
        <p:txBody>
          <a:bodyPr>
            <a:normAutofit/>
          </a:bodyPr>
          <a:lstStyle/>
          <a:p>
            <a:r>
              <a:rPr lang="en-US" dirty="0" smtClean="0"/>
              <a:t>Thermoeconomic Environment (TE)</a:t>
            </a:r>
            <a:endParaRPr lang="it-IT" dirty="0"/>
          </a:p>
        </p:txBody>
      </p:sp>
      <p:sp>
        <p:nvSpPr>
          <p:cNvPr id="3" name="Sottotitolo 2"/>
          <p:cNvSpPr>
            <a:spLocks noGrp="1"/>
          </p:cNvSpPr>
          <p:nvPr>
            <p:ph type="subTitle" idx="1"/>
          </p:nvPr>
        </p:nvSpPr>
        <p:spPr>
          <a:xfrm>
            <a:off x="107504" y="836712"/>
            <a:ext cx="8928992" cy="5472608"/>
          </a:xfrm>
        </p:spPr>
        <p:txBody>
          <a:bodyPr>
            <a:normAutofit/>
          </a:bodyPr>
          <a:lstStyle/>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ea typeface="Arial Unicode MS"/>
              </a:rPr>
              <a:t>the TE may be defined as a set of </a:t>
            </a:r>
            <a:r>
              <a:rPr lang="en-US" sz="1800" i="1" dirty="0" smtClean="0">
                <a:solidFill>
                  <a:schemeClr val="tx1"/>
                </a:solidFill>
                <a:ea typeface="Arial Unicode MS"/>
              </a:rPr>
              <a:t>reservoirs</a:t>
            </a:r>
            <a:r>
              <a:rPr lang="en-US" sz="1800" dirty="0" smtClean="0">
                <a:solidFill>
                  <a:schemeClr val="tx1"/>
                </a:solidFill>
                <a:ea typeface="Arial Unicode MS"/>
              </a:rPr>
              <a:t>, where different kind of natural resources are </a:t>
            </a:r>
            <a:r>
              <a:rPr lang="en-US" sz="1800" i="1" dirty="0" smtClean="0">
                <a:solidFill>
                  <a:schemeClr val="tx1"/>
                </a:solidFill>
                <a:ea typeface="Arial Unicode MS"/>
              </a:rPr>
              <a:t>confined</a:t>
            </a:r>
            <a:r>
              <a:rPr lang="en-US" sz="1800" dirty="0" smtClean="0">
                <a:solidFill>
                  <a:schemeClr val="tx1"/>
                </a:solidFill>
                <a:ea typeface="Arial Unicode MS"/>
              </a:rPr>
              <a:t>; all reservoirs are surrounded by the zero-exergy matrix</a:t>
            </a:r>
            <a:r>
              <a:rPr lang="en-GB" sz="1800" dirty="0" smtClean="0">
                <a:solidFill>
                  <a:schemeClr val="tx1"/>
                </a:solidFill>
              </a:rPr>
              <a:t>.</a:t>
            </a:r>
          </a:p>
          <a:p>
            <a:pPr marL="269875" indent="-269875">
              <a:lnSpc>
                <a:spcPct val="120000"/>
              </a:lnSpc>
              <a:spcBef>
                <a:spcPts val="0"/>
              </a:spcBef>
              <a:spcAft>
                <a:spcPts val="1200"/>
              </a:spcAft>
              <a:buSzPct val="120000"/>
              <a:buFont typeface="Arial" pitchFamily="34" charset="0"/>
              <a:buChar char="•"/>
            </a:pPr>
            <a:r>
              <a:rPr lang="en-US" sz="1800" dirty="0" smtClean="0">
                <a:solidFill>
                  <a:schemeClr val="tx1"/>
                </a:solidFill>
              </a:rPr>
              <a:t>if the constraints that allow the </a:t>
            </a:r>
            <a:r>
              <a:rPr lang="en-US" sz="1800" i="1" dirty="0" smtClean="0">
                <a:solidFill>
                  <a:schemeClr val="tx1"/>
                </a:solidFill>
              </a:rPr>
              <a:t>confined </a:t>
            </a:r>
            <a:r>
              <a:rPr lang="en-US" sz="1800" dirty="0" smtClean="0">
                <a:solidFill>
                  <a:schemeClr val="tx1"/>
                </a:solidFill>
              </a:rPr>
              <a:t>condition</a:t>
            </a:r>
            <a:r>
              <a:rPr lang="en-US" sz="1800" i="1" dirty="0" smtClean="0">
                <a:solidFill>
                  <a:schemeClr val="tx1"/>
                </a:solidFill>
              </a:rPr>
              <a:t> </a:t>
            </a:r>
            <a:r>
              <a:rPr lang="en-US" sz="1800" dirty="0" smtClean="0">
                <a:solidFill>
                  <a:schemeClr val="tx1"/>
                </a:solidFill>
              </a:rPr>
              <a:t>of a particular resource are destroyed, the resource content is mixed with the zero-exergy matrix, some irreversible processes take place and the </a:t>
            </a:r>
            <a:r>
              <a:rPr lang="en-US" sz="1800" dirty="0" smtClean="0">
                <a:solidFill>
                  <a:schemeClr val="tx1"/>
                </a:solidFill>
                <a:ea typeface="Arial Unicode MS"/>
              </a:rPr>
              <a:t>reservoir</a:t>
            </a:r>
            <a:r>
              <a:rPr lang="en-US" sz="1800" i="1" dirty="0" smtClean="0">
                <a:solidFill>
                  <a:schemeClr val="tx1"/>
                </a:solidFill>
                <a:ea typeface="Arial Unicode MS"/>
              </a:rPr>
              <a:t> </a:t>
            </a:r>
            <a:r>
              <a:rPr lang="en-US" sz="1800" dirty="0" smtClean="0">
                <a:solidFill>
                  <a:schemeClr val="tx1"/>
                </a:solidFill>
              </a:rPr>
              <a:t>exergy is destroyed.</a:t>
            </a:r>
          </a:p>
        </p:txBody>
      </p:sp>
      <p:pic>
        <p:nvPicPr>
          <p:cNvPr id="2050" name="Picture 2"/>
          <p:cNvPicPr>
            <a:picLocks noChangeAspect="1" noChangeArrowheads="1"/>
          </p:cNvPicPr>
          <p:nvPr/>
        </p:nvPicPr>
        <p:blipFill>
          <a:blip r:embed="rId2" cstate="print"/>
          <a:srcRect/>
          <a:stretch>
            <a:fillRect/>
          </a:stretch>
        </p:blipFill>
        <p:spPr bwMode="auto">
          <a:xfrm>
            <a:off x="2483768" y="2575140"/>
            <a:ext cx="4896544" cy="3572069"/>
          </a:xfrm>
          <a:prstGeom prst="rect">
            <a:avLst/>
          </a:prstGeom>
          <a:noFill/>
          <a:ln w="9525">
            <a:noFill/>
            <a:miter lim="800000"/>
            <a:headEnd/>
            <a:tailEnd/>
          </a:ln>
        </p:spPr>
      </p:pic>
    </p:spTree>
    <p:extLst>
      <p:ext uri="{BB962C8B-B14F-4D97-AF65-F5344CB8AC3E}">
        <p14:creationId xmlns:p14="http://schemas.microsoft.com/office/powerpoint/2010/main" val="28415042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406640" cy="620830"/>
          </a:xfrm>
        </p:spPr>
        <p:txBody>
          <a:bodyPr>
            <a:normAutofit/>
          </a:bodyPr>
          <a:lstStyle/>
          <a:p>
            <a:r>
              <a:rPr lang="en-US" dirty="0" smtClean="0"/>
              <a:t>Thermoeconomic Environment (TE)</a:t>
            </a:r>
            <a:endParaRPr lang="it-IT" dirty="0"/>
          </a:p>
        </p:txBody>
      </p:sp>
      <p:sp>
        <p:nvSpPr>
          <p:cNvPr id="3" name="Sottotitolo 2"/>
          <p:cNvSpPr>
            <a:spLocks noGrp="1"/>
          </p:cNvSpPr>
          <p:nvPr>
            <p:ph type="subTitle" idx="1"/>
          </p:nvPr>
        </p:nvSpPr>
        <p:spPr>
          <a:xfrm>
            <a:off x="107504" y="836712"/>
            <a:ext cx="8928992" cy="5472608"/>
          </a:xfrm>
        </p:spPr>
        <p:txBody>
          <a:bodyPr>
            <a:normAutofit/>
          </a:bodyPr>
          <a:lstStyle/>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rPr>
              <a:t>the idea of a TE overcomes difficulties related to control volume boundary,</a:t>
            </a:r>
          </a:p>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rPr>
              <a:t>reservoirs  may be introduced for representing also:</a:t>
            </a:r>
          </a:p>
          <a:p>
            <a:pPr marL="699643" lvl="1" indent="-269875" algn="l">
              <a:lnSpc>
                <a:spcPct val="120000"/>
              </a:lnSpc>
              <a:spcBef>
                <a:spcPts val="0"/>
              </a:spcBef>
              <a:spcAft>
                <a:spcPts val="600"/>
              </a:spcAft>
              <a:buSzPct val="120000"/>
              <a:buFont typeface="Arial" pitchFamily="34" charset="0"/>
              <a:buChar char="•"/>
            </a:pPr>
            <a:r>
              <a:rPr lang="en-US" sz="1400" dirty="0" smtClean="0"/>
              <a:t>human labor potential,</a:t>
            </a:r>
          </a:p>
          <a:p>
            <a:pPr marL="699643" lvl="1" indent="-269875" algn="l">
              <a:lnSpc>
                <a:spcPct val="120000"/>
              </a:lnSpc>
              <a:spcBef>
                <a:spcPts val="0"/>
              </a:spcBef>
              <a:spcAft>
                <a:spcPts val="600"/>
              </a:spcAft>
              <a:buSzPct val="120000"/>
              <a:buFont typeface="Arial" pitchFamily="34" charset="0"/>
              <a:buChar char="•"/>
            </a:pPr>
            <a:r>
              <a:rPr lang="en-US" sz="1400" dirty="0" smtClean="0"/>
              <a:t>monetary capital,</a:t>
            </a:r>
          </a:p>
          <a:p>
            <a:pPr marL="699643" lvl="1" indent="-269875" algn="l">
              <a:lnSpc>
                <a:spcPct val="120000"/>
              </a:lnSpc>
              <a:spcBef>
                <a:spcPts val="0"/>
              </a:spcBef>
              <a:spcAft>
                <a:spcPts val="1200"/>
              </a:spcAft>
              <a:buSzPct val="120000"/>
              <a:buFont typeface="Arial" pitchFamily="34" charset="0"/>
              <a:buChar char="•"/>
            </a:pPr>
            <a:r>
              <a:rPr lang="en-US" sz="1400" dirty="0" smtClean="0"/>
              <a:t>the sequestration of a specific type of waste from the production process.</a:t>
            </a:r>
          </a:p>
          <a:p>
            <a:pPr marL="269875" indent="-269875">
              <a:lnSpc>
                <a:spcPct val="120000"/>
              </a:lnSpc>
              <a:spcBef>
                <a:spcPts val="0"/>
              </a:spcBef>
              <a:spcAft>
                <a:spcPts val="600"/>
              </a:spcAft>
              <a:buSzPct val="120000"/>
              <a:buFont typeface="Arial" pitchFamily="34" charset="0"/>
              <a:buChar char="•"/>
            </a:pPr>
            <a:endParaRPr lang="en-US" sz="2000" b="1" dirty="0" smtClean="0">
              <a:solidFill>
                <a:schemeClr val="tx1"/>
              </a:solidFill>
            </a:endParaRPr>
          </a:p>
          <a:p>
            <a:pPr marL="269875" indent="-269875">
              <a:lnSpc>
                <a:spcPct val="120000"/>
              </a:lnSpc>
              <a:spcBef>
                <a:spcPts val="0"/>
              </a:spcBef>
              <a:spcAft>
                <a:spcPts val="600"/>
              </a:spcAft>
              <a:buSzPct val="120000"/>
            </a:pPr>
            <a:r>
              <a:rPr lang="en-US" sz="2200" b="1" dirty="0" smtClean="0">
                <a:solidFill>
                  <a:srgbClr val="003399"/>
                </a:solidFill>
                <a:ea typeface="+mj-ea"/>
              </a:rPr>
              <a:t>  The TE is not too big to be modified by the production process</a:t>
            </a:r>
            <a:r>
              <a:rPr lang="en-US" sz="1800" dirty="0" smtClean="0">
                <a:solidFill>
                  <a:schemeClr val="tx1"/>
                </a:solidFill>
              </a:rPr>
              <a:t>.</a:t>
            </a:r>
          </a:p>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rPr>
              <a:t>the amount of exergy in each reservoir is limited and, in principle, it can be sensibly reduced by the consumption of the production processes,</a:t>
            </a:r>
          </a:p>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rPr>
              <a:t>also the zero-exergy matrix may change its temperature </a:t>
            </a:r>
            <a:r>
              <a:rPr lang="en-US" sz="1800" i="1" dirty="0" smtClean="0">
                <a:solidFill>
                  <a:schemeClr val="tx1"/>
                </a:solidFill>
              </a:rPr>
              <a:t>T°</a:t>
            </a:r>
            <a:r>
              <a:rPr lang="en-US" sz="1800" dirty="0" smtClean="0">
                <a:solidFill>
                  <a:schemeClr val="tx1"/>
                </a:solidFill>
              </a:rPr>
              <a:t> and its composition in consequence of its </a:t>
            </a:r>
            <a:r>
              <a:rPr lang="en-US" sz="1800" i="1" dirty="0" smtClean="0">
                <a:solidFill>
                  <a:schemeClr val="tx1"/>
                </a:solidFill>
              </a:rPr>
              <a:t>internal dynamics </a:t>
            </a:r>
            <a:r>
              <a:rPr lang="en-US" sz="1800" dirty="0" smtClean="0">
                <a:solidFill>
                  <a:schemeClr val="tx1"/>
                </a:solidFill>
              </a:rPr>
              <a:t>or in consequence of the </a:t>
            </a:r>
            <a:r>
              <a:rPr lang="en-US" sz="1800" i="1" dirty="0" smtClean="0">
                <a:solidFill>
                  <a:schemeClr val="tx1"/>
                </a:solidFill>
              </a:rPr>
              <a:t>interaction</a:t>
            </a:r>
            <a:r>
              <a:rPr lang="en-US" sz="1800" dirty="0" smtClean="0">
                <a:solidFill>
                  <a:schemeClr val="tx1"/>
                </a:solidFill>
              </a:rPr>
              <a:t> with the global energy system.</a:t>
            </a:r>
          </a:p>
          <a:p>
            <a:pPr marL="269875" indent="-269875">
              <a:lnSpc>
                <a:spcPct val="120000"/>
              </a:lnSpc>
              <a:spcBef>
                <a:spcPts val="0"/>
              </a:spcBef>
              <a:spcAft>
                <a:spcPts val="600"/>
              </a:spcAft>
              <a:buSzPct val="120000"/>
              <a:buFont typeface="Arial" pitchFamily="34" charset="0"/>
              <a:buChar char="•"/>
            </a:pPr>
            <a:r>
              <a:rPr lang="en-US" sz="1800" dirty="0" smtClean="0">
                <a:solidFill>
                  <a:schemeClr val="tx1"/>
                </a:solidFill>
              </a:rPr>
              <a:t>This is </a:t>
            </a:r>
            <a:r>
              <a:rPr lang="en-US" sz="1800" i="1" dirty="0" smtClean="0">
                <a:solidFill>
                  <a:schemeClr val="tx1"/>
                </a:solidFill>
              </a:rPr>
              <a:t>crucial</a:t>
            </a:r>
            <a:r>
              <a:rPr lang="en-US" sz="1800" dirty="0" smtClean="0">
                <a:solidFill>
                  <a:schemeClr val="tx1"/>
                </a:solidFill>
              </a:rPr>
              <a:t> in the exergy cost evaluation of the residue flows from the production processes.</a:t>
            </a:r>
          </a:p>
        </p:txBody>
      </p:sp>
    </p:spTree>
    <p:extLst>
      <p:ext uri="{BB962C8B-B14F-4D97-AF65-F5344CB8AC3E}">
        <p14:creationId xmlns:p14="http://schemas.microsoft.com/office/powerpoint/2010/main" val="3196004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948384" y="2780928"/>
            <a:ext cx="1098000" cy="2628000"/>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5616208" y="3717032"/>
            <a:ext cx="828000" cy="6228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179512" y="44624"/>
            <a:ext cx="7406640" cy="620830"/>
          </a:xfrm>
        </p:spPr>
        <p:txBody>
          <a:bodyPr>
            <a:normAutofit/>
          </a:bodyPr>
          <a:lstStyle/>
          <a:p>
            <a:r>
              <a:rPr lang="en-US" sz="2400" dirty="0" smtClean="0"/>
              <a:t>The Global Energy System (GES)</a:t>
            </a:r>
            <a:endParaRPr lang="it-IT" dirty="0"/>
          </a:p>
        </p:txBody>
      </p:sp>
      <p:sp>
        <p:nvSpPr>
          <p:cNvPr id="3" name="Sottotitolo 2"/>
          <p:cNvSpPr>
            <a:spLocks noGrp="1"/>
          </p:cNvSpPr>
          <p:nvPr>
            <p:ph type="subTitle" idx="1"/>
          </p:nvPr>
        </p:nvSpPr>
        <p:spPr>
          <a:xfrm>
            <a:off x="179512" y="692696"/>
            <a:ext cx="8784976" cy="1296144"/>
          </a:xfrm>
        </p:spPr>
        <p:txBody>
          <a:bodyPr>
            <a:normAutofit/>
          </a:bodyPr>
          <a:lstStyle/>
          <a:p>
            <a:pPr marL="269875" indent="-269875">
              <a:lnSpc>
                <a:spcPct val="120000"/>
              </a:lnSpc>
              <a:spcBef>
                <a:spcPts val="0"/>
              </a:spcBef>
              <a:spcAft>
                <a:spcPts val="600"/>
              </a:spcAft>
              <a:buSzPct val="120000"/>
              <a:buFont typeface="Arial" pitchFamily="34" charset="0"/>
              <a:buChar char="•"/>
            </a:pPr>
            <a:r>
              <a:rPr lang="en-GB" sz="1800" dirty="0" smtClean="0">
                <a:solidFill>
                  <a:schemeClr val="tx1"/>
                </a:solidFill>
              </a:rPr>
              <a:t> </a:t>
            </a:r>
            <a:r>
              <a:rPr lang="en-US" sz="1800" dirty="0" smtClean="0">
                <a:solidFill>
                  <a:schemeClr val="tx1"/>
                </a:solidFill>
              </a:rPr>
              <a:t>The GES may be regarded as the considered production system, </a:t>
            </a:r>
            <a:r>
              <a:rPr lang="en-US" sz="2800" b="1" dirty="0" smtClean="0">
                <a:solidFill>
                  <a:schemeClr val="tx1"/>
                </a:solidFill>
              </a:rPr>
              <a:t>+</a:t>
            </a:r>
            <a:r>
              <a:rPr lang="en-US" sz="1800" dirty="0" smtClean="0">
                <a:solidFill>
                  <a:schemeClr val="tx1"/>
                </a:solidFill>
              </a:rPr>
              <a:t> the TE, </a:t>
            </a:r>
            <a:r>
              <a:rPr lang="en-US" sz="2800" b="1" dirty="0" smtClean="0">
                <a:solidFill>
                  <a:schemeClr val="tx1"/>
                </a:solidFill>
              </a:rPr>
              <a:t>+</a:t>
            </a:r>
            <a:r>
              <a:rPr lang="en-US" sz="1800" b="1" dirty="0" smtClean="0">
                <a:solidFill>
                  <a:schemeClr val="tx1"/>
                </a:solidFill>
              </a:rPr>
              <a:t> </a:t>
            </a:r>
            <a:r>
              <a:rPr lang="en-US" sz="1800" dirty="0" smtClean="0">
                <a:solidFill>
                  <a:schemeClr val="tx1"/>
                </a:solidFill>
              </a:rPr>
              <a:t>all exergy streams and energy conversion processes connecting the two, making available all </a:t>
            </a:r>
            <a:r>
              <a:rPr lang="en-US" sz="1800" i="1" dirty="0" smtClean="0">
                <a:solidFill>
                  <a:schemeClr val="tx1"/>
                </a:solidFill>
              </a:rPr>
              <a:t>F</a:t>
            </a:r>
            <a:r>
              <a:rPr lang="en-US" sz="1800" dirty="0" smtClean="0">
                <a:solidFill>
                  <a:schemeClr val="tx1"/>
                </a:solidFill>
              </a:rPr>
              <a:t> and </a:t>
            </a:r>
            <a:r>
              <a:rPr lang="en-US" sz="1800" i="1" dirty="0" smtClean="0">
                <a:solidFill>
                  <a:schemeClr val="tx1"/>
                </a:solidFill>
              </a:rPr>
              <a:t>Z</a:t>
            </a:r>
            <a:r>
              <a:rPr lang="en-US" sz="1800" dirty="0" smtClean="0">
                <a:solidFill>
                  <a:schemeClr val="tx1"/>
                </a:solidFill>
              </a:rPr>
              <a:t> directly or indirectly required by the production system itself.</a:t>
            </a:r>
          </a:p>
        </p:txBody>
      </p:sp>
      <p:sp>
        <p:nvSpPr>
          <p:cNvPr id="4" name="Sottotitolo 2"/>
          <p:cNvSpPr txBox="1">
            <a:spLocks/>
          </p:cNvSpPr>
          <p:nvPr/>
        </p:nvSpPr>
        <p:spPr>
          <a:xfrm>
            <a:off x="179512" y="1988840"/>
            <a:ext cx="3600400" cy="4104456"/>
          </a:xfrm>
          <a:prstGeom prst="rect">
            <a:avLst/>
          </a:prstGeom>
        </p:spPr>
        <p:txBody>
          <a:bodyPr vert="horz" lIns="91440" tIns="0" rIns="91440" bIns="45720" rtlCol="0">
            <a:normAutofit/>
          </a:bodyPr>
          <a:lstStyle/>
          <a:p>
            <a:pPr marL="269875" marR="0" lvl="0" indent="-269875" algn="l" defTabSz="457200" rtl="0" eaLnBrk="1" fontAlgn="auto" latinLnBrk="0" hangingPunct="1">
              <a:lnSpc>
                <a:spcPct val="120000"/>
              </a:lnSpc>
              <a:spcBef>
                <a:spcPts val="0"/>
              </a:spcBef>
              <a:spcAft>
                <a:spcPts val="600"/>
              </a:spcAft>
              <a:buClrTx/>
              <a:buSzPct val="120000"/>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a:ea typeface="Arial Unicode MS"/>
                <a:cs typeface="Arial"/>
              </a:rPr>
              <a:t>In this simple case</a:t>
            </a:r>
            <a:r>
              <a:rPr kumimoji="0" lang="en-US" sz="1800" b="0" i="0" u="none" strike="noStrike" kern="1200" cap="none" spc="0" normalizeH="0" noProof="0" dirty="0" smtClean="0">
                <a:ln>
                  <a:noFill/>
                </a:ln>
                <a:solidFill>
                  <a:schemeClr val="tx1"/>
                </a:solidFill>
                <a:effectLst/>
                <a:uLnTx/>
                <a:uFillTx/>
                <a:latin typeface="Arial"/>
                <a:ea typeface="Arial Unicode MS"/>
                <a:cs typeface="Arial"/>
              </a:rPr>
              <a:t> </a:t>
            </a:r>
            <a:r>
              <a:rPr kumimoji="0" lang="en-US" sz="1800" b="0" i="0" u="none" strike="noStrike" kern="1200" cap="none" spc="0" normalizeH="0" baseline="0" noProof="0" dirty="0" smtClean="0">
                <a:ln>
                  <a:noFill/>
                </a:ln>
                <a:solidFill>
                  <a:schemeClr val="tx1"/>
                </a:solidFill>
                <a:effectLst/>
                <a:uLnTx/>
                <a:uFillTx/>
                <a:latin typeface="Arial"/>
                <a:ea typeface="Arial Unicode MS"/>
                <a:cs typeface="Arial"/>
              </a:rPr>
              <a:t>the exergy equivalent of money can be calculated from the cost balance of the sub-system </a:t>
            </a:r>
            <a:r>
              <a:rPr kumimoji="0" lang="en-US" sz="1800" b="0" i="1" u="none" strike="noStrike" kern="1200" cap="none" spc="0" normalizeH="0" baseline="0" noProof="0" dirty="0" smtClean="0">
                <a:ln>
                  <a:noFill/>
                </a:ln>
                <a:solidFill>
                  <a:schemeClr val="tx1"/>
                </a:solidFill>
                <a:effectLst/>
                <a:uLnTx/>
                <a:uFillTx/>
                <a:latin typeface="Arial"/>
                <a:ea typeface="Arial Unicode MS"/>
                <a:cs typeface="Arial"/>
              </a:rPr>
              <a:t>industrial plant production</a:t>
            </a:r>
            <a:r>
              <a:rPr kumimoji="0" lang="en-US" sz="1800" b="0" i="0" u="none" strike="noStrike" kern="1200" cap="none" spc="0" normalizeH="0" baseline="0" noProof="0" dirty="0" smtClean="0">
                <a:ln>
                  <a:noFill/>
                </a:ln>
                <a:solidFill>
                  <a:schemeClr val="tx1"/>
                </a:solidFill>
                <a:effectLst/>
                <a:uLnTx/>
                <a:uFillTx/>
                <a:latin typeface="Arial"/>
                <a:ea typeface="Arial Unicode MS"/>
                <a:cs typeface="Arial"/>
              </a:rPr>
              <a:t>, </a:t>
            </a:r>
            <a:r>
              <a:rPr lang="en-US" dirty="0" smtClean="0">
                <a:latin typeface="Arial"/>
                <a:ea typeface="+mn-ea"/>
                <a:cs typeface="Arial"/>
              </a:rPr>
              <a:t>starting from the monetary flows [€/s] balance.</a:t>
            </a:r>
          </a:p>
          <a:p>
            <a:pPr marL="269875" lvl="0" indent="-269875" defTabSz="457200" fontAlgn="auto">
              <a:lnSpc>
                <a:spcPct val="120000"/>
              </a:lnSpc>
              <a:spcBef>
                <a:spcPts val="0"/>
              </a:spcBef>
              <a:spcAft>
                <a:spcPts val="600"/>
              </a:spcAft>
              <a:buSzPct val="120000"/>
              <a:buFont typeface="Arial" pitchFamily="34" charset="0"/>
              <a:buChar char="•"/>
            </a:pPr>
            <a:r>
              <a:rPr lang="en-US" dirty="0" smtClean="0">
                <a:latin typeface="Arial"/>
                <a:ea typeface="+mn-ea"/>
                <a:cs typeface="Arial"/>
              </a:rPr>
              <a:t>The GES is a network of flows, where different irreversible processes interact in order to extract exergy from the TE, obtaining some product flows.</a:t>
            </a:r>
          </a:p>
        </p:txBody>
      </p:sp>
      <p:cxnSp>
        <p:nvCxnSpPr>
          <p:cNvPr id="9" name="Connettore 1 8"/>
          <p:cNvCxnSpPr/>
          <p:nvPr/>
        </p:nvCxnSpPr>
        <p:spPr>
          <a:xfrm>
            <a:off x="4139952" y="1124744"/>
            <a:ext cx="30243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539552" y="3645024"/>
            <a:ext cx="25922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7524328" y="1124744"/>
            <a:ext cx="72008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5" name="Immagine 4"/>
          <p:cNvPicPr/>
          <p:nvPr/>
        </p:nvPicPr>
        <p:blipFill>
          <a:blip r:embed="rId2" cstate="print"/>
          <a:srcRect t="5225"/>
          <a:stretch>
            <a:fillRect/>
          </a:stretch>
        </p:blipFill>
        <p:spPr bwMode="auto">
          <a:xfrm>
            <a:off x="3095328" y="1916832"/>
            <a:ext cx="6048672" cy="4320480"/>
          </a:xfrm>
          <a:prstGeom prst="rect">
            <a:avLst/>
          </a:prstGeom>
          <a:noFill/>
          <a:ln w="9525">
            <a:noFill/>
            <a:miter lim="800000"/>
            <a:headEnd/>
            <a:tailEnd/>
          </a:ln>
        </p:spPr>
      </p:pic>
      <p:sp>
        <p:nvSpPr>
          <p:cNvPr id="13" name="Rettangolo 12"/>
          <p:cNvSpPr/>
          <p:nvPr/>
        </p:nvSpPr>
        <p:spPr>
          <a:xfrm>
            <a:off x="3996408" y="1934904"/>
            <a:ext cx="4248000" cy="630000"/>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3631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406640" cy="620830"/>
          </a:xfrm>
        </p:spPr>
        <p:txBody>
          <a:bodyPr>
            <a:normAutofit/>
          </a:bodyPr>
          <a:lstStyle/>
          <a:p>
            <a:r>
              <a:rPr lang="en-GB" dirty="0" smtClean="0"/>
              <a:t>Constructal Law</a:t>
            </a:r>
            <a:endParaRPr lang="it-IT" dirty="0"/>
          </a:p>
        </p:txBody>
      </p:sp>
      <p:sp>
        <p:nvSpPr>
          <p:cNvPr id="3" name="Sottotitolo 2"/>
          <p:cNvSpPr>
            <a:spLocks noGrp="1"/>
          </p:cNvSpPr>
          <p:nvPr>
            <p:ph type="subTitle" idx="1"/>
          </p:nvPr>
        </p:nvSpPr>
        <p:spPr>
          <a:xfrm>
            <a:off x="251520" y="1916832"/>
            <a:ext cx="8892480" cy="4104456"/>
          </a:xfrm>
        </p:spPr>
        <p:txBody>
          <a:bodyPr>
            <a:normAutofit/>
          </a:bodyPr>
          <a:lstStyle/>
          <a:p>
            <a:pPr marL="269875" indent="-269875">
              <a:lnSpc>
                <a:spcPct val="120000"/>
              </a:lnSpc>
              <a:spcBef>
                <a:spcPts val="0"/>
              </a:spcBef>
              <a:spcAft>
                <a:spcPts val="600"/>
              </a:spcAft>
              <a:buSzPct val="120000"/>
              <a:buFont typeface="Arial" pitchFamily="34" charset="0"/>
              <a:buChar char="•"/>
            </a:pPr>
            <a:r>
              <a:rPr lang="en-US" sz="2000" dirty="0" smtClean="0">
                <a:solidFill>
                  <a:schemeClr val="tx1"/>
                </a:solidFill>
              </a:rPr>
              <a:t>The expectation is that the CL could show us which productive structure have to be </a:t>
            </a:r>
            <a:r>
              <a:rPr lang="en-US" sz="2000" i="1" dirty="0" smtClean="0">
                <a:solidFill>
                  <a:schemeClr val="tx1"/>
                </a:solidFill>
              </a:rPr>
              <a:t>selected for persisting</a:t>
            </a:r>
            <a:r>
              <a:rPr lang="en-US" sz="2000" dirty="0" smtClean="0">
                <a:solidFill>
                  <a:schemeClr val="tx1"/>
                </a:solidFill>
              </a:rPr>
              <a:t>, during the evolution of the energy system, and which other have to be </a:t>
            </a:r>
            <a:r>
              <a:rPr lang="en-US" sz="2000" i="1" dirty="0" smtClean="0">
                <a:solidFill>
                  <a:schemeClr val="tx1"/>
                </a:solidFill>
              </a:rPr>
              <a:t>selected for the extinction</a:t>
            </a:r>
            <a:r>
              <a:rPr lang="en-US" sz="2000" dirty="0" smtClean="0">
                <a:solidFill>
                  <a:schemeClr val="tx1"/>
                </a:solidFill>
              </a:rPr>
              <a:t>,</a:t>
            </a:r>
          </a:p>
          <a:p>
            <a:pPr marL="269875" indent="-269875">
              <a:lnSpc>
                <a:spcPct val="120000"/>
              </a:lnSpc>
              <a:spcBef>
                <a:spcPts val="0"/>
              </a:spcBef>
              <a:spcAft>
                <a:spcPts val="600"/>
              </a:spcAft>
              <a:buSzPct val="120000"/>
              <a:buFont typeface="Arial" pitchFamily="34" charset="0"/>
              <a:buChar char="•"/>
            </a:pPr>
            <a:r>
              <a:rPr lang="en-US" sz="2000" dirty="0" smtClean="0">
                <a:solidFill>
                  <a:schemeClr val="tx1"/>
                </a:solidFill>
              </a:rPr>
              <a:t>as well as the Second Law tells us that high entropy configurations are very likely to appear, when a system is approaching the thermodynamic equilibrium.</a:t>
            </a:r>
          </a:p>
          <a:p>
            <a:pPr marL="269875" indent="-269875">
              <a:lnSpc>
                <a:spcPct val="120000"/>
              </a:lnSpc>
              <a:spcBef>
                <a:spcPts val="0"/>
              </a:spcBef>
              <a:spcAft>
                <a:spcPts val="600"/>
              </a:spcAft>
              <a:buSzPct val="120000"/>
            </a:pPr>
            <a:endParaRPr lang="en-US" sz="2000" dirty="0" smtClean="0">
              <a:solidFill>
                <a:schemeClr val="tx1"/>
              </a:solidFill>
            </a:endParaRPr>
          </a:p>
          <a:p>
            <a:pPr marL="6350" indent="-6350" algn="ctr">
              <a:lnSpc>
                <a:spcPct val="120000"/>
              </a:lnSpc>
              <a:spcBef>
                <a:spcPts val="0"/>
              </a:spcBef>
              <a:spcAft>
                <a:spcPts val="600"/>
              </a:spcAft>
              <a:buSzPct val="120000"/>
            </a:pPr>
            <a:r>
              <a:rPr lang="en-US" sz="2200" b="1" i="1" dirty="0" smtClean="0">
                <a:solidFill>
                  <a:schemeClr val="tx1"/>
                </a:solidFill>
                <a:latin typeface="+mn-lt"/>
                <a:ea typeface="MS PGothic" pitchFamily="34" charset="-128"/>
                <a:cs typeface="+mn-cs"/>
              </a:rPr>
              <a:t>If the current that flow through the energy system is identified with its useful product P, the CL prescribes an evolution toward a product increase</a:t>
            </a:r>
            <a:endParaRPr lang="en-US" sz="2200" dirty="0" smtClean="0">
              <a:latin typeface="+mn-lt"/>
            </a:endParaRPr>
          </a:p>
          <a:p>
            <a:pPr marL="269875" indent="-269875">
              <a:lnSpc>
                <a:spcPct val="120000"/>
              </a:lnSpc>
              <a:spcBef>
                <a:spcPts val="0"/>
              </a:spcBef>
              <a:spcAft>
                <a:spcPts val="600"/>
              </a:spcAft>
              <a:buSzPct val="120000"/>
              <a:buFont typeface="Arial" pitchFamily="34" charset="0"/>
              <a:buChar char="•"/>
            </a:pPr>
            <a:endParaRPr lang="it-IT" sz="2000" dirty="0">
              <a:solidFill>
                <a:schemeClr val="tx1"/>
              </a:solidFill>
            </a:endParaRPr>
          </a:p>
        </p:txBody>
      </p:sp>
      <p:sp>
        <p:nvSpPr>
          <p:cNvPr id="4" name="CasellaDiTesto 3"/>
          <p:cNvSpPr txBox="1"/>
          <p:nvPr/>
        </p:nvSpPr>
        <p:spPr>
          <a:xfrm>
            <a:off x="1547664" y="908720"/>
            <a:ext cx="6336704" cy="923330"/>
          </a:xfrm>
          <a:prstGeom prst="rect">
            <a:avLst/>
          </a:prstGeom>
          <a:noFill/>
        </p:spPr>
        <p:txBody>
          <a:bodyPr wrap="square" rtlCol="0">
            <a:spAutoFit/>
          </a:bodyPr>
          <a:lstStyle/>
          <a:p>
            <a:pPr algn="ctr"/>
            <a:r>
              <a:rPr lang="en-US" b="1" i="1" dirty="0" smtClean="0"/>
              <a:t>For a finite-size flow system to persist in time (to live), its configuration must evolve in such a way that provides greater and greater access to the currents that flow through it.</a:t>
            </a:r>
            <a:endParaRPr lang="it-IT" b="1" i="1" dirty="0"/>
          </a:p>
        </p:txBody>
      </p:sp>
    </p:spTree>
    <p:extLst>
      <p:ext uri="{BB962C8B-B14F-4D97-AF65-F5344CB8AC3E}">
        <p14:creationId xmlns:p14="http://schemas.microsoft.com/office/powerpoint/2010/main" val="3150844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406640" cy="620830"/>
          </a:xfrm>
        </p:spPr>
        <p:txBody>
          <a:bodyPr>
            <a:normAutofit/>
          </a:bodyPr>
          <a:lstStyle/>
          <a:p>
            <a:r>
              <a:rPr lang="en-US" dirty="0" smtClean="0"/>
              <a:t>The Unit Exergy Cost reduction principle</a:t>
            </a:r>
            <a:endParaRPr lang="it-IT" dirty="0"/>
          </a:p>
        </p:txBody>
      </p:sp>
      <p:sp>
        <p:nvSpPr>
          <p:cNvPr id="3" name="Sottotitolo 2"/>
          <p:cNvSpPr>
            <a:spLocks noGrp="1"/>
          </p:cNvSpPr>
          <p:nvPr>
            <p:ph type="subTitle" idx="1"/>
          </p:nvPr>
        </p:nvSpPr>
        <p:spPr>
          <a:xfrm>
            <a:off x="251520" y="836712"/>
            <a:ext cx="8892480" cy="5328592"/>
          </a:xfrm>
        </p:spPr>
        <p:txBody>
          <a:bodyPr>
            <a:normAutofit/>
          </a:bodyPr>
          <a:lstStyle/>
          <a:p>
            <a:pPr marL="277813" indent="-277813">
              <a:buFont typeface="Arial" pitchFamily="34" charset="0"/>
              <a:buChar char="•"/>
            </a:pPr>
            <a:r>
              <a:rPr lang="en-US" sz="1800" dirty="0" smtClean="0">
                <a:solidFill>
                  <a:schemeClr val="tx1"/>
                </a:solidFill>
              </a:rPr>
              <a:t>In Thermoeconomics, the direct and indirect consumption of exergy resources for obtaining a required product P is named the </a:t>
            </a:r>
            <a:r>
              <a:rPr lang="en-US" sz="1800" i="1" dirty="0" smtClean="0">
                <a:solidFill>
                  <a:schemeClr val="tx1"/>
                </a:solidFill>
              </a:rPr>
              <a:t>exergy cost</a:t>
            </a:r>
            <a:r>
              <a:rPr lang="en-US" sz="1800" dirty="0" smtClean="0">
                <a:solidFill>
                  <a:schemeClr val="tx1"/>
                </a:solidFill>
              </a:rPr>
              <a:t> of </a:t>
            </a:r>
            <a:r>
              <a:rPr lang="en-US" sz="1800" i="1" dirty="0" smtClean="0">
                <a:solidFill>
                  <a:schemeClr val="tx1"/>
                </a:solidFill>
              </a:rPr>
              <a:t>P,</a:t>
            </a:r>
          </a:p>
          <a:p>
            <a:pPr marL="277813" indent="-277813">
              <a:buFont typeface="Arial" pitchFamily="34" charset="0"/>
              <a:buChar char="•"/>
            </a:pPr>
            <a:r>
              <a:rPr lang="en-US" sz="1800" dirty="0" smtClean="0">
                <a:solidFill>
                  <a:schemeClr val="tx1"/>
                </a:solidFill>
              </a:rPr>
              <a:t>the ratio between the exergy cost and </a:t>
            </a:r>
            <a:r>
              <a:rPr lang="en-US" sz="1800" i="1" dirty="0" smtClean="0">
                <a:solidFill>
                  <a:schemeClr val="tx1"/>
                </a:solidFill>
              </a:rPr>
              <a:t>P</a:t>
            </a:r>
            <a:r>
              <a:rPr lang="en-US" sz="1800" dirty="0" smtClean="0">
                <a:solidFill>
                  <a:schemeClr val="tx1"/>
                </a:solidFill>
              </a:rPr>
              <a:t> is named its </a:t>
            </a:r>
            <a:r>
              <a:rPr lang="en-US" sz="1800" i="1" dirty="0" smtClean="0">
                <a:solidFill>
                  <a:schemeClr val="tx1"/>
                </a:solidFill>
              </a:rPr>
              <a:t>unit exergy cost</a:t>
            </a:r>
            <a:r>
              <a:rPr lang="en-US" sz="1800" dirty="0" smtClean="0">
                <a:solidFill>
                  <a:schemeClr val="tx1"/>
                </a:solidFill>
              </a:rPr>
              <a:t> (</a:t>
            </a:r>
            <a:r>
              <a:rPr lang="en-US" sz="1800" i="1" dirty="0" smtClean="0">
                <a:solidFill>
                  <a:schemeClr val="tx1"/>
                </a:solidFill>
              </a:rPr>
              <a:t>k</a:t>
            </a:r>
            <a:r>
              <a:rPr lang="en-US" sz="1800" i="1" baseline="30000" dirty="0" smtClean="0">
                <a:solidFill>
                  <a:schemeClr val="tx1"/>
                </a:solidFill>
              </a:rPr>
              <a:t>*</a:t>
            </a:r>
            <a:r>
              <a:rPr lang="en-US" sz="1800" i="1" baseline="-25000" dirty="0" smtClean="0">
                <a:solidFill>
                  <a:schemeClr val="tx1"/>
                </a:solidFill>
              </a:rPr>
              <a:t>P</a:t>
            </a:r>
            <a:r>
              <a:rPr lang="en-US" sz="1800" dirty="0" smtClean="0">
                <a:solidFill>
                  <a:schemeClr val="tx1"/>
                </a:solidFill>
              </a:rPr>
              <a:t>).</a:t>
            </a:r>
          </a:p>
          <a:p>
            <a:pPr marL="277813" indent="-277813">
              <a:buFont typeface="Arial" pitchFamily="34" charset="0"/>
              <a:buChar char="•"/>
            </a:pPr>
            <a:r>
              <a:rPr lang="en-US" sz="1800" dirty="0" smtClean="0">
                <a:solidFill>
                  <a:schemeClr val="tx1"/>
                </a:solidFill>
              </a:rPr>
              <a:t>Let’s name </a:t>
            </a:r>
            <a:r>
              <a:rPr lang="en-US" sz="1800" i="1" dirty="0" smtClean="0">
                <a:solidFill>
                  <a:schemeClr val="tx1"/>
                </a:solidFill>
              </a:rPr>
              <a:t>F</a:t>
            </a:r>
            <a:r>
              <a:rPr lang="en-US" sz="1800" i="1" baseline="-25000" dirty="0" smtClean="0">
                <a:solidFill>
                  <a:schemeClr val="tx1"/>
                </a:solidFill>
              </a:rPr>
              <a:t>TE</a:t>
            </a:r>
            <a:r>
              <a:rPr lang="en-US" sz="1800" dirty="0" smtClean="0">
                <a:solidFill>
                  <a:schemeClr val="tx1"/>
                </a:solidFill>
              </a:rPr>
              <a:t> the sum of all direct and indirect Fuels received by the TE.</a:t>
            </a:r>
            <a:r>
              <a:rPr lang="en-US" sz="2000" dirty="0" smtClean="0">
                <a:solidFill>
                  <a:schemeClr val="tx1"/>
                </a:solidFill>
              </a:rPr>
              <a:t> </a:t>
            </a:r>
            <a:endParaRPr lang="it-IT" sz="2000" dirty="0" smtClean="0">
              <a:solidFill>
                <a:schemeClr val="tx1"/>
              </a:solidFill>
            </a:endParaRPr>
          </a:p>
          <a:p>
            <a:pPr marL="277813" indent="-277813" algn="ctr"/>
            <a:r>
              <a:rPr lang="en-US" sz="2000" dirty="0" smtClean="0">
                <a:solidFill>
                  <a:schemeClr val="tx1"/>
                </a:solidFill>
              </a:rPr>
              <a:t> 	</a:t>
            </a:r>
            <a:r>
              <a:rPr lang="en-US" sz="2400" i="1" dirty="0" smtClean="0">
                <a:solidFill>
                  <a:schemeClr val="tx1"/>
                </a:solidFill>
              </a:rPr>
              <a:t>F</a:t>
            </a:r>
            <a:r>
              <a:rPr lang="en-US" sz="2400" i="1" baseline="-25000" dirty="0" smtClean="0">
                <a:solidFill>
                  <a:schemeClr val="tx1"/>
                </a:solidFill>
              </a:rPr>
              <a:t>TE </a:t>
            </a:r>
            <a:r>
              <a:rPr lang="en-US" sz="2400" i="1" dirty="0" smtClean="0">
                <a:solidFill>
                  <a:schemeClr val="tx1"/>
                </a:solidFill>
              </a:rPr>
              <a:t>= P k</a:t>
            </a:r>
            <a:r>
              <a:rPr lang="en-US" sz="2400" i="1" baseline="30000" dirty="0" smtClean="0">
                <a:solidFill>
                  <a:schemeClr val="tx1"/>
                </a:solidFill>
              </a:rPr>
              <a:t>*</a:t>
            </a:r>
            <a:r>
              <a:rPr lang="en-US" sz="2400" i="1" baseline="-25000" dirty="0" smtClean="0">
                <a:solidFill>
                  <a:schemeClr val="tx1"/>
                </a:solidFill>
              </a:rPr>
              <a:t>P </a:t>
            </a:r>
          </a:p>
          <a:p>
            <a:pPr marL="277813" indent="-277813"/>
            <a:endParaRPr lang="en-US" sz="2000" i="1" baseline="-25000" dirty="0" smtClean="0"/>
          </a:p>
          <a:p>
            <a:pPr marL="277813" indent="-277813"/>
            <a:endParaRPr lang="en-US" sz="2000" i="1" baseline="-25000" dirty="0" smtClean="0"/>
          </a:p>
        </p:txBody>
      </p:sp>
    </p:spTree>
    <p:extLst>
      <p:ext uri="{BB962C8B-B14F-4D97-AF65-F5344CB8AC3E}">
        <p14:creationId xmlns:p14="http://schemas.microsoft.com/office/powerpoint/2010/main" val="286402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4624"/>
            <a:ext cx="7406640" cy="620830"/>
          </a:xfrm>
        </p:spPr>
        <p:txBody>
          <a:bodyPr>
            <a:normAutofit/>
          </a:bodyPr>
          <a:lstStyle/>
          <a:p>
            <a:r>
              <a:rPr lang="en-US" dirty="0" smtClean="0"/>
              <a:t>The Unit Exergy Cost reduction principle</a:t>
            </a:r>
            <a:endParaRPr lang="it-IT" dirty="0"/>
          </a:p>
        </p:txBody>
      </p:sp>
      <p:sp>
        <p:nvSpPr>
          <p:cNvPr id="3" name="Sottotitolo 2"/>
          <p:cNvSpPr>
            <a:spLocks noGrp="1"/>
          </p:cNvSpPr>
          <p:nvPr>
            <p:ph type="subTitle" idx="1"/>
          </p:nvPr>
        </p:nvSpPr>
        <p:spPr>
          <a:xfrm>
            <a:off x="251520" y="908720"/>
            <a:ext cx="8892480" cy="5328592"/>
          </a:xfrm>
        </p:spPr>
        <p:txBody>
          <a:bodyPr>
            <a:normAutofit/>
          </a:bodyPr>
          <a:lstStyle/>
          <a:p>
            <a:pPr marL="277813" indent="-277813">
              <a:buFont typeface="Arial" pitchFamily="34" charset="0"/>
              <a:buChar char="•"/>
            </a:pPr>
            <a:r>
              <a:rPr lang="en-US" sz="1800" dirty="0" smtClean="0">
                <a:latin typeface="Arial" pitchFamily="34" charset="0"/>
                <a:cs typeface="Arial" pitchFamily="34" charset="0"/>
              </a:rPr>
              <a:t>If the </a:t>
            </a:r>
            <a:r>
              <a:rPr lang="en-US" sz="1800" i="1" dirty="0" smtClean="0">
                <a:latin typeface="Arial" pitchFamily="34" charset="0"/>
                <a:cs typeface="Arial" pitchFamily="34" charset="0"/>
              </a:rPr>
              <a:t>current that flow through</a:t>
            </a:r>
            <a:r>
              <a:rPr lang="en-US" sz="1800" dirty="0" smtClean="0">
                <a:latin typeface="Arial" pitchFamily="34" charset="0"/>
                <a:cs typeface="Arial" pitchFamily="34" charset="0"/>
              </a:rPr>
              <a:t> the energy system is identified with its useful product </a:t>
            </a:r>
            <a:r>
              <a:rPr lang="en-US" sz="1800" i="1" dirty="0" smtClean="0">
                <a:latin typeface="Arial" pitchFamily="34" charset="0"/>
                <a:cs typeface="Arial" pitchFamily="34" charset="0"/>
              </a:rPr>
              <a:t>P</a:t>
            </a:r>
            <a:r>
              <a:rPr lang="en-US" sz="1800" i="1" baseline="-25000" dirty="0" smtClean="0">
                <a:latin typeface="Arial" pitchFamily="34" charset="0"/>
                <a:cs typeface="Arial" pitchFamily="34" charset="0"/>
              </a:rPr>
              <a:t>,</a:t>
            </a:r>
            <a:r>
              <a:rPr lang="en-US" sz="1800" dirty="0" smtClean="0">
                <a:latin typeface="Arial" pitchFamily="34" charset="0"/>
                <a:cs typeface="Arial" pitchFamily="34" charset="0"/>
              </a:rPr>
              <a:t> the </a:t>
            </a:r>
            <a:r>
              <a:rPr lang="en-US" sz="1800" b="1" dirty="0" smtClean="0">
                <a:latin typeface="Arial" pitchFamily="34" charset="0"/>
                <a:cs typeface="Arial" pitchFamily="34" charset="0"/>
              </a:rPr>
              <a:t>CL prescribes an evolution toward a product increase</a:t>
            </a:r>
            <a:r>
              <a:rPr lang="en-US" sz="1800" dirty="0" smtClean="0">
                <a:latin typeface="Arial" pitchFamily="34" charset="0"/>
                <a:cs typeface="Arial" pitchFamily="34" charset="0"/>
              </a:rPr>
              <a:t>;</a:t>
            </a:r>
            <a:endParaRPr lang="en-US" sz="1800" dirty="0" smtClean="0"/>
          </a:p>
          <a:p>
            <a:pPr marL="277813" indent="-277813">
              <a:buFont typeface="Arial" pitchFamily="34" charset="0"/>
              <a:buChar char="•"/>
            </a:pPr>
            <a:endParaRPr lang="it-IT" sz="2000" dirty="0" smtClean="0"/>
          </a:p>
          <a:p>
            <a:pPr marL="277813" indent="-277813" algn="ctr"/>
            <a:r>
              <a:rPr lang="en-US" sz="2000" dirty="0" smtClean="0"/>
              <a:t> 	</a:t>
            </a:r>
            <a:r>
              <a:rPr lang="en-US" sz="2400" i="1" dirty="0" smtClean="0"/>
              <a:t>F</a:t>
            </a:r>
            <a:r>
              <a:rPr lang="en-US" sz="2400" i="1" baseline="-25000" dirty="0" smtClean="0"/>
              <a:t>TE </a:t>
            </a:r>
            <a:r>
              <a:rPr lang="en-US" sz="2400" i="1" dirty="0" smtClean="0"/>
              <a:t>= P k</a:t>
            </a:r>
            <a:r>
              <a:rPr lang="en-US" sz="2400" i="1" baseline="30000" dirty="0" smtClean="0"/>
              <a:t>*</a:t>
            </a:r>
            <a:r>
              <a:rPr lang="en-US" sz="2400" i="1" baseline="-25000" dirty="0" smtClean="0"/>
              <a:t>P           </a:t>
            </a:r>
          </a:p>
          <a:p>
            <a:pPr marL="277813" indent="-277813" algn="ctr"/>
            <a:r>
              <a:rPr lang="en-US" sz="2400" i="1" dirty="0" smtClean="0">
                <a:latin typeface="Symbol"/>
                <a:ea typeface="Arial Unicode MS"/>
              </a:rPr>
              <a:t>d </a:t>
            </a:r>
            <a:r>
              <a:rPr lang="en-US" sz="2400" i="1" dirty="0" smtClean="0"/>
              <a:t>F</a:t>
            </a:r>
            <a:r>
              <a:rPr lang="en-US" sz="2400" i="1" baseline="-25000" dirty="0" smtClean="0"/>
              <a:t>TE</a:t>
            </a:r>
            <a:r>
              <a:rPr lang="en-US" sz="2400" dirty="0" smtClean="0"/>
              <a:t> ≤ 0</a:t>
            </a:r>
            <a:endParaRPr lang="en-US" sz="2400" i="1" baseline="-25000" dirty="0" smtClean="0"/>
          </a:p>
          <a:p>
            <a:pPr marL="277813" indent="-277813"/>
            <a:endParaRPr lang="en-US" sz="2000" i="1" baseline="-25000" dirty="0" smtClean="0"/>
          </a:p>
          <a:p>
            <a:pPr marL="277813" indent="-277813"/>
            <a:endParaRPr lang="en-US" sz="2000" i="1" baseline="-25000" dirty="0" smtClean="0"/>
          </a:p>
        </p:txBody>
      </p:sp>
      <p:pic>
        <p:nvPicPr>
          <p:cNvPr id="3074" name="Picture 2"/>
          <p:cNvPicPr>
            <a:picLocks noChangeAspect="1" noChangeArrowheads="1"/>
          </p:cNvPicPr>
          <p:nvPr/>
        </p:nvPicPr>
        <p:blipFill>
          <a:blip r:embed="rId2" cstate="print"/>
          <a:srcRect/>
          <a:stretch>
            <a:fillRect/>
          </a:stretch>
        </p:blipFill>
        <p:spPr bwMode="auto">
          <a:xfrm>
            <a:off x="506590" y="2708920"/>
            <a:ext cx="3724644" cy="3154469"/>
          </a:xfrm>
          <a:prstGeom prst="rect">
            <a:avLst/>
          </a:prstGeom>
          <a:noFill/>
          <a:ln w="9525">
            <a:noFill/>
            <a:miter lim="800000"/>
            <a:headEnd/>
            <a:tailEnd/>
          </a:ln>
        </p:spPr>
      </p:pic>
      <p:cxnSp>
        <p:nvCxnSpPr>
          <p:cNvPr id="6" name="Connettore 2 5"/>
          <p:cNvCxnSpPr/>
          <p:nvPr/>
        </p:nvCxnSpPr>
        <p:spPr>
          <a:xfrm>
            <a:off x="755576" y="6021288"/>
            <a:ext cx="41764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ttore 2 6"/>
          <p:cNvCxnSpPr/>
          <p:nvPr/>
        </p:nvCxnSpPr>
        <p:spPr>
          <a:xfrm flipH="1" flipV="1">
            <a:off x="755576" y="2852936"/>
            <a:ext cx="8384" cy="3176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755576" y="5760000"/>
            <a:ext cx="388843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4211960" y="5517232"/>
            <a:ext cx="1224136" cy="288032"/>
          </a:xfrm>
          <a:prstGeom prst="rect">
            <a:avLst/>
          </a:prstGeom>
          <a:noFill/>
        </p:spPr>
        <p:txBody>
          <a:bodyPr wrap="square" rtlCol="0">
            <a:spAutoFit/>
          </a:bodyPr>
          <a:lstStyle/>
          <a:p>
            <a:r>
              <a:rPr lang="it-IT" sz="1200" dirty="0" smtClean="0"/>
              <a:t>Zero exergy flow</a:t>
            </a:r>
            <a:endParaRPr lang="it-IT" sz="1200" dirty="0"/>
          </a:p>
        </p:txBody>
      </p:sp>
      <p:sp>
        <p:nvSpPr>
          <p:cNvPr id="12" name="CasellaDiTesto 11"/>
          <p:cNvSpPr txBox="1"/>
          <p:nvPr/>
        </p:nvSpPr>
        <p:spPr>
          <a:xfrm>
            <a:off x="107504" y="2492896"/>
            <a:ext cx="1440160" cy="461665"/>
          </a:xfrm>
          <a:prstGeom prst="rect">
            <a:avLst/>
          </a:prstGeom>
          <a:noFill/>
        </p:spPr>
        <p:txBody>
          <a:bodyPr wrap="square" rtlCol="0">
            <a:spAutoFit/>
          </a:bodyPr>
          <a:lstStyle/>
          <a:p>
            <a:pPr algn="ctr"/>
            <a:r>
              <a:rPr lang="en-US" sz="1200" dirty="0" smtClean="0"/>
              <a:t>Exergy flow from the reservoir </a:t>
            </a:r>
            <a:r>
              <a:rPr lang="en-US" sz="1200" i="1" dirty="0" smtClean="0"/>
              <a:t>F</a:t>
            </a:r>
            <a:r>
              <a:rPr lang="en-US" sz="1000" i="1" dirty="0" smtClean="0"/>
              <a:t>TE</a:t>
            </a:r>
            <a:endParaRPr lang="en-US" sz="1000" i="1" dirty="0"/>
          </a:p>
        </p:txBody>
      </p:sp>
      <p:cxnSp>
        <p:nvCxnSpPr>
          <p:cNvPr id="13" name="Connettore 1 12"/>
          <p:cNvCxnSpPr/>
          <p:nvPr/>
        </p:nvCxnSpPr>
        <p:spPr>
          <a:xfrm>
            <a:off x="755576" y="4149080"/>
            <a:ext cx="388843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3923928" y="3717032"/>
            <a:ext cx="1224136" cy="461665"/>
          </a:xfrm>
          <a:prstGeom prst="rect">
            <a:avLst/>
          </a:prstGeom>
          <a:noFill/>
        </p:spPr>
        <p:txBody>
          <a:bodyPr wrap="square" rtlCol="0">
            <a:spAutoFit/>
          </a:bodyPr>
          <a:lstStyle/>
          <a:p>
            <a:r>
              <a:rPr lang="en-US" sz="1200" dirty="0" smtClean="0">
                <a:solidFill>
                  <a:srgbClr val="0070C0"/>
                </a:solidFill>
              </a:rPr>
              <a:t>Fully renewable exergy reservoir</a:t>
            </a:r>
            <a:endParaRPr lang="en-US" sz="1200" dirty="0">
              <a:solidFill>
                <a:srgbClr val="0070C0"/>
              </a:solidFill>
            </a:endParaRPr>
          </a:p>
        </p:txBody>
      </p:sp>
      <p:sp>
        <p:nvSpPr>
          <p:cNvPr id="15" name="CasellaDiTesto 14"/>
          <p:cNvSpPr txBox="1"/>
          <p:nvPr/>
        </p:nvSpPr>
        <p:spPr>
          <a:xfrm>
            <a:off x="4932040" y="5888305"/>
            <a:ext cx="648072" cy="276999"/>
          </a:xfrm>
          <a:prstGeom prst="rect">
            <a:avLst/>
          </a:prstGeom>
          <a:noFill/>
        </p:spPr>
        <p:txBody>
          <a:bodyPr wrap="square" rtlCol="0">
            <a:spAutoFit/>
          </a:bodyPr>
          <a:lstStyle/>
          <a:p>
            <a:r>
              <a:rPr lang="it-IT" sz="1200" dirty="0" err="1" smtClean="0"/>
              <a:t>Time</a:t>
            </a:r>
            <a:endParaRPr lang="it-IT" sz="1200" dirty="0"/>
          </a:p>
        </p:txBody>
      </p:sp>
      <p:sp>
        <p:nvSpPr>
          <p:cNvPr id="16" name="Parentesi graffa chiusa 15"/>
          <p:cNvSpPr/>
          <p:nvPr/>
        </p:nvSpPr>
        <p:spPr>
          <a:xfrm>
            <a:off x="5652120" y="1988840"/>
            <a:ext cx="360040" cy="86409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 name="CasellaDiTesto 16"/>
          <p:cNvSpPr txBox="1"/>
          <p:nvPr/>
        </p:nvSpPr>
        <p:spPr>
          <a:xfrm>
            <a:off x="6516216" y="2132856"/>
            <a:ext cx="1512168" cy="461665"/>
          </a:xfrm>
          <a:prstGeom prst="rect">
            <a:avLst/>
          </a:prstGeom>
          <a:noFill/>
        </p:spPr>
        <p:txBody>
          <a:bodyPr wrap="square" rtlCol="0">
            <a:spAutoFit/>
          </a:bodyPr>
          <a:lstStyle/>
          <a:p>
            <a:r>
              <a:rPr lang="en-US" sz="2400" i="1" dirty="0" smtClean="0">
                <a:latin typeface="Symbol"/>
                <a:ea typeface="Arial Unicode MS"/>
                <a:cs typeface="Arial"/>
              </a:rPr>
              <a:t>d</a:t>
            </a:r>
            <a:r>
              <a:rPr lang="en-US" sz="2400" i="1" dirty="0" smtClean="0">
                <a:latin typeface="Arial"/>
                <a:ea typeface="Arial Unicode MS"/>
              </a:rPr>
              <a:t> k</a:t>
            </a:r>
            <a:r>
              <a:rPr lang="en-US" sz="2400" i="1" baseline="30000" dirty="0" smtClean="0">
                <a:latin typeface="Arial"/>
                <a:ea typeface="Arial Unicode MS"/>
              </a:rPr>
              <a:t>*</a:t>
            </a:r>
            <a:r>
              <a:rPr lang="en-US" sz="2400" i="1" baseline="-25000" dirty="0" smtClean="0">
                <a:latin typeface="Arial"/>
                <a:ea typeface="Arial Unicode MS"/>
              </a:rPr>
              <a:t>P</a:t>
            </a:r>
            <a:r>
              <a:rPr lang="en-US" sz="2400" dirty="0" smtClean="0">
                <a:latin typeface="Arial"/>
                <a:ea typeface="Arial Unicode MS"/>
              </a:rPr>
              <a:t> &lt; 0</a:t>
            </a:r>
            <a:endParaRPr lang="it-IT" sz="2400" dirty="0"/>
          </a:p>
        </p:txBody>
      </p:sp>
      <p:sp>
        <p:nvSpPr>
          <p:cNvPr id="18" name="Rettangolo 17"/>
          <p:cNvSpPr/>
          <p:nvPr/>
        </p:nvSpPr>
        <p:spPr>
          <a:xfrm>
            <a:off x="6444208" y="2060848"/>
            <a:ext cx="144016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5436096" y="2996952"/>
            <a:ext cx="3707904" cy="3493264"/>
          </a:xfrm>
          <a:prstGeom prst="rect">
            <a:avLst/>
          </a:prstGeom>
          <a:noFill/>
        </p:spPr>
        <p:txBody>
          <a:bodyPr wrap="square" rtlCol="0">
            <a:spAutoFit/>
          </a:bodyPr>
          <a:lstStyle/>
          <a:p>
            <a:pPr marL="263525" indent="-263525">
              <a:spcBef>
                <a:spcPts val="600"/>
              </a:spcBef>
              <a:buFont typeface="Arial" pitchFamily="34" charset="0"/>
              <a:buChar char="•"/>
            </a:pPr>
            <a:r>
              <a:rPr lang="en-US" dirty="0" smtClean="0">
                <a:latin typeface="Arial" pitchFamily="34" charset="0"/>
                <a:cs typeface="Arial" pitchFamily="34" charset="0"/>
              </a:rPr>
              <a:t>if the unrestricted availability of resources from a reservoir is over (i.e. when the </a:t>
            </a:r>
            <a:r>
              <a:rPr lang="en-US" i="1" dirty="0" smtClean="0">
                <a:latin typeface="Arial" pitchFamily="34" charset="0"/>
                <a:cs typeface="Arial" pitchFamily="34" charset="0"/>
              </a:rPr>
              <a:t>finite size</a:t>
            </a:r>
            <a:r>
              <a:rPr lang="en-US" dirty="0" smtClean="0">
                <a:latin typeface="Arial" pitchFamily="34" charset="0"/>
                <a:cs typeface="Arial" pitchFamily="34" charset="0"/>
              </a:rPr>
              <a:t> of the system is playing a crucial role) the exergy flow from a reservoir is dominated by a declining trend over time.</a:t>
            </a:r>
          </a:p>
          <a:p>
            <a:pPr marL="263525" indent="-263525">
              <a:spcBef>
                <a:spcPts val="600"/>
              </a:spcBef>
              <a:buFont typeface="Arial" pitchFamily="34" charset="0"/>
              <a:buChar char="•"/>
            </a:pPr>
            <a:r>
              <a:rPr lang="en-US" dirty="0" smtClean="0">
                <a:latin typeface="Arial" pitchFamily="34" charset="0"/>
                <a:cs typeface="Arial" pitchFamily="34" charset="0"/>
              </a:rPr>
              <a:t>in thermoeconomic terms, the </a:t>
            </a:r>
            <a:r>
              <a:rPr lang="en-US" b="1" dirty="0" smtClean="0">
                <a:latin typeface="Arial" pitchFamily="34" charset="0"/>
                <a:cs typeface="Arial" pitchFamily="34" charset="0"/>
              </a:rPr>
              <a:t>CL  prescribes an evolution toward a reduction of the unit exergy cost </a:t>
            </a:r>
            <a:r>
              <a:rPr lang="en-US" dirty="0" smtClean="0">
                <a:latin typeface="Arial" pitchFamily="34" charset="0"/>
                <a:cs typeface="Arial" pitchFamily="34" charset="0"/>
              </a:rPr>
              <a:t>of the product.</a:t>
            </a:r>
          </a:p>
          <a:p>
            <a:endParaRPr lang="it-IT" dirty="0"/>
          </a:p>
        </p:txBody>
      </p:sp>
    </p:spTree>
    <p:extLst>
      <p:ext uri="{BB962C8B-B14F-4D97-AF65-F5344CB8AC3E}">
        <p14:creationId xmlns:p14="http://schemas.microsoft.com/office/powerpoint/2010/main" val="1903963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8521" y="139166"/>
            <a:ext cx="8581043" cy="481522"/>
          </a:xfrm>
        </p:spPr>
        <p:txBody>
          <a:bodyPr/>
          <a:lstStyle/>
          <a:p>
            <a:r>
              <a:rPr lang="it-IT" dirty="0" smtClean="0"/>
              <a:t>EXERGY – </a:t>
            </a:r>
            <a:r>
              <a:rPr lang="it-IT" i="1" dirty="0" smtClean="0"/>
              <a:t>flow</a:t>
            </a:r>
            <a:r>
              <a:rPr lang="it-IT" dirty="0" smtClean="0"/>
              <a:t> and </a:t>
            </a:r>
            <a:r>
              <a:rPr lang="it-IT" i="1" dirty="0" err="1" smtClean="0"/>
              <a:t>non-flow</a:t>
            </a:r>
            <a:r>
              <a:rPr lang="it-IT" dirty="0" smtClean="0"/>
              <a:t> exergy</a:t>
            </a:r>
            <a:endParaRPr lang="it-IT" dirty="0"/>
          </a:p>
        </p:txBody>
      </p:sp>
      <p:pic>
        <p:nvPicPr>
          <p:cNvPr id="22530" name="Picture 2"/>
          <p:cNvPicPr>
            <a:picLocks noChangeAspect="1" noChangeArrowheads="1"/>
          </p:cNvPicPr>
          <p:nvPr/>
        </p:nvPicPr>
        <p:blipFill>
          <a:blip r:embed="rId2" cstate="print"/>
          <a:srcRect r="11975" b="49808"/>
          <a:stretch>
            <a:fillRect/>
          </a:stretch>
        </p:blipFill>
        <p:spPr bwMode="auto">
          <a:xfrm>
            <a:off x="395536" y="5013176"/>
            <a:ext cx="3707525" cy="1080068"/>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11975" t="48343" b="2197"/>
          <a:stretch>
            <a:fillRect/>
          </a:stretch>
        </p:blipFill>
        <p:spPr bwMode="auto">
          <a:xfrm>
            <a:off x="4139952" y="5101001"/>
            <a:ext cx="3707517" cy="1064303"/>
          </a:xfrm>
          <a:prstGeom prst="rect">
            <a:avLst/>
          </a:prstGeom>
          <a:noFill/>
          <a:ln w="9525">
            <a:noFill/>
            <a:miter lim="800000"/>
            <a:headEnd/>
            <a:tailEnd/>
          </a:ln>
        </p:spPr>
      </p:pic>
      <p:grpSp>
        <p:nvGrpSpPr>
          <p:cNvPr id="2" name="Gruppo 15"/>
          <p:cNvGrpSpPr>
            <a:grpSpLocks noChangeAspect="1"/>
          </p:cNvGrpSpPr>
          <p:nvPr/>
        </p:nvGrpSpPr>
        <p:grpSpPr>
          <a:xfrm>
            <a:off x="-1" y="548680"/>
            <a:ext cx="6519235" cy="3528392"/>
            <a:chOff x="467544" y="1747838"/>
            <a:chExt cx="8161932" cy="4417466"/>
          </a:xfrm>
        </p:grpSpPr>
        <p:pic>
          <p:nvPicPr>
            <p:cNvPr id="17" name="Picture 2"/>
            <p:cNvPicPr>
              <a:picLocks noChangeAspect="1" noChangeArrowheads="1"/>
            </p:cNvPicPr>
            <p:nvPr/>
          </p:nvPicPr>
          <p:blipFill>
            <a:blip r:embed="rId3" cstate="print"/>
            <a:srcRect r="576"/>
            <a:stretch>
              <a:fillRect/>
            </a:stretch>
          </p:blipFill>
          <p:spPr bwMode="auto">
            <a:xfrm>
              <a:off x="467544" y="1747838"/>
              <a:ext cx="8161932" cy="4417466"/>
            </a:xfrm>
            <a:prstGeom prst="rect">
              <a:avLst/>
            </a:prstGeom>
            <a:noFill/>
            <a:ln w="9525">
              <a:noFill/>
              <a:miter lim="800000"/>
              <a:headEnd/>
              <a:tailEnd/>
            </a:ln>
          </p:spPr>
        </p:pic>
        <p:pic>
          <p:nvPicPr>
            <p:cNvPr id="18" name="Picture 1"/>
            <p:cNvPicPr>
              <a:picLocks noChangeAspect="1" noChangeArrowheads="1"/>
            </p:cNvPicPr>
            <p:nvPr/>
          </p:nvPicPr>
          <p:blipFill>
            <a:blip r:embed="rId4" cstate="print"/>
            <a:srcRect l="21597" t="6999"/>
            <a:stretch>
              <a:fillRect/>
            </a:stretch>
          </p:blipFill>
          <p:spPr bwMode="auto">
            <a:xfrm>
              <a:off x="6660223" y="3987056"/>
              <a:ext cx="261378" cy="239175"/>
            </a:xfrm>
            <a:prstGeom prst="rect">
              <a:avLst/>
            </a:prstGeom>
            <a:noFill/>
            <a:ln w="9525">
              <a:noFill/>
              <a:miter lim="800000"/>
              <a:headEnd/>
              <a:tailEnd/>
            </a:ln>
          </p:spPr>
        </p:pic>
      </p:grpSp>
      <p:sp>
        <p:nvSpPr>
          <p:cNvPr id="12" name="Segnaposto contenuto 1"/>
          <p:cNvSpPr>
            <a:spLocks noGrp="1"/>
          </p:cNvSpPr>
          <p:nvPr>
            <p:ph idx="1"/>
          </p:nvPr>
        </p:nvSpPr>
        <p:spPr>
          <a:xfrm>
            <a:off x="5327576" y="2348880"/>
            <a:ext cx="3816424" cy="2664296"/>
          </a:xfrm>
        </p:spPr>
        <p:txBody>
          <a:bodyPr>
            <a:normAutofit fontScale="92500" lnSpcReduction="10000"/>
          </a:bodyPr>
          <a:lstStyle/>
          <a:p>
            <a:r>
              <a:rPr lang="it-IT" sz="1600" dirty="0" smtClean="0"/>
              <a:t>Consente di rispondere alla domanda:</a:t>
            </a:r>
          </a:p>
          <a:p>
            <a:pPr marL="179388" indent="-179388">
              <a:buFont typeface="Arial" pitchFamily="34" charset="0"/>
              <a:buChar char="•"/>
            </a:pPr>
            <a:r>
              <a:rPr lang="it-IT" sz="1600" dirty="0" smtClean="0"/>
              <a:t>Qual è il </a:t>
            </a:r>
            <a:r>
              <a:rPr lang="it-IT" sz="1600" dirty="0" err="1" smtClean="0"/>
              <a:t>max</a:t>
            </a:r>
            <a:r>
              <a:rPr lang="it-IT" sz="1600" dirty="0" smtClean="0"/>
              <a:t> lavoro meccanico ottenibile da un sistema chiuso, o da un flusso, mentre questo viene portato in equilibrio </a:t>
            </a:r>
            <a:r>
              <a:rPr lang="it-IT" sz="1600" dirty="0" err="1" smtClean="0"/>
              <a:t>termomeccanico</a:t>
            </a:r>
            <a:r>
              <a:rPr lang="it-IT" sz="1600" dirty="0" smtClean="0"/>
              <a:t> con l’ambiente a (</a:t>
            </a:r>
            <a:r>
              <a:rPr lang="it-IT" sz="1600" i="1" dirty="0" smtClean="0"/>
              <a:t>T</a:t>
            </a:r>
            <a:r>
              <a:rPr lang="it-IT" sz="1600" i="1" baseline="-25000" dirty="0" smtClean="0"/>
              <a:t>0</a:t>
            </a:r>
            <a:r>
              <a:rPr lang="it-IT" sz="1600" i="1" dirty="0" smtClean="0"/>
              <a:t>, P</a:t>
            </a:r>
            <a:r>
              <a:rPr lang="it-IT" sz="1600" i="1" baseline="-25000" dirty="0" smtClean="0"/>
              <a:t>0</a:t>
            </a:r>
            <a:r>
              <a:rPr lang="it-IT" sz="1600" i="1" dirty="0" smtClean="0"/>
              <a:t>)?</a:t>
            </a:r>
          </a:p>
          <a:p>
            <a:pPr marL="179388" indent="-179388">
              <a:buFont typeface="Arial" pitchFamily="34" charset="0"/>
              <a:buChar char="•"/>
            </a:pPr>
            <a:endParaRPr lang="it-IT" sz="1800" i="1" dirty="0" smtClean="0"/>
          </a:p>
          <a:p>
            <a:pPr marL="179388" indent="-179388">
              <a:buFont typeface="Arial" pitchFamily="34" charset="0"/>
              <a:buChar char="•"/>
            </a:pPr>
            <a:endParaRPr lang="it-IT" sz="1800" i="1" dirty="0" smtClean="0"/>
          </a:p>
          <a:p>
            <a:pPr marL="179388" indent="-179388"/>
            <a:r>
              <a:rPr lang="it-IT" sz="1600" i="1" dirty="0" smtClean="0"/>
              <a:t>    </a:t>
            </a:r>
            <a:r>
              <a:rPr lang="it-IT" sz="1600" i="1" dirty="0" err="1" smtClean="0"/>
              <a:t>non-flow</a:t>
            </a:r>
            <a:r>
              <a:rPr lang="it-IT" sz="1600" i="1" dirty="0" smtClean="0"/>
              <a:t> exergy</a:t>
            </a:r>
          </a:p>
          <a:p>
            <a:pPr marL="179388" indent="-179388">
              <a:buFont typeface="Arial" pitchFamily="34" charset="0"/>
              <a:buChar char="•"/>
            </a:pPr>
            <a:endParaRPr lang="it-IT" sz="1100" i="1" dirty="0" smtClean="0"/>
          </a:p>
          <a:p>
            <a:pPr marL="2236788" lvl="4" indent="-179388">
              <a:buNone/>
            </a:pPr>
            <a:r>
              <a:rPr lang="it-IT" sz="1600" i="1" dirty="0" smtClean="0"/>
              <a:t>	flow exergy</a:t>
            </a:r>
            <a:endParaRPr lang="it-IT" sz="1600" i="1" dirty="0"/>
          </a:p>
        </p:txBody>
      </p:sp>
      <p:pic>
        <p:nvPicPr>
          <p:cNvPr id="4" name="Picture 2"/>
          <p:cNvPicPr>
            <a:picLocks noChangeAspect="1" noChangeArrowheads="1"/>
          </p:cNvPicPr>
          <p:nvPr/>
        </p:nvPicPr>
        <p:blipFill>
          <a:blip r:embed="rId5" cstate="print"/>
          <a:srcRect/>
          <a:stretch>
            <a:fillRect/>
          </a:stretch>
        </p:blipFill>
        <p:spPr bwMode="auto">
          <a:xfrm>
            <a:off x="539552" y="4285853"/>
            <a:ext cx="4657725" cy="295275"/>
          </a:xfrm>
          <a:prstGeom prst="rect">
            <a:avLst/>
          </a:prstGeom>
          <a:noFill/>
          <a:ln w="9525">
            <a:noFill/>
            <a:miter lim="800000"/>
            <a:headEnd/>
            <a:tailEnd/>
          </a:ln>
        </p:spPr>
      </p:pic>
      <p:sp>
        <p:nvSpPr>
          <p:cNvPr id="14" name="Rettangolo 13"/>
          <p:cNvSpPr/>
          <p:nvPr/>
        </p:nvSpPr>
        <p:spPr>
          <a:xfrm>
            <a:off x="1259632" y="5085184"/>
            <a:ext cx="1368152" cy="432048"/>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3" name="Connettore 2 12"/>
          <p:cNvCxnSpPr/>
          <p:nvPr/>
        </p:nvCxnSpPr>
        <p:spPr>
          <a:xfrm>
            <a:off x="1835696" y="4509120"/>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ttangolo 8"/>
          <p:cNvSpPr/>
          <p:nvPr/>
        </p:nvSpPr>
        <p:spPr>
          <a:xfrm>
            <a:off x="4572000" y="5085184"/>
            <a:ext cx="2376264" cy="432048"/>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2531" name="Picture 3"/>
          <p:cNvPicPr>
            <a:picLocks noChangeAspect="1" noChangeArrowheads="1"/>
          </p:cNvPicPr>
          <p:nvPr/>
        </p:nvPicPr>
        <p:blipFill>
          <a:blip r:embed="rId6" cstate="print"/>
          <a:srcRect/>
          <a:stretch>
            <a:fillRect/>
          </a:stretch>
        </p:blipFill>
        <p:spPr bwMode="auto">
          <a:xfrm>
            <a:off x="4211960" y="4653136"/>
            <a:ext cx="3295650" cy="295275"/>
          </a:xfrm>
          <a:prstGeom prst="rect">
            <a:avLst/>
          </a:prstGeom>
          <a:noFill/>
          <a:ln w="9525">
            <a:noFill/>
            <a:miter lim="800000"/>
            <a:headEnd/>
            <a:tailEnd/>
          </a:ln>
        </p:spPr>
      </p:pic>
      <p:cxnSp>
        <p:nvCxnSpPr>
          <p:cNvPr id="8" name="Connettore 2 7"/>
          <p:cNvCxnSpPr/>
          <p:nvPr/>
        </p:nvCxnSpPr>
        <p:spPr>
          <a:xfrm>
            <a:off x="5508104" y="4869160"/>
            <a:ext cx="0" cy="351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948384" y="2780928"/>
            <a:ext cx="1098000" cy="2628000"/>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5616208" y="3717032"/>
            <a:ext cx="828000" cy="6228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179512" y="44624"/>
            <a:ext cx="7406640" cy="620830"/>
          </a:xfrm>
        </p:spPr>
        <p:txBody>
          <a:bodyPr>
            <a:normAutofit/>
          </a:bodyPr>
          <a:lstStyle/>
          <a:p>
            <a:r>
              <a:rPr lang="en-US" sz="2400" dirty="0" smtClean="0"/>
              <a:t>The creation of recycling</a:t>
            </a:r>
            <a:endParaRPr lang="it-IT" dirty="0"/>
          </a:p>
        </p:txBody>
      </p:sp>
      <p:sp>
        <p:nvSpPr>
          <p:cNvPr id="4" name="Sottotitolo 2"/>
          <p:cNvSpPr txBox="1">
            <a:spLocks/>
          </p:cNvSpPr>
          <p:nvPr/>
        </p:nvSpPr>
        <p:spPr>
          <a:xfrm>
            <a:off x="179512" y="764704"/>
            <a:ext cx="8784976" cy="1368152"/>
          </a:xfrm>
          <a:prstGeom prst="rect">
            <a:avLst/>
          </a:prstGeom>
        </p:spPr>
        <p:txBody>
          <a:bodyPr vert="horz" lIns="91440" tIns="0" rIns="91440" bIns="45720" rtlCol="0">
            <a:normAutofit/>
          </a:bodyPr>
          <a:lstStyle/>
          <a:p>
            <a:pPr marL="360363" indent="-360363">
              <a:spcBef>
                <a:spcPts val="600"/>
              </a:spcBef>
              <a:buSzPct val="120000"/>
              <a:buFont typeface="Arial" pitchFamily="34" charset="0"/>
              <a:buChar char="•"/>
            </a:pPr>
            <a:r>
              <a:rPr lang="en-US" dirty="0" smtClean="0">
                <a:latin typeface="Arial" pitchFamily="34" charset="0"/>
                <a:cs typeface="Arial" pitchFamily="34" charset="0"/>
              </a:rPr>
              <a:t>In order of reducing the unit exergy cost of its product, the system: </a:t>
            </a:r>
          </a:p>
          <a:p>
            <a:pPr marL="790131" lvl="1" indent="-360363">
              <a:spcBef>
                <a:spcPts val="600"/>
              </a:spcBef>
              <a:buSzPct val="120000"/>
              <a:buFont typeface="Courier New" pitchFamily="49" charset="0"/>
              <a:buChar char="o"/>
            </a:pPr>
            <a:r>
              <a:rPr lang="en-US" dirty="0" smtClean="0">
                <a:latin typeface="Arial" pitchFamily="34" charset="0"/>
                <a:cs typeface="Arial" pitchFamily="34" charset="0"/>
              </a:rPr>
              <a:t>may evolve to reduce its specific exergy consumptions of local resources</a:t>
            </a:r>
            <a:r>
              <a:rPr lang="en-US" i="1" dirty="0" smtClean="0">
                <a:latin typeface="Arial" pitchFamily="34" charset="0"/>
                <a:cs typeface="Arial" pitchFamily="34" charset="0"/>
              </a:rPr>
              <a:t>;</a:t>
            </a:r>
          </a:p>
          <a:p>
            <a:pPr marL="790131" lvl="1" indent="-360363">
              <a:spcBef>
                <a:spcPts val="600"/>
              </a:spcBef>
              <a:buSzPct val="120000"/>
              <a:buFont typeface="Courier New" pitchFamily="49" charset="0"/>
              <a:buChar char="o"/>
            </a:pPr>
            <a:r>
              <a:rPr lang="en-US" dirty="0" smtClean="0">
                <a:latin typeface="Arial" pitchFamily="34" charset="0"/>
                <a:cs typeface="Arial" pitchFamily="34" charset="0"/>
              </a:rPr>
              <a:t>it can modify its supply chain, using resources with a lower unit exergy cost.</a:t>
            </a:r>
            <a:r>
              <a:rPr lang="en-GB" dirty="0" smtClean="0">
                <a:latin typeface="Arial" pitchFamily="34" charset="0"/>
                <a:cs typeface="Arial" pitchFamily="34" charset="0"/>
              </a:rPr>
              <a:t>;</a:t>
            </a:r>
          </a:p>
        </p:txBody>
      </p:sp>
      <p:pic>
        <p:nvPicPr>
          <p:cNvPr id="5" name="Immagine 4"/>
          <p:cNvPicPr/>
          <p:nvPr/>
        </p:nvPicPr>
        <p:blipFill>
          <a:blip r:embed="rId2" cstate="print"/>
          <a:srcRect t="5225"/>
          <a:stretch>
            <a:fillRect/>
          </a:stretch>
        </p:blipFill>
        <p:spPr bwMode="auto">
          <a:xfrm>
            <a:off x="3095328" y="1916832"/>
            <a:ext cx="6048672" cy="4320480"/>
          </a:xfrm>
          <a:prstGeom prst="rect">
            <a:avLst/>
          </a:prstGeom>
          <a:noFill/>
          <a:ln w="9525">
            <a:noFill/>
            <a:miter lim="800000"/>
            <a:headEnd/>
            <a:tailEnd/>
          </a:ln>
        </p:spPr>
      </p:pic>
      <p:sp>
        <p:nvSpPr>
          <p:cNvPr id="13" name="Rettangolo 12"/>
          <p:cNvSpPr/>
          <p:nvPr/>
        </p:nvSpPr>
        <p:spPr>
          <a:xfrm>
            <a:off x="3996408" y="1934904"/>
            <a:ext cx="4248000" cy="630000"/>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ottotitolo 2"/>
          <p:cNvSpPr>
            <a:spLocks noGrp="1"/>
          </p:cNvSpPr>
          <p:nvPr>
            <p:ph type="subTitle" idx="1"/>
          </p:nvPr>
        </p:nvSpPr>
        <p:spPr>
          <a:xfrm>
            <a:off x="144016" y="2276872"/>
            <a:ext cx="3131840" cy="4104456"/>
          </a:xfrm>
        </p:spPr>
        <p:txBody>
          <a:bodyPr>
            <a:noAutofit/>
          </a:bodyPr>
          <a:lstStyle/>
          <a:p>
            <a:pPr marL="179388" indent="-179388">
              <a:buSzPct val="120000"/>
              <a:buFont typeface="Arial" pitchFamily="34" charset="0"/>
              <a:buChar char="•"/>
            </a:pPr>
            <a:r>
              <a:rPr lang="en-US" sz="1800" dirty="0" smtClean="0">
                <a:solidFill>
                  <a:schemeClr val="tx1"/>
                </a:solidFill>
              </a:rPr>
              <a:t>The solar system, made up of </a:t>
            </a:r>
            <a:r>
              <a:rPr lang="en-US" sz="1800" b="1" dirty="0" smtClean="0">
                <a:solidFill>
                  <a:schemeClr val="tx1"/>
                </a:solidFill>
              </a:rPr>
              <a:t>3</a:t>
            </a:r>
            <a:r>
              <a:rPr lang="en-US" sz="1800" dirty="0" smtClean="0">
                <a:solidFill>
                  <a:schemeClr val="tx1"/>
                </a:solidFill>
              </a:rPr>
              <a:t> sub-systems, </a:t>
            </a:r>
          </a:p>
          <a:p>
            <a:pPr marL="179388" indent="-179388">
              <a:buSzPct val="120000"/>
            </a:pPr>
            <a:endParaRPr lang="en-US" sz="1800" dirty="0" smtClean="0">
              <a:solidFill>
                <a:schemeClr val="tx1"/>
              </a:solidFill>
            </a:endParaRPr>
          </a:p>
          <a:p>
            <a:pPr marL="179388" indent="-179388">
              <a:buSzPct val="120000"/>
              <a:buFont typeface="Arial" pitchFamily="34" charset="0"/>
              <a:buChar char="•"/>
            </a:pPr>
            <a:r>
              <a:rPr lang="en-GB" sz="1800" dirty="0" smtClean="0">
                <a:solidFill>
                  <a:schemeClr val="tx1"/>
                </a:solidFill>
              </a:rPr>
              <a:t>the indirectly required sub-systems:</a:t>
            </a:r>
          </a:p>
          <a:p>
            <a:pPr marL="179388" indent="-179388">
              <a:buSzPct val="120000"/>
              <a:buFont typeface="Arial" pitchFamily="34" charset="0"/>
              <a:buChar char="•"/>
            </a:pPr>
            <a:r>
              <a:rPr lang="en-GB" sz="1800" dirty="0" smtClean="0">
                <a:solidFill>
                  <a:schemeClr val="tx1"/>
                </a:solidFill>
              </a:rPr>
              <a:t>the </a:t>
            </a:r>
            <a:r>
              <a:rPr lang="en-GB" sz="1800" i="1" dirty="0" smtClean="0">
                <a:solidFill>
                  <a:schemeClr val="tx1"/>
                </a:solidFill>
              </a:rPr>
              <a:t>fuel industry</a:t>
            </a:r>
            <a:r>
              <a:rPr lang="en-GB" sz="1800" dirty="0" smtClean="0">
                <a:solidFill>
                  <a:schemeClr val="tx1"/>
                </a:solidFill>
              </a:rPr>
              <a:t>, supplying fossil fuel,</a:t>
            </a:r>
          </a:p>
          <a:p>
            <a:pPr marL="179388" indent="-179388">
              <a:buSzPct val="120000"/>
              <a:buFont typeface="Arial" pitchFamily="34" charset="0"/>
              <a:buChar char="•"/>
            </a:pPr>
            <a:r>
              <a:rPr lang="en-GB" sz="1800" i="1" dirty="0" smtClean="0">
                <a:solidFill>
                  <a:schemeClr val="tx1"/>
                </a:solidFill>
              </a:rPr>
              <a:t>power plants</a:t>
            </a:r>
            <a:r>
              <a:rPr lang="en-GB" sz="1800" dirty="0" smtClean="0">
                <a:solidFill>
                  <a:schemeClr val="tx1"/>
                </a:solidFill>
              </a:rPr>
              <a:t>, supplying electric energy to all power users,</a:t>
            </a:r>
          </a:p>
          <a:p>
            <a:pPr marL="179388" indent="-179388">
              <a:buSzPct val="120000"/>
              <a:buFont typeface="Arial" pitchFamily="34" charset="0"/>
              <a:buChar char="•"/>
            </a:pPr>
            <a:r>
              <a:rPr lang="en-GB" sz="1800" dirty="0" smtClean="0">
                <a:solidFill>
                  <a:schemeClr val="tx1"/>
                </a:solidFill>
              </a:rPr>
              <a:t>the </a:t>
            </a:r>
            <a:r>
              <a:rPr lang="en-GB" sz="1800" i="1" dirty="0" smtClean="0">
                <a:solidFill>
                  <a:schemeClr val="tx1"/>
                </a:solidFill>
              </a:rPr>
              <a:t>industrial plant production, </a:t>
            </a:r>
            <a:r>
              <a:rPr lang="en-GB" sz="1800" dirty="0" smtClean="0">
                <a:solidFill>
                  <a:schemeClr val="tx1"/>
                </a:solidFill>
              </a:rPr>
              <a:t>supplying all fixed capital required .</a:t>
            </a:r>
            <a:endParaRPr lang="it-IT" sz="1800" dirty="0">
              <a:solidFill>
                <a:schemeClr val="tx1"/>
              </a:solidFill>
            </a:endParaRPr>
          </a:p>
        </p:txBody>
      </p:sp>
    </p:spTree>
    <p:extLst>
      <p:ext uri="{BB962C8B-B14F-4D97-AF65-F5344CB8AC3E}">
        <p14:creationId xmlns:p14="http://schemas.microsoft.com/office/powerpoint/2010/main" val="19832132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179512" y="188640"/>
            <a:ext cx="8711952" cy="476814"/>
          </a:xfrm>
        </p:spPr>
        <p:txBody>
          <a:bodyPr>
            <a:normAutofit/>
          </a:bodyPr>
          <a:lstStyle/>
          <a:p>
            <a:r>
              <a:rPr lang="en-US" sz="2400" dirty="0" smtClean="0"/>
              <a:t>The creation of recycling</a:t>
            </a:r>
            <a:endParaRPr lang="it-IT" sz="2400" dirty="0"/>
          </a:p>
        </p:txBody>
      </p:sp>
      <p:pic>
        <p:nvPicPr>
          <p:cNvPr id="7" name="Picture 1"/>
          <p:cNvPicPr>
            <a:picLocks noChangeAspect="1" noChangeArrowheads="1"/>
          </p:cNvPicPr>
          <p:nvPr/>
        </p:nvPicPr>
        <p:blipFill>
          <a:blip r:embed="rId2" cstate="print"/>
          <a:srcRect t="2989" b="48205"/>
          <a:stretch>
            <a:fillRect/>
          </a:stretch>
        </p:blipFill>
        <p:spPr bwMode="auto">
          <a:xfrm>
            <a:off x="3059832" y="692696"/>
            <a:ext cx="5981798" cy="5468399"/>
          </a:xfrm>
          <a:prstGeom prst="rect">
            <a:avLst/>
          </a:prstGeom>
          <a:noFill/>
          <a:ln w="9525">
            <a:noFill/>
            <a:miter lim="800000"/>
            <a:headEnd/>
            <a:tailEnd/>
          </a:ln>
          <a:effectLst/>
        </p:spPr>
      </p:pic>
      <p:sp>
        <p:nvSpPr>
          <p:cNvPr id="9" name="Rettangolo 8"/>
          <p:cNvSpPr/>
          <p:nvPr/>
        </p:nvSpPr>
        <p:spPr>
          <a:xfrm>
            <a:off x="3131840" y="1844824"/>
            <a:ext cx="3384376"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ottotitolo 2"/>
          <p:cNvSpPr>
            <a:spLocks noGrp="1"/>
          </p:cNvSpPr>
          <p:nvPr>
            <p:ph type="subTitle" idx="1"/>
          </p:nvPr>
        </p:nvSpPr>
        <p:spPr>
          <a:xfrm>
            <a:off x="395536" y="1772816"/>
            <a:ext cx="5256584" cy="4752528"/>
          </a:xfrm>
        </p:spPr>
        <p:txBody>
          <a:bodyPr>
            <a:normAutofit/>
          </a:bodyPr>
          <a:lstStyle/>
          <a:p>
            <a:r>
              <a:rPr lang="en-US" sz="1800" dirty="0" smtClean="0">
                <a:solidFill>
                  <a:schemeClr val="tx1"/>
                </a:solidFill>
              </a:rPr>
              <a:t>Let’s assume in the following:</a:t>
            </a:r>
          </a:p>
          <a:p>
            <a:pPr marL="263525" indent="-263525">
              <a:buSzPct val="120000"/>
              <a:buFont typeface="Arial" pitchFamily="34" charset="0"/>
              <a:buChar char="•"/>
            </a:pPr>
            <a:r>
              <a:rPr lang="en-US" sz="1800" dirty="0" smtClean="0">
                <a:solidFill>
                  <a:schemeClr val="tx1"/>
                </a:solidFill>
              </a:rPr>
              <a:t>the </a:t>
            </a:r>
            <a:r>
              <a:rPr lang="en-US" sz="1800" b="1" dirty="0" smtClean="0">
                <a:solidFill>
                  <a:schemeClr val="tx1"/>
                </a:solidFill>
              </a:rPr>
              <a:t>thermoeconomic environment </a:t>
            </a:r>
            <a:r>
              <a:rPr lang="en-US" sz="1800" dirty="0" smtClean="0">
                <a:solidFill>
                  <a:schemeClr val="tx1"/>
                </a:solidFill>
              </a:rPr>
              <a:t>and the </a:t>
            </a:r>
            <a:r>
              <a:rPr lang="en-US" sz="1800" b="1" dirty="0" smtClean="0">
                <a:solidFill>
                  <a:schemeClr val="tx1"/>
                </a:solidFill>
              </a:rPr>
              <a:t>GES </a:t>
            </a:r>
            <a:r>
              <a:rPr lang="en-US" sz="1800" dirty="0" smtClean="0">
                <a:solidFill>
                  <a:schemeClr val="tx1"/>
                </a:solidFill>
              </a:rPr>
              <a:t>outside the solar system does not vary, </a:t>
            </a:r>
          </a:p>
          <a:p>
            <a:pPr marL="263525" indent="-263525">
              <a:buSzPct val="120000"/>
              <a:buFont typeface="Arial" pitchFamily="34" charset="0"/>
              <a:buChar char="•"/>
            </a:pPr>
            <a:r>
              <a:rPr lang="en-US" sz="1800" dirty="0" smtClean="0">
                <a:solidFill>
                  <a:schemeClr val="tx1"/>
                </a:solidFill>
              </a:rPr>
              <a:t>the solar system can </a:t>
            </a:r>
            <a:r>
              <a:rPr lang="en-US" sz="1800" b="1" dirty="0" smtClean="0">
                <a:solidFill>
                  <a:schemeClr val="tx1"/>
                </a:solidFill>
              </a:rPr>
              <a:t>modify the fixed capital </a:t>
            </a:r>
            <a:r>
              <a:rPr lang="en-GB" sz="1800" dirty="0" smtClean="0">
                <a:solidFill>
                  <a:schemeClr val="tx1"/>
                </a:solidFill>
              </a:rPr>
              <a:t>(</a:t>
            </a:r>
            <a:r>
              <a:rPr lang="en-GB" sz="1800" i="1" dirty="0" smtClean="0">
                <a:solidFill>
                  <a:schemeClr val="tx1"/>
                </a:solidFill>
              </a:rPr>
              <a:t>Z</a:t>
            </a:r>
            <a:r>
              <a:rPr lang="en-GB" sz="1800" i="1" baseline="-25000" dirty="0" smtClean="0">
                <a:solidFill>
                  <a:schemeClr val="tx1"/>
                </a:solidFill>
              </a:rPr>
              <a:t>2</a:t>
            </a:r>
            <a:r>
              <a:rPr lang="en-GB" sz="1800" dirty="0" smtClean="0">
                <a:solidFill>
                  <a:schemeClr val="tx1"/>
                </a:solidFill>
              </a:rPr>
              <a:t>) and the electric power (</a:t>
            </a:r>
            <a:r>
              <a:rPr lang="en-GB" sz="1800" i="1" dirty="0" smtClean="0">
                <a:solidFill>
                  <a:schemeClr val="tx1"/>
                </a:solidFill>
              </a:rPr>
              <a:t>E</a:t>
            </a:r>
            <a:r>
              <a:rPr lang="en-GB" sz="1800" i="1" baseline="-25000" dirty="0" smtClean="0">
                <a:solidFill>
                  <a:schemeClr val="tx1"/>
                </a:solidFill>
              </a:rPr>
              <a:t>7</a:t>
            </a:r>
            <a:r>
              <a:rPr lang="en-GB" sz="1800" dirty="0" smtClean="0">
                <a:solidFill>
                  <a:schemeClr val="tx1"/>
                </a:solidFill>
              </a:rPr>
              <a:t>) required by the manufacturing of the energy conversion components,</a:t>
            </a:r>
          </a:p>
          <a:p>
            <a:pPr marL="263525" indent="-263525">
              <a:buSzPct val="120000"/>
              <a:buFont typeface="Arial" pitchFamily="34" charset="0"/>
              <a:buChar char="•"/>
            </a:pPr>
            <a:r>
              <a:rPr lang="en-GB" sz="1800" dirty="0" smtClean="0">
                <a:solidFill>
                  <a:schemeClr val="tx1"/>
                </a:solidFill>
              </a:rPr>
              <a:t>a </a:t>
            </a:r>
            <a:r>
              <a:rPr lang="en-GB" sz="1800" b="1" dirty="0" smtClean="0">
                <a:solidFill>
                  <a:schemeClr val="tx1"/>
                </a:solidFill>
              </a:rPr>
              <a:t>trade-off exists </a:t>
            </a:r>
            <a:r>
              <a:rPr lang="en-GB" sz="1800" dirty="0" smtClean="0">
                <a:solidFill>
                  <a:schemeClr val="tx1"/>
                </a:solidFill>
              </a:rPr>
              <a:t>between the </a:t>
            </a:r>
            <a:r>
              <a:rPr lang="en-GB" sz="1800" i="1" dirty="0" smtClean="0">
                <a:solidFill>
                  <a:schemeClr val="tx1"/>
                </a:solidFill>
              </a:rPr>
              <a:t>capital intensity</a:t>
            </a:r>
            <a:r>
              <a:rPr lang="en-GB" sz="1800" dirty="0" smtClean="0">
                <a:solidFill>
                  <a:schemeClr val="tx1"/>
                </a:solidFill>
              </a:rPr>
              <a:t> (</a:t>
            </a:r>
            <a:r>
              <a:rPr lang="en-GB" sz="1800" i="1" dirty="0" smtClean="0">
                <a:solidFill>
                  <a:schemeClr val="tx1"/>
                </a:solidFill>
              </a:rPr>
              <a:t>Z</a:t>
            </a:r>
            <a:r>
              <a:rPr lang="en-GB" sz="1800" i="1" baseline="-25000" dirty="0" smtClean="0">
                <a:solidFill>
                  <a:schemeClr val="tx1"/>
                </a:solidFill>
              </a:rPr>
              <a:t>2</a:t>
            </a:r>
            <a:r>
              <a:rPr lang="en-GB" sz="1800" dirty="0" smtClean="0">
                <a:solidFill>
                  <a:schemeClr val="tx1"/>
                </a:solidFill>
              </a:rPr>
              <a:t>/</a:t>
            </a:r>
            <a:r>
              <a:rPr lang="en-GB" sz="1800" i="1" dirty="0" smtClean="0">
                <a:solidFill>
                  <a:schemeClr val="tx1"/>
                </a:solidFill>
              </a:rPr>
              <a:t>E</a:t>
            </a:r>
            <a:r>
              <a:rPr lang="en-GB" sz="1800" i="1" baseline="-25000" dirty="0" smtClean="0">
                <a:solidFill>
                  <a:schemeClr val="tx1"/>
                </a:solidFill>
              </a:rPr>
              <a:t>6</a:t>
            </a:r>
            <a:r>
              <a:rPr lang="en-GB" sz="1800" dirty="0" smtClean="0">
                <a:solidFill>
                  <a:schemeClr val="tx1"/>
                </a:solidFill>
              </a:rPr>
              <a:t>) and the </a:t>
            </a:r>
            <a:r>
              <a:rPr lang="en-GB" sz="1800" i="1" dirty="0" smtClean="0">
                <a:solidFill>
                  <a:schemeClr val="tx1"/>
                </a:solidFill>
              </a:rPr>
              <a:t>energy intensity</a:t>
            </a:r>
            <a:r>
              <a:rPr lang="en-GB" sz="1800" dirty="0" smtClean="0">
                <a:solidFill>
                  <a:schemeClr val="tx1"/>
                </a:solidFill>
              </a:rPr>
              <a:t> (</a:t>
            </a:r>
            <a:r>
              <a:rPr lang="en-GB" sz="1800" i="1" dirty="0" smtClean="0">
                <a:solidFill>
                  <a:schemeClr val="tx1"/>
                </a:solidFill>
              </a:rPr>
              <a:t>E</a:t>
            </a:r>
            <a:r>
              <a:rPr lang="en-GB" sz="1800" i="1" baseline="-25000" dirty="0" smtClean="0">
                <a:solidFill>
                  <a:schemeClr val="tx1"/>
                </a:solidFill>
              </a:rPr>
              <a:t>7</a:t>
            </a:r>
            <a:r>
              <a:rPr lang="en-GB" sz="1800" dirty="0" smtClean="0">
                <a:solidFill>
                  <a:schemeClr val="tx1"/>
                </a:solidFill>
              </a:rPr>
              <a:t>/</a:t>
            </a:r>
            <a:r>
              <a:rPr lang="en-GB" sz="1800" i="1" dirty="0" smtClean="0">
                <a:solidFill>
                  <a:schemeClr val="tx1"/>
                </a:solidFill>
              </a:rPr>
              <a:t>E</a:t>
            </a:r>
            <a:r>
              <a:rPr lang="en-GB" sz="1800" i="1" baseline="-25000" dirty="0" smtClean="0">
                <a:solidFill>
                  <a:schemeClr val="tx1"/>
                </a:solidFill>
              </a:rPr>
              <a:t>6</a:t>
            </a:r>
            <a:r>
              <a:rPr lang="en-GB" sz="1800" dirty="0" smtClean="0">
                <a:solidFill>
                  <a:schemeClr val="tx1"/>
                </a:solidFill>
              </a:rPr>
              <a:t>) of the production process, at constant quality of the product (without modifying the energy conversion efficiency (</a:t>
            </a:r>
            <a:r>
              <a:rPr lang="en-GB" sz="1800" i="1" dirty="0" smtClean="0">
                <a:solidFill>
                  <a:schemeClr val="tx1"/>
                </a:solidFill>
              </a:rPr>
              <a:t>E</a:t>
            </a:r>
            <a:r>
              <a:rPr lang="en-GB" sz="1800" i="1" baseline="-25000" dirty="0" smtClean="0">
                <a:solidFill>
                  <a:schemeClr val="tx1"/>
                </a:solidFill>
              </a:rPr>
              <a:t>8</a:t>
            </a:r>
            <a:r>
              <a:rPr lang="en-GB" sz="1800" dirty="0" smtClean="0">
                <a:solidFill>
                  <a:schemeClr val="tx1"/>
                </a:solidFill>
              </a:rPr>
              <a:t>/</a:t>
            </a:r>
            <a:r>
              <a:rPr lang="en-GB" sz="1800" i="1" dirty="0" smtClean="0">
                <a:solidFill>
                  <a:schemeClr val="tx1"/>
                </a:solidFill>
              </a:rPr>
              <a:t>E</a:t>
            </a:r>
            <a:r>
              <a:rPr lang="en-GB" sz="1800" i="1" baseline="-25000" dirty="0" smtClean="0">
                <a:solidFill>
                  <a:schemeClr val="tx1"/>
                </a:solidFill>
              </a:rPr>
              <a:t>1</a:t>
            </a:r>
            <a:r>
              <a:rPr lang="en-GB" sz="1800" dirty="0" smtClean="0">
                <a:solidFill>
                  <a:schemeClr val="tx1"/>
                </a:solidFill>
              </a:rPr>
              <a:t>) of the solar system that is produced).</a:t>
            </a:r>
            <a:endParaRPr lang="it-IT" sz="1800" dirty="0">
              <a:solidFill>
                <a:schemeClr val="tx1"/>
              </a:solidFill>
            </a:endParaRPr>
          </a:p>
        </p:txBody>
      </p:sp>
      <p:sp>
        <p:nvSpPr>
          <p:cNvPr id="10" name="Rettangolo 9"/>
          <p:cNvSpPr/>
          <p:nvPr/>
        </p:nvSpPr>
        <p:spPr>
          <a:xfrm>
            <a:off x="6444208" y="5157192"/>
            <a:ext cx="57606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1880" y="5301208"/>
            <a:ext cx="2422690" cy="872628"/>
          </a:xfrm>
          <a:prstGeom prst="rect">
            <a:avLst/>
          </a:prstGeom>
          <a:solidFill>
            <a:schemeClr val="bg1"/>
          </a:solidFill>
        </p:spPr>
      </p:pic>
    </p:spTree>
    <p:extLst>
      <p:ext uri="{BB962C8B-B14F-4D97-AF65-F5344CB8AC3E}">
        <p14:creationId xmlns:p14="http://schemas.microsoft.com/office/powerpoint/2010/main" val="332905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5496" y="1057957"/>
            <a:ext cx="7200000" cy="5179355"/>
          </a:xfrm>
          <a:prstGeom prst="rect">
            <a:avLst/>
          </a:prstGeom>
          <a:noFill/>
          <a:ln w="9525">
            <a:noFill/>
            <a:miter lim="800000"/>
            <a:headEnd/>
            <a:tailEnd/>
          </a:ln>
        </p:spPr>
      </p:pic>
      <p:sp>
        <p:nvSpPr>
          <p:cNvPr id="8" name="Titolo 1"/>
          <p:cNvSpPr>
            <a:spLocks noGrp="1"/>
          </p:cNvSpPr>
          <p:nvPr>
            <p:ph type="ctrTitle"/>
          </p:nvPr>
        </p:nvSpPr>
        <p:spPr>
          <a:xfrm>
            <a:off x="0" y="188640"/>
            <a:ext cx="8711952" cy="476814"/>
          </a:xfrm>
        </p:spPr>
        <p:txBody>
          <a:bodyPr>
            <a:normAutofit/>
          </a:bodyPr>
          <a:lstStyle/>
          <a:p>
            <a:r>
              <a:rPr lang="en-US" sz="2400" dirty="0" smtClean="0"/>
              <a:t>The creation of recycling</a:t>
            </a:r>
            <a:endParaRPr lang="it-IT" sz="2400" dirty="0"/>
          </a:p>
        </p:txBody>
      </p:sp>
      <p:sp>
        <p:nvSpPr>
          <p:cNvPr id="9" name="CasellaDiTesto 8"/>
          <p:cNvSpPr txBox="1"/>
          <p:nvPr/>
        </p:nvSpPr>
        <p:spPr>
          <a:xfrm>
            <a:off x="1187624" y="692696"/>
            <a:ext cx="7560840" cy="646331"/>
          </a:xfrm>
          <a:prstGeom prst="rect">
            <a:avLst/>
          </a:prstGeom>
          <a:noFill/>
        </p:spPr>
        <p:txBody>
          <a:bodyPr wrap="square" rtlCol="0">
            <a:spAutoFit/>
          </a:bodyPr>
          <a:lstStyle/>
          <a:p>
            <a:r>
              <a:rPr lang="en-US" dirty="0" smtClean="0">
                <a:latin typeface="Arial" pitchFamily="34" charset="0"/>
                <a:cs typeface="Arial" pitchFamily="34" charset="0"/>
              </a:rPr>
              <a:t>Point A: the solar system is based on an energy conversion phase with </a:t>
            </a:r>
          </a:p>
          <a:p>
            <a:r>
              <a:rPr lang="en-US" i="1" dirty="0" smtClean="0">
                <a:latin typeface="Symbol" pitchFamily="18" charset="2"/>
                <a:cs typeface="Arial" pitchFamily="34" charset="0"/>
              </a:rPr>
              <a:t>h</a:t>
            </a:r>
            <a:r>
              <a:rPr lang="en-US" i="1" baseline="-25000" dirty="0" smtClean="0">
                <a:latin typeface="Arial" pitchFamily="34" charset="0"/>
                <a:cs typeface="Arial" pitchFamily="34" charset="0"/>
              </a:rPr>
              <a:t>8 </a:t>
            </a:r>
            <a:r>
              <a:rPr lang="en-US" dirty="0" smtClean="0">
                <a:latin typeface="Arial" pitchFamily="34" charset="0"/>
                <a:cs typeface="Arial" pitchFamily="34" charset="0"/>
              </a:rPr>
              <a:t>= 12%; </a:t>
            </a:r>
            <a:r>
              <a:rPr lang="en-GB" i="1" dirty="0" smtClean="0">
                <a:latin typeface="Arial" pitchFamily="34" charset="0"/>
                <a:cs typeface="Arial" pitchFamily="34" charset="0"/>
              </a:rPr>
              <a:t>E</a:t>
            </a:r>
            <a:r>
              <a:rPr lang="en-GB" i="1" baseline="-25000" dirty="0" smtClean="0">
                <a:latin typeface="Arial" pitchFamily="34" charset="0"/>
                <a:cs typeface="Arial" pitchFamily="34" charset="0"/>
              </a:rPr>
              <a:t>8</a:t>
            </a:r>
            <a:r>
              <a:rPr lang="en-GB" dirty="0" smtClean="0">
                <a:latin typeface="Arial" pitchFamily="34" charset="0"/>
                <a:cs typeface="Arial" pitchFamily="34" charset="0"/>
              </a:rPr>
              <a:t> </a:t>
            </a:r>
            <a:r>
              <a:rPr lang="en-US" dirty="0" smtClean="0">
                <a:latin typeface="Arial" pitchFamily="34" charset="0"/>
                <a:cs typeface="Arial" pitchFamily="34" charset="0"/>
              </a:rPr>
              <a:t>is produced at </a:t>
            </a:r>
            <a:r>
              <a:rPr lang="en-US" i="1" dirty="0" smtClean="0">
                <a:latin typeface="Arial" pitchFamily="34" charset="0"/>
                <a:cs typeface="Arial" pitchFamily="34" charset="0"/>
              </a:rPr>
              <a:t>k*</a:t>
            </a:r>
            <a:r>
              <a:rPr lang="en-US" i="1" baseline="-25000" dirty="0" smtClean="0">
                <a:latin typeface="Arial" pitchFamily="34" charset="0"/>
                <a:cs typeface="Arial" pitchFamily="34" charset="0"/>
              </a:rPr>
              <a:t>8 </a:t>
            </a:r>
            <a:r>
              <a:rPr lang="en-US" dirty="0" smtClean="0">
                <a:latin typeface="Arial" pitchFamily="34" charset="0"/>
                <a:cs typeface="Arial" pitchFamily="34" charset="0"/>
              </a:rPr>
              <a:t>&gt; </a:t>
            </a:r>
            <a:r>
              <a:rPr lang="en-US" i="1" dirty="0" smtClean="0">
                <a:latin typeface="Arial" pitchFamily="34" charset="0"/>
                <a:cs typeface="Arial" pitchFamily="34" charset="0"/>
              </a:rPr>
              <a:t>k*</a:t>
            </a:r>
            <a:r>
              <a:rPr lang="en-US" i="1" baseline="-25000" dirty="0" smtClean="0">
                <a:latin typeface="Arial" pitchFamily="34" charset="0"/>
                <a:cs typeface="Arial" pitchFamily="34" charset="0"/>
              </a:rPr>
              <a:t>7</a:t>
            </a:r>
            <a:r>
              <a:rPr lang="en-US" dirty="0" smtClean="0">
                <a:latin typeface="Arial" pitchFamily="34" charset="0"/>
                <a:cs typeface="Arial" pitchFamily="34" charset="0"/>
              </a:rPr>
              <a:t>.</a:t>
            </a:r>
            <a:endParaRPr lang="it-IT" dirty="0">
              <a:latin typeface="Arial" pitchFamily="34" charset="0"/>
              <a:cs typeface="Arial" pitchFamily="34" charset="0"/>
            </a:endParaRPr>
          </a:p>
        </p:txBody>
      </p:sp>
    </p:spTree>
    <p:extLst>
      <p:ext uri="{BB962C8B-B14F-4D97-AF65-F5344CB8AC3E}">
        <p14:creationId xmlns:p14="http://schemas.microsoft.com/office/powerpoint/2010/main" val="33632465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057957"/>
            <a:ext cx="7200000" cy="5179355"/>
          </a:xfrm>
          <a:prstGeom prst="rect">
            <a:avLst/>
          </a:prstGeom>
          <a:noFill/>
          <a:ln w="9525">
            <a:noFill/>
            <a:miter lim="800000"/>
            <a:headEnd/>
            <a:tailEnd/>
          </a:ln>
        </p:spPr>
      </p:pic>
      <p:sp>
        <p:nvSpPr>
          <p:cNvPr id="7" name="CasellaDiTesto 6"/>
          <p:cNvSpPr txBox="1"/>
          <p:nvPr/>
        </p:nvSpPr>
        <p:spPr>
          <a:xfrm>
            <a:off x="6804248" y="692696"/>
            <a:ext cx="2339752" cy="4524315"/>
          </a:xfrm>
          <a:prstGeom prst="rect">
            <a:avLst/>
          </a:prstGeom>
          <a:solidFill>
            <a:schemeClr val="bg1"/>
          </a:solidFill>
        </p:spPr>
        <p:txBody>
          <a:bodyPr wrap="square" rtlCol="0">
            <a:spAutoFit/>
          </a:bodyPr>
          <a:lstStyle/>
          <a:p>
            <a:pPr marL="263525" indent="-263525">
              <a:buSzPct val="120000"/>
              <a:buFont typeface="Arial" pitchFamily="34" charset="0"/>
              <a:buChar char="•"/>
            </a:pPr>
            <a:r>
              <a:rPr lang="en-US" dirty="0" smtClean="0">
                <a:latin typeface="Arial" pitchFamily="34" charset="0"/>
                <a:cs typeface="Arial" pitchFamily="34" charset="0"/>
              </a:rPr>
              <a:t>The Constructal Law prescribes an evolution toward a condition allowing lower unit exergy costs to be obtained.</a:t>
            </a:r>
          </a:p>
          <a:p>
            <a:pPr marL="263525" indent="-263525">
              <a:buSzPct val="120000"/>
            </a:pPr>
            <a:endParaRPr lang="en-US" dirty="0" smtClean="0">
              <a:latin typeface="Arial" pitchFamily="34" charset="0"/>
              <a:cs typeface="Arial" pitchFamily="34" charset="0"/>
            </a:endParaRPr>
          </a:p>
          <a:p>
            <a:pPr marL="263525" indent="-263525">
              <a:buSzPct val="120000"/>
              <a:buFont typeface="Arial" pitchFamily="34" charset="0"/>
              <a:buChar char="•"/>
            </a:pPr>
            <a:r>
              <a:rPr lang="en-US" dirty="0" smtClean="0">
                <a:latin typeface="Arial" pitchFamily="34" charset="0"/>
                <a:cs typeface="Arial" pitchFamily="34" charset="0"/>
              </a:rPr>
              <a:t>This corresponds to the system </a:t>
            </a:r>
            <a:r>
              <a:rPr lang="en-US" b="1" dirty="0" smtClean="0">
                <a:latin typeface="Arial" pitchFamily="34" charset="0"/>
                <a:cs typeface="Arial" pitchFamily="34" charset="0"/>
              </a:rPr>
              <a:t>thermoeconomic optimization</a:t>
            </a:r>
            <a:r>
              <a:rPr lang="en-US" dirty="0" smtClean="0">
                <a:latin typeface="Arial" pitchFamily="34" charset="0"/>
                <a:cs typeface="Arial" pitchFamily="34" charset="0"/>
              </a:rPr>
              <a:t>, in order of obtaining a greater and greater flow of useful product. </a:t>
            </a:r>
            <a:endParaRPr lang="it-IT" dirty="0">
              <a:latin typeface="Arial" pitchFamily="34" charset="0"/>
              <a:cs typeface="Arial" pitchFamily="34" charset="0"/>
            </a:endParaRPr>
          </a:p>
        </p:txBody>
      </p:sp>
      <p:sp>
        <p:nvSpPr>
          <p:cNvPr id="6" name="Titolo 1"/>
          <p:cNvSpPr txBox="1">
            <a:spLocks/>
          </p:cNvSpPr>
          <p:nvPr/>
        </p:nvSpPr>
        <p:spPr>
          <a:xfrm>
            <a:off x="0" y="188640"/>
            <a:ext cx="8711952" cy="476814"/>
          </a:xfrm>
          <a:prstGeom prst="rect">
            <a:avLst/>
          </a:prstGeom>
        </p:spPr>
        <p:txBody>
          <a:bodyPr vert="horz" lIns="91440" tIns="45720" rIns="91440" bIns="45720" rtlCol="0" anchor="b"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3399"/>
                </a:solidFill>
                <a:effectLst/>
                <a:uLnTx/>
                <a:uFillTx/>
                <a:latin typeface="Arial"/>
                <a:ea typeface="+mj-ea"/>
                <a:cs typeface="Arial"/>
              </a:rPr>
              <a:t>The creation of recycling</a:t>
            </a:r>
            <a:endParaRPr kumimoji="0" lang="it-IT" sz="2400" b="1" i="0" u="none" strike="noStrike" kern="1200" cap="none" spc="0" normalizeH="0" baseline="0" noProof="0" dirty="0">
              <a:ln>
                <a:noFill/>
              </a:ln>
              <a:solidFill>
                <a:srgbClr val="003399"/>
              </a:solidFill>
              <a:effectLst/>
              <a:uLnTx/>
              <a:uFillTx/>
              <a:latin typeface="Arial"/>
              <a:ea typeface="+mj-ea"/>
              <a:cs typeface="Arial"/>
            </a:endParaRPr>
          </a:p>
        </p:txBody>
      </p:sp>
    </p:spTree>
    <p:extLst>
      <p:ext uri="{BB962C8B-B14F-4D97-AF65-F5344CB8AC3E}">
        <p14:creationId xmlns:p14="http://schemas.microsoft.com/office/powerpoint/2010/main" val="9336569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057957"/>
            <a:ext cx="7200000" cy="5179355"/>
          </a:xfrm>
          <a:prstGeom prst="rect">
            <a:avLst/>
          </a:prstGeom>
          <a:noFill/>
          <a:ln w="9525">
            <a:noFill/>
            <a:miter lim="800000"/>
            <a:headEnd/>
            <a:tailEnd/>
          </a:ln>
        </p:spPr>
      </p:pic>
      <p:sp>
        <p:nvSpPr>
          <p:cNvPr id="8" name="Titolo 1"/>
          <p:cNvSpPr>
            <a:spLocks noGrp="1"/>
          </p:cNvSpPr>
          <p:nvPr>
            <p:ph type="ctrTitle"/>
          </p:nvPr>
        </p:nvSpPr>
        <p:spPr>
          <a:xfrm>
            <a:off x="99539" y="107780"/>
            <a:ext cx="8711952" cy="476814"/>
          </a:xfrm>
        </p:spPr>
        <p:txBody>
          <a:bodyPr>
            <a:normAutofit/>
          </a:bodyPr>
          <a:lstStyle/>
          <a:p>
            <a:pPr lvl="0">
              <a:defRPr/>
            </a:pPr>
            <a:r>
              <a:rPr lang="en-US" sz="2400" dirty="0" smtClean="0"/>
              <a:t>The creation of recycling</a:t>
            </a:r>
            <a:endParaRPr lang="it-IT" sz="2400" dirty="0"/>
          </a:p>
        </p:txBody>
      </p:sp>
      <p:sp>
        <p:nvSpPr>
          <p:cNvPr id="9" name="CasellaDiTesto 8"/>
          <p:cNvSpPr txBox="1"/>
          <p:nvPr/>
        </p:nvSpPr>
        <p:spPr>
          <a:xfrm>
            <a:off x="179512" y="620688"/>
            <a:ext cx="8964488" cy="923330"/>
          </a:xfrm>
          <a:prstGeom prst="rect">
            <a:avLst/>
          </a:prstGeom>
          <a:solidFill>
            <a:schemeClr val="bg1"/>
          </a:solidFill>
        </p:spPr>
        <p:txBody>
          <a:bodyPr wrap="square" rtlCol="0">
            <a:spAutoFit/>
          </a:bodyPr>
          <a:lstStyle/>
          <a:p>
            <a:r>
              <a:rPr lang="en-US" dirty="0" smtClean="0">
                <a:latin typeface="Arial" pitchFamily="34" charset="0"/>
                <a:cs typeface="Arial" pitchFamily="34" charset="0"/>
              </a:rPr>
              <a:t>Going on towards lower and lower unit exergy costs of the power produced,  an </a:t>
            </a:r>
            <a:r>
              <a:rPr lang="en-GB" dirty="0" smtClean="0">
                <a:latin typeface="Arial" pitchFamily="34" charset="0"/>
                <a:cs typeface="Arial" pitchFamily="34" charset="0"/>
              </a:rPr>
              <a:t>energy conversion efficiency</a:t>
            </a:r>
            <a:r>
              <a:rPr lang="en-US" i="1" dirty="0" smtClean="0">
                <a:latin typeface="Arial" pitchFamily="34" charset="0"/>
                <a:cs typeface="Arial" pitchFamily="34" charset="0"/>
              </a:rPr>
              <a:t> </a:t>
            </a:r>
            <a:r>
              <a:rPr lang="en-US" i="1" dirty="0" smtClean="0">
                <a:latin typeface="Symbol" pitchFamily="18" charset="2"/>
                <a:cs typeface="Arial" pitchFamily="34" charset="0"/>
              </a:rPr>
              <a:t>h</a:t>
            </a:r>
            <a:r>
              <a:rPr lang="en-US" i="1" baseline="-25000" dirty="0" smtClean="0">
                <a:latin typeface="Arial" pitchFamily="34" charset="0"/>
                <a:cs typeface="Arial" pitchFamily="34" charset="0"/>
              </a:rPr>
              <a:t>8 </a:t>
            </a:r>
            <a:r>
              <a:rPr lang="en-US" dirty="0" smtClean="0">
                <a:latin typeface="Arial" pitchFamily="34" charset="0"/>
                <a:cs typeface="Arial" pitchFamily="34" charset="0"/>
              </a:rPr>
              <a:t>= 20% allows a </a:t>
            </a:r>
            <a:r>
              <a:rPr lang="en-US" b="1" dirty="0" smtClean="0">
                <a:latin typeface="Arial" pitchFamily="34" charset="0"/>
                <a:cs typeface="Arial" pitchFamily="34" charset="0"/>
              </a:rPr>
              <a:t>further reduction of the </a:t>
            </a:r>
            <a:r>
              <a:rPr lang="en-GB" b="1" dirty="0" smtClean="0">
                <a:latin typeface="Arial" pitchFamily="34" charset="0"/>
                <a:cs typeface="Arial" pitchFamily="34" charset="0"/>
              </a:rPr>
              <a:t>unit exergy </a:t>
            </a:r>
            <a:r>
              <a:rPr lang="en-GB" dirty="0" smtClean="0">
                <a:latin typeface="Arial" pitchFamily="34" charset="0"/>
                <a:cs typeface="Arial" pitchFamily="34" charset="0"/>
              </a:rPr>
              <a:t>cost </a:t>
            </a:r>
            <a:r>
              <a:rPr lang="en-US" i="1" dirty="0" smtClean="0">
                <a:latin typeface="Arial" pitchFamily="34" charset="0"/>
                <a:cs typeface="Arial" pitchFamily="34" charset="0"/>
              </a:rPr>
              <a:t>k*</a:t>
            </a:r>
            <a:r>
              <a:rPr lang="en-US" i="1" baseline="-25000" dirty="0" smtClean="0">
                <a:latin typeface="Arial" pitchFamily="34" charset="0"/>
                <a:cs typeface="Arial" pitchFamily="34" charset="0"/>
              </a:rPr>
              <a:t>8</a:t>
            </a:r>
            <a:r>
              <a:rPr lang="en-US" dirty="0" smtClean="0">
                <a:latin typeface="Arial" pitchFamily="34" charset="0"/>
                <a:cs typeface="Arial" pitchFamily="34" charset="0"/>
              </a:rPr>
              <a:t> in a wide range of </a:t>
            </a:r>
            <a:r>
              <a:rPr lang="en-GB" dirty="0" smtClean="0">
                <a:latin typeface="Arial" pitchFamily="34" charset="0"/>
                <a:cs typeface="Arial" pitchFamily="34" charset="0"/>
              </a:rPr>
              <a:t>energy intensities (</a:t>
            </a:r>
            <a:r>
              <a:rPr lang="en-GB" i="1" dirty="0" smtClean="0">
                <a:latin typeface="Arial" pitchFamily="34" charset="0"/>
                <a:cs typeface="Arial" pitchFamily="34" charset="0"/>
              </a:rPr>
              <a:t>E</a:t>
            </a:r>
            <a:r>
              <a:rPr lang="en-GB" i="1" baseline="-25000" dirty="0" smtClean="0">
                <a:latin typeface="Arial" pitchFamily="34" charset="0"/>
                <a:cs typeface="Arial" pitchFamily="34" charset="0"/>
              </a:rPr>
              <a:t>7</a:t>
            </a:r>
            <a:r>
              <a:rPr lang="en-GB" dirty="0" smtClean="0">
                <a:latin typeface="Arial" pitchFamily="34" charset="0"/>
                <a:cs typeface="Arial" pitchFamily="34" charset="0"/>
              </a:rPr>
              <a:t>/</a:t>
            </a:r>
            <a:r>
              <a:rPr lang="en-GB" i="1" dirty="0" smtClean="0">
                <a:latin typeface="Arial" pitchFamily="34" charset="0"/>
                <a:cs typeface="Arial" pitchFamily="34" charset="0"/>
              </a:rPr>
              <a:t>E</a:t>
            </a:r>
            <a:r>
              <a:rPr lang="en-GB" i="1" baseline="-25000" dirty="0" smtClean="0">
                <a:latin typeface="Arial" pitchFamily="34" charset="0"/>
                <a:cs typeface="Arial" pitchFamily="34" charset="0"/>
              </a:rPr>
              <a:t>6</a:t>
            </a:r>
            <a:r>
              <a:rPr lang="en-GB" dirty="0" smtClean="0">
                <a:latin typeface="Arial" pitchFamily="34" charset="0"/>
                <a:cs typeface="Arial" pitchFamily="34" charset="0"/>
              </a:rPr>
              <a:t>), to a minimum (C).</a:t>
            </a:r>
            <a:endParaRPr lang="it-IT" dirty="0">
              <a:latin typeface="Arial" pitchFamily="34" charset="0"/>
              <a:cs typeface="Arial" pitchFamily="34" charset="0"/>
            </a:endParaRPr>
          </a:p>
        </p:txBody>
      </p:sp>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72200" y="1556792"/>
            <a:ext cx="2422690" cy="872628"/>
          </a:xfrm>
          <a:prstGeom prst="rect">
            <a:avLst/>
          </a:prstGeom>
          <a:solidFill>
            <a:schemeClr val="bg1"/>
          </a:solidFill>
        </p:spPr>
      </p:pic>
    </p:spTree>
    <p:extLst>
      <p:ext uri="{BB962C8B-B14F-4D97-AF65-F5344CB8AC3E}">
        <p14:creationId xmlns:p14="http://schemas.microsoft.com/office/powerpoint/2010/main" val="23501485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88640"/>
            <a:ext cx="7406640" cy="548822"/>
          </a:xfrm>
        </p:spPr>
        <p:txBody>
          <a:bodyPr>
            <a:normAutofit/>
          </a:bodyPr>
          <a:lstStyle/>
          <a:p>
            <a:pPr lvl="0">
              <a:defRPr/>
            </a:pPr>
            <a:r>
              <a:rPr lang="en-US" sz="2400" dirty="0" smtClean="0"/>
              <a:t>The creation of recycling</a:t>
            </a:r>
            <a:endParaRPr lang="it-IT" sz="2400" dirty="0"/>
          </a:p>
        </p:txBody>
      </p:sp>
      <p:pic>
        <p:nvPicPr>
          <p:cNvPr id="5122" name="Picture 2"/>
          <p:cNvPicPr>
            <a:picLocks noChangeAspect="1" noChangeArrowheads="1"/>
          </p:cNvPicPr>
          <p:nvPr/>
        </p:nvPicPr>
        <p:blipFill>
          <a:blip r:embed="rId2" cstate="print"/>
          <a:srcRect/>
          <a:stretch>
            <a:fillRect/>
          </a:stretch>
        </p:blipFill>
        <p:spPr bwMode="auto">
          <a:xfrm>
            <a:off x="0" y="1057957"/>
            <a:ext cx="7200000" cy="5179355"/>
          </a:xfrm>
          <a:prstGeom prst="rect">
            <a:avLst/>
          </a:prstGeom>
          <a:noFill/>
          <a:ln w="9525">
            <a:noFill/>
            <a:miter lim="800000"/>
            <a:headEnd/>
            <a:tailEnd/>
          </a:ln>
        </p:spPr>
      </p:pic>
      <p:sp>
        <p:nvSpPr>
          <p:cNvPr id="8" name="CasellaDiTesto 7"/>
          <p:cNvSpPr txBox="1"/>
          <p:nvPr/>
        </p:nvSpPr>
        <p:spPr>
          <a:xfrm>
            <a:off x="6660232" y="1412776"/>
            <a:ext cx="2483768" cy="4247317"/>
          </a:xfrm>
          <a:prstGeom prst="rect">
            <a:avLst/>
          </a:prstGeom>
          <a:solidFill>
            <a:schemeClr val="bg1"/>
          </a:solidFill>
        </p:spPr>
        <p:txBody>
          <a:bodyPr wrap="square" rtlCol="0">
            <a:spAutoFit/>
          </a:bodyPr>
          <a:lstStyle/>
          <a:p>
            <a:r>
              <a:rPr lang="en-US" dirty="0" smtClean="0">
                <a:latin typeface="Arial" pitchFamily="34" charset="0"/>
                <a:cs typeface="Arial" pitchFamily="34" charset="0"/>
              </a:rPr>
              <a:t>There are </a:t>
            </a:r>
            <a:r>
              <a:rPr lang="en-US" b="1" dirty="0" smtClean="0">
                <a:latin typeface="Arial" pitchFamily="34" charset="0"/>
                <a:cs typeface="Arial" pitchFamily="34" charset="0"/>
              </a:rPr>
              <a:t>2 options</a:t>
            </a:r>
            <a:r>
              <a:rPr lang="en-US" dirty="0" smtClean="0">
                <a:latin typeface="Arial" pitchFamily="34" charset="0"/>
                <a:cs typeface="Arial" pitchFamily="34" charset="0"/>
              </a:rPr>
              <a:t> for obtaining the electric power required: </a:t>
            </a:r>
          </a:p>
          <a:p>
            <a:pPr marL="263525" indent="-263525">
              <a:buSzPct val="120000"/>
              <a:buFont typeface="Arial" pitchFamily="34" charset="0"/>
              <a:buChar char="•"/>
            </a:pPr>
            <a:r>
              <a:rPr lang="en-US" dirty="0" smtClean="0">
                <a:latin typeface="Arial" pitchFamily="34" charset="0"/>
                <a:cs typeface="Arial" pitchFamily="34" charset="0"/>
              </a:rPr>
              <a:t>using the product of the power plant considered before,</a:t>
            </a:r>
          </a:p>
          <a:p>
            <a:pPr marL="263525" indent="-263525">
              <a:buSzPct val="120000"/>
              <a:buFont typeface="Arial" pitchFamily="34" charset="0"/>
              <a:buChar char="•"/>
            </a:pPr>
            <a:r>
              <a:rPr lang="en-US" i="1" dirty="0" smtClean="0">
                <a:latin typeface="Arial" pitchFamily="34" charset="0"/>
                <a:cs typeface="Arial" pitchFamily="34" charset="0"/>
              </a:rPr>
              <a:t>Splitting</a:t>
            </a:r>
            <a:r>
              <a:rPr lang="en-US" dirty="0" smtClean="0">
                <a:latin typeface="Arial" pitchFamily="34" charset="0"/>
                <a:cs typeface="Arial" pitchFamily="34" charset="0"/>
              </a:rPr>
              <a:t> </a:t>
            </a:r>
            <a:r>
              <a:rPr lang="en-US" i="1" dirty="0" smtClean="0">
                <a:latin typeface="Arial" pitchFamily="34" charset="0"/>
                <a:cs typeface="Arial" pitchFamily="34" charset="0"/>
              </a:rPr>
              <a:t>E</a:t>
            </a:r>
            <a:r>
              <a:rPr lang="en-US" i="1" baseline="-25000" dirty="0" smtClean="0">
                <a:latin typeface="Arial" pitchFamily="34" charset="0"/>
                <a:cs typeface="Arial" pitchFamily="34" charset="0"/>
              </a:rPr>
              <a:t>8</a:t>
            </a:r>
            <a:r>
              <a:rPr lang="en-US" dirty="0" smtClean="0">
                <a:latin typeface="Arial" pitchFamily="34" charset="0"/>
                <a:cs typeface="Arial" pitchFamily="34" charset="0"/>
              </a:rPr>
              <a:t> in two flows, one for the power users and </a:t>
            </a:r>
            <a:r>
              <a:rPr lang="en-US" i="1" dirty="0" smtClean="0">
                <a:latin typeface="Arial" pitchFamily="34" charset="0"/>
                <a:cs typeface="Arial" pitchFamily="34" charset="0"/>
              </a:rPr>
              <a:t>recycling back</a:t>
            </a:r>
            <a:r>
              <a:rPr lang="en-US" dirty="0" smtClean="0">
                <a:latin typeface="Arial" pitchFamily="34" charset="0"/>
                <a:cs typeface="Arial" pitchFamily="34" charset="0"/>
              </a:rPr>
              <a:t> the second one, in order of replacing the previous external input </a:t>
            </a:r>
            <a:r>
              <a:rPr lang="en-US" i="1" dirty="0" smtClean="0">
                <a:latin typeface="Arial" pitchFamily="34" charset="0"/>
                <a:cs typeface="Arial" pitchFamily="34" charset="0"/>
              </a:rPr>
              <a:t>E</a:t>
            </a:r>
            <a:r>
              <a:rPr lang="en-US" i="1" baseline="-25000" dirty="0" smtClean="0">
                <a:latin typeface="Arial" pitchFamily="34" charset="0"/>
                <a:cs typeface="Arial" pitchFamily="34" charset="0"/>
              </a:rPr>
              <a:t>7</a:t>
            </a:r>
            <a:r>
              <a:rPr lang="en-US" dirty="0" smtClean="0">
                <a:latin typeface="Arial" pitchFamily="34" charset="0"/>
                <a:cs typeface="Arial" pitchFamily="34" charset="0"/>
              </a:rPr>
              <a:t>. </a:t>
            </a:r>
            <a:endParaRPr lang="it-IT" dirty="0">
              <a:latin typeface="Arial" pitchFamily="34" charset="0"/>
              <a:cs typeface="Arial" pitchFamily="34" charset="0"/>
            </a:endParaRPr>
          </a:p>
        </p:txBody>
      </p:sp>
      <p:sp>
        <p:nvSpPr>
          <p:cNvPr id="6" name="Rettangolo 5"/>
          <p:cNvSpPr/>
          <p:nvPr/>
        </p:nvSpPr>
        <p:spPr>
          <a:xfrm>
            <a:off x="3707904" y="836712"/>
            <a:ext cx="10081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67544" y="836712"/>
            <a:ext cx="4464684" cy="369332"/>
          </a:xfrm>
          <a:prstGeom prst="rect">
            <a:avLst/>
          </a:prstGeom>
        </p:spPr>
        <p:txBody>
          <a:bodyPr wrap="none">
            <a:spAutoFit/>
          </a:bodyPr>
          <a:lstStyle/>
          <a:p>
            <a:r>
              <a:rPr lang="en-GB" dirty="0" smtClean="0">
                <a:latin typeface="Arial" pitchFamily="34" charset="0"/>
                <a:cs typeface="Arial" pitchFamily="34" charset="0"/>
              </a:rPr>
              <a:t>Point(C) </a:t>
            </a:r>
            <a:r>
              <a:rPr lang="en-US" dirty="0" smtClean="0">
                <a:latin typeface="Arial" pitchFamily="34" charset="0"/>
                <a:cs typeface="Arial" pitchFamily="34" charset="0"/>
              </a:rPr>
              <a:t>is a crucial condition:   </a:t>
            </a:r>
            <a:r>
              <a:rPr lang="en-US" i="1" dirty="0" smtClean="0">
                <a:latin typeface="Arial" pitchFamily="34" charset="0"/>
                <a:cs typeface="Arial" pitchFamily="34" charset="0"/>
              </a:rPr>
              <a:t>k*</a:t>
            </a:r>
            <a:r>
              <a:rPr lang="en-US" i="1" baseline="-25000" dirty="0" smtClean="0">
                <a:latin typeface="Arial" pitchFamily="34" charset="0"/>
                <a:cs typeface="Arial" pitchFamily="34" charset="0"/>
              </a:rPr>
              <a:t>7</a:t>
            </a:r>
            <a:r>
              <a:rPr lang="en-US" dirty="0" smtClean="0">
                <a:latin typeface="Arial" pitchFamily="34" charset="0"/>
                <a:cs typeface="Arial" pitchFamily="34" charset="0"/>
              </a:rPr>
              <a:t> = </a:t>
            </a:r>
            <a:r>
              <a:rPr lang="en-US" i="1" dirty="0" smtClean="0">
                <a:latin typeface="Arial" pitchFamily="34" charset="0"/>
                <a:cs typeface="Arial" pitchFamily="34" charset="0"/>
              </a:rPr>
              <a:t>k*</a:t>
            </a:r>
            <a:r>
              <a:rPr lang="en-US" i="1" baseline="-25000" dirty="0" smtClean="0">
                <a:latin typeface="Arial" pitchFamily="34" charset="0"/>
                <a:cs typeface="Arial" pitchFamily="34" charset="0"/>
              </a:rPr>
              <a:t>8</a:t>
            </a:r>
            <a:r>
              <a:rPr lang="en-US" dirty="0" smtClean="0">
                <a:latin typeface="Arial" pitchFamily="34" charset="0"/>
                <a:cs typeface="Arial" pitchFamily="34" charset="0"/>
              </a:rPr>
              <a:t> . </a:t>
            </a:r>
            <a:endParaRPr lang="it-IT" dirty="0"/>
          </a:p>
        </p:txBody>
      </p:sp>
    </p:spTree>
    <p:extLst>
      <p:ext uri="{BB962C8B-B14F-4D97-AF65-F5344CB8AC3E}">
        <p14:creationId xmlns:p14="http://schemas.microsoft.com/office/powerpoint/2010/main" val="1576131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t="2989" b="48205"/>
          <a:stretch>
            <a:fillRect/>
          </a:stretch>
        </p:blipFill>
        <p:spPr bwMode="auto">
          <a:xfrm>
            <a:off x="3059832" y="908719"/>
            <a:ext cx="5981798" cy="5468399"/>
          </a:xfrm>
          <a:prstGeom prst="rect">
            <a:avLst/>
          </a:prstGeom>
          <a:noFill/>
          <a:ln w="9525">
            <a:noFill/>
            <a:miter lim="800000"/>
            <a:headEnd/>
            <a:tailEnd/>
          </a:ln>
          <a:effectLst/>
        </p:spPr>
      </p:pic>
      <p:sp>
        <p:nvSpPr>
          <p:cNvPr id="4" name="CasellaDiTesto 3"/>
          <p:cNvSpPr txBox="1"/>
          <p:nvPr/>
        </p:nvSpPr>
        <p:spPr>
          <a:xfrm>
            <a:off x="1403648" y="1485304"/>
            <a:ext cx="5472608" cy="4680000"/>
          </a:xfrm>
          <a:prstGeom prst="rect">
            <a:avLst/>
          </a:prstGeom>
          <a:solidFill>
            <a:schemeClr val="bg1"/>
          </a:solidFill>
        </p:spPr>
        <p:txBody>
          <a:bodyPr wrap="square" rtlCol="0">
            <a:spAutoFit/>
          </a:bodyPr>
          <a:lstStyle/>
          <a:p>
            <a:endParaRPr lang="en-US" sz="2400" dirty="0" smtClean="0"/>
          </a:p>
          <a:p>
            <a:endParaRPr lang="en-US" sz="2400" dirty="0" smtClean="0"/>
          </a:p>
          <a:p>
            <a:r>
              <a:rPr lang="en-US" sz="2400" dirty="0" smtClean="0">
                <a:latin typeface="Arial" pitchFamily="34" charset="0"/>
                <a:cs typeface="Arial" pitchFamily="34" charset="0"/>
              </a:rPr>
              <a:t>In the second option, </a:t>
            </a:r>
            <a:r>
              <a:rPr lang="en-US" sz="2400" b="1" dirty="0" smtClean="0">
                <a:latin typeface="Arial" pitchFamily="34" charset="0"/>
                <a:cs typeface="Arial" pitchFamily="34" charset="0"/>
              </a:rPr>
              <a:t>a recycling flow </a:t>
            </a:r>
            <a:r>
              <a:rPr lang="en-US" sz="2400" dirty="0" smtClean="0">
                <a:latin typeface="Arial" pitchFamily="34" charset="0"/>
                <a:cs typeface="Arial" pitchFamily="34" charset="0"/>
              </a:rPr>
              <a:t>is created into the productive structure,</a:t>
            </a:r>
          </a:p>
          <a:p>
            <a:r>
              <a:rPr lang="en-US" sz="2400" dirty="0" smtClean="0">
                <a:latin typeface="Arial" pitchFamily="34" charset="0"/>
                <a:cs typeface="Arial" pitchFamily="34" charset="0"/>
              </a:rPr>
              <a:t>in </a:t>
            </a:r>
            <a:r>
              <a:rPr lang="en-US" sz="2400" b="1" dirty="0" smtClean="0">
                <a:latin typeface="Arial" pitchFamily="34" charset="0"/>
                <a:cs typeface="Arial" pitchFamily="34" charset="0"/>
              </a:rPr>
              <a:t>consequence</a:t>
            </a:r>
            <a:r>
              <a:rPr lang="en-US" sz="2400" dirty="0" smtClean="0">
                <a:latin typeface="Arial" pitchFamily="34" charset="0"/>
                <a:cs typeface="Arial" pitchFamily="34" charset="0"/>
              </a:rPr>
              <a:t> of the evolution prescribed by the Constructal Law.</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it-IT" sz="2400" dirty="0" smtClean="0"/>
          </a:p>
          <a:p>
            <a:endParaRPr lang="it-IT" dirty="0"/>
          </a:p>
        </p:txBody>
      </p:sp>
      <p:grpSp>
        <p:nvGrpSpPr>
          <p:cNvPr id="2" name="Gruppo 21"/>
          <p:cNvGrpSpPr/>
          <p:nvPr/>
        </p:nvGrpSpPr>
        <p:grpSpPr>
          <a:xfrm>
            <a:off x="6588224" y="3573016"/>
            <a:ext cx="1440160" cy="2016224"/>
            <a:chOff x="6588224" y="3573016"/>
            <a:chExt cx="1440160" cy="2016224"/>
          </a:xfrm>
        </p:grpSpPr>
        <p:cxnSp>
          <p:nvCxnSpPr>
            <p:cNvPr id="15" name="Connettore 1 14"/>
            <p:cNvCxnSpPr/>
            <p:nvPr/>
          </p:nvCxnSpPr>
          <p:spPr>
            <a:xfrm>
              <a:off x="8028384" y="4797152"/>
              <a:ext cx="0" cy="792088"/>
            </a:xfrm>
            <a:prstGeom prst="line">
              <a:avLst/>
            </a:prstGeom>
            <a:ln w="63500" cmpd="sng">
              <a:tailEnd type="arrow"/>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a:off x="6588224" y="5589240"/>
              <a:ext cx="1440160" cy="0"/>
            </a:xfrm>
            <a:prstGeom prst="line">
              <a:avLst/>
            </a:prstGeom>
            <a:ln w="63500" cmpd="sng">
              <a:tailEnd type="non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6588224" y="4797152"/>
              <a:ext cx="0" cy="792088"/>
            </a:xfrm>
            <a:prstGeom prst="straightConnector1">
              <a:avLst/>
            </a:prstGeom>
            <a:ln w="63500" cmpd="sng">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V="1">
              <a:off x="6588224" y="3573016"/>
              <a:ext cx="864096" cy="1224136"/>
            </a:xfrm>
            <a:prstGeom prst="straightConnector1">
              <a:avLst/>
            </a:prstGeom>
            <a:ln w="63500" cmpd="sng">
              <a:tailEnd type="arrow"/>
            </a:ln>
          </p:spPr>
          <p:style>
            <a:lnRef idx="1">
              <a:schemeClr val="accent1"/>
            </a:lnRef>
            <a:fillRef idx="0">
              <a:schemeClr val="accent1"/>
            </a:fillRef>
            <a:effectRef idx="0">
              <a:schemeClr val="accent1"/>
            </a:effectRef>
            <a:fontRef idx="minor">
              <a:schemeClr val="tx1"/>
            </a:fontRef>
          </p:style>
        </p:cxnSp>
      </p:grpSp>
      <p:sp>
        <p:nvSpPr>
          <p:cNvPr id="29" name="Rettangolo 28"/>
          <p:cNvSpPr/>
          <p:nvPr/>
        </p:nvSpPr>
        <p:spPr>
          <a:xfrm>
            <a:off x="1403648" y="2132856"/>
            <a:ext cx="5400600"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Titolo 1"/>
          <p:cNvSpPr>
            <a:spLocks noGrp="1"/>
          </p:cNvSpPr>
          <p:nvPr>
            <p:ph type="ctrTitle"/>
          </p:nvPr>
        </p:nvSpPr>
        <p:spPr>
          <a:xfrm>
            <a:off x="179512" y="188640"/>
            <a:ext cx="7406640" cy="548822"/>
          </a:xfrm>
        </p:spPr>
        <p:txBody>
          <a:bodyPr>
            <a:normAutofit/>
          </a:bodyPr>
          <a:lstStyle/>
          <a:p>
            <a:pPr lvl="0">
              <a:defRPr/>
            </a:pPr>
            <a:r>
              <a:rPr lang="en-US" sz="2400" dirty="0" smtClean="0"/>
              <a:t>The creation of recycling</a:t>
            </a:r>
            <a:endParaRPr lang="it-IT" sz="2400" dirty="0"/>
          </a:p>
        </p:txBody>
      </p:sp>
    </p:spTree>
    <p:extLst>
      <p:ext uri="{BB962C8B-B14F-4D97-AF65-F5344CB8AC3E}">
        <p14:creationId xmlns:p14="http://schemas.microsoft.com/office/powerpoint/2010/main" val="24518500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908720"/>
            <a:ext cx="8964488" cy="5324535"/>
          </a:xfrm>
          <a:prstGeom prst="rect">
            <a:avLst/>
          </a:prstGeom>
          <a:solidFill>
            <a:schemeClr val="bg1"/>
          </a:solidFill>
        </p:spPr>
        <p:txBody>
          <a:bodyPr wrap="square" rtlCol="0">
            <a:spAutoFit/>
          </a:bodyPr>
          <a:lstStyle/>
          <a:p>
            <a:pPr marL="263525" indent="-263525">
              <a:spcBef>
                <a:spcPts val="600"/>
              </a:spcBef>
              <a:spcAft>
                <a:spcPts val="1200"/>
              </a:spcAft>
              <a:buFont typeface="Arial" pitchFamily="34" charset="0"/>
              <a:buChar char="•"/>
            </a:pPr>
            <a:r>
              <a:rPr lang="en-US" dirty="0" smtClean="0">
                <a:latin typeface="Arial" pitchFamily="34" charset="0"/>
                <a:cs typeface="Arial" pitchFamily="34" charset="0"/>
              </a:rPr>
              <a:t>Usually some flows are obtained during the production process which are not products, then the system has to dispose them off.</a:t>
            </a:r>
          </a:p>
          <a:p>
            <a:pPr marL="263525" indent="-263525">
              <a:spcBef>
                <a:spcPts val="600"/>
              </a:spcBef>
              <a:buFont typeface="Arial" pitchFamily="34" charset="0"/>
              <a:buChar char="•"/>
            </a:pPr>
            <a:r>
              <a:rPr lang="en-US" dirty="0" smtClean="0">
                <a:latin typeface="Arial" pitchFamily="34" charset="0"/>
                <a:cs typeface="Arial" pitchFamily="34" charset="0"/>
              </a:rPr>
              <a:t>3 main options can be identified for the disposal of these residues:</a:t>
            </a:r>
            <a:endParaRPr lang="it-IT" dirty="0" smtClean="0">
              <a:latin typeface="Arial" pitchFamily="34" charset="0"/>
              <a:cs typeface="Arial" pitchFamily="34" charset="0"/>
            </a:endParaRPr>
          </a:p>
          <a:p>
            <a:pPr marL="800100" indent="-342900">
              <a:spcBef>
                <a:spcPts val="600"/>
              </a:spcBef>
              <a:buFont typeface="+mj-lt"/>
              <a:buAutoNum type="arabicParenR"/>
            </a:pPr>
            <a:r>
              <a:rPr lang="en-US" dirty="0" smtClean="0">
                <a:latin typeface="Arial" pitchFamily="34" charset="0"/>
                <a:cs typeface="Arial" pitchFamily="34" charset="0"/>
              </a:rPr>
              <a:t>Disposing them off </a:t>
            </a:r>
            <a:r>
              <a:rPr lang="en-US" i="1" dirty="0" smtClean="0">
                <a:latin typeface="Arial" pitchFamily="34" charset="0"/>
                <a:cs typeface="Arial" pitchFamily="34" charset="0"/>
              </a:rPr>
              <a:t>directly</a:t>
            </a:r>
            <a:r>
              <a:rPr lang="en-US" dirty="0" smtClean="0">
                <a:latin typeface="Arial" pitchFamily="34" charset="0"/>
                <a:cs typeface="Arial" pitchFamily="34" charset="0"/>
              </a:rPr>
              <a:t> in the TE, without any kind of additional operation.</a:t>
            </a:r>
            <a:endParaRPr lang="it-IT" dirty="0" smtClean="0">
              <a:latin typeface="Arial" pitchFamily="34" charset="0"/>
              <a:cs typeface="Arial" pitchFamily="34" charset="0"/>
            </a:endParaRPr>
          </a:p>
          <a:p>
            <a:pPr marL="800100" indent="-342900">
              <a:spcBef>
                <a:spcPts val="600"/>
              </a:spcBef>
              <a:buFont typeface="+mj-lt"/>
              <a:buAutoNum type="arabicParenR"/>
            </a:pPr>
            <a:r>
              <a:rPr lang="en-US" i="1" dirty="0" smtClean="0">
                <a:latin typeface="Arial" pitchFamily="34" charset="0"/>
                <a:cs typeface="Arial" pitchFamily="34" charset="0"/>
              </a:rPr>
              <a:t>Neutralizing</a:t>
            </a:r>
            <a:r>
              <a:rPr lang="en-US" dirty="0" smtClean="0">
                <a:latin typeface="Arial" pitchFamily="34" charset="0"/>
                <a:cs typeface="Arial" pitchFamily="34" charset="0"/>
              </a:rPr>
              <a:t> them, i.e. reducing the residues flows to an exergy level close to the zero-exergy matrix, or creating a new confined reservoir inside the TE.</a:t>
            </a:r>
            <a:endParaRPr lang="it-IT" dirty="0" smtClean="0">
              <a:latin typeface="Arial" pitchFamily="34" charset="0"/>
              <a:cs typeface="Arial" pitchFamily="34" charset="0"/>
            </a:endParaRPr>
          </a:p>
          <a:p>
            <a:pPr marL="800100" indent="-342900">
              <a:spcBef>
                <a:spcPts val="600"/>
              </a:spcBef>
              <a:buFont typeface="+mj-lt"/>
              <a:buAutoNum type="arabicParenR"/>
            </a:pPr>
            <a:r>
              <a:rPr lang="en-US" i="1" dirty="0" smtClean="0">
                <a:latin typeface="Arial" pitchFamily="34" charset="0"/>
                <a:cs typeface="Arial" pitchFamily="34" charset="0"/>
              </a:rPr>
              <a:t>Converting</a:t>
            </a:r>
            <a:r>
              <a:rPr lang="en-US" dirty="0" smtClean="0">
                <a:latin typeface="Arial" pitchFamily="34" charset="0"/>
                <a:cs typeface="Arial" pitchFamily="34" charset="0"/>
              </a:rPr>
              <a:t> them as input of some new process, which can obtain some useful product.</a:t>
            </a:r>
          </a:p>
          <a:p>
            <a:pPr marL="720725" indent="-263525">
              <a:spcBef>
                <a:spcPts val="600"/>
              </a:spcBef>
            </a:pPr>
            <a:endParaRPr lang="it-IT" dirty="0" smtClean="0">
              <a:latin typeface="Arial" pitchFamily="34" charset="0"/>
              <a:cs typeface="Arial" pitchFamily="34" charset="0"/>
            </a:endParaRPr>
          </a:p>
          <a:p>
            <a:pPr marL="263525" indent="-263525">
              <a:spcBef>
                <a:spcPts val="600"/>
              </a:spcBef>
              <a:spcAft>
                <a:spcPts val="1200"/>
              </a:spcAft>
              <a:buFont typeface="Arial" pitchFamily="34" charset="0"/>
              <a:buChar char="•"/>
            </a:pPr>
            <a:r>
              <a:rPr lang="en-US" dirty="0" smtClean="0">
                <a:latin typeface="Arial" pitchFamily="34" charset="0"/>
                <a:cs typeface="Arial" pitchFamily="34" charset="0"/>
              </a:rPr>
              <a:t>The first option might be regarded as the most favorable, in view of the unit exergy cost reduction principle.</a:t>
            </a:r>
          </a:p>
          <a:p>
            <a:pPr marL="263525" indent="-263525">
              <a:spcBef>
                <a:spcPts val="600"/>
              </a:spcBef>
              <a:spcAft>
                <a:spcPts val="1200"/>
              </a:spcAft>
              <a:buFont typeface="Arial" pitchFamily="34" charset="0"/>
              <a:buChar char="•"/>
            </a:pPr>
            <a:r>
              <a:rPr lang="en-US" dirty="0" smtClean="0">
                <a:latin typeface="Arial" pitchFamily="34" charset="0"/>
                <a:cs typeface="Arial" pitchFamily="34" charset="0"/>
              </a:rPr>
              <a:t>In fact, both second and third options necessarily requires additional fuels and/or additional fixed capital to be charged on the original product P.</a:t>
            </a:r>
          </a:p>
          <a:p>
            <a:pPr marL="263525" indent="-263525">
              <a:spcBef>
                <a:spcPts val="600"/>
              </a:spcBef>
              <a:spcAft>
                <a:spcPts val="1200"/>
              </a:spcAft>
              <a:buFont typeface="Arial" pitchFamily="34" charset="0"/>
              <a:buChar char="•"/>
            </a:pPr>
            <a:r>
              <a:rPr lang="en-US" dirty="0" smtClean="0">
                <a:latin typeface="Arial" pitchFamily="34" charset="0"/>
                <a:cs typeface="Arial" pitchFamily="34" charset="0"/>
              </a:rPr>
              <a:t> But this is true only if the disposal of residues do </a:t>
            </a:r>
            <a:r>
              <a:rPr lang="en-US" i="1" dirty="0" smtClean="0">
                <a:latin typeface="Arial" pitchFamily="34" charset="0"/>
                <a:cs typeface="Arial" pitchFamily="34" charset="0"/>
              </a:rPr>
              <a:t>not affect</a:t>
            </a:r>
            <a:r>
              <a:rPr lang="en-US" dirty="0" smtClean="0">
                <a:latin typeface="Arial" pitchFamily="34" charset="0"/>
                <a:cs typeface="Arial" pitchFamily="34" charset="0"/>
              </a:rPr>
              <a:t> the exergy stock in the TE.</a:t>
            </a:r>
            <a:endParaRPr lang="it-IT" dirty="0">
              <a:latin typeface="Arial" pitchFamily="34" charset="0"/>
              <a:cs typeface="Arial" pitchFamily="34" charset="0"/>
            </a:endParaRPr>
          </a:p>
        </p:txBody>
      </p:sp>
      <p:sp>
        <p:nvSpPr>
          <p:cNvPr id="31" name="Titolo 1"/>
          <p:cNvSpPr>
            <a:spLocks noGrp="1"/>
          </p:cNvSpPr>
          <p:nvPr>
            <p:ph type="ctrTitle"/>
          </p:nvPr>
        </p:nvSpPr>
        <p:spPr>
          <a:xfrm>
            <a:off x="179512" y="188640"/>
            <a:ext cx="8964488" cy="548822"/>
          </a:xfrm>
        </p:spPr>
        <p:txBody>
          <a:bodyPr>
            <a:normAutofit/>
          </a:bodyPr>
          <a:lstStyle/>
          <a:p>
            <a:pPr lvl="0">
              <a:defRPr/>
            </a:pPr>
            <a:r>
              <a:rPr lang="en-US" sz="2400" dirty="0" smtClean="0"/>
              <a:t>Disposal of residues in the Thermoeconomic Environment</a:t>
            </a:r>
            <a:endParaRPr lang="it-IT" sz="2400" dirty="0"/>
          </a:p>
        </p:txBody>
      </p:sp>
    </p:spTree>
    <p:extLst>
      <p:ext uri="{BB962C8B-B14F-4D97-AF65-F5344CB8AC3E}">
        <p14:creationId xmlns:p14="http://schemas.microsoft.com/office/powerpoint/2010/main" val="31562945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836712"/>
            <a:ext cx="8964488" cy="2139047"/>
          </a:xfrm>
          <a:prstGeom prst="rect">
            <a:avLst/>
          </a:prstGeom>
          <a:solidFill>
            <a:schemeClr val="bg1"/>
          </a:solidFill>
        </p:spPr>
        <p:txBody>
          <a:bodyPr wrap="square" rtlCol="0">
            <a:spAutoFit/>
          </a:bodyPr>
          <a:lstStyle/>
          <a:p>
            <a:pPr marL="263525" indent="-263525">
              <a:spcBef>
                <a:spcPts val="600"/>
              </a:spcBef>
              <a:spcAft>
                <a:spcPts val="1200"/>
              </a:spcAft>
              <a:buFont typeface="Arial" pitchFamily="34" charset="0"/>
              <a:buChar char="•"/>
            </a:pPr>
            <a:r>
              <a:rPr lang="en-US" dirty="0" smtClean="0">
                <a:latin typeface="Arial" pitchFamily="34" charset="0"/>
                <a:cs typeface="Arial" pitchFamily="34" charset="0"/>
              </a:rPr>
              <a:t>Keeping in mind that the TE is </a:t>
            </a:r>
            <a:r>
              <a:rPr lang="en-US" b="1" dirty="0" smtClean="0">
                <a:latin typeface="Arial" pitchFamily="34" charset="0"/>
                <a:cs typeface="Arial" pitchFamily="34" charset="0"/>
              </a:rPr>
              <a:t>not</a:t>
            </a:r>
            <a:r>
              <a:rPr lang="en-US" dirty="0" smtClean="0">
                <a:latin typeface="Arial" pitchFamily="34" charset="0"/>
                <a:cs typeface="Arial" pitchFamily="34" charset="0"/>
              </a:rPr>
              <a:t> unmodifiable in the present approach, the exergy stock in the TE can be reduced in two ways:</a:t>
            </a:r>
            <a:endParaRPr lang="it-IT" dirty="0" smtClean="0">
              <a:latin typeface="Arial" pitchFamily="34" charset="0"/>
              <a:cs typeface="Arial" pitchFamily="34" charset="0"/>
            </a:endParaRPr>
          </a:p>
          <a:p>
            <a:pPr marL="717550" indent="-342900">
              <a:spcBef>
                <a:spcPts val="600"/>
              </a:spcBef>
              <a:spcAft>
                <a:spcPts val="600"/>
              </a:spcAft>
              <a:buFont typeface="+mj-lt"/>
              <a:buAutoNum type="alphaLcParenR"/>
            </a:pPr>
            <a:r>
              <a:rPr lang="en-US" i="1" dirty="0" smtClean="0">
                <a:latin typeface="Arial" pitchFamily="34" charset="0"/>
                <a:cs typeface="Arial" pitchFamily="34" charset="0"/>
              </a:rPr>
              <a:t>Modifying</a:t>
            </a:r>
            <a:r>
              <a:rPr lang="en-US" dirty="0" smtClean="0">
                <a:latin typeface="Arial" pitchFamily="34" charset="0"/>
                <a:cs typeface="Arial" pitchFamily="34" charset="0"/>
              </a:rPr>
              <a:t> the zero-exergy matrix temperature or composition, so that </a:t>
            </a:r>
            <a:r>
              <a:rPr lang="en-US" b="1" dirty="0" smtClean="0">
                <a:latin typeface="Arial" pitchFamily="34" charset="0"/>
                <a:cs typeface="Arial" pitchFamily="34" charset="0"/>
              </a:rPr>
              <a:t>all the reservoirs </a:t>
            </a:r>
            <a:r>
              <a:rPr lang="en-US" dirty="0" smtClean="0">
                <a:latin typeface="Arial" pitchFamily="34" charset="0"/>
                <a:cs typeface="Arial" pitchFamily="34" charset="0"/>
              </a:rPr>
              <a:t>contained inside the modified matrix has its exergy content reduced;</a:t>
            </a:r>
            <a:endParaRPr lang="it-IT" dirty="0" smtClean="0">
              <a:latin typeface="Arial" pitchFamily="34" charset="0"/>
              <a:cs typeface="Arial" pitchFamily="34" charset="0"/>
            </a:endParaRPr>
          </a:p>
          <a:p>
            <a:pPr marL="717550" indent="-342900">
              <a:spcBef>
                <a:spcPts val="600"/>
              </a:spcBef>
              <a:spcAft>
                <a:spcPts val="600"/>
              </a:spcAft>
              <a:buFont typeface="+mj-lt"/>
              <a:buAutoNum type="alphaLcParenR"/>
            </a:pPr>
            <a:r>
              <a:rPr lang="en-US" i="1" dirty="0" smtClean="0">
                <a:latin typeface="Arial" pitchFamily="34" charset="0"/>
                <a:cs typeface="Arial" pitchFamily="34" charset="0"/>
              </a:rPr>
              <a:t>Damaging</a:t>
            </a:r>
            <a:r>
              <a:rPr lang="en-US" dirty="0" smtClean="0">
                <a:latin typeface="Arial" pitchFamily="34" charset="0"/>
                <a:cs typeface="Arial" pitchFamily="34" charset="0"/>
              </a:rPr>
              <a:t> the constraints that allow one or more reservoirs to persist in their </a:t>
            </a:r>
            <a:r>
              <a:rPr lang="en-US" i="1" dirty="0" smtClean="0">
                <a:latin typeface="Arial" pitchFamily="34" charset="0"/>
                <a:cs typeface="Arial" pitchFamily="34" charset="0"/>
              </a:rPr>
              <a:t>confined condition </a:t>
            </a:r>
            <a:r>
              <a:rPr lang="en-US" dirty="0" smtClean="0">
                <a:latin typeface="Arial" pitchFamily="34" charset="0"/>
                <a:cs typeface="Arial" pitchFamily="34" charset="0"/>
              </a:rPr>
              <a:t>(including fresh water, fertile soil, </a:t>
            </a:r>
            <a:r>
              <a:rPr lang="en-US" dirty="0" err="1" smtClean="0">
                <a:latin typeface="Arial" pitchFamily="34" charset="0"/>
                <a:cs typeface="Arial" pitchFamily="34" charset="0"/>
              </a:rPr>
              <a:t>ecc</a:t>
            </a:r>
            <a:r>
              <a:rPr lang="en-US" dirty="0" smtClean="0">
                <a:latin typeface="Arial" pitchFamily="34" charset="0"/>
                <a:cs typeface="Arial" pitchFamily="34" charset="0"/>
              </a:rPr>
              <a:t>.). </a:t>
            </a:r>
            <a:endParaRPr lang="it-IT" dirty="0" smtClean="0">
              <a:latin typeface="Arial" pitchFamily="34" charset="0"/>
              <a:cs typeface="Arial" pitchFamily="34" charset="0"/>
            </a:endParaRPr>
          </a:p>
        </p:txBody>
      </p:sp>
      <p:sp>
        <p:nvSpPr>
          <p:cNvPr id="31" name="Titolo 1"/>
          <p:cNvSpPr>
            <a:spLocks noGrp="1"/>
          </p:cNvSpPr>
          <p:nvPr>
            <p:ph type="ctrTitle"/>
          </p:nvPr>
        </p:nvSpPr>
        <p:spPr>
          <a:xfrm>
            <a:off x="179512" y="188640"/>
            <a:ext cx="8964488" cy="548822"/>
          </a:xfrm>
        </p:spPr>
        <p:txBody>
          <a:bodyPr>
            <a:normAutofit/>
          </a:bodyPr>
          <a:lstStyle/>
          <a:p>
            <a:pPr lvl="0">
              <a:defRPr/>
            </a:pPr>
            <a:r>
              <a:rPr lang="en-US" sz="2400" dirty="0" smtClean="0"/>
              <a:t>Disposal of residues in the Thermoeconomic Environment</a:t>
            </a:r>
            <a:endParaRPr lang="it-IT" sz="2400" dirty="0"/>
          </a:p>
        </p:txBody>
      </p:sp>
      <p:pic>
        <p:nvPicPr>
          <p:cNvPr id="4098" name="Picture 2"/>
          <p:cNvPicPr>
            <a:picLocks noChangeAspect="1" noChangeArrowheads="1"/>
          </p:cNvPicPr>
          <p:nvPr/>
        </p:nvPicPr>
        <p:blipFill>
          <a:blip r:embed="rId2" cstate="print"/>
          <a:srcRect/>
          <a:stretch>
            <a:fillRect/>
          </a:stretch>
        </p:blipFill>
        <p:spPr bwMode="auto">
          <a:xfrm>
            <a:off x="-36512" y="3173904"/>
            <a:ext cx="3672408" cy="241533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543600" y="3137671"/>
            <a:ext cx="3600400" cy="2451569"/>
          </a:xfrm>
          <a:prstGeom prst="rect">
            <a:avLst/>
          </a:prstGeom>
          <a:noFill/>
          <a:ln w="9525">
            <a:noFill/>
            <a:miter lim="800000"/>
            <a:headEnd/>
            <a:tailEnd/>
          </a:ln>
        </p:spPr>
      </p:pic>
    </p:spTree>
    <p:extLst>
      <p:ext uri="{BB962C8B-B14F-4D97-AF65-F5344CB8AC3E}">
        <p14:creationId xmlns:p14="http://schemas.microsoft.com/office/powerpoint/2010/main" val="21120083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836712"/>
            <a:ext cx="8964488" cy="5370701"/>
          </a:xfrm>
          <a:prstGeom prst="rect">
            <a:avLst/>
          </a:prstGeom>
          <a:solidFill>
            <a:schemeClr val="bg1"/>
          </a:solidFill>
        </p:spPr>
        <p:txBody>
          <a:bodyPr wrap="square" rtlCol="0">
            <a:spAutoFit/>
          </a:bodyPr>
          <a:lstStyle/>
          <a:p>
            <a:pPr marL="263525" indent="-263525">
              <a:spcBef>
                <a:spcPts val="600"/>
              </a:spcBef>
              <a:spcAft>
                <a:spcPts val="1200"/>
              </a:spcAft>
              <a:buFont typeface="Arial" pitchFamily="34" charset="0"/>
              <a:buChar char="•"/>
            </a:pPr>
            <a:r>
              <a:rPr lang="en-US" dirty="0" smtClean="0">
                <a:latin typeface="Arial" pitchFamily="34" charset="0"/>
                <a:cs typeface="Arial" pitchFamily="34" charset="0"/>
              </a:rPr>
              <a:t>Keeping in mind that the TE is not unmodifiable in the present approach, the exergy stock in the TE can be reduced in two ways:</a:t>
            </a:r>
            <a:endParaRPr lang="it-IT" dirty="0" smtClean="0">
              <a:latin typeface="Arial" pitchFamily="34" charset="0"/>
              <a:cs typeface="Arial" pitchFamily="34" charset="0"/>
            </a:endParaRPr>
          </a:p>
          <a:p>
            <a:pPr marL="717550" indent="-342900">
              <a:spcBef>
                <a:spcPts val="600"/>
              </a:spcBef>
              <a:spcAft>
                <a:spcPts val="600"/>
              </a:spcAft>
              <a:buFont typeface="+mj-lt"/>
              <a:buAutoNum type="alphaLcParenR"/>
            </a:pPr>
            <a:r>
              <a:rPr lang="en-US" i="1" dirty="0" smtClean="0">
                <a:latin typeface="Arial" pitchFamily="34" charset="0"/>
                <a:cs typeface="Arial" pitchFamily="34" charset="0"/>
              </a:rPr>
              <a:t>Modifying</a:t>
            </a:r>
            <a:r>
              <a:rPr lang="en-US" dirty="0" smtClean="0">
                <a:latin typeface="Arial" pitchFamily="34" charset="0"/>
                <a:cs typeface="Arial" pitchFamily="34" charset="0"/>
              </a:rPr>
              <a:t> the zero-exergy matrix temperature or composition, so that </a:t>
            </a:r>
            <a:r>
              <a:rPr lang="en-US" b="1" dirty="0" smtClean="0">
                <a:latin typeface="Arial" pitchFamily="34" charset="0"/>
                <a:cs typeface="Arial" pitchFamily="34" charset="0"/>
              </a:rPr>
              <a:t>all the reservoirs </a:t>
            </a:r>
            <a:r>
              <a:rPr lang="en-US" dirty="0" smtClean="0">
                <a:latin typeface="Arial" pitchFamily="34" charset="0"/>
                <a:cs typeface="Arial" pitchFamily="34" charset="0"/>
              </a:rPr>
              <a:t>contained inside the modified matrix has its exergy content reduced;</a:t>
            </a:r>
            <a:endParaRPr lang="it-IT" dirty="0" smtClean="0">
              <a:latin typeface="Arial" pitchFamily="34" charset="0"/>
              <a:cs typeface="Arial" pitchFamily="34" charset="0"/>
            </a:endParaRPr>
          </a:p>
          <a:p>
            <a:pPr marL="717550" indent="-342900">
              <a:spcBef>
                <a:spcPts val="600"/>
              </a:spcBef>
              <a:spcAft>
                <a:spcPts val="600"/>
              </a:spcAft>
              <a:buFont typeface="+mj-lt"/>
              <a:buAutoNum type="alphaLcParenR"/>
            </a:pPr>
            <a:r>
              <a:rPr lang="en-US" i="1" dirty="0" smtClean="0">
                <a:latin typeface="Arial" pitchFamily="34" charset="0"/>
                <a:cs typeface="Arial" pitchFamily="34" charset="0"/>
              </a:rPr>
              <a:t>Damaging</a:t>
            </a:r>
            <a:r>
              <a:rPr lang="en-US" dirty="0" smtClean="0">
                <a:latin typeface="Arial" pitchFamily="34" charset="0"/>
                <a:cs typeface="Arial" pitchFamily="34" charset="0"/>
              </a:rPr>
              <a:t> the constraints that allow one or more reservoirs to persist in their </a:t>
            </a:r>
            <a:r>
              <a:rPr lang="en-US" i="1" dirty="0" smtClean="0">
                <a:latin typeface="Arial" pitchFamily="34" charset="0"/>
                <a:cs typeface="Arial" pitchFamily="34" charset="0"/>
              </a:rPr>
              <a:t>confined condition </a:t>
            </a:r>
            <a:r>
              <a:rPr lang="en-US" dirty="0" smtClean="0">
                <a:latin typeface="Arial" pitchFamily="34" charset="0"/>
                <a:cs typeface="Arial" pitchFamily="34" charset="0"/>
              </a:rPr>
              <a:t>(including fresh water, fertile soil, </a:t>
            </a:r>
            <a:r>
              <a:rPr lang="en-US" dirty="0" err="1" smtClean="0">
                <a:latin typeface="Arial" pitchFamily="34" charset="0"/>
                <a:cs typeface="Arial" pitchFamily="34" charset="0"/>
              </a:rPr>
              <a:t>ecc</a:t>
            </a:r>
            <a:r>
              <a:rPr lang="en-US" dirty="0" smtClean="0">
                <a:latin typeface="Arial" pitchFamily="34" charset="0"/>
                <a:cs typeface="Arial" pitchFamily="34" charset="0"/>
              </a:rPr>
              <a:t>.). </a:t>
            </a:r>
            <a:endParaRPr lang="it-IT" dirty="0" smtClean="0">
              <a:latin typeface="Arial" pitchFamily="34" charset="0"/>
              <a:cs typeface="Arial" pitchFamily="34" charset="0"/>
            </a:endParaRPr>
          </a:p>
          <a:p>
            <a:pPr marL="3851275" indent="-263525">
              <a:spcBef>
                <a:spcPts val="600"/>
              </a:spcBef>
              <a:spcAft>
                <a:spcPts val="600"/>
              </a:spcAft>
              <a:buFont typeface="Arial" pitchFamily="34" charset="0"/>
              <a:buChar char="•"/>
            </a:pPr>
            <a:r>
              <a:rPr lang="en-US" dirty="0" smtClean="0">
                <a:latin typeface="Arial" pitchFamily="34" charset="0"/>
                <a:cs typeface="Arial" pitchFamily="34" charset="0"/>
              </a:rPr>
              <a:t>In these cases the disposal </a:t>
            </a:r>
            <a:r>
              <a:rPr lang="en-US" b="1" dirty="0" smtClean="0">
                <a:latin typeface="Arial" pitchFamily="34" charset="0"/>
                <a:cs typeface="Arial" pitchFamily="34" charset="0"/>
              </a:rPr>
              <a:t>has</a:t>
            </a:r>
            <a:r>
              <a:rPr lang="en-US" dirty="0" smtClean="0">
                <a:latin typeface="Arial" pitchFamily="34" charset="0"/>
                <a:cs typeface="Arial" pitchFamily="34" charset="0"/>
              </a:rPr>
              <a:t> an exergy cost.</a:t>
            </a:r>
          </a:p>
          <a:p>
            <a:pPr marL="3851275" indent="-263525">
              <a:spcBef>
                <a:spcPts val="600"/>
              </a:spcBef>
              <a:spcAft>
                <a:spcPts val="600"/>
              </a:spcAft>
              <a:buFont typeface="Arial" pitchFamily="34" charset="0"/>
              <a:buChar char="•"/>
            </a:pPr>
            <a:r>
              <a:rPr lang="en-US" dirty="0" smtClean="0">
                <a:latin typeface="Arial" pitchFamily="34" charset="0"/>
                <a:cs typeface="Arial" pitchFamily="34" charset="0"/>
              </a:rPr>
              <a:t>This cost has to be charged on the original system, increasing the unit exergy cost of its product, i.e. </a:t>
            </a:r>
            <a:r>
              <a:rPr lang="en-US" b="1" dirty="0" smtClean="0">
                <a:latin typeface="Arial" pitchFamily="34" charset="0"/>
                <a:cs typeface="Arial" pitchFamily="34" charset="0"/>
              </a:rPr>
              <a:t>the opposite </a:t>
            </a:r>
            <a:r>
              <a:rPr lang="en-US" dirty="0" smtClean="0">
                <a:latin typeface="Arial" pitchFamily="34" charset="0"/>
                <a:cs typeface="Arial" pitchFamily="34" charset="0"/>
              </a:rPr>
              <a:t>of what prescribed by the TOP and the CL. </a:t>
            </a:r>
          </a:p>
          <a:p>
            <a:pPr marL="3851275" indent="-263525">
              <a:spcBef>
                <a:spcPts val="600"/>
              </a:spcBef>
              <a:spcAft>
                <a:spcPts val="600"/>
              </a:spcAft>
              <a:buFont typeface="Arial" pitchFamily="34" charset="0"/>
              <a:buChar char="•"/>
            </a:pPr>
            <a:r>
              <a:rPr lang="en-US" dirty="0" smtClean="0">
                <a:latin typeface="Arial" pitchFamily="34" charset="0"/>
                <a:cs typeface="Arial" pitchFamily="34" charset="0"/>
              </a:rPr>
              <a:t>On the contrary, the option of </a:t>
            </a:r>
            <a:r>
              <a:rPr lang="en-US" i="1" dirty="0" smtClean="0">
                <a:latin typeface="Arial" pitchFamily="34" charset="0"/>
                <a:cs typeface="Arial" pitchFamily="34" charset="0"/>
              </a:rPr>
              <a:t>converting disposal </a:t>
            </a:r>
            <a:r>
              <a:rPr lang="en-US" dirty="0" smtClean="0">
                <a:latin typeface="Arial" pitchFamily="34" charset="0"/>
                <a:cs typeface="Arial" pitchFamily="34" charset="0"/>
              </a:rPr>
              <a:t>into some kind of input is the most favorable, because the product </a:t>
            </a:r>
            <a:r>
              <a:rPr lang="en-US" i="1" dirty="0" smtClean="0">
                <a:latin typeface="Arial" pitchFamily="34" charset="0"/>
                <a:cs typeface="Arial" pitchFamily="34" charset="0"/>
              </a:rPr>
              <a:t>P</a:t>
            </a:r>
            <a:r>
              <a:rPr lang="en-US" dirty="0" smtClean="0">
                <a:latin typeface="Arial" pitchFamily="34" charset="0"/>
                <a:cs typeface="Arial" pitchFamily="34" charset="0"/>
              </a:rPr>
              <a:t> is discharged of some resource consumption, and its unit exergy cost can decrease.</a:t>
            </a:r>
            <a:endParaRPr lang="it-IT" dirty="0">
              <a:latin typeface="Arial" pitchFamily="34" charset="0"/>
              <a:cs typeface="Arial" pitchFamily="34" charset="0"/>
            </a:endParaRPr>
          </a:p>
        </p:txBody>
      </p:sp>
      <p:sp>
        <p:nvSpPr>
          <p:cNvPr id="31" name="Titolo 1"/>
          <p:cNvSpPr>
            <a:spLocks noGrp="1"/>
          </p:cNvSpPr>
          <p:nvPr>
            <p:ph type="ctrTitle"/>
          </p:nvPr>
        </p:nvSpPr>
        <p:spPr>
          <a:xfrm>
            <a:off x="179512" y="188640"/>
            <a:ext cx="8964488" cy="548822"/>
          </a:xfrm>
        </p:spPr>
        <p:txBody>
          <a:bodyPr>
            <a:normAutofit/>
          </a:bodyPr>
          <a:lstStyle/>
          <a:p>
            <a:pPr lvl="0">
              <a:defRPr/>
            </a:pPr>
            <a:r>
              <a:rPr lang="en-US" sz="2400" dirty="0" smtClean="0"/>
              <a:t>Disposal of residues in the Thermoeconomic Environment</a:t>
            </a:r>
            <a:endParaRPr lang="it-IT" sz="2400" dirty="0"/>
          </a:p>
        </p:txBody>
      </p:sp>
      <p:pic>
        <p:nvPicPr>
          <p:cNvPr id="7" name="Picture 2"/>
          <p:cNvPicPr>
            <a:picLocks noChangeAspect="1" noChangeArrowheads="1"/>
          </p:cNvPicPr>
          <p:nvPr/>
        </p:nvPicPr>
        <p:blipFill>
          <a:blip r:embed="rId2" cstate="print"/>
          <a:srcRect/>
          <a:stretch>
            <a:fillRect/>
          </a:stretch>
        </p:blipFill>
        <p:spPr bwMode="auto">
          <a:xfrm>
            <a:off x="1187624" y="4581128"/>
            <a:ext cx="2432289" cy="165618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0" y="2924944"/>
            <a:ext cx="2627637" cy="1728192"/>
          </a:xfrm>
          <a:prstGeom prst="rect">
            <a:avLst/>
          </a:prstGeom>
          <a:noFill/>
          <a:ln w="9525">
            <a:noFill/>
            <a:miter lim="800000"/>
            <a:headEnd/>
            <a:tailEnd/>
          </a:ln>
        </p:spPr>
      </p:pic>
    </p:spTree>
    <p:extLst>
      <p:ext uri="{BB962C8B-B14F-4D97-AF65-F5344CB8AC3E}">
        <p14:creationId xmlns:p14="http://schemas.microsoft.com/office/powerpoint/2010/main" val="987323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323726" cy="5688632"/>
          </a:xfrm>
        </p:spPr>
        <p:txBody>
          <a:bodyPr>
            <a:normAutofit/>
          </a:bodyPr>
          <a:lstStyle/>
          <a:p>
            <a:r>
              <a:rPr lang="it-IT" sz="1600" dirty="0" smtClean="0"/>
              <a:t>Quando l’equilibrio termo-meccanico con l’ambiente viene raggiunto, non è più possibile ottenere ulteriore lavoro meccanico e l’exergia si annulla, anche se il sistema possiede ancora molta energia (es. energia interna).</a:t>
            </a:r>
          </a:p>
          <a:p>
            <a:endParaRPr lang="it-IT" sz="1600" dirty="0" smtClean="0"/>
          </a:p>
          <a:p>
            <a:r>
              <a:rPr lang="it-IT" sz="1600" dirty="0" smtClean="0"/>
              <a:t>Il valore attribuito all’exergia dipende dallo stato dell’ambiente (</a:t>
            </a:r>
            <a:r>
              <a:rPr lang="it-IT" sz="1600" i="1" dirty="0" smtClean="0"/>
              <a:t>T</a:t>
            </a:r>
            <a:r>
              <a:rPr lang="it-IT" sz="1600" i="1" baseline="-25000" dirty="0" smtClean="0"/>
              <a:t>0</a:t>
            </a:r>
            <a:r>
              <a:rPr lang="it-IT" sz="1600" i="1" dirty="0" smtClean="0"/>
              <a:t>, P</a:t>
            </a:r>
            <a:r>
              <a:rPr lang="it-IT" sz="1600" i="1" baseline="-25000" dirty="0" smtClean="0"/>
              <a:t>0</a:t>
            </a:r>
            <a:r>
              <a:rPr lang="it-IT" sz="1600" i="1" dirty="0" smtClean="0"/>
              <a:t>).</a:t>
            </a:r>
          </a:p>
          <a:p>
            <a:endParaRPr lang="it-IT" sz="1600" i="1" dirty="0" smtClean="0"/>
          </a:p>
          <a:p>
            <a:endParaRPr lang="it-IT" sz="1600" i="1" dirty="0" smtClean="0"/>
          </a:p>
          <a:p>
            <a:endParaRPr lang="it-IT" sz="1600" i="1" dirty="0" smtClean="0"/>
          </a:p>
          <a:p>
            <a:r>
              <a:rPr lang="it-IT" sz="1600" dirty="0" smtClean="0"/>
              <a:t>Solo i processi reversibili (ideali) avvengono senza distruzione di exergia. Per conseguire la reversibilità devono essere evitati tutti i processi con:</a:t>
            </a:r>
          </a:p>
          <a:p>
            <a:pPr marL="442913" indent="-179388">
              <a:buFont typeface="Arial" pitchFamily="34" charset="0"/>
              <a:buChar char="•"/>
            </a:pPr>
            <a:endParaRPr lang="it-IT" sz="800" dirty="0" smtClean="0"/>
          </a:p>
          <a:p>
            <a:pPr marL="442913" indent="-179388">
              <a:buFont typeface="Arial" pitchFamily="34" charset="0"/>
              <a:buChar char="•"/>
            </a:pPr>
            <a:r>
              <a:rPr lang="it-IT" sz="1600" dirty="0" smtClean="0"/>
              <a:t>Scambio termico con </a:t>
            </a:r>
            <a:r>
              <a:rPr lang="it-IT" sz="1600" dirty="0" smtClean="0">
                <a:latin typeface="Symbol" pitchFamily="18" charset="2"/>
              </a:rPr>
              <a:t>D</a:t>
            </a:r>
            <a:r>
              <a:rPr lang="it-IT" sz="1600" dirty="0" smtClean="0"/>
              <a:t>T finito,</a:t>
            </a:r>
          </a:p>
          <a:p>
            <a:pPr marL="442913" indent="-179388">
              <a:buFont typeface="Arial" pitchFamily="34" charset="0"/>
              <a:buChar char="•"/>
            </a:pPr>
            <a:r>
              <a:rPr lang="it-IT" sz="1600" dirty="0" smtClean="0"/>
              <a:t>Espansione attraverso </a:t>
            </a:r>
            <a:r>
              <a:rPr lang="it-IT" sz="1600" dirty="0" smtClean="0">
                <a:latin typeface="Symbol" pitchFamily="18" charset="2"/>
              </a:rPr>
              <a:t>D</a:t>
            </a:r>
            <a:r>
              <a:rPr lang="it-IT" sz="1600" dirty="0" smtClean="0"/>
              <a:t>P finito,</a:t>
            </a:r>
          </a:p>
          <a:p>
            <a:pPr marL="442913" indent="-179388">
              <a:buFont typeface="Arial" pitchFamily="34" charset="0"/>
              <a:buChar char="•"/>
            </a:pPr>
            <a:r>
              <a:rPr lang="it-IT" sz="1600" dirty="0" smtClean="0"/>
              <a:t>Attrito tra superfici in moto relativo,</a:t>
            </a:r>
          </a:p>
          <a:p>
            <a:pPr marL="442913" indent="-179388">
              <a:buFont typeface="Arial" pitchFamily="34" charset="0"/>
              <a:buChar char="•"/>
            </a:pPr>
            <a:r>
              <a:rPr lang="it-IT" sz="1600" dirty="0" smtClean="0"/>
              <a:t>Attrito </a:t>
            </a:r>
            <a:r>
              <a:rPr lang="it-IT" sz="1600" dirty="0" err="1" smtClean="0"/>
              <a:t>fluido-parete</a:t>
            </a:r>
            <a:r>
              <a:rPr lang="it-IT" sz="1600" dirty="0" smtClean="0"/>
              <a:t> e viscosità dei fluidi,</a:t>
            </a:r>
          </a:p>
          <a:p>
            <a:pPr marL="442913" indent="-179388">
              <a:buFont typeface="Arial" pitchFamily="34" charset="0"/>
              <a:buChar char="•"/>
            </a:pPr>
            <a:r>
              <a:rPr lang="it-IT" sz="1600" dirty="0" smtClean="0"/>
              <a:t>Mescolamento di fluidi diversi,</a:t>
            </a:r>
          </a:p>
          <a:p>
            <a:pPr marL="442913" indent="-179388">
              <a:buFont typeface="Arial" pitchFamily="34" charset="0"/>
              <a:buChar char="•"/>
            </a:pPr>
            <a:r>
              <a:rPr lang="it-IT" sz="1600" dirty="0" smtClean="0"/>
              <a:t>Reazioni chimiche spontanee,</a:t>
            </a:r>
          </a:p>
          <a:p>
            <a:pPr marL="442913" indent="-179388">
              <a:buFont typeface="Arial" pitchFamily="34" charset="0"/>
              <a:buChar char="•"/>
            </a:pPr>
            <a:r>
              <a:rPr lang="it-IT" sz="1600" dirty="0" smtClean="0"/>
              <a:t>Resistenza elettrica ,</a:t>
            </a:r>
          </a:p>
          <a:p>
            <a:pPr marL="442913" indent="-179388">
              <a:buFont typeface="Arial" pitchFamily="34" charset="0"/>
              <a:buChar char="•"/>
            </a:pPr>
            <a:r>
              <a:rPr lang="it-IT" sz="1600" dirty="0" smtClean="0"/>
              <a:t>Isteresi magnetica</a:t>
            </a:r>
          </a:p>
        </p:txBody>
      </p:sp>
      <p:sp>
        <p:nvSpPr>
          <p:cNvPr id="3" name="Titolo 2"/>
          <p:cNvSpPr>
            <a:spLocks noGrp="1"/>
          </p:cNvSpPr>
          <p:nvPr>
            <p:ph type="title"/>
          </p:nvPr>
        </p:nvSpPr>
        <p:spPr>
          <a:xfrm>
            <a:off x="288521" y="139166"/>
            <a:ext cx="8581043" cy="481522"/>
          </a:xfrm>
        </p:spPr>
        <p:txBody>
          <a:bodyPr/>
          <a:lstStyle/>
          <a:p>
            <a:r>
              <a:rPr lang="it-IT" dirty="0" smtClean="0"/>
              <a:t>EXERGY - processi reversibili</a:t>
            </a:r>
            <a:endParaRPr lang="it-IT" dirty="0"/>
          </a:p>
        </p:txBody>
      </p:sp>
      <p:grpSp>
        <p:nvGrpSpPr>
          <p:cNvPr id="9" name="Gruppo 8"/>
          <p:cNvGrpSpPr/>
          <p:nvPr/>
        </p:nvGrpSpPr>
        <p:grpSpPr>
          <a:xfrm>
            <a:off x="792475" y="2211977"/>
            <a:ext cx="7451933" cy="568951"/>
            <a:chOff x="4499992" y="3140968"/>
            <a:chExt cx="7451933" cy="568951"/>
          </a:xfrm>
        </p:grpSpPr>
        <p:pic>
          <p:nvPicPr>
            <p:cNvPr id="4" name="Picture 2"/>
            <p:cNvPicPr>
              <a:picLocks noChangeAspect="1" noChangeArrowheads="1"/>
            </p:cNvPicPr>
            <p:nvPr/>
          </p:nvPicPr>
          <p:blipFill>
            <a:blip r:embed="rId2" cstate="print"/>
            <a:srcRect r="11975" b="74712"/>
            <a:stretch>
              <a:fillRect/>
            </a:stretch>
          </p:blipFill>
          <p:spPr bwMode="auto">
            <a:xfrm>
              <a:off x="4499992" y="3140968"/>
              <a:ext cx="3707525" cy="54418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1975" t="48343" b="29299"/>
            <a:stretch>
              <a:fillRect/>
            </a:stretch>
          </p:blipFill>
          <p:spPr bwMode="auto">
            <a:xfrm>
              <a:off x="8244408" y="3228793"/>
              <a:ext cx="3707517" cy="481126"/>
            </a:xfrm>
            <a:prstGeom prst="rect">
              <a:avLst/>
            </a:prstGeom>
            <a:noFill/>
            <a:ln w="9525">
              <a:noFill/>
              <a:miter lim="800000"/>
              <a:headEnd/>
              <a:tailEnd/>
            </a:ln>
          </p:spPr>
        </p:pic>
      </p:grpSp>
      <p:cxnSp>
        <p:nvCxnSpPr>
          <p:cNvPr id="11" name="Connettore 1 10"/>
          <p:cNvCxnSpPr/>
          <p:nvPr/>
        </p:nvCxnSpPr>
        <p:spPr>
          <a:xfrm flipH="1">
            <a:off x="7524328" y="2132856"/>
            <a:ext cx="360040" cy="64807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7406640" cy="620830"/>
          </a:xfrm>
        </p:spPr>
        <p:txBody>
          <a:bodyPr>
            <a:normAutofit/>
          </a:bodyPr>
          <a:lstStyle/>
          <a:p>
            <a:r>
              <a:rPr lang="en-GB" dirty="0" smtClean="0"/>
              <a:t>Conclusions</a:t>
            </a:r>
            <a:endParaRPr lang="it-IT" dirty="0"/>
          </a:p>
        </p:txBody>
      </p:sp>
      <p:sp>
        <p:nvSpPr>
          <p:cNvPr id="4" name="CasellaDiTesto 3"/>
          <p:cNvSpPr txBox="1"/>
          <p:nvPr/>
        </p:nvSpPr>
        <p:spPr>
          <a:xfrm>
            <a:off x="179512" y="981883"/>
            <a:ext cx="8712968" cy="4247317"/>
          </a:xfrm>
          <a:prstGeom prst="rect">
            <a:avLst/>
          </a:prstGeom>
          <a:noFill/>
        </p:spPr>
        <p:txBody>
          <a:bodyPr wrap="square" rtlCol="0">
            <a:spAutoFit/>
          </a:bodyPr>
          <a:lstStyle/>
          <a:p>
            <a:pPr marL="263525" indent="-263525">
              <a:spcBef>
                <a:spcPts val="600"/>
              </a:spcBef>
              <a:spcAft>
                <a:spcPts val="1200"/>
              </a:spcAft>
              <a:buFont typeface="Arial" pitchFamily="34" charset="0"/>
              <a:buChar char="•"/>
            </a:pPr>
            <a:r>
              <a:rPr lang="en-US" sz="2000" dirty="0" smtClean="0">
                <a:latin typeface="Arial" pitchFamily="34" charset="0"/>
                <a:cs typeface="Arial" pitchFamily="34" charset="0"/>
              </a:rPr>
              <a:t>The concept of </a:t>
            </a:r>
            <a:r>
              <a:rPr lang="en-US" sz="2000" b="1" dirty="0" smtClean="0">
                <a:latin typeface="Arial" pitchFamily="34" charset="0"/>
                <a:cs typeface="Arial" pitchFamily="34" charset="0"/>
              </a:rPr>
              <a:t>Thermoeconomic Environment </a:t>
            </a:r>
            <a:r>
              <a:rPr lang="en-US" sz="2000" dirty="0" smtClean="0">
                <a:latin typeface="Arial" pitchFamily="34" charset="0"/>
                <a:cs typeface="Arial" pitchFamily="34" charset="0"/>
              </a:rPr>
              <a:t>has been introduced, and the possible application of the Constructal Law to the evolution of the productive structure of any energy system (natural or artificial) has been discussed.</a:t>
            </a:r>
          </a:p>
          <a:p>
            <a:pPr marL="263525" indent="-263525">
              <a:spcBef>
                <a:spcPts val="600"/>
              </a:spcBef>
              <a:spcAft>
                <a:spcPts val="1200"/>
              </a:spcAft>
              <a:buFont typeface="Arial" pitchFamily="34" charset="0"/>
              <a:buChar char="•"/>
            </a:pPr>
            <a:r>
              <a:rPr lang="en-US" sz="2000" dirty="0" smtClean="0">
                <a:latin typeface="Arial" pitchFamily="34" charset="0"/>
                <a:cs typeface="Arial" pitchFamily="34" charset="0"/>
              </a:rPr>
              <a:t>If the current that flows through the system is identified with its useful product, the Constructal Law prescribes an </a:t>
            </a:r>
            <a:r>
              <a:rPr lang="en-US" sz="2000" b="1" dirty="0" smtClean="0">
                <a:latin typeface="Arial" pitchFamily="34" charset="0"/>
                <a:cs typeface="Arial" pitchFamily="34" charset="0"/>
              </a:rPr>
              <a:t>evolution toward a reduction </a:t>
            </a:r>
            <a:r>
              <a:rPr lang="en-US" sz="2000" dirty="0" smtClean="0">
                <a:latin typeface="Arial" pitchFamily="34" charset="0"/>
                <a:cs typeface="Arial" pitchFamily="34" charset="0"/>
              </a:rPr>
              <a:t>of the unit exergy cost of the product, i.e. it is equivalent to the Unit Exergy Cost reduction principle.</a:t>
            </a:r>
          </a:p>
          <a:p>
            <a:pPr marL="263525" indent="-263525">
              <a:spcBef>
                <a:spcPts val="600"/>
              </a:spcBef>
              <a:spcAft>
                <a:spcPts val="1200"/>
              </a:spcAft>
              <a:buFont typeface="Arial" pitchFamily="34" charset="0"/>
              <a:buChar char="•"/>
            </a:pPr>
            <a:r>
              <a:rPr lang="en-US" sz="2000" dirty="0" smtClean="0">
                <a:latin typeface="Arial" pitchFamily="34" charset="0"/>
                <a:cs typeface="Arial" pitchFamily="34" charset="0"/>
              </a:rPr>
              <a:t>The last has no more to be regarded as an axiom of TOP, but as a consequence of a physical principle that tells us which energy systems can persist in time (to survive) and which others would be selected for extinction.</a:t>
            </a:r>
          </a:p>
        </p:txBody>
      </p:sp>
    </p:spTree>
    <p:extLst>
      <p:ext uri="{BB962C8B-B14F-4D97-AF65-F5344CB8AC3E}">
        <p14:creationId xmlns:p14="http://schemas.microsoft.com/office/powerpoint/2010/main" val="28754397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7406640" cy="620830"/>
          </a:xfrm>
        </p:spPr>
        <p:txBody>
          <a:bodyPr>
            <a:normAutofit/>
          </a:bodyPr>
          <a:lstStyle/>
          <a:p>
            <a:r>
              <a:rPr lang="en-GB" dirty="0" smtClean="0"/>
              <a:t>Conclusions</a:t>
            </a:r>
            <a:endParaRPr lang="it-IT" dirty="0"/>
          </a:p>
        </p:txBody>
      </p:sp>
      <p:sp>
        <p:nvSpPr>
          <p:cNvPr id="4" name="CasellaDiTesto 3"/>
          <p:cNvSpPr txBox="1"/>
          <p:nvPr/>
        </p:nvSpPr>
        <p:spPr>
          <a:xfrm>
            <a:off x="179512" y="872420"/>
            <a:ext cx="8712968" cy="4247317"/>
          </a:xfrm>
          <a:prstGeom prst="rect">
            <a:avLst/>
          </a:prstGeom>
          <a:noFill/>
        </p:spPr>
        <p:txBody>
          <a:bodyPr wrap="square" rtlCol="0">
            <a:spAutoFit/>
          </a:bodyPr>
          <a:lstStyle/>
          <a:p>
            <a:pPr marL="263525" indent="-263525">
              <a:spcBef>
                <a:spcPts val="600"/>
              </a:spcBef>
              <a:spcAft>
                <a:spcPts val="1200"/>
              </a:spcAft>
              <a:buFont typeface="Arial" pitchFamily="34" charset="0"/>
              <a:buChar char="•"/>
            </a:pPr>
            <a:r>
              <a:rPr lang="en-US" sz="2000" dirty="0" smtClean="0">
                <a:latin typeface="Arial" pitchFamily="34" charset="0"/>
                <a:cs typeface="Arial" pitchFamily="34" charset="0"/>
              </a:rPr>
              <a:t>In consequence of the evolution prescribed by the Constructal Law, it has been highlighted that </a:t>
            </a:r>
            <a:r>
              <a:rPr lang="en-US" sz="2000" b="1" dirty="0" smtClean="0">
                <a:latin typeface="Arial" pitchFamily="34" charset="0"/>
                <a:cs typeface="Arial" pitchFamily="34" charset="0"/>
              </a:rPr>
              <a:t>recycling flows may be created </a:t>
            </a:r>
            <a:r>
              <a:rPr lang="en-US" sz="2000" dirty="0" smtClean="0">
                <a:latin typeface="Arial" pitchFamily="34" charset="0"/>
                <a:cs typeface="Arial" pitchFamily="34" charset="0"/>
              </a:rPr>
              <a:t>inside the productive structure and, once a recycling flow has appeared, the selection criteria expressed by the Constructal Law works in the direction of reinforcing the recycling flow itself.</a:t>
            </a:r>
            <a:endParaRPr lang="it-IT" sz="2000" dirty="0" smtClean="0">
              <a:latin typeface="Arial" pitchFamily="34" charset="0"/>
              <a:cs typeface="Arial" pitchFamily="34" charset="0"/>
            </a:endParaRPr>
          </a:p>
          <a:p>
            <a:pPr marL="263525" indent="-263525">
              <a:spcBef>
                <a:spcPts val="600"/>
              </a:spcBef>
              <a:spcAft>
                <a:spcPts val="1200"/>
              </a:spcAft>
              <a:buFont typeface="Arial" pitchFamily="34" charset="0"/>
              <a:buChar char="•"/>
            </a:pPr>
            <a:r>
              <a:rPr lang="en-US" sz="2000" dirty="0" smtClean="0">
                <a:latin typeface="Arial" pitchFamily="34" charset="0"/>
                <a:cs typeface="Arial" pitchFamily="34" charset="0"/>
              </a:rPr>
              <a:t>Residues cannot be indefinitely accumulated into the Thermoeconomic Environment, but they have to be generally converted into some kind of product by different (new) production processes, supporting the paradigm of the </a:t>
            </a:r>
            <a:r>
              <a:rPr lang="en-US" sz="2000" i="1" dirty="0" smtClean="0">
                <a:latin typeface="Arial" pitchFamily="34" charset="0"/>
                <a:cs typeface="Arial" pitchFamily="34" charset="0"/>
              </a:rPr>
              <a:t>Circular Economy</a:t>
            </a:r>
            <a:r>
              <a:rPr lang="en-US" sz="2000" dirty="0" smtClean="0">
                <a:latin typeface="Arial" pitchFamily="34" charset="0"/>
                <a:cs typeface="Arial" pitchFamily="34" charset="0"/>
              </a:rPr>
              <a:t>. </a:t>
            </a:r>
          </a:p>
          <a:p>
            <a:pPr marL="263525" indent="-263525">
              <a:spcBef>
                <a:spcPts val="600"/>
              </a:spcBef>
              <a:spcAft>
                <a:spcPts val="1200"/>
              </a:spcAft>
              <a:buFont typeface="Arial" pitchFamily="34" charset="0"/>
              <a:buChar char="•"/>
            </a:pPr>
            <a:r>
              <a:rPr lang="en-US" sz="2000" dirty="0" smtClean="0">
                <a:latin typeface="Arial" pitchFamily="34" charset="0"/>
                <a:cs typeface="Arial" pitchFamily="34" charset="0"/>
              </a:rPr>
              <a:t>In the outlined context, the evolution of energy systems toward highly interrelated productive structures, with multiple recycling flows, can be generally regarded as a consequence of the Constructal Law.</a:t>
            </a:r>
          </a:p>
        </p:txBody>
      </p:sp>
    </p:spTree>
    <p:extLst>
      <p:ext uri="{BB962C8B-B14F-4D97-AF65-F5344CB8AC3E}">
        <p14:creationId xmlns:p14="http://schemas.microsoft.com/office/powerpoint/2010/main" val="31892167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1052736"/>
            <a:ext cx="8181648" cy="1368152"/>
          </a:xfrm>
        </p:spPr>
        <p:txBody>
          <a:bodyPr>
            <a:normAutofit/>
          </a:bodyPr>
          <a:lstStyle/>
          <a:p>
            <a:pPr>
              <a:buNone/>
            </a:pPr>
            <a:r>
              <a:rPr lang="en-US" sz="4400" b="1" dirty="0" smtClean="0"/>
              <a:t>Thank you for your attention!</a:t>
            </a:r>
            <a:endParaRPr lang="en-US" sz="4400" b="1" dirty="0"/>
          </a:p>
        </p:txBody>
      </p:sp>
      <p:sp>
        <p:nvSpPr>
          <p:cNvPr id="5" name="Rettangolo 4"/>
          <p:cNvSpPr/>
          <p:nvPr/>
        </p:nvSpPr>
        <p:spPr>
          <a:xfrm>
            <a:off x="611560" y="2276872"/>
            <a:ext cx="7776864" cy="4801314"/>
          </a:xfrm>
          <a:prstGeom prst="rect">
            <a:avLst/>
          </a:prstGeom>
        </p:spPr>
        <p:txBody>
          <a:bodyPr wrap="square">
            <a:spAutoFit/>
          </a:bodyPr>
          <a:lstStyle/>
          <a:p>
            <a:pPr algn="ctr"/>
            <a:endParaRPr lang="en-GB" sz="3600" b="1" cap="all" dirty="0" smtClean="0">
              <a:effectLst>
                <a:outerShdw blurRad="38100" dist="38100" dir="2700000" algn="tl">
                  <a:srgbClr val="000000">
                    <a:alpha val="43137"/>
                  </a:srgbClr>
                </a:outerShdw>
              </a:effectLst>
            </a:endParaRPr>
          </a:p>
          <a:p>
            <a:pPr algn="ctr"/>
            <a:r>
              <a:rPr lang="en-US" dirty="0" smtClean="0"/>
              <a:t>Prof. Mauro Reini</a:t>
            </a:r>
          </a:p>
          <a:p>
            <a:pPr algn="ctr"/>
            <a:endParaRPr lang="en-US" dirty="0" smtClean="0"/>
          </a:p>
          <a:p>
            <a:pPr algn="ctr"/>
            <a:r>
              <a:rPr lang="en-US" dirty="0" smtClean="0">
                <a:solidFill>
                  <a:schemeClr val="accent1"/>
                </a:solidFill>
                <a:hlinkClick r:id="rId2"/>
              </a:rPr>
              <a:t>reini@units.it</a:t>
            </a:r>
            <a:endParaRPr lang="en-US" dirty="0" smtClean="0">
              <a:solidFill>
                <a:schemeClr val="accent1"/>
              </a:solidFill>
            </a:endParaRPr>
          </a:p>
          <a:p>
            <a:pPr algn="ctr"/>
            <a:endParaRPr lang="en-US" dirty="0">
              <a:solidFill>
                <a:schemeClr val="accent1"/>
              </a:solidFill>
            </a:endParaRPr>
          </a:p>
          <a:p>
            <a:pPr algn="ctr"/>
            <a:endParaRPr lang="en-US" dirty="0" smtClean="0">
              <a:solidFill>
                <a:schemeClr val="accent1"/>
              </a:solidFill>
            </a:endParaRPr>
          </a:p>
          <a:p>
            <a:pPr algn="ctr"/>
            <a:endParaRPr lang="en-US" dirty="0">
              <a:solidFill>
                <a:schemeClr val="accent1"/>
              </a:solidFill>
            </a:endParaRPr>
          </a:p>
          <a:p>
            <a:pPr algn="ctr"/>
            <a:endParaRPr lang="en-US" dirty="0" smtClean="0">
              <a:solidFill>
                <a:schemeClr val="accent1"/>
              </a:solidFill>
            </a:endParaRPr>
          </a:p>
          <a:p>
            <a:pPr algn="ctr"/>
            <a:r>
              <a:rPr lang="en-US" dirty="0" smtClean="0"/>
              <a:t>Suggestions:</a:t>
            </a:r>
            <a:endParaRPr lang="en-US" dirty="0"/>
          </a:p>
          <a:p>
            <a:pPr algn="ctr"/>
            <a:endParaRPr lang="en-US" dirty="0" smtClean="0">
              <a:solidFill>
                <a:schemeClr val="accent1"/>
              </a:solidFill>
            </a:endParaRPr>
          </a:p>
          <a:p>
            <a:pPr algn="ctr"/>
            <a:r>
              <a:rPr lang="en-US" dirty="0">
                <a:solidFill>
                  <a:schemeClr val="accent1"/>
                </a:solidFill>
                <a:hlinkClick r:id="rId3"/>
              </a:rPr>
              <a:t>https://</a:t>
            </a:r>
            <a:r>
              <a:rPr lang="en-US" dirty="0" smtClean="0">
                <a:solidFill>
                  <a:schemeClr val="accent1"/>
                </a:solidFill>
                <a:hlinkClick r:id="rId3"/>
              </a:rPr>
              <a:t>www.youtube.com/watch?v=Iehgm8GyDOs</a:t>
            </a:r>
            <a:endParaRPr lang="en-US" dirty="0" smtClean="0">
              <a:solidFill>
                <a:schemeClr val="accent1"/>
              </a:solidFill>
            </a:endParaRPr>
          </a:p>
          <a:p>
            <a:pPr algn="ctr"/>
            <a:r>
              <a:rPr lang="en-US" dirty="0">
                <a:solidFill>
                  <a:schemeClr val="accent1"/>
                </a:solidFill>
                <a:hlinkClick r:id="rId4"/>
              </a:rPr>
              <a:t>https://</a:t>
            </a:r>
            <a:r>
              <a:rPr lang="en-US" dirty="0" smtClean="0">
                <a:solidFill>
                  <a:schemeClr val="accent1"/>
                </a:solidFill>
                <a:hlinkClick r:id="rId4"/>
              </a:rPr>
              <a:t>www.sciencedirect.com/science/article/abs/pii/S0360544218309423</a:t>
            </a:r>
            <a:endParaRPr lang="en-US" dirty="0" smtClean="0">
              <a:solidFill>
                <a:schemeClr val="accent1"/>
              </a:solidFill>
            </a:endParaRPr>
          </a:p>
          <a:p>
            <a:pPr algn="ctr"/>
            <a:r>
              <a:rPr lang="en-US" dirty="0">
                <a:solidFill>
                  <a:schemeClr val="accent1"/>
                </a:solidFill>
                <a:hlinkClick r:id="rId5"/>
              </a:rPr>
              <a:t>http://</a:t>
            </a:r>
            <a:r>
              <a:rPr lang="en-US" dirty="0" smtClean="0">
                <a:solidFill>
                  <a:schemeClr val="accent1"/>
                </a:solidFill>
                <a:hlinkClick r:id="rId5"/>
              </a:rPr>
              <a:t>web.mit.edu/2.813/www/readings/APPENDIX.pdf</a:t>
            </a:r>
            <a:endParaRPr lang="en-US" dirty="0" smtClean="0">
              <a:solidFill>
                <a:schemeClr val="accent1"/>
              </a:solidFill>
            </a:endParaRPr>
          </a:p>
          <a:p>
            <a:pPr algn="ctr"/>
            <a:endParaRPr lang="en-US" dirty="0" smtClean="0">
              <a:solidFill>
                <a:schemeClr val="accent1"/>
              </a:solidFill>
            </a:endParaRPr>
          </a:p>
          <a:p>
            <a:pPr algn="ctr"/>
            <a:endParaRPr lang="en-US" dirty="0" smtClean="0">
              <a:solidFill>
                <a:schemeClr val="accent1"/>
              </a:solidFill>
            </a:endParaRPr>
          </a:p>
          <a:p>
            <a:pPr algn="ctr"/>
            <a:r>
              <a:rPr lang="en-US" dirty="0" smtClean="0">
                <a:solidFill>
                  <a:schemeClr val="accent1"/>
                </a:solidFill>
              </a:rPr>
              <a:t> </a:t>
            </a:r>
            <a:endParaRPr lang="it-IT" dirty="0" smtClean="0">
              <a:solidFill>
                <a:schemeClr val="accent1"/>
              </a:solidFill>
            </a:endParaRPr>
          </a:p>
        </p:txBody>
      </p:sp>
    </p:spTree>
    <p:extLst>
      <p:ext uri="{BB962C8B-B14F-4D97-AF65-F5344CB8AC3E}">
        <p14:creationId xmlns:p14="http://schemas.microsoft.com/office/powerpoint/2010/main" val="343945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a:stretch>
            <a:fillRect/>
          </a:stretch>
        </p:blipFill>
        <p:spPr bwMode="auto">
          <a:xfrm>
            <a:off x="4427984" y="1187910"/>
            <a:ext cx="4536504" cy="4999560"/>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179512" y="692696"/>
            <a:ext cx="3021728" cy="3168352"/>
          </a:xfrm>
          <a:prstGeom prst="rect">
            <a:avLst/>
          </a:prstGeom>
          <a:noFill/>
          <a:ln w="9525">
            <a:noFill/>
            <a:miter lim="800000"/>
            <a:headEnd/>
            <a:tailEnd/>
          </a:ln>
        </p:spPr>
      </p:pic>
      <p:sp>
        <p:nvSpPr>
          <p:cNvPr id="2" name="Segnaposto contenuto 1"/>
          <p:cNvSpPr>
            <a:spLocks noGrp="1"/>
          </p:cNvSpPr>
          <p:nvPr>
            <p:ph idx="1"/>
          </p:nvPr>
        </p:nvSpPr>
        <p:spPr>
          <a:xfrm>
            <a:off x="251520" y="3789040"/>
            <a:ext cx="4464496" cy="2448272"/>
          </a:xfrm>
        </p:spPr>
        <p:txBody>
          <a:bodyPr>
            <a:normAutofit fontScale="92500" lnSpcReduction="10000"/>
          </a:bodyPr>
          <a:lstStyle/>
          <a:p>
            <a:r>
              <a:rPr lang="it-IT" sz="1600" dirty="0" smtClean="0"/>
              <a:t>Dal bilancio exergetico dei singoli processi / componenti e dell’intero sistema emerge dove si origina il reale consumo energetico, anche se il rendimento complessivo può non essere molto diverso da quello di Primo Principio! </a:t>
            </a:r>
          </a:p>
          <a:p>
            <a:endParaRPr lang="it-IT" sz="1600" dirty="0" smtClean="0"/>
          </a:p>
          <a:p>
            <a:r>
              <a:rPr lang="it-IT" sz="1600" dirty="0" smtClean="0"/>
              <a:t>Dunque è possibile:</a:t>
            </a:r>
          </a:p>
          <a:p>
            <a:pPr marL="179388" indent="-179388">
              <a:buFont typeface="Arial" pitchFamily="34" charset="0"/>
              <a:buChar char="•"/>
            </a:pPr>
            <a:r>
              <a:rPr lang="it-IT" sz="1600" dirty="0" smtClean="0"/>
              <a:t>Identificare le vere cause di inefficienza,</a:t>
            </a:r>
          </a:p>
          <a:p>
            <a:pPr marL="179388" indent="-179388">
              <a:buFont typeface="Arial" pitchFamily="34" charset="0"/>
              <a:buChar char="•"/>
            </a:pPr>
            <a:r>
              <a:rPr lang="it-IT" sz="1600" dirty="0" smtClean="0"/>
              <a:t>Migliorare il progetto dei processi di produzione / conversione energetica.</a:t>
            </a:r>
          </a:p>
        </p:txBody>
      </p:sp>
      <p:sp>
        <p:nvSpPr>
          <p:cNvPr id="3" name="Titolo 2"/>
          <p:cNvSpPr>
            <a:spLocks noGrp="1"/>
          </p:cNvSpPr>
          <p:nvPr>
            <p:ph type="title"/>
          </p:nvPr>
        </p:nvSpPr>
        <p:spPr>
          <a:xfrm>
            <a:off x="288521" y="139166"/>
            <a:ext cx="8581043" cy="481522"/>
          </a:xfrm>
        </p:spPr>
        <p:txBody>
          <a:bodyPr/>
          <a:lstStyle/>
          <a:p>
            <a:r>
              <a:rPr lang="it-IT" dirty="0" smtClean="0"/>
              <a:t>EXERGY – </a:t>
            </a:r>
            <a:r>
              <a:rPr lang="it-IT" dirty="0" err="1" smtClean="0"/>
              <a:t>exergy</a:t>
            </a:r>
            <a:r>
              <a:rPr lang="it-IT" dirty="0" smtClean="0"/>
              <a:t> </a:t>
            </a:r>
            <a:r>
              <a:rPr lang="it-IT" dirty="0" err="1" smtClean="0"/>
              <a:t>balance</a:t>
            </a:r>
            <a:endParaRPr lang="it-IT" dirty="0"/>
          </a:p>
        </p:txBody>
      </p:sp>
      <p:pic>
        <p:nvPicPr>
          <p:cNvPr id="4098" name="Picture 2"/>
          <p:cNvPicPr>
            <a:picLocks noChangeAspect="1" noChangeArrowheads="1"/>
          </p:cNvPicPr>
          <p:nvPr/>
        </p:nvPicPr>
        <p:blipFill>
          <a:blip r:embed="rId4" cstate="print"/>
          <a:srcRect/>
          <a:stretch>
            <a:fillRect/>
          </a:stretch>
        </p:blipFill>
        <p:spPr bwMode="auto">
          <a:xfrm>
            <a:off x="4714031" y="332656"/>
            <a:ext cx="4394473" cy="544770"/>
          </a:xfrm>
          <a:prstGeom prst="rect">
            <a:avLst/>
          </a:prstGeom>
          <a:noFill/>
          <a:ln w="9525">
            <a:noFill/>
            <a:miter lim="800000"/>
            <a:headEnd/>
            <a:tailEnd/>
          </a:ln>
        </p:spPr>
      </p:pic>
      <p:sp>
        <p:nvSpPr>
          <p:cNvPr id="11" name="Rettangolo 10"/>
          <p:cNvSpPr/>
          <p:nvPr/>
        </p:nvSpPr>
        <p:spPr>
          <a:xfrm>
            <a:off x="6228184" y="1124744"/>
            <a:ext cx="1152128" cy="1800200"/>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6300192" y="4365104"/>
            <a:ext cx="1080120" cy="936104"/>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7236296" y="3284984"/>
            <a:ext cx="1728192"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5364088" y="3284984"/>
            <a:ext cx="1152128"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1331640" y="1196752"/>
            <a:ext cx="648072" cy="432048"/>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1331640" y="2996952"/>
            <a:ext cx="648072" cy="432048"/>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p:cNvSpPr/>
          <p:nvPr/>
        </p:nvSpPr>
        <p:spPr>
          <a:xfrm>
            <a:off x="2339752" y="1988840"/>
            <a:ext cx="432048"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ttangolo 17"/>
          <p:cNvSpPr/>
          <p:nvPr/>
        </p:nvSpPr>
        <p:spPr>
          <a:xfrm>
            <a:off x="539552" y="1988840"/>
            <a:ext cx="432048"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18"/>
          <p:cNvSpPr/>
          <p:nvPr/>
        </p:nvSpPr>
        <p:spPr>
          <a:xfrm>
            <a:off x="4860032" y="908720"/>
            <a:ext cx="4211960" cy="4896544"/>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cstate="print"/>
          <a:srcRect/>
          <a:stretch>
            <a:fillRect/>
          </a:stretch>
        </p:blipFill>
        <p:spPr bwMode="auto">
          <a:xfrm>
            <a:off x="4427984" y="1187910"/>
            <a:ext cx="4536504" cy="4999560"/>
          </a:xfrm>
          <a:prstGeom prst="rect">
            <a:avLst/>
          </a:prstGeom>
          <a:noFill/>
          <a:ln w="9525">
            <a:noFill/>
            <a:miter lim="800000"/>
            <a:headEnd/>
            <a:tailEnd/>
          </a:ln>
        </p:spPr>
      </p:pic>
      <p:sp>
        <p:nvSpPr>
          <p:cNvPr id="2" name="Segnaposto contenuto 1"/>
          <p:cNvSpPr>
            <a:spLocks noGrp="1"/>
          </p:cNvSpPr>
          <p:nvPr>
            <p:ph idx="1"/>
          </p:nvPr>
        </p:nvSpPr>
        <p:spPr>
          <a:xfrm>
            <a:off x="251520" y="3861048"/>
            <a:ext cx="4608512" cy="2232248"/>
          </a:xfrm>
        </p:spPr>
        <p:txBody>
          <a:bodyPr>
            <a:normAutofit/>
          </a:bodyPr>
          <a:lstStyle/>
          <a:p>
            <a:r>
              <a:rPr lang="it-IT" sz="1600" dirty="0" smtClean="0"/>
              <a:t>NB: per il condensatore è arduo identificare il flusso che rappresenta l’exergia ottenuta (come l’energia), la sua efficienza appare NULLA.</a:t>
            </a:r>
          </a:p>
          <a:p>
            <a:r>
              <a:rPr lang="it-IT" sz="1600" dirty="0" smtClean="0"/>
              <a:t>Per Turbina e scambiatore si ottiene invece una efficienza exergetica &lt; 100%, quando la valutazione puramente energetica avrebbe dato ragione della sola </a:t>
            </a:r>
            <a:r>
              <a:rPr lang="it-IT" sz="1600" dirty="0" err="1" smtClean="0"/>
              <a:t>non-adiabaticità</a:t>
            </a:r>
            <a:r>
              <a:rPr lang="it-IT" sz="1600" dirty="0" smtClean="0"/>
              <a:t> del loro intero volume di controllo. </a:t>
            </a:r>
          </a:p>
          <a:p>
            <a:pPr marL="179388" indent="-179388">
              <a:buFont typeface="Arial" pitchFamily="34" charset="0"/>
              <a:buChar char="•"/>
            </a:pPr>
            <a:endParaRPr lang="it-IT" sz="1600" dirty="0" smtClean="0"/>
          </a:p>
          <a:p>
            <a:pPr marL="179388" indent="-179388">
              <a:buFont typeface="Arial" pitchFamily="34" charset="0"/>
              <a:buChar char="•"/>
            </a:pPr>
            <a:endParaRPr lang="it-IT" sz="1600" dirty="0" smtClean="0"/>
          </a:p>
        </p:txBody>
      </p:sp>
      <p:sp>
        <p:nvSpPr>
          <p:cNvPr id="3" name="Titolo 2"/>
          <p:cNvSpPr>
            <a:spLocks noGrp="1"/>
          </p:cNvSpPr>
          <p:nvPr>
            <p:ph type="title"/>
          </p:nvPr>
        </p:nvSpPr>
        <p:spPr>
          <a:xfrm>
            <a:off x="288521" y="139166"/>
            <a:ext cx="8581043" cy="481522"/>
          </a:xfrm>
        </p:spPr>
        <p:txBody>
          <a:bodyPr/>
          <a:lstStyle/>
          <a:p>
            <a:r>
              <a:rPr lang="it-IT" dirty="0" smtClean="0"/>
              <a:t>EXERGY – </a:t>
            </a:r>
            <a:r>
              <a:rPr lang="it-IT" dirty="0" err="1" smtClean="0"/>
              <a:t>exergy</a:t>
            </a:r>
            <a:r>
              <a:rPr lang="it-IT" dirty="0" smtClean="0"/>
              <a:t> </a:t>
            </a:r>
            <a:r>
              <a:rPr lang="it-IT" dirty="0" err="1" smtClean="0"/>
              <a:t>efficiency</a:t>
            </a:r>
            <a:endParaRPr lang="it-IT" dirty="0"/>
          </a:p>
        </p:txBody>
      </p:sp>
      <p:sp>
        <p:nvSpPr>
          <p:cNvPr id="11" name="Rettangolo 10"/>
          <p:cNvSpPr/>
          <p:nvPr/>
        </p:nvSpPr>
        <p:spPr>
          <a:xfrm>
            <a:off x="6228184" y="1124744"/>
            <a:ext cx="1152128" cy="1800200"/>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6300192" y="4365104"/>
            <a:ext cx="1080120" cy="936104"/>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7236296" y="3284984"/>
            <a:ext cx="1728192"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5364088" y="3284984"/>
            <a:ext cx="1152128" cy="648072"/>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aphicFrame>
        <p:nvGraphicFramePr>
          <p:cNvPr id="19" name="Object 8"/>
          <p:cNvGraphicFramePr>
            <a:graphicFrameLocks noChangeAspect="1"/>
          </p:cNvGraphicFramePr>
          <p:nvPr/>
        </p:nvGraphicFramePr>
        <p:xfrm>
          <a:off x="683568" y="836712"/>
          <a:ext cx="2281237" cy="2878138"/>
        </p:xfrm>
        <a:graphic>
          <a:graphicData uri="http://schemas.openxmlformats.org/presentationml/2006/ole">
            <mc:AlternateContent xmlns:mc="http://schemas.openxmlformats.org/markup-compatibility/2006">
              <mc:Choice xmlns:v="urn:schemas-microsoft-com:vml" Requires="v">
                <p:oleObj spid="_x0000_s24595" name="Equazione" r:id="rId4" imgW="1485720" imgH="1879560" progId="Equation.3">
                  <p:embed/>
                </p:oleObj>
              </mc:Choice>
              <mc:Fallback>
                <p:oleObj name="Equazione" r:id="rId4" imgW="1485720" imgH="187956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836712"/>
                        <a:ext cx="2281237" cy="287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ttangolo 19"/>
          <p:cNvSpPr/>
          <p:nvPr/>
        </p:nvSpPr>
        <p:spPr>
          <a:xfrm>
            <a:off x="4860032" y="908720"/>
            <a:ext cx="4211960" cy="4896544"/>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17715</TotalTime>
  <Words>6043</Words>
  <Application>Microsoft Office PowerPoint</Application>
  <PresentationFormat>Presentazione su schermo (4:3)</PresentationFormat>
  <Paragraphs>813</Paragraphs>
  <Slides>72</Slides>
  <Notes>6</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2</vt:i4>
      </vt:variant>
      <vt:variant>
        <vt:lpstr>Titoli diapositive</vt:lpstr>
      </vt:variant>
      <vt:variant>
        <vt:i4>72</vt:i4>
      </vt:variant>
    </vt:vector>
  </HeadingPairs>
  <TitlesOfParts>
    <vt:vector size="86" baseType="lpstr">
      <vt:lpstr>MS PGothic</vt:lpstr>
      <vt:lpstr>MS PGothic</vt:lpstr>
      <vt:lpstr>Arial</vt:lpstr>
      <vt:lpstr>Arial</vt:lpstr>
      <vt:lpstr>Arial Unicode MS</vt:lpstr>
      <vt:lpstr>Calibri</vt:lpstr>
      <vt:lpstr>Courier New</vt:lpstr>
      <vt:lpstr>Symbol</vt:lpstr>
      <vt:lpstr>Times</vt:lpstr>
      <vt:lpstr>Times New Roman</vt:lpstr>
      <vt:lpstr>Wingdings</vt:lpstr>
      <vt:lpstr>POLI</vt:lpstr>
      <vt:lpstr>Equazione</vt:lpstr>
      <vt:lpstr>Documento</vt:lpstr>
      <vt:lpstr>Presentazione standard di PowerPoint</vt:lpstr>
      <vt:lpstr>Presentazione standard di PowerPoint</vt:lpstr>
      <vt:lpstr>Presentazione standard di PowerPoint</vt:lpstr>
      <vt:lpstr>EXERGY - Primo e secondo principio della termodinamica</vt:lpstr>
      <vt:lpstr>EXERGY - Primo e secondo principio della termodinamica</vt:lpstr>
      <vt:lpstr>EXERGY – flow and non-flow exergy</vt:lpstr>
      <vt:lpstr>EXERGY - processi reversibili</vt:lpstr>
      <vt:lpstr>EXERGY – exergy balance</vt:lpstr>
      <vt:lpstr>EXERGY – exergy efficiency</vt:lpstr>
      <vt:lpstr>EXERGY – chemical exergy</vt:lpstr>
      <vt:lpstr>EXERGY – chemical exergy di sostanze di riferimento</vt:lpstr>
      <vt:lpstr>EXERGY – chemical exergy di un idrocarburo (CH4)</vt:lpstr>
      <vt:lpstr>EMERGY</vt:lpstr>
      <vt:lpstr>EMERGY - Transformity </vt:lpstr>
      <vt:lpstr>EMERGY - Transformity </vt:lpstr>
      <vt:lpstr>EMERGY – Un problema fondamentale</vt:lpstr>
      <vt:lpstr>EMERGY – Recycling (feedback) e processi multi-prodotto</vt:lpstr>
      <vt:lpstr>EMERGY – Recycling (feedback) e processi multi-prodotto</vt:lpstr>
      <vt:lpstr>EMERGY – evitare il “doppio conteggio”?</vt:lpstr>
      <vt:lpstr>EMERGY -  Esempio di modello eMergetico</vt:lpstr>
      <vt:lpstr>Conclusioni</vt:lpstr>
      <vt:lpstr>Presentazione standard di PowerPoint</vt:lpstr>
      <vt:lpstr>Presentazione standard di PowerPoint</vt:lpstr>
      <vt:lpstr>Idee di base della Termoeconomia</vt:lpstr>
      <vt:lpstr>Idee di base della Termoeconomia</vt:lpstr>
      <vt:lpstr>La catena lineare secondo la Termoeconomia</vt:lpstr>
      <vt:lpstr>3 problemi da affrontare con gli strumenti della Termoeconomia</vt:lpstr>
      <vt:lpstr>Prognosi = Costing</vt:lpstr>
      <vt:lpstr>Il costo exergetico unitario e la non-equivalenza delle perdite  </vt:lpstr>
      <vt:lpstr>Diagnosi</vt:lpstr>
      <vt:lpstr>Impatto in Fuel </vt:lpstr>
      <vt:lpstr>Ottimizzazione Locale </vt:lpstr>
      <vt:lpstr>Ottimizzazione Locale</vt:lpstr>
      <vt:lpstr>La Struttura Produttiva</vt:lpstr>
      <vt:lpstr>La Struttura Produttiva</vt:lpstr>
      <vt:lpstr>La Struttura Produttiva</vt:lpstr>
      <vt:lpstr>La Struttura Produttiva</vt:lpstr>
      <vt:lpstr>Relazioni fondamentali della termoeconomia </vt:lpstr>
      <vt:lpstr>Relazioni fondamentali della termoeconomia </vt:lpstr>
      <vt:lpstr>Relazioni fondamentali della termoeconomia</vt:lpstr>
      <vt:lpstr>Relazioni fondamentali della termoeconomia</vt:lpstr>
      <vt:lpstr>Limiti delle relazioni Termoeconomiche</vt:lpstr>
      <vt:lpstr>ESEMPIO DI DIAGNOSI  </vt:lpstr>
      <vt:lpstr>ESEMPIO DI DIAGNOSI </vt:lpstr>
      <vt:lpstr>ESEMPIO DI OTTIMIZZAZIONE LOCALE</vt:lpstr>
      <vt:lpstr>ESEMPIO DI OTTIMIZZAZIONE LOCALE</vt:lpstr>
      <vt:lpstr>ESEMPIO DI OTTIMIZZAZIONE LOCALE</vt:lpstr>
      <vt:lpstr>CONCLUSIONI</vt:lpstr>
      <vt:lpstr>Presentazione standard di PowerPoint</vt:lpstr>
      <vt:lpstr>Presentazione standard di PowerPoint</vt:lpstr>
      <vt:lpstr>Constructal Law and Thermoeconomics</vt:lpstr>
      <vt:lpstr>Thermoeconomic Optimization (TOP)</vt:lpstr>
      <vt:lpstr>Thermoeconomic Environment (TE)</vt:lpstr>
      <vt:lpstr>Thermoeconomic Environment (TE)</vt:lpstr>
      <vt:lpstr>Thermoeconomic Environment (TE)</vt:lpstr>
      <vt:lpstr>The Global Energy System (GES)</vt:lpstr>
      <vt:lpstr>Constructal Law</vt:lpstr>
      <vt:lpstr>The Unit Exergy Cost reduction principle</vt:lpstr>
      <vt:lpstr>The Unit Exergy Cost reduction principle</vt:lpstr>
      <vt:lpstr>The creation of recycling</vt:lpstr>
      <vt:lpstr>The creation of recycling</vt:lpstr>
      <vt:lpstr>The creation of recycling</vt:lpstr>
      <vt:lpstr>Presentazione standard di PowerPoint</vt:lpstr>
      <vt:lpstr>The creation of recycling</vt:lpstr>
      <vt:lpstr>The creation of recycling</vt:lpstr>
      <vt:lpstr>The creation of recycling</vt:lpstr>
      <vt:lpstr>Disposal of residues in the Thermoeconomic Environment</vt:lpstr>
      <vt:lpstr>Disposal of residues in the Thermoeconomic Environment</vt:lpstr>
      <vt:lpstr>Disposal of residues in the Thermoeconomic Environment</vt:lpstr>
      <vt:lpstr>Conclusions</vt:lpstr>
      <vt:lpstr>Conclusions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Emy</dc:creator>
  <cp:lastModifiedBy>Mauro Reini</cp:lastModifiedBy>
  <cp:revision>1000</cp:revision>
  <cp:lastPrinted>2015-07-19T17:20:15Z</cp:lastPrinted>
  <dcterms:created xsi:type="dcterms:W3CDTF">2012-03-26T08:44:55Z</dcterms:created>
  <dcterms:modified xsi:type="dcterms:W3CDTF">2019-01-10T14:44:52Z</dcterms:modified>
</cp:coreProperties>
</file>