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23"/>
  </p:handoutMasterIdLst>
  <p:sldIdLst>
    <p:sldId id="256" r:id="rId2"/>
    <p:sldId id="258" r:id="rId3"/>
    <p:sldId id="266" r:id="rId4"/>
    <p:sldId id="267" r:id="rId5"/>
    <p:sldId id="292" r:id="rId6"/>
    <p:sldId id="293" r:id="rId7"/>
    <p:sldId id="264" r:id="rId8"/>
    <p:sldId id="265" r:id="rId9"/>
    <p:sldId id="268" r:id="rId10"/>
    <p:sldId id="269" r:id="rId11"/>
    <p:sldId id="270" r:id="rId12"/>
    <p:sldId id="271" r:id="rId13"/>
    <p:sldId id="294" r:id="rId14"/>
    <p:sldId id="295" r:id="rId15"/>
    <p:sldId id="296" r:id="rId16"/>
    <p:sldId id="297" r:id="rId17"/>
    <p:sldId id="298" r:id="rId18"/>
    <p:sldId id="299" r:id="rId19"/>
    <p:sldId id="300" r:id="rId20"/>
    <p:sldId id="301" r:id="rId21"/>
    <p:sldId id="30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729"/>
  </p:normalViewPr>
  <p:slideViewPr>
    <p:cSldViewPr snapToGrid="0" snapToObjects="1">
      <p:cViewPr varScale="1">
        <p:scale>
          <a:sx n="111" d="100"/>
          <a:sy n="111" d="100"/>
        </p:scale>
        <p:origin x="5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DA960376-5A4F-634C-92C8-01FE60BCDB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8385E037-D90F-DE4F-9CCC-9125AFB97D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423C27-6FEF-894C-8769-FDC173D4E8FB}" type="datetimeFigureOut">
              <a:rPr lang="it-IT" smtClean="0"/>
              <a:t>18/05/21</a:t>
            </a:fld>
            <a:endParaRPr lang="it-IT"/>
          </a:p>
        </p:txBody>
      </p:sp>
      <p:sp>
        <p:nvSpPr>
          <p:cNvPr id="4" name="Segnaposto piè di pagina 3">
            <a:extLst>
              <a:ext uri="{FF2B5EF4-FFF2-40B4-BE49-F238E27FC236}">
                <a16:creationId xmlns:a16="http://schemas.microsoft.com/office/drawing/2014/main" id="{1C45A7D1-7A06-B54D-B3D2-9A740B9B5A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A10CD11C-B3AF-B44D-AD7F-76F3DD97B2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A9D3E5-2F69-C04A-911B-50DFAC2A1C7C}" type="slidenum">
              <a:rPr lang="it-IT" smtClean="0"/>
              <a:t>‹N›</a:t>
            </a:fld>
            <a:endParaRPr lang="it-IT"/>
          </a:p>
        </p:txBody>
      </p:sp>
    </p:spTree>
    <p:extLst>
      <p:ext uri="{BB962C8B-B14F-4D97-AF65-F5344CB8AC3E}">
        <p14:creationId xmlns:p14="http://schemas.microsoft.com/office/powerpoint/2010/main" val="42814945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
Secondo livello
Terzo livello
Quarto livello
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
Secondo livello
Terzo livello
Quarto livello
Quinto livello</a:t>
            </a:r>
            <a:endParaRPr lang="en-US" dirty="0"/>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
Secondo livello
Terzo livello
Quarto livello
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
Secondo livello
Terzo livello
Quarto livello
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
Secondo livello
Terzo livello
Quarto livello
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
Secondo livello
Terzo livello
Quarto livello
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5/18/21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D9FA5-BE5C-1B42-A8A8-E82FC89C8E8E}"/>
              </a:ext>
            </a:extLst>
          </p:cNvPr>
          <p:cNvSpPr>
            <a:spLocks noGrp="1"/>
          </p:cNvSpPr>
          <p:nvPr>
            <p:ph type="ctrTitle"/>
          </p:nvPr>
        </p:nvSpPr>
        <p:spPr>
          <a:xfrm>
            <a:off x="2025748" y="1420838"/>
            <a:ext cx="9478865" cy="3356544"/>
          </a:xfrm>
        </p:spPr>
        <p:txBody>
          <a:bodyPr>
            <a:normAutofit/>
          </a:bodyPr>
          <a:lstStyle/>
          <a:p>
            <a:pPr algn="ctr"/>
            <a:r>
              <a:rPr lang="it-IT" sz="6700" b="1" cap="small" dirty="0"/>
              <a:t>Territorio e Società</a:t>
            </a:r>
            <a:r>
              <a:rPr lang="it-IT" sz="6700" dirty="0"/>
              <a:t> </a:t>
            </a:r>
            <a:br>
              <a:rPr lang="it-IT" sz="6700" dirty="0"/>
            </a:br>
            <a:r>
              <a:rPr lang="it-IT" sz="3100" dirty="0"/>
              <a:t>(LE225) </a:t>
            </a:r>
            <a:br>
              <a:rPr lang="it-IT" dirty="0"/>
            </a:br>
            <a:r>
              <a:rPr lang="it-IT" b="1" dirty="0"/>
              <a:t>Sergio Zilli</a:t>
            </a:r>
            <a:br>
              <a:rPr lang="it-IT" dirty="0"/>
            </a:br>
            <a:r>
              <a:rPr lang="it-IT" sz="3200" dirty="0" err="1"/>
              <a:t>a.a</a:t>
            </a:r>
            <a:r>
              <a:rPr lang="it-IT" sz="3200" dirty="0"/>
              <a:t>. 2020-2021</a:t>
            </a:r>
          </a:p>
        </p:txBody>
      </p:sp>
      <p:sp>
        <p:nvSpPr>
          <p:cNvPr id="3" name="Sottotitolo 2">
            <a:extLst>
              <a:ext uri="{FF2B5EF4-FFF2-40B4-BE49-F238E27FC236}">
                <a16:creationId xmlns:a16="http://schemas.microsoft.com/office/drawing/2014/main" id="{8166E90C-C239-E84C-ADB8-0D6D2F3EF29A}"/>
              </a:ext>
            </a:extLst>
          </p:cNvPr>
          <p:cNvSpPr>
            <a:spLocks noGrp="1"/>
          </p:cNvSpPr>
          <p:nvPr>
            <p:ph type="subTitle" idx="1"/>
          </p:nvPr>
        </p:nvSpPr>
        <p:spPr>
          <a:xfrm>
            <a:off x="2278966" y="5171274"/>
            <a:ext cx="9509759" cy="638683"/>
          </a:xfrm>
        </p:spPr>
        <p:txBody>
          <a:bodyPr>
            <a:normAutofit/>
          </a:bodyPr>
          <a:lstStyle/>
          <a:p>
            <a:r>
              <a:rPr lang="it-IT" sz="2000" dirty="0"/>
              <a:t>Corso di Studio </a:t>
            </a:r>
            <a:r>
              <a:rPr lang="it-IT" sz="2000" b="1" dirty="0"/>
              <a:t>LE07 – Lettere antiche e moderne, arti, comunicazione</a:t>
            </a:r>
            <a:endParaRPr lang="it-IT" sz="2000" dirty="0"/>
          </a:p>
          <a:p>
            <a:endParaRPr lang="it-IT" sz="2400" dirty="0"/>
          </a:p>
        </p:txBody>
      </p:sp>
      <p:sp>
        <p:nvSpPr>
          <p:cNvPr id="4" name="CasellaDiTesto 3">
            <a:extLst>
              <a:ext uri="{FF2B5EF4-FFF2-40B4-BE49-F238E27FC236}">
                <a16:creationId xmlns:a16="http://schemas.microsoft.com/office/drawing/2014/main" id="{92C9AC7C-D72E-2943-9B87-6BBB87A926ED}"/>
              </a:ext>
            </a:extLst>
          </p:cNvPr>
          <p:cNvSpPr txBox="1"/>
          <p:nvPr/>
        </p:nvSpPr>
        <p:spPr>
          <a:xfrm>
            <a:off x="9791114" y="6105378"/>
            <a:ext cx="1713499" cy="369332"/>
          </a:xfrm>
          <a:prstGeom prst="rect">
            <a:avLst/>
          </a:prstGeom>
          <a:noFill/>
        </p:spPr>
        <p:txBody>
          <a:bodyPr wrap="square" rtlCol="0">
            <a:spAutoFit/>
          </a:bodyPr>
          <a:lstStyle/>
          <a:p>
            <a:pPr algn="r"/>
            <a:r>
              <a:rPr lang="it-IT" dirty="0" err="1"/>
              <a:t>Ppt</a:t>
            </a:r>
            <a:r>
              <a:rPr lang="it-IT"/>
              <a:t> 29</a:t>
            </a:r>
            <a:endParaRPr lang="it-IT" dirty="0"/>
          </a:p>
        </p:txBody>
      </p:sp>
    </p:spTree>
    <p:extLst>
      <p:ext uri="{BB962C8B-B14F-4D97-AF65-F5344CB8AC3E}">
        <p14:creationId xmlns:p14="http://schemas.microsoft.com/office/powerpoint/2010/main" val="3041265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362814-F094-E241-9722-AD682FAEEC1E}"/>
              </a:ext>
            </a:extLst>
          </p:cNvPr>
          <p:cNvSpPr>
            <a:spLocks noGrp="1"/>
          </p:cNvSpPr>
          <p:nvPr>
            <p:ph type="title"/>
          </p:nvPr>
        </p:nvSpPr>
        <p:spPr>
          <a:xfrm>
            <a:off x="1852145" y="577811"/>
            <a:ext cx="8911687" cy="707650"/>
          </a:xfrm>
        </p:spPr>
        <p:txBody>
          <a:bodyPr/>
          <a:lstStyle/>
          <a:p>
            <a:r>
              <a:rPr lang="it-IT" dirty="0"/>
              <a:t>Attività locali e esportatrici</a:t>
            </a:r>
          </a:p>
        </p:txBody>
      </p:sp>
      <p:sp>
        <p:nvSpPr>
          <p:cNvPr id="3" name="Segnaposto contenuto 2">
            <a:extLst>
              <a:ext uri="{FF2B5EF4-FFF2-40B4-BE49-F238E27FC236}">
                <a16:creationId xmlns:a16="http://schemas.microsoft.com/office/drawing/2014/main" id="{8AE6D223-2B7D-274F-AF80-9BA40CD39153}"/>
              </a:ext>
            </a:extLst>
          </p:cNvPr>
          <p:cNvSpPr>
            <a:spLocks noGrp="1"/>
          </p:cNvSpPr>
          <p:nvPr>
            <p:ph idx="1"/>
          </p:nvPr>
        </p:nvSpPr>
        <p:spPr>
          <a:xfrm>
            <a:off x="1852145" y="1590261"/>
            <a:ext cx="10035054" cy="4995734"/>
          </a:xfrm>
        </p:spPr>
        <p:txBody>
          <a:bodyPr>
            <a:normAutofit/>
          </a:bodyPr>
          <a:lstStyle/>
          <a:p>
            <a:pPr marL="365125" indent="-354013">
              <a:buNone/>
            </a:pPr>
            <a:r>
              <a:rPr lang="it-IT" dirty="0"/>
              <a:t>Le attività economiche sono i motori della crescita e della decrescita urbana.</a:t>
            </a:r>
          </a:p>
          <a:p>
            <a:pPr marL="365125" indent="-354013">
              <a:buNone/>
            </a:pPr>
            <a:r>
              <a:rPr lang="it-IT" dirty="0"/>
              <a:t>Da distinguere fra locali e esportatrici</a:t>
            </a:r>
          </a:p>
          <a:p>
            <a:pPr marL="365125" indent="-354013">
              <a:buNone/>
            </a:pPr>
            <a:r>
              <a:rPr lang="it-IT" b="1" dirty="0"/>
              <a:t>Attività locali</a:t>
            </a:r>
            <a:r>
              <a:rPr lang="it-IT" dirty="0"/>
              <a:t>: produzione di beni e servizi consumati localmente per sussistenza (interne alla città o al suo hinterland)</a:t>
            </a:r>
          </a:p>
          <a:p>
            <a:pPr marL="365125" indent="-354013">
              <a:buNone/>
            </a:pPr>
            <a:r>
              <a:rPr lang="it-IT" b="1" dirty="0"/>
              <a:t>Attività esportatrici</a:t>
            </a:r>
            <a:r>
              <a:rPr lang="it-IT" dirty="0"/>
              <a:t>: quelle che consentono lo scambio con ciò che non è prodotto all’interno, e che si rivolgono a spazi maggiori, dal regionale all’internazionale.</a:t>
            </a:r>
          </a:p>
          <a:p>
            <a:pPr marL="365125" indent="-354013">
              <a:buNone/>
            </a:pPr>
            <a:r>
              <a:rPr lang="it-IT" dirty="0"/>
              <a:t>Non riguardano solo i prodotti vendibili (merci), ma anche strutture di servizio (ospedali, università,…).</a:t>
            </a:r>
          </a:p>
          <a:p>
            <a:pPr marL="365125" indent="-354013">
              <a:buNone/>
            </a:pPr>
            <a:r>
              <a:rPr lang="it-IT" dirty="0"/>
              <a:t>Attività esportatrici come attività di base in quanto ogni loro crescita porta a un aumento delle attività locali. Il problema è che le attività di base cambiano e possono essere sostituite</a:t>
            </a:r>
            <a:r>
              <a:rPr lang="it-IT" dirty="0">
                <a:sym typeface="Wingdings" pitchFamily="2" charset="2"/>
              </a:rPr>
              <a:t> </a:t>
            </a:r>
            <a:r>
              <a:rPr lang="it-IT" b="1" dirty="0" err="1">
                <a:sym typeface="Wingdings" pitchFamily="2" charset="2"/>
              </a:rPr>
              <a:t>disurbanizzazione</a:t>
            </a:r>
            <a:endParaRPr lang="it-IT" b="1" dirty="0">
              <a:sym typeface="Wingdings" pitchFamily="2" charset="2"/>
            </a:endParaRPr>
          </a:p>
          <a:p>
            <a:pPr marL="365125" indent="-354013">
              <a:buNone/>
            </a:pPr>
            <a:endParaRPr lang="it-IT" sz="800" b="1" dirty="0">
              <a:sym typeface="Wingdings" pitchFamily="2" charset="2"/>
            </a:endParaRPr>
          </a:p>
          <a:p>
            <a:pPr marL="365125" indent="-354013">
              <a:buNone/>
            </a:pPr>
            <a:r>
              <a:rPr lang="it-IT" dirty="0"/>
              <a:t>Le nuove attività terziarie, a parità di ricchezza prodotta, richiedono un numero di occupati minore </a:t>
            </a:r>
          </a:p>
        </p:txBody>
      </p:sp>
    </p:spTree>
    <p:extLst>
      <p:ext uri="{BB962C8B-B14F-4D97-AF65-F5344CB8AC3E}">
        <p14:creationId xmlns:p14="http://schemas.microsoft.com/office/powerpoint/2010/main" val="1380870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76120A-AC3B-654A-80BF-5A35E56A2B1C}"/>
              </a:ext>
            </a:extLst>
          </p:cNvPr>
          <p:cNvSpPr>
            <a:spLocks noGrp="1"/>
          </p:cNvSpPr>
          <p:nvPr>
            <p:ph type="title"/>
          </p:nvPr>
        </p:nvSpPr>
        <p:spPr>
          <a:xfrm>
            <a:off x="1713250" y="612536"/>
            <a:ext cx="3414336" cy="776426"/>
          </a:xfrm>
        </p:spPr>
        <p:txBody>
          <a:bodyPr/>
          <a:lstStyle/>
          <a:p>
            <a:r>
              <a:rPr lang="it-IT" dirty="0"/>
              <a:t>Città globali</a:t>
            </a:r>
          </a:p>
        </p:txBody>
      </p:sp>
      <p:sp>
        <p:nvSpPr>
          <p:cNvPr id="3" name="Segnaposto contenuto 2">
            <a:extLst>
              <a:ext uri="{FF2B5EF4-FFF2-40B4-BE49-F238E27FC236}">
                <a16:creationId xmlns:a16="http://schemas.microsoft.com/office/drawing/2014/main" id="{5803BBC4-916C-2A48-939D-3254A0F0EFC3}"/>
              </a:ext>
            </a:extLst>
          </p:cNvPr>
          <p:cNvSpPr>
            <a:spLocks noGrp="1"/>
          </p:cNvSpPr>
          <p:nvPr>
            <p:ph idx="1"/>
          </p:nvPr>
        </p:nvSpPr>
        <p:spPr>
          <a:xfrm>
            <a:off x="1388962" y="1388962"/>
            <a:ext cx="4074289" cy="5289630"/>
          </a:xfrm>
        </p:spPr>
        <p:txBody>
          <a:bodyPr>
            <a:normAutofit/>
          </a:bodyPr>
          <a:lstStyle/>
          <a:p>
            <a:pPr marL="0" indent="0">
              <a:buNone/>
            </a:pPr>
            <a:r>
              <a:rPr lang="it-IT" sz="1900" dirty="0"/>
              <a:t>Sono i centri principali del potere economico mondiale, in grado di esercitare un’influenza e controllo sul resto del mondo in termini di flussi di informazioni, beni, capitali.</a:t>
            </a:r>
          </a:p>
          <a:p>
            <a:pPr marL="0" indent="0">
              <a:buNone/>
            </a:pPr>
            <a:r>
              <a:rPr lang="it-IT" sz="1900" dirty="0"/>
              <a:t>Non nascono con la globalizzazione (attuale) ma in essa trovano sostegno e giustificazione</a:t>
            </a:r>
          </a:p>
          <a:p>
            <a:pPr marL="0" indent="0">
              <a:buNone/>
            </a:pPr>
            <a:r>
              <a:rPr lang="it-IT" sz="1900" dirty="0"/>
              <a:t>Dipendono dalla dislocazione delle sedi delle imprese multinazionali e dei servizi professionali avanzati (finanza, assicurazioni, pubblicità, informazioni, settore legale)</a:t>
            </a:r>
          </a:p>
        </p:txBody>
      </p:sp>
      <p:pic>
        <p:nvPicPr>
          <p:cNvPr id="5" name="Immagine 4">
            <a:extLst>
              <a:ext uri="{FF2B5EF4-FFF2-40B4-BE49-F238E27FC236}">
                <a16:creationId xmlns:a16="http://schemas.microsoft.com/office/drawing/2014/main" id="{78027A20-4770-7C41-8032-43A3E676388E}"/>
              </a:ext>
            </a:extLst>
          </p:cNvPr>
          <p:cNvPicPr>
            <a:picLocks noChangeAspect="1"/>
          </p:cNvPicPr>
          <p:nvPr/>
        </p:nvPicPr>
        <p:blipFill>
          <a:blip r:embed="rId2"/>
          <a:stretch>
            <a:fillRect/>
          </a:stretch>
        </p:blipFill>
        <p:spPr>
          <a:xfrm>
            <a:off x="5463251" y="2680986"/>
            <a:ext cx="6447981" cy="3661941"/>
          </a:xfrm>
          <a:prstGeom prst="rect">
            <a:avLst/>
          </a:prstGeom>
        </p:spPr>
      </p:pic>
    </p:spTree>
    <p:extLst>
      <p:ext uri="{BB962C8B-B14F-4D97-AF65-F5344CB8AC3E}">
        <p14:creationId xmlns:p14="http://schemas.microsoft.com/office/powerpoint/2010/main" val="2303258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484BE6-C27B-464C-8B0B-F1E4E276893B}"/>
              </a:ext>
            </a:extLst>
          </p:cNvPr>
          <p:cNvSpPr>
            <a:spLocks noGrp="1"/>
          </p:cNvSpPr>
          <p:nvPr>
            <p:ph type="title"/>
          </p:nvPr>
        </p:nvSpPr>
        <p:spPr>
          <a:xfrm>
            <a:off x="1690100" y="624110"/>
            <a:ext cx="2858751" cy="544933"/>
          </a:xfrm>
        </p:spPr>
        <p:txBody>
          <a:bodyPr>
            <a:normAutofit fontScale="90000"/>
          </a:bodyPr>
          <a:lstStyle/>
          <a:p>
            <a:r>
              <a:rPr lang="it-IT" dirty="0"/>
              <a:t>Città globali</a:t>
            </a:r>
          </a:p>
        </p:txBody>
      </p:sp>
      <p:pic>
        <p:nvPicPr>
          <p:cNvPr id="5" name="Segnaposto contenuto 4">
            <a:extLst>
              <a:ext uri="{FF2B5EF4-FFF2-40B4-BE49-F238E27FC236}">
                <a16:creationId xmlns:a16="http://schemas.microsoft.com/office/drawing/2014/main" id="{6A29520A-D08E-0540-AA72-AC66FDAB1E3A}"/>
              </a:ext>
            </a:extLst>
          </p:cNvPr>
          <p:cNvPicPr>
            <a:picLocks noGrp="1" noChangeAspect="1"/>
          </p:cNvPicPr>
          <p:nvPr>
            <p:ph idx="1"/>
          </p:nvPr>
        </p:nvPicPr>
        <p:blipFill>
          <a:blip r:embed="rId2"/>
          <a:stretch>
            <a:fillRect/>
          </a:stretch>
        </p:blipFill>
        <p:spPr>
          <a:xfrm>
            <a:off x="439839" y="1595491"/>
            <a:ext cx="4109012" cy="4968270"/>
          </a:xfrm>
        </p:spPr>
      </p:pic>
      <p:sp>
        <p:nvSpPr>
          <p:cNvPr id="6" name="CasellaDiTesto 5">
            <a:extLst>
              <a:ext uri="{FF2B5EF4-FFF2-40B4-BE49-F238E27FC236}">
                <a16:creationId xmlns:a16="http://schemas.microsoft.com/office/drawing/2014/main" id="{C2E040B4-8C5A-6C47-9123-40AEE347EC1F}"/>
              </a:ext>
            </a:extLst>
          </p:cNvPr>
          <p:cNvSpPr txBox="1"/>
          <p:nvPr/>
        </p:nvSpPr>
        <p:spPr>
          <a:xfrm>
            <a:off x="4694624" y="1817469"/>
            <a:ext cx="7384069" cy="4524315"/>
          </a:xfrm>
          <a:prstGeom prst="rect">
            <a:avLst/>
          </a:prstGeom>
          <a:noFill/>
        </p:spPr>
        <p:txBody>
          <a:bodyPr wrap="square" rtlCol="0">
            <a:spAutoFit/>
          </a:bodyPr>
          <a:lstStyle/>
          <a:p>
            <a:pPr marL="490538" indent="-479425"/>
            <a:r>
              <a:rPr lang="it-IT" dirty="0"/>
              <a:t>Città globali come </a:t>
            </a:r>
            <a:r>
              <a:rPr lang="it-IT" u="sng" dirty="0"/>
              <a:t>nodi di una rete di primo livello </a:t>
            </a:r>
            <a:r>
              <a:rPr lang="it-IT" dirty="0"/>
              <a:t>nella gerarchia mondiale, si caratterizzano anche per la complessità e la eterogeneità della loro composizione sociale (attraggono grandi masse di popolazione).</a:t>
            </a:r>
          </a:p>
          <a:p>
            <a:pPr marL="490538" indent="-479425"/>
            <a:r>
              <a:rPr lang="it-IT" dirty="0"/>
              <a:t>Luoghi di </a:t>
            </a:r>
            <a:r>
              <a:rPr lang="it-IT" u="sng" dirty="0"/>
              <a:t>incontro immediato</a:t>
            </a:r>
            <a:r>
              <a:rPr lang="it-IT" dirty="0"/>
              <a:t> fra sistema urbano locale e le reti globali, tra esigenze di gente comune e strategie di chi comanda il mondo. </a:t>
            </a:r>
          </a:p>
          <a:p>
            <a:pPr marL="490538" indent="-479425"/>
            <a:r>
              <a:rPr lang="it-IT" dirty="0"/>
              <a:t>Centri della </a:t>
            </a:r>
            <a:r>
              <a:rPr lang="it-IT" u="sng" dirty="0"/>
              <a:t>polarizzazione economica massima</a:t>
            </a:r>
            <a:r>
              <a:rPr lang="it-IT" dirty="0"/>
              <a:t>, luoghi del conflitto sociale.</a:t>
            </a:r>
          </a:p>
          <a:p>
            <a:pPr marL="490538" indent="-479425"/>
            <a:r>
              <a:rPr lang="it-IT" dirty="0"/>
              <a:t>Molte capitali nazionali e regionali hanno </a:t>
            </a:r>
            <a:r>
              <a:rPr lang="it-IT" u="sng" dirty="0"/>
              <a:t>perso la capacità </a:t>
            </a:r>
            <a:r>
              <a:rPr lang="it-IT" dirty="0"/>
              <a:t>di controllo sul proprio territorio proprio per la loro «decadenza» di importanza.</a:t>
            </a:r>
          </a:p>
          <a:p>
            <a:pPr marL="490538" indent="-479425"/>
            <a:r>
              <a:rPr lang="it-IT" dirty="0"/>
              <a:t>Per ovviare a ciò sono entrate in competizione per attrarre nuove funzioni e investimenti e avere trasformazioni funzionali: da centralità territoriale a centralità di (nella) rete per non «sparire».</a:t>
            </a:r>
          </a:p>
        </p:txBody>
      </p:sp>
    </p:spTree>
    <p:extLst>
      <p:ext uri="{BB962C8B-B14F-4D97-AF65-F5344CB8AC3E}">
        <p14:creationId xmlns:p14="http://schemas.microsoft.com/office/powerpoint/2010/main" val="295273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EF908B-FB03-D14B-A7D9-1A860AE8D03A}"/>
              </a:ext>
            </a:extLst>
          </p:cNvPr>
          <p:cNvSpPr>
            <a:spLocks noGrp="1"/>
          </p:cNvSpPr>
          <p:nvPr>
            <p:ph type="title"/>
          </p:nvPr>
        </p:nvSpPr>
        <p:spPr>
          <a:xfrm>
            <a:off x="1784543" y="597605"/>
            <a:ext cx="4974066" cy="807125"/>
          </a:xfrm>
        </p:spPr>
        <p:txBody>
          <a:bodyPr/>
          <a:lstStyle/>
          <a:p>
            <a:r>
              <a:rPr lang="it-IT" dirty="0"/>
              <a:t>La struttura urbana</a:t>
            </a:r>
          </a:p>
        </p:txBody>
      </p:sp>
      <p:sp>
        <p:nvSpPr>
          <p:cNvPr id="3" name="Segnaposto contenuto 2">
            <a:extLst>
              <a:ext uri="{FF2B5EF4-FFF2-40B4-BE49-F238E27FC236}">
                <a16:creationId xmlns:a16="http://schemas.microsoft.com/office/drawing/2014/main" id="{9B5AF588-02D9-CC41-AE19-EB1DE7C4D555}"/>
              </a:ext>
            </a:extLst>
          </p:cNvPr>
          <p:cNvSpPr>
            <a:spLocks noGrp="1"/>
          </p:cNvSpPr>
          <p:nvPr>
            <p:ph idx="1"/>
          </p:nvPr>
        </p:nvSpPr>
        <p:spPr>
          <a:xfrm>
            <a:off x="1908313" y="1656522"/>
            <a:ext cx="10058399" cy="5009321"/>
          </a:xfrm>
        </p:spPr>
        <p:txBody>
          <a:bodyPr>
            <a:normAutofit/>
          </a:bodyPr>
          <a:lstStyle/>
          <a:p>
            <a:pPr marL="0" indent="0">
              <a:buNone/>
            </a:pPr>
            <a:r>
              <a:rPr lang="it-IT" sz="2100" dirty="0"/>
              <a:t>La </a:t>
            </a:r>
            <a:r>
              <a:rPr lang="it-IT" sz="2100" b="1" dirty="0"/>
              <a:t>morfologia urbana </a:t>
            </a:r>
            <a:r>
              <a:rPr lang="it-IT" sz="2100" dirty="0"/>
              <a:t>è la forma fisica della città. La si vede nella sua planimetria che contiene la distribuzione degli </a:t>
            </a:r>
            <a:r>
              <a:rPr lang="it-IT" sz="2100" u="sng" dirty="0"/>
              <a:t>spazi</a:t>
            </a:r>
            <a:r>
              <a:rPr lang="it-IT" sz="2100" dirty="0"/>
              <a:t>, costruiti e non, pubblici e privati, avvenuta sulla base dei </a:t>
            </a:r>
            <a:r>
              <a:rPr lang="it-IT" sz="2100" u="sng" dirty="0"/>
              <a:t>lineamenti del sito </a:t>
            </a:r>
            <a:r>
              <a:rPr lang="it-IT" sz="2100" dirty="0"/>
              <a:t>e della sua </a:t>
            </a:r>
            <a:r>
              <a:rPr lang="it-IT" sz="2100" u="sng" dirty="0"/>
              <a:t>evoluzione </a:t>
            </a:r>
            <a:r>
              <a:rPr lang="it-IT" sz="2100" dirty="0"/>
              <a:t>storica.</a:t>
            </a:r>
          </a:p>
          <a:p>
            <a:pPr marL="0" indent="0">
              <a:buNone/>
            </a:pPr>
            <a:r>
              <a:rPr lang="it-IT" sz="2100" dirty="0"/>
              <a:t>Tra gli agglomerati tradizionali:</a:t>
            </a:r>
          </a:p>
          <a:p>
            <a:pPr marL="1444752" lvl="3" indent="0">
              <a:buNone/>
            </a:pPr>
            <a:r>
              <a:rPr lang="it-IT" sz="2100" dirty="0"/>
              <a:t>Città a pianta a scacchiera o a griglia</a:t>
            </a:r>
          </a:p>
          <a:p>
            <a:pPr marL="1444752" lvl="3" indent="0">
              <a:buNone/>
            </a:pPr>
            <a:r>
              <a:rPr lang="it-IT" sz="2100" dirty="0"/>
              <a:t>Città a pianta radiocentrica</a:t>
            </a:r>
          </a:p>
          <a:p>
            <a:pPr marL="1444752" lvl="3" indent="0">
              <a:buNone/>
            </a:pPr>
            <a:r>
              <a:rPr lang="it-IT" sz="2100" dirty="0"/>
              <a:t>Città lineari</a:t>
            </a:r>
          </a:p>
          <a:p>
            <a:pPr marL="11113" lvl="3" indent="0">
              <a:buNone/>
            </a:pPr>
            <a:r>
              <a:rPr lang="it-IT" sz="2100" i="0" dirty="0"/>
              <a:t>In più ci sono le città pianificate, irregolari (anche labirintiche).</a:t>
            </a:r>
          </a:p>
          <a:p>
            <a:pPr marL="11113" lvl="3" indent="0">
              <a:buNone/>
            </a:pPr>
            <a:r>
              <a:rPr lang="it-IT" sz="2100" i="0" dirty="0"/>
              <a:t> Le descrizioni geometriche hanno poco senso se non sono collegate ai processi storici che le hanno generate</a:t>
            </a:r>
          </a:p>
        </p:txBody>
      </p:sp>
    </p:spTree>
    <p:extLst>
      <p:ext uri="{BB962C8B-B14F-4D97-AF65-F5344CB8AC3E}">
        <p14:creationId xmlns:p14="http://schemas.microsoft.com/office/powerpoint/2010/main" val="188762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3B6170-DA3F-F04C-BD1F-4F28FE34A736}"/>
              </a:ext>
            </a:extLst>
          </p:cNvPr>
          <p:cNvSpPr>
            <a:spLocks noGrp="1"/>
          </p:cNvSpPr>
          <p:nvPr>
            <p:ph type="title"/>
          </p:nvPr>
        </p:nvSpPr>
        <p:spPr>
          <a:xfrm>
            <a:off x="1811048" y="637362"/>
            <a:ext cx="4669266" cy="674603"/>
          </a:xfrm>
        </p:spPr>
        <p:txBody>
          <a:bodyPr/>
          <a:lstStyle/>
          <a:p>
            <a:r>
              <a:rPr lang="it-IT" dirty="0"/>
              <a:t>La struttura urbana</a:t>
            </a:r>
          </a:p>
        </p:txBody>
      </p:sp>
      <p:sp>
        <p:nvSpPr>
          <p:cNvPr id="3" name="Segnaposto contenuto 2">
            <a:extLst>
              <a:ext uri="{FF2B5EF4-FFF2-40B4-BE49-F238E27FC236}">
                <a16:creationId xmlns:a16="http://schemas.microsoft.com/office/drawing/2014/main" id="{3B5EC1EB-3AB2-6441-A251-EA119B7E9B8A}"/>
              </a:ext>
            </a:extLst>
          </p:cNvPr>
          <p:cNvSpPr>
            <a:spLocks noGrp="1"/>
          </p:cNvSpPr>
          <p:nvPr>
            <p:ph idx="1"/>
          </p:nvPr>
        </p:nvSpPr>
        <p:spPr>
          <a:xfrm>
            <a:off x="1489281" y="1895061"/>
            <a:ext cx="10464180" cy="4731026"/>
          </a:xfrm>
        </p:spPr>
        <p:txBody>
          <a:bodyPr>
            <a:normAutofit/>
          </a:bodyPr>
          <a:lstStyle/>
          <a:p>
            <a:pPr marL="720725" indent="-355600">
              <a:buNone/>
            </a:pPr>
            <a:r>
              <a:rPr lang="it-IT" sz="2200" dirty="0"/>
              <a:t>Le morfologie delle città, se non in casi estremi, non sono omogenee in forza della sovrapposizione storica, dei mutamenti amministrativi, pianificatori, politici, sulla viabilità, interna e esterna.</a:t>
            </a:r>
          </a:p>
          <a:p>
            <a:pPr marL="720725" indent="-355600">
              <a:buNone/>
            </a:pPr>
            <a:r>
              <a:rPr lang="it-IT" sz="2200" dirty="0"/>
              <a:t>La planimetria è bidimensionale, manca la considerazione dell’altezza (grattacieli, villette) e della profondità (spazi sotterranei, metropolitane) </a:t>
            </a:r>
            <a:r>
              <a:rPr lang="it-IT" sz="2200" dirty="0">
                <a:sym typeface="Wingdings" pitchFamily="2" charset="2"/>
              </a:rPr>
              <a:t> volumetria.</a:t>
            </a:r>
          </a:p>
          <a:p>
            <a:pPr marL="720725" indent="-355600">
              <a:buNone/>
            </a:pPr>
            <a:r>
              <a:rPr lang="it-IT" sz="2200" dirty="0">
                <a:sym typeface="Wingdings" pitchFamily="2" charset="2"/>
              </a:rPr>
              <a:t>Inoltre occorre considerare la disposizione della popolazione e delle varie attività economiche</a:t>
            </a:r>
          </a:p>
          <a:p>
            <a:pPr marL="720725" indent="-355600">
              <a:buNone/>
            </a:pPr>
            <a:r>
              <a:rPr lang="it-IT" sz="2200" dirty="0">
                <a:sym typeface="Wingdings" pitchFamily="2" charset="2"/>
              </a:rPr>
              <a:t>Fino a metà Novecento i modelli morfologici dominanti erano quelli dell’Europa occidentale e del Nord America, ora sono più complessi.</a:t>
            </a:r>
            <a:endParaRPr lang="it-IT" sz="2200" dirty="0"/>
          </a:p>
        </p:txBody>
      </p:sp>
    </p:spTree>
    <p:extLst>
      <p:ext uri="{BB962C8B-B14F-4D97-AF65-F5344CB8AC3E}">
        <p14:creationId xmlns:p14="http://schemas.microsoft.com/office/powerpoint/2010/main" val="323985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50B2FA-16C9-824F-A5C5-EBD98898B542}"/>
              </a:ext>
            </a:extLst>
          </p:cNvPr>
          <p:cNvSpPr>
            <a:spLocks noGrp="1"/>
          </p:cNvSpPr>
          <p:nvPr>
            <p:ph type="title"/>
          </p:nvPr>
        </p:nvSpPr>
        <p:spPr>
          <a:xfrm>
            <a:off x="1837551" y="597606"/>
            <a:ext cx="3794623" cy="727612"/>
          </a:xfrm>
        </p:spPr>
        <p:txBody>
          <a:bodyPr/>
          <a:lstStyle/>
          <a:p>
            <a:r>
              <a:rPr lang="it-IT" dirty="0"/>
              <a:t>Schemi di città</a:t>
            </a:r>
          </a:p>
        </p:txBody>
      </p:sp>
      <p:sp>
        <p:nvSpPr>
          <p:cNvPr id="3" name="Segnaposto contenuto 2">
            <a:extLst>
              <a:ext uri="{FF2B5EF4-FFF2-40B4-BE49-F238E27FC236}">
                <a16:creationId xmlns:a16="http://schemas.microsoft.com/office/drawing/2014/main" id="{AEA0A773-8827-BB48-B72E-8EC89D157936}"/>
              </a:ext>
            </a:extLst>
          </p:cNvPr>
          <p:cNvSpPr>
            <a:spLocks noGrp="1"/>
          </p:cNvSpPr>
          <p:nvPr>
            <p:ph idx="1"/>
          </p:nvPr>
        </p:nvSpPr>
        <p:spPr>
          <a:xfrm>
            <a:off x="1741073" y="1722782"/>
            <a:ext cx="10238892" cy="5009322"/>
          </a:xfrm>
        </p:spPr>
        <p:txBody>
          <a:bodyPr>
            <a:normAutofit/>
          </a:bodyPr>
          <a:lstStyle/>
          <a:p>
            <a:pPr marL="490538" indent="-446088">
              <a:buNone/>
            </a:pPr>
            <a:r>
              <a:rPr lang="it-IT" dirty="0"/>
              <a:t>Al centro il quartiere degli affari (</a:t>
            </a:r>
            <a:r>
              <a:rPr lang="it-IT" b="1" dirty="0"/>
              <a:t>CBD</a:t>
            </a:r>
            <a:r>
              <a:rPr lang="it-IT" dirty="0"/>
              <a:t> </a:t>
            </a:r>
            <a:r>
              <a:rPr lang="it-IT" i="1" dirty="0"/>
              <a:t>Central Business </a:t>
            </a:r>
            <a:r>
              <a:rPr lang="it-IT" i="1" dirty="0" err="1"/>
              <a:t>District</a:t>
            </a:r>
            <a:r>
              <a:rPr lang="it-IT" dirty="0"/>
              <a:t>), attorno aree miste di servizi (cultura, trasporti, piccoli negozi) e residenza, abitate da classi sociali meno abbienti (ma con spazi per high society). Attorno a queste due prime aree concentriche, ci sono la </a:t>
            </a:r>
            <a:r>
              <a:rPr lang="it-IT" b="1" dirty="0"/>
              <a:t>semi- periferia </a:t>
            </a:r>
            <a:r>
              <a:rPr lang="it-IT" dirty="0"/>
              <a:t>(o di transizione) e la </a:t>
            </a:r>
            <a:r>
              <a:rPr lang="it-IT" b="1" dirty="0"/>
              <a:t>periferia</a:t>
            </a:r>
            <a:r>
              <a:rPr lang="it-IT" dirty="0"/>
              <a:t>, attraversate da assi di comunicazioni principali. Nella prima i quartieri residenziali non popolari, nella seconda quelli popolari e gli stabilimenti industriali. Al di là, le aree periferiche extra urbane.</a:t>
            </a:r>
          </a:p>
          <a:p>
            <a:pPr marL="490538" indent="-446088">
              <a:buNone/>
            </a:pPr>
            <a:r>
              <a:rPr lang="it-IT" dirty="0"/>
              <a:t>Oggi questo schema vale per i centri minori e quelli che non sono stati in grado di adeguarsi alle nuove metodologie produttive e allo sviluppo delle reti.</a:t>
            </a:r>
          </a:p>
          <a:p>
            <a:pPr marL="490538" indent="-446088">
              <a:buNone/>
            </a:pPr>
            <a:r>
              <a:rPr lang="it-IT" dirty="0"/>
              <a:t>Quindi abbiamo una dispersione urbana, in cui manca l’ordine pregresso imposto dal rapporto centro-periferia. La densità della popolazione e dell’occupazione del suolo, il prezzo degli spazi e le centralità funzionali sono molto variabili all’interno dello stesso centro a seconda delle risposte che danno alle diverse logiche di sviluppo, che sono sia esogene (il decentramento metropolitano) sia endogene (relative alle specifiche modalità di vita locali)</a:t>
            </a:r>
          </a:p>
        </p:txBody>
      </p:sp>
    </p:spTree>
    <p:extLst>
      <p:ext uri="{BB962C8B-B14F-4D97-AF65-F5344CB8AC3E}">
        <p14:creationId xmlns:p14="http://schemas.microsoft.com/office/powerpoint/2010/main" val="3692087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4EEB32-04C7-0D4B-95F5-E53D9B6D1C91}"/>
              </a:ext>
            </a:extLst>
          </p:cNvPr>
          <p:cNvSpPr>
            <a:spLocks noGrp="1"/>
          </p:cNvSpPr>
          <p:nvPr>
            <p:ph type="title"/>
          </p:nvPr>
        </p:nvSpPr>
        <p:spPr>
          <a:xfrm>
            <a:off x="1917065" y="650615"/>
            <a:ext cx="4960814" cy="740864"/>
          </a:xfrm>
        </p:spPr>
        <p:txBody>
          <a:bodyPr/>
          <a:lstStyle/>
          <a:p>
            <a:r>
              <a:rPr lang="it-IT" dirty="0"/>
              <a:t>Uso del suolo urbano</a:t>
            </a:r>
          </a:p>
        </p:txBody>
      </p:sp>
      <p:sp>
        <p:nvSpPr>
          <p:cNvPr id="3" name="Segnaposto contenuto 2">
            <a:extLst>
              <a:ext uri="{FF2B5EF4-FFF2-40B4-BE49-F238E27FC236}">
                <a16:creationId xmlns:a16="http://schemas.microsoft.com/office/drawing/2014/main" id="{1C64C86D-8670-2C44-A5E2-EFE2EE4D5DCE}"/>
              </a:ext>
            </a:extLst>
          </p:cNvPr>
          <p:cNvSpPr>
            <a:spLocks noGrp="1"/>
          </p:cNvSpPr>
          <p:nvPr>
            <p:ph idx="1"/>
          </p:nvPr>
        </p:nvSpPr>
        <p:spPr>
          <a:xfrm>
            <a:off x="1815548" y="1616765"/>
            <a:ext cx="9992139" cy="5102087"/>
          </a:xfrm>
        </p:spPr>
        <p:txBody>
          <a:bodyPr>
            <a:noAutofit/>
          </a:bodyPr>
          <a:lstStyle/>
          <a:p>
            <a:pPr marL="0" indent="0">
              <a:buNone/>
            </a:pPr>
            <a:r>
              <a:rPr lang="it-IT" dirty="0"/>
              <a:t>Tre i principali processi che influenzano la struttura della città</a:t>
            </a:r>
          </a:p>
          <a:p>
            <a:pPr lvl="1">
              <a:buFont typeface="Arial" panose="020B0604020202020204" pitchFamily="34" charset="0"/>
              <a:buChar char="•"/>
            </a:pPr>
            <a:r>
              <a:rPr lang="it-IT" sz="1800" b="1" dirty="0"/>
              <a:t>Centralizzazione</a:t>
            </a:r>
            <a:r>
              <a:rPr lang="it-IT" sz="1800" dirty="0"/>
              <a:t>: processo che porta popolazione e attività economiche a confluire verso i quartieri centrali della città</a:t>
            </a:r>
          </a:p>
          <a:p>
            <a:pPr lvl="1">
              <a:buFont typeface="Arial" panose="020B0604020202020204" pitchFamily="34" charset="0"/>
              <a:buChar char="•"/>
            </a:pPr>
            <a:r>
              <a:rPr lang="it-IT" sz="1800" b="1" dirty="0"/>
              <a:t>Decentralizzazione</a:t>
            </a:r>
            <a:r>
              <a:rPr lang="it-IT" sz="1800" dirty="0"/>
              <a:t>: fenomeno di uscita dal centro verso la periferia</a:t>
            </a:r>
          </a:p>
          <a:p>
            <a:pPr lvl="1">
              <a:buFont typeface="Arial" panose="020B0604020202020204" pitchFamily="34" charset="0"/>
              <a:buChar char="•"/>
            </a:pPr>
            <a:r>
              <a:rPr lang="it-IT" sz="1800" b="1" dirty="0"/>
              <a:t>Agglomerazione</a:t>
            </a:r>
            <a:r>
              <a:rPr lang="it-IT" sz="1800" dirty="0"/>
              <a:t>: concentrazione di attività/funzioni in determinate parti della città</a:t>
            </a:r>
          </a:p>
          <a:p>
            <a:pPr marL="365125" indent="-320675">
              <a:buNone/>
            </a:pPr>
            <a:r>
              <a:rPr lang="it-IT" dirty="0"/>
              <a:t>Questo comporta una struttura </a:t>
            </a:r>
            <a:r>
              <a:rPr lang="it-IT" u="sng" dirty="0"/>
              <a:t>policentrica,</a:t>
            </a:r>
            <a:r>
              <a:rPr lang="it-IT" dirty="0"/>
              <a:t> detta anche </a:t>
            </a:r>
            <a:r>
              <a:rPr lang="it-IT" i="1" dirty="0"/>
              <a:t>multipolare</a:t>
            </a:r>
            <a:r>
              <a:rPr lang="it-IT" dirty="0"/>
              <a:t>, per cui le città sono spesso caratterizzate da una zonizzazione funzionale (=suddivisione del territorio in zone caratterizzate da specifiche funzioni o usi del suolo) che porta a una diversificazione del valore dei rispettivi terreni, ovvero una delle forze economiche che maggiormente incidono sull’uso del suolo urbano.</a:t>
            </a:r>
          </a:p>
          <a:p>
            <a:pPr marL="365125" indent="-320675">
              <a:buNone/>
            </a:pPr>
            <a:r>
              <a:rPr lang="it-IT" dirty="0"/>
              <a:t>Talvolta l’uso del suolo dipende più che dal mercato dalle scelte amministrative per inserire attività non commerciali ma necessarie (scuole, ospedali, area pubbliche), attuate mediante normativa che regola l’uso del suolo e quindi il suo sviluppo</a:t>
            </a:r>
          </a:p>
        </p:txBody>
      </p:sp>
    </p:spTree>
    <p:extLst>
      <p:ext uri="{BB962C8B-B14F-4D97-AF65-F5344CB8AC3E}">
        <p14:creationId xmlns:p14="http://schemas.microsoft.com/office/powerpoint/2010/main" val="126095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CAD577-DD8B-4042-ABA8-7599DAA6FD17}"/>
              </a:ext>
            </a:extLst>
          </p:cNvPr>
          <p:cNvSpPr>
            <a:spLocks noGrp="1"/>
          </p:cNvSpPr>
          <p:nvPr>
            <p:ph type="title"/>
          </p:nvPr>
        </p:nvSpPr>
        <p:spPr/>
        <p:txBody>
          <a:bodyPr/>
          <a:lstStyle/>
          <a:p>
            <a:r>
              <a:rPr lang="it-IT" dirty="0"/>
              <a:t>Modelli urbani</a:t>
            </a:r>
          </a:p>
        </p:txBody>
      </p:sp>
      <p:sp>
        <p:nvSpPr>
          <p:cNvPr id="3" name="Segnaposto contenuto 2">
            <a:extLst>
              <a:ext uri="{FF2B5EF4-FFF2-40B4-BE49-F238E27FC236}">
                <a16:creationId xmlns:a16="http://schemas.microsoft.com/office/drawing/2014/main" id="{9C92C0E4-DB1F-9D45-B1DF-279DFA3A95A9}"/>
              </a:ext>
            </a:extLst>
          </p:cNvPr>
          <p:cNvSpPr>
            <a:spLocks noGrp="1"/>
          </p:cNvSpPr>
          <p:nvPr>
            <p:ph idx="1"/>
          </p:nvPr>
        </p:nvSpPr>
        <p:spPr/>
        <p:txBody>
          <a:bodyPr>
            <a:normAutofit/>
          </a:bodyPr>
          <a:lstStyle/>
          <a:p>
            <a:r>
              <a:rPr lang="it-IT" sz="2000" dirty="0"/>
              <a:t>A zone concentriche</a:t>
            </a:r>
          </a:p>
          <a:p>
            <a:r>
              <a:rPr lang="it-IT" sz="2000" dirty="0"/>
              <a:t>Dei nuclei multipli</a:t>
            </a:r>
          </a:p>
          <a:p>
            <a:r>
              <a:rPr lang="it-IT" sz="2000" dirty="0"/>
              <a:t>Le città europee</a:t>
            </a:r>
          </a:p>
          <a:p>
            <a:r>
              <a:rPr lang="it-IT" sz="2000" dirty="0"/>
              <a:t>Le città nord americane</a:t>
            </a:r>
          </a:p>
          <a:p>
            <a:r>
              <a:rPr lang="it-IT" sz="2000" dirty="0"/>
              <a:t>Le città dell’ex Unione Sovietica e dei paesi socialisti</a:t>
            </a:r>
          </a:p>
          <a:p>
            <a:r>
              <a:rPr lang="it-IT" sz="2000" dirty="0"/>
              <a:t>Le città del Sud del mondo e dei paesi emergenti</a:t>
            </a:r>
          </a:p>
          <a:p>
            <a:r>
              <a:rPr lang="it-IT" sz="2000" dirty="0"/>
              <a:t>Le città islamiche</a:t>
            </a:r>
          </a:p>
        </p:txBody>
      </p:sp>
    </p:spTree>
    <p:extLst>
      <p:ext uri="{BB962C8B-B14F-4D97-AF65-F5344CB8AC3E}">
        <p14:creationId xmlns:p14="http://schemas.microsoft.com/office/powerpoint/2010/main" val="1609126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1395EF-888B-7742-BF0B-C756B5B4D9A7}"/>
              </a:ext>
            </a:extLst>
          </p:cNvPr>
          <p:cNvSpPr>
            <a:spLocks noGrp="1"/>
          </p:cNvSpPr>
          <p:nvPr>
            <p:ph type="title"/>
          </p:nvPr>
        </p:nvSpPr>
        <p:spPr>
          <a:xfrm>
            <a:off x="1784543" y="637362"/>
            <a:ext cx="8911687" cy="727612"/>
          </a:xfrm>
        </p:spPr>
        <p:txBody>
          <a:bodyPr/>
          <a:lstStyle/>
          <a:p>
            <a:r>
              <a:rPr lang="it-IT" dirty="0"/>
              <a:t>Popolazione e governo delle città</a:t>
            </a:r>
          </a:p>
        </p:txBody>
      </p:sp>
      <p:sp>
        <p:nvSpPr>
          <p:cNvPr id="3" name="Segnaposto contenuto 2">
            <a:extLst>
              <a:ext uri="{FF2B5EF4-FFF2-40B4-BE49-F238E27FC236}">
                <a16:creationId xmlns:a16="http://schemas.microsoft.com/office/drawing/2014/main" id="{4CFDC620-80DF-3643-9F01-89CE409B2B63}"/>
              </a:ext>
            </a:extLst>
          </p:cNvPr>
          <p:cNvSpPr>
            <a:spLocks noGrp="1"/>
          </p:cNvSpPr>
          <p:nvPr>
            <p:ph idx="1"/>
          </p:nvPr>
        </p:nvSpPr>
        <p:spPr>
          <a:xfrm>
            <a:off x="1700529" y="1457739"/>
            <a:ext cx="10009892" cy="4797286"/>
          </a:xfrm>
        </p:spPr>
        <p:txBody>
          <a:bodyPr>
            <a:normAutofit/>
          </a:bodyPr>
          <a:lstStyle/>
          <a:p>
            <a:pPr marL="0" indent="0">
              <a:buNone/>
            </a:pPr>
            <a:r>
              <a:rPr lang="it-IT" sz="2400" dirty="0"/>
              <a:t>Tre categorie di popolazione urbana:</a:t>
            </a:r>
          </a:p>
          <a:p>
            <a:pPr lvl="1">
              <a:buFont typeface="Arial" panose="020B0604020202020204" pitchFamily="34" charset="0"/>
              <a:buChar char="•"/>
            </a:pPr>
            <a:r>
              <a:rPr lang="it-IT" sz="2400" dirty="0"/>
              <a:t>Residenti</a:t>
            </a:r>
          </a:p>
          <a:p>
            <a:pPr lvl="1">
              <a:buFont typeface="Arial" panose="020B0604020202020204" pitchFamily="34" charset="0"/>
              <a:buChar char="•"/>
            </a:pPr>
            <a:r>
              <a:rPr lang="it-IT" sz="2400" dirty="0"/>
              <a:t>Pendolari</a:t>
            </a:r>
          </a:p>
          <a:p>
            <a:pPr lvl="1">
              <a:buFont typeface="Arial" panose="020B0604020202020204" pitchFamily="34" charset="0"/>
              <a:buChar char="•"/>
            </a:pPr>
            <a:r>
              <a:rPr lang="it-IT" sz="2400" dirty="0"/>
              <a:t>Utenti di servizi</a:t>
            </a:r>
          </a:p>
          <a:p>
            <a:pPr lvl="1">
              <a:buFont typeface="Arial" panose="020B0604020202020204" pitchFamily="34" charset="0"/>
              <a:buChar char="•"/>
            </a:pPr>
            <a:r>
              <a:rPr lang="it-IT" sz="2400" dirty="0"/>
              <a:t>+ utenti d’affari e turisti</a:t>
            </a:r>
          </a:p>
          <a:p>
            <a:pPr marL="0" indent="0">
              <a:buNone/>
            </a:pPr>
            <a:r>
              <a:rPr lang="it-IT" sz="2400" dirty="0"/>
              <a:t>L’afflusso di popolazione non residente (</a:t>
            </a:r>
            <a:r>
              <a:rPr lang="it-IT" sz="2400" i="1" dirty="0"/>
              <a:t>city-</a:t>
            </a:r>
            <a:r>
              <a:rPr lang="it-IT" sz="2400" i="1" dirty="0" err="1"/>
              <a:t>users</a:t>
            </a:r>
            <a:r>
              <a:rPr lang="it-IT" sz="2400" dirty="0"/>
              <a:t>) condiziona lo sviluppo urbanistico delle città sotto tanti aspetti diversi, talvolta più che gli interessi nei confronti dei residenti</a:t>
            </a:r>
          </a:p>
        </p:txBody>
      </p:sp>
    </p:spTree>
    <p:extLst>
      <p:ext uri="{BB962C8B-B14F-4D97-AF65-F5344CB8AC3E}">
        <p14:creationId xmlns:p14="http://schemas.microsoft.com/office/powerpoint/2010/main" val="861743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3DB91-799C-2546-A9B5-6112836D2525}"/>
              </a:ext>
            </a:extLst>
          </p:cNvPr>
          <p:cNvSpPr>
            <a:spLocks noGrp="1"/>
          </p:cNvSpPr>
          <p:nvPr>
            <p:ph type="title"/>
          </p:nvPr>
        </p:nvSpPr>
        <p:spPr>
          <a:xfrm>
            <a:off x="1758039" y="637362"/>
            <a:ext cx="6657092" cy="767368"/>
          </a:xfrm>
        </p:spPr>
        <p:txBody>
          <a:bodyPr/>
          <a:lstStyle/>
          <a:p>
            <a:r>
              <a:rPr lang="it-IT" dirty="0"/>
              <a:t>Città e composizione sociale</a:t>
            </a:r>
          </a:p>
        </p:txBody>
      </p:sp>
      <p:sp>
        <p:nvSpPr>
          <p:cNvPr id="3" name="Segnaposto contenuto 2">
            <a:extLst>
              <a:ext uri="{FF2B5EF4-FFF2-40B4-BE49-F238E27FC236}">
                <a16:creationId xmlns:a16="http://schemas.microsoft.com/office/drawing/2014/main" id="{21B11377-58A7-3844-B1A0-1722C028BCBA}"/>
              </a:ext>
            </a:extLst>
          </p:cNvPr>
          <p:cNvSpPr>
            <a:spLocks noGrp="1"/>
          </p:cNvSpPr>
          <p:nvPr>
            <p:ph idx="1"/>
          </p:nvPr>
        </p:nvSpPr>
        <p:spPr>
          <a:xfrm>
            <a:off x="1411356" y="1580028"/>
            <a:ext cx="10608366" cy="5277972"/>
          </a:xfrm>
        </p:spPr>
        <p:txBody>
          <a:bodyPr>
            <a:normAutofit/>
          </a:bodyPr>
          <a:lstStyle/>
          <a:p>
            <a:pPr marL="582613" indent="-400050">
              <a:buNone/>
            </a:pPr>
            <a:r>
              <a:rPr lang="it-IT" dirty="0"/>
              <a:t>Compresenza di persone con livelli di istruzione e occupazione diversi (posizione socio professionale) che hanno redditi e tipi di consumo diversi. Nelle città dei paesi economicamente avanzati la densità di persone appartenenti a classi superiori è statisticamente superiore alla media (15-20% in più) </a:t>
            </a:r>
            <a:r>
              <a:rPr lang="it-IT" dirty="0">
                <a:sym typeface="Wingdings" pitchFamily="2" charset="2"/>
              </a:rPr>
              <a:t> diverse esigenze, diverse risposte urbane.</a:t>
            </a:r>
          </a:p>
          <a:p>
            <a:pPr marL="582613" indent="-400050">
              <a:buNone/>
            </a:pPr>
            <a:r>
              <a:rPr lang="it-IT" dirty="0">
                <a:sym typeface="Wingdings" pitchFamily="2" charset="2"/>
              </a:rPr>
              <a:t>La loro presenza in città attira/richiede manodopera meno qualificata per soddisfare i servizi  polarizzazione sociale</a:t>
            </a:r>
          </a:p>
          <a:p>
            <a:pPr marL="582613" indent="-400050">
              <a:buNone/>
            </a:pPr>
            <a:r>
              <a:rPr lang="it-IT" dirty="0">
                <a:sym typeface="Wingdings" pitchFamily="2" charset="2"/>
              </a:rPr>
              <a:t>Nelle città del Sud del mondo, con la dimensione urbana cresce la percentuale di popolazione meno istruita e più povera, attirata dalla ricerca di sopravvivenza </a:t>
            </a:r>
          </a:p>
          <a:p>
            <a:pPr marL="582613" indent="-400050">
              <a:buNone/>
            </a:pPr>
            <a:r>
              <a:rPr lang="it-IT" dirty="0">
                <a:sym typeface="Wingdings" pitchFamily="2" charset="2"/>
              </a:rPr>
              <a:t>Spostamenti nell’occupazione degli spazi urbani:</a:t>
            </a:r>
          </a:p>
          <a:p>
            <a:pPr marL="582613" indent="-400050">
              <a:buNone/>
            </a:pPr>
            <a:r>
              <a:rPr lang="it-IT" b="1" dirty="0" err="1">
                <a:sym typeface="Wingdings" pitchFamily="2" charset="2"/>
              </a:rPr>
              <a:t>gentifrication</a:t>
            </a:r>
            <a:r>
              <a:rPr lang="it-IT" dirty="0">
                <a:sym typeface="Wingdings" pitchFamily="2" charset="2"/>
              </a:rPr>
              <a:t>, cioè quel processo per cui spazi abbandonati nel corso del Novecento dalle classi abbienti e divenuti residenziali per quelle a reddito minore, sono </a:t>
            </a:r>
            <a:r>
              <a:rPr lang="it-IT" dirty="0" err="1">
                <a:sym typeface="Wingdings" pitchFamily="2" charset="2"/>
              </a:rPr>
              <a:t>ri</a:t>
            </a:r>
            <a:r>
              <a:rPr lang="it-IT" dirty="0">
                <a:sym typeface="Wingdings" pitchFamily="2" charset="2"/>
              </a:rPr>
              <a:t>-conquistati attraverso recupero e la conseguente espulsione dei residenti non in grado di sostenere i costi dei nuovi servizi</a:t>
            </a:r>
          </a:p>
          <a:p>
            <a:pPr marL="582613" indent="-400050">
              <a:buNone/>
            </a:pPr>
            <a:r>
              <a:rPr lang="it-IT" b="1" dirty="0">
                <a:sym typeface="Wingdings" pitchFamily="2" charset="2"/>
              </a:rPr>
              <a:t>Baraccopoli</a:t>
            </a:r>
            <a:r>
              <a:rPr lang="it-IT" dirty="0">
                <a:sym typeface="Wingdings" pitchFamily="2" charset="2"/>
              </a:rPr>
              <a:t> (</a:t>
            </a:r>
            <a:r>
              <a:rPr lang="it-IT" dirty="0" err="1">
                <a:sym typeface="Wingdings" pitchFamily="2" charset="2"/>
              </a:rPr>
              <a:t>slums</a:t>
            </a:r>
            <a:r>
              <a:rPr lang="it-IT" dirty="0">
                <a:sym typeface="Wingdings" pitchFamily="2" charset="2"/>
              </a:rPr>
              <a:t>, </a:t>
            </a:r>
            <a:r>
              <a:rPr lang="it-IT" dirty="0" err="1">
                <a:sym typeface="Wingdings" pitchFamily="2" charset="2"/>
              </a:rPr>
              <a:t>bidonvilles</a:t>
            </a:r>
            <a:r>
              <a:rPr lang="it-IT" dirty="0">
                <a:sym typeface="Wingdings" pitchFamily="2" charset="2"/>
              </a:rPr>
              <a:t>, favela, </a:t>
            </a:r>
            <a:r>
              <a:rPr lang="it-IT" dirty="0" err="1">
                <a:sym typeface="Wingdings" pitchFamily="2" charset="2"/>
              </a:rPr>
              <a:t>barrios</a:t>
            </a:r>
            <a:r>
              <a:rPr lang="it-IT" dirty="0">
                <a:sym typeface="Wingdings" pitchFamily="2" charset="2"/>
              </a:rPr>
              <a:t>) vs. </a:t>
            </a:r>
            <a:r>
              <a:rPr lang="it-IT" b="1" dirty="0" err="1">
                <a:sym typeface="Wingdings" pitchFamily="2" charset="2"/>
              </a:rPr>
              <a:t>gated</a:t>
            </a:r>
            <a:r>
              <a:rPr lang="it-IT" b="1" dirty="0">
                <a:sym typeface="Wingdings" pitchFamily="2" charset="2"/>
              </a:rPr>
              <a:t> </a:t>
            </a:r>
            <a:r>
              <a:rPr lang="it-IT" b="1" dirty="0" err="1">
                <a:sym typeface="Wingdings" pitchFamily="2" charset="2"/>
              </a:rPr>
              <a:t>communities</a:t>
            </a:r>
            <a:r>
              <a:rPr lang="it-IT" b="1" dirty="0">
                <a:sym typeface="Wingdings" pitchFamily="2" charset="2"/>
              </a:rPr>
              <a:t> </a:t>
            </a:r>
            <a:r>
              <a:rPr lang="it-IT" dirty="0">
                <a:sym typeface="Wingdings" pitchFamily="2" charset="2"/>
              </a:rPr>
              <a:t>(comunità recintate)</a:t>
            </a:r>
            <a:endParaRPr lang="it-IT" dirty="0"/>
          </a:p>
        </p:txBody>
      </p:sp>
    </p:spTree>
    <p:extLst>
      <p:ext uri="{BB962C8B-B14F-4D97-AF65-F5344CB8AC3E}">
        <p14:creationId xmlns:p14="http://schemas.microsoft.com/office/powerpoint/2010/main" val="684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7039B7-E4D8-2A45-83E3-3AB18BD7DA91}"/>
              </a:ext>
            </a:extLst>
          </p:cNvPr>
          <p:cNvSpPr>
            <a:spLocks noGrp="1"/>
          </p:cNvSpPr>
          <p:nvPr>
            <p:ph type="title"/>
          </p:nvPr>
        </p:nvSpPr>
        <p:spPr/>
        <p:txBody>
          <a:bodyPr/>
          <a:lstStyle/>
          <a:p>
            <a:r>
              <a:rPr lang="it-IT" altLang="it-IT" b="1" dirty="0"/>
              <a:t>Presentazione n. 29</a:t>
            </a:r>
            <a:endParaRPr lang="it-IT" dirty="0"/>
          </a:p>
        </p:txBody>
      </p:sp>
      <p:sp>
        <p:nvSpPr>
          <p:cNvPr id="3" name="Segnaposto contenuto 2">
            <a:extLst>
              <a:ext uri="{FF2B5EF4-FFF2-40B4-BE49-F238E27FC236}">
                <a16:creationId xmlns:a16="http://schemas.microsoft.com/office/drawing/2014/main" id="{B2136BA2-DAF9-A24E-857E-23D318595084}"/>
              </a:ext>
            </a:extLst>
          </p:cNvPr>
          <p:cNvSpPr>
            <a:spLocks noGrp="1"/>
          </p:cNvSpPr>
          <p:nvPr>
            <p:ph idx="1"/>
          </p:nvPr>
        </p:nvSpPr>
        <p:spPr/>
        <p:txBody>
          <a:bodyPr>
            <a:normAutofit/>
          </a:bodyPr>
          <a:lstStyle/>
          <a:p>
            <a:pPr marL="0" indent="0">
              <a:buNone/>
            </a:pPr>
            <a:endParaRPr lang="it-IT" sz="4800" dirty="0">
              <a:solidFill>
                <a:srgbClr val="FF0000"/>
              </a:solidFill>
            </a:endParaRPr>
          </a:p>
          <a:p>
            <a:pPr marL="0" indent="0">
              <a:buNone/>
            </a:pPr>
            <a:r>
              <a:rPr lang="it-IT" sz="4800" dirty="0">
                <a:solidFill>
                  <a:srgbClr val="FF0000"/>
                </a:solidFill>
              </a:rPr>
              <a:t>Geografia urbana</a:t>
            </a:r>
          </a:p>
          <a:p>
            <a:pPr marL="0" indent="0">
              <a:buNone/>
            </a:pPr>
            <a:r>
              <a:rPr lang="it-IT" sz="4800" dirty="0">
                <a:solidFill>
                  <a:srgbClr val="FF0000"/>
                </a:solidFill>
              </a:rPr>
              <a:t>2</a:t>
            </a:r>
          </a:p>
          <a:p>
            <a:pPr marL="0" indent="0">
              <a:buNone/>
            </a:pPr>
            <a:endParaRPr lang="it-IT" sz="4800" dirty="0">
              <a:solidFill>
                <a:srgbClr val="FF0000"/>
              </a:solidFill>
            </a:endParaRPr>
          </a:p>
          <a:p>
            <a:pPr marL="0" indent="0">
              <a:buNone/>
            </a:pPr>
            <a:endParaRPr lang="it-IT" sz="4800" dirty="0">
              <a:solidFill>
                <a:srgbClr val="FF0000"/>
              </a:solidFill>
            </a:endParaRPr>
          </a:p>
        </p:txBody>
      </p:sp>
    </p:spTree>
    <p:extLst>
      <p:ext uri="{BB962C8B-B14F-4D97-AF65-F5344CB8AC3E}">
        <p14:creationId xmlns:p14="http://schemas.microsoft.com/office/powerpoint/2010/main" val="3369028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1D78E0-D8BB-9444-9B2C-475D88DD4050}"/>
              </a:ext>
            </a:extLst>
          </p:cNvPr>
          <p:cNvSpPr>
            <a:spLocks noGrp="1"/>
          </p:cNvSpPr>
          <p:nvPr>
            <p:ph type="title"/>
          </p:nvPr>
        </p:nvSpPr>
        <p:spPr>
          <a:xfrm>
            <a:off x="1758038" y="650614"/>
            <a:ext cx="7134171" cy="674603"/>
          </a:xfrm>
        </p:spPr>
        <p:txBody>
          <a:bodyPr/>
          <a:lstStyle/>
          <a:p>
            <a:r>
              <a:rPr lang="it-IT" dirty="0"/>
              <a:t>Politiche urbane e l’urbanistica</a:t>
            </a:r>
          </a:p>
        </p:txBody>
      </p:sp>
      <p:sp>
        <p:nvSpPr>
          <p:cNvPr id="3" name="Segnaposto contenuto 2">
            <a:extLst>
              <a:ext uri="{FF2B5EF4-FFF2-40B4-BE49-F238E27FC236}">
                <a16:creationId xmlns:a16="http://schemas.microsoft.com/office/drawing/2014/main" id="{208760CD-189E-F343-8AD3-BE7B36BB93D8}"/>
              </a:ext>
            </a:extLst>
          </p:cNvPr>
          <p:cNvSpPr>
            <a:spLocks noGrp="1"/>
          </p:cNvSpPr>
          <p:nvPr>
            <p:ph idx="1"/>
          </p:nvPr>
        </p:nvSpPr>
        <p:spPr>
          <a:xfrm>
            <a:off x="1543878" y="1450107"/>
            <a:ext cx="10316817" cy="5030206"/>
          </a:xfrm>
        </p:spPr>
        <p:txBody>
          <a:bodyPr>
            <a:normAutofit fontScale="92500"/>
          </a:bodyPr>
          <a:lstStyle/>
          <a:p>
            <a:pPr marL="582613" indent="-492125">
              <a:buNone/>
            </a:pPr>
            <a:r>
              <a:rPr lang="it-IT" b="1" dirty="0"/>
              <a:t>Urbanistica</a:t>
            </a:r>
            <a:r>
              <a:rPr lang="it-IT" dirty="0"/>
              <a:t>: disciplina che studia le trasformazioni dello spazio urbano ed è al tempo stesso una tecnica che elabora i piani e detta le regole di tali trasformazioni, traducendo nello spazio fisico gli indirizzi delle politiche urbane</a:t>
            </a:r>
          </a:p>
          <a:p>
            <a:pPr marL="582613" indent="-492125">
              <a:buNone/>
            </a:pPr>
            <a:r>
              <a:rPr lang="it-IT" dirty="0"/>
              <a:t>Molteplici attori, tanti e diversi interessi, diverse scale/livelli </a:t>
            </a:r>
            <a:r>
              <a:rPr lang="it-IT" dirty="0">
                <a:sym typeface="Wingdings" pitchFamily="2" charset="2"/>
              </a:rPr>
              <a:t> coinvolti nello sviluppo e gestione delle città</a:t>
            </a:r>
          </a:p>
          <a:p>
            <a:pPr marL="582613" indent="-492125">
              <a:buNone/>
            </a:pPr>
            <a:r>
              <a:rPr lang="it-IT" dirty="0">
                <a:sym typeface="Wingdings" pitchFamily="2" charset="2"/>
              </a:rPr>
              <a:t>Ci vuole una forma di organizzazione collettiva per coniugare interessi pubblici e privati politiche urbane.</a:t>
            </a:r>
          </a:p>
          <a:p>
            <a:pPr marL="582613" indent="-492125">
              <a:buNone/>
            </a:pPr>
            <a:r>
              <a:rPr lang="it-IT" dirty="0">
                <a:sym typeface="Wingdings" pitchFamily="2" charset="2"/>
              </a:rPr>
              <a:t>Incominciano nel XIX secolo, motivate dal riformismo umanitario (migliori condizioni per i meno abbienti) e/o da esigenze igienico-sanitarie.</a:t>
            </a:r>
          </a:p>
          <a:p>
            <a:pPr marL="582613" indent="-492125">
              <a:buNone/>
            </a:pPr>
            <a:r>
              <a:rPr lang="it-IT" dirty="0">
                <a:sym typeface="Wingdings" pitchFamily="2" charset="2"/>
              </a:rPr>
              <a:t>Per un secolo è una tecnica di pianificazione razionale degli spazi urbani delle singole città</a:t>
            </a:r>
          </a:p>
          <a:p>
            <a:pPr marL="582613" indent="-492125">
              <a:buNone/>
            </a:pPr>
            <a:r>
              <a:rPr lang="it-IT" dirty="0">
                <a:sym typeface="Wingdings" pitchFamily="2" charset="2"/>
              </a:rPr>
              <a:t>Ora ha come obiettivo principale lo sviluppo economico in un’arena competitiva nazionale e internazionale, azione condotta soprattutto da privati con i quali le autorità pubbliche si devono confrontare, sostenere, adeguare pianificazione strategica</a:t>
            </a:r>
          </a:p>
          <a:p>
            <a:pPr marL="582613" indent="-492125">
              <a:buNone/>
            </a:pPr>
            <a:r>
              <a:rPr lang="it-IT" b="1" i="1" dirty="0">
                <a:sym typeface="Wingdings" pitchFamily="2" charset="2"/>
              </a:rPr>
              <a:t>Smart </a:t>
            </a:r>
            <a:r>
              <a:rPr lang="it-IT" b="1" i="1" dirty="0" err="1">
                <a:sym typeface="Wingdings" pitchFamily="2" charset="2"/>
              </a:rPr>
              <a:t>cities</a:t>
            </a:r>
            <a:r>
              <a:rPr lang="it-IT" b="1" i="1" dirty="0">
                <a:sym typeface="Wingdings" pitchFamily="2" charset="2"/>
              </a:rPr>
              <a:t> </a:t>
            </a:r>
            <a:r>
              <a:rPr lang="it-IT" dirty="0">
                <a:sym typeface="Wingdings" pitchFamily="2" charset="2"/>
              </a:rPr>
              <a:t>come possibile evoluzione, integrando sostenibilità ambientale, sociale ed economica per migliorare l’efficienza e la qualità della vita attraverso un uso della tecnologia funzionale al miglioramento dei servizi e dell’ambiente</a:t>
            </a:r>
            <a:endParaRPr lang="it-IT" dirty="0"/>
          </a:p>
        </p:txBody>
      </p:sp>
    </p:spTree>
    <p:extLst>
      <p:ext uri="{BB962C8B-B14F-4D97-AF65-F5344CB8AC3E}">
        <p14:creationId xmlns:p14="http://schemas.microsoft.com/office/powerpoint/2010/main" val="242870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49A2D-0E88-9549-9873-8829C7D746AB}"/>
              </a:ext>
            </a:extLst>
          </p:cNvPr>
          <p:cNvSpPr>
            <a:spLocks noGrp="1"/>
          </p:cNvSpPr>
          <p:nvPr>
            <p:ph type="title"/>
          </p:nvPr>
        </p:nvSpPr>
        <p:spPr>
          <a:xfrm>
            <a:off x="1652021" y="690371"/>
            <a:ext cx="10288188" cy="727612"/>
          </a:xfrm>
        </p:spPr>
        <p:txBody>
          <a:bodyPr>
            <a:normAutofit/>
          </a:bodyPr>
          <a:lstStyle/>
          <a:p>
            <a:r>
              <a:rPr lang="it-IT" sz="3000" dirty="0"/>
              <a:t>Sito, paesaggio urbano e la città come ecosistema</a:t>
            </a:r>
          </a:p>
        </p:txBody>
      </p:sp>
      <p:sp>
        <p:nvSpPr>
          <p:cNvPr id="3" name="Segnaposto contenuto 2">
            <a:extLst>
              <a:ext uri="{FF2B5EF4-FFF2-40B4-BE49-F238E27FC236}">
                <a16:creationId xmlns:a16="http://schemas.microsoft.com/office/drawing/2014/main" id="{482A6297-CD7E-1740-996B-AA42A593B820}"/>
              </a:ext>
            </a:extLst>
          </p:cNvPr>
          <p:cNvSpPr>
            <a:spLocks noGrp="1"/>
          </p:cNvSpPr>
          <p:nvPr>
            <p:ph idx="1"/>
          </p:nvPr>
        </p:nvSpPr>
        <p:spPr>
          <a:xfrm>
            <a:off x="1754325" y="1616764"/>
            <a:ext cx="10185884" cy="5075583"/>
          </a:xfrm>
        </p:spPr>
        <p:txBody>
          <a:bodyPr>
            <a:noAutofit/>
          </a:bodyPr>
          <a:lstStyle/>
          <a:p>
            <a:pPr marL="720725" indent="-709613">
              <a:buNone/>
            </a:pPr>
            <a:r>
              <a:rPr lang="it-IT" sz="2100" dirty="0"/>
              <a:t>Le città sono costruzioni artificiali inserite in uno specifico contesto ambientale locale, portatore di storie che ne condizionano lo sviluppo </a:t>
            </a:r>
            <a:r>
              <a:rPr lang="it-IT" sz="2100" dirty="0">
                <a:sym typeface="Wingdings" pitchFamily="2" charset="2"/>
              </a:rPr>
              <a:t></a:t>
            </a:r>
            <a:r>
              <a:rPr lang="it-IT" sz="2100" b="1" dirty="0">
                <a:sym typeface="Wingdings" pitchFamily="2" charset="2"/>
              </a:rPr>
              <a:t>sito</a:t>
            </a:r>
            <a:endParaRPr lang="it-IT" sz="2100" b="1" dirty="0"/>
          </a:p>
          <a:p>
            <a:pPr marL="720725" indent="-709613">
              <a:buNone/>
            </a:pPr>
            <a:r>
              <a:rPr lang="it-IT" sz="2100" dirty="0"/>
              <a:t>Gli elementi naturali e artificiali della città collaborano alla formazione di un </a:t>
            </a:r>
            <a:r>
              <a:rPr lang="it-IT" sz="2100" b="1" dirty="0"/>
              <a:t>paesaggio urbano</a:t>
            </a:r>
            <a:r>
              <a:rPr lang="it-IT" sz="2100" dirty="0"/>
              <a:t>. Dei primi - il sito - interessano soprattutto le caratteristiche naturali (geomorfologiche, idrologiche, climatiche e biogeografiche). Dei secondi le opere dell’uomo. La loro combinazione costituisce i beni culturali urbani, patrimonio tangibili e intangibili delle funzioni che la città ha svolto nelle varie epoche.</a:t>
            </a:r>
          </a:p>
          <a:p>
            <a:pPr marL="720725" indent="-709613">
              <a:buNone/>
            </a:pPr>
            <a:r>
              <a:rPr lang="it-IT" sz="2100" dirty="0"/>
              <a:t>La città può essere considerata un </a:t>
            </a:r>
            <a:r>
              <a:rPr lang="it-IT" sz="2100" b="1" dirty="0"/>
              <a:t>ecosistema</a:t>
            </a:r>
            <a:r>
              <a:rPr lang="it-IT" sz="2100" dirty="0"/>
              <a:t>, che ha bisogno di continui scambi di materia e energia con il mondo esterno (oggi rappresentato dall’intero pianeta). Il suo studio serve a progettare l’ambiente artificiale tenendo conto dei cicli naturali e produrre uno sviluppo funzionale </a:t>
            </a:r>
            <a:r>
              <a:rPr lang="it-IT" sz="2100" dirty="0">
                <a:sym typeface="Wingdings" pitchFamily="2" charset="2"/>
              </a:rPr>
              <a:t> </a:t>
            </a:r>
            <a:r>
              <a:rPr lang="it-IT" sz="2100" b="1" dirty="0">
                <a:sym typeface="Wingdings" pitchFamily="2" charset="2"/>
              </a:rPr>
              <a:t>sostenibilità ambientale urbana</a:t>
            </a:r>
            <a:endParaRPr lang="it-IT" sz="2100" b="1" dirty="0"/>
          </a:p>
        </p:txBody>
      </p:sp>
    </p:spTree>
    <p:extLst>
      <p:ext uri="{BB962C8B-B14F-4D97-AF65-F5344CB8AC3E}">
        <p14:creationId xmlns:p14="http://schemas.microsoft.com/office/powerpoint/2010/main" val="323414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DFCDD-5CEC-804D-B7B0-599BD46A539D}"/>
              </a:ext>
            </a:extLst>
          </p:cNvPr>
          <p:cNvSpPr>
            <a:spLocks noGrp="1"/>
          </p:cNvSpPr>
          <p:nvPr>
            <p:ph type="title"/>
          </p:nvPr>
        </p:nvSpPr>
        <p:spPr>
          <a:xfrm>
            <a:off x="1713249" y="600961"/>
            <a:ext cx="9676240" cy="750761"/>
          </a:xfrm>
        </p:spPr>
        <p:txBody>
          <a:bodyPr/>
          <a:lstStyle/>
          <a:p>
            <a:r>
              <a:rPr lang="it-IT" dirty="0"/>
              <a:t>Funzioni della città </a:t>
            </a:r>
          </a:p>
        </p:txBody>
      </p:sp>
      <p:sp>
        <p:nvSpPr>
          <p:cNvPr id="3" name="Segnaposto contenuto 2">
            <a:extLst>
              <a:ext uri="{FF2B5EF4-FFF2-40B4-BE49-F238E27FC236}">
                <a16:creationId xmlns:a16="http://schemas.microsoft.com/office/drawing/2014/main" id="{D16D4074-45F9-974F-8BAB-603EAC1AA114}"/>
              </a:ext>
            </a:extLst>
          </p:cNvPr>
          <p:cNvSpPr>
            <a:spLocks noGrp="1"/>
          </p:cNvSpPr>
          <p:nvPr>
            <p:ph idx="1"/>
          </p:nvPr>
        </p:nvSpPr>
        <p:spPr>
          <a:xfrm>
            <a:off x="1813707" y="1983128"/>
            <a:ext cx="9980895" cy="4544993"/>
          </a:xfrm>
        </p:spPr>
        <p:txBody>
          <a:bodyPr>
            <a:normAutofit/>
          </a:bodyPr>
          <a:lstStyle/>
          <a:p>
            <a:pPr marL="720725" indent="-676275">
              <a:buNone/>
            </a:pPr>
            <a:r>
              <a:rPr lang="it-IT" sz="2000" dirty="0"/>
              <a:t>Per </a:t>
            </a:r>
            <a:r>
              <a:rPr lang="it-IT" sz="2000" b="1" dirty="0"/>
              <a:t>funzione</a:t>
            </a:r>
            <a:r>
              <a:rPr lang="it-IT" sz="2000" dirty="0"/>
              <a:t> di una città si intende un’attività ( governo, amministrazione pubblica, commercio, industria, ricerca, istruzione, ecc.) che risponde sia a esigenze interne alla città sia e soprattutto esterne a essa. Sono queste ultime a giustificare le città in relazione ai territori più vasti (regionali, statali, internazionali) per i quali la città esercita le sue funzioni. </a:t>
            </a:r>
          </a:p>
          <a:p>
            <a:pPr marL="720725" indent="-676275">
              <a:buNone/>
            </a:pPr>
            <a:r>
              <a:rPr lang="it-IT" sz="2000" dirty="0"/>
              <a:t>Quindi lo spazio interessato (</a:t>
            </a:r>
            <a:r>
              <a:rPr lang="it-IT" sz="2000" b="1" dirty="0"/>
              <a:t>raggio d’azione </a:t>
            </a:r>
            <a:r>
              <a:rPr lang="it-IT" sz="2000" dirty="0"/>
              <a:t>o </a:t>
            </a:r>
            <a:r>
              <a:rPr lang="it-IT" sz="2000" b="1" dirty="0"/>
              <a:t>portata</a:t>
            </a:r>
            <a:r>
              <a:rPr lang="it-IT" sz="2000" dirty="0"/>
              <a:t>) da tali funzioni può essere più o meno vasto, e le diverse funzioni di una città possono riguardare un numero più o meno vasto di persone e /o interessare tutti o soltanto alcune categorie.</a:t>
            </a:r>
          </a:p>
          <a:p>
            <a:pPr marL="720725" indent="-676275">
              <a:buNone/>
            </a:pPr>
            <a:r>
              <a:rPr lang="it-IT" sz="2000" dirty="0"/>
              <a:t>L’importanza di una città dipende dalle sue funzioni, che sono misurabili dal loro raggio d’azione e dal loro impatto sulla vita sociale ai diversi livelli territoriali </a:t>
            </a:r>
          </a:p>
        </p:txBody>
      </p:sp>
    </p:spTree>
    <p:extLst>
      <p:ext uri="{BB962C8B-B14F-4D97-AF65-F5344CB8AC3E}">
        <p14:creationId xmlns:p14="http://schemas.microsoft.com/office/powerpoint/2010/main" val="3574106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ADD39-3231-EF44-8126-99A8BA019CB1}"/>
              </a:ext>
            </a:extLst>
          </p:cNvPr>
          <p:cNvSpPr>
            <a:spLocks noGrp="1"/>
          </p:cNvSpPr>
          <p:nvPr>
            <p:ph type="title"/>
          </p:nvPr>
        </p:nvSpPr>
        <p:spPr>
          <a:xfrm>
            <a:off x="1817421" y="624110"/>
            <a:ext cx="9687191" cy="834300"/>
          </a:xfrm>
        </p:spPr>
        <p:txBody>
          <a:bodyPr/>
          <a:lstStyle/>
          <a:p>
            <a:r>
              <a:rPr lang="it-IT" dirty="0"/>
              <a:t>Gerarchie e sviluppo economico</a:t>
            </a:r>
          </a:p>
        </p:txBody>
      </p:sp>
      <p:sp>
        <p:nvSpPr>
          <p:cNvPr id="3" name="Segnaposto contenuto 2">
            <a:extLst>
              <a:ext uri="{FF2B5EF4-FFF2-40B4-BE49-F238E27FC236}">
                <a16:creationId xmlns:a16="http://schemas.microsoft.com/office/drawing/2014/main" id="{4819519C-D10D-D84D-B56B-3F51B39B6B18}"/>
              </a:ext>
            </a:extLst>
          </p:cNvPr>
          <p:cNvSpPr>
            <a:spLocks noGrp="1"/>
          </p:cNvSpPr>
          <p:nvPr>
            <p:ph idx="1"/>
          </p:nvPr>
        </p:nvSpPr>
        <p:spPr>
          <a:xfrm>
            <a:off x="1431235" y="1458411"/>
            <a:ext cx="10628243" cy="5058136"/>
          </a:xfrm>
        </p:spPr>
        <p:txBody>
          <a:bodyPr>
            <a:noAutofit/>
          </a:bodyPr>
          <a:lstStyle/>
          <a:p>
            <a:pPr marL="536575" indent="-525463">
              <a:buNone/>
            </a:pPr>
            <a:r>
              <a:rPr lang="it-IT" sz="2000" dirty="0"/>
              <a:t>Città </a:t>
            </a:r>
            <a:r>
              <a:rPr lang="it-IT" sz="2000" b="1" dirty="0"/>
              <a:t>commerciali</a:t>
            </a:r>
            <a:r>
              <a:rPr lang="it-IT" sz="2000" dirty="0"/>
              <a:t>: grandi centri di commercio e finanza internazionale a piccole città mercato a città portuali.</a:t>
            </a:r>
          </a:p>
          <a:p>
            <a:pPr marL="536575" indent="-525463">
              <a:buNone/>
            </a:pPr>
            <a:r>
              <a:rPr lang="it-IT" sz="2000" dirty="0"/>
              <a:t>Città </a:t>
            </a:r>
            <a:r>
              <a:rPr lang="it-IT" sz="2000" b="1" dirty="0"/>
              <a:t>capitale</a:t>
            </a:r>
            <a:r>
              <a:rPr lang="it-IT" sz="2000" dirty="0"/>
              <a:t>: con funzioni politiche  - di potere -pubbliche (non sempre la più grande del paese); come le città fortezze, dipendenti dal ruolo militare (del passato); le città religiose</a:t>
            </a:r>
          </a:p>
          <a:p>
            <a:pPr marL="536575" indent="-525463">
              <a:buNone/>
            </a:pPr>
            <a:r>
              <a:rPr lang="it-IT" sz="2000" dirty="0"/>
              <a:t>Città </a:t>
            </a:r>
            <a:r>
              <a:rPr lang="it-IT" sz="2000" b="1" dirty="0"/>
              <a:t>produttive</a:t>
            </a:r>
            <a:r>
              <a:rPr lang="it-IT" sz="2000" dirty="0"/>
              <a:t>: minerarie, della esca, industriali e portuali</a:t>
            </a:r>
          </a:p>
          <a:p>
            <a:pPr marL="536575" indent="-525463">
              <a:buNone/>
            </a:pPr>
            <a:r>
              <a:rPr lang="it-IT" sz="2000" dirty="0"/>
              <a:t>Città </a:t>
            </a:r>
            <a:r>
              <a:rPr lang="it-IT" sz="2000" b="1" dirty="0"/>
              <a:t>universitarie, d’arte, del turismo</a:t>
            </a:r>
            <a:r>
              <a:rPr lang="it-IT" sz="2000" dirty="0"/>
              <a:t>.</a:t>
            </a:r>
          </a:p>
          <a:p>
            <a:pPr marL="536575" indent="-525463">
              <a:buNone/>
            </a:pPr>
            <a:endParaRPr lang="it-IT" sz="900" dirty="0"/>
          </a:p>
          <a:p>
            <a:pPr marL="536575" indent="-525463">
              <a:buNone/>
            </a:pPr>
            <a:r>
              <a:rPr lang="it-IT" sz="2000" dirty="0"/>
              <a:t>Duplice ruolo delle funzioni delle città:</a:t>
            </a:r>
          </a:p>
          <a:p>
            <a:pPr marL="1028700" indent="-400050">
              <a:buNone/>
            </a:pPr>
            <a:r>
              <a:rPr lang="it-IT" sz="2000" dirty="0"/>
              <a:t>- Fornire servizi e valorizzazione delle risorse locali (rivolto al territorio circostante)</a:t>
            </a:r>
          </a:p>
          <a:p>
            <a:pPr marL="1028700" indent="-400050">
              <a:buNone/>
            </a:pPr>
            <a:r>
              <a:rPr lang="it-IT" sz="2000" dirty="0"/>
              <a:t>- Tramite fra territorio circostante e i circuiti nazionali e internazionali della cultura, della conoscenza, delle innovazioni, della mobilità delle persone, delle merci, del denaro.</a:t>
            </a:r>
          </a:p>
        </p:txBody>
      </p:sp>
    </p:spTree>
    <p:extLst>
      <p:ext uri="{BB962C8B-B14F-4D97-AF65-F5344CB8AC3E}">
        <p14:creationId xmlns:p14="http://schemas.microsoft.com/office/powerpoint/2010/main" val="103276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653BAA-E4F3-794F-B970-1E9B82A469B9}"/>
              </a:ext>
            </a:extLst>
          </p:cNvPr>
          <p:cNvSpPr>
            <a:spLocks noGrp="1"/>
          </p:cNvSpPr>
          <p:nvPr>
            <p:ph type="title"/>
          </p:nvPr>
        </p:nvSpPr>
        <p:spPr>
          <a:xfrm>
            <a:off x="1701674" y="311594"/>
            <a:ext cx="10312848" cy="1280890"/>
          </a:xfrm>
        </p:spPr>
        <p:txBody>
          <a:bodyPr/>
          <a:lstStyle/>
          <a:p>
            <a:r>
              <a:rPr lang="it-IT" dirty="0"/>
              <a:t>A diverse città corrispondono diverse funzioni. 1. attività/funzioni culturali</a:t>
            </a:r>
          </a:p>
        </p:txBody>
      </p:sp>
      <p:pic>
        <p:nvPicPr>
          <p:cNvPr id="7" name="Segnaposto contenuto 6">
            <a:extLst>
              <a:ext uri="{FF2B5EF4-FFF2-40B4-BE49-F238E27FC236}">
                <a16:creationId xmlns:a16="http://schemas.microsoft.com/office/drawing/2014/main" id="{65796765-788E-0F4B-9B99-FF56087DBC02}"/>
              </a:ext>
            </a:extLst>
          </p:cNvPr>
          <p:cNvPicPr>
            <a:picLocks noGrp="1" noChangeAspect="1"/>
          </p:cNvPicPr>
          <p:nvPr>
            <p:ph idx="1"/>
          </p:nvPr>
        </p:nvPicPr>
        <p:blipFill>
          <a:blip r:embed="rId2"/>
          <a:stretch>
            <a:fillRect/>
          </a:stretch>
        </p:blipFill>
        <p:spPr>
          <a:xfrm>
            <a:off x="2752562" y="2133600"/>
            <a:ext cx="8588702" cy="3778250"/>
          </a:xfrm>
        </p:spPr>
      </p:pic>
    </p:spTree>
    <p:extLst>
      <p:ext uri="{BB962C8B-B14F-4D97-AF65-F5344CB8AC3E}">
        <p14:creationId xmlns:p14="http://schemas.microsoft.com/office/powerpoint/2010/main" val="188151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ED46EC-A961-FA4E-A17C-6B2853336509}"/>
              </a:ext>
            </a:extLst>
          </p:cNvPr>
          <p:cNvSpPr>
            <a:spLocks noGrp="1"/>
          </p:cNvSpPr>
          <p:nvPr>
            <p:ph type="title"/>
          </p:nvPr>
        </p:nvSpPr>
        <p:spPr>
          <a:xfrm>
            <a:off x="1705244" y="334743"/>
            <a:ext cx="10486756" cy="1280890"/>
          </a:xfrm>
        </p:spPr>
        <p:txBody>
          <a:bodyPr/>
          <a:lstStyle/>
          <a:p>
            <a:r>
              <a:rPr lang="it-IT" dirty="0"/>
              <a:t>A diverse città corrispondono diverse funzioni. 2. attività/funzioni direzionali</a:t>
            </a:r>
          </a:p>
        </p:txBody>
      </p:sp>
      <p:pic>
        <p:nvPicPr>
          <p:cNvPr id="4" name="Immagine 3">
            <a:extLst>
              <a:ext uri="{FF2B5EF4-FFF2-40B4-BE49-F238E27FC236}">
                <a16:creationId xmlns:a16="http://schemas.microsoft.com/office/drawing/2014/main" id="{C850B456-683A-9F45-918D-3D44949B8A2D}"/>
              </a:ext>
            </a:extLst>
          </p:cNvPr>
          <p:cNvPicPr>
            <a:picLocks noChangeAspect="1"/>
          </p:cNvPicPr>
          <p:nvPr/>
        </p:nvPicPr>
        <p:blipFill>
          <a:blip r:embed="rId2"/>
          <a:stretch>
            <a:fillRect/>
          </a:stretch>
        </p:blipFill>
        <p:spPr>
          <a:xfrm>
            <a:off x="1597306" y="2238866"/>
            <a:ext cx="10366335" cy="4619134"/>
          </a:xfrm>
          <a:prstGeom prst="rect">
            <a:avLst/>
          </a:prstGeom>
        </p:spPr>
      </p:pic>
    </p:spTree>
    <p:extLst>
      <p:ext uri="{BB962C8B-B14F-4D97-AF65-F5344CB8AC3E}">
        <p14:creationId xmlns:p14="http://schemas.microsoft.com/office/powerpoint/2010/main" val="145413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CE0430-9D59-014E-A56F-F03810184D53}"/>
              </a:ext>
            </a:extLst>
          </p:cNvPr>
          <p:cNvSpPr>
            <a:spLocks noGrp="1"/>
          </p:cNvSpPr>
          <p:nvPr>
            <p:ph type="title"/>
          </p:nvPr>
        </p:nvSpPr>
        <p:spPr>
          <a:xfrm>
            <a:off x="1699692" y="554662"/>
            <a:ext cx="10372703" cy="1280890"/>
          </a:xfrm>
        </p:spPr>
        <p:txBody>
          <a:bodyPr/>
          <a:lstStyle/>
          <a:p>
            <a:r>
              <a:rPr lang="it-IT" dirty="0"/>
              <a:t>A diverse città corrispondono diverse funzioni. 3. attività/funzioni produttive</a:t>
            </a:r>
          </a:p>
        </p:txBody>
      </p:sp>
      <p:pic>
        <p:nvPicPr>
          <p:cNvPr id="6" name="Segnaposto contenuto 5">
            <a:extLst>
              <a:ext uri="{FF2B5EF4-FFF2-40B4-BE49-F238E27FC236}">
                <a16:creationId xmlns:a16="http://schemas.microsoft.com/office/drawing/2014/main" id="{0E1ECB68-2FB3-AB45-83B8-F4296B60DCE5}"/>
              </a:ext>
            </a:extLst>
          </p:cNvPr>
          <p:cNvPicPr>
            <a:picLocks noGrp="1" noChangeAspect="1"/>
          </p:cNvPicPr>
          <p:nvPr>
            <p:ph idx="1"/>
          </p:nvPr>
        </p:nvPicPr>
        <p:blipFill>
          <a:blip r:embed="rId2"/>
          <a:stretch>
            <a:fillRect/>
          </a:stretch>
        </p:blipFill>
        <p:spPr>
          <a:xfrm>
            <a:off x="2589213" y="2589019"/>
            <a:ext cx="8915400" cy="2867411"/>
          </a:xfrm>
        </p:spPr>
      </p:pic>
    </p:spTree>
    <p:extLst>
      <p:ext uri="{BB962C8B-B14F-4D97-AF65-F5344CB8AC3E}">
        <p14:creationId xmlns:p14="http://schemas.microsoft.com/office/powerpoint/2010/main" val="120642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40A92B-0B22-844E-AE8A-62D1D1042AB3}"/>
              </a:ext>
            </a:extLst>
          </p:cNvPr>
          <p:cNvSpPr>
            <a:spLocks noGrp="1"/>
          </p:cNvSpPr>
          <p:nvPr>
            <p:ph type="title"/>
          </p:nvPr>
        </p:nvSpPr>
        <p:spPr>
          <a:xfrm>
            <a:off x="1666755" y="455642"/>
            <a:ext cx="10525245" cy="1280890"/>
          </a:xfrm>
        </p:spPr>
        <p:txBody>
          <a:bodyPr/>
          <a:lstStyle/>
          <a:p>
            <a:r>
              <a:rPr lang="it-IT" dirty="0"/>
              <a:t>A diverse città corrispondono diverse funzioni. 4. attività/funzioni distributive</a:t>
            </a:r>
          </a:p>
        </p:txBody>
      </p:sp>
      <p:pic>
        <p:nvPicPr>
          <p:cNvPr id="7" name="Segnaposto contenuto 6">
            <a:extLst>
              <a:ext uri="{FF2B5EF4-FFF2-40B4-BE49-F238E27FC236}">
                <a16:creationId xmlns:a16="http://schemas.microsoft.com/office/drawing/2014/main" id="{DED841F1-FC13-544B-9977-733D0A346F9D}"/>
              </a:ext>
            </a:extLst>
          </p:cNvPr>
          <p:cNvPicPr>
            <a:picLocks noGrp="1" noChangeAspect="1"/>
          </p:cNvPicPr>
          <p:nvPr>
            <p:ph idx="1"/>
          </p:nvPr>
        </p:nvPicPr>
        <p:blipFill>
          <a:blip r:embed="rId2"/>
          <a:stretch>
            <a:fillRect/>
          </a:stretch>
        </p:blipFill>
        <p:spPr>
          <a:xfrm>
            <a:off x="2167227" y="2118167"/>
            <a:ext cx="8956044" cy="4259836"/>
          </a:xfrm>
        </p:spPr>
      </p:pic>
    </p:spTree>
    <p:extLst>
      <p:ext uri="{BB962C8B-B14F-4D97-AF65-F5344CB8AC3E}">
        <p14:creationId xmlns:p14="http://schemas.microsoft.com/office/powerpoint/2010/main" val="5138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DAD520-EAE9-354D-A938-4F79B6B59365}"/>
              </a:ext>
            </a:extLst>
          </p:cNvPr>
          <p:cNvSpPr>
            <a:spLocks noGrp="1"/>
          </p:cNvSpPr>
          <p:nvPr>
            <p:ph type="title"/>
          </p:nvPr>
        </p:nvSpPr>
        <p:spPr>
          <a:xfrm>
            <a:off x="1840571" y="600961"/>
            <a:ext cx="8911687" cy="764852"/>
          </a:xfrm>
        </p:spPr>
        <p:txBody>
          <a:bodyPr/>
          <a:lstStyle/>
          <a:p>
            <a:r>
              <a:rPr lang="it-IT" dirty="0"/>
              <a:t>Località centrali</a:t>
            </a:r>
          </a:p>
        </p:txBody>
      </p:sp>
      <p:sp>
        <p:nvSpPr>
          <p:cNvPr id="3" name="Segnaposto contenuto 2">
            <a:extLst>
              <a:ext uri="{FF2B5EF4-FFF2-40B4-BE49-F238E27FC236}">
                <a16:creationId xmlns:a16="http://schemas.microsoft.com/office/drawing/2014/main" id="{E92ED57D-1827-CD46-87CB-ABEB05D33B3E}"/>
              </a:ext>
            </a:extLst>
          </p:cNvPr>
          <p:cNvSpPr>
            <a:spLocks noGrp="1"/>
          </p:cNvSpPr>
          <p:nvPr>
            <p:ph idx="1"/>
          </p:nvPr>
        </p:nvSpPr>
        <p:spPr>
          <a:xfrm>
            <a:off x="1579944" y="1753564"/>
            <a:ext cx="10341980" cy="4982902"/>
          </a:xfrm>
        </p:spPr>
        <p:txBody>
          <a:bodyPr>
            <a:normAutofit lnSpcReduction="10000"/>
          </a:bodyPr>
          <a:lstStyle/>
          <a:p>
            <a:pPr marL="536575" indent="-525463">
              <a:buNone/>
            </a:pPr>
            <a:r>
              <a:rPr lang="it-IT" sz="2000" dirty="0"/>
              <a:t>La funzione si esercita su un raggio d’azione che individua una centralità del luogo (città). Esiste quindi una gerarchia territoriale e anche una gerarchia di località centrali, che ne determina la distribuzione</a:t>
            </a:r>
          </a:p>
          <a:p>
            <a:pPr marL="536575" indent="-525463">
              <a:buNone/>
            </a:pPr>
            <a:r>
              <a:rPr lang="it-IT" sz="2000" dirty="0"/>
              <a:t>Gerarchia urbana: suddivisione delle località centrali in ranghi (o livelli) in base al raggio delle funzioni centrali che esse svolgono, perciò alle dimensioni della loro area di gravitazione espresse in termini di soglia e di portata.</a:t>
            </a:r>
          </a:p>
          <a:p>
            <a:pPr marL="536575" indent="-525463">
              <a:buNone/>
            </a:pPr>
            <a:r>
              <a:rPr lang="it-IT" sz="2000" dirty="0"/>
              <a:t>Walter </a:t>
            </a:r>
            <a:r>
              <a:rPr lang="it-IT" sz="2000" dirty="0" err="1"/>
              <a:t>Christaller</a:t>
            </a:r>
            <a:r>
              <a:rPr lang="it-IT" sz="2000" dirty="0"/>
              <a:t>: località centrali / quanto si è disposti a spostarsi per acquistare un prodotto o usufruire di un servizio? La distanza massima percorribile è la </a:t>
            </a:r>
            <a:r>
              <a:rPr lang="it-IT" sz="2000" b="1" dirty="0"/>
              <a:t>portata</a:t>
            </a:r>
            <a:r>
              <a:rPr lang="it-IT" sz="2000" dirty="0"/>
              <a:t>. La disponibilità e la tipologia del servizio è dipende dalla </a:t>
            </a:r>
            <a:r>
              <a:rPr lang="it-IT" sz="2000" b="1" dirty="0"/>
              <a:t>soglia</a:t>
            </a:r>
            <a:r>
              <a:rPr lang="it-IT" sz="2000" dirty="0"/>
              <a:t>, il numero minimo di utenti necessari per rendere vantaggiosa (per privati) e non troppo onerosa (per la pubblica amministrazione) l’offerta di un determinato bene o servizio. Maggiore è la loro specializzazione, maggiore sarà la soglia necessaria per giustificare la loro offerta.</a:t>
            </a:r>
          </a:p>
          <a:p>
            <a:pPr marL="536575" indent="-525463">
              <a:buNone/>
            </a:pPr>
            <a:endParaRPr lang="it-IT" sz="1000" dirty="0"/>
          </a:p>
          <a:p>
            <a:pPr marL="536575" indent="-525463">
              <a:buNone/>
            </a:pPr>
            <a:r>
              <a:rPr lang="it-IT" sz="2000" dirty="0"/>
              <a:t>La gerarchia di città si fonda su una graduatoria, al cui vertice ci sono le città globali</a:t>
            </a:r>
          </a:p>
        </p:txBody>
      </p:sp>
    </p:spTree>
    <p:extLst>
      <p:ext uri="{BB962C8B-B14F-4D97-AF65-F5344CB8AC3E}">
        <p14:creationId xmlns:p14="http://schemas.microsoft.com/office/powerpoint/2010/main" val="1313713487"/>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Filo</Template>
  <TotalTime>718</TotalTime>
  <Words>2041</Words>
  <Application>Microsoft Macintosh PowerPoint</Application>
  <PresentationFormat>Widescreen</PresentationFormat>
  <Paragraphs>107</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Century Gothic</vt:lpstr>
      <vt:lpstr>Wingdings</vt:lpstr>
      <vt:lpstr>Wingdings 3</vt:lpstr>
      <vt:lpstr>Filo</vt:lpstr>
      <vt:lpstr>Territorio e Società  (LE225)  Sergio Zilli a.a. 2020-2021</vt:lpstr>
      <vt:lpstr>Presentazione n. 29</vt:lpstr>
      <vt:lpstr>Funzioni della città </vt:lpstr>
      <vt:lpstr>Gerarchie e sviluppo economico</vt:lpstr>
      <vt:lpstr>A diverse città corrispondono diverse funzioni. 1. attività/funzioni culturali</vt:lpstr>
      <vt:lpstr>A diverse città corrispondono diverse funzioni. 2. attività/funzioni direzionali</vt:lpstr>
      <vt:lpstr>A diverse città corrispondono diverse funzioni. 3. attività/funzioni produttive</vt:lpstr>
      <vt:lpstr>A diverse città corrispondono diverse funzioni. 4. attività/funzioni distributive</vt:lpstr>
      <vt:lpstr>Località centrali</vt:lpstr>
      <vt:lpstr>Attività locali e esportatrici</vt:lpstr>
      <vt:lpstr>Città globali</vt:lpstr>
      <vt:lpstr>Città globali</vt:lpstr>
      <vt:lpstr>La struttura urbana</vt:lpstr>
      <vt:lpstr>La struttura urbana</vt:lpstr>
      <vt:lpstr>Schemi di città</vt:lpstr>
      <vt:lpstr>Uso del suolo urbano</vt:lpstr>
      <vt:lpstr>Modelli urbani</vt:lpstr>
      <vt:lpstr>Popolazione e governo delle città</vt:lpstr>
      <vt:lpstr>Città e composizione sociale</vt:lpstr>
      <vt:lpstr>Politiche urbane e l’urbanistica</vt:lpstr>
      <vt:lpstr>Sito, paesaggio urbano e la città come ecosistema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Territorio e Società (LE225)   Corso di Studio LE07 – Lettere antiche e moderne, arti, comunicazione</dc:title>
  <dc:creator>sergio zilli</dc:creator>
  <cp:lastModifiedBy>sergio zilli</cp:lastModifiedBy>
  <cp:revision>36</cp:revision>
  <cp:lastPrinted>2021-05-17T11:39:35Z</cp:lastPrinted>
  <dcterms:created xsi:type="dcterms:W3CDTF">2021-03-01T07:19:48Z</dcterms:created>
  <dcterms:modified xsi:type="dcterms:W3CDTF">2021-05-18T14:31:28Z</dcterms:modified>
</cp:coreProperties>
</file>