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6" r:id="rId3"/>
    <p:sldId id="267" r:id="rId4"/>
    <p:sldId id="268" r:id="rId5"/>
    <p:sldId id="290" r:id="rId6"/>
    <p:sldId id="272" r:id="rId7"/>
    <p:sldId id="269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2BCF9-D814-F24C-AAD2-FE88CFFFF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GEOGRAFIA</a:t>
            </a:r>
            <a:br>
              <a:rPr lang="it-IT" dirty="0"/>
            </a:br>
            <a:r>
              <a:rPr lang="it-IT" sz="2800" dirty="0"/>
              <a:t>(LE006)</a:t>
            </a:r>
            <a:br>
              <a:rPr lang="it-IT" sz="2800" dirty="0"/>
            </a:br>
            <a:br>
              <a:rPr lang="it-IT" dirty="0"/>
            </a:br>
            <a:r>
              <a:rPr lang="it-IT" dirty="0"/>
              <a:t>Sergio Zilli</a:t>
            </a:r>
            <a:br>
              <a:rPr lang="it-IT" dirty="0"/>
            </a:br>
            <a:r>
              <a:rPr lang="it-IT" sz="3100" dirty="0"/>
              <a:t>A.A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94394A-7E45-FF43-AAED-FA14789E4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036006"/>
            <a:ext cx="7315200" cy="914400"/>
          </a:xfrm>
        </p:spPr>
        <p:txBody>
          <a:bodyPr>
            <a:normAutofit/>
          </a:bodyPr>
          <a:lstStyle/>
          <a:p>
            <a:r>
              <a:rPr lang="it-IT" sz="1800" dirty="0"/>
              <a:t>Corso di Studio </a:t>
            </a:r>
            <a:r>
              <a:rPr lang="it-IT" sz="1800" b="1" dirty="0"/>
              <a:t>LE01 - DISCIPLINE STORICHE E FILOSOFICHE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1065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 23</a:t>
            </a:r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2794" y="2696900"/>
            <a:ext cx="7603944" cy="187165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</a:rPr>
              <a:t>La circolazione: flussi reti e nodi</a:t>
            </a:r>
          </a:p>
          <a:p>
            <a:pPr marL="0" indent="0">
              <a:buNone/>
            </a:pPr>
            <a:r>
              <a:rPr lang="it-IT" sz="3600">
                <a:solidFill>
                  <a:srgbClr val="FF0000"/>
                </a:solidFill>
              </a:rPr>
              <a:t>2</a:t>
            </a:r>
            <a:endParaRPr lang="it-IT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it-IT" sz="2100" dirty="0"/>
          </a:p>
        </p:txBody>
      </p:sp>
    </p:spTree>
    <p:extLst>
      <p:ext uri="{BB962C8B-B14F-4D97-AF65-F5344CB8AC3E}">
        <p14:creationId xmlns:p14="http://schemas.microsoft.com/office/powerpoint/2010/main" val="243340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FFDFB-8FC5-8A44-BF82-173E96C1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516" y="202215"/>
            <a:ext cx="4547228" cy="714360"/>
          </a:xfrm>
        </p:spPr>
        <p:txBody>
          <a:bodyPr/>
          <a:lstStyle/>
          <a:p>
            <a:r>
              <a:rPr lang="it-IT" dirty="0"/>
              <a:t>Telecomunicazioni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10906-361E-6341-A827-E3C571F7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367" y="200181"/>
            <a:ext cx="6539695" cy="5133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circolazione non soltanto di merci ma anche di informazioni, sotto forma di denaro, dati, notizie, immagini, resa possibile dalle reti di telecomunicazione e relative tecnologie (ICT, </a:t>
            </a:r>
            <a:r>
              <a:rPr lang="it-IT" i="1" dirty="0"/>
              <a:t>Information and </a:t>
            </a:r>
            <a:r>
              <a:rPr lang="it-IT" i="1" dirty="0" err="1"/>
              <a:t>Communication</a:t>
            </a:r>
            <a:r>
              <a:rPr lang="it-IT" i="1" dirty="0"/>
              <a:t> Technologies).</a:t>
            </a:r>
          </a:p>
          <a:p>
            <a:pPr marL="0" indent="0">
              <a:buNone/>
            </a:pPr>
            <a:r>
              <a:rPr lang="it-IT" dirty="0"/>
              <a:t>ICT fondamentali anche per:</a:t>
            </a:r>
          </a:p>
          <a:p>
            <a:pPr lvl="2"/>
            <a:r>
              <a:rPr lang="it-IT" dirty="0"/>
              <a:t>Salute Cultura</a:t>
            </a:r>
          </a:p>
          <a:p>
            <a:pPr lvl="2"/>
            <a:r>
              <a:rPr lang="it-IT" dirty="0"/>
              <a:t>Ricerca</a:t>
            </a:r>
          </a:p>
          <a:p>
            <a:pPr lvl="2"/>
            <a:r>
              <a:rPr lang="it-IT" dirty="0"/>
              <a:t>Istruzione</a:t>
            </a:r>
          </a:p>
          <a:p>
            <a:pPr lvl="2"/>
            <a:r>
              <a:rPr lang="it-IT" dirty="0"/>
              <a:t>Sociale</a:t>
            </a:r>
          </a:p>
          <a:p>
            <a:pPr marL="365125" indent="-354013">
              <a:buNone/>
            </a:pPr>
            <a:r>
              <a:rPr lang="it-IT" i="1" dirty="0" err="1"/>
              <a:t>Ict</a:t>
            </a:r>
            <a:r>
              <a:rPr lang="it-IT" i="1" dirty="0"/>
              <a:t> </a:t>
            </a:r>
            <a:r>
              <a:rPr lang="it-IT" i="1" dirty="0" err="1"/>
              <a:t>devolepment</a:t>
            </a:r>
            <a:r>
              <a:rPr lang="it-IT" i="1" dirty="0"/>
              <a:t> </a:t>
            </a:r>
            <a:r>
              <a:rPr lang="it-IT" i="1" dirty="0" err="1"/>
              <a:t>index</a:t>
            </a:r>
            <a:r>
              <a:rPr lang="it-IT" i="1" dirty="0"/>
              <a:t>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i="1" dirty="0"/>
              <a:t>Digital divide </a:t>
            </a:r>
            <a:r>
              <a:rPr lang="it-IT" dirty="0"/>
              <a:t>(ineguaglianze nella distribuzione delle possibilità date dalle nuove tecnologie), dipende da due ordini di fattori</a:t>
            </a:r>
          </a:p>
          <a:p>
            <a:pPr lvl="2"/>
            <a:r>
              <a:rPr lang="it-IT" dirty="0"/>
              <a:t>Soggettivo (possesso di strumenti personali necessari e capacità d’uso)</a:t>
            </a:r>
          </a:p>
          <a:p>
            <a:pPr lvl="2"/>
            <a:r>
              <a:rPr lang="it-IT" dirty="0"/>
              <a:t>Oggettivo (presenza infrastrutture fisiche, ampiezza di banda e affidabilità, costi)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A1BF19-C572-604B-A872-B9C8B82C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0"/>
            <a:ext cx="4955739" cy="67977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D2E7BA-BB69-8245-8CF3-E9D165739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764" y="5909841"/>
            <a:ext cx="3043451" cy="9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6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A0E72-CB46-754A-BFE4-234CCEEF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2357"/>
            <a:ext cx="3171463" cy="2339009"/>
          </a:xfrm>
        </p:spPr>
        <p:txBody>
          <a:bodyPr/>
          <a:lstStyle/>
          <a:p>
            <a:r>
              <a:rPr lang="it-IT" dirty="0"/>
              <a:t>Circolazione delle merci e commercio internazionale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7FC88-5D4E-C24B-8208-97AE008A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555" y="1255853"/>
            <a:ext cx="8472668" cy="4276846"/>
          </a:xfrm>
        </p:spPr>
        <p:txBody>
          <a:bodyPr>
            <a:normAutofit/>
          </a:bodyPr>
          <a:lstStyle/>
          <a:p>
            <a:pPr marL="11113" indent="-11113">
              <a:buNone/>
            </a:pPr>
            <a:r>
              <a:rPr lang="it-IT" sz="2000" dirty="0"/>
              <a:t>La rivoluzione dei traffici e delle merci ha imposto una gestione differente degli scambi commerciali </a:t>
            </a:r>
          </a:p>
          <a:p>
            <a:pPr marL="720725" indent="-709613">
              <a:buNone/>
            </a:pPr>
            <a:r>
              <a:rPr lang="it-IT" sz="2000" b="1" dirty="0"/>
              <a:t>Logistica</a:t>
            </a:r>
            <a:r>
              <a:rPr lang="it-IT" sz="2000" dirty="0"/>
              <a:t>: è l’insieme delle attività organizzative, gestionali e strategiche che governano i flussi materiali, dalle origini presso i fornitori di materie prime fino alla consegna dei prodotti finiti ai clienti e al servizio di post vendita</a:t>
            </a:r>
          </a:p>
          <a:p>
            <a:pPr marL="720725" indent="-709613">
              <a:buNone/>
            </a:pPr>
            <a:r>
              <a:rPr lang="it-IT" sz="2000" b="1" dirty="0"/>
              <a:t>Trasporto multimodale</a:t>
            </a:r>
            <a:r>
              <a:rPr lang="it-IT" sz="2000" dirty="0"/>
              <a:t>: metodo di trasporto merci (spesso in container) su lunghe e lunghissime distanze, combinando diverse tipologie di mezzi (corridoi multimodali)</a:t>
            </a:r>
          </a:p>
          <a:p>
            <a:pPr marL="720725" indent="-709613">
              <a:buNone/>
            </a:pPr>
            <a:r>
              <a:rPr lang="it-IT" sz="2000" b="1" dirty="0"/>
              <a:t>Piattaforme logistiche</a:t>
            </a:r>
            <a:r>
              <a:rPr lang="it-IT" sz="2000" dirty="0"/>
              <a:t>: vaste aree in cui convergono reti di trasporto diverse le cui merci sono ricevute immagazzinate, trattate e poi smistate</a:t>
            </a:r>
          </a:p>
        </p:txBody>
      </p:sp>
    </p:spTree>
    <p:extLst>
      <p:ext uri="{BB962C8B-B14F-4D97-AF65-F5344CB8AC3E}">
        <p14:creationId xmlns:p14="http://schemas.microsoft.com/office/powerpoint/2010/main" val="236238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B0A5B-D454-E74A-BAEA-BFEE38F0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Commercio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93A6F0-72D6-C242-9C7C-02E27E80C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554" y="821804"/>
            <a:ext cx="8160152" cy="5845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Prima trasformazione da commercio locale a grande dimensione  si ha con a rivoluzione industriale (XIX secolo)</a:t>
            </a:r>
          </a:p>
          <a:p>
            <a:pPr marL="0" indent="0">
              <a:buNone/>
            </a:pPr>
            <a:r>
              <a:rPr lang="it-IT" sz="2000" dirty="0"/>
              <a:t>Seconda con la rivoluzione dei trasporti della seconda metà del Novecento (dal 1945 i traffici commerciali mondiali crescono del 7,4% annuo)</a:t>
            </a:r>
          </a:p>
          <a:p>
            <a:pPr marL="0" indent="0">
              <a:buNone/>
            </a:pPr>
            <a:r>
              <a:rPr lang="it-IT" sz="2000" dirty="0"/>
              <a:t>Terza fase con la globalizzazione, con interdipendenza delle economie di tutti gli Stati (primato del mercato), legata a tre fattori:</a:t>
            </a:r>
          </a:p>
          <a:p>
            <a:pPr lvl="1"/>
            <a:r>
              <a:rPr lang="it-IT" sz="1800" dirty="0"/>
              <a:t>Innovazioni tecnologiche (maggior velocità, minori costi)</a:t>
            </a:r>
          </a:p>
          <a:p>
            <a:pPr lvl="1"/>
            <a:r>
              <a:rPr lang="it-IT" sz="1800" dirty="0"/>
              <a:t>Divisione internazionale del lavoro (diverso costo unitario, delocalizzazione nel Sud produzioni minori, lavori qualificati al Nord)</a:t>
            </a:r>
          </a:p>
          <a:p>
            <a:pPr lvl="1"/>
            <a:r>
              <a:rPr lang="it-IT" sz="1800" dirty="0"/>
              <a:t>Liberalizzazione del commercio (abbattimento di barriere al trasferimento di beni e servizi)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46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4E6D4-4B34-5B40-940F-94CA4267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72" y="184754"/>
            <a:ext cx="6133959" cy="891692"/>
          </a:xfrm>
        </p:spPr>
        <p:txBody>
          <a:bodyPr/>
          <a:lstStyle/>
          <a:p>
            <a:r>
              <a:rPr lang="it-IT" dirty="0"/>
              <a:t>I corridoi paneuropei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CC5875B-26E3-CE49-9E44-BA580C9E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6446"/>
            <a:ext cx="8066931" cy="4538074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FCA8A3-7F2F-E444-8EAA-7AB0859B248A}"/>
              </a:ext>
            </a:extLst>
          </p:cNvPr>
          <p:cNvSpPr txBox="1"/>
          <p:nvPr/>
        </p:nvSpPr>
        <p:spPr>
          <a:xfrm>
            <a:off x="8066931" y="1210942"/>
            <a:ext cx="40086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1</a:t>
            </a:r>
            <a:r>
              <a:rPr lang="it-IT" sz="1600" dirty="0"/>
              <a:t> Helsinki- Varsavia; Riga Kaliningrad, Danzica</a:t>
            </a:r>
          </a:p>
          <a:p>
            <a:r>
              <a:rPr lang="it-IT" sz="1600" b="1" dirty="0"/>
              <a:t>2</a:t>
            </a:r>
            <a:r>
              <a:rPr lang="it-IT" sz="1600" dirty="0"/>
              <a:t> Berlino - Varsavia - </a:t>
            </a:r>
            <a:r>
              <a:rPr lang="it-IT" sz="1600" dirty="0" err="1"/>
              <a:t>Niznij</a:t>
            </a:r>
            <a:r>
              <a:rPr lang="it-IT" sz="1600" dirty="0"/>
              <a:t> Novgorod</a:t>
            </a:r>
          </a:p>
          <a:p>
            <a:r>
              <a:rPr lang="it-IT" sz="1600" b="1" dirty="0"/>
              <a:t>3</a:t>
            </a:r>
            <a:r>
              <a:rPr lang="it-IT" sz="1600" dirty="0"/>
              <a:t> Bruxelles - Kiev</a:t>
            </a:r>
          </a:p>
          <a:p>
            <a:r>
              <a:rPr lang="it-IT" sz="1600" b="1" dirty="0"/>
              <a:t>4</a:t>
            </a:r>
            <a:r>
              <a:rPr lang="it-IT" sz="1600" dirty="0"/>
              <a:t> Dresda- Norimberga – Bratislava – Costanza – </a:t>
            </a:r>
            <a:r>
              <a:rPr lang="it-IT" sz="1600" dirty="0" err="1"/>
              <a:t>Istambul</a:t>
            </a:r>
            <a:r>
              <a:rPr lang="it-IT" sz="1600" dirty="0"/>
              <a:t> - Salonicco</a:t>
            </a:r>
          </a:p>
          <a:p>
            <a:r>
              <a:rPr lang="it-IT" sz="1600" b="1" dirty="0"/>
              <a:t>5</a:t>
            </a:r>
            <a:r>
              <a:rPr lang="it-IT" sz="1600" dirty="0"/>
              <a:t> Venezia (Rijeka, </a:t>
            </a:r>
            <a:r>
              <a:rPr lang="it-IT" sz="1600" dirty="0" err="1"/>
              <a:t>Ploce</a:t>
            </a:r>
            <a:r>
              <a:rPr lang="it-IT" sz="1600" dirty="0"/>
              <a:t> -) Budapest - Kiev</a:t>
            </a:r>
          </a:p>
          <a:p>
            <a:r>
              <a:rPr lang="it-IT" sz="1600" b="1" dirty="0"/>
              <a:t>6 </a:t>
            </a:r>
            <a:r>
              <a:rPr lang="it-IT" sz="1600" dirty="0" err="1"/>
              <a:t>Danzika</a:t>
            </a:r>
            <a:r>
              <a:rPr lang="it-IT" sz="1600" dirty="0"/>
              <a:t> </a:t>
            </a:r>
            <a:r>
              <a:rPr lang="it-IT" sz="1600" dirty="0" err="1"/>
              <a:t>Zijna</a:t>
            </a:r>
            <a:endParaRPr lang="it-IT" sz="1600" dirty="0"/>
          </a:p>
          <a:p>
            <a:r>
              <a:rPr lang="it-IT" sz="1600" b="1" dirty="0"/>
              <a:t>7</a:t>
            </a:r>
            <a:r>
              <a:rPr lang="it-IT" sz="1600" dirty="0"/>
              <a:t> Baviera – Vienna- Budapest – Bratislava – Belgrado – Mar Nero (Danubio)</a:t>
            </a:r>
          </a:p>
          <a:p>
            <a:r>
              <a:rPr lang="it-IT" sz="1600" b="1" dirty="0"/>
              <a:t>8 </a:t>
            </a:r>
            <a:r>
              <a:rPr lang="it-IT" sz="1600" dirty="0"/>
              <a:t>(Bari) Durazzo - Varna</a:t>
            </a:r>
          </a:p>
          <a:p>
            <a:r>
              <a:rPr lang="it-IT" sz="1600" b="1" dirty="0"/>
              <a:t>9</a:t>
            </a:r>
            <a:r>
              <a:rPr lang="it-IT" sz="1600" dirty="0"/>
              <a:t> Helsinki / Kaliningrad – San Pietroburgo – Mosca – Kiev – Odessa - </a:t>
            </a:r>
            <a:r>
              <a:rPr lang="it-IT" sz="1600" dirty="0" err="1"/>
              <a:t>Alessandropoli</a:t>
            </a:r>
            <a:endParaRPr lang="it-IT" sz="1600" dirty="0"/>
          </a:p>
          <a:p>
            <a:r>
              <a:rPr lang="it-IT" sz="1600" b="1" dirty="0"/>
              <a:t>10</a:t>
            </a:r>
            <a:r>
              <a:rPr lang="it-IT" sz="1600" dirty="0"/>
              <a:t> Salisburgo / Budapest – Belgrado -  Salonicco - </a:t>
            </a:r>
            <a:r>
              <a:rPr lang="it-IT" sz="1600" dirty="0" err="1"/>
              <a:t>Igoumenissa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4513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47EEB1-47AC-2041-895B-AFFCF011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8820"/>
            <a:ext cx="3229337" cy="2801995"/>
          </a:xfrm>
        </p:spPr>
        <p:txBody>
          <a:bodyPr/>
          <a:lstStyle/>
          <a:p>
            <a:r>
              <a:rPr lang="it-IT" dirty="0"/>
              <a:t>Commercio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AAEE68-B149-ED47-8AEA-38919D70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3" y="805404"/>
            <a:ext cx="8252749" cy="5491223"/>
          </a:xfrm>
        </p:spPr>
        <p:txBody>
          <a:bodyPr>
            <a:normAutofit/>
          </a:bodyPr>
          <a:lstStyle/>
          <a:p>
            <a:pPr marL="720725" indent="-676275">
              <a:buNone/>
            </a:pPr>
            <a:r>
              <a:rPr lang="it-IT" dirty="0"/>
              <a:t>Tutta una serie di accordi fra singoli Paesi per facilitare scambi fra aree senza aggravi fiscali in funzione di un incremento del commercio</a:t>
            </a:r>
          </a:p>
          <a:p>
            <a:pPr marL="720725" indent="-676275">
              <a:buNone/>
            </a:pPr>
            <a:r>
              <a:rPr lang="it-IT" dirty="0"/>
              <a:t>Con la globalizzazione, all’incremento dei flussi commerciali si è affiancato il cambiamento all’interno delle direzioni dei flussi.</a:t>
            </a:r>
          </a:p>
          <a:p>
            <a:pPr marL="720725" indent="-676275">
              <a:buNone/>
            </a:pPr>
            <a:r>
              <a:rPr lang="it-IT" dirty="0"/>
              <a:t>Materie prime e risorse primarie mantengono il passaggio da paesi produttori a industrializzati, ma i manufatti e i semilavorati seguono percorsi più complessi, in quando la loro produzione, a causa della scomposizione verticale del processo produttivo, è delocalizzata dove i costi del lavoro (manodopera) sono più convenienti.</a:t>
            </a:r>
          </a:p>
          <a:p>
            <a:pPr marL="720725" indent="-676275">
              <a:buNone/>
            </a:pPr>
            <a:r>
              <a:rPr lang="it-IT" dirty="0"/>
              <a:t>In pratica le varie fasi della produzione di un manufatto sono distribuite in diverse parti del mondo, al cui interno si sviluppa una parte della filiera.</a:t>
            </a:r>
          </a:p>
          <a:p>
            <a:pPr marL="720725" indent="-676275">
              <a:buNone/>
            </a:pPr>
            <a:r>
              <a:rPr lang="it-IT" dirty="0"/>
              <a:t>Questo influisce sull’organizzazione della società locale, in tutti i suoi aspetti, dalla struttura sociale, ai consumi, agli stili di vita (e-commerce, acquisto di beni agricoli extra stagionali)</a:t>
            </a:r>
          </a:p>
        </p:txBody>
      </p:sp>
    </p:spTree>
    <p:extLst>
      <p:ext uri="{BB962C8B-B14F-4D97-AF65-F5344CB8AC3E}">
        <p14:creationId xmlns:p14="http://schemas.microsoft.com/office/powerpoint/2010/main" val="124899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F88EC-52EC-7F4D-AADC-BFF8C7DA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90" y="2244566"/>
            <a:ext cx="2465212" cy="845875"/>
          </a:xfrm>
        </p:spPr>
        <p:txBody>
          <a:bodyPr>
            <a:normAutofit/>
          </a:bodyPr>
          <a:lstStyle/>
          <a:p>
            <a:r>
              <a:rPr lang="it-IT" sz="4000" dirty="0"/>
              <a:t>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A95447-51E7-A648-93A4-EF6989CC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681" y="617316"/>
            <a:ext cx="8449517" cy="5551990"/>
          </a:xfrm>
        </p:spPr>
        <p:txBody>
          <a:bodyPr>
            <a:noAutofit/>
          </a:bodyPr>
          <a:lstStyle/>
          <a:p>
            <a:pPr marL="674688" indent="-663575">
              <a:buNone/>
            </a:pPr>
            <a:r>
              <a:rPr lang="it-IT" sz="2000" dirty="0"/>
              <a:t>Spostamento dal luogo di residenza a altre località per svago, interesse culturale, salute, riposo o desiderio di conoscenza .</a:t>
            </a:r>
          </a:p>
          <a:p>
            <a:pPr marL="674688" indent="-663575">
              <a:buNone/>
            </a:pPr>
            <a:r>
              <a:rPr lang="it-IT" sz="2000" dirty="0"/>
              <a:t>XVIII secolo, usanza del </a:t>
            </a:r>
            <a:r>
              <a:rPr lang="it-IT" sz="2000" i="1" dirty="0" err="1"/>
              <a:t>Grand</a:t>
            </a:r>
            <a:r>
              <a:rPr lang="it-IT" sz="2000" i="1" dirty="0"/>
              <a:t> Tour</a:t>
            </a:r>
            <a:r>
              <a:rPr lang="it-IT" sz="2000" dirty="0"/>
              <a:t>, per l’istruzione dei giovani nobili</a:t>
            </a:r>
          </a:p>
          <a:p>
            <a:pPr marL="674688" indent="-663575">
              <a:buNone/>
            </a:pPr>
            <a:r>
              <a:rPr lang="it-IT" sz="2000" dirty="0"/>
              <a:t>Rivoluzione industriale </a:t>
            </a:r>
            <a:r>
              <a:rPr lang="it-IT" sz="2000" dirty="0">
                <a:sym typeface="Wingdings" pitchFamily="2" charset="2"/>
              </a:rPr>
              <a:t> crescita borghesia, volontà di «riposo» (turismo d’élite)</a:t>
            </a:r>
          </a:p>
          <a:p>
            <a:pPr marL="674688" indent="-663575">
              <a:buNone/>
            </a:pPr>
            <a:r>
              <a:rPr lang="it-IT" sz="2000" dirty="0">
                <a:sym typeface="Wingdings" pitchFamily="2" charset="2"/>
              </a:rPr>
              <a:t>Secondo Novecento: turismo di massa</a:t>
            </a:r>
          </a:p>
          <a:p>
            <a:pPr marL="674688" indent="-663575">
              <a:buNone/>
            </a:pPr>
            <a:r>
              <a:rPr lang="it-IT" sz="2000" dirty="0">
                <a:sym typeface="Wingdings" pitchFamily="2" charset="2"/>
              </a:rPr>
              <a:t>Turista è «chiunque viaggi in paesi diversi da quello in cui ha la sua residenza abituale, o al di fuori del proprio ambiente quotidiano, per un periodo di almeno una notte ma non superiore all’anno, per svago, riposo e vacanza, visita di amici e parenti, motivi di affari e professionali, di salute, religiosi, di pellegrinaggio o altro» (definizione dell’Organizzazione mondiale del turismo)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8957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9E795-9F1E-E445-9082-ACEA16EB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15979-27DF-D140-A3A5-329E4E4F2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4688" indent="-663575">
              <a:buNone/>
            </a:pPr>
            <a:r>
              <a:rPr lang="it-IT" sz="2000" dirty="0"/>
              <a:t>E’ l’attività del terziario con il maggior numero di addetti</a:t>
            </a:r>
          </a:p>
          <a:p>
            <a:pPr marL="674688" indent="-663575">
              <a:buNone/>
            </a:pPr>
            <a:r>
              <a:rPr lang="it-IT" sz="2000" dirty="0"/>
              <a:t>In crescita progressiva: nel 2013 superato il miliardo di turisti (patrimonio storico europeo)</a:t>
            </a:r>
          </a:p>
          <a:p>
            <a:pPr marL="674688" indent="-663575">
              <a:buNone/>
            </a:pPr>
            <a:r>
              <a:rPr lang="it-IT" sz="2000" dirty="0"/>
              <a:t>Fonte notevole di reddito: Italia 13% PIL </a:t>
            </a:r>
            <a:r>
              <a:rPr lang="it-IT" sz="2000" dirty="0">
                <a:sym typeface="Wingdings" pitchFamily="2" charset="2"/>
              </a:rPr>
              <a:t> effetto sul territorio</a:t>
            </a:r>
            <a:endParaRPr lang="it-IT" sz="2000" dirty="0"/>
          </a:p>
          <a:p>
            <a:pPr marL="674688" indent="-663575">
              <a:buNone/>
            </a:pPr>
            <a:r>
              <a:rPr lang="it-IT" sz="2000" dirty="0"/>
              <a:t>Turismo e viaggi: costruzione dell’immagine, disponibilità di servizi di accoglienza</a:t>
            </a:r>
          </a:p>
          <a:p>
            <a:pPr marL="674688" indent="-663575">
              <a:buNone/>
            </a:pPr>
            <a:r>
              <a:rPr lang="it-IT" sz="2000" dirty="0"/>
              <a:t>Turismo culturale: interesse per diversità e specificità dei singoli luoghi (che escono dalla globalizzazione). Interesse nei confronti di ciò che riguarda l’identità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0870443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1084</TotalTime>
  <Words>817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Corbel</vt:lpstr>
      <vt:lpstr>Wingdings</vt:lpstr>
      <vt:lpstr>Wingdings 2</vt:lpstr>
      <vt:lpstr>Cornice</vt:lpstr>
      <vt:lpstr>GEOGRAFIA (LE006)  Sergio Zilli A.A 2020-2021</vt:lpstr>
      <vt:lpstr>Presentazione n. 23</vt:lpstr>
      <vt:lpstr>Telecomunicazioni</vt:lpstr>
      <vt:lpstr>Circolazione delle merci e commercio internazionale</vt:lpstr>
      <vt:lpstr>Commercio mondiale</vt:lpstr>
      <vt:lpstr>I corridoi paneuropei</vt:lpstr>
      <vt:lpstr>Commercio mondiale</vt:lpstr>
      <vt:lpstr>Turismo</vt:lpstr>
      <vt:lpstr>Turismo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38</cp:revision>
  <dcterms:created xsi:type="dcterms:W3CDTF">2021-03-03T14:31:40Z</dcterms:created>
  <dcterms:modified xsi:type="dcterms:W3CDTF">2021-05-14T15:05:11Z</dcterms:modified>
</cp:coreProperties>
</file>