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08" r:id="rId4"/>
    <p:sldMasterId id="2147483726" r:id="rId5"/>
    <p:sldMasterId id="2147483744" r:id="rId6"/>
    <p:sldMasterId id="2147483762" r:id="rId7"/>
    <p:sldMasterId id="2147483780" r:id="rId8"/>
    <p:sldMasterId id="2147483798" r:id="rId9"/>
    <p:sldMasterId id="2147483810" r:id="rId10"/>
  </p:sldMasterIdLst>
  <p:sldIdLst>
    <p:sldId id="257" r:id="rId11"/>
    <p:sldId id="263" r:id="rId12"/>
    <p:sldId id="264" r:id="rId13"/>
    <p:sldId id="265" r:id="rId14"/>
    <p:sldId id="266" r:id="rId15"/>
    <p:sldId id="267" r:id="rId16"/>
    <p:sldId id="268" r:id="rId17"/>
    <p:sldId id="270" r:id="rId18"/>
    <p:sldId id="259" r:id="rId19"/>
    <p:sldId id="262" r:id="rId20"/>
    <p:sldId id="261" r:id="rId21"/>
    <p:sldId id="260" r:id="rId22"/>
    <p:sldId id="271" r:id="rId23"/>
    <p:sldId id="272" r:id="rId24"/>
    <p:sldId id="273" r:id="rId25"/>
    <p:sldId id="258" r:id="rId26"/>
    <p:sldId id="274" r:id="rId27"/>
    <p:sldId id="275" r:id="rId28"/>
    <p:sldId id="276"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388" r:id="rId43"/>
    <p:sldId id="389" r:id="rId44"/>
    <p:sldId id="390" r:id="rId45"/>
    <p:sldId id="391" r:id="rId46"/>
    <p:sldId id="392" r:id="rId47"/>
    <p:sldId id="393" r:id="rId48"/>
    <p:sldId id="394" r:id="rId49"/>
    <p:sldId id="395" r:id="rId50"/>
    <p:sldId id="291" r:id="rId51"/>
    <p:sldId id="292" r:id="rId52"/>
    <p:sldId id="277" r:id="rId53"/>
    <p:sldId id="293" r:id="rId54"/>
    <p:sldId id="294" r:id="rId55"/>
    <p:sldId id="295" r:id="rId56"/>
    <p:sldId id="296" r:id="rId57"/>
    <p:sldId id="297" r:id="rId58"/>
    <p:sldId id="269"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 id="329"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31" r:id="rId109"/>
    <p:sldId id="332" r:id="rId110"/>
    <p:sldId id="333" r:id="rId111"/>
    <p:sldId id="334" r:id="rId112"/>
    <p:sldId id="335" r:id="rId113"/>
    <p:sldId id="336" r:id="rId114"/>
    <p:sldId id="337" r:id="rId115"/>
    <p:sldId id="338" r:id="rId116"/>
    <p:sldId id="339" r:id="rId117"/>
    <p:sldId id="340" r:id="rId118"/>
    <p:sldId id="341" r:id="rId119"/>
    <p:sldId id="342" r:id="rId120"/>
    <p:sldId id="343" r:id="rId121"/>
    <p:sldId id="344" r:id="rId122"/>
    <p:sldId id="345" r:id="rId123"/>
    <p:sldId id="346" r:id="rId124"/>
    <p:sldId id="347" r:id="rId125"/>
    <p:sldId id="348" r:id="rId126"/>
    <p:sldId id="349" r:id="rId127"/>
    <p:sldId id="350" r:id="rId128"/>
    <p:sldId id="368" r:id="rId129"/>
    <p:sldId id="369" r:id="rId130"/>
    <p:sldId id="370" r:id="rId131"/>
    <p:sldId id="371" r:id="rId132"/>
    <p:sldId id="372" r:id="rId133"/>
    <p:sldId id="373" r:id="rId134"/>
    <p:sldId id="374" r:id="rId135"/>
    <p:sldId id="375" r:id="rId136"/>
    <p:sldId id="376" r:id="rId137"/>
    <p:sldId id="377" r:id="rId138"/>
    <p:sldId id="378" r:id="rId139"/>
    <p:sldId id="379" r:id="rId140"/>
    <p:sldId id="380" r:id="rId141"/>
    <p:sldId id="381" r:id="rId142"/>
    <p:sldId id="382" r:id="rId143"/>
    <p:sldId id="383" r:id="rId144"/>
    <p:sldId id="384" r:id="rId145"/>
    <p:sldId id="385" r:id="rId146"/>
    <p:sldId id="386" r:id="rId147"/>
    <p:sldId id="387" r:id="rId148"/>
    <p:sldId id="396" r:id="rId149"/>
    <p:sldId id="399" r:id="rId150"/>
    <p:sldId id="400" r:id="rId151"/>
    <p:sldId id="427" r:id="rId152"/>
    <p:sldId id="401" r:id="rId153"/>
    <p:sldId id="402" r:id="rId154"/>
    <p:sldId id="403" r:id="rId155"/>
    <p:sldId id="404" r:id="rId156"/>
    <p:sldId id="405" r:id="rId157"/>
    <p:sldId id="406" r:id="rId158"/>
    <p:sldId id="407" r:id="rId159"/>
    <p:sldId id="408" r:id="rId160"/>
    <p:sldId id="423" r:id="rId161"/>
    <p:sldId id="424" r:id="rId162"/>
    <p:sldId id="425" r:id="rId163"/>
    <p:sldId id="426" r:id="rId164"/>
    <p:sldId id="397" r:id="rId165"/>
    <p:sldId id="398" r:id="rId166"/>
    <p:sldId id="409" r:id="rId167"/>
    <p:sldId id="410" r:id="rId168"/>
    <p:sldId id="411" r:id="rId169"/>
    <p:sldId id="412" r:id="rId170"/>
    <p:sldId id="413" r:id="rId171"/>
    <p:sldId id="414" r:id="rId172"/>
    <p:sldId id="415" r:id="rId173"/>
    <p:sldId id="416" r:id="rId174"/>
    <p:sldId id="417" r:id="rId175"/>
    <p:sldId id="418" r:id="rId176"/>
    <p:sldId id="419" r:id="rId177"/>
    <p:sldId id="420" r:id="rId178"/>
    <p:sldId id="421" r:id="rId179"/>
    <p:sldId id="422"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56" r:id="rId198"/>
    <p:sldId id="445" r:id="rId199"/>
    <p:sldId id="446" r:id="rId200"/>
    <p:sldId id="447" r:id="rId201"/>
    <p:sldId id="448" r:id="rId202"/>
    <p:sldId id="449" r:id="rId203"/>
    <p:sldId id="450" r:id="rId204"/>
    <p:sldId id="451" r:id="rId205"/>
    <p:sldId id="452" r:id="rId206"/>
    <p:sldId id="453" r:id="rId207"/>
    <p:sldId id="454" r:id="rId208"/>
    <p:sldId id="455" r:id="rId209"/>
    <p:sldId id="457" r:id="rId210"/>
    <p:sldId id="478" r:id="rId211"/>
    <p:sldId id="458" r:id="rId212"/>
    <p:sldId id="459" r:id="rId213"/>
    <p:sldId id="460" r:id="rId214"/>
    <p:sldId id="461" r:id="rId215"/>
    <p:sldId id="462" r:id="rId216"/>
    <p:sldId id="463" r:id="rId217"/>
    <p:sldId id="464" r:id="rId218"/>
    <p:sldId id="465" r:id="rId219"/>
    <p:sldId id="466" r:id="rId220"/>
    <p:sldId id="467" r:id="rId221"/>
    <p:sldId id="468" r:id="rId222"/>
    <p:sldId id="469" r:id="rId223"/>
    <p:sldId id="470" r:id="rId224"/>
    <p:sldId id="471" r:id="rId225"/>
    <p:sldId id="472" r:id="rId226"/>
    <p:sldId id="473" r:id="rId227"/>
    <p:sldId id="474" r:id="rId228"/>
    <p:sldId id="475" r:id="rId229"/>
    <p:sldId id="476" r:id="rId230"/>
    <p:sldId id="477"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 id="504" r:id="rId257"/>
    <p:sldId id="505" r:id="rId258"/>
    <p:sldId id="506" r:id="rId259"/>
    <p:sldId id="507" r:id="rId260"/>
    <p:sldId id="509" r:id="rId261"/>
    <p:sldId id="508" r:id="rId262"/>
    <p:sldId id="510" r:id="rId263"/>
    <p:sldId id="511" r:id="rId264"/>
    <p:sldId id="512" r:id="rId265"/>
    <p:sldId id="513" r:id="rId26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226" Type="http://schemas.openxmlformats.org/officeDocument/2006/relationships/slide" Target="slides/slide216.xml"/><Relationship Id="rId247" Type="http://schemas.openxmlformats.org/officeDocument/2006/relationships/slide" Target="slides/slide237.xml"/><Relationship Id="rId107" Type="http://schemas.openxmlformats.org/officeDocument/2006/relationships/slide" Target="slides/slide97.xml"/><Relationship Id="rId268" Type="http://schemas.openxmlformats.org/officeDocument/2006/relationships/viewProps" Target="viewProps.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37" Type="http://schemas.openxmlformats.org/officeDocument/2006/relationships/slide" Target="slides/slide227.xml"/><Relationship Id="rId258" Type="http://schemas.openxmlformats.org/officeDocument/2006/relationships/slide" Target="slides/slide248.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227" Type="http://schemas.openxmlformats.org/officeDocument/2006/relationships/slide" Target="slides/slide217.xml"/><Relationship Id="rId248" Type="http://schemas.openxmlformats.org/officeDocument/2006/relationships/slide" Target="slides/slide238.xml"/><Relationship Id="rId269" Type="http://schemas.openxmlformats.org/officeDocument/2006/relationships/theme" Target="theme/theme1.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slide" Target="slides/slide207.xml"/><Relationship Id="rId6" Type="http://schemas.openxmlformats.org/officeDocument/2006/relationships/slideMaster" Target="slideMasters/slideMaster6.xml"/><Relationship Id="rId238" Type="http://schemas.openxmlformats.org/officeDocument/2006/relationships/slide" Target="slides/slide228.xml"/><Relationship Id="rId259" Type="http://schemas.openxmlformats.org/officeDocument/2006/relationships/slide" Target="slides/slide249.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270" Type="http://schemas.openxmlformats.org/officeDocument/2006/relationships/tableStyles" Target="tableStyles.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172" Type="http://schemas.openxmlformats.org/officeDocument/2006/relationships/slide" Target="slides/slide162.xml"/><Relationship Id="rId193" Type="http://schemas.openxmlformats.org/officeDocument/2006/relationships/slide" Target="slides/slide183.xml"/><Relationship Id="rId202" Type="http://schemas.openxmlformats.org/officeDocument/2006/relationships/slide" Target="slides/slide192.xml"/><Relationship Id="rId207" Type="http://schemas.openxmlformats.org/officeDocument/2006/relationships/slide" Target="slides/slide197.xml"/><Relationship Id="rId223" Type="http://schemas.openxmlformats.org/officeDocument/2006/relationships/slide" Target="slides/slide213.xml"/><Relationship Id="rId228" Type="http://schemas.openxmlformats.org/officeDocument/2006/relationships/slide" Target="slides/slide218.xml"/><Relationship Id="rId244" Type="http://schemas.openxmlformats.org/officeDocument/2006/relationships/slide" Target="slides/slide234.xml"/><Relationship Id="rId249" Type="http://schemas.openxmlformats.org/officeDocument/2006/relationships/slide" Target="slides/slide23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260" Type="http://schemas.openxmlformats.org/officeDocument/2006/relationships/slide" Target="slides/slide250.xml"/><Relationship Id="rId265" Type="http://schemas.openxmlformats.org/officeDocument/2006/relationships/slide" Target="slides/slide255.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13" Type="http://schemas.openxmlformats.org/officeDocument/2006/relationships/slide" Target="slides/slide203.xml"/><Relationship Id="rId218" Type="http://schemas.openxmlformats.org/officeDocument/2006/relationships/slide" Target="slides/slide208.xml"/><Relationship Id="rId234" Type="http://schemas.openxmlformats.org/officeDocument/2006/relationships/slide" Target="slides/slide224.xml"/><Relationship Id="rId239"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19.xml"/><Relationship Id="rId250" Type="http://schemas.openxmlformats.org/officeDocument/2006/relationships/slide" Target="slides/slide240.xml"/><Relationship Id="rId255" Type="http://schemas.openxmlformats.org/officeDocument/2006/relationships/slide" Target="slides/slide245.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slide" Target="slides/slide189.xml"/><Relationship Id="rId203" Type="http://schemas.openxmlformats.org/officeDocument/2006/relationships/slide" Target="slides/slide193.xml"/><Relationship Id="rId208" Type="http://schemas.openxmlformats.org/officeDocument/2006/relationships/slide" Target="slides/slide198.xml"/><Relationship Id="rId229" Type="http://schemas.openxmlformats.org/officeDocument/2006/relationships/slide" Target="slides/slide219.xml"/><Relationship Id="rId19" Type="http://schemas.openxmlformats.org/officeDocument/2006/relationships/slide" Target="slides/slide9.xml"/><Relationship Id="rId224" Type="http://schemas.openxmlformats.org/officeDocument/2006/relationships/slide" Target="slides/slide214.xml"/><Relationship Id="rId240" Type="http://schemas.openxmlformats.org/officeDocument/2006/relationships/slide" Target="slides/slide230.xml"/><Relationship Id="rId245" Type="http://schemas.openxmlformats.org/officeDocument/2006/relationships/slide" Target="slides/slide235.xml"/><Relationship Id="rId261" Type="http://schemas.openxmlformats.org/officeDocument/2006/relationships/slide" Target="slides/slide251.xml"/><Relationship Id="rId266" Type="http://schemas.openxmlformats.org/officeDocument/2006/relationships/slide" Target="slides/slide256.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219" Type="http://schemas.openxmlformats.org/officeDocument/2006/relationships/slide" Target="slides/slide209.xml"/><Relationship Id="rId3" Type="http://schemas.openxmlformats.org/officeDocument/2006/relationships/slideMaster" Target="slideMasters/slideMaster3.xml"/><Relationship Id="rId214" Type="http://schemas.openxmlformats.org/officeDocument/2006/relationships/slide" Target="slides/slide204.xml"/><Relationship Id="rId230" Type="http://schemas.openxmlformats.org/officeDocument/2006/relationships/slide" Target="slides/slide220.xml"/><Relationship Id="rId235" Type="http://schemas.openxmlformats.org/officeDocument/2006/relationships/slide" Target="slides/slide225.xml"/><Relationship Id="rId251" Type="http://schemas.openxmlformats.org/officeDocument/2006/relationships/slide" Target="slides/slide241.xml"/><Relationship Id="rId256" Type="http://schemas.openxmlformats.org/officeDocument/2006/relationships/slide" Target="slides/slide246.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220" Type="http://schemas.openxmlformats.org/officeDocument/2006/relationships/slide" Target="slides/slide210.xml"/><Relationship Id="rId225" Type="http://schemas.openxmlformats.org/officeDocument/2006/relationships/slide" Target="slides/slide215.xml"/><Relationship Id="rId241" Type="http://schemas.openxmlformats.org/officeDocument/2006/relationships/slide" Target="slides/slide231.xml"/><Relationship Id="rId246" Type="http://schemas.openxmlformats.org/officeDocument/2006/relationships/slide" Target="slides/slide236.xml"/><Relationship Id="rId267" Type="http://schemas.openxmlformats.org/officeDocument/2006/relationships/presProps" Target="pres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262" Type="http://schemas.openxmlformats.org/officeDocument/2006/relationships/slide" Target="slides/slide252.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slide" Target="slides/slide247.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slide" Target="slides/slide242.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263" Type="http://schemas.openxmlformats.org/officeDocument/2006/relationships/slide" Target="slides/slide253.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slide" Target="slides/slide243.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264" Type="http://schemas.openxmlformats.org/officeDocument/2006/relationships/slide" Target="slides/slide254.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slideMaster" Target="slideMasters/slideMaster1.xml"/><Relationship Id="rId212" Type="http://schemas.openxmlformats.org/officeDocument/2006/relationships/slide" Target="slides/slide202.xml"/><Relationship Id="rId233" Type="http://schemas.openxmlformats.org/officeDocument/2006/relationships/slide" Target="slides/slide223.xml"/><Relationship Id="rId254" Type="http://schemas.openxmlformats.org/officeDocument/2006/relationships/slide" Target="slides/slide244.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0DE88542-7EEE-4123-928F-712CE5304516}"/>
              </a:ext>
            </a:extLst>
          </p:cNvPr>
          <p:cNvGrpSpPr>
            <a:grpSpLocks/>
          </p:cNvGrpSpPr>
          <p:nvPr/>
        </p:nvGrpSpPr>
        <p:grpSpPr bwMode="auto">
          <a:xfrm>
            <a:off x="0" y="0"/>
            <a:ext cx="12188825" cy="6872288"/>
            <a:chOff x="0" y="0"/>
            <a:chExt cx="12188825" cy="6872226"/>
          </a:xfrm>
        </p:grpSpPr>
        <p:pic>
          <p:nvPicPr>
            <p:cNvPr id="5" name="Picture 8" descr="HD-PanelTitle-V.png">
              <a:extLst>
                <a:ext uri="{FF2B5EF4-FFF2-40B4-BE49-F238E27FC236}">
                  <a16:creationId xmlns:a16="http://schemas.microsoft.com/office/drawing/2014/main" id="{9CDB23C0-68B3-4EA6-99C1-2CC54C652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1E5B0AE9-796E-431E-9C28-EF5E0AE404E6}"/>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04B2C64B-F134-4F9E-B577-EB3A2E1CF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673"/>
            <a:stretch>
              <a:fillRect/>
            </a:stretch>
          </p:blipFill>
          <p:spPr bwMode="auto">
            <a:xfrm rot="5400000">
              <a:off x="5245268" y="530352"/>
              <a:ext cx="1673352"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DRibbonTitle-UniformTrim.png">
              <a:extLst>
                <a:ext uri="{FF2B5EF4-FFF2-40B4-BE49-F238E27FC236}">
                  <a16:creationId xmlns:a16="http://schemas.microsoft.com/office/drawing/2014/main" id="{9900A133-766D-4CD2-874F-12577C040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8819"/>
            <a:stretch>
              <a:fillRect/>
            </a:stretch>
          </p:blipFill>
          <p:spPr bwMode="auto">
            <a:xfrm rot="5400000">
              <a:off x="5263556" y="5747514"/>
              <a:ext cx="1636776"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3E8D8E93-784A-49C1-B12C-E278E5F0D25A}"/>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85BFEA7C-081C-4DD3-BBAF-6272D397D285}"/>
              </a:ext>
            </a:extLst>
          </p:cNvPr>
          <p:cNvSpPr>
            <a:spLocks noGrp="1"/>
          </p:cNvSpPr>
          <p:nvPr>
            <p:ph type="dt" sz="half" idx="10"/>
          </p:nvPr>
        </p:nvSpPr>
        <p:spPr>
          <a:xfrm>
            <a:off x="7983538" y="5037138"/>
            <a:ext cx="896937" cy="279400"/>
          </a:xfrm>
        </p:spPr>
        <p:txBody>
          <a:bodyPr/>
          <a:lstStyle>
            <a:lvl1pPr>
              <a:defRPr/>
            </a:lvl1pPr>
          </a:lstStyle>
          <a:p>
            <a:pPr>
              <a:defRPr/>
            </a:pPr>
            <a:fld id="{F955BC52-6BCE-43A2-8404-F9A765E5FD2E}" type="datetimeFigureOut">
              <a:rPr lang="en-US"/>
              <a:pPr>
                <a:defRPr/>
              </a:pPr>
              <a:t>5/20/2021</a:t>
            </a:fld>
            <a:endParaRPr lang="en-US"/>
          </a:p>
        </p:txBody>
      </p:sp>
      <p:sp>
        <p:nvSpPr>
          <p:cNvPr id="11" name="Footer Placeholder 4">
            <a:extLst>
              <a:ext uri="{FF2B5EF4-FFF2-40B4-BE49-F238E27FC236}">
                <a16:creationId xmlns:a16="http://schemas.microsoft.com/office/drawing/2014/main" id="{41287A14-0FB1-4302-ABB2-014A42F05605}"/>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57AA2C8-46C5-4F45-8C69-04621CB7879A}"/>
              </a:ext>
            </a:extLst>
          </p:cNvPr>
          <p:cNvSpPr>
            <a:spLocks noGrp="1"/>
          </p:cNvSpPr>
          <p:nvPr>
            <p:ph type="sldNum" sz="quarter" idx="12"/>
          </p:nvPr>
        </p:nvSpPr>
        <p:spPr>
          <a:xfrm>
            <a:off x="8956675" y="5037138"/>
            <a:ext cx="550863" cy="279400"/>
          </a:xfrm>
        </p:spPr>
        <p:txBody>
          <a:bodyPr/>
          <a:lstStyle>
            <a:lvl1pPr>
              <a:defRPr/>
            </a:lvl1pPr>
          </a:lstStyle>
          <a:p>
            <a:pPr>
              <a:defRPr/>
            </a:pPr>
            <a:fld id="{0D0DD9AD-ED7E-4C51-9BBD-DC747FD089E3}" type="slidenum">
              <a:rPr lang="en-US"/>
              <a:pPr>
                <a:defRPr/>
              </a:pPr>
              <a:t>‹N›</a:t>
            </a:fld>
            <a:endParaRPr lang="en-US"/>
          </a:p>
        </p:txBody>
      </p:sp>
    </p:spTree>
    <p:extLst>
      <p:ext uri="{BB962C8B-B14F-4D97-AF65-F5344CB8AC3E}">
        <p14:creationId xmlns:p14="http://schemas.microsoft.com/office/powerpoint/2010/main" val="3144845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88265BA8-023F-4739-81AB-3A0E1AB360B8}"/>
              </a:ext>
            </a:extLst>
          </p:cNvPr>
          <p:cNvSpPr>
            <a:spLocks noGrp="1"/>
          </p:cNvSpPr>
          <p:nvPr>
            <p:ph type="dt" sz="half" idx="10"/>
          </p:nvPr>
        </p:nvSpPr>
        <p:spPr/>
        <p:txBody>
          <a:bodyPr/>
          <a:lstStyle>
            <a:lvl1pPr>
              <a:defRPr/>
            </a:lvl1pPr>
          </a:lstStyle>
          <a:p>
            <a:pPr>
              <a:defRPr/>
            </a:pPr>
            <a:fld id="{C46ACE5D-3CB5-4A78-80B7-3B23969DBF93}" type="datetimeFigureOut">
              <a:rPr lang="en-US"/>
              <a:pPr>
                <a:defRPr/>
              </a:pPr>
              <a:t>5/20/2021</a:t>
            </a:fld>
            <a:endParaRPr lang="en-US"/>
          </a:p>
        </p:txBody>
      </p:sp>
      <p:sp>
        <p:nvSpPr>
          <p:cNvPr id="6" name="Footer Placeholder 4">
            <a:extLst>
              <a:ext uri="{FF2B5EF4-FFF2-40B4-BE49-F238E27FC236}">
                <a16:creationId xmlns:a16="http://schemas.microsoft.com/office/drawing/2014/main" id="{F9541E75-329B-4755-9E48-E4A96C3058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5D26B-F088-4E62-BC74-174E010F66FD}"/>
              </a:ext>
            </a:extLst>
          </p:cNvPr>
          <p:cNvSpPr>
            <a:spLocks noGrp="1"/>
          </p:cNvSpPr>
          <p:nvPr>
            <p:ph type="sldNum" sz="quarter" idx="12"/>
          </p:nvPr>
        </p:nvSpPr>
        <p:spPr/>
        <p:txBody>
          <a:bodyPr/>
          <a:lstStyle>
            <a:lvl1pPr>
              <a:defRPr/>
            </a:lvl1pPr>
          </a:lstStyle>
          <a:p>
            <a:pPr>
              <a:defRPr/>
            </a:pPr>
            <a:fld id="{05193ACB-CF76-4093-A128-3938D339E3D0}" type="slidenum">
              <a:rPr lang="en-US"/>
              <a:pPr>
                <a:defRPr/>
              </a:pPr>
              <a:t>‹N›</a:t>
            </a:fld>
            <a:endParaRPr lang="en-US"/>
          </a:p>
        </p:txBody>
      </p:sp>
    </p:spTree>
    <p:extLst>
      <p:ext uri="{BB962C8B-B14F-4D97-AF65-F5344CB8AC3E}">
        <p14:creationId xmlns:p14="http://schemas.microsoft.com/office/powerpoint/2010/main" val="17625955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60DBD3C3-B3A6-47B1-8F03-D3FB1BB7DB72}"/>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37B8F50C-0B23-4BA8-95A8-3425FEC4FFCE}"/>
              </a:ext>
            </a:extLst>
          </p:cNvPr>
          <p:cNvSpPr>
            <a:spLocks noGrp="1"/>
          </p:cNvSpPr>
          <p:nvPr>
            <p:ph type="dt" sz="half" idx="10"/>
          </p:nvPr>
        </p:nvSpPr>
        <p:spPr/>
        <p:txBody>
          <a:bodyPr/>
          <a:lstStyle>
            <a:lvl1pPr>
              <a:defRPr/>
            </a:lvl1pPr>
          </a:lstStyle>
          <a:p>
            <a:pPr>
              <a:defRPr/>
            </a:pPr>
            <a:fld id="{2AE04618-BF44-4FE2-BD9B-A6AE59915331}" type="datetimeFigureOut">
              <a:rPr lang="it-IT"/>
              <a:pPr>
                <a:defRPr/>
              </a:pPr>
              <a:t>20/05/2021</a:t>
            </a:fld>
            <a:endParaRPr lang="it-IT"/>
          </a:p>
        </p:txBody>
      </p:sp>
      <p:sp>
        <p:nvSpPr>
          <p:cNvPr id="7" name="Footer Placeholder 5">
            <a:extLst>
              <a:ext uri="{FF2B5EF4-FFF2-40B4-BE49-F238E27FC236}">
                <a16:creationId xmlns:a16="http://schemas.microsoft.com/office/drawing/2014/main" id="{8DD18C6C-0D55-4247-85EC-D4E05DC71B89}"/>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979C97DB-6F6B-40E9-8B95-1E6B7DAC920B}"/>
              </a:ext>
            </a:extLst>
          </p:cNvPr>
          <p:cNvSpPr>
            <a:spLocks noGrp="1"/>
          </p:cNvSpPr>
          <p:nvPr>
            <p:ph type="sldNum" sz="quarter" idx="12"/>
          </p:nvPr>
        </p:nvSpPr>
        <p:spPr/>
        <p:txBody>
          <a:bodyPr/>
          <a:lstStyle>
            <a:lvl1pPr>
              <a:defRPr/>
            </a:lvl1pPr>
          </a:lstStyle>
          <a:p>
            <a:pPr>
              <a:defRPr/>
            </a:pPr>
            <a:fld id="{8E87905E-BBB1-4103-BA60-1D8E7055D0A0}" type="slidenum">
              <a:rPr lang="it-IT"/>
              <a:pPr>
                <a:defRPr/>
              </a:pPr>
              <a:t>‹N›</a:t>
            </a:fld>
            <a:endParaRPr lang="it-IT"/>
          </a:p>
        </p:txBody>
      </p:sp>
    </p:spTree>
    <p:extLst>
      <p:ext uri="{BB962C8B-B14F-4D97-AF65-F5344CB8AC3E}">
        <p14:creationId xmlns:p14="http://schemas.microsoft.com/office/powerpoint/2010/main" val="27847298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C857483F-1C5F-4891-9D65-6959775F9047}"/>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B1B9D870-2C02-479D-A715-07473A309F91}"/>
              </a:ext>
            </a:extLst>
          </p:cNvPr>
          <p:cNvSpPr>
            <a:spLocks noGrp="1"/>
          </p:cNvSpPr>
          <p:nvPr>
            <p:ph type="dt" sz="half" idx="10"/>
          </p:nvPr>
        </p:nvSpPr>
        <p:spPr/>
        <p:txBody>
          <a:bodyPr/>
          <a:lstStyle>
            <a:lvl1pPr>
              <a:defRPr/>
            </a:lvl1pPr>
          </a:lstStyle>
          <a:p>
            <a:pPr>
              <a:defRPr/>
            </a:pPr>
            <a:fld id="{6CC3CBFA-6833-4F09-A313-498FA82654DD}" type="datetimeFigureOut">
              <a:rPr lang="it-IT"/>
              <a:pPr>
                <a:defRPr/>
              </a:pPr>
              <a:t>20/05/2021</a:t>
            </a:fld>
            <a:endParaRPr lang="it-IT"/>
          </a:p>
        </p:txBody>
      </p:sp>
      <p:sp>
        <p:nvSpPr>
          <p:cNvPr id="9" name="Footer Placeholder 7">
            <a:extLst>
              <a:ext uri="{FF2B5EF4-FFF2-40B4-BE49-F238E27FC236}">
                <a16:creationId xmlns:a16="http://schemas.microsoft.com/office/drawing/2014/main" id="{EB501499-5F03-4870-8856-23C49880C37A}"/>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7C4846EA-633A-4083-8B7B-AEACA60C904B}"/>
              </a:ext>
            </a:extLst>
          </p:cNvPr>
          <p:cNvSpPr>
            <a:spLocks noGrp="1"/>
          </p:cNvSpPr>
          <p:nvPr>
            <p:ph type="sldNum" sz="quarter" idx="12"/>
          </p:nvPr>
        </p:nvSpPr>
        <p:spPr/>
        <p:txBody>
          <a:bodyPr/>
          <a:lstStyle>
            <a:lvl1pPr>
              <a:defRPr/>
            </a:lvl1pPr>
          </a:lstStyle>
          <a:p>
            <a:pPr>
              <a:defRPr/>
            </a:pPr>
            <a:fld id="{A2D60B3F-989E-4836-AB0C-BF5648975C67}" type="slidenum">
              <a:rPr lang="it-IT"/>
              <a:pPr>
                <a:defRPr/>
              </a:pPr>
              <a:t>‹N›</a:t>
            </a:fld>
            <a:endParaRPr lang="it-IT"/>
          </a:p>
        </p:txBody>
      </p:sp>
    </p:spTree>
    <p:extLst>
      <p:ext uri="{BB962C8B-B14F-4D97-AF65-F5344CB8AC3E}">
        <p14:creationId xmlns:p14="http://schemas.microsoft.com/office/powerpoint/2010/main" val="26821836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75FE18C5-2F85-49BC-A874-302B1DE471ED}"/>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96775927-CB4F-48C8-A3C2-81F91A1188A9}"/>
              </a:ext>
            </a:extLst>
          </p:cNvPr>
          <p:cNvSpPr>
            <a:spLocks noGrp="1"/>
          </p:cNvSpPr>
          <p:nvPr>
            <p:ph type="dt" sz="half" idx="10"/>
          </p:nvPr>
        </p:nvSpPr>
        <p:spPr/>
        <p:txBody>
          <a:bodyPr/>
          <a:lstStyle>
            <a:lvl1pPr>
              <a:defRPr/>
            </a:lvl1pPr>
          </a:lstStyle>
          <a:p>
            <a:pPr>
              <a:defRPr/>
            </a:pPr>
            <a:fld id="{99FB9048-EEBE-4394-A02D-801E9E7CF12E}" type="datetimeFigureOut">
              <a:rPr lang="it-IT"/>
              <a:pPr>
                <a:defRPr/>
              </a:pPr>
              <a:t>20/05/2021</a:t>
            </a:fld>
            <a:endParaRPr lang="it-IT"/>
          </a:p>
        </p:txBody>
      </p:sp>
      <p:sp>
        <p:nvSpPr>
          <p:cNvPr id="5" name="Footer Placeholder 3">
            <a:extLst>
              <a:ext uri="{FF2B5EF4-FFF2-40B4-BE49-F238E27FC236}">
                <a16:creationId xmlns:a16="http://schemas.microsoft.com/office/drawing/2014/main" id="{4AE5C444-5930-4817-BF3A-CE7B1C9CD495}"/>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9D7FFF4D-2B4D-4D35-A826-CAF7A06F65AD}"/>
              </a:ext>
            </a:extLst>
          </p:cNvPr>
          <p:cNvSpPr>
            <a:spLocks noGrp="1"/>
          </p:cNvSpPr>
          <p:nvPr>
            <p:ph type="sldNum" sz="quarter" idx="12"/>
          </p:nvPr>
        </p:nvSpPr>
        <p:spPr/>
        <p:txBody>
          <a:bodyPr/>
          <a:lstStyle>
            <a:lvl1pPr>
              <a:defRPr/>
            </a:lvl1pPr>
          </a:lstStyle>
          <a:p>
            <a:pPr>
              <a:defRPr/>
            </a:pPr>
            <a:fld id="{ABDA3633-4633-49A3-8292-2DA3E443E23C}" type="slidenum">
              <a:rPr lang="it-IT"/>
              <a:pPr>
                <a:defRPr/>
              </a:pPr>
              <a:t>‹N›</a:t>
            </a:fld>
            <a:endParaRPr lang="it-IT"/>
          </a:p>
        </p:txBody>
      </p:sp>
    </p:spTree>
    <p:extLst>
      <p:ext uri="{BB962C8B-B14F-4D97-AF65-F5344CB8AC3E}">
        <p14:creationId xmlns:p14="http://schemas.microsoft.com/office/powerpoint/2010/main" val="10540449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821597-FD46-4C05-9E89-15E32D2F8042}"/>
              </a:ext>
            </a:extLst>
          </p:cNvPr>
          <p:cNvSpPr>
            <a:spLocks noGrp="1"/>
          </p:cNvSpPr>
          <p:nvPr>
            <p:ph type="dt" sz="half" idx="10"/>
          </p:nvPr>
        </p:nvSpPr>
        <p:spPr/>
        <p:txBody>
          <a:bodyPr/>
          <a:lstStyle>
            <a:lvl1pPr>
              <a:defRPr/>
            </a:lvl1pPr>
          </a:lstStyle>
          <a:p>
            <a:pPr>
              <a:defRPr/>
            </a:pPr>
            <a:fld id="{1E56F1CB-2DC5-497E-A055-38D6A8D29997}" type="datetimeFigureOut">
              <a:rPr lang="it-IT"/>
              <a:pPr>
                <a:defRPr/>
              </a:pPr>
              <a:t>20/05/2021</a:t>
            </a:fld>
            <a:endParaRPr lang="it-IT"/>
          </a:p>
        </p:txBody>
      </p:sp>
      <p:sp>
        <p:nvSpPr>
          <p:cNvPr id="3" name="Footer Placeholder 4">
            <a:extLst>
              <a:ext uri="{FF2B5EF4-FFF2-40B4-BE49-F238E27FC236}">
                <a16:creationId xmlns:a16="http://schemas.microsoft.com/office/drawing/2014/main" id="{DD6C5089-86C3-49E7-A0B5-4C7C317F7AC1}"/>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1DFAB2EC-5329-4ABE-AA2E-06E7B62AD268}"/>
              </a:ext>
            </a:extLst>
          </p:cNvPr>
          <p:cNvSpPr>
            <a:spLocks noGrp="1"/>
          </p:cNvSpPr>
          <p:nvPr>
            <p:ph type="sldNum" sz="quarter" idx="12"/>
          </p:nvPr>
        </p:nvSpPr>
        <p:spPr/>
        <p:txBody>
          <a:bodyPr/>
          <a:lstStyle>
            <a:lvl1pPr>
              <a:defRPr/>
            </a:lvl1pPr>
          </a:lstStyle>
          <a:p>
            <a:pPr>
              <a:defRPr/>
            </a:pPr>
            <a:fld id="{A92746E1-AE27-423A-983D-7EE42DF1B20E}" type="slidenum">
              <a:rPr lang="it-IT"/>
              <a:pPr>
                <a:defRPr/>
              </a:pPr>
              <a:t>‹N›</a:t>
            </a:fld>
            <a:endParaRPr lang="it-IT"/>
          </a:p>
        </p:txBody>
      </p:sp>
    </p:spTree>
    <p:extLst>
      <p:ext uri="{BB962C8B-B14F-4D97-AF65-F5344CB8AC3E}">
        <p14:creationId xmlns:p14="http://schemas.microsoft.com/office/powerpoint/2010/main" val="5230208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ED06299A-6105-4EDA-9AF3-D3613025FA09}"/>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54DBDE17-4B63-4B3F-B2EA-A4393C09D682}"/>
              </a:ext>
            </a:extLst>
          </p:cNvPr>
          <p:cNvSpPr>
            <a:spLocks noGrp="1"/>
          </p:cNvSpPr>
          <p:nvPr>
            <p:ph type="dt" sz="half" idx="10"/>
          </p:nvPr>
        </p:nvSpPr>
        <p:spPr/>
        <p:txBody>
          <a:bodyPr/>
          <a:lstStyle>
            <a:lvl1pPr>
              <a:defRPr/>
            </a:lvl1pPr>
          </a:lstStyle>
          <a:p>
            <a:pPr>
              <a:defRPr/>
            </a:pPr>
            <a:fld id="{3E321967-A1CF-4E5E-9738-63D7303DE621}" type="datetimeFigureOut">
              <a:rPr lang="it-IT"/>
              <a:pPr>
                <a:defRPr/>
              </a:pPr>
              <a:t>20/05/2021</a:t>
            </a:fld>
            <a:endParaRPr lang="it-IT"/>
          </a:p>
        </p:txBody>
      </p:sp>
      <p:sp>
        <p:nvSpPr>
          <p:cNvPr id="7" name="Footer Placeholder 5">
            <a:extLst>
              <a:ext uri="{FF2B5EF4-FFF2-40B4-BE49-F238E27FC236}">
                <a16:creationId xmlns:a16="http://schemas.microsoft.com/office/drawing/2014/main" id="{8A9F7E75-7F6F-4FAA-A05D-CAE619DB3E1F}"/>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17BF4B1B-B8CE-4FE8-A590-37BF36A7AF79}"/>
              </a:ext>
            </a:extLst>
          </p:cNvPr>
          <p:cNvSpPr>
            <a:spLocks noGrp="1"/>
          </p:cNvSpPr>
          <p:nvPr>
            <p:ph type="sldNum" sz="quarter" idx="12"/>
          </p:nvPr>
        </p:nvSpPr>
        <p:spPr/>
        <p:txBody>
          <a:bodyPr/>
          <a:lstStyle>
            <a:lvl1pPr>
              <a:defRPr/>
            </a:lvl1pPr>
          </a:lstStyle>
          <a:p>
            <a:pPr>
              <a:defRPr/>
            </a:pPr>
            <a:fld id="{324E74A1-3002-45F1-8476-6B7FA0F84A56}" type="slidenum">
              <a:rPr lang="it-IT"/>
              <a:pPr>
                <a:defRPr/>
              </a:pPr>
              <a:t>‹N›</a:t>
            </a:fld>
            <a:endParaRPr lang="it-IT"/>
          </a:p>
        </p:txBody>
      </p:sp>
    </p:spTree>
    <p:extLst>
      <p:ext uri="{BB962C8B-B14F-4D97-AF65-F5344CB8AC3E}">
        <p14:creationId xmlns:p14="http://schemas.microsoft.com/office/powerpoint/2010/main" val="19895484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47F42430-1B6F-4853-9B4E-EABCF7876A63}"/>
              </a:ext>
            </a:extLst>
          </p:cNvPr>
          <p:cNvSpPr>
            <a:spLocks noGrp="1"/>
          </p:cNvSpPr>
          <p:nvPr>
            <p:ph type="dt" sz="half" idx="10"/>
          </p:nvPr>
        </p:nvSpPr>
        <p:spPr/>
        <p:txBody>
          <a:bodyPr/>
          <a:lstStyle>
            <a:lvl1pPr>
              <a:defRPr/>
            </a:lvl1pPr>
          </a:lstStyle>
          <a:p>
            <a:pPr>
              <a:defRPr/>
            </a:pPr>
            <a:fld id="{361B44F4-1629-4DD6-9B15-713D90E34486}" type="datetimeFigureOut">
              <a:rPr lang="it-IT"/>
              <a:pPr>
                <a:defRPr/>
              </a:pPr>
              <a:t>20/05/2021</a:t>
            </a:fld>
            <a:endParaRPr lang="it-IT"/>
          </a:p>
        </p:txBody>
      </p:sp>
      <p:sp>
        <p:nvSpPr>
          <p:cNvPr id="6" name="Footer Placeholder 4">
            <a:extLst>
              <a:ext uri="{FF2B5EF4-FFF2-40B4-BE49-F238E27FC236}">
                <a16:creationId xmlns:a16="http://schemas.microsoft.com/office/drawing/2014/main" id="{BBB27508-E2AC-4A58-930D-7521009CB505}"/>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02EFD068-01F6-4B00-9D13-DC99525A9D0A}"/>
              </a:ext>
            </a:extLst>
          </p:cNvPr>
          <p:cNvSpPr>
            <a:spLocks noGrp="1"/>
          </p:cNvSpPr>
          <p:nvPr>
            <p:ph type="sldNum" sz="quarter" idx="12"/>
          </p:nvPr>
        </p:nvSpPr>
        <p:spPr/>
        <p:txBody>
          <a:bodyPr/>
          <a:lstStyle>
            <a:lvl1pPr>
              <a:defRPr/>
            </a:lvl1pPr>
          </a:lstStyle>
          <a:p>
            <a:pPr>
              <a:defRPr/>
            </a:pPr>
            <a:fld id="{4B23F8F4-96E5-4FC3-8BF2-D015FB004527}" type="slidenum">
              <a:rPr lang="it-IT"/>
              <a:pPr>
                <a:defRPr/>
              </a:pPr>
              <a:t>‹N›</a:t>
            </a:fld>
            <a:endParaRPr lang="it-IT"/>
          </a:p>
        </p:txBody>
      </p:sp>
    </p:spTree>
    <p:extLst>
      <p:ext uri="{BB962C8B-B14F-4D97-AF65-F5344CB8AC3E}">
        <p14:creationId xmlns:p14="http://schemas.microsoft.com/office/powerpoint/2010/main" val="12269407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45CD54CF-962C-487D-BA28-5EE3549AC0BA}"/>
              </a:ext>
            </a:extLst>
          </p:cNvPr>
          <p:cNvSpPr>
            <a:spLocks noGrp="1"/>
          </p:cNvSpPr>
          <p:nvPr>
            <p:ph type="dt" sz="half" idx="10"/>
          </p:nvPr>
        </p:nvSpPr>
        <p:spPr/>
        <p:txBody>
          <a:bodyPr/>
          <a:lstStyle>
            <a:lvl1pPr>
              <a:defRPr/>
            </a:lvl1pPr>
          </a:lstStyle>
          <a:p>
            <a:pPr>
              <a:defRPr/>
            </a:pPr>
            <a:fld id="{326B7255-BD21-4549-A32C-CF237BB1D342}" type="datetimeFigureOut">
              <a:rPr lang="it-IT"/>
              <a:pPr>
                <a:defRPr/>
              </a:pPr>
              <a:t>20/05/2021</a:t>
            </a:fld>
            <a:endParaRPr lang="it-IT"/>
          </a:p>
        </p:txBody>
      </p:sp>
      <p:sp>
        <p:nvSpPr>
          <p:cNvPr id="6" name="Footer Placeholder 4">
            <a:extLst>
              <a:ext uri="{FF2B5EF4-FFF2-40B4-BE49-F238E27FC236}">
                <a16:creationId xmlns:a16="http://schemas.microsoft.com/office/drawing/2014/main" id="{A343821C-0729-41D2-90B9-36682DDCCB0A}"/>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9924835-E42A-4A4D-B18D-5DDC17E037CE}"/>
              </a:ext>
            </a:extLst>
          </p:cNvPr>
          <p:cNvSpPr>
            <a:spLocks noGrp="1"/>
          </p:cNvSpPr>
          <p:nvPr>
            <p:ph type="sldNum" sz="quarter" idx="12"/>
          </p:nvPr>
        </p:nvSpPr>
        <p:spPr/>
        <p:txBody>
          <a:bodyPr/>
          <a:lstStyle>
            <a:lvl1pPr>
              <a:defRPr/>
            </a:lvl1pPr>
          </a:lstStyle>
          <a:p>
            <a:pPr>
              <a:defRPr/>
            </a:pPr>
            <a:fld id="{82EB1D10-770A-4FB7-BD4D-70DE0ABEEDEA}" type="slidenum">
              <a:rPr lang="it-IT"/>
              <a:pPr>
                <a:defRPr/>
              </a:pPr>
              <a:t>‹N›</a:t>
            </a:fld>
            <a:endParaRPr lang="it-IT"/>
          </a:p>
        </p:txBody>
      </p:sp>
    </p:spTree>
    <p:extLst>
      <p:ext uri="{BB962C8B-B14F-4D97-AF65-F5344CB8AC3E}">
        <p14:creationId xmlns:p14="http://schemas.microsoft.com/office/powerpoint/2010/main" val="17521470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FEBD0DCF-C9FC-4A07-BD16-7C85C0AB73A8}"/>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DF5B3961-A8DA-429F-903C-C35EF057F07A}"/>
              </a:ext>
            </a:extLst>
          </p:cNvPr>
          <p:cNvSpPr>
            <a:spLocks noGrp="1"/>
          </p:cNvSpPr>
          <p:nvPr>
            <p:ph type="dt" sz="half" idx="10"/>
          </p:nvPr>
        </p:nvSpPr>
        <p:spPr/>
        <p:txBody>
          <a:bodyPr/>
          <a:lstStyle>
            <a:lvl1pPr>
              <a:defRPr/>
            </a:lvl1pPr>
          </a:lstStyle>
          <a:p>
            <a:pPr>
              <a:defRPr/>
            </a:pPr>
            <a:fld id="{38BDE5E2-02DD-45EF-86B2-5721EC9B3C58}" type="datetimeFigureOut">
              <a:rPr lang="it-IT"/>
              <a:pPr>
                <a:defRPr/>
              </a:pPr>
              <a:t>20/05/2021</a:t>
            </a:fld>
            <a:endParaRPr lang="it-IT"/>
          </a:p>
        </p:txBody>
      </p:sp>
      <p:sp>
        <p:nvSpPr>
          <p:cNvPr id="6" name="Footer Placeholder 4">
            <a:extLst>
              <a:ext uri="{FF2B5EF4-FFF2-40B4-BE49-F238E27FC236}">
                <a16:creationId xmlns:a16="http://schemas.microsoft.com/office/drawing/2014/main" id="{AAB4D20E-5664-499B-898F-CD109D7169D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D5AD28B-F17B-4E68-80F7-C64C0C6CF6D2}"/>
              </a:ext>
            </a:extLst>
          </p:cNvPr>
          <p:cNvSpPr>
            <a:spLocks noGrp="1"/>
          </p:cNvSpPr>
          <p:nvPr>
            <p:ph type="sldNum" sz="quarter" idx="12"/>
          </p:nvPr>
        </p:nvSpPr>
        <p:spPr/>
        <p:txBody>
          <a:bodyPr/>
          <a:lstStyle>
            <a:lvl1pPr>
              <a:defRPr/>
            </a:lvl1pPr>
          </a:lstStyle>
          <a:p>
            <a:pPr>
              <a:defRPr/>
            </a:pPr>
            <a:fld id="{E123E461-3CCC-42FF-9E70-FF192A23080A}" type="slidenum">
              <a:rPr lang="it-IT"/>
              <a:pPr>
                <a:defRPr/>
              </a:pPr>
              <a:t>‹N›</a:t>
            </a:fld>
            <a:endParaRPr lang="it-IT"/>
          </a:p>
        </p:txBody>
      </p:sp>
    </p:spTree>
    <p:extLst>
      <p:ext uri="{BB962C8B-B14F-4D97-AF65-F5344CB8AC3E}">
        <p14:creationId xmlns:p14="http://schemas.microsoft.com/office/powerpoint/2010/main" val="22938849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FDAB25A8-B335-4A7A-9D2B-A3F2A3463F23}"/>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defRPr/>
            </a:pPr>
            <a:r>
              <a:rPr lang="en-US" altLang="it-IT" sz="8000"/>
              <a:t>“</a:t>
            </a:r>
          </a:p>
        </p:txBody>
      </p:sp>
      <p:sp>
        <p:nvSpPr>
          <p:cNvPr id="6" name="TextBox 14">
            <a:extLst>
              <a:ext uri="{FF2B5EF4-FFF2-40B4-BE49-F238E27FC236}">
                <a16:creationId xmlns:a16="http://schemas.microsoft.com/office/drawing/2014/main" id="{37E70F46-6D54-40BD-9DC1-62308A9FA5DF}"/>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a:defRPr/>
            </a:pPr>
            <a:r>
              <a:rPr lang="en-US" altLang="it-IT" sz="8000"/>
              <a:t>”</a:t>
            </a:r>
          </a:p>
        </p:txBody>
      </p:sp>
      <p:cxnSp>
        <p:nvCxnSpPr>
          <p:cNvPr id="7" name="Straight Connector 18">
            <a:extLst>
              <a:ext uri="{FF2B5EF4-FFF2-40B4-BE49-F238E27FC236}">
                <a16:creationId xmlns:a16="http://schemas.microsoft.com/office/drawing/2014/main" id="{C173DF04-99AA-4438-888F-1F2DA6578AA9}"/>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8A586A21-F814-4082-889A-71F688CC12C5}"/>
              </a:ext>
            </a:extLst>
          </p:cNvPr>
          <p:cNvSpPr>
            <a:spLocks noGrp="1"/>
          </p:cNvSpPr>
          <p:nvPr>
            <p:ph type="dt" sz="half" idx="14"/>
          </p:nvPr>
        </p:nvSpPr>
        <p:spPr/>
        <p:txBody>
          <a:bodyPr/>
          <a:lstStyle>
            <a:lvl1pPr>
              <a:defRPr/>
            </a:lvl1pPr>
          </a:lstStyle>
          <a:p>
            <a:pPr>
              <a:defRPr/>
            </a:pPr>
            <a:fld id="{E8255A2B-4EA1-4407-9D7D-A7FBCF251DC8}" type="datetimeFigureOut">
              <a:rPr lang="it-IT"/>
              <a:pPr>
                <a:defRPr/>
              </a:pPr>
              <a:t>20/05/2021</a:t>
            </a:fld>
            <a:endParaRPr lang="it-IT"/>
          </a:p>
        </p:txBody>
      </p:sp>
      <p:sp>
        <p:nvSpPr>
          <p:cNvPr id="9" name="Footer Placeholder 4">
            <a:extLst>
              <a:ext uri="{FF2B5EF4-FFF2-40B4-BE49-F238E27FC236}">
                <a16:creationId xmlns:a16="http://schemas.microsoft.com/office/drawing/2014/main" id="{6F39B2B7-630E-4546-85DE-D3D30231353D}"/>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E8B27259-9F87-48A9-AB4C-6BA7E92254B3}"/>
              </a:ext>
            </a:extLst>
          </p:cNvPr>
          <p:cNvSpPr>
            <a:spLocks noGrp="1"/>
          </p:cNvSpPr>
          <p:nvPr>
            <p:ph type="sldNum" sz="quarter" idx="16"/>
          </p:nvPr>
        </p:nvSpPr>
        <p:spPr/>
        <p:txBody>
          <a:bodyPr/>
          <a:lstStyle>
            <a:lvl1pPr>
              <a:defRPr/>
            </a:lvl1pPr>
          </a:lstStyle>
          <a:p>
            <a:pPr>
              <a:defRPr/>
            </a:pPr>
            <a:fld id="{4564BBEC-504C-4557-9C18-A4EDDD59BCD6}" type="slidenum">
              <a:rPr lang="it-IT"/>
              <a:pPr>
                <a:defRPr/>
              </a:pPr>
              <a:t>‹N›</a:t>
            </a:fld>
            <a:endParaRPr lang="it-IT"/>
          </a:p>
        </p:txBody>
      </p:sp>
    </p:spTree>
    <p:extLst>
      <p:ext uri="{BB962C8B-B14F-4D97-AF65-F5344CB8AC3E}">
        <p14:creationId xmlns:p14="http://schemas.microsoft.com/office/powerpoint/2010/main" val="29019406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3C4FBEDE-EB54-4F32-A2B4-8E04746B4D09}"/>
              </a:ext>
            </a:extLst>
          </p:cNvPr>
          <p:cNvSpPr>
            <a:spLocks noGrp="1"/>
          </p:cNvSpPr>
          <p:nvPr>
            <p:ph type="dt" sz="half" idx="10"/>
          </p:nvPr>
        </p:nvSpPr>
        <p:spPr/>
        <p:txBody>
          <a:bodyPr/>
          <a:lstStyle>
            <a:lvl1pPr>
              <a:defRPr/>
            </a:lvl1pPr>
          </a:lstStyle>
          <a:p>
            <a:pPr>
              <a:defRPr/>
            </a:pPr>
            <a:fld id="{585FCA1B-B3F1-4D52-983A-6F7B17007A58}" type="datetimeFigureOut">
              <a:rPr lang="it-IT"/>
              <a:pPr>
                <a:defRPr/>
              </a:pPr>
              <a:t>20/05/2021</a:t>
            </a:fld>
            <a:endParaRPr lang="it-IT"/>
          </a:p>
        </p:txBody>
      </p:sp>
      <p:sp>
        <p:nvSpPr>
          <p:cNvPr id="5" name="Footer Placeholder 4">
            <a:extLst>
              <a:ext uri="{FF2B5EF4-FFF2-40B4-BE49-F238E27FC236}">
                <a16:creationId xmlns:a16="http://schemas.microsoft.com/office/drawing/2014/main" id="{9827209E-ABB6-4170-A838-E9DAA5BB96B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44E344CC-2D8B-401B-85B0-E30A3DD66072}"/>
              </a:ext>
            </a:extLst>
          </p:cNvPr>
          <p:cNvSpPr>
            <a:spLocks noGrp="1"/>
          </p:cNvSpPr>
          <p:nvPr>
            <p:ph type="sldNum" sz="quarter" idx="12"/>
          </p:nvPr>
        </p:nvSpPr>
        <p:spPr/>
        <p:txBody>
          <a:bodyPr/>
          <a:lstStyle>
            <a:lvl1pPr>
              <a:defRPr/>
            </a:lvl1pPr>
          </a:lstStyle>
          <a:p>
            <a:pPr>
              <a:defRPr/>
            </a:pPr>
            <a:fld id="{3E60581A-E42A-43E1-81B7-7D837A22F1D7}" type="slidenum">
              <a:rPr lang="it-IT"/>
              <a:pPr>
                <a:defRPr/>
              </a:pPr>
              <a:t>‹N›</a:t>
            </a:fld>
            <a:endParaRPr lang="it-IT"/>
          </a:p>
        </p:txBody>
      </p:sp>
    </p:spTree>
    <p:extLst>
      <p:ext uri="{BB962C8B-B14F-4D97-AF65-F5344CB8AC3E}">
        <p14:creationId xmlns:p14="http://schemas.microsoft.com/office/powerpoint/2010/main" val="192784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6F4C7583-4F95-47B8-941F-12406F79AE2D}"/>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BDF02227-B355-46DC-8C20-819FFCC96212}"/>
              </a:ext>
            </a:extLst>
          </p:cNvPr>
          <p:cNvSpPr>
            <a:spLocks noGrp="1"/>
          </p:cNvSpPr>
          <p:nvPr>
            <p:ph type="dt" sz="half" idx="10"/>
          </p:nvPr>
        </p:nvSpPr>
        <p:spPr/>
        <p:txBody>
          <a:bodyPr/>
          <a:lstStyle>
            <a:lvl1pPr>
              <a:defRPr/>
            </a:lvl1pPr>
          </a:lstStyle>
          <a:p>
            <a:pPr>
              <a:defRPr/>
            </a:pPr>
            <a:fld id="{49E3F702-A362-4C29-9C68-20B4363831D1}" type="datetimeFigureOut">
              <a:rPr lang="en-US"/>
              <a:pPr>
                <a:defRPr/>
              </a:pPr>
              <a:t>5/20/2021</a:t>
            </a:fld>
            <a:endParaRPr lang="en-US"/>
          </a:p>
        </p:txBody>
      </p:sp>
      <p:sp>
        <p:nvSpPr>
          <p:cNvPr id="6" name="Footer Placeholder 4">
            <a:extLst>
              <a:ext uri="{FF2B5EF4-FFF2-40B4-BE49-F238E27FC236}">
                <a16:creationId xmlns:a16="http://schemas.microsoft.com/office/drawing/2014/main" id="{F4694C84-5706-4ED7-8607-68C0B218E2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9D3BF8-3A78-452F-A1A0-83D1BCC36ED5}"/>
              </a:ext>
            </a:extLst>
          </p:cNvPr>
          <p:cNvSpPr>
            <a:spLocks noGrp="1"/>
          </p:cNvSpPr>
          <p:nvPr>
            <p:ph type="sldNum" sz="quarter" idx="12"/>
          </p:nvPr>
        </p:nvSpPr>
        <p:spPr/>
        <p:txBody>
          <a:bodyPr/>
          <a:lstStyle>
            <a:lvl1pPr>
              <a:defRPr/>
            </a:lvl1pPr>
          </a:lstStyle>
          <a:p>
            <a:pPr>
              <a:defRPr/>
            </a:pPr>
            <a:fld id="{ACE4CEC8-00C6-44D9-9A86-317FFC98786C}" type="slidenum">
              <a:rPr lang="en-US"/>
              <a:pPr>
                <a:defRPr/>
              </a:pPr>
              <a:t>‹N›</a:t>
            </a:fld>
            <a:endParaRPr lang="en-US"/>
          </a:p>
        </p:txBody>
      </p:sp>
    </p:spTree>
    <p:extLst>
      <p:ext uri="{BB962C8B-B14F-4D97-AF65-F5344CB8AC3E}">
        <p14:creationId xmlns:p14="http://schemas.microsoft.com/office/powerpoint/2010/main" val="32049068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15558A8D-C434-4159-AC15-F15ADBB89954}"/>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defRPr/>
            </a:pPr>
            <a:r>
              <a:rPr lang="en-US" altLang="it-IT" sz="8000"/>
              <a:t>“</a:t>
            </a:r>
          </a:p>
        </p:txBody>
      </p:sp>
      <p:sp>
        <p:nvSpPr>
          <p:cNvPr id="6" name="TextBox 12">
            <a:extLst>
              <a:ext uri="{FF2B5EF4-FFF2-40B4-BE49-F238E27FC236}">
                <a16:creationId xmlns:a16="http://schemas.microsoft.com/office/drawing/2014/main" id="{60B7DA0A-EE4F-4F19-887D-7AFE080B5C14}"/>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a:defRPr/>
            </a:pPr>
            <a:r>
              <a:rPr lang="en-US" altLang="it-IT" sz="8000"/>
              <a:t>”</a:t>
            </a:r>
          </a:p>
        </p:txBody>
      </p:sp>
      <p:cxnSp>
        <p:nvCxnSpPr>
          <p:cNvPr id="7" name="Straight Connector 25">
            <a:extLst>
              <a:ext uri="{FF2B5EF4-FFF2-40B4-BE49-F238E27FC236}">
                <a16:creationId xmlns:a16="http://schemas.microsoft.com/office/drawing/2014/main" id="{B0C84CFF-4083-4B86-8CFF-B1388B753877}"/>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04F0E5F3-FDBC-4E86-96F8-62901E46E75D}"/>
              </a:ext>
            </a:extLst>
          </p:cNvPr>
          <p:cNvSpPr>
            <a:spLocks noGrp="1"/>
          </p:cNvSpPr>
          <p:nvPr>
            <p:ph type="dt" sz="half" idx="14"/>
          </p:nvPr>
        </p:nvSpPr>
        <p:spPr/>
        <p:txBody>
          <a:bodyPr/>
          <a:lstStyle>
            <a:lvl1pPr>
              <a:defRPr/>
            </a:lvl1pPr>
          </a:lstStyle>
          <a:p>
            <a:pPr>
              <a:defRPr/>
            </a:pPr>
            <a:fld id="{AF2C5B20-6862-429D-840E-F6BDF9B9248B}" type="datetimeFigureOut">
              <a:rPr lang="it-IT"/>
              <a:pPr>
                <a:defRPr/>
              </a:pPr>
              <a:t>20/05/2021</a:t>
            </a:fld>
            <a:endParaRPr lang="it-IT"/>
          </a:p>
        </p:txBody>
      </p:sp>
      <p:sp>
        <p:nvSpPr>
          <p:cNvPr id="9" name="Footer Placeholder 4">
            <a:extLst>
              <a:ext uri="{FF2B5EF4-FFF2-40B4-BE49-F238E27FC236}">
                <a16:creationId xmlns:a16="http://schemas.microsoft.com/office/drawing/2014/main" id="{F065E09A-1EB4-449F-B431-54D44B03ACD7}"/>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0B601D69-B3A0-48B5-87FD-9B4F5C9E271C}"/>
              </a:ext>
            </a:extLst>
          </p:cNvPr>
          <p:cNvSpPr>
            <a:spLocks noGrp="1"/>
          </p:cNvSpPr>
          <p:nvPr>
            <p:ph type="sldNum" sz="quarter" idx="16"/>
          </p:nvPr>
        </p:nvSpPr>
        <p:spPr/>
        <p:txBody>
          <a:bodyPr/>
          <a:lstStyle>
            <a:lvl1pPr>
              <a:defRPr/>
            </a:lvl1pPr>
          </a:lstStyle>
          <a:p>
            <a:pPr>
              <a:defRPr/>
            </a:pPr>
            <a:fld id="{723E4221-1D96-4D78-B1E2-8D73DFB23774}" type="slidenum">
              <a:rPr lang="it-IT"/>
              <a:pPr>
                <a:defRPr/>
              </a:pPr>
              <a:t>‹N›</a:t>
            </a:fld>
            <a:endParaRPr lang="it-IT"/>
          </a:p>
        </p:txBody>
      </p:sp>
    </p:spTree>
    <p:extLst>
      <p:ext uri="{BB962C8B-B14F-4D97-AF65-F5344CB8AC3E}">
        <p14:creationId xmlns:p14="http://schemas.microsoft.com/office/powerpoint/2010/main" val="42483244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A59167EF-5287-443C-9686-D038D648698C}"/>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EBEADB5C-A896-4315-999B-A4B97067526D}"/>
              </a:ext>
            </a:extLst>
          </p:cNvPr>
          <p:cNvSpPr>
            <a:spLocks noGrp="1"/>
          </p:cNvSpPr>
          <p:nvPr>
            <p:ph type="dt" sz="half" idx="14"/>
          </p:nvPr>
        </p:nvSpPr>
        <p:spPr/>
        <p:txBody>
          <a:bodyPr/>
          <a:lstStyle>
            <a:lvl1pPr>
              <a:defRPr/>
            </a:lvl1pPr>
          </a:lstStyle>
          <a:p>
            <a:pPr>
              <a:defRPr/>
            </a:pPr>
            <a:fld id="{995E9735-FCBA-47F4-8426-BAF6B7D90412}" type="datetimeFigureOut">
              <a:rPr lang="it-IT"/>
              <a:pPr>
                <a:defRPr/>
              </a:pPr>
              <a:t>20/05/2021</a:t>
            </a:fld>
            <a:endParaRPr lang="it-IT"/>
          </a:p>
        </p:txBody>
      </p:sp>
      <p:sp>
        <p:nvSpPr>
          <p:cNvPr id="7" name="Footer Placeholder 4">
            <a:extLst>
              <a:ext uri="{FF2B5EF4-FFF2-40B4-BE49-F238E27FC236}">
                <a16:creationId xmlns:a16="http://schemas.microsoft.com/office/drawing/2014/main" id="{55809510-364A-46B9-8992-A073DF68E06F}"/>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8DF883A9-F29D-47F1-8810-48EB43CB21FB}"/>
              </a:ext>
            </a:extLst>
          </p:cNvPr>
          <p:cNvSpPr>
            <a:spLocks noGrp="1"/>
          </p:cNvSpPr>
          <p:nvPr>
            <p:ph type="sldNum" sz="quarter" idx="16"/>
          </p:nvPr>
        </p:nvSpPr>
        <p:spPr/>
        <p:txBody>
          <a:bodyPr/>
          <a:lstStyle>
            <a:lvl1pPr>
              <a:defRPr/>
            </a:lvl1pPr>
          </a:lstStyle>
          <a:p>
            <a:pPr>
              <a:defRPr/>
            </a:pPr>
            <a:fld id="{F0409268-32C2-4FAB-93F4-124C41559F5B}" type="slidenum">
              <a:rPr lang="it-IT"/>
              <a:pPr>
                <a:defRPr/>
              </a:pPr>
              <a:t>‹N›</a:t>
            </a:fld>
            <a:endParaRPr lang="it-IT"/>
          </a:p>
        </p:txBody>
      </p:sp>
    </p:spTree>
    <p:extLst>
      <p:ext uri="{BB962C8B-B14F-4D97-AF65-F5344CB8AC3E}">
        <p14:creationId xmlns:p14="http://schemas.microsoft.com/office/powerpoint/2010/main" val="15939401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078C0903-8579-482F-B2F5-EED8B88C673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E9093566-9AE3-45E1-8E9D-9C0B0BF55BA8}"/>
              </a:ext>
            </a:extLst>
          </p:cNvPr>
          <p:cNvSpPr>
            <a:spLocks noGrp="1"/>
          </p:cNvSpPr>
          <p:nvPr>
            <p:ph type="dt" sz="half" idx="10"/>
          </p:nvPr>
        </p:nvSpPr>
        <p:spPr/>
        <p:txBody>
          <a:bodyPr/>
          <a:lstStyle>
            <a:lvl1pPr>
              <a:defRPr/>
            </a:lvl1pPr>
          </a:lstStyle>
          <a:p>
            <a:pPr>
              <a:defRPr/>
            </a:pPr>
            <a:fld id="{C69009DC-3750-4384-98B3-B374727855B8}" type="datetimeFigureOut">
              <a:rPr lang="it-IT"/>
              <a:pPr>
                <a:defRPr/>
              </a:pPr>
              <a:t>20/05/2021</a:t>
            </a:fld>
            <a:endParaRPr lang="it-IT"/>
          </a:p>
        </p:txBody>
      </p:sp>
      <p:sp>
        <p:nvSpPr>
          <p:cNvPr id="6" name="Footer Placeholder 4">
            <a:extLst>
              <a:ext uri="{FF2B5EF4-FFF2-40B4-BE49-F238E27FC236}">
                <a16:creationId xmlns:a16="http://schemas.microsoft.com/office/drawing/2014/main" id="{6B642090-70FD-42B3-9A74-8A0959BF125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B1B5B908-8733-4969-AB1F-B895D69A88E0}"/>
              </a:ext>
            </a:extLst>
          </p:cNvPr>
          <p:cNvSpPr>
            <a:spLocks noGrp="1"/>
          </p:cNvSpPr>
          <p:nvPr>
            <p:ph type="sldNum" sz="quarter" idx="12"/>
          </p:nvPr>
        </p:nvSpPr>
        <p:spPr/>
        <p:txBody>
          <a:bodyPr/>
          <a:lstStyle>
            <a:lvl1pPr>
              <a:defRPr/>
            </a:lvl1pPr>
          </a:lstStyle>
          <a:p>
            <a:pPr>
              <a:defRPr/>
            </a:pPr>
            <a:fld id="{82F14F6D-1842-417F-B97F-2C933E24E5D4}" type="slidenum">
              <a:rPr lang="it-IT"/>
              <a:pPr>
                <a:defRPr/>
              </a:pPr>
              <a:t>‹N›</a:t>
            </a:fld>
            <a:endParaRPr lang="it-IT"/>
          </a:p>
        </p:txBody>
      </p:sp>
    </p:spTree>
    <p:extLst>
      <p:ext uri="{BB962C8B-B14F-4D97-AF65-F5344CB8AC3E}">
        <p14:creationId xmlns:p14="http://schemas.microsoft.com/office/powerpoint/2010/main" val="26010366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833D6E2C-30CD-47FD-937A-13B3CA298983}"/>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1E0AB0D9-EFA0-417F-9B46-183E76BC9689}"/>
              </a:ext>
            </a:extLst>
          </p:cNvPr>
          <p:cNvSpPr>
            <a:spLocks noGrp="1"/>
          </p:cNvSpPr>
          <p:nvPr>
            <p:ph type="dt" sz="half" idx="10"/>
          </p:nvPr>
        </p:nvSpPr>
        <p:spPr/>
        <p:txBody>
          <a:bodyPr/>
          <a:lstStyle>
            <a:lvl1pPr>
              <a:defRPr/>
            </a:lvl1pPr>
          </a:lstStyle>
          <a:p>
            <a:pPr>
              <a:defRPr/>
            </a:pPr>
            <a:fld id="{216B522F-F7BD-4E0A-B56F-7FDD1EDDD5FC}" type="datetimeFigureOut">
              <a:rPr lang="it-IT"/>
              <a:pPr>
                <a:defRPr/>
              </a:pPr>
              <a:t>20/05/2021</a:t>
            </a:fld>
            <a:endParaRPr lang="it-IT"/>
          </a:p>
        </p:txBody>
      </p:sp>
      <p:sp>
        <p:nvSpPr>
          <p:cNvPr id="6" name="Footer Placeholder 4">
            <a:extLst>
              <a:ext uri="{FF2B5EF4-FFF2-40B4-BE49-F238E27FC236}">
                <a16:creationId xmlns:a16="http://schemas.microsoft.com/office/drawing/2014/main" id="{88F99834-8035-4B53-B8E3-B1D51F7A5027}"/>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4DA0D46-9A76-4AFC-A6C3-00112CD47C5D}"/>
              </a:ext>
            </a:extLst>
          </p:cNvPr>
          <p:cNvSpPr>
            <a:spLocks noGrp="1"/>
          </p:cNvSpPr>
          <p:nvPr>
            <p:ph type="sldNum" sz="quarter" idx="12"/>
          </p:nvPr>
        </p:nvSpPr>
        <p:spPr/>
        <p:txBody>
          <a:bodyPr/>
          <a:lstStyle>
            <a:lvl1pPr>
              <a:defRPr/>
            </a:lvl1pPr>
          </a:lstStyle>
          <a:p>
            <a:pPr>
              <a:defRPr/>
            </a:pPr>
            <a:fld id="{00E1990F-0184-48E7-BBF2-5D24265A485C}" type="slidenum">
              <a:rPr lang="it-IT"/>
              <a:pPr>
                <a:defRPr/>
              </a:pPr>
              <a:t>‹N›</a:t>
            </a:fld>
            <a:endParaRPr lang="it-IT"/>
          </a:p>
        </p:txBody>
      </p:sp>
    </p:spTree>
    <p:extLst>
      <p:ext uri="{BB962C8B-B14F-4D97-AF65-F5344CB8AC3E}">
        <p14:creationId xmlns:p14="http://schemas.microsoft.com/office/powerpoint/2010/main" val="20639903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9">
            <a:extLst>
              <a:ext uri="{FF2B5EF4-FFF2-40B4-BE49-F238E27FC236}">
                <a16:creationId xmlns:a16="http://schemas.microsoft.com/office/drawing/2014/main" id="{BA6BCACA-55AC-4807-9E79-CD6391A7D876}"/>
              </a:ext>
            </a:extLst>
          </p:cNvPr>
          <p:cNvGrpSpPr>
            <a:grpSpLocks/>
          </p:cNvGrpSpPr>
          <p:nvPr/>
        </p:nvGrpSpPr>
        <p:grpSpPr bwMode="auto">
          <a:xfrm>
            <a:off x="0" y="0"/>
            <a:ext cx="12188825" cy="6872288"/>
            <a:chOff x="0" y="0"/>
            <a:chExt cx="12188825" cy="6872226"/>
          </a:xfrm>
        </p:grpSpPr>
        <p:pic>
          <p:nvPicPr>
            <p:cNvPr id="5" name="Picture 8" descr="HD-PanelTitle-V.png">
              <a:extLst>
                <a:ext uri="{FF2B5EF4-FFF2-40B4-BE49-F238E27FC236}">
                  <a16:creationId xmlns:a16="http://schemas.microsoft.com/office/drawing/2014/main" id="{C3472D38-8542-4D5B-A777-7809543F5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2CBDC6A0-0C07-46C0-BF65-83475F60E306}"/>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E8006B53-0F8A-40A9-9BF2-1CBAF1290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47673"/>
            <a:stretch>
              <a:fillRect/>
            </a:stretch>
          </p:blipFill>
          <p:spPr bwMode="auto">
            <a:xfrm rot="5400000">
              <a:off x="5245268" y="530352"/>
              <a:ext cx="1673352"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DRibbonTitle-UniformTrim.png">
              <a:extLst>
                <a:ext uri="{FF2B5EF4-FFF2-40B4-BE49-F238E27FC236}">
                  <a16:creationId xmlns:a16="http://schemas.microsoft.com/office/drawing/2014/main" id="{11A672E8-ABC6-46BC-BFF8-5378578BC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8819"/>
            <a:stretch>
              <a:fillRect/>
            </a:stretch>
          </p:blipFill>
          <p:spPr bwMode="auto">
            <a:xfrm rot="5400000">
              <a:off x="5263556" y="5747514"/>
              <a:ext cx="1636776"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823D1A10-EAB0-4FE3-891D-CD0C8E94115C}"/>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A995188D-E49F-4706-BE10-D60C4F720643}"/>
              </a:ext>
            </a:extLst>
          </p:cNvPr>
          <p:cNvSpPr>
            <a:spLocks noGrp="1"/>
          </p:cNvSpPr>
          <p:nvPr>
            <p:ph type="dt" sz="half" idx="10"/>
          </p:nvPr>
        </p:nvSpPr>
        <p:spPr>
          <a:xfrm>
            <a:off x="7983538" y="5037138"/>
            <a:ext cx="896937" cy="279400"/>
          </a:xfrm>
        </p:spPr>
        <p:txBody>
          <a:bodyPr/>
          <a:lstStyle>
            <a:lvl1pPr>
              <a:defRPr/>
            </a:lvl1pPr>
          </a:lstStyle>
          <a:p>
            <a:pPr>
              <a:defRPr/>
            </a:pPr>
            <a:fld id="{9BD44720-3F9B-4F24-AA9A-DB6776BB52EE}" type="datetimeFigureOut">
              <a:rPr lang="en-US"/>
              <a:pPr>
                <a:defRPr/>
              </a:pPr>
              <a:t>5/20/2021</a:t>
            </a:fld>
            <a:endParaRPr lang="en-US"/>
          </a:p>
        </p:txBody>
      </p:sp>
      <p:sp>
        <p:nvSpPr>
          <p:cNvPr id="11" name="Footer Placeholder 4">
            <a:extLst>
              <a:ext uri="{FF2B5EF4-FFF2-40B4-BE49-F238E27FC236}">
                <a16:creationId xmlns:a16="http://schemas.microsoft.com/office/drawing/2014/main" id="{18109A26-8164-4AF4-9918-15CF357070DB}"/>
              </a:ext>
            </a:extLst>
          </p:cNvPr>
          <p:cNvSpPr>
            <a:spLocks noGrp="1"/>
          </p:cNvSpPr>
          <p:nvPr>
            <p:ph type="ftr" sz="quarter" idx="11"/>
          </p:nvPr>
        </p:nvSpPr>
        <p:spPr>
          <a:xfrm>
            <a:off x="2692400" y="5037138"/>
            <a:ext cx="5214938" cy="279400"/>
          </a:xfrm>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BBB10ABD-1738-4D5B-9990-7F3FD15B9C90}"/>
              </a:ext>
            </a:extLst>
          </p:cNvPr>
          <p:cNvSpPr>
            <a:spLocks noGrp="1"/>
          </p:cNvSpPr>
          <p:nvPr>
            <p:ph type="sldNum" sz="quarter" idx="12"/>
          </p:nvPr>
        </p:nvSpPr>
        <p:spPr>
          <a:xfrm>
            <a:off x="8956675" y="5037138"/>
            <a:ext cx="550863" cy="279400"/>
          </a:xfrm>
        </p:spPr>
        <p:txBody>
          <a:bodyPr/>
          <a:lstStyle>
            <a:lvl1pPr>
              <a:defRPr/>
            </a:lvl1pPr>
          </a:lstStyle>
          <a:p>
            <a:pPr>
              <a:defRPr/>
            </a:pPr>
            <a:fld id="{B75D45EB-4D24-4AAB-8F0E-87378A9C75CE}" type="slidenum">
              <a:rPr lang="en-US"/>
              <a:pPr>
                <a:defRPr/>
              </a:pPr>
              <a:t>‹N›</a:t>
            </a:fld>
            <a:endParaRPr lang="en-US"/>
          </a:p>
        </p:txBody>
      </p:sp>
    </p:spTree>
    <p:extLst>
      <p:ext uri="{BB962C8B-B14F-4D97-AF65-F5344CB8AC3E}">
        <p14:creationId xmlns:p14="http://schemas.microsoft.com/office/powerpoint/2010/main" val="34706905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405DC9E0-B083-4F9A-B5BE-FDC314C96965}"/>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5E6311EF-0EA7-4F35-B377-8F523851273F}"/>
              </a:ext>
            </a:extLst>
          </p:cNvPr>
          <p:cNvSpPr>
            <a:spLocks noGrp="1"/>
          </p:cNvSpPr>
          <p:nvPr>
            <p:ph type="dt" sz="half" idx="10"/>
          </p:nvPr>
        </p:nvSpPr>
        <p:spPr/>
        <p:txBody>
          <a:bodyPr/>
          <a:lstStyle>
            <a:lvl1pPr>
              <a:defRPr/>
            </a:lvl1pPr>
          </a:lstStyle>
          <a:p>
            <a:pPr>
              <a:defRPr/>
            </a:pPr>
            <a:fld id="{21887D56-EA0D-4BE8-8B4E-15E5847D0CD9}" type="datetimeFigureOut">
              <a:rPr lang="en-US"/>
              <a:pPr>
                <a:defRPr/>
              </a:pPr>
              <a:t>5/20/2021</a:t>
            </a:fld>
            <a:endParaRPr lang="en-US"/>
          </a:p>
        </p:txBody>
      </p:sp>
      <p:sp>
        <p:nvSpPr>
          <p:cNvPr id="6" name="Footer Placeholder 4">
            <a:extLst>
              <a:ext uri="{FF2B5EF4-FFF2-40B4-BE49-F238E27FC236}">
                <a16:creationId xmlns:a16="http://schemas.microsoft.com/office/drawing/2014/main" id="{1FA6BB24-4936-45D4-B011-931AFC4CB5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2EFF3B-2A5C-40C3-A4AF-E85522F1BE77}"/>
              </a:ext>
            </a:extLst>
          </p:cNvPr>
          <p:cNvSpPr>
            <a:spLocks noGrp="1"/>
          </p:cNvSpPr>
          <p:nvPr>
            <p:ph type="sldNum" sz="quarter" idx="12"/>
          </p:nvPr>
        </p:nvSpPr>
        <p:spPr/>
        <p:txBody>
          <a:bodyPr/>
          <a:lstStyle>
            <a:lvl1pPr>
              <a:defRPr/>
            </a:lvl1pPr>
          </a:lstStyle>
          <a:p>
            <a:pPr>
              <a:defRPr/>
            </a:pPr>
            <a:fld id="{34AC8702-4BD3-49AE-B1C7-9F19AF453FCD}" type="slidenum">
              <a:rPr lang="en-US"/>
              <a:pPr>
                <a:defRPr/>
              </a:pPr>
              <a:t>‹N›</a:t>
            </a:fld>
            <a:endParaRPr lang="en-US"/>
          </a:p>
        </p:txBody>
      </p:sp>
    </p:spTree>
    <p:extLst>
      <p:ext uri="{BB962C8B-B14F-4D97-AF65-F5344CB8AC3E}">
        <p14:creationId xmlns:p14="http://schemas.microsoft.com/office/powerpoint/2010/main" val="161454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BA1B5DF3-66F1-435E-9A42-D64FA615FEBB}"/>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5DF0EFA9-7E69-4189-8B92-D7A22E9FDD1E}"/>
              </a:ext>
            </a:extLst>
          </p:cNvPr>
          <p:cNvSpPr>
            <a:spLocks noGrp="1"/>
          </p:cNvSpPr>
          <p:nvPr>
            <p:ph type="dt" sz="half" idx="10"/>
          </p:nvPr>
        </p:nvSpPr>
        <p:spPr/>
        <p:txBody>
          <a:bodyPr/>
          <a:lstStyle>
            <a:lvl1pPr>
              <a:defRPr/>
            </a:lvl1pPr>
          </a:lstStyle>
          <a:p>
            <a:pPr>
              <a:defRPr/>
            </a:pPr>
            <a:fld id="{E76F44FC-9D55-4577-AD77-781B4265ED3D}" type="datetimeFigureOut">
              <a:rPr lang="en-US"/>
              <a:pPr>
                <a:defRPr/>
              </a:pPr>
              <a:t>5/20/2021</a:t>
            </a:fld>
            <a:endParaRPr lang="en-US"/>
          </a:p>
        </p:txBody>
      </p:sp>
      <p:sp>
        <p:nvSpPr>
          <p:cNvPr id="6" name="Footer Placeholder 4">
            <a:extLst>
              <a:ext uri="{FF2B5EF4-FFF2-40B4-BE49-F238E27FC236}">
                <a16:creationId xmlns:a16="http://schemas.microsoft.com/office/drawing/2014/main" id="{5F1CD1C0-2E3C-4D97-8210-E6319E4A53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4D3741-DBFE-4BE0-BAE5-4B241DDF7C76}"/>
              </a:ext>
            </a:extLst>
          </p:cNvPr>
          <p:cNvSpPr>
            <a:spLocks noGrp="1"/>
          </p:cNvSpPr>
          <p:nvPr>
            <p:ph type="sldNum" sz="quarter" idx="12"/>
          </p:nvPr>
        </p:nvSpPr>
        <p:spPr/>
        <p:txBody>
          <a:bodyPr/>
          <a:lstStyle>
            <a:lvl1pPr>
              <a:defRPr/>
            </a:lvl1pPr>
          </a:lstStyle>
          <a:p>
            <a:pPr>
              <a:defRPr/>
            </a:pPr>
            <a:fld id="{3F0F4CB4-05C0-44BD-9D46-87A097282502}" type="slidenum">
              <a:rPr lang="en-US"/>
              <a:pPr>
                <a:defRPr/>
              </a:pPr>
              <a:t>‹N›</a:t>
            </a:fld>
            <a:endParaRPr lang="en-US"/>
          </a:p>
        </p:txBody>
      </p:sp>
    </p:spTree>
    <p:extLst>
      <p:ext uri="{BB962C8B-B14F-4D97-AF65-F5344CB8AC3E}">
        <p14:creationId xmlns:p14="http://schemas.microsoft.com/office/powerpoint/2010/main" val="7820328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513F1A36-247A-48F1-8726-2917F1B94297}"/>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BF6AF2B1-DBF1-4512-9371-424FD82F6EE1}"/>
              </a:ext>
            </a:extLst>
          </p:cNvPr>
          <p:cNvSpPr>
            <a:spLocks noGrp="1"/>
          </p:cNvSpPr>
          <p:nvPr>
            <p:ph type="dt" sz="half" idx="10"/>
          </p:nvPr>
        </p:nvSpPr>
        <p:spPr/>
        <p:txBody>
          <a:bodyPr/>
          <a:lstStyle>
            <a:lvl1pPr>
              <a:defRPr/>
            </a:lvl1pPr>
          </a:lstStyle>
          <a:p>
            <a:pPr>
              <a:defRPr/>
            </a:pPr>
            <a:fld id="{58FB0B70-9666-4642-AB3E-5D211975C641}" type="datetimeFigureOut">
              <a:rPr lang="en-US"/>
              <a:pPr>
                <a:defRPr/>
              </a:pPr>
              <a:t>5/20/2021</a:t>
            </a:fld>
            <a:endParaRPr lang="en-US"/>
          </a:p>
        </p:txBody>
      </p:sp>
      <p:sp>
        <p:nvSpPr>
          <p:cNvPr id="7" name="Footer Placeholder 5">
            <a:extLst>
              <a:ext uri="{FF2B5EF4-FFF2-40B4-BE49-F238E27FC236}">
                <a16:creationId xmlns:a16="http://schemas.microsoft.com/office/drawing/2014/main" id="{AB222275-E1C7-422E-80E2-C9CB4DA4C97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12DE3D1-D0CA-416C-A2F5-27907803022E}"/>
              </a:ext>
            </a:extLst>
          </p:cNvPr>
          <p:cNvSpPr>
            <a:spLocks noGrp="1"/>
          </p:cNvSpPr>
          <p:nvPr>
            <p:ph type="sldNum" sz="quarter" idx="12"/>
          </p:nvPr>
        </p:nvSpPr>
        <p:spPr/>
        <p:txBody>
          <a:bodyPr/>
          <a:lstStyle>
            <a:lvl1pPr>
              <a:defRPr/>
            </a:lvl1pPr>
          </a:lstStyle>
          <a:p>
            <a:pPr>
              <a:defRPr/>
            </a:pPr>
            <a:fld id="{04A19713-37DA-4BB7-A0AF-A254C7E57251}" type="slidenum">
              <a:rPr lang="en-US"/>
              <a:pPr>
                <a:defRPr/>
              </a:pPr>
              <a:t>‹N›</a:t>
            </a:fld>
            <a:endParaRPr lang="en-US"/>
          </a:p>
        </p:txBody>
      </p:sp>
    </p:spTree>
    <p:extLst>
      <p:ext uri="{BB962C8B-B14F-4D97-AF65-F5344CB8AC3E}">
        <p14:creationId xmlns:p14="http://schemas.microsoft.com/office/powerpoint/2010/main" val="3396036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0A361922-4DAB-4EAE-8761-1B112BF9CB8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1"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3ACAF1FA-AD6A-4438-82F2-E3DA5526081C}"/>
              </a:ext>
            </a:extLst>
          </p:cNvPr>
          <p:cNvSpPr>
            <a:spLocks noGrp="1"/>
          </p:cNvSpPr>
          <p:nvPr>
            <p:ph type="dt" sz="half" idx="10"/>
          </p:nvPr>
        </p:nvSpPr>
        <p:spPr/>
        <p:txBody>
          <a:bodyPr/>
          <a:lstStyle>
            <a:lvl1pPr>
              <a:defRPr/>
            </a:lvl1pPr>
          </a:lstStyle>
          <a:p>
            <a:pPr>
              <a:defRPr/>
            </a:pPr>
            <a:fld id="{9FFEE843-34BC-4635-8DB2-CA22E02E8900}" type="datetimeFigureOut">
              <a:rPr lang="en-US"/>
              <a:pPr>
                <a:defRPr/>
              </a:pPr>
              <a:t>5/20/2021</a:t>
            </a:fld>
            <a:endParaRPr lang="en-US"/>
          </a:p>
        </p:txBody>
      </p:sp>
      <p:sp>
        <p:nvSpPr>
          <p:cNvPr id="9" name="Footer Placeholder 7">
            <a:extLst>
              <a:ext uri="{FF2B5EF4-FFF2-40B4-BE49-F238E27FC236}">
                <a16:creationId xmlns:a16="http://schemas.microsoft.com/office/drawing/2014/main" id="{75870884-44BA-466D-9B72-73AA2AA6FAEC}"/>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73B02AE8-E7F9-4C1D-A25E-CD908ED9BE5C}"/>
              </a:ext>
            </a:extLst>
          </p:cNvPr>
          <p:cNvSpPr>
            <a:spLocks noGrp="1"/>
          </p:cNvSpPr>
          <p:nvPr>
            <p:ph type="sldNum" sz="quarter" idx="12"/>
          </p:nvPr>
        </p:nvSpPr>
        <p:spPr/>
        <p:txBody>
          <a:bodyPr/>
          <a:lstStyle>
            <a:lvl1pPr>
              <a:defRPr/>
            </a:lvl1pPr>
          </a:lstStyle>
          <a:p>
            <a:pPr>
              <a:defRPr/>
            </a:pPr>
            <a:fld id="{CAF4C25B-E4B8-42F3-BDAE-B2D9AFFB5E03}" type="slidenum">
              <a:rPr lang="en-US"/>
              <a:pPr>
                <a:defRPr/>
              </a:pPr>
              <a:t>‹N›</a:t>
            </a:fld>
            <a:endParaRPr lang="en-US"/>
          </a:p>
        </p:txBody>
      </p:sp>
    </p:spTree>
    <p:extLst>
      <p:ext uri="{BB962C8B-B14F-4D97-AF65-F5344CB8AC3E}">
        <p14:creationId xmlns:p14="http://schemas.microsoft.com/office/powerpoint/2010/main" val="40502763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CF9B14A2-CF2A-44D7-BD11-05615F165E93}"/>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77E86AE4-B92C-421A-972C-2EA77C609FFF}"/>
              </a:ext>
            </a:extLst>
          </p:cNvPr>
          <p:cNvSpPr>
            <a:spLocks noGrp="1"/>
          </p:cNvSpPr>
          <p:nvPr>
            <p:ph type="dt" sz="half" idx="10"/>
          </p:nvPr>
        </p:nvSpPr>
        <p:spPr/>
        <p:txBody>
          <a:bodyPr/>
          <a:lstStyle>
            <a:lvl1pPr>
              <a:defRPr/>
            </a:lvl1pPr>
          </a:lstStyle>
          <a:p>
            <a:pPr>
              <a:defRPr/>
            </a:pPr>
            <a:fld id="{D02F261E-57F5-4D52-86AD-3F1CF6503607}" type="datetimeFigureOut">
              <a:rPr lang="en-US"/>
              <a:pPr>
                <a:defRPr/>
              </a:pPr>
              <a:t>5/20/2021</a:t>
            </a:fld>
            <a:endParaRPr lang="en-US"/>
          </a:p>
        </p:txBody>
      </p:sp>
      <p:sp>
        <p:nvSpPr>
          <p:cNvPr id="5" name="Footer Placeholder 3">
            <a:extLst>
              <a:ext uri="{FF2B5EF4-FFF2-40B4-BE49-F238E27FC236}">
                <a16:creationId xmlns:a16="http://schemas.microsoft.com/office/drawing/2014/main" id="{FC415D37-E319-41E5-B083-5A69B0F54A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45E0423F-9B4A-443C-BEE0-7229FDC0FBC7}"/>
              </a:ext>
            </a:extLst>
          </p:cNvPr>
          <p:cNvSpPr>
            <a:spLocks noGrp="1"/>
          </p:cNvSpPr>
          <p:nvPr>
            <p:ph type="sldNum" sz="quarter" idx="12"/>
          </p:nvPr>
        </p:nvSpPr>
        <p:spPr/>
        <p:txBody>
          <a:bodyPr/>
          <a:lstStyle>
            <a:lvl1pPr>
              <a:defRPr/>
            </a:lvl1pPr>
          </a:lstStyle>
          <a:p>
            <a:pPr>
              <a:defRPr/>
            </a:pPr>
            <a:fld id="{C02C469A-641E-41C2-BBD2-3DAE93066FD2}" type="slidenum">
              <a:rPr lang="en-US"/>
              <a:pPr>
                <a:defRPr/>
              </a:pPr>
              <a:t>‹N›</a:t>
            </a:fld>
            <a:endParaRPr lang="en-US"/>
          </a:p>
        </p:txBody>
      </p:sp>
    </p:spTree>
    <p:extLst>
      <p:ext uri="{BB962C8B-B14F-4D97-AF65-F5344CB8AC3E}">
        <p14:creationId xmlns:p14="http://schemas.microsoft.com/office/powerpoint/2010/main" val="1091572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AA918204-3A9D-4469-8FF8-4FDC2AD3771A}"/>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4">
            <a:extLst>
              <a:ext uri="{FF2B5EF4-FFF2-40B4-BE49-F238E27FC236}">
                <a16:creationId xmlns:a16="http://schemas.microsoft.com/office/drawing/2014/main" id="{AC988394-D065-41A3-8D4D-70E99687BE1B}"/>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18">
            <a:extLst>
              <a:ext uri="{FF2B5EF4-FFF2-40B4-BE49-F238E27FC236}">
                <a16:creationId xmlns:a16="http://schemas.microsoft.com/office/drawing/2014/main" id="{B89141F0-1D88-41E3-8F82-AE77635E3C79}"/>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70C906C1-43C2-46E2-A144-F815DB40B418}"/>
              </a:ext>
            </a:extLst>
          </p:cNvPr>
          <p:cNvSpPr>
            <a:spLocks noGrp="1"/>
          </p:cNvSpPr>
          <p:nvPr>
            <p:ph type="dt" sz="half" idx="14"/>
          </p:nvPr>
        </p:nvSpPr>
        <p:spPr/>
        <p:txBody>
          <a:bodyPr/>
          <a:lstStyle>
            <a:lvl1pPr>
              <a:defRPr/>
            </a:lvl1pPr>
          </a:lstStyle>
          <a:p>
            <a:pPr>
              <a:defRPr/>
            </a:pPr>
            <a:fld id="{78F434C6-2450-49A9-B649-0373A011C685}" type="datetimeFigureOut">
              <a:rPr lang="en-US"/>
              <a:pPr>
                <a:defRPr/>
              </a:pPr>
              <a:t>5/20/2021</a:t>
            </a:fld>
            <a:endParaRPr lang="en-US"/>
          </a:p>
        </p:txBody>
      </p:sp>
      <p:sp>
        <p:nvSpPr>
          <p:cNvPr id="9" name="Footer Placeholder 4">
            <a:extLst>
              <a:ext uri="{FF2B5EF4-FFF2-40B4-BE49-F238E27FC236}">
                <a16:creationId xmlns:a16="http://schemas.microsoft.com/office/drawing/2014/main" id="{E4970A8A-B684-4ABA-AC38-47BCB8526118}"/>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244159C0-696F-4545-93B3-3F5063DBD703}"/>
              </a:ext>
            </a:extLst>
          </p:cNvPr>
          <p:cNvSpPr>
            <a:spLocks noGrp="1"/>
          </p:cNvSpPr>
          <p:nvPr>
            <p:ph type="sldNum" sz="quarter" idx="16"/>
          </p:nvPr>
        </p:nvSpPr>
        <p:spPr/>
        <p:txBody>
          <a:bodyPr/>
          <a:lstStyle>
            <a:lvl1pPr>
              <a:defRPr/>
            </a:lvl1pPr>
          </a:lstStyle>
          <a:p>
            <a:pPr>
              <a:defRPr/>
            </a:pPr>
            <a:fld id="{ECDF52E4-3555-4764-A882-82E3BB4C0F61}" type="slidenum">
              <a:rPr lang="en-US"/>
              <a:pPr>
                <a:defRPr/>
              </a:pPr>
              <a:t>‹N›</a:t>
            </a:fld>
            <a:endParaRPr lang="en-US"/>
          </a:p>
        </p:txBody>
      </p:sp>
    </p:spTree>
    <p:extLst>
      <p:ext uri="{BB962C8B-B14F-4D97-AF65-F5344CB8AC3E}">
        <p14:creationId xmlns:p14="http://schemas.microsoft.com/office/powerpoint/2010/main" val="37920385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031CD8-AF7C-4B3A-9837-65940828D6D3}"/>
              </a:ext>
            </a:extLst>
          </p:cNvPr>
          <p:cNvSpPr>
            <a:spLocks noGrp="1"/>
          </p:cNvSpPr>
          <p:nvPr>
            <p:ph type="dt" sz="half" idx="10"/>
          </p:nvPr>
        </p:nvSpPr>
        <p:spPr/>
        <p:txBody>
          <a:bodyPr/>
          <a:lstStyle>
            <a:lvl1pPr>
              <a:defRPr/>
            </a:lvl1pPr>
          </a:lstStyle>
          <a:p>
            <a:pPr>
              <a:defRPr/>
            </a:pPr>
            <a:fld id="{DAB93830-C795-45AA-BFAD-168E5A2221E6}" type="datetimeFigureOut">
              <a:rPr lang="en-US"/>
              <a:pPr>
                <a:defRPr/>
              </a:pPr>
              <a:t>5/20/2021</a:t>
            </a:fld>
            <a:endParaRPr lang="en-US"/>
          </a:p>
        </p:txBody>
      </p:sp>
      <p:sp>
        <p:nvSpPr>
          <p:cNvPr id="3" name="Footer Placeholder 4">
            <a:extLst>
              <a:ext uri="{FF2B5EF4-FFF2-40B4-BE49-F238E27FC236}">
                <a16:creationId xmlns:a16="http://schemas.microsoft.com/office/drawing/2014/main" id="{928E3B85-D2C5-48D6-8A03-17543680AFF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5BA687C-93EE-41BE-AD63-B9024DDBA9D1}"/>
              </a:ext>
            </a:extLst>
          </p:cNvPr>
          <p:cNvSpPr>
            <a:spLocks noGrp="1"/>
          </p:cNvSpPr>
          <p:nvPr>
            <p:ph type="sldNum" sz="quarter" idx="12"/>
          </p:nvPr>
        </p:nvSpPr>
        <p:spPr/>
        <p:txBody>
          <a:bodyPr/>
          <a:lstStyle>
            <a:lvl1pPr>
              <a:defRPr/>
            </a:lvl1pPr>
          </a:lstStyle>
          <a:p>
            <a:pPr>
              <a:defRPr/>
            </a:pPr>
            <a:fld id="{ACEAC006-2A15-4AD3-8DBA-70B11AA8520C}" type="slidenum">
              <a:rPr lang="en-US"/>
              <a:pPr>
                <a:defRPr/>
              </a:pPr>
              <a:t>‹N›</a:t>
            </a:fld>
            <a:endParaRPr lang="en-US"/>
          </a:p>
        </p:txBody>
      </p:sp>
    </p:spTree>
    <p:extLst>
      <p:ext uri="{BB962C8B-B14F-4D97-AF65-F5344CB8AC3E}">
        <p14:creationId xmlns:p14="http://schemas.microsoft.com/office/powerpoint/2010/main" val="4801894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45C19701-421A-4327-ADB1-FE8BBD126055}"/>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C167C522-2520-40D1-A7EE-663EF615E351}"/>
              </a:ext>
            </a:extLst>
          </p:cNvPr>
          <p:cNvSpPr>
            <a:spLocks noGrp="1"/>
          </p:cNvSpPr>
          <p:nvPr>
            <p:ph type="dt" sz="half" idx="10"/>
          </p:nvPr>
        </p:nvSpPr>
        <p:spPr/>
        <p:txBody>
          <a:bodyPr/>
          <a:lstStyle>
            <a:lvl1pPr>
              <a:defRPr/>
            </a:lvl1pPr>
          </a:lstStyle>
          <a:p>
            <a:pPr>
              <a:defRPr/>
            </a:pPr>
            <a:fld id="{B635BB26-E225-4883-BDC6-7BCDADCA896E}" type="datetimeFigureOut">
              <a:rPr lang="en-US"/>
              <a:pPr>
                <a:defRPr/>
              </a:pPr>
              <a:t>5/20/2021</a:t>
            </a:fld>
            <a:endParaRPr lang="en-US"/>
          </a:p>
        </p:txBody>
      </p:sp>
      <p:sp>
        <p:nvSpPr>
          <p:cNvPr id="7" name="Footer Placeholder 5">
            <a:extLst>
              <a:ext uri="{FF2B5EF4-FFF2-40B4-BE49-F238E27FC236}">
                <a16:creationId xmlns:a16="http://schemas.microsoft.com/office/drawing/2014/main" id="{8F4A8733-25E0-4A0B-8728-13378F70B1E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984FE10-BD57-4084-A067-C44FC5294D7C}"/>
              </a:ext>
            </a:extLst>
          </p:cNvPr>
          <p:cNvSpPr>
            <a:spLocks noGrp="1"/>
          </p:cNvSpPr>
          <p:nvPr>
            <p:ph type="sldNum" sz="quarter" idx="12"/>
          </p:nvPr>
        </p:nvSpPr>
        <p:spPr/>
        <p:txBody>
          <a:bodyPr/>
          <a:lstStyle>
            <a:lvl1pPr>
              <a:defRPr/>
            </a:lvl1pPr>
          </a:lstStyle>
          <a:p>
            <a:pPr>
              <a:defRPr/>
            </a:pPr>
            <a:fld id="{4526FEE3-65C3-4896-BC2F-CF423E6DF5B6}" type="slidenum">
              <a:rPr lang="en-US"/>
              <a:pPr>
                <a:defRPr/>
              </a:pPr>
              <a:t>‹N›</a:t>
            </a:fld>
            <a:endParaRPr lang="en-US"/>
          </a:p>
        </p:txBody>
      </p:sp>
    </p:spTree>
    <p:extLst>
      <p:ext uri="{BB962C8B-B14F-4D97-AF65-F5344CB8AC3E}">
        <p14:creationId xmlns:p14="http://schemas.microsoft.com/office/powerpoint/2010/main" val="2285615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AED0011D-F75A-488A-A211-C4AE8F62CFCE}"/>
              </a:ext>
            </a:extLst>
          </p:cNvPr>
          <p:cNvSpPr>
            <a:spLocks noGrp="1"/>
          </p:cNvSpPr>
          <p:nvPr>
            <p:ph type="dt" sz="half" idx="10"/>
          </p:nvPr>
        </p:nvSpPr>
        <p:spPr/>
        <p:txBody>
          <a:bodyPr/>
          <a:lstStyle>
            <a:lvl1pPr>
              <a:defRPr/>
            </a:lvl1pPr>
          </a:lstStyle>
          <a:p>
            <a:pPr>
              <a:defRPr/>
            </a:pPr>
            <a:fld id="{62E870C4-F83E-4A61-B571-B713E2076270}" type="datetimeFigureOut">
              <a:rPr lang="en-US"/>
              <a:pPr>
                <a:defRPr/>
              </a:pPr>
              <a:t>5/20/2021</a:t>
            </a:fld>
            <a:endParaRPr lang="en-US"/>
          </a:p>
        </p:txBody>
      </p:sp>
      <p:sp>
        <p:nvSpPr>
          <p:cNvPr id="6" name="Footer Placeholder 4">
            <a:extLst>
              <a:ext uri="{FF2B5EF4-FFF2-40B4-BE49-F238E27FC236}">
                <a16:creationId xmlns:a16="http://schemas.microsoft.com/office/drawing/2014/main" id="{B14E28BA-4247-417B-A390-50A1330209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50A1BF-BB24-4DA3-9F12-5FAE170F5308}"/>
              </a:ext>
            </a:extLst>
          </p:cNvPr>
          <p:cNvSpPr>
            <a:spLocks noGrp="1"/>
          </p:cNvSpPr>
          <p:nvPr>
            <p:ph type="sldNum" sz="quarter" idx="12"/>
          </p:nvPr>
        </p:nvSpPr>
        <p:spPr/>
        <p:txBody>
          <a:bodyPr/>
          <a:lstStyle>
            <a:lvl1pPr>
              <a:defRPr/>
            </a:lvl1pPr>
          </a:lstStyle>
          <a:p>
            <a:pPr>
              <a:defRPr/>
            </a:pPr>
            <a:fld id="{0C70F1F9-EDC8-452B-B214-98101B0AFA3E}" type="slidenum">
              <a:rPr lang="en-US"/>
              <a:pPr>
                <a:defRPr/>
              </a:pPr>
              <a:t>‹N›</a:t>
            </a:fld>
            <a:endParaRPr lang="en-US"/>
          </a:p>
        </p:txBody>
      </p:sp>
    </p:spTree>
    <p:extLst>
      <p:ext uri="{BB962C8B-B14F-4D97-AF65-F5344CB8AC3E}">
        <p14:creationId xmlns:p14="http://schemas.microsoft.com/office/powerpoint/2010/main" val="17507170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3EA9D303-E60A-46AC-B72A-4F964FE462DE}"/>
              </a:ext>
            </a:extLst>
          </p:cNvPr>
          <p:cNvSpPr>
            <a:spLocks noGrp="1"/>
          </p:cNvSpPr>
          <p:nvPr>
            <p:ph type="dt" sz="half" idx="10"/>
          </p:nvPr>
        </p:nvSpPr>
        <p:spPr/>
        <p:txBody>
          <a:bodyPr/>
          <a:lstStyle>
            <a:lvl1pPr>
              <a:defRPr/>
            </a:lvl1pPr>
          </a:lstStyle>
          <a:p>
            <a:pPr>
              <a:defRPr/>
            </a:pPr>
            <a:fld id="{0E6C273E-CBCE-4142-9416-A236BD6B9900}" type="datetimeFigureOut">
              <a:rPr lang="en-US"/>
              <a:pPr>
                <a:defRPr/>
              </a:pPr>
              <a:t>5/20/2021</a:t>
            </a:fld>
            <a:endParaRPr lang="en-US"/>
          </a:p>
        </p:txBody>
      </p:sp>
      <p:sp>
        <p:nvSpPr>
          <p:cNvPr id="6" name="Footer Placeholder 4">
            <a:extLst>
              <a:ext uri="{FF2B5EF4-FFF2-40B4-BE49-F238E27FC236}">
                <a16:creationId xmlns:a16="http://schemas.microsoft.com/office/drawing/2014/main" id="{2AF624B4-2081-4647-94EF-44D6A3F0CD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C1EA3B-5334-4576-A14B-68235D747019}"/>
              </a:ext>
            </a:extLst>
          </p:cNvPr>
          <p:cNvSpPr>
            <a:spLocks noGrp="1"/>
          </p:cNvSpPr>
          <p:nvPr>
            <p:ph type="sldNum" sz="quarter" idx="12"/>
          </p:nvPr>
        </p:nvSpPr>
        <p:spPr/>
        <p:txBody>
          <a:bodyPr/>
          <a:lstStyle>
            <a:lvl1pPr>
              <a:defRPr/>
            </a:lvl1pPr>
          </a:lstStyle>
          <a:p>
            <a:pPr>
              <a:defRPr/>
            </a:pPr>
            <a:fld id="{59648E7D-5D64-4CB5-9327-F700069B31B9}" type="slidenum">
              <a:rPr lang="en-US"/>
              <a:pPr>
                <a:defRPr/>
              </a:pPr>
              <a:t>‹N›</a:t>
            </a:fld>
            <a:endParaRPr lang="en-US"/>
          </a:p>
        </p:txBody>
      </p:sp>
    </p:spTree>
    <p:extLst>
      <p:ext uri="{BB962C8B-B14F-4D97-AF65-F5344CB8AC3E}">
        <p14:creationId xmlns:p14="http://schemas.microsoft.com/office/powerpoint/2010/main" val="2742149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48BD17C5-4114-4937-B84A-5FDB0186DC51}"/>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B5652ACB-B331-4407-994E-08D325CF629F}"/>
              </a:ext>
            </a:extLst>
          </p:cNvPr>
          <p:cNvSpPr>
            <a:spLocks noGrp="1"/>
          </p:cNvSpPr>
          <p:nvPr>
            <p:ph type="dt" sz="half" idx="10"/>
          </p:nvPr>
        </p:nvSpPr>
        <p:spPr/>
        <p:txBody>
          <a:bodyPr/>
          <a:lstStyle>
            <a:lvl1pPr>
              <a:defRPr/>
            </a:lvl1pPr>
          </a:lstStyle>
          <a:p>
            <a:pPr>
              <a:defRPr/>
            </a:pPr>
            <a:fld id="{1768464E-2269-4B3F-B3D4-92E2231D51AE}" type="datetimeFigureOut">
              <a:rPr lang="en-US"/>
              <a:pPr>
                <a:defRPr/>
              </a:pPr>
              <a:t>5/20/2021</a:t>
            </a:fld>
            <a:endParaRPr lang="en-US"/>
          </a:p>
        </p:txBody>
      </p:sp>
      <p:sp>
        <p:nvSpPr>
          <p:cNvPr id="6" name="Footer Placeholder 4">
            <a:extLst>
              <a:ext uri="{FF2B5EF4-FFF2-40B4-BE49-F238E27FC236}">
                <a16:creationId xmlns:a16="http://schemas.microsoft.com/office/drawing/2014/main" id="{36E6F28A-FDA8-41BF-A8D3-456EF29697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73EB6F-F67F-4524-9541-B4D6BCFE6B77}"/>
              </a:ext>
            </a:extLst>
          </p:cNvPr>
          <p:cNvSpPr>
            <a:spLocks noGrp="1"/>
          </p:cNvSpPr>
          <p:nvPr>
            <p:ph type="sldNum" sz="quarter" idx="12"/>
          </p:nvPr>
        </p:nvSpPr>
        <p:spPr/>
        <p:txBody>
          <a:bodyPr/>
          <a:lstStyle>
            <a:lvl1pPr>
              <a:defRPr/>
            </a:lvl1pPr>
          </a:lstStyle>
          <a:p>
            <a:pPr>
              <a:defRPr/>
            </a:pPr>
            <a:fld id="{34F18FF0-34DE-4222-98A2-98BD91D845F0}" type="slidenum">
              <a:rPr lang="en-US"/>
              <a:pPr>
                <a:defRPr/>
              </a:pPr>
              <a:t>‹N›</a:t>
            </a:fld>
            <a:endParaRPr lang="en-US"/>
          </a:p>
        </p:txBody>
      </p:sp>
    </p:spTree>
    <p:extLst>
      <p:ext uri="{BB962C8B-B14F-4D97-AF65-F5344CB8AC3E}">
        <p14:creationId xmlns:p14="http://schemas.microsoft.com/office/powerpoint/2010/main" val="216882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D453AEAD-BFD6-4B64-8FCB-03CA3C1E3BF0}"/>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4">
            <a:extLst>
              <a:ext uri="{FF2B5EF4-FFF2-40B4-BE49-F238E27FC236}">
                <a16:creationId xmlns:a16="http://schemas.microsoft.com/office/drawing/2014/main" id="{8F244D9F-4371-417B-B02A-085264A0476D}"/>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18">
            <a:extLst>
              <a:ext uri="{FF2B5EF4-FFF2-40B4-BE49-F238E27FC236}">
                <a16:creationId xmlns:a16="http://schemas.microsoft.com/office/drawing/2014/main" id="{173658CD-264D-4585-98AC-8C181DC5AB9B}"/>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E2719BE4-CF7C-412F-A6F6-EAD171AE673A}"/>
              </a:ext>
            </a:extLst>
          </p:cNvPr>
          <p:cNvSpPr>
            <a:spLocks noGrp="1"/>
          </p:cNvSpPr>
          <p:nvPr>
            <p:ph type="dt" sz="half" idx="14"/>
          </p:nvPr>
        </p:nvSpPr>
        <p:spPr/>
        <p:txBody>
          <a:bodyPr/>
          <a:lstStyle>
            <a:lvl1pPr>
              <a:defRPr/>
            </a:lvl1pPr>
          </a:lstStyle>
          <a:p>
            <a:pPr>
              <a:defRPr/>
            </a:pPr>
            <a:fld id="{B869AC62-A548-4B0D-8823-A07ADAF3DA72}" type="datetimeFigureOut">
              <a:rPr lang="en-US"/>
              <a:pPr>
                <a:defRPr/>
              </a:pPr>
              <a:t>5/20/2021</a:t>
            </a:fld>
            <a:endParaRPr lang="en-US"/>
          </a:p>
        </p:txBody>
      </p:sp>
      <p:sp>
        <p:nvSpPr>
          <p:cNvPr id="9" name="Footer Placeholder 4">
            <a:extLst>
              <a:ext uri="{FF2B5EF4-FFF2-40B4-BE49-F238E27FC236}">
                <a16:creationId xmlns:a16="http://schemas.microsoft.com/office/drawing/2014/main" id="{00AC12F5-C83C-417F-AF6B-FEA3A8C2BFB2}"/>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DAA4ABC8-157C-415D-BEF7-BA0D8C63B240}"/>
              </a:ext>
            </a:extLst>
          </p:cNvPr>
          <p:cNvSpPr>
            <a:spLocks noGrp="1"/>
          </p:cNvSpPr>
          <p:nvPr>
            <p:ph type="sldNum" sz="quarter" idx="16"/>
          </p:nvPr>
        </p:nvSpPr>
        <p:spPr/>
        <p:txBody>
          <a:bodyPr/>
          <a:lstStyle>
            <a:lvl1pPr>
              <a:defRPr/>
            </a:lvl1pPr>
          </a:lstStyle>
          <a:p>
            <a:pPr>
              <a:defRPr/>
            </a:pPr>
            <a:fld id="{96A98F86-37D9-4B2B-BE94-B256DEF84D73}" type="slidenum">
              <a:rPr lang="en-US"/>
              <a:pPr>
                <a:defRPr/>
              </a:pPr>
              <a:t>‹N›</a:t>
            </a:fld>
            <a:endParaRPr lang="en-US"/>
          </a:p>
        </p:txBody>
      </p:sp>
    </p:spTree>
    <p:extLst>
      <p:ext uri="{BB962C8B-B14F-4D97-AF65-F5344CB8AC3E}">
        <p14:creationId xmlns:p14="http://schemas.microsoft.com/office/powerpoint/2010/main" val="42222884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A6AA87EC-5ED6-436E-AF96-82B780E27199}"/>
              </a:ext>
            </a:extLst>
          </p:cNvPr>
          <p:cNvSpPr>
            <a:spLocks noGrp="1"/>
          </p:cNvSpPr>
          <p:nvPr>
            <p:ph type="dt" sz="half" idx="10"/>
          </p:nvPr>
        </p:nvSpPr>
        <p:spPr/>
        <p:txBody>
          <a:bodyPr/>
          <a:lstStyle>
            <a:lvl1pPr>
              <a:defRPr/>
            </a:lvl1pPr>
          </a:lstStyle>
          <a:p>
            <a:pPr>
              <a:defRPr/>
            </a:pPr>
            <a:fld id="{2503CB82-1E7A-4D00-B299-CB8AF50D78B4}" type="datetimeFigureOut">
              <a:rPr lang="en-US"/>
              <a:pPr>
                <a:defRPr/>
              </a:pPr>
              <a:t>5/20/2021</a:t>
            </a:fld>
            <a:endParaRPr lang="en-US"/>
          </a:p>
        </p:txBody>
      </p:sp>
      <p:sp>
        <p:nvSpPr>
          <p:cNvPr id="5" name="Footer Placeholder 4">
            <a:extLst>
              <a:ext uri="{FF2B5EF4-FFF2-40B4-BE49-F238E27FC236}">
                <a16:creationId xmlns:a16="http://schemas.microsoft.com/office/drawing/2014/main" id="{A424A0BB-CB8B-4B4C-9514-5B8E8A0AD1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30D584-5FDF-464F-B2E0-F453B14C127B}"/>
              </a:ext>
            </a:extLst>
          </p:cNvPr>
          <p:cNvSpPr>
            <a:spLocks noGrp="1"/>
          </p:cNvSpPr>
          <p:nvPr>
            <p:ph type="sldNum" sz="quarter" idx="12"/>
          </p:nvPr>
        </p:nvSpPr>
        <p:spPr/>
        <p:txBody>
          <a:bodyPr/>
          <a:lstStyle>
            <a:lvl1pPr>
              <a:defRPr/>
            </a:lvl1pPr>
          </a:lstStyle>
          <a:p>
            <a:pPr>
              <a:defRPr/>
            </a:pPr>
            <a:fld id="{2B04EE2E-0C00-42F3-9564-9F1A01102037}" type="slidenum">
              <a:rPr lang="en-US"/>
              <a:pPr>
                <a:defRPr/>
              </a:pPr>
              <a:t>‹N›</a:t>
            </a:fld>
            <a:endParaRPr lang="en-US"/>
          </a:p>
        </p:txBody>
      </p:sp>
    </p:spTree>
    <p:extLst>
      <p:ext uri="{BB962C8B-B14F-4D97-AF65-F5344CB8AC3E}">
        <p14:creationId xmlns:p14="http://schemas.microsoft.com/office/powerpoint/2010/main" val="40209922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22C02B68-CCC6-4E28-8C33-39A39CC5EF8D}"/>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fontAlgn="auto" hangingPunct="1">
              <a:spcBef>
                <a:spcPts val="0"/>
              </a:spcBef>
              <a:spcAft>
                <a:spcPts val="0"/>
              </a:spcAft>
              <a:defRPr/>
            </a:pPr>
            <a:r>
              <a:rPr lang="en-US" altLang="it-IT" sz="8000"/>
              <a:t>“</a:t>
            </a:r>
          </a:p>
        </p:txBody>
      </p:sp>
      <p:sp>
        <p:nvSpPr>
          <p:cNvPr id="6" name="TextBox 12">
            <a:extLst>
              <a:ext uri="{FF2B5EF4-FFF2-40B4-BE49-F238E27FC236}">
                <a16:creationId xmlns:a16="http://schemas.microsoft.com/office/drawing/2014/main" id="{30F3CD30-7635-4BE8-A430-F425EF590E9E}"/>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fontAlgn="auto" hangingPunct="1">
              <a:spcBef>
                <a:spcPts val="0"/>
              </a:spcBef>
              <a:spcAft>
                <a:spcPts val="0"/>
              </a:spcAft>
              <a:defRPr/>
            </a:pPr>
            <a:r>
              <a:rPr lang="en-US" altLang="it-IT" sz="8000"/>
              <a:t>”</a:t>
            </a:r>
          </a:p>
        </p:txBody>
      </p:sp>
      <p:cxnSp>
        <p:nvCxnSpPr>
          <p:cNvPr id="7" name="Straight Connector 25">
            <a:extLst>
              <a:ext uri="{FF2B5EF4-FFF2-40B4-BE49-F238E27FC236}">
                <a16:creationId xmlns:a16="http://schemas.microsoft.com/office/drawing/2014/main" id="{9F339F15-9284-48A2-94C3-281CCBA79CEC}"/>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BF07545F-B51D-4351-A5FD-F0476745C5CF}"/>
              </a:ext>
            </a:extLst>
          </p:cNvPr>
          <p:cNvSpPr>
            <a:spLocks noGrp="1"/>
          </p:cNvSpPr>
          <p:nvPr>
            <p:ph type="dt" sz="half" idx="14"/>
          </p:nvPr>
        </p:nvSpPr>
        <p:spPr/>
        <p:txBody>
          <a:bodyPr/>
          <a:lstStyle>
            <a:lvl1pPr>
              <a:defRPr/>
            </a:lvl1pPr>
          </a:lstStyle>
          <a:p>
            <a:pPr>
              <a:defRPr/>
            </a:pPr>
            <a:fld id="{D306C167-597D-4BC3-9A5B-0119FCECEDF8}" type="datetimeFigureOut">
              <a:rPr lang="en-US"/>
              <a:pPr>
                <a:defRPr/>
              </a:pPr>
              <a:t>5/20/2021</a:t>
            </a:fld>
            <a:endParaRPr lang="en-US"/>
          </a:p>
        </p:txBody>
      </p:sp>
      <p:sp>
        <p:nvSpPr>
          <p:cNvPr id="9" name="Footer Placeholder 4">
            <a:extLst>
              <a:ext uri="{FF2B5EF4-FFF2-40B4-BE49-F238E27FC236}">
                <a16:creationId xmlns:a16="http://schemas.microsoft.com/office/drawing/2014/main" id="{0E05806C-1C1F-49C5-A95E-2EF97C2E52A0}"/>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C84FBB0-45AD-4BB6-AEF6-5061E9493C61}"/>
              </a:ext>
            </a:extLst>
          </p:cNvPr>
          <p:cNvSpPr>
            <a:spLocks noGrp="1"/>
          </p:cNvSpPr>
          <p:nvPr>
            <p:ph type="sldNum" sz="quarter" idx="16"/>
          </p:nvPr>
        </p:nvSpPr>
        <p:spPr/>
        <p:txBody>
          <a:bodyPr/>
          <a:lstStyle>
            <a:lvl1pPr>
              <a:defRPr/>
            </a:lvl1pPr>
          </a:lstStyle>
          <a:p>
            <a:pPr>
              <a:defRPr/>
            </a:pPr>
            <a:fld id="{6AD4176B-D9BF-438F-93AA-764F118F9106}" type="slidenum">
              <a:rPr lang="en-US"/>
              <a:pPr>
                <a:defRPr/>
              </a:pPr>
              <a:t>‹N›</a:t>
            </a:fld>
            <a:endParaRPr lang="en-US"/>
          </a:p>
        </p:txBody>
      </p:sp>
    </p:spTree>
    <p:extLst>
      <p:ext uri="{BB962C8B-B14F-4D97-AF65-F5344CB8AC3E}">
        <p14:creationId xmlns:p14="http://schemas.microsoft.com/office/powerpoint/2010/main" val="33187610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F64D380F-B20C-4924-84FA-25571FF88DAD}"/>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CCA42C9B-7755-4857-80A1-95B1072D80D9}"/>
              </a:ext>
            </a:extLst>
          </p:cNvPr>
          <p:cNvSpPr>
            <a:spLocks noGrp="1"/>
          </p:cNvSpPr>
          <p:nvPr>
            <p:ph type="dt" sz="half" idx="14"/>
          </p:nvPr>
        </p:nvSpPr>
        <p:spPr/>
        <p:txBody>
          <a:bodyPr/>
          <a:lstStyle>
            <a:lvl1pPr>
              <a:defRPr/>
            </a:lvl1pPr>
          </a:lstStyle>
          <a:p>
            <a:pPr>
              <a:defRPr/>
            </a:pPr>
            <a:fld id="{063DDADC-63A2-4D7D-B3B4-51559E985386}" type="datetimeFigureOut">
              <a:rPr lang="en-US"/>
              <a:pPr>
                <a:defRPr/>
              </a:pPr>
              <a:t>5/20/2021</a:t>
            </a:fld>
            <a:endParaRPr lang="en-US"/>
          </a:p>
        </p:txBody>
      </p:sp>
      <p:sp>
        <p:nvSpPr>
          <p:cNvPr id="7" name="Footer Placeholder 4">
            <a:extLst>
              <a:ext uri="{FF2B5EF4-FFF2-40B4-BE49-F238E27FC236}">
                <a16:creationId xmlns:a16="http://schemas.microsoft.com/office/drawing/2014/main" id="{05A4709E-F56E-4F80-8158-7A0C8E1872E9}"/>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4C7F9F5-E943-474B-951D-1031570FDADA}"/>
              </a:ext>
            </a:extLst>
          </p:cNvPr>
          <p:cNvSpPr>
            <a:spLocks noGrp="1"/>
          </p:cNvSpPr>
          <p:nvPr>
            <p:ph type="sldNum" sz="quarter" idx="16"/>
          </p:nvPr>
        </p:nvSpPr>
        <p:spPr/>
        <p:txBody>
          <a:bodyPr/>
          <a:lstStyle>
            <a:lvl1pPr>
              <a:defRPr/>
            </a:lvl1pPr>
          </a:lstStyle>
          <a:p>
            <a:pPr>
              <a:defRPr/>
            </a:pPr>
            <a:fld id="{C884038E-D95C-4682-916B-5B0D86455CE4}" type="slidenum">
              <a:rPr lang="en-US"/>
              <a:pPr>
                <a:defRPr/>
              </a:pPr>
              <a:t>‹N›</a:t>
            </a:fld>
            <a:endParaRPr lang="en-US"/>
          </a:p>
        </p:txBody>
      </p:sp>
    </p:spTree>
    <p:extLst>
      <p:ext uri="{BB962C8B-B14F-4D97-AF65-F5344CB8AC3E}">
        <p14:creationId xmlns:p14="http://schemas.microsoft.com/office/powerpoint/2010/main" val="18758507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3A6CA795-5B37-4B96-9F7C-062F61C3EE16}"/>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FD4DFC64-DD4C-4C0E-B654-A4B3AAADDAAB}"/>
              </a:ext>
            </a:extLst>
          </p:cNvPr>
          <p:cNvSpPr>
            <a:spLocks noGrp="1"/>
          </p:cNvSpPr>
          <p:nvPr>
            <p:ph type="dt" sz="half" idx="10"/>
          </p:nvPr>
        </p:nvSpPr>
        <p:spPr/>
        <p:txBody>
          <a:bodyPr/>
          <a:lstStyle>
            <a:lvl1pPr>
              <a:defRPr/>
            </a:lvl1pPr>
          </a:lstStyle>
          <a:p>
            <a:pPr>
              <a:defRPr/>
            </a:pPr>
            <a:fld id="{7297EE0D-A659-4C90-AC80-07BDCB680FF5}" type="datetimeFigureOut">
              <a:rPr lang="en-US"/>
              <a:pPr>
                <a:defRPr/>
              </a:pPr>
              <a:t>5/20/2021</a:t>
            </a:fld>
            <a:endParaRPr lang="en-US"/>
          </a:p>
        </p:txBody>
      </p:sp>
      <p:sp>
        <p:nvSpPr>
          <p:cNvPr id="6" name="Footer Placeholder 4">
            <a:extLst>
              <a:ext uri="{FF2B5EF4-FFF2-40B4-BE49-F238E27FC236}">
                <a16:creationId xmlns:a16="http://schemas.microsoft.com/office/drawing/2014/main" id="{56292C0F-9B62-43DD-8320-58C49B97B2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CCBC8A-87DB-4995-BC3E-128B379095AF}"/>
              </a:ext>
            </a:extLst>
          </p:cNvPr>
          <p:cNvSpPr>
            <a:spLocks noGrp="1"/>
          </p:cNvSpPr>
          <p:nvPr>
            <p:ph type="sldNum" sz="quarter" idx="12"/>
          </p:nvPr>
        </p:nvSpPr>
        <p:spPr/>
        <p:txBody>
          <a:bodyPr/>
          <a:lstStyle>
            <a:lvl1pPr>
              <a:defRPr/>
            </a:lvl1pPr>
          </a:lstStyle>
          <a:p>
            <a:pPr>
              <a:defRPr/>
            </a:pPr>
            <a:fld id="{56DE77B0-6B7C-4E80-B63B-2906C42ADFE3}" type="slidenum">
              <a:rPr lang="en-US"/>
              <a:pPr>
                <a:defRPr/>
              </a:pPr>
              <a:t>‹N›</a:t>
            </a:fld>
            <a:endParaRPr lang="en-US"/>
          </a:p>
        </p:txBody>
      </p:sp>
    </p:spTree>
    <p:extLst>
      <p:ext uri="{BB962C8B-B14F-4D97-AF65-F5344CB8AC3E}">
        <p14:creationId xmlns:p14="http://schemas.microsoft.com/office/powerpoint/2010/main" val="3598111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91A99CBB-0852-4983-AD20-7F0B209E576D}"/>
              </a:ext>
            </a:extLst>
          </p:cNvPr>
          <p:cNvSpPr>
            <a:spLocks noGrp="1"/>
          </p:cNvSpPr>
          <p:nvPr>
            <p:ph type="dt" sz="half" idx="10"/>
          </p:nvPr>
        </p:nvSpPr>
        <p:spPr/>
        <p:txBody>
          <a:bodyPr/>
          <a:lstStyle>
            <a:lvl1pPr>
              <a:defRPr/>
            </a:lvl1pPr>
          </a:lstStyle>
          <a:p>
            <a:pPr>
              <a:defRPr/>
            </a:pPr>
            <a:fld id="{7EF985CE-3BC4-4482-A0F0-FE4BC412D095}" type="datetimeFigureOut">
              <a:rPr lang="en-US"/>
              <a:pPr>
                <a:defRPr/>
              </a:pPr>
              <a:t>5/20/2021</a:t>
            </a:fld>
            <a:endParaRPr lang="en-US"/>
          </a:p>
        </p:txBody>
      </p:sp>
      <p:sp>
        <p:nvSpPr>
          <p:cNvPr id="5" name="Footer Placeholder 4">
            <a:extLst>
              <a:ext uri="{FF2B5EF4-FFF2-40B4-BE49-F238E27FC236}">
                <a16:creationId xmlns:a16="http://schemas.microsoft.com/office/drawing/2014/main" id="{FD2406A0-9C97-4677-A759-B6FF714C98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5FAD25-2C6D-4419-B3F2-54A177464C60}"/>
              </a:ext>
            </a:extLst>
          </p:cNvPr>
          <p:cNvSpPr>
            <a:spLocks noGrp="1"/>
          </p:cNvSpPr>
          <p:nvPr>
            <p:ph type="sldNum" sz="quarter" idx="12"/>
          </p:nvPr>
        </p:nvSpPr>
        <p:spPr/>
        <p:txBody>
          <a:bodyPr/>
          <a:lstStyle>
            <a:lvl1pPr>
              <a:defRPr/>
            </a:lvl1pPr>
          </a:lstStyle>
          <a:p>
            <a:pPr>
              <a:defRPr/>
            </a:pPr>
            <a:fld id="{80A84329-6ED4-475D-AF6D-017D5CEB953D}" type="slidenum">
              <a:rPr lang="en-US"/>
              <a:pPr>
                <a:defRPr/>
              </a:pPr>
              <a:t>‹N›</a:t>
            </a:fld>
            <a:endParaRPr lang="en-US"/>
          </a:p>
        </p:txBody>
      </p:sp>
    </p:spTree>
    <p:extLst>
      <p:ext uri="{BB962C8B-B14F-4D97-AF65-F5344CB8AC3E}">
        <p14:creationId xmlns:p14="http://schemas.microsoft.com/office/powerpoint/2010/main" val="24597755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F0E8554E-63F4-480C-9623-C9C24A0BE6D7}"/>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D7829F4B-8229-401C-B158-9E7DC9EF6E6C}"/>
              </a:ext>
            </a:extLst>
          </p:cNvPr>
          <p:cNvSpPr>
            <a:spLocks noGrp="1"/>
          </p:cNvSpPr>
          <p:nvPr>
            <p:ph type="dt" sz="half" idx="10"/>
          </p:nvPr>
        </p:nvSpPr>
        <p:spPr/>
        <p:txBody>
          <a:bodyPr/>
          <a:lstStyle>
            <a:lvl1pPr>
              <a:defRPr/>
            </a:lvl1pPr>
          </a:lstStyle>
          <a:p>
            <a:pPr>
              <a:defRPr/>
            </a:pPr>
            <a:fld id="{739F6D12-EE8D-4C88-8C00-D64620BE61FE}" type="datetimeFigureOut">
              <a:rPr lang="en-US"/>
              <a:pPr>
                <a:defRPr/>
              </a:pPr>
              <a:t>5/20/2021</a:t>
            </a:fld>
            <a:endParaRPr lang="en-US"/>
          </a:p>
        </p:txBody>
      </p:sp>
      <p:sp>
        <p:nvSpPr>
          <p:cNvPr id="6" name="Footer Placeholder 4">
            <a:extLst>
              <a:ext uri="{FF2B5EF4-FFF2-40B4-BE49-F238E27FC236}">
                <a16:creationId xmlns:a16="http://schemas.microsoft.com/office/drawing/2014/main" id="{9156FC5B-E0B8-4B73-B288-D8F4C9FF94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2BBB16-5DE0-48AE-8FB4-E8030D06A956}"/>
              </a:ext>
            </a:extLst>
          </p:cNvPr>
          <p:cNvSpPr>
            <a:spLocks noGrp="1"/>
          </p:cNvSpPr>
          <p:nvPr>
            <p:ph type="sldNum" sz="quarter" idx="12"/>
          </p:nvPr>
        </p:nvSpPr>
        <p:spPr/>
        <p:txBody>
          <a:bodyPr/>
          <a:lstStyle>
            <a:lvl1pPr>
              <a:defRPr/>
            </a:lvl1pPr>
          </a:lstStyle>
          <a:p>
            <a:pPr>
              <a:defRPr/>
            </a:pPr>
            <a:fld id="{6311C2E4-F989-44E8-AF40-C07044FE8747}" type="slidenum">
              <a:rPr lang="en-US"/>
              <a:pPr>
                <a:defRPr/>
              </a:pPr>
              <a:t>‹N›</a:t>
            </a:fld>
            <a:endParaRPr lang="en-US"/>
          </a:p>
        </p:txBody>
      </p:sp>
    </p:spTree>
    <p:extLst>
      <p:ext uri="{BB962C8B-B14F-4D97-AF65-F5344CB8AC3E}">
        <p14:creationId xmlns:p14="http://schemas.microsoft.com/office/powerpoint/2010/main" val="243852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5B1859-371F-4084-A394-B4C81EA62A2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D262F44-EBB0-4CC5-A4AB-70EF97C5B2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4CF0B3-91A7-46BF-88AA-524DC1BF6128}"/>
              </a:ext>
            </a:extLst>
          </p:cNvPr>
          <p:cNvSpPr>
            <a:spLocks noGrp="1"/>
          </p:cNvSpPr>
          <p:nvPr>
            <p:ph type="dt" sz="half" idx="10"/>
          </p:nvPr>
        </p:nvSpPr>
        <p:spPr/>
        <p:txBody>
          <a:bodyPr/>
          <a:lstStyle>
            <a:lvl1pPr>
              <a:defRPr/>
            </a:lvl1pPr>
          </a:lstStyle>
          <a:p>
            <a:pPr>
              <a:defRPr/>
            </a:pPr>
            <a:fld id="{6C244C2E-E229-4E93-9809-71C289C2EADC}"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79EBA39C-0AF3-4306-B7AD-85ABD365285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17DD2EA-5253-4C79-823B-23C930288D00}"/>
              </a:ext>
            </a:extLst>
          </p:cNvPr>
          <p:cNvSpPr>
            <a:spLocks noGrp="1"/>
          </p:cNvSpPr>
          <p:nvPr>
            <p:ph type="sldNum" sz="quarter" idx="12"/>
          </p:nvPr>
        </p:nvSpPr>
        <p:spPr/>
        <p:txBody>
          <a:bodyPr/>
          <a:lstStyle>
            <a:lvl1pPr>
              <a:defRPr/>
            </a:lvl1pPr>
          </a:lstStyle>
          <a:p>
            <a:pPr>
              <a:defRPr/>
            </a:pPr>
            <a:fld id="{95585F19-CECA-45DF-9534-5CD975AF18E1}" type="slidenum">
              <a:rPr lang="it-IT"/>
              <a:pPr>
                <a:defRPr/>
              </a:pPr>
              <a:t>‹N›</a:t>
            </a:fld>
            <a:endParaRPr lang="it-IT"/>
          </a:p>
        </p:txBody>
      </p:sp>
    </p:spTree>
    <p:extLst>
      <p:ext uri="{BB962C8B-B14F-4D97-AF65-F5344CB8AC3E}">
        <p14:creationId xmlns:p14="http://schemas.microsoft.com/office/powerpoint/2010/main" val="23361156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05B6A9-AA83-4DE6-BD19-42FCA253909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35DA819-FCF9-4CAF-99CD-231DE4BC97C6}"/>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C9C0631-49EB-4550-B841-7BFFF6A91B99}"/>
              </a:ext>
            </a:extLst>
          </p:cNvPr>
          <p:cNvSpPr>
            <a:spLocks noGrp="1"/>
          </p:cNvSpPr>
          <p:nvPr>
            <p:ph type="dt" sz="half" idx="10"/>
          </p:nvPr>
        </p:nvSpPr>
        <p:spPr/>
        <p:txBody>
          <a:bodyPr/>
          <a:lstStyle>
            <a:lvl1pPr>
              <a:defRPr/>
            </a:lvl1pPr>
          </a:lstStyle>
          <a:p>
            <a:pPr>
              <a:defRPr/>
            </a:pPr>
            <a:fld id="{57B43E42-99D6-4936-AA38-42353A95E7C7}"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24A6616A-E752-413C-9EBA-EF67242C6F9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8DDDE48-602B-4D85-9026-528F057F042B}"/>
              </a:ext>
            </a:extLst>
          </p:cNvPr>
          <p:cNvSpPr>
            <a:spLocks noGrp="1"/>
          </p:cNvSpPr>
          <p:nvPr>
            <p:ph type="sldNum" sz="quarter" idx="12"/>
          </p:nvPr>
        </p:nvSpPr>
        <p:spPr/>
        <p:txBody>
          <a:bodyPr/>
          <a:lstStyle>
            <a:lvl1pPr>
              <a:defRPr/>
            </a:lvl1pPr>
          </a:lstStyle>
          <a:p>
            <a:pPr>
              <a:defRPr/>
            </a:pPr>
            <a:fld id="{D79BB313-3672-45B3-B4AB-870BFE382C38}" type="slidenum">
              <a:rPr lang="it-IT"/>
              <a:pPr>
                <a:defRPr/>
              </a:pPr>
              <a:t>‹N›</a:t>
            </a:fld>
            <a:endParaRPr lang="it-IT"/>
          </a:p>
        </p:txBody>
      </p:sp>
    </p:spTree>
    <p:extLst>
      <p:ext uri="{BB962C8B-B14F-4D97-AF65-F5344CB8AC3E}">
        <p14:creationId xmlns:p14="http://schemas.microsoft.com/office/powerpoint/2010/main" val="9586049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7ADF6E-6D31-4F44-9307-1CD7CBB5BB0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49C6A6C-B30B-4EAB-B9DE-44044FE5A5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771CE006-5FFB-4E63-9EA9-05393D4143FD}"/>
              </a:ext>
            </a:extLst>
          </p:cNvPr>
          <p:cNvSpPr>
            <a:spLocks noGrp="1"/>
          </p:cNvSpPr>
          <p:nvPr>
            <p:ph type="dt" sz="half" idx="10"/>
          </p:nvPr>
        </p:nvSpPr>
        <p:spPr/>
        <p:txBody>
          <a:bodyPr/>
          <a:lstStyle>
            <a:lvl1pPr>
              <a:defRPr/>
            </a:lvl1pPr>
          </a:lstStyle>
          <a:p>
            <a:pPr>
              <a:defRPr/>
            </a:pPr>
            <a:fld id="{E9B59212-20A6-426F-A5BD-5005007B20D3}"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8CB3F6E0-AEFD-4CEE-A5E9-EA9E1F1588E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96A45A6-91AF-478B-8507-AC8BAEEB2722}"/>
              </a:ext>
            </a:extLst>
          </p:cNvPr>
          <p:cNvSpPr>
            <a:spLocks noGrp="1"/>
          </p:cNvSpPr>
          <p:nvPr>
            <p:ph type="sldNum" sz="quarter" idx="12"/>
          </p:nvPr>
        </p:nvSpPr>
        <p:spPr/>
        <p:txBody>
          <a:bodyPr/>
          <a:lstStyle>
            <a:lvl1pPr>
              <a:defRPr/>
            </a:lvl1pPr>
          </a:lstStyle>
          <a:p>
            <a:pPr>
              <a:defRPr/>
            </a:pPr>
            <a:fld id="{ECBA7E7B-560C-4D7B-A90A-5D558C503C1E}" type="slidenum">
              <a:rPr lang="it-IT"/>
              <a:pPr>
                <a:defRPr/>
              </a:pPr>
              <a:t>‹N›</a:t>
            </a:fld>
            <a:endParaRPr lang="it-IT"/>
          </a:p>
        </p:txBody>
      </p:sp>
    </p:spTree>
    <p:extLst>
      <p:ext uri="{BB962C8B-B14F-4D97-AF65-F5344CB8AC3E}">
        <p14:creationId xmlns:p14="http://schemas.microsoft.com/office/powerpoint/2010/main" val="25806342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ABE2C3-CEA9-4F0C-ADE4-AA4F6A7F19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09D6920-2BDB-4C1B-ABE6-9C8ADF3E62A4}"/>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304F2D4-5A3D-4565-BE76-5F3EEC5882EA}"/>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FE69DD72-21D2-433E-976D-374ACDDA5C9F}"/>
              </a:ext>
            </a:extLst>
          </p:cNvPr>
          <p:cNvSpPr>
            <a:spLocks noGrp="1"/>
          </p:cNvSpPr>
          <p:nvPr>
            <p:ph type="dt" sz="half" idx="10"/>
          </p:nvPr>
        </p:nvSpPr>
        <p:spPr/>
        <p:txBody>
          <a:bodyPr/>
          <a:lstStyle>
            <a:lvl1pPr>
              <a:defRPr/>
            </a:lvl1pPr>
          </a:lstStyle>
          <a:p>
            <a:pPr>
              <a:defRPr/>
            </a:pPr>
            <a:fld id="{A6BFAACD-FCD2-4ACE-A6E1-C43671775430}" type="datetimeFigureOut">
              <a:rPr lang="it-IT"/>
              <a:pPr>
                <a:defRPr/>
              </a:pPr>
              <a:t>20/05/2021</a:t>
            </a:fld>
            <a:endParaRPr lang="it-IT"/>
          </a:p>
        </p:txBody>
      </p:sp>
      <p:sp>
        <p:nvSpPr>
          <p:cNvPr id="6" name="Segnaposto piè di pagina 4">
            <a:extLst>
              <a:ext uri="{FF2B5EF4-FFF2-40B4-BE49-F238E27FC236}">
                <a16:creationId xmlns:a16="http://schemas.microsoft.com/office/drawing/2014/main" id="{F5E0ADB8-475E-4591-B0C2-9C0A623A199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7BAC91E-E0A7-4A59-AD2F-F35B3D36DCA4}"/>
              </a:ext>
            </a:extLst>
          </p:cNvPr>
          <p:cNvSpPr>
            <a:spLocks noGrp="1"/>
          </p:cNvSpPr>
          <p:nvPr>
            <p:ph type="sldNum" sz="quarter" idx="12"/>
          </p:nvPr>
        </p:nvSpPr>
        <p:spPr/>
        <p:txBody>
          <a:bodyPr/>
          <a:lstStyle>
            <a:lvl1pPr>
              <a:defRPr/>
            </a:lvl1pPr>
          </a:lstStyle>
          <a:p>
            <a:pPr>
              <a:defRPr/>
            </a:pPr>
            <a:fld id="{F017C1BA-9555-4A4D-8EE1-07ED0995C500}" type="slidenum">
              <a:rPr lang="it-IT"/>
              <a:pPr>
                <a:defRPr/>
              </a:pPr>
              <a:t>‹N›</a:t>
            </a:fld>
            <a:endParaRPr lang="it-IT"/>
          </a:p>
        </p:txBody>
      </p:sp>
    </p:spTree>
    <p:extLst>
      <p:ext uri="{BB962C8B-B14F-4D97-AF65-F5344CB8AC3E}">
        <p14:creationId xmlns:p14="http://schemas.microsoft.com/office/powerpoint/2010/main" val="40413818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CDC2C-5D1B-452A-8E0A-1B19CCCADE3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BC8F0CE-75B8-4108-A6CA-EF65BFAB9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01FEC64-7B4C-4308-844E-9F7D4DEF6637}"/>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559F476-4122-4AA1-9E10-C121088FBE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9F80F70A-A97B-4DEF-A9E6-F7D4128BE4EC}"/>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532CE980-72B6-434C-85AB-2E90C477BF20}"/>
              </a:ext>
            </a:extLst>
          </p:cNvPr>
          <p:cNvSpPr>
            <a:spLocks noGrp="1"/>
          </p:cNvSpPr>
          <p:nvPr>
            <p:ph type="dt" sz="half" idx="10"/>
          </p:nvPr>
        </p:nvSpPr>
        <p:spPr/>
        <p:txBody>
          <a:bodyPr/>
          <a:lstStyle>
            <a:lvl1pPr>
              <a:defRPr/>
            </a:lvl1pPr>
          </a:lstStyle>
          <a:p>
            <a:pPr>
              <a:defRPr/>
            </a:pPr>
            <a:fld id="{07B482EB-C064-4DBC-8780-EAD72E7B868C}" type="datetimeFigureOut">
              <a:rPr lang="it-IT"/>
              <a:pPr>
                <a:defRPr/>
              </a:pPr>
              <a:t>20/05/2021</a:t>
            </a:fld>
            <a:endParaRPr lang="it-IT"/>
          </a:p>
        </p:txBody>
      </p:sp>
      <p:sp>
        <p:nvSpPr>
          <p:cNvPr id="8" name="Segnaposto piè di pagina 4">
            <a:extLst>
              <a:ext uri="{FF2B5EF4-FFF2-40B4-BE49-F238E27FC236}">
                <a16:creationId xmlns:a16="http://schemas.microsoft.com/office/drawing/2014/main" id="{0B104A3B-30AB-42EE-8448-27116ADDA4D6}"/>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3A049CBF-AC18-4B17-82F8-D35286D26494}"/>
              </a:ext>
            </a:extLst>
          </p:cNvPr>
          <p:cNvSpPr>
            <a:spLocks noGrp="1"/>
          </p:cNvSpPr>
          <p:nvPr>
            <p:ph type="sldNum" sz="quarter" idx="12"/>
          </p:nvPr>
        </p:nvSpPr>
        <p:spPr/>
        <p:txBody>
          <a:bodyPr/>
          <a:lstStyle>
            <a:lvl1pPr>
              <a:defRPr/>
            </a:lvl1pPr>
          </a:lstStyle>
          <a:p>
            <a:pPr>
              <a:defRPr/>
            </a:pPr>
            <a:fld id="{C1422C98-E3D3-4959-9A7E-EB3B460429B5}" type="slidenum">
              <a:rPr lang="it-IT"/>
              <a:pPr>
                <a:defRPr/>
              </a:pPr>
              <a:t>‹N›</a:t>
            </a:fld>
            <a:endParaRPr lang="it-IT"/>
          </a:p>
        </p:txBody>
      </p:sp>
    </p:spTree>
    <p:extLst>
      <p:ext uri="{BB962C8B-B14F-4D97-AF65-F5344CB8AC3E}">
        <p14:creationId xmlns:p14="http://schemas.microsoft.com/office/powerpoint/2010/main" val="3502975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05C59A-9C00-49D7-8782-8CF5A1FE38A6}"/>
              </a:ext>
            </a:extLst>
          </p:cNvPr>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F2C41088-49F8-42F3-AD6F-0D656F29F5ED}"/>
              </a:ext>
            </a:extLst>
          </p:cNvPr>
          <p:cNvSpPr>
            <a:spLocks noGrp="1"/>
          </p:cNvSpPr>
          <p:nvPr>
            <p:ph type="dt" sz="half" idx="10"/>
          </p:nvPr>
        </p:nvSpPr>
        <p:spPr/>
        <p:txBody>
          <a:bodyPr/>
          <a:lstStyle>
            <a:lvl1pPr>
              <a:defRPr/>
            </a:lvl1pPr>
          </a:lstStyle>
          <a:p>
            <a:pPr>
              <a:defRPr/>
            </a:pPr>
            <a:fld id="{FE7EBFC3-17A5-49B0-8604-85724C5F2E06}" type="datetimeFigureOut">
              <a:rPr lang="it-IT"/>
              <a:pPr>
                <a:defRPr/>
              </a:pPr>
              <a:t>20/05/2021</a:t>
            </a:fld>
            <a:endParaRPr lang="it-IT"/>
          </a:p>
        </p:txBody>
      </p:sp>
      <p:sp>
        <p:nvSpPr>
          <p:cNvPr id="4" name="Segnaposto piè di pagina 4">
            <a:extLst>
              <a:ext uri="{FF2B5EF4-FFF2-40B4-BE49-F238E27FC236}">
                <a16:creationId xmlns:a16="http://schemas.microsoft.com/office/drawing/2014/main" id="{B83BA8B2-0BB8-4DAA-82FF-9B89385410CC}"/>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6890B713-E2E8-486E-A71D-8D2250E4243D}"/>
              </a:ext>
            </a:extLst>
          </p:cNvPr>
          <p:cNvSpPr>
            <a:spLocks noGrp="1"/>
          </p:cNvSpPr>
          <p:nvPr>
            <p:ph type="sldNum" sz="quarter" idx="12"/>
          </p:nvPr>
        </p:nvSpPr>
        <p:spPr/>
        <p:txBody>
          <a:bodyPr/>
          <a:lstStyle>
            <a:lvl1pPr>
              <a:defRPr/>
            </a:lvl1pPr>
          </a:lstStyle>
          <a:p>
            <a:pPr>
              <a:defRPr/>
            </a:pPr>
            <a:fld id="{089D8F0E-FAE2-4D20-B2F5-F51230EA9A9E}" type="slidenum">
              <a:rPr lang="it-IT"/>
              <a:pPr>
                <a:defRPr/>
              </a:pPr>
              <a:t>‹N›</a:t>
            </a:fld>
            <a:endParaRPr lang="it-IT"/>
          </a:p>
        </p:txBody>
      </p:sp>
    </p:spTree>
    <p:extLst>
      <p:ext uri="{BB962C8B-B14F-4D97-AF65-F5344CB8AC3E}">
        <p14:creationId xmlns:p14="http://schemas.microsoft.com/office/powerpoint/2010/main" val="11270476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89B438D2-DC72-49F3-BDBF-B18EB164AE1A}"/>
              </a:ext>
            </a:extLst>
          </p:cNvPr>
          <p:cNvSpPr>
            <a:spLocks noGrp="1"/>
          </p:cNvSpPr>
          <p:nvPr>
            <p:ph type="dt" sz="half" idx="10"/>
          </p:nvPr>
        </p:nvSpPr>
        <p:spPr/>
        <p:txBody>
          <a:bodyPr/>
          <a:lstStyle>
            <a:lvl1pPr>
              <a:defRPr/>
            </a:lvl1pPr>
          </a:lstStyle>
          <a:p>
            <a:pPr>
              <a:defRPr/>
            </a:pPr>
            <a:fld id="{C8F892DF-F057-4E32-996E-1026B7F1DCE5}" type="datetimeFigureOut">
              <a:rPr lang="it-IT"/>
              <a:pPr>
                <a:defRPr/>
              </a:pPr>
              <a:t>20/05/2021</a:t>
            </a:fld>
            <a:endParaRPr lang="it-IT"/>
          </a:p>
        </p:txBody>
      </p:sp>
      <p:sp>
        <p:nvSpPr>
          <p:cNvPr id="3" name="Segnaposto piè di pagina 4">
            <a:extLst>
              <a:ext uri="{FF2B5EF4-FFF2-40B4-BE49-F238E27FC236}">
                <a16:creationId xmlns:a16="http://schemas.microsoft.com/office/drawing/2014/main" id="{6341BAE9-69A9-4665-8DBD-E63F6C52D32B}"/>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9010A477-02E6-4204-B39B-F90AB67D1686}"/>
              </a:ext>
            </a:extLst>
          </p:cNvPr>
          <p:cNvSpPr>
            <a:spLocks noGrp="1"/>
          </p:cNvSpPr>
          <p:nvPr>
            <p:ph type="sldNum" sz="quarter" idx="12"/>
          </p:nvPr>
        </p:nvSpPr>
        <p:spPr/>
        <p:txBody>
          <a:bodyPr/>
          <a:lstStyle>
            <a:lvl1pPr>
              <a:defRPr/>
            </a:lvl1pPr>
          </a:lstStyle>
          <a:p>
            <a:pPr>
              <a:defRPr/>
            </a:pPr>
            <a:fld id="{8B5B514B-DC89-48FB-9497-9CAA590E811A}" type="slidenum">
              <a:rPr lang="it-IT"/>
              <a:pPr>
                <a:defRPr/>
              </a:pPr>
              <a:t>‹N›</a:t>
            </a:fld>
            <a:endParaRPr lang="it-IT"/>
          </a:p>
        </p:txBody>
      </p:sp>
    </p:spTree>
    <p:extLst>
      <p:ext uri="{BB962C8B-B14F-4D97-AF65-F5344CB8AC3E}">
        <p14:creationId xmlns:p14="http://schemas.microsoft.com/office/powerpoint/2010/main" val="39924349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ACFB15-5FC2-45E9-A973-C6BAA5084C7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24EAA93-E27A-41A9-B040-98761E26E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DBFB1B8-4F6D-43A2-BAFE-A08CA7E53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D121746A-6754-433F-8B9B-E8A11EE14BBF}"/>
              </a:ext>
            </a:extLst>
          </p:cNvPr>
          <p:cNvSpPr>
            <a:spLocks noGrp="1"/>
          </p:cNvSpPr>
          <p:nvPr>
            <p:ph type="dt" sz="half" idx="10"/>
          </p:nvPr>
        </p:nvSpPr>
        <p:spPr/>
        <p:txBody>
          <a:bodyPr/>
          <a:lstStyle>
            <a:lvl1pPr>
              <a:defRPr/>
            </a:lvl1pPr>
          </a:lstStyle>
          <a:p>
            <a:pPr>
              <a:defRPr/>
            </a:pPr>
            <a:fld id="{6C69CFA7-C466-4191-A34C-87790678A105}" type="datetimeFigureOut">
              <a:rPr lang="it-IT"/>
              <a:pPr>
                <a:defRPr/>
              </a:pPr>
              <a:t>20/05/2021</a:t>
            </a:fld>
            <a:endParaRPr lang="it-IT"/>
          </a:p>
        </p:txBody>
      </p:sp>
      <p:sp>
        <p:nvSpPr>
          <p:cNvPr id="6" name="Segnaposto piè di pagina 4">
            <a:extLst>
              <a:ext uri="{FF2B5EF4-FFF2-40B4-BE49-F238E27FC236}">
                <a16:creationId xmlns:a16="http://schemas.microsoft.com/office/drawing/2014/main" id="{46375545-34BC-4902-ACCC-5F11D478D15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12BCEBD-781A-4B7C-98A3-303E073AB0A9}"/>
              </a:ext>
            </a:extLst>
          </p:cNvPr>
          <p:cNvSpPr>
            <a:spLocks noGrp="1"/>
          </p:cNvSpPr>
          <p:nvPr>
            <p:ph type="sldNum" sz="quarter" idx="12"/>
          </p:nvPr>
        </p:nvSpPr>
        <p:spPr/>
        <p:txBody>
          <a:bodyPr/>
          <a:lstStyle>
            <a:lvl1pPr>
              <a:defRPr/>
            </a:lvl1pPr>
          </a:lstStyle>
          <a:p>
            <a:pPr>
              <a:defRPr/>
            </a:pPr>
            <a:fld id="{9D7C1D68-3D49-4F33-B750-B13E76925B6A}" type="slidenum">
              <a:rPr lang="it-IT"/>
              <a:pPr>
                <a:defRPr/>
              </a:pPr>
              <a:t>‹N›</a:t>
            </a:fld>
            <a:endParaRPr lang="it-IT"/>
          </a:p>
        </p:txBody>
      </p:sp>
    </p:spTree>
    <p:extLst>
      <p:ext uri="{BB962C8B-B14F-4D97-AF65-F5344CB8AC3E}">
        <p14:creationId xmlns:p14="http://schemas.microsoft.com/office/powerpoint/2010/main" val="27433618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26A13A-E85A-4789-B49B-230E0B1D04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6E5C6D3-4C7A-4C63-B5C7-C05AB8CF8A9D}"/>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E9CC89F3-025C-4D08-9685-09A5D02E8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19C67CEF-B9AC-4D7B-A2AE-F47FB3A205C6}"/>
              </a:ext>
            </a:extLst>
          </p:cNvPr>
          <p:cNvSpPr>
            <a:spLocks noGrp="1"/>
          </p:cNvSpPr>
          <p:nvPr>
            <p:ph type="dt" sz="half" idx="10"/>
          </p:nvPr>
        </p:nvSpPr>
        <p:spPr/>
        <p:txBody>
          <a:bodyPr/>
          <a:lstStyle>
            <a:lvl1pPr>
              <a:defRPr/>
            </a:lvl1pPr>
          </a:lstStyle>
          <a:p>
            <a:pPr>
              <a:defRPr/>
            </a:pPr>
            <a:fld id="{A6340D54-828D-4AA1-BC77-448C3C694269}" type="datetimeFigureOut">
              <a:rPr lang="it-IT"/>
              <a:pPr>
                <a:defRPr/>
              </a:pPr>
              <a:t>20/05/2021</a:t>
            </a:fld>
            <a:endParaRPr lang="it-IT"/>
          </a:p>
        </p:txBody>
      </p:sp>
      <p:sp>
        <p:nvSpPr>
          <p:cNvPr id="6" name="Segnaposto piè di pagina 4">
            <a:extLst>
              <a:ext uri="{FF2B5EF4-FFF2-40B4-BE49-F238E27FC236}">
                <a16:creationId xmlns:a16="http://schemas.microsoft.com/office/drawing/2014/main" id="{FEA903D7-8926-4AD0-9E33-6679A18A5FA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944FB47-6A65-41B0-BEAD-1ABD94030261}"/>
              </a:ext>
            </a:extLst>
          </p:cNvPr>
          <p:cNvSpPr>
            <a:spLocks noGrp="1"/>
          </p:cNvSpPr>
          <p:nvPr>
            <p:ph type="sldNum" sz="quarter" idx="12"/>
          </p:nvPr>
        </p:nvSpPr>
        <p:spPr/>
        <p:txBody>
          <a:bodyPr/>
          <a:lstStyle>
            <a:lvl1pPr>
              <a:defRPr/>
            </a:lvl1pPr>
          </a:lstStyle>
          <a:p>
            <a:pPr>
              <a:defRPr/>
            </a:pPr>
            <a:fld id="{85B78362-D56F-4389-98CC-F955D10E4623}" type="slidenum">
              <a:rPr lang="it-IT"/>
              <a:pPr>
                <a:defRPr/>
              </a:pPr>
              <a:t>‹N›</a:t>
            </a:fld>
            <a:endParaRPr lang="it-IT"/>
          </a:p>
        </p:txBody>
      </p:sp>
    </p:spTree>
    <p:extLst>
      <p:ext uri="{BB962C8B-B14F-4D97-AF65-F5344CB8AC3E}">
        <p14:creationId xmlns:p14="http://schemas.microsoft.com/office/powerpoint/2010/main" val="979180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FAA7A582-686E-4E11-8069-952BA43A8E0D}"/>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2">
            <a:extLst>
              <a:ext uri="{FF2B5EF4-FFF2-40B4-BE49-F238E27FC236}">
                <a16:creationId xmlns:a16="http://schemas.microsoft.com/office/drawing/2014/main" id="{2A7B3CE5-B86C-4619-8159-5D279C0D4FC9}"/>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25">
            <a:extLst>
              <a:ext uri="{FF2B5EF4-FFF2-40B4-BE49-F238E27FC236}">
                <a16:creationId xmlns:a16="http://schemas.microsoft.com/office/drawing/2014/main" id="{468802C4-9810-48BC-B594-6C4A32FDE85C}"/>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82DB7194-C049-45B1-A0E4-B1C2E1FBF261}"/>
              </a:ext>
            </a:extLst>
          </p:cNvPr>
          <p:cNvSpPr>
            <a:spLocks noGrp="1"/>
          </p:cNvSpPr>
          <p:nvPr>
            <p:ph type="dt" sz="half" idx="14"/>
          </p:nvPr>
        </p:nvSpPr>
        <p:spPr/>
        <p:txBody>
          <a:bodyPr/>
          <a:lstStyle>
            <a:lvl1pPr>
              <a:defRPr/>
            </a:lvl1pPr>
          </a:lstStyle>
          <a:p>
            <a:pPr>
              <a:defRPr/>
            </a:pPr>
            <a:fld id="{1AE44958-ABFB-4A05-AF61-4D738ACDCD72}" type="datetimeFigureOut">
              <a:rPr lang="en-US"/>
              <a:pPr>
                <a:defRPr/>
              </a:pPr>
              <a:t>5/20/2021</a:t>
            </a:fld>
            <a:endParaRPr lang="en-US"/>
          </a:p>
        </p:txBody>
      </p:sp>
      <p:sp>
        <p:nvSpPr>
          <p:cNvPr id="9" name="Footer Placeholder 4">
            <a:extLst>
              <a:ext uri="{FF2B5EF4-FFF2-40B4-BE49-F238E27FC236}">
                <a16:creationId xmlns:a16="http://schemas.microsoft.com/office/drawing/2014/main" id="{BB416622-9B72-421B-A64C-8E0C683FAE71}"/>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5013BFE4-75C0-4D46-B496-9335BC955C1A}"/>
              </a:ext>
            </a:extLst>
          </p:cNvPr>
          <p:cNvSpPr>
            <a:spLocks noGrp="1"/>
          </p:cNvSpPr>
          <p:nvPr>
            <p:ph type="sldNum" sz="quarter" idx="16"/>
          </p:nvPr>
        </p:nvSpPr>
        <p:spPr/>
        <p:txBody>
          <a:bodyPr/>
          <a:lstStyle>
            <a:lvl1pPr>
              <a:defRPr/>
            </a:lvl1pPr>
          </a:lstStyle>
          <a:p>
            <a:pPr>
              <a:defRPr/>
            </a:pPr>
            <a:fld id="{52525D88-F07F-4482-927D-8FCC8A513036}" type="slidenum">
              <a:rPr lang="en-US"/>
              <a:pPr>
                <a:defRPr/>
              </a:pPr>
              <a:t>‹N›</a:t>
            </a:fld>
            <a:endParaRPr lang="en-US"/>
          </a:p>
        </p:txBody>
      </p:sp>
    </p:spTree>
    <p:extLst>
      <p:ext uri="{BB962C8B-B14F-4D97-AF65-F5344CB8AC3E}">
        <p14:creationId xmlns:p14="http://schemas.microsoft.com/office/powerpoint/2010/main" val="32765259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CF8564-236B-4522-A944-EED587CF5A4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0ACCCC1-BBDA-4A03-8F32-B08DCFC0D5D6}"/>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62532D8-2AC9-49AD-AE71-55A2C4F18A3A}"/>
              </a:ext>
            </a:extLst>
          </p:cNvPr>
          <p:cNvSpPr>
            <a:spLocks noGrp="1"/>
          </p:cNvSpPr>
          <p:nvPr>
            <p:ph type="dt" sz="half" idx="10"/>
          </p:nvPr>
        </p:nvSpPr>
        <p:spPr/>
        <p:txBody>
          <a:bodyPr/>
          <a:lstStyle>
            <a:lvl1pPr>
              <a:defRPr/>
            </a:lvl1pPr>
          </a:lstStyle>
          <a:p>
            <a:pPr>
              <a:defRPr/>
            </a:pPr>
            <a:fld id="{B8A48A61-720F-4675-93D1-9CA4240D694F}"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5554C73A-E4F6-4A6B-BC6B-E75730B7ABD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8A277F9-9F90-4666-9A53-0AD21BF63665}"/>
              </a:ext>
            </a:extLst>
          </p:cNvPr>
          <p:cNvSpPr>
            <a:spLocks noGrp="1"/>
          </p:cNvSpPr>
          <p:nvPr>
            <p:ph type="sldNum" sz="quarter" idx="12"/>
          </p:nvPr>
        </p:nvSpPr>
        <p:spPr/>
        <p:txBody>
          <a:bodyPr/>
          <a:lstStyle>
            <a:lvl1pPr>
              <a:defRPr/>
            </a:lvl1pPr>
          </a:lstStyle>
          <a:p>
            <a:pPr>
              <a:defRPr/>
            </a:pPr>
            <a:fld id="{F8092FE0-D0BF-47EC-9AA9-C7C6E75E6DF1}" type="slidenum">
              <a:rPr lang="it-IT"/>
              <a:pPr>
                <a:defRPr/>
              </a:pPr>
              <a:t>‹N›</a:t>
            </a:fld>
            <a:endParaRPr lang="it-IT"/>
          </a:p>
        </p:txBody>
      </p:sp>
    </p:spTree>
    <p:extLst>
      <p:ext uri="{BB962C8B-B14F-4D97-AF65-F5344CB8AC3E}">
        <p14:creationId xmlns:p14="http://schemas.microsoft.com/office/powerpoint/2010/main" val="34128320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0FCB880-9062-4C7F-9E6A-CF358977D8F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7C68D5B-DC98-419E-915D-5ED181239255}"/>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9AC9B9A-5F9A-49CF-8CCF-450FA8EE3E9C}"/>
              </a:ext>
            </a:extLst>
          </p:cNvPr>
          <p:cNvSpPr>
            <a:spLocks noGrp="1"/>
          </p:cNvSpPr>
          <p:nvPr>
            <p:ph type="dt" sz="half" idx="10"/>
          </p:nvPr>
        </p:nvSpPr>
        <p:spPr/>
        <p:txBody>
          <a:bodyPr/>
          <a:lstStyle>
            <a:lvl1pPr>
              <a:defRPr/>
            </a:lvl1pPr>
          </a:lstStyle>
          <a:p>
            <a:pPr>
              <a:defRPr/>
            </a:pPr>
            <a:fld id="{B9DB48E8-1126-4A24-9F5C-F4505D9F4C8C}"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0F4E8029-7DE7-4C04-B970-BC77DABB87B7}"/>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95EB41C-FED0-486B-AC67-D6F41AD18A69}"/>
              </a:ext>
            </a:extLst>
          </p:cNvPr>
          <p:cNvSpPr>
            <a:spLocks noGrp="1"/>
          </p:cNvSpPr>
          <p:nvPr>
            <p:ph type="sldNum" sz="quarter" idx="12"/>
          </p:nvPr>
        </p:nvSpPr>
        <p:spPr/>
        <p:txBody>
          <a:bodyPr/>
          <a:lstStyle>
            <a:lvl1pPr>
              <a:defRPr/>
            </a:lvl1pPr>
          </a:lstStyle>
          <a:p>
            <a:pPr>
              <a:defRPr/>
            </a:pPr>
            <a:fld id="{9F266C5D-0B66-4AAB-882D-6EE0E333988F}" type="slidenum">
              <a:rPr lang="it-IT"/>
              <a:pPr>
                <a:defRPr/>
              </a:pPr>
              <a:t>‹N›</a:t>
            </a:fld>
            <a:endParaRPr lang="it-IT"/>
          </a:p>
        </p:txBody>
      </p:sp>
    </p:spTree>
    <p:extLst>
      <p:ext uri="{BB962C8B-B14F-4D97-AF65-F5344CB8AC3E}">
        <p14:creationId xmlns:p14="http://schemas.microsoft.com/office/powerpoint/2010/main" val="33623854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0895DD-4D55-4BB0-A884-A2473AD97BD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AC0FB8D-2349-428D-963E-8B59F469FA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3FCE61A-2D5D-440E-8D05-041E06AA5080}"/>
              </a:ext>
            </a:extLst>
          </p:cNvPr>
          <p:cNvSpPr>
            <a:spLocks noGrp="1"/>
          </p:cNvSpPr>
          <p:nvPr>
            <p:ph type="dt" sz="half" idx="10"/>
          </p:nvPr>
        </p:nvSpPr>
        <p:spPr/>
        <p:txBody>
          <a:bodyPr/>
          <a:lstStyle>
            <a:lvl1pPr>
              <a:defRPr/>
            </a:lvl1pPr>
          </a:lstStyle>
          <a:p>
            <a:pPr>
              <a:defRPr/>
            </a:pPr>
            <a:fld id="{7813D3FB-2E87-4B0F-89F6-3F3FD0B7DF6C}"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A9DE648F-F46E-4AE3-B249-2042505DAA7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A886EDC-9DFB-42DB-8EAD-EE522C49DC4E}"/>
              </a:ext>
            </a:extLst>
          </p:cNvPr>
          <p:cNvSpPr>
            <a:spLocks noGrp="1"/>
          </p:cNvSpPr>
          <p:nvPr>
            <p:ph type="sldNum" sz="quarter" idx="12"/>
          </p:nvPr>
        </p:nvSpPr>
        <p:spPr/>
        <p:txBody>
          <a:bodyPr/>
          <a:lstStyle>
            <a:lvl1pPr>
              <a:defRPr/>
            </a:lvl1pPr>
          </a:lstStyle>
          <a:p>
            <a:fld id="{1E331DE7-4894-4258-89DE-765B17888795}" type="slidenum">
              <a:rPr lang="it-IT" altLang="it-IT"/>
              <a:pPr/>
              <a:t>‹N›</a:t>
            </a:fld>
            <a:endParaRPr lang="it-IT" altLang="it-IT"/>
          </a:p>
        </p:txBody>
      </p:sp>
    </p:spTree>
    <p:extLst>
      <p:ext uri="{BB962C8B-B14F-4D97-AF65-F5344CB8AC3E}">
        <p14:creationId xmlns:p14="http://schemas.microsoft.com/office/powerpoint/2010/main" val="12234098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7BF78C-79F6-4258-B882-B94FE3155EC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337EF5B-1C1E-48B6-99AD-8633D794057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BFB5DF-0941-4868-838E-C3C01C48AA34}"/>
              </a:ext>
            </a:extLst>
          </p:cNvPr>
          <p:cNvSpPr>
            <a:spLocks noGrp="1"/>
          </p:cNvSpPr>
          <p:nvPr>
            <p:ph type="dt" sz="half" idx="10"/>
          </p:nvPr>
        </p:nvSpPr>
        <p:spPr/>
        <p:txBody>
          <a:bodyPr/>
          <a:lstStyle>
            <a:lvl1pPr>
              <a:defRPr/>
            </a:lvl1pPr>
          </a:lstStyle>
          <a:p>
            <a:pPr>
              <a:defRPr/>
            </a:pPr>
            <a:fld id="{BE15CCBD-281E-4D8C-B2DD-9D5C799DD192}"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D8EBE4B7-EB57-4008-84DB-E3506C0F614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F0B484A2-5E8C-49F1-8008-DA1C6F0E4FDB}"/>
              </a:ext>
            </a:extLst>
          </p:cNvPr>
          <p:cNvSpPr>
            <a:spLocks noGrp="1"/>
          </p:cNvSpPr>
          <p:nvPr>
            <p:ph type="sldNum" sz="quarter" idx="12"/>
          </p:nvPr>
        </p:nvSpPr>
        <p:spPr/>
        <p:txBody>
          <a:bodyPr/>
          <a:lstStyle>
            <a:lvl1pPr>
              <a:defRPr/>
            </a:lvl1pPr>
          </a:lstStyle>
          <a:p>
            <a:fld id="{762123E8-E58D-49FE-8BEF-DCF689DC4983}" type="slidenum">
              <a:rPr lang="it-IT" altLang="it-IT"/>
              <a:pPr/>
              <a:t>‹N›</a:t>
            </a:fld>
            <a:endParaRPr lang="it-IT" altLang="it-IT"/>
          </a:p>
        </p:txBody>
      </p:sp>
    </p:spTree>
    <p:extLst>
      <p:ext uri="{BB962C8B-B14F-4D97-AF65-F5344CB8AC3E}">
        <p14:creationId xmlns:p14="http://schemas.microsoft.com/office/powerpoint/2010/main" val="22939896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67009-D63E-483D-8E7D-DC97DE50A39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AD92A31-A7B2-4452-8B0B-8A3457F4B2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DA6DDE1-8E43-419A-BE6B-4D7F95317B32}"/>
              </a:ext>
            </a:extLst>
          </p:cNvPr>
          <p:cNvSpPr>
            <a:spLocks noGrp="1"/>
          </p:cNvSpPr>
          <p:nvPr>
            <p:ph type="dt" sz="half" idx="10"/>
          </p:nvPr>
        </p:nvSpPr>
        <p:spPr/>
        <p:txBody>
          <a:bodyPr/>
          <a:lstStyle>
            <a:lvl1pPr>
              <a:defRPr/>
            </a:lvl1pPr>
          </a:lstStyle>
          <a:p>
            <a:pPr>
              <a:defRPr/>
            </a:pPr>
            <a:fld id="{8BB4705F-0ABE-4BDB-A6E3-BA9EF385F0A1}"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F7F8FD83-A750-4EDF-A838-485D1713BF5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DF95CE1-31F5-4B1D-A264-9AE42BF6C3A2}"/>
              </a:ext>
            </a:extLst>
          </p:cNvPr>
          <p:cNvSpPr>
            <a:spLocks noGrp="1"/>
          </p:cNvSpPr>
          <p:nvPr>
            <p:ph type="sldNum" sz="quarter" idx="12"/>
          </p:nvPr>
        </p:nvSpPr>
        <p:spPr/>
        <p:txBody>
          <a:bodyPr/>
          <a:lstStyle>
            <a:lvl1pPr>
              <a:defRPr/>
            </a:lvl1pPr>
          </a:lstStyle>
          <a:p>
            <a:fld id="{194A013C-8563-45F1-8E42-F33BCE57D368}" type="slidenum">
              <a:rPr lang="it-IT" altLang="it-IT"/>
              <a:pPr/>
              <a:t>‹N›</a:t>
            </a:fld>
            <a:endParaRPr lang="it-IT" altLang="it-IT"/>
          </a:p>
        </p:txBody>
      </p:sp>
    </p:spTree>
    <p:extLst>
      <p:ext uri="{BB962C8B-B14F-4D97-AF65-F5344CB8AC3E}">
        <p14:creationId xmlns:p14="http://schemas.microsoft.com/office/powerpoint/2010/main" val="18816817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9D5A62-1639-4FB2-9770-13830F2E370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FE688E1-92B4-4BDD-B4C7-61D0C22EB9E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ED7F8E4-9A59-4828-B9FE-D01C10A85DBB}"/>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5E2CFAF-3F39-44C3-BAA3-84722F2C4A60}"/>
              </a:ext>
            </a:extLst>
          </p:cNvPr>
          <p:cNvSpPr>
            <a:spLocks noGrp="1"/>
          </p:cNvSpPr>
          <p:nvPr>
            <p:ph type="dt" sz="half" idx="10"/>
          </p:nvPr>
        </p:nvSpPr>
        <p:spPr/>
        <p:txBody>
          <a:bodyPr/>
          <a:lstStyle>
            <a:lvl1pPr>
              <a:defRPr/>
            </a:lvl1pPr>
          </a:lstStyle>
          <a:p>
            <a:pPr>
              <a:defRPr/>
            </a:pPr>
            <a:fld id="{8AC2287C-1339-44D8-8BB3-8A718B723E0B}" type="datetimeFigureOut">
              <a:rPr lang="it-IT"/>
              <a:pPr>
                <a:defRPr/>
              </a:pPr>
              <a:t>20/05/2021</a:t>
            </a:fld>
            <a:endParaRPr lang="it-IT"/>
          </a:p>
        </p:txBody>
      </p:sp>
      <p:sp>
        <p:nvSpPr>
          <p:cNvPr id="6" name="Segnaposto piè di pagina 4">
            <a:extLst>
              <a:ext uri="{FF2B5EF4-FFF2-40B4-BE49-F238E27FC236}">
                <a16:creationId xmlns:a16="http://schemas.microsoft.com/office/drawing/2014/main" id="{00F78643-C8C7-4BFF-87F1-91E3788AB18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B9C1A35-A3B6-45D5-B86A-33BD9870B067}"/>
              </a:ext>
            </a:extLst>
          </p:cNvPr>
          <p:cNvSpPr>
            <a:spLocks noGrp="1"/>
          </p:cNvSpPr>
          <p:nvPr>
            <p:ph type="sldNum" sz="quarter" idx="12"/>
          </p:nvPr>
        </p:nvSpPr>
        <p:spPr/>
        <p:txBody>
          <a:bodyPr/>
          <a:lstStyle>
            <a:lvl1pPr>
              <a:defRPr/>
            </a:lvl1pPr>
          </a:lstStyle>
          <a:p>
            <a:fld id="{14B05B3C-C8B2-417F-A751-E101BF11500D}" type="slidenum">
              <a:rPr lang="it-IT" altLang="it-IT"/>
              <a:pPr/>
              <a:t>‹N›</a:t>
            </a:fld>
            <a:endParaRPr lang="it-IT" altLang="it-IT"/>
          </a:p>
        </p:txBody>
      </p:sp>
    </p:spTree>
    <p:extLst>
      <p:ext uri="{BB962C8B-B14F-4D97-AF65-F5344CB8AC3E}">
        <p14:creationId xmlns:p14="http://schemas.microsoft.com/office/powerpoint/2010/main" val="4430941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DD1730-E846-43F3-8A50-11D15E798DB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4B77F7-8CAA-4FAE-8733-8731DEB60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BBB0EE98-5D7B-49DD-84AF-4941C27051BA}"/>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6B31F99-F98F-4DAB-8918-3CF9E0FF0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C91F1086-08D3-4A11-8CD1-66F87CD8D6F0}"/>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9749BD45-10E1-4328-81C1-BB2E182AE4D7}"/>
              </a:ext>
            </a:extLst>
          </p:cNvPr>
          <p:cNvSpPr>
            <a:spLocks noGrp="1"/>
          </p:cNvSpPr>
          <p:nvPr>
            <p:ph type="dt" sz="half" idx="10"/>
          </p:nvPr>
        </p:nvSpPr>
        <p:spPr/>
        <p:txBody>
          <a:bodyPr/>
          <a:lstStyle>
            <a:lvl1pPr>
              <a:defRPr/>
            </a:lvl1pPr>
          </a:lstStyle>
          <a:p>
            <a:pPr>
              <a:defRPr/>
            </a:pPr>
            <a:fld id="{71AF98FB-4F8A-4A93-8A1B-651CE4366E99}" type="datetimeFigureOut">
              <a:rPr lang="it-IT"/>
              <a:pPr>
                <a:defRPr/>
              </a:pPr>
              <a:t>20/05/2021</a:t>
            </a:fld>
            <a:endParaRPr lang="it-IT"/>
          </a:p>
        </p:txBody>
      </p:sp>
      <p:sp>
        <p:nvSpPr>
          <p:cNvPr id="8" name="Segnaposto piè di pagina 4">
            <a:extLst>
              <a:ext uri="{FF2B5EF4-FFF2-40B4-BE49-F238E27FC236}">
                <a16:creationId xmlns:a16="http://schemas.microsoft.com/office/drawing/2014/main" id="{18C037CF-44D4-4576-A4C1-9D3B9C14EDCA}"/>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05A42518-08E1-4E63-8C8C-0264D0CAF6FE}"/>
              </a:ext>
            </a:extLst>
          </p:cNvPr>
          <p:cNvSpPr>
            <a:spLocks noGrp="1"/>
          </p:cNvSpPr>
          <p:nvPr>
            <p:ph type="sldNum" sz="quarter" idx="12"/>
          </p:nvPr>
        </p:nvSpPr>
        <p:spPr/>
        <p:txBody>
          <a:bodyPr/>
          <a:lstStyle>
            <a:lvl1pPr>
              <a:defRPr/>
            </a:lvl1pPr>
          </a:lstStyle>
          <a:p>
            <a:fld id="{B4CA0D9D-D63F-4628-B4E8-F9B0C8A761A7}" type="slidenum">
              <a:rPr lang="it-IT" altLang="it-IT"/>
              <a:pPr/>
              <a:t>‹N›</a:t>
            </a:fld>
            <a:endParaRPr lang="it-IT" altLang="it-IT"/>
          </a:p>
        </p:txBody>
      </p:sp>
    </p:spTree>
    <p:extLst>
      <p:ext uri="{BB962C8B-B14F-4D97-AF65-F5344CB8AC3E}">
        <p14:creationId xmlns:p14="http://schemas.microsoft.com/office/powerpoint/2010/main" val="32321231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AA8C8E-727F-41B2-9E89-66A0115A42C8}"/>
              </a:ext>
            </a:extLst>
          </p:cNvPr>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82F77C2C-74BB-4CAF-8D38-1FAD64AF7BA4}"/>
              </a:ext>
            </a:extLst>
          </p:cNvPr>
          <p:cNvSpPr>
            <a:spLocks noGrp="1"/>
          </p:cNvSpPr>
          <p:nvPr>
            <p:ph type="dt" sz="half" idx="10"/>
          </p:nvPr>
        </p:nvSpPr>
        <p:spPr/>
        <p:txBody>
          <a:bodyPr/>
          <a:lstStyle>
            <a:lvl1pPr>
              <a:defRPr/>
            </a:lvl1pPr>
          </a:lstStyle>
          <a:p>
            <a:pPr>
              <a:defRPr/>
            </a:pPr>
            <a:fld id="{72E1ECC2-7F34-4C14-8A21-FC840C3FD29C}" type="datetimeFigureOut">
              <a:rPr lang="it-IT"/>
              <a:pPr>
                <a:defRPr/>
              </a:pPr>
              <a:t>20/05/2021</a:t>
            </a:fld>
            <a:endParaRPr lang="it-IT"/>
          </a:p>
        </p:txBody>
      </p:sp>
      <p:sp>
        <p:nvSpPr>
          <p:cNvPr id="4" name="Segnaposto piè di pagina 4">
            <a:extLst>
              <a:ext uri="{FF2B5EF4-FFF2-40B4-BE49-F238E27FC236}">
                <a16:creationId xmlns:a16="http://schemas.microsoft.com/office/drawing/2014/main" id="{D703194E-3BDC-44FE-9C9D-7FAD981E988E}"/>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85DE1EB1-565A-4A88-A9C6-4F975EB67068}"/>
              </a:ext>
            </a:extLst>
          </p:cNvPr>
          <p:cNvSpPr>
            <a:spLocks noGrp="1"/>
          </p:cNvSpPr>
          <p:nvPr>
            <p:ph type="sldNum" sz="quarter" idx="12"/>
          </p:nvPr>
        </p:nvSpPr>
        <p:spPr/>
        <p:txBody>
          <a:bodyPr/>
          <a:lstStyle>
            <a:lvl1pPr>
              <a:defRPr/>
            </a:lvl1pPr>
          </a:lstStyle>
          <a:p>
            <a:fld id="{23629B34-FF5D-4839-A1B5-13E234B37EB2}" type="slidenum">
              <a:rPr lang="it-IT" altLang="it-IT"/>
              <a:pPr/>
              <a:t>‹N›</a:t>
            </a:fld>
            <a:endParaRPr lang="it-IT" altLang="it-IT"/>
          </a:p>
        </p:txBody>
      </p:sp>
    </p:spTree>
    <p:extLst>
      <p:ext uri="{BB962C8B-B14F-4D97-AF65-F5344CB8AC3E}">
        <p14:creationId xmlns:p14="http://schemas.microsoft.com/office/powerpoint/2010/main" val="11294040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CAB3EC73-A360-4F09-8A6C-707C347B37A6}"/>
              </a:ext>
            </a:extLst>
          </p:cNvPr>
          <p:cNvSpPr>
            <a:spLocks noGrp="1"/>
          </p:cNvSpPr>
          <p:nvPr>
            <p:ph type="dt" sz="half" idx="10"/>
          </p:nvPr>
        </p:nvSpPr>
        <p:spPr/>
        <p:txBody>
          <a:bodyPr/>
          <a:lstStyle>
            <a:lvl1pPr>
              <a:defRPr/>
            </a:lvl1pPr>
          </a:lstStyle>
          <a:p>
            <a:pPr>
              <a:defRPr/>
            </a:pPr>
            <a:fld id="{AE04E30F-13AC-49B4-B399-66C65DB8FD32}" type="datetimeFigureOut">
              <a:rPr lang="it-IT"/>
              <a:pPr>
                <a:defRPr/>
              </a:pPr>
              <a:t>20/05/2021</a:t>
            </a:fld>
            <a:endParaRPr lang="it-IT"/>
          </a:p>
        </p:txBody>
      </p:sp>
      <p:sp>
        <p:nvSpPr>
          <p:cNvPr id="3" name="Segnaposto piè di pagina 4">
            <a:extLst>
              <a:ext uri="{FF2B5EF4-FFF2-40B4-BE49-F238E27FC236}">
                <a16:creationId xmlns:a16="http://schemas.microsoft.com/office/drawing/2014/main" id="{0493B209-B7BA-4B5C-A368-1D88302317E0}"/>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F6E80D64-3A51-427B-807F-317C74B7093B}"/>
              </a:ext>
            </a:extLst>
          </p:cNvPr>
          <p:cNvSpPr>
            <a:spLocks noGrp="1"/>
          </p:cNvSpPr>
          <p:nvPr>
            <p:ph type="sldNum" sz="quarter" idx="12"/>
          </p:nvPr>
        </p:nvSpPr>
        <p:spPr/>
        <p:txBody>
          <a:bodyPr/>
          <a:lstStyle>
            <a:lvl1pPr>
              <a:defRPr/>
            </a:lvl1pPr>
          </a:lstStyle>
          <a:p>
            <a:fld id="{44C76D90-0A98-4547-A60F-C804BC76B5F0}" type="slidenum">
              <a:rPr lang="it-IT" altLang="it-IT"/>
              <a:pPr/>
              <a:t>‹N›</a:t>
            </a:fld>
            <a:endParaRPr lang="it-IT" altLang="it-IT"/>
          </a:p>
        </p:txBody>
      </p:sp>
    </p:spTree>
    <p:extLst>
      <p:ext uri="{BB962C8B-B14F-4D97-AF65-F5344CB8AC3E}">
        <p14:creationId xmlns:p14="http://schemas.microsoft.com/office/powerpoint/2010/main" val="19781085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64E7B1-97E1-4C3C-86AC-7FB085B7F0C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9FA6AC1-437D-493D-85DB-B0BB20093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CEEE308-C561-4A3F-A5C0-54F7AF68E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0E8DF8E6-6482-4D14-916D-9BF18AEDB2B6}"/>
              </a:ext>
            </a:extLst>
          </p:cNvPr>
          <p:cNvSpPr>
            <a:spLocks noGrp="1"/>
          </p:cNvSpPr>
          <p:nvPr>
            <p:ph type="dt" sz="half" idx="10"/>
          </p:nvPr>
        </p:nvSpPr>
        <p:spPr/>
        <p:txBody>
          <a:bodyPr/>
          <a:lstStyle>
            <a:lvl1pPr>
              <a:defRPr/>
            </a:lvl1pPr>
          </a:lstStyle>
          <a:p>
            <a:pPr>
              <a:defRPr/>
            </a:pPr>
            <a:fld id="{A4C58B3F-03D7-4664-80D1-5B099CED9876}" type="datetimeFigureOut">
              <a:rPr lang="it-IT"/>
              <a:pPr>
                <a:defRPr/>
              </a:pPr>
              <a:t>20/05/2021</a:t>
            </a:fld>
            <a:endParaRPr lang="it-IT"/>
          </a:p>
        </p:txBody>
      </p:sp>
      <p:sp>
        <p:nvSpPr>
          <p:cNvPr id="6" name="Segnaposto piè di pagina 4">
            <a:extLst>
              <a:ext uri="{FF2B5EF4-FFF2-40B4-BE49-F238E27FC236}">
                <a16:creationId xmlns:a16="http://schemas.microsoft.com/office/drawing/2014/main" id="{C9C6B82A-F477-4D38-A5A3-760E9DE14D2F}"/>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FD3BD2E-E6BF-4584-A317-8418E2181A03}"/>
              </a:ext>
            </a:extLst>
          </p:cNvPr>
          <p:cNvSpPr>
            <a:spLocks noGrp="1"/>
          </p:cNvSpPr>
          <p:nvPr>
            <p:ph type="sldNum" sz="quarter" idx="12"/>
          </p:nvPr>
        </p:nvSpPr>
        <p:spPr/>
        <p:txBody>
          <a:bodyPr/>
          <a:lstStyle>
            <a:lvl1pPr>
              <a:defRPr/>
            </a:lvl1pPr>
          </a:lstStyle>
          <a:p>
            <a:fld id="{D8321206-FFED-4189-99F0-50177EE6AD88}" type="slidenum">
              <a:rPr lang="it-IT" altLang="it-IT"/>
              <a:pPr/>
              <a:t>‹N›</a:t>
            </a:fld>
            <a:endParaRPr lang="it-IT" altLang="it-IT"/>
          </a:p>
        </p:txBody>
      </p:sp>
    </p:spTree>
    <p:extLst>
      <p:ext uri="{BB962C8B-B14F-4D97-AF65-F5344CB8AC3E}">
        <p14:creationId xmlns:p14="http://schemas.microsoft.com/office/powerpoint/2010/main" val="145563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5924812E-F070-401E-BDBE-002DBC4FFF2A}"/>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6E17059B-F47E-4C14-99B8-6F71F3E731EC}"/>
              </a:ext>
            </a:extLst>
          </p:cNvPr>
          <p:cNvSpPr>
            <a:spLocks noGrp="1"/>
          </p:cNvSpPr>
          <p:nvPr>
            <p:ph type="dt" sz="half" idx="14"/>
          </p:nvPr>
        </p:nvSpPr>
        <p:spPr/>
        <p:txBody>
          <a:bodyPr/>
          <a:lstStyle>
            <a:lvl1pPr>
              <a:defRPr/>
            </a:lvl1pPr>
          </a:lstStyle>
          <a:p>
            <a:pPr>
              <a:defRPr/>
            </a:pPr>
            <a:fld id="{F4501185-7999-4341-AA77-679D1FF54961}" type="datetimeFigureOut">
              <a:rPr lang="en-US"/>
              <a:pPr>
                <a:defRPr/>
              </a:pPr>
              <a:t>5/20/2021</a:t>
            </a:fld>
            <a:endParaRPr lang="en-US"/>
          </a:p>
        </p:txBody>
      </p:sp>
      <p:sp>
        <p:nvSpPr>
          <p:cNvPr id="7" name="Footer Placeholder 4">
            <a:extLst>
              <a:ext uri="{FF2B5EF4-FFF2-40B4-BE49-F238E27FC236}">
                <a16:creationId xmlns:a16="http://schemas.microsoft.com/office/drawing/2014/main" id="{9BCDFA3F-0003-4220-AD13-7F5FE5E831F7}"/>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53E4F6C-4DAE-46D1-8F7E-2A585DB78786}"/>
              </a:ext>
            </a:extLst>
          </p:cNvPr>
          <p:cNvSpPr>
            <a:spLocks noGrp="1"/>
          </p:cNvSpPr>
          <p:nvPr>
            <p:ph type="sldNum" sz="quarter" idx="16"/>
          </p:nvPr>
        </p:nvSpPr>
        <p:spPr/>
        <p:txBody>
          <a:bodyPr/>
          <a:lstStyle>
            <a:lvl1pPr>
              <a:defRPr/>
            </a:lvl1pPr>
          </a:lstStyle>
          <a:p>
            <a:pPr>
              <a:defRPr/>
            </a:pPr>
            <a:fld id="{956AAA25-8DD2-4281-A43C-3F96B947DFE2}" type="slidenum">
              <a:rPr lang="en-US"/>
              <a:pPr>
                <a:defRPr/>
              </a:pPr>
              <a:t>‹N›</a:t>
            </a:fld>
            <a:endParaRPr lang="en-US"/>
          </a:p>
        </p:txBody>
      </p:sp>
    </p:spTree>
    <p:extLst>
      <p:ext uri="{BB962C8B-B14F-4D97-AF65-F5344CB8AC3E}">
        <p14:creationId xmlns:p14="http://schemas.microsoft.com/office/powerpoint/2010/main" val="17091609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9B22E1-E379-4C9E-A8EC-24E58FA18B2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2494AFD-6DDF-462C-A69A-32A057D623E8}"/>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64EA3F07-102C-416B-9A0B-50DE9677B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5FD324F2-7032-466B-91BD-7F5E1B462AC3}"/>
              </a:ext>
            </a:extLst>
          </p:cNvPr>
          <p:cNvSpPr>
            <a:spLocks noGrp="1"/>
          </p:cNvSpPr>
          <p:nvPr>
            <p:ph type="dt" sz="half" idx="10"/>
          </p:nvPr>
        </p:nvSpPr>
        <p:spPr/>
        <p:txBody>
          <a:bodyPr/>
          <a:lstStyle>
            <a:lvl1pPr>
              <a:defRPr/>
            </a:lvl1pPr>
          </a:lstStyle>
          <a:p>
            <a:pPr>
              <a:defRPr/>
            </a:pPr>
            <a:fld id="{6E913865-3B55-4A96-AD8F-16ECF1BC23EC}" type="datetimeFigureOut">
              <a:rPr lang="it-IT"/>
              <a:pPr>
                <a:defRPr/>
              </a:pPr>
              <a:t>20/05/2021</a:t>
            </a:fld>
            <a:endParaRPr lang="it-IT"/>
          </a:p>
        </p:txBody>
      </p:sp>
      <p:sp>
        <p:nvSpPr>
          <p:cNvPr id="6" name="Segnaposto piè di pagina 4">
            <a:extLst>
              <a:ext uri="{FF2B5EF4-FFF2-40B4-BE49-F238E27FC236}">
                <a16:creationId xmlns:a16="http://schemas.microsoft.com/office/drawing/2014/main" id="{A7C55174-5C80-4739-B4AE-6636AF85CE1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8FA7471-0E27-44C1-AC77-F17CFBAC8F70}"/>
              </a:ext>
            </a:extLst>
          </p:cNvPr>
          <p:cNvSpPr>
            <a:spLocks noGrp="1"/>
          </p:cNvSpPr>
          <p:nvPr>
            <p:ph type="sldNum" sz="quarter" idx="12"/>
          </p:nvPr>
        </p:nvSpPr>
        <p:spPr/>
        <p:txBody>
          <a:bodyPr/>
          <a:lstStyle>
            <a:lvl1pPr>
              <a:defRPr/>
            </a:lvl1pPr>
          </a:lstStyle>
          <a:p>
            <a:fld id="{13314C22-EF4F-47C3-B444-64027D86F5D7}" type="slidenum">
              <a:rPr lang="it-IT" altLang="it-IT"/>
              <a:pPr/>
              <a:t>‹N›</a:t>
            </a:fld>
            <a:endParaRPr lang="it-IT" altLang="it-IT"/>
          </a:p>
        </p:txBody>
      </p:sp>
    </p:spTree>
    <p:extLst>
      <p:ext uri="{BB962C8B-B14F-4D97-AF65-F5344CB8AC3E}">
        <p14:creationId xmlns:p14="http://schemas.microsoft.com/office/powerpoint/2010/main" val="1633642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3074AD-B4B5-4A5C-A9BF-40186D39CB2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95358AA-BF0B-42BF-8880-23BF356BC8A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5D5261-F5AB-409C-81FB-E397468CF6A6}"/>
              </a:ext>
            </a:extLst>
          </p:cNvPr>
          <p:cNvSpPr>
            <a:spLocks noGrp="1"/>
          </p:cNvSpPr>
          <p:nvPr>
            <p:ph type="dt" sz="half" idx="10"/>
          </p:nvPr>
        </p:nvSpPr>
        <p:spPr/>
        <p:txBody>
          <a:bodyPr/>
          <a:lstStyle>
            <a:lvl1pPr>
              <a:defRPr/>
            </a:lvl1pPr>
          </a:lstStyle>
          <a:p>
            <a:pPr>
              <a:defRPr/>
            </a:pPr>
            <a:fld id="{36CB0125-1E97-4E55-80DF-851A1CC6653C}"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42DD669A-12A4-4B1E-A11C-F3AC8F93AA5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0720366-AEF3-4F43-B10C-7F82F2659440}"/>
              </a:ext>
            </a:extLst>
          </p:cNvPr>
          <p:cNvSpPr>
            <a:spLocks noGrp="1"/>
          </p:cNvSpPr>
          <p:nvPr>
            <p:ph type="sldNum" sz="quarter" idx="12"/>
          </p:nvPr>
        </p:nvSpPr>
        <p:spPr/>
        <p:txBody>
          <a:bodyPr/>
          <a:lstStyle>
            <a:lvl1pPr>
              <a:defRPr/>
            </a:lvl1pPr>
          </a:lstStyle>
          <a:p>
            <a:fld id="{270C5493-AD97-4F01-8671-4FC436DF4A9E}" type="slidenum">
              <a:rPr lang="it-IT" altLang="it-IT"/>
              <a:pPr/>
              <a:t>‹N›</a:t>
            </a:fld>
            <a:endParaRPr lang="it-IT" altLang="it-IT"/>
          </a:p>
        </p:txBody>
      </p:sp>
    </p:spTree>
    <p:extLst>
      <p:ext uri="{BB962C8B-B14F-4D97-AF65-F5344CB8AC3E}">
        <p14:creationId xmlns:p14="http://schemas.microsoft.com/office/powerpoint/2010/main" val="31637947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C0F5643-96E1-4A44-A49C-E45038B67C5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D5BBE7F-773E-444B-A83A-531CC5A5B751}"/>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B2DAF67-195F-4604-A9F2-BB0723129B41}"/>
              </a:ext>
            </a:extLst>
          </p:cNvPr>
          <p:cNvSpPr>
            <a:spLocks noGrp="1"/>
          </p:cNvSpPr>
          <p:nvPr>
            <p:ph type="dt" sz="half" idx="10"/>
          </p:nvPr>
        </p:nvSpPr>
        <p:spPr/>
        <p:txBody>
          <a:bodyPr/>
          <a:lstStyle>
            <a:lvl1pPr>
              <a:defRPr/>
            </a:lvl1pPr>
          </a:lstStyle>
          <a:p>
            <a:pPr>
              <a:defRPr/>
            </a:pPr>
            <a:fld id="{AA3D87CD-F53D-46B6-A239-59A3116936BE}"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40A118FA-26AA-4704-94F5-6A24C529F77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D741B4C-AA11-429C-BAE7-2D1DDF2BA750}"/>
              </a:ext>
            </a:extLst>
          </p:cNvPr>
          <p:cNvSpPr>
            <a:spLocks noGrp="1"/>
          </p:cNvSpPr>
          <p:nvPr>
            <p:ph type="sldNum" sz="quarter" idx="12"/>
          </p:nvPr>
        </p:nvSpPr>
        <p:spPr/>
        <p:txBody>
          <a:bodyPr/>
          <a:lstStyle>
            <a:lvl1pPr>
              <a:defRPr/>
            </a:lvl1pPr>
          </a:lstStyle>
          <a:p>
            <a:fld id="{67705E11-979C-423F-A9D5-AA3DA9E53FAD}" type="slidenum">
              <a:rPr lang="it-IT" altLang="it-IT"/>
              <a:pPr/>
              <a:t>‹N›</a:t>
            </a:fld>
            <a:endParaRPr lang="it-IT" altLang="it-IT"/>
          </a:p>
        </p:txBody>
      </p:sp>
    </p:spTree>
    <p:extLst>
      <p:ext uri="{BB962C8B-B14F-4D97-AF65-F5344CB8AC3E}">
        <p14:creationId xmlns:p14="http://schemas.microsoft.com/office/powerpoint/2010/main" val="162353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E342AEF7-07A0-4867-86FF-8E3EDBFA4A56}"/>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EFEC8781-6D72-46F9-BAF8-D514B01D3F35}"/>
              </a:ext>
            </a:extLst>
          </p:cNvPr>
          <p:cNvSpPr>
            <a:spLocks noGrp="1"/>
          </p:cNvSpPr>
          <p:nvPr>
            <p:ph type="dt" sz="half" idx="10"/>
          </p:nvPr>
        </p:nvSpPr>
        <p:spPr/>
        <p:txBody>
          <a:bodyPr/>
          <a:lstStyle>
            <a:lvl1pPr>
              <a:defRPr/>
            </a:lvl1pPr>
          </a:lstStyle>
          <a:p>
            <a:pPr>
              <a:defRPr/>
            </a:pPr>
            <a:fld id="{E4775DB2-6E9F-458F-85E2-3922CDE191A6}" type="datetimeFigureOut">
              <a:rPr lang="en-US"/>
              <a:pPr>
                <a:defRPr/>
              </a:pPr>
              <a:t>5/20/2021</a:t>
            </a:fld>
            <a:endParaRPr lang="en-US"/>
          </a:p>
        </p:txBody>
      </p:sp>
      <p:sp>
        <p:nvSpPr>
          <p:cNvPr id="6" name="Footer Placeholder 4">
            <a:extLst>
              <a:ext uri="{FF2B5EF4-FFF2-40B4-BE49-F238E27FC236}">
                <a16:creationId xmlns:a16="http://schemas.microsoft.com/office/drawing/2014/main" id="{AEA476E7-0225-4ACA-83F0-C063CD3D6A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964799-CEC3-44CE-8B51-0D09C05DF4D2}"/>
              </a:ext>
            </a:extLst>
          </p:cNvPr>
          <p:cNvSpPr>
            <a:spLocks noGrp="1"/>
          </p:cNvSpPr>
          <p:nvPr>
            <p:ph type="sldNum" sz="quarter" idx="12"/>
          </p:nvPr>
        </p:nvSpPr>
        <p:spPr/>
        <p:txBody>
          <a:bodyPr/>
          <a:lstStyle>
            <a:lvl1pPr>
              <a:defRPr/>
            </a:lvl1pPr>
          </a:lstStyle>
          <a:p>
            <a:pPr>
              <a:defRPr/>
            </a:pPr>
            <a:fld id="{DD9A9403-64D5-47B3-9AB0-27BCF28C3A59}" type="slidenum">
              <a:rPr lang="en-US"/>
              <a:pPr>
                <a:defRPr/>
              </a:pPr>
              <a:t>‹N›</a:t>
            </a:fld>
            <a:endParaRPr lang="en-US"/>
          </a:p>
        </p:txBody>
      </p:sp>
    </p:spTree>
    <p:extLst>
      <p:ext uri="{BB962C8B-B14F-4D97-AF65-F5344CB8AC3E}">
        <p14:creationId xmlns:p14="http://schemas.microsoft.com/office/powerpoint/2010/main" val="1582040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E15C974C-E1CB-4FC2-8BBE-63EC671369D8}"/>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A120CD67-AC07-445B-8AB7-9E260368C230}"/>
              </a:ext>
            </a:extLst>
          </p:cNvPr>
          <p:cNvSpPr>
            <a:spLocks noGrp="1"/>
          </p:cNvSpPr>
          <p:nvPr>
            <p:ph type="dt" sz="half" idx="10"/>
          </p:nvPr>
        </p:nvSpPr>
        <p:spPr/>
        <p:txBody>
          <a:bodyPr/>
          <a:lstStyle>
            <a:lvl1pPr>
              <a:defRPr/>
            </a:lvl1pPr>
          </a:lstStyle>
          <a:p>
            <a:pPr>
              <a:defRPr/>
            </a:pPr>
            <a:fld id="{510E1E4B-FD99-4616-8C7E-B81C55755176}" type="datetimeFigureOut">
              <a:rPr lang="en-US"/>
              <a:pPr>
                <a:defRPr/>
              </a:pPr>
              <a:t>5/20/2021</a:t>
            </a:fld>
            <a:endParaRPr lang="en-US"/>
          </a:p>
        </p:txBody>
      </p:sp>
      <p:sp>
        <p:nvSpPr>
          <p:cNvPr id="6" name="Footer Placeholder 4">
            <a:extLst>
              <a:ext uri="{FF2B5EF4-FFF2-40B4-BE49-F238E27FC236}">
                <a16:creationId xmlns:a16="http://schemas.microsoft.com/office/drawing/2014/main" id="{B4A704A2-2EE0-48CF-9453-FC53E6F205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425238-1B00-4FF6-809B-69288E69005E}"/>
              </a:ext>
            </a:extLst>
          </p:cNvPr>
          <p:cNvSpPr>
            <a:spLocks noGrp="1"/>
          </p:cNvSpPr>
          <p:nvPr>
            <p:ph type="sldNum" sz="quarter" idx="12"/>
          </p:nvPr>
        </p:nvSpPr>
        <p:spPr/>
        <p:txBody>
          <a:bodyPr/>
          <a:lstStyle>
            <a:lvl1pPr>
              <a:defRPr/>
            </a:lvl1pPr>
          </a:lstStyle>
          <a:p>
            <a:pPr>
              <a:defRPr/>
            </a:pPr>
            <a:fld id="{3F0828A4-9DFB-458C-985E-E74ADCFD965C}" type="slidenum">
              <a:rPr lang="en-US"/>
              <a:pPr>
                <a:defRPr/>
              </a:pPr>
              <a:t>‹N›</a:t>
            </a:fld>
            <a:endParaRPr lang="en-US"/>
          </a:p>
        </p:txBody>
      </p:sp>
    </p:spTree>
    <p:extLst>
      <p:ext uri="{BB962C8B-B14F-4D97-AF65-F5344CB8AC3E}">
        <p14:creationId xmlns:p14="http://schemas.microsoft.com/office/powerpoint/2010/main" val="3480299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E6B9650-BF39-48C4-9D38-931EAE246F61}"/>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577F75A2-2FA5-49F6-891C-7809D74B6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6CDD720C-98E0-40C4-B2E0-FDB6926F8CAF}"/>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1CEF3862-CFA8-47F2-B380-17D2ECC41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980BCA90-69BF-449E-9FC8-941CD255E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5E2F25AE-1125-4DA1-BB51-388CE820E2FD}"/>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AE7C34A3-4890-4EAD-BE82-B498458C1E33}"/>
              </a:ext>
            </a:extLst>
          </p:cNvPr>
          <p:cNvSpPr>
            <a:spLocks noGrp="1"/>
          </p:cNvSpPr>
          <p:nvPr>
            <p:ph type="dt" sz="half" idx="10"/>
          </p:nvPr>
        </p:nvSpPr>
        <p:spPr>
          <a:xfrm>
            <a:off x="7983538" y="5037138"/>
            <a:ext cx="896937" cy="279400"/>
          </a:xfrm>
        </p:spPr>
        <p:txBody>
          <a:bodyPr/>
          <a:lstStyle>
            <a:lvl1pPr>
              <a:defRPr/>
            </a:lvl1pPr>
          </a:lstStyle>
          <a:p>
            <a:pPr>
              <a:defRPr/>
            </a:pPr>
            <a:fld id="{3C7841FA-FF7B-42CF-9A21-0FD8452B41B8}" type="datetimeFigureOut">
              <a:rPr lang="it-IT"/>
              <a:pPr>
                <a:defRPr/>
              </a:pPr>
              <a:t>20/05/2021</a:t>
            </a:fld>
            <a:endParaRPr lang="it-IT"/>
          </a:p>
        </p:txBody>
      </p:sp>
      <p:sp>
        <p:nvSpPr>
          <p:cNvPr id="11" name="Footer Placeholder 4">
            <a:extLst>
              <a:ext uri="{FF2B5EF4-FFF2-40B4-BE49-F238E27FC236}">
                <a16:creationId xmlns:a16="http://schemas.microsoft.com/office/drawing/2014/main" id="{7B5C450E-1533-44BE-A425-A74B43BD0BC1}"/>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84B389CC-1EAA-4DA1-9850-FE90FFDCF185}"/>
              </a:ext>
            </a:extLst>
          </p:cNvPr>
          <p:cNvSpPr>
            <a:spLocks noGrp="1"/>
          </p:cNvSpPr>
          <p:nvPr>
            <p:ph type="sldNum" sz="quarter" idx="12"/>
          </p:nvPr>
        </p:nvSpPr>
        <p:spPr>
          <a:xfrm>
            <a:off x="8956675" y="5037138"/>
            <a:ext cx="550863" cy="279400"/>
          </a:xfrm>
        </p:spPr>
        <p:txBody>
          <a:bodyPr/>
          <a:lstStyle>
            <a:lvl1pPr>
              <a:defRPr/>
            </a:lvl1pPr>
          </a:lstStyle>
          <a:p>
            <a:pPr>
              <a:defRPr/>
            </a:pPr>
            <a:fld id="{9E808408-AF80-4E01-98A0-9DAC7D2CA42A}" type="slidenum">
              <a:rPr lang="it-IT"/>
              <a:pPr>
                <a:defRPr/>
              </a:pPr>
              <a:t>‹N›</a:t>
            </a:fld>
            <a:endParaRPr lang="it-IT"/>
          </a:p>
        </p:txBody>
      </p:sp>
    </p:spTree>
    <p:extLst>
      <p:ext uri="{BB962C8B-B14F-4D97-AF65-F5344CB8AC3E}">
        <p14:creationId xmlns:p14="http://schemas.microsoft.com/office/powerpoint/2010/main" val="2858283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3993F4B7-FBE2-4C42-93C5-4C4FB3CEAA6B}"/>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F24B2AC6-CD99-4E36-B291-3AAA30709114}"/>
              </a:ext>
            </a:extLst>
          </p:cNvPr>
          <p:cNvSpPr>
            <a:spLocks noGrp="1"/>
          </p:cNvSpPr>
          <p:nvPr>
            <p:ph type="dt" sz="half" idx="10"/>
          </p:nvPr>
        </p:nvSpPr>
        <p:spPr/>
        <p:txBody>
          <a:bodyPr/>
          <a:lstStyle>
            <a:lvl1pPr>
              <a:defRPr/>
            </a:lvl1pPr>
          </a:lstStyle>
          <a:p>
            <a:pPr>
              <a:defRPr/>
            </a:pPr>
            <a:fld id="{D462130B-5159-4170-BB09-5E7840B19A47}" type="datetimeFigureOut">
              <a:rPr lang="it-IT"/>
              <a:pPr>
                <a:defRPr/>
              </a:pPr>
              <a:t>20/05/2021</a:t>
            </a:fld>
            <a:endParaRPr lang="it-IT"/>
          </a:p>
        </p:txBody>
      </p:sp>
      <p:sp>
        <p:nvSpPr>
          <p:cNvPr id="6" name="Footer Placeholder 4">
            <a:extLst>
              <a:ext uri="{FF2B5EF4-FFF2-40B4-BE49-F238E27FC236}">
                <a16:creationId xmlns:a16="http://schemas.microsoft.com/office/drawing/2014/main" id="{9F43D0F9-55D8-4CC9-878E-A8087C7D379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D49D6D8-0AE7-4B9C-B7DF-737D82BDE26D}"/>
              </a:ext>
            </a:extLst>
          </p:cNvPr>
          <p:cNvSpPr>
            <a:spLocks noGrp="1"/>
          </p:cNvSpPr>
          <p:nvPr>
            <p:ph type="sldNum" sz="quarter" idx="12"/>
          </p:nvPr>
        </p:nvSpPr>
        <p:spPr/>
        <p:txBody>
          <a:bodyPr/>
          <a:lstStyle>
            <a:lvl1pPr>
              <a:defRPr/>
            </a:lvl1pPr>
          </a:lstStyle>
          <a:p>
            <a:pPr>
              <a:defRPr/>
            </a:pPr>
            <a:fld id="{941A106F-01C1-48A9-A64F-2D47A1F73482}" type="slidenum">
              <a:rPr lang="it-IT"/>
              <a:pPr>
                <a:defRPr/>
              </a:pPr>
              <a:t>‹N›</a:t>
            </a:fld>
            <a:endParaRPr lang="it-IT"/>
          </a:p>
        </p:txBody>
      </p:sp>
    </p:spTree>
    <p:extLst>
      <p:ext uri="{BB962C8B-B14F-4D97-AF65-F5344CB8AC3E}">
        <p14:creationId xmlns:p14="http://schemas.microsoft.com/office/powerpoint/2010/main" val="332406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1153E277-68CD-4335-9E64-5B692B3565BF}"/>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C885A5D-20CC-46F7-8C24-2B1C0AF3DE25}"/>
              </a:ext>
            </a:extLst>
          </p:cNvPr>
          <p:cNvSpPr>
            <a:spLocks noGrp="1"/>
          </p:cNvSpPr>
          <p:nvPr>
            <p:ph type="dt" sz="half" idx="10"/>
          </p:nvPr>
        </p:nvSpPr>
        <p:spPr/>
        <p:txBody>
          <a:bodyPr/>
          <a:lstStyle>
            <a:lvl1pPr>
              <a:defRPr/>
            </a:lvl1pPr>
          </a:lstStyle>
          <a:p>
            <a:pPr>
              <a:defRPr/>
            </a:pPr>
            <a:fld id="{3AE10952-DEB0-4913-9874-52732591930E}" type="datetimeFigureOut">
              <a:rPr lang="en-US"/>
              <a:pPr>
                <a:defRPr/>
              </a:pPr>
              <a:t>5/20/2021</a:t>
            </a:fld>
            <a:endParaRPr lang="en-US"/>
          </a:p>
        </p:txBody>
      </p:sp>
      <p:sp>
        <p:nvSpPr>
          <p:cNvPr id="6" name="Footer Placeholder 4">
            <a:extLst>
              <a:ext uri="{FF2B5EF4-FFF2-40B4-BE49-F238E27FC236}">
                <a16:creationId xmlns:a16="http://schemas.microsoft.com/office/drawing/2014/main" id="{1785E2BD-0FBC-46DE-BA72-0E03CB55544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392BE1-4A1C-4E22-8401-2C1372B60959}"/>
              </a:ext>
            </a:extLst>
          </p:cNvPr>
          <p:cNvSpPr>
            <a:spLocks noGrp="1"/>
          </p:cNvSpPr>
          <p:nvPr>
            <p:ph type="sldNum" sz="quarter" idx="12"/>
          </p:nvPr>
        </p:nvSpPr>
        <p:spPr/>
        <p:txBody>
          <a:bodyPr/>
          <a:lstStyle>
            <a:lvl1pPr>
              <a:defRPr/>
            </a:lvl1pPr>
          </a:lstStyle>
          <a:p>
            <a:pPr>
              <a:defRPr/>
            </a:pPr>
            <a:fld id="{37899F52-D0F9-4BC4-905C-69A3168D1FBB}" type="slidenum">
              <a:rPr lang="en-US"/>
              <a:pPr>
                <a:defRPr/>
              </a:pPr>
              <a:t>‹N›</a:t>
            </a:fld>
            <a:endParaRPr lang="en-US"/>
          </a:p>
        </p:txBody>
      </p:sp>
    </p:spTree>
    <p:extLst>
      <p:ext uri="{BB962C8B-B14F-4D97-AF65-F5344CB8AC3E}">
        <p14:creationId xmlns:p14="http://schemas.microsoft.com/office/powerpoint/2010/main" val="3408485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96FA191B-0D6B-4A8B-9F51-EB535990794E}"/>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1E0BDE82-1911-4D29-B640-CFAFD44FE6BB}"/>
              </a:ext>
            </a:extLst>
          </p:cNvPr>
          <p:cNvSpPr>
            <a:spLocks noGrp="1"/>
          </p:cNvSpPr>
          <p:nvPr>
            <p:ph type="dt" sz="half" idx="10"/>
          </p:nvPr>
        </p:nvSpPr>
        <p:spPr/>
        <p:txBody>
          <a:bodyPr/>
          <a:lstStyle>
            <a:lvl1pPr>
              <a:defRPr/>
            </a:lvl1pPr>
          </a:lstStyle>
          <a:p>
            <a:pPr>
              <a:defRPr/>
            </a:pPr>
            <a:fld id="{D6DEA089-4A9F-4313-949C-98E7BB149EF2}" type="datetimeFigureOut">
              <a:rPr lang="it-IT"/>
              <a:pPr>
                <a:defRPr/>
              </a:pPr>
              <a:t>20/05/2021</a:t>
            </a:fld>
            <a:endParaRPr lang="it-IT"/>
          </a:p>
        </p:txBody>
      </p:sp>
      <p:sp>
        <p:nvSpPr>
          <p:cNvPr id="6" name="Footer Placeholder 4">
            <a:extLst>
              <a:ext uri="{FF2B5EF4-FFF2-40B4-BE49-F238E27FC236}">
                <a16:creationId xmlns:a16="http://schemas.microsoft.com/office/drawing/2014/main" id="{C57B2EED-C093-4643-9309-8B9AFF33AB42}"/>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FF7E42AE-27B6-439E-9419-9FAB5D68D8FA}"/>
              </a:ext>
            </a:extLst>
          </p:cNvPr>
          <p:cNvSpPr>
            <a:spLocks noGrp="1"/>
          </p:cNvSpPr>
          <p:nvPr>
            <p:ph type="sldNum" sz="quarter" idx="12"/>
          </p:nvPr>
        </p:nvSpPr>
        <p:spPr/>
        <p:txBody>
          <a:bodyPr/>
          <a:lstStyle>
            <a:lvl1pPr>
              <a:defRPr/>
            </a:lvl1pPr>
          </a:lstStyle>
          <a:p>
            <a:pPr>
              <a:defRPr/>
            </a:pPr>
            <a:fld id="{AB339ED9-E3EA-4235-B5CA-B52A6EE1CE58}" type="slidenum">
              <a:rPr lang="it-IT"/>
              <a:pPr>
                <a:defRPr/>
              </a:pPr>
              <a:t>‹N›</a:t>
            </a:fld>
            <a:endParaRPr lang="it-IT"/>
          </a:p>
        </p:txBody>
      </p:sp>
    </p:spTree>
    <p:extLst>
      <p:ext uri="{BB962C8B-B14F-4D97-AF65-F5344CB8AC3E}">
        <p14:creationId xmlns:p14="http://schemas.microsoft.com/office/powerpoint/2010/main" val="2025294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C5265291-2F25-43CF-9CDD-453073D6353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BBB6F33D-F679-4403-B484-EB65CC53DBE1}"/>
              </a:ext>
            </a:extLst>
          </p:cNvPr>
          <p:cNvSpPr>
            <a:spLocks noGrp="1"/>
          </p:cNvSpPr>
          <p:nvPr>
            <p:ph type="dt" sz="half" idx="10"/>
          </p:nvPr>
        </p:nvSpPr>
        <p:spPr/>
        <p:txBody>
          <a:bodyPr/>
          <a:lstStyle>
            <a:lvl1pPr>
              <a:defRPr/>
            </a:lvl1pPr>
          </a:lstStyle>
          <a:p>
            <a:pPr>
              <a:defRPr/>
            </a:pPr>
            <a:fld id="{BD2344C3-8F02-4AFB-B5EA-53758A088C24}" type="datetimeFigureOut">
              <a:rPr lang="it-IT"/>
              <a:pPr>
                <a:defRPr/>
              </a:pPr>
              <a:t>20/05/2021</a:t>
            </a:fld>
            <a:endParaRPr lang="it-IT"/>
          </a:p>
        </p:txBody>
      </p:sp>
      <p:sp>
        <p:nvSpPr>
          <p:cNvPr id="7" name="Footer Placeholder 5">
            <a:extLst>
              <a:ext uri="{FF2B5EF4-FFF2-40B4-BE49-F238E27FC236}">
                <a16:creationId xmlns:a16="http://schemas.microsoft.com/office/drawing/2014/main" id="{4922D6ED-9152-4DCE-8E22-CD8C1E82CAF5}"/>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450F40B5-0A3F-4D5E-8303-F76841AB6201}"/>
              </a:ext>
            </a:extLst>
          </p:cNvPr>
          <p:cNvSpPr>
            <a:spLocks noGrp="1"/>
          </p:cNvSpPr>
          <p:nvPr>
            <p:ph type="sldNum" sz="quarter" idx="12"/>
          </p:nvPr>
        </p:nvSpPr>
        <p:spPr/>
        <p:txBody>
          <a:bodyPr/>
          <a:lstStyle>
            <a:lvl1pPr>
              <a:defRPr/>
            </a:lvl1pPr>
          </a:lstStyle>
          <a:p>
            <a:pPr>
              <a:defRPr/>
            </a:pPr>
            <a:fld id="{B4E852AC-5613-45F4-BA4E-72FB26D136CF}" type="slidenum">
              <a:rPr lang="it-IT"/>
              <a:pPr>
                <a:defRPr/>
              </a:pPr>
              <a:t>‹N›</a:t>
            </a:fld>
            <a:endParaRPr lang="it-IT"/>
          </a:p>
        </p:txBody>
      </p:sp>
    </p:spTree>
    <p:extLst>
      <p:ext uri="{BB962C8B-B14F-4D97-AF65-F5344CB8AC3E}">
        <p14:creationId xmlns:p14="http://schemas.microsoft.com/office/powerpoint/2010/main" val="1602794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70C9BC5A-8B22-446E-8085-56A21AFDDE58}"/>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CD98B68A-DC8B-4841-8F61-878F13A3E3D0}"/>
              </a:ext>
            </a:extLst>
          </p:cNvPr>
          <p:cNvSpPr>
            <a:spLocks noGrp="1"/>
          </p:cNvSpPr>
          <p:nvPr>
            <p:ph type="dt" sz="half" idx="10"/>
          </p:nvPr>
        </p:nvSpPr>
        <p:spPr/>
        <p:txBody>
          <a:bodyPr/>
          <a:lstStyle>
            <a:lvl1pPr>
              <a:defRPr/>
            </a:lvl1pPr>
          </a:lstStyle>
          <a:p>
            <a:pPr>
              <a:defRPr/>
            </a:pPr>
            <a:fld id="{40EE573B-8493-4189-B66F-62EE999997E1}" type="datetimeFigureOut">
              <a:rPr lang="it-IT"/>
              <a:pPr>
                <a:defRPr/>
              </a:pPr>
              <a:t>20/05/2021</a:t>
            </a:fld>
            <a:endParaRPr lang="it-IT"/>
          </a:p>
        </p:txBody>
      </p:sp>
      <p:sp>
        <p:nvSpPr>
          <p:cNvPr id="9" name="Footer Placeholder 7">
            <a:extLst>
              <a:ext uri="{FF2B5EF4-FFF2-40B4-BE49-F238E27FC236}">
                <a16:creationId xmlns:a16="http://schemas.microsoft.com/office/drawing/2014/main" id="{F95779CF-9050-46D8-B8C6-52B2B0F51897}"/>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5BA80B6F-09E1-40B0-89AD-CFBD26F37A5A}"/>
              </a:ext>
            </a:extLst>
          </p:cNvPr>
          <p:cNvSpPr>
            <a:spLocks noGrp="1"/>
          </p:cNvSpPr>
          <p:nvPr>
            <p:ph type="sldNum" sz="quarter" idx="12"/>
          </p:nvPr>
        </p:nvSpPr>
        <p:spPr/>
        <p:txBody>
          <a:bodyPr/>
          <a:lstStyle>
            <a:lvl1pPr>
              <a:defRPr/>
            </a:lvl1pPr>
          </a:lstStyle>
          <a:p>
            <a:pPr>
              <a:defRPr/>
            </a:pPr>
            <a:fld id="{B8DD38AA-6B1D-44CB-9A61-BAAA6F787BB1}" type="slidenum">
              <a:rPr lang="it-IT"/>
              <a:pPr>
                <a:defRPr/>
              </a:pPr>
              <a:t>‹N›</a:t>
            </a:fld>
            <a:endParaRPr lang="it-IT"/>
          </a:p>
        </p:txBody>
      </p:sp>
    </p:spTree>
    <p:extLst>
      <p:ext uri="{BB962C8B-B14F-4D97-AF65-F5344CB8AC3E}">
        <p14:creationId xmlns:p14="http://schemas.microsoft.com/office/powerpoint/2010/main" val="3135089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04DD6A44-C785-42AA-8198-72D781AF46C6}"/>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160F6735-A4D6-4F11-9605-C5F6265D5614}"/>
              </a:ext>
            </a:extLst>
          </p:cNvPr>
          <p:cNvSpPr>
            <a:spLocks noGrp="1"/>
          </p:cNvSpPr>
          <p:nvPr>
            <p:ph type="dt" sz="half" idx="10"/>
          </p:nvPr>
        </p:nvSpPr>
        <p:spPr/>
        <p:txBody>
          <a:bodyPr/>
          <a:lstStyle>
            <a:lvl1pPr>
              <a:defRPr/>
            </a:lvl1pPr>
          </a:lstStyle>
          <a:p>
            <a:pPr>
              <a:defRPr/>
            </a:pPr>
            <a:fld id="{56D7E84B-CEE5-4D16-BD18-366B2B302403}" type="datetimeFigureOut">
              <a:rPr lang="it-IT"/>
              <a:pPr>
                <a:defRPr/>
              </a:pPr>
              <a:t>20/05/2021</a:t>
            </a:fld>
            <a:endParaRPr lang="it-IT"/>
          </a:p>
        </p:txBody>
      </p:sp>
      <p:sp>
        <p:nvSpPr>
          <p:cNvPr id="5" name="Footer Placeholder 3">
            <a:extLst>
              <a:ext uri="{FF2B5EF4-FFF2-40B4-BE49-F238E27FC236}">
                <a16:creationId xmlns:a16="http://schemas.microsoft.com/office/drawing/2014/main" id="{8598863D-DC2A-4A10-8470-E7D9E8CF0CFA}"/>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6B779851-E008-400A-9B66-B5E87DE65259}"/>
              </a:ext>
            </a:extLst>
          </p:cNvPr>
          <p:cNvSpPr>
            <a:spLocks noGrp="1"/>
          </p:cNvSpPr>
          <p:nvPr>
            <p:ph type="sldNum" sz="quarter" idx="12"/>
          </p:nvPr>
        </p:nvSpPr>
        <p:spPr/>
        <p:txBody>
          <a:bodyPr/>
          <a:lstStyle>
            <a:lvl1pPr>
              <a:defRPr/>
            </a:lvl1pPr>
          </a:lstStyle>
          <a:p>
            <a:pPr>
              <a:defRPr/>
            </a:pPr>
            <a:fld id="{D51C6D4B-97B1-49E8-8507-BB7B7A0CF15B}" type="slidenum">
              <a:rPr lang="it-IT"/>
              <a:pPr>
                <a:defRPr/>
              </a:pPr>
              <a:t>‹N›</a:t>
            </a:fld>
            <a:endParaRPr lang="it-IT"/>
          </a:p>
        </p:txBody>
      </p:sp>
    </p:spTree>
    <p:extLst>
      <p:ext uri="{BB962C8B-B14F-4D97-AF65-F5344CB8AC3E}">
        <p14:creationId xmlns:p14="http://schemas.microsoft.com/office/powerpoint/2010/main" val="722322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57EB761-521E-4DF4-8E8C-A2511D4C3B32}"/>
              </a:ext>
            </a:extLst>
          </p:cNvPr>
          <p:cNvSpPr>
            <a:spLocks noGrp="1"/>
          </p:cNvSpPr>
          <p:nvPr>
            <p:ph type="dt" sz="half" idx="10"/>
          </p:nvPr>
        </p:nvSpPr>
        <p:spPr/>
        <p:txBody>
          <a:bodyPr/>
          <a:lstStyle>
            <a:lvl1pPr>
              <a:defRPr/>
            </a:lvl1pPr>
          </a:lstStyle>
          <a:p>
            <a:pPr>
              <a:defRPr/>
            </a:pPr>
            <a:fld id="{1E950F62-0241-49B8-BD96-BFF5444D7009}" type="datetimeFigureOut">
              <a:rPr lang="it-IT"/>
              <a:pPr>
                <a:defRPr/>
              </a:pPr>
              <a:t>20/05/2021</a:t>
            </a:fld>
            <a:endParaRPr lang="it-IT"/>
          </a:p>
        </p:txBody>
      </p:sp>
      <p:sp>
        <p:nvSpPr>
          <p:cNvPr id="3" name="Footer Placeholder 4">
            <a:extLst>
              <a:ext uri="{FF2B5EF4-FFF2-40B4-BE49-F238E27FC236}">
                <a16:creationId xmlns:a16="http://schemas.microsoft.com/office/drawing/2014/main" id="{73267CBD-48B5-456D-907E-ED113DDF3541}"/>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90EA20B8-12EE-403A-99DF-0F777DDD4A30}"/>
              </a:ext>
            </a:extLst>
          </p:cNvPr>
          <p:cNvSpPr>
            <a:spLocks noGrp="1"/>
          </p:cNvSpPr>
          <p:nvPr>
            <p:ph type="sldNum" sz="quarter" idx="12"/>
          </p:nvPr>
        </p:nvSpPr>
        <p:spPr/>
        <p:txBody>
          <a:bodyPr/>
          <a:lstStyle>
            <a:lvl1pPr>
              <a:defRPr/>
            </a:lvl1pPr>
          </a:lstStyle>
          <a:p>
            <a:pPr>
              <a:defRPr/>
            </a:pPr>
            <a:fld id="{82BFEDF5-BB07-459C-93D1-5392FDC9C4F4}" type="slidenum">
              <a:rPr lang="it-IT"/>
              <a:pPr>
                <a:defRPr/>
              </a:pPr>
              <a:t>‹N›</a:t>
            </a:fld>
            <a:endParaRPr lang="it-IT"/>
          </a:p>
        </p:txBody>
      </p:sp>
    </p:spTree>
    <p:extLst>
      <p:ext uri="{BB962C8B-B14F-4D97-AF65-F5344CB8AC3E}">
        <p14:creationId xmlns:p14="http://schemas.microsoft.com/office/powerpoint/2010/main" val="1178429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11FFC1E6-9E51-4831-833A-618FFA2B3474}"/>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A6FAA87E-01DB-4D64-B44D-F41364C325A2}"/>
              </a:ext>
            </a:extLst>
          </p:cNvPr>
          <p:cNvSpPr>
            <a:spLocks noGrp="1"/>
          </p:cNvSpPr>
          <p:nvPr>
            <p:ph type="dt" sz="half" idx="10"/>
          </p:nvPr>
        </p:nvSpPr>
        <p:spPr/>
        <p:txBody>
          <a:bodyPr/>
          <a:lstStyle>
            <a:lvl1pPr>
              <a:defRPr/>
            </a:lvl1pPr>
          </a:lstStyle>
          <a:p>
            <a:pPr>
              <a:defRPr/>
            </a:pPr>
            <a:fld id="{1A5E9B14-B6C3-4E4D-ADA7-D77481CE1C69}" type="datetimeFigureOut">
              <a:rPr lang="it-IT"/>
              <a:pPr>
                <a:defRPr/>
              </a:pPr>
              <a:t>20/05/2021</a:t>
            </a:fld>
            <a:endParaRPr lang="it-IT"/>
          </a:p>
        </p:txBody>
      </p:sp>
      <p:sp>
        <p:nvSpPr>
          <p:cNvPr id="7" name="Footer Placeholder 5">
            <a:extLst>
              <a:ext uri="{FF2B5EF4-FFF2-40B4-BE49-F238E27FC236}">
                <a16:creationId xmlns:a16="http://schemas.microsoft.com/office/drawing/2014/main" id="{756222C1-38E9-4D48-9D8E-1568F0196D5A}"/>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5387926A-A7E6-4EE9-83F7-C853964F7A6E}"/>
              </a:ext>
            </a:extLst>
          </p:cNvPr>
          <p:cNvSpPr>
            <a:spLocks noGrp="1"/>
          </p:cNvSpPr>
          <p:nvPr>
            <p:ph type="sldNum" sz="quarter" idx="12"/>
          </p:nvPr>
        </p:nvSpPr>
        <p:spPr/>
        <p:txBody>
          <a:bodyPr/>
          <a:lstStyle>
            <a:lvl1pPr>
              <a:defRPr/>
            </a:lvl1pPr>
          </a:lstStyle>
          <a:p>
            <a:pPr>
              <a:defRPr/>
            </a:pPr>
            <a:fld id="{6891A9B6-DF82-422C-A9A8-04AB93C9FB29}" type="slidenum">
              <a:rPr lang="it-IT"/>
              <a:pPr>
                <a:defRPr/>
              </a:pPr>
              <a:t>‹N›</a:t>
            </a:fld>
            <a:endParaRPr lang="it-IT"/>
          </a:p>
        </p:txBody>
      </p:sp>
    </p:spTree>
    <p:extLst>
      <p:ext uri="{BB962C8B-B14F-4D97-AF65-F5344CB8AC3E}">
        <p14:creationId xmlns:p14="http://schemas.microsoft.com/office/powerpoint/2010/main" val="65716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2F5FC57E-6EEF-4683-B498-F52295065385}"/>
              </a:ext>
            </a:extLst>
          </p:cNvPr>
          <p:cNvSpPr>
            <a:spLocks noGrp="1"/>
          </p:cNvSpPr>
          <p:nvPr>
            <p:ph type="dt" sz="half" idx="10"/>
          </p:nvPr>
        </p:nvSpPr>
        <p:spPr/>
        <p:txBody>
          <a:bodyPr/>
          <a:lstStyle>
            <a:lvl1pPr>
              <a:defRPr/>
            </a:lvl1pPr>
          </a:lstStyle>
          <a:p>
            <a:pPr>
              <a:defRPr/>
            </a:pPr>
            <a:fld id="{D330EE05-1A0A-4FEB-8829-E6F0C769150C}" type="datetimeFigureOut">
              <a:rPr lang="it-IT"/>
              <a:pPr>
                <a:defRPr/>
              </a:pPr>
              <a:t>20/05/2021</a:t>
            </a:fld>
            <a:endParaRPr lang="it-IT"/>
          </a:p>
        </p:txBody>
      </p:sp>
      <p:sp>
        <p:nvSpPr>
          <p:cNvPr id="6" name="Footer Placeholder 4">
            <a:extLst>
              <a:ext uri="{FF2B5EF4-FFF2-40B4-BE49-F238E27FC236}">
                <a16:creationId xmlns:a16="http://schemas.microsoft.com/office/drawing/2014/main" id="{CC8C0DF1-0238-4717-B168-258AD48E04B9}"/>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634A452-9A62-4C21-AD2B-7D34C9E94BFD}"/>
              </a:ext>
            </a:extLst>
          </p:cNvPr>
          <p:cNvSpPr>
            <a:spLocks noGrp="1"/>
          </p:cNvSpPr>
          <p:nvPr>
            <p:ph type="sldNum" sz="quarter" idx="12"/>
          </p:nvPr>
        </p:nvSpPr>
        <p:spPr/>
        <p:txBody>
          <a:bodyPr/>
          <a:lstStyle>
            <a:lvl1pPr>
              <a:defRPr/>
            </a:lvl1pPr>
          </a:lstStyle>
          <a:p>
            <a:pPr>
              <a:defRPr/>
            </a:pPr>
            <a:fld id="{524D04D8-AADD-47CD-A16E-9910E9B8F075}" type="slidenum">
              <a:rPr lang="it-IT"/>
              <a:pPr>
                <a:defRPr/>
              </a:pPr>
              <a:t>‹N›</a:t>
            </a:fld>
            <a:endParaRPr lang="it-IT"/>
          </a:p>
        </p:txBody>
      </p:sp>
    </p:spTree>
    <p:extLst>
      <p:ext uri="{BB962C8B-B14F-4D97-AF65-F5344CB8AC3E}">
        <p14:creationId xmlns:p14="http://schemas.microsoft.com/office/powerpoint/2010/main" val="25362332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74D191C5-DB1C-4AA7-82C6-C25291893270}"/>
              </a:ext>
            </a:extLst>
          </p:cNvPr>
          <p:cNvSpPr>
            <a:spLocks noGrp="1"/>
          </p:cNvSpPr>
          <p:nvPr>
            <p:ph type="dt" sz="half" idx="10"/>
          </p:nvPr>
        </p:nvSpPr>
        <p:spPr/>
        <p:txBody>
          <a:bodyPr/>
          <a:lstStyle>
            <a:lvl1pPr>
              <a:defRPr/>
            </a:lvl1pPr>
          </a:lstStyle>
          <a:p>
            <a:pPr>
              <a:defRPr/>
            </a:pPr>
            <a:fld id="{6F21BB5B-DA98-4935-A2B3-82A5129BDF74}" type="datetimeFigureOut">
              <a:rPr lang="it-IT"/>
              <a:pPr>
                <a:defRPr/>
              </a:pPr>
              <a:t>20/05/2021</a:t>
            </a:fld>
            <a:endParaRPr lang="it-IT"/>
          </a:p>
        </p:txBody>
      </p:sp>
      <p:sp>
        <p:nvSpPr>
          <p:cNvPr id="6" name="Footer Placeholder 4">
            <a:extLst>
              <a:ext uri="{FF2B5EF4-FFF2-40B4-BE49-F238E27FC236}">
                <a16:creationId xmlns:a16="http://schemas.microsoft.com/office/drawing/2014/main" id="{302672C7-EE29-447E-B01C-94057C142106}"/>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63BEFE8-53D3-41E1-B39F-E2CB9E152FEC}"/>
              </a:ext>
            </a:extLst>
          </p:cNvPr>
          <p:cNvSpPr>
            <a:spLocks noGrp="1"/>
          </p:cNvSpPr>
          <p:nvPr>
            <p:ph type="sldNum" sz="quarter" idx="12"/>
          </p:nvPr>
        </p:nvSpPr>
        <p:spPr/>
        <p:txBody>
          <a:bodyPr/>
          <a:lstStyle>
            <a:lvl1pPr>
              <a:defRPr/>
            </a:lvl1pPr>
          </a:lstStyle>
          <a:p>
            <a:pPr>
              <a:defRPr/>
            </a:pPr>
            <a:fld id="{73F8377D-4A40-41B1-AEFA-62CF7F631455}" type="slidenum">
              <a:rPr lang="it-IT"/>
              <a:pPr>
                <a:defRPr/>
              </a:pPr>
              <a:t>‹N›</a:t>
            </a:fld>
            <a:endParaRPr lang="it-IT"/>
          </a:p>
        </p:txBody>
      </p:sp>
    </p:spTree>
    <p:extLst>
      <p:ext uri="{BB962C8B-B14F-4D97-AF65-F5344CB8AC3E}">
        <p14:creationId xmlns:p14="http://schemas.microsoft.com/office/powerpoint/2010/main" val="122852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601DD643-6262-4230-9E9A-D29A2C71B48D}"/>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DAF19B9D-849D-4454-B79C-6F1B920008D4}"/>
              </a:ext>
            </a:extLst>
          </p:cNvPr>
          <p:cNvSpPr>
            <a:spLocks noGrp="1"/>
          </p:cNvSpPr>
          <p:nvPr>
            <p:ph type="dt" sz="half" idx="10"/>
          </p:nvPr>
        </p:nvSpPr>
        <p:spPr/>
        <p:txBody>
          <a:bodyPr/>
          <a:lstStyle>
            <a:lvl1pPr>
              <a:defRPr/>
            </a:lvl1pPr>
          </a:lstStyle>
          <a:p>
            <a:pPr>
              <a:defRPr/>
            </a:pPr>
            <a:fld id="{6178988C-6D5E-4BA8-A8C9-59493357C5EE}" type="datetimeFigureOut">
              <a:rPr lang="it-IT"/>
              <a:pPr>
                <a:defRPr/>
              </a:pPr>
              <a:t>20/05/2021</a:t>
            </a:fld>
            <a:endParaRPr lang="it-IT"/>
          </a:p>
        </p:txBody>
      </p:sp>
      <p:sp>
        <p:nvSpPr>
          <p:cNvPr id="6" name="Footer Placeholder 4">
            <a:extLst>
              <a:ext uri="{FF2B5EF4-FFF2-40B4-BE49-F238E27FC236}">
                <a16:creationId xmlns:a16="http://schemas.microsoft.com/office/drawing/2014/main" id="{6EE40E25-02D3-498B-873A-80D3A7360F4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144DA97-21EB-4FE0-B1ED-1807EC34D0C1}"/>
              </a:ext>
            </a:extLst>
          </p:cNvPr>
          <p:cNvSpPr>
            <a:spLocks noGrp="1"/>
          </p:cNvSpPr>
          <p:nvPr>
            <p:ph type="sldNum" sz="quarter" idx="12"/>
          </p:nvPr>
        </p:nvSpPr>
        <p:spPr/>
        <p:txBody>
          <a:bodyPr/>
          <a:lstStyle>
            <a:lvl1pPr>
              <a:defRPr/>
            </a:lvl1pPr>
          </a:lstStyle>
          <a:p>
            <a:pPr>
              <a:defRPr/>
            </a:pPr>
            <a:fld id="{D36A5958-6E87-4488-92BC-C751E7A01C53}" type="slidenum">
              <a:rPr lang="it-IT"/>
              <a:pPr>
                <a:defRPr/>
              </a:pPr>
              <a:t>‹N›</a:t>
            </a:fld>
            <a:endParaRPr lang="it-IT"/>
          </a:p>
        </p:txBody>
      </p:sp>
    </p:spTree>
    <p:extLst>
      <p:ext uri="{BB962C8B-B14F-4D97-AF65-F5344CB8AC3E}">
        <p14:creationId xmlns:p14="http://schemas.microsoft.com/office/powerpoint/2010/main" val="1013489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143E5B8D-79E8-4CAD-B761-ED9C5DB28932}"/>
              </a:ext>
            </a:extLst>
          </p:cNvPr>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r>
              <a:rPr lang="en-US" altLang="it-IT" sz="8000"/>
              <a:t>“</a:t>
            </a:r>
          </a:p>
        </p:txBody>
      </p:sp>
      <p:sp>
        <p:nvSpPr>
          <p:cNvPr id="6" name="TextBox 14">
            <a:extLst>
              <a:ext uri="{FF2B5EF4-FFF2-40B4-BE49-F238E27FC236}">
                <a16:creationId xmlns:a16="http://schemas.microsoft.com/office/drawing/2014/main" id="{2622935B-7AB3-4FC1-968E-5D6259FDE9BA}"/>
              </a:ext>
            </a:extLst>
          </p:cNvPr>
          <p:cNvSpPr txBox="1">
            <a:spLocks noChangeArrowheads="1"/>
          </p:cNvSpPr>
          <p:nvPr/>
        </p:nvSpPr>
        <p:spPr bwMode="auto">
          <a:xfrm>
            <a:off x="10599738" y="28273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it-IT" sz="8000"/>
              <a:t>”</a:t>
            </a:r>
          </a:p>
        </p:txBody>
      </p:sp>
      <p:cxnSp>
        <p:nvCxnSpPr>
          <p:cNvPr id="7" name="Straight Connector 18">
            <a:extLst>
              <a:ext uri="{FF2B5EF4-FFF2-40B4-BE49-F238E27FC236}">
                <a16:creationId xmlns:a16="http://schemas.microsoft.com/office/drawing/2014/main" id="{434903DD-117F-4892-9CC5-69966C197897}"/>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E88BAC87-79D0-4BB9-9EE6-A93B0970E83B}"/>
              </a:ext>
            </a:extLst>
          </p:cNvPr>
          <p:cNvSpPr>
            <a:spLocks noGrp="1"/>
          </p:cNvSpPr>
          <p:nvPr>
            <p:ph type="dt" sz="half" idx="14"/>
          </p:nvPr>
        </p:nvSpPr>
        <p:spPr/>
        <p:txBody>
          <a:bodyPr/>
          <a:lstStyle>
            <a:lvl1pPr>
              <a:defRPr/>
            </a:lvl1pPr>
          </a:lstStyle>
          <a:p>
            <a:pPr>
              <a:defRPr/>
            </a:pPr>
            <a:fld id="{7E404CD6-05C0-48D5-9FC8-5974DF01DFC6}" type="datetimeFigureOut">
              <a:rPr lang="it-IT"/>
              <a:pPr>
                <a:defRPr/>
              </a:pPr>
              <a:t>20/05/2021</a:t>
            </a:fld>
            <a:endParaRPr lang="it-IT"/>
          </a:p>
        </p:txBody>
      </p:sp>
      <p:sp>
        <p:nvSpPr>
          <p:cNvPr id="9" name="Footer Placeholder 4">
            <a:extLst>
              <a:ext uri="{FF2B5EF4-FFF2-40B4-BE49-F238E27FC236}">
                <a16:creationId xmlns:a16="http://schemas.microsoft.com/office/drawing/2014/main" id="{FFBD1F28-A1E0-4DCC-BDB6-781B3709F762}"/>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238E6443-3F66-483A-8B50-B3B4B4DAC9ED}"/>
              </a:ext>
            </a:extLst>
          </p:cNvPr>
          <p:cNvSpPr>
            <a:spLocks noGrp="1"/>
          </p:cNvSpPr>
          <p:nvPr>
            <p:ph type="sldNum" sz="quarter" idx="16"/>
          </p:nvPr>
        </p:nvSpPr>
        <p:spPr/>
        <p:txBody>
          <a:bodyPr/>
          <a:lstStyle>
            <a:lvl1pPr>
              <a:defRPr/>
            </a:lvl1pPr>
          </a:lstStyle>
          <a:p>
            <a:pPr>
              <a:defRPr/>
            </a:pPr>
            <a:fld id="{7A3A42B0-718A-4E7A-A91D-BF1C257709AA}" type="slidenum">
              <a:rPr lang="it-IT"/>
              <a:pPr>
                <a:defRPr/>
              </a:pPr>
              <a:t>‹N›</a:t>
            </a:fld>
            <a:endParaRPr lang="it-IT"/>
          </a:p>
        </p:txBody>
      </p:sp>
    </p:spTree>
    <p:extLst>
      <p:ext uri="{BB962C8B-B14F-4D97-AF65-F5344CB8AC3E}">
        <p14:creationId xmlns:p14="http://schemas.microsoft.com/office/powerpoint/2010/main" val="3377648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A6753ADE-6F9E-4075-BBC8-3ED3A492DB46}"/>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66FD30C0-4363-475D-B9CC-EF8B25DE3F03}"/>
              </a:ext>
            </a:extLst>
          </p:cNvPr>
          <p:cNvSpPr>
            <a:spLocks noGrp="1"/>
          </p:cNvSpPr>
          <p:nvPr>
            <p:ph type="dt" sz="half" idx="10"/>
          </p:nvPr>
        </p:nvSpPr>
        <p:spPr/>
        <p:txBody>
          <a:bodyPr/>
          <a:lstStyle>
            <a:lvl1pPr>
              <a:defRPr/>
            </a:lvl1pPr>
          </a:lstStyle>
          <a:p>
            <a:pPr>
              <a:defRPr/>
            </a:pPr>
            <a:fld id="{87CC684E-AA2E-46A7-9958-EDFEA9A4B00E}" type="datetimeFigureOut">
              <a:rPr lang="en-US"/>
              <a:pPr>
                <a:defRPr/>
              </a:pPr>
              <a:t>5/20/2021</a:t>
            </a:fld>
            <a:endParaRPr lang="en-US"/>
          </a:p>
        </p:txBody>
      </p:sp>
      <p:sp>
        <p:nvSpPr>
          <p:cNvPr id="6" name="Footer Placeholder 4">
            <a:extLst>
              <a:ext uri="{FF2B5EF4-FFF2-40B4-BE49-F238E27FC236}">
                <a16:creationId xmlns:a16="http://schemas.microsoft.com/office/drawing/2014/main" id="{21D0A5F5-E300-4EE3-A27D-BEE9536BB6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ADA599-B4E9-4CDE-86B9-62BEE34B658D}"/>
              </a:ext>
            </a:extLst>
          </p:cNvPr>
          <p:cNvSpPr>
            <a:spLocks noGrp="1"/>
          </p:cNvSpPr>
          <p:nvPr>
            <p:ph type="sldNum" sz="quarter" idx="12"/>
          </p:nvPr>
        </p:nvSpPr>
        <p:spPr/>
        <p:txBody>
          <a:bodyPr/>
          <a:lstStyle>
            <a:lvl1pPr>
              <a:defRPr/>
            </a:lvl1pPr>
          </a:lstStyle>
          <a:p>
            <a:pPr>
              <a:defRPr/>
            </a:pPr>
            <a:fld id="{5810153E-5EAE-425C-B279-33D9BCA0A325}" type="slidenum">
              <a:rPr lang="en-US"/>
              <a:pPr>
                <a:defRPr/>
              </a:pPr>
              <a:t>‹N›</a:t>
            </a:fld>
            <a:endParaRPr lang="en-US"/>
          </a:p>
        </p:txBody>
      </p:sp>
    </p:spTree>
    <p:extLst>
      <p:ext uri="{BB962C8B-B14F-4D97-AF65-F5344CB8AC3E}">
        <p14:creationId xmlns:p14="http://schemas.microsoft.com/office/powerpoint/2010/main" val="105489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C3E728B8-699D-40A5-B28B-3A1D359A3826}"/>
              </a:ext>
            </a:extLst>
          </p:cNvPr>
          <p:cNvSpPr>
            <a:spLocks noGrp="1"/>
          </p:cNvSpPr>
          <p:nvPr>
            <p:ph type="dt" sz="half" idx="10"/>
          </p:nvPr>
        </p:nvSpPr>
        <p:spPr/>
        <p:txBody>
          <a:bodyPr/>
          <a:lstStyle>
            <a:lvl1pPr>
              <a:defRPr/>
            </a:lvl1pPr>
          </a:lstStyle>
          <a:p>
            <a:pPr>
              <a:defRPr/>
            </a:pPr>
            <a:fld id="{83F6AF5F-73FB-476A-A4B9-F265CE8C6F26}" type="datetimeFigureOut">
              <a:rPr lang="it-IT"/>
              <a:pPr>
                <a:defRPr/>
              </a:pPr>
              <a:t>20/05/2021</a:t>
            </a:fld>
            <a:endParaRPr lang="it-IT"/>
          </a:p>
        </p:txBody>
      </p:sp>
      <p:sp>
        <p:nvSpPr>
          <p:cNvPr id="5" name="Footer Placeholder 4">
            <a:extLst>
              <a:ext uri="{FF2B5EF4-FFF2-40B4-BE49-F238E27FC236}">
                <a16:creationId xmlns:a16="http://schemas.microsoft.com/office/drawing/2014/main" id="{93D4793F-CDB5-46AD-8C0F-37AB2B17CF25}"/>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D028A1CF-2CC0-49CD-8C44-8DAB52BCEE2F}"/>
              </a:ext>
            </a:extLst>
          </p:cNvPr>
          <p:cNvSpPr>
            <a:spLocks noGrp="1"/>
          </p:cNvSpPr>
          <p:nvPr>
            <p:ph type="sldNum" sz="quarter" idx="12"/>
          </p:nvPr>
        </p:nvSpPr>
        <p:spPr/>
        <p:txBody>
          <a:bodyPr/>
          <a:lstStyle>
            <a:lvl1pPr>
              <a:defRPr/>
            </a:lvl1pPr>
          </a:lstStyle>
          <a:p>
            <a:pPr>
              <a:defRPr/>
            </a:pPr>
            <a:fld id="{F7D56CB5-5A18-4F2B-92B5-6B0C96080E81}" type="slidenum">
              <a:rPr lang="it-IT"/>
              <a:pPr>
                <a:defRPr/>
              </a:pPr>
              <a:t>‹N›</a:t>
            </a:fld>
            <a:endParaRPr lang="it-IT"/>
          </a:p>
        </p:txBody>
      </p:sp>
    </p:spTree>
    <p:extLst>
      <p:ext uri="{BB962C8B-B14F-4D97-AF65-F5344CB8AC3E}">
        <p14:creationId xmlns:p14="http://schemas.microsoft.com/office/powerpoint/2010/main" val="8270424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31896606-16BA-4D74-B30D-BF7A3C678C1E}"/>
              </a:ext>
            </a:extLst>
          </p:cNvPr>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r>
              <a:rPr lang="en-US" altLang="it-IT" sz="8000"/>
              <a:t>“</a:t>
            </a:r>
          </a:p>
        </p:txBody>
      </p:sp>
      <p:sp>
        <p:nvSpPr>
          <p:cNvPr id="6" name="TextBox 12">
            <a:extLst>
              <a:ext uri="{FF2B5EF4-FFF2-40B4-BE49-F238E27FC236}">
                <a16:creationId xmlns:a16="http://schemas.microsoft.com/office/drawing/2014/main" id="{07EFF145-73B9-4F16-9429-249CB86253A1}"/>
              </a:ext>
            </a:extLst>
          </p:cNvPr>
          <p:cNvSpPr txBox="1">
            <a:spLocks noChangeArrowheads="1"/>
          </p:cNvSpPr>
          <p:nvPr/>
        </p:nvSpPr>
        <p:spPr bwMode="auto">
          <a:xfrm>
            <a:off x="10599738" y="25987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r>
              <a:rPr lang="en-US" altLang="it-IT" sz="8000"/>
              <a:t>”</a:t>
            </a:r>
          </a:p>
        </p:txBody>
      </p:sp>
      <p:cxnSp>
        <p:nvCxnSpPr>
          <p:cNvPr id="7" name="Straight Connector 25">
            <a:extLst>
              <a:ext uri="{FF2B5EF4-FFF2-40B4-BE49-F238E27FC236}">
                <a16:creationId xmlns:a16="http://schemas.microsoft.com/office/drawing/2014/main" id="{9F71CA50-DCFE-477A-A02B-792C7975C25C}"/>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530E3285-E0B7-44BB-8877-E250FF029BB2}"/>
              </a:ext>
            </a:extLst>
          </p:cNvPr>
          <p:cNvSpPr>
            <a:spLocks noGrp="1"/>
          </p:cNvSpPr>
          <p:nvPr>
            <p:ph type="dt" sz="half" idx="14"/>
          </p:nvPr>
        </p:nvSpPr>
        <p:spPr/>
        <p:txBody>
          <a:bodyPr/>
          <a:lstStyle>
            <a:lvl1pPr>
              <a:defRPr/>
            </a:lvl1pPr>
          </a:lstStyle>
          <a:p>
            <a:pPr>
              <a:defRPr/>
            </a:pPr>
            <a:fld id="{FC433386-3BF3-4CE9-9AA3-0DAC749A1CC9}" type="datetimeFigureOut">
              <a:rPr lang="it-IT"/>
              <a:pPr>
                <a:defRPr/>
              </a:pPr>
              <a:t>20/05/2021</a:t>
            </a:fld>
            <a:endParaRPr lang="it-IT"/>
          </a:p>
        </p:txBody>
      </p:sp>
      <p:sp>
        <p:nvSpPr>
          <p:cNvPr id="9" name="Footer Placeholder 4">
            <a:extLst>
              <a:ext uri="{FF2B5EF4-FFF2-40B4-BE49-F238E27FC236}">
                <a16:creationId xmlns:a16="http://schemas.microsoft.com/office/drawing/2014/main" id="{F75EFE75-30E7-4C2B-83BC-5791C6A23404}"/>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F83A77F2-889D-4C3A-81C7-83C5D4A5B91A}"/>
              </a:ext>
            </a:extLst>
          </p:cNvPr>
          <p:cNvSpPr>
            <a:spLocks noGrp="1"/>
          </p:cNvSpPr>
          <p:nvPr>
            <p:ph type="sldNum" sz="quarter" idx="16"/>
          </p:nvPr>
        </p:nvSpPr>
        <p:spPr/>
        <p:txBody>
          <a:bodyPr/>
          <a:lstStyle>
            <a:lvl1pPr>
              <a:defRPr/>
            </a:lvl1pPr>
          </a:lstStyle>
          <a:p>
            <a:pPr>
              <a:defRPr/>
            </a:pPr>
            <a:fld id="{367D080D-AD1B-407D-9EAE-F336BE04EB51}" type="slidenum">
              <a:rPr lang="it-IT"/>
              <a:pPr>
                <a:defRPr/>
              </a:pPr>
              <a:t>‹N›</a:t>
            </a:fld>
            <a:endParaRPr lang="it-IT"/>
          </a:p>
        </p:txBody>
      </p:sp>
    </p:spTree>
    <p:extLst>
      <p:ext uri="{BB962C8B-B14F-4D97-AF65-F5344CB8AC3E}">
        <p14:creationId xmlns:p14="http://schemas.microsoft.com/office/powerpoint/2010/main" val="1461427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51067172-AF89-465B-AA45-27F01F83372C}"/>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71E79ED5-5290-4CC6-B5BD-C1E60DF96718}"/>
              </a:ext>
            </a:extLst>
          </p:cNvPr>
          <p:cNvSpPr>
            <a:spLocks noGrp="1"/>
          </p:cNvSpPr>
          <p:nvPr>
            <p:ph type="dt" sz="half" idx="14"/>
          </p:nvPr>
        </p:nvSpPr>
        <p:spPr/>
        <p:txBody>
          <a:bodyPr/>
          <a:lstStyle>
            <a:lvl1pPr>
              <a:defRPr/>
            </a:lvl1pPr>
          </a:lstStyle>
          <a:p>
            <a:pPr>
              <a:defRPr/>
            </a:pPr>
            <a:fld id="{64213BD6-167E-47BA-951B-4B7D6F393DC1}" type="datetimeFigureOut">
              <a:rPr lang="it-IT"/>
              <a:pPr>
                <a:defRPr/>
              </a:pPr>
              <a:t>20/05/2021</a:t>
            </a:fld>
            <a:endParaRPr lang="it-IT"/>
          </a:p>
        </p:txBody>
      </p:sp>
      <p:sp>
        <p:nvSpPr>
          <p:cNvPr id="7" name="Footer Placeholder 4">
            <a:extLst>
              <a:ext uri="{FF2B5EF4-FFF2-40B4-BE49-F238E27FC236}">
                <a16:creationId xmlns:a16="http://schemas.microsoft.com/office/drawing/2014/main" id="{C21170F3-5258-4AC1-BDA1-D638A87A5F73}"/>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E13BCC4F-22ED-46D8-9126-448AF84BA264}"/>
              </a:ext>
            </a:extLst>
          </p:cNvPr>
          <p:cNvSpPr>
            <a:spLocks noGrp="1"/>
          </p:cNvSpPr>
          <p:nvPr>
            <p:ph type="sldNum" sz="quarter" idx="16"/>
          </p:nvPr>
        </p:nvSpPr>
        <p:spPr/>
        <p:txBody>
          <a:bodyPr/>
          <a:lstStyle>
            <a:lvl1pPr>
              <a:defRPr/>
            </a:lvl1pPr>
          </a:lstStyle>
          <a:p>
            <a:pPr>
              <a:defRPr/>
            </a:pPr>
            <a:fld id="{CDCBE78F-F48E-4F7D-8177-FA6828C7C3D1}" type="slidenum">
              <a:rPr lang="it-IT"/>
              <a:pPr>
                <a:defRPr/>
              </a:pPr>
              <a:t>‹N›</a:t>
            </a:fld>
            <a:endParaRPr lang="it-IT"/>
          </a:p>
        </p:txBody>
      </p:sp>
    </p:spTree>
    <p:extLst>
      <p:ext uri="{BB962C8B-B14F-4D97-AF65-F5344CB8AC3E}">
        <p14:creationId xmlns:p14="http://schemas.microsoft.com/office/powerpoint/2010/main" val="1876120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7C4F21D0-8920-47AF-ABA3-2F1003D7F486}"/>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1C613EA8-93C1-4373-A140-01C67737CD68}"/>
              </a:ext>
            </a:extLst>
          </p:cNvPr>
          <p:cNvSpPr>
            <a:spLocks noGrp="1"/>
          </p:cNvSpPr>
          <p:nvPr>
            <p:ph type="dt" sz="half" idx="10"/>
          </p:nvPr>
        </p:nvSpPr>
        <p:spPr/>
        <p:txBody>
          <a:bodyPr/>
          <a:lstStyle>
            <a:lvl1pPr>
              <a:defRPr/>
            </a:lvl1pPr>
          </a:lstStyle>
          <a:p>
            <a:pPr>
              <a:defRPr/>
            </a:pPr>
            <a:fld id="{8D57649F-1A9E-4048-AC08-0C9E3BC4E6EA}" type="datetimeFigureOut">
              <a:rPr lang="it-IT"/>
              <a:pPr>
                <a:defRPr/>
              </a:pPr>
              <a:t>20/05/2021</a:t>
            </a:fld>
            <a:endParaRPr lang="it-IT"/>
          </a:p>
        </p:txBody>
      </p:sp>
      <p:sp>
        <p:nvSpPr>
          <p:cNvPr id="6" name="Footer Placeholder 4">
            <a:extLst>
              <a:ext uri="{FF2B5EF4-FFF2-40B4-BE49-F238E27FC236}">
                <a16:creationId xmlns:a16="http://schemas.microsoft.com/office/drawing/2014/main" id="{93AA6AA0-2AED-4D90-830B-84B9BE8B9DE9}"/>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BD454558-CE3E-4851-A08B-AED33F5A074C}"/>
              </a:ext>
            </a:extLst>
          </p:cNvPr>
          <p:cNvSpPr>
            <a:spLocks noGrp="1"/>
          </p:cNvSpPr>
          <p:nvPr>
            <p:ph type="sldNum" sz="quarter" idx="12"/>
          </p:nvPr>
        </p:nvSpPr>
        <p:spPr/>
        <p:txBody>
          <a:bodyPr/>
          <a:lstStyle>
            <a:lvl1pPr>
              <a:defRPr/>
            </a:lvl1pPr>
          </a:lstStyle>
          <a:p>
            <a:pPr>
              <a:defRPr/>
            </a:pPr>
            <a:fld id="{3BDF9215-19A5-4542-B1FC-A85921D3753F}" type="slidenum">
              <a:rPr lang="it-IT"/>
              <a:pPr>
                <a:defRPr/>
              </a:pPr>
              <a:t>‹N›</a:t>
            </a:fld>
            <a:endParaRPr lang="it-IT"/>
          </a:p>
        </p:txBody>
      </p:sp>
    </p:spTree>
    <p:extLst>
      <p:ext uri="{BB962C8B-B14F-4D97-AF65-F5344CB8AC3E}">
        <p14:creationId xmlns:p14="http://schemas.microsoft.com/office/powerpoint/2010/main" val="2891396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2D34A5C8-C59E-48D7-AD1E-A10F4D273244}"/>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FFCDAD13-A795-4664-89B1-CA65D280C13D}"/>
              </a:ext>
            </a:extLst>
          </p:cNvPr>
          <p:cNvSpPr>
            <a:spLocks noGrp="1"/>
          </p:cNvSpPr>
          <p:nvPr>
            <p:ph type="dt" sz="half" idx="10"/>
          </p:nvPr>
        </p:nvSpPr>
        <p:spPr/>
        <p:txBody>
          <a:bodyPr/>
          <a:lstStyle>
            <a:lvl1pPr>
              <a:defRPr/>
            </a:lvl1pPr>
          </a:lstStyle>
          <a:p>
            <a:pPr>
              <a:defRPr/>
            </a:pPr>
            <a:fld id="{4A244872-A2D7-4BD7-A0ED-A9BF05331F27}" type="datetimeFigureOut">
              <a:rPr lang="it-IT"/>
              <a:pPr>
                <a:defRPr/>
              </a:pPr>
              <a:t>20/05/2021</a:t>
            </a:fld>
            <a:endParaRPr lang="it-IT"/>
          </a:p>
        </p:txBody>
      </p:sp>
      <p:sp>
        <p:nvSpPr>
          <p:cNvPr id="6" name="Footer Placeholder 4">
            <a:extLst>
              <a:ext uri="{FF2B5EF4-FFF2-40B4-BE49-F238E27FC236}">
                <a16:creationId xmlns:a16="http://schemas.microsoft.com/office/drawing/2014/main" id="{5E315B65-16FF-42DC-90C4-418853CAC48B}"/>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4BDEE5E7-E1A3-472A-8651-9EE2EEB214A4}"/>
              </a:ext>
            </a:extLst>
          </p:cNvPr>
          <p:cNvSpPr>
            <a:spLocks noGrp="1"/>
          </p:cNvSpPr>
          <p:nvPr>
            <p:ph type="sldNum" sz="quarter" idx="12"/>
          </p:nvPr>
        </p:nvSpPr>
        <p:spPr/>
        <p:txBody>
          <a:bodyPr/>
          <a:lstStyle>
            <a:lvl1pPr>
              <a:defRPr/>
            </a:lvl1pPr>
          </a:lstStyle>
          <a:p>
            <a:pPr>
              <a:defRPr/>
            </a:pPr>
            <a:fld id="{C7927792-FF60-4B64-A85E-99F9C44AD6ED}" type="slidenum">
              <a:rPr lang="it-IT"/>
              <a:pPr>
                <a:defRPr/>
              </a:pPr>
              <a:t>‹N›</a:t>
            </a:fld>
            <a:endParaRPr lang="it-IT"/>
          </a:p>
        </p:txBody>
      </p:sp>
    </p:spTree>
    <p:extLst>
      <p:ext uri="{BB962C8B-B14F-4D97-AF65-F5344CB8AC3E}">
        <p14:creationId xmlns:p14="http://schemas.microsoft.com/office/powerpoint/2010/main" val="1394762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724182-A9DB-4823-A9BD-C164BE2B299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960A496-E443-4E9C-BFF5-6BE4CEA40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32757E3-B711-4618-8634-FA60BFA018E1}"/>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5" name="Segnaposto piè di pagina 4">
            <a:extLst>
              <a:ext uri="{FF2B5EF4-FFF2-40B4-BE49-F238E27FC236}">
                <a16:creationId xmlns:a16="http://schemas.microsoft.com/office/drawing/2014/main" id="{601DBBB9-7A83-43FA-86A9-0DF75302B5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5ADB817-7B7B-4315-9126-8A82966DB8E1}"/>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7919001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69F15E-980B-4614-927C-5498EF0D3AC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265DC86-602F-4EB0-A7E6-7871A9FB2DF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57CCCC-B45C-4078-9384-5A90B18647B6}"/>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5" name="Segnaposto piè di pagina 4">
            <a:extLst>
              <a:ext uri="{FF2B5EF4-FFF2-40B4-BE49-F238E27FC236}">
                <a16:creationId xmlns:a16="http://schemas.microsoft.com/office/drawing/2014/main" id="{4D58C688-7707-46D3-8696-9FB50B5A3F9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CEFF5A4-083F-41E1-9AAF-3B45E81B3640}"/>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1686955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A84900-57EC-4899-AFB0-3902A00D70F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2FA054B-9068-457C-BFB6-07C8E819C0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6C3BC20-5876-4279-BD0E-868D5ED61E4F}"/>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5" name="Segnaposto piè di pagina 4">
            <a:extLst>
              <a:ext uri="{FF2B5EF4-FFF2-40B4-BE49-F238E27FC236}">
                <a16:creationId xmlns:a16="http://schemas.microsoft.com/office/drawing/2014/main" id="{0125D3FE-8F6A-4FE3-9D8D-B1F6F1F3D3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21E8E84-110B-47C4-9DE6-CFB42964A969}"/>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3824536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CAC405-A1C8-48DE-887E-8B6BC50F133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E0DB93-0E14-4A00-A3DA-5435D1DDD54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DF3754D-6A27-4F41-808B-287E9A7F4FD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00D50A7-B029-4C1E-B3CF-A50BD591E6E4}"/>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6" name="Segnaposto piè di pagina 5">
            <a:extLst>
              <a:ext uri="{FF2B5EF4-FFF2-40B4-BE49-F238E27FC236}">
                <a16:creationId xmlns:a16="http://schemas.microsoft.com/office/drawing/2014/main" id="{DC8D9069-DFBD-4690-9BC9-DD83BB098C7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8788C42-E66A-435C-B076-2E9F274FF8FF}"/>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1541114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786411-EA05-4D13-8543-8FF7313CC87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E8A095B-85D0-4ECF-B541-ED3D3131D5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5A86A9E-F597-413B-8679-3F4B11994DD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4E8D15A-7383-4D49-B11C-1F7DDA7F66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C30CC51E-BD09-447A-ADEB-139B23E8386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E3ADE2D-5CFB-4939-A7CA-32D714E611BC}"/>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8" name="Segnaposto piè di pagina 7">
            <a:extLst>
              <a:ext uri="{FF2B5EF4-FFF2-40B4-BE49-F238E27FC236}">
                <a16:creationId xmlns:a16="http://schemas.microsoft.com/office/drawing/2014/main" id="{9C59A67C-E872-4ED5-8036-1BFFFDD904A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7B4D449-2F83-4C36-BE1F-60BB41868472}"/>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170223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CF71AD27-04E5-4A36-82C3-AD14146E2D72}"/>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866EBDF6-ACC9-4E26-9193-297DBF13CC12}"/>
              </a:ext>
            </a:extLst>
          </p:cNvPr>
          <p:cNvSpPr>
            <a:spLocks noGrp="1"/>
          </p:cNvSpPr>
          <p:nvPr>
            <p:ph type="dt" sz="half" idx="10"/>
          </p:nvPr>
        </p:nvSpPr>
        <p:spPr/>
        <p:txBody>
          <a:bodyPr/>
          <a:lstStyle>
            <a:lvl1pPr>
              <a:defRPr/>
            </a:lvl1pPr>
          </a:lstStyle>
          <a:p>
            <a:pPr>
              <a:defRPr/>
            </a:pPr>
            <a:fld id="{39D9CD0C-FFF2-4739-8962-B5F747837854}" type="datetimeFigureOut">
              <a:rPr lang="en-US"/>
              <a:pPr>
                <a:defRPr/>
              </a:pPr>
              <a:t>5/20/2021</a:t>
            </a:fld>
            <a:endParaRPr lang="en-US"/>
          </a:p>
        </p:txBody>
      </p:sp>
      <p:sp>
        <p:nvSpPr>
          <p:cNvPr id="7" name="Footer Placeholder 5">
            <a:extLst>
              <a:ext uri="{FF2B5EF4-FFF2-40B4-BE49-F238E27FC236}">
                <a16:creationId xmlns:a16="http://schemas.microsoft.com/office/drawing/2014/main" id="{9C93B917-AC73-4328-8FA6-52EE63A9A77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6D96D4C7-CEB7-4149-8A8D-4A75D0775A17}"/>
              </a:ext>
            </a:extLst>
          </p:cNvPr>
          <p:cNvSpPr>
            <a:spLocks noGrp="1"/>
          </p:cNvSpPr>
          <p:nvPr>
            <p:ph type="sldNum" sz="quarter" idx="12"/>
          </p:nvPr>
        </p:nvSpPr>
        <p:spPr/>
        <p:txBody>
          <a:bodyPr/>
          <a:lstStyle>
            <a:lvl1pPr>
              <a:defRPr/>
            </a:lvl1pPr>
          </a:lstStyle>
          <a:p>
            <a:pPr>
              <a:defRPr/>
            </a:pPr>
            <a:fld id="{1708270E-F216-4257-8CA8-93060175E6EA}" type="slidenum">
              <a:rPr lang="en-US"/>
              <a:pPr>
                <a:defRPr/>
              </a:pPr>
              <a:t>‹N›</a:t>
            </a:fld>
            <a:endParaRPr lang="en-US"/>
          </a:p>
        </p:txBody>
      </p:sp>
    </p:spTree>
    <p:extLst>
      <p:ext uri="{BB962C8B-B14F-4D97-AF65-F5344CB8AC3E}">
        <p14:creationId xmlns:p14="http://schemas.microsoft.com/office/powerpoint/2010/main" val="2447478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A98C5-C1AE-4B9B-86AF-1449804A7D0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8582D29-2054-4C59-8362-CDC66CFE2689}"/>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4" name="Segnaposto piè di pagina 3">
            <a:extLst>
              <a:ext uri="{FF2B5EF4-FFF2-40B4-BE49-F238E27FC236}">
                <a16:creationId xmlns:a16="http://schemas.microsoft.com/office/drawing/2014/main" id="{9C9991D5-F76E-4BF4-8CF7-D2474F11DFA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C30035D-1A04-4A07-B63B-AC26814AC05A}"/>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2750444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4F32BF1-AED7-478F-A5EF-636B06EAC3A9}"/>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3" name="Segnaposto piè di pagina 2">
            <a:extLst>
              <a:ext uri="{FF2B5EF4-FFF2-40B4-BE49-F238E27FC236}">
                <a16:creationId xmlns:a16="http://schemas.microsoft.com/office/drawing/2014/main" id="{23C33310-1577-4A85-B272-B151FF156AA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7F9D33F-08AB-4F2D-BD9D-55AD72E970C4}"/>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2446711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253971-C648-42F3-88E8-F8F767CDF87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830E81E-A365-4BAD-8C95-07D7857D01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7839CE4-1AAA-4DB1-87B3-3E82106E9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0BF661A-3DE2-48CF-9F9C-CA89DF299271}"/>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6" name="Segnaposto piè di pagina 5">
            <a:extLst>
              <a:ext uri="{FF2B5EF4-FFF2-40B4-BE49-F238E27FC236}">
                <a16:creationId xmlns:a16="http://schemas.microsoft.com/office/drawing/2014/main" id="{142FDFFA-2316-4602-A1CE-65DF9978AC8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F9CFC60-27A2-4A5F-8B06-E19F3E70C56D}"/>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303336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DBF54A-A0FD-4228-B12F-A875AFA02FA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3CD5E5C-4F9D-4993-92CB-AAB6A9A7E3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805D84C-8F15-48E2-8D79-22087564F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688C644-D0C6-424F-A091-994390719E5F}"/>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6" name="Segnaposto piè di pagina 5">
            <a:extLst>
              <a:ext uri="{FF2B5EF4-FFF2-40B4-BE49-F238E27FC236}">
                <a16:creationId xmlns:a16="http://schemas.microsoft.com/office/drawing/2014/main" id="{980266D2-A142-4D97-8BD0-043A3F0A7A1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9CBA20E-6D6C-4708-ADEB-1D7496220677}"/>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817456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5F3458-95A6-418A-9BC5-82725B0005D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1C022E7-3971-487C-A3AC-731B35AE721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6DD6AE-A606-4729-86A1-4A42395FEE96}"/>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5" name="Segnaposto piè di pagina 4">
            <a:extLst>
              <a:ext uri="{FF2B5EF4-FFF2-40B4-BE49-F238E27FC236}">
                <a16:creationId xmlns:a16="http://schemas.microsoft.com/office/drawing/2014/main" id="{A66C6B01-ACFC-4123-B634-1B1C8FFEDA6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4D54D7-B417-480C-AFFD-B4BF80C8556C}"/>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4256962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CEF7898-85DF-402D-8C3A-CCC86CF44E0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E50155A-9AAC-40F5-90E0-051C72DF7124}"/>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F352D4-0992-4C2E-ADDE-655C9E216309}"/>
              </a:ext>
            </a:extLst>
          </p:cNvPr>
          <p:cNvSpPr>
            <a:spLocks noGrp="1"/>
          </p:cNvSpPr>
          <p:nvPr>
            <p:ph type="dt" sz="half" idx="10"/>
          </p:nvPr>
        </p:nvSpPr>
        <p:spPr/>
        <p:txBody>
          <a:bodyPr/>
          <a:lstStyle/>
          <a:p>
            <a:fld id="{36AE4508-CC9A-4A45-B2FD-1BF425A0EFD7}" type="datetimeFigureOut">
              <a:rPr lang="it-IT" smtClean="0"/>
              <a:t>20/05/2021</a:t>
            </a:fld>
            <a:endParaRPr lang="it-IT"/>
          </a:p>
        </p:txBody>
      </p:sp>
      <p:sp>
        <p:nvSpPr>
          <p:cNvPr id="5" name="Segnaposto piè di pagina 4">
            <a:extLst>
              <a:ext uri="{FF2B5EF4-FFF2-40B4-BE49-F238E27FC236}">
                <a16:creationId xmlns:a16="http://schemas.microsoft.com/office/drawing/2014/main" id="{EF405F7F-4360-4646-B333-E150198464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EDD917-1A11-4FBF-AB29-FCD15EE0067F}"/>
              </a:ext>
            </a:extLst>
          </p:cNvPr>
          <p:cNvSpPr>
            <a:spLocks noGrp="1"/>
          </p:cNvSpPr>
          <p:nvPr>
            <p:ph type="sldNum" sz="quarter" idx="12"/>
          </p:nvPr>
        </p:nvSpPr>
        <p:spPr/>
        <p:txBody>
          <a:bodyPr/>
          <a:lstStyle/>
          <a:p>
            <a:fld id="{357860D6-8097-4E9F-A69F-220A640E57B5}" type="slidenum">
              <a:rPr lang="it-IT" smtClean="0"/>
              <a:t>‹N›</a:t>
            </a:fld>
            <a:endParaRPr lang="it-IT"/>
          </a:p>
        </p:txBody>
      </p:sp>
    </p:spTree>
    <p:extLst>
      <p:ext uri="{BB962C8B-B14F-4D97-AF65-F5344CB8AC3E}">
        <p14:creationId xmlns:p14="http://schemas.microsoft.com/office/powerpoint/2010/main" val="114399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a:xfrm>
            <a:off x="2692397" y="5037663"/>
            <a:ext cx="5214635" cy="279400"/>
          </a:xfrm>
        </p:spPr>
        <p:txBody>
          <a:bodyPr/>
          <a:lstStyle/>
          <a:p>
            <a:endParaRPr lang="it-IT"/>
          </a:p>
        </p:txBody>
      </p:sp>
      <p:sp>
        <p:nvSpPr>
          <p:cNvPr id="6" name="Slide Number Placeholder 5"/>
          <p:cNvSpPr>
            <a:spLocks noGrp="1"/>
          </p:cNvSpPr>
          <p:nvPr>
            <p:ph type="sldNum" sz="quarter" idx="12"/>
          </p:nvPr>
        </p:nvSpPr>
        <p:spPr>
          <a:xfrm>
            <a:off x="8956900" y="5037663"/>
            <a:ext cx="551167" cy="279400"/>
          </a:xfrm>
        </p:spPr>
        <p:txBody>
          <a:bodyPr/>
          <a:lstStyle/>
          <a:p>
            <a:fld id="{F95165A8-249A-4835-A53D-70AEEF88DCDC}" type="slidenum">
              <a:rPr lang="it-IT" smtClean="0"/>
              <a:t>‹N›</a:t>
            </a:fld>
            <a:endParaRPr lang="it-IT"/>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614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1977532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3683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AD239DA6-69BD-40A6-8366-F1F553E76373}" type="datetimeFigureOut">
              <a:rPr lang="it-IT" smtClean="0"/>
              <a:t>20/05/2021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407386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BFD15C65-29F5-4F93-BACA-9E908E78549C}"/>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1"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6AA863B8-5082-4152-8752-3F4FAA7A6809}"/>
              </a:ext>
            </a:extLst>
          </p:cNvPr>
          <p:cNvSpPr>
            <a:spLocks noGrp="1"/>
          </p:cNvSpPr>
          <p:nvPr>
            <p:ph type="dt" sz="half" idx="10"/>
          </p:nvPr>
        </p:nvSpPr>
        <p:spPr/>
        <p:txBody>
          <a:bodyPr/>
          <a:lstStyle>
            <a:lvl1pPr>
              <a:defRPr/>
            </a:lvl1pPr>
          </a:lstStyle>
          <a:p>
            <a:pPr>
              <a:defRPr/>
            </a:pPr>
            <a:fld id="{6C6EE078-C2B5-43DD-AA08-83DE0C4117CE}" type="datetimeFigureOut">
              <a:rPr lang="en-US"/>
              <a:pPr>
                <a:defRPr/>
              </a:pPr>
              <a:t>5/20/2021</a:t>
            </a:fld>
            <a:endParaRPr lang="en-US"/>
          </a:p>
        </p:txBody>
      </p:sp>
      <p:sp>
        <p:nvSpPr>
          <p:cNvPr id="9" name="Footer Placeholder 7">
            <a:extLst>
              <a:ext uri="{FF2B5EF4-FFF2-40B4-BE49-F238E27FC236}">
                <a16:creationId xmlns:a16="http://schemas.microsoft.com/office/drawing/2014/main" id="{23763523-29A4-492C-B614-03F15E0ECD05}"/>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E9A56BC8-4D11-4D73-A96F-5646F578D754}"/>
              </a:ext>
            </a:extLst>
          </p:cNvPr>
          <p:cNvSpPr>
            <a:spLocks noGrp="1"/>
          </p:cNvSpPr>
          <p:nvPr>
            <p:ph type="sldNum" sz="quarter" idx="12"/>
          </p:nvPr>
        </p:nvSpPr>
        <p:spPr/>
        <p:txBody>
          <a:bodyPr/>
          <a:lstStyle>
            <a:lvl1pPr>
              <a:defRPr/>
            </a:lvl1pPr>
          </a:lstStyle>
          <a:p>
            <a:pPr>
              <a:defRPr/>
            </a:pPr>
            <a:fld id="{CBE62A6C-4277-48E8-9DA3-B26A55B3FBB7}" type="slidenum">
              <a:rPr lang="en-US"/>
              <a:pPr>
                <a:defRPr/>
              </a:pPr>
              <a:t>‹N›</a:t>
            </a:fld>
            <a:endParaRPr lang="en-US"/>
          </a:p>
        </p:txBody>
      </p:sp>
    </p:spTree>
    <p:extLst>
      <p:ext uri="{BB962C8B-B14F-4D97-AF65-F5344CB8AC3E}">
        <p14:creationId xmlns:p14="http://schemas.microsoft.com/office/powerpoint/2010/main" val="20945754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AD239DA6-69BD-40A6-8366-F1F553E76373}" type="datetimeFigureOut">
              <a:rPr lang="it-IT" smtClean="0"/>
              <a:t>20/05/2021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95165A8-249A-4835-A53D-70AEEF88DCDC}" type="slidenum">
              <a:rPr lang="it-IT" smtClean="0"/>
              <a:t>‹N›</a:t>
            </a:fld>
            <a:endParaRPr lang="it-IT"/>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7287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AD239DA6-69BD-40A6-8366-F1F553E76373}" type="datetimeFigureOut">
              <a:rPr lang="it-IT" smtClean="0"/>
              <a:t>20/05/2021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0787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39DA6-69BD-40A6-8366-F1F553E76373}" type="datetimeFigureOut">
              <a:rPr lang="it-IT" smtClean="0"/>
              <a:t>20/05/2021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2028468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20/05/2021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6125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20/05/2021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3541065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D239DA6-69BD-40A6-8366-F1F553E76373}" type="datetimeFigureOut">
              <a:rPr lang="it-IT" smtClean="0"/>
              <a:t>20/05/2021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3586306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2271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1136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Tree>
    <p:extLst>
      <p:ext uri="{BB962C8B-B14F-4D97-AF65-F5344CB8AC3E}">
        <p14:creationId xmlns:p14="http://schemas.microsoft.com/office/powerpoint/2010/main" val="3712769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986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F9F2ADE1-0009-4BD0-8642-F5E49A8E18E6}"/>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A42555ED-B1DF-4898-8F29-EB338B3F9D74}"/>
              </a:ext>
            </a:extLst>
          </p:cNvPr>
          <p:cNvSpPr>
            <a:spLocks noGrp="1"/>
          </p:cNvSpPr>
          <p:nvPr>
            <p:ph type="dt" sz="half" idx="10"/>
          </p:nvPr>
        </p:nvSpPr>
        <p:spPr/>
        <p:txBody>
          <a:bodyPr/>
          <a:lstStyle>
            <a:lvl1pPr>
              <a:defRPr/>
            </a:lvl1pPr>
          </a:lstStyle>
          <a:p>
            <a:pPr>
              <a:defRPr/>
            </a:pPr>
            <a:fld id="{2E0CB229-43EF-4096-A51E-4C9C8D53835D}" type="datetimeFigureOut">
              <a:rPr lang="en-US"/>
              <a:pPr>
                <a:defRPr/>
              </a:pPr>
              <a:t>5/20/2021</a:t>
            </a:fld>
            <a:endParaRPr lang="en-US"/>
          </a:p>
        </p:txBody>
      </p:sp>
      <p:sp>
        <p:nvSpPr>
          <p:cNvPr id="5" name="Footer Placeholder 3">
            <a:extLst>
              <a:ext uri="{FF2B5EF4-FFF2-40B4-BE49-F238E27FC236}">
                <a16:creationId xmlns:a16="http://schemas.microsoft.com/office/drawing/2014/main" id="{5BD598A5-AA51-4487-BAAC-70FB1B8C0F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A3D5E645-5B90-4520-9E18-41DCDE752BD1}"/>
              </a:ext>
            </a:extLst>
          </p:cNvPr>
          <p:cNvSpPr>
            <a:spLocks noGrp="1"/>
          </p:cNvSpPr>
          <p:nvPr>
            <p:ph type="sldNum" sz="quarter" idx="12"/>
          </p:nvPr>
        </p:nvSpPr>
        <p:spPr/>
        <p:txBody>
          <a:bodyPr/>
          <a:lstStyle>
            <a:lvl1pPr>
              <a:defRPr/>
            </a:lvl1pPr>
          </a:lstStyle>
          <a:p>
            <a:pPr>
              <a:defRPr/>
            </a:pPr>
            <a:fld id="{445AE910-8093-4A9D-870B-EEE6AB3F53DE}" type="slidenum">
              <a:rPr lang="en-US"/>
              <a:pPr>
                <a:defRPr/>
              </a:pPr>
              <a:t>‹N›</a:t>
            </a:fld>
            <a:endParaRPr lang="en-US"/>
          </a:p>
        </p:txBody>
      </p:sp>
    </p:spTree>
    <p:extLst>
      <p:ext uri="{BB962C8B-B14F-4D97-AF65-F5344CB8AC3E}">
        <p14:creationId xmlns:p14="http://schemas.microsoft.com/office/powerpoint/2010/main" val="11783990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1266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9523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D239DA6-69BD-40A6-8366-F1F553E76373}" type="datetimeFigureOut">
              <a:rPr lang="it-IT" smtClean="0"/>
              <a:t>20/05/2021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95165A8-249A-4835-A53D-70AEEF88DCDC}" type="slidenum">
              <a:rPr lang="it-IT" smtClean="0"/>
              <a:t>‹N›</a:t>
            </a:fld>
            <a:endParaRPr lang="it-IT"/>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9274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FF0DF444-B97E-417B-AADE-8099F4367C5B}"/>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76D5E563-6C33-4577-AF86-87907E97F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DA18EA69-0A45-460C-85A2-997563857822}"/>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CEAC3A82-282F-46E0-8332-8FE1291D8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3F5F43BB-8272-4B26-8186-8F486678E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110A6E41-5473-4572-AFFA-174780D35E5E}"/>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362BA812-9DE1-48B4-A1D5-136D6A05D63C}"/>
              </a:ext>
            </a:extLst>
          </p:cNvPr>
          <p:cNvSpPr>
            <a:spLocks noGrp="1"/>
          </p:cNvSpPr>
          <p:nvPr>
            <p:ph type="dt" sz="half" idx="10"/>
          </p:nvPr>
        </p:nvSpPr>
        <p:spPr>
          <a:xfrm>
            <a:off x="7983538" y="5037138"/>
            <a:ext cx="896937" cy="279400"/>
          </a:xfrm>
        </p:spPr>
        <p:txBody>
          <a:bodyPr/>
          <a:lstStyle>
            <a:lvl1pPr>
              <a:defRPr/>
            </a:lvl1pPr>
          </a:lstStyle>
          <a:p>
            <a:pPr>
              <a:defRPr/>
            </a:pPr>
            <a:fld id="{6D042946-09F2-4EE5-A086-8BE489A27B26}" type="datetimeFigureOut">
              <a:rPr lang="it-IT"/>
              <a:pPr>
                <a:defRPr/>
              </a:pPr>
              <a:t>20/05/2021</a:t>
            </a:fld>
            <a:endParaRPr lang="it-IT"/>
          </a:p>
        </p:txBody>
      </p:sp>
      <p:sp>
        <p:nvSpPr>
          <p:cNvPr id="11" name="Footer Placeholder 4">
            <a:extLst>
              <a:ext uri="{FF2B5EF4-FFF2-40B4-BE49-F238E27FC236}">
                <a16:creationId xmlns:a16="http://schemas.microsoft.com/office/drawing/2014/main" id="{31AA4A7A-9B06-4B81-ABC7-1C9BB5F170AC}"/>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7ECEDDC6-E59D-47B8-B8DA-1A7ABDAAC9F1}"/>
              </a:ext>
            </a:extLst>
          </p:cNvPr>
          <p:cNvSpPr>
            <a:spLocks noGrp="1"/>
          </p:cNvSpPr>
          <p:nvPr>
            <p:ph type="sldNum" sz="quarter" idx="12"/>
          </p:nvPr>
        </p:nvSpPr>
        <p:spPr>
          <a:xfrm>
            <a:off x="8956675" y="5037138"/>
            <a:ext cx="550863" cy="279400"/>
          </a:xfrm>
        </p:spPr>
        <p:txBody>
          <a:bodyPr/>
          <a:lstStyle>
            <a:lvl1pPr>
              <a:defRPr/>
            </a:lvl1pPr>
          </a:lstStyle>
          <a:p>
            <a:pPr>
              <a:defRPr/>
            </a:pPr>
            <a:fld id="{F93AB84F-513D-4FEE-9328-D8524D7C0482}" type="slidenum">
              <a:rPr lang="it-IT"/>
              <a:pPr>
                <a:defRPr/>
              </a:pPr>
              <a:t>‹N›</a:t>
            </a:fld>
            <a:endParaRPr lang="it-IT"/>
          </a:p>
        </p:txBody>
      </p:sp>
    </p:spTree>
    <p:extLst>
      <p:ext uri="{BB962C8B-B14F-4D97-AF65-F5344CB8AC3E}">
        <p14:creationId xmlns:p14="http://schemas.microsoft.com/office/powerpoint/2010/main" val="1926732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2ED9D5E2-E4DD-40D5-95E0-E872D9959B34}"/>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E81474F8-23B0-4365-999C-C86E6D404D49}"/>
              </a:ext>
            </a:extLst>
          </p:cNvPr>
          <p:cNvSpPr>
            <a:spLocks noGrp="1"/>
          </p:cNvSpPr>
          <p:nvPr>
            <p:ph type="dt" sz="half" idx="10"/>
          </p:nvPr>
        </p:nvSpPr>
        <p:spPr/>
        <p:txBody>
          <a:bodyPr/>
          <a:lstStyle>
            <a:lvl1pPr>
              <a:defRPr/>
            </a:lvl1pPr>
          </a:lstStyle>
          <a:p>
            <a:pPr>
              <a:defRPr/>
            </a:pPr>
            <a:fld id="{5B27AC37-94FA-4927-BE18-6B5A165BFA4A}" type="datetimeFigureOut">
              <a:rPr lang="it-IT"/>
              <a:pPr>
                <a:defRPr/>
              </a:pPr>
              <a:t>20/05/2021</a:t>
            </a:fld>
            <a:endParaRPr lang="it-IT"/>
          </a:p>
        </p:txBody>
      </p:sp>
      <p:sp>
        <p:nvSpPr>
          <p:cNvPr id="6" name="Footer Placeholder 4">
            <a:extLst>
              <a:ext uri="{FF2B5EF4-FFF2-40B4-BE49-F238E27FC236}">
                <a16:creationId xmlns:a16="http://schemas.microsoft.com/office/drawing/2014/main" id="{9F3205CB-93AA-456C-8DCA-3C416FA41F16}"/>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3F0C0685-E1B0-42AE-BE6B-2489A1B757F2}"/>
              </a:ext>
            </a:extLst>
          </p:cNvPr>
          <p:cNvSpPr>
            <a:spLocks noGrp="1"/>
          </p:cNvSpPr>
          <p:nvPr>
            <p:ph type="sldNum" sz="quarter" idx="12"/>
          </p:nvPr>
        </p:nvSpPr>
        <p:spPr/>
        <p:txBody>
          <a:bodyPr/>
          <a:lstStyle>
            <a:lvl1pPr>
              <a:defRPr/>
            </a:lvl1pPr>
          </a:lstStyle>
          <a:p>
            <a:pPr>
              <a:defRPr/>
            </a:pPr>
            <a:fld id="{8B0504EC-E9B7-4341-BA9C-A33EB5FE77B3}" type="slidenum">
              <a:rPr lang="it-IT"/>
              <a:pPr>
                <a:defRPr/>
              </a:pPr>
              <a:t>‹N›</a:t>
            </a:fld>
            <a:endParaRPr lang="it-IT"/>
          </a:p>
        </p:txBody>
      </p:sp>
    </p:spTree>
    <p:extLst>
      <p:ext uri="{BB962C8B-B14F-4D97-AF65-F5344CB8AC3E}">
        <p14:creationId xmlns:p14="http://schemas.microsoft.com/office/powerpoint/2010/main" val="3372087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E63D8C32-C6C0-4ECA-9118-2AB00D0678DD}"/>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C267756E-B76C-48AD-82D3-8EFBF1DA1F64}"/>
              </a:ext>
            </a:extLst>
          </p:cNvPr>
          <p:cNvSpPr>
            <a:spLocks noGrp="1"/>
          </p:cNvSpPr>
          <p:nvPr>
            <p:ph type="dt" sz="half" idx="10"/>
          </p:nvPr>
        </p:nvSpPr>
        <p:spPr/>
        <p:txBody>
          <a:bodyPr/>
          <a:lstStyle>
            <a:lvl1pPr>
              <a:defRPr/>
            </a:lvl1pPr>
          </a:lstStyle>
          <a:p>
            <a:pPr>
              <a:defRPr/>
            </a:pPr>
            <a:fld id="{2F03A0BE-4668-4AEB-96E8-0E0401CBAAC9}" type="datetimeFigureOut">
              <a:rPr lang="it-IT"/>
              <a:pPr>
                <a:defRPr/>
              </a:pPr>
              <a:t>20/05/2021</a:t>
            </a:fld>
            <a:endParaRPr lang="it-IT"/>
          </a:p>
        </p:txBody>
      </p:sp>
      <p:sp>
        <p:nvSpPr>
          <p:cNvPr id="6" name="Footer Placeholder 4">
            <a:extLst>
              <a:ext uri="{FF2B5EF4-FFF2-40B4-BE49-F238E27FC236}">
                <a16:creationId xmlns:a16="http://schemas.microsoft.com/office/drawing/2014/main" id="{BF46C5AB-A931-4976-863B-7DB07AE60F3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BB0D7912-6BD3-45BB-8572-A4437EBF7557}"/>
              </a:ext>
            </a:extLst>
          </p:cNvPr>
          <p:cNvSpPr>
            <a:spLocks noGrp="1"/>
          </p:cNvSpPr>
          <p:nvPr>
            <p:ph type="sldNum" sz="quarter" idx="12"/>
          </p:nvPr>
        </p:nvSpPr>
        <p:spPr/>
        <p:txBody>
          <a:bodyPr/>
          <a:lstStyle>
            <a:lvl1pPr>
              <a:defRPr/>
            </a:lvl1pPr>
          </a:lstStyle>
          <a:p>
            <a:pPr>
              <a:defRPr/>
            </a:pPr>
            <a:fld id="{60B44247-90BF-41AC-9D26-F345555D96E9}" type="slidenum">
              <a:rPr lang="it-IT"/>
              <a:pPr>
                <a:defRPr/>
              </a:pPr>
              <a:t>‹N›</a:t>
            </a:fld>
            <a:endParaRPr lang="it-IT"/>
          </a:p>
        </p:txBody>
      </p:sp>
    </p:spTree>
    <p:extLst>
      <p:ext uri="{BB962C8B-B14F-4D97-AF65-F5344CB8AC3E}">
        <p14:creationId xmlns:p14="http://schemas.microsoft.com/office/powerpoint/2010/main" val="1503255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5425A40C-A5BB-4B26-AB82-31A2BAC33860}"/>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9A2CEBE5-2763-40B8-95E4-C06E7E9F45C1}"/>
              </a:ext>
            </a:extLst>
          </p:cNvPr>
          <p:cNvSpPr>
            <a:spLocks noGrp="1"/>
          </p:cNvSpPr>
          <p:nvPr>
            <p:ph type="dt" sz="half" idx="10"/>
          </p:nvPr>
        </p:nvSpPr>
        <p:spPr/>
        <p:txBody>
          <a:bodyPr/>
          <a:lstStyle>
            <a:lvl1pPr>
              <a:defRPr/>
            </a:lvl1pPr>
          </a:lstStyle>
          <a:p>
            <a:pPr>
              <a:defRPr/>
            </a:pPr>
            <a:fld id="{48697758-7FFC-4471-B03D-6BC0FFAD5398}" type="datetimeFigureOut">
              <a:rPr lang="it-IT"/>
              <a:pPr>
                <a:defRPr/>
              </a:pPr>
              <a:t>20/05/2021</a:t>
            </a:fld>
            <a:endParaRPr lang="it-IT"/>
          </a:p>
        </p:txBody>
      </p:sp>
      <p:sp>
        <p:nvSpPr>
          <p:cNvPr id="7" name="Footer Placeholder 5">
            <a:extLst>
              <a:ext uri="{FF2B5EF4-FFF2-40B4-BE49-F238E27FC236}">
                <a16:creationId xmlns:a16="http://schemas.microsoft.com/office/drawing/2014/main" id="{CB69F40C-40D1-4D7A-99BC-0B5CE032471F}"/>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F7AD48D3-A4DD-4DED-A1AC-40D989E04137}"/>
              </a:ext>
            </a:extLst>
          </p:cNvPr>
          <p:cNvSpPr>
            <a:spLocks noGrp="1"/>
          </p:cNvSpPr>
          <p:nvPr>
            <p:ph type="sldNum" sz="quarter" idx="12"/>
          </p:nvPr>
        </p:nvSpPr>
        <p:spPr/>
        <p:txBody>
          <a:bodyPr/>
          <a:lstStyle>
            <a:lvl1pPr>
              <a:defRPr/>
            </a:lvl1pPr>
          </a:lstStyle>
          <a:p>
            <a:pPr>
              <a:defRPr/>
            </a:pPr>
            <a:fld id="{88A83D43-C170-42D5-9E2C-574121D49991}" type="slidenum">
              <a:rPr lang="it-IT"/>
              <a:pPr>
                <a:defRPr/>
              </a:pPr>
              <a:t>‹N›</a:t>
            </a:fld>
            <a:endParaRPr lang="it-IT"/>
          </a:p>
        </p:txBody>
      </p:sp>
    </p:spTree>
    <p:extLst>
      <p:ext uri="{BB962C8B-B14F-4D97-AF65-F5344CB8AC3E}">
        <p14:creationId xmlns:p14="http://schemas.microsoft.com/office/powerpoint/2010/main" val="11286166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D093C22A-F954-452D-9EAF-CD0BFF8646DE}"/>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E97D5400-E140-4078-B360-14C0AC3CEBC2}"/>
              </a:ext>
            </a:extLst>
          </p:cNvPr>
          <p:cNvSpPr>
            <a:spLocks noGrp="1"/>
          </p:cNvSpPr>
          <p:nvPr>
            <p:ph type="dt" sz="half" idx="10"/>
          </p:nvPr>
        </p:nvSpPr>
        <p:spPr/>
        <p:txBody>
          <a:bodyPr/>
          <a:lstStyle>
            <a:lvl1pPr>
              <a:defRPr/>
            </a:lvl1pPr>
          </a:lstStyle>
          <a:p>
            <a:pPr>
              <a:defRPr/>
            </a:pPr>
            <a:fld id="{D7F3D6FC-966F-4495-A16F-7A489B7B0B78}" type="datetimeFigureOut">
              <a:rPr lang="it-IT"/>
              <a:pPr>
                <a:defRPr/>
              </a:pPr>
              <a:t>20/05/2021</a:t>
            </a:fld>
            <a:endParaRPr lang="it-IT"/>
          </a:p>
        </p:txBody>
      </p:sp>
      <p:sp>
        <p:nvSpPr>
          <p:cNvPr id="9" name="Footer Placeholder 7">
            <a:extLst>
              <a:ext uri="{FF2B5EF4-FFF2-40B4-BE49-F238E27FC236}">
                <a16:creationId xmlns:a16="http://schemas.microsoft.com/office/drawing/2014/main" id="{E3BA0B77-81F7-4118-AE2A-3FF7AC844B48}"/>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7400E10F-0E3F-4844-9DC1-D249E06EB3D9}"/>
              </a:ext>
            </a:extLst>
          </p:cNvPr>
          <p:cNvSpPr>
            <a:spLocks noGrp="1"/>
          </p:cNvSpPr>
          <p:nvPr>
            <p:ph type="sldNum" sz="quarter" idx="12"/>
          </p:nvPr>
        </p:nvSpPr>
        <p:spPr/>
        <p:txBody>
          <a:bodyPr/>
          <a:lstStyle>
            <a:lvl1pPr>
              <a:defRPr/>
            </a:lvl1pPr>
          </a:lstStyle>
          <a:p>
            <a:pPr>
              <a:defRPr/>
            </a:pPr>
            <a:fld id="{FCADA9E4-4F0D-44A8-8B19-2E1280C76DB0}" type="slidenum">
              <a:rPr lang="it-IT"/>
              <a:pPr>
                <a:defRPr/>
              </a:pPr>
              <a:t>‹N›</a:t>
            </a:fld>
            <a:endParaRPr lang="it-IT"/>
          </a:p>
        </p:txBody>
      </p:sp>
    </p:spTree>
    <p:extLst>
      <p:ext uri="{BB962C8B-B14F-4D97-AF65-F5344CB8AC3E}">
        <p14:creationId xmlns:p14="http://schemas.microsoft.com/office/powerpoint/2010/main" val="1672969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0F55114F-8FE2-4075-85BF-752B198F5357}"/>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736B2AFD-5DC8-4E4B-A2D7-CDCEE9585BBD}"/>
              </a:ext>
            </a:extLst>
          </p:cNvPr>
          <p:cNvSpPr>
            <a:spLocks noGrp="1"/>
          </p:cNvSpPr>
          <p:nvPr>
            <p:ph type="dt" sz="half" idx="10"/>
          </p:nvPr>
        </p:nvSpPr>
        <p:spPr/>
        <p:txBody>
          <a:bodyPr/>
          <a:lstStyle>
            <a:lvl1pPr>
              <a:defRPr/>
            </a:lvl1pPr>
          </a:lstStyle>
          <a:p>
            <a:pPr>
              <a:defRPr/>
            </a:pPr>
            <a:fld id="{9B00FAE0-A6C5-45BC-A5A7-2625D911DD6A}" type="datetimeFigureOut">
              <a:rPr lang="it-IT"/>
              <a:pPr>
                <a:defRPr/>
              </a:pPr>
              <a:t>20/05/2021</a:t>
            </a:fld>
            <a:endParaRPr lang="it-IT"/>
          </a:p>
        </p:txBody>
      </p:sp>
      <p:sp>
        <p:nvSpPr>
          <p:cNvPr id="5" name="Footer Placeholder 3">
            <a:extLst>
              <a:ext uri="{FF2B5EF4-FFF2-40B4-BE49-F238E27FC236}">
                <a16:creationId xmlns:a16="http://schemas.microsoft.com/office/drawing/2014/main" id="{A5DA5D3F-4345-46E2-B334-C3B5703ACC85}"/>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12D391F0-6B36-44BA-B5E1-788FE08CB233}"/>
              </a:ext>
            </a:extLst>
          </p:cNvPr>
          <p:cNvSpPr>
            <a:spLocks noGrp="1"/>
          </p:cNvSpPr>
          <p:nvPr>
            <p:ph type="sldNum" sz="quarter" idx="12"/>
          </p:nvPr>
        </p:nvSpPr>
        <p:spPr/>
        <p:txBody>
          <a:bodyPr/>
          <a:lstStyle>
            <a:lvl1pPr>
              <a:defRPr/>
            </a:lvl1pPr>
          </a:lstStyle>
          <a:p>
            <a:pPr>
              <a:defRPr/>
            </a:pPr>
            <a:fld id="{06EEF34E-389E-4FB7-A9A1-0BA4D2CB6F3A}" type="slidenum">
              <a:rPr lang="it-IT"/>
              <a:pPr>
                <a:defRPr/>
              </a:pPr>
              <a:t>‹N›</a:t>
            </a:fld>
            <a:endParaRPr lang="it-IT"/>
          </a:p>
        </p:txBody>
      </p:sp>
    </p:spTree>
    <p:extLst>
      <p:ext uri="{BB962C8B-B14F-4D97-AF65-F5344CB8AC3E}">
        <p14:creationId xmlns:p14="http://schemas.microsoft.com/office/powerpoint/2010/main" val="3357047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F610CB-1EF4-4070-956A-F2AFC06E3DF2}"/>
              </a:ext>
            </a:extLst>
          </p:cNvPr>
          <p:cNvSpPr>
            <a:spLocks noGrp="1"/>
          </p:cNvSpPr>
          <p:nvPr>
            <p:ph type="dt" sz="half" idx="10"/>
          </p:nvPr>
        </p:nvSpPr>
        <p:spPr/>
        <p:txBody>
          <a:bodyPr/>
          <a:lstStyle>
            <a:lvl1pPr>
              <a:defRPr/>
            </a:lvl1pPr>
          </a:lstStyle>
          <a:p>
            <a:pPr>
              <a:defRPr/>
            </a:pPr>
            <a:fld id="{6D1A40A8-1391-42AF-853C-5F65DD387F8B}" type="datetimeFigureOut">
              <a:rPr lang="it-IT"/>
              <a:pPr>
                <a:defRPr/>
              </a:pPr>
              <a:t>20/05/2021</a:t>
            </a:fld>
            <a:endParaRPr lang="it-IT"/>
          </a:p>
        </p:txBody>
      </p:sp>
      <p:sp>
        <p:nvSpPr>
          <p:cNvPr id="3" name="Footer Placeholder 4">
            <a:extLst>
              <a:ext uri="{FF2B5EF4-FFF2-40B4-BE49-F238E27FC236}">
                <a16:creationId xmlns:a16="http://schemas.microsoft.com/office/drawing/2014/main" id="{1C053B02-7A74-452D-8863-DE538F8C11F2}"/>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DAE35F91-904D-4672-B02C-4CBB9DFBBEEC}"/>
              </a:ext>
            </a:extLst>
          </p:cNvPr>
          <p:cNvSpPr>
            <a:spLocks noGrp="1"/>
          </p:cNvSpPr>
          <p:nvPr>
            <p:ph type="sldNum" sz="quarter" idx="12"/>
          </p:nvPr>
        </p:nvSpPr>
        <p:spPr/>
        <p:txBody>
          <a:bodyPr/>
          <a:lstStyle>
            <a:lvl1pPr>
              <a:defRPr/>
            </a:lvl1pPr>
          </a:lstStyle>
          <a:p>
            <a:pPr>
              <a:defRPr/>
            </a:pPr>
            <a:fld id="{5A4D4A65-184F-45B2-973E-B181078B5C14}" type="slidenum">
              <a:rPr lang="it-IT"/>
              <a:pPr>
                <a:defRPr/>
              </a:pPr>
              <a:t>‹N›</a:t>
            </a:fld>
            <a:endParaRPr lang="it-IT"/>
          </a:p>
        </p:txBody>
      </p:sp>
    </p:spTree>
    <p:extLst>
      <p:ext uri="{BB962C8B-B14F-4D97-AF65-F5344CB8AC3E}">
        <p14:creationId xmlns:p14="http://schemas.microsoft.com/office/powerpoint/2010/main" val="51782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99D739C-ED90-4AB5-A4A6-1BC4ED244B3A}"/>
              </a:ext>
            </a:extLst>
          </p:cNvPr>
          <p:cNvSpPr>
            <a:spLocks noGrp="1"/>
          </p:cNvSpPr>
          <p:nvPr>
            <p:ph type="dt" sz="half" idx="10"/>
          </p:nvPr>
        </p:nvSpPr>
        <p:spPr/>
        <p:txBody>
          <a:bodyPr/>
          <a:lstStyle>
            <a:lvl1pPr>
              <a:defRPr/>
            </a:lvl1pPr>
          </a:lstStyle>
          <a:p>
            <a:pPr>
              <a:defRPr/>
            </a:pPr>
            <a:fld id="{1D77E3DA-CEAE-4227-8C61-3324CBB38CE3}" type="datetimeFigureOut">
              <a:rPr lang="en-US"/>
              <a:pPr>
                <a:defRPr/>
              </a:pPr>
              <a:t>5/20/2021</a:t>
            </a:fld>
            <a:endParaRPr lang="en-US"/>
          </a:p>
        </p:txBody>
      </p:sp>
      <p:sp>
        <p:nvSpPr>
          <p:cNvPr id="3" name="Footer Placeholder 4">
            <a:extLst>
              <a:ext uri="{FF2B5EF4-FFF2-40B4-BE49-F238E27FC236}">
                <a16:creationId xmlns:a16="http://schemas.microsoft.com/office/drawing/2014/main" id="{3FF0DC05-BFB8-4727-937A-1817251006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A170DA4-E517-4544-ABF8-3191B03BA250}"/>
              </a:ext>
            </a:extLst>
          </p:cNvPr>
          <p:cNvSpPr>
            <a:spLocks noGrp="1"/>
          </p:cNvSpPr>
          <p:nvPr>
            <p:ph type="sldNum" sz="quarter" idx="12"/>
          </p:nvPr>
        </p:nvSpPr>
        <p:spPr/>
        <p:txBody>
          <a:bodyPr/>
          <a:lstStyle>
            <a:lvl1pPr>
              <a:defRPr/>
            </a:lvl1pPr>
          </a:lstStyle>
          <a:p>
            <a:pPr>
              <a:defRPr/>
            </a:pPr>
            <a:fld id="{55B18488-EF06-4013-852D-9D39FC465A25}" type="slidenum">
              <a:rPr lang="en-US"/>
              <a:pPr>
                <a:defRPr/>
              </a:pPr>
              <a:t>‹N›</a:t>
            </a:fld>
            <a:endParaRPr lang="en-US"/>
          </a:p>
        </p:txBody>
      </p:sp>
    </p:spTree>
    <p:extLst>
      <p:ext uri="{BB962C8B-B14F-4D97-AF65-F5344CB8AC3E}">
        <p14:creationId xmlns:p14="http://schemas.microsoft.com/office/powerpoint/2010/main" val="22349162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BEB09825-C4BE-42D3-88A5-AD34FE45F781}"/>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2CF89E26-B37D-47C1-82CC-9C6B8BFF788B}"/>
              </a:ext>
            </a:extLst>
          </p:cNvPr>
          <p:cNvSpPr>
            <a:spLocks noGrp="1"/>
          </p:cNvSpPr>
          <p:nvPr>
            <p:ph type="dt" sz="half" idx="10"/>
          </p:nvPr>
        </p:nvSpPr>
        <p:spPr/>
        <p:txBody>
          <a:bodyPr/>
          <a:lstStyle>
            <a:lvl1pPr>
              <a:defRPr/>
            </a:lvl1pPr>
          </a:lstStyle>
          <a:p>
            <a:pPr>
              <a:defRPr/>
            </a:pPr>
            <a:fld id="{3E0F1BAC-E86E-4BE5-A751-FC3FA87A4A32}" type="datetimeFigureOut">
              <a:rPr lang="it-IT"/>
              <a:pPr>
                <a:defRPr/>
              </a:pPr>
              <a:t>20/05/2021</a:t>
            </a:fld>
            <a:endParaRPr lang="it-IT"/>
          </a:p>
        </p:txBody>
      </p:sp>
      <p:sp>
        <p:nvSpPr>
          <p:cNvPr id="7" name="Footer Placeholder 5">
            <a:extLst>
              <a:ext uri="{FF2B5EF4-FFF2-40B4-BE49-F238E27FC236}">
                <a16:creationId xmlns:a16="http://schemas.microsoft.com/office/drawing/2014/main" id="{9734A213-F03A-4539-AFD9-EB1C23B715C3}"/>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A065C5C4-D33D-4D27-8AEF-6627F6B14AEC}"/>
              </a:ext>
            </a:extLst>
          </p:cNvPr>
          <p:cNvSpPr>
            <a:spLocks noGrp="1"/>
          </p:cNvSpPr>
          <p:nvPr>
            <p:ph type="sldNum" sz="quarter" idx="12"/>
          </p:nvPr>
        </p:nvSpPr>
        <p:spPr/>
        <p:txBody>
          <a:bodyPr/>
          <a:lstStyle>
            <a:lvl1pPr>
              <a:defRPr/>
            </a:lvl1pPr>
          </a:lstStyle>
          <a:p>
            <a:pPr>
              <a:defRPr/>
            </a:pPr>
            <a:fld id="{EE4304E8-5554-4F01-B986-7D5FB4CE9A5E}" type="slidenum">
              <a:rPr lang="it-IT"/>
              <a:pPr>
                <a:defRPr/>
              </a:pPr>
              <a:t>‹N›</a:t>
            </a:fld>
            <a:endParaRPr lang="it-IT"/>
          </a:p>
        </p:txBody>
      </p:sp>
    </p:spTree>
    <p:extLst>
      <p:ext uri="{BB962C8B-B14F-4D97-AF65-F5344CB8AC3E}">
        <p14:creationId xmlns:p14="http://schemas.microsoft.com/office/powerpoint/2010/main" val="29788173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3BC10C74-EF0F-47FB-970D-F850DF3F739B}"/>
              </a:ext>
            </a:extLst>
          </p:cNvPr>
          <p:cNvSpPr>
            <a:spLocks noGrp="1"/>
          </p:cNvSpPr>
          <p:nvPr>
            <p:ph type="dt" sz="half" idx="10"/>
          </p:nvPr>
        </p:nvSpPr>
        <p:spPr/>
        <p:txBody>
          <a:bodyPr/>
          <a:lstStyle>
            <a:lvl1pPr>
              <a:defRPr/>
            </a:lvl1pPr>
          </a:lstStyle>
          <a:p>
            <a:pPr>
              <a:defRPr/>
            </a:pPr>
            <a:fld id="{665A1A41-FF8D-4137-BE8A-6810F67AACF0}" type="datetimeFigureOut">
              <a:rPr lang="it-IT"/>
              <a:pPr>
                <a:defRPr/>
              </a:pPr>
              <a:t>20/05/2021</a:t>
            </a:fld>
            <a:endParaRPr lang="it-IT"/>
          </a:p>
        </p:txBody>
      </p:sp>
      <p:sp>
        <p:nvSpPr>
          <p:cNvPr id="6" name="Footer Placeholder 4">
            <a:extLst>
              <a:ext uri="{FF2B5EF4-FFF2-40B4-BE49-F238E27FC236}">
                <a16:creationId xmlns:a16="http://schemas.microsoft.com/office/drawing/2014/main" id="{E303E1D2-3E3E-4F74-BE80-2D94C988A12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22279E1-1959-4F48-A30E-232F395DBB70}"/>
              </a:ext>
            </a:extLst>
          </p:cNvPr>
          <p:cNvSpPr>
            <a:spLocks noGrp="1"/>
          </p:cNvSpPr>
          <p:nvPr>
            <p:ph type="sldNum" sz="quarter" idx="12"/>
          </p:nvPr>
        </p:nvSpPr>
        <p:spPr/>
        <p:txBody>
          <a:bodyPr/>
          <a:lstStyle>
            <a:lvl1pPr>
              <a:defRPr/>
            </a:lvl1pPr>
          </a:lstStyle>
          <a:p>
            <a:pPr>
              <a:defRPr/>
            </a:pPr>
            <a:fld id="{E30EED25-DE2F-4317-B48A-5708A5C1EB1B}" type="slidenum">
              <a:rPr lang="it-IT"/>
              <a:pPr>
                <a:defRPr/>
              </a:pPr>
              <a:t>‹N›</a:t>
            </a:fld>
            <a:endParaRPr lang="it-IT"/>
          </a:p>
        </p:txBody>
      </p:sp>
    </p:spTree>
    <p:extLst>
      <p:ext uri="{BB962C8B-B14F-4D97-AF65-F5344CB8AC3E}">
        <p14:creationId xmlns:p14="http://schemas.microsoft.com/office/powerpoint/2010/main" val="2336097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5ECB3FCA-907E-403F-8FBA-C1FF329E845C}"/>
              </a:ext>
            </a:extLst>
          </p:cNvPr>
          <p:cNvSpPr>
            <a:spLocks noGrp="1"/>
          </p:cNvSpPr>
          <p:nvPr>
            <p:ph type="dt" sz="half" idx="10"/>
          </p:nvPr>
        </p:nvSpPr>
        <p:spPr/>
        <p:txBody>
          <a:bodyPr/>
          <a:lstStyle>
            <a:lvl1pPr>
              <a:defRPr/>
            </a:lvl1pPr>
          </a:lstStyle>
          <a:p>
            <a:pPr>
              <a:defRPr/>
            </a:pPr>
            <a:fld id="{2E76D326-00F7-46F9-B317-8A2CE56045CE}" type="datetimeFigureOut">
              <a:rPr lang="it-IT"/>
              <a:pPr>
                <a:defRPr/>
              </a:pPr>
              <a:t>20/05/2021</a:t>
            </a:fld>
            <a:endParaRPr lang="it-IT"/>
          </a:p>
        </p:txBody>
      </p:sp>
      <p:sp>
        <p:nvSpPr>
          <p:cNvPr id="6" name="Footer Placeholder 4">
            <a:extLst>
              <a:ext uri="{FF2B5EF4-FFF2-40B4-BE49-F238E27FC236}">
                <a16:creationId xmlns:a16="http://schemas.microsoft.com/office/drawing/2014/main" id="{103B0D11-9675-4002-BF3F-5D9CA1DA0959}"/>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FCB1A8E-36F0-46F8-84E8-4F77BE78756F}"/>
              </a:ext>
            </a:extLst>
          </p:cNvPr>
          <p:cNvSpPr>
            <a:spLocks noGrp="1"/>
          </p:cNvSpPr>
          <p:nvPr>
            <p:ph type="sldNum" sz="quarter" idx="12"/>
          </p:nvPr>
        </p:nvSpPr>
        <p:spPr/>
        <p:txBody>
          <a:bodyPr/>
          <a:lstStyle>
            <a:lvl1pPr>
              <a:defRPr/>
            </a:lvl1pPr>
          </a:lstStyle>
          <a:p>
            <a:pPr>
              <a:defRPr/>
            </a:pPr>
            <a:fld id="{5B9DEA2B-2F7A-4C82-925C-913B19DA536F}" type="slidenum">
              <a:rPr lang="it-IT"/>
              <a:pPr>
                <a:defRPr/>
              </a:pPr>
              <a:t>‹N›</a:t>
            </a:fld>
            <a:endParaRPr lang="it-IT"/>
          </a:p>
        </p:txBody>
      </p:sp>
    </p:spTree>
    <p:extLst>
      <p:ext uri="{BB962C8B-B14F-4D97-AF65-F5344CB8AC3E}">
        <p14:creationId xmlns:p14="http://schemas.microsoft.com/office/powerpoint/2010/main" val="17507519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F4018B42-D1A0-4CDF-B6A1-4BCC5C23DDDB}"/>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6D5E5CB6-34C9-4D0B-8DBA-56F203D32B00}"/>
              </a:ext>
            </a:extLst>
          </p:cNvPr>
          <p:cNvSpPr>
            <a:spLocks noGrp="1"/>
          </p:cNvSpPr>
          <p:nvPr>
            <p:ph type="dt" sz="half" idx="10"/>
          </p:nvPr>
        </p:nvSpPr>
        <p:spPr/>
        <p:txBody>
          <a:bodyPr/>
          <a:lstStyle>
            <a:lvl1pPr>
              <a:defRPr/>
            </a:lvl1pPr>
          </a:lstStyle>
          <a:p>
            <a:pPr>
              <a:defRPr/>
            </a:pPr>
            <a:fld id="{76F0C954-1B74-42EB-8D5B-E64B7EB188D1}" type="datetimeFigureOut">
              <a:rPr lang="it-IT"/>
              <a:pPr>
                <a:defRPr/>
              </a:pPr>
              <a:t>20/05/2021</a:t>
            </a:fld>
            <a:endParaRPr lang="it-IT"/>
          </a:p>
        </p:txBody>
      </p:sp>
      <p:sp>
        <p:nvSpPr>
          <p:cNvPr id="6" name="Footer Placeholder 4">
            <a:extLst>
              <a:ext uri="{FF2B5EF4-FFF2-40B4-BE49-F238E27FC236}">
                <a16:creationId xmlns:a16="http://schemas.microsoft.com/office/drawing/2014/main" id="{09E5759E-17E1-4A5A-865B-D2E7E9004DC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1F5614B3-1CAA-43D7-984E-D3FF1F73A43C}"/>
              </a:ext>
            </a:extLst>
          </p:cNvPr>
          <p:cNvSpPr>
            <a:spLocks noGrp="1"/>
          </p:cNvSpPr>
          <p:nvPr>
            <p:ph type="sldNum" sz="quarter" idx="12"/>
          </p:nvPr>
        </p:nvSpPr>
        <p:spPr/>
        <p:txBody>
          <a:bodyPr/>
          <a:lstStyle>
            <a:lvl1pPr>
              <a:defRPr/>
            </a:lvl1pPr>
          </a:lstStyle>
          <a:p>
            <a:pPr>
              <a:defRPr/>
            </a:pPr>
            <a:fld id="{D739ACD6-2EDB-4986-8FDC-7D46F3714208}" type="slidenum">
              <a:rPr lang="it-IT"/>
              <a:pPr>
                <a:defRPr/>
              </a:pPr>
              <a:t>‹N›</a:t>
            </a:fld>
            <a:endParaRPr lang="it-IT"/>
          </a:p>
        </p:txBody>
      </p:sp>
    </p:spTree>
    <p:extLst>
      <p:ext uri="{BB962C8B-B14F-4D97-AF65-F5344CB8AC3E}">
        <p14:creationId xmlns:p14="http://schemas.microsoft.com/office/powerpoint/2010/main" val="3234128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671E34DF-0E9D-4571-8815-6507CBB98C80}"/>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defRPr/>
            </a:pPr>
            <a:r>
              <a:rPr lang="en-US" altLang="it-IT" sz="8000"/>
              <a:t>“</a:t>
            </a:r>
          </a:p>
        </p:txBody>
      </p:sp>
      <p:sp>
        <p:nvSpPr>
          <p:cNvPr id="6" name="TextBox 14">
            <a:extLst>
              <a:ext uri="{FF2B5EF4-FFF2-40B4-BE49-F238E27FC236}">
                <a16:creationId xmlns:a16="http://schemas.microsoft.com/office/drawing/2014/main" id="{2BEC3BE1-C7F6-485B-A0D2-5F75A0B0533A}"/>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a:defRPr/>
            </a:pPr>
            <a:r>
              <a:rPr lang="en-US" altLang="it-IT" sz="8000"/>
              <a:t>”</a:t>
            </a:r>
          </a:p>
        </p:txBody>
      </p:sp>
      <p:cxnSp>
        <p:nvCxnSpPr>
          <p:cNvPr id="7" name="Straight Connector 18">
            <a:extLst>
              <a:ext uri="{FF2B5EF4-FFF2-40B4-BE49-F238E27FC236}">
                <a16:creationId xmlns:a16="http://schemas.microsoft.com/office/drawing/2014/main" id="{6A161CEA-F8BC-47E1-B9C0-48A32E645036}"/>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17931DA3-0568-4ED2-9E24-3D8A559666FA}"/>
              </a:ext>
            </a:extLst>
          </p:cNvPr>
          <p:cNvSpPr>
            <a:spLocks noGrp="1"/>
          </p:cNvSpPr>
          <p:nvPr>
            <p:ph type="dt" sz="half" idx="14"/>
          </p:nvPr>
        </p:nvSpPr>
        <p:spPr/>
        <p:txBody>
          <a:bodyPr/>
          <a:lstStyle>
            <a:lvl1pPr>
              <a:defRPr/>
            </a:lvl1pPr>
          </a:lstStyle>
          <a:p>
            <a:pPr>
              <a:defRPr/>
            </a:pPr>
            <a:fld id="{CF66A4B0-9463-494E-B7E5-EC8C78F89B6B}" type="datetimeFigureOut">
              <a:rPr lang="it-IT"/>
              <a:pPr>
                <a:defRPr/>
              </a:pPr>
              <a:t>20/05/2021</a:t>
            </a:fld>
            <a:endParaRPr lang="it-IT"/>
          </a:p>
        </p:txBody>
      </p:sp>
      <p:sp>
        <p:nvSpPr>
          <p:cNvPr id="9" name="Footer Placeholder 4">
            <a:extLst>
              <a:ext uri="{FF2B5EF4-FFF2-40B4-BE49-F238E27FC236}">
                <a16:creationId xmlns:a16="http://schemas.microsoft.com/office/drawing/2014/main" id="{8BD63B4F-4F38-4515-A0AF-F60A56AC7F8E}"/>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2708365A-4BA9-42BB-A598-F1D2A74C0A60}"/>
              </a:ext>
            </a:extLst>
          </p:cNvPr>
          <p:cNvSpPr>
            <a:spLocks noGrp="1"/>
          </p:cNvSpPr>
          <p:nvPr>
            <p:ph type="sldNum" sz="quarter" idx="16"/>
          </p:nvPr>
        </p:nvSpPr>
        <p:spPr/>
        <p:txBody>
          <a:bodyPr/>
          <a:lstStyle>
            <a:lvl1pPr>
              <a:defRPr/>
            </a:lvl1pPr>
          </a:lstStyle>
          <a:p>
            <a:pPr>
              <a:defRPr/>
            </a:pPr>
            <a:fld id="{62980E92-92A8-4449-95AA-488284E25075}" type="slidenum">
              <a:rPr lang="it-IT"/>
              <a:pPr>
                <a:defRPr/>
              </a:pPr>
              <a:t>‹N›</a:t>
            </a:fld>
            <a:endParaRPr lang="it-IT"/>
          </a:p>
        </p:txBody>
      </p:sp>
    </p:spTree>
    <p:extLst>
      <p:ext uri="{BB962C8B-B14F-4D97-AF65-F5344CB8AC3E}">
        <p14:creationId xmlns:p14="http://schemas.microsoft.com/office/powerpoint/2010/main" val="1001476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175E2980-5011-49E0-8669-1B468D56A52E}"/>
              </a:ext>
            </a:extLst>
          </p:cNvPr>
          <p:cNvSpPr>
            <a:spLocks noGrp="1"/>
          </p:cNvSpPr>
          <p:nvPr>
            <p:ph type="dt" sz="half" idx="10"/>
          </p:nvPr>
        </p:nvSpPr>
        <p:spPr/>
        <p:txBody>
          <a:bodyPr/>
          <a:lstStyle>
            <a:lvl1pPr>
              <a:defRPr/>
            </a:lvl1pPr>
          </a:lstStyle>
          <a:p>
            <a:pPr>
              <a:defRPr/>
            </a:pPr>
            <a:fld id="{E98F24A3-2391-439E-9DD8-7326698CEE3D}" type="datetimeFigureOut">
              <a:rPr lang="it-IT"/>
              <a:pPr>
                <a:defRPr/>
              </a:pPr>
              <a:t>20/05/2021</a:t>
            </a:fld>
            <a:endParaRPr lang="it-IT"/>
          </a:p>
        </p:txBody>
      </p:sp>
      <p:sp>
        <p:nvSpPr>
          <p:cNvPr id="5" name="Footer Placeholder 4">
            <a:extLst>
              <a:ext uri="{FF2B5EF4-FFF2-40B4-BE49-F238E27FC236}">
                <a16:creationId xmlns:a16="http://schemas.microsoft.com/office/drawing/2014/main" id="{42ABAD82-5E6A-46B4-867C-F5F99467CC30}"/>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18BD20B4-C129-48F1-A601-7F33747F640D}"/>
              </a:ext>
            </a:extLst>
          </p:cNvPr>
          <p:cNvSpPr>
            <a:spLocks noGrp="1"/>
          </p:cNvSpPr>
          <p:nvPr>
            <p:ph type="sldNum" sz="quarter" idx="12"/>
          </p:nvPr>
        </p:nvSpPr>
        <p:spPr/>
        <p:txBody>
          <a:bodyPr/>
          <a:lstStyle>
            <a:lvl1pPr>
              <a:defRPr/>
            </a:lvl1pPr>
          </a:lstStyle>
          <a:p>
            <a:pPr>
              <a:defRPr/>
            </a:pPr>
            <a:fld id="{0CB6DD8A-790D-4619-8C35-387429E43629}" type="slidenum">
              <a:rPr lang="it-IT"/>
              <a:pPr>
                <a:defRPr/>
              </a:pPr>
              <a:t>‹N›</a:t>
            </a:fld>
            <a:endParaRPr lang="it-IT"/>
          </a:p>
        </p:txBody>
      </p:sp>
    </p:spTree>
    <p:extLst>
      <p:ext uri="{BB962C8B-B14F-4D97-AF65-F5344CB8AC3E}">
        <p14:creationId xmlns:p14="http://schemas.microsoft.com/office/powerpoint/2010/main" val="96434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69C6DF9F-B603-4EC5-85E5-8678A47A8E83}"/>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defRPr/>
            </a:pPr>
            <a:r>
              <a:rPr lang="en-US" altLang="it-IT" sz="8000"/>
              <a:t>“</a:t>
            </a:r>
          </a:p>
        </p:txBody>
      </p:sp>
      <p:sp>
        <p:nvSpPr>
          <p:cNvPr id="6" name="TextBox 12">
            <a:extLst>
              <a:ext uri="{FF2B5EF4-FFF2-40B4-BE49-F238E27FC236}">
                <a16:creationId xmlns:a16="http://schemas.microsoft.com/office/drawing/2014/main" id="{DCDFE760-3CF3-4004-9BD7-5074AC085ED3}"/>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a:defRPr/>
            </a:pPr>
            <a:r>
              <a:rPr lang="en-US" altLang="it-IT" sz="8000"/>
              <a:t>”</a:t>
            </a:r>
          </a:p>
        </p:txBody>
      </p:sp>
      <p:cxnSp>
        <p:nvCxnSpPr>
          <p:cNvPr id="7" name="Straight Connector 25">
            <a:extLst>
              <a:ext uri="{FF2B5EF4-FFF2-40B4-BE49-F238E27FC236}">
                <a16:creationId xmlns:a16="http://schemas.microsoft.com/office/drawing/2014/main" id="{A7036794-9B0F-45E2-B80C-C8EDE37B3151}"/>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F819B952-D6A4-4E56-91C7-4735074A83D2}"/>
              </a:ext>
            </a:extLst>
          </p:cNvPr>
          <p:cNvSpPr>
            <a:spLocks noGrp="1"/>
          </p:cNvSpPr>
          <p:nvPr>
            <p:ph type="dt" sz="half" idx="14"/>
          </p:nvPr>
        </p:nvSpPr>
        <p:spPr/>
        <p:txBody>
          <a:bodyPr/>
          <a:lstStyle>
            <a:lvl1pPr>
              <a:defRPr/>
            </a:lvl1pPr>
          </a:lstStyle>
          <a:p>
            <a:pPr>
              <a:defRPr/>
            </a:pPr>
            <a:fld id="{4DD75683-ECCD-4AE8-A92E-CF22DE33F2ED}" type="datetimeFigureOut">
              <a:rPr lang="it-IT"/>
              <a:pPr>
                <a:defRPr/>
              </a:pPr>
              <a:t>20/05/2021</a:t>
            </a:fld>
            <a:endParaRPr lang="it-IT"/>
          </a:p>
        </p:txBody>
      </p:sp>
      <p:sp>
        <p:nvSpPr>
          <p:cNvPr id="9" name="Footer Placeholder 4">
            <a:extLst>
              <a:ext uri="{FF2B5EF4-FFF2-40B4-BE49-F238E27FC236}">
                <a16:creationId xmlns:a16="http://schemas.microsoft.com/office/drawing/2014/main" id="{5535647D-850B-4F7E-9798-8C1603043A10}"/>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BA5148E4-4691-4E24-AABF-AE013D7ECDB6}"/>
              </a:ext>
            </a:extLst>
          </p:cNvPr>
          <p:cNvSpPr>
            <a:spLocks noGrp="1"/>
          </p:cNvSpPr>
          <p:nvPr>
            <p:ph type="sldNum" sz="quarter" idx="16"/>
          </p:nvPr>
        </p:nvSpPr>
        <p:spPr/>
        <p:txBody>
          <a:bodyPr/>
          <a:lstStyle>
            <a:lvl1pPr>
              <a:defRPr/>
            </a:lvl1pPr>
          </a:lstStyle>
          <a:p>
            <a:pPr>
              <a:defRPr/>
            </a:pPr>
            <a:fld id="{10224251-1F59-4C2F-BDAA-B0AF1BBF90C9}" type="slidenum">
              <a:rPr lang="it-IT"/>
              <a:pPr>
                <a:defRPr/>
              </a:pPr>
              <a:t>‹N›</a:t>
            </a:fld>
            <a:endParaRPr lang="it-IT"/>
          </a:p>
        </p:txBody>
      </p:sp>
    </p:spTree>
    <p:extLst>
      <p:ext uri="{BB962C8B-B14F-4D97-AF65-F5344CB8AC3E}">
        <p14:creationId xmlns:p14="http://schemas.microsoft.com/office/powerpoint/2010/main" val="3945171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D9FDC27E-33C8-4355-905A-B695C7F6BFE6}"/>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08B0A903-8F6F-4DA3-943A-50153A73DF99}"/>
              </a:ext>
            </a:extLst>
          </p:cNvPr>
          <p:cNvSpPr>
            <a:spLocks noGrp="1"/>
          </p:cNvSpPr>
          <p:nvPr>
            <p:ph type="dt" sz="half" idx="14"/>
          </p:nvPr>
        </p:nvSpPr>
        <p:spPr/>
        <p:txBody>
          <a:bodyPr/>
          <a:lstStyle>
            <a:lvl1pPr>
              <a:defRPr/>
            </a:lvl1pPr>
          </a:lstStyle>
          <a:p>
            <a:pPr>
              <a:defRPr/>
            </a:pPr>
            <a:fld id="{032544A4-779B-4503-841D-91983CA3F197}" type="datetimeFigureOut">
              <a:rPr lang="it-IT"/>
              <a:pPr>
                <a:defRPr/>
              </a:pPr>
              <a:t>20/05/2021</a:t>
            </a:fld>
            <a:endParaRPr lang="it-IT"/>
          </a:p>
        </p:txBody>
      </p:sp>
      <p:sp>
        <p:nvSpPr>
          <p:cNvPr id="7" name="Footer Placeholder 4">
            <a:extLst>
              <a:ext uri="{FF2B5EF4-FFF2-40B4-BE49-F238E27FC236}">
                <a16:creationId xmlns:a16="http://schemas.microsoft.com/office/drawing/2014/main" id="{43EAA010-9DC1-4770-A86A-53424FE7CB21}"/>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A9F83A68-D02C-4FA3-AEBD-BF6195D04C7A}"/>
              </a:ext>
            </a:extLst>
          </p:cNvPr>
          <p:cNvSpPr>
            <a:spLocks noGrp="1"/>
          </p:cNvSpPr>
          <p:nvPr>
            <p:ph type="sldNum" sz="quarter" idx="16"/>
          </p:nvPr>
        </p:nvSpPr>
        <p:spPr/>
        <p:txBody>
          <a:bodyPr/>
          <a:lstStyle>
            <a:lvl1pPr>
              <a:defRPr/>
            </a:lvl1pPr>
          </a:lstStyle>
          <a:p>
            <a:pPr>
              <a:defRPr/>
            </a:pPr>
            <a:fld id="{3321E5EE-034F-4066-A016-016943EBB9AE}" type="slidenum">
              <a:rPr lang="it-IT"/>
              <a:pPr>
                <a:defRPr/>
              </a:pPr>
              <a:t>‹N›</a:t>
            </a:fld>
            <a:endParaRPr lang="it-IT"/>
          </a:p>
        </p:txBody>
      </p:sp>
    </p:spTree>
    <p:extLst>
      <p:ext uri="{BB962C8B-B14F-4D97-AF65-F5344CB8AC3E}">
        <p14:creationId xmlns:p14="http://schemas.microsoft.com/office/powerpoint/2010/main" val="2243658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2893A2CA-ECA8-4916-97FD-6FB99F95854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B453225E-936B-4365-8ED8-2FB3237BEF4A}"/>
              </a:ext>
            </a:extLst>
          </p:cNvPr>
          <p:cNvSpPr>
            <a:spLocks noGrp="1"/>
          </p:cNvSpPr>
          <p:nvPr>
            <p:ph type="dt" sz="half" idx="10"/>
          </p:nvPr>
        </p:nvSpPr>
        <p:spPr/>
        <p:txBody>
          <a:bodyPr/>
          <a:lstStyle>
            <a:lvl1pPr>
              <a:defRPr/>
            </a:lvl1pPr>
          </a:lstStyle>
          <a:p>
            <a:pPr>
              <a:defRPr/>
            </a:pPr>
            <a:fld id="{A0BF68FE-3A9C-43DB-B5BE-E6A42F8B6D12}" type="datetimeFigureOut">
              <a:rPr lang="it-IT"/>
              <a:pPr>
                <a:defRPr/>
              </a:pPr>
              <a:t>20/05/2021</a:t>
            </a:fld>
            <a:endParaRPr lang="it-IT"/>
          </a:p>
        </p:txBody>
      </p:sp>
      <p:sp>
        <p:nvSpPr>
          <p:cNvPr id="6" name="Footer Placeholder 4">
            <a:extLst>
              <a:ext uri="{FF2B5EF4-FFF2-40B4-BE49-F238E27FC236}">
                <a16:creationId xmlns:a16="http://schemas.microsoft.com/office/drawing/2014/main" id="{FA74CBB4-63A5-4FFB-B142-CF9F17D0C424}"/>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725994A0-DAB0-4A2E-B1A3-D36E3B78E6D4}"/>
              </a:ext>
            </a:extLst>
          </p:cNvPr>
          <p:cNvSpPr>
            <a:spLocks noGrp="1"/>
          </p:cNvSpPr>
          <p:nvPr>
            <p:ph type="sldNum" sz="quarter" idx="12"/>
          </p:nvPr>
        </p:nvSpPr>
        <p:spPr/>
        <p:txBody>
          <a:bodyPr/>
          <a:lstStyle>
            <a:lvl1pPr>
              <a:defRPr/>
            </a:lvl1pPr>
          </a:lstStyle>
          <a:p>
            <a:pPr>
              <a:defRPr/>
            </a:pPr>
            <a:fld id="{006C1F8E-B38C-49BB-BD7D-1A0A901AE9D5}" type="slidenum">
              <a:rPr lang="it-IT"/>
              <a:pPr>
                <a:defRPr/>
              </a:pPr>
              <a:t>‹N›</a:t>
            </a:fld>
            <a:endParaRPr lang="it-IT"/>
          </a:p>
        </p:txBody>
      </p:sp>
    </p:spTree>
    <p:extLst>
      <p:ext uri="{BB962C8B-B14F-4D97-AF65-F5344CB8AC3E}">
        <p14:creationId xmlns:p14="http://schemas.microsoft.com/office/powerpoint/2010/main" val="2741101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04CBD339-719B-4188-A8A4-0E39C723DDDB}"/>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997D5E3-D365-4FEB-9800-21929E9692EE}"/>
              </a:ext>
            </a:extLst>
          </p:cNvPr>
          <p:cNvSpPr>
            <a:spLocks noGrp="1"/>
          </p:cNvSpPr>
          <p:nvPr>
            <p:ph type="dt" sz="half" idx="10"/>
          </p:nvPr>
        </p:nvSpPr>
        <p:spPr/>
        <p:txBody>
          <a:bodyPr/>
          <a:lstStyle>
            <a:lvl1pPr>
              <a:defRPr/>
            </a:lvl1pPr>
          </a:lstStyle>
          <a:p>
            <a:pPr>
              <a:defRPr/>
            </a:pPr>
            <a:fld id="{9F2264B5-816B-4C19-821B-B344282D5BDC}" type="datetimeFigureOut">
              <a:rPr lang="it-IT"/>
              <a:pPr>
                <a:defRPr/>
              </a:pPr>
              <a:t>20/05/2021</a:t>
            </a:fld>
            <a:endParaRPr lang="it-IT"/>
          </a:p>
        </p:txBody>
      </p:sp>
      <p:sp>
        <p:nvSpPr>
          <p:cNvPr id="6" name="Footer Placeholder 4">
            <a:extLst>
              <a:ext uri="{FF2B5EF4-FFF2-40B4-BE49-F238E27FC236}">
                <a16:creationId xmlns:a16="http://schemas.microsoft.com/office/drawing/2014/main" id="{57C77EC0-F416-4133-B836-5F647147BD49}"/>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91A15682-635D-440A-9A9D-F8F0FDA542A5}"/>
              </a:ext>
            </a:extLst>
          </p:cNvPr>
          <p:cNvSpPr>
            <a:spLocks noGrp="1"/>
          </p:cNvSpPr>
          <p:nvPr>
            <p:ph type="sldNum" sz="quarter" idx="12"/>
          </p:nvPr>
        </p:nvSpPr>
        <p:spPr/>
        <p:txBody>
          <a:bodyPr/>
          <a:lstStyle>
            <a:lvl1pPr>
              <a:defRPr/>
            </a:lvl1pPr>
          </a:lstStyle>
          <a:p>
            <a:pPr>
              <a:defRPr/>
            </a:pPr>
            <a:fld id="{5B43A1DB-BD8B-470A-9584-DAEE71DF7E89}" type="slidenum">
              <a:rPr lang="it-IT"/>
              <a:pPr>
                <a:defRPr/>
              </a:pPr>
              <a:t>‹N›</a:t>
            </a:fld>
            <a:endParaRPr lang="it-IT"/>
          </a:p>
        </p:txBody>
      </p:sp>
    </p:spTree>
    <p:extLst>
      <p:ext uri="{BB962C8B-B14F-4D97-AF65-F5344CB8AC3E}">
        <p14:creationId xmlns:p14="http://schemas.microsoft.com/office/powerpoint/2010/main" val="20820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6B3E37AE-CDBD-4836-99B3-32761D4533B1}"/>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D7E4C3D1-4B51-4D2A-B269-434EAE1CE1F4}"/>
              </a:ext>
            </a:extLst>
          </p:cNvPr>
          <p:cNvSpPr>
            <a:spLocks noGrp="1"/>
          </p:cNvSpPr>
          <p:nvPr>
            <p:ph type="dt" sz="half" idx="10"/>
          </p:nvPr>
        </p:nvSpPr>
        <p:spPr/>
        <p:txBody>
          <a:bodyPr/>
          <a:lstStyle>
            <a:lvl1pPr>
              <a:defRPr/>
            </a:lvl1pPr>
          </a:lstStyle>
          <a:p>
            <a:pPr>
              <a:defRPr/>
            </a:pPr>
            <a:fld id="{E46EAB8B-F56D-4254-AE18-D479874FEFA9}" type="datetimeFigureOut">
              <a:rPr lang="en-US"/>
              <a:pPr>
                <a:defRPr/>
              </a:pPr>
              <a:t>5/20/2021</a:t>
            </a:fld>
            <a:endParaRPr lang="en-US"/>
          </a:p>
        </p:txBody>
      </p:sp>
      <p:sp>
        <p:nvSpPr>
          <p:cNvPr id="7" name="Footer Placeholder 5">
            <a:extLst>
              <a:ext uri="{FF2B5EF4-FFF2-40B4-BE49-F238E27FC236}">
                <a16:creationId xmlns:a16="http://schemas.microsoft.com/office/drawing/2014/main" id="{424CFA04-1C49-413C-A2B8-DBD4CE33F95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371CB2D-F52A-4BA8-B47B-5680A33B726D}"/>
              </a:ext>
            </a:extLst>
          </p:cNvPr>
          <p:cNvSpPr>
            <a:spLocks noGrp="1"/>
          </p:cNvSpPr>
          <p:nvPr>
            <p:ph type="sldNum" sz="quarter" idx="12"/>
          </p:nvPr>
        </p:nvSpPr>
        <p:spPr/>
        <p:txBody>
          <a:bodyPr/>
          <a:lstStyle>
            <a:lvl1pPr>
              <a:defRPr/>
            </a:lvl1pPr>
          </a:lstStyle>
          <a:p>
            <a:pPr>
              <a:defRPr/>
            </a:pPr>
            <a:fld id="{E0E11A85-BFEF-42BF-AECD-0A5480137B7A}" type="slidenum">
              <a:rPr lang="en-US"/>
              <a:pPr>
                <a:defRPr/>
              </a:pPr>
              <a:t>‹N›</a:t>
            </a:fld>
            <a:endParaRPr lang="en-US"/>
          </a:p>
        </p:txBody>
      </p:sp>
    </p:spTree>
    <p:extLst>
      <p:ext uri="{BB962C8B-B14F-4D97-AF65-F5344CB8AC3E}">
        <p14:creationId xmlns:p14="http://schemas.microsoft.com/office/powerpoint/2010/main" val="22006779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AD0E0B1-F7C6-46EC-8040-2F0CCB5B6CE2}"/>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638762B2-6D4C-4D1A-B773-D469C8CC3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46D401ED-1324-45ED-803A-CC0D2130892B}"/>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33B20AEC-2950-4AB9-A57E-8A38611DA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63DB790E-FD74-4ECF-8CCC-9AFB0ABC8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5A521270-CD72-4C9A-8408-B009E990460E}"/>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B1112111-AE2F-49C7-BAF9-F41DA628DEA3}"/>
              </a:ext>
            </a:extLst>
          </p:cNvPr>
          <p:cNvSpPr>
            <a:spLocks noGrp="1"/>
          </p:cNvSpPr>
          <p:nvPr>
            <p:ph type="dt" sz="half" idx="10"/>
          </p:nvPr>
        </p:nvSpPr>
        <p:spPr>
          <a:xfrm>
            <a:off x="7983538" y="5037138"/>
            <a:ext cx="896937" cy="279400"/>
          </a:xfrm>
        </p:spPr>
        <p:txBody>
          <a:bodyPr/>
          <a:lstStyle>
            <a:lvl1pPr>
              <a:defRPr/>
            </a:lvl1pPr>
          </a:lstStyle>
          <a:p>
            <a:pPr>
              <a:defRPr/>
            </a:pPr>
            <a:fld id="{08EA83AA-2E95-41D2-AB47-59EE1ECEBD63}" type="datetimeFigureOut">
              <a:rPr lang="it-IT"/>
              <a:pPr>
                <a:defRPr/>
              </a:pPr>
              <a:t>20/05/2021</a:t>
            </a:fld>
            <a:endParaRPr lang="it-IT"/>
          </a:p>
        </p:txBody>
      </p:sp>
      <p:sp>
        <p:nvSpPr>
          <p:cNvPr id="11" name="Footer Placeholder 4">
            <a:extLst>
              <a:ext uri="{FF2B5EF4-FFF2-40B4-BE49-F238E27FC236}">
                <a16:creationId xmlns:a16="http://schemas.microsoft.com/office/drawing/2014/main" id="{D50AA03F-03EF-4B24-8565-B007E939A5E0}"/>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7DE166F9-81C4-440C-BACD-635F6E5681AB}"/>
              </a:ext>
            </a:extLst>
          </p:cNvPr>
          <p:cNvSpPr>
            <a:spLocks noGrp="1"/>
          </p:cNvSpPr>
          <p:nvPr>
            <p:ph type="sldNum" sz="quarter" idx="12"/>
          </p:nvPr>
        </p:nvSpPr>
        <p:spPr>
          <a:xfrm>
            <a:off x="8956675" y="5037138"/>
            <a:ext cx="550863" cy="279400"/>
          </a:xfrm>
        </p:spPr>
        <p:txBody>
          <a:bodyPr/>
          <a:lstStyle>
            <a:lvl1pPr>
              <a:defRPr/>
            </a:lvl1pPr>
          </a:lstStyle>
          <a:p>
            <a:pPr>
              <a:defRPr/>
            </a:pPr>
            <a:fld id="{547206CE-473E-4D22-8E45-F07202E963E4}" type="slidenum">
              <a:rPr lang="it-IT"/>
              <a:pPr>
                <a:defRPr/>
              </a:pPr>
              <a:t>‹N›</a:t>
            </a:fld>
            <a:endParaRPr lang="it-IT"/>
          </a:p>
        </p:txBody>
      </p:sp>
    </p:spTree>
    <p:extLst>
      <p:ext uri="{BB962C8B-B14F-4D97-AF65-F5344CB8AC3E}">
        <p14:creationId xmlns:p14="http://schemas.microsoft.com/office/powerpoint/2010/main" val="2301724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F963E64F-0454-42DF-9D15-0C3EA374805A}"/>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4AB4D85A-9B2E-41A6-B46F-17451AC8582C}"/>
              </a:ext>
            </a:extLst>
          </p:cNvPr>
          <p:cNvSpPr>
            <a:spLocks noGrp="1"/>
          </p:cNvSpPr>
          <p:nvPr>
            <p:ph type="dt" sz="half" idx="10"/>
          </p:nvPr>
        </p:nvSpPr>
        <p:spPr/>
        <p:txBody>
          <a:bodyPr/>
          <a:lstStyle>
            <a:lvl1pPr>
              <a:defRPr/>
            </a:lvl1pPr>
          </a:lstStyle>
          <a:p>
            <a:pPr>
              <a:defRPr/>
            </a:pPr>
            <a:fld id="{0DF2DFE3-6426-4214-9722-0EDF9C475FCC}" type="datetimeFigureOut">
              <a:rPr lang="it-IT"/>
              <a:pPr>
                <a:defRPr/>
              </a:pPr>
              <a:t>20/05/2021</a:t>
            </a:fld>
            <a:endParaRPr lang="it-IT"/>
          </a:p>
        </p:txBody>
      </p:sp>
      <p:sp>
        <p:nvSpPr>
          <p:cNvPr id="6" name="Footer Placeholder 4">
            <a:extLst>
              <a:ext uri="{FF2B5EF4-FFF2-40B4-BE49-F238E27FC236}">
                <a16:creationId xmlns:a16="http://schemas.microsoft.com/office/drawing/2014/main" id="{C00C87A1-1D0B-4524-A2C4-2C54399BDC51}"/>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2D3E04BC-045F-479B-96EC-6BB6B7F46372}"/>
              </a:ext>
            </a:extLst>
          </p:cNvPr>
          <p:cNvSpPr>
            <a:spLocks noGrp="1"/>
          </p:cNvSpPr>
          <p:nvPr>
            <p:ph type="sldNum" sz="quarter" idx="12"/>
          </p:nvPr>
        </p:nvSpPr>
        <p:spPr/>
        <p:txBody>
          <a:bodyPr/>
          <a:lstStyle>
            <a:lvl1pPr>
              <a:defRPr/>
            </a:lvl1pPr>
          </a:lstStyle>
          <a:p>
            <a:pPr>
              <a:defRPr/>
            </a:pPr>
            <a:fld id="{795CE13E-CD90-4FAD-9FD7-6D6135F8B18C}" type="slidenum">
              <a:rPr lang="it-IT"/>
              <a:pPr>
                <a:defRPr/>
              </a:pPr>
              <a:t>‹N›</a:t>
            </a:fld>
            <a:endParaRPr lang="it-IT"/>
          </a:p>
        </p:txBody>
      </p:sp>
    </p:spTree>
    <p:extLst>
      <p:ext uri="{BB962C8B-B14F-4D97-AF65-F5344CB8AC3E}">
        <p14:creationId xmlns:p14="http://schemas.microsoft.com/office/powerpoint/2010/main" val="40992061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84EEF5F7-CA36-4319-B39A-FD01A4111EA0}"/>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7F2DBDDD-9352-4F7B-8FDA-F8D0EB97DDB4}"/>
              </a:ext>
            </a:extLst>
          </p:cNvPr>
          <p:cNvSpPr>
            <a:spLocks noGrp="1"/>
          </p:cNvSpPr>
          <p:nvPr>
            <p:ph type="dt" sz="half" idx="10"/>
          </p:nvPr>
        </p:nvSpPr>
        <p:spPr/>
        <p:txBody>
          <a:bodyPr/>
          <a:lstStyle>
            <a:lvl1pPr>
              <a:defRPr/>
            </a:lvl1pPr>
          </a:lstStyle>
          <a:p>
            <a:pPr>
              <a:defRPr/>
            </a:pPr>
            <a:fld id="{D793D3E0-86CE-4743-AB76-BB8C4A9DD7C7}" type="datetimeFigureOut">
              <a:rPr lang="it-IT"/>
              <a:pPr>
                <a:defRPr/>
              </a:pPr>
              <a:t>20/05/2021</a:t>
            </a:fld>
            <a:endParaRPr lang="it-IT"/>
          </a:p>
        </p:txBody>
      </p:sp>
      <p:sp>
        <p:nvSpPr>
          <p:cNvPr id="6" name="Footer Placeholder 4">
            <a:extLst>
              <a:ext uri="{FF2B5EF4-FFF2-40B4-BE49-F238E27FC236}">
                <a16:creationId xmlns:a16="http://schemas.microsoft.com/office/drawing/2014/main" id="{1A29813A-D144-4752-BD77-B7DBE7C5B6AC}"/>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F31C56C8-330A-40B6-A81C-4EA6E5F63C70}"/>
              </a:ext>
            </a:extLst>
          </p:cNvPr>
          <p:cNvSpPr>
            <a:spLocks noGrp="1"/>
          </p:cNvSpPr>
          <p:nvPr>
            <p:ph type="sldNum" sz="quarter" idx="12"/>
          </p:nvPr>
        </p:nvSpPr>
        <p:spPr/>
        <p:txBody>
          <a:bodyPr/>
          <a:lstStyle>
            <a:lvl1pPr>
              <a:defRPr/>
            </a:lvl1pPr>
          </a:lstStyle>
          <a:p>
            <a:pPr>
              <a:defRPr/>
            </a:pPr>
            <a:fld id="{BFCE840A-0CDA-4BBE-A101-9FCC57294511}" type="slidenum">
              <a:rPr lang="it-IT"/>
              <a:pPr>
                <a:defRPr/>
              </a:pPr>
              <a:t>‹N›</a:t>
            </a:fld>
            <a:endParaRPr lang="it-IT"/>
          </a:p>
        </p:txBody>
      </p:sp>
    </p:spTree>
    <p:extLst>
      <p:ext uri="{BB962C8B-B14F-4D97-AF65-F5344CB8AC3E}">
        <p14:creationId xmlns:p14="http://schemas.microsoft.com/office/powerpoint/2010/main" val="23013475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C73C851E-F4A5-4A56-BB34-B355E7B8D712}"/>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Date Placeholder 4">
            <a:extLst>
              <a:ext uri="{FF2B5EF4-FFF2-40B4-BE49-F238E27FC236}">
                <a16:creationId xmlns:a16="http://schemas.microsoft.com/office/drawing/2014/main" id="{102CE19C-C871-4E3D-9222-6E811E0EFB47}"/>
              </a:ext>
            </a:extLst>
          </p:cNvPr>
          <p:cNvSpPr>
            <a:spLocks noGrp="1"/>
          </p:cNvSpPr>
          <p:nvPr>
            <p:ph type="dt" sz="half" idx="10"/>
          </p:nvPr>
        </p:nvSpPr>
        <p:spPr/>
        <p:txBody>
          <a:bodyPr/>
          <a:lstStyle>
            <a:lvl1pPr>
              <a:defRPr/>
            </a:lvl1pPr>
          </a:lstStyle>
          <a:p>
            <a:pPr>
              <a:defRPr/>
            </a:pPr>
            <a:fld id="{756D451D-DDD7-445A-88EA-E7C8B23A28BD}" type="datetimeFigureOut">
              <a:rPr lang="it-IT"/>
              <a:pPr>
                <a:defRPr/>
              </a:pPr>
              <a:t>20/05/2021</a:t>
            </a:fld>
            <a:endParaRPr lang="it-IT"/>
          </a:p>
        </p:txBody>
      </p:sp>
      <p:sp>
        <p:nvSpPr>
          <p:cNvPr id="7" name="Footer Placeholder 5">
            <a:extLst>
              <a:ext uri="{FF2B5EF4-FFF2-40B4-BE49-F238E27FC236}">
                <a16:creationId xmlns:a16="http://schemas.microsoft.com/office/drawing/2014/main" id="{B7097D67-5C41-4B0A-B714-F55251E8A81C}"/>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4ADDE15A-3183-4DC2-956D-09E901DA4300}"/>
              </a:ext>
            </a:extLst>
          </p:cNvPr>
          <p:cNvSpPr>
            <a:spLocks noGrp="1"/>
          </p:cNvSpPr>
          <p:nvPr>
            <p:ph type="sldNum" sz="quarter" idx="12"/>
          </p:nvPr>
        </p:nvSpPr>
        <p:spPr/>
        <p:txBody>
          <a:bodyPr/>
          <a:lstStyle>
            <a:lvl1pPr>
              <a:defRPr/>
            </a:lvl1pPr>
          </a:lstStyle>
          <a:p>
            <a:pPr>
              <a:defRPr/>
            </a:pPr>
            <a:fld id="{2FA5D78F-E71E-4694-A95E-2C71A9EAFEA3}" type="slidenum">
              <a:rPr lang="it-IT"/>
              <a:pPr>
                <a:defRPr/>
              </a:pPr>
              <a:t>‹N›</a:t>
            </a:fld>
            <a:endParaRPr lang="it-IT"/>
          </a:p>
        </p:txBody>
      </p:sp>
    </p:spTree>
    <p:extLst>
      <p:ext uri="{BB962C8B-B14F-4D97-AF65-F5344CB8AC3E}">
        <p14:creationId xmlns:p14="http://schemas.microsoft.com/office/powerpoint/2010/main" val="577454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7">
            <a:extLst>
              <a:ext uri="{FF2B5EF4-FFF2-40B4-BE49-F238E27FC236}">
                <a16:creationId xmlns:a16="http://schemas.microsoft.com/office/drawing/2014/main" id="{72B89562-240C-4D38-9C4B-1437F958B9AD}"/>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D6775B60-1CB9-464A-A9E9-7D6FD6A4E198}"/>
              </a:ext>
            </a:extLst>
          </p:cNvPr>
          <p:cNvSpPr>
            <a:spLocks noGrp="1"/>
          </p:cNvSpPr>
          <p:nvPr>
            <p:ph type="dt" sz="half" idx="10"/>
          </p:nvPr>
        </p:nvSpPr>
        <p:spPr/>
        <p:txBody>
          <a:bodyPr/>
          <a:lstStyle>
            <a:lvl1pPr>
              <a:defRPr/>
            </a:lvl1pPr>
          </a:lstStyle>
          <a:p>
            <a:pPr>
              <a:defRPr/>
            </a:pPr>
            <a:fld id="{2052F7C6-B5A3-4789-8006-EF21EAF278C4}" type="datetimeFigureOut">
              <a:rPr lang="it-IT"/>
              <a:pPr>
                <a:defRPr/>
              </a:pPr>
              <a:t>20/05/2021</a:t>
            </a:fld>
            <a:endParaRPr lang="it-IT"/>
          </a:p>
        </p:txBody>
      </p:sp>
      <p:sp>
        <p:nvSpPr>
          <p:cNvPr id="9" name="Footer Placeholder 7">
            <a:extLst>
              <a:ext uri="{FF2B5EF4-FFF2-40B4-BE49-F238E27FC236}">
                <a16:creationId xmlns:a16="http://schemas.microsoft.com/office/drawing/2014/main" id="{DC8D863B-A2D1-46ED-A808-2B2F19B0E040}"/>
              </a:ext>
            </a:extLst>
          </p:cNvPr>
          <p:cNvSpPr>
            <a:spLocks noGrp="1"/>
          </p:cNvSpPr>
          <p:nvPr>
            <p:ph type="ftr" sz="quarter" idx="11"/>
          </p:nvPr>
        </p:nvSpPr>
        <p:spPr/>
        <p:txBody>
          <a:bodyPr/>
          <a:lstStyle>
            <a:lvl1pPr>
              <a:defRPr/>
            </a:lvl1pPr>
          </a:lstStyle>
          <a:p>
            <a:pPr>
              <a:defRPr/>
            </a:pPr>
            <a:endParaRPr lang="it-IT"/>
          </a:p>
        </p:txBody>
      </p:sp>
      <p:sp>
        <p:nvSpPr>
          <p:cNvPr id="10" name="Slide Number Placeholder 8">
            <a:extLst>
              <a:ext uri="{FF2B5EF4-FFF2-40B4-BE49-F238E27FC236}">
                <a16:creationId xmlns:a16="http://schemas.microsoft.com/office/drawing/2014/main" id="{6FAC3AF8-9390-4171-8925-0B1ECA92E86D}"/>
              </a:ext>
            </a:extLst>
          </p:cNvPr>
          <p:cNvSpPr>
            <a:spLocks noGrp="1"/>
          </p:cNvSpPr>
          <p:nvPr>
            <p:ph type="sldNum" sz="quarter" idx="12"/>
          </p:nvPr>
        </p:nvSpPr>
        <p:spPr/>
        <p:txBody>
          <a:bodyPr/>
          <a:lstStyle>
            <a:lvl1pPr>
              <a:defRPr/>
            </a:lvl1pPr>
          </a:lstStyle>
          <a:p>
            <a:pPr>
              <a:defRPr/>
            </a:pPr>
            <a:fld id="{885F6E0B-480D-4826-AA80-8BEDB0F8FAAF}" type="slidenum">
              <a:rPr lang="it-IT"/>
              <a:pPr>
                <a:defRPr/>
              </a:pPr>
              <a:t>‹N›</a:t>
            </a:fld>
            <a:endParaRPr lang="it-IT"/>
          </a:p>
        </p:txBody>
      </p:sp>
    </p:spTree>
    <p:extLst>
      <p:ext uri="{BB962C8B-B14F-4D97-AF65-F5344CB8AC3E}">
        <p14:creationId xmlns:p14="http://schemas.microsoft.com/office/powerpoint/2010/main" val="16517196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13">
            <a:extLst>
              <a:ext uri="{FF2B5EF4-FFF2-40B4-BE49-F238E27FC236}">
                <a16:creationId xmlns:a16="http://schemas.microsoft.com/office/drawing/2014/main" id="{5305D50C-3C4A-4493-A649-559BD2C244B0}"/>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4" name="Date Placeholder 2">
            <a:extLst>
              <a:ext uri="{FF2B5EF4-FFF2-40B4-BE49-F238E27FC236}">
                <a16:creationId xmlns:a16="http://schemas.microsoft.com/office/drawing/2014/main" id="{B4A3220A-5487-4390-8D63-779D9C08BAE0}"/>
              </a:ext>
            </a:extLst>
          </p:cNvPr>
          <p:cNvSpPr>
            <a:spLocks noGrp="1"/>
          </p:cNvSpPr>
          <p:nvPr>
            <p:ph type="dt" sz="half" idx="10"/>
          </p:nvPr>
        </p:nvSpPr>
        <p:spPr/>
        <p:txBody>
          <a:bodyPr/>
          <a:lstStyle>
            <a:lvl1pPr>
              <a:defRPr/>
            </a:lvl1pPr>
          </a:lstStyle>
          <a:p>
            <a:pPr>
              <a:defRPr/>
            </a:pPr>
            <a:fld id="{9532BD73-4BBC-40C0-8746-72133C085C00}" type="datetimeFigureOut">
              <a:rPr lang="it-IT"/>
              <a:pPr>
                <a:defRPr/>
              </a:pPr>
              <a:t>20/05/2021</a:t>
            </a:fld>
            <a:endParaRPr lang="it-IT"/>
          </a:p>
        </p:txBody>
      </p:sp>
      <p:sp>
        <p:nvSpPr>
          <p:cNvPr id="5" name="Footer Placeholder 3">
            <a:extLst>
              <a:ext uri="{FF2B5EF4-FFF2-40B4-BE49-F238E27FC236}">
                <a16:creationId xmlns:a16="http://schemas.microsoft.com/office/drawing/2014/main" id="{5D6BC623-9219-4882-AD3D-8C4167AFC603}"/>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4">
            <a:extLst>
              <a:ext uri="{FF2B5EF4-FFF2-40B4-BE49-F238E27FC236}">
                <a16:creationId xmlns:a16="http://schemas.microsoft.com/office/drawing/2014/main" id="{481F3FC0-4838-46A1-8C54-5A9759D68D93}"/>
              </a:ext>
            </a:extLst>
          </p:cNvPr>
          <p:cNvSpPr>
            <a:spLocks noGrp="1"/>
          </p:cNvSpPr>
          <p:nvPr>
            <p:ph type="sldNum" sz="quarter" idx="12"/>
          </p:nvPr>
        </p:nvSpPr>
        <p:spPr/>
        <p:txBody>
          <a:bodyPr/>
          <a:lstStyle>
            <a:lvl1pPr>
              <a:defRPr/>
            </a:lvl1pPr>
          </a:lstStyle>
          <a:p>
            <a:pPr>
              <a:defRPr/>
            </a:pPr>
            <a:fld id="{E1A6869E-CE2D-4897-A688-E20B3E61701F}" type="slidenum">
              <a:rPr lang="it-IT"/>
              <a:pPr>
                <a:defRPr/>
              </a:pPr>
              <a:t>‹N›</a:t>
            </a:fld>
            <a:endParaRPr lang="it-IT"/>
          </a:p>
        </p:txBody>
      </p:sp>
    </p:spTree>
    <p:extLst>
      <p:ext uri="{BB962C8B-B14F-4D97-AF65-F5344CB8AC3E}">
        <p14:creationId xmlns:p14="http://schemas.microsoft.com/office/powerpoint/2010/main" val="42859873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D7CE62-51F8-414C-99C3-FBE88CB4C5F5}"/>
              </a:ext>
            </a:extLst>
          </p:cNvPr>
          <p:cNvSpPr>
            <a:spLocks noGrp="1"/>
          </p:cNvSpPr>
          <p:nvPr>
            <p:ph type="dt" sz="half" idx="10"/>
          </p:nvPr>
        </p:nvSpPr>
        <p:spPr/>
        <p:txBody>
          <a:bodyPr/>
          <a:lstStyle>
            <a:lvl1pPr>
              <a:defRPr/>
            </a:lvl1pPr>
          </a:lstStyle>
          <a:p>
            <a:pPr>
              <a:defRPr/>
            </a:pPr>
            <a:fld id="{8D3D8CA2-5937-41DF-A65B-BD0AC02D1BD1}" type="datetimeFigureOut">
              <a:rPr lang="it-IT"/>
              <a:pPr>
                <a:defRPr/>
              </a:pPr>
              <a:t>20/05/2021</a:t>
            </a:fld>
            <a:endParaRPr lang="it-IT"/>
          </a:p>
        </p:txBody>
      </p:sp>
      <p:sp>
        <p:nvSpPr>
          <p:cNvPr id="3" name="Footer Placeholder 4">
            <a:extLst>
              <a:ext uri="{FF2B5EF4-FFF2-40B4-BE49-F238E27FC236}">
                <a16:creationId xmlns:a16="http://schemas.microsoft.com/office/drawing/2014/main" id="{0D29A17F-9F73-400C-9083-CB62D3FC70C2}"/>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9BCBB272-6228-4AC3-B364-6315298AC700}"/>
              </a:ext>
            </a:extLst>
          </p:cNvPr>
          <p:cNvSpPr>
            <a:spLocks noGrp="1"/>
          </p:cNvSpPr>
          <p:nvPr>
            <p:ph type="sldNum" sz="quarter" idx="12"/>
          </p:nvPr>
        </p:nvSpPr>
        <p:spPr/>
        <p:txBody>
          <a:bodyPr/>
          <a:lstStyle>
            <a:lvl1pPr>
              <a:defRPr/>
            </a:lvl1pPr>
          </a:lstStyle>
          <a:p>
            <a:pPr>
              <a:defRPr/>
            </a:pPr>
            <a:fld id="{E26EBA3B-11DF-4770-AB36-834EA49EF8D6}" type="slidenum">
              <a:rPr lang="it-IT"/>
              <a:pPr>
                <a:defRPr/>
              </a:pPr>
              <a:t>‹N›</a:t>
            </a:fld>
            <a:endParaRPr lang="it-IT"/>
          </a:p>
        </p:txBody>
      </p:sp>
    </p:spTree>
    <p:extLst>
      <p:ext uri="{BB962C8B-B14F-4D97-AF65-F5344CB8AC3E}">
        <p14:creationId xmlns:p14="http://schemas.microsoft.com/office/powerpoint/2010/main" val="41437673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5">
            <a:extLst>
              <a:ext uri="{FF2B5EF4-FFF2-40B4-BE49-F238E27FC236}">
                <a16:creationId xmlns:a16="http://schemas.microsoft.com/office/drawing/2014/main" id="{D27AFEBD-8A1B-4D48-9C1C-707C42616E59}"/>
              </a:ext>
            </a:extLst>
          </p:cNvPr>
          <p:cNvCxnSpPr/>
          <p:nvPr/>
        </p:nvCxnSpPr>
        <p:spPr>
          <a:xfrm>
            <a:off x="1395413" y="2913063"/>
            <a:ext cx="35147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Date Placeholder 4">
            <a:extLst>
              <a:ext uri="{FF2B5EF4-FFF2-40B4-BE49-F238E27FC236}">
                <a16:creationId xmlns:a16="http://schemas.microsoft.com/office/drawing/2014/main" id="{8ED8A859-A402-40EB-AE7D-ACA8DF3BD255}"/>
              </a:ext>
            </a:extLst>
          </p:cNvPr>
          <p:cNvSpPr>
            <a:spLocks noGrp="1"/>
          </p:cNvSpPr>
          <p:nvPr>
            <p:ph type="dt" sz="half" idx="10"/>
          </p:nvPr>
        </p:nvSpPr>
        <p:spPr/>
        <p:txBody>
          <a:bodyPr/>
          <a:lstStyle>
            <a:lvl1pPr>
              <a:defRPr/>
            </a:lvl1pPr>
          </a:lstStyle>
          <a:p>
            <a:pPr>
              <a:defRPr/>
            </a:pPr>
            <a:fld id="{081EFFC6-021B-48B2-9EFE-F97241ED2BF6}" type="datetimeFigureOut">
              <a:rPr lang="it-IT"/>
              <a:pPr>
                <a:defRPr/>
              </a:pPr>
              <a:t>20/05/2021</a:t>
            </a:fld>
            <a:endParaRPr lang="it-IT"/>
          </a:p>
        </p:txBody>
      </p:sp>
      <p:sp>
        <p:nvSpPr>
          <p:cNvPr id="7" name="Footer Placeholder 5">
            <a:extLst>
              <a:ext uri="{FF2B5EF4-FFF2-40B4-BE49-F238E27FC236}">
                <a16:creationId xmlns:a16="http://schemas.microsoft.com/office/drawing/2014/main" id="{FC38F488-220C-4D34-9212-ADE716BF22FC}"/>
              </a:ext>
            </a:extLst>
          </p:cNvPr>
          <p:cNvSpPr>
            <a:spLocks noGrp="1"/>
          </p:cNvSpPr>
          <p:nvPr>
            <p:ph type="ftr" sz="quarter" idx="11"/>
          </p:nvPr>
        </p:nvSpPr>
        <p:spPr/>
        <p:txBody>
          <a:bodyPr/>
          <a:lstStyle>
            <a:lvl1pPr>
              <a:defRPr/>
            </a:lvl1pPr>
          </a:lstStyle>
          <a:p>
            <a:pPr>
              <a:defRPr/>
            </a:pPr>
            <a:endParaRPr lang="it-IT"/>
          </a:p>
        </p:txBody>
      </p:sp>
      <p:sp>
        <p:nvSpPr>
          <p:cNvPr id="8" name="Slide Number Placeholder 6">
            <a:extLst>
              <a:ext uri="{FF2B5EF4-FFF2-40B4-BE49-F238E27FC236}">
                <a16:creationId xmlns:a16="http://schemas.microsoft.com/office/drawing/2014/main" id="{A3CE3A6C-2FC7-4622-AC89-91283579C65E}"/>
              </a:ext>
            </a:extLst>
          </p:cNvPr>
          <p:cNvSpPr>
            <a:spLocks noGrp="1"/>
          </p:cNvSpPr>
          <p:nvPr>
            <p:ph type="sldNum" sz="quarter" idx="12"/>
          </p:nvPr>
        </p:nvSpPr>
        <p:spPr/>
        <p:txBody>
          <a:bodyPr/>
          <a:lstStyle>
            <a:lvl1pPr>
              <a:defRPr/>
            </a:lvl1pPr>
          </a:lstStyle>
          <a:p>
            <a:pPr>
              <a:defRPr/>
            </a:pPr>
            <a:fld id="{53F63718-72D2-4692-9D3B-E404B0BC6366}" type="slidenum">
              <a:rPr lang="it-IT"/>
              <a:pPr>
                <a:defRPr/>
              </a:pPr>
              <a:t>‹N›</a:t>
            </a:fld>
            <a:endParaRPr lang="it-IT"/>
          </a:p>
        </p:txBody>
      </p:sp>
    </p:spTree>
    <p:extLst>
      <p:ext uri="{BB962C8B-B14F-4D97-AF65-F5344CB8AC3E}">
        <p14:creationId xmlns:p14="http://schemas.microsoft.com/office/powerpoint/2010/main" val="14823476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7C567C70-65AC-459C-A4C6-92E5A540AFDF}"/>
              </a:ext>
            </a:extLst>
          </p:cNvPr>
          <p:cNvSpPr>
            <a:spLocks noGrp="1"/>
          </p:cNvSpPr>
          <p:nvPr>
            <p:ph type="dt" sz="half" idx="10"/>
          </p:nvPr>
        </p:nvSpPr>
        <p:spPr/>
        <p:txBody>
          <a:bodyPr/>
          <a:lstStyle>
            <a:lvl1pPr>
              <a:defRPr/>
            </a:lvl1pPr>
          </a:lstStyle>
          <a:p>
            <a:pPr>
              <a:defRPr/>
            </a:pPr>
            <a:fld id="{096960D1-8EB3-48D5-92DD-60743E01F253}" type="datetimeFigureOut">
              <a:rPr lang="it-IT"/>
              <a:pPr>
                <a:defRPr/>
              </a:pPr>
              <a:t>20/05/2021</a:t>
            </a:fld>
            <a:endParaRPr lang="it-IT"/>
          </a:p>
        </p:txBody>
      </p:sp>
      <p:sp>
        <p:nvSpPr>
          <p:cNvPr id="6" name="Footer Placeholder 4">
            <a:extLst>
              <a:ext uri="{FF2B5EF4-FFF2-40B4-BE49-F238E27FC236}">
                <a16:creationId xmlns:a16="http://schemas.microsoft.com/office/drawing/2014/main" id="{AACCC01E-E6B7-43CC-B7B6-203A4C8954D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5CE2EF8-33E7-412D-ABFF-8257485167F2}"/>
              </a:ext>
            </a:extLst>
          </p:cNvPr>
          <p:cNvSpPr>
            <a:spLocks noGrp="1"/>
          </p:cNvSpPr>
          <p:nvPr>
            <p:ph type="sldNum" sz="quarter" idx="12"/>
          </p:nvPr>
        </p:nvSpPr>
        <p:spPr/>
        <p:txBody>
          <a:bodyPr/>
          <a:lstStyle>
            <a:lvl1pPr>
              <a:defRPr/>
            </a:lvl1pPr>
          </a:lstStyle>
          <a:p>
            <a:pPr>
              <a:defRPr/>
            </a:pPr>
            <a:fld id="{CE08F787-641A-49A0-9AD9-A91190A4F80C}" type="slidenum">
              <a:rPr lang="it-IT"/>
              <a:pPr>
                <a:defRPr/>
              </a:pPr>
              <a:t>‹N›</a:t>
            </a:fld>
            <a:endParaRPr lang="it-IT"/>
          </a:p>
        </p:txBody>
      </p:sp>
    </p:spTree>
    <p:extLst>
      <p:ext uri="{BB962C8B-B14F-4D97-AF65-F5344CB8AC3E}">
        <p14:creationId xmlns:p14="http://schemas.microsoft.com/office/powerpoint/2010/main" val="4015280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E1CEFBE3-0841-42C2-B28D-F1E32394F16D}"/>
              </a:ext>
            </a:extLst>
          </p:cNvPr>
          <p:cNvSpPr>
            <a:spLocks noGrp="1"/>
          </p:cNvSpPr>
          <p:nvPr>
            <p:ph type="dt" sz="half" idx="10"/>
          </p:nvPr>
        </p:nvSpPr>
        <p:spPr/>
        <p:txBody>
          <a:bodyPr/>
          <a:lstStyle>
            <a:lvl1pPr>
              <a:defRPr/>
            </a:lvl1pPr>
          </a:lstStyle>
          <a:p>
            <a:pPr>
              <a:defRPr/>
            </a:pPr>
            <a:fld id="{388FB9B1-1FFC-4799-BD15-D4DA287653FE}" type="datetimeFigureOut">
              <a:rPr lang="it-IT"/>
              <a:pPr>
                <a:defRPr/>
              </a:pPr>
              <a:t>20/05/2021</a:t>
            </a:fld>
            <a:endParaRPr lang="it-IT"/>
          </a:p>
        </p:txBody>
      </p:sp>
      <p:sp>
        <p:nvSpPr>
          <p:cNvPr id="6" name="Footer Placeholder 4">
            <a:extLst>
              <a:ext uri="{FF2B5EF4-FFF2-40B4-BE49-F238E27FC236}">
                <a16:creationId xmlns:a16="http://schemas.microsoft.com/office/drawing/2014/main" id="{6ED412AC-B391-4368-8F12-CADF3ED6B467}"/>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0C9ACA6-F5D5-4CB3-BCF5-86D237D51C16}"/>
              </a:ext>
            </a:extLst>
          </p:cNvPr>
          <p:cNvSpPr>
            <a:spLocks noGrp="1"/>
          </p:cNvSpPr>
          <p:nvPr>
            <p:ph type="sldNum" sz="quarter" idx="12"/>
          </p:nvPr>
        </p:nvSpPr>
        <p:spPr/>
        <p:txBody>
          <a:bodyPr/>
          <a:lstStyle>
            <a:lvl1pPr>
              <a:defRPr/>
            </a:lvl1pPr>
          </a:lstStyle>
          <a:p>
            <a:pPr>
              <a:defRPr/>
            </a:pPr>
            <a:fld id="{B00D3BAC-E8A2-4B2E-B1D7-F3DE2023E802}" type="slidenum">
              <a:rPr lang="it-IT"/>
              <a:pPr>
                <a:defRPr/>
              </a:pPr>
              <a:t>‹N›</a:t>
            </a:fld>
            <a:endParaRPr lang="it-IT"/>
          </a:p>
        </p:txBody>
      </p:sp>
    </p:spTree>
    <p:extLst>
      <p:ext uri="{BB962C8B-B14F-4D97-AF65-F5344CB8AC3E}">
        <p14:creationId xmlns:p14="http://schemas.microsoft.com/office/powerpoint/2010/main" val="349465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2DF1580A-4395-4CB6-BDB6-5E302B66E3BC}"/>
              </a:ext>
            </a:extLst>
          </p:cNvPr>
          <p:cNvSpPr>
            <a:spLocks noGrp="1"/>
          </p:cNvSpPr>
          <p:nvPr>
            <p:ph type="dt" sz="half" idx="10"/>
          </p:nvPr>
        </p:nvSpPr>
        <p:spPr/>
        <p:txBody>
          <a:bodyPr/>
          <a:lstStyle>
            <a:lvl1pPr>
              <a:defRPr/>
            </a:lvl1pPr>
          </a:lstStyle>
          <a:p>
            <a:pPr>
              <a:defRPr/>
            </a:pPr>
            <a:fld id="{9C505206-C5AA-4753-B0CF-603BC24A828E}" type="datetimeFigureOut">
              <a:rPr lang="en-US"/>
              <a:pPr>
                <a:defRPr/>
              </a:pPr>
              <a:t>5/20/2021</a:t>
            </a:fld>
            <a:endParaRPr lang="en-US"/>
          </a:p>
        </p:txBody>
      </p:sp>
      <p:sp>
        <p:nvSpPr>
          <p:cNvPr id="6" name="Footer Placeholder 4">
            <a:extLst>
              <a:ext uri="{FF2B5EF4-FFF2-40B4-BE49-F238E27FC236}">
                <a16:creationId xmlns:a16="http://schemas.microsoft.com/office/drawing/2014/main" id="{701710EC-634A-4A7A-80F9-6193723D94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0B23E9-0FBF-4BE4-8C7D-B7744BCBCD02}"/>
              </a:ext>
            </a:extLst>
          </p:cNvPr>
          <p:cNvSpPr>
            <a:spLocks noGrp="1"/>
          </p:cNvSpPr>
          <p:nvPr>
            <p:ph type="sldNum" sz="quarter" idx="12"/>
          </p:nvPr>
        </p:nvSpPr>
        <p:spPr/>
        <p:txBody>
          <a:bodyPr/>
          <a:lstStyle>
            <a:lvl1pPr>
              <a:defRPr/>
            </a:lvl1pPr>
          </a:lstStyle>
          <a:p>
            <a:pPr>
              <a:defRPr/>
            </a:pPr>
            <a:fld id="{1139B243-667C-42C8-82DF-AB87465AAB8C}" type="slidenum">
              <a:rPr lang="en-US"/>
              <a:pPr>
                <a:defRPr/>
              </a:pPr>
              <a:t>‹N›</a:t>
            </a:fld>
            <a:endParaRPr lang="en-US"/>
          </a:p>
        </p:txBody>
      </p:sp>
    </p:spTree>
    <p:extLst>
      <p:ext uri="{BB962C8B-B14F-4D97-AF65-F5344CB8AC3E}">
        <p14:creationId xmlns:p14="http://schemas.microsoft.com/office/powerpoint/2010/main" val="15912264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cxnSp>
        <p:nvCxnSpPr>
          <p:cNvPr id="4" name="Straight Connector 14">
            <a:extLst>
              <a:ext uri="{FF2B5EF4-FFF2-40B4-BE49-F238E27FC236}">
                <a16:creationId xmlns:a16="http://schemas.microsoft.com/office/drawing/2014/main" id="{63E5B526-A6EA-4A57-86CF-B63E726B8271}"/>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2DB5EC1B-CB6D-48F2-BB68-C3889F124D28}"/>
              </a:ext>
            </a:extLst>
          </p:cNvPr>
          <p:cNvSpPr>
            <a:spLocks noGrp="1"/>
          </p:cNvSpPr>
          <p:nvPr>
            <p:ph type="dt" sz="half" idx="10"/>
          </p:nvPr>
        </p:nvSpPr>
        <p:spPr/>
        <p:txBody>
          <a:bodyPr/>
          <a:lstStyle>
            <a:lvl1pPr>
              <a:defRPr/>
            </a:lvl1pPr>
          </a:lstStyle>
          <a:p>
            <a:pPr>
              <a:defRPr/>
            </a:pPr>
            <a:fld id="{7774D5B2-CED1-4068-BE50-83610D77A91A}" type="datetimeFigureOut">
              <a:rPr lang="it-IT"/>
              <a:pPr>
                <a:defRPr/>
              </a:pPr>
              <a:t>20/05/2021</a:t>
            </a:fld>
            <a:endParaRPr lang="it-IT"/>
          </a:p>
        </p:txBody>
      </p:sp>
      <p:sp>
        <p:nvSpPr>
          <p:cNvPr id="6" name="Footer Placeholder 4">
            <a:extLst>
              <a:ext uri="{FF2B5EF4-FFF2-40B4-BE49-F238E27FC236}">
                <a16:creationId xmlns:a16="http://schemas.microsoft.com/office/drawing/2014/main" id="{9A2B15DA-9365-4330-965F-B29513AAB54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D6817BA6-2987-4873-8B0F-E3414E4C05B9}"/>
              </a:ext>
            </a:extLst>
          </p:cNvPr>
          <p:cNvSpPr>
            <a:spLocks noGrp="1"/>
          </p:cNvSpPr>
          <p:nvPr>
            <p:ph type="sldNum" sz="quarter" idx="12"/>
          </p:nvPr>
        </p:nvSpPr>
        <p:spPr/>
        <p:txBody>
          <a:bodyPr/>
          <a:lstStyle>
            <a:lvl1pPr>
              <a:defRPr/>
            </a:lvl1pPr>
          </a:lstStyle>
          <a:p>
            <a:pPr>
              <a:defRPr/>
            </a:pPr>
            <a:fld id="{6097D0F1-58A7-4584-A2AB-8698BC508FA5}" type="slidenum">
              <a:rPr lang="it-IT"/>
              <a:pPr>
                <a:defRPr/>
              </a:pPr>
              <a:t>‹N›</a:t>
            </a:fld>
            <a:endParaRPr lang="it-IT"/>
          </a:p>
        </p:txBody>
      </p:sp>
    </p:spTree>
    <p:extLst>
      <p:ext uri="{BB962C8B-B14F-4D97-AF65-F5344CB8AC3E}">
        <p14:creationId xmlns:p14="http://schemas.microsoft.com/office/powerpoint/2010/main" val="37550531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BA28896C-F032-4D2A-9AEC-9A90A8577518}"/>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4">
            <a:extLst>
              <a:ext uri="{FF2B5EF4-FFF2-40B4-BE49-F238E27FC236}">
                <a16:creationId xmlns:a16="http://schemas.microsoft.com/office/drawing/2014/main" id="{14EB5B80-A16A-4A4E-8B70-5515742E41A5}"/>
              </a:ext>
            </a:extLst>
          </p:cNvPr>
          <p:cNvSpPr txBox="1">
            <a:spLocks noChangeArrowheads="1"/>
          </p:cNvSpPr>
          <p:nvPr/>
        </p:nvSpPr>
        <p:spPr bwMode="auto">
          <a:xfrm>
            <a:off x="10599738" y="28273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18">
            <a:extLst>
              <a:ext uri="{FF2B5EF4-FFF2-40B4-BE49-F238E27FC236}">
                <a16:creationId xmlns:a16="http://schemas.microsoft.com/office/drawing/2014/main" id="{0BA6289B-29EC-4E1F-84B8-7316C6DDB287}"/>
              </a:ext>
            </a:extLst>
          </p:cNvPr>
          <p:cNvCxnSpPr/>
          <p:nvPr/>
        </p:nvCxnSpPr>
        <p:spPr>
          <a:xfrm>
            <a:off x="1395413" y="41402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0BBCB1E7-A630-4DC7-B995-606BA398027A}"/>
              </a:ext>
            </a:extLst>
          </p:cNvPr>
          <p:cNvSpPr>
            <a:spLocks noGrp="1"/>
          </p:cNvSpPr>
          <p:nvPr>
            <p:ph type="dt" sz="half" idx="14"/>
          </p:nvPr>
        </p:nvSpPr>
        <p:spPr/>
        <p:txBody>
          <a:bodyPr/>
          <a:lstStyle>
            <a:lvl1pPr>
              <a:defRPr/>
            </a:lvl1pPr>
          </a:lstStyle>
          <a:p>
            <a:pPr>
              <a:defRPr/>
            </a:pPr>
            <a:fld id="{A48E2071-783B-4DDE-B521-31F39968B705}" type="datetimeFigureOut">
              <a:rPr lang="it-IT"/>
              <a:pPr>
                <a:defRPr/>
              </a:pPr>
              <a:t>20/05/2021</a:t>
            </a:fld>
            <a:endParaRPr lang="it-IT"/>
          </a:p>
        </p:txBody>
      </p:sp>
      <p:sp>
        <p:nvSpPr>
          <p:cNvPr id="9" name="Footer Placeholder 4">
            <a:extLst>
              <a:ext uri="{FF2B5EF4-FFF2-40B4-BE49-F238E27FC236}">
                <a16:creationId xmlns:a16="http://schemas.microsoft.com/office/drawing/2014/main" id="{9B0E698E-56E5-4FB5-ADAC-9A867F0D60ED}"/>
              </a:ext>
            </a:extLst>
          </p:cNvPr>
          <p:cNvSpPr>
            <a:spLocks noGrp="1"/>
          </p:cNvSpPr>
          <p:nvPr>
            <p:ph type="ftr" sz="quarter" idx="15"/>
          </p:nvPr>
        </p:nvSpPr>
        <p:spPr/>
        <p:txBody>
          <a:bodyPr/>
          <a:lstStyle>
            <a:lvl1pPr>
              <a:defRPr/>
            </a:lvl1pPr>
          </a:lstStyle>
          <a:p>
            <a:pPr>
              <a:defRPr/>
            </a:pPr>
            <a:endParaRPr lang="it-IT"/>
          </a:p>
        </p:txBody>
      </p:sp>
      <p:sp>
        <p:nvSpPr>
          <p:cNvPr id="11" name="Slide Number Placeholder 5">
            <a:extLst>
              <a:ext uri="{FF2B5EF4-FFF2-40B4-BE49-F238E27FC236}">
                <a16:creationId xmlns:a16="http://schemas.microsoft.com/office/drawing/2014/main" id="{C67927A7-8C69-4CA4-9ED6-84999BF31A04}"/>
              </a:ext>
            </a:extLst>
          </p:cNvPr>
          <p:cNvSpPr>
            <a:spLocks noGrp="1"/>
          </p:cNvSpPr>
          <p:nvPr>
            <p:ph type="sldNum" sz="quarter" idx="16"/>
          </p:nvPr>
        </p:nvSpPr>
        <p:spPr/>
        <p:txBody>
          <a:bodyPr/>
          <a:lstStyle>
            <a:lvl1pPr>
              <a:defRPr/>
            </a:lvl1pPr>
          </a:lstStyle>
          <a:p>
            <a:pPr>
              <a:defRPr/>
            </a:pPr>
            <a:fld id="{791A69A8-715C-4EB8-AD0C-D60AE9D60EC8}" type="slidenum">
              <a:rPr lang="it-IT"/>
              <a:pPr>
                <a:defRPr/>
              </a:pPr>
              <a:t>‹N›</a:t>
            </a:fld>
            <a:endParaRPr lang="it-IT"/>
          </a:p>
        </p:txBody>
      </p:sp>
    </p:spTree>
    <p:extLst>
      <p:ext uri="{BB962C8B-B14F-4D97-AF65-F5344CB8AC3E}">
        <p14:creationId xmlns:p14="http://schemas.microsoft.com/office/powerpoint/2010/main" val="12687523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a:extLst>
              <a:ext uri="{FF2B5EF4-FFF2-40B4-BE49-F238E27FC236}">
                <a16:creationId xmlns:a16="http://schemas.microsoft.com/office/drawing/2014/main" id="{7B95E46B-F6B7-4923-857E-D742A8799175}"/>
              </a:ext>
            </a:extLst>
          </p:cNvPr>
          <p:cNvSpPr>
            <a:spLocks noGrp="1"/>
          </p:cNvSpPr>
          <p:nvPr>
            <p:ph type="dt" sz="half" idx="10"/>
          </p:nvPr>
        </p:nvSpPr>
        <p:spPr/>
        <p:txBody>
          <a:bodyPr/>
          <a:lstStyle>
            <a:lvl1pPr>
              <a:defRPr/>
            </a:lvl1pPr>
          </a:lstStyle>
          <a:p>
            <a:pPr>
              <a:defRPr/>
            </a:pPr>
            <a:fld id="{B2F909A6-C66C-4596-A523-6BFAFC25E057}" type="datetimeFigureOut">
              <a:rPr lang="it-IT"/>
              <a:pPr>
                <a:defRPr/>
              </a:pPr>
              <a:t>20/05/2021</a:t>
            </a:fld>
            <a:endParaRPr lang="it-IT"/>
          </a:p>
        </p:txBody>
      </p:sp>
      <p:sp>
        <p:nvSpPr>
          <p:cNvPr id="5" name="Footer Placeholder 4">
            <a:extLst>
              <a:ext uri="{FF2B5EF4-FFF2-40B4-BE49-F238E27FC236}">
                <a16:creationId xmlns:a16="http://schemas.microsoft.com/office/drawing/2014/main" id="{87C32458-BE1A-4034-A11D-A8D68F4F6907}"/>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DDA1A73C-ACEA-4D57-ADBF-31B0123C7927}"/>
              </a:ext>
            </a:extLst>
          </p:cNvPr>
          <p:cNvSpPr>
            <a:spLocks noGrp="1"/>
          </p:cNvSpPr>
          <p:nvPr>
            <p:ph type="sldNum" sz="quarter" idx="12"/>
          </p:nvPr>
        </p:nvSpPr>
        <p:spPr/>
        <p:txBody>
          <a:bodyPr/>
          <a:lstStyle>
            <a:lvl1pPr>
              <a:defRPr/>
            </a:lvl1pPr>
          </a:lstStyle>
          <a:p>
            <a:pPr>
              <a:defRPr/>
            </a:pPr>
            <a:fld id="{1DA2786A-7B30-44CB-B53C-30FF78CC12EE}" type="slidenum">
              <a:rPr lang="it-IT"/>
              <a:pPr>
                <a:defRPr/>
              </a:pPr>
              <a:t>‹N›</a:t>
            </a:fld>
            <a:endParaRPr lang="it-IT"/>
          </a:p>
        </p:txBody>
      </p:sp>
    </p:spTree>
    <p:extLst>
      <p:ext uri="{BB962C8B-B14F-4D97-AF65-F5344CB8AC3E}">
        <p14:creationId xmlns:p14="http://schemas.microsoft.com/office/powerpoint/2010/main" val="38280226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90CAB187-4AA8-4F0C-B246-9440CCC67AA8}"/>
              </a:ext>
            </a:extLst>
          </p:cNvPr>
          <p:cNvSpPr txBox="1">
            <a:spLocks noChangeArrowheads="1"/>
          </p:cNvSpPr>
          <p:nvPr/>
        </p:nvSpPr>
        <p:spPr bwMode="auto">
          <a:xfrm>
            <a:off x="862013" y="879475"/>
            <a:ext cx="609600" cy="585788"/>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eaLnBrk="1" hangingPunct="1">
              <a:defRPr/>
            </a:pPr>
            <a:r>
              <a:rPr lang="en-US" altLang="it-IT" sz="8000"/>
              <a:t>“</a:t>
            </a:r>
          </a:p>
        </p:txBody>
      </p:sp>
      <p:sp>
        <p:nvSpPr>
          <p:cNvPr id="6" name="TextBox 12">
            <a:extLst>
              <a:ext uri="{FF2B5EF4-FFF2-40B4-BE49-F238E27FC236}">
                <a16:creationId xmlns:a16="http://schemas.microsoft.com/office/drawing/2014/main" id="{1193C2C1-99E5-4163-9210-B9C0B039BC30}"/>
              </a:ext>
            </a:extLst>
          </p:cNvPr>
          <p:cNvSpPr txBox="1">
            <a:spLocks noChangeArrowheads="1"/>
          </p:cNvSpPr>
          <p:nvPr/>
        </p:nvSpPr>
        <p:spPr bwMode="auto">
          <a:xfrm>
            <a:off x="10599738" y="2598738"/>
            <a:ext cx="609600" cy="585787"/>
          </a:xfrm>
          <a:prstGeom prst="rect">
            <a:avLst/>
          </a:prstGeom>
          <a:noFill/>
          <a:ln>
            <a:noFill/>
          </a:ln>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eaLnBrk="1" hangingPunct="1">
              <a:defRPr/>
            </a:pPr>
            <a:r>
              <a:rPr lang="en-US" altLang="it-IT" sz="8000"/>
              <a:t>”</a:t>
            </a:r>
          </a:p>
        </p:txBody>
      </p:sp>
      <p:cxnSp>
        <p:nvCxnSpPr>
          <p:cNvPr id="7" name="Straight Connector 25">
            <a:extLst>
              <a:ext uri="{FF2B5EF4-FFF2-40B4-BE49-F238E27FC236}">
                <a16:creationId xmlns:a16="http://schemas.microsoft.com/office/drawing/2014/main" id="{1DE38FC0-A784-4391-808F-E1F8F7D7094F}"/>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8" name="Date Placeholder 3">
            <a:extLst>
              <a:ext uri="{FF2B5EF4-FFF2-40B4-BE49-F238E27FC236}">
                <a16:creationId xmlns:a16="http://schemas.microsoft.com/office/drawing/2014/main" id="{0F6A2D81-2793-43F4-A8C0-5C45A4392DC4}"/>
              </a:ext>
            </a:extLst>
          </p:cNvPr>
          <p:cNvSpPr>
            <a:spLocks noGrp="1"/>
          </p:cNvSpPr>
          <p:nvPr>
            <p:ph type="dt" sz="half" idx="14"/>
          </p:nvPr>
        </p:nvSpPr>
        <p:spPr/>
        <p:txBody>
          <a:bodyPr/>
          <a:lstStyle>
            <a:lvl1pPr>
              <a:defRPr/>
            </a:lvl1pPr>
          </a:lstStyle>
          <a:p>
            <a:pPr>
              <a:defRPr/>
            </a:pPr>
            <a:fld id="{03BBE6FB-5876-4CFE-96F7-2ED74C4027A6}" type="datetimeFigureOut">
              <a:rPr lang="it-IT"/>
              <a:pPr>
                <a:defRPr/>
              </a:pPr>
              <a:t>20/05/2021</a:t>
            </a:fld>
            <a:endParaRPr lang="it-IT"/>
          </a:p>
        </p:txBody>
      </p:sp>
      <p:sp>
        <p:nvSpPr>
          <p:cNvPr id="9" name="Footer Placeholder 4">
            <a:extLst>
              <a:ext uri="{FF2B5EF4-FFF2-40B4-BE49-F238E27FC236}">
                <a16:creationId xmlns:a16="http://schemas.microsoft.com/office/drawing/2014/main" id="{EB6F0233-9580-4C66-8B0C-C26AE812A720}"/>
              </a:ext>
            </a:extLst>
          </p:cNvPr>
          <p:cNvSpPr>
            <a:spLocks noGrp="1"/>
          </p:cNvSpPr>
          <p:nvPr>
            <p:ph type="ftr" sz="quarter" idx="15"/>
          </p:nvPr>
        </p:nvSpPr>
        <p:spPr/>
        <p:txBody>
          <a:bodyPr/>
          <a:lstStyle>
            <a:lvl1pPr>
              <a:defRPr/>
            </a:lvl1pPr>
          </a:lstStyle>
          <a:p>
            <a:pPr>
              <a:defRPr/>
            </a:pPr>
            <a:endParaRPr lang="it-IT"/>
          </a:p>
        </p:txBody>
      </p:sp>
      <p:sp>
        <p:nvSpPr>
          <p:cNvPr id="10" name="Slide Number Placeholder 5">
            <a:extLst>
              <a:ext uri="{FF2B5EF4-FFF2-40B4-BE49-F238E27FC236}">
                <a16:creationId xmlns:a16="http://schemas.microsoft.com/office/drawing/2014/main" id="{78A3093C-3F3A-4545-AC69-98B175DCA7A1}"/>
              </a:ext>
            </a:extLst>
          </p:cNvPr>
          <p:cNvSpPr>
            <a:spLocks noGrp="1"/>
          </p:cNvSpPr>
          <p:nvPr>
            <p:ph type="sldNum" sz="quarter" idx="16"/>
          </p:nvPr>
        </p:nvSpPr>
        <p:spPr/>
        <p:txBody>
          <a:bodyPr/>
          <a:lstStyle>
            <a:lvl1pPr>
              <a:defRPr/>
            </a:lvl1pPr>
          </a:lstStyle>
          <a:p>
            <a:pPr>
              <a:defRPr/>
            </a:pPr>
            <a:fld id="{56205722-43D1-48BB-9573-9F71CF7D58C2}" type="slidenum">
              <a:rPr lang="it-IT"/>
              <a:pPr>
                <a:defRPr/>
              </a:pPr>
              <a:t>‹N›</a:t>
            </a:fld>
            <a:endParaRPr lang="it-IT"/>
          </a:p>
        </p:txBody>
      </p:sp>
    </p:spTree>
    <p:extLst>
      <p:ext uri="{BB962C8B-B14F-4D97-AF65-F5344CB8AC3E}">
        <p14:creationId xmlns:p14="http://schemas.microsoft.com/office/powerpoint/2010/main" val="4989835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cxnSp>
        <p:nvCxnSpPr>
          <p:cNvPr id="5" name="Straight Connector 14">
            <a:extLst>
              <a:ext uri="{FF2B5EF4-FFF2-40B4-BE49-F238E27FC236}">
                <a16:creationId xmlns:a16="http://schemas.microsoft.com/office/drawing/2014/main" id="{7A35ED48-8D53-4219-98D2-F6544113CE19}"/>
              </a:ext>
            </a:extLst>
          </p:cNvPr>
          <p:cNvCxnSpPr/>
          <p:nvPr/>
        </p:nvCxnSpPr>
        <p:spPr>
          <a:xfrm>
            <a:off x="1395413" y="3429000"/>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6" name="Date Placeholder 3">
            <a:extLst>
              <a:ext uri="{FF2B5EF4-FFF2-40B4-BE49-F238E27FC236}">
                <a16:creationId xmlns:a16="http://schemas.microsoft.com/office/drawing/2014/main" id="{07CF147E-71B8-49F5-8083-51597EF2996F}"/>
              </a:ext>
            </a:extLst>
          </p:cNvPr>
          <p:cNvSpPr>
            <a:spLocks noGrp="1"/>
          </p:cNvSpPr>
          <p:nvPr>
            <p:ph type="dt" sz="half" idx="14"/>
          </p:nvPr>
        </p:nvSpPr>
        <p:spPr/>
        <p:txBody>
          <a:bodyPr/>
          <a:lstStyle>
            <a:lvl1pPr>
              <a:defRPr/>
            </a:lvl1pPr>
          </a:lstStyle>
          <a:p>
            <a:pPr>
              <a:defRPr/>
            </a:pPr>
            <a:fld id="{0E2D9EC8-B8B5-423E-93D0-6197B8B57E9B}" type="datetimeFigureOut">
              <a:rPr lang="it-IT"/>
              <a:pPr>
                <a:defRPr/>
              </a:pPr>
              <a:t>20/05/2021</a:t>
            </a:fld>
            <a:endParaRPr lang="it-IT"/>
          </a:p>
        </p:txBody>
      </p:sp>
      <p:sp>
        <p:nvSpPr>
          <p:cNvPr id="7" name="Footer Placeholder 4">
            <a:extLst>
              <a:ext uri="{FF2B5EF4-FFF2-40B4-BE49-F238E27FC236}">
                <a16:creationId xmlns:a16="http://schemas.microsoft.com/office/drawing/2014/main" id="{91F6F73B-B176-46AF-BB02-6F52D109924F}"/>
              </a:ext>
            </a:extLst>
          </p:cNvPr>
          <p:cNvSpPr>
            <a:spLocks noGrp="1"/>
          </p:cNvSpPr>
          <p:nvPr>
            <p:ph type="ftr" sz="quarter" idx="15"/>
          </p:nvPr>
        </p:nvSpPr>
        <p:spPr/>
        <p:txBody>
          <a:bodyPr/>
          <a:lstStyle>
            <a:lvl1pPr>
              <a:defRPr/>
            </a:lvl1pPr>
          </a:lstStyle>
          <a:p>
            <a:pPr>
              <a:defRPr/>
            </a:pPr>
            <a:endParaRPr lang="it-IT"/>
          </a:p>
        </p:txBody>
      </p:sp>
      <p:sp>
        <p:nvSpPr>
          <p:cNvPr id="8" name="Slide Number Placeholder 5">
            <a:extLst>
              <a:ext uri="{FF2B5EF4-FFF2-40B4-BE49-F238E27FC236}">
                <a16:creationId xmlns:a16="http://schemas.microsoft.com/office/drawing/2014/main" id="{AB62901D-307E-491F-8899-C1CB1E2C4DF1}"/>
              </a:ext>
            </a:extLst>
          </p:cNvPr>
          <p:cNvSpPr>
            <a:spLocks noGrp="1"/>
          </p:cNvSpPr>
          <p:nvPr>
            <p:ph type="sldNum" sz="quarter" idx="16"/>
          </p:nvPr>
        </p:nvSpPr>
        <p:spPr/>
        <p:txBody>
          <a:bodyPr/>
          <a:lstStyle>
            <a:lvl1pPr>
              <a:defRPr/>
            </a:lvl1pPr>
          </a:lstStyle>
          <a:p>
            <a:pPr>
              <a:defRPr/>
            </a:pPr>
            <a:fld id="{DB50F72A-CAE1-454A-A7E5-60382F2474E8}" type="slidenum">
              <a:rPr lang="it-IT"/>
              <a:pPr>
                <a:defRPr/>
              </a:pPr>
              <a:t>‹N›</a:t>
            </a:fld>
            <a:endParaRPr lang="it-IT"/>
          </a:p>
        </p:txBody>
      </p:sp>
    </p:spTree>
    <p:extLst>
      <p:ext uri="{BB962C8B-B14F-4D97-AF65-F5344CB8AC3E}">
        <p14:creationId xmlns:p14="http://schemas.microsoft.com/office/powerpoint/2010/main" val="42720017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7266C785-8711-4E7F-B489-8978AFD513F8}"/>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6B152833-EAA6-4D4E-B2AF-A7171099C2F1}"/>
              </a:ext>
            </a:extLst>
          </p:cNvPr>
          <p:cNvSpPr>
            <a:spLocks noGrp="1"/>
          </p:cNvSpPr>
          <p:nvPr>
            <p:ph type="dt" sz="half" idx="10"/>
          </p:nvPr>
        </p:nvSpPr>
        <p:spPr/>
        <p:txBody>
          <a:bodyPr/>
          <a:lstStyle>
            <a:lvl1pPr>
              <a:defRPr/>
            </a:lvl1pPr>
          </a:lstStyle>
          <a:p>
            <a:pPr>
              <a:defRPr/>
            </a:pPr>
            <a:fld id="{3DAE3656-4A8D-453C-9032-F82581F60E7A}" type="datetimeFigureOut">
              <a:rPr lang="it-IT"/>
              <a:pPr>
                <a:defRPr/>
              </a:pPr>
              <a:t>20/05/2021</a:t>
            </a:fld>
            <a:endParaRPr lang="it-IT"/>
          </a:p>
        </p:txBody>
      </p:sp>
      <p:sp>
        <p:nvSpPr>
          <p:cNvPr id="6" name="Footer Placeholder 4">
            <a:extLst>
              <a:ext uri="{FF2B5EF4-FFF2-40B4-BE49-F238E27FC236}">
                <a16:creationId xmlns:a16="http://schemas.microsoft.com/office/drawing/2014/main" id="{C53FB63B-1436-4F4C-A75E-9E6EA0795FE5}"/>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A6895A9D-EEB4-4665-9917-FE6135AEF7E5}"/>
              </a:ext>
            </a:extLst>
          </p:cNvPr>
          <p:cNvSpPr>
            <a:spLocks noGrp="1"/>
          </p:cNvSpPr>
          <p:nvPr>
            <p:ph type="sldNum" sz="quarter" idx="12"/>
          </p:nvPr>
        </p:nvSpPr>
        <p:spPr/>
        <p:txBody>
          <a:bodyPr/>
          <a:lstStyle>
            <a:lvl1pPr>
              <a:defRPr/>
            </a:lvl1pPr>
          </a:lstStyle>
          <a:p>
            <a:pPr>
              <a:defRPr/>
            </a:pPr>
            <a:fld id="{B662F2A5-2C83-419B-8830-72AB27A30401}" type="slidenum">
              <a:rPr lang="it-IT"/>
              <a:pPr>
                <a:defRPr/>
              </a:pPr>
              <a:t>‹N›</a:t>
            </a:fld>
            <a:endParaRPr lang="it-IT"/>
          </a:p>
        </p:txBody>
      </p:sp>
    </p:spTree>
    <p:extLst>
      <p:ext uri="{BB962C8B-B14F-4D97-AF65-F5344CB8AC3E}">
        <p14:creationId xmlns:p14="http://schemas.microsoft.com/office/powerpoint/2010/main" val="25141777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3">
            <a:extLst>
              <a:ext uri="{FF2B5EF4-FFF2-40B4-BE49-F238E27FC236}">
                <a16:creationId xmlns:a16="http://schemas.microsoft.com/office/drawing/2014/main" id="{CD6D2466-235E-4694-B9C3-AAEE72202932}"/>
              </a:ext>
            </a:extLst>
          </p:cNvPr>
          <p:cNvCxnSpPr/>
          <p:nvPr/>
        </p:nvCxnSpPr>
        <p:spPr>
          <a:xfrm>
            <a:off x="886460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CEB3AEED-E636-482C-9F5A-2ACA3F2CBA05}"/>
              </a:ext>
            </a:extLst>
          </p:cNvPr>
          <p:cNvSpPr>
            <a:spLocks noGrp="1"/>
          </p:cNvSpPr>
          <p:nvPr>
            <p:ph type="dt" sz="half" idx="10"/>
          </p:nvPr>
        </p:nvSpPr>
        <p:spPr/>
        <p:txBody>
          <a:bodyPr/>
          <a:lstStyle>
            <a:lvl1pPr>
              <a:defRPr/>
            </a:lvl1pPr>
          </a:lstStyle>
          <a:p>
            <a:pPr>
              <a:defRPr/>
            </a:pPr>
            <a:fld id="{D4893ED6-FA34-459C-98FB-8DB0FE66021A}" type="datetimeFigureOut">
              <a:rPr lang="it-IT"/>
              <a:pPr>
                <a:defRPr/>
              </a:pPr>
              <a:t>20/05/2021</a:t>
            </a:fld>
            <a:endParaRPr lang="it-IT"/>
          </a:p>
        </p:txBody>
      </p:sp>
      <p:sp>
        <p:nvSpPr>
          <p:cNvPr id="6" name="Footer Placeholder 4">
            <a:extLst>
              <a:ext uri="{FF2B5EF4-FFF2-40B4-BE49-F238E27FC236}">
                <a16:creationId xmlns:a16="http://schemas.microsoft.com/office/drawing/2014/main" id="{DFC29199-5D73-42D3-99B5-92440CB0FC51}"/>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45940CA9-D4CE-4CF1-A7AD-AAD676CC1EC3}"/>
              </a:ext>
            </a:extLst>
          </p:cNvPr>
          <p:cNvSpPr>
            <a:spLocks noGrp="1"/>
          </p:cNvSpPr>
          <p:nvPr>
            <p:ph type="sldNum" sz="quarter" idx="12"/>
          </p:nvPr>
        </p:nvSpPr>
        <p:spPr/>
        <p:txBody>
          <a:bodyPr/>
          <a:lstStyle>
            <a:lvl1pPr>
              <a:defRPr/>
            </a:lvl1pPr>
          </a:lstStyle>
          <a:p>
            <a:pPr>
              <a:defRPr/>
            </a:pPr>
            <a:fld id="{53341F12-28A1-4340-8E69-D385ED63C5D7}" type="slidenum">
              <a:rPr lang="it-IT"/>
              <a:pPr>
                <a:defRPr/>
              </a:pPr>
              <a:t>‹N›</a:t>
            </a:fld>
            <a:endParaRPr lang="it-IT"/>
          </a:p>
        </p:txBody>
      </p:sp>
    </p:spTree>
    <p:extLst>
      <p:ext uri="{BB962C8B-B14F-4D97-AF65-F5344CB8AC3E}">
        <p14:creationId xmlns:p14="http://schemas.microsoft.com/office/powerpoint/2010/main" val="3766983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678F6488-1C0E-43E9-8DE8-9A5EFF564995}"/>
              </a:ext>
            </a:extLst>
          </p:cNvPr>
          <p:cNvGrpSpPr>
            <a:grpSpLocks/>
          </p:cNvGrpSpPr>
          <p:nvPr/>
        </p:nvGrpSpPr>
        <p:grpSpPr bwMode="auto">
          <a:xfrm>
            <a:off x="-17463" y="0"/>
            <a:ext cx="12231688" cy="6856413"/>
            <a:chOff x="-16934" y="0"/>
            <a:chExt cx="12231160" cy="6856214"/>
          </a:xfrm>
        </p:grpSpPr>
        <p:pic>
          <p:nvPicPr>
            <p:cNvPr id="5" name="Picture 15" descr="HD-PanelTitleR1.png">
              <a:extLst>
                <a:ext uri="{FF2B5EF4-FFF2-40B4-BE49-F238E27FC236}">
                  <a16:creationId xmlns:a16="http://schemas.microsoft.com/office/drawing/2014/main" id="{09A209F8-4DE5-4DEC-BB79-A76047749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D9D4F29F-3B79-49A0-8F1C-7E4D3222E422}"/>
                </a:ext>
              </a:extLst>
            </p:cNvPr>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6" descr="HDRibbonTitle-UniformTrim.png">
              <a:extLst>
                <a:ext uri="{FF2B5EF4-FFF2-40B4-BE49-F238E27FC236}">
                  <a16:creationId xmlns:a16="http://schemas.microsoft.com/office/drawing/2014/main" id="{D4AFB8D1-35CD-45B1-90E8-EB936CFC2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HDRibbonTitle-UniformTrim.png">
              <a:extLst>
                <a:ext uri="{FF2B5EF4-FFF2-40B4-BE49-F238E27FC236}">
                  <a16:creationId xmlns:a16="http://schemas.microsoft.com/office/drawing/2014/main" id="{707D18B1-214A-4338-88FC-80B3E3594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14">
            <a:extLst>
              <a:ext uri="{FF2B5EF4-FFF2-40B4-BE49-F238E27FC236}">
                <a16:creationId xmlns:a16="http://schemas.microsoft.com/office/drawing/2014/main" id="{34FFAD22-B31B-4B9E-B2F7-34C38F68C6FF}"/>
              </a:ext>
            </a:extLst>
          </p:cNvPr>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10" name="Date Placeholder 3">
            <a:extLst>
              <a:ext uri="{FF2B5EF4-FFF2-40B4-BE49-F238E27FC236}">
                <a16:creationId xmlns:a16="http://schemas.microsoft.com/office/drawing/2014/main" id="{644E6D4D-134B-43B0-BC2F-46F814847000}"/>
              </a:ext>
            </a:extLst>
          </p:cNvPr>
          <p:cNvSpPr>
            <a:spLocks noGrp="1"/>
          </p:cNvSpPr>
          <p:nvPr>
            <p:ph type="dt" sz="half" idx="10"/>
          </p:nvPr>
        </p:nvSpPr>
        <p:spPr>
          <a:xfrm>
            <a:off x="7983538" y="5037138"/>
            <a:ext cx="896937" cy="279400"/>
          </a:xfrm>
        </p:spPr>
        <p:txBody>
          <a:bodyPr/>
          <a:lstStyle>
            <a:lvl1pPr>
              <a:defRPr/>
            </a:lvl1pPr>
          </a:lstStyle>
          <a:p>
            <a:pPr>
              <a:defRPr/>
            </a:pPr>
            <a:fld id="{A0E1ED82-5E91-43BE-B7B7-AE4A3309383B}" type="datetimeFigureOut">
              <a:rPr lang="it-IT"/>
              <a:pPr>
                <a:defRPr/>
              </a:pPr>
              <a:t>20/05/2021</a:t>
            </a:fld>
            <a:endParaRPr lang="it-IT"/>
          </a:p>
        </p:txBody>
      </p:sp>
      <p:sp>
        <p:nvSpPr>
          <p:cNvPr id="11" name="Footer Placeholder 4">
            <a:extLst>
              <a:ext uri="{FF2B5EF4-FFF2-40B4-BE49-F238E27FC236}">
                <a16:creationId xmlns:a16="http://schemas.microsoft.com/office/drawing/2014/main" id="{CF03E83E-547F-490F-B6DF-DF2FA60A525F}"/>
              </a:ext>
            </a:extLst>
          </p:cNvPr>
          <p:cNvSpPr>
            <a:spLocks noGrp="1"/>
          </p:cNvSpPr>
          <p:nvPr>
            <p:ph type="ftr" sz="quarter" idx="11"/>
          </p:nvPr>
        </p:nvSpPr>
        <p:spPr>
          <a:xfrm>
            <a:off x="2692400" y="5037138"/>
            <a:ext cx="5214938" cy="279400"/>
          </a:xfrm>
        </p:spPr>
        <p:txBody>
          <a:bodyPr/>
          <a:lstStyle>
            <a:lvl1pPr>
              <a:defRPr/>
            </a:lvl1pPr>
          </a:lstStyle>
          <a:p>
            <a:pPr>
              <a:defRPr/>
            </a:pPr>
            <a:endParaRPr lang="it-IT"/>
          </a:p>
        </p:txBody>
      </p:sp>
      <p:sp>
        <p:nvSpPr>
          <p:cNvPr id="12" name="Slide Number Placeholder 5">
            <a:extLst>
              <a:ext uri="{FF2B5EF4-FFF2-40B4-BE49-F238E27FC236}">
                <a16:creationId xmlns:a16="http://schemas.microsoft.com/office/drawing/2014/main" id="{C48CABB0-542B-4639-867C-A5C044315872}"/>
              </a:ext>
            </a:extLst>
          </p:cNvPr>
          <p:cNvSpPr>
            <a:spLocks noGrp="1"/>
          </p:cNvSpPr>
          <p:nvPr>
            <p:ph type="sldNum" sz="quarter" idx="12"/>
          </p:nvPr>
        </p:nvSpPr>
        <p:spPr>
          <a:xfrm>
            <a:off x="8956675" y="5037138"/>
            <a:ext cx="550863" cy="279400"/>
          </a:xfrm>
        </p:spPr>
        <p:txBody>
          <a:bodyPr/>
          <a:lstStyle>
            <a:lvl1pPr>
              <a:defRPr/>
            </a:lvl1pPr>
          </a:lstStyle>
          <a:p>
            <a:pPr>
              <a:defRPr/>
            </a:pPr>
            <a:fld id="{C5C94889-C595-4F05-97AB-7E0FC54FC889}" type="slidenum">
              <a:rPr lang="it-IT"/>
              <a:pPr>
                <a:defRPr/>
              </a:pPr>
              <a:t>‹N›</a:t>
            </a:fld>
            <a:endParaRPr lang="it-IT"/>
          </a:p>
        </p:txBody>
      </p:sp>
    </p:spTree>
    <p:extLst>
      <p:ext uri="{BB962C8B-B14F-4D97-AF65-F5344CB8AC3E}">
        <p14:creationId xmlns:p14="http://schemas.microsoft.com/office/powerpoint/2010/main" val="1460712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F473C10B-8AA0-48A9-92F0-D95E83DA6FED}"/>
              </a:ext>
            </a:extLst>
          </p:cNvPr>
          <p:cNvCxnSpPr/>
          <p:nvPr/>
        </p:nvCxnSpPr>
        <p:spPr>
          <a:xfrm>
            <a:off x="1395413" y="2420938"/>
            <a:ext cx="94075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C10C21C-31A6-474D-B6EB-4973F1987EB2}"/>
              </a:ext>
            </a:extLst>
          </p:cNvPr>
          <p:cNvSpPr>
            <a:spLocks noGrp="1"/>
          </p:cNvSpPr>
          <p:nvPr>
            <p:ph type="dt" sz="half" idx="10"/>
          </p:nvPr>
        </p:nvSpPr>
        <p:spPr/>
        <p:txBody>
          <a:bodyPr/>
          <a:lstStyle>
            <a:lvl1pPr>
              <a:defRPr/>
            </a:lvl1pPr>
          </a:lstStyle>
          <a:p>
            <a:pPr>
              <a:defRPr/>
            </a:pPr>
            <a:fld id="{A4791D3E-C578-493A-A28E-029453309B7E}" type="datetimeFigureOut">
              <a:rPr lang="it-IT"/>
              <a:pPr>
                <a:defRPr/>
              </a:pPr>
              <a:t>20/05/2021</a:t>
            </a:fld>
            <a:endParaRPr lang="it-IT"/>
          </a:p>
        </p:txBody>
      </p:sp>
      <p:sp>
        <p:nvSpPr>
          <p:cNvPr id="6" name="Footer Placeholder 4">
            <a:extLst>
              <a:ext uri="{FF2B5EF4-FFF2-40B4-BE49-F238E27FC236}">
                <a16:creationId xmlns:a16="http://schemas.microsoft.com/office/drawing/2014/main" id="{E848DE21-904D-4218-B4EB-22B2A09FDA80}"/>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36907E33-4B8C-43A8-90DA-18A4F183FB41}"/>
              </a:ext>
            </a:extLst>
          </p:cNvPr>
          <p:cNvSpPr>
            <a:spLocks noGrp="1"/>
          </p:cNvSpPr>
          <p:nvPr>
            <p:ph type="sldNum" sz="quarter" idx="12"/>
          </p:nvPr>
        </p:nvSpPr>
        <p:spPr/>
        <p:txBody>
          <a:bodyPr/>
          <a:lstStyle>
            <a:lvl1pPr>
              <a:defRPr/>
            </a:lvl1pPr>
          </a:lstStyle>
          <a:p>
            <a:pPr>
              <a:defRPr/>
            </a:pPr>
            <a:fld id="{942CB80D-6C33-48BB-8099-4110D5634379}" type="slidenum">
              <a:rPr lang="it-IT"/>
              <a:pPr>
                <a:defRPr/>
              </a:pPr>
              <a:t>‹N›</a:t>
            </a:fld>
            <a:endParaRPr lang="it-IT"/>
          </a:p>
        </p:txBody>
      </p:sp>
    </p:spTree>
    <p:extLst>
      <p:ext uri="{BB962C8B-B14F-4D97-AF65-F5344CB8AC3E}">
        <p14:creationId xmlns:p14="http://schemas.microsoft.com/office/powerpoint/2010/main" val="30662448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49C701C8-5CB6-4591-B8B8-D9431870CA50}"/>
              </a:ext>
            </a:extLst>
          </p:cNvPr>
          <p:cNvCxnSpPr/>
          <p:nvPr/>
        </p:nvCxnSpPr>
        <p:spPr>
          <a:xfrm>
            <a:off x="2012950" y="3709988"/>
            <a:ext cx="8162925"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2C674472-208E-48F3-BFA3-50C3F48D91DB}"/>
              </a:ext>
            </a:extLst>
          </p:cNvPr>
          <p:cNvSpPr>
            <a:spLocks noGrp="1"/>
          </p:cNvSpPr>
          <p:nvPr>
            <p:ph type="dt" sz="half" idx="10"/>
          </p:nvPr>
        </p:nvSpPr>
        <p:spPr/>
        <p:txBody>
          <a:bodyPr/>
          <a:lstStyle>
            <a:lvl1pPr>
              <a:defRPr/>
            </a:lvl1pPr>
          </a:lstStyle>
          <a:p>
            <a:pPr>
              <a:defRPr/>
            </a:pPr>
            <a:fld id="{FCDA73EE-D241-436B-9BCE-BC18C6287B4C}" type="datetimeFigureOut">
              <a:rPr lang="it-IT"/>
              <a:pPr>
                <a:defRPr/>
              </a:pPr>
              <a:t>20/05/2021</a:t>
            </a:fld>
            <a:endParaRPr lang="it-IT"/>
          </a:p>
        </p:txBody>
      </p:sp>
      <p:sp>
        <p:nvSpPr>
          <p:cNvPr id="6" name="Footer Placeholder 4">
            <a:extLst>
              <a:ext uri="{FF2B5EF4-FFF2-40B4-BE49-F238E27FC236}">
                <a16:creationId xmlns:a16="http://schemas.microsoft.com/office/drawing/2014/main" id="{8AFCAAAF-0EDE-49E5-97E3-E470DBB4D62E}"/>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F2EEA51B-5A9E-49E7-9ED6-71E2470FABF4}"/>
              </a:ext>
            </a:extLst>
          </p:cNvPr>
          <p:cNvSpPr>
            <a:spLocks noGrp="1"/>
          </p:cNvSpPr>
          <p:nvPr>
            <p:ph type="sldNum" sz="quarter" idx="12"/>
          </p:nvPr>
        </p:nvSpPr>
        <p:spPr/>
        <p:txBody>
          <a:bodyPr/>
          <a:lstStyle>
            <a:lvl1pPr>
              <a:defRPr/>
            </a:lvl1pPr>
          </a:lstStyle>
          <a:p>
            <a:pPr>
              <a:defRPr/>
            </a:pPr>
            <a:fld id="{60AB4EA5-88A8-4062-B7B5-EA5494373283}" type="slidenum">
              <a:rPr lang="it-IT"/>
              <a:pPr>
                <a:defRPr/>
              </a:pPr>
              <a:t>‹N›</a:t>
            </a:fld>
            <a:endParaRPr lang="it-IT"/>
          </a:p>
        </p:txBody>
      </p:sp>
    </p:spTree>
    <p:extLst>
      <p:ext uri="{BB962C8B-B14F-4D97-AF65-F5344CB8AC3E}">
        <p14:creationId xmlns:p14="http://schemas.microsoft.com/office/powerpoint/2010/main" val="42515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0.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9.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7.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9.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8.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21" Type="http://schemas.openxmlformats.org/officeDocument/2006/relationships/image" Target="../media/image9.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image" Target="../media/image8.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7.jpe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21" Type="http://schemas.openxmlformats.org/officeDocument/2006/relationships/image" Target="../media/image9.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8.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7.jpe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7.xml"/><Relationship Id="rId3" Type="http://schemas.openxmlformats.org/officeDocument/2006/relationships/slideLayout" Target="../slideLayouts/slideLayout99.xml"/><Relationship Id="rId21" Type="http://schemas.openxmlformats.org/officeDocument/2006/relationships/image" Target="../media/image9.png"/><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8.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7.jpe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8.xml"/><Relationship Id="rId3" Type="http://schemas.openxmlformats.org/officeDocument/2006/relationships/slideLayout" Target="../slideLayouts/slideLayout116.xml"/><Relationship Id="rId21" Type="http://schemas.openxmlformats.org/officeDocument/2006/relationships/image" Target="../media/image4.png"/><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image" Target="../media/image3.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2.jpe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9.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8E80DE47-FECE-48F8-9D6D-E596A72EE977}"/>
              </a:ext>
            </a:extLst>
          </p:cNvPr>
          <p:cNvGrpSpPr>
            <a:grpSpLocks/>
          </p:cNvGrpSpPr>
          <p:nvPr/>
        </p:nvGrpSpPr>
        <p:grpSpPr bwMode="auto">
          <a:xfrm>
            <a:off x="0" y="0"/>
            <a:ext cx="12188825" cy="6856413"/>
            <a:chOff x="0" y="0"/>
            <a:chExt cx="12188825" cy="6856215"/>
          </a:xfrm>
        </p:grpSpPr>
        <p:pic>
          <p:nvPicPr>
            <p:cNvPr id="1032" name="Picture 7" descr="HD-PanelContent-V.png">
              <a:extLst>
                <a:ext uri="{FF2B5EF4-FFF2-40B4-BE49-F238E27FC236}">
                  <a16:creationId xmlns:a16="http://schemas.microsoft.com/office/drawing/2014/main" id="{DA6D1140-D1E0-4BEB-A47F-9FE21BACA1A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6DFAF55-1A3A-45CF-9742-3CD27A1BE44F}"/>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F72A8D79-DA3D-4E4C-984A-DF828926468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5093"/>
            <a:stretch>
              <a:fillRect/>
            </a:stretch>
          </p:blipFill>
          <p:spPr bwMode="auto">
            <a:xfrm rot="5400000">
              <a:off x="5706471" y="76265"/>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E12FCE62-F1B2-48F8-8D48-A42346D8DCE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5093"/>
            <a:stretch>
              <a:fillRect/>
            </a:stretch>
          </p:blipFill>
          <p:spPr bwMode="auto">
            <a:xfrm rot="5400000">
              <a:off x="5706470" y="6173526"/>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56164966-3103-43C3-B53F-5FF6D0ADF241}"/>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8" name="Text Placeholder 2">
            <a:extLst>
              <a:ext uri="{FF2B5EF4-FFF2-40B4-BE49-F238E27FC236}">
                <a16:creationId xmlns:a16="http://schemas.microsoft.com/office/drawing/2014/main" id="{873BD817-569E-4E75-8EDF-2B4921FC8B0E}"/>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8C9C503A-E599-4458-9D0C-C1C12FCB2304}"/>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DCAF0D2A-8C07-4F80-A655-BEDA74D27E33}" type="datetimeFigureOut">
              <a:rPr lang="en-US"/>
              <a:pPr>
                <a:defRPr/>
              </a:pPr>
              <a:t>5/20/2021</a:t>
            </a:fld>
            <a:endParaRPr lang="en-US"/>
          </a:p>
        </p:txBody>
      </p:sp>
      <p:sp>
        <p:nvSpPr>
          <p:cNvPr id="5" name="Footer Placeholder 4">
            <a:extLst>
              <a:ext uri="{FF2B5EF4-FFF2-40B4-BE49-F238E27FC236}">
                <a16:creationId xmlns:a16="http://schemas.microsoft.com/office/drawing/2014/main" id="{44C9B198-3467-4D1D-85A0-FF454A44E566}"/>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A8C981CE-46C7-45F2-92FA-DA0E8B5F14DA}"/>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D264A9C3-4A84-4C15-8C8F-6F31B5D52532}" type="slidenum">
              <a:rPr lang="en-US"/>
              <a:pPr>
                <a:defRPr/>
              </a:pPr>
              <a:t>‹N›</a:t>
            </a:fld>
            <a:endParaRPr lang="en-US"/>
          </a:p>
        </p:txBody>
      </p:sp>
    </p:spTree>
    <p:extLst>
      <p:ext uri="{BB962C8B-B14F-4D97-AF65-F5344CB8AC3E}">
        <p14:creationId xmlns:p14="http://schemas.microsoft.com/office/powerpoint/2010/main" val="2639489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DA7AEC1E-2284-410D-9DC5-33E607478FA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Segnaposto testo 2">
            <a:extLst>
              <a:ext uri="{FF2B5EF4-FFF2-40B4-BE49-F238E27FC236}">
                <a16:creationId xmlns:a16="http://schemas.microsoft.com/office/drawing/2014/main" id="{7C493CB4-5D5E-4E4F-B6ED-7A78FB3384C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E1098E55-1ED0-4A12-8594-8BF13D3A7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14082F9-23E5-4B12-9142-5F5E5DB73445}"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5B68E156-B655-49B8-AEB5-A351756C44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24E6BA5A-1735-47B5-8DCC-80965232812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CBBF4BE-651B-4A86-9955-79BAB51E40EB}" type="slidenum">
              <a:rPr lang="it-IT" altLang="it-IT"/>
              <a:pPr/>
              <a:t>‹N›</a:t>
            </a:fld>
            <a:endParaRPr lang="it-IT" altLang="it-IT"/>
          </a:p>
        </p:txBody>
      </p:sp>
    </p:spTree>
    <p:extLst>
      <p:ext uri="{BB962C8B-B14F-4D97-AF65-F5344CB8AC3E}">
        <p14:creationId xmlns:p14="http://schemas.microsoft.com/office/powerpoint/2010/main" val="38273309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CE9B050B-77DF-4F4C-AD7A-08EF53397A34}"/>
              </a:ext>
            </a:extLst>
          </p:cNvPr>
          <p:cNvGrpSpPr>
            <a:grpSpLocks/>
          </p:cNvGrpSpPr>
          <p:nvPr/>
        </p:nvGrpSpPr>
        <p:grpSpPr bwMode="auto">
          <a:xfrm>
            <a:off x="-15875" y="0"/>
            <a:ext cx="12230100" cy="6856413"/>
            <a:chOff x="-15736" y="0"/>
            <a:chExt cx="12229962" cy="6856214"/>
          </a:xfrm>
        </p:grpSpPr>
        <p:pic>
          <p:nvPicPr>
            <p:cNvPr id="2056" name="Picture 7" descr="HD-PanelContent.png">
              <a:extLst>
                <a:ext uri="{FF2B5EF4-FFF2-40B4-BE49-F238E27FC236}">
                  <a16:creationId xmlns:a16="http://schemas.microsoft.com/office/drawing/2014/main" id="{45858722-8FD1-4357-8A29-F1C95B293CD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E5F54854-6C34-47F3-9A14-A858D174F517}"/>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a:extLst>
                <a:ext uri="{FF2B5EF4-FFF2-40B4-BE49-F238E27FC236}">
                  <a16:creationId xmlns:a16="http://schemas.microsoft.com/office/drawing/2014/main" id="{01E7F7FD-81BE-4AFF-8C2C-790BEA36EE8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a:extLst>
                <a:ext uri="{FF2B5EF4-FFF2-40B4-BE49-F238E27FC236}">
                  <a16:creationId xmlns:a16="http://schemas.microsoft.com/office/drawing/2014/main" id="{59547B04-C911-495E-AFDB-DDB1E23FBB7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a:extLst>
              <a:ext uri="{FF2B5EF4-FFF2-40B4-BE49-F238E27FC236}">
                <a16:creationId xmlns:a16="http://schemas.microsoft.com/office/drawing/2014/main" id="{7BCA444E-640A-40CF-97FE-D5F8B19887C6}"/>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2052" name="Text Placeholder 2">
            <a:extLst>
              <a:ext uri="{FF2B5EF4-FFF2-40B4-BE49-F238E27FC236}">
                <a16:creationId xmlns:a16="http://schemas.microsoft.com/office/drawing/2014/main" id="{6D5ACD19-B611-42C0-B37F-119A4FAA3EDF}"/>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B65D3CAE-5269-4AD3-B51A-FDB8541BDD80}"/>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3B16877F-86E9-4864-8329-40C5B271E0D8}" type="datetimeFigureOut">
              <a:rPr lang="it-IT"/>
              <a:pPr>
                <a:defRPr/>
              </a:pPr>
              <a:t>20/05/2021</a:t>
            </a:fld>
            <a:endParaRPr lang="it-IT"/>
          </a:p>
        </p:txBody>
      </p:sp>
      <p:sp>
        <p:nvSpPr>
          <p:cNvPr id="5" name="Footer Placeholder 4">
            <a:extLst>
              <a:ext uri="{FF2B5EF4-FFF2-40B4-BE49-F238E27FC236}">
                <a16:creationId xmlns:a16="http://schemas.microsoft.com/office/drawing/2014/main" id="{9AD6244C-3B7F-426C-9A75-696BE9F3C0DC}"/>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26031D4E-D6FB-414F-99E9-1047A19E8B15}"/>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a:defRPr/>
            </a:pPr>
            <a:fld id="{DA15B2E2-FE9D-4A63-9946-6E10F29114A0}" type="slidenum">
              <a:rPr lang="it-IT"/>
              <a:pPr>
                <a:defRPr/>
              </a:pPr>
              <a:t>‹N›</a:t>
            </a:fld>
            <a:endParaRPr lang="it-IT"/>
          </a:p>
        </p:txBody>
      </p:sp>
    </p:spTree>
    <p:extLst>
      <p:ext uri="{BB962C8B-B14F-4D97-AF65-F5344CB8AC3E}">
        <p14:creationId xmlns:p14="http://schemas.microsoft.com/office/powerpoint/2010/main" val="1100139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fontAlgn="base">
        <a:spcBef>
          <a:spcPct val="0"/>
        </a:spcBef>
        <a:spcAft>
          <a:spcPct val="0"/>
        </a:spcAft>
        <a:defRPr sz="4400" kern="1200">
          <a:ln w="3175" cmpd="sng">
            <a:noFill/>
          </a:ln>
          <a:solidFill>
            <a:srgbClr val="262626"/>
          </a:solidFill>
          <a:latin typeface="+mj-lt"/>
          <a:ea typeface="+mj-ea"/>
          <a:cs typeface="+mj-cs"/>
        </a:defRPr>
      </a:lvl1pPr>
      <a:lvl2pPr algn="ctr" defTabSz="457200" rtl="0" fontAlgn="base">
        <a:spcBef>
          <a:spcPct val="0"/>
        </a:spcBef>
        <a:spcAft>
          <a:spcPct val="0"/>
        </a:spcAft>
        <a:defRPr sz="4400">
          <a:solidFill>
            <a:srgbClr val="262626"/>
          </a:solidFill>
          <a:latin typeface="Garamond" panose="02020404030301010803" pitchFamily="18" charset="0"/>
        </a:defRPr>
      </a:lvl2pPr>
      <a:lvl3pPr algn="ctr" defTabSz="457200" rtl="0" fontAlgn="base">
        <a:spcBef>
          <a:spcPct val="0"/>
        </a:spcBef>
        <a:spcAft>
          <a:spcPct val="0"/>
        </a:spcAft>
        <a:defRPr sz="4400">
          <a:solidFill>
            <a:srgbClr val="262626"/>
          </a:solidFill>
          <a:latin typeface="Garamond" panose="02020404030301010803" pitchFamily="18" charset="0"/>
        </a:defRPr>
      </a:lvl3pPr>
      <a:lvl4pPr algn="ctr" defTabSz="457200" rtl="0" fontAlgn="base">
        <a:spcBef>
          <a:spcPct val="0"/>
        </a:spcBef>
        <a:spcAft>
          <a:spcPct val="0"/>
        </a:spcAft>
        <a:defRPr sz="4400">
          <a:solidFill>
            <a:srgbClr val="262626"/>
          </a:solidFill>
          <a:latin typeface="Garamond" panose="02020404030301010803" pitchFamily="18" charset="0"/>
        </a:defRPr>
      </a:lvl4pPr>
      <a:lvl5pPr algn="ctr" defTabSz="457200" rtl="0" fontAlgn="base">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fontAlgn="base">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fontAlgn="base">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fontAlgn="base">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fontAlgn="base">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56BA70-D62B-49E0-839A-50B348A9DD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89DF63E-799E-460C-85EE-0FD4A027EB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151E5BC-D7FE-4AD0-9050-216857839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E4508-CC9A-4A45-B2FD-1BF425A0EFD7}" type="datetimeFigureOut">
              <a:rPr lang="it-IT" smtClean="0"/>
              <a:t>20/05/2021</a:t>
            </a:fld>
            <a:endParaRPr lang="it-IT"/>
          </a:p>
        </p:txBody>
      </p:sp>
      <p:sp>
        <p:nvSpPr>
          <p:cNvPr id="5" name="Segnaposto piè di pagina 4">
            <a:extLst>
              <a:ext uri="{FF2B5EF4-FFF2-40B4-BE49-F238E27FC236}">
                <a16:creationId xmlns:a16="http://schemas.microsoft.com/office/drawing/2014/main" id="{E9521C41-55D7-48D1-9973-A2AAAED45E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0B77675-B5EC-4AE7-8B5E-6F1863A3D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860D6-8097-4E9F-A69F-220A640E57B5}" type="slidenum">
              <a:rPr lang="it-IT" smtClean="0"/>
              <a:t>‹N›</a:t>
            </a:fld>
            <a:endParaRPr lang="it-IT"/>
          </a:p>
        </p:txBody>
      </p:sp>
    </p:spTree>
    <p:extLst>
      <p:ext uri="{BB962C8B-B14F-4D97-AF65-F5344CB8AC3E}">
        <p14:creationId xmlns:p14="http://schemas.microsoft.com/office/powerpoint/2010/main" val="3406217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239DA6-69BD-40A6-8366-F1F553E76373}" type="datetimeFigureOut">
              <a:rPr lang="it-IT" smtClean="0"/>
              <a:t>20/05/2021</a:t>
            </a:fld>
            <a:endParaRPr lang="it-IT"/>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5165A8-249A-4835-A53D-70AEEF88DCDC}" type="slidenum">
              <a:rPr lang="it-IT" smtClean="0"/>
              <a:t>‹N›</a:t>
            </a:fld>
            <a:endParaRPr lang="it-IT"/>
          </a:p>
        </p:txBody>
      </p:sp>
    </p:spTree>
    <p:extLst>
      <p:ext uri="{BB962C8B-B14F-4D97-AF65-F5344CB8AC3E}">
        <p14:creationId xmlns:p14="http://schemas.microsoft.com/office/powerpoint/2010/main" val="38158633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4098" name="Group 6">
            <a:extLst>
              <a:ext uri="{FF2B5EF4-FFF2-40B4-BE49-F238E27FC236}">
                <a16:creationId xmlns:a16="http://schemas.microsoft.com/office/drawing/2014/main" id="{70BAC814-F6AA-4A1A-97AD-3A4F5C36EFC3}"/>
              </a:ext>
            </a:extLst>
          </p:cNvPr>
          <p:cNvGrpSpPr>
            <a:grpSpLocks/>
          </p:cNvGrpSpPr>
          <p:nvPr/>
        </p:nvGrpSpPr>
        <p:grpSpPr bwMode="auto">
          <a:xfrm>
            <a:off x="-15875" y="0"/>
            <a:ext cx="12230100" cy="6856413"/>
            <a:chOff x="-15736" y="0"/>
            <a:chExt cx="12229962" cy="6856214"/>
          </a:xfrm>
        </p:grpSpPr>
        <p:pic>
          <p:nvPicPr>
            <p:cNvPr id="4104" name="Picture 7" descr="HD-PanelContent.png">
              <a:extLst>
                <a:ext uri="{FF2B5EF4-FFF2-40B4-BE49-F238E27FC236}">
                  <a16:creationId xmlns:a16="http://schemas.microsoft.com/office/drawing/2014/main" id="{DF73FB41-A247-40AE-86F3-C1E00E1A3D5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8A3D12B-6A73-47D2-8BBA-F68E3B2434C8}"/>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08" name="Picture 9" descr="HDRibbonContent-UniformTrim.png">
              <a:extLst>
                <a:ext uri="{FF2B5EF4-FFF2-40B4-BE49-F238E27FC236}">
                  <a16:creationId xmlns:a16="http://schemas.microsoft.com/office/drawing/2014/main" id="{B5AD0083-D3E5-4E6E-B9EC-70A69C8DB20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0" descr="HDRibbonContent-UniformTrim.png">
              <a:extLst>
                <a:ext uri="{FF2B5EF4-FFF2-40B4-BE49-F238E27FC236}">
                  <a16:creationId xmlns:a16="http://schemas.microsoft.com/office/drawing/2014/main" id="{4A9FA7C2-86F9-463A-A616-50E66D99292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itle Placeholder 1">
            <a:extLst>
              <a:ext uri="{FF2B5EF4-FFF2-40B4-BE49-F238E27FC236}">
                <a16:creationId xmlns:a16="http://schemas.microsoft.com/office/drawing/2014/main" id="{99201133-084E-4D70-AEB5-30C157F9F3EF}"/>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4100" name="Text Placeholder 2">
            <a:extLst>
              <a:ext uri="{FF2B5EF4-FFF2-40B4-BE49-F238E27FC236}">
                <a16:creationId xmlns:a16="http://schemas.microsoft.com/office/drawing/2014/main" id="{308A4C75-4A9D-4A66-97A7-2AD8BC931C26}"/>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062EB607-92D0-4CE1-BDEE-D17FAF7B3326}"/>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2EE74CF6-97C2-456A-90EC-8A3AA2A498A2}" type="datetimeFigureOut">
              <a:rPr lang="it-IT"/>
              <a:pPr>
                <a:defRPr/>
              </a:pPr>
              <a:t>20/05/2021</a:t>
            </a:fld>
            <a:endParaRPr lang="it-IT"/>
          </a:p>
        </p:txBody>
      </p:sp>
      <p:sp>
        <p:nvSpPr>
          <p:cNvPr id="5" name="Footer Placeholder 4">
            <a:extLst>
              <a:ext uri="{FF2B5EF4-FFF2-40B4-BE49-F238E27FC236}">
                <a16:creationId xmlns:a16="http://schemas.microsoft.com/office/drawing/2014/main" id="{3106F99A-DECD-425D-9C91-2881946A0C63}"/>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1092E045-816C-4457-B2AA-F934262B2034}"/>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160559D0-732F-4E9A-81FF-DA33B4CAEED6}" type="slidenum">
              <a:rPr lang="it-IT"/>
              <a:pPr>
                <a:defRPr/>
              </a:pPr>
              <a:t>‹N›</a:t>
            </a:fld>
            <a:endParaRPr lang="it-IT"/>
          </a:p>
        </p:txBody>
      </p:sp>
    </p:spTree>
    <p:extLst>
      <p:ext uri="{BB962C8B-B14F-4D97-AF65-F5344CB8AC3E}">
        <p14:creationId xmlns:p14="http://schemas.microsoft.com/office/powerpoint/2010/main" val="92281036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6">
            <a:extLst>
              <a:ext uri="{FF2B5EF4-FFF2-40B4-BE49-F238E27FC236}">
                <a16:creationId xmlns:a16="http://schemas.microsoft.com/office/drawing/2014/main" id="{E1ED42D2-18D6-47C4-8A90-8E7DC3773059}"/>
              </a:ext>
            </a:extLst>
          </p:cNvPr>
          <p:cNvGrpSpPr>
            <a:grpSpLocks/>
          </p:cNvGrpSpPr>
          <p:nvPr/>
        </p:nvGrpSpPr>
        <p:grpSpPr bwMode="auto">
          <a:xfrm>
            <a:off x="-15875" y="0"/>
            <a:ext cx="12230100" cy="6856413"/>
            <a:chOff x="-15736" y="0"/>
            <a:chExt cx="12229962" cy="6856214"/>
          </a:xfrm>
        </p:grpSpPr>
        <p:pic>
          <p:nvPicPr>
            <p:cNvPr id="2056" name="Picture 7" descr="HD-PanelContent.png">
              <a:extLst>
                <a:ext uri="{FF2B5EF4-FFF2-40B4-BE49-F238E27FC236}">
                  <a16:creationId xmlns:a16="http://schemas.microsoft.com/office/drawing/2014/main" id="{D3EA9AB5-0DD3-4F9E-A84E-D9E2E0BB606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84572E7-E0FE-4D16-9E32-F56FC3E7153E}"/>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060" name="Picture 9" descr="HDRibbonContent-UniformTrim.png">
              <a:extLst>
                <a:ext uri="{FF2B5EF4-FFF2-40B4-BE49-F238E27FC236}">
                  <a16:creationId xmlns:a16="http://schemas.microsoft.com/office/drawing/2014/main" id="{AB360F24-D35E-4750-B56D-00FB03B871C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HDRibbonContent-UniformTrim.png">
              <a:extLst>
                <a:ext uri="{FF2B5EF4-FFF2-40B4-BE49-F238E27FC236}">
                  <a16:creationId xmlns:a16="http://schemas.microsoft.com/office/drawing/2014/main" id="{2FF822BB-B798-4E1E-AE75-D1950F7E9BA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itle Placeholder 1">
            <a:extLst>
              <a:ext uri="{FF2B5EF4-FFF2-40B4-BE49-F238E27FC236}">
                <a16:creationId xmlns:a16="http://schemas.microsoft.com/office/drawing/2014/main" id="{366C3FC8-CF8F-4D2C-885B-AFFCEE22EB3C}"/>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2052" name="Text Placeholder 2">
            <a:extLst>
              <a:ext uri="{FF2B5EF4-FFF2-40B4-BE49-F238E27FC236}">
                <a16:creationId xmlns:a16="http://schemas.microsoft.com/office/drawing/2014/main" id="{A9B7D291-1589-4F2C-B91F-2CD30AE587B4}"/>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5A534A62-24BC-48CC-86D3-213C0DDF25E8}"/>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04806E5D-2020-4D27-832F-BC05BF9AEB8F}" type="datetimeFigureOut">
              <a:rPr lang="it-IT"/>
              <a:pPr>
                <a:defRPr/>
              </a:pPr>
              <a:t>20/05/2021</a:t>
            </a:fld>
            <a:endParaRPr lang="it-IT"/>
          </a:p>
        </p:txBody>
      </p:sp>
      <p:sp>
        <p:nvSpPr>
          <p:cNvPr id="5" name="Footer Placeholder 4">
            <a:extLst>
              <a:ext uri="{FF2B5EF4-FFF2-40B4-BE49-F238E27FC236}">
                <a16:creationId xmlns:a16="http://schemas.microsoft.com/office/drawing/2014/main" id="{77896717-87FC-43BF-A941-461B52648277}"/>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4B24D619-B1C8-4F2D-831B-35F02A846D4F}"/>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C09A3939-4695-4B3F-886A-8EF72A9D348A}" type="slidenum">
              <a:rPr lang="it-IT"/>
              <a:pPr>
                <a:defRPr/>
              </a:pPr>
              <a:t>‹N›</a:t>
            </a:fld>
            <a:endParaRPr lang="it-IT"/>
          </a:p>
        </p:txBody>
      </p:sp>
    </p:spTree>
    <p:extLst>
      <p:ext uri="{BB962C8B-B14F-4D97-AF65-F5344CB8AC3E}">
        <p14:creationId xmlns:p14="http://schemas.microsoft.com/office/powerpoint/2010/main" val="1001859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3074" name="Group 6">
            <a:extLst>
              <a:ext uri="{FF2B5EF4-FFF2-40B4-BE49-F238E27FC236}">
                <a16:creationId xmlns:a16="http://schemas.microsoft.com/office/drawing/2014/main" id="{2263BD85-0AFD-45D1-84E4-4891BEED7C95}"/>
              </a:ext>
            </a:extLst>
          </p:cNvPr>
          <p:cNvGrpSpPr>
            <a:grpSpLocks/>
          </p:cNvGrpSpPr>
          <p:nvPr/>
        </p:nvGrpSpPr>
        <p:grpSpPr bwMode="auto">
          <a:xfrm>
            <a:off x="-15875" y="0"/>
            <a:ext cx="12230100" cy="6856413"/>
            <a:chOff x="-15736" y="0"/>
            <a:chExt cx="12229962" cy="6856214"/>
          </a:xfrm>
        </p:grpSpPr>
        <p:pic>
          <p:nvPicPr>
            <p:cNvPr id="3080" name="Picture 7" descr="HD-PanelContent.png">
              <a:extLst>
                <a:ext uri="{FF2B5EF4-FFF2-40B4-BE49-F238E27FC236}">
                  <a16:creationId xmlns:a16="http://schemas.microsoft.com/office/drawing/2014/main" id="{48992BE4-690D-4CB5-B1A9-FC719689EE5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3B76F1E-1111-48F4-BB3A-49625E34B245}"/>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84" name="Picture 9" descr="HDRibbonContent-UniformTrim.png">
              <a:extLst>
                <a:ext uri="{FF2B5EF4-FFF2-40B4-BE49-F238E27FC236}">
                  <a16:creationId xmlns:a16="http://schemas.microsoft.com/office/drawing/2014/main" id="{AAE9550C-A42A-4D0E-8118-4699895FEDC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0" descr="HDRibbonContent-UniformTrim.png">
              <a:extLst>
                <a:ext uri="{FF2B5EF4-FFF2-40B4-BE49-F238E27FC236}">
                  <a16:creationId xmlns:a16="http://schemas.microsoft.com/office/drawing/2014/main" id="{5A1DF930-0969-4BC8-B1FF-365684CC76A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Title Placeholder 1">
            <a:extLst>
              <a:ext uri="{FF2B5EF4-FFF2-40B4-BE49-F238E27FC236}">
                <a16:creationId xmlns:a16="http://schemas.microsoft.com/office/drawing/2014/main" id="{F2F57CFE-022A-4A5D-86A8-815B8D9BB1C2}"/>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3076" name="Text Placeholder 2">
            <a:extLst>
              <a:ext uri="{FF2B5EF4-FFF2-40B4-BE49-F238E27FC236}">
                <a16:creationId xmlns:a16="http://schemas.microsoft.com/office/drawing/2014/main" id="{ADA601FC-47A9-41F7-8CD3-AFE43916C93B}"/>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0F765969-B9D9-4FF5-AF45-D24C79429E56}"/>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382F88A0-D900-47B9-A53B-BDDEDB188F7C}" type="datetimeFigureOut">
              <a:rPr lang="it-IT"/>
              <a:pPr>
                <a:defRPr/>
              </a:pPr>
              <a:t>20/05/2021</a:t>
            </a:fld>
            <a:endParaRPr lang="it-IT"/>
          </a:p>
        </p:txBody>
      </p:sp>
      <p:sp>
        <p:nvSpPr>
          <p:cNvPr id="5" name="Footer Placeholder 4">
            <a:extLst>
              <a:ext uri="{FF2B5EF4-FFF2-40B4-BE49-F238E27FC236}">
                <a16:creationId xmlns:a16="http://schemas.microsoft.com/office/drawing/2014/main" id="{0E929F0A-70C4-4E4B-895B-F2F9E23618FA}"/>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it-IT"/>
          </a:p>
        </p:txBody>
      </p:sp>
      <p:sp>
        <p:nvSpPr>
          <p:cNvPr id="6" name="Slide Number Placeholder 5">
            <a:extLst>
              <a:ext uri="{FF2B5EF4-FFF2-40B4-BE49-F238E27FC236}">
                <a16:creationId xmlns:a16="http://schemas.microsoft.com/office/drawing/2014/main" id="{AD72A1EB-565F-42AD-92E0-EA70EA0A10C6}"/>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E19756A9-702E-446B-BD6B-3EE9FC0EF20B}" type="slidenum">
              <a:rPr lang="it-IT"/>
              <a:pPr>
                <a:defRPr/>
              </a:pPr>
              <a:t>‹N›</a:t>
            </a:fld>
            <a:endParaRPr lang="it-IT"/>
          </a:p>
        </p:txBody>
      </p:sp>
    </p:spTree>
    <p:extLst>
      <p:ext uri="{BB962C8B-B14F-4D97-AF65-F5344CB8AC3E}">
        <p14:creationId xmlns:p14="http://schemas.microsoft.com/office/powerpoint/2010/main" val="306869697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a:extLst>
              <a:ext uri="{FF2B5EF4-FFF2-40B4-BE49-F238E27FC236}">
                <a16:creationId xmlns:a16="http://schemas.microsoft.com/office/drawing/2014/main" id="{55B0FE4D-4BB2-4E37-92F2-4C0CCC91BC26}"/>
              </a:ext>
            </a:extLst>
          </p:cNvPr>
          <p:cNvGrpSpPr>
            <a:grpSpLocks/>
          </p:cNvGrpSpPr>
          <p:nvPr/>
        </p:nvGrpSpPr>
        <p:grpSpPr bwMode="auto">
          <a:xfrm>
            <a:off x="0" y="0"/>
            <a:ext cx="12188825" cy="6856413"/>
            <a:chOff x="0" y="0"/>
            <a:chExt cx="12188825" cy="6856215"/>
          </a:xfrm>
        </p:grpSpPr>
        <p:pic>
          <p:nvPicPr>
            <p:cNvPr id="1032" name="Picture 7" descr="HD-PanelContent-V.png">
              <a:extLst>
                <a:ext uri="{FF2B5EF4-FFF2-40B4-BE49-F238E27FC236}">
                  <a16:creationId xmlns:a16="http://schemas.microsoft.com/office/drawing/2014/main" id="{E3C946D0-C23F-41C6-BEB8-4ED117FA304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F73C4B02-60E8-4B23-89C1-E26FEDAB6451}"/>
                </a:ext>
              </a:extLst>
            </p:cNvPr>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a:extLst>
                <a:ext uri="{FF2B5EF4-FFF2-40B4-BE49-F238E27FC236}">
                  <a16:creationId xmlns:a16="http://schemas.microsoft.com/office/drawing/2014/main" id="{099FB818-9AED-43F6-A504-0CFFCEE58D1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5093"/>
            <a:stretch>
              <a:fillRect/>
            </a:stretch>
          </p:blipFill>
          <p:spPr bwMode="auto">
            <a:xfrm rot="5400000">
              <a:off x="5706471" y="76265"/>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a:extLst>
                <a:ext uri="{FF2B5EF4-FFF2-40B4-BE49-F238E27FC236}">
                  <a16:creationId xmlns:a16="http://schemas.microsoft.com/office/drawing/2014/main" id="{9C4610E6-1CB0-44BD-AB5B-24C0F04A67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5093"/>
            <a:stretch>
              <a:fillRect/>
            </a:stretch>
          </p:blipFill>
          <p:spPr bwMode="auto">
            <a:xfrm rot="5400000">
              <a:off x="5706470" y="6173526"/>
              <a:ext cx="75895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a:extLst>
              <a:ext uri="{FF2B5EF4-FFF2-40B4-BE49-F238E27FC236}">
                <a16:creationId xmlns:a16="http://schemas.microsoft.com/office/drawing/2014/main" id="{737C9A23-19C9-4136-A778-1F0F2F44DFFE}"/>
              </a:ext>
            </a:extLst>
          </p:cNvPr>
          <p:cNvSpPr>
            <a:spLocks noGrp="1" noChangeArrowheads="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1028" name="Text Placeholder 2">
            <a:extLst>
              <a:ext uri="{FF2B5EF4-FFF2-40B4-BE49-F238E27FC236}">
                <a16:creationId xmlns:a16="http://schemas.microsoft.com/office/drawing/2014/main" id="{7C8B79FC-3FC3-401F-938A-846D15390BDC}"/>
              </a:ext>
            </a:extLst>
          </p:cNvPr>
          <p:cNvSpPr>
            <a:spLocks noGrp="1" noChangeArrowheads="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id="{D0811319-684D-4E1F-B5BA-AA1D0117726B}"/>
              </a:ext>
            </a:extLst>
          </p:cNvPr>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07918E30-1A9E-4A4E-8A7C-D3EE5E32DFF9}" type="datetimeFigureOut">
              <a:rPr lang="en-US"/>
              <a:pPr>
                <a:defRPr/>
              </a:pPr>
              <a:t>5/20/2021</a:t>
            </a:fld>
            <a:endParaRPr lang="en-US"/>
          </a:p>
        </p:txBody>
      </p:sp>
      <p:sp>
        <p:nvSpPr>
          <p:cNvPr id="5" name="Footer Placeholder 4">
            <a:extLst>
              <a:ext uri="{FF2B5EF4-FFF2-40B4-BE49-F238E27FC236}">
                <a16:creationId xmlns:a16="http://schemas.microsoft.com/office/drawing/2014/main" id="{25110E70-0134-4C8A-BA06-DD9F3BC0BDC9}"/>
              </a:ext>
            </a:extLst>
          </p:cNvPr>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eaLnBrk="1" fontAlgn="auto" hangingPunct="1">
              <a:spcBef>
                <a:spcPts val="0"/>
              </a:spcBef>
              <a:spcAft>
                <a:spcPts val="0"/>
              </a:spcAft>
              <a:defRPr sz="1000" b="0" i="0">
                <a:solidFill>
                  <a:schemeClr val="tx1"/>
                </a:solidFill>
                <a:effectLst/>
                <a:latin typeface="+mn-lt"/>
              </a:defRPr>
            </a:lvl1pPr>
          </a:lstStyle>
          <a:p>
            <a:pPr>
              <a:defRPr/>
            </a:pPr>
            <a:endParaRPr lang="en-US"/>
          </a:p>
        </p:txBody>
      </p:sp>
      <p:sp>
        <p:nvSpPr>
          <p:cNvPr id="6" name="Slide Number Placeholder 5">
            <a:extLst>
              <a:ext uri="{FF2B5EF4-FFF2-40B4-BE49-F238E27FC236}">
                <a16:creationId xmlns:a16="http://schemas.microsoft.com/office/drawing/2014/main" id="{DAA47E96-4C39-4D8F-93AD-445AE23958B5}"/>
              </a:ext>
            </a:extLst>
          </p:cNvPr>
          <p:cNvSpPr>
            <a:spLocks noGrp="1"/>
          </p:cNvSpPr>
          <p:nvPr>
            <p:ph type="sldNum" sz="quarter" idx="4"/>
          </p:nvPr>
        </p:nvSpPr>
        <p:spPr>
          <a:xfrm>
            <a:off x="10353675" y="5969000"/>
            <a:ext cx="542925" cy="279400"/>
          </a:xfrm>
          <a:prstGeom prst="rect">
            <a:avLst/>
          </a:prstGeom>
        </p:spPr>
        <p:txBody>
          <a:bodyPr vert="horz" lIns="91440" tIns="45720" rIns="91440" bIns="45720" rtlCol="0" anchor="ctr"/>
          <a:lstStyle>
            <a:lvl1pPr algn="r" eaLnBrk="1" fontAlgn="auto" hangingPunct="1">
              <a:spcBef>
                <a:spcPts val="0"/>
              </a:spcBef>
              <a:spcAft>
                <a:spcPts val="0"/>
              </a:spcAft>
              <a:defRPr sz="1000" b="0" i="0">
                <a:solidFill>
                  <a:schemeClr val="tx1"/>
                </a:solidFill>
                <a:effectLst/>
                <a:latin typeface="+mn-lt"/>
              </a:defRPr>
            </a:lvl1pPr>
          </a:lstStyle>
          <a:p>
            <a:pPr>
              <a:defRPr/>
            </a:pPr>
            <a:fld id="{E6608873-3DAE-4357-9166-6CA727DD5332}" type="slidenum">
              <a:rPr lang="en-US"/>
              <a:pPr>
                <a:defRPr/>
              </a:pPr>
              <a:t>‹N›</a:t>
            </a:fld>
            <a:endParaRPr lang="en-US"/>
          </a:p>
        </p:txBody>
      </p:sp>
    </p:spTree>
    <p:extLst>
      <p:ext uri="{BB962C8B-B14F-4D97-AF65-F5344CB8AC3E}">
        <p14:creationId xmlns:p14="http://schemas.microsoft.com/office/powerpoint/2010/main" val="359612817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ctr" defTabSz="457200" rtl="0" eaLnBrk="0" fontAlgn="base" hangingPunct="0">
        <a:spcBef>
          <a:spcPct val="0"/>
        </a:spcBef>
        <a:spcAft>
          <a:spcPct val="0"/>
        </a:spcAft>
        <a:defRPr sz="4400" kern="1200">
          <a:ln w="3175" cmpd="sng">
            <a:noFill/>
          </a:ln>
          <a:solidFill>
            <a:srgbClr val="262626"/>
          </a:solidFill>
          <a:latin typeface="+mj-lt"/>
          <a:ea typeface="+mj-ea"/>
          <a:cs typeface="+mj-cs"/>
        </a:defRPr>
      </a:lvl1pPr>
      <a:lvl2pPr algn="ctr" defTabSz="457200" rtl="0" eaLnBrk="0" fontAlgn="base" hangingPunct="0">
        <a:spcBef>
          <a:spcPct val="0"/>
        </a:spcBef>
        <a:spcAft>
          <a:spcPct val="0"/>
        </a:spcAft>
        <a:defRPr sz="4400">
          <a:solidFill>
            <a:srgbClr val="262626"/>
          </a:solidFill>
          <a:latin typeface="Garamond" panose="02020404030301010803" pitchFamily="18" charset="0"/>
        </a:defRPr>
      </a:lvl2pPr>
      <a:lvl3pPr algn="ctr" defTabSz="457200" rtl="0" eaLnBrk="0" fontAlgn="base" hangingPunct="0">
        <a:spcBef>
          <a:spcPct val="0"/>
        </a:spcBef>
        <a:spcAft>
          <a:spcPct val="0"/>
        </a:spcAft>
        <a:defRPr sz="4400">
          <a:solidFill>
            <a:srgbClr val="262626"/>
          </a:solidFill>
          <a:latin typeface="Garamond" panose="02020404030301010803" pitchFamily="18" charset="0"/>
        </a:defRPr>
      </a:lvl3pPr>
      <a:lvl4pPr algn="ctr" defTabSz="457200" rtl="0" eaLnBrk="0" fontAlgn="base" hangingPunct="0">
        <a:spcBef>
          <a:spcPct val="0"/>
        </a:spcBef>
        <a:spcAft>
          <a:spcPct val="0"/>
        </a:spcAft>
        <a:defRPr sz="4400">
          <a:solidFill>
            <a:srgbClr val="262626"/>
          </a:solidFill>
          <a:latin typeface="Garamond" panose="02020404030301010803" pitchFamily="18" charset="0"/>
        </a:defRPr>
      </a:lvl4pPr>
      <a:lvl5pPr algn="ctr" defTabSz="457200" rtl="0" eaLnBrk="0" fontAlgn="base" hangingPunct="0">
        <a:spcBef>
          <a:spcPct val="0"/>
        </a:spcBef>
        <a:spcAft>
          <a:spcPct val="0"/>
        </a:spcAft>
        <a:defRPr sz="4400">
          <a:solidFill>
            <a:srgbClr val="262626"/>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eaLnBrk="0" fontAlgn="base" hangingPunct="0">
        <a:spcBef>
          <a:spcPct val="20000"/>
        </a:spcBef>
        <a:spcAft>
          <a:spcPts val="600"/>
        </a:spcAft>
        <a:buClr>
          <a:schemeClr val="accent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eaLnBrk="0" fontAlgn="base" hangingPunct="0">
        <a:spcBef>
          <a:spcPct val="20000"/>
        </a:spcBef>
        <a:spcAft>
          <a:spcPts val="600"/>
        </a:spcAft>
        <a:buClr>
          <a:schemeClr val="accent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ED4613B1-E054-4835-A01F-79028CDFA5D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Segnaposto testo 2">
            <a:extLst>
              <a:ext uri="{FF2B5EF4-FFF2-40B4-BE49-F238E27FC236}">
                <a16:creationId xmlns:a16="http://schemas.microsoft.com/office/drawing/2014/main" id="{C244BC74-63C2-4E1C-8E73-FEF096D3C27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C7B72DD8-6F9E-4FFA-B6BA-01691F872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AB92768-1DBB-4DC9-A91E-ACB5DA433300}" type="datetimeFigureOut">
              <a:rPr lang="it-IT"/>
              <a:pPr>
                <a:defRPr/>
              </a:pPr>
              <a:t>20/05/2021</a:t>
            </a:fld>
            <a:endParaRPr lang="it-IT"/>
          </a:p>
        </p:txBody>
      </p:sp>
      <p:sp>
        <p:nvSpPr>
          <p:cNvPr id="5" name="Segnaposto piè di pagina 4">
            <a:extLst>
              <a:ext uri="{FF2B5EF4-FFF2-40B4-BE49-F238E27FC236}">
                <a16:creationId xmlns:a16="http://schemas.microsoft.com/office/drawing/2014/main" id="{0478F359-20CD-4AFA-80E8-4C03314FCD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a:extLst>
              <a:ext uri="{FF2B5EF4-FFF2-40B4-BE49-F238E27FC236}">
                <a16:creationId xmlns:a16="http://schemas.microsoft.com/office/drawing/2014/main" id="{1707DD9D-F1BD-4F3E-A736-AF8B2743E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A1B8BC08-A02E-447A-948B-CBFC51B80ACC}" type="slidenum">
              <a:rPr lang="it-IT"/>
              <a:pPr>
                <a:defRPr/>
              </a:pPr>
              <a:t>‹N›</a:t>
            </a:fld>
            <a:endParaRPr lang="it-IT"/>
          </a:p>
        </p:txBody>
      </p:sp>
    </p:spTree>
    <p:extLst>
      <p:ext uri="{BB962C8B-B14F-4D97-AF65-F5344CB8AC3E}">
        <p14:creationId xmlns:p14="http://schemas.microsoft.com/office/powerpoint/2010/main" val="144802157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2.png"/><Relationship Id="rId1" Type="http://schemas.openxmlformats.org/officeDocument/2006/relationships/slideLayout" Target="../slideLayouts/slideLayout47.xml"/><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4.png"/><Relationship Id="rId1" Type="http://schemas.openxmlformats.org/officeDocument/2006/relationships/slideLayout" Target="../slideLayouts/slideLayout47.xml"/></Relationships>
</file>

<file path=ppt/slides/_rels/slide10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5.png"/><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7.png"/><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8.png"/><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0.png"/><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1.png"/><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4.png"/><Relationship Id="rId1" Type="http://schemas.openxmlformats.org/officeDocument/2006/relationships/slideLayout" Target="../slideLayouts/slideLayout47.xml"/></Relationships>
</file>

<file path=ppt/slides/_rels/slide1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6.png"/><Relationship Id="rId1" Type="http://schemas.openxmlformats.org/officeDocument/2006/relationships/slideLayout" Target="../slideLayouts/slideLayout47.xml"/></Relationships>
</file>

<file path=ppt/slides/_rels/slide1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7.png"/><Relationship Id="rId1" Type="http://schemas.openxmlformats.org/officeDocument/2006/relationships/slideLayout" Target="../slideLayouts/slideLayout47.xml"/></Relationships>
</file>

<file path=ppt/slides/_rels/slide1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8.png"/><Relationship Id="rId1" Type="http://schemas.openxmlformats.org/officeDocument/2006/relationships/slideLayout" Target="../slideLayouts/slideLayout4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9.png"/><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7.xml"/></Relationships>
</file>

<file path=ppt/slides/_rels/slide1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1.jpeg"/><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1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4.jpeg"/><Relationship Id="rId1" Type="http://schemas.openxmlformats.org/officeDocument/2006/relationships/slideLayout" Target="../slideLayouts/slideLayout47.xml"/><Relationship Id="rId4" Type="http://schemas.openxmlformats.org/officeDocument/2006/relationships/image" Target="../media/image79.png"/></Relationships>
</file>

<file path=ppt/slides/_rels/slide1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115.xml"/></Relationships>
</file>

<file path=ppt/slides/_rels/slide1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4.xml"/></Relationships>
</file>

<file path=ppt/slides/_rels/slide1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7.png"/><Relationship Id="rId1" Type="http://schemas.openxmlformats.org/officeDocument/2006/relationships/slideLayout" Target="../slideLayouts/slideLayout4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8.png"/><Relationship Id="rId1" Type="http://schemas.openxmlformats.org/officeDocument/2006/relationships/slideLayout" Target="../slideLayouts/slideLayout4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1.xml"/></Relationships>
</file>

<file path=ppt/slides/_rels/slide1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8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8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19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0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0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0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0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7.xml"/></Relationships>
</file>

<file path=ppt/slides/_rels/slide2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2.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3.png"/><Relationship Id="rId1" Type="http://schemas.openxmlformats.org/officeDocument/2006/relationships/slideLayout" Target="../slideLayouts/slideLayout47.xml"/></Relationships>
</file>

<file path=ppt/slides/_rels/slide2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2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5.png"/><Relationship Id="rId1" Type="http://schemas.openxmlformats.org/officeDocument/2006/relationships/slideLayout" Target="../slideLayouts/slideLayout47.xml"/></Relationships>
</file>

<file path=ppt/slides/_rels/slide2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6.png"/><Relationship Id="rId1" Type="http://schemas.openxmlformats.org/officeDocument/2006/relationships/slideLayout" Target="../slideLayouts/slideLayout47.xml"/></Relationships>
</file>

<file path=ppt/slides/_rels/slide21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7.xml"/></Relationships>
</file>

<file path=ppt/slides/_rels/slide2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8.png"/><Relationship Id="rId1" Type="http://schemas.openxmlformats.org/officeDocument/2006/relationships/slideLayout" Target="../slideLayouts/slideLayout47.xml"/></Relationships>
</file>

<file path=ppt/slides/_rels/slide2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9.png"/><Relationship Id="rId1" Type="http://schemas.openxmlformats.org/officeDocument/2006/relationships/slideLayout" Target="../slideLayouts/slideLayout47.xml"/></Relationships>
</file>

<file path=ppt/slides/_rels/slide2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0.png"/><Relationship Id="rId1" Type="http://schemas.openxmlformats.org/officeDocument/2006/relationships/slideLayout" Target="../slideLayouts/slideLayout4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1.png"/><Relationship Id="rId1" Type="http://schemas.openxmlformats.org/officeDocument/2006/relationships/slideLayout" Target="../slideLayouts/slideLayout4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2.pn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3.png"/><Relationship Id="rId1" Type="http://schemas.openxmlformats.org/officeDocument/2006/relationships/slideLayout" Target="../slideLayouts/slideLayout47.xml"/></Relationships>
</file>

<file path=ppt/slides/_rels/slide2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5.xml"/></Relationships>
</file>

<file path=ppt/slides/_rels/slide2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3.xml"/></Relationships>
</file>

<file path=ppt/slides/_rels/slide2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jpeg"/><Relationship Id="rId1" Type="http://schemas.openxmlformats.org/officeDocument/2006/relationships/slideLayout" Target="../slideLayouts/slideLayout143.xml"/></Relationships>
</file>

<file path=ppt/slides/_rels/slide2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2.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4.pn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5.pn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6.pn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eg"/><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4.xml"/></Relationships>
</file>

<file path=ppt/slides/_rels/slide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4.xml"/></Relationships>
</file>

<file path=ppt/slides/_rels/slide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4.xml"/></Relationships>
</file>

<file path=ppt/slides/_rels/slide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1.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F8AE369F-6CCC-4BBA-8D97-8024DAE85563}"/>
              </a:ext>
            </a:extLst>
          </p:cNvPr>
          <p:cNvSpPr>
            <a:spLocks noGrp="1" noChangeArrowheads="1"/>
          </p:cNvSpPr>
          <p:nvPr>
            <p:ph type="ctrTitle"/>
          </p:nvPr>
        </p:nvSpPr>
        <p:spPr>
          <a:xfrm>
            <a:off x="2692400" y="1670050"/>
            <a:ext cx="6815138" cy="1758950"/>
          </a:xfrm>
        </p:spPr>
        <p:txBody>
          <a:bodyPr/>
          <a:lstStyle/>
          <a:p>
            <a:pPr eaLnBrk="1" hangingPunct="1"/>
            <a:br>
              <a:rPr lang="it-IT" altLang="it-IT" sz="2800" i="1">
                <a:ln>
                  <a:noFill/>
                </a:ln>
                <a:latin typeface="Algerian" panose="04020705040A02060702" pitchFamily="82" charset="0"/>
                <a:cs typeface="Times New Roman" panose="02020603050405020304" pitchFamily="18" charset="0"/>
              </a:rPr>
            </a:br>
            <a:br>
              <a:rPr lang="it-IT" altLang="it-IT" sz="2800" i="1">
                <a:ln>
                  <a:noFill/>
                </a:ln>
                <a:latin typeface="Algerian" panose="04020705040A02060702" pitchFamily="82" charset="0"/>
                <a:cs typeface="Times New Roman" panose="02020603050405020304" pitchFamily="18" charset="0"/>
              </a:rPr>
            </a:br>
            <a:r>
              <a:rPr lang="it-IT" altLang="it-IT" sz="2900" i="1">
                <a:ln>
                  <a:noFill/>
                </a:ln>
                <a:latin typeface="Algerian" panose="04020705040A02060702" pitchFamily="82" charset="0"/>
                <a:cs typeface="Times New Roman" panose="02020603050405020304" pitchFamily="18" charset="0"/>
              </a:rPr>
              <a:t>Corso di </a:t>
            </a:r>
            <a:br>
              <a:rPr lang="it-IT" altLang="it-IT" sz="2900" i="1">
                <a:ln>
                  <a:noFill/>
                </a:ln>
                <a:latin typeface="Algerian" panose="04020705040A02060702" pitchFamily="82" charset="0"/>
                <a:cs typeface="Times New Roman" panose="02020603050405020304" pitchFamily="18" charset="0"/>
              </a:rPr>
            </a:br>
            <a:r>
              <a:rPr lang="it-IT" altLang="it-IT" sz="2900" i="1">
                <a:ln>
                  <a:noFill/>
                </a:ln>
                <a:latin typeface="Algerian" panose="04020705040A02060702" pitchFamily="82" charset="0"/>
                <a:cs typeface="Times New Roman" panose="02020603050405020304" pitchFamily="18" charset="0"/>
              </a:rPr>
              <a:t>Grammatica Latina </a:t>
            </a:r>
            <a:br>
              <a:rPr lang="it-IT" altLang="it-IT" sz="2800" i="1">
                <a:ln>
                  <a:noFill/>
                </a:ln>
                <a:latin typeface="Algerian" panose="04020705040A02060702" pitchFamily="82" charset="0"/>
                <a:cs typeface="Times New Roman" panose="02020603050405020304" pitchFamily="18" charset="0"/>
              </a:rPr>
            </a:br>
            <a:r>
              <a:rPr lang="it-IT" altLang="it-IT" sz="2000" i="1">
                <a:ln>
                  <a:noFill/>
                </a:ln>
                <a:cs typeface="Times New Roman" panose="02020603050405020304" pitchFamily="18" charset="0"/>
              </a:rPr>
              <a:t>(a.a. 2020-2021)</a:t>
            </a:r>
            <a:br>
              <a:rPr lang="it-IT" altLang="it-IT" sz="2000" i="1">
                <a:ln>
                  <a:noFill/>
                </a:ln>
                <a:cs typeface="Times New Roman" panose="02020603050405020304" pitchFamily="18" charset="0"/>
              </a:rPr>
            </a:br>
            <a:endParaRPr lang="it-IT" altLang="it-IT" sz="2000">
              <a:ln>
                <a:noFill/>
              </a:ln>
            </a:endParaRPr>
          </a:p>
        </p:txBody>
      </p:sp>
      <p:sp>
        <p:nvSpPr>
          <p:cNvPr id="15363" name="Sottotitolo 4">
            <a:extLst>
              <a:ext uri="{FF2B5EF4-FFF2-40B4-BE49-F238E27FC236}">
                <a16:creationId xmlns:a16="http://schemas.microsoft.com/office/drawing/2014/main" id="{D5EE69F7-202A-4AAE-B578-1CE812055933}"/>
              </a:ext>
            </a:extLst>
          </p:cNvPr>
          <p:cNvSpPr>
            <a:spLocks noGrp="1" noChangeArrowheads="1"/>
          </p:cNvSpPr>
          <p:nvPr>
            <p:ph type="subTitle" idx="1"/>
          </p:nvPr>
        </p:nvSpPr>
        <p:spPr>
          <a:xfrm>
            <a:off x="2692400" y="3657600"/>
            <a:ext cx="6815138" cy="1530350"/>
          </a:xfrm>
        </p:spPr>
        <p:txBody>
          <a:bodyPr/>
          <a:lstStyle/>
          <a:p>
            <a:pPr eaLnBrk="1" hangingPunct="1">
              <a:spcBef>
                <a:spcPct val="0"/>
              </a:spcBef>
              <a:spcAft>
                <a:spcPct val="0"/>
              </a:spcAft>
            </a:pPr>
            <a:r>
              <a:rPr lang="it-IT" altLang="it-IT" sz="2000" b="1">
                <a:cs typeface="Times New Roman" panose="02020603050405020304" pitchFamily="18" charset="0"/>
              </a:rPr>
              <a:t>Sintesi del materiale didattico di supporto</a:t>
            </a:r>
          </a:p>
          <a:p>
            <a:pPr eaLnBrk="1" hangingPunct="1">
              <a:spcBef>
                <a:spcPct val="0"/>
              </a:spcBef>
              <a:spcAft>
                <a:spcPct val="0"/>
              </a:spcAft>
            </a:pPr>
            <a:endParaRPr lang="it-IT" altLang="it-IT" sz="1700">
              <a:cs typeface="Times New Roman" panose="02020603050405020304" pitchFamily="18" charset="0"/>
            </a:endParaRPr>
          </a:p>
          <a:p>
            <a:pPr eaLnBrk="1" hangingPunct="1">
              <a:spcBef>
                <a:spcPct val="0"/>
              </a:spcBef>
              <a:spcAft>
                <a:spcPct val="0"/>
              </a:spcAft>
            </a:pPr>
            <a:endParaRPr lang="it-IT" altLang="it-IT" sz="1700">
              <a:cs typeface="Times New Roman" panose="02020603050405020304" pitchFamily="18" charset="0"/>
            </a:endParaRPr>
          </a:p>
          <a:p>
            <a:pPr algn="r" eaLnBrk="1" hangingPunct="1">
              <a:spcBef>
                <a:spcPct val="0"/>
              </a:spcBef>
              <a:spcAft>
                <a:spcPct val="0"/>
              </a:spcAft>
            </a:pPr>
            <a:r>
              <a:rPr lang="it-IT" altLang="it-IT" sz="1700">
                <a:cs typeface="Times New Roman" panose="02020603050405020304" pitchFamily="18" charset="0"/>
              </a:rPr>
              <a:t>Docente:   </a:t>
            </a:r>
            <a:r>
              <a:rPr lang="it-IT" altLang="it-IT" sz="1700" i="1">
                <a:cs typeface="Times New Roman" panose="02020603050405020304" pitchFamily="18" charset="0"/>
              </a:rPr>
              <a:t>Luciana Furbetta </a:t>
            </a:r>
            <a:r>
              <a:rPr lang="it-IT" altLang="it-IT" sz="1700">
                <a:cs typeface="Times New Roman" panose="02020603050405020304" pitchFamily="18" charset="0"/>
              </a:rPr>
              <a:t>                                                                                                                                 (lfurbetta@units.it)</a:t>
            </a:r>
            <a:endParaRPr lang="it-IT" altLang="it-IT" sz="1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C397327-3EDD-41AC-9BA7-4DEA74034545}"/>
              </a:ext>
            </a:extLst>
          </p:cNvPr>
          <p:cNvSpPr>
            <a:spLocks noGrp="1"/>
          </p:cNvSpPr>
          <p:nvPr>
            <p:ph idx="1"/>
          </p:nvPr>
        </p:nvSpPr>
        <p:spPr>
          <a:xfrm>
            <a:off x="0" y="0"/>
            <a:ext cx="12192000" cy="6858000"/>
          </a:xfrm>
          <a:solidFill>
            <a:schemeClr val="accent4">
              <a:lumMod val="60000"/>
              <a:lumOff val="40000"/>
            </a:schemeClr>
          </a:solidFill>
        </p:spPr>
        <p:txBody>
          <a:bodyPr/>
          <a:lstStyle/>
          <a:p>
            <a:pPr marL="0" indent="0" algn="just" eaLnBrk="1" hangingPunct="1">
              <a:buFont typeface="Arial" panose="020B0604020202020204" pitchFamily="34" charset="0"/>
              <a:buNone/>
              <a:defRPr/>
            </a:pPr>
            <a:r>
              <a:rPr lang="it-IT" sz="2800" b="1">
                <a:latin typeface="Times New Roman" panose="02020603050405020304" pitchFamily="18" charset="0"/>
                <a:cs typeface="Times New Roman" panose="02020603050405020304" pitchFamily="18" charset="0"/>
              </a:rPr>
              <a:t>grammàtica</a:t>
            </a:r>
            <a:r>
              <a:rPr lang="it-IT" sz="2800">
                <a:latin typeface="Times New Roman" panose="02020603050405020304" pitchFamily="18" charset="0"/>
                <a:cs typeface="Times New Roman" panose="02020603050405020304" pitchFamily="18" charset="0"/>
              </a:rPr>
              <a:t> (ant. gramàtica) s. f. [dal lat. </a:t>
            </a:r>
            <a:r>
              <a:rPr lang="it-IT" sz="2800" i="1">
                <a:latin typeface="Times New Roman" panose="02020603050405020304" pitchFamily="18" charset="0"/>
                <a:cs typeface="Times New Roman" panose="02020603050405020304" pitchFamily="18" charset="0"/>
              </a:rPr>
              <a:t>grammatĭca</a:t>
            </a:r>
            <a:r>
              <a:rPr lang="it-IT" sz="2800">
                <a:latin typeface="Times New Roman" panose="02020603050405020304" pitchFamily="18" charset="0"/>
                <a:cs typeface="Times New Roman" panose="02020603050405020304" pitchFamily="18" charset="0"/>
              </a:rPr>
              <a:t>, gr. γραμματική (τέχνη), dall’agg. γραμματικός: v. grammatico]</a:t>
            </a:r>
            <a:endParaRPr lang="it-IT" sz="2800" i="1" u="sng">
              <a:latin typeface="Times New Roman" panose="02020603050405020304" pitchFamily="18" charset="0"/>
              <a:cs typeface="Times New Roman" panose="02020603050405020304" pitchFamily="18" charset="0"/>
            </a:endParaRPr>
          </a:p>
          <a:p>
            <a:pPr marL="0" indent="0" algn="ctr" eaLnBrk="1" hangingPunct="1">
              <a:spcBef>
                <a:spcPts val="0"/>
              </a:spcBef>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       </a:t>
            </a:r>
          </a:p>
          <a:p>
            <a:pPr marL="0" indent="0" algn="ctr" eaLnBrk="1" hangingPunct="1">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      </a:t>
            </a:r>
            <a:r>
              <a:rPr lang="it-IT" sz="2800" i="1" u="sng">
                <a:latin typeface="Times New Roman" panose="02020603050405020304" pitchFamily="18" charset="0"/>
                <a:cs typeface="Times New Roman" panose="02020603050405020304" pitchFamily="18" charset="0"/>
              </a:rPr>
              <a:t>grammatica /ars grammatica</a:t>
            </a:r>
            <a:endParaRPr lang="it-IT" sz="2800">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just" eaLnBrk="1" hangingPunct="1">
              <a:spcBef>
                <a:spcPts val="0"/>
              </a:spcBef>
              <a:spcAft>
                <a:spcPts val="0"/>
              </a:spcAft>
              <a:buFont typeface="Arial" panose="020B0604020202020204" pitchFamily="34" charset="0"/>
              <a:buNone/>
              <a:defRPr/>
            </a:pPr>
            <a:r>
              <a:rPr lang="it-IT" b="1">
                <a:latin typeface="Times New Roman" panose="02020603050405020304" pitchFamily="18" charset="0"/>
                <a:cs typeface="Times New Roman" panose="02020603050405020304" pitchFamily="18" charset="0"/>
              </a:rPr>
              <a:t>Quint. I 4,2</a:t>
            </a:r>
            <a:r>
              <a:rPr lang="it-IT">
                <a:latin typeface="Times New Roman" panose="02020603050405020304" pitchFamily="18" charset="0"/>
                <a:cs typeface="Times New Roman" panose="02020603050405020304" pitchFamily="18" charset="0"/>
              </a:rPr>
              <a:t>: Haec igitur professio, cum brevissime in duas partis dividatur, </a:t>
            </a:r>
            <a:r>
              <a:rPr lang="it-IT" b="1" i="1">
                <a:latin typeface="Times New Roman" panose="02020603050405020304" pitchFamily="18" charset="0"/>
                <a:cs typeface="Times New Roman" panose="02020603050405020304" pitchFamily="18" charset="0"/>
              </a:rPr>
              <a:t>recte loquendi scientiam et poetarum enarrationem</a:t>
            </a:r>
            <a:r>
              <a:rPr lang="it-IT">
                <a:latin typeface="Times New Roman" panose="02020603050405020304" pitchFamily="18" charset="0"/>
                <a:cs typeface="Times New Roman" panose="02020603050405020304" pitchFamily="18" charset="0"/>
              </a:rPr>
              <a:t>, plus habet in recessu quam fronte promittit.</a:t>
            </a:r>
          </a:p>
          <a:p>
            <a:pPr marL="0" indent="0" algn="just" eaLnBrk="1" hangingPunct="1">
              <a:spcBef>
                <a:spcPts val="0"/>
              </a:spcBef>
              <a:spcAft>
                <a:spcPts val="0"/>
              </a:spcAft>
              <a:buFont typeface="Arial" panose="020B0604020202020204" pitchFamily="34" charset="0"/>
              <a:buNone/>
              <a:defRPr/>
            </a:pPr>
            <a:endParaRPr lang="it-IT" i="1" u="sng">
              <a:latin typeface="Times New Roman" panose="02020603050405020304" pitchFamily="18" charset="0"/>
              <a:cs typeface="Times New Roman" panose="02020603050405020304" pitchFamily="18" charset="0"/>
            </a:endParaRPr>
          </a:p>
          <a:p>
            <a:pPr marL="0" indent="0" algn="just" eaLnBrk="1" hangingPunct="1">
              <a:spcBef>
                <a:spcPts val="0"/>
              </a:spcBef>
              <a:spcAft>
                <a:spcPts val="0"/>
              </a:spcAft>
              <a:buFont typeface="Arial" panose="020B0604020202020204" pitchFamily="34" charset="0"/>
              <a:buNone/>
              <a:defRPr/>
            </a:pPr>
            <a:endParaRPr lang="it-IT" i="1" u="sng">
              <a:latin typeface="Times New Roman" panose="02020603050405020304" pitchFamily="18" charset="0"/>
              <a:cs typeface="Times New Roman" panose="02020603050405020304" pitchFamily="18" charset="0"/>
            </a:endParaRPr>
          </a:p>
          <a:p>
            <a:pPr marL="0" indent="0" algn="just" eaLnBrk="1" hangingPunct="1">
              <a:spcBef>
                <a:spcPts val="0"/>
              </a:spcBef>
              <a:spcAft>
                <a:spcPts val="0"/>
              </a:spcAft>
              <a:buFont typeface="Arial" panose="020B0604020202020204" pitchFamily="34" charset="0"/>
              <a:buNone/>
              <a:defRPr/>
            </a:pPr>
            <a:r>
              <a:rPr lang="it-IT" b="1">
                <a:latin typeface="Times New Roman" panose="02020603050405020304" pitchFamily="18" charset="0"/>
                <a:cs typeface="Times New Roman" panose="02020603050405020304" pitchFamily="18" charset="0"/>
              </a:rPr>
              <a:t>Mar. Victorin., gramm. VI 4,5</a:t>
            </a:r>
            <a:r>
              <a:rPr lang="it-IT">
                <a:latin typeface="Times New Roman" panose="02020603050405020304" pitchFamily="18" charset="0"/>
                <a:cs typeface="Times New Roman" panose="02020603050405020304" pitchFamily="18" charset="0"/>
              </a:rPr>
              <a:t>:  Ut Varroni placet (= Varro, gramm. frg. 91 Wilm. 234 Funaioli), </a:t>
            </a:r>
          </a:p>
          <a:p>
            <a:pPr marL="0" indent="0" algn="just" eaLnBrk="1" hangingPunct="1">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ars grammatica</a:t>
            </a:r>
            <a:r>
              <a:rPr lang="it-IT">
                <a:latin typeface="Times New Roman" panose="02020603050405020304" pitchFamily="18" charset="0"/>
                <a:cs typeface="Times New Roman" panose="02020603050405020304" pitchFamily="18" charset="0"/>
              </a:rPr>
              <a:t>, quae a nobis litteratura dicitur, </a:t>
            </a:r>
            <a:r>
              <a:rPr lang="it-IT" b="1" i="1">
                <a:latin typeface="Times New Roman" panose="02020603050405020304" pitchFamily="18" charset="0"/>
                <a:cs typeface="Times New Roman" panose="02020603050405020304" pitchFamily="18" charset="0"/>
              </a:rPr>
              <a:t>scientia est &lt;eorum&gt; quae a poetis historicis oratoribusque dicuntur </a:t>
            </a:r>
            <a:r>
              <a:rPr lang="it-IT">
                <a:latin typeface="Times New Roman" panose="02020603050405020304" pitchFamily="18" charset="0"/>
                <a:cs typeface="Times New Roman" panose="02020603050405020304" pitchFamily="18" charset="0"/>
              </a:rPr>
              <a:t>ex parte maiore’.  </a:t>
            </a:r>
            <a:r>
              <a:rPr lang="it-IT" b="1" i="1">
                <a:latin typeface="Times New Roman" panose="02020603050405020304" pitchFamily="18" charset="0"/>
                <a:cs typeface="Times New Roman" panose="02020603050405020304" pitchFamily="18" charset="0"/>
              </a:rPr>
              <a:t>Eius praecipua officia sunt quattuor, ut ipsi placet, scribere legere intellegere probare</a:t>
            </a:r>
            <a:r>
              <a:rPr lang="it-IT" i="1">
                <a:latin typeface="Times New Roman" panose="02020603050405020304" pitchFamily="18" charset="0"/>
                <a:cs typeface="Times New Roman" panose="02020603050405020304" pitchFamily="18" charset="0"/>
              </a:rPr>
              <a:t>.</a:t>
            </a:r>
          </a:p>
          <a:p>
            <a:pPr marL="0" indent="0" algn="just" eaLnBrk="1" hangingPunct="1">
              <a:buFont typeface="Arial" panose="020B0604020202020204" pitchFamily="34" charset="0"/>
              <a:buNone/>
              <a:defRPr/>
            </a:pPr>
            <a:endParaRPr lang="it-IT" i="1"/>
          </a:p>
          <a:p>
            <a:pPr eaLnBrk="1" hangingPunct="1">
              <a:defRPr/>
            </a:pPr>
            <a:endParaRPr lang="it-IT"/>
          </a:p>
        </p:txBody>
      </p:sp>
      <p:sp>
        <p:nvSpPr>
          <p:cNvPr id="12" name="Freccia in giù 11">
            <a:extLst>
              <a:ext uri="{FF2B5EF4-FFF2-40B4-BE49-F238E27FC236}">
                <a16:creationId xmlns:a16="http://schemas.microsoft.com/office/drawing/2014/main" id="{E09B8E83-7439-4F5D-AF39-AA512BF4B9A4}"/>
              </a:ext>
            </a:extLst>
          </p:cNvPr>
          <p:cNvSpPr/>
          <p:nvPr/>
        </p:nvSpPr>
        <p:spPr>
          <a:xfrm>
            <a:off x="5989638" y="914400"/>
            <a:ext cx="285750" cy="41910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in giù 12">
            <a:extLst>
              <a:ext uri="{FF2B5EF4-FFF2-40B4-BE49-F238E27FC236}">
                <a16:creationId xmlns:a16="http://schemas.microsoft.com/office/drawing/2014/main" id="{D0A6B4A0-E5F5-411D-AADB-10F2DAD2B075}"/>
              </a:ext>
            </a:extLst>
          </p:cNvPr>
          <p:cNvSpPr/>
          <p:nvPr/>
        </p:nvSpPr>
        <p:spPr>
          <a:xfrm>
            <a:off x="5989638" y="2071688"/>
            <a:ext cx="285750" cy="419100"/>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Rettangolo 13">
            <a:extLst>
              <a:ext uri="{FF2B5EF4-FFF2-40B4-BE49-F238E27FC236}">
                <a16:creationId xmlns:a16="http://schemas.microsoft.com/office/drawing/2014/main" id="{61A859C3-7CE9-459B-9BD2-4D5C66010A6C}"/>
              </a:ext>
            </a:extLst>
          </p:cNvPr>
          <p:cNvSpPr/>
          <p:nvPr/>
        </p:nvSpPr>
        <p:spPr>
          <a:xfrm>
            <a:off x="0" y="2667000"/>
            <a:ext cx="12192000" cy="114935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Rettangolo 14">
            <a:extLst>
              <a:ext uri="{FF2B5EF4-FFF2-40B4-BE49-F238E27FC236}">
                <a16:creationId xmlns:a16="http://schemas.microsoft.com/office/drawing/2014/main" id="{06EF9E7B-E45C-49EF-8313-125865B977C0}"/>
              </a:ext>
            </a:extLst>
          </p:cNvPr>
          <p:cNvSpPr/>
          <p:nvPr/>
        </p:nvSpPr>
        <p:spPr>
          <a:xfrm>
            <a:off x="0" y="4043363"/>
            <a:ext cx="12192000" cy="198755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075FD158-4909-40CB-B835-5E7661801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8351" y="838292"/>
            <a:ext cx="5241202" cy="4965349"/>
          </a:xfrm>
          <a:blipFill>
            <a:blip r:embed="rId3"/>
            <a:tile tx="0" ty="0" sx="100000" sy="100000" flip="none" algn="tl"/>
          </a:blipFill>
        </p:spPr>
      </p:pic>
      <p:pic>
        <p:nvPicPr>
          <p:cNvPr id="6" name="Immagine 5">
            <a:extLst>
              <a:ext uri="{FF2B5EF4-FFF2-40B4-BE49-F238E27FC236}">
                <a16:creationId xmlns:a16="http://schemas.microsoft.com/office/drawing/2014/main" id="{AF508E59-BB5D-44DA-AF79-DBECFA9C8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441" y="2360645"/>
            <a:ext cx="6047208" cy="3659063"/>
          </a:xfrm>
          <a:prstGeom prst="rect">
            <a:avLst/>
          </a:prstGeom>
        </p:spPr>
      </p:pic>
      <p:sp>
        <p:nvSpPr>
          <p:cNvPr id="7" name="CasellaDiTesto 6">
            <a:extLst>
              <a:ext uri="{FF2B5EF4-FFF2-40B4-BE49-F238E27FC236}">
                <a16:creationId xmlns:a16="http://schemas.microsoft.com/office/drawing/2014/main" id="{660AE98F-3BBE-4510-B445-70BB3DA975F5}"/>
              </a:ext>
            </a:extLst>
          </p:cNvPr>
          <p:cNvSpPr txBox="1"/>
          <p:nvPr/>
        </p:nvSpPr>
        <p:spPr>
          <a:xfrm>
            <a:off x="6152449" y="1206609"/>
            <a:ext cx="4637314" cy="646331"/>
          </a:xfrm>
          <a:prstGeom prst="rect">
            <a:avLst/>
          </a:prstGeom>
          <a:noFill/>
          <a:ln w="1270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e temi in vocale tenue:  schema generale e divergenze di flessione</a:t>
            </a:r>
          </a:p>
        </p:txBody>
      </p:sp>
    </p:spTree>
    <p:extLst>
      <p:ext uri="{BB962C8B-B14F-4D97-AF65-F5344CB8AC3E}">
        <p14:creationId xmlns:p14="http://schemas.microsoft.com/office/powerpoint/2010/main" val="19690710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fontScale="77500" lnSpcReduction="20000"/>
          </a:bodyPr>
          <a:lstStyle/>
          <a:p>
            <a:pPr marL="0" indent="0" algn="ctr">
              <a:buNone/>
            </a:pPr>
            <a:r>
              <a:rPr lang="it-IT" b="1" i="1">
                <a:latin typeface="Times New Roman" panose="02020603050405020304" pitchFamily="18" charset="0"/>
                <a:cs typeface="Times New Roman" panose="02020603050405020304" pitchFamily="18" charset="0"/>
              </a:rPr>
              <a:t>Temi in consonante, in -i, in -ū, in dittongo </a:t>
            </a:r>
            <a:r>
              <a:rPr lang="it-IT" b="1">
                <a:latin typeface="Times New Roman" panose="02020603050405020304" pitchFamily="18" charset="0"/>
                <a:cs typeface="Times New Roman" panose="02020603050405020304" pitchFamily="18" charset="0"/>
              </a:rPr>
              <a:t>(III declinazione)</a:t>
            </a:r>
            <a:r>
              <a:rPr lang="it-IT" b="1" i="1">
                <a:latin typeface="Times New Roman" panose="02020603050405020304" pitchFamily="18" charset="0"/>
                <a:cs typeface="Times New Roman" panose="02020603050405020304" pitchFamily="18" charset="0"/>
              </a:rPr>
              <a:t>    </a:t>
            </a:r>
            <a:endParaRPr lang="it-IT" b="1">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tema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s</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vd. schema)                                                        (m., f.)  (temi in cons.) + -</a:t>
            </a:r>
            <a:r>
              <a:rPr lang="it-IT" i="1">
                <a:latin typeface="Times New Roman" panose="02020603050405020304" pitchFamily="18" charset="0"/>
                <a:cs typeface="Times New Roman" panose="02020603050405020304" pitchFamily="18" charset="0"/>
              </a:rPr>
              <a:t>ĕs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oppure: </a:t>
            </a:r>
            <a:r>
              <a:rPr lang="it-IT" i="1">
                <a:solidFill>
                  <a:srgbClr val="FF0000"/>
                </a:solidFill>
                <a:latin typeface="Times New Roman" panose="02020603050405020304" pitchFamily="18" charset="0"/>
                <a:cs typeface="Times New Roman" panose="02020603050405020304" pitchFamily="18" charset="0"/>
              </a:rPr>
              <a:t>puro tema </a:t>
            </a:r>
            <a:r>
              <a:rPr lang="it-IT">
                <a:latin typeface="Times New Roman" panose="02020603050405020304" pitchFamily="18" charset="0"/>
                <a:cs typeface="Times New Roman" panose="02020603050405020304" pitchFamily="18" charset="0"/>
              </a:rPr>
              <a:t>(es. </a:t>
            </a:r>
            <a:r>
              <a:rPr lang="it-IT" i="1">
                <a:latin typeface="Times New Roman" panose="02020603050405020304" pitchFamily="18" charset="0"/>
                <a:cs typeface="Times New Roman" panose="02020603050405020304" pitchFamily="18" charset="0"/>
              </a:rPr>
              <a:t>consul</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generalizz. </a:t>
            </a:r>
            <a:r>
              <a:rPr lang="it-IT" i="1">
                <a:solidFill>
                  <a:srgbClr val="FF0000"/>
                </a:solidFill>
                <a:latin typeface="Times New Roman" panose="02020603050405020304" pitchFamily="18" charset="0"/>
                <a:cs typeface="Times New Roman" panose="02020603050405020304" pitchFamily="18" charset="0"/>
              </a:rPr>
              <a:t>-ēs  </a:t>
            </a:r>
            <a:r>
              <a:rPr lang="it-IT">
                <a:solidFill>
                  <a:schemeClr val="tx1"/>
                </a:solidFill>
                <a:latin typeface="Times New Roman" panose="02020603050405020304" pitchFamily="18" charset="0"/>
                <a:cs typeface="Times New Roman" panose="02020603050405020304" pitchFamily="18" charset="0"/>
              </a:rPr>
              <a:t>come temi in </a:t>
            </a:r>
            <a:r>
              <a:rPr lang="it-IT" i="1">
                <a:solidFill>
                  <a:schemeClr val="tx1"/>
                </a:solidFill>
                <a:latin typeface="Times New Roman" panose="02020603050405020304" pitchFamily="18" charset="0"/>
                <a:cs typeface="Times New Roman" panose="02020603050405020304" pitchFamily="18" charset="0"/>
              </a:rPr>
              <a:t>-i </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 </a:t>
            </a:r>
            <a:r>
              <a:rPr lang="it-IT">
                <a:latin typeface="Times New Roman" panose="02020603050405020304" pitchFamily="18" charset="0"/>
                <a:cs typeface="Times New Roman" panose="02020603050405020304" pitchFamily="18" charset="0"/>
              </a:rPr>
              <a:t> neutri -</a:t>
            </a:r>
            <a:r>
              <a:rPr lang="it-IT" i="1">
                <a:latin typeface="Times New Roman" panose="02020603050405020304" pitchFamily="18" charset="0"/>
                <a:cs typeface="Times New Roman" panose="02020603050405020304" pitchFamily="18" charset="0"/>
              </a:rPr>
              <a:t>i &gt; </a:t>
            </a:r>
            <a:r>
              <a:rPr lang="it-IT" i="1">
                <a:solidFill>
                  <a:srgbClr val="FF0000"/>
                </a:solidFill>
                <a:latin typeface="Times New Roman" panose="02020603050405020304" pitchFamily="18" charset="0"/>
                <a:cs typeface="Times New Roman" panose="02020603050405020304" pitchFamily="18" charset="0"/>
              </a:rPr>
              <a:t>-e</a:t>
            </a:r>
            <a:r>
              <a:rPr lang="it-IT">
                <a:latin typeface="Times New Roman" panose="02020603050405020304" pitchFamily="18" charset="0"/>
                <a:cs typeface="Times New Roman" panose="02020603050405020304" pitchFamily="18" charset="0"/>
              </a:rPr>
              <a:t>   (es. </a:t>
            </a:r>
            <a:r>
              <a:rPr lang="it-IT" i="1">
                <a:latin typeface="Times New Roman" panose="02020603050405020304" pitchFamily="18" charset="0"/>
                <a:cs typeface="Times New Roman" panose="02020603050405020304" pitchFamily="18" charset="0"/>
              </a:rPr>
              <a:t>mare</a:t>
            </a: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eyes</a:t>
            </a:r>
            <a:r>
              <a:rPr lang="it-IT">
                <a:latin typeface="Times New Roman" panose="02020603050405020304" pitchFamily="18" charset="0"/>
                <a:cs typeface="Times New Roman" panose="02020603050405020304" pitchFamily="18" charset="0"/>
              </a:rPr>
              <a:t> &gt; -</a:t>
            </a:r>
            <a:r>
              <a:rPr lang="it-IT" i="1">
                <a:latin typeface="Times New Roman" panose="02020603050405020304" pitchFamily="18" charset="0"/>
                <a:cs typeface="Times New Roman" panose="02020603050405020304" pitchFamily="18" charset="0"/>
              </a:rPr>
              <a:t>ees &gt; </a:t>
            </a:r>
            <a:r>
              <a:rPr lang="it-IT" i="1">
                <a:solidFill>
                  <a:srgbClr val="FF0000"/>
                </a:solidFill>
                <a:latin typeface="Times New Roman" panose="02020603050405020304" pitchFamily="18" charset="0"/>
                <a:cs typeface="Times New Roman" panose="02020603050405020304" pitchFamily="18" charset="0"/>
              </a:rPr>
              <a:t>-ēs</a:t>
            </a:r>
            <a:r>
              <a:rPr lang="it-IT">
                <a:latin typeface="Times New Roman" panose="02020603050405020304" pitchFamily="18" charset="0"/>
                <a:cs typeface="Times New Roman" panose="02020603050405020304" pitchFamily="18" charset="0"/>
              </a:rPr>
              <a:t> </a:t>
            </a: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(n.)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ă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iǝ</a:t>
            </a:r>
            <a:r>
              <a:rPr lang="it-IT">
                <a:solidFill>
                  <a:schemeClr val="tx1"/>
                </a:solidFill>
                <a:latin typeface="Times New Roman" panose="02020603050405020304" pitchFamily="18" charset="0"/>
                <a:cs typeface="Times New Roman" panose="02020603050405020304" pitchFamily="18" charset="0"/>
              </a:rPr>
              <a:t> &gt; -</a:t>
            </a:r>
            <a:r>
              <a:rPr lang="it-IT" i="1">
                <a:solidFill>
                  <a:schemeClr val="tx1"/>
                </a:solidFill>
                <a:latin typeface="Times New Roman" panose="02020603050405020304" pitchFamily="18" charset="0"/>
                <a:cs typeface="Times New Roman" panose="02020603050405020304" pitchFamily="18" charset="0"/>
              </a:rPr>
              <a:t>iā &gt; -iă</a:t>
            </a:r>
            <a:r>
              <a:rPr lang="it-IT">
                <a:solidFill>
                  <a:schemeClr val="tx1"/>
                </a:solidFill>
                <a:latin typeface="Times New Roman" panose="02020603050405020304" pitchFamily="18" charset="0"/>
                <a:cs typeface="Times New Roman" panose="02020603050405020304" pitchFamily="18" charset="0"/>
              </a:rPr>
              <a:t>)</a:t>
            </a:r>
            <a:endParaRPr lang="it-IT">
              <a:solidFill>
                <a:srgbClr val="FF0000"/>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Genitivo</a:t>
            </a:r>
            <a:r>
              <a:rPr lang="it-IT">
                <a:latin typeface="Times New Roman" panose="02020603050405020304" pitchFamily="18" charset="0"/>
                <a:cs typeface="Times New Roman" panose="02020603050405020304" pitchFamily="18" charset="0"/>
              </a:rPr>
              <a:t>            (temi in cons.) + -</a:t>
            </a:r>
            <a:r>
              <a:rPr lang="it-IT" i="1">
                <a:latin typeface="Times New Roman" panose="02020603050405020304" pitchFamily="18" charset="0"/>
                <a:cs typeface="Times New Roman" panose="02020603050405020304" pitchFamily="18" charset="0"/>
              </a:rPr>
              <a:t>ĕs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ŏs</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ĭs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*-om &gt; -ŏm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ŭm</a:t>
            </a: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eis&gt;</a:t>
            </a:r>
            <a:r>
              <a:rPr lang="it-IT">
                <a:solidFill>
                  <a:schemeClr val="tx1"/>
                </a:solidFill>
                <a:latin typeface="Times New Roman" panose="02020603050405020304" pitchFamily="18" charset="0"/>
                <a:cs typeface="Times New Roman" panose="02020603050405020304" pitchFamily="18" charset="0"/>
              </a:rPr>
              <a:t> -</a:t>
            </a:r>
            <a:r>
              <a:rPr lang="it-IT" i="1">
                <a:solidFill>
                  <a:schemeClr val="tx1"/>
                </a:solidFill>
                <a:latin typeface="Times New Roman" panose="02020603050405020304" pitchFamily="18" charset="0"/>
                <a:cs typeface="Times New Roman" panose="02020603050405020304" pitchFamily="18" charset="0"/>
              </a:rPr>
              <a:t>īs</a:t>
            </a:r>
            <a:r>
              <a:rPr lang="it-IT">
                <a:solidFill>
                  <a:schemeClr val="tx1"/>
                </a:solidFill>
                <a:latin typeface="Times New Roman" panose="02020603050405020304" pitchFamily="18" charset="0"/>
                <a:cs typeface="Times New Roman" panose="02020603050405020304" pitchFamily="18" charset="0"/>
              </a:rPr>
              <a:t>  (poi per estens.</a:t>
            </a:r>
            <a:r>
              <a:rPr lang="it-IT">
                <a:solidFill>
                  <a:srgbClr val="FF0000"/>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ĭs</a:t>
            </a:r>
            <a:r>
              <a:rPr lang="it-IT">
                <a:solidFill>
                  <a:schemeClr val="tx1"/>
                </a:solidFill>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Dativo </a:t>
            </a:r>
            <a:r>
              <a:rPr lang="it-IT">
                <a:latin typeface="Times New Roman" panose="02020603050405020304" pitchFamily="18" charset="0"/>
                <a:cs typeface="Times New Roman" panose="02020603050405020304" pitchFamily="18" charset="0"/>
              </a:rPr>
              <a:t>             (temi in cons.) + -</a:t>
            </a:r>
            <a:r>
              <a:rPr lang="it-IT" i="1">
                <a:latin typeface="Times New Roman" panose="02020603050405020304" pitchFamily="18" charset="0"/>
                <a:cs typeface="Times New Roman" panose="02020603050405020304" pitchFamily="18" charset="0"/>
              </a:rPr>
              <a:t>ei &gt;  </a:t>
            </a:r>
            <a:r>
              <a:rPr lang="it-IT" i="1">
                <a:solidFill>
                  <a:srgbClr val="FF0000"/>
                </a:solidFill>
                <a:latin typeface="Times New Roman" panose="02020603050405020304" pitchFamily="18" charset="0"/>
                <a:cs typeface="Times New Roman" panose="02020603050405020304" pitchFamily="18" charset="0"/>
              </a:rPr>
              <a:t>-ī</a:t>
            </a:r>
            <a:r>
              <a:rPr lang="it-IT" i="1">
                <a:latin typeface="Times New Roman" panose="02020603050405020304" pitchFamily="18" charset="0"/>
                <a:cs typeface="Times New Roman" panose="02020603050405020304" pitchFamily="18" charset="0"/>
              </a:rPr>
              <a:t>                                                               +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*-eyei</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eei &gt; -ēi &gt; -ĕi &gt;-</a:t>
            </a:r>
            <a:r>
              <a:rPr lang="it-IT" i="1">
                <a:solidFill>
                  <a:srgbClr val="FF0000"/>
                </a:solidFill>
                <a:latin typeface="Times New Roman" panose="02020603050405020304" pitchFamily="18" charset="0"/>
                <a:cs typeface="Times New Roman" panose="02020603050405020304" pitchFamily="18" charset="0"/>
              </a:rPr>
              <a:t>ī</a:t>
            </a: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Accusativo</a:t>
            </a:r>
            <a:r>
              <a:rPr lang="it-IT">
                <a:latin typeface="Times New Roman" panose="02020603050405020304" pitchFamily="18" charset="0"/>
                <a:cs typeface="Times New Roman" panose="02020603050405020304" pitchFamily="18" charset="0"/>
              </a:rPr>
              <a:t>        (temi in cons.) + -</a:t>
            </a:r>
            <a:r>
              <a:rPr lang="it-IT" i="1">
                <a:latin typeface="Times New Roman" panose="02020603050405020304" pitchFamily="18" charset="0"/>
                <a:cs typeface="Times New Roman" panose="02020603050405020304" pitchFamily="18" charset="0"/>
              </a:rPr>
              <a:t>ṃ &gt;-</a:t>
            </a:r>
            <a:r>
              <a:rPr lang="it-IT" i="1">
                <a:solidFill>
                  <a:srgbClr val="FF0000"/>
                </a:solidFill>
                <a:latin typeface="Times New Roman" panose="02020603050405020304" pitchFamily="18" charset="0"/>
                <a:cs typeface="Times New Roman" panose="02020603050405020304" pitchFamily="18" charset="0"/>
              </a:rPr>
              <a:t>em</a:t>
            </a:r>
            <a:r>
              <a:rPr lang="it-IT" i="1">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 f.)  (temi in cons.) </a:t>
            </a:r>
            <a:r>
              <a:rPr lang="it-IT" i="1">
                <a:latin typeface="Times New Roman" panose="02020603050405020304" pitchFamily="18" charset="0"/>
                <a:cs typeface="Times New Roman" panose="02020603050405020304" pitchFamily="18" charset="0"/>
              </a:rPr>
              <a:t>+-ṇs &gt;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ens &gt; </a:t>
            </a:r>
            <a:r>
              <a:rPr lang="it-IT" i="1">
                <a:solidFill>
                  <a:srgbClr val="FF0000"/>
                </a:solidFill>
                <a:latin typeface="Times New Roman" panose="02020603050405020304" pitchFamily="18" charset="0"/>
                <a:cs typeface="Times New Roman" panose="02020603050405020304" pitchFamily="18" charset="0"/>
              </a:rPr>
              <a:t>-ēs</a:t>
            </a:r>
          </a:p>
          <a:p>
            <a:pPr marL="0" indent="0" algn="just">
              <a:buNone/>
            </a:pPr>
            <a:r>
              <a:rPr lang="it-IT">
                <a:latin typeface="Times New Roman" panose="02020603050405020304" pitchFamily="18" charset="0"/>
                <a:cs typeface="Times New Roman" panose="02020603050405020304" pitchFamily="18" charset="0"/>
              </a:rPr>
              <a:t>                          (temi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m &gt; </a:t>
            </a:r>
            <a:r>
              <a:rPr lang="it-IT" i="1">
                <a:solidFill>
                  <a:srgbClr val="FF0000"/>
                </a:solidFill>
                <a:latin typeface="Times New Roman" panose="02020603050405020304" pitchFamily="18" charset="0"/>
                <a:cs typeface="Times New Roman" panose="02020603050405020304" pitchFamily="18" charset="0"/>
              </a:rPr>
              <a:t>-im </a:t>
            </a:r>
            <a:r>
              <a:rPr lang="it-IT">
                <a:solidFill>
                  <a:schemeClr val="tx1"/>
                </a:solidFill>
                <a:latin typeface="Times New Roman" panose="02020603050405020304" pitchFamily="18" charset="0"/>
                <a:cs typeface="Times New Roman" panose="02020603050405020304" pitchFamily="18" charset="0"/>
              </a:rPr>
              <a:t>(poi per estens.</a:t>
            </a:r>
            <a:r>
              <a:rPr lang="it-IT">
                <a:solidFill>
                  <a:srgbClr val="FF0000"/>
                </a:solidFill>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em</a:t>
            </a:r>
            <a:r>
              <a:rPr lang="it-IT">
                <a:solidFill>
                  <a:schemeClr val="tx1"/>
                </a:solidFill>
                <a:latin typeface="Times New Roman" panose="02020603050405020304" pitchFamily="18" charset="0"/>
                <a:cs typeface="Times New Roman" panose="02020603050405020304" pitchFamily="18" charset="0"/>
              </a:rPr>
              <a:t>)                              (temi in -</a:t>
            </a:r>
            <a:r>
              <a:rPr lang="it-IT" i="1">
                <a:solidFill>
                  <a:schemeClr val="tx1"/>
                </a:solidFill>
                <a:latin typeface="Times New Roman" panose="02020603050405020304" pitchFamily="18" charset="0"/>
                <a:cs typeface="Times New Roman" panose="02020603050405020304" pitchFamily="18" charset="0"/>
              </a:rPr>
              <a:t>i</a:t>
            </a:r>
            <a:r>
              <a:rPr lang="it-IT">
                <a:solidFill>
                  <a:schemeClr val="tx1"/>
                </a:solidFill>
                <a:latin typeface="Times New Roman" panose="02020603050405020304" pitchFamily="18" charset="0"/>
                <a:cs typeface="Times New Roman" panose="02020603050405020304" pitchFamily="18" charset="0"/>
              </a:rPr>
              <a:t>) + -</a:t>
            </a:r>
            <a:r>
              <a:rPr lang="it-IT" i="1">
                <a:solidFill>
                  <a:schemeClr val="tx1"/>
                </a:solidFill>
                <a:latin typeface="Times New Roman" panose="02020603050405020304" pitchFamily="18" charset="0"/>
                <a:cs typeface="Times New Roman" panose="02020603050405020304" pitchFamily="18" charset="0"/>
              </a:rPr>
              <a:t>ns &gt; -ins</a:t>
            </a:r>
            <a:r>
              <a:rPr lang="it-IT">
                <a:solidFill>
                  <a:schemeClr val="tx1"/>
                </a:solidFill>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-īs  </a:t>
            </a:r>
            <a:r>
              <a:rPr lang="it-IT">
                <a:solidFill>
                  <a:schemeClr val="tx1"/>
                </a:solidFill>
                <a:latin typeface="Times New Roman" panose="02020603050405020304" pitchFamily="18" charset="0"/>
                <a:cs typeface="Times New Roman" panose="02020603050405020304" pitchFamily="18" charset="0"/>
              </a:rPr>
              <a:t>(estens. </a:t>
            </a:r>
            <a:r>
              <a:rPr lang="it-IT" i="1">
                <a:solidFill>
                  <a:srgbClr val="FF0000"/>
                </a:solidFill>
                <a:latin typeface="Times New Roman" panose="02020603050405020304" pitchFamily="18" charset="0"/>
                <a:cs typeface="Times New Roman" panose="02020603050405020304" pitchFamily="18" charset="0"/>
              </a:rPr>
              <a:t>-ēs</a:t>
            </a:r>
            <a:r>
              <a:rPr lang="it-IT">
                <a:solidFill>
                  <a:schemeClr val="tx1"/>
                </a:solidFill>
                <a:latin typeface="Times New Roman" panose="02020603050405020304" pitchFamily="18" charset="0"/>
                <a:cs typeface="Times New Roman" panose="02020603050405020304" pitchFamily="18" charset="0"/>
              </a:rPr>
              <a:t>)</a:t>
            </a:r>
          </a:p>
          <a:p>
            <a:pPr marL="0" indent="0" algn="just">
              <a:buNone/>
            </a:pPr>
            <a:r>
              <a:rPr lang="it-IT">
                <a:latin typeface="Times New Roman" panose="02020603050405020304" pitchFamily="18" charset="0"/>
                <a:cs typeface="Times New Roman" panose="02020603050405020304" pitchFamily="18" charset="0"/>
              </a:rPr>
              <a:t>                           (n.) = nom.                                                                                 (n.) = </a:t>
            </a:r>
            <a:r>
              <a:rPr lang="it-IT" i="1">
                <a:latin typeface="Times New Roman" panose="02020603050405020304" pitchFamily="18" charset="0"/>
                <a:cs typeface="Times New Roman" panose="02020603050405020304" pitchFamily="18" charset="0"/>
              </a:rPr>
              <a:t>nom.</a:t>
            </a:r>
          </a:p>
          <a:p>
            <a:pPr marL="0" indent="0" algn="just">
              <a:buNone/>
            </a:pPr>
            <a:r>
              <a:rPr lang="it-IT" i="1">
                <a:latin typeface="Times New Roman" panose="02020603050405020304" pitchFamily="18" charset="0"/>
                <a:cs typeface="Times New Roman" panose="02020603050405020304" pitchFamily="18" charset="0"/>
              </a:rPr>
              <a:t>Vocativo</a:t>
            </a:r>
            <a:r>
              <a:rPr lang="it-IT">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nom. </a:t>
            </a:r>
          </a:p>
          <a:p>
            <a:pPr marL="0" indent="0" algn="just">
              <a:lnSpc>
                <a:spcPct val="110000"/>
              </a:lnSpc>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a:t>
            </a:r>
            <a:r>
              <a:rPr lang="it-IT">
                <a:latin typeface="Times New Roman" panose="02020603050405020304" pitchFamily="18" charset="0"/>
                <a:cs typeface="Times New Roman" panose="02020603050405020304" pitchFamily="18" charset="0"/>
              </a:rPr>
              <a:t>          (temi in cons.) + loc. -</a:t>
            </a:r>
            <a:r>
              <a:rPr lang="it-IT" i="1">
                <a:latin typeface="Times New Roman" panose="02020603050405020304" pitchFamily="18" charset="0"/>
                <a:cs typeface="Times New Roman" panose="02020603050405020304" pitchFamily="18" charset="0"/>
              </a:rPr>
              <a:t>i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strum. -</a:t>
            </a:r>
            <a:r>
              <a:rPr lang="it-IT" i="1">
                <a:latin typeface="Times New Roman" panose="02020603050405020304" pitchFamily="18" charset="0"/>
                <a:cs typeface="Times New Roman" panose="02020603050405020304" pitchFamily="18" charset="0"/>
              </a:rPr>
              <a:t>e &gt; </a:t>
            </a:r>
            <a:r>
              <a:rPr lang="it-IT" i="1">
                <a:solidFill>
                  <a:srgbClr val="FF0000"/>
                </a:solidFill>
                <a:latin typeface="Times New Roman" panose="02020603050405020304" pitchFamily="18" charset="0"/>
                <a:cs typeface="Times New Roman" panose="02020603050405020304" pitchFamily="18" charset="0"/>
              </a:rPr>
              <a:t>-ĕ </a:t>
            </a:r>
            <a:r>
              <a:rPr lang="it-IT" i="1">
                <a:latin typeface="Times New Roman" panose="02020603050405020304" pitchFamily="18" charset="0"/>
                <a:cs typeface="Times New Roman" panose="02020603050405020304" pitchFamily="18" charset="0"/>
              </a:rPr>
              <a:t>                                        +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(temi in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id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-d </a:t>
            </a:r>
            <a:r>
              <a:rPr lang="it-IT">
                <a:latin typeface="Times New Roman" panose="02020603050405020304" pitchFamily="18" charset="0"/>
                <a:cs typeface="Times New Roman" panose="02020603050405020304" pitchFamily="18" charset="0"/>
              </a:rPr>
              <a:t>per analogia con temi in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&gt; </a:t>
            </a:r>
            <a:r>
              <a:rPr lang="it-IT" i="1">
                <a:solidFill>
                  <a:srgbClr val="FF0000"/>
                </a:solidFill>
                <a:latin typeface="Times New Roman" panose="02020603050405020304" pitchFamily="18" charset="0"/>
                <a:cs typeface="Times New Roman" panose="02020603050405020304" pitchFamily="18" charset="0"/>
              </a:rPr>
              <a:t>-ī</a:t>
            </a:r>
            <a:r>
              <a:rPr lang="it-IT" i="1">
                <a:latin typeface="Times New Roman" panose="02020603050405020304" pitchFamily="18" charset="0"/>
                <a:cs typeface="Times New Roman" panose="02020603050405020304" pitchFamily="18" charset="0"/>
              </a:rPr>
              <a:t>  </a:t>
            </a: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oppure</a:t>
            </a:r>
            <a:r>
              <a:rPr lang="it-IT" i="1">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-ĕ </a:t>
            </a:r>
            <a:r>
              <a:rPr lang="it-IT">
                <a:solidFill>
                  <a:schemeClr val="tx1"/>
                </a:solidFill>
                <a:latin typeface="Times New Roman" panose="02020603050405020304" pitchFamily="18" charset="0"/>
                <a:cs typeface="Times New Roman" panose="02020603050405020304" pitchFamily="18" charset="0"/>
              </a:rPr>
              <a:t>(= temi cons.)</a:t>
            </a:r>
          </a:p>
        </p:txBody>
      </p:sp>
      <p:cxnSp>
        <p:nvCxnSpPr>
          <p:cNvPr id="4" name="Connettore diritto 3">
            <a:extLst>
              <a:ext uri="{FF2B5EF4-FFF2-40B4-BE49-F238E27FC236}">
                <a16:creationId xmlns:a16="http://schemas.microsoft.com/office/drawing/2014/main" id="{666736BE-0D82-4B85-A242-951D7D2BC594}"/>
              </a:ext>
            </a:extLst>
          </p:cNvPr>
          <p:cNvCxnSpPr>
            <a:cxnSpLocks/>
          </p:cNvCxnSpPr>
          <p:nvPr/>
        </p:nvCxnSpPr>
        <p:spPr>
          <a:xfrm>
            <a:off x="7566870" y="285226"/>
            <a:ext cx="0" cy="65727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43DFFA13-96EF-44E4-BBAD-21ACB88D542B}"/>
              </a:ext>
            </a:extLst>
          </p:cNvPr>
          <p:cNvCxnSpPr/>
          <p:nvPr/>
        </p:nvCxnSpPr>
        <p:spPr>
          <a:xfrm>
            <a:off x="0" y="192107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395BEA-484C-419F-9E1B-2974953EBF2E}"/>
              </a:ext>
            </a:extLst>
          </p:cNvPr>
          <p:cNvCxnSpPr/>
          <p:nvPr/>
        </p:nvCxnSpPr>
        <p:spPr>
          <a:xfrm>
            <a:off x="-8389" y="288581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E96FE42-CE89-47CF-AC2B-7BE13004EA61}"/>
              </a:ext>
            </a:extLst>
          </p:cNvPr>
          <p:cNvCxnSpPr/>
          <p:nvPr/>
        </p:nvCxnSpPr>
        <p:spPr>
          <a:xfrm>
            <a:off x="-8389" y="3737295"/>
            <a:ext cx="12192000" cy="5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F939D78-66AC-43F4-8531-9D93D41055DC}"/>
              </a:ext>
            </a:extLst>
          </p:cNvPr>
          <p:cNvCxnSpPr/>
          <p:nvPr/>
        </p:nvCxnSpPr>
        <p:spPr>
          <a:xfrm>
            <a:off x="-8389" y="5020810"/>
            <a:ext cx="12192000" cy="67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D9F34646-CED9-49EB-AFE7-EFCE3B1BE44D}"/>
              </a:ext>
            </a:extLst>
          </p:cNvPr>
          <p:cNvCxnSpPr>
            <a:cxnSpLocks/>
          </p:cNvCxnSpPr>
          <p:nvPr/>
        </p:nvCxnSpPr>
        <p:spPr>
          <a:xfrm>
            <a:off x="-8389" y="5503178"/>
            <a:ext cx="12192000" cy="1090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639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69277E78-540D-46A7-BF52-D57C9A24E0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0664" y="0"/>
            <a:ext cx="8247146" cy="6857999"/>
          </a:xfrm>
          <a:blipFill>
            <a:blip r:embed="rId3"/>
            <a:tile tx="0" ty="0" sx="100000" sy="100000" flip="none" algn="tl"/>
          </a:blipFill>
        </p:spPr>
      </p:pic>
      <p:sp>
        <p:nvSpPr>
          <p:cNvPr id="5" name="CasellaDiTesto 4">
            <a:extLst>
              <a:ext uri="{FF2B5EF4-FFF2-40B4-BE49-F238E27FC236}">
                <a16:creationId xmlns:a16="http://schemas.microsoft.com/office/drawing/2014/main" id="{2047C7EE-D6EE-4E68-ACCC-B2717FFC1172}"/>
              </a:ext>
            </a:extLst>
          </p:cNvPr>
          <p:cNvSpPr txBox="1"/>
          <p:nvPr/>
        </p:nvSpPr>
        <p:spPr>
          <a:xfrm>
            <a:off x="1065403" y="2843868"/>
            <a:ext cx="2130803" cy="2031325"/>
          </a:xfrm>
          <a:prstGeom prst="rect">
            <a:avLst/>
          </a:prstGeom>
          <a:noFill/>
          <a:ln w="1270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La formazione 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nominativo singolare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muta)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CasellaDiTesto 5">
            <a:extLst>
              <a:ext uri="{FF2B5EF4-FFF2-40B4-BE49-F238E27FC236}">
                <a16:creationId xmlns:a16="http://schemas.microsoft.com/office/drawing/2014/main" id="{D16D352A-8BA7-488E-966F-BC4E40428E15}"/>
              </a:ext>
            </a:extLst>
          </p:cNvPr>
          <p:cNvSpPr txBox="1"/>
          <p:nvPr/>
        </p:nvSpPr>
        <p:spPr>
          <a:xfrm>
            <a:off x="1224793" y="1216512"/>
            <a:ext cx="1812022" cy="369332"/>
          </a:xfrm>
          <a:prstGeom prst="rect">
            <a:avLst/>
          </a:prstGeom>
          <a:noFill/>
          <a:ln w="1905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Schema </a:t>
            </a:r>
          </a:p>
        </p:txBody>
      </p:sp>
    </p:spTree>
    <p:extLst>
      <p:ext uri="{BB962C8B-B14F-4D97-AF65-F5344CB8AC3E}">
        <p14:creationId xmlns:p14="http://schemas.microsoft.com/office/powerpoint/2010/main" val="26554589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EFFC08C5-E9C6-4EB9-B47C-BD4CBB6CC0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8790" y="1136355"/>
            <a:ext cx="7451201" cy="4585290"/>
          </a:xfrm>
          <a:blipFill>
            <a:blip r:embed="rId3"/>
            <a:tile tx="0" ty="0" sx="100000" sy="100000" flip="none" algn="tl"/>
          </a:blipFill>
        </p:spPr>
      </p:pic>
      <p:sp>
        <p:nvSpPr>
          <p:cNvPr id="5" name="CasellaDiTesto 4">
            <a:extLst>
              <a:ext uri="{FF2B5EF4-FFF2-40B4-BE49-F238E27FC236}">
                <a16:creationId xmlns:a16="http://schemas.microsoft.com/office/drawing/2014/main" id="{AA8121E2-C02E-418B-9B0E-27FAF6C6E5FB}"/>
              </a:ext>
            </a:extLst>
          </p:cNvPr>
          <p:cNvSpPr txBox="1"/>
          <p:nvPr/>
        </p:nvSpPr>
        <p:spPr>
          <a:xfrm>
            <a:off x="1795243" y="1459684"/>
            <a:ext cx="1400961" cy="369332"/>
          </a:xfrm>
          <a:prstGeom prst="rect">
            <a:avLst/>
          </a:prstGeom>
          <a:noFill/>
          <a:ln w="1905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Schema </a:t>
            </a:r>
          </a:p>
        </p:txBody>
      </p:sp>
      <p:sp>
        <p:nvSpPr>
          <p:cNvPr id="6" name="CasellaDiTesto 5">
            <a:extLst>
              <a:ext uri="{FF2B5EF4-FFF2-40B4-BE49-F238E27FC236}">
                <a16:creationId xmlns:a16="http://schemas.microsoft.com/office/drawing/2014/main" id="{F4E988D0-D6F4-4E4A-B19E-F5EB41795048}"/>
              </a:ext>
            </a:extLst>
          </p:cNvPr>
          <p:cNvSpPr txBox="1"/>
          <p:nvPr/>
        </p:nvSpPr>
        <p:spPr>
          <a:xfrm>
            <a:off x="1434517" y="2801923"/>
            <a:ext cx="2122415" cy="2308324"/>
          </a:xfrm>
          <a:prstGeom prst="rect">
            <a:avLst/>
          </a:prstGeom>
          <a:noFill/>
          <a:ln w="1905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La formazione 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 nominativo singolare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nasale, liquida, sibilante)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6404262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ctr">
              <a:buNone/>
            </a:pPr>
            <a:r>
              <a:rPr lang="it-IT" b="1" i="1">
                <a:latin typeface="Times New Roman" panose="02020603050405020304" pitchFamily="18" charset="0"/>
                <a:cs typeface="Times New Roman" panose="02020603050405020304" pitchFamily="18" charset="0"/>
              </a:rPr>
              <a:t>Temi in -ŭ    </a:t>
            </a:r>
            <a:r>
              <a:rPr lang="it-IT" b="1">
                <a:latin typeface="Times New Roman" panose="02020603050405020304" pitchFamily="18" charset="0"/>
                <a:cs typeface="Times New Roman" panose="02020603050405020304" pitchFamily="18" charset="0"/>
              </a:rPr>
              <a:t>(IV declinazione)  </a:t>
            </a:r>
          </a:p>
          <a:p>
            <a:pPr marL="0" indent="0" algn="just">
              <a:buNone/>
            </a:pPr>
            <a:r>
              <a:rPr lang="it-IT" b="1" u="sng">
                <a:latin typeface="Times New Roman" panose="02020603050405020304" pitchFamily="18" charset="0"/>
                <a:cs typeface="Times New Roman" panose="02020603050405020304" pitchFamily="18" charset="0"/>
              </a:rPr>
              <a:t>La vocale del tema: </a:t>
            </a:r>
            <a:r>
              <a:rPr lang="it-IT" b="1" i="1" u="sng">
                <a:latin typeface="Times New Roman" panose="02020603050405020304" pitchFamily="18" charset="0"/>
                <a:cs typeface="Times New Roman" panose="02020603050405020304" pitchFamily="18" charset="0"/>
              </a:rPr>
              <a:t>-ŭ</a:t>
            </a:r>
            <a:r>
              <a:rPr lang="it-IT" b="1" u="sng">
                <a:latin typeface="Times New Roman" panose="02020603050405020304" pitchFamily="18" charset="0"/>
                <a:cs typeface="Times New Roman" panose="02020603050405020304" pitchFamily="18" charset="0"/>
              </a:rPr>
              <a:t> risale all’indoeuropeo: *</a:t>
            </a:r>
            <a:r>
              <a:rPr lang="it-IT" b="1" i="1" u="sng">
                <a:latin typeface="Times New Roman" panose="02020603050405020304" pitchFamily="18" charset="0"/>
                <a:cs typeface="Times New Roman" panose="02020603050405020304" pitchFamily="18" charset="0"/>
              </a:rPr>
              <a:t>-eu &gt; -ou- &gt; -u</a:t>
            </a:r>
            <a:r>
              <a:rPr lang="it-IT" b="1" u="sng">
                <a:latin typeface="Times New Roman" panose="02020603050405020304" pitchFamily="18" charset="0"/>
                <a:cs typeface="Times New Roman" panose="02020603050405020304" pitchFamily="18" charset="0"/>
              </a:rPr>
              <a:t> </a:t>
            </a:r>
            <a:r>
              <a:rPr lang="it-IT" u="sng">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a:t>
            </a:r>
          </a:p>
          <a:p>
            <a:pPr marL="0" indent="0" algn="ctr">
              <a:buNone/>
            </a:pP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(m.,f.) tema + -</a:t>
            </a:r>
            <a:r>
              <a:rPr lang="it-IT" i="1">
                <a:solidFill>
                  <a:schemeClr val="tx1"/>
                </a:solidFill>
                <a:latin typeface="Times New Roman" panose="02020603050405020304" pitchFamily="18" charset="0"/>
                <a:cs typeface="Times New Roman" panose="02020603050405020304" pitchFamily="18" charset="0"/>
              </a:rPr>
              <a:t>s</a:t>
            </a:r>
            <a:r>
              <a:rPr lang="it-IT">
                <a:solidFill>
                  <a:schemeClr val="tx1"/>
                </a:solidFill>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-ŭs</a:t>
            </a:r>
            <a:r>
              <a:rPr lang="it-IT">
                <a:latin typeface="Times New Roman" panose="02020603050405020304" pitchFamily="18" charset="0"/>
                <a:cs typeface="Times New Roman" panose="02020603050405020304" pitchFamily="18" charset="0"/>
              </a:rPr>
              <a:t>                                                      (m., f.)  tema *ou + -</a:t>
            </a:r>
            <a:r>
              <a:rPr lang="it-IT" i="1">
                <a:latin typeface="Times New Roman" panose="02020603050405020304" pitchFamily="18" charset="0"/>
                <a:cs typeface="Times New Roman" panose="02020603050405020304" pitchFamily="18" charset="0"/>
              </a:rPr>
              <a:t>ĕs &gt; *-</a:t>
            </a:r>
            <a:r>
              <a:rPr lang="it-IT">
                <a:latin typeface="Times New Roman" panose="02020603050405020304" pitchFamily="18" charset="0"/>
                <a:cs typeface="Times New Roman" panose="02020603050405020304" pitchFamily="18" charset="0"/>
              </a:rPr>
              <a:t>ous</a:t>
            </a:r>
            <a:r>
              <a:rPr lang="it-IT" i="1">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-ūs</a:t>
            </a:r>
            <a:r>
              <a:rPr lang="it-IT"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(n.) </a:t>
            </a:r>
            <a:r>
              <a:rPr lang="it-IT" i="1">
                <a:solidFill>
                  <a:srgbClr val="FF0000"/>
                </a:solidFill>
                <a:latin typeface="Times New Roman" panose="02020603050405020304" pitchFamily="18" charset="0"/>
                <a:cs typeface="Times New Roman" panose="02020603050405020304" pitchFamily="18" charset="0"/>
              </a:rPr>
              <a:t>-ū                                                                                </a:t>
            </a:r>
            <a:r>
              <a:rPr lang="it-IT">
                <a:latin typeface="Times New Roman" panose="02020603050405020304" pitchFamily="18" charset="0"/>
                <a:cs typeface="Times New Roman" panose="02020603050405020304" pitchFamily="18" charset="0"/>
              </a:rPr>
              <a:t>(n.) tema  +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ă &gt;</a:t>
            </a:r>
            <a:r>
              <a:rPr lang="it-IT" i="1">
                <a:solidFill>
                  <a:srgbClr val="FF0000"/>
                </a:solidFill>
                <a:latin typeface="Times New Roman" panose="02020603050405020304" pitchFamily="18" charset="0"/>
                <a:cs typeface="Times New Roman" panose="02020603050405020304" pitchFamily="18" charset="0"/>
              </a:rPr>
              <a:t> -ŭă </a:t>
            </a:r>
            <a:endParaRPr lang="it-IT" i="1">
              <a:solidFill>
                <a:schemeClr val="tx1"/>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endParaRPr lang="it-IT" i="1">
              <a:solidFill>
                <a:srgbClr val="FF0000"/>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Genitivo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ous</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ūs</a:t>
            </a:r>
            <a:r>
              <a:rPr lang="it-IT">
                <a:latin typeface="Times New Roman" panose="02020603050405020304" pitchFamily="18" charset="0"/>
                <a:cs typeface="Times New Roman" panose="02020603050405020304" pitchFamily="18" charset="0"/>
              </a:rPr>
              <a:t>                                                                             tema + </a:t>
            </a:r>
            <a:r>
              <a:rPr lang="it-IT" i="1">
                <a:latin typeface="Times New Roman" panose="02020603050405020304" pitchFamily="18" charset="0"/>
                <a:cs typeface="Times New Roman" panose="02020603050405020304" pitchFamily="18" charset="0"/>
              </a:rPr>
              <a:t>*-om &gt; -ŏm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ŭŭm</a:t>
            </a: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Dativo </a:t>
            </a:r>
            <a:r>
              <a:rPr lang="it-IT">
                <a:latin typeface="Times New Roman" panose="02020603050405020304" pitchFamily="18" charset="0"/>
                <a:cs typeface="Times New Roman" panose="02020603050405020304" pitchFamily="18" charset="0"/>
              </a:rPr>
              <a:t>             tema + *eu-ei</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*ou-ei</a:t>
            </a:r>
            <a:r>
              <a:rPr lang="it-IT" i="1">
                <a:latin typeface="Times New Roman" panose="02020603050405020304" pitchFamily="18" charset="0"/>
                <a:cs typeface="Times New Roman" panose="02020603050405020304" pitchFamily="18" charset="0"/>
              </a:rPr>
              <a:t> &gt; -ei &gt; </a:t>
            </a:r>
            <a:r>
              <a:rPr lang="it-IT" i="1">
                <a:solidFill>
                  <a:srgbClr val="FF0000"/>
                </a:solidFill>
                <a:latin typeface="Times New Roman" panose="02020603050405020304" pitchFamily="18" charset="0"/>
                <a:cs typeface="Times New Roman" panose="02020603050405020304" pitchFamily="18" charset="0"/>
              </a:rPr>
              <a:t>-uī</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tema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Accusativo</a:t>
            </a:r>
            <a:r>
              <a:rPr lang="it-IT">
                <a:latin typeface="Times New Roman" panose="02020603050405020304" pitchFamily="18" charset="0"/>
                <a:cs typeface="Times New Roman" panose="02020603050405020304" pitchFamily="18" charset="0"/>
              </a:rPr>
              <a:t>        tema + </a:t>
            </a:r>
            <a:r>
              <a:rPr lang="it-IT" i="1">
                <a:latin typeface="Times New Roman" panose="02020603050405020304" pitchFamily="18" charset="0"/>
                <a:cs typeface="Times New Roman" panose="02020603050405020304" pitchFamily="18" charset="0"/>
              </a:rPr>
              <a:t>-m &gt;</a:t>
            </a:r>
            <a:r>
              <a:rPr lang="it-IT" i="1">
                <a:solidFill>
                  <a:srgbClr val="FF0000"/>
                </a:solidFill>
                <a:latin typeface="Times New Roman" panose="02020603050405020304" pitchFamily="18" charset="0"/>
                <a:cs typeface="Times New Roman" panose="02020603050405020304" pitchFamily="18" charset="0"/>
              </a:rPr>
              <a:t>-ŭm</a:t>
            </a:r>
            <a:r>
              <a:rPr lang="it-IT" i="1">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(m., f.)  tema </a:t>
            </a:r>
            <a:r>
              <a:rPr lang="it-IT" i="1">
                <a:latin typeface="Times New Roman" panose="02020603050405020304" pitchFamily="18" charset="0"/>
                <a:cs typeface="Times New Roman" panose="02020603050405020304" pitchFamily="18" charset="0"/>
              </a:rPr>
              <a:t>+-ns &gt; </a:t>
            </a:r>
            <a:r>
              <a:rPr lang="it-IT" i="1">
                <a:solidFill>
                  <a:srgbClr val="FF0000"/>
                </a:solidFill>
                <a:latin typeface="Times New Roman" panose="02020603050405020304" pitchFamily="18" charset="0"/>
                <a:cs typeface="Times New Roman" panose="02020603050405020304" pitchFamily="18" charset="0"/>
              </a:rPr>
              <a:t>-us</a:t>
            </a:r>
          </a:p>
          <a:p>
            <a:pPr marL="0" indent="0" algn="just">
              <a:buNone/>
            </a:pPr>
            <a:r>
              <a:rPr lang="it-IT">
                <a:solidFill>
                  <a:schemeClr val="tx1"/>
                </a:solidFill>
                <a:latin typeface="Times New Roman" panose="02020603050405020304" pitchFamily="18" charset="0"/>
                <a:cs typeface="Times New Roman" panose="02020603050405020304" pitchFamily="18" charset="0"/>
              </a:rPr>
              <a:t>                          (n.) = nom.                                                                            (n.) = nom.</a:t>
            </a: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Vocativo</a:t>
            </a:r>
            <a:r>
              <a:rPr lang="it-IT">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nom. </a:t>
            </a:r>
          </a:p>
          <a:p>
            <a:pPr marL="0" indent="0" algn="just">
              <a:lnSpc>
                <a:spcPct val="110000"/>
              </a:lnSpc>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d</a:t>
            </a:r>
            <a:r>
              <a:rPr lang="it-IT">
                <a:latin typeface="Times New Roman" panose="02020603050405020304" pitchFamily="18" charset="0"/>
                <a:cs typeface="Times New Roman" panose="02020603050405020304" pitchFamily="18" charset="0"/>
              </a:rPr>
              <a:t> (analogia con temi in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&gt; -ud &gt; </a:t>
            </a:r>
            <a:r>
              <a:rPr lang="it-IT" i="1">
                <a:solidFill>
                  <a:srgbClr val="FF0000"/>
                </a:solidFill>
                <a:latin typeface="Times New Roman" panose="02020603050405020304" pitchFamily="18" charset="0"/>
                <a:cs typeface="Times New Roman" panose="02020603050405020304" pitchFamily="18" charset="0"/>
              </a:rPr>
              <a:t>-ū</a:t>
            </a: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a:buNone/>
            </a:pPr>
            <a:r>
              <a:rPr lang="it-IT" i="1">
                <a:latin typeface="Times New Roman" panose="02020603050405020304" pitchFamily="18" charset="0"/>
                <a:cs typeface="Times New Roman" panose="02020603050405020304" pitchFamily="18" charset="0"/>
              </a:rPr>
              <a:t>  </a:t>
            </a:r>
          </a:p>
          <a:p>
            <a:pPr marL="0" indent="0" algn="just">
              <a:buNone/>
            </a:pPr>
            <a:r>
              <a:rPr lang="it-IT" i="1">
                <a:latin typeface="Times New Roman" panose="02020603050405020304" pitchFamily="18" charset="0"/>
                <a:cs typeface="Times New Roman" panose="02020603050405020304" pitchFamily="18" charset="0"/>
              </a:rPr>
              <a:t>                                                              </a:t>
            </a:r>
            <a:endParaRPr lang="it-IT">
              <a:solidFill>
                <a:schemeClr val="tx1"/>
              </a:solidFill>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666736BE-0D82-4B85-A242-951D7D2BC594}"/>
              </a:ext>
            </a:extLst>
          </p:cNvPr>
          <p:cNvCxnSpPr>
            <a:cxnSpLocks/>
          </p:cNvCxnSpPr>
          <p:nvPr/>
        </p:nvCxnSpPr>
        <p:spPr>
          <a:xfrm>
            <a:off x="7566870" y="285226"/>
            <a:ext cx="0" cy="65727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43DFFA13-96EF-44E4-BBAD-21ACB88D542B}"/>
              </a:ext>
            </a:extLst>
          </p:cNvPr>
          <p:cNvCxnSpPr/>
          <p:nvPr/>
        </p:nvCxnSpPr>
        <p:spPr>
          <a:xfrm>
            <a:off x="0" y="213919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395BEA-484C-419F-9E1B-2974953EBF2E}"/>
              </a:ext>
            </a:extLst>
          </p:cNvPr>
          <p:cNvCxnSpPr/>
          <p:nvPr/>
        </p:nvCxnSpPr>
        <p:spPr>
          <a:xfrm>
            <a:off x="0" y="2986481"/>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E96FE42-CE89-47CF-AC2B-7BE13004EA61}"/>
              </a:ext>
            </a:extLst>
          </p:cNvPr>
          <p:cNvCxnSpPr>
            <a:cxnSpLocks/>
          </p:cNvCxnSpPr>
          <p:nvPr/>
        </p:nvCxnSpPr>
        <p:spPr>
          <a:xfrm>
            <a:off x="0" y="3720518"/>
            <a:ext cx="12175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F939D78-66AC-43F4-8531-9D93D41055DC}"/>
              </a:ext>
            </a:extLst>
          </p:cNvPr>
          <p:cNvCxnSpPr>
            <a:cxnSpLocks/>
          </p:cNvCxnSpPr>
          <p:nvPr/>
        </p:nvCxnSpPr>
        <p:spPr>
          <a:xfrm>
            <a:off x="-16778" y="563425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D9F34646-CED9-49EB-AFE7-EFCE3B1BE44D}"/>
              </a:ext>
            </a:extLst>
          </p:cNvPr>
          <p:cNvCxnSpPr>
            <a:cxnSpLocks/>
          </p:cNvCxnSpPr>
          <p:nvPr/>
        </p:nvCxnSpPr>
        <p:spPr>
          <a:xfrm>
            <a:off x="0" y="4752363"/>
            <a:ext cx="12175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805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A024A064-E2B1-4776-8527-F84FE0A502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950" y="0"/>
            <a:ext cx="11216081" cy="6858000"/>
          </a:xfrm>
          <a:blipFill>
            <a:blip r:embed="rId3"/>
            <a:tile tx="0" ty="0" sx="100000" sy="100000" flip="none" algn="tl"/>
          </a:blipFill>
        </p:spPr>
      </p:pic>
    </p:spTree>
    <p:extLst>
      <p:ext uri="{BB962C8B-B14F-4D97-AF65-F5344CB8AC3E}">
        <p14:creationId xmlns:p14="http://schemas.microsoft.com/office/powerpoint/2010/main" val="30425693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marL="0" indent="0" algn="ctr">
              <a:buNone/>
            </a:pPr>
            <a:r>
              <a:rPr lang="it-IT" b="1" i="1">
                <a:latin typeface="Times New Roman" panose="02020603050405020304" pitchFamily="18" charset="0"/>
                <a:cs typeface="Times New Roman" panose="02020603050405020304" pitchFamily="18" charset="0"/>
              </a:rPr>
              <a:t>Temi in -ē  </a:t>
            </a:r>
            <a:r>
              <a:rPr lang="it-IT" b="1">
                <a:latin typeface="Times New Roman" panose="02020603050405020304" pitchFamily="18" charset="0"/>
                <a:cs typeface="Times New Roman" panose="02020603050405020304" pitchFamily="18" charset="0"/>
              </a:rPr>
              <a:t>(V declinazione)  </a:t>
            </a:r>
          </a:p>
          <a:p>
            <a:pPr marL="0" indent="0" algn="ctr">
              <a:buNone/>
            </a:pP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Nominativo</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tema +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s</a:t>
            </a:r>
            <a:r>
              <a:rPr lang="it-IT">
                <a:solidFill>
                  <a:schemeClr val="tx1"/>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e</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ĕs &gt; </a:t>
            </a:r>
            <a:r>
              <a:rPr lang="it-IT" i="1">
                <a:solidFill>
                  <a:srgbClr val="FF0000"/>
                </a:solidFill>
                <a:latin typeface="Times New Roman" panose="02020603050405020304" pitchFamily="18" charset="0"/>
                <a:cs typeface="Times New Roman" panose="02020603050405020304" pitchFamily="18" charset="0"/>
              </a:rPr>
              <a:t>-ēs</a:t>
            </a:r>
            <a:r>
              <a:rPr lang="it-IT"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                                                                                                                           </a:t>
            </a:r>
            <a:endParaRPr lang="it-IT" i="1">
              <a:solidFill>
                <a:srgbClr val="FF0000"/>
              </a:solidFill>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Genitivo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ei</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ī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(per analog. con temi -</a:t>
            </a:r>
            <a:r>
              <a:rPr lang="it-IT" i="1">
                <a:solidFill>
                  <a:schemeClr val="tx1"/>
                </a:solidFill>
                <a:latin typeface="Times New Roman" panose="02020603050405020304" pitchFamily="18" charset="0"/>
                <a:cs typeface="Times New Roman" panose="02020603050405020304" pitchFamily="18" charset="0"/>
              </a:rPr>
              <a:t>ā</a:t>
            </a:r>
            <a:r>
              <a:rPr lang="it-IT">
                <a:solidFill>
                  <a:schemeClr val="tx1"/>
                </a:solidFill>
                <a:latin typeface="Times New Roman" panose="02020603050405020304" pitchFamily="18" charset="0"/>
                <a:cs typeface="Times New Roman" panose="02020603050405020304" pitchFamily="18" charset="0"/>
              </a:rPr>
              <a:t> e temi in -</a:t>
            </a:r>
            <a:r>
              <a:rPr lang="it-IT" i="1">
                <a:solidFill>
                  <a:schemeClr val="tx1"/>
                </a:solidFill>
                <a:latin typeface="Times New Roman" panose="02020603050405020304" pitchFamily="18" charset="0"/>
                <a:cs typeface="Times New Roman" panose="02020603050405020304" pitchFamily="18" charset="0"/>
              </a:rPr>
              <a:t>o</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e</a:t>
            </a:r>
            <a:r>
              <a:rPr lang="it-IT">
                <a:solidFill>
                  <a:schemeClr val="tx1"/>
                </a:solidFill>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rŭm </a:t>
            </a:r>
            <a:r>
              <a:rPr lang="it-IT">
                <a:solidFill>
                  <a:schemeClr val="tx1"/>
                </a:solidFill>
                <a:latin typeface="Times New Roman" panose="02020603050405020304" pitchFamily="18" charset="0"/>
                <a:cs typeface="Times New Roman" panose="02020603050405020304" pitchFamily="18" charset="0"/>
              </a:rPr>
              <a:t>(per analog. con temi -</a:t>
            </a:r>
            <a:r>
              <a:rPr lang="it-IT" i="1">
                <a:solidFill>
                  <a:schemeClr val="tx1"/>
                </a:solidFill>
                <a:latin typeface="Times New Roman" panose="02020603050405020304" pitchFamily="18" charset="0"/>
                <a:cs typeface="Times New Roman" panose="02020603050405020304" pitchFamily="18" charset="0"/>
              </a:rPr>
              <a:t>ā</a:t>
            </a:r>
            <a:r>
              <a:rPr lang="it-IT">
                <a:solidFill>
                  <a:schemeClr val="tx1"/>
                </a:solidFill>
                <a:latin typeface="Times New Roman" panose="02020603050405020304" pitchFamily="18" charset="0"/>
                <a:cs typeface="Times New Roman" panose="02020603050405020304" pitchFamily="18" charset="0"/>
              </a:rPr>
              <a:t> e temi in -</a:t>
            </a:r>
            <a:r>
              <a:rPr lang="it-IT" i="1">
                <a:solidFill>
                  <a:schemeClr val="tx1"/>
                </a:solidFill>
                <a:latin typeface="Times New Roman" panose="02020603050405020304" pitchFamily="18" charset="0"/>
                <a:cs typeface="Times New Roman" panose="02020603050405020304" pitchFamily="18" charset="0"/>
              </a:rPr>
              <a:t>o</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e</a:t>
            </a:r>
            <a:r>
              <a:rPr lang="it-IT">
                <a:solidFill>
                  <a:schemeClr val="tx1"/>
                </a:solidFill>
                <a:latin typeface="Times New Roman" panose="02020603050405020304" pitchFamily="18" charset="0"/>
                <a:cs typeface="Times New Roman" panose="02020603050405020304" pitchFamily="18" charset="0"/>
              </a:rPr>
              <a:t>)</a:t>
            </a: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pPr>
            <a:r>
              <a:rPr lang="it-IT" i="1">
                <a:latin typeface="Times New Roman" panose="02020603050405020304" pitchFamily="18" charset="0"/>
                <a:cs typeface="Times New Roman" panose="02020603050405020304" pitchFamily="18" charset="0"/>
              </a:rPr>
              <a:t>Dativo </a:t>
            </a:r>
            <a:r>
              <a:rPr lang="it-IT">
                <a:latin typeface="Times New Roman" panose="02020603050405020304" pitchFamily="18" charset="0"/>
                <a:cs typeface="Times New Roman" panose="02020603050405020304" pitchFamily="18" charset="0"/>
              </a:rPr>
              <a:t>         </a:t>
            </a:r>
            <a:r>
              <a:rPr lang="it-IT" i="1">
                <a:solidFill>
                  <a:srgbClr val="FF0000"/>
                </a:solidFill>
                <a:latin typeface="Times New Roman" panose="02020603050405020304" pitchFamily="18" charset="0"/>
                <a:cs typeface="Times New Roman" panose="02020603050405020304" pitchFamily="18" charset="0"/>
              </a:rPr>
              <a:t>-ei</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tema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endParaRPr lang="it-IT">
              <a:solidFill>
                <a:srgbClr val="FF0000"/>
              </a:solidFill>
              <a:latin typeface="Times New Roman" panose="02020603050405020304" pitchFamily="18" charset="0"/>
              <a:cs typeface="Times New Roman" panose="02020603050405020304" pitchFamily="18" charset="0"/>
            </a:endParaRP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Accusativo</a:t>
            </a:r>
            <a:r>
              <a:rPr lang="it-IT">
                <a:latin typeface="Times New Roman" panose="02020603050405020304" pitchFamily="18" charset="0"/>
                <a:cs typeface="Times New Roman" panose="02020603050405020304" pitchFamily="18" charset="0"/>
              </a:rPr>
              <a:t>        tema + </a:t>
            </a:r>
            <a:r>
              <a:rPr lang="it-IT" i="1">
                <a:latin typeface="Times New Roman" panose="02020603050405020304" pitchFamily="18" charset="0"/>
                <a:cs typeface="Times New Roman" panose="02020603050405020304" pitchFamily="18" charset="0"/>
              </a:rPr>
              <a:t>-m &gt;</a:t>
            </a:r>
            <a:r>
              <a:rPr lang="it-IT" i="1">
                <a:solidFill>
                  <a:srgbClr val="FF0000"/>
                </a:solidFill>
                <a:latin typeface="Times New Roman" panose="02020603050405020304" pitchFamily="18" charset="0"/>
                <a:cs typeface="Times New Roman" panose="02020603050405020304" pitchFamily="18" charset="0"/>
              </a:rPr>
              <a:t>-ĕm</a:t>
            </a:r>
            <a:r>
              <a:rPr lang="it-IT" i="1">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+-ns &gt;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ens &gt; </a:t>
            </a:r>
            <a:r>
              <a:rPr lang="it-IT" i="1">
                <a:solidFill>
                  <a:srgbClr val="FF0000"/>
                </a:solidFill>
                <a:latin typeface="Times New Roman" panose="02020603050405020304" pitchFamily="18" charset="0"/>
                <a:cs typeface="Times New Roman" panose="02020603050405020304" pitchFamily="18" charset="0"/>
              </a:rPr>
              <a:t>-es</a:t>
            </a: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Vocativo</a:t>
            </a:r>
            <a:r>
              <a:rPr lang="it-IT">
                <a:latin typeface="Times New Roman" panose="02020603050405020304" pitchFamily="18" charset="0"/>
                <a:cs typeface="Times New Roman" panose="02020603050405020304" pitchFamily="18" charset="0"/>
              </a:rPr>
              <a:t>            = nom.  </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nom. </a:t>
            </a:r>
          </a:p>
          <a:p>
            <a:pPr marL="0" indent="0" algn="just">
              <a:lnSpc>
                <a:spcPct val="110000"/>
              </a:lnSpc>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d</a:t>
            </a:r>
            <a:r>
              <a:rPr lang="it-IT">
                <a:latin typeface="Times New Roman" panose="02020603050405020304" pitchFamily="18" charset="0"/>
                <a:cs typeface="Times New Roman" panose="02020603050405020304" pitchFamily="18" charset="0"/>
              </a:rPr>
              <a:t> (analogia con temi in -</a:t>
            </a:r>
            <a:r>
              <a:rPr lang="it-IT" i="1">
                <a:latin typeface="Times New Roman" panose="02020603050405020304" pitchFamily="18" charset="0"/>
                <a:cs typeface="Times New Roman" panose="02020603050405020304" pitchFamily="18" charset="0"/>
              </a:rPr>
              <a:t>ŏ</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&gt; -ed &gt; </a:t>
            </a:r>
            <a:r>
              <a:rPr lang="it-IT" i="1">
                <a:solidFill>
                  <a:srgbClr val="FF0000"/>
                </a:solidFill>
                <a:latin typeface="Times New Roman" panose="02020603050405020304" pitchFamily="18" charset="0"/>
                <a:cs typeface="Times New Roman" panose="02020603050405020304" pitchFamily="18" charset="0"/>
              </a:rPr>
              <a:t>-ē</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bhos</a:t>
            </a:r>
            <a:r>
              <a:rPr lang="it-IT" i="1">
                <a:latin typeface="Times New Roman" panose="02020603050405020304" pitchFamily="18" charset="0"/>
                <a:cs typeface="Times New Roman" panose="02020603050405020304" pitchFamily="18" charset="0"/>
              </a:rPr>
              <a:t>  &gt;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bŏs&gt;</a:t>
            </a:r>
            <a:r>
              <a:rPr lang="it-IT" i="1">
                <a:solidFill>
                  <a:srgbClr val="FF0000"/>
                </a:solidFill>
                <a:latin typeface="Times New Roman" panose="02020603050405020304" pitchFamily="18" charset="0"/>
                <a:cs typeface="Times New Roman" panose="02020603050405020304" pitchFamily="18" charset="0"/>
              </a:rPr>
              <a:t>-bŭs</a:t>
            </a:r>
          </a:p>
          <a:p>
            <a:pPr marL="0" indent="0" algn="just">
              <a:buNone/>
            </a:pPr>
            <a:r>
              <a:rPr lang="it-IT" i="1">
                <a:latin typeface="Times New Roman" panose="02020603050405020304" pitchFamily="18" charset="0"/>
                <a:cs typeface="Times New Roman" panose="02020603050405020304" pitchFamily="18" charset="0"/>
              </a:rPr>
              <a:t>  </a:t>
            </a:r>
          </a:p>
          <a:p>
            <a:pPr marL="0" indent="0" algn="just">
              <a:buNone/>
            </a:pPr>
            <a:r>
              <a:rPr lang="it-IT" i="1">
                <a:latin typeface="Times New Roman" panose="02020603050405020304" pitchFamily="18" charset="0"/>
                <a:cs typeface="Times New Roman" panose="02020603050405020304" pitchFamily="18" charset="0"/>
              </a:rPr>
              <a:t>                                                              </a:t>
            </a:r>
            <a:endParaRPr lang="it-IT">
              <a:solidFill>
                <a:schemeClr val="tx1"/>
              </a:solidFill>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666736BE-0D82-4B85-A242-951D7D2BC594}"/>
              </a:ext>
            </a:extLst>
          </p:cNvPr>
          <p:cNvCxnSpPr>
            <a:cxnSpLocks/>
          </p:cNvCxnSpPr>
          <p:nvPr/>
        </p:nvCxnSpPr>
        <p:spPr>
          <a:xfrm>
            <a:off x="6862194" y="402672"/>
            <a:ext cx="0" cy="64553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43DFFA13-96EF-44E4-BBAD-21ACB88D542B}"/>
              </a:ext>
            </a:extLst>
          </p:cNvPr>
          <p:cNvCxnSpPr/>
          <p:nvPr/>
        </p:nvCxnSpPr>
        <p:spPr>
          <a:xfrm>
            <a:off x="8389" y="154357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395BEA-484C-419F-9E1B-2974953EBF2E}"/>
              </a:ext>
            </a:extLst>
          </p:cNvPr>
          <p:cNvCxnSpPr/>
          <p:nvPr/>
        </p:nvCxnSpPr>
        <p:spPr>
          <a:xfrm>
            <a:off x="8389" y="262575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E96FE42-CE89-47CF-AC2B-7BE13004EA61}"/>
              </a:ext>
            </a:extLst>
          </p:cNvPr>
          <p:cNvCxnSpPr>
            <a:cxnSpLocks/>
          </p:cNvCxnSpPr>
          <p:nvPr/>
        </p:nvCxnSpPr>
        <p:spPr>
          <a:xfrm>
            <a:off x="25167" y="3418514"/>
            <a:ext cx="12175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F939D78-66AC-43F4-8531-9D93D41055DC}"/>
              </a:ext>
            </a:extLst>
          </p:cNvPr>
          <p:cNvCxnSpPr>
            <a:cxnSpLocks/>
          </p:cNvCxnSpPr>
          <p:nvPr/>
        </p:nvCxnSpPr>
        <p:spPr>
          <a:xfrm>
            <a:off x="-8389" y="5114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D9F34646-CED9-49EB-AFE7-EFCE3B1BE44D}"/>
              </a:ext>
            </a:extLst>
          </p:cNvPr>
          <p:cNvCxnSpPr>
            <a:cxnSpLocks/>
          </p:cNvCxnSpPr>
          <p:nvPr/>
        </p:nvCxnSpPr>
        <p:spPr>
          <a:xfrm>
            <a:off x="25167" y="4416803"/>
            <a:ext cx="121752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843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7B141C0F-B43A-4C38-98A9-1BA1551BF1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143" y="578497"/>
            <a:ext cx="10879494" cy="5719665"/>
          </a:xfrm>
          <a:blipFill>
            <a:blip r:embed="rId3"/>
            <a:tile tx="0" ty="0" sx="100000" sy="100000" flip="none" algn="tl"/>
          </a:blipFill>
        </p:spPr>
      </p:pic>
    </p:spTree>
    <p:extLst>
      <p:ext uri="{BB962C8B-B14F-4D97-AF65-F5344CB8AC3E}">
        <p14:creationId xmlns:p14="http://schemas.microsoft.com/office/powerpoint/2010/main" val="10026906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053939A-0C3F-4D46-A0D8-81A9CC3097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3335" y="2285840"/>
            <a:ext cx="9345329" cy="2286319"/>
          </a:xfrm>
          <a:blipFill>
            <a:blip r:embed="rId3"/>
            <a:tile tx="0" ty="0" sx="100000" sy="100000" flip="none" algn="tl"/>
          </a:blipFill>
        </p:spPr>
      </p:pic>
    </p:spTree>
    <p:extLst>
      <p:ext uri="{BB962C8B-B14F-4D97-AF65-F5344CB8AC3E}">
        <p14:creationId xmlns:p14="http://schemas.microsoft.com/office/powerpoint/2010/main" val="18663755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99E0840C-AF88-45BF-B92E-2973C884CA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8993" y="1504681"/>
            <a:ext cx="9774014" cy="3848637"/>
          </a:xfrm>
          <a:blipFill>
            <a:blip r:embed="rId3"/>
            <a:tile tx="0" ty="0" sx="100000" sy="100000" flip="none" algn="tl"/>
          </a:blipFill>
        </p:spPr>
      </p:pic>
    </p:spTree>
    <p:extLst>
      <p:ext uri="{BB962C8B-B14F-4D97-AF65-F5344CB8AC3E}">
        <p14:creationId xmlns:p14="http://schemas.microsoft.com/office/powerpoint/2010/main" val="2059338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BF67140C-992A-4B1A-9C0F-A9EAD909B96D}"/>
              </a:ext>
            </a:extLst>
          </p:cNvPr>
          <p:cNvSpPr>
            <a:spLocks noGrp="1" noChangeArrowheads="1"/>
          </p:cNvSpPr>
          <p:nvPr>
            <p:ph idx="1"/>
          </p:nvPr>
        </p:nvSpPr>
        <p:spPr>
          <a:xfrm>
            <a:off x="0" y="0"/>
            <a:ext cx="12192000" cy="6858000"/>
          </a:xfrm>
          <a:solidFill>
            <a:schemeClr val="accent4">
              <a:lumMod val="60000"/>
              <a:lumOff val="40000"/>
            </a:schemeClr>
          </a:solidFill>
        </p:spPr>
        <p:txBody>
          <a:bodyPr/>
          <a:lstStyle/>
          <a:p>
            <a:pPr eaLnBrk="1" hangingPunct="1">
              <a:defRPr/>
            </a:pPr>
            <a:r>
              <a:rPr lang="it-IT" altLang="it-IT">
                <a:latin typeface="Times New Roman" panose="02020603050405020304" pitchFamily="18" charset="0"/>
                <a:cs typeface="Times New Roman" panose="02020603050405020304" pitchFamily="18" charset="0"/>
              </a:rPr>
              <a:t>Campi di applicazione: </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loquendi scientia			</a:t>
            </a:r>
            <a:r>
              <a:rPr lang="it-IT" altLang="it-IT">
                <a:latin typeface="Times New Roman" panose="02020603050405020304" pitchFamily="18" charset="0"/>
                <a:cs typeface="Times New Roman" panose="02020603050405020304" pitchFamily="18" charset="0"/>
              </a:rPr>
              <a:t>insieme di tecniche e regole</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poetarum enarratio		</a:t>
            </a:r>
            <a:r>
              <a:rPr lang="it-IT" altLang="it-IT">
                <a:latin typeface="Times New Roman" panose="02020603050405020304" pitchFamily="18" charset="0"/>
                <a:cs typeface="Times New Roman" panose="02020603050405020304" pitchFamily="18" charset="0"/>
              </a:rPr>
              <a:t>spiegazione e commento di un testo</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riflessione sul linguaggio			filosofia e logica</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prassi filologica 					esegesi e interpretazione critica</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Esegesi dei testi 		analisi linguistica         spiegazione dei testi	     funzione del linguaggio</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algn="just" eaLnBrk="1" hangingPunct="1">
              <a:spcBef>
                <a:spcPts val="0"/>
              </a:spcBef>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Grammatica		  filologia</a:t>
            </a:r>
          </a:p>
          <a:p>
            <a:pPr marL="0" indent="0" algn="just" eaLnBrk="1" hangingPunct="1">
              <a:spcBef>
                <a:spcPts val="0"/>
              </a:spcBef>
              <a:spcAft>
                <a:spcPts val="0"/>
              </a:spcAft>
              <a:buFont typeface="Arial" panose="020B0604020202020204" pitchFamily="34" charset="0"/>
              <a:buNone/>
              <a:defRPr/>
            </a:pPr>
            <a:r>
              <a:rPr lang="it-IT" altLang="it-IT" sz="2200">
                <a:latin typeface="Times New Roman" panose="02020603050405020304" pitchFamily="18" charset="0"/>
                <a:cs typeface="Times New Roman" panose="02020603050405020304" pitchFamily="18" charset="0"/>
              </a:rPr>
              <a:t>Testo scritto come requisito perché nasca una grammatica     </a:t>
            </a:r>
            <a:r>
              <a:rPr lang="it-IT" sz="2200">
                <a:latin typeface="Times New Roman" panose="02020603050405020304" pitchFamily="18" charset="0"/>
                <a:cs typeface="Times New Roman" panose="02020603050405020304" pitchFamily="18" charset="0"/>
              </a:rPr>
              <a:t>γρ</a:t>
            </a:r>
            <a:r>
              <a:rPr lang="el-GR" sz="2200">
                <a:latin typeface="Times New Roman" panose="02020603050405020304" pitchFamily="18" charset="0"/>
                <a:cs typeface="Times New Roman" panose="02020603050405020304" pitchFamily="18" charset="0"/>
              </a:rPr>
              <a:t>ά</a:t>
            </a:r>
            <a:r>
              <a:rPr lang="it-IT" sz="2200">
                <a:latin typeface="Times New Roman" panose="02020603050405020304" pitchFamily="18" charset="0"/>
                <a:cs typeface="Times New Roman" panose="02020603050405020304" pitchFamily="18" charset="0"/>
              </a:rPr>
              <a:t>μματ</a:t>
            </a:r>
            <a:r>
              <a:rPr lang="el-GR" sz="2200">
                <a:latin typeface="Times New Roman" panose="02020603050405020304" pitchFamily="18" charset="0"/>
                <a:cs typeface="Times New Roman" panose="02020603050405020304" pitchFamily="18" charset="0"/>
              </a:rPr>
              <a:t>α</a:t>
            </a:r>
            <a:r>
              <a:rPr lang="it-IT" sz="2200">
                <a:latin typeface="Times New Roman" panose="02020603050405020304" pitchFamily="18" charset="0"/>
                <a:cs typeface="Times New Roman" panose="02020603050405020304" pitchFamily="18" charset="0"/>
              </a:rPr>
              <a:t> </a:t>
            </a:r>
            <a:r>
              <a:rPr lang="it-IT" altLang="it-IT" sz="2200">
                <a:latin typeface="Times New Roman" panose="02020603050405020304" pitchFamily="18" charset="0"/>
                <a:cs typeface="Times New Roman" panose="02020603050405020304" pitchFamily="18" charset="0"/>
              </a:rPr>
              <a:t>consentono un’osservazione sistematica        definizione di regole e funzionamento del linguaggio;</a:t>
            </a:r>
          </a:p>
          <a:p>
            <a:pPr marL="0" indent="0" algn="just" eaLnBrk="1" hangingPunct="1">
              <a:spcBef>
                <a:spcPts val="0"/>
              </a:spcBef>
              <a:spcAft>
                <a:spcPts val="0"/>
              </a:spcAft>
              <a:buFont typeface="Arial" panose="020B0604020202020204" pitchFamily="34" charset="0"/>
              <a:buNone/>
              <a:defRPr/>
            </a:pPr>
            <a:r>
              <a:rPr lang="it-IT" altLang="it-IT" sz="2200">
                <a:latin typeface="Times New Roman" panose="02020603050405020304" pitchFamily="18" charset="0"/>
                <a:cs typeface="Times New Roman" panose="02020603050405020304" pitchFamily="18" charset="0"/>
              </a:rPr>
              <a:t>La presenza di una letteratura incentiva l’individuazione di costanti nell’uso di una lingua, costanti che possono diventare norme, cui rifarsi</a:t>
            </a:r>
          </a:p>
          <a:p>
            <a:pPr marL="0" indent="0" algn="just"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04AD32A0-3071-4D17-BBCF-F865DBE9AEF3}"/>
              </a:ext>
            </a:extLst>
          </p:cNvPr>
          <p:cNvSpPr/>
          <p:nvPr/>
        </p:nvSpPr>
        <p:spPr>
          <a:xfrm>
            <a:off x="5864225" y="720725"/>
            <a:ext cx="301625" cy="1270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994C80D6-D84E-44E1-BFB1-6F4F9A796347}"/>
              </a:ext>
            </a:extLst>
          </p:cNvPr>
          <p:cNvSpPr/>
          <p:nvPr/>
        </p:nvSpPr>
        <p:spPr>
          <a:xfrm>
            <a:off x="5865813" y="1260475"/>
            <a:ext cx="301625" cy="125413"/>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a destra 3">
            <a:extLst>
              <a:ext uri="{FF2B5EF4-FFF2-40B4-BE49-F238E27FC236}">
                <a16:creationId xmlns:a16="http://schemas.microsoft.com/office/drawing/2014/main" id="{CBF8DBE1-11D4-4F52-A63D-712AF4DA8ADD}"/>
              </a:ext>
            </a:extLst>
          </p:cNvPr>
          <p:cNvSpPr/>
          <p:nvPr/>
        </p:nvSpPr>
        <p:spPr>
          <a:xfrm>
            <a:off x="2667000" y="720725"/>
            <a:ext cx="561975" cy="1728788"/>
          </a:xfrm>
          <a:prstGeom prst="curved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destra 5">
            <a:extLst>
              <a:ext uri="{FF2B5EF4-FFF2-40B4-BE49-F238E27FC236}">
                <a16:creationId xmlns:a16="http://schemas.microsoft.com/office/drawing/2014/main" id="{F2569F93-CD53-40AF-A894-08ADE6033875}"/>
              </a:ext>
            </a:extLst>
          </p:cNvPr>
          <p:cNvSpPr/>
          <p:nvPr/>
        </p:nvSpPr>
        <p:spPr>
          <a:xfrm>
            <a:off x="2667000" y="1260475"/>
            <a:ext cx="561975" cy="1727200"/>
          </a:xfrm>
          <a:prstGeom prst="curved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Freccia bidirezionale orizzontale 9">
            <a:extLst>
              <a:ext uri="{FF2B5EF4-FFF2-40B4-BE49-F238E27FC236}">
                <a16:creationId xmlns:a16="http://schemas.microsoft.com/office/drawing/2014/main" id="{94BFDB51-9FB6-43FD-9104-395B6BEE9D77}"/>
              </a:ext>
            </a:extLst>
          </p:cNvPr>
          <p:cNvSpPr/>
          <p:nvPr/>
        </p:nvSpPr>
        <p:spPr>
          <a:xfrm>
            <a:off x="6535738" y="2281238"/>
            <a:ext cx="644525" cy="127000"/>
          </a:xfrm>
          <a:prstGeom prst="lef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9464" name="Immagine 13">
            <a:extLst>
              <a:ext uri="{FF2B5EF4-FFF2-40B4-BE49-F238E27FC236}">
                <a16:creationId xmlns:a16="http://schemas.microsoft.com/office/drawing/2014/main" id="{B3516BEC-9A11-42F4-BF9D-0B86D531A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063" y="2760663"/>
            <a:ext cx="985837"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2 17">
            <a:extLst>
              <a:ext uri="{FF2B5EF4-FFF2-40B4-BE49-F238E27FC236}">
                <a16:creationId xmlns:a16="http://schemas.microsoft.com/office/drawing/2014/main" id="{41B7DC7C-9985-473E-BD9E-A158A216E71B}"/>
              </a:ext>
            </a:extLst>
          </p:cNvPr>
          <p:cNvCxnSpPr>
            <a:cxnSpLocks/>
          </p:cNvCxnSpPr>
          <p:nvPr/>
        </p:nvCxnSpPr>
        <p:spPr>
          <a:xfrm>
            <a:off x="1392238" y="479425"/>
            <a:ext cx="0" cy="30273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Freccia bidirezionale orizzontale 20">
            <a:extLst>
              <a:ext uri="{FF2B5EF4-FFF2-40B4-BE49-F238E27FC236}">
                <a16:creationId xmlns:a16="http://schemas.microsoft.com/office/drawing/2014/main" id="{A5BD79E3-9EF3-4774-98C0-CB231C3B0B73}"/>
              </a:ext>
            </a:extLst>
          </p:cNvPr>
          <p:cNvSpPr/>
          <p:nvPr/>
        </p:nvSpPr>
        <p:spPr>
          <a:xfrm>
            <a:off x="2219325" y="3816350"/>
            <a:ext cx="485775" cy="1079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2" name="Freccia a destra 21">
            <a:extLst>
              <a:ext uri="{FF2B5EF4-FFF2-40B4-BE49-F238E27FC236}">
                <a16:creationId xmlns:a16="http://schemas.microsoft.com/office/drawing/2014/main" id="{A8A3FE7C-F62F-43BC-A1DA-8B8DC9839D39}"/>
              </a:ext>
            </a:extLst>
          </p:cNvPr>
          <p:cNvSpPr/>
          <p:nvPr/>
        </p:nvSpPr>
        <p:spPr>
          <a:xfrm>
            <a:off x="5105400" y="3816350"/>
            <a:ext cx="409575"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Freccia bidirezionale orizzontale 22">
            <a:extLst>
              <a:ext uri="{FF2B5EF4-FFF2-40B4-BE49-F238E27FC236}">
                <a16:creationId xmlns:a16="http://schemas.microsoft.com/office/drawing/2014/main" id="{41C250ED-7000-49BD-81FC-679C397F13CC}"/>
              </a:ext>
            </a:extLst>
          </p:cNvPr>
          <p:cNvSpPr/>
          <p:nvPr/>
        </p:nvSpPr>
        <p:spPr>
          <a:xfrm>
            <a:off x="8212138" y="3816350"/>
            <a:ext cx="411162" cy="1079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sp>
        <p:nvSpPr>
          <p:cNvPr id="24" name="Parentesi graffa chiusa 23">
            <a:extLst>
              <a:ext uri="{FF2B5EF4-FFF2-40B4-BE49-F238E27FC236}">
                <a16:creationId xmlns:a16="http://schemas.microsoft.com/office/drawing/2014/main" id="{7AE776C4-A640-478B-89E7-5E72CBCA30D5}"/>
              </a:ext>
            </a:extLst>
          </p:cNvPr>
          <p:cNvSpPr/>
          <p:nvPr/>
        </p:nvSpPr>
        <p:spPr>
          <a:xfrm rot="5400000">
            <a:off x="5454650" y="-217487"/>
            <a:ext cx="407988" cy="9136062"/>
          </a:xfrm>
          <a:prstGeom prst="rightBrace">
            <a:avLst>
              <a:gd name="adj1" fmla="val 8333"/>
              <a:gd name="adj2" fmla="val 49908"/>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5" name="Freccia bidirezionale orizzontale 24">
            <a:extLst>
              <a:ext uri="{FF2B5EF4-FFF2-40B4-BE49-F238E27FC236}">
                <a16:creationId xmlns:a16="http://schemas.microsoft.com/office/drawing/2014/main" id="{F680EB6C-EADD-4DDC-9967-B1DC7F1C6A7B}"/>
              </a:ext>
            </a:extLst>
          </p:cNvPr>
          <p:cNvSpPr/>
          <p:nvPr/>
        </p:nvSpPr>
        <p:spPr>
          <a:xfrm>
            <a:off x="5453063" y="4716463"/>
            <a:ext cx="490537" cy="1651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Freccia a destra 2">
            <a:extLst>
              <a:ext uri="{FF2B5EF4-FFF2-40B4-BE49-F238E27FC236}">
                <a16:creationId xmlns:a16="http://schemas.microsoft.com/office/drawing/2014/main" id="{32D198D5-EEF1-4C2F-8DE7-DC0E3B1A3F90}"/>
              </a:ext>
            </a:extLst>
          </p:cNvPr>
          <p:cNvSpPr/>
          <p:nvPr/>
        </p:nvSpPr>
        <p:spPr>
          <a:xfrm>
            <a:off x="7075488" y="5194300"/>
            <a:ext cx="495300"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722C1132-C6C8-448E-A0A9-3E8B241A0434}"/>
              </a:ext>
            </a:extLst>
          </p:cNvPr>
          <p:cNvSpPr/>
          <p:nvPr/>
        </p:nvSpPr>
        <p:spPr>
          <a:xfrm>
            <a:off x="1476375" y="5484813"/>
            <a:ext cx="3016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Rettangolo con angoli arrotondati 7">
            <a:extLst>
              <a:ext uri="{FF2B5EF4-FFF2-40B4-BE49-F238E27FC236}">
                <a16:creationId xmlns:a16="http://schemas.microsoft.com/office/drawing/2014/main" id="{DE4C166E-4E8B-43D4-AB7B-3F20D14B5C86}"/>
              </a:ext>
            </a:extLst>
          </p:cNvPr>
          <p:cNvSpPr/>
          <p:nvPr/>
        </p:nvSpPr>
        <p:spPr>
          <a:xfrm>
            <a:off x="0" y="5043488"/>
            <a:ext cx="12192000" cy="14335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2D09274F-EFD7-4330-A088-9B1EA265C0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a:blipFill>
            <a:blip r:embed="rId3"/>
            <a:tile tx="0" ty="0" sx="100000" sy="100000" flip="none" algn="tl"/>
          </a:blipFill>
        </p:spPr>
      </p:pic>
    </p:spTree>
    <p:extLst>
      <p:ext uri="{BB962C8B-B14F-4D97-AF65-F5344CB8AC3E}">
        <p14:creationId xmlns:p14="http://schemas.microsoft.com/office/powerpoint/2010/main" val="38507489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persona, testo, tenendo&#10;&#10;Descrizione generata automaticamente">
            <a:extLst>
              <a:ext uri="{FF2B5EF4-FFF2-40B4-BE49-F238E27FC236}">
                <a16:creationId xmlns:a16="http://schemas.microsoft.com/office/drawing/2014/main" id="{D91DB1EC-D99D-4C89-A919-894C93E9E6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76801"/>
            <a:ext cx="12192000" cy="6104397"/>
          </a:xfrm>
          <a:blipFill>
            <a:blip r:embed="rId3"/>
            <a:tile tx="0" ty="0" sx="100000" sy="100000" flip="none" algn="tl"/>
          </a:blipFill>
        </p:spPr>
      </p:pic>
    </p:spTree>
    <p:extLst>
      <p:ext uri="{BB962C8B-B14F-4D97-AF65-F5344CB8AC3E}">
        <p14:creationId xmlns:p14="http://schemas.microsoft.com/office/powerpoint/2010/main" val="13471588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2E859866-A009-4601-80B3-5193AE146F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2939" y="80494"/>
            <a:ext cx="9470571" cy="6777505"/>
          </a:xfrm>
          <a:blipFill>
            <a:blip r:embed="rId3"/>
            <a:tile tx="0" ty="0" sx="100000" sy="100000" flip="none" algn="tl"/>
          </a:blipFill>
        </p:spPr>
      </p:pic>
      <p:sp>
        <p:nvSpPr>
          <p:cNvPr id="2" name="Rettangolo 1">
            <a:extLst>
              <a:ext uri="{FF2B5EF4-FFF2-40B4-BE49-F238E27FC236}">
                <a16:creationId xmlns:a16="http://schemas.microsoft.com/office/drawing/2014/main" id="{899F79EF-23C6-4FCE-B559-17B3BBF0A5B7}"/>
              </a:ext>
            </a:extLst>
          </p:cNvPr>
          <p:cNvSpPr/>
          <p:nvPr/>
        </p:nvSpPr>
        <p:spPr>
          <a:xfrm>
            <a:off x="7776594" y="6249799"/>
            <a:ext cx="2877424" cy="318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Rettangolo 2">
            <a:extLst>
              <a:ext uri="{FF2B5EF4-FFF2-40B4-BE49-F238E27FC236}">
                <a16:creationId xmlns:a16="http://schemas.microsoft.com/office/drawing/2014/main" id="{2AEFE157-C91E-4E69-9CE8-D4ED20206CA0}"/>
              </a:ext>
            </a:extLst>
          </p:cNvPr>
          <p:cNvSpPr/>
          <p:nvPr/>
        </p:nvSpPr>
        <p:spPr>
          <a:xfrm>
            <a:off x="1537982" y="6568581"/>
            <a:ext cx="2877424" cy="226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Rettangolo 4">
            <a:extLst>
              <a:ext uri="{FF2B5EF4-FFF2-40B4-BE49-F238E27FC236}">
                <a16:creationId xmlns:a16="http://schemas.microsoft.com/office/drawing/2014/main" id="{E2CFE79B-1064-4533-8AB2-46AF38B122A0}"/>
              </a:ext>
            </a:extLst>
          </p:cNvPr>
          <p:cNvSpPr/>
          <p:nvPr/>
        </p:nvSpPr>
        <p:spPr>
          <a:xfrm>
            <a:off x="6503437" y="4935894"/>
            <a:ext cx="4150581" cy="318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Rettangolo 5">
            <a:extLst>
              <a:ext uri="{FF2B5EF4-FFF2-40B4-BE49-F238E27FC236}">
                <a16:creationId xmlns:a16="http://schemas.microsoft.com/office/drawing/2014/main" id="{8264F16F-30C6-419D-9866-0C8B8B16FAF8}"/>
              </a:ext>
            </a:extLst>
          </p:cNvPr>
          <p:cNvSpPr/>
          <p:nvPr/>
        </p:nvSpPr>
        <p:spPr>
          <a:xfrm>
            <a:off x="1537982" y="5178490"/>
            <a:ext cx="3677830" cy="318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312005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8FF60B5-830D-494B-B6C0-83EF874FBF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849" y="1642188"/>
            <a:ext cx="9648281" cy="3068104"/>
          </a:xfrm>
          <a:blipFill>
            <a:blip r:embed="rId3"/>
            <a:tile tx="0" ty="0" sx="100000" sy="100000" flip="none" algn="tl"/>
          </a:blipFill>
        </p:spPr>
      </p:pic>
      <p:sp>
        <p:nvSpPr>
          <p:cNvPr id="2" name="Rettangolo 1">
            <a:extLst>
              <a:ext uri="{FF2B5EF4-FFF2-40B4-BE49-F238E27FC236}">
                <a16:creationId xmlns:a16="http://schemas.microsoft.com/office/drawing/2014/main" id="{58D0F902-2B1C-489D-8294-15583EC3F96A}"/>
              </a:ext>
            </a:extLst>
          </p:cNvPr>
          <p:cNvSpPr/>
          <p:nvPr/>
        </p:nvSpPr>
        <p:spPr>
          <a:xfrm>
            <a:off x="8733453" y="3946849"/>
            <a:ext cx="2248677" cy="345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Rettangolo 4">
            <a:extLst>
              <a:ext uri="{FF2B5EF4-FFF2-40B4-BE49-F238E27FC236}">
                <a16:creationId xmlns:a16="http://schemas.microsoft.com/office/drawing/2014/main" id="{9ED57FF2-04E0-4B67-89A7-617F0998B212}"/>
              </a:ext>
            </a:extLst>
          </p:cNvPr>
          <p:cNvSpPr/>
          <p:nvPr/>
        </p:nvSpPr>
        <p:spPr>
          <a:xfrm>
            <a:off x="1333849" y="4292082"/>
            <a:ext cx="3144845" cy="41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201910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F679C20F-0DB5-4961-9503-1C62E4BCD2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8482" y="0"/>
            <a:ext cx="10014250" cy="6867648"/>
          </a:xfrm>
          <a:blipFill>
            <a:blip r:embed="rId3"/>
            <a:tile tx="0" ty="0" sx="100000" sy="100000" flip="none" algn="tl"/>
          </a:blipFill>
        </p:spPr>
      </p:pic>
    </p:spTree>
    <p:extLst>
      <p:ext uri="{BB962C8B-B14F-4D97-AF65-F5344CB8AC3E}">
        <p14:creationId xmlns:p14="http://schemas.microsoft.com/office/powerpoint/2010/main" val="38704426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C5CD76BA-7363-4B05-81C6-E7C6010724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756" y="475861"/>
            <a:ext cx="10580914" cy="5896947"/>
          </a:xfrm>
          <a:blipFill>
            <a:blip r:embed="rId3"/>
            <a:tile tx="0" ty="0" sx="100000" sy="100000" flip="none" algn="tl"/>
          </a:blipFill>
        </p:spPr>
      </p:pic>
    </p:spTree>
    <p:extLst>
      <p:ext uri="{BB962C8B-B14F-4D97-AF65-F5344CB8AC3E}">
        <p14:creationId xmlns:p14="http://schemas.microsoft.com/office/powerpoint/2010/main" val="4896714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 tavolo&#10;&#10;Descrizione generata automaticamente">
            <a:extLst>
              <a:ext uri="{FF2B5EF4-FFF2-40B4-BE49-F238E27FC236}">
                <a16:creationId xmlns:a16="http://schemas.microsoft.com/office/drawing/2014/main" id="{2B12602E-5E55-4D68-9D7C-EB3A3126E5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806" y="1"/>
            <a:ext cx="10883590" cy="6849670"/>
          </a:xfrm>
          <a:blipFill>
            <a:blip r:embed="rId3"/>
            <a:tile tx="0" ty="0" sx="100000" sy="100000" flip="none" algn="tl"/>
          </a:blipFill>
        </p:spPr>
      </p:pic>
      <p:sp>
        <p:nvSpPr>
          <p:cNvPr id="2" name="Rettangolo 1">
            <a:extLst>
              <a:ext uri="{FF2B5EF4-FFF2-40B4-BE49-F238E27FC236}">
                <a16:creationId xmlns:a16="http://schemas.microsoft.com/office/drawing/2014/main" id="{6EE51C1D-0133-4FEB-9CAF-4004B286256D}"/>
              </a:ext>
            </a:extLst>
          </p:cNvPr>
          <p:cNvSpPr/>
          <p:nvPr/>
        </p:nvSpPr>
        <p:spPr>
          <a:xfrm>
            <a:off x="1091682" y="0"/>
            <a:ext cx="9078685" cy="606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Rettangolo 4">
            <a:extLst>
              <a:ext uri="{FF2B5EF4-FFF2-40B4-BE49-F238E27FC236}">
                <a16:creationId xmlns:a16="http://schemas.microsoft.com/office/drawing/2014/main" id="{8CED6EB5-8F1F-46DF-AB96-BFC5BCD66211}"/>
              </a:ext>
            </a:extLst>
          </p:cNvPr>
          <p:cNvSpPr/>
          <p:nvPr/>
        </p:nvSpPr>
        <p:spPr>
          <a:xfrm>
            <a:off x="806604" y="5990253"/>
            <a:ext cx="9261127" cy="60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Rettangolo 5">
            <a:extLst>
              <a:ext uri="{FF2B5EF4-FFF2-40B4-BE49-F238E27FC236}">
                <a16:creationId xmlns:a16="http://schemas.microsoft.com/office/drawing/2014/main" id="{9FB5F32C-9D95-475B-97D2-E9237D4C1A55}"/>
              </a:ext>
            </a:extLst>
          </p:cNvPr>
          <p:cNvSpPr/>
          <p:nvPr/>
        </p:nvSpPr>
        <p:spPr>
          <a:xfrm>
            <a:off x="8714793" y="5570376"/>
            <a:ext cx="2500604" cy="606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4880339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 bottiglia&#10;&#10;Descrizione generata automaticamente">
            <a:extLst>
              <a:ext uri="{FF2B5EF4-FFF2-40B4-BE49-F238E27FC236}">
                <a16:creationId xmlns:a16="http://schemas.microsoft.com/office/drawing/2014/main" id="{582E10C5-EF0B-459A-A24D-FE8BAD76EF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780" y="485192"/>
            <a:ext cx="10664889" cy="5868955"/>
          </a:xfrm>
          <a:blipFill>
            <a:blip r:embed="rId3"/>
            <a:tile tx="0" ty="0" sx="100000" sy="100000" flip="none" algn="tl"/>
          </a:blipFill>
        </p:spPr>
      </p:pic>
    </p:spTree>
    <p:extLst>
      <p:ext uri="{BB962C8B-B14F-4D97-AF65-F5344CB8AC3E}">
        <p14:creationId xmlns:p14="http://schemas.microsoft.com/office/powerpoint/2010/main" val="7156970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 bottiglia, fotografia&#10;&#10;Descrizione generata automaticamente">
            <a:extLst>
              <a:ext uri="{FF2B5EF4-FFF2-40B4-BE49-F238E27FC236}">
                <a16:creationId xmlns:a16="http://schemas.microsoft.com/office/drawing/2014/main" id="{7102634E-638F-4078-AE85-631F11041E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954" y="595618"/>
            <a:ext cx="10662407" cy="5746459"/>
          </a:xfrm>
          <a:blipFill>
            <a:blip r:embed="rId3"/>
            <a:tile tx="0" ty="0" sx="100000" sy="100000" flip="none" algn="tl"/>
          </a:blipFill>
        </p:spPr>
      </p:pic>
    </p:spTree>
    <p:extLst>
      <p:ext uri="{BB962C8B-B14F-4D97-AF65-F5344CB8AC3E}">
        <p14:creationId xmlns:p14="http://schemas.microsoft.com/office/powerpoint/2010/main" val="5212216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EDF25A7-9751-461C-8979-79256951832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Generalità del verbo</a:t>
            </a:r>
          </a:p>
          <a:p>
            <a:pPr algn="just">
              <a:buClrTx/>
            </a:pPr>
            <a:r>
              <a:rPr lang="it-IT">
                <a:latin typeface="Times New Roman" panose="02020603050405020304" pitchFamily="18" charset="0"/>
                <a:cs typeface="Times New Roman" panose="02020603050405020304" pitchFamily="18" charset="0"/>
              </a:rPr>
              <a:t>Il verbo       parola per eccellenza, ma nella categoria grammaticale è verosimilmente posteriore alla formazione nominale        ne sono tracce:  il supino in -</a:t>
            </a:r>
            <a:r>
              <a:rPr lang="it-IT" i="1">
                <a:latin typeface="Times New Roman" panose="02020603050405020304" pitchFamily="18" charset="0"/>
                <a:cs typeface="Times New Roman" panose="02020603050405020304" pitchFamily="18" charset="0"/>
              </a:rPr>
              <a:t>um, </a:t>
            </a:r>
            <a:r>
              <a:rPr lang="it-IT">
                <a:latin typeface="Times New Roman" panose="02020603050405020304" pitchFamily="18" charset="0"/>
                <a:cs typeface="Times New Roman" panose="02020603050405020304" pitchFamily="18" charset="0"/>
              </a:rPr>
              <a:t>un tipo di suffissazione comune a nome e verbo (es.: </a:t>
            </a:r>
            <a:r>
              <a:rPr lang="it-IT" i="1">
                <a:latin typeface="Times New Roman" panose="02020603050405020304" pitchFamily="18" charset="0"/>
                <a:cs typeface="Times New Roman" panose="02020603050405020304" pitchFamily="18" charset="0"/>
              </a:rPr>
              <a:t>laudatus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sextus</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 coincidenze tra forme nominali e forme verbali (es.: </a:t>
            </a:r>
            <a:r>
              <a:rPr lang="it-IT" i="1">
                <a:latin typeface="Times New Roman" panose="02020603050405020304" pitchFamily="18" charset="0"/>
                <a:cs typeface="Times New Roman" panose="02020603050405020304" pitchFamily="18" charset="0"/>
              </a:rPr>
              <a:t>cura</a:t>
            </a:r>
            <a:r>
              <a:rPr lang="it-IT">
                <a:latin typeface="Times New Roman" panose="02020603050405020304" pitchFamily="18" charset="0"/>
                <a:cs typeface="Times New Roman" panose="02020603050405020304" pitchFamily="18" charset="0"/>
              </a:rPr>
              <a:t>)</a:t>
            </a:r>
          </a:p>
          <a:p>
            <a:pPr algn="just">
              <a:buClrTx/>
            </a:pPr>
            <a:r>
              <a:rPr lang="it-IT">
                <a:latin typeface="Times New Roman" panose="02020603050405020304" pitchFamily="18" charset="0"/>
                <a:cs typeface="Times New Roman" panose="02020603050405020304" pitchFamily="18" charset="0"/>
              </a:rPr>
              <a:t>Il verbo probabilmente è un nome che ha subìto un suo sviluppo e la base sulla quale è costruito il verbo si è arricchita gradualmente di numerosi morfemi, che hanno creato quella ﬂessione che si chiama coniugazione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In latino innovazioni e impoverimenti rispetto al sistema indoeuropeo, ad es.: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congiuntivo = congiuntivo+ottativo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perfetto = aoristo + perfetto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mancanza dell’aumento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presenza nel latino del congiuntivo imperfetto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In latino come nell’indoeuropeo      distinzione tra verbo finito (soggetto a flessione) e infinito formato da nomi e aggettivi verbali</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132CC419-620B-453C-B714-287C71F33534}"/>
              </a:ext>
            </a:extLst>
          </p:cNvPr>
          <p:cNvSpPr/>
          <p:nvPr/>
        </p:nvSpPr>
        <p:spPr>
          <a:xfrm>
            <a:off x="1484851" y="717258"/>
            <a:ext cx="335560" cy="1426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34AA1F5D-79C6-456B-9623-2D4C3E152D57}"/>
              </a:ext>
            </a:extLst>
          </p:cNvPr>
          <p:cNvSpPr/>
          <p:nvPr/>
        </p:nvSpPr>
        <p:spPr>
          <a:xfrm>
            <a:off x="3649211" y="1048624"/>
            <a:ext cx="335560" cy="1510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06ADFB2A-7A0A-41BB-AB23-EAB521B87122}"/>
              </a:ext>
            </a:extLst>
          </p:cNvPr>
          <p:cNvSpPr/>
          <p:nvPr/>
        </p:nvSpPr>
        <p:spPr>
          <a:xfrm>
            <a:off x="4500693" y="6044269"/>
            <a:ext cx="293615" cy="1426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862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contenuto 2">
            <a:extLst>
              <a:ext uri="{FF2B5EF4-FFF2-40B4-BE49-F238E27FC236}">
                <a16:creationId xmlns:a16="http://schemas.microsoft.com/office/drawing/2014/main" id="{185052E6-7C96-4F46-B8E6-5F30F3E8E398}"/>
              </a:ext>
            </a:extLst>
          </p:cNvPr>
          <p:cNvSpPr>
            <a:spLocks noGrp="1" noChangeArrowheads="1"/>
          </p:cNvSpPr>
          <p:nvPr>
            <p:ph idx="1"/>
          </p:nvPr>
        </p:nvSpPr>
        <p:spPr>
          <a:xfrm>
            <a:off x="0" y="0"/>
            <a:ext cx="12192000" cy="6858000"/>
          </a:xfrm>
          <a:solidFill>
            <a:schemeClr val="accent4">
              <a:lumMod val="60000"/>
              <a:lumOff val="40000"/>
            </a:schemeClr>
          </a:solidFill>
        </p:spPr>
        <p:txBody>
          <a:bodyPr/>
          <a:lstStyle/>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Importanza del modello ellenistico:    </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scuola di Alessandria 		lettura allegorica</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scuola di Pergamo			metodo letterale</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Importanza degli studi linguistico-grammaticali greci:</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origine convenzionale del linguaggio 		analogisti</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origine naturale del linguaggio 				anomalisti</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algn="ctr" eaLnBrk="1" hangingPunct="1">
              <a:spcBef>
                <a:spcPts val="0"/>
              </a:spcBef>
              <a:spcAft>
                <a:spcPts val="0"/>
              </a:spcAft>
              <a:buFont typeface="Arial" panose="020B0604020202020204" pitchFamily="34" charset="0"/>
              <a:buNone/>
              <a:defRPr/>
            </a:pPr>
            <a:r>
              <a:rPr lang="it-IT" altLang="it-IT" i="1" u="sng">
                <a:latin typeface="Times New Roman" panose="02020603050405020304" pitchFamily="18" charset="0"/>
                <a:cs typeface="Times New Roman" panose="02020603050405020304" pitchFamily="18" charset="0"/>
              </a:rPr>
              <a:t>Grammatica a Roma</a:t>
            </a:r>
          </a:p>
          <a:p>
            <a:pPr marL="0" indent="0" algn="ctr" eaLnBrk="1" hangingPunct="1">
              <a:spcBef>
                <a:spcPts val="0"/>
              </a:spcBef>
              <a:spcAft>
                <a:spcPts val="0"/>
              </a:spcAft>
              <a:buFont typeface="Arial" panose="020B0604020202020204" pitchFamily="34" charset="0"/>
              <a:buNone/>
              <a:defRPr/>
            </a:pPr>
            <a:endParaRPr lang="it-IT" altLang="it-IT" i="1" u="sng">
              <a:latin typeface="Times New Roman" panose="02020603050405020304" pitchFamily="18" charset="0"/>
              <a:cs typeface="Times New Roman" panose="02020603050405020304" pitchFamily="18" charset="0"/>
            </a:endParaRP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‘arriva’ inserita nell’ambito dell’attività/applicazione di edizione e commento dei testi</a:t>
            </a: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strumento di conservazione e trasmissione 		insegnamento scolastico</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Cratete di Mallo (168 a.C.; cf. Suet. </a:t>
            </a:r>
            <a:r>
              <a:rPr lang="it-IT" altLang="it-IT" i="1">
                <a:latin typeface="Times New Roman" panose="02020603050405020304" pitchFamily="18" charset="0"/>
                <a:cs typeface="Times New Roman" panose="02020603050405020304" pitchFamily="18" charset="0"/>
              </a:rPr>
              <a:t>gramm. </a:t>
            </a:r>
            <a:r>
              <a:rPr lang="it-IT" altLang="it-IT">
                <a:latin typeface="Times New Roman" panose="02020603050405020304" pitchFamily="18" charset="0"/>
                <a:cs typeface="Times New Roman" panose="02020603050405020304" pitchFamily="18" charset="0"/>
              </a:rPr>
              <a:t>2,1: </a:t>
            </a:r>
            <a:r>
              <a:rPr lang="it-IT" altLang="it-IT" i="1">
                <a:latin typeface="Times New Roman" panose="02020603050405020304" pitchFamily="18" charset="0"/>
                <a:cs typeface="Times New Roman" panose="02020603050405020304" pitchFamily="18" charset="0"/>
              </a:rPr>
              <a:t>P</a:t>
            </a:r>
            <a:r>
              <a:rPr lang="it-IT" i="1">
                <a:latin typeface="Times New Roman" panose="02020603050405020304" pitchFamily="18" charset="0"/>
                <a:cs typeface="Times New Roman" panose="02020603050405020304" pitchFamily="18" charset="0"/>
              </a:rPr>
              <a:t>rimus igitur, quantum opinamur, studium grammaticae in urbem intulit Crates Mallotes, Aristarchi aequalis</a:t>
            </a:r>
            <a:r>
              <a:rPr lang="it-IT">
                <a:latin typeface="Times New Roman" panose="02020603050405020304" pitchFamily="18" charset="0"/>
                <a:cs typeface="Times New Roman" panose="02020603050405020304" pitchFamily="18" charset="0"/>
              </a:rPr>
              <a:t>)</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Varrone 		prima sistematizzazione di riflessioni linguistico-grammaticali	(</a:t>
            </a:r>
            <a:r>
              <a:rPr lang="it-IT" altLang="it-IT" i="1">
                <a:latin typeface="Times New Roman" panose="02020603050405020304" pitchFamily="18" charset="0"/>
                <a:cs typeface="Times New Roman" panose="02020603050405020304" pitchFamily="18" charset="0"/>
              </a:rPr>
              <a:t>De Lingua Latina</a:t>
            </a:r>
            <a:r>
              <a:rPr lang="it-IT" altLang="it-IT">
                <a:latin typeface="Times New Roman" panose="02020603050405020304" pitchFamily="18" charset="0"/>
                <a:cs typeface="Times New Roman" panose="02020603050405020304" pitchFamily="18" charset="0"/>
              </a:rPr>
              <a:t>)</a:t>
            </a:r>
            <a:endParaRPr lang="it-IT" altLang="it-IT" i="1">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Approccio enciclopedico 		scienza autonoma 		grammatica ‘tecnica’</a:t>
            </a:r>
          </a:p>
          <a:p>
            <a:pPr marL="0" indent="0" eaLnBrk="1" hangingPunct="1">
              <a:buFont typeface="Arial" panose="020B0604020202020204" pitchFamily="34" charset="0"/>
              <a:buNone/>
              <a:defRPr/>
            </a:pPr>
            <a:endParaRPr lang="it-IT" altLang="it-IT"/>
          </a:p>
        </p:txBody>
      </p:sp>
      <p:sp>
        <p:nvSpPr>
          <p:cNvPr id="2" name="Freccia a destra 1">
            <a:extLst>
              <a:ext uri="{FF2B5EF4-FFF2-40B4-BE49-F238E27FC236}">
                <a16:creationId xmlns:a16="http://schemas.microsoft.com/office/drawing/2014/main" id="{C619F568-CB1E-4982-A25A-56F91DBA9819}"/>
              </a:ext>
            </a:extLst>
          </p:cNvPr>
          <p:cNvSpPr/>
          <p:nvPr/>
        </p:nvSpPr>
        <p:spPr>
          <a:xfrm>
            <a:off x="5872163" y="4211638"/>
            <a:ext cx="469900" cy="158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Freccia a destra 2">
            <a:extLst>
              <a:ext uri="{FF2B5EF4-FFF2-40B4-BE49-F238E27FC236}">
                <a16:creationId xmlns:a16="http://schemas.microsoft.com/office/drawing/2014/main" id="{31858E74-D1DA-413A-9324-06F57D75C95A}"/>
              </a:ext>
            </a:extLst>
          </p:cNvPr>
          <p:cNvSpPr/>
          <p:nvPr/>
        </p:nvSpPr>
        <p:spPr>
          <a:xfrm>
            <a:off x="1517650" y="6081713"/>
            <a:ext cx="29368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E31B8056-E94C-4403-8969-8F934ADEC703}"/>
              </a:ext>
            </a:extLst>
          </p:cNvPr>
          <p:cNvSpPr/>
          <p:nvPr/>
        </p:nvSpPr>
        <p:spPr>
          <a:xfrm>
            <a:off x="3657600" y="6418263"/>
            <a:ext cx="319088"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3F23FD44-5C84-4A86-B7D2-136C3437CA32}"/>
              </a:ext>
            </a:extLst>
          </p:cNvPr>
          <p:cNvSpPr/>
          <p:nvPr/>
        </p:nvSpPr>
        <p:spPr>
          <a:xfrm>
            <a:off x="6540500" y="6418263"/>
            <a:ext cx="234950"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487" name="Immagine 7">
            <a:extLst>
              <a:ext uri="{FF2B5EF4-FFF2-40B4-BE49-F238E27FC236}">
                <a16:creationId xmlns:a16="http://schemas.microsoft.com/office/drawing/2014/main" id="{7EF78E53-86E3-4355-815F-88D74032C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536575"/>
            <a:ext cx="34131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Immagine 8">
            <a:extLst>
              <a:ext uri="{FF2B5EF4-FFF2-40B4-BE49-F238E27FC236}">
                <a16:creationId xmlns:a16="http://schemas.microsoft.com/office/drawing/2014/main" id="{94804C0C-C266-4A56-9B0D-B36E4C02E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625" y="922338"/>
            <a:ext cx="3413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Immagine 9">
            <a:extLst>
              <a:ext uri="{FF2B5EF4-FFF2-40B4-BE49-F238E27FC236}">
                <a16:creationId xmlns:a16="http://schemas.microsoft.com/office/drawing/2014/main" id="{22220146-1259-4581-AC39-F39B207B8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588" y="2017713"/>
            <a:ext cx="34131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Immagine 10">
            <a:extLst>
              <a:ext uri="{FF2B5EF4-FFF2-40B4-BE49-F238E27FC236}">
                <a16:creationId xmlns:a16="http://schemas.microsoft.com/office/drawing/2014/main" id="{DCEF5017-9B63-4284-8632-E9BA8C3DA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450" y="2424113"/>
            <a:ext cx="3413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AD44E46-1020-4F70-AEEF-87443D06DA73}"/>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a:latin typeface="Times New Roman" panose="02020603050405020304" pitchFamily="18" charset="0"/>
                <a:cs typeface="Times New Roman" panose="02020603050405020304" pitchFamily="18" charset="0"/>
              </a:rPr>
              <a:t>Aspetto verbale        maniera in cui si presenta l’azione del verbo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in via di svolgimento                                   compiuta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infectum                                                 perfectum</a:t>
            </a: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La coniugazione latina si fonda sull’opposizione tra </a:t>
            </a:r>
            <a:r>
              <a:rPr lang="it-IT" i="1">
                <a:latin typeface="Times New Roman" panose="02020603050405020304" pitchFamily="18" charset="0"/>
                <a:cs typeface="Times New Roman" panose="02020603050405020304" pitchFamily="18" charset="0"/>
              </a:rPr>
              <a:t>infectum e perfectum  </a:t>
            </a:r>
          </a:p>
          <a:p>
            <a:pPr marL="0" indent="0" algn="just">
              <a:spcBef>
                <a:spcPts val="0"/>
              </a:spcBef>
              <a:spcAft>
                <a:spcPts val="0"/>
              </a:spcAft>
              <a:buClrTx/>
              <a:buNone/>
            </a:pPr>
            <a:endParaRPr lang="it-IT" i="1">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Il latino esprime per ogni tempo (presente, perfetto, futuro) il grado di compiutezza o di incompiutezza dell’azione, l’aspetto duraturo o compiuto</a:t>
            </a:r>
          </a:p>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Per esprimere sfumature dell’aspetto verbale, spesso il latino ricorre a preverbi e suffissi: ad es. </a:t>
            </a:r>
            <a:r>
              <a:rPr lang="it-IT" i="1">
                <a:latin typeface="Times New Roman" panose="02020603050405020304" pitchFamily="18" charset="0"/>
                <a:cs typeface="Times New Roman" panose="02020603050405020304" pitchFamily="18" charset="0"/>
              </a:rPr>
              <a:t>de- / per- / con- </a:t>
            </a:r>
            <a:r>
              <a:rPr lang="it-IT">
                <a:latin typeface="Times New Roman" panose="02020603050405020304" pitchFamily="18" charset="0"/>
                <a:cs typeface="Times New Roman" panose="02020603050405020304" pitchFamily="18" charset="0"/>
              </a:rPr>
              <a:t>(valore perfettivo); -</a:t>
            </a:r>
            <a:r>
              <a:rPr lang="it-IT" i="1">
                <a:latin typeface="Times New Roman" panose="02020603050405020304" pitchFamily="18" charset="0"/>
                <a:cs typeface="Times New Roman" panose="02020603050405020304" pitchFamily="18" charset="0"/>
              </a:rPr>
              <a:t>sco</a:t>
            </a:r>
            <a:r>
              <a:rPr lang="it-IT">
                <a:latin typeface="Times New Roman" panose="02020603050405020304" pitchFamily="18" charset="0"/>
                <a:cs typeface="Times New Roman" panose="02020603050405020304" pitchFamily="18" charset="0"/>
              </a:rPr>
              <a:t> (valore incoativo), -</a:t>
            </a:r>
            <a:r>
              <a:rPr lang="it-IT" i="1">
                <a:latin typeface="Times New Roman" panose="02020603050405020304" pitchFamily="18" charset="0"/>
                <a:cs typeface="Times New Roman" panose="02020603050405020304" pitchFamily="18" charset="0"/>
              </a:rPr>
              <a:t>to</a:t>
            </a:r>
            <a:r>
              <a:rPr lang="it-IT">
                <a:latin typeface="Times New Roman" panose="02020603050405020304" pitchFamily="18" charset="0"/>
                <a:cs typeface="Times New Roman" panose="02020603050405020304" pitchFamily="18" charset="0"/>
              </a:rPr>
              <a:t> (valore frequentativo)</a:t>
            </a:r>
          </a:p>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Coniugazione        flessione del verbo per esprimere i rapporti che il verbo viene ad avere nel discorso</a:t>
            </a:r>
          </a:p>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Coniugazione          genere, modo, tempo, persona, numero</a:t>
            </a:r>
          </a:p>
        </p:txBody>
      </p:sp>
      <p:sp>
        <p:nvSpPr>
          <p:cNvPr id="4" name="Freccia a destra 3">
            <a:extLst>
              <a:ext uri="{FF2B5EF4-FFF2-40B4-BE49-F238E27FC236}">
                <a16:creationId xmlns:a16="http://schemas.microsoft.com/office/drawing/2014/main" id="{2EFBC3D5-13A6-42AA-85ED-E2B929DA261C}"/>
              </a:ext>
            </a:extLst>
          </p:cNvPr>
          <p:cNvSpPr/>
          <p:nvPr/>
        </p:nvSpPr>
        <p:spPr>
          <a:xfrm>
            <a:off x="2466363" y="226503"/>
            <a:ext cx="302004" cy="125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6" name="Connettore 2 5">
            <a:extLst>
              <a:ext uri="{FF2B5EF4-FFF2-40B4-BE49-F238E27FC236}">
                <a16:creationId xmlns:a16="http://schemas.microsoft.com/office/drawing/2014/main" id="{96C3483E-F108-4215-BADA-650813B5A567}"/>
              </a:ext>
            </a:extLst>
          </p:cNvPr>
          <p:cNvCxnSpPr>
            <a:cxnSpLocks/>
          </p:cNvCxnSpPr>
          <p:nvPr/>
        </p:nvCxnSpPr>
        <p:spPr>
          <a:xfrm flipH="1">
            <a:off x="5805182" y="411061"/>
            <a:ext cx="1199625" cy="4194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D5915E91-A151-455C-A0E9-7F9874A7DF6B}"/>
              </a:ext>
            </a:extLst>
          </p:cNvPr>
          <p:cNvCxnSpPr>
            <a:cxnSpLocks/>
          </p:cNvCxnSpPr>
          <p:nvPr/>
        </p:nvCxnSpPr>
        <p:spPr>
          <a:xfrm>
            <a:off x="7004807" y="411061"/>
            <a:ext cx="1249960" cy="4949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reccia a destra 11">
            <a:extLst>
              <a:ext uri="{FF2B5EF4-FFF2-40B4-BE49-F238E27FC236}">
                <a16:creationId xmlns:a16="http://schemas.microsoft.com/office/drawing/2014/main" id="{0B4EEF46-A952-447C-87C2-FB7CD1D947E8}"/>
              </a:ext>
            </a:extLst>
          </p:cNvPr>
          <p:cNvSpPr/>
          <p:nvPr/>
        </p:nvSpPr>
        <p:spPr>
          <a:xfrm>
            <a:off x="2298583" y="4983061"/>
            <a:ext cx="302004" cy="125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A56471F9-0D03-44B0-AF11-81760505D7B3}"/>
              </a:ext>
            </a:extLst>
          </p:cNvPr>
          <p:cNvSpPr/>
          <p:nvPr/>
        </p:nvSpPr>
        <p:spPr>
          <a:xfrm>
            <a:off x="2315361" y="6069434"/>
            <a:ext cx="302004" cy="12583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2314858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917E27DD-3943-4BF9-AECA-CB1EE5EF3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183" y="1256997"/>
            <a:ext cx="9949342" cy="4422350"/>
          </a:xfrm>
          <a:blipFill>
            <a:blip r:embed="rId3"/>
            <a:tile tx="0" ty="0" sx="100000" sy="100000" flip="none" algn="tl"/>
          </a:blipFill>
        </p:spPr>
      </p:pic>
    </p:spTree>
    <p:extLst>
      <p:ext uri="{BB962C8B-B14F-4D97-AF65-F5344CB8AC3E}">
        <p14:creationId xmlns:p14="http://schemas.microsoft.com/office/powerpoint/2010/main" val="42937578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6D3EFCA-D1CB-47B1-B2AB-4A5CB68AF7AC}"/>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a:spcBef>
                <a:spcPts val="0"/>
              </a:spcBef>
              <a:spcAft>
                <a:spcPts val="0"/>
              </a:spcAft>
              <a:buClrTx/>
            </a:pPr>
            <a:r>
              <a:rPr lang="it-IT">
                <a:latin typeface="Times New Roman" panose="02020603050405020304" pitchFamily="18" charset="0"/>
                <a:cs typeface="Times New Roman" panose="02020603050405020304" pitchFamily="18" charset="0"/>
              </a:rPr>
              <a:t> Generi del verbo:</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 transitivo</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 intransitivo</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Modi del verbo: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forme personali:  indicativo, congiuntivo, imperativo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 forme non personali:  infinito e participio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Indicativo 		modo della realtà/affermazione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Congiuntivo		modo che assume anche le funzioni dell’ottativo e che esprime l’azione voluta, desiderata, considerata possibile, condizionata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Imperativo		modo per esprimere un ordine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Sostantivi verbali		infinito, gerundio, supino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Aggettivi verbali		participio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buFont typeface="Arial" panose="020B0604020202020204" pitchFamily="34" charset="0"/>
              <a:buChar char="•"/>
            </a:pPr>
            <a:r>
              <a:rPr lang="it-IT">
                <a:latin typeface="Times New Roman" panose="02020603050405020304" pitchFamily="18" charset="0"/>
                <a:cs typeface="Times New Roman" panose="02020603050405020304" pitchFamily="18" charset="0"/>
              </a:rPr>
              <a:t>Tempi del verbo		principali: presente, futuro, perfetto gnomico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storici: imperfetto, perfetto, piuccheperfetto, presente storico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41DCB12B-89F1-4F1C-9AA8-A925F234BF75}"/>
              </a:ext>
            </a:extLst>
          </p:cNvPr>
          <p:cNvSpPr/>
          <p:nvPr/>
        </p:nvSpPr>
        <p:spPr>
          <a:xfrm>
            <a:off x="1761688" y="2583808"/>
            <a:ext cx="369116" cy="1006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4AF8EFA5-9FB2-4B4C-B8F3-938BFA7DB35D}"/>
              </a:ext>
            </a:extLst>
          </p:cNvPr>
          <p:cNvSpPr/>
          <p:nvPr/>
        </p:nvSpPr>
        <p:spPr>
          <a:xfrm>
            <a:off x="1895911" y="3204592"/>
            <a:ext cx="369115" cy="1006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10D3FA0C-12A7-4BEE-8A27-5CFC45D61680}"/>
              </a:ext>
            </a:extLst>
          </p:cNvPr>
          <p:cNvSpPr/>
          <p:nvPr/>
        </p:nvSpPr>
        <p:spPr>
          <a:xfrm>
            <a:off x="1761688" y="4068659"/>
            <a:ext cx="369116" cy="10066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825D21A6-E312-4C18-9D21-76D603928DB2}"/>
              </a:ext>
            </a:extLst>
          </p:cNvPr>
          <p:cNvSpPr/>
          <p:nvPr/>
        </p:nvSpPr>
        <p:spPr>
          <a:xfrm>
            <a:off x="2411834" y="4689446"/>
            <a:ext cx="322977" cy="838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97D23E17-DDF8-4775-B2C8-C7705F580FE4}"/>
              </a:ext>
            </a:extLst>
          </p:cNvPr>
          <p:cNvSpPr/>
          <p:nvPr/>
        </p:nvSpPr>
        <p:spPr>
          <a:xfrm>
            <a:off x="2411834" y="5301842"/>
            <a:ext cx="322977" cy="838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086CA309-397F-49D1-92CA-477294003E65}"/>
              </a:ext>
            </a:extLst>
          </p:cNvPr>
          <p:cNvSpPr/>
          <p:nvPr/>
        </p:nvSpPr>
        <p:spPr>
          <a:xfrm>
            <a:off x="2411834" y="5914239"/>
            <a:ext cx="322977" cy="838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7168170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059EDEB-4EA8-4730-AA42-2F8994C3B2C2}"/>
              </a:ext>
            </a:extLst>
          </p:cNvPr>
          <p:cNvSpPr>
            <a:spLocks noGrp="1"/>
          </p:cNvSpPr>
          <p:nvPr>
            <p:ph idx="1"/>
          </p:nvPr>
        </p:nvSpPr>
        <p:spPr>
          <a:xfrm>
            <a:off x="-1" y="0"/>
            <a:ext cx="12192001"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Struttura delle forme verbali:</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019C455D-CDD9-4AF0-8855-A9167B82B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65" y="1540007"/>
            <a:ext cx="10637240" cy="3669556"/>
          </a:xfrm>
          <a:prstGeom prst="rect">
            <a:avLst/>
          </a:prstGeom>
        </p:spPr>
      </p:pic>
    </p:spTree>
    <p:extLst>
      <p:ext uri="{BB962C8B-B14F-4D97-AF65-F5344CB8AC3E}">
        <p14:creationId xmlns:p14="http://schemas.microsoft.com/office/powerpoint/2010/main" val="7910888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Desinenze:</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descr="Immagine che contiene screenshot&#10;&#10;Descrizione generata automaticamente">
            <a:extLst>
              <a:ext uri="{FF2B5EF4-FFF2-40B4-BE49-F238E27FC236}">
                <a16:creationId xmlns:a16="http://schemas.microsoft.com/office/drawing/2014/main" id="{94F49FFD-4FCF-4FA0-BEE5-542A2171E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351" y="1006679"/>
            <a:ext cx="8623298" cy="5461232"/>
          </a:xfrm>
          <a:prstGeom prst="rect">
            <a:avLst/>
          </a:prstGeom>
        </p:spPr>
      </p:pic>
    </p:spTree>
    <p:extLst>
      <p:ext uri="{BB962C8B-B14F-4D97-AF65-F5344CB8AC3E}">
        <p14:creationId xmlns:p14="http://schemas.microsoft.com/office/powerpoint/2010/main" val="41963327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FFB6EE7C-E38F-4DC8-BC21-6DD812A345B1}"/>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Desinenze attive:</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10" name="Immagine 9" descr="Immagine che contiene testo&#10;&#10;Descrizione generata automaticamente">
            <a:extLst>
              <a:ext uri="{FF2B5EF4-FFF2-40B4-BE49-F238E27FC236}">
                <a16:creationId xmlns:a16="http://schemas.microsoft.com/office/drawing/2014/main" id="{F05EDD6F-E36E-43B1-A112-BDCCF608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304" y="1054915"/>
            <a:ext cx="8355434" cy="4748169"/>
          </a:xfrm>
          <a:prstGeom prst="rect">
            <a:avLst/>
          </a:prstGeom>
        </p:spPr>
      </p:pic>
    </p:spTree>
    <p:extLst>
      <p:ext uri="{BB962C8B-B14F-4D97-AF65-F5344CB8AC3E}">
        <p14:creationId xmlns:p14="http://schemas.microsoft.com/office/powerpoint/2010/main" val="34208627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	</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ō &gt; </a:t>
            </a:r>
            <a:r>
              <a:rPr lang="it-IT" b="1">
                <a:solidFill>
                  <a:schemeClr val="tx1"/>
                </a:solidFill>
                <a:latin typeface="Times New Roman" panose="02020603050405020304" pitchFamily="18" charset="0"/>
                <a:cs typeface="Times New Roman" panose="02020603050405020304" pitchFamily="18" charset="0"/>
              </a:rPr>
              <a:t>-</a:t>
            </a:r>
            <a:r>
              <a:rPr lang="it-IT" b="1" i="1">
                <a:solidFill>
                  <a:schemeClr val="tx1"/>
                </a:solidFill>
                <a:latin typeface="Times New Roman" panose="02020603050405020304" pitchFamily="18" charset="0"/>
                <a:cs typeface="Times New Roman" panose="02020603050405020304" pitchFamily="18" charset="0"/>
              </a:rPr>
              <a:t>ō</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(si è poi esteso l’abbreviamento)            -</a:t>
            </a:r>
            <a:r>
              <a:rPr lang="it-IT" i="1">
                <a:solidFill>
                  <a:schemeClr val="tx1"/>
                </a:solidFill>
                <a:latin typeface="Times New Roman" panose="02020603050405020304" pitchFamily="18" charset="0"/>
                <a:cs typeface="Times New Roman" panose="02020603050405020304" pitchFamily="18" charset="0"/>
              </a:rPr>
              <a:t>mos &gt; </a:t>
            </a:r>
            <a:r>
              <a:rPr lang="it-IT" b="1" i="1">
                <a:solidFill>
                  <a:schemeClr val="tx1"/>
                </a:solidFill>
                <a:latin typeface="Times New Roman" panose="02020603050405020304" pitchFamily="18" charset="0"/>
                <a:cs typeface="Times New Roman" panose="02020603050405020304" pitchFamily="18" charset="0"/>
              </a:rPr>
              <a:t>-mŭs</a:t>
            </a:r>
            <a:endParaRPr lang="it-IT" b="1">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solidFill>
                  <a:schemeClr val="tx1"/>
                </a:solidFill>
                <a:latin typeface="Times New Roman" panose="02020603050405020304" pitchFamily="18" charset="0"/>
                <a:cs typeface="Times New Roman" panose="02020603050405020304" pitchFamily="18" charset="0"/>
              </a:rPr>
              <a:t>      *-mi (desinenza primaria) &gt; </a:t>
            </a:r>
            <a:r>
              <a:rPr lang="it-IT" b="1">
                <a:solidFill>
                  <a:schemeClr val="tx1"/>
                </a:solidFill>
                <a:latin typeface="Times New Roman" panose="02020603050405020304" pitchFamily="18" charset="0"/>
                <a:cs typeface="Times New Roman" panose="02020603050405020304" pitchFamily="18" charset="0"/>
              </a:rPr>
              <a:t>-</a:t>
            </a:r>
            <a:r>
              <a:rPr lang="it-IT" b="1" i="1">
                <a:solidFill>
                  <a:schemeClr val="tx1"/>
                </a:solidFill>
                <a:latin typeface="Times New Roman" panose="02020603050405020304" pitchFamily="18" charset="0"/>
                <a:cs typeface="Times New Roman" panose="02020603050405020304" pitchFamily="18" charset="0"/>
              </a:rPr>
              <a:t>m</a:t>
            </a:r>
            <a:endParaRPr lang="it-IT" b="1">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    *-si (</a:t>
            </a:r>
            <a:r>
              <a:rPr lang="it-IT">
                <a:solidFill>
                  <a:schemeClr val="tx1"/>
                </a:solidFill>
                <a:latin typeface="Times New Roman" panose="02020603050405020304" pitchFamily="18" charset="0"/>
                <a:cs typeface="Times New Roman" panose="02020603050405020304" pitchFamily="18" charset="0"/>
              </a:rPr>
              <a:t>desinenza primaria) &gt; </a:t>
            </a:r>
            <a:r>
              <a:rPr lang="it-IT" b="1">
                <a:solidFill>
                  <a:schemeClr val="tx1"/>
                </a:solidFill>
                <a:latin typeface="Times New Roman" panose="02020603050405020304" pitchFamily="18" charset="0"/>
                <a:cs typeface="Times New Roman" panose="02020603050405020304" pitchFamily="18" charset="0"/>
              </a:rPr>
              <a:t>-</a:t>
            </a:r>
            <a:r>
              <a:rPr lang="it-IT" b="1" i="1">
                <a:solidFill>
                  <a:schemeClr val="tx1"/>
                </a:solidFill>
                <a:latin typeface="Times New Roman" panose="02020603050405020304" pitchFamily="18" charset="0"/>
                <a:cs typeface="Times New Roman" panose="02020603050405020304" pitchFamily="18" charset="0"/>
              </a:rPr>
              <a:t>s</a:t>
            </a:r>
            <a:r>
              <a:rPr lang="it-IT" i="1">
                <a:solidFill>
                  <a:schemeClr val="tx1"/>
                </a:solidFill>
                <a:latin typeface="Times New Roman" panose="02020603050405020304" pitchFamily="18" charset="0"/>
                <a:cs typeface="Times New Roman" panose="02020603050405020304" pitchFamily="18" charset="0"/>
              </a:rPr>
              <a:t>                              -te</a:t>
            </a:r>
            <a:r>
              <a:rPr lang="it-IT">
                <a:solidFill>
                  <a:schemeClr val="tx1"/>
                </a:solidFill>
                <a:latin typeface="Times New Roman" panose="02020603050405020304" pitchFamily="18" charset="0"/>
                <a:cs typeface="Times New Roman" panose="02020603050405020304" pitchFamily="18" charset="0"/>
              </a:rPr>
              <a:t> / *-</a:t>
            </a:r>
            <a:r>
              <a:rPr lang="it-IT" i="1">
                <a:solidFill>
                  <a:schemeClr val="tx1"/>
                </a:solidFill>
                <a:latin typeface="Times New Roman" panose="02020603050405020304" pitchFamily="18" charset="0"/>
                <a:cs typeface="Times New Roman" panose="02020603050405020304" pitchFamily="18" charset="0"/>
              </a:rPr>
              <a:t>tes &gt; </a:t>
            </a:r>
            <a:r>
              <a:rPr lang="it-IT" b="1" i="1">
                <a:solidFill>
                  <a:schemeClr val="tx1"/>
                </a:solidFill>
                <a:latin typeface="Times New Roman" panose="02020603050405020304" pitchFamily="18" charset="0"/>
                <a:cs typeface="Times New Roman" panose="02020603050405020304" pitchFamily="18" charset="0"/>
              </a:rPr>
              <a:t>-tis</a:t>
            </a:r>
          </a:p>
          <a:p>
            <a:pPr marL="0" indent="0" algn="just">
              <a:spcBef>
                <a:spcPts val="0"/>
              </a:spcBef>
              <a:spcAft>
                <a:spcPts val="0"/>
              </a:spcAft>
              <a:buNone/>
            </a:pPr>
            <a:r>
              <a:rPr lang="it-IT" i="1">
                <a:solidFill>
                  <a:schemeClr val="tx1"/>
                </a:solidFill>
                <a:latin typeface="Times New Roman" panose="02020603050405020304" pitchFamily="18" charset="0"/>
                <a:cs typeface="Times New Roman" panose="02020603050405020304" pitchFamily="18" charset="0"/>
              </a:rPr>
              <a:t>        -s </a:t>
            </a:r>
            <a:r>
              <a:rPr lang="it-IT">
                <a:solidFill>
                  <a:schemeClr val="tx1"/>
                </a:solidFill>
                <a:latin typeface="Times New Roman" panose="02020603050405020304" pitchFamily="18" charset="0"/>
                <a:cs typeface="Times New Roman" panose="02020603050405020304" pitchFamily="18" charset="0"/>
              </a:rPr>
              <a:t>(desinenza secondaria)</a:t>
            </a:r>
            <a:r>
              <a:rPr lang="it-IT" i="1">
                <a:solidFill>
                  <a:schemeClr val="tx1"/>
                </a:solidFill>
                <a:latin typeface="Times New Roman" panose="02020603050405020304" pitchFamily="18" charset="0"/>
                <a:cs typeface="Times New Roman" panose="02020603050405020304" pitchFamily="18" charset="0"/>
              </a:rPr>
              <a:t> &gt; </a:t>
            </a:r>
            <a:r>
              <a:rPr lang="it-IT" b="1" i="1">
                <a:solidFill>
                  <a:schemeClr val="tx1"/>
                </a:solidFill>
                <a:latin typeface="Times New Roman" panose="02020603050405020304" pitchFamily="18" charset="0"/>
                <a:cs typeface="Times New Roman" panose="02020603050405020304" pitchFamily="18" charset="0"/>
              </a:rPr>
              <a:t>-s</a:t>
            </a:r>
            <a:endParaRPr lang="it-IT" b="1"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III   *-ti (desinenza primaria)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t</a:t>
            </a:r>
            <a:r>
              <a:rPr lang="it-IT" i="1">
                <a:latin typeface="Times New Roman" panose="02020603050405020304" pitchFamily="18" charset="0"/>
                <a:cs typeface="Times New Roman" panose="02020603050405020304" pitchFamily="18" charset="0"/>
              </a:rPr>
              <a:t>                             *-nti  </a:t>
            </a:r>
            <a:r>
              <a:rPr lang="it-IT">
                <a:latin typeface="Times New Roman" panose="02020603050405020304" pitchFamily="18" charset="0"/>
                <a:cs typeface="Times New Roman" panose="02020603050405020304" pitchFamily="18" charset="0"/>
              </a:rPr>
              <a:t>(desinenza primaria)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nt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-t  </a:t>
            </a:r>
            <a:r>
              <a:rPr lang="it-IT">
                <a:latin typeface="Times New Roman" panose="02020603050405020304" pitchFamily="18" charset="0"/>
                <a:cs typeface="Times New Roman" panose="02020603050405020304" pitchFamily="18" charset="0"/>
              </a:rPr>
              <a:t>(desinenza secondaria)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d</a:t>
            </a:r>
            <a:r>
              <a:rPr lang="it-IT" i="1">
                <a:latin typeface="Times New Roman" panose="02020603050405020304" pitchFamily="18" charset="0"/>
                <a:cs typeface="Times New Roman" panose="02020603050405020304" pitchFamily="18" charset="0"/>
              </a:rPr>
              <a:t>                           -nt </a:t>
            </a:r>
            <a:r>
              <a:rPr lang="it-IT">
                <a:latin typeface="Times New Roman" panose="02020603050405020304" pitchFamily="18" charset="0"/>
                <a:cs typeface="Times New Roman" panose="02020603050405020304" pitchFamily="18" charset="0"/>
              </a:rPr>
              <a:t>(desinenza secondaria)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nt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distinzione conservata in osco e umbro           dal momento che -</a:t>
            </a:r>
            <a:r>
              <a:rPr lang="it-IT" i="1">
                <a:latin typeface="Times New Roman" panose="02020603050405020304" pitchFamily="18" charset="0"/>
                <a:cs typeface="Times New Roman" panose="02020603050405020304" pitchFamily="18" charset="0"/>
              </a:rPr>
              <a:t>nt </a:t>
            </a:r>
            <a:r>
              <a:rPr lang="it-IT">
                <a:latin typeface="Times New Roman" panose="02020603050405020304" pitchFamily="18" charset="0"/>
                <a:cs typeface="Times New Roman" panose="02020603050405020304" pitchFamily="18" charset="0"/>
              </a:rPr>
              <a:t> doveva mutarsi in -</a:t>
            </a:r>
            <a:r>
              <a:rPr lang="it-IT" i="1">
                <a:latin typeface="Times New Roman" panose="02020603050405020304" pitchFamily="18" charset="0"/>
                <a:cs typeface="Times New Roman" panose="02020603050405020304" pitchFamily="18" charset="0"/>
              </a:rPr>
              <a:t>ns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livellamento in latino                           come in osco-umbro e nei participi neutri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è probabile che -</a:t>
            </a:r>
            <a:r>
              <a:rPr lang="it-IT" i="1">
                <a:latin typeface="Times New Roman" panose="02020603050405020304" pitchFamily="18" charset="0"/>
                <a:cs typeface="Times New Roman" panose="02020603050405020304" pitchFamily="18" charset="0"/>
              </a:rPr>
              <a:t>nt </a:t>
            </a:r>
            <a:r>
              <a:rPr lang="it-IT">
                <a:latin typeface="Times New Roman" panose="02020603050405020304" pitchFamily="18" charset="0"/>
                <a:cs typeface="Times New Roman" panose="02020603050405020304" pitchFamily="18" charset="0"/>
              </a:rPr>
              <a:t>derivi dalla desin. primaria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DB1E6252-EB8D-4376-8EF3-A149E01585EC}"/>
              </a:ext>
            </a:extLst>
          </p:cNvPr>
          <p:cNvCxnSpPr>
            <a:stCxn id="3" idx="0"/>
            <a:endCxn id="3" idx="2"/>
          </p:cNvCxnSpPr>
          <p:nvPr/>
        </p:nvCxnSpPr>
        <p:spPr>
          <a:xfrm>
            <a:off x="6096000" y="0"/>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36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a:latin typeface="Times New Roman" panose="02020603050405020304" pitchFamily="18" charset="0"/>
                <a:cs typeface="Times New Roman" panose="02020603050405020304" pitchFamily="18" charset="0"/>
              </a:rPr>
              <a:t>Desinenze del passivo e del deponente:</a:t>
            </a:r>
          </a:p>
        </p:txBody>
      </p:sp>
      <p:pic>
        <p:nvPicPr>
          <p:cNvPr id="4" name="Immagine 3">
            <a:extLst>
              <a:ext uri="{FF2B5EF4-FFF2-40B4-BE49-F238E27FC236}">
                <a16:creationId xmlns:a16="http://schemas.microsoft.com/office/drawing/2014/main" id="{AB9677DA-062E-4D7E-9529-A6ACFECF0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420" y="1214306"/>
            <a:ext cx="8137321" cy="4429387"/>
          </a:xfrm>
          <a:prstGeom prst="rect">
            <a:avLst/>
          </a:prstGeom>
        </p:spPr>
      </p:pic>
    </p:spTree>
    <p:extLst>
      <p:ext uri="{BB962C8B-B14F-4D97-AF65-F5344CB8AC3E}">
        <p14:creationId xmlns:p14="http://schemas.microsoft.com/office/powerpoint/2010/main" val="12513451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	</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 	suff. desin.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r</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-o </a:t>
            </a:r>
            <a:r>
              <a:rPr lang="it-IT">
                <a:latin typeface="Times New Roman" panose="02020603050405020304" pitchFamily="18" charset="0"/>
                <a:cs typeface="Times New Roman" panose="02020603050405020304" pitchFamily="18" charset="0"/>
              </a:rPr>
              <a:t>finale che si abbrevia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mur </a:t>
            </a:r>
            <a:r>
              <a:rPr lang="it-IT">
                <a:latin typeface="Times New Roman" panose="02020603050405020304" pitchFamily="18" charset="0"/>
                <a:cs typeface="Times New Roman" panose="02020603050405020304" pitchFamily="18" charset="0"/>
              </a:rPr>
              <a:t>&lt; *</a:t>
            </a:r>
            <a:r>
              <a:rPr lang="it-IT" i="1">
                <a:latin typeface="Times New Roman" panose="02020603050405020304" pitchFamily="18" charset="0"/>
                <a:cs typeface="Times New Roman" panose="02020603050405020304" pitchFamily="18" charset="0"/>
              </a:rPr>
              <a:t>-mo</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-s</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oppure suff. desin. -</a:t>
            </a:r>
            <a:r>
              <a:rPr lang="it-IT" i="1">
                <a:latin typeface="Times New Roman" panose="02020603050405020304" pitchFamily="18" charset="0"/>
                <a:cs typeface="Times New Roman" panose="02020603050405020304" pitchFamily="18" charset="0"/>
              </a:rPr>
              <a:t>r </a:t>
            </a:r>
            <a:r>
              <a:rPr lang="it-IT">
                <a:latin typeface="Times New Roman" panose="02020603050405020304" pitchFamily="18" charset="0"/>
                <a:cs typeface="Times New Roman" panose="02020603050405020304" pitchFamily="18" charset="0"/>
              </a:rPr>
              <a:t>si sostistuisce a </a:t>
            </a:r>
            <a:r>
              <a:rPr lang="it-IT" i="1">
                <a:latin typeface="Times New Roman" panose="02020603050405020304" pitchFamily="18" charset="0"/>
                <a:cs typeface="Times New Roman" panose="02020603050405020304" pitchFamily="18" charset="0"/>
              </a:rPr>
              <a:t>-m</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re </a:t>
            </a:r>
            <a:r>
              <a:rPr lang="it-IT">
                <a:latin typeface="Times New Roman" panose="02020603050405020304" pitchFamily="18" charset="0"/>
                <a:cs typeface="Times New Roman" panose="02020603050405020304" pitchFamily="18" charset="0"/>
              </a:rPr>
              <a:t>variante vocalica &lt; *</a:t>
            </a:r>
            <a:r>
              <a:rPr lang="it-IT" i="1">
                <a:latin typeface="Times New Roman" panose="02020603050405020304" pitchFamily="18" charset="0"/>
                <a:cs typeface="Times New Roman" panose="02020603050405020304" pitchFamily="18" charset="0"/>
              </a:rPr>
              <a:t>se </a:t>
            </a:r>
            <a:r>
              <a:rPr lang="it-IT">
                <a:latin typeface="Times New Roman" panose="02020603050405020304" pitchFamily="18" charset="0"/>
                <a:cs typeface="Times New Roman" panose="02020603050405020304" pitchFamily="18" charset="0"/>
              </a:rPr>
              <a:t>della desin.media        suff.desin.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mini  </a:t>
            </a:r>
            <a:r>
              <a:rPr lang="it-IT">
                <a:latin typeface="Times New Roman" panose="02020603050405020304" pitchFamily="18" charset="0"/>
                <a:cs typeface="Times New Roman" panose="02020603050405020304" pitchFamily="18" charset="0"/>
              </a:rPr>
              <a:t>(formazione incerta)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secondaria indoeurop. -</a:t>
            </a:r>
            <a:r>
              <a:rPr lang="it-IT" i="1">
                <a:latin typeface="Times New Roman" panose="02020603050405020304" pitchFamily="18" charset="0"/>
                <a:cs typeface="Times New Roman" panose="02020603050405020304" pitchFamily="18" charset="0"/>
              </a:rPr>
              <a:t>so </a:t>
            </a: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ris  </a:t>
            </a:r>
            <a:r>
              <a:rPr lang="it-IT" i="1">
                <a:latin typeface="Times New Roman" panose="02020603050405020304" pitchFamily="18" charset="0"/>
                <a:cs typeface="Times New Roman" panose="02020603050405020304" pitchFamily="18" charset="0"/>
              </a:rPr>
              <a:t>&lt; -re + s</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III   -</a:t>
            </a:r>
            <a:r>
              <a:rPr lang="it-IT" b="1" i="1">
                <a:latin typeface="Times New Roman" panose="02020603050405020304" pitchFamily="18" charset="0"/>
                <a:cs typeface="Times New Roman" panose="02020603050405020304" pitchFamily="18" charset="0"/>
              </a:rPr>
              <a:t>tur </a:t>
            </a:r>
            <a:r>
              <a:rPr lang="it-IT" i="1">
                <a:latin typeface="Times New Roman" panose="02020603050405020304" pitchFamily="18" charset="0"/>
                <a:cs typeface="Times New Roman" panose="02020603050405020304" pitchFamily="18" charset="0"/>
              </a:rPr>
              <a:t>&lt; *-to +-r                                                      </a:t>
            </a:r>
            <a:r>
              <a:rPr lang="it-IT" b="1" i="1">
                <a:latin typeface="Times New Roman" panose="02020603050405020304" pitchFamily="18" charset="0"/>
                <a:cs typeface="Times New Roman" panose="02020603050405020304" pitchFamily="18" charset="0"/>
              </a:rPr>
              <a:t>-ntur </a:t>
            </a:r>
            <a:r>
              <a:rPr lang="it-IT">
                <a:latin typeface="Times New Roman" panose="02020603050405020304" pitchFamily="18" charset="0"/>
                <a:cs typeface="Times New Roman" panose="02020603050405020304" pitchFamily="18" charset="0"/>
              </a:rPr>
              <a:t>&lt; *</a:t>
            </a:r>
            <a:r>
              <a:rPr lang="it-IT" i="1">
                <a:latin typeface="Times New Roman" panose="02020603050405020304" pitchFamily="18" charset="0"/>
                <a:cs typeface="Times New Roman" panose="02020603050405020304" pitchFamily="18" charset="0"/>
              </a:rPr>
              <a:t>-nto + -r</a:t>
            </a:r>
            <a:endParaRPr lang="it-IT" b="1" i="1">
              <a:latin typeface="Times New Roman" panose="02020603050405020304" pitchFamily="18" charset="0"/>
              <a:cs typeface="Times New Roman" panose="02020603050405020304" pitchFamily="18" charset="0"/>
            </a:endParaRPr>
          </a:p>
        </p:txBody>
      </p:sp>
      <p:cxnSp>
        <p:nvCxnSpPr>
          <p:cNvPr id="4" name="Connettore diritto 3">
            <a:extLst>
              <a:ext uri="{FF2B5EF4-FFF2-40B4-BE49-F238E27FC236}">
                <a16:creationId xmlns:a16="http://schemas.microsoft.com/office/drawing/2014/main" id="{DB1E6252-EB8D-4376-8EF3-A149E01585EC}"/>
              </a:ext>
            </a:extLst>
          </p:cNvPr>
          <p:cNvCxnSpPr>
            <a:stCxn id="3" idx="0"/>
            <a:endCxn id="3" idx="2"/>
          </p:cNvCxnSpPr>
          <p:nvPr/>
        </p:nvCxnSpPr>
        <p:spPr>
          <a:xfrm>
            <a:off x="6096000" y="0"/>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3345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FC89F21-E79B-4AF4-83DD-DC091B0225A6}"/>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Infectum</a:t>
            </a:r>
          </a:p>
          <a:p>
            <a:pPr algn="just">
              <a:spcBef>
                <a:spcPts val="0"/>
              </a:spcBef>
              <a:spcAft>
                <a:spcPts val="0"/>
              </a:spcAft>
              <a:buClrTx/>
              <a:buFont typeface="Arial" panose="020B0604020202020204" pitchFamily="34" charset="0"/>
              <a:buChar char="•"/>
            </a:pPr>
            <a:r>
              <a:rPr lang="it-IT" b="1">
                <a:latin typeface="Times New Roman" panose="02020603050405020304" pitchFamily="18" charset="0"/>
                <a:cs typeface="Times New Roman" panose="02020603050405020304" pitchFamily="18" charset="0"/>
              </a:rPr>
              <a:t>Il tema del presente e i tempi derivati</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ClrTx/>
              <a:buNone/>
            </a:pPr>
            <a:endParaRPr lang="it-IT">
              <a:latin typeface="Times New Roman" panose="02020603050405020304" pitchFamily="18" charset="0"/>
              <a:cs typeface="Times New Roman" panose="02020603050405020304" pitchFamily="18" charset="0"/>
            </a:endParaRPr>
          </a:p>
        </p:txBody>
      </p:sp>
      <p:pic>
        <p:nvPicPr>
          <p:cNvPr id="5" name="Immagine 4" descr="Immagine che contiene screenshot&#10;&#10;Descrizione generata automaticamente">
            <a:extLst>
              <a:ext uri="{FF2B5EF4-FFF2-40B4-BE49-F238E27FC236}">
                <a16:creationId xmlns:a16="http://schemas.microsoft.com/office/drawing/2014/main" id="{093B0D95-83AE-42F7-A121-8854B7D0C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52" y="1174458"/>
            <a:ext cx="9437615" cy="5066950"/>
          </a:xfrm>
          <a:prstGeom prst="rect">
            <a:avLst/>
          </a:prstGeom>
        </p:spPr>
      </p:pic>
    </p:spTree>
    <p:extLst>
      <p:ext uri="{BB962C8B-B14F-4D97-AF65-F5344CB8AC3E}">
        <p14:creationId xmlns:p14="http://schemas.microsoft.com/office/powerpoint/2010/main" val="3122017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8F9B-D988-4652-9644-01EADC1FBAEB}"/>
              </a:ext>
            </a:extLst>
          </p:cNvPr>
          <p:cNvSpPr>
            <a:spLocks noGrp="1"/>
          </p:cNvSpPr>
          <p:nvPr>
            <p:ph idx="1"/>
          </p:nvPr>
        </p:nvSpPr>
        <p:spPr>
          <a:xfrm>
            <a:off x="0" y="0"/>
            <a:ext cx="12192000" cy="6858000"/>
          </a:xfrm>
          <a:solidFill>
            <a:schemeClr val="accent4">
              <a:lumMod val="60000"/>
              <a:lumOff val="40000"/>
            </a:schemeClr>
          </a:solidFill>
        </p:spPr>
        <p:txBody>
          <a:bodyPr/>
          <a:lstStyle/>
          <a:p>
            <a:pPr>
              <a:defRPr/>
            </a:pPr>
            <a:r>
              <a:rPr lang="it-IT">
                <a:latin typeface="Times New Roman" panose="02020603050405020304" pitchFamily="18" charset="0"/>
                <a:cs typeface="Times New Roman" panose="02020603050405020304" pitchFamily="18" charset="0"/>
              </a:rPr>
              <a:t>Livelli di istruzione a Roma: </a:t>
            </a: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Litterator		</a:t>
            </a:r>
            <a:r>
              <a:rPr lang="it-IT">
                <a:latin typeface="Times New Roman" panose="02020603050405020304" pitchFamily="18" charset="0"/>
                <a:cs typeface="Times New Roman" panose="02020603050405020304" pitchFamily="18" charset="0"/>
              </a:rPr>
              <a:t>istruzione elementare</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Grammaticus	</a:t>
            </a:r>
            <a:r>
              <a:rPr lang="it-IT">
                <a:latin typeface="Times New Roman" panose="02020603050405020304" pitchFamily="18" charset="0"/>
                <a:cs typeface="Times New Roman" panose="02020603050405020304" pitchFamily="18" charset="0"/>
              </a:rPr>
              <a:t>conoscenza linguistica + interpretazione dei testi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unico processo formativo di lingua e letteratura     sviluppo delle</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competenze necessarie al comporre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Rhetor			</a:t>
            </a:r>
            <a:r>
              <a:rPr lang="it-IT">
                <a:latin typeface="Times New Roman" panose="02020603050405020304" pitchFamily="18" charset="0"/>
                <a:cs typeface="Times New Roman" panose="02020603050405020304" pitchFamily="18" charset="0"/>
              </a:rPr>
              <a:t>livello superiore di formazione     perfezionamento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delle abilità di composizione </a:t>
            </a:r>
          </a:p>
          <a:p>
            <a:pPr>
              <a:defRPr/>
            </a:pPr>
            <a:r>
              <a:rPr lang="it-IT">
                <a:latin typeface="Times New Roman" panose="02020603050405020304" pitchFamily="18" charset="0"/>
                <a:cs typeface="Times New Roman" panose="02020603050405020304" pitchFamily="18" charset="0"/>
              </a:rPr>
              <a:t>Grammatica tecnica 			    τέχνη γραμματική 	        definizione: Dioniso il Trace</a:t>
            </a: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Forma di studio pratico (</a:t>
            </a:r>
            <a:r>
              <a:rPr lang="el-GR">
                <a:latin typeface="Times New Roman" panose="02020603050405020304" pitchFamily="18" charset="0"/>
                <a:cs typeface="Times New Roman" panose="02020603050405020304" pitchFamily="18" charset="0"/>
              </a:rPr>
              <a:t>ἐ</a:t>
            </a:r>
            <a:r>
              <a:rPr lang="it-IT">
                <a:latin typeface="Times New Roman" panose="02020603050405020304" pitchFamily="18" charset="0"/>
                <a:cs typeface="Times New Roman" panose="02020603050405020304" pitchFamily="18" charset="0"/>
              </a:rPr>
              <a:t>π</a:t>
            </a:r>
            <a:r>
              <a:rPr lang="el-GR">
                <a:latin typeface="Times New Roman" panose="02020603050405020304" pitchFamily="18" charset="0"/>
                <a:cs typeface="Times New Roman" panose="02020603050405020304" pitchFamily="18" charset="0"/>
              </a:rPr>
              <a:t>ειρία</a:t>
            </a:r>
            <a:r>
              <a:rPr lang="it-IT">
                <a:latin typeface="Times New Roman" panose="02020603050405020304" pitchFamily="18" charset="0"/>
                <a:cs typeface="Times New Roman" panose="02020603050405020304" pitchFamily="18" charset="0"/>
              </a:rPr>
              <a:t>) dell’uso di poeti e prosatori: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1. lettura prosodica</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u="sng">
                <a:latin typeface="Times New Roman" panose="02020603050405020304" pitchFamily="18" charset="0"/>
                <a:cs typeface="Times New Roman" panose="02020603050405020304" pitchFamily="18" charset="0"/>
              </a:rPr>
              <a:t>6 ambiti di studio </a:t>
            </a:r>
            <a:r>
              <a:rPr lang="it-IT">
                <a:latin typeface="Times New Roman" panose="02020603050405020304" pitchFamily="18" charset="0"/>
                <a:cs typeface="Times New Roman" panose="02020603050405020304" pitchFamily="18" charset="0"/>
              </a:rPr>
              <a:t>			            2. spiegazione tropi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3. esposizione dei contenuti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4. etimologia</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5. presentazione di paradigmi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6. giudizio critico</a:t>
            </a:r>
            <a:endParaRPr lang="it-IT" i="1">
              <a:latin typeface="Times New Roman" panose="02020603050405020304" pitchFamily="18" charset="0"/>
              <a:cs typeface="Times New Roman" panose="02020603050405020304" pitchFamily="18" charset="0"/>
            </a:endParaRPr>
          </a:p>
          <a:p>
            <a:pPr marL="0" indent="0">
              <a:spcBef>
                <a:spcPts val="600"/>
              </a:spcBef>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recte loquendi scientia </a:t>
            </a:r>
            <a:r>
              <a:rPr lang="it-IT">
                <a:latin typeface="Times New Roman" panose="02020603050405020304" pitchFamily="18" charset="0"/>
                <a:cs typeface="Times New Roman" panose="02020603050405020304" pitchFamily="18" charset="0"/>
              </a:rPr>
              <a:t>(riflessione sulla lingua) </a:t>
            </a:r>
            <a:r>
              <a:rPr lang="it-IT" i="1">
                <a:latin typeface="Times New Roman" panose="02020603050405020304" pitchFamily="18" charset="0"/>
                <a:cs typeface="Times New Roman" panose="02020603050405020304" pitchFamily="18" charset="0"/>
              </a:rPr>
              <a:t>+ poetarum enarratio </a:t>
            </a:r>
            <a:r>
              <a:rPr lang="it-IT">
                <a:latin typeface="Times New Roman" panose="02020603050405020304" pitchFamily="18" charset="0"/>
                <a:cs typeface="Times New Roman" panose="02020603050405020304" pitchFamily="18" charset="0"/>
              </a:rPr>
              <a:t>(esegesi testuale)</a:t>
            </a:r>
          </a:p>
          <a:p>
            <a:pPr marL="0" indent="0">
              <a:buFont typeface="Arial" panose="020B0604020202020204" pitchFamily="34" charset="0"/>
              <a:buNone/>
              <a:defRPr/>
            </a:pPr>
            <a:endParaRPr lang="it-IT"/>
          </a:p>
        </p:txBody>
      </p:sp>
      <p:sp>
        <p:nvSpPr>
          <p:cNvPr id="4" name="Rettangolo con angoli arrotondati 3">
            <a:extLst>
              <a:ext uri="{FF2B5EF4-FFF2-40B4-BE49-F238E27FC236}">
                <a16:creationId xmlns:a16="http://schemas.microsoft.com/office/drawing/2014/main" id="{3FCD63FD-F2A1-46F5-BB5E-95FFD2B665D2}"/>
              </a:ext>
            </a:extLst>
          </p:cNvPr>
          <p:cNvSpPr/>
          <p:nvPr/>
        </p:nvSpPr>
        <p:spPr>
          <a:xfrm>
            <a:off x="1811338" y="4035425"/>
            <a:ext cx="2566987" cy="863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6" name="Connettore 2 5">
            <a:extLst>
              <a:ext uri="{FF2B5EF4-FFF2-40B4-BE49-F238E27FC236}">
                <a16:creationId xmlns:a16="http://schemas.microsoft.com/office/drawing/2014/main" id="{C44C0C43-AB19-49EF-9EE3-34CD6F5A95C5}"/>
              </a:ext>
            </a:extLst>
          </p:cNvPr>
          <p:cNvCxnSpPr/>
          <p:nvPr/>
        </p:nvCxnSpPr>
        <p:spPr>
          <a:xfrm>
            <a:off x="3095625" y="5067300"/>
            <a:ext cx="0" cy="754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Freccia a destra 7">
            <a:extLst>
              <a:ext uri="{FF2B5EF4-FFF2-40B4-BE49-F238E27FC236}">
                <a16:creationId xmlns:a16="http://schemas.microsoft.com/office/drawing/2014/main" id="{93DC51D2-0225-44EF-A025-E2DB63A37A78}"/>
              </a:ext>
            </a:extLst>
          </p:cNvPr>
          <p:cNvSpPr/>
          <p:nvPr/>
        </p:nvSpPr>
        <p:spPr>
          <a:xfrm>
            <a:off x="7004050" y="3068638"/>
            <a:ext cx="420688" cy="85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tridirezionale 8">
            <a:extLst>
              <a:ext uri="{FF2B5EF4-FFF2-40B4-BE49-F238E27FC236}">
                <a16:creationId xmlns:a16="http://schemas.microsoft.com/office/drawing/2014/main" id="{E8740B22-8436-4F66-874A-3917175F01DA}"/>
              </a:ext>
            </a:extLst>
          </p:cNvPr>
          <p:cNvSpPr/>
          <p:nvPr/>
        </p:nvSpPr>
        <p:spPr>
          <a:xfrm rot="10800000">
            <a:off x="3111500" y="3060700"/>
            <a:ext cx="1216025" cy="238125"/>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67890B20-D07B-49BC-B09B-D6008A11AFFC}"/>
              </a:ext>
            </a:extLst>
          </p:cNvPr>
          <p:cNvSpPr/>
          <p:nvPr/>
        </p:nvSpPr>
        <p:spPr>
          <a:xfrm>
            <a:off x="10326688" y="1182688"/>
            <a:ext cx="385762" cy="8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8BAD4C7F-EFA1-4F97-9CA5-4336DCB74B0C}"/>
              </a:ext>
            </a:extLst>
          </p:cNvPr>
          <p:cNvSpPr/>
          <p:nvPr/>
        </p:nvSpPr>
        <p:spPr>
          <a:xfrm>
            <a:off x="10017125" y="1543050"/>
            <a:ext cx="22542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3A65B5EC-FC45-4929-90CF-16897170FA52}"/>
              </a:ext>
            </a:extLst>
          </p:cNvPr>
          <p:cNvSpPr/>
          <p:nvPr/>
        </p:nvSpPr>
        <p:spPr>
          <a:xfrm>
            <a:off x="8070850" y="2290763"/>
            <a:ext cx="184150" cy="74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8497D50-43EB-4876-AE54-778990EC275A}"/>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endParaRPr lang="it-IT"/>
          </a:p>
        </p:txBody>
      </p:sp>
      <p:pic>
        <p:nvPicPr>
          <p:cNvPr id="7" name="Immagine 6" descr="Immagine che contiene screenshot&#10;&#10;Descrizione generata automaticamente">
            <a:extLst>
              <a:ext uri="{FF2B5EF4-FFF2-40B4-BE49-F238E27FC236}">
                <a16:creationId xmlns:a16="http://schemas.microsoft.com/office/drawing/2014/main" id="{035DA410-E413-4E92-8DD1-B3E36BF9E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51" y="241754"/>
            <a:ext cx="7532879" cy="3466179"/>
          </a:xfrm>
          <a:prstGeom prst="rect">
            <a:avLst/>
          </a:prstGeom>
        </p:spPr>
      </p:pic>
      <p:pic>
        <p:nvPicPr>
          <p:cNvPr id="9" name="Immagine 8" descr="Immagine che contiene screenshot&#10;&#10;Descrizione generata automaticamente">
            <a:extLst>
              <a:ext uri="{FF2B5EF4-FFF2-40B4-BE49-F238E27FC236}">
                <a16:creationId xmlns:a16="http://schemas.microsoft.com/office/drawing/2014/main" id="{72E3D47E-977A-4551-9FF5-166D0DED6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460" y="3872203"/>
            <a:ext cx="7347518" cy="2547257"/>
          </a:xfrm>
          <a:prstGeom prst="rect">
            <a:avLst/>
          </a:prstGeom>
        </p:spPr>
      </p:pic>
    </p:spTree>
    <p:extLst>
      <p:ext uri="{BB962C8B-B14F-4D97-AF65-F5344CB8AC3E}">
        <p14:creationId xmlns:p14="http://schemas.microsoft.com/office/powerpoint/2010/main" val="28554819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Forme non personali</a:t>
            </a:r>
          </a:p>
          <a:p>
            <a:pPr>
              <a:spcBef>
                <a:spcPts val="0"/>
              </a:spcBef>
              <a:spcAft>
                <a:spcPts val="0"/>
              </a:spcAft>
              <a:buClrTx/>
            </a:pPr>
            <a:r>
              <a:rPr lang="it-IT" b="1">
                <a:latin typeface="Times New Roman" panose="02020603050405020304" pitchFamily="18" charset="0"/>
                <a:cs typeface="Times New Roman" panose="02020603050405020304" pitchFamily="18" charset="0"/>
              </a:rPr>
              <a:t>Infinito</a:t>
            </a: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infinito presente 		antico caso di un sostantivo: </a:t>
            </a:r>
            <a:r>
              <a:rPr lang="it-IT" i="1">
                <a:latin typeface="Times New Roman" panose="02020603050405020304" pitchFamily="18" charset="0"/>
                <a:cs typeface="Times New Roman" panose="02020603050405020304" pitchFamily="18" charset="0"/>
              </a:rPr>
              <a:t>nomen actionis</a:t>
            </a: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Infinito presente attivo</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si </a:t>
            </a:r>
            <a:r>
              <a:rPr lang="it-IT" b="1">
                <a:latin typeface="Times New Roman" panose="02020603050405020304" pitchFamily="18" charset="0"/>
                <a:cs typeface="Times New Roman" panose="02020603050405020304" pitchFamily="18" charset="0"/>
              </a:rPr>
              <a:t>&gt; -</a:t>
            </a:r>
            <a:r>
              <a:rPr lang="it-IT" b="1" i="1">
                <a:latin typeface="Times New Roman" panose="02020603050405020304" pitchFamily="18" charset="0"/>
                <a:cs typeface="Times New Roman" panose="02020603050405020304" pitchFamily="18" charset="0"/>
              </a:rPr>
              <a:t>se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re</a:t>
            </a: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verbi di III coniug.: tema verbale + voc. tematica + suff. infinito: es.  * ag-e-se &gt; </a:t>
            </a:r>
            <a:r>
              <a:rPr lang="it-IT" i="1">
                <a:latin typeface="Times New Roman" panose="02020603050405020304" pitchFamily="18" charset="0"/>
                <a:cs typeface="Times New Roman" panose="02020603050405020304" pitchFamily="18" charset="0"/>
              </a:rPr>
              <a:t>agere;</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temi in vocale: suff. *ye/yo contrazione della vocale </a:t>
            </a:r>
            <a:r>
              <a:rPr lang="it-IT" i="1">
                <a:latin typeface="Times New Roman" panose="02020603050405020304" pitchFamily="18" charset="0"/>
                <a:cs typeface="Times New Roman" panose="02020603050405020304" pitchFamily="18" charset="0"/>
              </a:rPr>
              <a:t>e/o</a:t>
            </a:r>
            <a:r>
              <a:rPr lang="it-IT">
                <a:latin typeface="Times New Roman" panose="02020603050405020304" pitchFamily="18" charset="0"/>
                <a:cs typeface="Times New Roman" panose="02020603050405020304" pitchFamily="18" charset="0"/>
              </a:rPr>
              <a:t>: es. *amaye-se &gt; *amaese &gt; amase &gt; </a:t>
            </a:r>
            <a:r>
              <a:rPr lang="it-IT" i="1">
                <a:latin typeface="Times New Roman" panose="02020603050405020304" pitchFamily="18" charset="0"/>
                <a:cs typeface="Times New Roman" panose="02020603050405020304" pitchFamily="18" charset="0"/>
              </a:rPr>
              <a:t>amare</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Esempi</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b="1">
                <a:latin typeface="Times New Roman" panose="02020603050405020304" pitchFamily="18" charset="0"/>
                <a:cs typeface="Times New Roman" panose="02020603050405020304" pitchFamily="18" charset="0"/>
              </a:rPr>
              <a:t>- Infinito presente passivo:     </a:t>
            </a:r>
            <a:r>
              <a:rPr lang="it-IT" b="1" i="1">
                <a:latin typeface="Times New Roman" panose="02020603050405020304" pitchFamily="18" charset="0"/>
                <a:cs typeface="Times New Roman" panose="02020603050405020304" pitchFamily="18" charset="0"/>
              </a:rPr>
              <a:t>-ī</a:t>
            </a:r>
            <a:r>
              <a:rPr lang="it-IT" i="1">
                <a:latin typeface="Times New Roman" panose="02020603050405020304" pitchFamily="18" charset="0"/>
                <a:cs typeface="Times New Roman" panose="02020603050405020304" pitchFamily="18" charset="0"/>
              </a:rPr>
              <a:t>      </a:t>
            </a:r>
          </a:p>
        </p:txBody>
      </p:sp>
      <p:sp>
        <p:nvSpPr>
          <p:cNvPr id="2" name="Freccia a destra 1">
            <a:extLst>
              <a:ext uri="{FF2B5EF4-FFF2-40B4-BE49-F238E27FC236}">
                <a16:creationId xmlns:a16="http://schemas.microsoft.com/office/drawing/2014/main" id="{EC518539-9F9D-42B5-90CD-AC18832B16B8}"/>
              </a:ext>
            </a:extLst>
          </p:cNvPr>
          <p:cNvSpPr/>
          <p:nvPr/>
        </p:nvSpPr>
        <p:spPr>
          <a:xfrm>
            <a:off x="3640822" y="922789"/>
            <a:ext cx="411061" cy="1342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 name="Immagine 6">
            <a:extLst>
              <a:ext uri="{FF2B5EF4-FFF2-40B4-BE49-F238E27FC236}">
                <a16:creationId xmlns:a16="http://schemas.microsoft.com/office/drawing/2014/main" id="{1AE54F50-C3FA-4AD7-8296-5E63900A5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452" y="3638315"/>
            <a:ext cx="10202699" cy="1655139"/>
          </a:xfrm>
          <a:prstGeom prst="rect">
            <a:avLst/>
          </a:prstGeom>
        </p:spPr>
      </p:pic>
      <p:cxnSp>
        <p:nvCxnSpPr>
          <p:cNvPr id="9" name="Connettore a gomito 8">
            <a:extLst>
              <a:ext uri="{FF2B5EF4-FFF2-40B4-BE49-F238E27FC236}">
                <a16:creationId xmlns:a16="http://schemas.microsoft.com/office/drawing/2014/main" id="{5DB1063D-0EDF-4B92-96F5-D030C97C3824}"/>
              </a:ext>
            </a:extLst>
          </p:cNvPr>
          <p:cNvCxnSpPr>
            <a:cxnSpLocks/>
          </p:cNvCxnSpPr>
          <p:nvPr/>
        </p:nvCxnSpPr>
        <p:spPr>
          <a:xfrm>
            <a:off x="1073790" y="3917659"/>
            <a:ext cx="717814" cy="444616"/>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6414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20000"/>
          </a:bodyPr>
          <a:lstStyle/>
          <a:p>
            <a:pPr>
              <a:spcBef>
                <a:spcPts val="0"/>
              </a:spcBef>
              <a:spcAft>
                <a:spcPts val="0"/>
              </a:spcAft>
              <a:buClrTx/>
            </a:pPr>
            <a:r>
              <a:rPr lang="it-IT" b="1">
                <a:latin typeface="Times New Roman" panose="02020603050405020304" pitchFamily="18" charset="0"/>
                <a:cs typeface="Times New Roman" panose="02020603050405020304" pitchFamily="18" charset="0"/>
              </a:rPr>
              <a:t>Participio</a:t>
            </a:r>
          </a:p>
          <a:p>
            <a:pPr marL="0" indent="0">
              <a:spcBef>
                <a:spcPts val="0"/>
              </a:spcBef>
              <a:spcAft>
                <a:spcPts val="0"/>
              </a:spcAft>
              <a:buClrTx/>
              <a:buNone/>
            </a:pPr>
            <a:endParaRPr lang="it-IT" b="1">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 Participio presente: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suff. *-</a:t>
            </a:r>
            <a:r>
              <a:rPr lang="it-IT" b="1" i="1">
                <a:latin typeface="Times New Roman" panose="02020603050405020304" pitchFamily="18" charset="0"/>
                <a:cs typeface="Times New Roman" panose="02020603050405020304" pitchFamily="18" charset="0"/>
              </a:rPr>
              <a:t>nt</a:t>
            </a: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 Participio passato:    suff. indoeurop. -</a:t>
            </a:r>
            <a:r>
              <a:rPr lang="it-IT" b="1" i="1">
                <a:latin typeface="Times New Roman" panose="02020603050405020304" pitchFamily="18" charset="0"/>
                <a:cs typeface="Times New Roman" panose="02020603050405020304" pitchFamily="18" charset="0"/>
              </a:rPr>
              <a:t>to</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che si aggiunge alla radice verbale, accentato e quindi comportava grado di riduzione o scomparsa della vocale della sillaba radicale</a:t>
            </a:r>
          </a:p>
          <a:p>
            <a:pPr marL="0" indent="0">
              <a:spcBef>
                <a:spcPts val="0"/>
              </a:spcBef>
              <a:spcAft>
                <a:spcPts val="0"/>
              </a:spcAft>
              <a:buClrTx/>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ClrTx/>
              <a:buNone/>
            </a:pPr>
            <a:r>
              <a:rPr lang="it-IT" b="1" u="sng">
                <a:latin typeface="Times New Roman" panose="02020603050405020304" pitchFamily="18" charset="0"/>
                <a:cs typeface="Times New Roman" panose="02020603050405020304" pitchFamily="18" charset="0"/>
              </a:rPr>
              <a:t>in latino:</a:t>
            </a:r>
            <a:r>
              <a:rPr lang="it-IT" b="1">
                <a:latin typeface="Times New Roman" panose="02020603050405020304" pitchFamily="18" charset="0"/>
                <a:cs typeface="Times New Roman" panose="02020603050405020304" pitchFamily="18" charset="0"/>
              </a:rPr>
              <a:t> 		radice oppure tema del presente + suff. -</a:t>
            </a:r>
            <a:r>
              <a:rPr lang="it-IT" b="1" i="1">
                <a:latin typeface="Times New Roman" panose="02020603050405020304" pitchFamily="18" charset="0"/>
                <a:cs typeface="Times New Roman" panose="02020603050405020304" pitchFamily="18" charset="0"/>
              </a:rPr>
              <a:t>tus, -ta, -tum</a:t>
            </a:r>
            <a:r>
              <a:rPr lang="it-IT" b="1">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i="1">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consonantismo:</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g </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t &gt;  ct </a:t>
            </a:r>
            <a:r>
              <a:rPr lang="it-IT" b="1">
                <a:latin typeface="Times New Roman" panose="02020603050405020304" pitchFamily="18" charset="0"/>
                <a:cs typeface="Times New Roman" panose="02020603050405020304" pitchFamily="18" charset="0"/>
              </a:rPr>
              <a:t>con allungamento della vocale precedente </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(ad es. </a:t>
            </a:r>
            <a:r>
              <a:rPr lang="it-IT" i="1">
                <a:latin typeface="Times New Roman" panose="02020603050405020304" pitchFamily="18" charset="0"/>
                <a:cs typeface="Times New Roman" panose="02020603050405020304" pitchFamily="18" charset="0"/>
              </a:rPr>
              <a:t>āctus </a:t>
            </a:r>
            <a:r>
              <a:rPr lang="it-IT">
                <a:latin typeface="Times New Roman" panose="02020603050405020304" pitchFamily="18" charset="0"/>
                <a:cs typeface="Times New Roman" panose="02020603050405020304" pitchFamily="18" charset="0"/>
              </a:rPr>
              <a:t>da</a:t>
            </a:r>
            <a:r>
              <a:rPr lang="it-IT" i="1">
                <a:latin typeface="Times New Roman" panose="02020603050405020304" pitchFamily="18" charset="0"/>
                <a:cs typeface="Times New Roman" panose="02020603050405020304" pitchFamily="18" charset="0"/>
              </a:rPr>
              <a:t> ăgo</a:t>
            </a:r>
            <a:r>
              <a:rPr lang="it-IT">
                <a:latin typeface="Times New Roman" panose="02020603050405020304" pitchFamily="18" charset="0"/>
                <a:cs typeface="Times New Roman" panose="02020603050405020304" pitchFamily="18" charset="0"/>
              </a:rPr>
              <a:t>; ma </a:t>
            </a:r>
            <a:r>
              <a:rPr lang="it-IT" i="1">
                <a:latin typeface="Times New Roman" panose="02020603050405020304" pitchFamily="18" charset="0"/>
                <a:cs typeface="Times New Roman" panose="02020603050405020304" pitchFamily="18" charset="0"/>
              </a:rPr>
              <a:t>făctus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făcio </a:t>
            </a:r>
            <a:r>
              <a:rPr lang="it-IT">
                <a:latin typeface="Times New Roman" panose="02020603050405020304" pitchFamily="18" charset="0"/>
                <a:cs typeface="Times New Roman" panose="02020603050405020304" pitchFamily="18" charset="0"/>
              </a:rPr>
              <a:t>perché la -</a:t>
            </a:r>
            <a:r>
              <a:rPr lang="it-IT" i="1">
                <a:latin typeface="Times New Roman" panose="02020603050405020304" pitchFamily="18" charset="0"/>
                <a:cs typeface="Times New Roman" panose="02020603050405020304" pitchFamily="18" charset="0"/>
              </a:rPr>
              <a:t>c </a:t>
            </a:r>
            <a:r>
              <a:rPr lang="it-IT">
                <a:latin typeface="Times New Roman" panose="02020603050405020304" pitchFamily="18" charset="0"/>
                <a:cs typeface="Times New Roman" panose="02020603050405020304" pitchFamily="18" charset="0"/>
              </a:rPr>
              <a:t>è etimologica; </a:t>
            </a:r>
            <a:r>
              <a:rPr lang="it-IT" i="1">
                <a:latin typeface="Times New Roman" panose="02020603050405020304" pitchFamily="18" charset="0"/>
                <a:cs typeface="Times New Roman" panose="02020603050405020304" pitchFamily="18" charset="0"/>
              </a:rPr>
              <a:t>lēctus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lĕgo</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dentale + -</a:t>
            </a:r>
            <a:r>
              <a:rPr lang="it-IT" b="1" i="1">
                <a:latin typeface="Times New Roman" panose="02020603050405020304" pitchFamily="18" charset="0"/>
                <a:cs typeface="Times New Roman" panose="02020603050405020304" pitchFamily="18" charset="0"/>
              </a:rPr>
              <a:t>t &gt; -ss		</a:t>
            </a:r>
            <a:r>
              <a:rPr lang="it-IT" b="1">
                <a:latin typeface="Times New Roman" panose="02020603050405020304" pitchFamily="18" charset="0"/>
                <a:cs typeface="Times New Roman" panose="02020603050405020304" pitchFamily="18" charset="0"/>
              </a:rPr>
              <a:t>conson.  oppure  voc.lunga + dentale + -</a:t>
            </a:r>
            <a:r>
              <a:rPr lang="it-IT" b="1" i="1">
                <a:latin typeface="Times New Roman" panose="02020603050405020304" pitchFamily="18" charset="0"/>
                <a:cs typeface="Times New Roman" panose="02020603050405020304" pitchFamily="18" charset="0"/>
              </a:rPr>
              <a:t>t</a:t>
            </a:r>
            <a:r>
              <a:rPr lang="it-IT" b="1">
                <a:latin typeface="Times New Roman" panose="02020603050405020304" pitchFamily="18" charset="0"/>
                <a:cs typeface="Times New Roman" panose="02020603050405020304" pitchFamily="18" charset="0"/>
              </a:rPr>
              <a:t> &gt; -</a:t>
            </a:r>
            <a:r>
              <a:rPr lang="it-IT" b="1" i="1">
                <a:latin typeface="Times New Roman" panose="02020603050405020304" pitchFamily="18" charset="0"/>
                <a:cs typeface="Times New Roman" panose="02020603050405020304" pitchFamily="18" charset="0"/>
              </a:rPr>
              <a:t>s</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(ad es. </a:t>
            </a:r>
            <a:r>
              <a:rPr lang="it-IT" i="1">
                <a:latin typeface="Times New Roman" panose="02020603050405020304" pitchFamily="18" charset="0"/>
                <a:cs typeface="Times New Roman" panose="02020603050405020304" pitchFamily="18" charset="0"/>
              </a:rPr>
              <a:t>passus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patior</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vīsus &lt; *vissus &lt; *vid-tos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video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pransus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prandeo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ausus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audeo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rīsus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rīdeo</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ClrTx/>
              <a:buNone/>
            </a:pPr>
            <a:r>
              <a:rPr lang="it-IT" b="1" i="1">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r>
              <a:rPr lang="it-IT" b="1">
                <a:latin typeface="Times New Roman" panose="02020603050405020304" pitchFamily="18" charset="0"/>
                <a:cs typeface="Times New Roman" panose="02020603050405020304" pitchFamily="18" charset="0"/>
              </a:rPr>
              <a:t>terminazione </a:t>
            </a:r>
            <a:r>
              <a:rPr lang="it-IT" b="1" i="1">
                <a:latin typeface="Times New Roman" panose="02020603050405020304" pitchFamily="18" charset="0"/>
                <a:cs typeface="Times New Roman" panose="02020603050405020304" pitchFamily="18" charset="0"/>
              </a:rPr>
              <a:t>-sus </a:t>
            </a:r>
            <a:r>
              <a:rPr lang="it-IT" b="1">
                <a:latin typeface="Times New Roman" panose="02020603050405020304" pitchFamily="18" charset="0"/>
                <a:cs typeface="Times New Roman" panose="02020603050405020304" pitchFamily="18" charset="0"/>
              </a:rPr>
              <a:t>per analogia con il perfetto in</a:t>
            </a:r>
            <a:r>
              <a:rPr lang="it-IT" b="1" i="1">
                <a:latin typeface="Times New Roman" panose="02020603050405020304" pitchFamily="18" charset="0"/>
                <a:cs typeface="Times New Roman" panose="02020603050405020304" pitchFamily="18" charset="0"/>
              </a:rPr>
              <a:t> -si	</a:t>
            </a:r>
            <a:r>
              <a:rPr lang="it-IT">
                <a:latin typeface="Times New Roman" panose="02020603050405020304" pitchFamily="18" charset="0"/>
                <a:cs typeface="Times New Roman" panose="02020603050405020304" pitchFamily="18" charset="0"/>
              </a:rPr>
              <a:t>(ad es. </a:t>
            </a:r>
            <a:r>
              <a:rPr lang="it-IT" i="1">
                <a:latin typeface="Times New Roman" panose="02020603050405020304" pitchFamily="18" charset="0"/>
                <a:cs typeface="Times New Roman" panose="02020603050405020304" pitchFamily="18" charset="0"/>
              </a:rPr>
              <a:t>sparsus</a:t>
            </a:r>
            <a:r>
              <a:rPr lang="it-IT" b="1"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spargo-sparsi</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tersus </a:t>
            </a:r>
            <a:r>
              <a:rPr lang="it-IT">
                <a:latin typeface="Times New Roman" panose="02020603050405020304" pitchFamily="18" charset="0"/>
                <a:cs typeface="Times New Roman" panose="02020603050405020304" pitchFamily="18" charset="0"/>
              </a:rPr>
              <a:t>da </a:t>
            </a:r>
            <a:r>
              <a:rPr lang="it-IT" i="1">
                <a:latin typeface="Times New Roman" panose="02020603050405020304" pitchFamily="18" charset="0"/>
                <a:cs typeface="Times New Roman" panose="02020603050405020304" pitchFamily="18" charset="0"/>
              </a:rPr>
              <a:t>tergo-tersi</a:t>
            </a:r>
            <a:r>
              <a:rPr lang="it-IT">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a:t>
            </a:r>
          </a:p>
          <a:p>
            <a:pPr marL="0" indent="0">
              <a:spcBef>
                <a:spcPts val="0"/>
              </a:spcBef>
              <a:spcAft>
                <a:spcPts val="0"/>
              </a:spcAft>
              <a:buClrTx/>
              <a:buNone/>
            </a:pPr>
            <a:endParaRPr lang="it-IT" b="1">
              <a:latin typeface="Times New Roman" panose="02020603050405020304" pitchFamily="18" charset="0"/>
              <a:cs typeface="Times New Roman" panose="02020603050405020304" pitchFamily="18" charset="0"/>
            </a:endParaRPr>
          </a:p>
        </p:txBody>
      </p:sp>
      <p:pic>
        <p:nvPicPr>
          <p:cNvPr id="4" name="Immagine 3" descr="Immagine che contiene uccello&#10;&#10;Descrizione generata automaticamente">
            <a:extLst>
              <a:ext uri="{FF2B5EF4-FFF2-40B4-BE49-F238E27FC236}">
                <a16:creationId xmlns:a16="http://schemas.microsoft.com/office/drawing/2014/main" id="{A5D1050F-8ECE-4DDD-8637-D4C33FAC3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44" y="939567"/>
            <a:ext cx="5012097" cy="1880692"/>
          </a:xfrm>
          <a:prstGeom prst="rect">
            <a:avLst/>
          </a:prstGeom>
        </p:spPr>
      </p:pic>
      <p:pic>
        <p:nvPicPr>
          <p:cNvPr id="6" name="Immagine 5">
            <a:extLst>
              <a:ext uri="{FF2B5EF4-FFF2-40B4-BE49-F238E27FC236}">
                <a16:creationId xmlns:a16="http://schemas.microsoft.com/office/drawing/2014/main" id="{0E1195AE-B11F-41E9-8687-8AF1FA21F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2662" y="1313096"/>
            <a:ext cx="5706271" cy="1133633"/>
          </a:xfrm>
          <a:prstGeom prst="rect">
            <a:avLst/>
          </a:prstGeom>
        </p:spPr>
      </p:pic>
    </p:spTree>
    <p:extLst>
      <p:ext uri="{BB962C8B-B14F-4D97-AF65-F5344CB8AC3E}">
        <p14:creationId xmlns:p14="http://schemas.microsoft.com/office/powerpoint/2010/main" val="1626742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buNone/>
            </a:pPr>
            <a:r>
              <a:rPr lang="it-IT">
                <a:latin typeface="Times New Roman" panose="02020603050405020304" pitchFamily="18" charset="0"/>
                <a:cs typeface="Times New Roman" panose="02020603050405020304" pitchFamily="18" charset="0"/>
              </a:rPr>
              <a:t>nel vocalismo: 	</a:t>
            </a: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b="1">
                <a:latin typeface="Times New Roman" panose="02020603050405020304" pitchFamily="18" charset="0"/>
                <a:cs typeface="Times New Roman" panose="02020603050405020304" pitchFamily="18" charset="0"/>
              </a:rPr>
              <a:t>- Participio passato + </a:t>
            </a:r>
            <a:r>
              <a:rPr lang="it-IT" b="1" i="1">
                <a:latin typeface="Times New Roman" panose="02020603050405020304" pitchFamily="18" charset="0"/>
                <a:cs typeface="Times New Roman" panose="02020603050405020304" pitchFamily="18" charset="0"/>
              </a:rPr>
              <a:t>esse </a:t>
            </a:r>
            <a:r>
              <a:rPr lang="it-IT" b="1">
                <a:latin typeface="Times New Roman" panose="02020603050405020304" pitchFamily="18" charset="0"/>
                <a:cs typeface="Times New Roman" panose="02020603050405020304" pitchFamily="18" charset="0"/>
              </a:rPr>
              <a:t>		infinito perfetto passivo</a:t>
            </a:r>
          </a:p>
          <a:p>
            <a:pPr marL="0" indent="0">
              <a:lnSpc>
                <a:spcPct val="110000"/>
              </a:lnSpc>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it-IT" b="1">
                <a:latin typeface="Times New Roman" panose="02020603050405020304" pitchFamily="18" charset="0"/>
                <a:cs typeface="Times New Roman" panose="02020603050405020304" pitchFamily="18" charset="0"/>
              </a:rPr>
              <a:t>- Participio futuro:  dal radicale del part. pass. + *-ro  &gt; suff. *-turo</a:t>
            </a:r>
            <a:endParaRPr lang="it-IT" b="1" u="sng">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it-IT" b="1" u="sng">
                <a:latin typeface="Times New Roman" panose="02020603050405020304" pitchFamily="18" charset="0"/>
                <a:cs typeface="Times New Roman" panose="02020603050405020304" pitchFamily="18" charset="0"/>
              </a:rPr>
              <a:t>In latino</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turus, -tura, -turum 			    </a:t>
            </a:r>
            <a:r>
              <a:rPr lang="it-IT" b="1">
                <a:latin typeface="Times New Roman" panose="02020603050405020304" pitchFamily="18" charset="0"/>
                <a:cs typeface="Times New Roman" panose="02020603050405020304" pitchFamily="18" charset="0"/>
              </a:rPr>
              <a:t>deriva l’infinito futuro in -</a:t>
            </a:r>
            <a:r>
              <a:rPr lang="it-IT" b="1" i="1">
                <a:latin typeface="Times New Roman" panose="02020603050405020304" pitchFamily="18" charset="0"/>
                <a:cs typeface="Times New Roman" panose="02020603050405020304" pitchFamily="18" charset="0"/>
              </a:rPr>
              <a:t>urum </a:t>
            </a:r>
          </a:p>
          <a:p>
            <a:pPr marL="0" indent="0">
              <a:lnSpc>
                <a:spcPct val="110000"/>
              </a:lnSpc>
              <a:spcBef>
                <a:spcPts val="0"/>
              </a:spcBef>
              <a:spcAft>
                <a:spcPts val="0"/>
              </a:spcAft>
              <a:buNone/>
            </a:pP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forma perifrastica con</a:t>
            </a:r>
            <a:r>
              <a:rPr lang="it-IT" b="1" i="1">
                <a:latin typeface="Times New Roman" panose="02020603050405020304" pitchFamily="18" charset="0"/>
                <a:cs typeface="Times New Roman" panose="02020603050405020304" pitchFamily="18" charset="0"/>
              </a:rPr>
              <a:t> esse</a:t>
            </a:r>
          </a:p>
          <a:p>
            <a:pPr marL="0" indent="0">
              <a:lnSpc>
                <a:spcPct val="110000"/>
              </a:lnSpc>
              <a:spcBef>
                <a:spcPts val="0"/>
              </a:spcBef>
              <a:spcAft>
                <a:spcPts val="0"/>
              </a:spcAft>
              <a:buNone/>
            </a:pPr>
            <a:r>
              <a:rPr lang="it-IT" b="1" i="1">
                <a:latin typeface="Times New Roman" panose="02020603050405020304" pitchFamily="18" charset="0"/>
                <a:cs typeface="Times New Roman" panose="02020603050405020304" pitchFamily="18" charset="0"/>
              </a:rPr>
              <a:t> </a:t>
            </a:r>
            <a:endParaRPr lang="it-IT" b="1">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endParaRPr lang="it-IT"/>
          </a:p>
        </p:txBody>
      </p:sp>
      <p:pic>
        <p:nvPicPr>
          <p:cNvPr id="4" name="Immagine 3">
            <a:extLst>
              <a:ext uri="{FF2B5EF4-FFF2-40B4-BE49-F238E27FC236}">
                <a16:creationId xmlns:a16="http://schemas.microsoft.com/office/drawing/2014/main" id="{751025DD-392E-4775-8EF3-18930B644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5649"/>
            <a:ext cx="12192000" cy="3398793"/>
          </a:xfrm>
          <a:prstGeom prst="rect">
            <a:avLst/>
          </a:prstGeom>
        </p:spPr>
      </p:pic>
      <p:sp>
        <p:nvSpPr>
          <p:cNvPr id="5" name="Freccia curva 4">
            <a:extLst>
              <a:ext uri="{FF2B5EF4-FFF2-40B4-BE49-F238E27FC236}">
                <a16:creationId xmlns:a16="http://schemas.microsoft.com/office/drawing/2014/main" id="{87295191-BFC7-4C53-9B13-887D6E92DB5F}"/>
              </a:ext>
            </a:extLst>
          </p:cNvPr>
          <p:cNvSpPr/>
          <p:nvPr/>
        </p:nvSpPr>
        <p:spPr>
          <a:xfrm rot="5400000">
            <a:off x="1943836" y="240872"/>
            <a:ext cx="503965" cy="44042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BD2B2F3A-697C-4E5E-931B-0BF37AA420B2}"/>
              </a:ext>
            </a:extLst>
          </p:cNvPr>
          <p:cNvSpPr/>
          <p:nvPr/>
        </p:nvSpPr>
        <p:spPr>
          <a:xfrm>
            <a:off x="4500695" y="5566095"/>
            <a:ext cx="1006679" cy="1090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B3B7F491-7B94-4241-9600-C6E1EB744FA4}"/>
              </a:ext>
            </a:extLst>
          </p:cNvPr>
          <p:cNvSpPr/>
          <p:nvPr/>
        </p:nvSpPr>
        <p:spPr>
          <a:xfrm>
            <a:off x="10125517" y="5620623"/>
            <a:ext cx="218109" cy="511728"/>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67469C1C-3F5A-460B-AFAB-BBB96FBBABB4}"/>
              </a:ext>
            </a:extLst>
          </p:cNvPr>
          <p:cNvSpPr/>
          <p:nvPr/>
        </p:nvSpPr>
        <p:spPr>
          <a:xfrm>
            <a:off x="3707933" y="4320330"/>
            <a:ext cx="276837" cy="1090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652688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56E2CA-D66A-45A1-BCC6-749BC5189072}"/>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b="1">
                <a:latin typeface="Times New Roman" panose="02020603050405020304" pitchFamily="18" charset="0"/>
                <a:cs typeface="Times New Roman" panose="02020603050405020304" pitchFamily="18" charset="0"/>
              </a:rPr>
              <a:t>Supino</a:t>
            </a: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a:latin typeface="Times New Roman" panose="02020603050405020304" pitchFamily="18" charset="0"/>
                <a:cs typeface="Times New Roman" panose="02020603050405020304" pitchFamily="18" charset="0"/>
              </a:rPr>
              <a:t>			in </a:t>
            </a:r>
            <a:r>
              <a:rPr lang="it-IT" i="1">
                <a:latin typeface="Times New Roman" panose="02020603050405020304" pitchFamily="18" charset="0"/>
                <a:cs typeface="Times New Roman" panose="02020603050405020304" pitchFamily="18" charset="0"/>
              </a:rPr>
              <a:t>-tum </a:t>
            </a:r>
            <a:r>
              <a:rPr lang="it-IT">
                <a:latin typeface="Times New Roman" panose="02020603050405020304" pitchFamily="18" charset="0"/>
                <a:cs typeface="Times New Roman" panose="02020603050405020304" pitchFamily="18" charset="0"/>
              </a:rPr>
              <a:t>e -</a:t>
            </a:r>
            <a:r>
              <a:rPr lang="it-IT" i="1">
                <a:latin typeface="Times New Roman" panose="02020603050405020304" pitchFamily="18" charset="0"/>
                <a:cs typeface="Times New Roman" panose="02020603050405020304" pitchFamily="18" charset="0"/>
              </a:rPr>
              <a:t>tū </a:t>
            </a:r>
            <a:r>
              <a:rPr lang="it-IT">
                <a:latin typeface="Times New Roman" panose="02020603050405020304" pitchFamily="18" charset="0"/>
                <a:cs typeface="Times New Roman" panose="02020603050405020304" pitchFamily="18" charset="0"/>
              </a:rPr>
              <a:t>forme nominali di un tema in -</a:t>
            </a:r>
            <a:r>
              <a:rPr lang="it-IT" i="1">
                <a:latin typeface="Times New Roman" panose="02020603050405020304" pitchFamily="18" charset="0"/>
                <a:cs typeface="Times New Roman" panose="02020603050405020304" pitchFamily="18" charset="0"/>
              </a:rPr>
              <a:t>tu  </a:t>
            </a: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 Supino</a:t>
            </a: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in -</a:t>
            </a:r>
            <a:r>
              <a:rPr lang="it-IT" b="1" i="1">
                <a:latin typeface="Times New Roman" panose="02020603050405020304" pitchFamily="18" charset="0"/>
                <a:cs typeface="Times New Roman" panose="02020603050405020304" pitchFamily="18" charset="0"/>
              </a:rPr>
              <a:t>tum 		</a:t>
            </a:r>
            <a:r>
              <a:rPr lang="it-IT" b="1">
                <a:latin typeface="Times New Roman" panose="02020603050405020304" pitchFamily="18" charset="0"/>
                <a:cs typeface="Times New Roman" panose="02020603050405020304" pitchFamily="18" charset="0"/>
              </a:rPr>
              <a:t>antico accusativo di direzione di un deverbativo</a:t>
            </a: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 Supino in </a:t>
            </a:r>
            <a:r>
              <a:rPr lang="it-IT" b="1" i="1">
                <a:latin typeface="Times New Roman" panose="02020603050405020304" pitchFamily="18" charset="0"/>
                <a:cs typeface="Times New Roman" panose="02020603050405020304" pitchFamily="18" charset="0"/>
              </a:rPr>
              <a:t>-tu			</a:t>
            </a:r>
            <a:r>
              <a:rPr lang="it-IT" b="1">
                <a:latin typeface="Times New Roman" panose="02020603050405020304" pitchFamily="18" charset="0"/>
                <a:cs typeface="Times New Roman" panose="02020603050405020304" pitchFamily="18" charset="0"/>
              </a:rPr>
              <a:t>antico dativo o ablativo</a:t>
            </a: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di un deverbativo</a:t>
            </a:r>
            <a:endParaRPr lang="it-IT" b="1" i="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 Supino in </a:t>
            </a:r>
            <a:r>
              <a:rPr lang="it-IT" b="1" i="1">
                <a:latin typeface="Times New Roman" panose="02020603050405020304" pitchFamily="18" charset="0"/>
                <a:cs typeface="Times New Roman" panose="02020603050405020304" pitchFamily="18" charset="0"/>
              </a:rPr>
              <a:t>-tum </a:t>
            </a:r>
            <a:r>
              <a:rPr lang="it-IT" b="1">
                <a:latin typeface="Times New Roman" panose="02020603050405020304" pitchFamily="18" charset="0"/>
                <a:cs typeface="Times New Roman" panose="02020603050405020304" pitchFamily="18" charset="0"/>
              </a:rPr>
              <a:t>retto da </a:t>
            </a:r>
            <a:r>
              <a:rPr lang="it-IT" b="1" i="1">
                <a:latin typeface="Times New Roman" panose="02020603050405020304" pitchFamily="18" charset="0"/>
                <a:cs typeface="Times New Roman" panose="02020603050405020304" pitchFamily="18" charset="0"/>
              </a:rPr>
              <a:t>iri  </a:t>
            </a:r>
            <a:r>
              <a:rPr lang="it-IT" b="1">
                <a:latin typeface="Times New Roman" panose="02020603050405020304" pitchFamily="18" charset="0"/>
                <a:cs typeface="Times New Roman" panose="02020603050405020304" pitchFamily="18" charset="0"/>
              </a:rPr>
              <a:t>&gt;</a:t>
            </a: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infinito futuro passivo (forma perifrastica)</a:t>
            </a:r>
            <a:r>
              <a:rPr lang="it-IT" b="1" i="1">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algn="just">
              <a:spcBef>
                <a:spcPts val="0"/>
              </a:spcBef>
              <a:spcAft>
                <a:spcPts val="0"/>
              </a:spcAft>
              <a:buClrTx/>
            </a:pPr>
            <a:r>
              <a:rPr lang="it-IT" b="1"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Gerundivo: tema del pres. + suff. </a:t>
            </a:r>
            <a:r>
              <a:rPr lang="it-IT" b="1" i="1">
                <a:latin typeface="Times New Roman" panose="02020603050405020304" pitchFamily="18" charset="0"/>
                <a:cs typeface="Times New Roman" panose="02020603050405020304" pitchFamily="18" charset="0"/>
              </a:rPr>
              <a:t> *-ndo  </a:t>
            </a:r>
          </a:p>
          <a:p>
            <a:pPr marL="0" indent="0" algn="ctr">
              <a:spcBef>
                <a:spcPts val="0"/>
              </a:spcBef>
              <a:spcAft>
                <a:spcPts val="0"/>
              </a:spcAft>
              <a:buClrTx/>
              <a:buNone/>
            </a:pPr>
            <a:r>
              <a:rPr lang="it-IT" sz="2800" b="1" i="1">
                <a:latin typeface="Times New Roman" panose="02020603050405020304" pitchFamily="18" charset="0"/>
                <a:cs typeface="Times New Roman" panose="02020603050405020304" pitchFamily="18" charset="0"/>
              </a:rPr>
              <a:t>Perfectum</a:t>
            </a:r>
          </a:p>
          <a:p>
            <a:pPr marL="0" indent="0" algn="just">
              <a:spcBef>
                <a:spcPts val="0"/>
              </a:spcBef>
              <a:spcAft>
                <a:spcPts val="0"/>
              </a:spcAft>
              <a:buClrTx/>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Caratterizzato da infisso -</a:t>
            </a:r>
            <a:r>
              <a:rPr lang="it-IT" b="1" i="1">
                <a:latin typeface="Times New Roman" panose="02020603050405020304" pitchFamily="18" charset="0"/>
                <a:cs typeface="Times New Roman" panose="02020603050405020304" pitchFamily="18" charset="0"/>
              </a:rPr>
              <a:t>is   </a:t>
            </a: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che seguìto da vocale dà esito </a:t>
            </a:r>
          </a:p>
          <a:p>
            <a:pPr marL="0" indent="0" algn="just">
              <a:spcBef>
                <a:spcPts val="0"/>
              </a:spcBef>
              <a:spcAft>
                <a:spcPts val="0"/>
              </a:spcAft>
              <a:buClrTx/>
              <a:buNone/>
            </a:pPr>
            <a:r>
              <a:rPr lang="it-IT" b="1">
                <a:latin typeface="Times New Roman" panose="02020603050405020304" pitchFamily="18" charset="0"/>
                <a:cs typeface="Times New Roman" panose="02020603050405020304" pitchFamily="18" charset="0"/>
              </a:rPr>
              <a:t>per rotacismo: -</a:t>
            </a:r>
            <a:r>
              <a:rPr lang="it-IT" b="1" i="1">
                <a:latin typeface="Times New Roman" panose="02020603050405020304" pitchFamily="18" charset="0"/>
                <a:cs typeface="Times New Roman" panose="02020603050405020304" pitchFamily="18" charset="0"/>
              </a:rPr>
              <a:t>er</a:t>
            </a:r>
          </a:p>
          <a:p>
            <a:pPr marL="0" indent="0" algn="just">
              <a:spcBef>
                <a:spcPts val="0"/>
              </a:spcBef>
              <a:spcAft>
                <a:spcPts val="0"/>
              </a:spcAft>
              <a:buClrTx/>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a:p>
            <a:pPr marL="0" indent="0" algn="ctr">
              <a:spcBef>
                <a:spcPts val="0"/>
              </a:spcBef>
              <a:spcAft>
                <a:spcPts val="0"/>
              </a:spcAft>
              <a:buClrTx/>
              <a:buNone/>
            </a:pPr>
            <a:r>
              <a:rPr lang="it-IT" b="1" i="1">
                <a:latin typeface="Times New Roman" panose="02020603050405020304" pitchFamily="18" charset="0"/>
                <a:cs typeface="Times New Roman" panose="02020603050405020304" pitchFamily="18" charset="0"/>
              </a:rPr>
              <a:t>                       </a:t>
            </a:r>
          </a:p>
        </p:txBody>
      </p:sp>
      <p:sp>
        <p:nvSpPr>
          <p:cNvPr id="2" name="Freccia a destra 1">
            <a:extLst>
              <a:ext uri="{FF2B5EF4-FFF2-40B4-BE49-F238E27FC236}">
                <a16:creationId xmlns:a16="http://schemas.microsoft.com/office/drawing/2014/main" id="{C6958BA6-7856-4132-B70E-D1A566EF1AF7}"/>
              </a:ext>
            </a:extLst>
          </p:cNvPr>
          <p:cNvSpPr/>
          <p:nvPr/>
        </p:nvSpPr>
        <p:spPr>
          <a:xfrm>
            <a:off x="2239861" y="897625"/>
            <a:ext cx="385893" cy="16777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05913185-E2BC-42D4-B00B-8F07212C7B1B}"/>
              </a:ext>
            </a:extLst>
          </p:cNvPr>
          <p:cNvSpPr/>
          <p:nvPr/>
        </p:nvSpPr>
        <p:spPr>
          <a:xfrm>
            <a:off x="2239861" y="1258350"/>
            <a:ext cx="402671" cy="16777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Immagine 5" descr="Immagine che contiene testo, quotidiano&#10;&#10;Descrizione generata automaticamente">
            <a:extLst>
              <a:ext uri="{FF2B5EF4-FFF2-40B4-BE49-F238E27FC236}">
                <a16:creationId xmlns:a16="http://schemas.microsoft.com/office/drawing/2014/main" id="{1B9D3441-2C4F-4457-A9ED-20D2E32B6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462" y="3396343"/>
            <a:ext cx="8058538" cy="3461657"/>
          </a:xfrm>
          <a:prstGeom prst="rect">
            <a:avLst/>
          </a:prstGeom>
        </p:spPr>
      </p:pic>
    </p:spTree>
    <p:extLst>
      <p:ext uri="{BB962C8B-B14F-4D97-AF65-F5344CB8AC3E}">
        <p14:creationId xmlns:p14="http://schemas.microsoft.com/office/powerpoint/2010/main" val="30507061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75EBE30-C531-4AE0-A24D-5C5A7FD9D0C0}"/>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ClrTx/>
            </a:pPr>
            <a:r>
              <a:rPr lang="it-IT" b="1">
                <a:latin typeface="Times New Roman" panose="02020603050405020304" pitchFamily="18" charset="0"/>
                <a:cs typeface="Times New Roman" panose="02020603050405020304" pitchFamily="18" charset="0"/>
              </a:rPr>
              <a:t>Desinenze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	</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 	 desin. indoeurop. -</a:t>
            </a:r>
            <a:r>
              <a:rPr lang="it-IT" i="1">
                <a:latin typeface="Times New Roman" panose="02020603050405020304" pitchFamily="18" charset="0"/>
                <a:cs typeface="Times New Roman" panose="02020603050405020304" pitchFamily="18" charset="0"/>
              </a:rPr>
              <a:t>ai                                            - </a:t>
            </a:r>
            <a:r>
              <a:rPr lang="it-IT" b="1" i="1">
                <a:latin typeface="Times New Roman" panose="02020603050405020304" pitchFamily="18" charset="0"/>
                <a:cs typeface="Times New Roman" panose="02020603050405020304" pitchFamily="18" charset="0"/>
              </a:rPr>
              <a:t>ĭmus   </a:t>
            </a:r>
            <a:r>
              <a:rPr lang="it-IT">
                <a:latin typeface="Times New Roman" panose="02020603050405020304" pitchFamily="18" charset="0"/>
                <a:cs typeface="Times New Roman" panose="02020603050405020304" pitchFamily="18" charset="0"/>
              </a:rPr>
              <a:t> (*ǝ &gt; ă &gt; ĭ)</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in latino: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ī</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(arcaico: -</a:t>
            </a:r>
            <a:r>
              <a:rPr lang="it-IT" i="1">
                <a:latin typeface="Times New Roman" panose="02020603050405020304" pitchFamily="18" charset="0"/>
                <a:cs typeface="Times New Roman" panose="02020603050405020304" pitchFamily="18" charset="0"/>
              </a:rPr>
              <a:t>ei</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	infisso -</a:t>
            </a:r>
            <a:r>
              <a:rPr lang="it-IT" i="1">
                <a:latin typeface="Times New Roman" panose="02020603050405020304" pitchFamily="18" charset="0"/>
                <a:cs typeface="Times New Roman" panose="02020603050405020304" pitchFamily="18" charset="0"/>
              </a:rPr>
              <a:t>ĭs</a:t>
            </a:r>
            <a:r>
              <a:rPr lang="it-IT">
                <a:latin typeface="Times New Roman" panose="02020603050405020304" pitchFamily="18" charset="0"/>
                <a:cs typeface="Times New Roman" panose="02020603050405020304" pitchFamily="18" charset="0"/>
              </a:rPr>
              <a:t> + des. *-tai (&lt;*-tha) &gt; *-tei &gt; -</a:t>
            </a:r>
            <a:r>
              <a:rPr lang="it-IT" i="1">
                <a:latin typeface="Times New Roman" panose="02020603050405020304" pitchFamily="18" charset="0"/>
                <a:cs typeface="Times New Roman" panose="02020603050405020304" pitchFamily="18" charset="0"/>
              </a:rPr>
              <a:t>ti          </a:t>
            </a:r>
            <a:r>
              <a:rPr lang="it-IT">
                <a:latin typeface="Times New Roman" panose="02020603050405020304" pitchFamily="18" charset="0"/>
                <a:cs typeface="Times New Roman" panose="02020603050405020304" pitchFamily="18" charset="0"/>
              </a:rPr>
              <a:t>infisso -</a:t>
            </a:r>
            <a:r>
              <a:rPr lang="it-IT" i="1">
                <a:latin typeface="Times New Roman" panose="02020603050405020304" pitchFamily="18" charset="0"/>
                <a:cs typeface="Times New Roman" panose="02020603050405020304" pitchFamily="18" charset="0"/>
              </a:rPr>
              <a:t>ĭs</a:t>
            </a:r>
            <a:r>
              <a:rPr lang="it-IT">
                <a:latin typeface="Times New Roman" panose="02020603050405020304" pitchFamily="18" charset="0"/>
                <a:cs typeface="Times New Roman" panose="02020603050405020304" pitchFamily="18" charset="0"/>
              </a:rPr>
              <a:t> + des. *-tes &gt; -</a:t>
            </a:r>
            <a:r>
              <a:rPr lang="it-IT" i="1">
                <a:latin typeface="Times New Roman" panose="02020603050405020304" pitchFamily="18" charset="0"/>
                <a:cs typeface="Times New Roman" panose="02020603050405020304" pitchFamily="18" charset="0"/>
              </a:rPr>
              <a:t>tĭs</a:t>
            </a: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isti                                                                        -ĭstis</a:t>
            </a: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III   indoeurop. </a:t>
            </a:r>
            <a:r>
              <a:rPr lang="it-IT" i="1">
                <a:latin typeface="Times New Roman" panose="02020603050405020304" pitchFamily="18" charset="0"/>
                <a:cs typeface="Times New Roman" panose="02020603050405020304" pitchFamily="18" charset="0"/>
              </a:rPr>
              <a:t>-e                                                      </a:t>
            </a:r>
            <a:r>
              <a:rPr lang="it-IT">
                <a:latin typeface="Times New Roman" panose="02020603050405020304" pitchFamily="18" charset="0"/>
                <a:cs typeface="Times New Roman" panose="02020603050405020304" pitchFamily="18" charset="0"/>
              </a:rPr>
              <a:t>indoeurop.  -</a:t>
            </a:r>
            <a:r>
              <a:rPr lang="it-IT" i="1">
                <a:latin typeface="Times New Roman" panose="02020603050405020304" pitchFamily="18" charset="0"/>
                <a:cs typeface="Times New Roman" panose="02020603050405020304" pitchFamily="18" charset="0"/>
              </a:rPr>
              <a:t>ērĕ</a:t>
            </a: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origine oscura della desinenza latina                 *-is-o-nt &gt; -ĕrunt </a:t>
            </a:r>
          </a:p>
          <a:p>
            <a:pPr marL="0" indent="0" algn="just">
              <a:spcBef>
                <a:spcPts val="0"/>
              </a:spcBef>
              <a:spcAft>
                <a:spcPts val="0"/>
              </a:spcAft>
              <a:buNone/>
            </a:pPr>
            <a:r>
              <a:rPr lang="it-IT" b="1" i="1">
                <a:latin typeface="Times New Roman" panose="02020603050405020304" pitchFamily="18" charset="0"/>
                <a:cs typeface="Times New Roman" panose="02020603050405020304" pitchFamily="18" charset="0"/>
              </a:rPr>
              <a:t>       -īt </a:t>
            </a:r>
            <a:r>
              <a:rPr lang="it-IT">
                <a:latin typeface="Times New Roman" panose="02020603050405020304" pitchFamily="18" charset="0"/>
                <a:cs typeface="Times New Roman" panose="02020603050405020304" pitchFamily="18" charset="0"/>
              </a:rPr>
              <a:t>(arcaico),</a:t>
            </a:r>
            <a:r>
              <a:rPr lang="it-IT" i="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-ĭt                                                   -ērunt </a:t>
            </a:r>
            <a:r>
              <a:rPr lang="it-IT" b="1">
                <a:latin typeface="Times New Roman" panose="02020603050405020304" pitchFamily="18" charset="0"/>
                <a:cs typeface="Times New Roman" panose="02020603050405020304" pitchFamily="18" charset="0"/>
              </a:rPr>
              <a:t>(forma regolare forse da </a:t>
            </a: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                                                                                   contaminazione di -</a:t>
            </a:r>
            <a:r>
              <a:rPr lang="it-IT" b="1" i="1">
                <a:latin typeface="Times New Roman" panose="02020603050405020304" pitchFamily="18" charset="0"/>
                <a:cs typeface="Times New Roman" panose="02020603050405020304" pitchFamily="18" charset="0"/>
              </a:rPr>
              <a:t>ĕrunt</a:t>
            </a:r>
            <a:r>
              <a:rPr lang="it-IT" b="1">
                <a:latin typeface="Times New Roman" panose="02020603050405020304" pitchFamily="18" charset="0"/>
                <a:cs typeface="Times New Roman" panose="02020603050405020304" pitchFamily="18" charset="0"/>
              </a:rPr>
              <a:t> ed  -</a:t>
            </a:r>
            <a:r>
              <a:rPr lang="it-IT" b="1" i="1">
                <a:latin typeface="Times New Roman" panose="02020603050405020304" pitchFamily="18" charset="0"/>
                <a:cs typeface="Times New Roman" panose="02020603050405020304" pitchFamily="18" charset="0"/>
              </a:rPr>
              <a:t>ērĕ</a:t>
            </a:r>
            <a:r>
              <a:rPr lang="it-IT" b="1">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b="1" i="1">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DB1E6252-EB8D-4376-8EF3-A149E01585EC}"/>
              </a:ext>
            </a:extLst>
          </p:cNvPr>
          <p:cNvCxnSpPr>
            <a:cxnSpLocks/>
            <a:endCxn id="3" idx="2"/>
          </p:cNvCxnSpPr>
          <p:nvPr/>
        </p:nvCxnSpPr>
        <p:spPr>
          <a:xfrm>
            <a:off x="6096000" y="729842"/>
            <a:ext cx="0" cy="61281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4082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4400058-DE48-4FA3-B829-E30CE402BEB1}"/>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sz="2800" b="1" i="1">
                <a:latin typeface="Times New Roman" panose="02020603050405020304" pitchFamily="18" charset="0"/>
                <a:cs typeface="Times New Roman" panose="02020603050405020304" pitchFamily="18" charset="0"/>
              </a:rPr>
              <a:t>Verbi anomali</a:t>
            </a:r>
          </a:p>
          <a:p>
            <a:pPr marL="0" indent="0" algn="ctr">
              <a:buNone/>
            </a:pPr>
            <a:endParaRPr lang="it-IT" b="1" i="1">
              <a:latin typeface="Times New Roman" panose="02020603050405020304" pitchFamily="18" charset="0"/>
              <a:cs typeface="Times New Roman" panose="02020603050405020304" pitchFamily="18" charset="0"/>
            </a:endParaRPr>
          </a:p>
        </p:txBody>
      </p:sp>
      <p:pic>
        <p:nvPicPr>
          <p:cNvPr id="5" name="Immagine 4" descr="Immagine che contiene testo&#10;&#10;Descrizione generata automaticamente">
            <a:extLst>
              <a:ext uri="{FF2B5EF4-FFF2-40B4-BE49-F238E27FC236}">
                <a16:creationId xmlns:a16="http://schemas.microsoft.com/office/drawing/2014/main" id="{8B08D091-B3B6-455B-9993-07ADC6631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151"/>
            <a:ext cx="12192000" cy="6104113"/>
          </a:xfrm>
          <a:prstGeom prst="rect">
            <a:avLst/>
          </a:prstGeom>
        </p:spPr>
      </p:pic>
    </p:spTree>
    <p:extLst>
      <p:ext uri="{BB962C8B-B14F-4D97-AF65-F5344CB8AC3E}">
        <p14:creationId xmlns:p14="http://schemas.microsoft.com/office/powerpoint/2010/main" val="12527923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5E08DB9-9D3A-4D03-A47E-27BA1687DC46}"/>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ClrTx/>
            </a:pPr>
            <a:r>
              <a:rPr lang="it-IT" b="1">
                <a:latin typeface="Times New Roman" panose="02020603050405020304" pitchFamily="18" charset="0"/>
                <a:cs typeface="Times New Roman" panose="02020603050405020304" pitchFamily="18" charset="0"/>
              </a:rPr>
              <a:t>Il verbo </a:t>
            </a:r>
            <a:r>
              <a:rPr lang="it-IT" b="1" i="1">
                <a:latin typeface="Times New Roman" panose="02020603050405020304" pitchFamily="18" charset="0"/>
                <a:cs typeface="Times New Roman" panose="02020603050405020304" pitchFamily="18" charset="0"/>
              </a:rPr>
              <a:t>sum</a:t>
            </a:r>
          </a:p>
          <a:p>
            <a:pPr marL="0" indent="0">
              <a:spcBef>
                <a:spcPts val="0"/>
              </a:spcBef>
              <a:spcAft>
                <a:spcPts val="0"/>
              </a:spcAft>
              <a:buClrTx/>
              <a:buNone/>
            </a:pPr>
            <a:endParaRPr lang="it-IT" b="1">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AAB478F8-9735-4C59-BE30-3AB4715FC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72" y="648880"/>
            <a:ext cx="9757926" cy="5826563"/>
          </a:xfrm>
          <a:prstGeom prst="rect">
            <a:avLst/>
          </a:prstGeom>
        </p:spPr>
      </p:pic>
    </p:spTree>
    <p:extLst>
      <p:ext uri="{BB962C8B-B14F-4D97-AF65-F5344CB8AC3E}">
        <p14:creationId xmlns:p14="http://schemas.microsoft.com/office/powerpoint/2010/main" val="27276649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5E08DB9-9D3A-4D03-A47E-27BA1687DC46}"/>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ClrTx/>
            </a:pPr>
            <a:r>
              <a:rPr lang="it-IT" b="1" i="1">
                <a:latin typeface="Times New Roman" panose="02020603050405020304" pitchFamily="18" charset="0"/>
                <a:cs typeface="Times New Roman" panose="02020603050405020304" pitchFamily="18" charset="0"/>
              </a:rPr>
              <a:t>Possum</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composto dall’aggettivo neutro (forma indeclinabile)  </a:t>
            </a:r>
            <a:r>
              <a:rPr lang="it-IT" b="1" i="1">
                <a:latin typeface="Times New Roman" panose="02020603050405020304" pitchFamily="18" charset="0"/>
                <a:cs typeface="Times New Roman" panose="02020603050405020304" pitchFamily="18" charset="0"/>
              </a:rPr>
              <a:t>pote  + </a:t>
            </a:r>
            <a:r>
              <a:rPr lang="it-IT" b="1">
                <a:latin typeface="Times New Roman" panose="02020603050405020304" pitchFamily="18" charset="0"/>
                <a:cs typeface="Times New Roman" panose="02020603050405020304" pitchFamily="18" charset="0"/>
              </a:rPr>
              <a:t>verbo </a:t>
            </a:r>
            <a:r>
              <a:rPr lang="it-IT" b="1" i="1">
                <a:latin typeface="Times New Roman" panose="02020603050405020304" pitchFamily="18" charset="0"/>
                <a:cs typeface="Times New Roman" panose="02020603050405020304" pitchFamily="18" charset="0"/>
              </a:rPr>
              <a:t>sum </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pot </a:t>
            </a:r>
            <a:r>
              <a:rPr lang="it-IT">
                <a:latin typeface="Times New Roman" panose="02020603050405020304" pitchFamily="18" charset="0"/>
                <a:cs typeface="Times New Roman" panose="02020603050405020304" pitchFamily="18" charset="0"/>
              </a:rPr>
              <a:t>(la </a:t>
            </a:r>
            <a:r>
              <a:rPr lang="it-IT" i="1">
                <a:latin typeface="Times New Roman" panose="02020603050405020304" pitchFamily="18" charset="0"/>
                <a:cs typeface="Times New Roman" panose="02020603050405020304" pitchFamily="18" charset="0"/>
              </a:rPr>
              <a:t>-e</a:t>
            </a:r>
            <a:r>
              <a:rPr lang="it-IT">
                <a:latin typeface="Times New Roman" panose="02020603050405020304" pitchFamily="18" charset="0"/>
                <a:cs typeface="Times New Roman" panose="02020603050405020304" pitchFamily="18" charset="0"/>
              </a:rPr>
              <a:t> in composizione si indebolisce)</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 voc. &gt; </a:t>
            </a:r>
            <a:r>
              <a:rPr lang="it-IT" b="1">
                <a:latin typeface="Times New Roman" panose="02020603050405020304" pitchFamily="18" charset="0"/>
                <a:cs typeface="Times New Roman" panose="02020603050405020304" pitchFamily="18" charset="0"/>
              </a:rPr>
              <a:t>-</a:t>
            </a:r>
            <a:r>
              <a:rPr lang="it-IT" b="1" i="1">
                <a:latin typeface="Times New Roman" panose="02020603050405020304" pitchFamily="18" charset="0"/>
                <a:cs typeface="Times New Roman" panose="02020603050405020304" pitchFamily="18" charset="0"/>
              </a:rPr>
              <a:t>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si mantiene (es. </a:t>
            </a:r>
            <a:r>
              <a:rPr lang="it-IT" i="1">
                <a:latin typeface="Times New Roman" panose="02020603050405020304" pitchFamily="18" charset="0"/>
                <a:cs typeface="Times New Roman" panose="02020603050405020304" pitchFamily="18" charset="0"/>
              </a:rPr>
              <a:t>potes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potest</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      pot </a:t>
            </a:r>
            <a:r>
              <a:rPr lang="it-IT">
                <a:latin typeface="Times New Roman" panose="02020603050405020304" pitchFamily="18" charset="0"/>
                <a:cs typeface="Times New Roman" panose="02020603050405020304" pitchFamily="18" charset="0"/>
              </a:rPr>
              <a:t>(la </a:t>
            </a:r>
            <a:r>
              <a:rPr lang="it-IT" i="1">
                <a:latin typeface="Times New Roman" panose="02020603050405020304" pitchFamily="18" charset="0"/>
                <a:cs typeface="Times New Roman" panose="02020603050405020304" pitchFamily="18" charset="0"/>
              </a:rPr>
              <a:t>-e</a:t>
            </a:r>
            <a:r>
              <a:rPr lang="it-IT">
                <a:latin typeface="Times New Roman" panose="02020603050405020304" pitchFamily="18" charset="0"/>
                <a:cs typeface="Times New Roman" panose="02020603050405020304" pitchFamily="18" charset="0"/>
              </a:rPr>
              <a:t> in composizione si indebolisce)</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s &gt; </a:t>
            </a:r>
            <a:r>
              <a:rPr lang="it-IT" b="1" i="1">
                <a:latin typeface="Times New Roman" panose="02020603050405020304" pitchFamily="18" charset="0"/>
                <a:cs typeface="Times New Roman" panose="02020603050405020304" pitchFamily="18" charset="0"/>
              </a:rPr>
              <a:t>-s</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(es. </a:t>
            </a:r>
            <a:r>
              <a:rPr lang="it-IT" i="1">
                <a:latin typeface="Times New Roman" panose="02020603050405020304" pitchFamily="18" charset="0"/>
                <a:cs typeface="Times New Roman" panose="02020603050405020304" pitchFamily="18" charset="0"/>
              </a:rPr>
              <a:t>possum</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posse </a:t>
            </a:r>
            <a:r>
              <a:rPr lang="it-IT">
                <a:latin typeface="Times New Roman" panose="02020603050405020304" pitchFamily="18" charset="0"/>
                <a:cs typeface="Times New Roman" panose="02020603050405020304" pitchFamily="18" charset="0"/>
              </a:rPr>
              <a:t>(infinito) </a:t>
            </a:r>
            <a:r>
              <a:rPr lang="it-IT" i="1">
                <a:latin typeface="Times New Roman" panose="02020603050405020304" pitchFamily="18" charset="0"/>
                <a:cs typeface="Times New Roman" panose="02020603050405020304" pitchFamily="18" charset="0"/>
              </a:rPr>
              <a:t>possem </a:t>
            </a:r>
            <a:r>
              <a:rPr lang="it-IT">
                <a:latin typeface="Times New Roman" panose="02020603050405020304" pitchFamily="18" charset="0"/>
                <a:cs typeface="Times New Roman" panose="02020603050405020304" pitchFamily="18" charset="0"/>
              </a:rPr>
              <a:t>(imperfetto) si sono formate per analogia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b="1" i="1">
                <a:latin typeface="Times New Roman" panose="02020603050405020304" pitchFamily="18" charset="0"/>
                <a:cs typeface="Times New Roman" panose="02020603050405020304" pitchFamily="18" charset="0"/>
              </a:rPr>
              <a:t>Fero </a:t>
            </a:r>
          </a:p>
          <a:p>
            <a:pPr marL="0" indent="0">
              <a:spcBef>
                <a:spcPts val="0"/>
              </a:spcBef>
              <a:spcAft>
                <a:spcPts val="0"/>
              </a:spcAft>
              <a:buClrTx/>
              <a:buNone/>
            </a:pPr>
            <a:endParaRPr lang="it-IT" b="1" i="1">
              <a:latin typeface="Times New Roman" panose="02020603050405020304" pitchFamily="18" charset="0"/>
              <a:cs typeface="Times New Roman" panose="02020603050405020304" pitchFamily="18" charset="0"/>
            </a:endParaRPr>
          </a:p>
        </p:txBody>
      </p:sp>
      <p:pic>
        <p:nvPicPr>
          <p:cNvPr id="4" name="Immagine 3" descr="Immagine che contiene uccello&#10;&#10;Descrizione generata automaticamente">
            <a:extLst>
              <a:ext uri="{FF2B5EF4-FFF2-40B4-BE49-F238E27FC236}">
                <a16:creationId xmlns:a16="http://schemas.microsoft.com/office/drawing/2014/main" id="{8E0B39D1-FA86-4116-AB88-B6DC67EF9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011" y="3429000"/>
            <a:ext cx="10136015" cy="2295845"/>
          </a:xfrm>
          <a:prstGeom prst="rect">
            <a:avLst/>
          </a:prstGeom>
        </p:spPr>
      </p:pic>
    </p:spTree>
    <p:extLst>
      <p:ext uri="{BB962C8B-B14F-4D97-AF65-F5344CB8AC3E}">
        <p14:creationId xmlns:p14="http://schemas.microsoft.com/office/powerpoint/2010/main" val="11728702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400" i="1">
                <a:latin typeface="Times New Roman" panose="02020603050405020304" pitchFamily="18" charset="0"/>
                <a:cs typeface="Times New Roman" panose="02020603050405020304" pitchFamily="18" charset="0"/>
              </a:rPr>
              <a:t>I Testi </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lstStyle/>
          <a:p>
            <a:pPr eaLnBrk="1" hangingPunct="1">
              <a:spcBef>
                <a:spcPct val="0"/>
              </a:spcBef>
              <a:spcAft>
                <a:spcPct val="0"/>
              </a:spcAft>
              <a:defRPr/>
            </a:pPr>
            <a:endParaRPr lang="it-IT" altLang="it-IT" sz="1700"/>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La letteratura tecnico-scientifica ed erudita</a:t>
            </a: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Riflettere sull’uso della lingua e sulla composizione di un discorso</a:t>
            </a:r>
          </a:p>
        </p:txBody>
      </p:sp>
    </p:spTree>
    <p:extLst>
      <p:ext uri="{BB962C8B-B14F-4D97-AF65-F5344CB8AC3E}">
        <p14:creationId xmlns:p14="http://schemas.microsoft.com/office/powerpoint/2010/main" val="412584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BBE105F-8FAD-46F3-8EEC-69233863D494}"/>
              </a:ext>
            </a:extLst>
          </p:cNvPr>
          <p:cNvSpPr>
            <a:spLocks noGrp="1"/>
          </p:cNvSpPr>
          <p:nvPr>
            <p:ph idx="1"/>
          </p:nvPr>
        </p:nvSpPr>
        <p:spPr>
          <a:xfrm>
            <a:off x="0" y="0"/>
            <a:ext cx="12192000" cy="6858000"/>
          </a:xfrm>
          <a:solidFill>
            <a:schemeClr val="accent4">
              <a:lumMod val="60000"/>
              <a:lumOff val="40000"/>
            </a:schemeClr>
          </a:solidFill>
        </p:spPr>
        <p:txBody>
          <a:bodyPr/>
          <a:lstStyle/>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4 parti: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1. correzione dei testi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2. lettura</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3. esegesi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4. critica</a:t>
            </a:r>
          </a:p>
          <a:p>
            <a:pPr marL="0" indent="0">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4 strumenti didattici: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1. raccolte glossografiche</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2. manuali di metrica</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3. commenti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4. manuali grammaticali</a:t>
            </a:r>
          </a:p>
          <a:p>
            <a:pPr marL="0" indent="0">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Attività e funzioni: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1. documentazione                                    Rapporto biunivoco</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2. regolamentazione					    grammatica letteratura </a:t>
            </a: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p>
        </p:txBody>
      </p:sp>
      <p:sp>
        <p:nvSpPr>
          <p:cNvPr id="2" name="Rettangolo con angoli arrotondati 1">
            <a:extLst>
              <a:ext uri="{FF2B5EF4-FFF2-40B4-BE49-F238E27FC236}">
                <a16:creationId xmlns:a16="http://schemas.microsoft.com/office/drawing/2014/main" id="{D98EFCE2-EFB4-481C-9019-A3101CBA90E4}"/>
              </a:ext>
            </a:extLst>
          </p:cNvPr>
          <p:cNvSpPr/>
          <p:nvPr/>
        </p:nvSpPr>
        <p:spPr>
          <a:xfrm>
            <a:off x="7567613" y="4906963"/>
            <a:ext cx="2994025" cy="8985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87676A6A-84F8-48C3-8A1D-5FCEE572D54E}"/>
              </a:ext>
            </a:extLst>
          </p:cNvPr>
          <p:cNvSpPr/>
          <p:nvPr/>
        </p:nvSpPr>
        <p:spPr>
          <a:xfrm>
            <a:off x="6188075" y="5226050"/>
            <a:ext cx="465138" cy="209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contenuto 2">
            <a:extLst>
              <a:ext uri="{FF2B5EF4-FFF2-40B4-BE49-F238E27FC236}">
                <a16:creationId xmlns:a16="http://schemas.microsoft.com/office/drawing/2014/main" id="{A44BA3EB-C7BA-42B3-9298-0AF65255433D}"/>
              </a:ext>
            </a:extLst>
          </p:cNvPr>
          <p:cNvSpPr>
            <a:spLocks noGrp="1" noChangeArrowheads="1"/>
          </p:cNvSpPr>
          <p:nvPr>
            <p:ph idx="1"/>
          </p:nvPr>
        </p:nvSpPr>
        <p:spPr>
          <a:xfrm>
            <a:off x="0" y="0"/>
            <a:ext cx="12192000" cy="6858000"/>
          </a:xfrm>
          <a:blipFill>
            <a:blip r:embed="rId2"/>
            <a:tile tx="0" ty="0" sx="100000" sy="100000" flip="none" algn="tl"/>
          </a:blipFill>
        </p:spPr>
        <p:txBody>
          <a:bodyPr/>
          <a:lstStyle/>
          <a:p>
            <a:pPr marL="0" indent="0" algn="ctr" eaLnBrk="1" hangingPunct="1">
              <a:spcBef>
                <a:spcPts val="0"/>
              </a:spcBef>
              <a:spcAft>
                <a:spcPts val="0"/>
              </a:spcAft>
              <a:buNone/>
              <a:defRPr/>
            </a:pPr>
            <a:r>
              <a:rPr lang="it-IT" altLang="it-IT" sz="2800" b="1" i="1">
                <a:latin typeface="Times New Roman" panose="02020603050405020304" pitchFamily="18" charset="0"/>
                <a:cs typeface="Times New Roman" panose="02020603050405020304" pitchFamily="18" charset="0"/>
              </a:rPr>
              <a:t>Per iniziare …</a:t>
            </a: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Importanza del modello ellenistico:    </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scuola di Alessandria 		lettura allegorica</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scuola di Pergamo			metodo letterale</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Importanza degli studi linguistico-grammaticali greci:</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origine convenzionale del linguaggio 		analogisti</a:t>
            </a:r>
          </a:p>
          <a:p>
            <a:pPr marL="0" indent="0" eaLnBrk="1" hangingPunct="1">
              <a:spcBef>
                <a:spcPts val="0"/>
              </a:spcBef>
              <a:spcAft>
                <a:spcPts val="0"/>
              </a:spcAft>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origine naturale del linguaggio 				anomalisti</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algn="ctr" eaLnBrk="1" hangingPunct="1">
              <a:spcBef>
                <a:spcPts val="0"/>
              </a:spcBef>
              <a:spcAft>
                <a:spcPts val="0"/>
              </a:spcAft>
              <a:buFont typeface="Arial" panose="020B0604020202020204" pitchFamily="34" charset="0"/>
              <a:buNone/>
              <a:defRPr/>
            </a:pPr>
            <a:r>
              <a:rPr lang="it-IT" altLang="it-IT" i="1">
                <a:latin typeface="Times New Roman" panose="02020603050405020304" pitchFamily="18" charset="0"/>
                <a:cs typeface="Times New Roman" panose="02020603050405020304" pitchFamily="18" charset="0"/>
              </a:rPr>
              <a:t>Grammatica a Roma</a:t>
            </a:r>
          </a:p>
          <a:p>
            <a:pPr marL="0" indent="0" algn="ctr" eaLnBrk="1" hangingPunct="1">
              <a:spcBef>
                <a:spcPts val="0"/>
              </a:spcBef>
              <a:spcAft>
                <a:spcPts val="0"/>
              </a:spcAft>
              <a:buFont typeface="Arial" panose="020B0604020202020204" pitchFamily="34" charset="0"/>
              <a:buNone/>
              <a:defRPr/>
            </a:pPr>
            <a:endParaRPr lang="it-IT" altLang="it-IT" i="1" u="sng">
              <a:latin typeface="Times New Roman" panose="02020603050405020304" pitchFamily="18" charset="0"/>
              <a:cs typeface="Times New Roman" panose="02020603050405020304" pitchFamily="18" charset="0"/>
            </a:endParaRP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‘arriva’ inserita nell’ambito dell’attività/applicazione di edizione e commento dei testi</a:t>
            </a:r>
          </a:p>
          <a:p>
            <a:pPr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strumento di conservazione e trasmissione 		insegnamento scolastico</a:t>
            </a:r>
          </a:p>
          <a:p>
            <a:pPr marL="0" indent="0" eaLnBrk="1" hangingPunct="1">
              <a:spcBef>
                <a:spcPts val="0"/>
              </a:spcBef>
              <a:spcAft>
                <a:spcPts val="0"/>
              </a:spcAft>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Cratete di Mallo (168 a.C.; cf. Suet. </a:t>
            </a:r>
            <a:r>
              <a:rPr lang="it-IT" altLang="it-IT" i="1">
                <a:latin typeface="Times New Roman" panose="02020603050405020304" pitchFamily="18" charset="0"/>
                <a:cs typeface="Times New Roman" panose="02020603050405020304" pitchFamily="18" charset="0"/>
              </a:rPr>
              <a:t>gramm. </a:t>
            </a:r>
            <a:r>
              <a:rPr lang="it-IT" altLang="it-IT">
                <a:latin typeface="Times New Roman" panose="02020603050405020304" pitchFamily="18" charset="0"/>
                <a:cs typeface="Times New Roman" panose="02020603050405020304" pitchFamily="18" charset="0"/>
              </a:rPr>
              <a:t>2,1)</a:t>
            </a: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Varrone 		prima sistematizzazione di riflessioni linguistico-grammaticali	(</a:t>
            </a:r>
            <a:r>
              <a:rPr lang="it-IT" altLang="it-IT" i="1">
                <a:latin typeface="Times New Roman" panose="02020603050405020304" pitchFamily="18" charset="0"/>
                <a:cs typeface="Times New Roman" panose="02020603050405020304" pitchFamily="18" charset="0"/>
              </a:rPr>
              <a:t>De Lingua Latina</a:t>
            </a:r>
            <a:r>
              <a:rPr lang="it-IT" altLang="it-IT">
                <a:latin typeface="Times New Roman" panose="02020603050405020304" pitchFamily="18" charset="0"/>
                <a:cs typeface="Times New Roman" panose="02020603050405020304" pitchFamily="18" charset="0"/>
              </a:rPr>
              <a:t>)</a:t>
            </a:r>
            <a:endParaRPr lang="it-IT" altLang="it-IT" i="1">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altLang="it-IT">
                <a:latin typeface="Times New Roman" panose="02020603050405020304" pitchFamily="18" charset="0"/>
                <a:cs typeface="Times New Roman" panose="02020603050405020304" pitchFamily="18" charset="0"/>
              </a:rPr>
              <a:t>Approccio enciclopedico 		scienza autonoma 		grammatica ‘tecnica’</a:t>
            </a:r>
          </a:p>
          <a:p>
            <a:pPr marL="0" indent="0" eaLnBrk="1" hangingPunct="1">
              <a:buFont typeface="Arial" panose="020B0604020202020204" pitchFamily="34" charset="0"/>
              <a:buNone/>
              <a:defRPr/>
            </a:pPr>
            <a:endParaRPr lang="it-IT" altLang="it-IT"/>
          </a:p>
        </p:txBody>
      </p:sp>
      <p:sp>
        <p:nvSpPr>
          <p:cNvPr id="2" name="Freccia a destra 1">
            <a:extLst>
              <a:ext uri="{FF2B5EF4-FFF2-40B4-BE49-F238E27FC236}">
                <a16:creationId xmlns:a16="http://schemas.microsoft.com/office/drawing/2014/main" id="{3B267179-07DD-4871-9FA2-7F0F70EDDE9C}"/>
              </a:ext>
            </a:extLst>
          </p:cNvPr>
          <p:cNvSpPr/>
          <p:nvPr/>
        </p:nvSpPr>
        <p:spPr>
          <a:xfrm>
            <a:off x="5754718" y="4580754"/>
            <a:ext cx="469900" cy="158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Freccia a destra 2">
            <a:extLst>
              <a:ext uri="{FF2B5EF4-FFF2-40B4-BE49-F238E27FC236}">
                <a16:creationId xmlns:a16="http://schemas.microsoft.com/office/drawing/2014/main" id="{A8467718-3B2B-44E0-A8F8-4B3A34451FA0}"/>
              </a:ext>
            </a:extLst>
          </p:cNvPr>
          <p:cNvSpPr/>
          <p:nvPr/>
        </p:nvSpPr>
        <p:spPr>
          <a:xfrm>
            <a:off x="1500872" y="5729376"/>
            <a:ext cx="29368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2D2C2CEB-21E8-4F0F-81CB-0C635598C04F}"/>
              </a:ext>
            </a:extLst>
          </p:cNvPr>
          <p:cNvSpPr/>
          <p:nvPr/>
        </p:nvSpPr>
        <p:spPr>
          <a:xfrm>
            <a:off x="3663730" y="6120674"/>
            <a:ext cx="319088"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D7108500-DEC8-40D1-B087-65081FD1FD39}"/>
              </a:ext>
            </a:extLst>
          </p:cNvPr>
          <p:cNvSpPr/>
          <p:nvPr/>
        </p:nvSpPr>
        <p:spPr>
          <a:xfrm>
            <a:off x="6523741" y="6120674"/>
            <a:ext cx="234950"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487" name="Immagine 7">
            <a:extLst>
              <a:ext uri="{FF2B5EF4-FFF2-40B4-BE49-F238E27FC236}">
                <a16:creationId xmlns:a16="http://schemas.microsoft.com/office/drawing/2014/main" id="{AAC858D5-9922-4E70-A8E1-F61A6DBCB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004" y="1005682"/>
            <a:ext cx="34131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Immagine 8">
            <a:extLst>
              <a:ext uri="{FF2B5EF4-FFF2-40B4-BE49-F238E27FC236}">
                <a16:creationId xmlns:a16="http://schemas.microsoft.com/office/drawing/2014/main" id="{C3F961B7-A238-40A9-AF5A-70240119B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692" y="1386201"/>
            <a:ext cx="3413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Immagine 9">
            <a:extLst>
              <a:ext uri="{FF2B5EF4-FFF2-40B4-BE49-F238E27FC236}">
                <a16:creationId xmlns:a16="http://schemas.microsoft.com/office/drawing/2014/main" id="{BA4657BD-C878-4C8C-991C-071E2F3CC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815" y="2433842"/>
            <a:ext cx="34131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Immagine 10">
            <a:extLst>
              <a:ext uri="{FF2B5EF4-FFF2-40B4-BE49-F238E27FC236}">
                <a16:creationId xmlns:a16="http://schemas.microsoft.com/office/drawing/2014/main" id="{A3DD86CB-9B73-40AB-B00D-F1438B014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691" y="2854952"/>
            <a:ext cx="341313"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DE409A0-509E-4F26-A270-00B3D86E0997}"/>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ctr">
              <a:spcBef>
                <a:spcPts val="0"/>
              </a:spcBef>
              <a:spcAft>
                <a:spcPts val="0"/>
              </a:spcAft>
              <a:buNone/>
            </a:pPr>
            <a:r>
              <a:rPr lang="it-IT" i="1">
                <a:solidFill>
                  <a:schemeClr val="tx1"/>
                </a:solidFill>
                <a:latin typeface="Times New Roman" panose="02020603050405020304" pitchFamily="18" charset="0"/>
                <a:cs typeface="Times New Roman" panose="02020603050405020304" pitchFamily="18" charset="0"/>
              </a:rPr>
              <a:t>Letteratura tecnico-scientifica ed erudita</a:t>
            </a:r>
          </a:p>
          <a:p>
            <a:pPr marL="0" indent="0" algn="ctr">
              <a:spcBef>
                <a:spcPts val="0"/>
              </a:spcBef>
              <a:spcAft>
                <a:spcPts val="0"/>
              </a:spcAft>
              <a:buNone/>
            </a:pPr>
            <a:r>
              <a:rPr lang="it-IT" i="1">
                <a:solidFill>
                  <a:schemeClr val="tx1"/>
                </a:solidFill>
                <a:latin typeface="Times New Roman" panose="02020603050405020304" pitchFamily="18" charset="0"/>
                <a:cs typeface="Times New Roman" panose="02020603050405020304" pitchFamily="18" charset="0"/>
              </a:rPr>
              <a:t>(breve sguardo d’insieme)</a:t>
            </a:r>
          </a:p>
          <a:p>
            <a:pPr marL="0" indent="0" algn="ctr">
              <a:spcBef>
                <a:spcPts val="0"/>
              </a:spcBef>
              <a:spcAft>
                <a:spcPts val="0"/>
              </a:spcAft>
              <a:buNone/>
            </a:pPr>
            <a:endParaRPr lang="it-IT">
              <a:solidFill>
                <a:schemeClr val="tx1"/>
              </a:solidFill>
            </a:endParaRPr>
          </a:p>
          <a:p>
            <a:pPr marL="0" indent="0">
              <a:buNone/>
            </a:pPr>
            <a:r>
              <a:rPr lang="it-IT" sz="2000">
                <a:solidFill>
                  <a:schemeClr val="tx1"/>
                </a:solidFill>
                <a:latin typeface="Times New Roman" panose="02020603050405020304" pitchFamily="18" charset="0"/>
                <a:cs typeface="Times New Roman" panose="02020603050405020304" pitchFamily="18" charset="0"/>
              </a:rPr>
              <a:t>- La riflessione erudita sul linguaggio e sulle sue forme nelle concreta realizzazione espressiva è:</a:t>
            </a:r>
          </a:p>
          <a:p>
            <a:pPr marL="0" indent="0">
              <a:buNone/>
            </a:pPr>
            <a:r>
              <a:rPr lang="it-IT" sz="2000">
                <a:solidFill>
                  <a:schemeClr val="tx1"/>
                </a:solidFill>
                <a:latin typeface="Times New Roman" panose="02020603050405020304" pitchFamily="18" charset="0"/>
                <a:cs typeface="Times New Roman" panose="02020603050405020304" pitchFamily="18" charset="0"/>
              </a:rPr>
              <a:t>                                        › presente sin dagli esordi della produzione letteraria</a:t>
            </a:r>
          </a:p>
          <a:p>
            <a:pPr marL="0" indent="0">
              <a:buNone/>
            </a:pPr>
            <a:r>
              <a:rPr lang="it-IT" sz="2000">
                <a:solidFill>
                  <a:schemeClr val="tx1"/>
                </a:solidFill>
                <a:latin typeface="Times New Roman" panose="02020603050405020304" pitchFamily="18" charset="0"/>
                <a:cs typeface="Times New Roman" panose="02020603050405020304" pitchFamily="18" charset="0"/>
              </a:rPr>
              <a:t>                                        › presupposto dell’attività artistico-letteraria</a:t>
            </a:r>
          </a:p>
          <a:p>
            <a:pPr marL="0" indent="0">
              <a:buNone/>
            </a:pPr>
            <a:r>
              <a:rPr lang="it-IT" sz="2000">
                <a:solidFill>
                  <a:schemeClr val="tx1"/>
                </a:solidFill>
                <a:latin typeface="Times New Roman" panose="02020603050405020304" pitchFamily="18" charset="0"/>
                <a:cs typeface="Times New Roman" panose="02020603050405020304" pitchFamily="18" charset="0"/>
              </a:rPr>
              <a:t>                                        › aspetto intrinseco dell’attività artistico-letteraria  </a:t>
            </a:r>
          </a:p>
          <a:p>
            <a:pPr marL="0" indent="0">
              <a:buNone/>
            </a:pPr>
            <a:r>
              <a:rPr lang="it-IT" sz="2000">
                <a:solidFill>
                  <a:schemeClr val="tx1"/>
                </a:solidFill>
                <a:latin typeface="Times New Roman" panose="02020603050405020304" pitchFamily="18" charset="0"/>
                <a:cs typeface="Times New Roman" panose="02020603050405020304" pitchFamily="18" charset="0"/>
              </a:rPr>
              <a:t>- Confronto con la prassi ellenistica        diffusione di dottrine linguistico-grammaticali e filologiche</a:t>
            </a:r>
          </a:p>
          <a:p>
            <a:pPr marL="0" indent="0">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sviluppo di una riflessione erudita e nascita di una disciplina grammaticale</a:t>
            </a:r>
          </a:p>
          <a:p>
            <a:pPr marL="0" indent="0" algn="ctr">
              <a:spcBef>
                <a:spcPts val="0"/>
              </a:spcBef>
              <a:spcAft>
                <a:spcPts val="0"/>
              </a:spcAft>
              <a:buNone/>
            </a:pPr>
            <a:r>
              <a:rPr lang="it-IT" sz="1800">
                <a:solidFill>
                  <a:schemeClr val="tx1"/>
                </a:solidFill>
                <a:latin typeface="Times New Roman" panose="02020603050405020304" pitchFamily="18" charset="0"/>
                <a:cs typeface="Times New Roman" panose="02020603050405020304" pitchFamily="18" charset="0"/>
              </a:rPr>
              <a:t>(Svetonio, </a:t>
            </a:r>
            <a:r>
              <a:rPr lang="it-IT" sz="1800" i="1">
                <a:solidFill>
                  <a:schemeClr val="tx1"/>
                </a:solidFill>
                <a:latin typeface="Times New Roman" panose="02020603050405020304" pitchFamily="18" charset="0"/>
                <a:cs typeface="Times New Roman" panose="02020603050405020304" pitchFamily="18" charset="0"/>
              </a:rPr>
              <a:t>De grammaticis </a:t>
            </a:r>
            <a:r>
              <a:rPr lang="it-IT" sz="1800">
                <a:solidFill>
                  <a:schemeClr val="tx1"/>
                </a:solidFill>
                <a:latin typeface="Times New Roman" panose="02020603050405020304" pitchFamily="18" charset="0"/>
                <a:cs typeface="Times New Roman" panose="02020603050405020304" pitchFamily="18" charset="0"/>
              </a:rPr>
              <a:t>2 1:</a:t>
            </a:r>
            <a:r>
              <a:rPr lang="it-IT" sz="1800" i="1">
                <a:solidFill>
                  <a:schemeClr val="tx1"/>
                </a:solidFill>
                <a:latin typeface="Times New Roman" panose="02020603050405020304" pitchFamily="18" charset="0"/>
                <a:cs typeface="Times New Roman" panose="02020603050405020304" pitchFamily="18" charset="0"/>
              </a:rPr>
              <a:t> primus igitur, quantum opinamur, studium grammaticae in urbem intulit Crates Mallotes, Aristarchi aequalis</a:t>
            </a:r>
            <a:r>
              <a:rPr lang="it-IT" sz="1800">
                <a:solidFill>
                  <a:schemeClr val="tx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1800">
                <a:solidFill>
                  <a:schemeClr val="tx1"/>
                </a:solidFill>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Sviluppo del pensiero linguistico-grammaticale latino (con attenzione all’esegesi dei testi poetici)</a:t>
            </a:r>
          </a:p>
          <a:p>
            <a:pPr algn="just">
              <a:spcBef>
                <a:spcPts val="0"/>
              </a:spcBef>
              <a:spcAft>
                <a:spcPts val="0"/>
              </a:spcAft>
              <a:buFontTx/>
              <a:buChar char="-"/>
            </a:pPr>
            <a:endParaRPr lang="it-IT" sz="2000">
              <a:solidFill>
                <a:schemeClr val="tx1"/>
              </a:solidFill>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solidFill>
                  <a:schemeClr val="tx1"/>
                </a:solidFill>
                <a:latin typeface="Times New Roman" panose="02020603050405020304" pitchFamily="18" charset="0"/>
                <a:cs typeface="Times New Roman" panose="02020603050405020304" pitchFamily="18" charset="0"/>
              </a:rPr>
              <a:t>- Interesse per i testi arcaici e per l’aspetto ‘difficile’ e ‘oscuro’ della lingua       gusto erudito/antiquario</a:t>
            </a:r>
          </a:p>
          <a:p>
            <a:pPr marL="0" indent="0" algn="just">
              <a:spcBef>
                <a:spcPts val="0"/>
              </a:spcBef>
              <a:spcAft>
                <a:spcPts val="0"/>
              </a:spcAft>
              <a:buNone/>
            </a:pPr>
            <a:endParaRPr lang="it-IT" sz="2000">
              <a:solidFill>
                <a:schemeClr val="tx1"/>
              </a:solidFill>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000">
                <a:solidFill>
                  <a:schemeClr val="tx1"/>
                </a:solidFill>
                <a:latin typeface="Times New Roman" panose="02020603050405020304" pitchFamily="18" charset="0"/>
                <a:cs typeface="Times New Roman" panose="02020603050405020304" pitchFamily="18" charset="0"/>
              </a:rPr>
              <a:t>Prima produzione filologica e grammaticale che trova una sistematizzazione nell’opera di Varrone</a:t>
            </a:r>
          </a:p>
          <a:p>
            <a:pPr algn="just">
              <a:spcBef>
                <a:spcPts val="0"/>
              </a:spcBef>
              <a:spcAft>
                <a:spcPts val="0"/>
              </a:spcAft>
              <a:buClrTx/>
              <a:buFontTx/>
              <a:buChar char="-"/>
            </a:pPr>
            <a:endParaRPr lang="it-IT" sz="2000">
              <a:solidFill>
                <a:schemeClr val="tx1"/>
              </a:solidFill>
              <a:latin typeface="Times New Roman" panose="02020603050405020304" pitchFamily="18" charset="0"/>
              <a:cs typeface="Times New Roman" panose="02020603050405020304" pitchFamily="18" charset="0"/>
            </a:endParaRPr>
          </a:p>
          <a:p>
            <a:pPr algn="just">
              <a:spcBef>
                <a:spcPts val="0"/>
              </a:spcBef>
              <a:spcAft>
                <a:spcPts val="0"/>
              </a:spcAft>
              <a:buFontTx/>
              <a:buChar char="-"/>
            </a:pPr>
            <a:endParaRPr lang="it-IT" sz="2000">
              <a:solidFill>
                <a:schemeClr val="tx1"/>
              </a:solidFill>
              <a:latin typeface="Times New Roman" panose="02020603050405020304" pitchFamily="18" charset="0"/>
              <a:cs typeface="Times New Roman" panose="02020603050405020304" pitchFamily="18" charset="0"/>
            </a:endParaRPr>
          </a:p>
          <a:p>
            <a:pPr marL="0" indent="0">
              <a:buNone/>
            </a:pPr>
            <a:r>
              <a:rPr lang="it-IT" sz="2000">
                <a:solidFill>
                  <a:schemeClr val="tx1"/>
                </a:solidFill>
                <a:latin typeface="Times New Roman" panose="02020603050405020304" pitchFamily="18" charset="0"/>
                <a:cs typeface="Times New Roman" panose="02020603050405020304" pitchFamily="18" charset="0"/>
              </a:rPr>
              <a:t>     </a:t>
            </a:r>
          </a:p>
        </p:txBody>
      </p:sp>
      <p:sp>
        <p:nvSpPr>
          <p:cNvPr id="7" name="Freccia circolare a sinistra 6">
            <a:extLst>
              <a:ext uri="{FF2B5EF4-FFF2-40B4-BE49-F238E27FC236}">
                <a16:creationId xmlns:a16="http://schemas.microsoft.com/office/drawing/2014/main" id="{BD5C01A0-F004-4630-979D-017BC8EBF03C}"/>
              </a:ext>
            </a:extLst>
          </p:cNvPr>
          <p:cNvSpPr/>
          <p:nvPr/>
        </p:nvSpPr>
        <p:spPr>
          <a:xfrm>
            <a:off x="10402350" y="2856452"/>
            <a:ext cx="167780" cy="427838"/>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196DE775-B9E9-43C1-8213-1BC7B5E832C5}"/>
              </a:ext>
            </a:extLst>
          </p:cNvPr>
          <p:cNvSpPr/>
          <p:nvPr/>
        </p:nvSpPr>
        <p:spPr>
          <a:xfrm>
            <a:off x="3909272" y="2856452"/>
            <a:ext cx="167780" cy="104862"/>
          </a:xfrm>
          <a:prstGeom prst="rightArrow">
            <a:avLst>
              <a:gd name="adj1" fmla="val 50000"/>
              <a:gd name="adj2" fmla="val 54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pic>
        <p:nvPicPr>
          <p:cNvPr id="9" name="Immagine 8">
            <a:extLst>
              <a:ext uri="{FF2B5EF4-FFF2-40B4-BE49-F238E27FC236}">
                <a16:creationId xmlns:a16="http://schemas.microsoft.com/office/drawing/2014/main" id="{2224854E-2C37-4460-AC66-5B331F4F6EE9}"/>
              </a:ext>
            </a:extLst>
          </p:cNvPr>
          <p:cNvPicPr>
            <a:picLocks noChangeAspect="1"/>
          </p:cNvPicPr>
          <p:nvPr/>
        </p:nvPicPr>
        <p:blipFill>
          <a:blip r:embed="rId3"/>
          <a:stretch>
            <a:fillRect/>
          </a:stretch>
        </p:blipFill>
        <p:spPr>
          <a:xfrm>
            <a:off x="7852422" y="4740025"/>
            <a:ext cx="195089" cy="146317"/>
          </a:xfrm>
          <a:prstGeom prst="rect">
            <a:avLst/>
          </a:prstGeom>
        </p:spPr>
      </p:pic>
    </p:spTree>
    <p:extLst>
      <p:ext uri="{BB962C8B-B14F-4D97-AF65-F5344CB8AC3E}">
        <p14:creationId xmlns:p14="http://schemas.microsoft.com/office/powerpoint/2010/main" val="38310947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400" i="1">
                <a:latin typeface="Times New Roman" panose="02020603050405020304" pitchFamily="18" charset="0"/>
                <a:cs typeface="Times New Roman" panose="02020603050405020304" pitchFamily="18" charset="0"/>
              </a:rPr>
              <a:t>I Testi </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lstStyle/>
          <a:p>
            <a:pPr eaLnBrk="1" hangingPunct="1">
              <a:spcBef>
                <a:spcPct val="0"/>
              </a:spcBef>
              <a:spcAft>
                <a:spcPct val="0"/>
              </a:spcAft>
              <a:defRPr/>
            </a:pPr>
            <a:endParaRPr lang="it-IT" altLang="it-IT" sz="1700"/>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Riflettere sull’uso della lingua e sulla composizione di un discorso</a:t>
            </a:r>
          </a:p>
        </p:txBody>
      </p:sp>
    </p:spTree>
    <p:extLst>
      <p:ext uri="{BB962C8B-B14F-4D97-AF65-F5344CB8AC3E}">
        <p14:creationId xmlns:p14="http://schemas.microsoft.com/office/powerpoint/2010/main" val="33572663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altLang="it-IT" sz="2400">
                <a:ln>
                  <a:noFill/>
                </a:ln>
                <a:latin typeface="Times New Roman" panose="02020603050405020304" pitchFamily="18" charset="0"/>
                <a:cs typeface="Times New Roman" panose="02020603050405020304" pitchFamily="18" charset="0"/>
              </a:rPr>
              <a:t>Varrone </a:t>
            </a:r>
            <a:br>
              <a:rPr lang="it-IT" altLang="it-IT" sz="2400">
                <a:ln>
                  <a:noFill/>
                </a:ln>
                <a:latin typeface="Times New Roman" panose="02020603050405020304" pitchFamily="18" charset="0"/>
                <a:cs typeface="Times New Roman" panose="02020603050405020304" pitchFamily="18" charset="0"/>
              </a:rPr>
            </a:br>
            <a:r>
              <a:rPr lang="it-IT" sz="2400" i="1">
                <a:solidFill>
                  <a:prstClr val="black"/>
                </a:solidFill>
                <a:latin typeface="Times New Roman" panose="02020603050405020304" pitchFamily="18" charset="0"/>
                <a:cs typeface="Times New Roman" panose="02020603050405020304" pitchFamily="18" charset="0"/>
              </a:rPr>
              <a:t>De lingua Latina</a:t>
            </a:r>
            <a:br>
              <a:rPr lang="it-IT" sz="2400" i="1">
                <a:solidFill>
                  <a:prstClr val="black"/>
                </a:solidFill>
                <a:latin typeface="Times New Roman" panose="02020603050405020304" pitchFamily="18" charset="0"/>
                <a:cs typeface="Times New Roman" panose="02020603050405020304" pitchFamily="18" charset="0"/>
              </a:rPr>
            </a:br>
            <a:r>
              <a:rPr lang="it-IT" sz="2400">
                <a:solidFill>
                  <a:prstClr val="black"/>
                </a:solidFill>
                <a:latin typeface="Times New Roman" panose="02020603050405020304" pitchFamily="18" charset="0"/>
                <a:cs typeface="Times New Roman" panose="02020603050405020304" pitchFamily="18" charset="0"/>
              </a:rPr>
              <a:t>X 72-78</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5B77689-4404-40AF-8FFB-188D689E1CE2}"/>
              </a:ext>
            </a:extLst>
          </p:cNvPr>
          <p:cNvSpPr>
            <a:spLocks noGrp="1"/>
          </p:cNvSpPr>
          <p:nvPr>
            <p:ph idx="1"/>
          </p:nvPr>
        </p:nvSpPr>
        <p:spPr>
          <a:xfrm>
            <a:off x="0" y="0"/>
            <a:ext cx="12192000" cy="6858000"/>
          </a:xfrm>
          <a:blipFill>
            <a:blip r:embed="rId2"/>
            <a:tile tx="0" ty="0" sx="100000" sy="100000" flip="none" algn="tl"/>
          </a:blipFill>
        </p:spPr>
        <p:txBody>
          <a:bodyPr>
            <a:normAutofit fontScale="55000" lnSpcReduction="20000"/>
          </a:bodyPr>
          <a:lstStyle/>
          <a:p>
            <a:pPr marL="0" indent="0" algn="ctr">
              <a:spcBef>
                <a:spcPts val="0"/>
              </a:spcBef>
              <a:spcAft>
                <a:spcPts val="0"/>
              </a:spcAft>
              <a:buClrTx/>
              <a:buNone/>
            </a:pPr>
            <a:r>
              <a:rPr lang="it-IT" sz="3300"/>
              <a:t> </a:t>
            </a:r>
            <a:r>
              <a:rPr lang="it-IT" sz="3300" i="1">
                <a:latin typeface="Times New Roman" panose="02020603050405020304" pitchFamily="18" charset="0"/>
                <a:cs typeface="Times New Roman" panose="02020603050405020304" pitchFamily="18" charset="0"/>
              </a:rPr>
              <a:t>Varro noster diligentissimus investigator antiquitatis </a:t>
            </a:r>
          </a:p>
          <a:p>
            <a:pPr marL="0" indent="0" algn="ctr">
              <a:spcBef>
                <a:spcPts val="0"/>
              </a:spcBef>
              <a:spcAft>
                <a:spcPts val="0"/>
              </a:spcAft>
              <a:buClrTx/>
              <a:buNone/>
            </a:pPr>
            <a:r>
              <a:rPr lang="it-IT" sz="3300">
                <a:latin typeface="Times New Roman" panose="02020603050405020304" pitchFamily="18" charset="0"/>
                <a:cs typeface="Times New Roman" panose="02020603050405020304" pitchFamily="18" charset="0"/>
              </a:rPr>
              <a:t>(Cic. </a:t>
            </a:r>
            <a:r>
              <a:rPr lang="it-IT" sz="3300" i="1">
                <a:latin typeface="Times New Roman" panose="02020603050405020304" pitchFamily="18" charset="0"/>
                <a:cs typeface="Times New Roman" panose="02020603050405020304" pitchFamily="18" charset="0"/>
              </a:rPr>
              <a:t>Brut</a:t>
            </a:r>
            <a:r>
              <a:rPr lang="it-IT" sz="3300">
                <a:latin typeface="Times New Roman" panose="02020603050405020304" pitchFamily="18" charset="0"/>
                <a:cs typeface="Times New Roman" panose="02020603050405020304" pitchFamily="18" charset="0"/>
              </a:rPr>
              <a:t>. 60)</a:t>
            </a:r>
          </a:p>
          <a:p>
            <a:pPr marL="0" indent="0" algn="just">
              <a:spcBef>
                <a:spcPts val="0"/>
              </a:spcBef>
              <a:spcAft>
                <a:spcPts val="0"/>
              </a:spcAft>
              <a:buClrTx/>
              <a:buNone/>
            </a:pPr>
            <a:endParaRPr lang="it-IT" sz="33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a:t>
            </a:r>
            <a:r>
              <a:rPr lang="it-IT" sz="2900">
                <a:latin typeface="Times New Roman" panose="02020603050405020304" pitchFamily="18" charset="0"/>
                <a:cs typeface="Times New Roman" panose="02020603050405020304" pitchFamily="18" charset="0"/>
              </a:rPr>
              <a:t>116 a.C.- 27 a.C.)</a:t>
            </a:r>
          </a:p>
          <a:p>
            <a:pPr marL="0" indent="0" algn="just">
              <a:spcBef>
                <a:spcPts val="0"/>
              </a:spcBef>
              <a:spcAft>
                <a:spcPts val="0"/>
              </a:spcAft>
              <a:buClrTx/>
              <a:buNone/>
            </a:pPr>
            <a:r>
              <a:rPr lang="it-IT" sz="2900">
                <a:latin typeface="Times New Roman" panose="02020603050405020304" pitchFamily="18" charset="0"/>
                <a:cs typeface="Times New Roman" panose="02020603050405020304" pitchFamily="18" charset="0"/>
              </a:rPr>
              <a:t>Principali opere non pervenute:</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Antiquitates</a:t>
            </a:r>
            <a:r>
              <a:rPr lang="it-IT" sz="2900">
                <a:latin typeface="Times New Roman" panose="02020603050405020304" pitchFamily="18" charset="0"/>
                <a:cs typeface="Times New Roman" panose="02020603050405020304" pitchFamily="18" charset="0"/>
              </a:rPr>
              <a:t>:</a:t>
            </a: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divise in </a:t>
            </a:r>
            <a:r>
              <a:rPr lang="it-IT" sz="2900" i="1">
                <a:latin typeface="Times New Roman" panose="02020603050405020304" pitchFamily="18" charset="0"/>
                <a:cs typeface="Times New Roman" panose="02020603050405020304" pitchFamily="18" charset="0"/>
              </a:rPr>
              <a:t>humanae </a:t>
            </a:r>
            <a:r>
              <a:rPr lang="it-IT" sz="2900">
                <a:latin typeface="Times New Roman" panose="02020603050405020304" pitchFamily="18" charset="0"/>
                <a:cs typeface="Times New Roman" panose="02020603050405020304" pitchFamily="18" charset="0"/>
              </a:rPr>
              <a:t>e </a:t>
            </a:r>
            <a:r>
              <a:rPr lang="it-IT" sz="2900" i="1">
                <a:latin typeface="Times New Roman" panose="02020603050405020304" pitchFamily="18" charset="0"/>
                <a:cs typeface="Times New Roman" panose="02020603050405020304" pitchFamily="18" charset="0"/>
              </a:rPr>
              <a:t>divinae →  </a:t>
            </a:r>
            <a:r>
              <a:rPr lang="it-IT" sz="2900">
                <a:latin typeface="Times New Roman" panose="02020603050405020304" pitchFamily="18" charset="0"/>
                <a:cs typeface="Times New Roman" panose="02020603050405020304" pitchFamily="18" charset="0"/>
              </a:rPr>
              <a:t>grande opera erudita sulle istituzioni e la storia degli usi del popolo romano  </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Disciplinae</a:t>
            </a:r>
            <a:r>
              <a:rPr lang="it-IT" sz="2900">
                <a:latin typeface="Times New Roman" panose="02020603050405020304" pitchFamily="18" charset="0"/>
                <a:cs typeface="Times New Roman" panose="02020603050405020304" pitchFamily="18" charset="0"/>
              </a:rPr>
              <a:t>: ampio trattato di taglio ‘scientifico’ che iniziava proprio con la sezione sulla grammatica</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Logistorici</a:t>
            </a:r>
            <a:r>
              <a:rPr lang="it-IT" sz="2900">
                <a:latin typeface="Times New Roman" panose="02020603050405020304" pitchFamily="18" charset="0"/>
                <a:cs typeface="Times New Roman" panose="02020603050405020304" pitchFamily="18" charset="0"/>
              </a:rPr>
              <a:t>:  temi morali illustrati con esempi tratti dalla storia e dal mito</a:t>
            </a:r>
          </a:p>
          <a:p>
            <a:pPr marL="0" indent="0" algn="just">
              <a:spcBef>
                <a:spcPts val="0"/>
              </a:spcBef>
              <a:spcAft>
                <a:spcPts val="0"/>
              </a:spcAft>
              <a:buClrTx/>
              <a:buNone/>
            </a:pPr>
            <a:endParaRPr lang="it-IT" sz="29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900">
                <a:latin typeface="Times New Roman" panose="02020603050405020304" pitchFamily="18" charset="0"/>
                <a:cs typeface="Times New Roman" panose="02020603050405020304" pitchFamily="18" charset="0"/>
              </a:rPr>
              <a:t>Ci sono pervenute invece porzioni del:</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De lingua Latina:</a:t>
            </a:r>
          </a:p>
          <a:p>
            <a:pPr marL="0" indent="0" algn="just">
              <a:spcBef>
                <a:spcPts val="0"/>
              </a:spcBef>
              <a:spcAft>
                <a:spcPts val="0"/>
              </a:spcAft>
              <a:buClrTx/>
              <a:buNone/>
            </a:pPr>
            <a:r>
              <a:rPr lang="it-IT" sz="2900" i="1">
                <a:latin typeface="Times New Roman" panose="02020603050405020304" pitchFamily="18" charset="0"/>
                <a:cs typeface="Times New Roman" panose="02020603050405020304" pitchFamily="18" charset="0"/>
              </a:rPr>
              <a:t>                  </a:t>
            </a:r>
            <a:r>
              <a:rPr lang="it-IT" sz="2900">
                <a:latin typeface="Times New Roman" panose="02020603050405020304" pitchFamily="18" charset="0"/>
                <a:cs typeface="Times New Roman" panose="02020603050405020304" pitchFamily="18" charset="0"/>
              </a:rPr>
              <a:t>imponente opera impostata con un metodo storico-antiquario strutturata in 25 libri dei quali sono pervenuti i ll. V-X:</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r>
              <a:rPr lang="it-IT" sz="2600">
                <a:latin typeface="Times New Roman" panose="02020603050405020304" pitchFamily="18" charset="0"/>
                <a:cs typeface="Times New Roman" panose="02020603050405020304" pitchFamily="18" charset="0"/>
              </a:rPr>
              <a:t>› linguaggio come campo di indagine</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studio della lingua per capire le origini del popolo romano e delle sue istituzioni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metodo etimologico come cardine dell’analisi linguistico-storica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spiegazione del senso originario di oggetti e concetti grazie all’ausilio della ‘letteratura’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conoscenza approfondita dei primi </a:t>
            </a:r>
            <a:r>
              <a:rPr lang="it-IT" sz="2600" i="1">
                <a:latin typeface="Times New Roman" panose="02020603050405020304" pitchFamily="18" charset="0"/>
                <a:cs typeface="Times New Roman" panose="02020603050405020304" pitchFamily="18" charset="0"/>
              </a:rPr>
              <a:t>auctores </a:t>
            </a:r>
            <a:r>
              <a:rPr lang="it-IT" sz="2600">
                <a:latin typeface="Times New Roman" panose="02020603050405020304" pitchFamily="18" charset="0"/>
                <a:cs typeface="Times New Roman" panose="02020603050405020304" pitchFamily="18" charset="0"/>
              </a:rPr>
              <a:t>e poeti ‘dotti’, padri della ‘letteratura’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la lingua dei poeti tra gli ‘strumenti’ di indagine</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De re rustica</a:t>
            </a:r>
            <a:r>
              <a:rPr lang="it-IT" sz="2900">
                <a:latin typeface="Times New Roman" panose="02020603050405020304" pitchFamily="18" charset="0"/>
                <a:cs typeface="Times New Roman" panose="02020603050405020304" pitchFamily="18" charset="0"/>
              </a:rPr>
              <a:t>:  in tre libri conservati quasi integralmente:</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r>
              <a:rPr lang="it-IT" sz="2300">
                <a:latin typeface="Times New Roman" panose="02020603050405020304" pitchFamily="18" charset="0"/>
                <a:cs typeface="Times New Roman" panose="02020603050405020304" pitchFamily="18" charset="0"/>
              </a:rPr>
              <a:t>                                      </a:t>
            </a:r>
            <a:r>
              <a:rPr lang="it-IT" sz="2600">
                <a:latin typeface="Times New Roman" panose="02020603050405020304" pitchFamily="18" charset="0"/>
                <a:cs typeface="Times New Roman" panose="02020603050405020304" pitchFamily="18" charset="0"/>
              </a:rPr>
              <a:t>› esaltazione della vita dei campi come una sorta di ritorno gioioso alle origini di Roma</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trattato tecnico condotto con uno spirito conservatore e attenzione alla produttività</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coltivazione della terra (libro 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allevamento del bestiame (libro II)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allevamento degli animali da cortile (libro III)</a:t>
            </a:r>
          </a:p>
          <a:p>
            <a:pPr marL="0" indent="0" algn="just">
              <a:spcBef>
                <a:spcPts val="0"/>
              </a:spcBef>
              <a:spcAft>
                <a:spcPts val="0"/>
              </a:spcAft>
              <a:buClrTx/>
              <a:buNone/>
            </a:pPr>
            <a:r>
              <a:rPr lang="it-IT" sz="2600">
                <a:latin typeface="Times New Roman" panose="02020603050405020304" pitchFamily="18" charset="0"/>
                <a:cs typeface="Times New Roman" panose="02020603050405020304" pitchFamily="18" charset="0"/>
              </a:rPr>
              <a:t>                                   › presenza di elementi autobiografici</a:t>
            </a:r>
          </a:p>
          <a:p>
            <a:pPr marL="0" indent="0" algn="just">
              <a:spcBef>
                <a:spcPts val="0"/>
              </a:spcBef>
              <a:spcAft>
                <a:spcPts val="0"/>
              </a:spcAft>
              <a:buClrTx/>
              <a:buNone/>
            </a:pPr>
            <a:endParaRPr lang="it-IT" sz="23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900" i="1">
                <a:latin typeface="Times New Roman" panose="02020603050405020304" pitchFamily="18" charset="0"/>
                <a:cs typeface="Times New Roman" panose="02020603050405020304" pitchFamily="18" charset="0"/>
              </a:rPr>
              <a:t>Saturae Menippeae </a:t>
            </a:r>
            <a:r>
              <a:rPr lang="it-IT" sz="2900">
                <a:latin typeface="Times New Roman" panose="02020603050405020304" pitchFamily="18" charset="0"/>
                <a:cs typeface="Times New Roman" panose="02020603050405020304" pitchFamily="18" charset="0"/>
              </a:rPr>
              <a:t>(conservati circa 600 frammenti)</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745803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7AA7097C-21E2-4A95-BB96-DC53D062B8B2}"/>
              </a:ext>
            </a:extLst>
          </p:cNvPr>
          <p:cNvSpPr>
            <a:spLocks noGrp="1"/>
          </p:cNvSpPr>
          <p:nvPr>
            <p:ph type="subTitle" idx="1"/>
          </p:nvPr>
        </p:nvSpPr>
        <p:spPr>
          <a:xfrm>
            <a:off x="2072081" y="318782"/>
            <a:ext cx="8246377" cy="6306423"/>
          </a:xfrm>
        </p:spPr>
        <p:txBody>
          <a:bodyPr/>
          <a:lstStyle/>
          <a:p>
            <a:endParaRPr lang="it-IT"/>
          </a:p>
        </p:txBody>
      </p:sp>
      <p:pic>
        <p:nvPicPr>
          <p:cNvPr id="6" name="Segnaposto contenuto 4">
            <a:extLst>
              <a:ext uri="{FF2B5EF4-FFF2-40B4-BE49-F238E27FC236}">
                <a16:creationId xmlns:a16="http://schemas.microsoft.com/office/drawing/2014/main" id="{61F21D70-9EA4-4E69-9CC4-EF0DE087E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68387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30FCCD-8CB1-4672-A48E-E92FDA2879A5}"/>
              </a:ext>
            </a:extLst>
          </p:cNvPr>
          <p:cNvSpPr>
            <a:spLocks noGrp="1"/>
          </p:cNvSpPr>
          <p:nvPr>
            <p:ph idx="1"/>
          </p:nvPr>
        </p:nvSpPr>
        <p:spPr>
          <a:xfrm>
            <a:off x="0" y="0"/>
            <a:ext cx="12192000" cy="6857999"/>
          </a:xfrm>
          <a:blipFill>
            <a:blip r:embed="rId2"/>
            <a:tile tx="0" ty="0" sx="100000" sy="100000" flip="none" algn="tl"/>
          </a:blipFill>
        </p:spPr>
        <p:txBody>
          <a:bodyPr/>
          <a:lstStyle/>
          <a:p>
            <a:pPr marL="0" indent="0">
              <a:buNone/>
            </a:pPr>
            <a:r>
              <a:rPr lang="it-IT"/>
              <a:t>- </a:t>
            </a:r>
            <a:r>
              <a:rPr lang="it-IT">
                <a:latin typeface="Times New Roman" panose="02020603050405020304" pitchFamily="18" charset="0"/>
                <a:cs typeface="Times New Roman" panose="02020603050405020304" pitchFamily="18" charset="0"/>
              </a:rPr>
              <a:t>Dibattito negli studi linguistici antichi tra analogismo e anomalismo</a:t>
            </a:r>
          </a:p>
          <a:p>
            <a:pPr marL="0" indent="0" algn="ctr">
              <a:buNone/>
            </a:pPr>
            <a:r>
              <a:rPr lang="it-IT">
                <a:latin typeface="Times New Roman" panose="02020603050405020304" pitchFamily="18" charset="0"/>
                <a:cs typeface="Times New Roman" panose="02020603050405020304" pitchFamily="18" charset="0"/>
              </a:rPr>
              <a:t>         Anomalia connessa all’uso  </a:t>
            </a:r>
            <a:r>
              <a:rPr lang="it-IT" i="1">
                <a:latin typeface="Times New Roman" panose="02020603050405020304" pitchFamily="18" charset="0"/>
                <a:cs typeface="Times New Roman" panose="02020603050405020304" pitchFamily="18" charset="0"/>
              </a:rPr>
              <a:t>vs  </a:t>
            </a:r>
            <a:r>
              <a:rPr lang="it-IT">
                <a:latin typeface="Times New Roman" panose="02020603050405020304" pitchFamily="18" charset="0"/>
                <a:cs typeface="Times New Roman" panose="02020603050405020304" pitchFamily="18" charset="0"/>
              </a:rPr>
              <a:t>analogia connessa alla norma regolatrice</a:t>
            </a:r>
            <a:endParaRPr lang="it-IT" sz="1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Cratete di Mallo e la scuola pergamena + stoici (anomalia)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Aristarco e la scuola alessandrina (analogia)</a:t>
            </a:r>
            <a:r>
              <a:rPr lang="it-IT" sz="1000">
                <a:latin typeface="Times New Roman" panose="02020603050405020304" pitchFamily="18" charset="0"/>
                <a:cs typeface="Times New Roman" panose="02020603050405020304" pitchFamily="18" charset="0"/>
              </a:rPr>
              <a:t>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 Problema del dominio nei fatti linguistici di razionale o dell’irrazionale → confronto con la natura</a:t>
            </a:r>
          </a:p>
          <a:p>
            <a:pPr marL="0" indent="0">
              <a:buNone/>
            </a:pPr>
            <a:r>
              <a:rPr lang="it-IT">
                <a:latin typeface="Times New Roman" panose="02020603050405020304" pitchFamily="18" charset="0"/>
                <a:cs typeface="Times New Roman" panose="02020603050405020304" pitchFamily="18" charset="0"/>
              </a:rPr>
              <a:t>Creazione di nuove parole che poi si flettono secondo paradigmi e danno vita a varietà di forme</a:t>
            </a:r>
          </a:p>
          <a:p>
            <a:pPr marL="0" indent="0">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Questo processo linguistico e la varietà morfologica e flessionale seguono leggi costanti o no? Prevale la conformità e la regola o il loro contrario e l’uso? </a:t>
            </a:r>
          </a:p>
          <a:p>
            <a:pPr marL="0" indent="0">
              <a:buNone/>
            </a:pPr>
            <a:r>
              <a:rPr lang="it-IT">
                <a:latin typeface="Times New Roman" panose="02020603050405020304" pitchFamily="18" charset="0"/>
                <a:cs typeface="Times New Roman" panose="02020603050405020304" pitchFamily="18" charset="0"/>
              </a:rPr>
              <a:t>- Anomalisti → uso (= </a:t>
            </a:r>
            <a:r>
              <a:rPr lang="it-IT" i="1">
                <a:latin typeface="Times New Roman" panose="02020603050405020304" pitchFamily="18" charset="0"/>
                <a:cs typeface="Times New Roman" panose="02020603050405020304" pitchFamily="18" charset="0"/>
              </a:rPr>
              <a:t>consuetudo</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vs</a:t>
            </a:r>
            <a:r>
              <a:rPr lang="it-IT">
                <a:latin typeface="Times New Roman" panose="02020603050405020304" pitchFamily="18" charset="0"/>
                <a:cs typeface="Times New Roman" panose="02020603050405020304" pitchFamily="18" charset="0"/>
              </a:rPr>
              <a:t>  Analogisti → regola  (= </a:t>
            </a:r>
            <a:r>
              <a:rPr lang="it-IT" i="1">
                <a:latin typeface="Times New Roman" panose="02020603050405020304" pitchFamily="18" charset="0"/>
                <a:cs typeface="Times New Roman" panose="02020603050405020304" pitchFamily="18" charset="0"/>
              </a:rPr>
              <a:t>ratio</a:t>
            </a:r>
            <a:r>
              <a:rPr lang="it-IT">
                <a:latin typeface="Times New Roman" panose="02020603050405020304" pitchFamily="18" charset="0"/>
                <a:cs typeface="Times New Roman" panose="02020603050405020304" pitchFamily="18" charset="0"/>
              </a:rPr>
              <a:t>)</a:t>
            </a:r>
          </a:p>
          <a:p>
            <a:pPr marL="0" indent="0">
              <a:buNone/>
            </a:pPr>
            <a:r>
              <a:rPr lang="it-IT">
                <a:latin typeface="Times New Roman" panose="02020603050405020304" pitchFamily="18" charset="0"/>
                <a:cs typeface="Times New Roman" panose="02020603050405020304" pitchFamily="18" charset="0"/>
              </a:rPr>
              <a:t>- Analogia e anomalia → due aspetti di uno stesso processo, si condizionano e completano tra loro e sussistono   </a:t>
            </a:r>
          </a:p>
          <a:p>
            <a:pPr marL="0" indent="0">
              <a:buNone/>
            </a:pPr>
            <a:r>
              <a:rPr lang="it-IT">
                <a:latin typeface="Times New Roman" panose="02020603050405020304" pitchFamily="18" charset="0"/>
                <a:cs typeface="Times New Roman" panose="02020603050405020304" pitchFamily="18" charset="0"/>
              </a:rPr>
              <a:t>                              soluzione conciliatrice adottata da Varrone  </a:t>
            </a:r>
          </a:p>
        </p:txBody>
      </p:sp>
      <p:sp>
        <p:nvSpPr>
          <p:cNvPr id="5" name="Freccia circolare a destra 4">
            <a:extLst>
              <a:ext uri="{FF2B5EF4-FFF2-40B4-BE49-F238E27FC236}">
                <a16:creationId xmlns:a16="http://schemas.microsoft.com/office/drawing/2014/main" id="{4142D25C-A89A-4B77-84B2-E2858C7FBE94}"/>
              </a:ext>
            </a:extLst>
          </p:cNvPr>
          <p:cNvSpPr/>
          <p:nvPr/>
        </p:nvSpPr>
        <p:spPr>
          <a:xfrm>
            <a:off x="1610686" y="453006"/>
            <a:ext cx="268448" cy="385893"/>
          </a:xfrm>
          <a:prstGeom prst="curv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curva 7">
            <a:extLst>
              <a:ext uri="{FF2B5EF4-FFF2-40B4-BE49-F238E27FC236}">
                <a16:creationId xmlns:a16="http://schemas.microsoft.com/office/drawing/2014/main" id="{8A6E78D1-54DE-40F2-83DB-0136917F7CCE}"/>
              </a:ext>
            </a:extLst>
          </p:cNvPr>
          <p:cNvSpPr/>
          <p:nvPr/>
        </p:nvSpPr>
        <p:spPr>
          <a:xfrm rot="5400000">
            <a:off x="975219" y="2728519"/>
            <a:ext cx="281031" cy="260059"/>
          </a:xfrm>
          <a:prstGeom prst="bentArrow">
            <a:avLst>
              <a:gd name="adj1" fmla="val 25000"/>
              <a:gd name="adj2" fmla="val 25000"/>
              <a:gd name="adj3" fmla="val 25000"/>
              <a:gd name="adj4" fmla="val 2836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89280C6E-810E-4342-B53A-F81083249A48}"/>
              </a:ext>
            </a:extLst>
          </p:cNvPr>
          <p:cNvSpPr/>
          <p:nvPr/>
        </p:nvSpPr>
        <p:spPr>
          <a:xfrm>
            <a:off x="5436066" y="3489820"/>
            <a:ext cx="209725" cy="48656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63219109-AD8F-46CD-B975-C2B441F2648B}"/>
              </a:ext>
            </a:extLst>
          </p:cNvPr>
          <p:cNvSpPr/>
          <p:nvPr/>
        </p:nvSpPr>
        <p:spPr>
          <a:xfrm rot="1844823">
            <a:off x="1709417" y="6016681"/>
            <a:ext cx="536896" cy="18448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846483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D1D1932A-24DC-440E-BA2F-FA87086180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a:blipFill>
            <a:blip r:embed="rId3"/>
            <a:tile tx="0" ty="0" sx="100000" sy="100000" flip="none" algn="tl"/>
          </a:blipFill>
        </p:spPr>
      </p:pic>
    </p:spTree>
    <p:extLst>
      <p:ext uri="{BB962C8B-B14F-4D97-AF65-F5344CB8AC3E}">
        <p14:creationId xmlns:p14="http://schemas.microsoft.com/office/powerpoint/2010/main" val="12241829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F363E62B-D358-477D-916F-A86045D371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4764947"/>
          </a:xfrm>
          <a:blipFill>
            <a:blip r:embed="rId3"/>
            <a:tile tx="0" ty="0" sx="100000" sy="100000" flip="none" algn="tl"/>
          </a:blipFill>
        </p:spPr>
      </p:pic>
      <p:sp>
        <p:nvSpPr>
          <p:cNvPr id="7" name="Rettangolo 6">
            <a:extLst>
              <a:ext uri="{FF2B5EF4-FFF2-40B4-BE49-F238E27FC236}">
                <a16:creationId xmlns:a16="http://schemas.microsoft.com/office/drawing/2014/main" id="{B5C1DE37-0705-4CA9-82E7-E6E49DC810BA}"/>
              </a:ext>
            </a:extLst>
          </p:cNvPr>
          <p:cNvSpPr/>
          <p:nvPr/>
        </p:nvSpPr>
        <p:spPr>
          <a:xfrm>
            <a:off x="5553512" y="4228050"/>
            <a:ext cx="6638488" cy="536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CasellaDiTesto 7">
            <a:extLst>
              <a:ext uri="{FF2B5EF4-FFF2-40B4-BE49-F238E27FC236}">
                <a16:creationId xmlns:a16="http://schemas.microsoft.com/office/drawing/2014/main" id="{237150CA-AEF9-45D6-A329-C7DD48C859AF}"/>
              </a:ext>
            </a:extLst>
          </p:cNvPr>
          <p:cNvSpPr txBox="1"/>
          <p:nvPr/>
        </p:nvSpPr>
        <p:spPr>
          <a:xfrm>
            <a:off x="0" y="4764947"/>
            <a:ext cx="12192000" cy="2369880"/>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(Citazione da: </a:t>
            </a:r>
            <a:r>
              <a:rPr kumimoji="0" lang="it-IT"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Opere di Marco Terenzio Varrone</a:t>
            </a:r>
            <a:r>
              <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cura di Antonio Traglia, Utet, Torino 1974, p. 20)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912195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C9F4FE-D870-4097-B7C3-EFD0269CCE7E}"/>
              </a:ext>
            </a:extLst>
          </p:cNvPr>
          <p:cNvSpPr>
            <a:spLocks noGrp="1"/>
          </p:cNvSpPr>
          <p:nvPr>
            <p:ph idx="1"/>
          </p:nvPr>
        </p:nvSpPr>
        <p:spPr>
          <a:xfrm>
            <a:off x="-1" y="0"/>
            <a:ext cx="12192001" cy="6858000"/>
          </a:xfrm>
          <a:blipFill>
            <a:blip r:embed="rId2"/>
            <a:tile tx="0" ty="0" sx="100000" sy="100000" flip="none" algn="tl"/>
          </a:blipFill>
        </p:spPr>
        <p:txBody>
          <a:bodyPr>
            <a:normAutofit/>
          </a:bodyPr>
          <a:lstStyle/>
          <a:p>
            <a:pPr marL="0" indent="0">
              <a:buNone/>
            </a:pPr>
            <a:r>
              <a:rPr lang="it-IT" sz="2000">
                <a:latin typeface="Times New Roman" panose="02020603050405020304" pitchFamily="18" charset="0"/>
                <a:cs typeface="Times New Roman" panose="02020603050405020304" pitchFamily="18" charset="0"/>
              </a:rPr>
              <a:t>- Libro X:  conclusioni generali sulle argomentazioni sull’analogia linguistica esposte nei ll. VIII e IX </a:t>
            </a:r>
          </a:p>
          <a:p>
            <a:pPr marL="0" indent="0">
              <a:buNone/>
            </a:pPr>
            <a:r>
              <a:rPr lang="it-IT" sz="2000">
                <a:latin typeface="Times New Roman" panose="02020603050405020304" pitchFamily="18" charset="0"/>
                <a:cs typeface="Times New Roman" panose="02020603050405020304" pitchFamily="18" charset="0"/>
              </a:rPr>
              <a:t>- Analogia linguistica in rapporto all’uso dei parlanti  → definizione che tiene conto di una distinzione di categorie di parlanti e del rapporto con l’uso linguistico</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Riconoscimento dell’evoluzione storica</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Riconoscimento della differenziazione in base al contesto di comunicazione</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Differenti tipi di analogia      </a:t>
            </a:r>
          </a:p>
          <a:p>
            <a:pPr marL="0" indent="0">
              <a:lnSpc>
                <a:spcPct val="110000"/>
              </a:lnSpc>
              <a:spcBef>
                <a:spcPts val="0"/>
              </a:spcBef>
              <a:spcAft>
                <a:spcPts val="0"/>
              </a:spcAft>
              <a:buNone/>
            </a:pPr>
            <a:r>
              <a:rPr lang="it-IT" sz="2000">
                <a:latin typeface="Times New Roman" panose="02020603050405020304" pitchFamily="18" charset="0"/>
                <a:cs typeface="Times New Roman" panose="02020603050405020304" pitchFamily="18" charset="0"/>
              </a:rPr>
              <a:t>                                           › Libertà linguistica dei poeti</a:t>
            </a:r>
          </a:p>
          <a:p>
            <a:pPr marL="0" indent="0">
              <a:lnSpc>
                <a:spcPct val="110000"/>
              </a:lnSpc>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72. </a:t>
            </a:r>
            <a:r>
              <a:rPr lang="it-IT" sz="2000">
                <a:latin typeface="Times New Roman" panose="02020603050405020304" pitchFamily="18" charset="0"/>
                <a:cs typeface="Times New Roman" panose="02020603050405020304" pitchFamily="18" charset="0"/>
              </a:rPr>
              <a:t>cf. § X 63: « quando v’è analogia, ve ne sono di tre tipi, uno negli elementi, un secondo nei suoni, il terzo in entrambi, i primi due sono semplici, il terzo doppio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Res</a:t>
            </a:r>
            <a:r>
              <a:rPr lang="it-IT" sz="2000">
                <a:latin typeface="Times New Roman" panose="02020603050405020304" pitchFamily="18" charset="0"/>
                <a:cs typeface="Times New Roman" panose="02020603050405020304" pitchFamily="18" charset="0"/>
              </a:rPr>
              <a:t> = valore metalinguistico di sostanza grammaticale → elemento morfologico  (</a:t>
            </a:r>
            <a:r>
              <a:rPr lang="it-IT" sz="2000" i="1">
                <a:latin typeface="Times New Roman" panose="02020603050405020304" pitchFamily="18" charset="0"/>
                <a:cs typeface="Times New Roman" panose="02020603050405020304" pitchFamily="18" charset="0"/>
              </a:rPr>
              <a:t>materia)</a:t>
            </a: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Vox</a:t>
            </a:r>
            <a:r>
              <a:rPr lang="it-IT" sz="2000">
                <a:latin typeface="Times New Roman" panose="02020603050405020304" pitchFamily="18" charset="0"/>
                <a:cs typeface="Times New Roman" panose="02020603050405020304" pitchFamily="18" charset="0"/>
              </a:rPr>
              <a:t> = valore metalinguistico di forma grammaticale → aspetto fonologico (</a:t>
            </a:r>
            <a:r>
              <a:rPr lang="it-IT" sz="2000" i="1">
                <a:latin typeface="Times New Roman" panose="02020603050405020304" pitchFamily="18" charset="0"/>
                <a:cs typeface="Times New Roman" panose="02020603050405020304" pitchFamily="18" charset="0"/>
              </a:rPr>
              <a:t>figura)</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73. </a:t>
            </a:r>
            <a:r>
              <a:rPr lang="it-IT" sz="2000" i="1">
                <a:latin typeface="Times New Roman" panose="02020603050405020304" pitchFamily="18" charset="0"/>
                <a:cs typeface="Times New Roman" panose="02020603050405020304" pitchFamily="18" charset="0"/>
              </a:rPr>
              <a:t>Ling. Lat</a:t>
            </a:r>
            <a:r>
              <a:rPr lang="it-IT" sz="2000">
                <a:latin typeface="Times New Roman" panose="02020603050405020304" pitchFamily="18" charset="0"/>
                <a:cs typeface="Times New Roman" panose="02020603050405020304" pitchFamily="18" charset="0"/>
              </a:rPr>
              <a:t>., VII 28: «cascus significa vetus [...] la sua etimologia è sabina ».</a:t>
            </a: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cascus . . . suri</a:t>
            </a:r>
            <a:r>
              <a:rPr lang="it-IT" sz="2000">
                <a:latin typeface="Times New Roman" panose="02020603050405020304" pitchFamily="18" charset="0"/>
                <a:cs typeface="Times New Roman" panose="02020603050405020304" pitchFamily="18" charset="0"/>
              </a:rPr>
              <a:t>: cf. </a:t>
            </a:r>
            <a:r>
              <a:rPr lang="it-IT" sz="2000" i="1">
                <a:latin typeface="Times New Roman" panose="02020603050405020304" pitchFamily="18" charset="0"/>
                <a:cs typeface="Times New Roman" panose="02020603050405020304" pitchFamily="18" charset="0"/>
              </a:rPr>
              <a:t>Annales</a:t>
            </a:r>
            <a:r>
              <a:rPr lang="it-IT" sz="2000">
                <a:latin typeface="Times New Roman" panose="02020603050405020304" pitchFamily="18" charset="0"/>
                <a:cs typeface="Times New Roman" panose="02020603050405020304" pitchFamily="18" charset="0"/>
              </a:rPr>
              <a:t> di Ennio (risp. 24 e 525 Vahlen = 22 e 540 Skutsch)</a:t>
            </a:r>
          </a:p>
          <a:p>
            <a:pPr marL="0" indent="0" algn="just">
              <a:spcBef>
                <a:spcPts val="0"/>
              </a:spcBef>
              <a:spcAft>
                <a:spcPts val="0"/>
              </a:spcAft>
              <a:buNone/>
            </a:pPr>
            <a:r>
              <a:rPr lang="it-IT" sz="2000" i="1">
                <a:latin typeface="Times New Roman" panose="02020603050405020304" pitchFamily="18" charset="0"/>
                <a:cs typeface="Times New Roman" panose="02020603050405020304" pitchFamily="18" charset="0"/>
              </a:rPr>
              <a:t>- amicitia … inimicitia</a:t>
            </a:r>
            <a:r>
              <a:rPr lang="it-IT" sz="2000">
                <a:latin typeface="Times New Roman" panose="02020603050405020304" pitchFamily="18" charset="0"/>
                <a:cs typeface="Times New Roman" panose="02020603050405020304" pitchFamily="18" charset="0"/>
              </a:rPr>
              <a:t>: cf. Ennio, </a:t>
            </a:r>
            <a:r>
              <a:rPr lang="it-IT" sz="2000" i="1">
                <a:latin typeface="Times New Roman" panose="02020603050405020304" pitchFamily="18" charset="0"/>
                <a:cs typeface="Times New Roman" panose="02020603050405020304" pitchFamily="18" charset="0"/>
              </a:rPr>
              <a:t>scaen</a:t>
            </a:r>
            <a:r>
              <a:rPr lang="it-IT" sz="2000">
                <a:latin typeface="Times New Roman" panose="02020603050405020304" pitchFamily="18" charset="0"/>
                <a:cs typeface="Times New Roman" panose="02020603050405020304" pitchFamily="18" charset="0"/>
              </a:rPr>
              <a:t>., 12 Vahlen (Jocelyn, p. 164): </a:t>
            </a:r>
            <a:r>
              <a:rPr lang="it-IT" sz="2000" i="1">
                <a:latin typeface="Times New Roman" panose="02020603050405020304" pitchFamily="18" charset="0"/>
                <a:cs typeface="Times New Roman" panose="02020603050405020304" pitchFamily="18" charset="0"/>
              </a:rPr>
              <a:t>eo ego ingenio natus sum: amicitiam atque inimicitiam in frontem promptam gero </a:t>
            </a:r>
            <a:r>
              <a:rPr lang="it-IT" sz="2000">
                <a:latin typeface="Times New Roman" panose="02020603050405020304" pitchFamily="18" charset="0"/>
                <a:cs typeface="Times New Roman" panose="02020603050405020304" pitchFamily="18" charset="0"/>
              </a:rPr>
              <a:t>(‘sono nato con una tale indole: l’amicizia e l’inimicizia le porto stampate sulla fronte’); </a:t>
            </a:r>
          </a:p>
        </p:txBody>
      </p:sp>
    </p:spTree>
    <p:extLst>
      <p:ext uri="{BB962C8B-B14F-4D97-AF65-F5344CB8AC3E}">
        <p14:creationId xmlns:p14="http://schemas.microsoft.com/office/powerpoint/2010/main" val="1678109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7A8FA168-BA59-4B7F-95F0-18E8B41673AD}"/>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800" i="1"/>
              <a:t>La lingua latina</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4595FA9A-1D8D-4885-AAD2-E2E6B7BDF7CD}"/>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lstStyle/>
          <a:p>
            <a:pPr eaLnBrk="1" hangingPunct="1">
              <a:spcBef>
                <a:spcPct val="0"/>
              </a:spcBef>
              <a:spcAft>
                <a:spcPct val="0"/>
              </a:spcAft>
              <a:defRPr/>
            </a:pPr>
            <a:endParaRPr lang="it-IT" altLang="it-IT" sz="1700"/>
          </a:p>
          <a:p>
            <a:pPr eaLnBrk="1" hangingPunct="1">
              <a:spcBef>
                <a:spcPct val="0"/>
              </a:spcBef>
              <a:spcAft>
                <a:spcPct val="0"/>
              </a:spcAft>
              <a:defRPr/>
            </a:pPr>
            <a:endParaRPr lang="it-IT" altLang="it-IT" sz="1700"/>
          </a:p>
          <a:p>
            <a:pPr eaLnBrk="1" hangingPunct="1">
              <a:spcBef>
                <a:spcPct val="0"/>
              </a:spcBef>
              <a:spcAft>
                <a:spcPct val="0"/>
              </a:spcAft>
              <a:defRPr/>
            </a:pPr>
            <a:r>
              <a:rPr lang="it-IT" altLang="it-IT" sz="2400"/>
              <a:t>Evoluzione e trasformazione del latino</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A49093A-2103-4E8B-826A-7E72D5CCC6CF}"/>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buNone/>
            </a:pPr>
            <a:r>
              <a:rPr lang="it-IT" sz="2000" b="1">
                <a:latin typeface="Times New Roman" panose="02020603050405020304" pitchFamily="18" charset="0"/>
                <a:cs typeface="Times New Roman" panose="02020603050405020304" pitchFamily="18" charset="0"/>
              </a:rPr>
              <a:t>§ 74.</a:t>
            </a:r>
            <a:r>
              <a:rPr lang="it-IT" sz="2000" b="1" i="1">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Declinatio</a:t>
            </a:r>
            <a:r>
              <a:rPr lang="it-IT" sz="2000">
                <a:latin typeface="Times New Roman" panose="02020603050405020304" pitchFamily="18" charset="0"/>
                <a:cs typeface="Times New Roman" panose="02020603050405020304" pitchFamily="18" charset="0"/>
              </a:rPr>
              <a:t>: il termine indica sia la ‘declinazione’, sia la ‘coniugazione’, sia la ‘derivazione’ di una parola da un’altra: è possibile rendere in italiano con: ‘variazione’. </a:t>
            </a:r>
          </a:p>
          <a:p>
            <a:pPr marL="0" indent="0">
              <a:buNone/>
            </a:pPr>
            <a:r>
              <a:rPr lang="it-IT" sz="2000">
                <a:latin typeface="Times New Roman" panose="02020603050405020304" pitchFamily="18" charset="0"/>
                <a:cs typeface="Times New Roman" panose="02020603050405020304" pitchFamily="18" charset="0"/>
              </a:rPr>
              <a:t>- Distinzione di tre tipologie d’uso linguistico sul piano dell’effettiva storicità (antico, contemporaneo, di nessuna epoca) </a:t>
            </a:r>
          </a:p>
          <a:p>
            <a:pPr marL="0" indent="0">
              <a:buNone/>
            </a:pPr>
            <a:r>
              <a:rPr lang="it-IT" sz="2000">
                <a:latin typeface="Times New Roman" panose="02020603050405020304" pitchFamily="18" charset="0"/>
                <a:cs typeface="Times New Roman" panose="02020603050405020304" pitchFamily="18" charset="0"/>
              </a:rPr>
              <a:t>- I poeti hanno la possibilità di ricorrere a modalità espressive ‘astoriche’</a:t>
            </a:r>
          </a:p>
          <a:p>
            <a:pPr marL="0" indent="0" algn="just">
              <a:buNone/>
            </a:pPr>
            <a:r>
              <a:rPr lang="it-IT" sz="2000">
                <a:latin typeface="Times New Roman" panose="02020603050405020304" pitchFamily="18" charset="0"/>
                <a:cs typeface="Times New Roman" panose="02020603050405020304" pitchFamily="18" charset="0"/>
              </a:rPr>
              <a:t>- Distinzione: tre tipologie di analogia riguardante la natura delle parole e il rapporto con la consuetudine linguistica dei singoli e dei poeti che godono di una libertà maggiore sul piano linguistico-espressivo</a:t>
            </a:r>
          </a:p>
          <a:p>
            <a:pPr marL="0" indent="0">
              <a:buNone/>
            </a:pPr>
            <a:r>
              <a:rPr lang="it-IT" sz="2000">
                <a:latin typeface="Times New Roman" panose="02020603050405020304" pitchFamily="18" charset="0"/>
                <a:cs typeface="Times New Roman" panose="02020603050405020304" pitchFamily="18" charset="0"/>
              </a:rPr>
              <a:t>- Affermazione della possibilità di uso linguistico individuale differente rispetto a quello consuetudinario e collettivo</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77.</a:t>
            </a:r>
            <a:r>
              <a:rPr lang="it-IT" sz="2000" b="1" i="1">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Declinatio</a:t>
            </a:r>
            <a:r>
              <a:rPr lang="it-IT" sz="2000">
                <a:latin typeface="Times New Roman" panose="02020603050405020304" pitchFamily="18" charset="0"/>
                <a:cs typeface="Times New Roman" panose="02020603050405020304" pitchFamily="18" charset="0"/>
              </a:rPr>
              <a:t> indica sia la derivazione di una parola da un’altra (</a:t>
            </a:r>
            <a:r>
              <a:rPr lang="it-IT" sz="2000" i="1">
                <a:latin typeface="Times New Roman" panose="02020603050405020304" pitchFamily="18" charset="0"/>
                <a:cs typeface="Times New Roman" panose="02020603050405020304" pitchFamily="18" charset="0"/>
              </a:rPr>
              <a:t>verbum in verbum</a:t>
            </a:r>
            <a:r>
              <a:rPr lang="it-IT" sz="2000">
                <a:latin typeface="Times New Roman" panose="02020603050405020304" pitchFamily="18" charset="0"/>
                <a:cs typeface="Times New Roman" panose="02020603050405020304" pitchFamily="18" charset="0"/>
              </a:rPr>
              <a:t>) sia la modifica flessionale (</a:t>
            </a:r>
            <a:r>
              <a:rPr lang="it-IT" sz="2000" i="1">
                <a:latin typeface="Times New Roman" panose="02020603050405020304" pitchFamily="18" charset="0"/>
                <a:cs typeface="Times New Roman" panose="02020603050405020304" pitchFamily="18" charset="0"/>
              </a:rPr>
              <a:t>verbi discrimen</a:t>
            </a:r>
            <a:r>
              <a:rPr lang="it-IT" sz="2000">
                <a:latin typeface="Times New Roman" panose="02020603050405020304" pitchFamily="18" charset="0"/>
                <a:cs typeface="Times New Roman" panose="02020603050405020304" pitchFamily="18" charset="0"/>
              </a:rPr>
              <a:t>) che producono effetti sull’aspetto fonologico della parola (</a:t>
            </a:r>
            <a:r>
              <a:rPr lang="it-IT" sz="2000" i="1">
                <a:latin typeface="Times New Roman" panose="02020603050405020304" pitchFamily="18" charset="0"/>
                <a:cs typeface="Times New Roman" panose="02020603050405020304" pitchFamily="18" charset="0"/>
              </a:rPr>
              <a:t>vocis commutatio</a:t>
            </a:r>
            <a:r>
              <a:rPr lang="it-IT" sz="2000">
                <a:latin typeface="Times New Roman" panose="02020603050405020304" pitchFamily="18" charset="0"/>
                <a:cs typeface="Times New Roman" panose="02020603050405020304" pitchFamily="18" charset="0"/>
              </a:rPr>
              <a:t>)</a:t>
            </a:r>
          </a:p>
          <a:p>
            <a:pPr marL="0" indent="0">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verbi discrimen</a:t>
            </a:r>
            <a:r>
              <a:rPr lang="it-IT" sz="2000">
                <a:latin typeface="Times New Roman" panose="02020603050405020304" pitchFamily="18" charset="0"/>
                <a:cs typeface="Times New Roman" panose="02020603050405020304" pitchFamily="18" charset="0"/>
              </a:rPr>
              <a:t> = differenza determinata dalla varietà desinenziale o tematico-desinenziale</a:t>
            </a:r>
          </a:p>
          <a:p>
            <a:pPr marL="0" indent="0">
              <a:spcBef>
                <a:spcPts val="0"/>
              </a:spcBef>
              <a:spcAft>
                <a:spcPts val="0"/>
              </a:spcAft>
              <a:buNone/>
            </a:pPr>
            <a:r>
              <a:rPr lang="it-IT" sz="2000" i="1">
                <a:latin typeface="Times New Roman" panose="02020603050405020304" pitchFamily="18" charset="0"/>
                <a:cs typeface="Times New Roman" panose="02020603050405020304" pitchFamily="18" charset="0"/>
              </a:rPr>
              <a:t>- transire </a:t>
            </a:r>
            <a:r>
              <a:rPr lang="it-IT" sz="2000">
                <a:latin typeface="Times New Roman" panose="02020603050405020304" pitchFamily="18" charset="0"/>
                <a:cs typeface="Times New Roman" panose="02020603050405020304" pitchFamily="18" charset="0"/>
              </a:rPr>
              <a:t>= termine tecnico per indicare il passaggio ai casi obliqui o più in generale da una forma a un’altra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transit mens</a:t>
            </a:r>
            <a:r>
              <a:rPr lang="it-IT" sz="2000">
                <a:latin typeface="Times New Roman" panose="02020603050405020304" pitchFamily="18" charset="0"/>
                <a:cs typeface="Times New Roman" panose="02020603050405020304" pitchFamily="18" charset="0"/>
              </a:rPr>
              <a:t> = mutamento logico connesso con quello formale e quindi espresso da quest’ultimo</a:t>
            </a:r>
          </a:p>
          <a:p>
            <a:pPr marL="0" indent="0">
              <a:buNone/>
            </a:pPr>
            <a:endParaRPr lang="it-IT" sz="2000" b="1">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 79. </a:t>
            </a:r>
            <a:r>
              <a:rPr lang="it-IT" sz="2000" i="1">
                <a:latin typeface="Times New Roman" panose="02020603050405020304" pitchFamily="18" charset="0"/>
                <a:cs typeface="Times New Roman" panose="02020603050405020304" pitchFamily="18" charset="0"/>
              </a:rPr>
              <a:t>vivor </a:t>
            </a:r>
            <a:r>
              <a:rPr lang="it-IT" sz="2000">
                <a:latin typeface="Times New Roman" panose="02020603050405020304" pitchFamily="18" charset="0"/>
                <a:cs typeface="Times New Roman" panose="02020603050405020304" pitchFamily="18" charset="0"/>
              </a:rPr>
              <a:t>: cf. Ennio, </a:t>
            </a:r>
            <a:r>
              <a:rPr lang="it-IT" sz="2000" i="1">
                <a:latin typeface="Times New Roman" panose="02020603050405020304" pitchFamily="18" charset="0"/>
                <a:cs typeface="Times New Roman" panose="02020603050405020304" pitchFamily="18" charset="0"/>
              </a:rPr>
              <a:t>trag</a:t>
            </a:r>
            <a:r>
              <a:rPr lang="it-IT" sz="2000">
                <a:latin typeface="Times New Roman" panose="02020603050405020304" pitchFamily="18" charset="0"/>
                <a:cs typeface="Times New Roman" panose="02020603050405020304" pitchFamily="18" charset="0"/>
              </a:rPr>
              <a:t>., 241 Vahlen (= 202 Jocelyn): </a:t>
            </a:r>
            <a:r>
              <a:rPr lang="it-IT" sz="2000" i="1">
                <a:latin typeface="Times New Roman" panose="02020603050405020304" pitchFamily="18" charset="0"/>
                <a:cs typeface="Times New Roman" panose="02020603050405020304" pitchFamily="18" charset="0"/>
              </a:rPr>
              <a:t>vitam vivitur</a:t>
            </a:r>
            <a:r>
              <a:rPr lang="it-IT" sz="2000">
                <a:latin typeface="Times New Roman" panose="02020603050405020304" pitchFamily="18" charset="0"/>
                <a:cs typeface="Times New Roman" panose="02020603050405020304" pitchFamily="18" charset="0"/>
              </a:rPr>
              <a:t> </a:t>
            </a:r>
          </a:p>
          <a:p>
            <a:pPr marL="0" indent="0">
              <a:buNone/>
            </a:pPr>
            <a:endParaRPr lang="it-IT"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2945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Cicerone</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De oratore </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I, 149-159</a:t>
            </a:r>
            <a:br>
              <a:rPr lang="it-IT" sz="2400">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42802937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92729F-B4F5-4E1E-8D5F-6F58B3F0EB37}"/>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a:buClrTx/>
              <a:buFontTx/>
              <a:buChar char="-"/>
            </a:pPr>
            <a:r>
              <a:rPr lang="it-IT" i="1">
                <a:latin typeface="Times New Roman" panose="02020603050405020304" pitchFamily="18" charset="0"/>
                <a:cs typeface="Times New Roman" panose="02020603050405020304" pitchFamily="18" charset="0"/>
              </a:rPr>
              <a:t>Laus dicendi </a:t>
            </a:r>
            <a:r>
              <a:rPr lang="it-IT">
                <a:latin typeface="Times New Roman" panose="02020603050405020304" pitchFamily="18" charset="0"/>
                <a:cs typeface="Times New Roman" panose="02020603050405020304" pitchFamily="18" charset="0"/>
              </a:rPr>
              <a:t>     capacità di attrarre e di guidare, modificare i pensieri attraverso le parole</a:t>
            </a:r>
          </a:p>
          <a:p>
            <a:pPr marL="0" indent="0">
              <a:buNone/>
            </a:pPr>
            <a:endParaRPr lang="it-IT" i="1">
              <a:latin typeface="Times New Roman" panose="02020603050405020304" pitchFamily="18" charset="0"/>
              <a:cs typeface="Times New Roman" panose="02020603050405020304" pitchFamily="18" charset="0"/>
            </a:endParaRPr>
          </a:p>
          <a:p>
            <a:pPr marL="0" indent="0" algn="ctr">
              <a:buNone/>
            </a:pPr>
            <a:r>
              <a:rPr lang="it-IT">
                <a:latin typeface="Times New Roman" panose="02020603050405020304" pitchFamily="18" charset="0"/>
                <a:cs typeface="Times New Roman" panose="02020603050405020304" pitchFamily="18" charset="0"/>
              </a:rPr>
              <a:t>importanza di suscitare interesse e ‘guidare’ le opinioni collettive </a:t>
            </a:r>
          </a:p>
          <a:p>
            <a:pPr>
              <a:buClrTx/>
              <a:buFontTx/>
              <a:buChar char="-"/>
            </a:pPr>
            <a:r>
              <a:rPr lang="it-IT">
                <a:latin typeface="Times New Roman" panose="02020603050405020304" pitchFamily="18" charset="0"/>
                <a:cs typeface="Times New Roman" panose="02020603050405020304" pitchFamily="18" charset="0"/>
              </a:rPr>
              <a:t>il perfetto oratore è colui che garantisce </a:t>
            </a:r>
            <a:r>
              <a:rPr lang="it-IT" i="1">
                <a:latin typeface="Times New Roman" panose="02020603050405020304" pitchFamily="18" charset="0"/>
                <a:cs typeface="Times New Roman" panose="02020603050405020304" pitchFamily="18" charset="0"/>
              </a:rPr>
              <a:t>dignitas </a:t>
            </a:r>
            <a:r>
              <a:rPr lang="it-IT">
                <a:latin typeface="Times New Roman" panose="02020603050405020304" pitchFamily="18" charset="0"/>
                <a:cs typeface="Times New Roman" panose="02020603050405020304" pitchFamily="18" charset="0"/>
              </a:rPr>
              <a:t>a sé e salvezza agli altri</a:t>
            </a:r>
          </a:p>
          <a:p>
            <a:pPr marL="0" indent="0">
              <a:buNone/>
            </a:pPr>
            <a:r>
              <a:rPr lang="it-IT">
                <a:latin typeface="Times New Roman" panose="02020603050405020304" pitchFamily="18" charset="0"/>
                <a:cs typeface="Times New Roman" panose="02020603050405020304" pitchFamily="18" charset="0"/>
              </a:rPr>
              <a:t>                            concezione e valore della dimensione orale pubblica del discorso </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responsabilità delle deliberazioni nell’interesse collettivo sul piano etico-giuridico, politico-economico</a:t>
            </a:r>
          </a:p>
          <a:p>
            <a:pPr marL="0" indent="0">
              <a:buNone/>
            </a:pPr>
            <a:endParaRPr lang="it-IT">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Finalità pratiche dell’oratoria        elemento essenziale della vita pubblica       discorso pubblico espressione di collettività e il suo successo si fonda su:</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Legami clientelari e amicizie dell’oratore come espressione della sua autorevolezza</a:t>
            </a:r>
          </a:p>
          <a:p>
            <a:pPr marL="0" indent="0">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Capacità personale oratoria </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Uomo politico         buon oratore        precetto catoniano: </a:t>
            </a:r>
            <a:r>
              <a:rPr lang="it-IT" i="1">
                <a:latin typeface="Times New Roman" panose="02020603050405020304" pitchFamily="18" charset="0"/>
                <a:cs typeface="Times New Roman" panose="02020603050405020304" pitchFamily="18" charset="0"/>
              </a:rPr>
              <a:t>vir bonus, dicendi peritus </a:t>
            </a:r>
            <a:r>
              <a:rPr lang="it-IT">
                <a:latin typeface="Times New Roman" panose="02020603050405020304" pitchFamily="18" charset="0"/>
                <a:cs typeface="Times New Roman" panose="02020603050405020304" pitchFamily="18" charset="0"/>
              </a:rPr>
              <a:t>(‘uomo onesto, esperto nel parlare’)           oratore ideale</a:t>
            </a:r>
          </a:p>
          <a:p>
            <a:pPr marL="0" indent="0">
              <a:buNone/>
            </a:pPr>
            <a:endParaRPr lang="it-IT">
              <a:latin typeface="Times New Roman" panose="02020603050405020304" pitchFamily="18" charset="0"/>
              <a:cs typeface="Times New Roman" panose="02020603050405020304" pitchFamily="18" charset="0"/>
            </a:endParaRPr>
          </a:p>
          <a:p>
            <a:pPr>
              <a:buClrTx/>
              <a:buFontTx/>
              <a:buChar char="-"/>
            </a:pPr>
            <a:r>
              <a:rPr lang="it-IT">
                <a:latin typeface="Times New Roman" panose="02020603050405020304" pitchFamily="18" charset="0"/>
                <a:cs typeface="Times New Roman" panose="02020603050405020304" pitchFamily="18" charset="0"/>
              </a:rPr>
              <a:t>Concezione ‘umanistica’ dell’oratoria come forma d’arte completa</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a:t>
            </a:r>
          </a:p>
        </p:txBody>
      </p:sp>
      <p:sp>
        <p:nvSpPr>
          <p:cNvPr id="2" name="Freccia in giù 1">
            <a:extLst>
              <a:ext uri="{FF2B5EF4-FFF2-40B4-BE49-F238E27FC236}">
                <a16:creationId xmlns:a16="http://schemas.microsoft.com/office/drawing/2014/main" id="{CA3871A8-A647-41AB-A551-05F096652924}"/>
              </a:ext>
            </a:extLst>
          </p:cNvPr>
          <p:cNvSpPr/>
          <p:nvPr/>
        </p:nvSpPr>
        <p:spPr>
          <a:xfrm>
            <a:off x="5389926" y="335560"/>
            <a:ext cx="260059" cy="39428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a sinistra 3">
            <a:extLst>
              <a:ext uri="{FF2B5EF4-FFF2-40B4-BE49-F238E27FC236}">
                <a16:creationId xmlns:a16="http://schemas.microsoft.com/office/drawing/2014/main" id="{3A4DC647-043D-46C9-98E4-5FE40F9AACA1}"/>
              </a:ext>
            </a:extLst>
          </p:cNvPr>
          <p:cNvSpPr/>
          <p:nvPr/>
        </p:nvSpPr>
        <p:spPr>
          <a:xfrm>
            <a:off x="8581938" y="1275126"/>
            <a:ext cx="411060" cy="494951"/>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EFDDACB9-DAAE-4AB0-A907-656C933D4C02}"/>
              </a:ext>
            </a:extLst>
          </p:cNvPr>
          <p:cNvSpPr/>
          <p:nvPr/>
        </p:nvSpPr>
        <p:spPr>
          <a:xfrm>
            <a:off x="2105637" y="1887523"/>
            <a:ext cx="187354" cy="39008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C81B9038-489C-48C4-A40D-5B1844ED3065}"/>
              </a:ext>
            </a:extLst>
          </p:cNvPr>
          <p:cNvSpPr/>
          <p:nvPr/>
        </p:nvSpPr>
        <p:spPr>
          <a:xfrm>
            <a:off x="5233525" y="2690767"/>
            <a:ext cx="260059" cy="32088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F97B3875-06CA-4AAB-896B-25F24DB8C149}"/>
              </a:ext>
            </a:extLst>
          </p:cNvPr>
          <p:cNvSpPr/>
          <p:nvPr/>
        </p:nvSpPr>
        <p:spPr>
          <a:xfrm>
            <a:off x="3372374" y="3154260"/>
            <a:ext cx="251670" cy="1279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EEC3DADE-51C5-4FE1-8A70-27D194FE2530}"/>
              </a:ext>
            </a:extLst>
          </p:cNvPr>
          <p:cNvSpPr/>
          <p:nvPr/>
        </p:nvSpPr>
        <p:spPr>
          <a:xfrm>
            <a:off x="8316288" y="3154260"/>
            <a:ext cx="251670" cy="1279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in giù 9">
            <a:extLst>
              <a:ext uri="{FF2B5EF4-FFF2-40B4-BE49-F238E27FC236}">
                <a16:creationId xmlns:a16="http://schemas.microsoft.com/office/drawing/2014/main" id="{B0BF3410-B048-44D4-8CA1-ECAEDDE90730}"/>
              </a:ext>
            </a:extLst>
          </p:cNvPr>
          <p:cNvSpPr/>
          <p:nvPr/>
        </p:nvSpPr>
        <p:spPr>
          <a:xfrm>
            <a:off x="545284" y="3691156"/>
            <a:ext cx="209725" cy="80534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AA6C3D6B-030F-4331-A985-D5B0770F3EA6}"/>
              </a:ext>
            </a:extLst>
          </p:cNvPr>
          <p:cNvSpPr/>
          <p:nvPr/>
        </p:nvSpPr>
        <p:spPr>
          <a:xfrm>
            <a:off x="1233182" y="5016616"/>
            <a:ext cx="251670" cy="12793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bidirezionale orizzontale 12">
            <a:extLst>
              <a:ext uri="{FF2B5EF4-FFF2-40B4-BE49-F238E27FC236}">
                <a16:creationId xmlns:a16="http://schemas.microsoft.com/office/drawing/2014/main" id="{B9C5BCE7-6F22-46DC-B311-47350F51E5D4}"/>
              </a:ext>
            </a:extLst>
          </p:cNvPr>
          <p:cNvSpPr/>
          <p:nvPr/>
        </p:nvSpPr>
        <p:spPr>
          <a:xfrm>
            <a:off x="1694576" y="4790114"/>
            <a:ext cx="318782" cy="83890"/>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bidirezionale orizzontale 13">
            <a:extLst>
              <a:ext uri="{FF2B5EF4-FFF2-40B4-BE49-F238E27FC236}">
                <a16:creationId xmlns:a16="http://schemas.microsoft.com/office/drawing/2014/main" id="{FCA301E2-6565-4A9F-BFD7-50BC888B3E56}"/>
              </a:ext>
            </a:extLst>
          </p:cNvPr>
          <p:cNvSpPr/>
          <p:nvPr/>
        </p:nvSpPr>
        <p:spPr>
          <a:xfrm>
            <a:off x="3523376" y="4790114"/>
            <a:ext cx="251670" cy="83890"/>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Freccia a destra 14">
            <a:extLst>
              <a:ext uri="{FF2B5EF4-FFF2-40B4-BE49-F238E27FC236}">
                <a16:creationId xmlns:a16="http://schemas.microsoft.com/office/drawing/2014/main" id="{48B6A2DD-765E-4463-B46E-5C9E15CE31DA}"/>
              </a:ext>
            </a:extLst>
          </p:cNvPr>
          <p:cNvSpPr/>
          <p:nvPr/>
        </p:nvSpPr>
        <p:spPr>
          <a:xfrm>
            <a:off x="1770077" y="134224"/>
            <a:ext cx="243281" cy="8389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537074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8869F9C-0357-46B0-BA84-04B0FB8A297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20000"/>
          </a:bodyPr>
          <a:lstStyle/>
          <a:p>
            <a:pPr marL="0" indent="0">
              <a:buClrTx/>
              <a:buNone/>
            </a:pPr>
            <a:r>
              <a:rPr lang="it-IT" b="1" i="1">
                <a:latin typeface="Times New Roman" panose="02020603050405020304" pitchFamily="18" charset="0"/>
                <a:cs typeface="Times New Roman" panose="02020603050405020304" pitchFamily="18" charset="0"/>
              </a:rPr>
              <a:t>De oratore</a:t>
            </a:r>
            <a:r>
              <a:rPr lang="it-IT" b="1">
                <a:latin typeface="Times New Roman" panose="02020603050405020304" pitchFamily="18" charset="0"/>
                <a:cs typeface="Times New Roman" panose="02020603050405020304" pitchFamily="18" charset="0"/>
              </a:rPr>
              <a:t> I, 149-159</a:t>
            </a:r>
            <a:r>
              <a:rPr lang="it-IT">
                <a:latin typeface="Times New Roman" panose="02020603050405020304" pitchFamily="18" charset="0"/>
                <a:cs typeface="Times New Roman" panose="02020603050405020304" pitchFamily="18" charset="0"/>
              </a:rPr>
              <a:t>  (55 a.C.)</a:t>
            </a:r>
          </a:p>
          <a:p>
            <a:pPr>
              <a:buClrTx/>
              <a:buFontTx/>
              <a:buChar char="-"/>
            </a:pPr>
            <a:r>
              <a:rPr lang="it-IT" i="1">
                <a:latin typeface="Times New Roman" panose="02020603050405020304" pitchFamily="18" charset="0"/>
                <a:cs typeface="Times New Roman" panose="02020603050405020304" pitchFamily="18" charset="0"/>
              </a:rPr>
              <a:t>L’esercitazione necessaria: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Publio Sulpicio Rufo chiede a Crasso di trattare della preparazione necessaria all’oratoria e quindi inizia la spiegazione così articolata:</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(149-153): modalità che facilitano il reperire gli argomenti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(154-155): tecniche utili per perfezionare lo stile e imitazione di esempi latini e greci</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(156): </a:t>
            </a:r>
            <a:r>
              <a:rPr lang="it-IT" sz="2000" i="1">
                <a:latin typeface="Times New Roman" panose="02020603050405020304" pitchFamily="18" charset="0"/>
                <a:cs typeface="Times New Roman" panose="02020603050405020304" pitchFamily="18" charset="0"/>
              </a:rPr>
              <a:t>actio</a:t>
            </a: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(157): </a:t>
            </a:r>
            <a:r>
              <a:rPr lang="it-IT" sz="2000" i="1">
                <a:latin typeface="Times New Roman" panose="02020603050405020304" pitchFamily="18" charset="0"/>
                <a:cs typeface="Times New Roman" panose="02020603050405020304" pitchFamily="18" charset="0"/>
              </a:rPr>
              <a:t>memoria</a:t>
            </a: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(158-159): competenze che un bravo oratore deve avere</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lgn="just">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Distinzione tra inclinazione naturale e insegnamento dei precetti retorici        necessità di esercitazione pratica</a:t>
            </a:r>
          </a:p>
          <a:p>
            <a:pPr algn="just">
              <a:spcBef>
                <a:spcPts val="0"/>
              </a:spcBef>
              <a:spcAft>
                <a:spcPts val="0"/>
              </a:spcAft>
              <a:buClrTx/>
              <a:buFontTx/>
              <a:buChar char="-"/>
            </a:pPr>
            <a:r>
              <a:rPr lang="it-IT" sz="2000" i="1">
                <a:latin typeface="Times New Roman" panose="02020603050405020304" pitchFamily="18" charset="0"/>
                <a:cs typeface="Times New Roman" panose="02020603050405020304" pitchFamily="18" charset="0"/>
              </a:rPr>
              <a:t>Inventio            loci &lt; ars </a:t>
            </a:r>
            <a:r>
              <a:rPr lang="it-IT" sz="2000">
                <a:latin typeface="Times New Roman" panose="02020603050405020304" pitchFamily="18" charset="0"/>
                <a:cs typeface="Times New Roman" panose="02020603050405020304" pitchFamily="18" charset="0"/>
              </a:rPr>
              <a:t>o/+ </a:t>
            </a:r>
            <a:r>
              <a:rPr lang="it-IT" sz="2000" i="1">
                <a:latin typeface="Times New Roman" panose="02020603050405020304" pitchFamily="18" charset="0"/>
                <a:cs typeface="Times New Roman" panose="02020603050405020304" pitchFamily="18" charset="0"/>
              </a:rPr>
              <a:t>ingenium</a:t>
            </a: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ClrTx/>
              <a:buNone/>
            </a:pPr>
            <a:endParaRPr lang="it-IT" sz="2000" i="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sz="2000" i="1">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b="1">
                <a:latin typeface="Times New Roman" panose="02020603050405020304" pitchFamily="18" charset="0"/>
                <a:cs typeface="Times New Roman" panose="02020603050405020304" pitchFamily="18" charset="0"/>
              </a:rPr>
              <a:t>§ 151</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conlocatio . . . verborum</a:t>
            </a:r>
            <a:r>
              <a:rPr lang="it-IT" sz="2000">
                <a:latin typeface="Times New Roman" panose="02020603050405020304" pitchFamily="18" charset="0"/>
                <a:cs typeface="Times New Roman" panose="02020603050405020304" pitchFamily="18" charset="0"/>
              </a:rPr>
              <a:t>: disposizione delle parole nella frase → effetti fonico-espressivi</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a:latin typeface="Times New Roman" panose="02020603050405020304" pitchFamily="18" charset="0"/>
                <a:cs typeface="Times New Roman" panose="02020603050405020304" pitchFamily="18" charset="0"/>
              </a:rPr>
              <a:t>cf. III,171:</a:t>
            </a:r>
            <a:r>
              <a:rPr lang="it-IT" sz="2000" i="1">
                <a:latin typeface="Times New Roman" panose="02020603050405020304" pitchFamily="18" charset="0"/>
                <a:cs typeface="Times New Roman" panose="02020603050405020304" pitchFamily="18" charset="0"/>
              </a:rPr>
              <a:t> Conlocationis est componere et struere verba sic, ut neve asper eorum concursus neve hiulcus sit, sed quodam modo coagmentatus et levis </a:t>
            </a:r>
            <a:r>
              <a:rPr lang="it-IT" sz="2000">
                <a:latin typeface="Times New Roman" panose="02020603050405020304" pitchFamily="18" charset="0"/>
                <a:cs typeface="Times New Roman" panose="02020603050405020304" pitchFamily="18" charset="0"/>
              </a:rPr>
              <a:t>(‘Proprio della collocazione è di accostare e disporre le parole in modo tale che il loro incontro non sia aspro e non produca iato, ma in qualche modo sia connesso e levigato’)</a:t>
            </a:r>
          </a:p>
          <a:p>
            <a:pPr marL="0" indent="0" algn="just">
              <a:spcBef>
                <a:spcPts val="0"/>
              </a:spcBef>
              <a:spcAft>
                <a:spcPts val="0"/>
              </a:spcAft>
              <a:buClrTx/>
              <a:buNone/>
            </a:pPr>
            <a:r>
              <a:rPr lang="it-IT" sz="2000" i="1">
                <a:latin typeface="Times New Roman" panose="02020603050405020304" pitchFamily="18" charset="0"/>
                <a:cs typeface="Times New Roman" panose="02020603050405020304" pitchFamily="18" charset="0"/>
              </a:rPr>
              <a:t>Orat</a:t>
            </a:r>
            <a:r>
              <a:rPr lang="it-IT" sz="2000">
                <a:latin typeface="Times New Roman" panose="02020603050405020304" pitchFamily="18" charset="0"/>
                <a:cs typeface="Times New Roman" panose="02020603050405020304" pitchFamily="18" charset="0"/>
              </a:rPr>
              <a:t>., 201:</a:t>
            </a:r>
            <a:r>
              <a:rPr lang="it-IT" sz="2000" i="1">
                <a:latin typeface="Times New Roman" panose="02020603050405020304" pitchFamily="18" charset="0"/>
                <a:cs typeface="Times New Roman" panose="02020603050405020304" pitchFamily="18" charset="0"/>
              </a:rPr>
              <a:t> conlocationis autem eae (scil. partes) quas diximus, compositio, concinnitas, numerus </a:t>
            </a:r>
            <a:r>
              <a:rPr lang="it-IT" sz="2000">
                <a:latin typeface="Times New Roman" panose="02020603050405020304" pitchFamily="18" charset="0"/>
                <a:cs typeface="Times New Roman" panose="02020603050405020304" pitchFamily="18" charset="0"/>
              </a:rPr>
              <a:t>(‘sono proprie poi della collocazione quelle parti che abbiamo detto, la composizione, la elegante disposizione, il ritmo’)</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r>
              <a:rPr lang="it-IT" sz="2000" i="1">
                <a:latin typeface="Times New Roman" panose="02020603050405020304" pitchFamily="18" charset="0"/>
                <a:cs typeface="Times New Roman" panose="02020603050405020304" pitchFamily="18" charset="0"/>
              </a:rPr>
              <a:t>Conformatio</a:t>
            </a:r>
            <a:r>
              <a:rPr lang="it-IT" sz="2000">
                <a:latin typeface="Times New Roman" panose="02020603050405020304" pitchFamily="18" charset="0"/>
                <a:cs typeface="Times New Roman" panose="02020603050405020304" pitchFamily="18" charset="0"/>
              </a:rPr>
              <a:t>:  disposizione verbale → figure di parola (= </a:t>
            </a:r>
            <a:r>
              <a:rPr lang="el-GR" sz="2000">
                <a:latin typeface="Times New Roman" panose="02020603050405020304" pitchFamily="18" charset="0"/>
                <a:cs typeface="Times New Roman" panose="02020603050405020304" pitchFamily="18" charset="0"/>
              </a:rPr>
              <a:t>σχῆμα</a:t>
            </a:r>
            <a:r>
              <a:rPr lang="it-IT" sz="2000">
                <a:latin typeface="Times New Roman" panose="02020603050405020304" pitchFamily="18" charset="0"/>
                <a:cs typeface="Times New Roman" panose="02020603050405020304" pitchFamily="18" charset="0"/>
              </a:rPr>
              <a:t>)</a:t>
            </a: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buNone/>
            </a:pPr>
            <a:endParaRPr lang="it-IT">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9E3D0906-F86A-4789-8A18-908CBD55C653}"/>
              </a:ext>
            </a:extLst>
          </p:cNvPr>
          <p:cNvSpPr/>
          <p:nvPr/>
        </p:nvSpPr>
        <p:spPr>
          <a:xfrm>
            <a:off x="7482979" y="2952925"/>
            <a:ext cx="226503" cy="10066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bidirezionale orizzontale 4">
            <a:extLst>
              <a:ext uri="{FF2B5EF4-FFF2-40B4-BE49-F238E27FC236}">
                <a16:creationId xmlns:a16="http://schemas.microsoft.com/office/drawing/2014/main" id="{25BFC6B6-9B03-4537-870A-A2BEE445FC7B}"/>
              </a:ext>
            </a:extLst>
          </p:cNvPr>
          <p:cNvSpPr/>
          <p:nvPr/>
        </p:nvSpPr>
        <p:spPr>
          <a:xfrm>
            <a:off x="1342239" y="3187816"/>
            <a:ext cx="352337" cy="92279"/>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3220356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3D86B0C-0B8B-4614-AAD8-623F70A22600}"/>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spcBef>
                <a:spcPts val="0"/>
              </a:spcBef>
              <a:spcAft>
                <a:spcPts val="0"/>
              </a:spcAft>
              <a:buNone/>
            </a:pPr>
            <a:endParaRPr lang="it-IT" sz="2200"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b="1">
                <a:latin typeface="Times New Roman" panose="02020603050405020304" pitchFamily="18" charset="0"/>
                <a:cs typeface="Times New Roman" panose="02020603050405020304" pitchFamily="18" charset="0"/>
              </a:rPr>
              <a:t>§ 153. </a:t>
            </a:r>
            <a:r>
              <a:rPr lang="it-IT" sz="2200">
                <a:latin typeface="Times New Roman" panose="02020603050405020304" pitchFamily="18" charset="0"/>
                <a:cs typeface="Times New Roman" panose="02020603050405020304" pitchFamily="18" charset="0"/>
              </a:rPr>
              <a:t>utilizzo inesatto del verbo </a:t>
            </a:r>
            <a:r>
              <a:rPr lang="it-IT" sz="2200" i="1">
                <a:latin typeface="Times New Roman" panose="02020603050405020304" pitchFamily="18" charset="0"/>
                <a:cs typeface="Times New Roman" panose="02020603050405020304" pitchFamily="18" charset="0"/>
              </a:rPr>
              <a:t>inhibere </a:t>
            </a:r>
            <a:r>
              <a:rPr lang="it-IT" sz="2200">
                <a:latin typeface="Times New Roman" panose="02020603050405020304" pitchFamily="18" charset="0"/>
                <a:cs typeface="Times New Roman" panose="02020603050405020304" pitchFamily="18" charset="0"/>
              </a:rPr>
              <a:t>→ significato tecnico nautico di ‘remare all’indietro’ e non quello di ‘sollevare i remi, sospendere il remare’. </a:t>
            </a:r>
          </a:p>
          <a:p>
            <a:pPr marL="0" indent="0" algn="just">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a:latin typeface="Times New Roman" panose="02020603050405020304" pitchFamily="18" charset="0"/>
                <a:cs typeface="Times New Roman" panose="02020603050405020304" pitchFamily="18" charset="0"/>
              </a:rPr>
              <a:t>Cicerone corregge in una lettera inviata ad Attico, il quale – sulla base dell’occorrenza nel </a:t>
            </a:r>
            <a:r>
              <a:rPr lang="it-IT" sz="2200" i="1">
                <a:latin typeface="Times New Roman" panose="02020603050405020304" pitchFamily="18" charset="0"/>
                <a:cs typeface="Times New Roman" panose="02020603050405020304" pitchFamily="18" charset="0"/>
              </a:rPr>
              <a:t>de oratore – </a:t>
            </a:r>
            <a:r>
              <a:rPr lang="it-IT" sz="2200">
                <a:latin typeface="Times New Roman" panose="02020603050405020304" pitchFamily="18" charset="0"/>
                <a:cs typeface="Times New Roman" panose="02020603050405020304" pitchFamily="18" charset="0"/>
              </a:rPr>
              <a:t>gli suggeriva di cambiare </a:t>
            </a:r>
            <a:r>
              <a:rPr lang="it-IT" sz="2200" i="1">
                <a:latin typeface="Times New Roman" panose="02020603050405020304" pitchFamily="18" charset="0"/>
                <a:cs typeface="Times New Roman" panose="02020603050405020304" pitchFamily="18" charset="0"/>
              </a:rPr>
              <a:t>sustinere</a:t>
            </a:r>
            <a:r>
              <a:rPr lang="it-IT" sz="2200">
                <a:latin typeface="Times New Roman" panose="02020603050405020304" pitchFamily="18" charset="0"/>
                <a:cs typeface="Times New Roman" panose="02020603050405020304" pitchFamily="18" charset="0"/>
              </a:rPr>
              <a:t> in </a:t>
            </a:r>
            <a:r>
              <a:rPr lang="it-IT" sz="2200" i="1">
                <a:latin typeface="Times New Roman" panose="02020603050405020304" pitchFamily="18" charset="0"/>
                <a:cs typeface="Times New Roman" panose="02020603050405020304" pitchFamily="18" charset="0"/>
              </a:rPr>
              <a:t>inhibere </a:t>
            </a:r>
            <a:r>
              <a:rPr lang="it-IT" sz="2200">
                <a:latin typeface="Times New Roman" panose="02020603050405020304" pitchFamily="18" charset="0"/>
                <a:cs typeface="Times New Roman" panose="02020603050405020304" pitchFamily="18" charset="0"/>
              </a:rPr>
              <a:t>nel passo di </a:t>
            </a:r>
            <a:r>
              <a:rPr lang="it-IT" sz="2200" i="1">
                <a:latin typeface="Times New Roman" panose="02020603050405020304" pitchFamily="18" charset="0"/>
                <a:cs typeface="Times New Roman" panose="02020603050405020304" pitchFamily="18" charset="0"/>
              </a:rPr>
              <a:t>Academica</a:t>
            </a:r>
            <a:r>
              <a:rPr lang="it-IT" sz="2200">
                <a:latin typeface="Times New Roman" panose="02020603050405020304" pitchFamily="18" charset="0"/>
                <a:cs typeface="Times New Roman" panose="02020603050405020304" pitchFamily="18" charset="0"/>
              </a:rPr>
              <a:t> II 94. Cicerone precisa che è necessario un verbo che esprima la sospensione del movimento e quindi spiega perché </a:t>
            </a:r>
            <a:r>
              <a:rPr lang="it-IT" sz="2200" i="1">
                <a:latin typeface="Times New Roman" panose="02020603050405020304" pitchFamily="18" charset="0"/>
                <a:cs typeface="Times New Roman" panose="02020603050405020304" pitchFamily="18" charset="0"/>
              </a:rPr>
              <a:t>inhibere </a:t>
            </a:r>
            <a:r>
              <a:rPr lang="it-IT" sz="2200">
                <a:latin typeface="Times New Roman" panose="02020603050405020304" pitchFamily="18" charset="0"/>
                <a:cs typeface="Times New Roman" panose="02020603050405020304" pitchFamily="18" charset="0"/>
              </a:rPr>
              <a:t>non può essere utilizzato:</a:t>
            </a:r>
          </a:p>
          <a:p>
            <a:pPr marL="0" indent="0" algn="just">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a:latin typeface="Times New Roman" panose="02020603050405020304" pitchFamily="18" charset="0"/>
                <a:cs typeface="Times New Roman" panose="02020603050405020304" pitchFamily="18" charset="0"/>
              </a:rPr>
              <a:t>(cf. </a:t>
            </a:r>
            <a:r>
              <a:rPr lang="it-IT" sz="2200" i="1">
                <a:latin typeface="Times New Roman" panose="02020603050405020304" pitchFamily="18" charset="0"/>
                <a:cs typeface="Times New Roman" panose="02020603050405020304" pitchFamily="18" charset="0"/>
              </a:rPr>
              <a:t>Ad Att</a:t>
            </a:r>
            <a:r>
              <a:rPr lang="it-IT" sz="2200">
                <a:latin typeface="Times New Roman" panose="02020603050405020304" pitchFamily="18" charset="0"/>
                <a:cs typeface="Times New Roman" panose="02020603050405020304" pitchFamily="18" charset="0"/>
              </a:rPr>
              <a:t>., XIII, 21 3) </a:t>
            </a:r>
            <a:r>
              <a:rPr lang="it-IT" sz="2200" i="1">
                <a:latin typeface="Times New Roman" panose="02020603050405020304" pitchFamily="18" charset="0"/>
                <a:cs typeface="Times New Roman" panose="02020603050405020304" pitchFamily="18" charset="0"/>
              </a:rPr>
              <a:t>verbum totum nauticum. Quamquam id quidem sciebam, sed arbitrabar sustineri remos cum inhibere essent remiges iussi; id non esse eiusmodi didici heri cum ad villam nostram navis appelleretur; non enim sustinent, sed alio modo remigant … inhibitio autem remigum motum habet … remigationis navem convertentis ad puppim </a:t>
            </a:r>
          </a:p>
          <a:p>
            <a:pPr marL="0" indent="0" algn="just">
              <a:spcBef>
                <a:spcPts val="0"/>
              </a:spcBef>
              <a:spcAft>
                <a:spcPts val="0"/>
              </a:spcAft>
              <a:buNone/>
            </a:pPr>
            <a:endParaRPr lang="it-IT" sz="2200"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a:latin typeface="Times New Roman" panose="02020603050405020304" pitchFamily="18" charset="0"/>
                <a:cs typeface="Times New Roman" panose="02020603050405020304" pitchFamily="18" charset="0"/>
              </a:rPr>
              <a:t>(‘La parola è pienamente nautica. Io certamente lo sapevo, ma pensavo che i rematori, quando ricevono l’ordine di </a:t>
            </a:r>
            <a:r>
              <a:rPr lang="it-IT" sz="2200" i="1">
                <a:latin typeface="Times New Roman" panose="02020603050405020304" pitchFamily="18" charset="0"/>
                <a:cs typeface="Times New Roman" panose="02020603050405020304" pitchFamily="18" charset="0"/>
              </a:rPr>
              <a:t>inhibere</a:t>
            </a:r>
            <a:r>
              <a:rPr lang="it-IT" sz="2200">
                <a:latin typeface="Times New Roman" panose="02020603050405020304" pitchFamily="18" charset="0"/>
                <a:cs typeface="Times New Roman" panose="02020603050405020304" pitchFamily="18" charset="0"/>
              </a:rPr>
              <a:t>, sollevassero i remi; che non sia cosí l’ho capito ieri, quando approdava una nave presso la nostra villa; infatti non sospendono, ma remano in modo diverso […] </a:t>
            </a:r>
            <a:r>
              <a:rPr lang="it-IT" sz="2200" i="1">
                <a:latin typeface="Times New Roman" panose="02020603050405020304" pitchFamily="18" charset="0"/>
                <a:cs typeface="Times New Roman" panose="02020603050405020304" pitchFamily="18" charset="0"/>
              </a:rPr>
              <a:t>la inhibitio </a:t>
            </a:r>
            <a:r>
              <a:rPr lang="it-IT" sz="2200">
                <a:latin typeface="Times New Roman" panose="02020603050405020304" pitchFamily="18" charset="0"/>
                <a:cs typeface="Times New Roman" panose="02020603050405020304" pitchFamily="18" charset="0"/>
              </a:rPr>
              <a:t>dei rematori ha il movimento […] del remare che volge la nave verso la poppa’). </a:t>
            </a:r>
          </a:p>
        </p:txBody>
      </p:sp>
    </p:spTree>
    <p:extLst>
      <p:ext uri="{BB962C8B-B14F-4D97-AF65-F5344CB8AC3E}">
        <p14:creationId xmlns:p14="http://schemas.microsoft.com/office/powerpoint/2010/main" val="17198081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Orazio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Ars poetica </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vv. 38-72</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7FFD758-05B5-4593-8F5F-369691499AC7}"/>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20000"/>
          </a:bodyPr>
          <a:lstStyle/>
          <a:p>
            <a:pPr marL="0" indent="0">
              <a:buClrTx/>
              <a:buNone/>
            </a:pPr>
            <a:r>
              <a:rPr lang="it-IT" sz="2000" b="1" i="1">
                <a:latin typeface="Times New Roman" panose="02020603050405020304" pitchFamily="18" charset="0"/>
                <a:cs typeface="Times New Roman" panose="02020603050405020304" pitchFamily="18" charset="0"/>
              </a:rPr>
              <a:t>Ars poetica </a:t>
            </a:r>
            <a:r>
              <a:rPr lang="it-IT" sz="2000">
                <a:latin typeface="Times New Roman" panose="02020603050405020304" pitchFamily="18" charset="0"/>
                <a:cs typeface="Times New Roman" panose="02020603050405020304" pitchFamily="18" charset="0"/>
              </a:rPr>
              <a:t>(forse posteriore al 13 a.C.)</a:t>
            </a:r>
            <a:endParaRPr lang="it-IT" sz="2000" i="1">
              <a:latin typeface="Times New Roman" panose="02020603050405020304" pitchFamily="18" charset="0"/>
              <a:cs typeface="Times New Roman" panose="02020603050405020304" pitchFamily="18" charset="0"/>
            </a:endParaRPr>
          </a:p>
          <a:p>
            <a:pPr>
              <a:buClrTx/>
              <a:buFontTx/>
              <a:buChar char="-"/>
            </a:pPr>
            <a:r>
              <a:rPr lang="it-IT" sz="2000">
                <a:latin typeface="Times New Roman" panose="02020603050405020304" pitchFamily="18" charset="0"/>
                <a:cs typeface="Times New Roman" panose="02020603050405020304" pitchFamily="18" charset="0"/>
              </a:rPr>
              <a:t>Scelta dell’argomento e del linguaggio poetico:</a:t>
            </a:r>
          </a:p>
          <a:p>
            <a:pPr marL="0" indent="0">
              <a:lnSpc>
                <a:spcPct val="120000"/>
              </a:lnSpc>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importanza del saper scegliere il genere congeniale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importanza del commisurare le forze in base al fine che ci si prefigge</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dalla giusta scelta e dal calcolo delle forze derivano facilmente disposizione degli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elementi, scelta dei vocaboli e delle immagini adatte</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il pregio dell’</a:t>
            </a:r>
            <a:r>
              <a:rPr lang="it-IT" sz="2000" i="1">
                <a:latin typeface="Times New Roman" panose="02020603050405020304" pitchFamily="18" charset="0"/>
                <a:cs typeface="Times New Roman" panose="02020603050405020304" pitchFamily="18" charset="0"/>
              </a:rPr>
              <a:t>ordo </a:t>
            </a:r>
            <a:r>
              <a:rPr lang="it-IT" sz="2000">
                <a:latin typeface="Times New Roman" panose="02020603050405020304" pitchFamily="18" charset="0"/>
                <a:cs typeface="Times New Roman" panose="02020603050405020304" pitchFamily="18" charset="0"/>
              </a:rPr>
              <a:t>consiste nel concentrare ed esporre subito ciò che viene preannunciato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molti argomenti devono essere posticipati e a loro volta ordinati </a:t>
            </a:r>
          </a:p>
          <a:p>
            <a:pPr marL="0" indent="0">
              <a:lnSpc>
                <a:spcPct val="120000"/>
              </a:lnSpc>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Innovazione del linguaggio poetico: </a:t>
            </a:r>
          </a:p>
          <a:p>
            <a:pPr marL="0" indent="0">
              <a:spcBef>
                <a:spcPts val="0"/>
              </a:spcBef>
              <a:spcAft>
                <a:spcPts val="0"/>
              </a:spcAft>
              <a:buClrTx/>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accostamenti mai tentati prima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capacità di utilizzare in maniera nuova arcaismi</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t>
            </a:r>
            <a:r>
              <a:rPr lang="it-IT" sz="2000" i="1">
                <a:latin typeface="Times New Roman" panose="02020603050405020304" pitchFamily="18" charset="0"/>
                <a:cs typeface="Times New Roman" panose="02020603050405020304" pitchFamily="18" charset="0"/>
              </a:rPr>
              <a:t>callida iunctura</a:t>
            </a: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coniazione (con moderazione) di vocaboli nuovi</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moderata creazione a partire da forme greche</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preservazione della </a:t>
            </a:r>
            <a:r>
              <a:rPr lang="it-IT" sz="2000" i="1">
                <a:latin typeface="Times New Roman" panose="02020603050405020304" pitchFamily="18" charset="0"/>
                <a:cs typeface="Times New Roman" panose="02020603050405020304" pitchFamily="18" charset="0"/>
              </a:rPr>
              <a:t>licentia </a:t>
            </a:r>
            <a:r>
              <a:rPr lang="it-IT" sz="2000">
                <a:latin typeface="Times New Roman" panose="02020603050405020304" pitchFamily="18" charset="0"/>
                <a:cs typeface="Times New Roman" panose="02020603050405020304" pitchFamily="18" charset="0"/>
              </a:rPr>
              <a:t>creativa a livello lessicale</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spcBef>
                <a:spcPts val="0"/>
              </a:spcBef>
              <a:spcAft>
                <a:spcPts val="0"/>
              </a:spcAft>
              <a:buClrTx/>
              <a:buFontTx/>
              <a:buChar char="-"/>
            </a:pPr>
            <a:r>
              <a:rPr lang="it-IT" sz="2000">
                <a:latin typeface="Times New Roman" panose="02020603050405020304" pitchFamily="18" charset="0"/>
                <a:cs typeface="Times New Roman" panose="02020603050405020304" pitchFamily="18" charset="0"/>
              </a:rPr>
              <a:t>La lingua e le sue modificazioni →  dalla lingua poetica la riflessione si sposta verso la lingua parlata e l’</a:t>
            </a:r>
            <a:r>
              <a:rPr lang="it-IT" sz="2000" i="1">
                <a:latin typeface="Times New Roman" panose="02020603050405020304" pitchFamily="18" charset="0"/>
                <a:cs typeface="Times New Roman" panose="02020603050405020304" pitchFamily="18" charset="0"/>
              </a:rPr>
              <a:t>usus</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 similitudine: le parole sono caduche come le foglie (vv. 60-62)</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II similitudine: le parole sono caduche come le grandiose opere dell’uomo (vv. 63-69)</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parole in disuso rinascono e parole in essere muoiono →l’</a:t>
            </a:r>
            <a:r>
              <a:rPr lang="it-IT" sz="2000" i="1">
                <a:latin typeface="Times New Roman" panose="02020603050405020304" pitchFamily="18" charset="0"/>
                <a:cs typeface="Times New Roman" panose="02020603050405020304" pitchFamily="18" charset="0"/>
              </a:rPr>
              <a:t>usus </a:t>
            </a:r>
            <a:r>
              <a:rPr lang="it-IT" sz="2000">
                <a:latin typeface="Times New Roman" panose="02020603050405020304" pitchFamily="18" charset="0"/>
                <a:cs typeface="Times New Roman" panose="02020603050405020304" pitchFamily="18" charset="0"/>
              </a:rPr>
              <a:t>governa il parlare (vv.70-72)</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buNone/>
            </a:pPr>
            <a:r>
              <a:rPr lang="it-IT" sz="20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280812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C743C952-3FCE-4CE6-9CB4-BE336791E3CF}"/>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Quintiliano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Institutio oratoria</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I 4</a:t>
            </a:r>
            <a:br>
              <a:rPr lang="it-IT" sz="2400">
                <a:latin typeface="Times New Roman" panose="02020603050405020304" pitchFamily="18" charset="0"/>
                <a:cs typeface="Times New Roman" panose="02020603050405020304" pitchFamily="18" charset="0"/>
              </a:rPr>
            </a:br>
            <a:endParaRPr lang="it-IT" altLang="it-IT" sz="2400">
              <a:ln>
                <a:noFill/>
              </a:ln>
            </a:endParaRPr>
          </a:p>
        </p:txBody>
      </p:sp>
      <p:sp>
        <p:nvSpPr>
          <p:cNvPr id="29699" name="Sottotitolo 4">
            <a:extLst>
              <a:ext uri="{FF2B5EF4-FFF2-40B4-BE49-F238E27FC236}">
                <a16:creationId xmlns:a16="http://schemas.microsoft.com/office/drawing/2014/main" id="{9E33D5D8-4411-4DEA-9ABE-CE86FF22C136}"/>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191E64E5-E810-43DB-AD72-6214898AC1B7}"/>
              </a:ext>
            </a:extLst>
          </p:cNvPr>
          <p:cNvSpPr>
            <a:spLocks noGrp="1" noChangeArrowheads="1"/>
          </p:cNvSpPr>
          <p:nvPr>
            <p:ph idx="1"/>
          </p:nvPr>
        </p:nvSpPr>
        <p:spPr>
          <a:xfrm>
            <a:off x="0" y="0"/>
            <a:ext cx="12192000" cy="6858000"/>
          </a:xfrm>
          <a:solidFill>
            <a:schemeClr val="accent4">
              <a:lumMod val="60000"/>
              <a:lumOff val="40000"/>
            </a:schemeClr>
          </a:solidFill>
        </p:spPr>
        <p:txBody>
          <a:bodyPr/>
          <a:lstStyle/>
          <a:p>
            <a:pPr marL="0" indent="0" eaLnBrk="1" fontAlgn="auto" hangingPunct="1">
              <a:spcBef>
                <a:spcPts val="0"/>
              </a:spcBef>
              <a:spcAft>
                <a:spcPts val="0"/>
              </a:spcAft>
              <a:buClr>
                <a:srgbClr val="83992A"/>
              </a:buClr>
              <a:buFont typeface="Arial" panose="020B0604020202020204" pitchFamily="34" charset="0"/>
              <a:buNone/>
              <a:defRPr/>
            </a:pPr>
            <a:r>
              <a:rPr lang="it-IT" sz="2000" b="1" i="1">
                <a:solidFill>
                  <a:prstClr val="black">
                    <a:lumMod val="85000"/>
                    <a:lumOff val="15000"/>
                  </a:prstClr>
                </a:solidFill>
                <a:latin typeface="Times New Roman" panose="02020603050405020304" pitchFamily="18" charset="0"/>
                <a:cs typeface="Times New Roman" panose="02020603050405020304" pitchFamily="18" charset="0"/>
              </a:rPr>
              <a:t>Institutio oratoria </a:t>
            </a:r>
            <a:r>
              <a:rPr lang="it-IT" sz="2000">
                <a:solidFill>
                  <a:prstClr val="black">
                    <a:lumMod val="85000"/>
                    <a:lumOff val="15000"/>
                  </a:prstClr>
                </a:solidFill>
                <a:latin typeface="Times New Roman" panose="02020603050405020304" pitchFamily="18" charset="0"/>
                <a:cs typeface="Times New Roman" panose="02020603050405020304" pitchFamily="18" charset="0"/>
              </a:rPr>
              <a:t>(pubbl. prima del 96 d.C.) </a:t>
            </a:r>
            <a:r>
              <a:rPr lang="it-IT" sz="2000" i="1">
                <a:solidFill>
                  <a:prstClr val="black">
                    <a:lumMod val="85000"/>
                    <a:lumOff val="15000"/>
                  </a:prstClr>
                </a:solidFill>
                <a:latin typeface="Times New Roman" panose="02020603050405020304" pitchFamily="18" charset="0"/>
                <a:cs typeface="Times New Roman" panose="02020603050405020304" pitchFamily="18" charset="0"/>
              </a:rPr>
              <a:t>→ </a:t>
            </a:r>
            <a:r>
              <a:rPr lang="it-IT" sz="2000">
                <a:solidFill>
                  <a:prstClr val="black">
                    <a:lumMod val="85000"/>
                    <a:lumOff val="15000"/>
                  </a:prstClr>
                </a:solidFill>
                <a:latin typeface="Times New Roman" panose="02020603050405020304" pitchFamily="18" charset="0"/>
                <a:cs typeface="Times New Roman" panose="02020603050405020304" pitchFamily="18" charset="0"/>
              </a:rPr>
              <a:t>vasto trattato sulla formazione dell’oratore</a:t>
            </a:r>
          </a:p>
          <a:p>
            <a:pPr marL="0" indent="0" algn="just" eaLnBrk="1" fontAlgn="auto" hangingPunct="1">
              <a:spcBef>
                <a:spcPts val="0"/>
              </a:spcBef>
              <a:spcAft>
                <a:spcPts val="0"/>
              </a:spcAft>
              <a:buClr>
                <a:srgbClr val="83992A"/>
              </a:buClr>
              <a:buFont typeface="Arial" panose="020B0604020202020204" pitchFamily="34" charset="0"/>
              <a:buNone/>
              <a:defRPr/>
            </a:pPr>
            <a:endParaRPr lang="it-IT" sz="2000">
              <a:solidFill>
                <a:prstClr val="black">
                  <a:lumMod val="85000"/>
                  <a:lumOff val="15000"/>
                </a:prst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
                <a:srgbClr val="83992A"/>
              </a:buClr>
              <a:buFont typeface="Arial" panose="020B0604020202020204" pitchFamily="34" charset="0"/>
              <a:buNone/>
              <a:defRPr/>
            </a:pPr>
            <a:r>
              <a:rPr lang="it-IT" sz="2000" b="1">
                <a:solidFill>
                  <a:prstClr val="black">
                    <a:lumMod val="85000"/>
                    <a:lumOff val="15000"/>
                  </a:prstClr>
                </a:solidFill>
                <a:latin typeface="Times New Roman" panose="02020603050405020304" pitchFamily="18" charset="0"/>
                <a:cs typeface="Times New Roman" panose="02020603050405020304" pitchFamily="18" charset="0"/>
              </a:rPr>
              <a:t>II,12,12:</a:t>
            </a:r>
            <a:r>
              <a:rPr lang="it-IT" sz="2000" i="1">
                <a:solidFill>
                  <a:prstClr val="black">
                    <a:lumMod val="85000"/>
                    <a:lumOff val="15000"/>
                  </a:prstClr>
                </a:solidFill>
                <a:latin typeface="Times New Roman" panose="02020603050405020304" pitchFamily="18" charset="0"/>
                <a:cs typeface="Times New Roman" panose="02020603050405020304" pitchFamily="18" charset="0"/>
              </a:rPr>
              <a:t> nos, quando et praecipiendi munus iam pridem deprecati sumus et in foro quoque dicendi, quia honestissimum finem putabamus desinere dum desideraremur, inquirendo scribendoque talia consolemur otium nostrum quae futura usui bonae mentis iuvenibus arbitramur, nobis certe sunt voluptati </a:t>
            </a:r>
          </a:p>
          <a:p>
            <a:pPr marL="0" indent="0" algn="just" eaLnBrk="1" fontAlgn="auto" hangingPunct="1">
              <a:spcBef>
                <a:spcPts val="0"/>
              </a:spcBef>
              <a:spcAft>
                <a:spcPts val="0"/>
              </a:spcAft>
              <a:buClr>
                <a:srgbClr val="83992A"/>
              </a:buClr>
              <a:buFont typeface="Arial" panose="020B0604020202020204" pitchFamily="34" charset="0"/>
              <a:buNone/>
              <a:defRPr/>
            </a:pPr>
            <a:r>
              <a:rPr lang="it-IT" sz="2000">
                <a:solidFill>
                  <a:prstClr val="black">
                    <a:lumMod val="85000"/>
                    <a:lumOff val="15000"/>
                  </a:prstClr>
                </a:solidFill>
                <a:latin typeface="Times New Roman" panose="02020603050405020304" pitchFamily="18" charset="0"/>
                <a:cs typeface="Times New Roman" panose="02020603050405020304" pitchFamily="18" charset="0"/>
              </a:rPr>
              <a:t>(‘noi, dal momento che già da tempo abbiamo allontanato il compito dell’insegnamento e anche dei discorsi nel foro, poiché consideravamo una conclusione piú nobile il cessare mentre eravamo richiesti, consoliamo il nostro ozio studiando e scrivendo questi appunti che pensiamo saranno utili a giovani di animo volenteroso, di certo a noi sono fonte di piacere’)</a:t>
            </a:r>
          </a:p>
          <a:p>
            <a:pPr marL="0" indent="0" algn="just" eaLnBrk="1" fontAlgn="auto" hangingPunct="1">
              <a:spcBef>
                <a:spcPts val="0"/>
              </a:spcBef>
              <a:spcAft>
                <a:spcPts val="0"/>
              </a:spcAft>
              <a:buClr>
                <a:srgbClr val="83992A"/>
              </a:buClr>
              <a:buFont typeface="Arial" panose="020B0604020202020204" pitchFamily="34" charset="0"/>
              <a:buNone/>
              <a:defRPr/>
            </a:pPr>
            <a:endParaRPr lang="it-IT" sz="2000">
              <a:solidFill>
                <a:prstClr val="black">
                  <a:lumMod val="85000"/>
                  <a:lumOff val="15000"/>
                </a:prst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buFontTx/>
              <a:buChar char="-"/>
              <a:defRPr/>
            </a:pPr>
            <a:r>
              <a:rPr lang="it-IT" sz="2000">
                <a:solidFill>
                  <a:prstClr val="black">
                    <a:lumMod val="85000"/>
                    <a:lumOff val="15000"/>
                  </a:prstClr>
                </a:solidFill>
                <a:latin typeface="Times New Roman" panose="02020603050405020304" pitchFamily="18" charset="0"/>
                <a:cs typeface="Times New Roman" panose="02020603050405020304" pitchFamily="18" charset="0"/>
              </a:rPr>
              <a:t>12 libri che ‘nascono’ da lunga pratica pedagogica e forense, dottrina e molte letture</a:t>
            </a:r>
          </a:p>
          <a:p>
            <a:pPr algn="just" eaLnBrk="1" fontAlgn="auto" hangingPunct="1">
              <a:spcBef>
                <a:spcPts val="0"/>
              </a:spcBef>
              <a:spcAft>
                <a:spcPts val="0"/>
              </a:spcAft>
              <a:buClrTx/>
              <a:buFontTx/>
              <a:buChar char="-"/>
              <a:defRPr/>
            </a:pPr>
            <a:r>
              <a:rPr lang="it-IT" sz="2000">
                <a:solidFill>
                  <a:prstClr val="black">
                    <a:lumMod val="85000"/>
                    <a:lumOff val="15000"/>
                  </a:prstClr>
                </a:solidFill>
                <a:latin typeface="Times New Roman" panose="02020603050405020304" pitchFamily="18" charset="0"/>
                <a:cs typeface="Times New Roman" panose="02020603050405020304" pitchFamily="18" charset="0"/>
              </a:rPr>
              <a:t>L’opera è dedicata a Marcello Vittorio e ha intento paideutico →  educare in maniera completa all’eloquenza (da prima formazione fino al ritiro dall’attività oratoria)</a:t>
            </a:r>
          </a:p>
          <a:p>
            <a:pPr algn="just" eaLnBrk="1" fontAlgn="auto" hangingPunct="1">
              <a:spcBef>
                <a:spcPts val="0"/>
              </a:spcBef>
              <a:spcAft>
                <a:spcPts val="0"/>
              </a:spcAft>
              <a:buClrTx/>
              <a:buFontTx/>
              <a:buChar char="-"/>
              <a:defRPr/>
            </a:pPr>
            <a:r>
              <a:rPr lang="it-IT" sz="2000">
                <a:solidFill>
                  <a:prstClr val="black">
                    <a:lumMod val="85000"/>
                    <a:lumOff val="15000"/>
                  </a:prstClr>
                </a:solidFill>
                <a:latin typeface="Times New Roman" panose="02020603050405020304" pitchFamily="18" charset="0"/>
                <a:cs typeface="Times New Roman" panose="02020603050405020304" pitchFamily="18" charset="0"/>
              </a:rPr>
              <a:t>Non semplice manuale didattico di retorica ma apertura verso le </a:t>
            </a:r>
            <a:r>
              <a:rPr lang="it-IT" sz="2000" i="1">
                <a:solidFill>
                  <a:prstClr val="black">
                    <a:lumMod val="85000"/>
                    <a:lumOff val="15000"/>
                  </a:prstClr>
                </a:solidFill>
                <a:latin typeface="Times New Roman" panose="02020603050405020304" pitchFamily="18" charset="0"/>
                <a:cs typeface="Times New Roman" panose="02020603050405020304" pitchFamily="18" charset="0"/>
              </a:rPr>
              <a:t>artes </a:t>
            </a:r>
            <a:r>
              <a:rPr lang="it-IT" sz="2000">
                <a:solidFill>
                  <a:prstClr val="black">
                    <a:lumMod val="85000"/>
                    <a:lumOff val="15000"/>
                  </a:prstClr>
                </a:solidFill>
                <a:latin typeface="Times New Roman" panose="02020603050405020304" pitchFamily="18" charset="0"/>
                <a:cs typeface="Times New Roman" panose="02020603050405020304" pitchFamily="18" charset="0"/>
              </a:rPr>
              <a:t>che concorrono alla formazione dell’oratore</a:t>
            </a:r>
          </a:p>
          <a:p>
            <a:pPr marL="0" indent="0" algn="just" eaLnBrk="1" fontAlgn="auto" hangingPunct="1">
              <a:spcBef>
                <a:spcPts val="0"/>
              </a:spcBef>
              <a:spcAft>
                <a:spcPts val="0"/>
              </a:spcAft>
              <a:buClr>
                <a:srgbClr val="83992A"/>
              </a:buClr>
              <a:buFont typeface="Arial" panose="020B0604020202020204" pitchFamily="34" charset="0"/>
              <a:buNone/>
              <a:defRPr/>
            </a:pPr>
            <a:endParaRPr lang="it-IT" sz="2000">
              <a:solidFill>
                <a:prstClr val="black">
                  <a:lumMod val="85000"/>
                  <a:lumOff val="15000"/>
                </a:prst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
                <a:srgbClr val="83992A"/>
              </a:buClr>
              <a:buFont typeface="Arial" panose="020B0604020202020204" pitchFamily="34" charset="0"/>
              <a:buNone/>
              <a:defRPr/>
            </a:pPr>
            <a:r>
              <a:rPr lang="it-IT" sz="2000" b="1">
                <a:solidFill>
                  <a:prstClr val="black">
                    <a:lumMod val="85000"/>
                    <a:lumOff val="15000"/>
                  </a:prstClr>
                </a:solidFill>
                <a:latin typeface="Times New Roman" panose="02020603050405020304" pitchFamily="18" charset="0"/>
                <a:cs typeface="Times New Roman" panose="02020603050405020304" pitchFamily="18" charset="0"/>
              </a:rPr>
              <a:t>I prooem. 25: </a:t>
            </a:r>
            <a:r>
              <a:rPr lang="it-IT" sz="2000" i="1">
                <a:solidFill>
                  <a:prstClr val="black">
                    <a:lumMod val="85000"/>
                    <a:lumOff val="15000"/>
                  </a:prstClr>
                </a:solidFill>
                <a:latin typeface="Times New Roman" panose="02020603050405020304" pitchFamily="18" charset="0"/>
                <a:cs typeface="Times New Roman" panose="02020603050405020304" pitchFamily="18" charset="0"/>
              </a:rPr>
              <a:t>Ideoque nos non particulam illam, sicuti plerique, sed quidquid utile ad instituendum oratorem putabamus in hos duodecim libros contulimus, breviter omnia demonstraturi </a:t>
            </a:r>
            <a:r>
              <a:rPr lang="it-IT" sz="2000">
                <a:solidFill>
                  <a:prstClr val="black">
                    <a:lumMod val="85000"/>
                    <a:lumOff val="15000"/>
                  </a:prstClr>
                </a:solidFill>
                <a:latin typeface="Times New Roman" panose="02020603050405020304" pitchFamily="18" charset="0"/>
                <a:cs typeface="Times New Roman" panose="02020603050405020304" pitchFamily="18" charset="0"/>
              </a:rPr>
              <a:t>(‘Pertanto non abbiamo riportato in questi dodici libri quella porzione ristretta, come fanno i piú, ma qualsiasi cosa ritenevamo fosse utile per l’istruzione dell’oratore, con l’intenzione di dare di tutto una breve dimostrazione’)</a:t>
            </a:r>
          </a:p>
          <a:p>
            <a:pPr marL="0" indent="0" algn="just"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DBBF5612-91AE-458B-BA4E-4A09C670C84E}"/>
              </a:ext>
            </a:extLst>
          </p:cNvPr>
          <p:cNvSpPr>
            <a:spLocks noGrp="1" noChangeArrowheads="1"/>
          </p:cNvSpPr>
          <p:nvPr>
            <p:ph idx="1"/>
          </p:nvPr>
        </p:nvSpPr>
        <p:spPr>
          <a:xfrm>
            <a:off x="0" y="0"/>
            <a:ext cx="12192000" cy="6858000"/>
          </a:xfrm>
          <a:solidFill>
            <a:schemeClr val="accent4">
              <a:lumMod val="60000"/>
              <a:lumOff val="40000"/>
            </a:schemeClr>
          </a:solidFill>
        </p:spPr>
        <p:txBody>
          <a:bodyPr/>
          <a:lstStyle/>
          <a:p>
            <a:pPr eaLnBrk="1" fontAlgn="auto" hangingPunct="1">
              <a:spcBef>
                <a:spcPts val="0"/>
              </a:spcBef>
              <a:spcAft>
                <a:spcPts val="0"/>
              </a:spcAft>
              <a:buClrTx/>
              <a:buFontTx/>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ll. I-II: tappe della prima formazione e aspetti generali della retorica</a:t>
            </a:r>
          </a:p>
          <a:p>
            <a:pPr marL="0" indent="0" eaLnBrk="1" fontAlgn="auto" hangingPunct="1">
              <a:spcBef>
                <a:spcPts val="0"/>
              </a:spcBef>
              <a:spcAft>
                <a:spcPts val="0"/>
              </a:spcAft>
              <a:buClrTx/>
              <a:buFont typeface="Arial" panose="020B0604020202020204" pitchFamily="34" charset="0"/>
              <a:buNone/>
              <a:defRPr/>
            </a:pPr>
            <a:endParaRPr lang="it-IT">
              <a:solidFill>
                <a:prstClr val="black">
                  <a:lumMod val="85000"/>
                  <a:lumOff val="15000"/>
                </a:prst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ClrTx/>
              <a:buFontTx/>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ll. III-XI: oratoria: </a:t>
            </a:r>
            <a:r>
              <a:rPr lang="it-IT" i="1">
                <a:solidFill>
                  <a:prstClr val="black">
                    <a:lumMod val="85000"/>
                    <a:lumOff val="15000"/>
                  </a:prstClr>
                </a:solidFill>
                <a:latin typeface="Times New Roman" panose="02020603050405020304" pitchFamily="18" charset="0"/>
                <a:cs typeface="Times New Roman" panose="02020603050405020304" pitchFamily="18" charset="0"/>
              </a:rPr>
              <a:t>inventio </a:t>
            </a:r>
            <a:r>
              <a:rPr lang="it-IT">
                <a:solidFill>
                  <a:prstClr val="black">
                    <a:lumMod val="85000"/>
                    <a:lumOff val="15000"/>
                  </a:prstClr>
                </a:solidFill>
                <a:latin typeface="Times New Roman" panose="02020603050405020304" pitchFamily="18" charset="0"/>
                <a:cs typeface="Times New Roman" panose="02020603050405020304" pitchFamily="18" charset="0"/>
              </a:rPr>
              <a:t>+ </a:t>
            </a:r>
            <a:r>
              <a:rPr lang="it-IT" i="1">
                <a:solidFill>
                  <a:prstClr val="black">
                    <a:lumMod val="85000"/>
                    <a:lumOff val="15000"/>
                  </a:prstClr>
                </a:solidFill>
                <a:latin typeface="Times New Roman" panose="02020603050405020304" pitchFamily="18" charset="0"/>
                <a:cs typeface="Times New Roman" panose="02020603050405020304" pitchFamily="18" charset="0"/>
              </a:rPr>
              <a:t>dispositio </a:t>
            </a:r>
            <a:r>
              <a:rPr lang="it-IT">
                <a:solidFill>
                  <a:prstClr val="black">
                    <a:lumMod val="85000"/>
                    <a:lumOff val="15000"/>
                  </a:prstClr>
                </a:solidFill>
                <a:latin typeface="Times New Roman" panose="02020603050405020304" pitchFamily="18" charset="0"/>
                <a:cs typeface="Times New Roman" panose="02020603050405020304" pitchFamily="18" charset="0"/>
              </a:rPr>
              <a:t>(5 libri); </a:t>
            </a:r>
            <a:r>
              <a:rPr lang="it-IT" i="1">
                <a:solidFill>
                  <a:prstClr val="black">
                    <a:lumMod val="85000"/>
                    <a:lumOff val="15000"/>
                  </a:prstClr>
                </a:solidFill>
                <a:latin typeface="Times New Roman" panose="02020603050405020304" pitchFamily="18" charset="0"/>
                <a:cs typeface="Times New Roman" panose="02020603050405020304" pitchFamily="18" charset="0"/>
              </a:rPr>
              <a:t>elocutio + memoria </a:t>
            </a:r>
            <a:r>
              <a:rPr lang="it-IT">
                <a:solidFill>
                  <a:prstClr val="black">
                    <a:lumMod val="85000"/>
                    <a:lumOff val="15000"/>
                  </a:prstClr>
                </a:solidFill>
                <a:latin typeface="Times New Roman" panose="02020603050405020304" pitchFamily="18" charset="0"/>
                <a:cs typeface="Times New Roman" panose="02020603050405020304" pitchFamily="18" charset="0"/>
              </a:rPr>
              <a:t>e</a:t>
            </a:r>
            <a:r>
              <a:rPr lang="it-IT" i="1">
                <a:solidFill>
                  <a:prstClr val="black">
                    <a:lumMod val="85000"/>
                    <a:lumOff val="15000"/>
                  </a:prstClr>
                </a:solidFill>
                <a:latin typeface="Times New Roman" panose="02020603050405020304" pitchFamily="18" charset="0"/>
                <a:cs typeface="Times New Roman" panose="02020603050405020304" pitchFamily="18" charset="0"/>
              </a:rPr>
              <a:t> pronuntiatio </a:t>
            </a:r>
            <a:r>
              <a:rPr lang="it-IT">
                <a:solidFill>
                  <a:prstClr val="black">
                    <a:lumMod val="85000"/>
                    <a:lumOff val="15000"/>
                  </a:prstClr>
                </a:solidFill>
                <a:latin typeface="Times New Roman" panose="02020603050405020304" pitchFamily="18" charset="0"/>
                <a:cs typeface="Times New Roman" panose="02020603050405020304" pitchFamily="18" charset="0"/>
              </a:rPr>
              <a:t>(4 libri)</a:t>
            </a:r>
          </a:p>
          <a:p>
            <a:pPr marL="0" indent="0" eaLnBrk="1" fontAlgn="auto" hangingPunct="1">
              <a:spcBef>
                <a:spcPts val="0"/>
              </a:spcBef>
              <a:spcAft>
                <a:spcPts val="0"/>
              </a:spcAft>
              <a:buClrTx/>
              <a:buFont typeface="Arial" panose="020B0604020202020204" pitchFamily="34" charset="0"/>
              <a:buNone/>
              <a:defRPr/>
            </a:pPr>
            <a:endParaRPr lang="it-IT">
              <a:solidFill>
                <a:prstClr val="black">
                  <a:lumMod val="85000"/>
                  <a:lumOff val="15000"/>
                </a:prst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ClrTx/>
              <a:buFontTx/>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l. XII: maturazione umana e morale dell’oratore → necessarie qualità morali e civiche che devono essere completate da quelle tecniche →  identificazione tra </a:t>
            </a:r>
            <a:r>
              <a:rPr lang="it-IT" i="1">
                <a:solidFill>
                  <a:prstClr val="black">
                    <a:lumMod val="85000"/>
                    <a:lumOff val="15000"/>
                  </a:prstClr>
                </a:solidFill>
                <a:latin typeface="Times New Roman" panose="02020603050405020304" pitchFamily="18" charset="0"/>
                <a:cs typeface="Times New Roman" panose="02020603050405020304" pitchFamily="18" charset="0"/>
              </a:rPr>
              <a:t>vir bonus </a:t>
            </a:r>
            <a:r>
              <a:rPr lang="it-IT">
                <a:solidFill>
                  <a:prstClr val="black">
                    <a:lumMod val="85000"/>
                    <a:lumOff val="15000"/>
                  </a:prstClr>
                </a:solidFill>
                <a:latin typeface="Times New Roman" panose="02020603050405020304" pitchFamily="18" charset="0"/>
                <a:cs typeface="Times New Roman" panose="02020603050405020304" pitchFamily="18" charset="0"/>
              </a:rPr>
              <a:t>e oratore → figura dell’oratore ideale (su modello di quanto elaborato nel </a:t>
            </a:r>
            <a:r>
              <a:rPr lang="it-IT" i="1">
                <a:solidFill>
                  <a:prstClr val="black">
                    <a:lumMod val="85000"/>
                    <a:lumOff val="15000"/>
                  </a:prstClr>
                </a:solidFill>
                <a:latin typeface="Times New Roman" panose="02020603050405020304" pitchFamily="18" charset="0"/>
                <a:cs typeface="Times New Roman" panose="02020603050405020304" pitchFamily="18" charset="0"/>
              </a:rPr>
              <a:t>De officiis </a:t>
            </a:r>
            <a:r>
              <a:rPr lang="it-IT">
                <a:solidFill>
                  <a:prstClr val="black">
                    <a:lumMod val="85000"/>
                    <a:lumOff val="15000"/>
                  </a:prstClr>
                </a:solidFill>
                <a:latin typeface="Times New Roman" panose="02020603050405020304" pitchFamily="18" charset="0"/>
                <a:cs typeface="Times New Roman" panose="02020603050405020304" pitchFamily="18" charset="0"/>
              </a:rPr>
              <a:t>da Cicerone)</a:t>
            </a:r>
          </a:p>
          <a:p>
            <a:pPr marL="0" indent="0" eaLnBrk="1" fontAlgn="auto" hangingPunct="1">
              <a:spcBef>
                <a:spcPts val="0"/>
              </a:spcBef>
              <a:spcAft>
                <a:spcPts val="0"/>
              </a:spcAft>
              <a:buClrTx/>
              <a:buFont typeface="Arial" panose="020B0604020202020204" pitchFamily="34" charset="0"/>
              <a:buNone/>
              <a:defRPr/>
            </a:pPr>
            <a:endParaRPr lang="it-IT">
              <a:solidFill>
                <a:prstClr val="black">
                  <a:lumMod val="85000"/>
                  <a:lumOff val="15000"/>
                </a:prst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ClrTx/>
              <a:buFont typeface="Arial"/>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Le conoscenze trasmesse conducono alla </a:t>
            </a:r>
            <a:r>
              <a:rPr lang="it-IT" i="1">
                <a:solidFill>
                  <a:prstClr val="black">
                    <a:lumMod val="85000"/>
                    <a:lumOff val="15000"/>
                  </a:prstClr>
                </a:solidFill>
                <a:latin typeface="Times New Roman" panose="02020603050405020304" pitchFamily="18" charset="0"/>
                <a:cs typeface="Times New Roman" panose="02020603050405020304" pitchFamily="18" charset="0"/>
              </a:rPr>
              <a:t>bona voluntas </a:t>
            </a:r>
            <a:r>
              <a:rPr lang="it-IT">
                <a:solidFill>
                  <a:prstClr val="black">
                    <a:lumMod val="85000"/>
                    <a:lumOff val="15000"/>
                  </a:prstClr>
                </a:solidFill>
                <a:latin typeface="Times New Roman" panose="02020603050405020304" pitchFamily="18" charset="0"/>
                <a:cs typeface="Times New Roman" panose="02020603050405020304" pitchFamily="18" charset="0"/>
              </a:rPr>
              <a:t>pur senza </a:t>
            </a:r>
            <a:r>
              <a:rPr lang="it-IT" i="1">
                <a:solidFill>
                  <a:prstClr val="black">
                    <a:lumMod val="85000"/>
                    <a:lumOff val="15000"/>
                  </a:prstClr>
                </a:solidFill>
                <a:latin typeface="Times New Roman" panose="02020603050405020304" pitchFamily="18" charset="0"/>
                <a:cs typeface="Times New Roman" panose="02020603050405020304" pitchFamily="18" charset="0"/>
              </a:rPr>
              <a:t>magna utilitas </a:t>
            </a:r>
          </a:p>
          <a:p>
            <a:pPr eaLnBrk="1" fontAlgn="auto" hangingPunct="1">
              <a:spcBef>
                <a:spcPts val="0"/>
              </a:spcBef>
              <a:spcAft>
                <a:spcPts val="0"/>
              </a:spcAft>
              <a:buClrTx/>
              <a:buFont typeface="Arial"/>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Alla base del programma educativo idea che il </a:t>
            </a:r>
            <a:r>
              <a:rPr lang="it-IT" i="1">
                <a:solidFill>
                  <a:prstClr val="black">
                    <a:lumMod val="85000"/>
                    <a:lumOff val="15000"/>
                  </a:prstClr>
                </a:solidFill>
                <a:latin typeface="Times New Roman" panose="02020603050405020304" pitchFamily="18" charset="0"/>
                <a:cs typeface="Times New Roman" panose="02020603050405020304" pitchFamily="18" charset="0"/>
              </a:rPr>
              <a:t>vir bonus </a:t>
            </a:r>
            <a:r>
              <a:rPr lang="it-IT">
                <a:solidFill>
                  <a:prstClr val="black">
                    <a:lumMod val="85000"/>
                    <a:lumOff val="15000"/>
                  </a:prstClr>
                </a:solidFill>
                <a:latin typeface="Times New Roman" panose="02020603050405020304" pitchFamily="18" charset="0"/>
                <a:cs typeface="Times New Roman" panose="02020603050405020304" pitchFamily="18" charset="0"/>
              </a:rPr>
              <a:t>/ oratore si identifichi nel cittadino onesto inserito pienamente nel sociale </a:t>
            </a:r>
          </a:p>
          <a:p>
            <a:pPr eaLnBrk="1" fontAlgn="auto" hangingPunct="1">
              <a:spcBef>
                <a:spcPts val="0"/>
              </a:spcBef>
              <a:spcAft>
                <a:spcPts val="0"/>
              </a:spcAft>
              <a:buClrTx/>
              <a:buFont typeface="Arial"/>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Il programma educativo comprende retorica, filosofia, etica e alla formazione dell’oratore ideale concorrono anche altre discipline → </a:t>
            </a:r>
            <a:r>
              <a:rPr lang="it-IT" i="1">
                <a:solidFill>
                  <a:prstClr val="black">
                    <a:lumMod val="85000"/>
                    <a:lumOff val="15000"/>
                  </a:prstClr>
                </a:solidFill>
                <a:latin typeface="Times New Roman" panose="02020603050405020304" pitchFamily="18" charset="0"/>
                <a:cs typeface="Times New Roman" panose="02020603050405020304" pitchFamily="18" charset="0"/>
              </a:rPr>
              <a:t>enciclopedia  </a:t>
            </a:r>
            <a:r>
              <a:rPr lang="el-GR">
                <a:solidFill>
                  <a:prstClr val="black">
                    <a:lumMod val="85000"/>
                    <a:lumOff val="15000"/>
                  </a:prstClr>
                </a:solidFill>
                <a:latin typeface="Times New Roman" panose="02020603050405020304" pitchFamily="18" charset="0"/>
                <a:cs typeface="Times New Roman" panose="02020603050405020304" pitchFamily="18" charset="0"/>
              </a:rPr>
              <a:t>ἐγκύκλιος</a:t>
            </a:r>
            <a:r>
              <a:rPr lang="it-IT">
                <a:solidFill>
                  <a:prstClr val="black">
                    <a:lumMod val="85000"/>
                    <a:lumOff val="15000"/>
                  </a:prstClr>
                </a:solidFill>
                <a:latin typeface="Times New Roman" panose="02020603050405020304" pitchFamily="18" charset="0"/>
                <a:cs typeface="Times New Roman" panose="02020603050405020304" pitchFamily="18" charset="0"/>
              </a:rPr>
              <a:t> </a:t>
            </a:r>
            <a:r>
              <a:rPr lang="el-GR">
                <a:solidFill>
                  <a:prstClr val="black">
                    <a:lumMod val="85000"/>
                    <a:lumOff val="15000"/>
                  </a:prstClr>
                </a:solidFill>
                <a:latin typeface="Times New Roman" panose="02020603050405020304" pitchFamily="18" charset="0"/>
                <a:cs typeface="Times New Roman" panose="02020603050405020304" pitchFamily="18" charset="0"/>
              </a:rPr>
              <a:t>παιδεία</a:t>
            </a:r>
            <a:r>
              <a:rPr lang="it-IT">
                <a:solidFill>
                  <a:prstClr val="black">
                    <a:lumMod val="85000"/>
                    <a:lumOff val="15000"/>
                  </a:prstClr>
                </a:solidFill>
                <a:latin typeface="Times New Roman" panose="02020603050405020304" pitchFamily="18" charset="0"/>
                <a:cs typeface="Times New Roman" panose="02020603050405020304" pitchFamily="18" charset="0"/>
              </a:rPr>
              <a:t> (= </a:t>
            </a:r>
            <a:r>
              <a:rPr lang="it-IT" i="1">
                <a:solidFill>
                  <a:prstClr val="black">
                    <a:lumMod val="85000"/>
                    <a:lumOff val="15000"/>
                  </a:prstClr>
                </a:solidFill>
                <a:latin typeface="Times New Roman" panose="02020603050405020304" pitchFamily="18" charset="0"/>
                <a:cs typeface="Times New Roman" panose="02020603050405020304" pitchFamily="18" charset="0"/>
              </a:rPr>
              <a:t>orbis doctrinae</a:t>
            </a:r>
            <a:r>
              <a:rPr lang="it-IT">
                <a:solidFill>
                  <a:prstClr val="black">
                    <a:lumMod val="85000"/>
                    <a:lumOff val="15000"/>
                  </a:prstClr>
                </a:solidFill>
                <a:latin typeface="Times New Roman" panose="02020603050405020304" pitchFamily="18" charset="0"/>
                <a:cs typeface="Times New Roman" panose="02020603050405020304" pitchFamily="18" charset="0"/>
              </a:rPr>
              <a:t>)</a:t>
            </a:r>
            <a:r>
              <a:rPr lang="it-IT" i="1">
                <a:solidFill>
                  <a:prstClr val="black">
                    <a:lumMod val="85000"/>
                    <a:lumOff val="15000"/>
                  </a:prst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buClrTx/>
              <a:buFont typeface="Arial"/>
              <a:buChar char="•"/>
              <a:defRPr/>
            </a:pPr>
            <a:r>
              <a:rPr lang="it-IT">
                <a:solidFill>
                  <a:prstClr val="black">
                    <a:lumMod val="85000"/>
                    <a:lumOff val="15000"/>
                  </a:prstClr>
                </a:solidFill>
                <a:latin typeface="Times New Roman" panose="02020603050405020304" pitchFamily="18" charset="0"/>
                <a:cs typeface="Times New Roman" panose="02020603050405020304" pitchFamily="18" charset="0"/>
              </a:rPr>
              <a:t>Il programma educativo di Quintiliano consegna così alla tradizione posteriore l’idea del concorso di grammatica, retorica, dialettica e di aritmetica, geometria, musica, astronomia nella formazione dell’oratore </a:t>
            </a:r>
            <a:r>
              <a:rPr lang="it-IT" i="1">
                <a:solidFill>
                  <a:prstClr val="black">
                    <a:lumMod val="85000"/>
                    <a:lumOff val="15000"/>
                  </a:prstClr>
                </a:solidFill>
                <a:latin typeface="Times New Roman" panose="02020603050405020304" pitchFamily="18" charset="0"/>
                <a:cs typeface="Times New Roman" panose="02020603050405020304" pitchFamily="18" charset="0"/>
              </a:rPr>
              <a:t>vir bonus </a:t>
            </a:r>
          </a:p>
          <a:p>
            <a:pPr marL="0" indent="0" algn="just"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207DCDC-6A76-49ED-9C97-F4FA569F43C0}"/>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buFont typeface="Arial"/>
              <a:buNone/>
              <a:defRPr/>
            </a:pPr>
            <a:r>
              <a:rPr lang="it-IT" sz="3600" i="1">
                <a:solidFill>
                  <a:schemeClr val="tx1">
                    <a:lumMod val="85000"/>
                    <a:lumOff val="15000"/>
                  </a:schemeClr>
                </a:solidFill>
                <a:latin typeface="Times New Roman" panose="02020603050405020304" pitchFamily="18" charset="0"/>
                <a:cs typeface="Times New Roman" panose="02020603050405020304" pitchFamily="18" charset="0"/>
              </a:rPr>
              <a:t>Per incominciare ….</a:t>
            </a: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Clr>
                <a:schemeClr val="accent5">
                  <a:lumMod val="75000"/>
                </a:schemeClr>
              </a:buClr>
              <a:buFont typeface="Wingdings" panose="05000000000000000000" pitchFamily="2" charset="2"/>
              <a:buChar char="Ø"/>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Il latino e il concetto di lingua ‘morta’</a:t>
            </a:r>
          </a:p>
          <a:p>
            <a:pPr algn="just" eaLnBrk="1" fontAlgn="auto" hangingPunct="1">
              <a:buClr>
                <a:schemeClr val="accent5">
                  <a:lumMod val="75000"/>
                </a:schemeClr>
              </a:buClr>
              <a:buFont typeface="Wingdings" panose="05000000000000000000" pitchFamily="2" charset="2"/>
              <a:buChar char="Ø"/>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La trasformazione del latino                  lingue romanze </a:t>
            </a: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
                <a:schemeClr val="accent5">
                  <a:lumMod val="75000"/>
                </a:schemeClr>
              </a:buClr>
              <a:buFont typeface="Wingdings" panose="05000000000000000000" pitchFamily="2" charset="2"/>
              <a:buChar char="Ø"/>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Differenti forme di ‘sopravvivenza’ del latino letterario, ecclesiastico, giuridico, burocratico, scientifico e  come lingua dell’</a:t>
            </a:r>
            <a:r>
              <a:rPr lang="it-IT" i="1">
                <a:solidFill>
                  <a:schemeClr val="tx1">
                    <a:lumMod val="85000"/>
                    <a:lumOff val="15000"/>
                  </a:schemeClr>
                </a:solidFill>
                <a:latin typeface="Times New Roman" panose="02020603050405020304" pitchFamily="18" charset="0"/>
                <a:cs typeface="Times New Roman" panose="02020603050405020304" pitchFamily="18" charset="0"/>
              </a:rPr>
              <a:t>élite</a:t>
            </a:r>
            <a:endParaRPr lang="it-IT">
              <a:solidFill>
                <a:schemeClr val="tx1">
                  <a:lumMod val="85000"/>
                  <a:lumOff val="15000"/>
                </a:schemeClr>
              </a:solidFill>
            </a:endParaRPr>
          </a:p>
        </p:txBody>
      </p:sp>
      <p:pic>
        <p:nvPicPr>
          <p:cNvPr id="4" name="Immagine 3" descr="Immagine che contiene testo&#10;&#10;Descrizione generata automaticamente">
            <a:extLst>
              <a:ext uri="{FF2B5EF4-FFF2-40B4-BE49-F238E27FC236}">
                <a16:creationId xmlns:a16="http://schemas.microsoft.com/office/drawing/2014/main" id="{C447F776-5757-4508-AF0A-12B9C0722A23}"/>
              </a:ext>
            </a:extLst>
          </p:cNvPr>
          <p:cNvPicPr>
            <a:picLocks noChangeAspect="1"/>
          </p:cNvPicPr>
          <p:nvPr/>
        </p:nvPicPr>
        <p:blipFill>
          <a:blip r:embed="rId3">
            <a:alphaModFix amt="85000"/>
          </a:blip>
          <a:stretch>
            <a:fillRect/>
          </a:stretch>
        </p:blipFill>
        <p:spPr>
          <a:xfrm>
            <a:off x="403936" y="1953541"/>
            <a:ext cx="10947900" cy="2950916"/>
          </a:xfrm>
          <a:prstGeom prst="rect">
            <a:avLst/>
          </a:prstGeom>
          <a:solidFill>
            <a:srgbClr val="FFFFFF">
              <a:shade val="85000"/>
            </a:srgbClr>
          </a:solidFill>
          <a:ln w="28575" cap="sq">
            <a:solidFill>
              <a:schemeClr val="accent5">
                <a:lumMod val="75000"/>
              </a:schemeClr>
            </a:solidFill>
            <a:miter lim="800000"/>
          </a:ln>
          <a:effectLst>
            <a:outerShdw blurRad="55000" dist="18000" dir="5400000" algn="tl" rotWithShape="0">
              <a:srgbClr val="D97828">
                <a:alpha val="40000"/>
              </a:srgbClr>
            </a:outerShdw>
          </a:effectLst>
          <a:scene3d>
            <a:camera prst="orthographicFront"/>
            <a:lightRig rig="twoPt" dir="t">
              <a:rot lat="0" lon="0" rev="7200000"/>
            </a:lightRig>
          </a:scene3d>
          <a:sp3d>
            <a:bevelT w="25400" h="19050"/>
            <a:contourClr>
              <a:srgbClr val="FFFFFF"/>
            </a:contourClr>
          </a:sp3d>
        </p:spPr>
      </p:pic>
      <p:sp>
        <p:nvSpPr>
          <p:cNvPr id="5" name="Freccia a destra 4">
            <a:extLst>
              <a:ext uri="{FF2B5EF4-FFF2-40B4-BE49-F238E27FC236}">
                <a16:creationId xmlns:a16="http://schemas.microsoft.com/office/drawing/2014/main" id="{F63E35C5-F26F-46FC-87EB-CCF0115CBDDD}"/>
              </a:ext>
            </a:extLst>
          </p:cNvPr>
          <p:cNvSpPr/>
          <p:nvPr/>
        </p:nvSpPr>
        <p:spPr>
          <a:xfrm>
            <a:off x="4627563" y="1409700"/>
            <a:ext cx="746125" cy="157163"/>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AC35AE86-B3FC-4973-8699-79DAAAECE3ED}"/>
              </a:ext>
            </a:extLst>
          </p:cNvPr>
          <p:cNvSpPr>
            <a:spLocks noGrp="1" noChangeArrowheads="1"/>
          </p:cNvSpPr>
          <p:nvPr>
            <p:ph idx="1"/>
          </p:nvPr>
        </p:nvSpPr>
        <p:spPr>
          <a:xfrm>
            <a:off x="0" y="0"/>
            <a:ext cx="12192000" cy="6858000"/>
          </a:xfrm>
          <a:solidFill>
            <a:schemeClr val="accent4">
              <a:lumMod val="60000"/>
              <a:lumOff val="40000"/>
            </a:schemeClr>
          </a:solidFill>
        </p:spPr>
        <p:txBody>
          <a:bodyPr/>
          <a:lstStyle/>
          <a:p>
            <a:pPr marL="0" indent="0" algn="ctr" eaLnBrk="1" fontAlgn="auto" hangingPunct="1">
              <a:spcBef>
                <a:spcPts val="0"/>
              </a:spcBef>
              <a:spcAft>
                <a:spcPts val="0"/>
              </a:spcAft>
              <a:buClrTx/>
              <a:buFont typeface="Arial" panose="020B0604020202020204" pitchFamily="34" charset="0"/>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Struttura del I libro</a:t>
            </a:r>
          </a:p>
          <a:p>
            <a:pPr marL="0" indent="0" algn="just" eaLnBrk="1" fontAlgn="auto" hangingPunct="1">
              <a:spcBef>
                <a:spcPts val="0"/>
              </a:spcBef>
              <a:spcAft>
                <a:spcPts val="0"/>
              </a:spcAft>
              <a:buClrTx/>
              <a:buFont typeface="Arial"/>
              <a:buNone/>
              <a:defRPr/>
            </a:pP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I, 1-3 </a:t>
            </a:r>
            <a:r>
              <a:rPr lang="it-IT">
                <a:solidFill>
                  <a:schemeClr val="tx1">
                    <a:lumMod val="85000"/>
                    <a:lumOff val="15000"/>
                  </a:schemeClr>
                </a:solidFill>
                <a:latin typeface="Times New Roman" panose="02020603050405020304" pitchFamily="18" charset="0"/>
                <a:cs typeface="Times New Roman" panose="02020603050405020304" pitchFamily="18" charset="0"/>
              </a:rPr>
              <a:t>educazione elementare </a:t>
            </a:r>
          </a:p>
          <a:p>
            <a:pPr marL="0" indent="0" algn="just" eaLnBrk="1" fontAlgn="auto" hangingPunct="1">
              <a:spcBef>
                <a:spcPts val="0"/>
              </a:spcBef>
              <a:spcAft>
                <a:spcPts val="0"/>
              </a:spcAft>
              <a:buClrTx/>
              <a:buFont typeface="Arial" panose="020B0604020202020204" pitchFamily="34" charset="0"/>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b="1" u="sng">
                <a:solidFill>
                  <a:schemeClr val="tx1">
                    <a:lumMod val="85000"/>
                    <a:lumOff val="15000"/>
                  </a:schemeClr>
                </a:solidFill>
                <a:latin typeface="Times New Roman" panose="02020603050405020304" pitchFamily="18" charset="0"/>
                <a:cs typeface="Times New Roman" panose="02020603050405020304" pitchFamily="18" charset="0"/>
              </a:rPr>
              <a:t>I, 4-9  grammatica</a:t>
            </a: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I,4 </a:t>
            </a:r>
            <a:r>
              <a:rPr lang="it-IT">
                <a:solidFill>
                  <a:schemeClr val="tx1">
                    <a:lumMod val="85000"/>
                    <a:lumOff val="15000"/>
                  </a:schemeClr>
                </a:solidFill>
                <a:latin typeface="Times New Roman" panose="02020603050405020304" pitchFamily="18" charset="0"/>
                <a:cs typeface="Times New Roman" panose="02020603050405020304" pitchFamily="18" charset="0"/>
              </a:rPr>
              <a:t>osservazioni linguistiche </a:t>
            </a: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I,5-6 </a:t>
            </a:r>
            <a:r>
              <a:rPr lang="it-IT">
                <a:solidFill>
                  <a:schemeClr val="tx1">
                    <a:lumMod val="85000"/>
                    <a:lumOff val="15000"/>
                  </a:schemeClr>
                </a:solidFill>
                <a:latin typeface="Times New Roman" panose="02020603050405020304" pitchFamily="18" charset="0"/>
                <a:cs typeface="Times New Roman" panose="02020603050405020304" pitchFamily="18" charset="0"/>
              </a:rPr>
              <a:t>il corretto modo di parlare (barbarismi e solecismi, corretta accentazione, </a:t>
            </a:r>
          </a:p>
          <a:p>
            <a:pPr marL="0" indent="0" algn="just" eaLnBrk="1" fontAlgn="auto" hangingPunct="1">
              <a:spcBef>
                <a:spcPts val="0"/>
              </a:spcBef>
              <a:spcAft>
                <a:spcPts val="0"/>
              </a:spcAft>
              <a:buClrTx/>
              <a:buFont typeface="Arial" panose="020B0604020202020204" pitchFamily="34" charset="0"/>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principi generali: analogia, antichità, uso)</a:t>
            </a: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I,7 </a:t>
            </a:r>
            <a:r>
              <a:rPr lang="it-IT">
                <a:solidFill>
                  <a:schemeClr val="tx1">
                    <a:lumMod val="85000"/>
                    <a:lumOff val="15000"/>
                  </a:schemeClr>
                </a:solidFill>
                <a:latin typeface="Times New Roman" panose="02020603050405020304" pitchFamily="18" charset="0"/>
                <a:cs typeface="Times New Roman" panose="02020603050405020304" pitchFamily="18" charset="0"/>
              </a:rPr>
              <a:t>ortografia</a:t>
            </a:r>
            <a:endParaRPr lang="it-IT"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I,8 </a:t>
            </a:r>
            <a:r>
              <a:rPr lang="it-IT">
                <a:solidFill>
                  <a:schemeClr val="tx1">
                    <a:lumMod val="85000"/>
                    <a:lumOff val="15000"/>
                  </a:schemeClr>
                </a:solidFill>
                <a:latin typeface="Times New Roman" panose="02020603050405020304" pitchFamily="18" charset="0"/>
                <a:cs typeface="Times New Roman" panose="02020603050405020304" pitchFamily="18" charset="0"/>
              </a:rPr>
              <a:t>lettura e interpretazione degli autori</a:t>
            </a:r>
          </a:p>
          <a:p>
            <a:pPr marL="0" indent="0" algn="just" eaLnBrk="1" fontAlgn="auto" hangingPunct="1">
              <a:spcBef>
                <a:spcPts val="0"/>
              </a:spcBef>
              <a:spcAft>
                <a:spcPts val="0"/>
              </a:spcAft>
              <a:buClrTx/>
              <a:buFont typeface="Arial" panose="020B0604020202020204" pitchFamily="34" charset="0"/>
              <a:buNone/>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			I,9 </a:t>
            </a:r>
            <a:r>
              <a:rPr lang="it-IT" i="1">
                <a:solidFill>
                  <a:schemeClr val="tx1">
                    <a:lumMod val="85000"/>
                    <a:lumOff val="15000"/>
                  </a:schemeClr>
                </a:solidFill>
                <a:latin typeface="Times New Roman" panose="02020603050405020304" pitchFamily="18" charset="0"/>
                <a:cs typeface="Times New Roman" panose="02020603050405020304" pitchFamily="18" charset="0"/>
              </a:rPr>
              <a:t>progymnasmata</a:t>
            </a:r>
          </a:p>
          <a:p>
            <a:pPr algn="just" eaLnBrk="1" fontAlgn="auto" hangingPunct="1">
              <a:spcBef>
                <a:spcPts val="0"/>
              </a:spcBef>
              <a:spcAft>
                <a:spcPts val="0"/>
              </a:spcAft>
              <a:buClrTx/>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I,10 </a:t>
            </a:r>
            <a:r>
              <a:rPr lang="it-IT">
                <a:solidFill>
                  <a:schemeClr val="tx1">
                    <a:lumMod val="85000"/>
                    <a:lumOff val="15000"/>
                  </a:schemeClr>
                </a:solidFill>
                <a:latin typeface="Times New Roman" panose="02020603050405020304" pitchFamily="18" charset="0"/>
                <a:cs typeface="Times New Roman" panose="02020603050405020304" pitchFamily="18" charset="0"/>
              </a:rPr>
              <a:t>altre conoscenze necessarie all’oratore: musica e geometria</a:t>
            </a:r>
          </a:p>
          <a:p>
            <a:pPr marL="0" indent="0" algn="just" eaLnBrk="1" fontAlgn="auto" hangingPunct="1">
              <a:spcBef>
                <a:spcPts val="0"/>
              </a:spcBef>
              <a:spcAft>
                <a:spcPts val="0"/>
              </a:spcAft>
              <a:buClrTx/>
              <a:buFont typeface="Arial" panose="020B0604020202020204" pitchFamily="34" charset="0"/>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I,11 </a:t>
            </a:r>
            <a:r>
              <a:rPr lang="it-IT" i="1">
                <a:solidFill>
                  <a:schemeClr val="tx1">
                    <a:lumMod val="85000"/>
                    <a:lumOff val="15000"/>
                  </a:schemeClr>
                </a:solidFill>
                <a:latin typeface="Times New Roman" panose="02020603050405020304" pitchFamily="18" charset="0"/>
                <a:cs typeface="Times New Roman" panose="02020603050405020304" pitchFamily="18" charset="0"/>
              </a:rPr>
              <a:t>actio</a:t>
            </a:r>
            <a:r>
              <a:rPr lang="it-IT">
                <a:solidFill>
                  <a:schemeClr val="tx1">
                    <a:lumMod val="85000"/>
                    <a:lumOff val="15000"/>
                  </a:schemeClr>
                </a:solidFill>
                <a:latin typeface="Times New Roman" panose="02020603050405020304" pitchFamily="18" charset="0"/>
                <a:cs typeface="Times New Roman" panose="02020603050405020304" pitchFamily="18" charset="0"/>
              </a:rPr>
              <a:t>,  gestura, movimento ed esercizi </a:t>
            </a:r>
          </a:p>
          <a:p>
            <a:pPr marL="0" indent="0" algn="just" eaLnBrk="1" fontAlgn="auto" hangingPunct="1">
              <a:spcBef>
                <a:spcPts val="0"/>
              </a:spcBef>
              <a:spcAft>
                <a:spcPts val="0"/>
              </a:spcAft>
              <a:buClrTx/>
              <a:buFont typeface="Arial" panose="020B0604020202020204" pitchFamily="34" charset="0"/>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ClrTx/>
              <a:defRPr/>
            </a:pPr>
            <a:r>
              <a:rPr lang="it-IT" b="1">
                <a:solidFill>
                  <a:schemeClr val="tx1">
                    <a:lumMod val="85000"/>
                    <a:lumOff val="15000"/>
                  </a:schemeClr>
                </a:solidFill>
                <a:latin typeface="Times New Roman" panose="02020603050405020304" pitchFamily="18" charset="0"/>
                <a:cs typeface="Times New Roman" panose="02020603050405020304" pitchFamily="18" charset="0"/>
              </a:rPr>
              <a:t>I,12 </a:t>
            </a:r>
            <a:r>
              <a:rPr lang="it-IT">
                <a:solidFill>
                  <a:schemeClr val="tx1">
                    <a:lumMod val="85000"/>
                    <a:lumOff val="15000"/>
                  </a:schemeClr>
                </a:solidFill>
                <a:latin typeface="Times New Roman" panose="02020603050405020304" pitchFamily="18" charset="0"/>
                <a:cs typeface="Times New Roman" panose="02020603050405020304" pitchFamily="18" charset="0"/>
              </a:rPr>
              <a:t>esempi e questioni pratiche relative alla pratica dell’oratore</a:t>
            </a:r>
          </a:p>
          <a:p>
            <a:pPr marL="0" indent="0" algn="just"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A2D14FFA-4CE6-4360-B1C6-A12799F8C889}"/>
              </a:ext>
            </a:extLst>
          </p:cNvPr>
          <p:cNvSpPr>
            <a:spLocks noGrp="1" noChangeArrowheads="1"/>
          </p:cNvSpPr>
          <p:nvPr>
            <p:ph idx="1"/>
          </p:nvPr>
        </p:nvSpPr>
        <p:spPr>
          <a:xfrm>
            <a:off x="0" y="0"/>
            <a:ext cx="12192000" cy="6858000"/>
          </a:xfrm>
          <a:solidFill>
            <a:schemeClr val="accent4">
              <a:lumMod val="60000"/>
              <a:lumOff val="40000"/>
            </a:schemeClr>
          </a:solidFill>
        </p:spPr>
        <p:txBody>
          <a:bodyPr/>
          <a:lstStyle/>
          <a:p>
            <a:pPr eaLnBrk="1" hangingPunct="1">
              <a:defRPr/>
            </a:pPr>
            <a:r>
              <a:rPr lang="it-IT" altLang="it-IT">
                <a:latin typeface="Times New Roman" panose="02020603050405020304" pitchFamily="18" charset="0"/>
                <a:cs typeface="Times New Roman" panose="02020603050405020304" pitchFamily="18" charset="0"/>
              </a:rPr>
              <a:t>Campi di applicazione: </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loquendi scientia			</a:t>
            </a:r>
            <a:r>
              <a:rPr lang="it-IT" altLang="it-IT">
                <a:latin typeface="Times New Roman" panose="02020603050405020304" pitchFamily="18" charset="0"/>
                <a:cs typeface="Times New Roman" panose="02020603050405020304" pitchFamily="18" charset="0"/>
              </a:rPr>
              <a:t>insieme di tecniche e regole</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poetarum enarratio		</a:t>
            </a:r>
            <a:r>
              <a:rPr lang="it-IT" altLang="it-IT">
                <a:latin typeface="Times New Roman" panose="02020603050405020304" pitchFamily="18" charset="0"/>
                <a:cs typeface="Times New Roman" panose="02020603050405020304" pitchFamily="18" charset="0"/>
              </a:rPr>
              <a:t>spiegazione e commento di un testo</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riflessione sul linguaggio			filosofia e logica</a:t>
            </a: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prassi filologica 					esegesi e interpretazione critica</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Esegesi dei testi 		analisi linguistica         spiegazione dei testi	     funzione del linguaggio</a:t>
            </a:r>
          </a:p>
          <a:p>
            <a:pPr marL="0" indent="0"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a:p>
            <a:pPr marL="0" indent="0" algn="just" eaLnBrk="1" hangingPunct="1">
              <a:spcBef>
                <a:spcPts val="0"/>
              </a:spcBef>
              <a:buFont typeface="Arial" panose="020B0604020202020204" pitchFamily="34" charset="0"/>
              <a:buNone/>
              <a:defRPr/>
            </a:pPr>
            <a:r>
              <a:rPr lang="it-IT" altLang="it-IT">
                <a:latin typeface="Times New Roman" panose="02020603050405020304" pitchFamily="18" charset="0"/>
                <a:cs typeface="Times New Roman" panose="02020603050405020304" pitchFamily="18" charset="0"/>
              </a:rPr>
              <a:t>								Grammatica		  filologia</a:t>
            </a:r>
          </a:p>
          <a:p>
            <a:pPr marL="0" indent="0" algn="just" eaLnBrk="1" hangingPunct="1">
              <a:spcBef>
                <a:spcPts val="0"/>
              </a:spcBef>
              <a:spcAft>
                <a:spcPts val="0"/>
              </a:spcAft>
              <a:buFont typeface="Arial" panose="020B0604020202020204" pitchFamily="34" charset="0"/>
              <a:buNone/>
              <a:defRPr/>
            </a:pPr>
            <a:r>
              <a:rPr lang="it-IT" altLang="it-IT" sz="2200">
                <a:latin typeface="Times New Roman" panose="02020603050405020304" pitchFamily="18" charset="0"/>
                <a:cs typeface="Times New Roman" panose="02020603050405020304" pitchFamily="18" charset="0"/>
              </a:rPr>
              <a:t>Testo scritto come requisito perché nasca una grammatica     </a:t>
            </a:r>
            <a:r>
              <a:rPr lang="it-IT" sz="2200">
                <a:latin typeface="Times New Roman" panose="02020603050405020304" pitchFamily="18" charset="0"/>
                <a:cs typeface="Times New Roman" panose="02020603050405020304" pitchFamily="18" charset="0"/>
              </a:rPr>
              <a:t>γρ</a:t>
            </a:r>
            <a:r>
              <a:rPr lang="el-GR" sz="2200">
                <a:latin typeface="Times New Roman" panose="02020603050405020304" pitchFamily="18" charset="0"/>
                <a:cs typeface="Times New Roman" panose="02020603050405020304" pitchFamily="18" charset="0"/>
              </a:rPr>
              <a:t>ά</a:t>
            </a:r>
            <a:r>
              <a:rPr lang="it-IT" sz="2200">
                <a:latin typeface="Times New Roman" panose="02020603050405020304" pitchFamily="18" charset="0"/>
                <a:cs typeface="Times New Roman" panose="02020603050405020304" pitchFamily="18" charset="0"/>
              </a:rPr>
              <a:t>μματ</a:t>
            </a:r>
            <a:r>
              <a:rPr lang="el-GR" sz="2200">
                <a:latin typeface="Times New Roman" panose="02020603050405020304" pitchFamily="18" charset="0"/>
                <a:cs typeface="Times New Roman" panose="02020603050405020304" pitchFamily="18" charset="0"/>
              </a:rPr>
              <a:t>α</a:t>
            </a:r>
            <a:r>
              <a:rPr lang="it-IT" sz="2200">
                <a:latin typeface="Times New Roman" panose="02020603050405020304" pitchFamily="18" charset="0"/>
                <a:cs typeface="Times New Roman" panose="02020603050405020304" pitchFamily="18" charset="0"/>
              </a:rPr>
              <a:t> </a:t>
            </a:r>
            <a:r>
              <a:rPr lang="it-IT" altLang="it-IT" sz="2200">
                <a:latin typeface="Times New Roman" panose="02020603050405020304" pitchFamily="18" charset="0"/>
                <a:cs typeface="Times New Roman" panose="02020603050405020304" pitchFamily="18" charset="0"/>
              </a:rPr>
              <a:t>consentono un’osservazione sistematica        definizione di regole e funzionamento del linguaggio;</a:t>
            </a:r>
          </a:p>
          <a:p>
            <a:pPr marL="0" indent="0" algn="just" eaLnBrk="1" hangingPunct="1">
              <a:spcBef>
                <a:spcPts val="0"/>
              </a:spcBef>
              <a:spcAft>
                <a:spcPts val="0"/>
              </a:spcAft>
              <a:buFont typeface="Arial" panose="020B0604020202020204" pitchFamily="34" charset="0"/>
              <a:buNone/>
              <a:defRPr/>
            </a:pPr>
            <a:r>
              <a:rPr lang="it-IT" altLang="it-IT" sz="2200">
                <a:latin typeface="Times New Roman" panose="02020603050405020304" pitchFamily="18" charset="0"/>
                <a:cs typeface="Times New Roman" panose="02020603050405020304" pitchFamily="18" charset="0"/>
              </a:rPr>
              <a:t>La presenza di una letteratura incentiva l’individuazione di costanti nell’uso di una lingua, costanti che possono diventare norme, cui rifarsi</a:t>
            </a:r>
          </a:p>
          <a:p>
            <a:pPr marL="0" indent="0" algn="just" eaLnBrk="1" hangingPunct="1">
              <a:buFont typeface="Arial" panose="020B0604020202020204" pitchFamily="34" charset="0"/>
              <a:buNone/>
              <a:defRPr/>
            </a:pPr>
            <a:endParaRPr lang="it-IT" alt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8FC1082E-336E-45E4-BFDC-B9D0B9E843F0}"/>
              </a:ext>
            </a:extLst>
          </p:cNvPr>
          <p:cNvSpPr/>
          <p:nvPr/>
        </p:nvSpPr>
        <p:spPr>
          <a:xfrm>
            <a:off x="5864225" y="720725"/>
            <a:ext cx="301625" cy="1270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B5800679-898B-4F9C-8F2E-E717BC093A5F}"/>
              </a:ext>
            </a:extLst>
          </p:cNvPr>
          <p:cNvSpPr/>
          <p:nvPr/>
        </p:nvSpPr>
        <p:spPr>
          <a:xfrm>
            <a:off x="5865813" y="1260475"/>
            <a:ext cx="301625" cy="125413"/>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ircolare a destra 3">
            <a:extLst>
              <a:ext uri="{FF2B5EF4-FFF2-40B4-BE49-F238E27FC236}">
                <a16:creationId xmlns:a16="http://schemas.microsoft.com/office/drawing/2014/main" id="{B6D2D6B6-5A76-4FB1-AB5E-361E1148C4D6}"/>
              </a:ext>
            </a:extLst>
          </p:cNvPr>
          <p:cNvSpPr/>
          <p:nvPr/>
        </p:nvSpPr>
        <p:spPr>
          <a:xfrm>
            <a:off x="2667000" y="720725"/>
            <a:ext cx="561975" cy="1728788"/>
          </a:xfrm>
          <a:prstGeom prst="curved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destra 5">
            <a:extLst>
              <a:ext uri="{FF2B5EF4-FFF2-40B4-BE49-F238E27FC236}">
                <a16:creationId xmlns:a16="http://schemas.microsoft.com/office/drawing/2014/main" id="{2E487D11-3B36-4DDB-9DD0-4194FB8F975F}"/>
              </a:ext>
            </a:extLst>
          </p:cNvPr>
          <p:cNvSpPr/>
          <p:nvPr/>
        </p:nvSpPr>
        <p:spPr>
          <a:xfrm>
            <a:off x="2667000" y="1260475"/>
            <a:ext cx="561975" cy="1727200"/>
          </a:xfrm>
          <a:prstGeom prst="curved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Freccia bidirezionale orizzontale 9">
            <a:extLst>
              <a:ext uri="{FF2B5EF4-FFF2-40B4-BE49-F238E27FC236}">
                <a16:creationId xmlns:a16="http://schemas.microsoft.com/office/drawing/2014/main" id="{1525B9C3-6E4D-4133-896A-5290679D4C12}"/>
              </a:ext>
            </a:extLst>
          </p:cNvPr>
          <p:cNvSpPr/>
          <p:nvPr/>
        </p:nvSpPr>
        <p:spPr>
          <a:xfrm>
            <a:off x="6535738" y="2281238"/>
            <a:ext cx="644525" cy="127000"/>
          </a:xfrm>
          <a:prstGeom prst="lef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488" name="Immagine 13">
            <a:extLst>
              <a:ext uri="{FF2B5EF4-FFF2-40B4-BE49-F238E27FC236}">
                <a16:creationId xmlns:a16="http://schemas.microsoft.com/office/drawing/2014/main" id="{5BCA1867-1151-4780-B303-0EA0513B3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063" y="2760663"/>
            <a:ext cx="985837"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2 17">
            <a:extLst>
              <a:ext uri="{FF2B5EF4-FFF2-40B4-BE49-F238E27FC236}">
                <a16:creationId xmlns:a16="http://schemas.microsoft.com/office/drawing/2014/main" id="{CB206D2F-8323-4F4B-8FA9-0CFC690063E5}"/>
              </a:ext>
            </a:extLst>
          </p:cNvPr>
          <p:cNvCxnSpPr>
            <a:cxnSpLocks/>
          </p:cNvCxnSpPr>
          <p:nvPr/>
        </p:nvCxnSpPr>
        <p:spPr>
          <a:xfrm>
            <a:off x="1392238" y="479425"/>
            <a:ext cx="0" cy="30273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Freccia bidirezionale orizzontale 20">
            <a:extLst>
              <a:ext uri="{FF2B5EF4-FFF2-40B4-BE49-F238E27FC236}">
                <a16:creationId xmlns:a16="http://schemas.microsoft.com/office/drawing/2014/main" id="{308BF689-DA8B-43D6-8800-12DE3CECA00B}"/>
              </a:ext>
            </a:extLst>
          </p:cNvPr>
          <p:cNvSpPr/>
          <p:nvPr/>
        </p:nvSpPr>
        <p:spPr>
          <a:xfrm>
            <a:off x="2219325" y="3816350"/>
            <a:ext cx="485775" cy="1079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2" name="Freccia a destra 21">
            <a:extLst>
              <a:ext uri="{FF2B5EF4-FFF2-40B4-BE49-F238E27FC236}">
                <a16:creationId xmlns:a16="http://schemas.microsoft.com/office/drawing/2014/main" id="{63F6CB45-F68D-4282-A4AE-93FFCB596D1E}"/>
              </a:ext>
            </a:extLst>
          </p:cNvPr>
          <p:cNvSpPr/>
          <p:nvPr/>
        </p:nvSpPr>
        <p:spPr>
          <a:xfrm>
            <a:off x="5105400" y="3816350"/>
            <a:ext cx="409575"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3" name="Freccia bidirezionale orizzontale 22">
            <a:extLst>
              <a:ext uri="{FF2B5EF4-FFF2-40B4-BE49-F238E27FC236}">
                <a16:creationId xmlns:a16="http://schemas.microsoft.com/office/drawing/2014/main" id="{967CAA61-6974-4134-A6E6-742448252559}"/>
              </a:ext>
            </a:extLst>
          </p:cNvPr>
          <p:cNvSpPr/>
          <p:nvPr/>
        </p:nvSpPr>
        <p:spPr>
          <a:xfrm>
            <a:off x="8212138" y="3816350"/>
            <a:ext cx="411162" cy="1079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sp>
        <p:nvSpPr>
          <p:cNvPr id="24" name="Parentesi graffa chiusa 23">
            <a:extLst>
              <a:ext uri="{FF2B5EF4-FFF2-40B4-BE49-F238E27FC236}">
                <a16:creationId xmlns:a16="http://schemas.microsoft.com/office/drawing/2014/main" id="{3A8133F9-CD87-4CC5-AE3E-953B914306F0}"/>
              </a:ext>
            </a:extLst>
          </p:cNvPr>
          <p:cNvSpPr/>
          <p:nvPr/>
        </p:nvSpPr>
        <p:spPr>
          <a:xfrm rot="5400000">
            <a:off x="5454650" y="-217487"/>
            <a:ext cx="407988" cy="9136062"/>
          </a:xfrm>
          <a:prstGeom prst="rightBrace">
            <a:avLst>
              <a:gd name="adj1" fmla="val 8333"/>
              <a:gd name="adj2" fmla="val 49908"/>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5" name="Freccia bidirezionale orizzontale 24">
            <a:extLst>
              <a:ext uri="{FF2B5EF4-FFF2-40B4-BE49-F238E27FC236}">
                <a16:creationId xmlns:a16="http://schemas.microsoft.com/office/drawing/2014/main" id="{88E75078-CCE0-4B31-86A9-6859975D3E44}"/>
              </a:ext>
            </a:extLst>
          </p:cNvPr>
          <p:cNvSpPr/>
          <p:nvPr/>
        </p:nvSpPr>
        <p:spPr>
          <a:xfrm>
            <a:off x="5453063" y="4716463"/>
            <a:ext cx="490537" cy="1651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 name="Freccia a destra 2">
            <a:extLst>
              <a:ext uri="{FF2B5EF4-FFF2-40B4-BE49-F238E27FC236}">
                <a16:creationId xmlns:a16="http://schemas.microsoft.com/office/drawing/2014/main" id="{A7119364-BCD4-4B26-843D-4CE88148D4F4}"/>
              </a:ext>
            </a:extLst>
          </p:cNvPr>
          <p:cNvSpPr/>
          <p:nvPr/>
        </p:nvSpPr>
        <p:spPr>
          <a:xfrm>
            <a:off x="7075488" y="5194300"/>
            <a:ext cx="495300"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2DDD5CE0-03E4-4845-84A1-E93AF5A20244}"/>
              </a:ext>
            </a:extLst>
          </p:cNvPr>
          <p:cNvSpPr/>
          <p:nvPr/>
        </p:nvSpPr>
        <p:spPr>
          <a:xfrm>
            <a:off x="1476375" y="5484813"/>
            <a:ext cx="3016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Rettangolo con angoli arrotondati 7">
            <a:extLst>
              <a:ext uri="{FF2B5EF4-FFF2-40B4-BE49-F238E27FC236}">
                <a16:creationId xmlns:a16="http://schemas.microsoft.com/office/drawing/2014/main" id="{9A1F76F4-6753-48D6-A75F-2D65248FBD5C}"/>
              </a:ext>
            </a:extLst>
          </p:cNvPr>
          <p:cNvSpPr/>
          <p:nvPr/>
        </p:nvSpPr>
        <p:spPr>
          <a:xfrm>
            <a:off x="0" y="5043488"/>
            <a:ext cx="12192000" cy="14335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D655FF1-A7B0-4053-9327-EB89C743A8C1}"/>
              </a:ext>
            </a:extLst>
          </p:cNvPr>
          <p:cNvSpPr>
            <a:spLocks noGrp="1"/>
          </p:cNvSpPr>
          <p:nvPr>
            <p:ph idx="1"/>
          </p:nvPr>
        </p:nvSpPr>
        <p:spPr>
          <a:xfrm>
            <a:off x="0" y="0"/>
            <a:ext cx="12192000" cy="6858000"/>
          </a:xfrm>
          <a:solidFill>
            <a:schemeClr val="accent4">
              <a:lumMod val="60000"/>
              <a:lumOff val="40000"/>
            </a:schemeClr>
          </a:solidFill>
        </p:spPr>
        <p:txBody>
          <a:bodyPr/>
          <a:lstStyle/>
          <a:p>
            <a:pPr>
              <a:defRPr/>
            </a:pPr>
            <a:r>
              <a:rPr lang="it-IT">
                <a:latin typeface="Times New Roman" panose="02020603050405020304" pitchFamily="18" charset="0"/>
                <a:cs typeface="Times New Roman" panose="02020603050405020304" pitchFamily="18" charset="0"/>
              </a:rPr>
              <a:t>Livelli di istruzione a Roma: </a:t>
            </a: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Litterator		</a:t>
            </a:r>
            <a:r>
              <a:rPr lang="it-IT">
                <a:latin typeface="Times New Roman" panose="02020603050405020304" pitchFamily="18" charset="0"/>
                <a:cs typeface="Times New Roman" panose="02020603050405020304" pitchFamily="18" charset="0"/>
              </a:rPr>
              <a:t>istruzione elementare</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Grammaticus	</a:t>
            </a:r>
            <a:r>
              <a:rPr lang="it-IT">
                <a:latin typeface="Times New Roman" panose="02020603050405020304" pitchFamily="18" charset="0"/>
                <a:cs typeface="Times New Roman" panose="02020603050405020304" pitchFamily="18" charset="0"/>
              </a:rPr>
              <a:t>conoscenza linguistica + interpretazione dei testi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unico processo formativo di lingua e letteratura     sviluppo delle</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competenze necessarie al comporre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Rhetor			</a:t>
            </a:r>
            <a:r>
              <a:rPr lang="it-IT">
                <a:latin typeface="Times New Roman" panose="02020603050405020304" pitchFamily="18" charset="0"/>
                <a:cs typeface="Times New Roman" panose="02020603050405020304" pitchFamily="18" charset="0"/>
              </a:rPr>
              <a:t>livello superiore di formazione     perfezionamento </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delle abilità di composizione </a:t>
            </a:r>
          </a:p>
          <a:p>
            <a:pPr>
              <a:defRPr/>
            </a:pPr>
            <a:r>
              <a:rPr lang="it-IT">
                <a:latin typeface="Times New Roman" panose="02020603050405020304" pitchFamily="18" charset="0"/>
                <a:cs typeface="Times New Roman" panose="02020603050405020304" pitchFamily="18" charset="0"/>
              </a:rPr>
              <a:t>Grammatica tecnica 			    τέχνη γραμματική 	        definizione: Dioniso il Trace</a:t>
            </a:r>
          </a:p>
          <a:p>
            <a:pPr marL="0" indent="0">
              <a:buFont typeface="Arial" panose="020B0604020202020204" pitchFamily="34" charset="0"/>
              <a:buNone/>
              <a:defRPr/>
            </a:pPr>
            <a:r>
              <a:rPr lang="it-IT">
                <a:latin typeface="Times New Roman" panose="02020603050405020304" pitchFamily="18" charset="0"/>
                <a:cs typeface="Times New Roman" panose="02020603050405020304" pitchFamily="18" charset="0"/>
              </a:rPr>
              <a:t>Forma di studio pratico (</a:t>
            </a:r>
            <a:r>
              <a:rPr lang="el-GR">
                <a:latin typeface="Times New Roman" panose="02020603050405020304" pitchFamily="18" charset="0"/>
                <a:cs typeface="Times New Roman" panose="02020603050405020304" pitchFamily="18" charset="0"/>
              </a:rPr>
              <a:t>ἐ</a:t>
            </a:r>
            <a:r>
              <a:rPr lang="it-IT">
                <a:latin typeface="Times New Roman" panose="02020603050405020304" pitchFamily="18" charset="0"/>
                <a:cs typeface="Times New Roman" panose="02020603050405020304" pitchFamily="18" charset="0"/>
              </a:rPr>
              <a:t>π</a:t>
            </a:r>
            <a:r>
              <a:rPr lang="el-GR">
                <a:latin typeface="Times New Roman" panose="02020603050405020304" pitchFamily="18" charset="0"/>
                <a:cs typeface="Times New Roman" panose="02020603050405020304" pitchFamily="18" charset="0"/>
              </a:rPr>
              <a:t>ειρία</a:t>
            </a:r>
            <a:r>
              <a:rPr lang="it-IT">
                <a:latin typeface="Times New Roman" panose="02020603050405020304" pitchFamily="18" charset="0"/>
                <a:cs typeface="Times New Roman" panose="02020603050405020304" pitchFamily="18" charset="0"/>
              </a:rPr>
              <a:t>) dell’uso di poeti e prosatori: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1. lettura prosodica</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a:t>
            </a:r>
            <a:r>
              <a:rPr lang="it-IT" u="sng">
                <a:latin typeface="Times New Roman" panose="02020603050405020304" pitchFamily="18" charset="0"/>
                <a:cs typeface="Times New Roman" panose="02020603050405020304" pitchFamily="18" charset="0"/>
              </a:rPr>
              <a:t>6 ambiti di studio </a:t>
            </a:r>
            <a:r>
              <a:rPr lang="it-IT">
                <a:latin typeface="Times New Roman" panose="02020603050405020304" pitchFamily="18" charset="0"/>
                <a:cs typeface="Times New Roman" panose="02020603050405020304" pitchFamily="18" charset="0"/>
              </a:rPr>
              <a:t>			            2. spiegazione tropi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3. esposizione dei contenuti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4. etimologia</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5. presentazione di paradigmi</a:t>
            </a:r>
          </a:p>
          <a:p>
            <a:pPr marL="0" indent="0">
              <a:spcBef>
                <a:spcPts val="0"/>
              </a:spcBef>
              <a:spcAft>
                <a:spcPts val="0"/>
              </a:spcAft>
              <a:buFont typeface="Arial" panose="020B0604020202020204" pitchFamily="34" charset="0"/>
              <a:buNone/>
              <a:defRPr/>
            </a:pPr>
            <a:r>
              <a:rPr lang="it-IT">
                <a:latin typeface="Times New Roman" panose="02020603050405020304" pitchFamily="18" charset="0"/>
                <a:cs typeface="Times New Roman" panose="02020603050405020304" pitchFamily="18" charset="0"/>
              </a:rPr>
              <a:t>														6. giudizio critico</a:t>
            </a:r>
            <a:endParaRPr lang="it-IT" i="1">
              <a:latin typeface="Times New Roman" panose="02020603050405020304" pitchFamily="18" charset="0"/>
              <a:cs typeface="Times New Roman" panose="02020603050405020304" pitchFamily="18" charset="0"/>
            </a:endParaRPr>
          </a:p>
          <a:p>
            <a:pPr marL="0" indent="0">
              <a:spcBef>
                <a:spcPts val="600"/>
              </a:spcBef>
              <a:spcAft>
                <a:spcPts val="0"/>
              </a:spcAft>
              <a:buFont typeface="Arial" panose="020B0604020202020204" pitchFamily="34" charset="0"/>
              <a:buNone/>
              <a:defRPr/>
            </a:pPr>
            <a:r>
              <a:rPr lang="it-IT" i="1">
                <a:latin typeface="Times New Roman" panose="02020603050405020304" pitchFamily="18" charset="0"/>
                <a:cs typeface="Times New Roman" panose="02020603050405020304" pitchFamily="18" charset="0"/>
              </a:rPr>
              <a:t>recte loquendi scientia </a:t>
            </a:r>
            <a:r>
              <a:rPr lang="it-IT">
                <a:latin typeface="Times New Roman" panose="02020603050405020304" pitchFamily="18" charset="0"/>
                <a:cs typeface="Times New Roman" panose="02020603050405020304" pitchFamily="18" charset="0"/>
              </a:rPr>
              <a:t>(riflessione sulla lingua) </a:t>
            </a:r>
            <a:r>
              <a:rPr lang="it-IT" i="1">
                <a:latin typeface="Times New Roman" panose="02020603050405020304" pitchFamily="18" charset="0"/>
                <a:cs typeface="Times New Roman" panose="02020603050405020304" pitchFamily="18" charset="0"/>
              </a:rPr>
              <a:t>+ poetarum enarratio </a:t>
            </a:r>
            <a:r>
              <a:rPr lang="it-IT">
                <a:latin typeface="Times New Roman" panose="02020603050405020304" pitchFamily="18" charset="0"/>
                <a:cs typeface="Times New Roman" panose="02020603050405020304" pitchFamily="18" charset="0"/>
              </a:rPr>
              <a:t>(esegesi testuale)</a:t>
            </a:r>
          </a:p>
          <a:p>
            <a:pPr marL="0" indent="0">
              <a:buFont typeface="Arial" panose="020B0604020202020204" pitchFamily="34" charset="0"/>
              <a:buNone/>
              <a:defRPr/>
            </a:pPr>
            <a:endParaRPr lang="it-IT"/>
          </a:p>
        </p:txBody>
      </p:sp>
      <p:sp>
        <p:nvSpPr>
          <p:cNvPr id="4" name="Rettangolo con angoli arrotondati 3">
            <a:extLst>
              <a:ext uri="{FF2B5EF4-FFF2-40B4-BE49-F238E27FC236}">
                <a16:creationId xmlns:a16="http://schemas.microsoft.com/office/drawing/2014/main" id="{05283ED9-5135-490A-8AB7-A7F2743C1C5F}"/>
              </a:ext>
            </a:extLst>
          </p:cNvPr>
          <p:cNvSpPr/>
          <p:nvPr/>
        </p:nvSpPr>
        <p:spPr>
          <a:xfrm>
            <a:off x="1811338" y="4035425"/>
            <a:ext cx="2566987" cy="863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6" name="Connettore 2 5">
            <a:extLst>
              <a:ext uri="{FF2B5EF4-FFF2-40B4-BE49-F238E27FC236}">
                <a16:creationId xmlns:a16="http://schemas.microsoft.com/office/drawing/2014/main" id="{3FB70EE9-2AFE-4879-8E47-40ACF28E5375}"/>
              </a:ext>
            </a:extLst>
          </p:cNvPr>
          <p:cNvCxnSpPr/>
          <p:nvPr/>
        </p:nvCxnSpPr>
        <p:spPr>
          <a:xfrm>
            <a:off x="3095625" y="5067300"/>
            <a:ext cx="0" cy="754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Freccia a destra 7">
            <a:extLst>
              <a:ext uri="{FF2B5EF4-FFF2-40B4-BE49-F238E27FC236}">
                <a16:creationId xmlns:a16="http://schemas.microsoft.com/office/drawing/2014/main" id="{08C2A892-F75A-4387-A9A5-2B95BA1EE2C1}"/>
              </a:ext>
            </a:extLst>
          </p:cNvPr>
          <p:cNvSpPr/>
          <p:nvPr/>
        </p:nvSpPr>
        <p:spPr>
          <a:xfrm>
            <a:off x="7004050" y="3068638"/>
            <a:ext cx="420688" cy="85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tridirezionale 8">
            <a:extLst>
              <a:ext uri="{FF2B5EF4-FFF2-40B4-BE49-F238E27FC236}">
                <a16:creationId xmlns:a16="http://schemas.microsoft.com/office/drawing/2014/main" id="{1F8C57CC-9603-45C9-A3A1-FE7CB51F612B}"/>
              </a:ext>
            </a:extLst>
          </p:cNvPr>
          <p:cNvSpPr/>
          <p:nvPr/>
        </p:nvSpPr>
        <p:spPr>
          <a:xfrm rot="10800000">
            <a:off x="3111500" y="3060700"/>
            <a:ext cx="1216025" cy="238125"/>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630AA67C-E2CC-4B28-842B-F6ED859BF107}"/>
              </a:ext>
            </a:extLst>
          </p:cNvPr>
          <p:cNvSpPr/>
          <p:nvPr/>
        </p:nvSpPr>
        <p:spPr>
          <a:xfrm>
            <a:off x="10326688" y="1182688"/>
            <a:ext cx="385762" cy="841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547BB0DD-0CC0-4E86-9CF5-F1A0E741DCB0}"/>
              </a:ext>
            </a:extLst>
          </p:cNvPr>
          <p:cNvSpPr/>
          <p:nvPr/>
        </p:nvSpPr>
        <p:spPr>
          <a:xfrm>
            <a:off x="10017125" y="1543050"/>
            <a:ext cx="22542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0711F077-1571-4982-9297-DF6E0043597E}"/>
              </a:ext>
            </a:extLst>
          </p:cNvPr>
          <p:cNvSpPr/>
          <p:nvPr/>
        </p:nvSpPr>
        <p:spPr>
          <a:xfrm>
            <a:off x="8070850" y="2290763"/>
            <a:ext cx="184150" cy="746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Plinio il Giovane</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Epistulae</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VII 9</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9475578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F95384-F22A-4053-AF25-890F0CD5A5CC}"/>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lgn="just">
              <a:buClrTx/>
              <a:buFontTx/>
              <a:buChar char="-"/>
            </a:pPr>
            <a:r>
              <a:rPr lang="it-IT" dirty="0">
                <a:latin typeface="Times New Roman" panose="02020603050405020304" pitchFamily="18" charset="0"/>
                <a:cs typeface="Times New Roman" panose="02020603050405020304" pitchFamily="18" charset="0"/>
              </a:rPr>
              <a:t>Gaio Cecilio Secondo (Como 61/62 d.C. - </a:t>
            </a:r>
            <a:r>
              <a:rPr lang="it-IT" i="1" dirty="0" err="1">
                <a:latin typeface="Times New Roman" panose="02020603050405020304" pitchFamily="18" charset="0"/>
                <a:cs typeface="Times New Roman" panose="02020603050405020304" pitchFamily="18" charset="0"/>
              </a:rPr>
              <a:t>ca</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113 d.C.) Plinio (dal nome dello zio materno che lo adotta)</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 </a:t>
            </a:r>
            <a:r>
              <a:rPr lang="it-IT" sz="2000" dirty="0">
                <a:latin typeface="Times New Roman" panose="02020603050405020304" pitchFamily="18" charset="0"/>
                <a:cs typeface="Times New Roman" panose="02020603050405020304" pitchFamily="18" charset="0"/>
              </a:rPr>
              <a:t>allievo di Quintiliano e di </a:t>
            </a:r>
            <a:r>
              <a:rPr lang="it-IT" sz="2000" dirty="0" err="1">
                <a:latin typeface="Times New Roman" panose="02020603050405020304" pitchFamily="18" charset="0"/>
                <a:cs typeface="Times New Roman" panose="02020603050405020304" pitchFamily="18" charset="0"/>
              </a:rPr>
              <a:t>Nicete</a:t>
            </a:r>
            <a:r>
              <a:rPr lang="it-IT" sz="2000" dirty="0">
                <a:latin typeface="Times New Roman" panose="02020603050405020304" pitchFamily="18" charset="0"/>
                <a:cs typeface="Times New Roman" panose="02020603050405020304" pitchFamily="18" charset="0"/>
              </a:rPr>
              <a:t> Sacerdote</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carriera forense</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questore, tribuno della plebe, pretore</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a:t>
            </a:r>
            <a:r>
              <a:rPr lang="it-IT" sz="2000" i="1" dirty="0" err="1">
                <a:latin typeface="Times New Roman" panose="02020603050405020304" pitchFamily="18" charset="0"/>
                <a:cs typeface="Times New Roman" panose="02020603050405020304" pitchFamily="18" charset="0"/>
              </a:rPr>
              <a:t>praefectus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aerarii</a:t>
            </a:r>
            <a:r>
              <a:rPr lang="it-IT" sz="2000" i="1" dirty="0">
                <a:latin typeface="Times New Roman" panose="02020603050405020304" pitchFamily="18" charset="0"/>
                <a:cs typeface="Times New Roman" panose="02020603050405020304" pitchFamily="18" charset="0"/>
              </a:rPr>
              <a:t> Saturni </a:t>
            </a:r>
            <a:r>
              <a:rPr lang="it-IT" sz="2000" dirty="0">
                <a:latin typeface="Times New Roman" panose="02020603050405020304" pitchFamily="18" charset="0"/>
                <a:cs typeface="Times New Roman" panose="02020603050405020304" pitchFamily="18" charset="0"/>
              </a:rPr>
              <a:t>(98 d.C.)</a:t>
            </a:r>
          </a:p>
          <a:p>
            <a:pPr marL="0" indent="0" algn="just">
              <a:spcBef>
                <a:spcPts val="0"/>
              </a:spcBef>
              <a:spcAft>
                <a:spcPts val="0"/>
              </a:spcAft>
              <a:buNone/>
            </a:pPr>
            <a:r>
              <a:rPr lang="it-IT" sz="2000" i="1" dirty="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a:t>
            </a:r>
            <a:r>
              <a:rPr lang="it-IT" sz="2000" i="1" dirty="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sostenne insieme a Tacito l’accusa (100 d.C.) contro Mario Prisco, proconsole d’Asia</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a:t>
            </a:r>
            <a:r>
              <a:rPr lang="it-IT" sz="2000" i="1" dirty="0" err="1">
                <a:latin typeface="Times New Roman" panose="02020603050405020304" pitchFamily="18" charset="0"/>
                <a:cs typeface="Times New Roman" panose="02020603050405020304" pitchFamily="18" charset="0"/>
              </a:rPr>
              <a:t>consul</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suffectus</a:t>
            </a:r>
            <a:r>
              <a:rPr lang="it-IT" sz="2000" i="1" dirty="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(100 d.C.)</a:t>
            </a:r>
          </a:p>
          <a:p>
            <a:pPr marL="0" indent="0" algn="just">
              <a:spcBef>
                <a:spcPts val="0"/>
              </a:spcBef>
              <a:spcAft>
                <a:spcPts val="0"/>
              </a:spcAft>
              <a:buNone/>
            </a:pPr>
            <a:r>
              <a:rPr lang="it-IT" sz="2000" dirty="0">
                <a:latin typeface="Times New Roman" panose="02020603050405020304" pitchFamily="18" charset="0"/>
                <a:cs typeface="Times New Roman" panose="02020603050405020304" pitchFamily="18" charset="0"/>
              </a:rPr>
              <a:t>                        › legato di Traiano in Bitinia (dal 111 d.C.)</a:t>
            </a:r>
            <a:r>
              <a:rPr lang="it-IT" dirty="0">
                <a:latin typeface="Times New Roman" panose="02020603050405020304" pitchFamily="18" charset="0"/>
                <a:cs typeface="Times New Roman" panose="02020603050405020304" pitchFamily="18" charset="0"/>
              </a:rPr>
              <a:t> </a:t>
            </a:r>
          </a:p>
          <a:p>
            <a:pPr algn="just">
              <a:buClrTx/>
              <a:buFontTx/>
              <a:buChar char="-"/>
            </a:pPr>
            <a:r>
              <a:rPr lang="it-IT" dirty="0">
                <a:latin typeface="Times New Roman" panose="02020603050405020304" pitchFamily="18" charset="0"/>
                <a:cs typeface="Times New Roman" panose="02020603050405020304" pitchFamily="18" charset="0"/>
              </a:rPr>
              <a:t>Opere:</a:t>
            </a:r>
          </a:p>
          <a:p>
            <a:pPr marL="0" indent="0" algn="just">
              <a:buNone/>
            </a:pPr>
            <a:r>
              <a:rPr lang="it-IT" i="1" dirty="0" err="1">
                <a:latin typeface="Times New Roman" panose="02020603050405020304" pitchFamily="18" charset="0"/>
                <a:cs typeface="Times New Roman" panose="02020603050405020304" pitchFamily="18" charset="0"/>
              </a:rPr>
              <a:t>Panegyricus</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(discorso di ringraziamento a Traiano; 100 d.C.)</a:t>
            </a:r>
          </a:p>
          <a:p>
            <a:pPr marL="0" indent="0" algn="just">
              <a:buNone/>
            </a:pPr>
            <a:r>
              <a:rPr lang="it-IT" i="1" dirty="0" err="1">
                <a:latin typeface="Times New Roman" panose="02020603050405020304" pitchFamily="18" charset="0"/>
                <a:cs typeface="Times New Roman" panose="02020603050405020304" pitchFamily="18" charset="0"/>
              </a:rPr>
              <a:t>Epistulae</a:t>
            </a:r>
            <a:endParaRPr lang="it-IT" dirty="0">
              <a:latin typeface="Times New Roman" panose="02020603050405020304" pitchFamily="18" charset="0"/>
              <a:cs typeface="Times New Roman" panose="02020603050405020304" pitchFamily="18" charset="0"/>
            </a:endParaRPr>
          </a:p>
          <a:p>
            <a:pPr marL="0" indent="0" algn="just">
              <a:buNone/>
            </a:pPr>
            <a:r>
              <a:rPr lang="it-IT" dirty="0" err="1">
                <a:latin typeface="Times New Roman" panose="02020603050405020304" pitchFamily="18" charset="0"/>
                <a:cs typeface="Times New Roman" panose="02020603050405020304" pitchFamily="18" charset="0"/>
              </a:rPr>
              <a:t>ll.</a:t>
            </a:r>
            <a:r>
              <a:rPr lang="it-IT" dirty="0">
                <a:latin typeface="Times New Roman" panose="02020603050405020304" pitchFamily="18" charset="0"/>
                <a:cs typeface="Times New Roman" panose="02020603050405020304" pitchFamily="18" charset="0"/>
              </a:rPr>
              <a:t> I-IX (corrispondenza di argomento vario relativa agli anni 97-108 d.C.; pubblicati da Plinio)</a:t>
            </a:r>
          </a:p>
          <a:p>
            <a:pPr marL="0" indent="0" algn="just">
              <a:buNone/>
            </a:pPr>
            <a:r>
              <a:rPr lang="it-IT" dirty="0">
                <a:latin typeface="Times New Roman" panose="02020603050405020304" pitchFamily="18" charset="0"/>
                <a:cs typeface="Times New Roman" panose="02020603050405020304" pitchFamily="18" charset="0"/>
              </a:rPr>
              <a:t>  l. X (corrispondenza privata e ufficiale con Traiano e risposte dell’imperatore; le lettere risalgono perlopiù al periodo durante il quale Plinio è in Bitinia; pubblicato postumo).</a:t>
            </a:r>
          </a:p>
        </p:txBody>
      </p:sp>
    </p:spTree>
    <p:extLst>
      <p:ext uri="{BB962C8B-B14F-4D97-AF65-F5344CB8AC3E}">
        <p14:creationId xmlns:p14="http://schemas.microsoft.com/office/powerpoint/2010/main" val="36432013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2367557-3B27-43AF-A5AE-8857ECABC6C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ClrTx/>
              <a:buNone/>
            </a:pPr>
            <a:endParaRPr lang="it-IT" b="1" dirty="0">
              <a:latin typeface="Times New Roman" panose="02020603050405020304" pitchFamily="18" charset="0"/>
              <a:cs typeface="Times New Roman" panose="02020603050405020304" pitchFamily="18" charset="0"/>
            </a:endParaRPr>
          </a:p>
          <a:p>
            <a:pPr marL="0" indent="0">
              <a:buClrTx/>
              <a:buNone/>
            </a:pPr>
            <a:r>
              <a:rPr lang="it-IT" b="1" dirty="0">
                <a:latin typeface="Times New Roman" panose="02020603050405020304" pitchFamily="18" charset="0"/>
                <a:cs typeface="Times New Roman" panose="02020603050405020304" pitchFamily="18" charset="0"/>
              </a:rPr>
              <a:t>Tratti salienti:</a:t>
            </a:r>
          </a:p>
          <a:p>
            <a:pPr>
              <a:buClrTx/>
              <a:buFontTx/>
              <a:buChar char="-"/>
            </a:pPr>
            <a:endParaRPr lang="it-IT" dirty="0">
              <a:latin typeface="Times New Roman" panose="02020603050405020304" pitchFamily="18" charset="0"/>
              <a:cs typeface="Times New Roman" panose="02020603050405020304" pitchFamily="18" charset="0"/>
            </a:endParaRPr>
          </a:p>
          <a:p>
            <a:pPr>
              <a:buClrTx/>
              <a:buFontTx/>
              <a:buChar char="-"/>
            </a:pPr>
            <a:r>
              <a:rPr lang="it-IT" dirty="0">
                <a:latin typeface="Times New Roman" panose="02020603050405020304" pitchFamily="18" charset="0"/>
                <a:cs typeface="Times New Roman" panose="02020603050405020304" pitchFamily="18" charset="0"/>
              </a:rPr>
              <a:t>Rapporto letteratura società</a:t>
            </a:r>
          </a:p>
          <a:p>
            <a:pPr>
              <a:buClrTx/>
              <a:buFontTx/>
              <a:buChar char="-"/>
            </a:pPr>
            <a:r>
              <a:rPr lang="it-IT" dirty="0">
                <a:latin typeface="Times New Roman" panose="02020603050405020304" pitchFamily="18" charset="0"/>
                <a:cs typeface="Times New Roman" panose="02020603050405020304" pitchFamily="18" charset="0"/>
              </a:rPr>
              <a:t>Letteratura/attività letteraria come  intrattenimento</a:t>
            </a:r>
          </a:p>
          <a:p>
            <a:pPr>
              <a:buClrTx/>
              <a:buFontTx/>
              <a:buChar char="-"/>
            </a:pPr>
            <a:r>
              <a:rPr lang="it-IT" dirty="0">
                <a:latin typeface="Times New Roman" panose="02020603050405020304" pitchFamily="18" charset="0"/>
                <a:cs typeface="Times New Roman" panose="02020603050405020304" pitchFamily="18" charset="0"/>
              </a:rPr>
              <a:t>L’importanza della poesia</a:t>
            </a:r>
          </a:p>
          <a:p>
            <a:pPr>
              <a:buClrTx/>
              <a:buFontTx/>
              <a:buChar char="-"/>
            </a:pPr>
            <a:r>
              <a:rPr lang="it-IT" dirty="0">
                <a:latin typeface="Times New Roman" panose="02020603050405020304" pitchFamily="18" charset="0"/>
                <a:cs typeface="Times New Roman" panose="02020603050405020304" pitchFamily="18" charset="0"/>
              </a:rPr>
              <a:t>Grazia ed eleganza </a:t>
            </a:r>
          </a:p>
          <a:p>
            <a:pPr>
              <a:buClrTx/>
              <a:buFontTx/>
              <a:buChar char="-"/>
            </a:pPr>
            <a:r>
              <a:rPr lang="it-IT" dirty="0">
                <a:latin typeface="Times New Roman" panose="02020603050405020304" pitchFamily="18" charset="0"/>
                <a:cs typeface="Times New Roman" panose="02020603050405020304" pitchFamily="18" charset="0"/>
              </a:rPr>
              <a:t>Formalismo</a:t>
            </a:r>
          </a:p>
          <a:p>
            <a:pPr>
              <a:buClrTx/>
              <a:buFontTx/>
              <a:buChar char="-"/>
            </a:pPr>
            <a:r>
              <a:rPr lang="it-IT" dirty="0">
                <a:latin typeface="Times New Roman" panose="02020603050405020304" pitchFamily="18" charset="0"/>
                <a:cs typeface="Times New Roman" panose="02020603050405020304" pitchFamily="18" charset="0"/>
              </a:rPr>
              <a:t>Manierismo e autocontrollo</a:t>
            </a:r>
          </a:p>
          <a:p>
            <a:pPr>
              <a:buClrTx/>
              <a:buFontTx/>
              <a:buChar char="-"/>
            </a:pPr>
            <a:r>
              <a:rPr lang="it-IT" dirty="0">
                <a:latin typeface="Times New Roman" panose="02020603050405020304" pitchFamily="18" charset="0"/>
                <a:cs typeface="Times New Roman" panose="02020603050405020304" pitchFamily="18" charset="0"/>
              </a:rPr>
              <a:t>Predilezione per il modello ciceroniano</a:t>
            </a:r>
          </a:p>
          <a:p>
            <a:pPr>
              <a:buClrTx/>
              <a:buFontTx/>
              <a:buChar char="-"/>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a:t>
            </a:r>
          </a:p>
          <a:p>
            <a:pPr marL="0" indent="0">
              <a:buNone/>
            </a:pP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4393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E880D33-2B7E-4991-904B-017AC4F3BC6B}"/>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dirty="0" err="1">
                <a:latin typeface="Times New Roman" panose="02020603050405020304" pitchFamily="18" charset="0"/>
                <a:cs typeface="Times New Roman" panose="02020603050405020304" pitchFamily="18" charset="0"/>
              </a:rPr>
              <a:t>Epistula</a:t>
            </a:r>
            <a:r>
              <a:rPr lang="it-IT" b="1" i="1"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VII 9</a:t>
            </a:r>
          </a:p>
          <a:p>
            <a:pPr marL="0" indent="0" algn="just">
              <a:buNone/>
            </a:pPr>
            <a:r>
              <a:rPr lang="it-IT" dirty="0">
                <a:latin typeface="Times New Roman" panose="02020603050405020304" pitchFamily="18" charset="0"/>
                <a:cs typeface="Times New Roman" panose="02020603050405020304" pitchFamily="18" charset="0"/>
              </a:rPr>
              <a:t>Studio e </a:t>
            </a:r>
            <a:r>
              <a:rPr lang="it-IT" i="1" dirty="0" err="1">
                <a:latin typeface="Times New Roman" panose="02020603050405020304" pitchFamily="18" charset="0"/>
                <a:cs typeface="Times New Roman" panose="02020603050405020304" pitchFamily="18" charset="0"/>
              </a:rPr>
              <a:t>secessus</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lettura, traduzione, capacità di valutazione, produzione letteraria</a:t>
            </a:r>
          </a:p>
          <a:p>
            <a:pPr marL="0" indent="0" algn="just">
              <a:buNone/>
            </a:pPr>
            <a:endParaRPr lang="it-IT" b="1"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 2.</a:t>
            </a:r>
            <a:r>
              <a:rPr lang="it-IT" dirty="0">
                <a:latin typeface="Times New Roman" panose="02020603050405020304" pitchFamily="18" charset="0"/>
                <a:cs typeface="Times New Roman" panose="02020603050405020304" pitchFamily="18" charset="0"/>
              </a:rPr>
              <a:t> Esercizi di traduzione:   </a:t>
            </a:r>
            <a:r>
              <a:rPr lang="it-IT" i="1" dirty="0">
                <a:latin typeface="Times New Roman" panose="02020603050405020304" pitchFamily="18" charset="0"/>
                <a:cs typeface="Times New Roman" panose="02020603050405020304" pitchFamily="18" charset="0"/>
              </a:rPr>
              <a:t>ex </a:t>
            </a:r>
            <a:r>
              <a:rPr lang="it-IT" i="1" dirty="0" err="1">
                <a:latin typeface="Times New Roman" panose="02020603050405020304" pitchFamily="18" charset="0"/>
                <a:cs typeface="Times New Roman" panose="02020603050405020304" pitchFamily="18" charset="0"/>
              </a:rPr>
              <a:t>Graeco</a:t>
            </a:r>
            <a:r>
              <a:rPr lang="it-IT" i="1" dirty="0">
                <a:latin typeface="Times New Roman" panose="02020603050405020304" pitchFamily="18" charset="0"/>
                <a:cs typeface="Times New Roman" panose="02020603050405020304" pitchFamily="18" charset="0"/>
              </a:rPr>
              <a:t> in </a:t>
            </a:r>
            <a:r>
              <a:rPr lang="it-IT" i="1" dirty="0" err="1">
                <a:latin typeface="Times New Roman" panose="02020603050405020304" pitchFamily="18" charset="0"/>
                <a:cs typeface="Times New Roman" panose="02020603050405020304" pitchFamily="18" charset="0"/>
              </a:rPr>
              <a:t>Latinum</a:t>
            </a:r>
            <a:r>
              <a:rPr lang="it-IT" i="1" dirty="0">
                <a:latin typeface="Times New Roman" panose="02020603050405020304" pitchFamily="18" charset="0"/>
                <a:cs typeface="Times New Roman" panose="02020603050405020304" pitchFamily="18" charset="0"/>
              </a:rPr>
              <a:t> / ex Latino in </a:t>
            </a:r>
            <a:r>
              <a:rPr lang="it-IT" i="1" dirty="0" err="1">
                <a:latin typeface="Times New Roman" panose="02020603050405020304" pitchFamily="18" charset="0"/>
                <a:cs typeface="Times New Roman" panose="02020603050405020304" pitchFamily="18" charset="0"/>
              </a:rPr>
              <a:t>Graecum</a:t>
            </a:r>
            <a:r>
              <a:rPr lang="it-IT" dirty="0">
                <a:latin typeface="Times New Roman" panose="02020603050405020304" pitchFamily="18" charset="0"/>
                <a:cs typeface="Times New Roman" panose="02020603050405020304" pitchFamily="18" charset="0"/>
              </a:rPr>
              <a:t>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proprietas</a:t>
            </a:r>
            <a:r>
              <a:rPr lang="it-IT" i="1" dirty="0">
                <a:latin typeface="Times New Roman" panose="02020603050405020304" pitchFamily="18" charset="0"/>
                <a:cs typeface="Times New Roman" panose="02020603050405020304" pitchFamily="18" charset="0"/>
              </a:rPr>
              <a:t> et </a:t>
            </a:r>
            <a:r>
              <a:rPr lang="it-IT" i="1" dirty="0" err="1">
                <a:latin typeface="Times New Roman" panose="02020603050405020304" pitchFamily="18" charset="0"/>
                <a:cs typeface="Times New Roman" panose="02020603050405020304" pitchFamily="18" charset="0"/>
              </a:rPr>
              <a:t>splendor</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verborum</a:t>
            </a:r>
            <a:r>
              <a:rPr lang="it-IT" i="1" dirty="0">
                <a:latin typeface="Times New Roman" panose="02020603050405020304" pitchFamily="18" charset="0"/>
                <a:cs typeface="Times New Roman" panose="02020603050405020304" pitchFamily="18" charset="0"/>
              </a:rPr>
              <a:t> + copia </a:t>
            </a:r>
            <a:r>
              <a:rPr lang="it-IT" i="1" dirty="0" err="1">
                <a:latin typeface="Times New Roman" panose="02020603050405020304" pitchFamily="18" charset="0"/>
                <a:cs typeface="Times New Roman" panose="02020603050405020304" pitchFamily="18" charset="0"/>
              </a:rPr>
              <a:t>figurarum</a:t>
            </a:r>
            <a:r>
              <a:rPr lang="it-IT" i="1" dirty="0">
                <a:latin typeface="Times New Roman" panose="02020603050405020304" pitchFamily="18" charset="0"/>
                <a:cs typeface="Times New Roman" panose="02020603050405020304" pitchFamily="18" charset="0"/>
              </a:rPr>
              <a:t> + vis </a:t>
            </a:r>
            <a:r>
              <a:rPr lang="it-IT" i="1" dirty="0" err="1">
                <a:latin typeface="Times New Roman" panose="02020603050405020304" pitchFamily="18" charset="0"/>
                <a:cs typeface="Times New Roman" panose="02020603050405020304" pitchFamily="18" charset="0"/>
              </a:rPr>
              <a:t>explicandi</a:t>
            </a:r>
            <a:r>
              <a:rPr lang="it-IT" i="1" dirty="0">
                <a:latin typeface="Times New Roman" panose="02020603050405020304" pitchFamily="18" charset="0"/>
                <a:cs typeface="Times New Roman" panose="02020603050405020304" pitchFamily="18" charset="0"/>
              </a:rPr>
              <a:t> </a:t>
            </a:r>
          </a:p>
          <a:p>
            <a:pPr marL="0" indent="0" algn="just">
              <a:buNone/>
            </a:pP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perfezionamento intellettuale</a:t>
            </a:r>
          </a:p>
          <a:p>
            <a:pPr marL="0" indent="0" algn="just">
              <a:buNone/>
            </a:pPr>
            <a:r>
              <a:rPr lang="it-IT" b="1" dirty="0">
                <a:latin typeface="Times New Roman" panose="02020603050405020304" pitchFamily="18" charset="0"/>
                <a:cs typeface="Times New Roman" panose="02020603050405020304" pitchFamily="18" charset="0"/>
              </a:rPr>
              <a:t>§§ 3-4. </a:t>
            </a:r>
            <a:r>
              <a:rPr lang="it-IT" dirty="0">
                <a:latin typeface="Times New Roman" panose="02020603050405020304" pitchFamily="18" charset="0"/>
                <a:cs typeface="Times New Roman" panose="02020603050405020304" pitchFamily="18" charset="0"/>
              </a:rPr>
              <a:t>Scelta e selezione di brani famosi e autorevoli con i quali, creando, si entra </a:t>
            </a:r>
            <a:r>
              <a:rPr lang="it-IT">
                <a:latin typeface="Times New Roman" panose="02020603050405020304" pitchFamily="18" charset="0"/>
                <a:cs typeface="Times New Roman" panose="02020603050405020304" pitchFamily="18" charset="0"/>
              </a:rPr>
              <a:t>in competizione        </a:t>
            </a:r>
            <a:r>
              <a:rPr lang="it-IT" b="1">
                <a:latin typeface="Times New Roman" panose="02020603050405020304" pitchFamily="18" charset="0"/>
                <a:cs typeface="Times New Roman" panose="02020603050405020304" pitchFamily="18" charset="0"/>
              </a:rPr>
              <a:t>§ 15.   </a:t>
            </a:r>
            <a:r>
              <a:rPr lang="it-IT">
                <a:latin typeface="Times New Roman" panose="02020603050405020304" pitchFamily="18" charset="0"/>
                <a:cs typeface="Times New Roman" panose="02020603050405020304" pitchFamily="18" charset="0"/>
              </a:rPr>
              <a:t>libera scelta personale di modelli per genere </a:t>
            </a:r>
            <a:endParaRPr lang="it-IT" b="1"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 5. </a:t>
            </a:r>
            <a:r>
              <a:rPr lang="it-IT" dirty="0">
                <a:latin typeface="Times New Roman" panose="02020603050405020304" pitchFamily="18" charset="0"/>
                <a:cs typeface="Times New Roman" panose="02020603050405020304" pitchFamily="18" charset="0"/>
              </a:rPr>
              <a:t>Esercizio costante di elaborazione, rielaborazione e adattamento di un tema </a:t>
            </a:r>
            <a:r>
              <a:rPr lang="it-IT" i="1" dirty="0">
                <a:latin typeface="Times New Roman" panose="02020603050405020304" pitchFamily="18" charset="0"/>
                <a:cs typeface="Times New Roman" panose="02020603050405020304" pitchFamily="18" charset="0"/>
              </a:rPr>
              <a:t> </a:t>
            </a:r>
          </a:p>
          <a:p>
            <a:pPr marL="0" indent="0" algn="just">
              <a:buNone/>
            </a:pPr>
            <a:r>
              <a:rPr lang="it-IT" b="1" dirty="0">
                <a:latin typeface="Times New Roman" panose="02020603050405020304" pitchFamily="18" charset="0"/>
                <a:cs typeface="Times New Roman" panose="02020603050405020304" pitchFamily="18" charset="0"/>
              </a:rPr>
              <a:t>§§ 7-8. </a:t>
            </a:r>
            <a:r>
              <a:rPr lang="it-IT" dirty="0">
                <a:latin typeface="Times New Roman" panose="02020603050405020304" pitchFamily="18" charset="0"/>
                <a:cs typeface="Times New Roman" panose="02020603050405020304" pitchFamily="18" charset="0"/>
              </a:rPr>
              <a:t>Non solo oratoria, ma pratica con la scrittura </a:t>
            </a:r>
            <a:r>
              <a:rPr lang="it-IT">
                <a:latin typeface="Times New Roman" panose="02020603050405020304" pitchFamily="18" charset="0"/>
                <a:cs typeface="Times New Roman" panose="02020603050405020304" pitchFamily="18" charset="0"/>
              </a:rPr>
              <a:t>della storia     </a:t>
            </a:r>
            <a:r>
              <a:rPr lang="it-IT" b="1">
                <a:latin typeface="Times New Roman" panose="02020603050405020304" pitchFamily="18" charset="0"/>
                <a:cs typeface="Times New Roman" panose="02020603050405020304" pitchFamily="18" charset="0"/>
              </a:rPr>
              <a:t>§ 14.</a:t>
            </a:r>
            <a:r>
              <a:rPr lang="it-IT">
                <a:latin typeface="Times New Roman" panose="02020603050405020304" pitchFamily="18" charset="0"/>
                <a:cs typeface="Times New Roman" panose="02020603050405020304" pitchFamily="18" charset="0"/>
              </a:rPr>
              <a:t> importanza dello stile epistolare</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dirty="0">
                <a:latin typeface="Times New Roman" panose="02020603050405020304" pitchFamily="18" charset="0"/>
                <a:cs typeface="Times New Roman" panose="02020603050405020304" pitchFamily="18" charset="0"/>
              </a:rPr>
              <a:t>§ 9.</a:t>
            </a:r>
            <a:r>
              <a:rPr lang="it-IT" dirty="0">
                <a:latin typeface="Times New Roman" panose="02020603050405020304" pitchFamily="18" charset="0"/>
                <a:cs typeface="Times New Roman" panose="02020603050405020304" pitchFamily="18" charset="0"/>
              </a:rPr>
              <a:t> Distensione, intrattenimento e componimenti poetici       dignità e ruolo della poesia,    </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lusus</a:t>
            </a:r>
            <a:r>
              <a:rPr lang="it-IT">
                <a:latin typeface="Times New Roman" panose="02020603050405020304" pitchFamily="18" charset="0"/>
                <a:cs typeface="Times New Roman" panose="02020603050405020304" pitchFamily="18" charset="0"/>
              </a:rPr>
              <a:t> e </a:t>
            </a:r>
            <a:r>
              <a:rPr lang="it-IT" i="1">
                <a:latin typeface="Times New Roman" panose="02020603050405020304" pitchFamily="18" charset="0"/>
                <a:cs typeface="Times New Roman" panose="02020603050405020304" pitchFamily="18" charset="0"/>
              </a:rPr>
              <a:t>utilitas </a:t>
            </a:r>
            <a:r>
              <a:rPr lang="it-IT" dirty="0">
                <a:latin typeface="Times New Roman" panose="02020603050405020304" pitchFamily="18" charset="0"/>
                <a:cs typeface="Times New Roman" panose="02020603050405020304" pitchFamily="18" charset="0"/>
              </a:rPr>
              <a:t>dell’esercizio poetico per l’oratore </a:t>
            </a:r>
            <a:endParaRPr lang="it-IT" i="1" dirty="0">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41507A32-24FE-4F4D-B10E-905C3F42D684}"/>
              </a:ext>
            </a:extLst>
          </p:cNvPr>
          <p:cNvSpPr/>
          <p:nvPr/>
        </p:nvSpPr>
        <p:spPr>
          <a:xfrm>
            <a:off x="2451651" y="728870"/>
            <a:ext cx="357809" cy="9276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31A1C27E-FB3C-4B7A-AB64-1A257AF32819}"/>
              </a:ext>
            </a:extLst>
          </p:cNvPr>
          <p:cNvSpPr/>
          <p:nvPr/>
        </p:nvSpPr>
        <p:spPr>
          <a:xfrm>
            <a:off x="6096000" y="2133600"/>
            <a:ext cx="185531" cy="37106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BB81ED99-374F-449D-8B6E-B080AC63BECA}"/>
              </a:ext>
            </a:extLst>
          </p:cNvPr>
          <p:cNvSpPr/>
          <p:nvPr/>
        </p:nvSpPr>
        <p:spPr>
          <a:xfrm>
            <a:off x="7194594" y="6017577"/>
            <a:ext cx="225287" cy="15173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in giù 6">
            <a:extLst>
              <a:ext uri="{FF2B5EF4-FFF2-40B4-BE49-F238E27FC236}">
                <a16:creationId xmlns:a16="http://schemas.microsoft.com/office/drawing/2014/main" id="{2F6684AC-CAD8-4E78-B2F6-2422E582C673}"/>
              </a:ext>
            </a:extLst>
          </p:cNvPr>
          <p:cNvSpPr/>
          <p:nvPr/>
        </p:nvSpPr>
        <p:spPr>
          <a:xfrm>
            <a:off x="1126435" y="1080052"/>
            <a:ext cx="185530" cy="36443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curva 7">
            <a:extLst>
              <a:ext uri="{FF2B5EF4-FFF2-40B4-BE49-F238E27FC236}">
                <a16:creationId xmlns:a16="http://schemas.microsoft.com/office/drawing/2014/main" id="{2470A2C4-F1C6-4D69-9B86-7C73BDE98E5A}"/>
              </a:ext>
            </a:extLst>
          </p:cNvPr>
          <p:cNvSpPr/>
          <p:nvPr/>
        </p:nvSpPr>
        <p:spPr>
          <a:xfrm rot="5400000">
            <a:off x="9733721" y="1888436"/>
            <a:ext cx="2796210" cy="477078"/>
          </a:xfrm>
          <a:prstGeom prst="bentArrow">
            <a:avLst>
              <a:gd name="adj1" fmla="val 25000"/>
              <a:gd name="adj2" fmla="val 25000"/>
              <a:gd name="adj3" fmla="val 50000"/>
              <a:gd name="adj4" fmla="val 437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2" name="Freccia a destra 1">
            <a:extLst>
              <a:ext uri="{FF2B5EF4-FFF2-40B4-BE49-F238E27FC236}">
                <a16:creationId xmlns:a16="http://schemas.microsoft.com/office/drawing/2014/main" id="{560D51A0-4340-4A83-9EC5-95397A9CA779}"/>
              </a:ext>
            </a:extLst>
          </p:cNvPr>
          <p:cNvSpPr/>
          <p:nvPr/>
        </p:nvSpPr>
        <p:spPr>
          <a:xfrm>
            <a:off x="1828801" y="4177717"/>
            <a:ext cx="369115" cy="14261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E600DF9D-9CF5-4904-92D2-9BAA1F9CAB30}"/>
              </a:ext>
            </a:extLst>
          </p:cNvPr>
          <p:cNvSpPr/>
          <p:nvPr/>
        </p:nvSpPr>
        <p:spPr>
          <a:xfrm>
            <a:off x="8271544" y="5184396"/>
            <a:ext cx="327171" cy="16778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spTree>
    <p:extLst>
      <p:ext uri="{BB962C8B-B14F-4D97-AF65-F5344CB8AC3E}">
        <p14:creationId xmlns:p14="http://schemas.microsoft.com/office/powerpoint/2010/main" val="37456910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Macrobio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Saturnalia</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V 1</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193525888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7BB0BF-0E81-4C20-BF76-7A3B80D06E3A}"/>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Macrobio</a:t>
            </a:r>
            <a:r>
              <a:rPr lang="it-IT">
                <a:latin typeface="Times New Roman" panose="02020603050405020304" pitchFamily="18" charset="0"/>
                <a:cs typeface="Times New Roman" panose="02020603050405020304" pitchFamily="18" charset="0"/>
              </a:rPr>
              <a:t> (prefetto del pretorio in Italia nel 430 d.C. ?)       </a:t>
            </a:r>
            <a:r>
              <a:rPr lang="it-IT" b="1" i="1">
                <a:latin typeface="Times New Roman" panose="02020603050405020304" pitchFamily="18" charset="0"/>
                <a:cs typeface="Times New Roman" panose="02020603050405020304" pitchFamily="18" charset="0"/>
              </a:rPr>
              <a:t>Saturnalia</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dialogo tra alti funzionari pagani della Roma di fine IV sec. d.C. (data fittizia fine IV sec. d.C.) organizzato in 7 libri (3 giornate: forse 17-19 dicembre 384 d.C., ogni mattina riguarda discussioni specifiche e impegnative, i pomeriggi vengono trattate questioni diverse)        cornice simposiale</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Opera dedicata al figlio         intento didascalico</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Dialogo nel dialogo: </a:t>
            </a:r>
            <a:r>
              <a:rPr lang="it-IT" b="1">
                <a:latin typeface="Times New Roman" panose="02020603050405020304" pitchFamily="18" charset="0"/>
                <a:cs typeface="Times New Roman" panose="02020603050405020304" pitchFamily="18" charset="0"/>
              </a:rPr>
              <a:t>Postumiano</a:t>
            </a:r>
            <a:r>
              <a:rPr lang="it-IT">
                <a:latin typeface="Times New Roman" panose="02020603050405020304" pitchFamily="18" charset="0"/>
                <a:cs typeface="Times New Roman" panose="02020603050405020304" pitchFamily="18" charset="0"/>
              </a:rPr>
              <a:t> racconta a </a:t>
            </a:r>
            <a:r>
              <a:rPr lang="it-IT" b="1">
                <a:latin typeface="Times New Roman" panose="02020603050405020304" pitchFamily="18" charset="0"/>
                <a:cs typeface="Times New Roman" panose="02020603050405020304" pitchFamily="18" charset="0"/>
              </a:rPr>
              <a:t>Decio</a:t>
            </a:r>
            <a:r>
              <a:rPr lang="it-IT">
                <a:latin typeface="Times New Roman" panose="02020603050405020304" pitchFamily="18" charset="0"/>
                <a:cs typeface="Times New Roman" panose="02020603050405020304" pitchFamily="18" charset="0"/>
              </a:rPr>
              <a:t> quanto riferito da </a:t>
            </a:r>
            <a:r>
              <a:rPr lang="it-IT" b="1">
                <a:latin typeface="Times New Roman" panose="02020603050405020304" pitchFamily="18" charset="0"/>
                <a:cs typeface="Times New Roman" panose="02020603050405020304" pitchFamily="18" charset="0"/>
              </a:rPr>
              <a:t>Eusebio</a:t>
            </a:r>
            <a:r>
              <a:rPr lang="it-IT">
                <a:latin typeface="Times New Roman" panose="02020603050405020304" pitchFamily="18" charset="0"/>
                <a:cs typeface="Times New Roman" panose="02020603050405020304" pitchFamily="18" charset="0"/>
              </a:rPr>
              <a:t> che aveva partecipato alle 3 giornate</a:t>
            </a:r>
          </a:p>
          <a:p>
            <a:pPr algn="just">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I </a:t>
            </a:r>
            <a:r>
              <a:rPr lang="it-IT" u="sng">
                <a:latin typeface="Times New Roman" panose="02020603050405020304" pitchFamily="18" charset="0"/>
                <a:cs typeface="Times New Roman" panose="02020603050405020304" pitchFamily="18" charset="0"/>
              </a:rPr>
              <a:t>protagonisti principali </a:t>
            </a:r>
            <a:r>
              <a:rPr lang="it-IT">
                <a:latin typeface="Times New Roman" panose="02020603050405020304" pitchFamily="18" charset="0"/>
                <a:cs typeface="Times New Roman" panose="02020603050405020304" pitchFamily="18" charset="0"/>
              </a:rPr>
              <a:t>delle discussioni conviviali sono: </a:t>
            </a:r>
            <a:r>
              <a:rPr lang="it-IT" b="1">
                <a:latin typeface="Times New Roman" panose="02020603050405020304" pitchFamily="18" charset="0"/>
                <a:cs typeface="Times New Roman" panose="02020603050405020304" pitchFamily="18" charset="0"/>
              </a:rPr>
              <a:t>Vettio Agorio Pretestato </a:t>
            </a:r>
            <a:r>
              <a:rPr lang="it-IT">
                <a:latin typeface="Times New Roman" panose="02020603050405020304" pitchFamily="18" charset="0"/>
                <a:cs typeface="Times New Roman" panose="02020603050405020304" pitchFamily="18" charset="0"/>
              </a:rPr>
              <a:t>(nella prima giornata dedicata a questioni di calendario e di religione), </a:t>
            </a:r>
            <a:r>
              <a:rPr lang="it-IT" b="1">
                <a:latin typeface="Times New Roman" panose="02020603050405020304" pitchFamily="18" charset="0"/>
                <a:cs typeface="Times New Roman" panose="02020603050405020304" pitchFamily="18" charset="0"/>
              </a:rPr>
              <a:t>Virio Nicomaco Flaviano </a:t>
            </a:r>
            <a:r>
              <a:rPr lang="it-IT">
                <a:latin typeface="Times New Roman" panose="02020603050405020304" pitchFamily="18" charset="0"/>
                <a:cs typeface="Times New Roman" panose="02020603050405020304" pitchFamily="18" charset="0"/>
              </a:rPr>
              <a:t>(nel secondo giorno dove la discussione riguarda anche Virgilio in qualità di erudito), </a:t>
            </a:r>
            <a:r>
              <a:rPr lang="it-IT" b="1">
                <a:latin typeface="Times New Roman" panose="02020603050405020304" pitchFamily="18" charset="0"/>
                <a:cs typeface="Times New Roman" panose="02020603050405020304" pitchFamily="18" charset="0"/>
              </a:rPr>
              <a:t>Quinto Aurelio Simmaco </a:t>
            </a:r>
            <a:r>
              <a:rPr lang="it-IT">
                <a:latin typeface="Times New Roman" panose="02020603050405020304" pitchFamily="18" charset="0"/>
                <a:cs typeface="Times New Roman" panose="02020603050405020304" pitchFamily="18" charset="0"/>
              </a:rPr>
              <a:t>(nel terzo giorno dedicato anche allo ‘studio’ di Virgilio poeta).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Impostazione dialogica + approccio filosofico (modello: Cicerone    </a:t>
            </a:r>
            <a:r>
              <a:rPr lang="it-IT" i="1">
                <a:latin typeface="Times New Roman" panose="02020603050405020304" pitchFamily="18" charset="0"/>
                <a:cs typeface="Times New Roman" panose="02020603050405020304" pitchFamily="18" charset="0"/>
              </a:rPr>
              <a:t>Somnum Scipionis </a:t>
            </a:r>
            <a:r>
              <a:rPr lang="it-IT">
                <a:latin typeface="Times New Roman" panose="02020603050405020304" pitchFamily="18" charset="0"/>
                <a:cs typeface="Times New Roman" panose="02020603050405020304" pitchFamily="18" charset="0"/>
              </a:rPr>
              <a:t>commentato da Macrobio)      argomenti di carattere erudito-antiquario, filosofico, linguistico-letterario con  attenzione filologica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038F3D49-C361-46E0-8A58-13BD13E0BBD8}"/>
              </a:ext>
            </a:extLst>
          </p:cNvPr>
          <p:cNvSpPr/>
          <p:nvPr/>
        </p:nvSpPr>
        <p:spPr>
          <a:xfrm>
            <a:off x="7482980" y="209725"/>
            <a:ext cx="33556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46879DEA-E229-4DE8-8577-E2CD1DE491F9}"/>
              </a:ext>
            </a:extLst>
          </p:cNvPr>
          <p:cNvSpPr/>
          <p:nvPr/>
        </p:nvSpPr>
        <p:spPr>
          <a:xfrm>
            <a:off x="9623570" y="209725"/>
            <a:ext cx="33556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93AC831F-1A88-451C-8EF2-95617DA327E5}"/>
              </a:ext>
            </a:extLst>
          </p:cNvPr>
          <p:cNvSpPr/>
          <p:nvPr/>
        </p:nvSpPr>
        <p:spPr>
          <a:xfrm>
            <a:off x="8061820" y="1266739"/>
            <a:ext cx="369116" cy="1426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12935308-A690-49CE-AC74-722C281D857F}"/>
              </a:ext>
            </a:extLst>
          </p:cNvPr>
          <p:cNvSpPr/>
          <p:nvPr/>
        </p:nvSpPr>
        <p:spPr>
          <a:xfrm>
            <a:off x="3422707" y="2034330"/>
            <a:ext cx="360727"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4954CD77-5B03-4027-BDAC-948C0337D8F2}"/>
              </a:ext>
            </a:extLst>
          </p:cNvPr>
          <p:cNvSpPr/>
          <p:nvPr/>
        </p:nvSpPr>
        <p:spPr>
          <a:xfrm>
            <a:off x="9271232" y="5687735"/>
            <a:ext cx="352338"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7F5E7CDB-D267-47DF-8E74-2FE8E3B99D49}"/>
              </a:ext>
            </a:extLst>
          </p:cNvPr>
          <p:cNvSpPr/>
          <p:nvPr/>
        </p:nvSpPr>
        <p:spPr>
          <a:xfrm>
            <a:off x="3783434" y="6056850"/>
            <a:ext cx="360727"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9995356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7BB0BF-0E81-4C20-BF76-7A3B80D06E3A}"/>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10000"/>
          </a:bodyPr>
          <a:lstStyle/>
          <a:p>
            <a:r>
              <a:rPr lang="it-IT">
                <a:latin typeface="Times New Roman" panose="02020603050405020304" pitchFamily="18" charset="0"/>
                <a:cs typeface="Times New Roman" panose="02020603050405020304" pitchFamily="18" charset="0"/>
              </a:rPr>
              <a:t>Virgilio        </a:t>
            </a:r>
            <a:r>
              <a:rPr lang="it-IT" i="1">
                <a:latin typeface="Times New Roman" panose="02020603050405020304" pitchFamily="18" charset="0"/>
                <a:cs typeface="Times New Roman" panose="02020603050405020304" pitchFamily="18" charset="0"/>
              </a:rPr>
              <a:t>auctor </a:t>
            </a:r>
            <a:r>
              <a:rPr lang="it-IT">
                <a:latin typeface="Times New Roman" panose="02020603050405020304" pitchFamily="18" charset="0"/>
                <a:cs typeface="Times New Roman" panose="02020603050405020304" pitchFamily="18" charset="0"/>
              </a:rPr>
              <a:t>di riferimento        ‘enciclopedia’ poetica alla quale rifarsi       </a:t>
            </a:r>
            <a:r>
              <a:rPr lang="it-IT" i="1">
                <a:latin typeface="Times New Roman" panose="02020603050405020304" pitchFamily="18" charset="0"/>
                <a:cs typeface="Times New Roman" panose="02020603050405020304" pitchFamily="18" charset="0"/>
              </a:rPr>
              <a:t>auctor</a:t>
            </a:r>
            <a:r>
              <a:rPr lang="it-IT">
                <a:latin typeface="Times New Roman" panose="02020603050405020304" pitchFamily="18" charset="0"/>
                <a:cs typeface="Times New Roman" panose="02020603050405020304" pitchFamily="18" charset="0"/>
              </a:rPr>
              <a:t> sommo  modello culturale e letterario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Cf. </a:t>
            </a:r>
            <a:r>
              <a:rPr lang="it-IT" b="1">
                <a:latin typeface="Times New Roman" panose="02020603050405020304" pitchFamily="18" charset="0"/>
                <a:cs typeface="Times New Roman" panose="02020603050405020304" pitchFamily="18" charset="0"/>
              </a:rPr>
              <a:t>I 24,8 </a:t>
            </a:r>
            <a:r>
              <a:rPr lang="it-IT" i="1">
                <a:latin typeface="Times New Roman" panose="02020603050405020304" pitchFamily="18" charset="0"/>
                <a:cs typeface="Times New Roman" panose="02020603050405020304" pitchFamily="18" charset="0"/>
              </a:rPr>
              <a:t>haec est quidem . . . Maronis gloria ut nullius laudibus crescat, nullius vituperatione minuatur</a:t>
            </a:r>
            <a:r>
              <a:rPr lang="it-IT">
                <a:latin typeface="Times New Roman" panose="02020603050405020304" pitchFamily="18" charset="0"/>
                <a:cs typeface="Times New Roman" panose="02020603050405020304" pitchFamily="18" charset="0"/>
              </a:rPr>
              <a:t> («questa è proprio [. . .] la gloria di Marone, che non cresce per le lodi di nessuno, non è sminuita per le critiche di nessuno»).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Da un punto di vista oratorio egli è vertice della cultura latina per la ‘forza di espressione oratoria validissima’ (cf. I 24,8 </a:t>
            </a:r>
            <a:r>
              <a:rPr lang="it-IT" i="1">
                <a:latin typeface="Times New Roman" panose="02020603050405020304" pitchFamily="18" charset="0"/>
                <a:cs typeface="Times New Roman" panose="02020603050405020304" pitchFamily="18" charset="0"/>
              </a:rPr>
              <a:t>nervi oratorii validissimi</a:t>
            </a:r>
            <a:r>
              <a:rPr lang="it-IT">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r>
              <a:rPr lang="it-IT" b="1" i="1">
                <a:latin typeface="Times New Roman" panose="02020603050405020304" pitchFamily="18" charset="0"/>
                <a:cs typeface="Times New Roman" panose="02020603050405020304" pitchFamily="18" charset="0"/>
              </a:rPr>
              <a:t>Saturnalia  </a:t>
            </a:r>
            <a:r>
              <a:rPr lang="it-IT" b="1">
                <a:latin typeface="Times New Roman" panose="02020603050405020304" pitchFamily="18" charset="0"/>
                <a:cs typeface="Times New Roman" panose="02020603050405020304" pitchFamily="18" charset="0"/>
              </a:rPr>
              <a:t>V 1  </a:t>
            </a:r>
            <a:r>
              <a:rPr lang="it-IT">
                <a:latin typeface="Times New Roman" panose="02020603050405020304" pitchFamily="18" charset="0"/>
                <a:cs typeface="Times New Roman" panose="02020603050405020304" pitchFamily="18" charset="0"/>
              </a:rPr>
              <a:t>(mattina della terza giornata)       Virgilio superiore a Cicerone perché è in grado di utilizzare tutti i generi oratori (unico oppositore è Evangelo)      Virgilio è superiore per la duttilità e la </a:t>
            </a:r>
            <a:r>
              <a:rPr lang="it-IT" i="1">
                <a:latin typeface="Times New Roman" panose="02020603050405020304" pitchFamily="18" charset="0"/>
                <a:cs typeface="Times New Roman" panose="02020603050405020304" pitchFamily="18" charset="0"/>
              </a:rPr>
              <a:t>varietas </a:t>
            </a:r>
            <a:r>
              <a:rPr lang="it-IT">
                <a:latin typeface="Times New Roman" panose="02020603050405020304" pitchFamily="18" charset="0"/>
                <a:cs typeface="Times New Roman" panose="02020603050405020304" pitchFamily="18" charset="0"/>
              </a:rPr>
              <a:t>stilistica e il suo valore riconosciuto da tutti.</a:t>
            </a:r>
          </a:p>
          <a:p>
            <a:pPr marL="0" indent="0" algn="just">
              <a:buNone/>
            </a:pPr>
            <a:r>
              <a:rPr lang="it-IT" i="1">
                <a:latin typeface="Times New Roman" panose="02020603050405020304" pitchFamily="18" charset="0"/>
                <a:cs typeface="Times New Roman" panose="02020603050405020304" pitchFamily="18" charset="0"/>
              </a:rPr>
              <a:t>Quattuor sunt genera dicendi</a:t>
            </a:r>
            <a:r>
              <a:rPr lang="it-IT">
                <a:latin typeface="Times New Roman" panose="02020603050405020304" pitchFamily="18" charset="0"/>
                <a:cs typeface="Times New Roman" panose="02020603050405020304" pitchFamily="18" charset="0"/>
              </a:rPr>
              <a:t>: diversa rispetto alla tradizionale suddivisione dell’oratoria in tre livelli stilistici: umile, medio ed elevato. </a:t>
            </a:r>
          </a:p>
          <a:p>
            <a:pPr marL="0" indent="0" algn="just">
              <a:lnSpc>
                <a:spcPct val="110000"/>
              </a:lnSpc>
              <a:spcBef>
                <a:spcPts val="0"/>
              </a:spcBef>
              <a:spcAft>
                <a:spcPts val="0"/>
              </a:spcAft>
              <a:buNone/>
            </a:pPr>
            <a:r>
              <a:rPr lang="it-IT">
                <a:latin typeface="Times New Roman" panose="02020603050405020304" pitchFamily="18" charset="0"/>
                <a:cs typeface="Times New Roman" panose="02020603050405020304" pitchFamily="18" charset="0"/>
              </a:rPr>
              <a:t>(Quint., </a:t>
            </a:r>
            <a:r>
              <a:rPr lang="it-IT" i="1">
                <a:latin typeface="Times New Roman" panose="02020603050405020304" pitchFamily="18" charset="0"/>
                <a:cs typeface="Times New Roman" panose="02020603050405020304" pitchFamily="18" charset="0"/>
              </a:rPr>
              <a:t>Inst</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or</a:t>
            </a:r>
            <a:r>
              <a:rPr lang="it-IT">
                <a:latin typeface="Times New Roman" panose="02020603050405020304" pitchFamily="18" charset="0"/>
                <a:cs typeface="Times New Roman" panose="02020603050405020304" pitchFamily="18" charset="0"/>
              </a:rPr>
              <a:t>., XII 10,58): </a:t>
            </a:r>
            <a:r>
              <a:rPr lang="it-IT" i="1">
                <a:latin typeface="Times New Roman" panose="02020603050405020304" pitchFamily="18" charset="0"/>
                <a:cs typeface="Times New Roman" panose="02020603050405020304" pitchFamily="18" charset="0"/>
              </a:rPr>
              <a:t>Altera est divisio, quae in tris partis et ipsa discedit, qua discerni posse etiam recta dicendi genera inter se videntur. Namque unum subtile, quod </a:t>
            </a:r>
            <a:r>
              <a:rPr lang="el-GR" i="1">
                <a:latin typeface="Times New Roman" panose="02020603050405020304" pitchFamily="18" charset="0"/>
                <a:cs typeface="Times New Roman" panose="02020603050405020304" pitchFamily="18" charset="0"/>
              </a:rPr>
              <a:t>ἰσχνόν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vocant, alterum grande atque robustum, quod </a:t>
            </a:r>
            <a:r>
              <a:rPr lang="el-GR" i="1">
                <a:latin typeface="Times New Roman" panose="02020603050405020304" pitchFamily="18" charset="0"/>
                <a:cs typeface="Times New Roman" panose="02020603050405020304" pitchFamily="18" charset="0"/>
              </a:rPr>
              <a:t>ἀδρον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dicunt, constituunt, tertium alii medium ex duobus, alii floridum (namque id </a:t>
            </a:r>
            <a:r>
              <a:rPr lang="el-GR" i="1">
                <a:latin typeface="Times New Roman" panose="02020603050405020304" pitchFamily="18" charset="0"/>
                <a:cs typeface="Times New Roman" panose="02020603050405020304" pitchFamily="18" charset="0"/>
              </a:rPr>
              <a:t>ἀνθηρόν</a:t>
            </a:r>
            <a:r>
              <a:rPr lang="it-IT" i="1">
                <a:latin typeface="Times New Roman" panose="02020603050405020304" pitchFamily="18" charset="0"/>
                <a:cs typeface="Times New Roman" panose="02020603050405020304" pitchFamily="18" charset="0"/>
              </a:rPr>
              <a:t> </a:t>
            </a:r>
            <a:r>
              <a:rPr lang="pt-BR" i="1">
                <a:latin typeface="Times New Roman" panose="02020603050405020304" pitchFamily="18" charset="0"/>
                <a:cs typeface="Times New Roman" panose="02020603050405020304" pitchFamily="18" charset="0"/>
              </a:rPr>
              <a:t>appellant) addiderunt. </a:t>
            </a:r>
            <a:r>
              <a:rPr lang="pt-BR">
                <a:latin typeface="Times New Roman" panose="02020603050405020304" pitchFamily="18" charset="0"/>
                <a:cs typeface="Times New Roman" panose="02020603050405020304" pitchFamily="18" charset="0"/>
              </a:rPr>
              <a:t>(</a:t>
            </a:r>
            <a:r>
              <a:rPr lang="it-IT">
                <a:latin typeface="Times New Roman" panose="02020603050405020304" pitchFamily="18" charset="0"/>
                <a:cs typeface="Times New Roman" panose="02020603050405020304" pitchFamily="18" charset="0"/>
              </a:rPr>
              <a:t>‘Vi è una seconda divisione, che si articola anch’essa in tre parti, secondo la quale sembrano potersi differenziare anche i corretti generi dello stile. E infatti ne stabiliscono uno tenue che chiamano </a:t>
            </a:r>
            <a:r>
              <a:rPr lang="it-IT" i="1">
                <a:latin typeface="Times New Roman" panose="02020603050405020304" pitchFamily="18" charset="0"/>
                <a:cs typeface="Times New Roman" panose="02020603050405020304" pitchFamily="18" charset="0"/>
              </a:rPr>
              <a:t>ischnós</a:t>
            </a:r>
            <a:r>
              <a:rPr lang="it-IT">
                <a:latin typeface="Times New Roman" panose="02020603050405020304" pitchFamily="18" charset="0"/>
                <a:cs typeface="Times New Roman" panose="02020603050405020304" pitchFamily="18" charset="0"/>
              </a:rPr>
              <a:t>, un secondo elevato e grandioso che dicono </a:t>
            </a:r>
            <a:r>
              <a:rPr lang="it-IT" i="1">
                <a:latin typeface="Times New Roman" panose="02020603050405020304" pitchFamily="18" charset="0"/>
                <a:cs typeface="Times New Roman" panose="02020603050405020304" pitchFamily="18" charset="0"/>
              </a:rPr>
              <a:t>hadrós</a:t>
            </a:r>
            <a:r>
              <a:rPr lang="it-IT">
                <a:latin typeface="Times New Roman" panose="02020603050405020304" pitchFamily="18" charset="0"/>
                <a:cs typeface="Times New Roman" panose="02020603050405020304" pitchFamily="18" charset="0"/>
              </a:rPr>
              <a:t>, un terzo ne aggiunsero alcuni intermedio tra quelli, altri fiorito (e infatti lo chiamano </a:t>
            </a:r>
            <a:r>
              <a:rPr lang="it-IT" i="1">
                <a:latin typeface="Times New Roman" panose="02020603050405020304" pitchFamily="18" charset="0"/>
                <a:cs typeface="Times New Roman" panose="02020603050405020304" pitchFamily="18" charset="0"/>
              </a:rPr>
              <a:t>antherós</a:t>
            </a:r>
            <a:r>
              <a:rPr lang="it-IT">
                <a:latin typeface="Times New Roman" panose="02020603050405020304" pitchFamily="18" charset="0"/>
                <a:cs typeface="Times New Roman" panose="02020603050405020304" pitchFamily="18" charset="0"/>
              </a:rPr>
              <a:t>)’).</a:t>
            </a:r>
            <a:endParaRPr lang="pt-BR" i="1">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Ps. Demetrio: 4 tipi stilistici di base: tenue (</a:t>
            </a:r>
            <a:r>
              <a:rPr lang="el-GR" i="1">
                <a:latin typeface="Times New Roman" panose="02020603050405020304" pitchFamily="18" charset="0"/>
                <a:cs typeface="Times New Roman" panose="02020603050405020304" pitchFamily="18" charset="0"/>
              </a:rPr>
              <a:t>ἰσχνός</a:t>
            </a:r>
            <a:r>
              <a:rPr lang="it-IT">
                <a:latin typeface="Times New Roman" panose="02020603050405020304" pitchFamily="18" charset="0"/>
                <a:cs typeface="Times New Roman" panose="02020603050405020304" pitchFamily="18" charset="0"/>
              </a:rPr>
              <a:t>), elevato (</a:t>
            </a:r>
            <a:r>
              <a:rPr lang="el-GR" i="1">
                <a:latin typeface="Times New Roman" panose="02020603050405020304" pitchFamily="18" charset="0"/>
                <a:cs typeface="Times New Roman" panose="02020603050405020304" pitchFamily="18" charset="0"/>
              </a:rPr>
              <a:t>μεγαλοπρεπής</a:t>
            </a:r>
            <a:r>
              <a:rPr lang="it-IT">
                <a:latin typeface="Times New Roman" panose="02020603050405020304" pitchFamily="18" charset="0"/>
                <a:cs typeface="Times New Roman" panose="02020603050405020304" pitchFamily="18" charset="0"/>
              </a:rPr>
              <a:t>), elegante (</a:t>
            </a:r>
            <a:r>
              <a:rPr lang="el-GR">
                <a:latin typeface="Times New Roman" panose="02020603050405020304" pitchFamily="18" charset="0"/>
                <a:cs typeface="Times New Roman" panose="02020603050405020304" pitchFamily="18" charset="0"/>
              </a:rPr>
              <a:t>γλαφυρός</a:t>
            </a:r>
            <a:r>
              <a:rPr lang="it-IT">
                <a:latin typeface="Times New Roman" panose="02020603050405020304" pitchFamily="18" charset="0"/>
                <a:cs typeface="Times New Roman" panose="02020603050405020304" pitchFamily="18" charset="0"/>
              </a:rPr>
              <a:t>), vigoroso (</a:t>
            </a:r>
            <a:r>
              <a:rPr lang="el-GR">
                <a:latin typeface="Times New Roman" panose="02020603050405020304" pitchFamily="18" charset="0"/>
                <a:cs typeface="Times New Roman" panose="02020603050405020304" pitchFamily="18" charset="0"/>
              </a:rPr>
              <a:t>δεινός</a:t>
            </a:r>
            <a:r>
              <a:rPr lang="it-IT">
                <a:latin typeface="Times New Roman" panose="02020603050405020304" pitchFamily="18" charset="0"/>
                <a:cs typeface="Times New Roman" panose="02020603050405020304" pitchFamily="18" charset="0"/>
              </a:rPr>
              <a:t>) </a:t>
            </a:r>
          </a:p>
          <a:p>
            <a:pPr algn="just"/>
            <a:endParaRPr lang="it-IT">
              <a:latin typeface="Times New Roman" panose="02020603050405020304" pitchFamily="18" charset="0"/>
              <a:cs typeface="Times New Roman" panose="02020603050405020304" pitchFamily="18" charset="0"/>
            </a:endParaRPr>
          </a:p>
          <a:p>
            <a:pPr marL="0" indent="0" algn="just">
              <a:buNone/>
            </a:pPr>
            <a:endParaRPr lang="it-IT" b="1">
              <a:latin typeface="Times New Roman" panose="02020603050405020304" pitchFamily="18" charset="0"/>
              <a:cs typeface="Times New Roman" panose="02020603050405020304" pitchFamily="18" charset="0"/>
            </a:endParaRPr>
          </a:p>
          <a:p>
            <a:pPr marL="0" indent="0">
              <a:buNone/>
            </a:pPr>
            <a:endParaRPr lang="it-IT"/>
          </a:p>
        </p:txBody>
      </p:sp>
      <p:sp>
        <p:nvSpPr>
          <p:cNvPr id="4" name="Freccia a destra 3">
            <a:extLst>
              <a:ext uri="{FF2B5EF4-FFF2-40B4-BE49-F238E27FC236}">
                <a16:creationId xmlns:a16="http://schemas.microsoft.com/office/drawing/2014/main" id="{5BE1E028-7955-462F-9846-EA13FEB8FF2F}"/>
              </a:ext>
            </a:extLst>
          </p:cNvPr>
          <p:cNvSpPr/>
          <p:nvPr/>
        </p:nvSpPr>
        <p:spPr>
          <a:xfrm>
            <a:off x="1263941" y="159391"/>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BC8C72C5-0994-4C2E-B195-22299B2F23A1}"/>
              </a:ext>
            </a:extLst>
          </p:cNvPr>
          <p:cNvSpPr/>
          <p:nvPr/>
        </p:nvSpPr>
        <p:spPr>
          <a:xfrm>
            <a:off x="3892492" y="151002"/>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Rettangolo con angoli arrotondati 6">
            <a:extLst>
              <a:ext uri="{FF2B5EF4-FFF2-40B4-BE49-F238E27FC236}">
                <a16:creationId xmlns:a16="http://schemas.microsoft.com/office/drawing/2014/main" id="{CC61AB3D-0E5E-4B29-89B2-69B3B20523F9}"/>
              </a:ext>
            </a:extLst>
          </p:cNvPr>
          <p:cNvSpPr/>
          <p:nvPr/>
        </p:nvSpPr>
        <p:spPr>
          <a:xfrm>
            <a:off x="-2" y="668710"/>
            <a:ext cx="12192000" cy="143692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AA5BFCD2-1D01-4E3B-B3F9-3FA755B513B6}"/>
              </a:ext>
            </a:extLst>
          </p:cNvPr>
          <p:cNvSpPr/>
          <p:nvPr/>
        </p:nvSpPr>
        <p:spPr>
          <a:xfrm>
            <a:off x="8313490" y="151002"/>
            <a:ext cx="30200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DB8BF5D9-4B39-484B-8EDC-815E163F78D3}"/>
              </a:ext>
            </a:extLst>
          </p:cNvPr>
          <p:cNvSpPr/>
          <p:nvPr/>
        </p:nvSpPr>
        <p:spPr>
          <a:xfrm>
            <a:off x="5164821" y="2451254"/>
            <a:ext cx="314587" cy="14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FEB6CC3E-F025-4683-8F94-C33B8DE3EA17}"/>
              </a:ext>
            </a:extLst>
          </p:cNvPr>
          <p:cNvSpPr/>
          <p:nvPr/>
        </p:nvSpPr>
        <p:spPr>
          <a:xfrm>
            <a:off x="5164821" y="2700515"/>
            <a:ext cx="302003" cy="147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378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contenuto 2">
            <a:extLst>
              <a:ext uri="{FF2B5EF4-FFF2-40B4-BE49-F238E27FC236}">
                <a16:creationId xmlns:a16="http://schemas.microsoft.com/office/drawing/2014/main" id="{C9AC900F-128A-4AAE-87E3-8C0A8AAA3008}"/>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r>
              <a:rPr lang="it-IT" sz="16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hangingPunct="1">
              <a:buFont typeface="Arial" panose="020B0604020202020204" pitchFamily="34" charset="0"/>
              <a:buNone/>
              <a:defRPr/>
            </a:pPr>
            <a:r>
              <a:rPr lang="it-IT" sz="1600">
                <a:solidFill>
                  <a:schemeClr val="tx1">
                    <a:lumMod val="85000"/>
                    <a:lumOff val="15000"/>
                  </a:schemeClr>
                </a:solidFill>
                <a:latin typeface="Times New Roman" panose="02020603050405020304" pitchFamily="18" charset="0"/>
                <a:cs typeface="Times New Roman" panose="02020603050405020304" pitchFamily="18" charset="0"/>
              </a:rPr>
              <a:t>	 (tavola tratta da: L. Mondin, </a:t>
            </a:r>
            <a:r>
              <a:rPr lang="it-IT" sz="1600" i="1">
                <a:solidFill>
                  <a:schemeClr val="tx1">
                    <a:lumMod val="85000"/>
                    <a:lumOff val="15000"/>
                  </a:schemeClr>
                </a:solidFill>
                <a:latin typeface="Times New Roman" panose="02020603050405020304" pitchFamily="18" charset="0"/>
                <a:cs typeface="Times New Roman" panose="02020603050405020304" pitchFamily="18" charset="0"/>
              </a:rPr>
              <a:t>Introduzione allo studio del latino,</a:t>
            </a:r>
            <a:r>
              <a:rPr lang="it-IT" sz="1600">
                <a:solidFill>
                  <a:schemeClr val="tx1">
                    <a:lumMod val="85000"/>
                    <a:lumOff val="15000"/>
                  </a:schemeClr>
                </a:solidFill>
                <a:latin typeface="Times New Roman" panose="02020603050405020304" pitchFamily="18" charset="0"/>
                <a:cs typeface="Times New Roman" panose="02020603050405020304" pitchFamily="18" charset="0"/>
              </a:rPr>
              <a:t> (quadri storici a cura di A. Pistellato), Venezia, a.a. 2014-2015, p. 6)</a:t>
            </a:r>
          </a:p>
          <a:p>
            <a:pPr marL="0" indent="0" eaLnBrk="1" hangingPunct="1">
              <a:buFont typeface="Arial" panose="020B0604020202020204" pitchFamily="34" charset="0"/>
              <a:buNone/>
              <a:defRPr/>
            </a:pPr>
            <a:endParaRPr lang="it-IT" altLang="it-IT"/>
          </a:p>
          <a:p>
            <a:pPr marL="0" indent="0" eaLnBrk="1" hangingPunct="1">
              <a:buFont typeface="Arial" panose="020B0604020202020204" pitchFamily="34" charset="0"/>
              <a:buNone/>
              <a:defRPr/>
            </a:pPr>
            <a:endParaRPr lang="it-IT" altLang="it-IT"/>
          </a:p>
        </p:txBody>
      </p:sp>
      <p:pic>
        <p:nvPicPr>
          <p:cNvPr id="18435" name="Immagine 2">
            <a:extLst>
              <a:ext uri="{FF2B5EF4-FFF2-40B4-BE49-F238E27FC236}">
                <a16:creationId xmlns:a16="http://schemas.microsoft.com/office/drawing/2014/main" id="{24C8B03C-8248-4B40-89D4-AA323AD9D8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0725" y="798513"/>
            <a:ext cx="10498138" cy="43053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F7BB0BF-0E81-4C20-BF76-7A3B80D06E3A}"/>
              </a:ext>
            </a:extLst>
          </p:cNvPr>
          <p:cNvSpPr>
            <a:spLocks noGrp="1"/>
          </p:cNvSpPr>
          <p:nvPr>
            <p:ph idx="1"/>
          </p:nvPr>
        </p:nvSpPr>
        <p:spPr>
          <a:xfrm>
            <a:off x="-11185" y="-75502"/>
            <a:ext cx="12214370" cy="6933501"/>
          </a:xfrm>
          <a:blipFill>
            <a:blip r:embed="rId2"/>
            <a:tile tx="0" ty="0" sx="100000" sy="100000" flip="none" algn="tl"/>
          </a:blipFill>
        </p:spPr>
        <p:txBody>
          <a:bodyPr>
            <a:normAutofit/>
          </a:bodyPr>
          <a:lstStyle/>
          <a:p>
            <a:pPr marL="0" indent="0" algn="ctr">
              <a:buNone/>
            </a:pPr>
            <a:r>
              <a:rPr lang="it-IT" b="1" i="1">
                <a:latin typeface="Times New Roman" panose="02020603050405020304" pitchFamily="18" charset="0"/>
                <a:cs typeface="Times New Roman" panose="02020603050405020304" pitchFamily="18" charset="0"/>
              </a:rPr>
              <a:t>I Grammatici, Virgilio, lo stile</a:t>
            </a: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Donatus, </a:t>
            </a:r>
            <a:r>
              <a:rPr lang="it-IT" b="1" i="1">
                <a:latin typeface="Times New Roman" panose="02020603050405020304" pitchFamily="18" charset="0"/>
                <a:cs typeface="Times New Roman" panose="02020603050405020304" pitchFamily="18" charset="0"/>
              </a:rPr>
              <a:t>Vita Vergilii </a:t>
            </a:r>
            <a:r>
              <a:rPr lang="it-IT" b="1">
                <a:latin typeface="Times New Roman" panose="02020603050405020304" pitchFamily="18" charset="0"/>
                <a:cs typeface="Times New Roman" panose="02020603050405020304" pitchFamily="18" charset="0"/>
              </a:rPr>
              <a:t>58</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Cum tres modi sint elocutionum, quos </a:t>
            </a:r>
            <a:r>
              <a:rPr lang="el-GR">
                <a:latin typeface="Times New Roman" panose="02020603050405020304" pitchFamily="18" charset="0"/>
                <a:cs typeface="Times New Roman" panose="02020603050405020304" pitchFamily="18" charset="0"/>
              </a:rPr>
              <a:t>χαρακτῆρας </a:t>
            </a:r>
            <a:r>
              <a:rPr lang="it-IT">
                <a:latin typeface="Times New Roman" panose="02020603050405020304" pitchFamily="18" charset="0"/>
                <a:cs typeface="Times New Roman" panose="02020603050405020304" pitchFamily="18" charset="0"/>
              </a:rPr>
              <a:t>Graeci vocant, </a:t>
            </a:r>
            <a:r>
              <a:rPr lang="el-GR">
                <a:latin typeface="Times New Roman" panose="02020603050405020304" pitchFamily="18" charset="0"/>
                <a:cs typeface="Times New Roman" panose="02020603050405020304" pitchFamily="18" charset="0"/>
              </a:rPr>
              <a:t>ἰσχνός </a:t>
            </a:r>
            <a:r>
              <a:rPr lang="it-IT">
                <a:latin typeface="Times New Roman" panose="02020603050405020304" pitchFamily="18" charset="0"/>
                <a:cs typeface="Times New Roman" panose="02020603050405020304" pitchFamily="18" charset="0"/>
              </a:rPr>
              <a:t>qui tenuis, </a:t>
            </a:r>
            <a:r>
              <a:rPr lang="el-GR">
                <a:latin typeface="Times New Roman" panose="02020603050405020304" pitchFamily="18" charset="0"/>
                <a:cs typeface="Times New Roman" panose="02020603050405020304" pitchFamily="18" charset="0"/>
              </a:rPr>
              <a:t>μέσος </a:t>
            </a:r>
            <a:r>
              <a:rPr lang="it-IT">
                <a:latin typeface="Times New Roman" panose="02020603050405020304" pitchFamily="18" charset="0"/>
                <a:cs typeface="Times New Roman" panose="02020603050405020304" pitchFamily="18" charset="0"/>
              </a:rPr>
              <a:t>qui moderatus, </a:t>
            </a:r>
            <a:r>
              <a:rPr lang="el-GR">
                <a:latin typeface="Times New Roman" panose="02020603050405020304" pitchFamily="18" charset="0"/>
                <a:cs typeface="Times New Roman" panose="02020603050405020304" pitchFamily="18" charset="0"/>
              </a:rPr>
              <a:t>ἁδρός </a:t>
            </a:r>
            <a:r>
              <a:rPr lang="it-IT">
                <a:latin typeface="Times New Roman" panose="02020603050405020304" pitchFamily="18" charset="0"/>
                <a:cs typeface="Times New Roman" panose="02020603050405020304" pitchFamily="18" charset="0"/>
              </a:rPr>
              <a:t>qui validus intellegitur credibile erat Vergilium  qui in omni genere praevaleret bucolica ad primum modum, georgica ad secundum, Aeneidem ad tertium voluisse conferre</a:t>
            </a:r>
          </a:p>
          <a:p>
            <a:pPr marL="0" indent="0" algn="just">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Serv. </a:t>
            </a:r>
            <a:r>
              <a:rPr lang="it-IT" b="1" i="1">
                <a:latin typeface="Times New Roman" panose="02020603050405020304" pitchFamily="18" charset="0"/>
                <a:cs typeface="Times New Roman" panose="02020603050405020304" pitchFamily="18" charset="0"/>
              </a:rPr>
              <a:t>comm.Buc. prooem</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Tres enim sunt characteres, humilis, medius, grandiloquus: quos omnes in hoc invenimus poeta.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Nam in Aeneide grandiloquum habet, in georgicis medium, in bucolicis humilem pro qualitate negotiorum et personarum: nam personae hic rusticae sunt, simplicitate gaudentes, a quibus nihil altum debet requiri.</a:t>
            </a:r>
          </a:p>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Serv. </a:t>
            </a:r>
            <a:r>
              <a:rPr lang="it-IT" b="1" i="1">
                <a:latin typeface="Times New Roman" panose="02020603050405020304" pitchFamily="18" charset="0"/>
                <a:cs typeface="Times New Roman" panose="02020603050405020304" pitchFamily="18" charset="0"/>
              </a:rPr>
              <a:t>Ad Aen. praef.</a:t>
            </a: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Est autem stilus grandiloquus, qui constat alto sermone magnisque sententiis. Scimus enim tria esse genera dicendi, humile medium grandiloquum.</a:t>
            </a:r>
          </a:p>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Serv. </a:t>
            </a:r>
            <a:r>
              <a:rPr lang="it-IT" b="1" i="1">
                <a:latin typeface="Times New Roman" panose="02020603050405020304" pitchFamily="18" charset="0"/>
                <a:cs typeface="Times New Roman" panose="02020603050405020304" pitchFamily="18" charset="0"/>
              </a:rPr>
              <a:t>Ad Aen. </a:t>
            </a:r>
            <a:r>
              <a:rPr lang="it-IT" b="1">
                <a:latin typeface="Times New Roman" panose="02020603050405020304" pitchFamily="18" charset="0"/>
                <a:cs typeface="Times New Roman" panose="02020603050405020304" pitchFamily="18" charset="0"/>
              </a:rPr>
              <a:t>X 18  </a:t>
            </a:r>
            <a:r>
              <a:rPr lang="it-IT">
                <a:latin typeface="Times New Roman" panose="02020603050405020304" pitchFamily="18" charset="0"/>
                <a:cs typeface="Times New Roman" panose="02020603050405020304" pitchFamily="18" charset="0"/>
              </a:rPr>
              <a:t>themata omnia de Virgilio elicuerunt et adformaverunt ad dicendi usum</a:t>
            </a:r>
          </a:p>
          <a:p>
            <a:pPr marL="0" indent="0" algn="just">
              <a:spcBef>
                <a:spcPts val="0"/>
              </a:spcBef>
              <a:spcAft>
                <a:spcPts val="0"/>
              </a:spcAft>
              <a:buNone/>
            </a:pPr>
            <a:endParaRPr lang="it-IT" b="1">
              <a:latin typeface="Times New Roman" panose="02020603050405020304" pitchFamily="18" charset="0"/>
              <a:cs typeface="Times New Roman" panose="02020603050405020304" pitchFamily="18" charset="0"/>
            </a:endParaRPr>
          </a:p>
        </p:txBody>
      </p:sp>
      <p:sp>
        <p:nvSpPr>
          <p:cNvPr id="7" name="Rettangolo con angoli arrotondati 6">
            <a:extLst>
              <a:ext uri="{FF2B5EF4-FFF2-40B4-BE49-F238E27FC236}">
                <a16:creationId xmlns:a16="http://schemas.microsoft.com/office/drawing/2014/main" id="{CC61AB3D-0E5E-4B29-89B2-69B3B20523F9}"/>
              </a:ext>
            </a:extLst>
          </p:cNvPr>
          <p:cNvSpPr/>
          <p:nvPr/>
        </p:nvSpPr>
        <p:spPr>
          <a:xfrm>
            <a:off x="-11185" y="411061"/>
            <a:ext cx="12192000" cy="1753298"/>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Rettangolo con angoli arrotondati 1">
            <a:extLst>
              <a:ext uri="{FF2B5EF4-FFF2-40B4-BE49-F238E27FC236}">
                <a16:creationId xmlns:a16="http://schemas.microsoft.com/office/drawing/2014/main" id="{FCA07A70-B0DD-4ED5-8426-87BB5F174AA7}"/>
              </a:ext>
            </a:extLst>
          </p:cNvPr>
          <p:cNvSpPr/>
          <p:nvPr/>
        </p:nvSpPr>
        <p:spPr>
          <a:xfrm>
            <a:off x="0" y="2315361"/>
            <a:ext cx="12180815" cy="206578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Rettangolo con angoli arrotondati 5">
            <a:extLst>
              <a:ext uri="{FF2B5EF4-FFF2-40B4-BE49-F238E27FC236}">
                <a16:creationId xmlns:a16="http://schemas.microsoft.com/office/drawing/2014/main" id="{2946956E-3A3F-4E84-A702-37D450AFD148}"/>
              </a:ext>
            </a:extLst>
          </p:cNvPr>
          <p:cNvSpPr/>
          <p:nvPr/>
        </p:nvSpPr>
        <p:spPr>
          <a:xfrm>
            <a:off x="0" y="4605556"/>
            <a:ext cx="12180815" cy="122479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Rettangolo con angoli arrotondati 7">
            <a:extLst>
              <a:ext uri="{FF2B5EF4-FFF2-40B4-BE49-F238E27FC236}">
                <a16:creationId xmlns:a16="http://schemas.microsoft.com/office/drawing/2014/main" id="{C6825A1F-CE97-4410-830B-BB91AC614B9C}"/>
              </a:ext>
            </a:extLst>
          </p:cNvPr>
          <p:cNvSpPr/>
          <p:nvPr/>
        </p:nvSpPr>
        <p:spPr>
          <a:xfrm>
            <a:off x="11186" y="5981350"/>
            <a:ext cx="12169630" cy="63756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5554514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400" i="1">
                <a:latin typeface="Times New Roman" panose="02020603050405020304" pitchFamily="18" charset="0"/>
                <a:cs typeface="Times New Roman" panose="02020603050405020304" pitchFamily="18" charset="0"/>
              </a:rPr>
              <a:t>I Testi </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normAutofit/>
          </a:bodyPr>
          <a:lstStyle/>
          <a:p>
            <a:pPr eaLnBrk="1" hangingPunct="1">
              <a:spcBef>
                <a:spcPct val="0"/>
              </a:spcBef>
              <a:spcAft>
                <a:spcPct val="0"/>
              </a:spcAft>
              <a:defRPr/>
            </a:pPr>
            <a:endParaRPr lang="it-IT" altLang="it-IT" sz="1800">
              <a:latin typeface="Times New Roman" panose="02020603050405020304" pitchFamily="18" charset="0"/>
              <a:cs typeface="Times New Roman" panose="02020603050405020304" pitchFamily="18" charset="0"/>
            </a:endParaRP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Natura, scienza, filosofia e poesia </a:t>
            </a: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(la poesia didascalica)</a:t>
            </a:r>
          </a:p>
        </p:txBody>
      </p:sp>
    </p:spTree>
    <p:extLst>
      <p:ext uri="{BB962C8B-B14F-4D97-AF65-F5344CB8AC3E}">
        <p14:creationId xmlns:p14="http://schemas.microsoft.com/office/powerpoint/2010/main" val="42433171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La poesia didascalica</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Testo letterario           attitudine a diventare maestro di scienza e cultura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No distinzione tra estetica e scienza o tra estetica e qualsiasi altra funzione di trasmissione del sapere o persuasione</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Testi        funzione di maestri universali non solo in campo letterario ma in qualsiasi branca del sapere scientifico</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Assenza di confini tra scienza e letteratura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poema orientato a un intento didascalico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connubio tra forma poetica e messaggio scientifico</a:t>
            </a: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Testo     2  funzioni:</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estetica (poesia)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didascalica        dipende dal contenuto e dalla sua fruibilità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   estetica               vitalità del messaggio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2D2E1E1B-C2B5-4FD6-B6CC-8A3F3CDA428D}"/>
              </a:ext>
            </a:extLst>
          </p:cNvPr>
          <p:cNvSpPr/>
          <p:nvPr/>
        </p:nvSpPr>
        <p:spPr>
          <a:xfrm>
            <a:off x="2407640" y="645952"/>
            <a:ext cx="453006"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750DE3C6-7FD5-45A0-9FBC-86E08E82A385}"/>
              </a:ext>
            </a:extLst>
          </p:cNvPr>
          <p:cNvSpPr/>
          <p:nvPr/>
        </p:nvSpPr>
        <p:spPr>
          <a:xfrm>
            <a:off x="1023457" y="864067"/>
            <a:ext cx="184558" cy="335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C9D5929B-DF0B-4C42-8FAB-C684E87DA622}"/>
              </a:ext>
            </a:extLst>
          </p:cNvPr>
          <p:cNvSpPr/>
          <p:nvPr/>
        </p:nvSpPr>
        <p:spPr>
          <a:xfrm>
            <a:off x="1140903" y="2457974"/>
            <a:ext cx="402670"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AB2F13E9-3EC3-4D01-BDCD-6FBB4A06BF50}"/>
              </a:ext>
            </a:extLst>
          </p:cNvPr>
          <p:cNvSpPr/>
          <p:nvPr/>
        </p:nvSpPr>
        <p:spPr>
          <a:xfrm>
            <a:off x="5922628" y="2021747"/>
            <a:ext cx="173372" cy="2768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destra 6">
            <a:extLst>
              <a:ext uri="{FF2B5EF4-FFF2-40B4-BE49-F238E27FC236}">
                <a16:creationId xmlns:a16="http://schemas.microsoft.com/office/drawing/2014/main" id="{561F9E96-1B7D-4B50-AE25-CA1218453070}"/>
              </a:ext>
            </a:extLst>
          </p:cNvPr>
          <p:cNvSpPr/>
          <p:nvPr/>
        </p:nvSpPr>
        <p:spPr>
          <a:xfrm>
            <a:off x="3565321" y="3429000"/>
            <a:ext cx="209725" cy="5557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DFE723D8-9398-41E0-88FE-C55FE329145D}"/>
              </a:ext>
            </a:extLst>
          </p:cNvPr>
          <p:cNvSpPr/>
          <p:nvPr/>
        </p:nvSpPr>
        <p:spPr>
          <a:xfrm>
            <a:off x="1140903" y="4572000"/>
            <a:ext cx="18455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EB946A4E-1DE9-4F17-8107-2D9E985472C6}"/>
              </a:ext>
            </a:extLst>
          </p:cNvPr>
          <p:cNvSpPr/>
          <p:nvPr/>
        </p:nvSpPr>
        <p:spPr>
          <a:xfrm>
            <a:off x="2323749" y="4924338"/>
            <a:ext cx="293616" cy="83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7F56EBE7-B985-4D5D-9075-FC78615B683A}"/>
              </a:ext>
            </a:extLst>
          </p:cNvPr>
          <p:cNvSpPr/>
          <p:nvPr/>
        </p:nvSpPr>
        <p:spPr>
          <a:xfrm>
            <a:off x="2323749" y="5259897"/>
            <a:ext cx="293616" cy="838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56FA491C-FFC6-4F7D-8990-F165647A8F8E}"/>
              </a:ext>
            </a:extLst>
          </p:cNvPr>
          <p:cNvSpPr/>
          <p:nvPr/>
        </p:nvSpPr>
        <p:spPr>
          <a:xfrm>
            <a:off x="4253218" y="5259898"/>
            <a:ext cx="377505" cy="117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bidirezionale orizzontale 13">
            <a:extLst>
              <a:ext uri="{FF2B5EF4-FFF2-40B4-BE49-F238E27FC236}">
                <a16:creationId xmlns:a16="http://schemas.microsoft.com/office/drawing/2014/main" id="{D69EAA29-BF71-4E0B-AF08-16D7661B4B30}"/>
              </a:ext>
            </a:extLst>
          </p:cNvPr>
          <p:cNvSpPr/>
          <p:nvPr/>
        </p:nvSpPr>
        <p:spPr>
          <a:xfrm>
            <a:off x="5201173" y="6006517"/>
            <a:ext cx="461395" cy="10905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5" name="Freccia in giù 14">
            <a:extLst>
              <a:ext uri="{FF2B5EF4-FFF2-40B4-BE49-F238E27FC236}">
                <a16:creationId xmlns:a16="http://schemas.microsoft.com/office/drawing/2014/main" id="{F1F5A300-B654-4A68-9AF6-2903935A9990}"/>
              </a:ext>
            </a:extLst>
          </p:cNvPr>
          <p:cNvSpPr/>
          <p:nvPr/>
        </p:nvSpPr>
        <p:spPr>
          <a:xfrm>
            <a:off x="5352176" y="5469622"/>
            <a:ext cx="159390" cy="343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41365556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C1A4DBA-F301-42BE-9796-531DF60B6F05}"/>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Poesia didascalica        prodotto dell’ellenismo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Poeta doctus       </a:t>
            </a:r>
            <a:r>
              <a:rPr lang="it-IT">
                <a:latin typeface="Times New Roman" panose="02020603050405020304" pitchFamily="18" charset="0"/>
                <a:cs typeface="Times New Roman" panose="02020603050405020304" pitchFamily="18" charset="0"/>
              </a:rPr>
              <a:t>scienziato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riduzione a repertori raffinati secondo i </a:t>
            </a:r>
            <a:r>
              <a:rPr lang="it-IT" i="1">
                <a:latin typeface="Times New Roman" panose="02020603050405020304" pitchFamily="18" charset="0"/>
                <a:cs typeface="Times New Roman" panose="02020603050405020304" pitchFamily="18" charset="0"/>
              </a:rPr>
              <a:t>clichés </a:t>
            </a:r>
            <a:r>
              <a:rPr lang="it-IT">
                <a:latin typeface="Times New Roman" panose="02020603050405020304" pitchFamily="18" charset="0"/>
                <a:cs typeface="Times New Roman" panose="02020603050405020304" pitchFamily="18" charset="0"/>
              </a:rPr>
              <a:t>alessandrini  (es. in ambito latino: Ennio)</a:t>
            </a: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Lucrezio recide il legame e innova             argomento filosofico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riappropriazione della funzione originaria del testo didascalico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farsi portatore di un messaggio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svolgere una funzione di propaganda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destinatario     pubblico dotto più ampio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6" name="Freccia in giù 5">
            <a:extLst>
              <a:ext uri="{FF2B5EF4-FFF2-40B4-BE49-F238E27FC236}">
                <a16:creationId xmlns:a16="http://schemas.microsoft.com/office/drawing/2014/main" id="{4F019BBE-3B58-4D8A-BD2A-402866E470CD}"/>
              </a:ext>
            </a:extLst>
          </p:cNvPr>
          <p:cNvSpPr/>
          <p:nvPr/>
        </p:nvSpPr>
        <p:spPr>
          <a:xfrm>
            <a:off x="5914239" y="427839"/>
            <a:ext cx="117445" cy="2348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bidirezionale orizzontale 6">
            <a:extLst>
              <a:ext uri="{FF2B5EF4-FFF2-40B4-BE49-F238E27FC236}">
                <a16:creationId xmlns:a16="http://schemas.microsoft.com/office/drawing/2014/main" id="{737B2602-9819-4C2F-A362-A5AC1214C297}"/>
              </a:ext>
            </a:extLst>
          </p:cNvPr>
          <p:cNvSpPr/>
          <p:nvPr/>
        </p:nvSpPr>
        <p:spPr>
          <a:xfrm>
            <a:off x="7432647" y="931178"/>
            <a:ext cx="302004" cy="9227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in giù 7">
            <a:extLst>
              <a:ext uri="{FF2B5EF4-FFF2-40B4-BE49-F238E27FC236}">
                <a16:creationId xmlns:a16="http://schemas.microsoft.com/office/drawing/2014/main" id="{A6D5D972-BD99-466C-B91C-DFA1D07385A0}"/>
              </a:ext>
            </a:extLst>
          </p:cNvPr>
          <p:cNvSpPr/>
          <p:nvPr/>
        </p:nvSpPr>
        <p:spPr>
          <a:xfrm>
            <a:off x="1384183" y="536895"/>
            <a:ext cx="209725"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FABE6EA1-38F5-445C-8785-5F9CAD365123}"/>
              </a:ext>
            </a:extLst>
          </p:cNvPr>
          <p:cNvSpPr/>
          <p:nvPr/>
        </p:nvSpPr>
        <p:spPr>
          <a:xfrm>
            <a:off x="4857226" y="2395056"/>
            <a:ext cx="478172" cy="171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CC4658E2-929C-4EEE-8BD9-9BA0D1358D1D}"/>
              </a:ext>
            </a:extLst>
          </p:cNvPr>
          <p:cNvSpPr/>
          <p:nvPr/>
        </p:nvSpPr>
        <p:spPr>
          <a:xfrm>
            <a:off x="2801923" y="218114"/>
            <a:ext cx="293615"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circolare a destra 11">
            <a:extLst>
              <a:ext uri="{FF2B5EF4-FFF2-40B4-BE49-F238E27FC236}">
                <a16:creationId xmlns:a16="http://schemas.microsoft.com/office/drawing/2014/main" id="{CCB0A878-7C64-4945-81A3-3956FCE104C7}"/>
              </a:ext>
            </a:extLst>
          </p:cNvPr>
          <p:cNvSpPr/>
          <p:nvPr/>
        </p:nvSpPr>
        <p:spPr>
          <a:xfrm>
            <a:off x="830510" y="2709643"/>
            <a:ext cx="352338" cy="8892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3" name="Freccia in giù 12">
            <a:extLst>
              <a:ext uri="{FF2B5EF4-FFF2-40B4-BE49-F238E27FC236}">
                <a16:creationId xmlns:a16="http://schemas.microsoft.com/office/drawing/2014/main" id="{A83EA2D0-A64E-4311-9489-D8A08B81E731}"/>
              </a:ext>
            </a:extLst>
          </p:cNvPr>
          <p:cNvSpPr/>
          <p:nvPr/>
        </p:nvSpPr>
        <p:spPr>
          <a:xfrm>
            <a:off x="6031684" y="3791824"/>
            <a:ext cx="201336" cy="578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a destra 13">
            <a:extLst>
              <a:ext uri="{FF2B5EF4-FFF2-40B4-BE49-F238E27FC236}">
                <a16:creationId xmlns:a16="http://schemas.microsoft.com/office/drawing/2014/main" id="{F5E4F276-C97D-4846-9B81-DE4BE3CEE376}"/>
              </a:ext>
            </a:extLst>
          </p:cNvPr>
          <p:cNvSpPr/>
          <p:nvPr/>
        </p:nvSpPr>
        <p:spPr>
          <a:xfrm>
            <a:off x="5595457" y="5310231"/>
            <a:ext cx="176169"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275222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Lucrezio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De rerum natura</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31272122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B5B691D0-34AD-4985-8826-89AF0AD2ED03}"/>
              </a:ext>
            </a:extLst>
          </p:cNvPr>
          <p:cNvSpPr>
            <a:spLocks noGrp="1" noChangeArrowheads="1"/>
          </p:cNvSpPr>
          <p:nvPr>
            <p:ph type="ctrTitle"/>
          </p:nvPr>
        </p:nvSpPr>
        <p:spPr>
          <a:xfrm>
            <a:off x="0" y="-28571"/>
            <a:ext cx="12192000" cy="876295"/>
          </a:xfrm>
          <a:blipFill>
            <a:blip r:embed="rId2"/>
            <a:tile tx="0" ty="0" sx="100000" sy="100000" flip="none" algn="tl"/>
          </a:blipFill>
        </p:spPr>
        <p:txBody>
          <a:bodyPr/>
          <a:lstStyle/>
          <a:p>
            <a:pPr eaLnBrk="1" hangingPunct="1"/>
            <a:r>
              <a:rPr lang="it-IT" altLang="it-IT" sz="2800" b="1" i="1">
                <a:latin typeface="Times New Roman" panose="02020603050405020304" pitchFamily="18" charset="0"/>
                <a:cs typeface="Times New Roman" panose="02020603050405020304" pitchFamily="18" charset="0"/>
              </a:rPr>
              <a:t>Il testo di Lucrezio </a:t>
            </a:r>
          </a:p>
        </p:txBody>
      </p:sp>
      <p:sp>
        <p:nvSpPr>
          <p:cNvPr id="2051" name="Sottotitolo 2">
            <a:extLst>
              <a:ext uri="{FF2B5EF4-FFF2-40B4-BE49-F238E27FC236}">
                <a16:creationId xmlns:a16="http://schemas.microsoft.com/office/drawing/2014/main" id="{F2384E53-7E6B-41D5-B0D2-1C369B1713F2}"/>
              </a:ext>
            </a:extLst>
          </p:cNvPr>
          <p:cNvSpPr>
            <a:spLocks noGrp="1" noChangeArrowheads="1"/>
          </p:cNvSpPr>
          <p:nvPr>
            <p:ph type="subTitle" idx="1"/>
          </p:nvPr>
        </p:nvSpPr>
        <p:spPr>
          <a:xfrm>
            <a:off x="0" y="847725"/>
            <a:ext cx="12192000" cy="6010275"/>
          </a:xfrm>
          <a:blipFill>
            <a:blip r:embed="rId2"/>
            <a:tile tx="0" ty="0" sx="100000" sy="100000" flip="none" algn="tl"/>
          </a:blipFill>
        </p:spPr>
        <p:txBody>
          <a:bodyPr/>
          <a:lstStyle/>
          <a:p>
            <a:pPr algn="just" eaLnBrk="1" hangingPunct="1"/>
            <a:r>
              <a:rPr lang="it-IT" altLang="it-IT" sz="2000">
                <a:latin typeface="Times New Roman" panose="02020603050405020304" pitchFamily="18" charset="0"/>
                <a:cs typeface="Times New Roman" panose="02020603050405020304" pitchFamily="18" charset="0"/>
              </a:rPr>
              <a:t>Lachmann:  ed. del 1850 (il testo lucreziano e il metodo del Lachmann)</a:t>
            </a:r>
          </a:p>
          <a:p>
            <a:pPr algn="just" eaLnBrk="1" hangingPunct="1"/>
            <a:r>
              <a:rPr lang="it-IT" altLang="it-IT" sz="2000">
                <a:latin typeface="Times New Roman" panose="02020603050405020304" pitchFamily="18" charset="0"/>
                <a:cs typeface="Times New Roman" panose="02020603050405020304" pitchFamily="18" charset="0"/>
              </a:rPr>
              <a:t>Mss.: </a:t>
            </a:r>
            <a:r>
              <a:rPr lang="it-IT" altLang="it-IT" sz="2000" i="1">
                <a:latin typeface="Times New Roman" panose="02020603050405020304" pitchFamily="18" charset="0"/>
                <a:cs typeface="Times New Roman" panose="02020603050405020304" pitchFamily="18" charset="0"/>
              </a:rPr>
              <a:t>Oblongus </a:t>
            </a:r>
            <a:r>
              <a:rPr lang="it-IT" altLang="it-IT" sz="2000">
                <a:latin typeface="Times New Roman" panose="02020603050405020304" pitchFamily="18" charset="0"/>
                <a:cs typeface="Times New Roman" panose="02020603050405020304" pitchFamily="18" charset="0"/>
              </a:rPr>
              <a:t>(O) </a:t>
            </a:r>
            <a:r>
              <a:rPr lang="it-IT" altLang="it-IT" sz="2000" i="1">
                <a:latin typeface="Times New Roman" panose="02020603050405020304" pitchFamily="18" charset="0"/>
                <a:cs typeface="Times New Roman" panose="02020603050405020304" pitchFamily="18" charset="0"/>
              </a:rPr>
              <a:t>Leidensis  </a:t>
            </a:r>
            <a:r>
              <a:rPr lang="it-IT" altLang="it-IT" sz="2000">
                <a:latin typeface="Times New Roman" panose="02020603050405020304" pitchFamily="18" charset="0"/>
                <a:cs typeface="Times New Roman" panose="02020603050405020304" pitchFamily="18" charset="0"/>
              </a:rPr>
              <a:t>30  (in minuscola carolina copiato dopo 800 d.C.) 1 col. di scrittura e diverse mani di correttori</a:t>
            </a:r>
          </a:p>
          <a:p>
            <a:pPr algn="just" eaLnBrk="1" hangingPunct="1"/>
            <a:r>
              <a:rPr lang="it-IT" altLang="it-IT" sz="2000" i="1">
                <a:latin typeface="Times New Roman" panose="02020603050405020304" pitchFamily="18" charset="0"/>
                <a:cs typeface="Times New Roman" panose="02020603050405020304" pitchFamily="18" charset="0"/>
              </a:rPr>
              <a:t>Quadratus </a:t>
            </a:r>
            <a:r>
              <a:rPr lang="it-IT" altLang="it-IT" sz="2000">
                <a:latin typeface="Times New Roman" panose="02020603050405020304" pitchFamily="18" charset="0"/>
                <a:cs typeface="Times New Roman" panose="02020603050405020304" pitchFamily="18" charset="0"/>
              </a:rPr>
              <a:t>(Q)   </a:t>
            </a:r>
            <a:r>
              <a:rPr lang="it-IT" altLang="it-IT" sz="2000" i="1">
                <a:latin typeface="Times New Roman" panose="02020603050405020304" pitchFamily="18" charset="0"/>
                <a:cs typeface="Times New Roman" panose="02020603050405020304" pitchFamily="18" charset="0"/>
              </a:rPr>
              <a:t>Leidensis </a:t>
            </a:r>
            <a:r>
              <a:rPr lang="it-IT" altLang="it-IT" sz="2000">
                <a:latin typeface="Times New Roman" panose="02020603050405020304" pitchFamily="18" charset="0"/>
                <a:cs typeface="Times New Roman" panose="02020603050405020304" pitchFamily="18" charset="0"/>
              </a:rPr>
              <a:t>94</a:t>
            </a:r>
            <a:r>
              <a:rPr lang="it-IT" altLang="it-IT" sz="2000" i="1">
                <a:latin typeface="Times New Roman" panose="02020603050405020304" pitchFamily="18" charset="0"/>
                <a:cs typeface="Times New Roman" panose="02020603050405020304" pitchFamily="18" charset="0"/>
              </a:rPr>
              <a:t> </a:t>
            </a:r>
            <a:r>
              <a:rPr lang="it-IT" altLang="it-IT" sz="2000">
                <a:latin typeface="Times New Roman" panose="02020603050405020304" pitchFamily="18" charset="0"/>
                <a:cs typeface="Times New Roman" panose="02020603050405020304" pitchFamily="18" charset="0"/>
              </a:rPr>
              <a:t>(copiato verosimilmente nel nord della Francia e ascrivibile al IX sec. d.C.), 2 colonne di scrittura, più lacunoso </a:t>
            </a:r>
          </a:p>
          <a:p>
            <a:pPr algn="just" eaLnBrk="1" hangingPunct="1"/>
            <a:r>
              <a:rPr lang="it-IT" altLang="it-IT" sz="2000" i="1">
                <a:latin typeface="Times New Roman" panose="02020603050405020304" pitchFamily="18" charset="0"/>
                <a:cs typeface="Times New Roman" panose="02020603050405020304" pitchFamily="18" charset="0"/>
              </a:rPr>
              <a:t>Schedae:  Haunienises </a:t>
            </a:r>
            <a:r>
              <a:rPr lang="it-IT" altLang="it-IT" sz="2000">
                <a:latin typeface="Times New Roman" panose="02020603050405020304" pitchFamily="18" charset="0"/>
                <a:cs typeface="Times New Roman" panose="02020603050405020304" pitchFamily="18" charset="0"/>
              </a:rPr>
              <a:t>(G) e </a:t>
            </a:r>
            <a:r>
              <a:rPr lang="it-IT" altLang="it-IT" sz="2000" i="1">
                <a:latin typeface="Times New Roman" panose="02020603050405020304" pitchFamily="18" charset="0"/>
                <a:cs typeface="Times New Roman" panose="02020603050405020304" pitchFamily="18" charset="0"/>
              </a:rPr>
              <a:t>Vindobonenses </a:t>
            </a:r>
            <a:r>
              <a:rPr lang="it-IT" altLang="it-IT" sz="2000">
                <a:latin typeface="Times New Roman" panose="02020603050405020304" pitchFamily="18" charset="0"/>
                <a:cs typeface="Times New Roman" panose="02020603050405020304" pitchFamily="18" charset="0"/>
              </a:rPr>
              <a:t>(V) del XI sec. appartenenti alla stessa famiglia di Q</a:t>
            </a:r>
          </a:p>
          <a:p>
            <a:pPr algn="just" eaLnBrk="1" hangingPunct="1"/>
            <a:r>
              <a:rPr lang="it-IT" altLang="it-IT" sz="2000">
                <a:latin typeface="Times New Roman" panose="02020603050405020304" pitchFamily="18" charset="0"/>
                <a:cs typeface="Times New Roman" panose="02020603050405020304" pitchFamily="18" charset="0"/>
              </a:rPr>
              <a:t>Codice di Poggio Bracciolini → copia di Niccolò Niccoli → ms. </a:t>
            </a:r>
            <a:r>
              <a:rPr lang="it-IT" altLang="it-IT" sz="2000" i="1">
                <a:latin typeface="Times New Roman" panose="02020603050405020304" pitchFamily="18" charset="0"/>
                <a:cs typeface="Times New Roman" panose="02020603050405020304" pitchFamily="18" charset="0"/>
              </a:rPr>
              <a:t>Laurentianus </a:t>
            </a:r>
            <a:r>
              <a:rPr lang="it-IT" altLang="it-IT" sz="2000">
                <a:latin typeface="Times New Roman" panose="02020603050405020304" pitchFamily="18" charset="0"/>
                <a:cs typeface="Times New Roman" panose="02020603050405020304" pitchFamily="18" charset="0"/>
              </a:rPr>
              <a:t>35,30 (L)</a:t>
            </a:r>
          </a:p>
          <a:p>
            <a:pPr algn="just" eaLnBrk="1" hangingPunct="1"/>
            <a:r>
              <a:rPr lang="it-IT" altLang="it-IT" sz="2000" i="1">
                <a:latin typeface="Times New Roman" panose="02020603050405020304" pitchFamily="18" charset="0"/>
                <a:cs typeface="Times New Roman" panose="02020603050405020304" pitchFamily="18" charset="0"/>
              </a:rPr>
              <a:t>Stemma (ed. Bailey)</a:t>
            </a:r>
          </a:p>
          <a:p>
            <a:pPr eaLnBrk="1" hangingPunct="1">
              <a:lnSpc>
                <a:spcPct val="100000"/>
              </a:lnSpc>
              <a:spcBef>
                <a:spcPct val="0"/>
              </a:spcBef>
            </a:pPr>
            <a:r>
              <a:rPr lang="it-IT" altLang="it-IT" sz="2000">
                <a:latin typeface="Times New Roman" panose="02020603050405020304" pitchFamily="18" charset="0"/>
                <a:cs typeface="Times New Roman" panose="02020603050405020304" pitchFamily="18" charset="0"/>
              </a:rPr>
              <a:t>[A]</a:t>
            </a:r>
          </a:p>
          <a:p>
            <a:pPr eaLnBrk="1" hangingPunct="1">
              <a:lnSpc>
                <a:spcPct val="100000"/>
              </a:lnSpc>
              <a:spcBef>
                <a:spcPct val="0"/>
              </a:spcBef>
            </a:pPr>
            <a:endParaRPr lang="it-IT" altLang="it-IT" sz="2000">
              <a:latin typeface="Times New Roman" panose="02020603050405020304" pitchFamily="18" charset="0"/>
              <a:cs typeface="Times New Roman" panose="02020603050405020304" pitchFamily="18" charset="0"/>
            </a:endParaRPr>
          </a:p>
          <a:p>
            <a:pPr eaLnBrk="1" hangingPunct="1">
              <a:lnSpc>
                <a:spcPct val="100000"/>
              </a:lnSpc>
              <a:spcBef>
                <a:spcPct val="0"/>
              </a:spcBef>
            </a:pPr>
            <a:r>
              <a:rPr lang="it-IT" altLang="it-IT" sz="2000">
                <a:latin typeface="Times New Roman" panose="02020603050405020304" pitchFamily="18" charset="0"/>
                <a:cs typeface="Times New Roman" panose="02020603050405020304" pitchFamily="18" charset="0"/>
              </a:rPr>
              <a:t>[</a:t>
            </a:r>
            <a:r>
              <a:rPr lang="it-IT" altLang="it-IT" sz="2000" i="1">
                <a:latin typeface="Times New Roman" panose="02020603050405020304" pitchFamily="18" charset="0"/>
                <a:cs typeface="Times New Roman" panose="02020603050405020304" pitchFamily="18" charset="0"/>
              </a:rPr>
              <a:t>a</a:t>
            </a:r>
            <a:r>
              <a:rPr lang="it-IT" altLang="it-IT" sz="2000">
                <a:latin typeface="Times New Roman" panose="02020603050405020304" pitchFamily="18" charset="0"/>
                <a:cs typeface="Times New Roman" panose="02020603050405020304" pitchFamily="18" charset="0"/>
              </a:rPr>
              <a:t>]</a:t>
            </a:r>
          </a:p>
          <a:p>
            <a:pPr algn="just" eaLnBrk="1" hangingPunct="1"/>
            <a:endParaRPr lang="it-IT" altLang="it-IT" sz="2000">
              <a:latin typeface="Times New Roman" panose="02020603050405020304" pitchFamily="18" charset="0"/>
              <a:cs typeface="Times New Roman" panose="02020603050405020304" pitchFamily="18" charset="0"/>
            </a:endParaRPr>
          </a:p>
          <a:p>
            <a:pPr eaLnBrk="1" hangingPunct="1"/>
            <a:endParaRPr lang="it-IT" altLang="it-IT" sz="2000">
              <a:latin typeface="Times New Roman" panose="02020603050405020304" pitchFamily="18" charset="0"/>
              <a:cs typeface="Times New Roman" panose="02020603050405020304" pitchFamily="18" charset="0"/>
            </a:endParaRPr>
          </a:p>
          <a:p>
            <a:pPr algn="just" eaLnBrk="1" hangingPunct="1"/>
            <a:r>
              <a:rPr lang="it-IT" altLang="it-IT" sz="2000">
                <a:latin typeface="Times New Roman" panose="02020603050405020304" pitchFamily="18" charset="0"/>
                <a:cs typeface="Times New Roman" panose="02020603050405020304" pitchFamily="18" charset="0"/>
              </a:rPr>
              <a:t>                       O                                   Q                  G-V                          U                                         [P]</a:t>
            </a:r>
          </a:p>
          <a:p>
            <a:pPr algn="just" eaLnBrk="1" hangingPunct="1"/>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p</a:t>
            </a:r>
            <a:r>
              <a:rPr lang="it-IT" altLang="it-IT" sz="2000">
                <a:latin typeface="Times New Roman" panose="02020603050405020304" pitchFamily="18" charset="0"/>
                <a:cs typeface="Times New Roman" panose="02020603050405020304" pitchFamily="18" charset="0"/>
              </a:rPr>
              <a:t>]                                                                                                                                                                                  </a:t>
            </a:r>
          </a:p>
          <a:p>
            <a:pPr algn="just" eaLnBrk="1" hangingPunct="1"/>
            <a:r>
              <a:rPr lang="it-IT" altLang="it-IT" sz="2000">
                <a:latin typeface="Times New Roman" panose="02020603050405020304" pitchFamily="18" charset="0"/>
                <a:cs typeface="Times New Roman" panose="02020603050405020304" pitchFamily="18" charset="0"/>
              </a:rPr>
              <a:t>                                                                                                                                                         </a:t>
            </a:r>
            <a:r>
              <a:rPr lang="it-IT" altLang="it-IT" sz="1400">
                <a:latin typeface="Times New Roman" panose="02020603050405020304" pitchFamily="18" charset="0"/>
                <a:cs typeface="Times New Roman" panose="02020603050405020304" pitchFamily="18" charset="0"/>
              </a:rPr>
              <a:t>L                  </a:t>
            </a:r>
            <a:r>
              <a:rPr lang="it-IT" altLang="it-IT" sz="1400" i="1">
                <a:latin typeface="Times New Roman" panose="02020603050405020304" pitchFamily="18" charset="0"/>
                <a:cs typeface="Times New Roman" panose="02020603050405020304" pitchFamily="18" charset="0"/>
              </a:rPr>
              <a:t>Itali</a:t>
            </a:r>
            <a:r>
              <a:rPr lang="it-IT" altLang="it-IT" sz="1400">
                <a:latin typeface="Times New Roman" panose="02020603050405020304" pitchFamily="18" charset="0"/>
                <a:cs typeface="Times New Roman" panose="02020603050405020304" pitchFamily="18" charset="0"/>
              </a:rPr>
              <a:t>  </a:t>
            </a:r>
          </a:p>
          <a:p>
            <a:pPr algn="just" eaLnBrk="1" hangingPunct="1"/>
            <a:endParaRPr lang="it-IT" altLang="it-IT" sz="2000" i="1">
              <a:latin typeface="Times New Roman" panose="02020603050405020304" pitchFamily="18" charset="0"/>
              <a:cs typeface="Times New Roman" panose="02020603050405020304" pitchFamily="18" charset="0"/>
            </a:endParaRPr>
          </a:p>
          <a:p>
            <a:pPr algn="just" eaLnBrk="1" hangingPunct="1"/>
            <a:endParaRPr lang="it-IT" altLang="it-IT" sz="2000" i="1"/>
          </a:p>
        </p:txBody>
      </p:sp>
      <p:cxnSp>
        <p:nvCxnSpPr>
          <p:cNvPr id="3" name="Connettore diritto 2">
            <a:extLst>
              <a:ext uri="{FF2B5EF4-FFF2-40B4-BE49-F238E27FC236}">
                <a16:creationId xmlns:a16="http://schemas.microsoft.com/office/drawing/2014/main" id="{C76D915C-584B-4897-A6A0-16267F682A51}"/>
              </a:ext>
            </a:extLst>
          </p:cNvPr>
          <p:cNvCxnSpPr/>
          <p:nvPr/>
        </p:nvCxnSpPr>
        <p:spPr>
          <a:xfrm>
            <a:off x="6096000" y="41100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048BDF31-6BF9-4E51-B229-1517273BD820}"/>
              </a:ext>
            </a:extLst>
          </p:cNvPr>
          <p:cNvCxnSpPr>
            <a:cxnSpLocks/>
          </p:cNvCxnSpPr>
          <p:nvPr/>
        </p:nvCxnSpPr>
        <p:spPr>
          <a:xfrm>
            <a:off x="6037263" y="4068763"/>
            <a:ext cx="0" cy="209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1F71281C-5C12-414E-A7B4-D495C159E676}"/>
              </a:ext>
            </a:extLst>
          </p:cNvPr>
          <p:cNvCxnSpPr/>
          <p:nvPr/>
        </p:nvCxnSpPr>
        <p:spPr>
          <a:xfrm>
            <a:off x="6037263" y="4630738"/>
            <a:ext cx="0" cy="227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01AD051D-29AA-4289-A7EC-46AA8F4375C5}"/>
              </a:ext>
            </a:extLst>
          </p:cNvPr>
          <p:cNvCxnSpPr>
            <a:cxnSpLocks/>
          </p:cNvCxnSpPr>
          <p:nvPr/>
        </p:nvCxnSpPr>
        <p:spPr>
          <a:xfrm flipV="1">
            <a:off x="1644650" y="4832350"/>
            <a:ext cx="8656638" cy="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DEAC9E7E-73C5-4962-960E-847FDB0476FF}"/>
              </a:ext>
            </a:extLst>
          </p:cNvPr>
          <p:cNvCxnSpPr/>
          <p:nvPr/>
        </p:nvCxnSpPr>
        <p:spPr>
          <a:xfrm>
            <a:off x="1644650" y="4857750"/>
            <a:ext cx="0" cy="720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9006F2DE-3009-4380-897E-9DC5D3AEA1DD}"/>
              </a:ext>
            </a:extLst>
          </p:cNvPr>
          <p:cNvCxnSpPr/>
          <p:nvPr/>
        </p:nvCxnSpPr>
        <p:spPr>
          <a:xfrm>
            <a:off x="4697413" y="4857750"/>
            <a:ext cx="0" cy="368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545A4733-11B1-4D14-8178-4ACC80834507}"/>
              </a:ext>
            </a:extLst>
          </p:cNvPr>
          <p:cNvCxnSpPr>
            <a:cxnSpLocks/>
          </p:cNvCxnSpPr>
          <p:nvPr/>
        </p:nvCxnSpPr>
        <p:spPr>
          <a:xfrm>
            <a:off x="4051300" y="5226050"/>
            <a:ext cx="3398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F1E42DC9-1CEC-44DD-ADA6-61E05B3559C5}"/>
              </a:ext>
            </a:extLst>
          </p:cNvPr>
          <p:cNvCxnSpPr/>
          <p:nvPr/>
        </p:nvCxnSpPr>
        <p:spPr>
          <a:xfrm>
            <a:off x="4043363" y="5226050"/>
            <a:ext cx="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6B2EB85E-6A8B-4572-A329-3F5AFF739073}"/>
              </a:ext>
            </a:extLst>
          </p:cNvPr>
          <p:cNvCxnSpPr>
            <a:cxnSpLocks/>
          </p:cNvCxnSpPr>
          <p:nvPr/>
        </p:nvCxnSpPr>
        <p:spPr>
          <a:xfrm>
            <a:off x="5494338" y="5284788"/>
            <a:ext cx="0" cy="293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D6AA97E7-9ED0-4E5B-97AD-FF8CA6239773}"/>
              </a:ext>
            </a:extLst>
          </p:cNvPr>
          <p:cNvCxnSpPr>
            <a:cxnSpLocks/>
          </p:cNvCxnSpPr>
          <p:nvPr/>
        </p:nvCxnSpPr>
        <p:spPr>
          <a:xfrm>
            <a:off x="7450138" y="5226050"/>
            <a:ext cx="0" cy="352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36A04C5D-F1D2-4776-BF38-B95200303260}"/>
              </a:ext>
            </a:extLst>
          </p:cNvPr>
          <p:cNvCxnSpPr>
            <a:cxnSpLocks/>
          </p:cNvCxnSpPr>
          <p:nvPr/>
        </p:nvCxnSpPr>
        <p:spPr>
          <a:xfrm>
            <a:off x="10301288" y="4852988"/>
            <a:ext cx="0" cy="536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920848D7-E5FE-4153-A07D-6FDA1787480D}"/>
              </a:ext>
            </a:extLst>
          </p:cNvPr>
          <p:cNvCxnSpPr/>
          <p:nvPr/>
        </p:nvCxnSpPr>
        <p:spPr>
          <a:xfrm>
            <a:off x="10301288" y="5813425"/>
            <a:ext cx="0" cy="168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8" name="Connettore diritto 2047">
            <a:extLst>
              <a:ext uri="{FF2B5EF4-FFF2-40B4-BE49-F238E27FC236}">
                <a16:creationId xmlns:a16="http://schemas.microsoft.com/office/drawing/2014/main" id="{363E36CA-C37D-414E-BD92-6BD3673E7D6D}"/>
              </a:ext>
            </a:extLst>
          </p:cNvPr>
          <p:cNvCxnSpPr/>
          <p:nvPr/>
        </p:nvCxnSpPr>
        <p:spPr>
          <a:xfrm>
            <a:off x="10301288" y="6199188"/>
            <a:ext cx="0" cy="193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2" name="Connettore diritto 2051">
            <a:extLst>
              <a:ext uri="{FF2B5EF4-FFF2-40B4-BE49-F238E27FC236}">
                <a16:creationId xmlns:a16="http://schemas.microsoft.com/office/drawing/2014/main" id="{3D9FAB4F-0AC5-4CFD-A685-F59213F54AE3}"/>
              </a:ext>
            </a:extLst>
          </p:cNvPr>
          <p:cNvCxnSpPr>
            <a:cxnSpLocks/>
          </p:cNvCxnSpPr>
          <p:nvPr/>
        </p:nvCxnSpPr>
        <p:spPr>
          <a:xfrm>
            <a:off x="9932988" y="6392863"/>
            <a:ext cx="88106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egnaposto contenuto 2">
            <a:extLst>
              <a:ext uri="{FF2B5EF4-FFF2-40B4-BE49-F238E27FC236}">
                <a16:creationId xmlns:a16="http://schemas.microsoft.com/office/drawing/2014/main" id="{27BE872C-3CAE-479E-BB11-DA2A2BDE867E}"/>
              </a:ext>
            </a:extLst>
          </p:cNvPr>
          <p:cNvSpPr>
            <a:spLocks noGrp="1" noChangeArrowheads="1"/>
          </p:cNvSpPr>
          <p:nvPr>
            <p:ph idx="1"/>
          </p:nvPr>
        </p:nvSpPr>
        <p:spPr>
          <a:xfrm>
            <a:off x="0" y="0"/>
            <a:ext cx="12192000" cy="6858000"/>
          </a:xfrm>
          <a:blipFill>
            <a:blip r:embed="rId2"/>
            <a:tile tx="0" ty="0" sx="100000" sy="100000" flip="none" algn="tl"/>
          </a:blipFill>
        </p:spPr>
        <p:txBody>
          <a:bodyPr/>
          <a:lstStyle/>
          <a:p>
            <a:pPr algn="just" eaLnBrk="1" hangingPunct="1">
              <a:lnSpc>
                <a:spcPct val="100000"/>
              </a:lnSpc>
              <a:spcBef>
                <a:spcPts val="0"/>
              </a:spcBef>
              <a:defRPr/>
            </a:pPr>
            <a:endParaRPr lang="it-IT" altLang="it-IT" sz="2400">
              <a:latin typeface="Times New Roman" panose="02020603050405020304" pitchFamily="18" charset="0"/>
              <a:cs typeface="Times New Roman" panose="02020603050405020304" pitchFamily="18" charset="0"/>
            </a:endParaRPr>
          </a:p>
          <a:p>
            <a:pPr marL="0" indent="0" algn="ctr" eaLnBrk="1" hangingPunct="1">
              <a:lnSpc>
                <a:spcPct val="100000"/>
              </a:lnSpc>
              <a:spcBef>
                <a:spcPts val="0"/>
              </a:spcBef>
              <a:buNone/>
              <a:defRPr/>
            </a:pPr>
            <a:r>
              <a:rPr lang="it-IT" altLang="it-IT" sz="2400" b="1" i="1">
                <a:latin typeface="Times New Roman" panose="02020603050405020304" pitchFamily="18" charset="0"/>
                <a:cs typeface="Times New Roman" panose="02020603050405020304" pitchFamily="18" charset="0"/>
              </a:rPr>
              <a:t>Il contenuto dei sei libri del De Rerum natura</a:t>
            </a:r>
          </a:p>
          <a:p>
            <a:pPr marL="0" indent="0" algn="ctr" eaLnBrk="1" hangingPunct="1">
              <a:lnSpc>
                <a:spcPct val="100000"/>
              </a:lnSpc>
              <a:spcBef>
                <a:spcPts val="0"/>
              </a:spcBef>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a:t>
            </a:r>
            <a:r>
              <a:rPr lang="it-IT" altLang="it-IT" sz="2400">
                <a:latin typeface="Times New Roman" panose="02020603050405020304" pitchFamily="18" charset="0"/>
                <a:cs typeface="Times New Roman" panose="02020603050405020304" pitchFamily="18" charset="0"/>
              </a:rPr>
              <a:t>: inno a Venere, introduzione generale e confutazione delle dottrine avversarie</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II</a:t>
            </a:r>
            <a:r>
              <a:rPr lang="it-IT" altLang="it-IT" sz="2400">
                <a:latin typeface="Times New Roman" panose="02020603050405020304" pitchFamily="18" charset="0"/>
                <a:cs typeface="Times New Roman" panose="02020603050405020304" pitchFamily="18" charset="0"/>
              </a:rPr>
              <a:t>: illustrazione della teoria del </a:t>
            </a:r>
            <a:r>
              <a:rPr lang="it-IT" altLang="it-IT" sz="2400" i="1">
                <a:latin typeface="Times New Roman" panose="02020603050405020304" pitchFamily="18" charset="0"/>
                <a:cs typeface="Times New Roman" panose="02020603050405020304" pitchFamily="18" charset="0"/>
              </a:rPr>
              <a:t>clinamen</a:t>
            </a:r>
          </a:p>
          <a:p>
            <a:pPr marL="0" indent="0" algn="just" eaLnBrk="1" hangingPunct="1">
              <a:lnSpc>
                <a:spcPct val="100000"/>
              </a:lnSpc>
              <a:spcBef>
                <a:spcPts val="0"/>
              </a:spcBef>
              <a:buFont typeface="Arial" panose="020B0604020202020204" pitchFamily="34" charset="0"/>
              <a:buNone/>
              <a:defRPr/>
            </a:pPr>
            <a:endParaRPr lang="it-IT" altLang="it-IT" sz="2400" i="1">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III</a:t>
            </a:r>
            <a:r>
              <a:rPr lang="it-IT" altLang="it-IT" sz="2400">
                <a:latin typeface="Times New Roman" panose="02020603050405020304" pitchFamily="18" charset="0"/>
                <a:cs typeface="Times New Roman" panose="02020603050405020304" pitchFamily="18" charset="0"/>
              </a:rPr>
              <a:t>: la composizione del corpo e dell’anima costituiti da atomi</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IV</a:t>
            </a:r>
            <a:r>
              <a:rPr lang="it-IT" altLang="it-IT" sz="2400">
                <a:latin typeface="Times New Roman" panose="02020603050405020304" pitchFamily="18" charset="0"/>
                <a:cs typeface="Times New Roman" panose="02020603050405020304" pitchFamily="18" charset="0"/>
              </a:rPr>
              <a:t>: illustrazione del processo di conoscenza e teoria dei </a:t>
            </a:r>
            <a:r>
              <a:rPr lang="it-IT" altLang="it-IT" sz="2400" i="1">
                <a:latin typeface="Times New Roman" panose="02020603050405020304" pitchFamily="18" charset="0"/>
                <a:cs typeface="Times New Roman" panose="02020603050405020304" pitchFamily="18" charset="0"/>
              </a:rPr>
              <a:t>simulacra</a:t>
            </a:r>
          </a:p>
          <a:p>
            <a:pPr marL="0" indent="0" algn="just" eaLnBrk="1" hangingPunct="1">
              <a:lnSpc>
                <a:spcPct val="100000"/>
              </a:lnSpc>
              <a:spcBef>
                <a:spcPts val="0"/>
              </a:spcBef>
              <a:buFont typeface="Arial" panose="020B0604020202020204" pitchFamily="34" charset="0"/>
              <a:buNone/>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V</a:t>
            </a:r>
            <a:r>
              <a:rPr lang="it-IT" altLang="it-IT" sz="2400">
                <a:latin typeface="Times New Roman" panose="02020603050405020304" pitchFamily="18" charset="0"/>
                <a:cs typeface="Times New Roman" panose="02020603050405020304" pitchFamily="18" charset="0"/>
              </a:rPr>
              <a:t>: processo di formazione del mondo e affermarsi della civiltà e dei regni</a:t>
            </a:r>
          </a:p>
          <a:p>
            <a:pPr algn="just" eaLnBrk="1" hangingPunct="1">
              <a:lnSpc>
                <a:spcPct val="100000"/>
              </a:lnSpc>
              <a:spcBef>
                <a:spcPts val="0"/>
              </a:spcBef>
              <a:defRPr/>
            </a:pPr>
            <a:endParaRPr lang="it-IT" altLang="it-IT" sz="2400">
              <a:latin typeface="Times New Roman" panose="02020603050405020304" pitchFamily="18" charset="0"/>
              <a:cs typeface="Times New Roman" panose="02020603050405020304" pitchFamily="18" charset="0"/>
            </a:endParaRPr>
          </a:p>
          <a:p>
            <a:pPr algn="just" eaLnBrk="1" hangingPunct="1">
              <a:lnSpc>
                <a:spcPct val="100000"/>
              </a:lnSpc>
              <a:spcBef>
                <a:spcPts val="0"/>
              </a:spcBef>
              <a:buClr>
                <a:schemeClr val="accent6">
                  <a:lumMod val="75000"/>
                </a:schemeClr>
              </a:buClr>
              <a:buFont typeface="Wingdings" panose="05000000000000000000" pitchFamily="2" charset="2"/>
              <a:buChar char="Ø"/>
              <a:defRPr/>
            </a:pPr>
            <a:r>
              <a:rPr lang="it-IT" altLang="it-IT" sz="2400" b="1">
                <a:latin typeface="Times New Roman" panose="02020603050405020304" pitchFamily="18" charset="0"/>
                <a:cs typeface="Times New Roman" panose="02020603050405020304" pitchFamily="18" charset="0"/>
              </a:rPr>
              <a:t> Libro VI</a:t>
            </a:r>
            <a:r>
              <a:rPr lang="it-IT" altLang="it-IT" sz="2400">
                <a:latin typeface="Times New Roman" panose="02020603050405020304" pitchFamily="18" charset="0"/>
                <a:cs typeface="Times New Roman" panose="02020603050405020304" pitchFamily="18" charset="0"/>
              </a:rPr>
              <a:t>: spiegazione razionale dei principali fenomeni fisici (fulmini, terremoti, vulcani)</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altLang="it-IT" b="1" i="1">
                <a:latin typeface="Times New Roman" panose="02020603050405020304" pitchFamily="18" charset="0"/>
                <a:cs typeface="Times New Roman" panose="02020603050405020304" pitchFamily="18" charset="0"/>
              </a:rPr>
              <a:t>Alcune costanti stilistiche</a:t>
            </a:r>
          </a:p>
          <a:p>
            <a:pPr marL="0" indent="0" algn="ctr">
              <a:buNone/>
            </a:pPr>
            <a:endParaRPr lang="it-IT" altLang="it-IT" b="1" i="1">
              <a:latin typeface="Times New Roman" panose="02020603050405020304" pitchFamily="18" charset="0"/>
              <a:cs typeface="Times New Roman" panose="02020603050405020304" pitchFamily="18" charset="0"/>
            </a:endParaRPr>
          </a:p>
          <a:p>
            <a:pPr algn="just"/>
            <a:r>
              <a:rPr lang="it-IT" altLang="it-IT">
                <a:latin typeface="Times New Roman" panose="02020603050405020304" pitchFamily="18" charset="0"/>
                <a:cs typeface="Times New Roman" panose="02020603050405020304" pitchFamily="18" charset="0"/>
              </a:rPr>
              <a:t>Sviluppo ipotattico prevalente su quello paratattico, ricorso ad accostamenti asindetici</a:t>
            </a:r>
          </a:p>
          <a:p>
            <a:pPr algn="just"/>
            <a:r>
              <a:rPr lang="it-IT" altLang="it-IT">
                <a:latin typeface="Times New Roman" panose="02020603050405020304" pitchFamily="18" charset="0"/>
                <a:cs typeface="Times New Roman" panose="02020603050405020304" pitchFamily="18" charset="0"/>
              </a:rPr>
              <a:t>Largo uso di aggettivi composti in -</a:t>
            </a:r>
            <a:r>
              <a:rPr lang="it-IT" altLang="it-IT" i="1">
                <a:latin typeface="Times New Roman" panose="02020603050405020304" pitchFamily="18" charset="0"/>
                <a:cs typeface="Times New Roman" panose="02020603050405020304" pitchFamily="18" charset="0"/>
              </a:rPr>
              <a:t>fer </a:t>
            </a: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ger</a:t>
            </a:r>
            <a:r>
              <a:rPr lang="it-IT" altLang="it-IT">
                <a:latin typeface="Times New Roman" panose="02020603050405020304" pitchFamily="18" charset="0"/>
                <a:cs typeface="Times New Roman" panose="02020603050405020304" pitchFamily="18" charset="0"/>
              </a:rPr>
              <a:t> ma anche in - </a:t>
            </a:r>
            <a:r>
              <a:rPr lang="it-IT" altLang="it-IT" i="1">
                <a:latin typeface="Times New Roman" panose="02020603050405020304" pitchFamily="18" charset="0"/>
                <a:cs typeface="Times New Roman" panose="02020603050405020304" pitchFamily="18" charset="0"/>
              </a:rPr>
              <a:t>gen </a:t>
            </a:r>
            <a:r>
              <a:rPr lang="it-IT" altLang="it-IT">
                <a:latin typeface="Times New Roman" panose="02020603050405020304" pitchFamily="18" charset="0"/>
                <a:cs typeface="Times New Roman" panose="02020603050405020304" pitchFamily="18" charset="0"/>
              </a:rPr>
              <a:t>e -</a:t>
            </a:r>
            <a:r>
              <a:rPr lang="it-IT" altLang="it-IT" i="1">
                <a:latin typeface="Times New Roman" panose="02020603050405020304" pitchFamily="18" charset="0"/>
                <a:cs typeface="Times New Roman" panose="02020603050405020304" pitchFamily="18" charset="0"/>
              </a:rPr>
              <a:t>fac </a:t>
            </a:r>
            <a:r>
              <a:rPr lang="it-IT" altLang="it-IT">
                <a:latin typeface="Times New Roman" panose="02020603050405020304" pitchFamily="18" charset="0"/>
                <a:cs typeface="Times New Roman" panose="02020603050405020304" pitchFamily="18" charset="0"/>
              </a:rPr>
              <a:t>(</a:t>
            </a:r>
            <a:r>
              <a:rPr lang="it-IT" altLang="it-IT" i="1">
                <a:latin typeface="Times New Roman" panose="02020603050405020304" pitchFamily="18" charset="0"/>
                <a:cs typeface="Times New Roman" panose="02020603050405020304" pitchFamily="18" charset="0"/>
              </a:rPr>
              <a:t>laetificus, largificus</a:t>
            </a:r>
            <a:r>
              <a:rPr lang="it-IT" altLang="it-IT">
                <a:latin typeface="Times New Roman" panose="02020603050405020304" pitchFamily="18" charset="0"/>
                <a:cs typeface="Times New Roman" panose="02020603050405020304" pitchFamily="18" charset="0"/>
              </a:rPr>
              <a:t>) e di lessico ‘tecnico’, abbondante ricorso agli avverbi (soprattutto in - </a:t>
            </a:r>
            <a:r>
              <a:rPr lang="it-IT" altLang="it-IT" i="1">
                <a:latin typeface="Times New Roman" panose="02020603050405020304" pitchFamily="18" charset="0"/>
                <a:cs typeface="Times New Roman" panose="02020603050405020304" pitchFamily="18" charset="0"/>
              </a:rPr>
              <a:t>im</a:t>
            </a:r>
            <a:r>
              <a:rPr lang="it-IT" altLang="it-IT">
                <a:latin typeface="Times New Roman" panose="02020603050405020304" pitchFamily="18" charset="0"/>
                <a:cs typeface="Times New Roman" panose="02020603050405020304" pitchFamily="18" charset="0"/>
              </a:rPr>
              <a:t>)</a:t>
            </a:r>
          </a:p>
          <a:p>
            <a:pPr algn="just"/>
            <a:r>
              <a:rPr lang="it-IT" altLang="it-IT">
                <a:latin typeface="Times New Roman" panose="02020603050405020304" pitchFamily="18" charset="0"/>
                <a:cs typeface="Times New Roman" panose="02020603050405020304" pitchFamily="18" charset="0"/>
              </a:rPr>
              <a:t>Frequente ricorso a traslitterazioni dal greco, introduzione di </a:t>
            </a:r>
            <a:r>
              <a:rPr lang="it-IT" altLang="it-IT" i="1">
                <a:latin typeface="Times New Roman" panose="02020603050405020304" pitchFamily="18" charset="0"/>
                <a:cs typeface="Times New Roman" panose="02020603050405020304" pitchFamily="18" charset="0"/>
              </a:rPr>
              <a:t>hapax, </a:t>
            </a:r>
            <a:r>
              <a:rPr lang="it-IT" altLang="it-IT">
                <a:latin typeface="Times New Roman" panose="02020603050405020304" pitchFamily="18" charset="0"/>
                <a:cs typeface="Times New Roman" panose="02020603050405020304" pitchFamily="18" charset="0"/>
              </a:rPr>
              <a:t>uso di perifrasi e di strutture chiastiche</a:t>
            </a:r>
          </a:p>
          <a:p>
            <a:pPr algn="just"/>
            <a:r>
              <a:rPr lang="it-IT" altLang="it-IT">
                <a:latin typeface="Times New Roman" panose="02020603050405020304" pitchFamily="18" charset="0"/>
                <a:cs typeface="Times New Roman" panose="02020603050405020304" pitchFamily="18" charset="0"/>
              </a:rPr>
              <a:t>Procedimenti retorici tipici della struttura dialogica (largo uso di interrogative indirette; continua alternanza di riferimenti al lettore e di ‘intrusioni’ della voce del poeta)</a:t>
            </a:r>
          </a:p>
          <a:p>
            <a:pPr algn="just"/>
            <a:r>
              <a:rPr lang="it-IT" altLang="it-IT">
                <a:latin typeface="Times New Roman" panose="02020603050405020304" pitchFamily="18" charset="0"/>
                <a:cs typeface="Times New Roman" panose="02020603050405020304" pitchFamily="18" charset="0"/>
              </a:rPr>
              <a:t>Uso di formule proprie della tecnica dell’oratoria forense</a:t>
            </a:r>
          </a:p>
          <a:p>
            <a:pPr algn="just"/>
            <a:r>
              <a:rPr lang="it-IT" altLang="it-IT">
                <a:latin typeface="Times New Roman" panose="02020603050405020304" pitchFamily="18" charset="0"/>
                <a:cs typeface="Times New Roman" panose="02020603050405020304" pitchFamily="18" charset="0"/>
              </a:rPr>
              <a:t>Uso di utilizzo di nessi causali e avversativi, tendenza all’accumulo di iperbati</a:t>
            </a:r>
          </a:p>
          <a:p>
            <a:pPr algn="just"/>
            <a:r>
              <a:rPr lang="it-IT" altLang="it-IT">
                <a:latin typeface="Times New Roman" panose="02020603050405020304" pitchFamily="18" charset="0"/>
                <a:cs typeface="Times New Roman" panose="02020603050405020304" pitchFamily="18" charset="0"/>
              </a:rPr>
              <a:t>Frequente cambio di soggetto anche in pericopi ridotte, ricorso all’anafora, alla prolessi e all’allitterazione insistita </a:t>
            </a:r>
          </a:p>
          <a:p>
            <a:pPr marL="0" indent="0" algn="just">
              <a:buNone/>
            </a:pPr>
            <a:endParaRPr lang="it-IT" b="1"/>
          </a:p>
        </p:txBody>
      </p:sp>
    </p:spTree>
    <p:extLst>
      <p:ext uri="{BB962C8B-B14F-4D97-AF65-F5344CB8AC3E}">
        <p14:creationId xmlns:p14="http://schemas.microsoft.com/office/powerpoint/2010/main" val="14099857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787A433-521C-44C8-8CBC-6FAE30AB7AA7}"/>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ctr">
              <a:buNone/>
            </a:pPr>
            <a:r>
              <a:rPr lang="it-IT" altLang="it-IT" sz="2600" b="1" i="1">
                <a:latin typeface="Times New Roman" panose="02020603050405020304" pitchFamily="18" charset="0"/>
                <a:cs typeface="Times New Roman" panose="02020603050405020304" pitchFamily="18" charset="0"/>
              </a:rPr>
              <a:t>La ‘grammatica’ di Lucrezio</a:t>
            </a:r>
          </a:p>
          <a:p>
            <a:pPr>
              <a:spcAft>
                <a:spcPts val="0"/>
              </a:spcAft>
              <a:buClrTx/>
              <a:buFontTx/>
              <a:buChar char="-"/>
              <a:defRPr/>
            </a:pPr>
            <a:r>
              <a:rPr lang="it-IT" b="1">
                <a:latin typeface="Times New Roman" panose="02020603050405020304" pitchFamily="18" charset="0"/>
                <a:cs typeface="Times New Roman" panose="02020603050405020304" pitchFamily="18" charset="0"/>
              </a:rPr>
              <a:t>Presenza di arcaismi </a:t>
            </a:r>
          </a:p>
          <a:p>
            <a:pPr>
              <a:spcAft>
                <a:spcPts val="0"/>
              </a:spcAft>
              <a:buClrTx/>
              <a:buFontTx/>
              <a:buChar char="-"/>
              <a:defRPr/>
            </a:pPr>
            <a:r>
              <a:rPr lang="it-IT" u="sng">
                <a:latin typeface="Times New Roman" panose="02020603050405020304" pitchFamily="18" charset="0"/>
                <a:cs typeface="Times New Roman" panose="02020603050405020304" pitchFamily="18" charset="0"/>
              </a:rPr>
              <a:t>Sostantivi</a:t>
            </a:r>
            <a:r>
              <a:rPr lang="it-IT">
                <a:latin typeface="Times New Roman" panose="02020603050405020304" pitchFamily="18" charset="0"/>
                <a:cs typeface="Times New Roman" panose="02020603050405020304" pitchFamily="18" charset="0"/>
              </a:rPr>
              <a:t>:  (fenomeni più comuni)</a:t>
            </a:r>
            <a:endParaRPr lang="it-IT" b="1">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gen.s</a:t>
            </a:r>
            <a:r>
              <a:rPr lang="it-IT">
                <a:latin typeface="Times New Roman" panose="02020603050405020304" pitchFamily="18" charset="0"/>
                <a:cs typeface="Times New Roman" panose="02020603050405020304" pitchFamily="18" charset="0"/>
              </a:rPr>
              <a: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ai</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(circa 166 occorrenze rispetto alle 153 nelle quali è presente la forma -</a:t>
            </a:r>
            <a:r>
              <a:rPr lang="it-IT" i="1">
                <a:latin typeface="Times New Roman" panose="02020603050405020304" pitchFamily="18" charset="0"/>
                <a:cs typeface="Times New Roman" panose="02020603050405020304" pitchFamily="18" charset="0"/>
              </a:rPr>
              <a:t>ae</a:t>
            </a:r>
            <a:r>
              <a:rPr lang="it-IT">
                <a:latin typeface="Times New Roman" panose="02020603050405020304" pitchFamily="18" charset="0"/>
                <a:cs typeface="Times New Roman" panose="02020603050405020304" pitchFamily="18" charset="0"/>
              </a:rPr>
              <a:t>. Si verifica per la maggior parte nei sostantivi, al contrario negli aggettivi il genitivo è di regola -</a:t>
            </a:r>
            <a:r>
              <a:rPr lang="it-IT" i="1">
                <a:latin typeface="Times New Roman" panose="02020603050405020304" pitchFamily="18" charset="0"/>
                <a:cs typeface="Times New Roman" panose="02020603050405020304" pitchFamily="18" charset="0"/>
              </a:rPr>
              <a:t>ae</a:t>
            </a:r>
            <a:r>
              <a:rPr lang="it-IT">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dat.s.</a:t>
            </a:r>
            <a:r>
              <a:rPr lang="it-IT">
                <a:latin typeface="Times New Roman" panose="02020603050405020304" pitchFamily="18" charset="0"/>
                <a:cs typeface="Times New Roman" panose="02020603050405020304" pitchFamily="18" charset="0"/>
              </a:rPr>
              <a:t> si rilevano pochi casi in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ai</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gen.p.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um</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(in luogo di - </a:t>
            </a:r>
            <a:r>
              <a:rPr lang="it-IT" i="1">
                <a:latin typeface="Times New Roman" panose="02020603050405020304" pitchFamily="18" charset="0"/>
                <a:cs typeface="Times New Roman" panose="02020603050405020304" pitchFamily="18" charset="0"/>
              </a:rPr>
              <a:t>rum</a:t>
            </a:r>
            <a:r>
              <a:rPr lang="it-IT">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gen.s. </a:t>
            </a:r>
            <a:r>
              <a:rPr lang="it-IT" b="1">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i</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(al posto di -</a:t>
            </a:r>
            <a:r>
              <a:rPr lang="it-IT" i="1">
                <a:latin typeface="Times New Roman" panose="02020603050405020304" pitchFamily="18" charset="0"/>
                <a:cs typeface="Times New Roman" panose="02020603050405020304" pitchFamily="18" charset="0"/>
              </a:rPr>
              <a:t>ii</a:t>
            </a:r>
            <a:r>
              <a:rPr lang="it-IT">
                <a:latin typeface="Times New Roman" panose="02020603050405020304" pitchFamily="18" charset="0"/>
                <a:cs typeface="Times New Roman" panose="02020603050405020304" pitchFamily="18" charset="0"/>
              </a:rPr>
              <a:t> per i sostantivi in -</a:t>
            </a:r>
            <a:r>
              <a:rPr lang="it-IT" i="1">
                <a:latin typeface="Times New Roman" panose="02020603050405020304" pitchFamily="18" charset="0"/>
                <a:cs typeface="Times New Roman" panose="02020603050405020304" pitchFamily="18" charset="0"/>
              </a:rPr>
              <a:t>ius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ium</a:t>
            </a:r>
            <a:r>
              <a:rPr lang="it-IT">
                <a:latin typeface="Times New Roman" panose="02020603050405020304" pitchFamily="18" charset="0"/>
                <a:cs typeface="Times New Roman" panose="02020603050405020304" pitchFamily="18" charset="0"/>
              </a:rPr>
              <a:t>)</a:t>
            </a:r>
            <a:r>
              <a:rPr lang="it-IT" b="1">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nom. s. </a:t>
            </a:r>
            <a:r>
              <a:rPr lang="it-IT" b="1">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os</a:t>
            </a:r>
            <a:r>
              <a:rPr lang="it-IT">
                <a:latin typeface="Times New Roman" panose="02020603050405020304" pitchFamily="18" charset="0"/>
                <a:cs typeface="Times New Roman" panose="02020603050405020304" pitchFamily="18" charset="0"/>
              </a:rPr>
              <a:t> (invece di -</a:t>
            </a:r>
            <a:r>
              <a:rPr lang="it-IT" i="1">
                <a:latin typeface="Times New Roman" panose="02020603050405020304" pitchFamily="18" charset="0"/>
                <a:cs typeface="Times New Roman" panose="02020603050405020304" pitchFamily="18" charset="0"/>
              </a:rPr>
              <a:t>or</a:t>
            </a:r>
            <a:r>
              <a:rPr lang="it-IT">
                <a:latin typeface="Times New Roman" panose="02020603050405020304" pitchFamily="18" charset="0"/>
                <a:cs typeface="Times New Roman" panose="02020603050405020304" pitchFamily="18" charset="0"/>
              </a:rPr>
              <a:t>, ad es. </a:t>
            </a:r>
            <a:r>
              <a:rPr lang="it-IT" i="1">
                <a:latin typeface="Times New Roman" panose="02020603050405020304" pitchFamily="18" charset="0"/>
                <a:cs typeface="Times New Roman" panose="02020603050405020304" pitchFamily="18" charset="0"/>
              </a:rPr>
              <a:t>arbos / vapos / colos</a:t>
            </a:r>
            <a:r>
              <a:rPr lang="it-IT">
                <a:latin typeface="Times New Roman" panose="02020603050405020304" pitchFamily="18" charset="0"/>
                <a:cs typeface="Times New Roman" panose="02020603050405020304" pitchFamily="18" charset="0"/>
              </a:rPr>
              <a:t>) </a:t>
            </a:r>
          </a:p>
          <a:p>
            <a:pPr marL="0" indent="0" algn="just">
              <a:lnSpc>
                <a:spcPct val="120000"/>
              </a:lnSpc>
              <a:spcBef>
                <a:spcPts val="0"/>
              </a:spcBef>
              <a:spcAft>
                <a:spcPts val="0"/>
              </a:spcAft>
              <a:buNone/>
              <a:defRPr/>
            </a:pPr>
            <a:endParaRPr lang="it-IT" b="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acc. s. </a:t>
            </a:r>
            <a:r>
              <a:rPr lang="it-IT">
                <a:latin typeface="Times New Roman" panose="02020603050405020304" pitchFamily="18" charset="0"/>
                <a:cs typeface="Times New Roman" panose="02020603050405020304" pitchFamily="18" charset="0"/>
              </a:rPr>
              <a:t>utilizza la forma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im</a:t>
            </a:r>
            <a:r>
              <a:rPr lang="it-IT">
                <a:solidFill>
                  <a:srgbClr val="FF000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dei sostantivi con tema in vocale tenue -</a:t>
            </a:r>
            <a:r>
              <a:rPr lang="it-IT" i="1">
                <a:latin typeface="Times New Roman" panose="02020603050405020304" pitchFamily="18" charset="0"/>
                <a:cs typeface="Times New Roman" panose="02020603050405020304" pitchFamily="18" charset="0"/>
              </a:rPr>
              <a:t>i</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tussim / puppim / febrim</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partim </a:t>
            </a:r>
            <a:r>
              <a:rPr lang="it-IT">
                <a:latin typeface="Times New Roman" panose="02020603050405020304" pitchFamily="18" charset="0"/>
                <a:cs typeface="Times New Roman" panose="02020603050405020304" pitchFamily="18" charset="0"/>
              </a:rPr>
              <a:t>ha sempre valore avverbiale  </a:t>
            </a:r>
          </a:p>
          <a:p>
            <a:pPr marL="0" indent="0" algn="just">
              <a:lnSpc>
                <a:spcPct val="120000"/>
              </a:lnSpc>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b="1">
                <a:latin typeface="Times New Roman" panose="02020603050405020304" pitchFamily="18" charset="0"/>
                <a:cs typeface="Times New Roman" panose="02020603050405020304" pitchFamily="18" charset="0"/>
              </a:rPr>
              <a:t>neutro nom. s.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um</a:t>
            </a:r>
            <a:r>
              <a:rPr lang="it-IT">
                <a:latin typeface="Times New Roman" panose="02020603050405020304" pitchFamily="18" charset="0"/>
                <a:cs typeface="Times New Roman" panose="02020603050405020304" pitchFamily="18" charset="0"/>
              </a:rPr>
              <a:t> (sostantivi tema in -</a:t>
            </a:r>
            <a:r>
              <a:rPr lang="it-IT" i="1">
                <a:latin typeface="Times New Roman" panose="02020603050405020304" pitchFamily="18" charset="0"/>
                <a:cs typeface="Times New Roman" panose="02020603050405020304" pitchFamily="18" charset="0"/>
              </a:rPr>
              <a:t>ŭ</a:t>
            </a:r>
            <a:r>
              <a:rPr lang="it-IT">
                <a:latin typeface="Times New Roman" panose="02020603050405020304" pitchFamily="18" charset="0"/>
                <a:cs typeface="Times New Roman" panose="02020603050405020304" pitchFamily="18" charset="0"/>
              </a:rPr>
              <a:t>), cf. e.g. </a:t>
            </a:r>
            <a:r>
              <a:rPr lang="it-IT" i="1">
                <a:latin typeface="Times New Roman" panose="02020603050405020304" pitchFamily="18" charset="0"/>
                <a:cs typeface="Times New Roman" panose="02020603050405020304" pitchFamily="18" charset="0"/>
              </a:rPr>
              <a:t>cornum / rictum</a:t>
            </a:r>
          </a:p>
          <a:p>
            <a:pPr marL="0" indent="0" algn="just">
              <a:lnSpc>
                <a:spcPct val="120000"/>
              </a:lnSpc>
              <a:spcBef>
                <a:spcPts val="0"/>
              </a:spcBef>
              <a:spcAft>
                <a:spcPts val="0"/>
              </a:spcAft>
              <a:buNone/>
              <a:defRPr/>
            </a:pPr>
            <a:endParaRPr lang="it-IT" i="1">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defRPr/>
            </a:pPr>
            <a:r>
              <a:rPr lang="it-IT">
                <a:latin typeface="Times New Roman" panose="02020603050405020304" pitchFamily="18" charset="0"/>
                <a:cs typeface="Times New Roman" panose="02020603050405020304" pitchFamily="18" charset="0"/>
              </a:rPr>
              <a:t>- Verbi (scambio di coniugazioni, utilizzo di forme arcaiche come </a:t>
            </a:r>
            <a:r>
              <a:rPr lang="it-IT" i="1">
                <a:latin typeface="Times New Roman" panose="02020603050405020304" pitchFamily="18" charset="0"/>
                <a:cs typeface="Times New Roman" panose="02020603050405020304" pitchFamily="18" charset="0"/>
              </a:rPr>
              <a:t>fuat </a:t>
            </a:r>
            <a:r>
              <a:rPr lang="it-IT">
                <a:latin typeface="Times New Roman" panose="02020603050405020304" pitchFamily="18" charset="0"/>
                <a:cs typeface="Times New Roman" panose="02020603050405020304" pitchFamily="18" charset="0"/>
              </a:rPr>
              <a:t>per il verbo </a:t>
            </a:r>
            <a:r>
              <a:rPr lang="it-IT" i="1">
                <a:latin typeface="Times New Roman" panose="02020603050405020304" pitchFamily="18" charset="0"/>
                <a:cs typeface="Times New Roman" panose="02020603050405020304" pitchFamily="18" charset="0"/>
              </a:rPr>
              <a:t>sum </a:t>
            </a:r>
            <a:r>
              <a:rPr lang="it-IT">
                <a:latin typeface="Times New Roman" panose="02020603050405020304" pitchFamily="18" charset="0"/>
                <a:cs typeface="Times New Roman" panose="02020603050405020304" pitchFamily="18" charset="0"/>
              </a:rPr>
              <a:t>e utilizzo della forma -</a:t>
            </a:r>
            <a:r>
              <a:rPr lang="it-IT" i="1">
                <a:latin typeface="Times New Roman" panose="02020603050405020304" pitchFamily="18" charset="0"/>
                <a:cs typeface="Times New Roman" panose="02020603050405020304" pitchFamily="18" charset="0"/>
              </a:rPr>
              <a:t>ier</a:t>
            </a:r>
            <a:r>
              <a:rPr lang="it-IT">
                <a:latin typeface="Times New Roman" panose="02020603050405020304" pitchFamily="18" charset="0"/>
                <a:cs typeface="Times New Roman" panose="02020603050405020304" pitchFamily="18" charset="0"/>
              </a:rPr>
              <a:t> per l’infinito presente dei verbi passivi e deponenti) </a:t>
            </a:r>
          </a:p>
          <a:p>
            <a:pPr marL="0" indent="0" algn="ctr">
              <a:spcBef>
                <a:spcPts val="0"/>
              </a:spcBef>
              <a:spcAft>
                <a:spcPts val="0"/>
              </a:spcAft>
              <a:buNone/>
            </a:pPr>
            <a:endParaRPr lang="it-IT"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1615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D27B58-9DEF-4C02-ACE8-54BE47922D0F}"/>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eaLnBrk="1" fontAlgn="auto" hangingPunct="1">
              <a:lnSpc>
                <a:spcPct val="100000"/>
              </a:lnSpc>
              <a:spcBef>
                <a:spcPts val="0"/>
              </a:spcBef>
              <a:spcAft>
                <a:spcPts val="0"/>
              </a:spcAft>
              <a:buNone/>
              <a:defRPr/>
            </a:pPr>
            <a:r>
              <a:rPr lang="it-IT" altLang="it-IT" sz="2400" b="1" i="1">
                <a:latin typeface="Times New Roman" panose="02020603050405020304" pitchFamily="18" charset="0"/>
                <a:cs typeface="Times New Roman" panose="02020603050405020304" pitchFamily="18" charset="0"/>
              </a:rPr>
              <a:t>De rerum natura: il Libro I </a:t>
            </a:r>
            <a:endParaRPr lang="it-IT" sz="2400" b="1"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Funzione introduttiva + fondamento dottrinale e metodologico dell’intero poema</a:t>
            </a: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Premesse che conducono il lettore a una rassicurazione di fondo, cf. vv. 1115-1117:</a:t>
            </a:r>
          </a:p>
          <a:p>
            <a:pPr marL="0" indent="0" algn="ctr" eaLnBrk="1" fontAlgn="auto" hangingPunct="1">
              <a:lnSpc>
                <a:spcPct val="100000"/>
              </a:lnSpc>
              <a:spcBef>
                <a:spcPts val="0"/>
              </a:spcBef>
              <a:spcAft>
                <a:spcPts val="0"/>
              </a:spcAft>
              <a:buNone/>
              <a:defRPr/>
            </a:pP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Namque alid ex alio clarescet nec tibi caeca          ‘</a:t>
            </a:r>
            <a:r>
              <a:rPr lang="it-IT" sz="2000">
                <a:latin typeface="Times New Roman" panose="02020603050405020304" pitchFamily="18" charset="0"/>
                <a:cs typeface="Times New Roman" panose="02020603050405020304" pitchFamily="18" charset="0"/>
              </a:rPr>
              <a:t>infatti un concetto trarrà luce dall’altro, né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nox iter eripiet quin ultima naturai                         </a:t>
            </a:r>
            <a:r>
              <a:rPr lang="it-IT" sz="2000">
                <a:latin typeface="Times New Roman" panose="02020603050405020304" pitchFamily="18" charset="0"/>
                <a:cs typeface="Times New Roman" panose="02020603050405020304" pitchFamily="18" charset="0"/>
              </a:rPr>
              <a:t>l’oscura notte t’impedirà il cammino, così da non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pervideas: ita res accendent lumina rebus</a:t>
            </a:r>
            <a:r>
              <a:rPr lang="it-IT" sz="2000">
                <a:latin typeface="Times New Roman" panose="02020603050405020304" pitchFamily="18" charset="0"/>
                <a:cs typeface="Times New Roman" panose="02020603050405020304" pitchFamily="18" charset="0"/>
              </a:rPr>
              <a:t>.             lasciarti scorgere gli ultimi segreti della natura: tanta luce</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fra loro si daranno le cose’ </a:t>
            </a:r>
          </a:p>
          <a:p>
            <a:pPr marL="0" indent="0" algn="just" eaLnBrk="1" fontAlgn="auto" hangingPunct="1">
              <a:lnSpc>
                <a:spcPct val="100000"/>
              </a:lnSpc>
              <a:spcBef>
                <a:spcPts val="0"/>
              </a:spcBef>
              <a:spcAft>
                <a:spcPts val="0"/>
              </a:spcAft>
              <a:buNone/>
              <a:defRPr/>
            </a:pP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Il destinatario: Memmio (vv. 50-61)</a:t>
            </a:r>
            <a:endParaRPr lang="it-IT" sz="2000" i="1">
              <a:latin typeface="Times New Roman" panose="02020603050405020304" pitchFamily="18" charset="0"/>
              <a:cs typeface="Times New Roman" panose="02020603050405020304" pitchFamily="18" charset="0"/>
            </a:endParaRPr>
          </a:p>
          <a:p>
            <a:pPr marL="0" indent="0" algn="just" eaLnBrk="1" fontAlgn="auto" hangingPunct="1">
              <a:lnSpc>
                <a:spcPct val="100000"/>
              </a:lnSpc>
              <a:spcBef>
                <a:spcPts val="0"/>
              </a:spcBef>
              <a:spcAft>
                <a:spcPts val="0"/>
              </a:spcAft>
              <a:buNone/>
              <a:defRPr/>
            </a:pPr>
            <a:endParaRPr lang="it-IT" sz="2000">
              <a:latin typeface="Times New Roman" panose="02020603050405020304" pitchFamily="18" charset="0"/>
              <a:cs typeface="Times New Roman" panose="02020603050405020304" pitchFamily="18" charset="0"/>
            </a:endParaRPr>
          </a:p>
          <a:p>
            <a:pPr algn="just" eaLnBrk="1" fontAlgn="auto" hangingPunct="1">
              <a:lnSpc>
                <a:spcPct val="100000"/>
              </a:lnSpc>
              <a:spcBef>
                <a:spcPts val="0"/>
              </a:spcBef>
              <a:spcAft>
                <a:spcPts val="0"/>
              </a:spcAft>
              <a:buFontTx/>
              <a:buChar char="-"/>
              <a:defRPr/>
            </a:pPr>
            <a:r>
              <a:rPr lang="it-IT" sz="2000" b="1">
                <a:latin typeface="Times New Roman" panose="02020603050405020304" pitchFamily="18" charset="0"/>
                <a:cs typeface="Times New Roman" panose="02020603050405020304" pitchFamily="18" charset="0"/>
              </a:rPr>
              <a:t>Inno a Venere</a:t>
            </a:r>
            <a:r>
              <a:rPr lang="it-IT" sz="2000">
                <a:latin typeface="Times New Roman" panose="02020603050405020304" pitchFamily="18" charset="0"/>
                <a:cs typeface="Times New Roman" panose="02020603050405020304" pitchFamily="18" charset="0"/>
              </a:rPr>
              <a:t>: (inno alla divinità e teologia epicurea: quale rapporto?)</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Tributo alla tradizione letteraria, </a:t>
            </a:r>
            <a:r>
              <a:rPr lang="it-IT" sz="2000" i="1">
                <a:latin typeface="Times New Roman" panose="02020603050405020304" pitchFamily="18" charset="0"/>
                <a:cs typeface="Times New Roman" panose="02020603050405020304" pitchFamily="18" charset="0"/>
              </a:rPr>
              <a:t>captatio benevolentiae,</a:t>
            </a:r>
            <a:r>
              <a:rPr lang="it-IT" sz="2000">
                <a:latin typeface="Times New Roman" panose="02020603050405020304" pitchFamily="18" charset="0"/>
                <a:cs typeface="Times New Roman" panose="02020603050405020304" pitchFamily="18" charset="0"/>
              </a:rPr>
              <a:t> legame con la</a:t>
            </a:r>
            <a:r>
              <a:rPr lang="it-IT" sz="2000" i="1">
                <a:latin typeface="Times New Roman" panose="02020603050405020304" pitchFamily="18" charset="0"/>
                <a:cs typeface="Times New Roman" panose="02020603050405020304" pitchFamily="18" charset="0"/>
              </a:rPr>
              <a:t> gens Memmia </a:t>
            </a:r>
            <a:r>
              <a:rPr lang="it-IT" sz="2000">
                <a:latin typeface="Times New Roman" panose="02020603050405020304" pitchFamily="18" charset="0"/>
                <a:cs typeface="Times New Roman" panose="02020603050405020304" pitchFamily="18" charset="0"/>
              </a:rPr>
              <a:t>e culto della </a:t>
            </a:r>
            <a:r>
              <a:rPr lang="it-IT" sz="2000" i="1">
                <a:latin typeface="Times New Roman" panose="02020603050405020304" pitchFamily="18" charset="0"/>
                <a:cs typeface="Times New Roman" panose="02020603050405020304" pitchFamily="18" charset="0"/>
              </a:rPr>
              <a:t>Venus Physica</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Interpretazioni allegoriche della figura di Venere e di quella di Marte</a:t>
            </a:r>
          </a:p>
          <a:p>
            <a:pPr marL="0" indent="0" algn="just" eaLnBrk="1" fontAlgn="auto" hangingPunct="1">
              <a:lnSpc>
                <a:spcPct val="100000"/>
              </a:lnSpc>
              <a:spcBef>
                <a:spcPts val="0"/>
              </a:spcBef>
              <a:spcAft>
                <a:spcPts val="0"/>
              </a:spcAft>
              <a:buNone/>
              <a:defRPr/>
            </a:pPr>
            <a:r>
              <a:rPr lang="it-IT" sz="2000">
                <a:latin typeface="Times New Roman" panose="02020603050405020304" pitchFamily="18" charset="0"/>
                <a:cs typeface="Times New Roman" panose="02020603050405020304" pitchFamily="18" charset="0"/>
              </a:rPr>
              <a:t>    Venere e il </a:t>
            </a:r>
            <a:r>
              <a:rPr lang="it-IT" sz="2000" i="1">
                <a:latin typeface="Times New Roman" panose="02020603050405020304" pitchFamily="18" charset="0"/>
                <a:cs typeface="Times New Roman" panose="02020603050405020304" pitchFamily="18" charset="0"/>
              </a:rPr>
              <a:t>lepos </a:t>
            </a:r>
            <a:r>
              <a:rPr lang="it-IT" sz="2000">
                <a:latin typeface="Times New Roman" panose="02020603050405020304" pitchFamily="18" charset="0"/>
                <a:cs typeface="Times New Roman" panose="02020603050405020304" pitchFamily="18" charset="0"/>
              </a:rPr>
              <a:t>(riflessione poetica: il ruolo della poesia che ‘avvince’ i lettori)</a:t>
            </a:r>
          </a:p>
          <a:p>
            <a:pPr algn="just" eaLnBrk="1" fontAlgn="auto" hangingPunct="1">
              <a:lnSpc>
                <a:spcPct val="100000"/>
              </a:lnSpc>
              <a:spcBef>
                <a:spcPts val="0"/>
              </a:spcBef>
              <a:spcAft>
                <a:spcPts val="0"/>
              </a:spcAft>
              <a:buFontTx/>
              <a:buChar char="-"/>
              <a:defRPr/>
            </a:pPr>
            <a:endParaRPr lang="it-IT" sz="2000">
              <a:latin typeface="Times New Roman" panose="02020603050405020304" pitchFamily="18" charset="0"/>
              <a:cs typeface="Times New Roman" panose="02020603050405020304" pitchFamily="18" charset="0"/>
            </a:endParaRPr>
          </a:p>
          <a:p>
            <a:pPr algn="just" eaLnBrk="1" fontAlgn="auto" hangingPunct="1">
              <a:lnSpc>
                <a:spcPct val="100000"/>
              </a:lnSpc>
              <a:spcBef>
                <a:spcPts val="0"/>
              </a:spcBef>
              <a:spcAft>
                <a:spcPts val="0"/>
              </a:spcAft>
              <a:buFontTx/>
              <a:buChar char="-"/>
              <a:defRPr/>
            </a:pPr>
            <a:r>
              <a:rPr lang="it-IT" sz="2000" b="1">
                <a:latin typeface="Times New Roman" panose="02020603050405020304" pitchFamily="18" charset="0"/>
                <a:cs typeface="Times New Roman" panose="02020603050405020304" pitchFamily="18" charset="0"/>
              </a:rPr>
              <a:t>Elogio di Epicuro: </a:t>
            </a:r>
            <a:r>
              <a:rPr lang="it-IT" sz="2000">
                <a:latin typeface="Times New Roman" panose="02020603050405020304" pitchFamily="18" charset="0"/>
                <a:cs typeface="Times New Roman" panose="02020603050405020304" pitchFamily="18" charset="0"/>
              </a:rPr>
              <a:t>v. 79 </a:t>
            </a:r>
            <a:r>
              <a:rPr lang="it-IT" sz="2000" i="1">
                <a:latin typeface="Times New Roman" panose="02020603050405020304" pitchFamily="18" charset="0"/>
                <a:cs typeface="Times New Roman" panose="02020603050405020304" pitchFamily="18" charset="0"/>
              </a:rPr>
              <a:t>nos exaequat victoria caelo </a:t>
            </a:r>
            <a:r>
              <a:rPr lang="it-IT" sz="2000">
                <a:latin typeface="Times New Roman" panose="02020603050405020304" pitchFamily="18" charset="0"/>
                <a:cs typeface="Times New Roman" panose="02020603050405020304" pitchFamily="18" charset="0"/>
              </a:rPr>
              <a:t>(Epicuro e i </a:t>
            </a:r>
            <a:r>
              <a:rPr lang="it-IT" sz="2000" i="1">
                <a:latin typeface="Times New Roman" panose="02020603050405020304" pitchFamily="18" charset="0"/>
                <a:cs typeface="Times New Roman" panose="02020603050405020304" pitchFamily="18" charset="0"/>
              </a:rPr>
              <a:t>claustra naturae</a:t>
            </a:r>
            <a:r>
              <a:rPr lang="it-IT" sz="2000">
                <a:latin typeface="Times New Roman" panose="02020603050405020304" pitchFamily="18" charset="0"/>
                <a:cs typeface="Times New Roman" panose="02020603050405020304" pitchFamily="18" charset="0"/>
              </a:rPr>
              <a:t>; la scalata oltre i </a:t>
            </a:r>
            <a:r>
              <a:rPr lang="it-IT" sz="2000" i="1">
                <a:latin typeface="Times New Roman" panose="02020603050405020304" pitchFamily="18" charset="0"/>
                <a:cs typeface="Times New Roman" panose="02020603050405020304" pitchFamily="18" charset="0"/>
              </a:rPr>
              <a:t>moenia mundi </a:t>
            </a:r>
            <a:r>
              <a:rPr lang="it-IT" sz="2000">
                <a:latin typeface="Times New Roman" panose="02020603050405020304" pitchFamily="18" charset="0"/>
                <a:cs typeface="Times New Roman" panose="02020603050405020304" pitchFamily="18" charset="0"/>
              </a:rPr>
              <a:t>e la vittoria sulla </a:t>
            </a:r>
            <a:r>
              <a:rPr lang="it-IT" sz="2000" i="1">
                <a:latin typeface="Times New Roman" panose="02020603050405020304" pitchFamily="18" charset="0"/>
                <a:cs typeface="Times New Roman" panose="02020603050405020304" pitchFamily="18" charset="0"/>
              </a:rPr>
              <a:t>religio</a:t>
            </a:r>
            <a:r>
              <a:rPr lang="it-IT" sz="2000">
                <a:latin typeface="Times New Roman" panose="02020603050405020304" pitchFamily="18" charset="0"/>
                <a:cs typeface="Times New Roman" panose="02020603050405020304" pitchFamily="18" charset="0"/>
              </a:rPr>
              <a:t>; Giganti e conoscenza: il </a:t>
            </a:r>
            <a:r>
              <a:rPr lang="it-IT" sz="2000" i="1">
                <a:latin typeface="Times New Roman" panose="02020603050405020304" pitchFamily="18" charset="0"/>
                <a:cs typeface="Times New Roman" panose="02020603050405020304" pitchFamily="18" charset="0"/>
              </a:rPr>
              <a:t>De rerum natura </a:t>
            </a:r>
            <a:r>
              <a:rPr lang="it-IT" sz="2000">
                <a:latin typeface="Times New Roman" panose="02020603050405020304" pitchFamily="18" charset="0"/>
                <a:cs typeface="Times New Roman" panose="02020603050405020304" pitchFamily="18" charset="0"/>
              </a:rPr>
              <a:t>come un’ ‘Odissea intellettuale’ - Lucrezio e il viaggio verso la verità contro gli </a:t>
            </a:r>
            <a:r>
              <a:rPr lang="it-IT" sz="2000" i="1">
                <a:latin typeface="Times New Roman" panose="02020603050405020304" pitchFamily="18" charset="0"/>
                <a:cs typeface="Times New Roman" panose="02020603050405020304" pitchFamily="18" charset="0"/>
              </a:rPr>
              <a:t>errores</a:t>
            </a:r>
            <a:r>
              <a:rPr lang="it-IT" sz="2000">
                <a:latin typeface="Times New Roman" panose="02020603050405020304" pitchFamily="18" charset="0"/>
                <a:cs typeface="Times New Roman" panose="02020603050405020304" pitchFamily="18" charset="0"/>
              </a:rPr>
              <a:t>)</a:t>
            </a:r>
            <a:endParaRPr lang="it-IT" sz="2000" b="1">
              <a:latin typeface="Times New Roman" panose="02020603050405020304" pitchFamily="18" charset="0"/>
              <a:cs typeface="Times New Roman" panose="02020603050405020304" pitchFamily="18" charset="0"/>
            </a:endParaRPr>
          </a:p>
          <a:p>
            <a:pPr marL="0" indent="0">
              <a:buNone/>
            </a:pPr>
            <a:endParaRPr lang="it-IT"/>
          </a:p>
        </p:txBody>
      </p:sp>
    </p:spTree>
    <p:extLst>
      <p:ext uri="{BB962C8B-B14F-4D97-AF65-F5344CB8AC3E}">
        <p14:creationId xmlns:p14="http://schemas.microsoft.com/office/powerpoint/2010/main" val="987265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Segnaposto contenuto 2">
            <a:extLst>
              <a:ext uri="{FF2B5EF4-FFF2-40B4-BE49-F238E27FC236}">
                <a16:creationId xmlns:a16="http://schemas.microsoft.com/office/drawing/2014/main" id="{3D6A7F39-3D3B-414E-BB26-4B82A57812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252538"/>
            <a:ext cx="10391775" cy="4352925"/>
          </a:xfrm>
          <a:blipFill dpi="0" rotWithShape="1">
            <a:blip r:embed="rId3"/>
            <a:srcRect/>
            <a:tile tx="0" ty="0" sx="100000" sy="100000" flip="none" algn="tl"/>
          </a:blipFill>
        </p:spPr>
      </p:pic>
      <p:sp>
        <p:nvSpPr>
          <p:cNvPr id="4" name="Rettangolo 3">
            <a:extLst>
              <a:ext uri="{FF2B5EF4-FFF2-40B4-BE49-F238E27FC236}">
                <a16:creationId xmlns:a16="http://schemas.microsoft.com/office/drawing/2014/main" id="{ECC3F825-0D11-4D91-8A54-C97677653C17}"/>
              </a:ext>
            </a:extLst>
          </p:cNvPr>
          <p:cNvSpPr/>
          <p:nvPr/>
        </p:nvSpPr>
        <p:spPr>
          <a:xfrm>
            <a:off x="900113" y="5605463"/>
            <a:ext cx="10567987" cy="3667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CasellaDiTesto 4">
            <a:extLst>
              <a:ext uri="{FF2B5EF4-FFF2-40B4-BE49-F238E27FC236}">
                <a16:creationId xmlns:a16="http://schemas.microsoft.com/office/drawing/2014/main" id="{EDDA187F-147C-4784-B59B-74DD969FAD1C}"/>
              </a:ext>
            </a:extLst>
          </p:cNvPr>
          <p:cNvSpPr txBox="1"/>
          <p:nvPr/>
        </p:nvSpPr>
        <p:spPr>
          <a:xfrm>
            <a:off x="900113" y="5605463"/>
            <a:ext cx="10567987" cy="58578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          (tavola tratta da: L. Mondin, </a:t>
            </a:r>
            <a:r>
              <a:rPr kumimoji="0" lang="it-IT" sz="1400" b="0" i="1"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9EEACA7-C9E1-4C04-BF30-B9B1498E0806}"/>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marL="0" indent="0" algn="ctr">
              <a:buNone/>
              <a:defRPr/>
            </a:pPr>
            <a:endParaRPr lang="it-IT" altLang="it-IT" b="1" i="1">
              <a:latin typeface="Times New Roman" panose="02020603050405020304" pitchFamily="18" charset="0"/>
              <a:cs typeface="Times New Roman" panose="02020603050405020304" pitchFamily="18" charset="0"/>
            </a:endParaRPr>
          </a:p>
          <a:p>
            <a:pPr marL="0" indent="0" algn="ctr">
              <a:buNone/>
              <a:defRPr/>
            </a:pPr>
            <a:r>
              <a:rPr lang="it-IT" altLang="it-IT" b="1" i="1">
                <a:latin typeface="Times New Roman" panose="02020603050405020304" pitchFamily="18" charset="0"/>
                <a:cs typeface="Times New Roman" panose="02020603050405020304" pitchFamily="18" charset="0"/>
              </a:rPr>
              <a:t>Epicuro, Lucrezio e la funzione della poesia</a:t>
            </a:r>
          </a:p>
          <a:p>
            <a:pPr marL="0" indent="0" algn="ctr">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I </a:t>
            </a:r>
            <a:r>
              <a:rPr lang="it-IT" i="1">
                <a:latin typeface="Times New Roman" panose="02020603050405020304" pitchFamily="18" charset="0"/>
                <a:cs typeface="Times New Roman" panose="02020603050405020304" pitchFamily="18" charset="0"/>
              </a:rPr>
              <a:t>lucida carmina </a:t>
            </a:r>
            <a:r>
              <a:rPr lang="it-IT">
                <a:latin typeface="Times New Roman" panose="02020603050405020304" pitchFamily="18" charset="0"/>
                <a:cs typeface="Times New Roman" panose="02020603050405020304" pitchFamily="18" charset="0"/>
              </a:rPr>
              <a:t>sono in funzione delle </a:t>
            </a:r>
            <a:r>
              <a:rPr lang="it-IT" i="1">
                <a:latin typeface="Times New Roman" panose="02020603050405020304" pitchFamily="18" charset="0"/>
                <a:cs typeface="Times New Roman" panose="02020603050405020304" pitchFamily="18" charset="0"/>
              </a:rPr>
              <a:t>magnae res </a:t>
            </a:r>
            <a:r>
              <a:rPr lang="it-IT">
                <a:latin typeface="Times New Roman" panose="02020603050405020304" pitchFamily="18" charset="0"/>
                <a:cs typeface="Times New Roman" panose="02020603050405020304" pitchFamily="18" charset="0"/>
              </a:rPr>
              <a:t>(subordinazione dell’aspetto edonistico a quello comunicativo e didascalico)</a:t>
            </a:r>
          </a:p>
          <a:p>
            <a:pPr algn="just">
              <a:buFontTx/>
              <a:buChar char="-"/>
              <a:defRPr/>
            </a:pPr>
            <a:r>
              <a:rPr lang="it-IT">
                <a:latin typeface="Times New Roman" panose="02020603050405020304" pitchFamily="18" charset="0"/>
                <a:cs typeface="Times New Roman" panose="02020603050405020304" pitchFamily="18" charset="0"/>
              </a:rPr>
              <a:t>Il metaforico viaggio di Epicuro e la ‘strada’ nuova percorsa da Lucrezio tra le impervie delle Pieridi: </a:t>
            </a:r>
          </a:p>
          <a:p>
            <a:pPr marL="0" indent="0" algn="just">
              <a:lnSpc>
                <a:spcPct val="110000"/>
              </a:lnSpc>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buNone/>
              <a:defRPr/>
            </a:pPr>
            <a:r>
              <a:rPr lang="it-IT" b="1">
                <a:latin typeface="Times New Roman" panose="02020603050405020304" pitchFamily="18" charset="0"/>
                <a:cs typeface="Times New Roman" panose="02020603050405020304" pitchFamily="18" charset="0"/>
              </a:rPr>
              <a:t>v. 74 </a:t>
            </a:r>
            <a:r>
              <a:rPr lang="it-IT" i="1">
                <a:latin typeface="Times New Roman" panose="02020603050405020304" pitchFamily="18" charset="0"/>
                <a:cs typeface="Times New Roman" panose="02020603050405020304" pitchFamily="18" charset="0"/>
              </a:rPr>
              <a:t>atque omne immensum </a:t>
            </a:r>
            <a:r>
              <a:rPr lang="it-IT" i="1">
                <a:solidFill>
                  <a:schemeClr val="accent1">
                    <a:lumMod val="75000"/>
                  </a:schemeClr>
                </a:solidFill>
                <a:latin typeface="Times New Roman" panose="02020603050405020304" pitchFamily="18" charset="0"/>
                <a:cs typeface="Times New Roman" panose="02020603050405020304" pitchFamily="18" charset="0"/>
              </a:rPr>
              <a:t>peragravit</a:t>
            </a:r>
            <a:r>
              <a:rPr lang="it-IT" i="1">
                <a:latin typeface="Times New Roman" panose="02020603050405020304" pitchFamily="18" charset="0"/>
                <a:cs typeface="Times New Roman" panose="02020603050405020304" pitchFamily="18" charset="0"/>
              </a:rPr>
              <a:t> mente animoque</a:t>
            </a:r>
          </a:p>
          <a:p>
            <a:pPr marL="0" indent="0" algn="ctr">
              <a:spcBef>
                <a:spcPts val="0"/>
              </a:spcBef>
              <a:buNone/>
              <a:defRPr/>
            </a:pPr>
            <a:r>
              <a:rPr lang="it-IT" b="1">
                <a:latin typeface="Times New Roman" panose="02020603050405020304" pitchFamily="18" charset="0"/>
                <a:cs typeface="Times New Roman" panose="02020603050405020304" pitchFamily="18" charset="0"/>
              </a:rPr>
              <a:t>v. 926 </a:t>
            </a:r>
            <a:r>
              <a:rPr lang="it-IT" i="1">
                <a:latin typeface="Times New Roman" panose="02020603050405020304" pitchFamily="18" charset="0"/>
                <a:cs typeface="Times New Roman" panose="02020603050405020304" pitchFamily="18" charset="0"/>
              </a:rPr>
              <a:t>avia Pieridum </a:t>
            </a:r>
            <a:r>
              <a:rPr lang="it-IT" i="1">
                <a:solidFill>
                  <a:schemeClr val="accent1">
                    <a:lumMod val="75000"/>
                  </a:schemeClr>
                </a:solidFill>
                <a:latin typeface="Times New Roman" panose="02020603050405020304" pitchFamily="18" charset="0"/>
                <a:cs typeface="Times New Roman" panose="02020603050405020304" pitchFamily="18" charset="0"/>
              </a:rPr>
              <a:t>peragro</a:t>
            </a:r>
            <a:r>
              <a:rPr lang="it-IT" i="1">
                <a:solidFill>
                  <a:srgbClr val="00B050"/>
                </a:solidFill>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loca nullius ante </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Lucrezio: la poesia alessandrina e la filosofia (credo epicureo e </a:t>
            </a:r>
            <a:r>
              <a:rPr lang="it-IT" i="1">
                <a:latin typeface="Times New Roman" panose="02020603050405020304" pitchFamily="18" charset="0"/>
                <a:cs typeface="Times New Roman" panose="02020603050405020304" pitchFamily="18" charset="0"/>
              </a:rPr>
              <a:t>lepos</a:t>
            </a:r>
            <a:r>
              <a:rPr lang="it-IT">
                <a:latin typeface="Times New Roman" panose="02020603050405020304" pitchFamily="18" charset="0"/>
                <a:cs typeface="Times New Roman" panose="02020603050405020304" pitchFamily="18" charset="0"/>
              </a:rPr>
              <a:t>)</a:t>
            </a:r>
          </a:p>
          <a:p>
            <a:pPr algn="just">
              <a:spcBef>
                <a:spcPts val="0"/>
              </a:spcBef>
              <a:buFontTx/>
              <a:buChar char="-"/>
              <a:defRPr/>
            </a:pPr>
            <a:r>
              <a:rPr lang="it-IT" i="1">
                <a:latin typeface="Times New Roman" panose="02020603050405020304" pitchFamily="18" charset="0"/>
                <a:cs typeface="Times New Roman" panose="02020603050405020304" pitchFamily="18" charset="0"/>
              </a:rPr>
              <a:t>Furor, divina voluptas, horror </a:t>
            </a:r>
            <a:r>
              <a:rPr lang="it-IT">
                <a:latin typeface="Times New Roman" panose="02020603050405020304" pitchFamily="18" charset="0"/>
                <a:cs typeface="Times New Roman" panose="02020603050405020304" pitchFamily="18" charset="0"/>
              </a:rPr>
              <a:t>e il messaggio salvifico / forma poetica e persuasione del lettore</a:t>
            </a:r>
          </a:p>
          <a:p>
            <a:pPr algn="just">
              <a:spcBef>
                <a:spcPts val="0"/>
              </a:spcBef>
              <a:buFontTx/>
              <a:buChar char="-"/>
              <a:defRPr/>
            </a:pPr>
            <a:r>
              <a:rPr lang="it-IT">
                <a:latin typeface="Times New Roman" panose="02020603050405020304" pitchFamily="18" charset="0"/>
                <a:cs typeface="Times New Roman" panose="02020603050405020304" pitchFamily="18" charset="0"/>
              </a:rPr>
              <a:t>Dualismo poesia-filosofia come elemento caratterizzante del </a:t>
            </a:r>
            <a:r>
              <a:rPr lang="it-IT" i="1">
                <a:latin typeface="Times New Roman" panose="02020603050405020304" pitchFamily="18" charset="0"/>
                <a:cs typeface="Times New Roman" panose="02020603050405020304" pitchFamily="18" charset="0"/>
              </a:rPr>
              <a:t>DRN → </a:t>
            </a:r>
            <a:r>
              <a:rPr lang="it-IT">
                <a:latin typeface="Times New Roman" panose="02020603050405020304" pitchFamily="18" charset="0"/>
                <a:cs typeface="Times New Roman" panose="02020603050405020304" pitchFamily="18" charset="0"/>
              </a:rPr>
              <a:t>integrazione</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poesia e dottrina che si realizza da un punto di vista stilistico e compositivo nel dosaggio tra uno stile espositivo e didattico (dimostrativo) e uno stile patetico (sublime) e nell’integrazione tra </a:t>
            </a:r>
            <a:r>
              <a:rPr lang="it-IT" i="1">
                <a:latin typeface="Times New Roman" panose="02020603050405020304" pitchFamily="18" charset="0"/>
                <a:cs typeface="Times New Roman" panose="02020603050405020304" pitchFamily="18" charset="0"/>
              </a:rPr>
              <a:t>delectare </a:t>
            </a:r>
            <a:r>
              <a:rPr lang="it-IT">
                <a:latin typeface="Times New Roman" panose="02020603050405020304" pitchFamily="18" charset="0"/>
                <a:cs typeface="Times New Roman" panose="02020603050405020304" pitchFamily="18" charset="0"/>
              </a:rPr>
              <a:t>e </a:t>
            </a:r>
            <a:r>
              <a:rPr lang="it-IT" i="1">
                <a:latin typeface="Times New Roman" panose="02020603050405020304" pitchFamily="18" charset="0"/>
                <a:cs typeface="Times New Roman" panose="02020603050405020304" pitchFamily="18" charset="0"/>
              </a:rPr>
              <a:t>prodesse</a:t>
            </a:r>
          </a:p>
          <a:p>
            <a:endParaRPr lang="it-IT"/>
          </a:p>
        </p:txBody>
      </p:sp>
    </p:spTree>
    <p:extLst>
      <p:ext uri="{BB962C8B-B14F-4D97-AF65-F5344CB8AC3E}">
        <p14:creationId xmlns:p14="http://schemas.microsoft.com/office/powerpoint/2010/main" val="35489739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altLang="it-IT" b="1" i="1">
                <a:latin typeface="Times New Roman" panose="02020603050405020304" pitchFamily="18" charset="0"/>
                <a:cs typeface="Times New Roman" panose="02020603050405020304" pitchFamily="18" charset="0"/>
              </a:rPr>
              <a:t>La fisica epicurea</a:t>
            </a:r>
          </a:p>
          <a:p>
            <a:pPr marL="0" indent="0" algn="ctr">
              <a:spcBef>
                <a:spcPts val="0"/>
              </a:spcBef>
              <a:spcAft>
                <a:spcPts val="0"/>
              </a:spcAft>
              <a:buNone/>
            </a:pPr>
            <a:endParaRPr lang="it-IT" altLang="it-IT" b="1" i="1">
              <a:latin typeface="Times New Roman" panose="02020603050405020304" pitchFamily="18" charset="0"/>
              <a:cs typeface="Times New Roman" panose="02020603050405020304" pitchFamily="18" charset="0"/>
            </a:endParaRPr>
          </a:p>
          <a:p>
            <a:pPr algn="just">
              <a:buFontTx/>
              <a:buChar char="-"/>
              <a:defRPr/>
            </a:pPr>
            <a:r>
              <a:rPr lang="it-IT" sz="2200">
                <a:latin typeface="Times New Roman" panose="02020603050405020304" pitchFamily="18" charset="0"/>
                <a:cs typeface="Times New Roman" panose="02020603050405020304" pitchFamily="18" charset="0"/>
              </a:rPr>
              <a:t>Libro I → definizione dei fondamenti filosofici e fini della propria poesia (perché scrivere poesia filosofica? Quali modelli seguire? Il rapporto con Ennio, con Empedocle e con i Presocratici)</a:t>
            </a:r>
            <a:endParaRPr lang="it-IT" sz="2200" b="1">
              <a:latin typeface="Times New Roman" panose="02020603050405020304" pitchFamily="18" charset="0"/>
              <a:cs typeface="Times New Roman" panose="02020603050405020304" pitchFamily="18" charset="0"/>
            </a:endParaRPr>
          </a:p>
          <a:p>
            <a:pPr algn="just">
              <a:buFontTx/>
              <a:buChar char="-"/>
              <a:defRPr/>
            </a:pPr>
            <a:r>
              <a:rPr lang="it-IT" sz="2200" b="1">
                <a:latin typeface="Times New Roman" panose="02020603050405020304" pitchFamily="18" charset="0"/>
                <a:cs typeface="Times New Roman" panose="02020603050405020304" pitchFamily="18" charset="0"/>
              </a:rPr>
              <a:t>1.146 inizio della spiegazione della fisica atomistica </a:t>
            </a:r>
            <a:r>
              <a:rPr lang="it-IT" sz="2200">
                <a:latin typeface="Times New Roman" panose="02020603050405020304" pitchFamily="18" charset="0"/>
                <a:cs typeface="Times New Roman" panose="02020603050405020304" pitchFamily="18" charset="0"/>
              </a:rPr>
              <a:t>(interessa i libri I e II): 2 princìpi</a:t>
            </a:r>
            <a:endParaRPr lang="it-IT" sz="2200" b="1">
              <a:latin typeface="Times New Roman" panose="02020603050405020304" pitchFamily="18" charset="0"/>
              <a:cs typeface="Times New Roman" panose="02020603050405020304" pitchFamily="18" charset="0"/>
            </a:endParaRPr>
          </a:p>
          <a:p>
            <a:pPr marL="0" indent="0" algn="ctr">
              <a:buNone/>
              <a:defRPr/>
            </a:pPr>
            <a:r>
              <a:rPr lang="it-IT" sz="2200" b="1">
                <a:latin typeface="Times New Roman" panose="02020603050405020304" pitchFamily="18" charset="0"/>
                <a:cs typeface="Times New Roman" panose="02020603050405020304" pitchFamily="18" charset="0"/>
              </a:rPr>
              <a:t>(a) Nulla si crea dal nulla per intervento divino</a:t>
            </a:r>
          </a:p>
          <a:p>
            <a:pPr marL="0" indent="0" algn="ctr">
              <a:buNone/>
              <a:defRPr/>
            </a:pPr>
            <a:endParaRPr lang="it-IT" sz="2200">
              <a:latin typeface="Times New Roman" panose="02020603050405020304" pitchFamily="18" charset="0"/>
              <a:cs typeface="Times New Roman" panose="02020603050405020304" pitchFamily="18" charset="0"/>
            </a:endParaRPr>
          </a:p>
          <a:p>
            <a:pPr marL="0" indent="0" algn="ctr">
              <a:buNone/>
              <a:defRPr/>
            </a:pPr>
            <a:r>
              <a:rPr lang="it-IT" sz="2200">
                <a:latin typeface="Times New Roman" panose="02020603050405020304" pitchFamily="18" charset="0"/>
                <a:cs typeface="Times New Roman" panose="02020603050405020304" pitchFamily="18" charset="0"/>
              </a:rPr>
              <a:t>(</a:t>
            </a:r>
            <a:r>
              <a:rPr lang="it-IT" sz="2200" b="1">
                <a:latin typeface="Times New Roman" panose="02020603050405020304" pitchFamily="18" charset="0"/>
                <a:cs typeface="Times New Roman" panose="02020603050405020304" pitchFamily="18" charset="0"/>
              </a:rPr>
              <a:t>b) Nulla si distrugge e le cose trascorrono le une nelle altre</a:t>
            </a:r>
            <a:endParaRPr lang="it-IT" sz="2200">
              <a:latin typeface="Times New Roman" panose="02020603050405020304" pitchFamily="18" charset="0"/>
              <a:cs typeface="Times New Roman" panose="02020603050405020304" pitchFamily="18" charset="0"/>
            </a:endParaRPr>
          </a:p>
          <a:p>
            <a:pPr marL="0" indent="0" algn="just">
              <a:spcBef>
                <a:spcPts val="0"/>
              </a:spcBef>
              <a:buNone/>
              <a:defRPr/>
            </a:pPr>
            <a:endParaRPr lang="it-IT" sz="2000" b="1">
              <a:latin typeface="Times New Roman" panose="02020603050405020304" pitchFamily="18" charset="0"/>
              <a:cs typeface="Times New Roman" panose="02020603050405020304" pitchFamily="18" charset="0"/>
            </a:endParaRPr>
          </a:p>
          <a:p>
            <a:pPr marL="0" indent="0" algn="just">
              <a:spcBef>
                <a:spcPts val="0"/>
              </a:spcBef>
              <a:buNone/>
              <a:defRPr/>
            </a:pPr>
            <a:r>
              <a:rPr lang="it-IT" sz="2000" b="1">
                <a:latin typeface="Times New Roman" panose="02020603050405020304" pitchFamily="18" charset="0"/>
                <a:cs typeface="Times New Roman" panose="02020603050405020304" pitchFamily="18" charset="0"/>
              </a:rPr>
              <a:t>a). Nulla nasce dal nulla </a:t>
            </a:r>
            <a:r>
              <a:rPr lang="it-IT" sz="2000">
                <a:latin typeface="Times New Roman" panose="02020603050405020304" pitchFamily="18" charset="0"/>
                <a:cs typeface="Times New Roman" panose="02020603050405020304" pitchFamily="18" charset="0"/>
              </a:rPr>
              <a:t>→ 5 prove </a:t>
            </a:r>
            <a:r>
              <a:rPr lang="it-IT" sz="2000" i="1">
                <a:latin typeface="Times New Roman" panose="02020603050405020304" pitchFamily="18" charset="0"/>
                <a:cs typeface="Times New Roman" panose="02020603050405020304" pitchFamily="18" charset="0"/>
              </a:rPr>
              <a:t>per absurdum → se le cose venissero dal nulla</a:t>
            </a:r>
            <a:r>
              <a:rPr lang="it-IT" sz="2000">
                <a:latin typeface="Times New Roman" panose="02020603050405020304" pitchFamily="18" charset="0"/>
                <a:cs typeface="Times New Roman" panose="02020603050405020304" pitchFamily="18" charset="0"/>
              </a:rPr>
              <a:t>:</a:t>
            </a:r>
            <a:r>
              <a:rPr lang="it-IT" sz="2000" i="1">
                <a:latin typeface="Times New Roman" panose="02020603050405020304" pitchFamily="18" charset="0"/>
                <a:cs typeface="Times New Roman" panose="02020603050405020304" pitchFamily="18" charset="0"/>
              </a:rPr>
              <a:t> </a:t>
            </a:r>
            <a:endParaRPr lang="it-IT" sz="2000">
              <a:latin typeface="Times New Roman" panose="02020603050405020304" pitchFamily="18" charset="0"/>
              <a:cs typeface="Times New Roman" panose="02020603050405020304" pitchFamily="18" charset="0"/>
            </a:endParaRPr>
          </a:p>
          <a:p>
            <a:pPr marL="0" indent="0" algn="just">
              <a:spcBef>
                <a:spcPts val="0"/>
              </a:spcBef>
              <a:buNone/>
              <a:defRPr/>
            </a:pPr>
            <a:r>
              <a:rPr lang="it-IT" sz="2000">
                <a:latin typeface="Times New Roman" panose="02020603050405020304" pitchFamily="18" charset="0"/>
                <a:cs typeface="Times New Roman" panose="02020603050405020304" pitchFamily="18" charset="0"/>
              </a:rPr>
              <a:t>1). Le specie nascerebbero in qualsiasi luogo (vv. 161-173)</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2). Le specie nascerebbero in qualsiasi stagione (vv. 174-183)</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3). Non sarebbe necessario tempo per la crescita che sarebbe immediata (vv. 184-198)</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4). Non ci sarebbero limiti di accrescimento, di potenza e di durata di vita (vv. 199-207)</a:t>
            </a:r>
          </a:p>
          <a:p>
            <a:pPr marL="0" indent="0" algn="just">
              <a:spcBef>
                <a:spcPts val="0"/>
              </a:spcBef>
              <a:buNone/>
              <a:defRPr/>
            </a:pPr>
            <a:r>
              <a:rPr lang="it-IT" sz="2000">
                <a:latin typeface="Times New Roman" panose="02020603050405020304" pitchFamily="18" charset="0"/>
                <a:cs typeface="Times New Roman" panose="02020603050405020304" pitchFamily="18" charset="0"/>
              </a:rPr>
              <a:t>5). I terreni non potrebbero essere migliorati con il lavoro dell’uomo (vv. 208-214)</a:t>
            </a:r>
          </a:p>
          <a:p>
            <a:pPr marL="0" indent="0" algn="just">
              <a:buNone/>
            </a:pPr>
            <a:endParaRPr lang="it-IT"/>
          </a:p>
        </p:txBody>
      </p:sp>
      <p:sp>
        <p:nvSpPr>
          <p:cNvPr id="4" name="Freccia in giù 3">
            <a:extLst>
              <a:ext uri="{FF2B5EF4-FFF2-40B4-BE49-F238E27FC236}">
                <a16:creationId xmlns:a16="http://schemas.microsoft.com/office/drawing/2014/main" id="{DB1D7F85-4D05-4030-A16E-0AF0B8C617F7}"/>
              </a:ext>
            </a:extLst>
          </p:cNvPr>
          <p:cNvSpPr/>
          <p:nvPr/>
        </p:nvSpPr>
        <p:spPr>
          <a:xfrm>
            <a:off x="5868099" y="2684477"/>
            <a:ext cx="455802" cy="5033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900787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pPr marL="0" indent="0">
              <a:buNone/>
            </a:pPr>
            <a:r>
              <a:rPr lang="it-IT" altLang="it-IT" b="1">
                <a:latin typeface="Times New Roman" panose="02020603050405020304" pitchFamily="18" charset="0"/>
                <a:cs typeface="Times New Roman" panose="02020603050405020304" pitchFamily="18" charset="0"/>
              </a:rPr>
              <a:t>b). Nulla si dissolve nel nulla → </a:t>
            </a:r>
            <a:r>
              <a:rPr lang="it-IT" altLang="it-IT">
                <a:latin typeface="Times New Roman" panose="02020603050405020304" pitchFamily="18" charset="0"/>
                <a:cs typeface="Times New Roman" panose="02020603050405020304" pitchFamily="18" charset="0"/>
              </a:rPr>
              <a:t>4 prove accoppiate</a:t>
            </a:r>
          </a:p>
          <a:p>
            <a:pPr marL="0" indent="0" algn="just">
              <a:spcBef>
                <a:spcPts val="0"/>
              </a:spcBef>
              <a:buNone/>
              <a:defRPr/>
            </a:pPr>
            <a:r>
              <a:rPr lang="it-IT">
                <a:solidFill>
                  <a:schemeClr val="accent1">
                    <a:lumMod val="75000"/>
                  </a:schemeClr>
                </a:solidFill>
                <a:latin typeface="Times New Roman" panose="02020603050405020304" pitchFamily="18" charset="0"/>
                <a:cs typeface="Times New Roman" panose="02020603050405020304" pitchFamily="18" charset="0"/>
              </a:rPr>
              <a:t>1). Le cose sparirebbero d’un tratto e senza necessità di forza esterna (vv. 217-224)</a:t>
            </a:r>
          </a:p>
          <a:p>
            <a:pPr marL="0" indent="0" algn="just">
              <a:spcBef>
                <a:spcPts val="0"/>
              </a:spcBef>
              <a:buNone/>
              <a:defRPr/>
            </a:pPr>
            <a:r>
              <a:rPr lang="it-IT">
                <a:solidFill>
                  <a:srgbClr val="7030A0"/>
                </a:solidFill>
                <a:latin typeface="Times New Roman" panose="02020603050405020304" pitchFamily="18" charset="0"/>
                <a:cs typeface="Times New Roman" panose="02020603050405020304" pitchFamily="18" charset="0"/>
              </a:rPr>
              <a:t>2). Nel tempo infinito la materia cesserebbe e cesserebbe la vita (vv. 225-237)</a:t>
            </a:r>
          </a:p>
          <a:p>
            <a:pPr marL="0" indent="0" algn="just">
              <a:spcBef>
                <a:spcPts val="0"/>
              </a:spcBef>
              <a:buNone/>
              <a:defRPr/>
            </a:pPr>
            <a:r>
              <a:rPr lang="it-IT">
                <a:solidFill>
                  <a:schemeClr val="accent1">
                    <a:lumMod val="75000"/>
                  </a:schemeClr>
                </a:solidFill>
                <a:latin typeface="Times New Roman" panose="02020603050405020304" pitchFamily="18" charset="0"/>
                <a:cs typeface="Times New Roman" panose="02020603050405020304" pitchFamily="18" charset="0"/>
              </a:rPr>
              <a:t>3). I corpi oppongono alla dissoluzione un grado di resistenza proporzionale alla coesione interna perché la scissione è provocata da forza esterna (vv. 238-249)</a:t>
            </a:r>
          </a:p>
          <a:p>
            <a:pPr marL="0" indent="0" algn="just">
              <a:spcBef>
                <a:spcPts val="0"/>
              </a:spcBef>
              <a:buNone/>
              <a:defRPr/>
            </a:pPr>
            <a:r>
              <a:rPr lang="it-IT">
                <a:solidFill>
                  <a:srgbClr val="7030A0"/>
                </a:solidFill>
                <a:latin typeface="Times New Roman" panose="02020603050405020304" pitchFamily="18" charset="0"/>
                <a:cs typeface="Times New Roman" panose="02020603050405020304" pitchFamily="18" charset="0"/>
              </a:rPr>
              <a:t>4). Nuove forme di vita si generano da quelle che sembravano estinte in una perenne aggregazione e disgregazione di atomi (vv. 250-261). </a:t>
            </a:r>
          </a:p>
          <a:p>
            <a:pPr marL="0" indent="0" algn="just">
              <a:spcBef>
                <a:spcPts val="0"/>
              </a:spcBef>
              <a:buNone/>
              <a:defRPr/>
            </a:pPr>
            <a:endParaRPr lang="it-IT" sz="2800">
              <a:solidFill>
                <a:srgbClr val="7030A0"/>
              </a:solidFill>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Alterno scambio di vita e morte</a:t>
            </a:r>
          </a:p>
          <a:p>
            <a:pPr algn="just">
              <a:spcBef>
                <a:spcPts val="0"/>
              </a:spcBef>
              <a:buFontTx/>
              <a:buChar char="-"/>
              <a:defRPr/>
            </a:pPr>
            <a:r>
              <a:rPr lang="it-IT">
                <a:latin typeface="Times New Roman" panose="02020603050405020304" pitchFamily="18" charset="0"/>
                <a:cs typeface="Times New Roman" panose="02020603050405020304" pitchFamily="18" charset="0"/>
              </a:rPr>
              <a:t>Invisibilità degli atomi</a:t>
            </a:r>
          </a:p>
          <a:p>
            <a:pPr algn="just">
              <a:spcBef>
                <a:spcPts val="0"/>
              </a:spcBef>
              <a:buFontTx/>
              <a:buChar char="-"/>
              <a:defRPr/>
            </a:pPr>
            <a:r>
              <a:rPr lang="it-IT">
                <a:latin typeface="Times New Roman" panose="02020603050405020304" pitchFamily="18" charset="0"/>
                <a:cs typeface="Times New Roman" panose="02020603050405020304" pitchFamily="18" charset="0"/>
              </a:rPr>
              <a:t>Il vuoto: esistenza e pensabilità del non-essere nella forma (da fisica del continuo della materia si passa all’idea di discontinuità di essa)</a:t>
            </a:r>
          </a:p>
          <a:p>
            <a:pPr algn="just">
              <a:spcBef>
                <a:spcPts val="0"/>
              </a:spcBef>
              <a:buFontTx/>
              <a:buChar char="-"/>
              <a:defRPr/>
            </a:pPr>
            <a:r>
              <a:rPr lang="it-IT" i="1">
                <a:latin typeface="Times New Roman" panose="02020603050405020304" pitchFamily="18" charset="0"/>
                <a:cs typeface="Times New Roman" panose="02020603050405020304" pitchFamily="18" charset="0"/>
              </a:rPr>
              <a:t>Coniuncta </a:t>
            </a:r>
            <a:r>
              <a:rPr lang="it-IT">
                <a:latin typeface="Times New Roman" panose="02020603050405020304" pitchFamily="18" charset="0"/>
                <a:cs typeface="Times New Roman" panose="02020603050405020304" pitchFamily="18" charset="0"/>
              </a:rPr>
              <a:t>ed</a:t>
            </a:r>
            <a:r>
              <a:rPr lang="it-IT" i="1">
                <a:latin typeface="Times New Roman" panose="02020603050405020304" pitchFamily="18" charset="0"/>
                <a:cs typeface="Times New Roman" panose="02020603050405020304" pitchFamily="18" charset="0"/>
              </a:rPr>
              <a:t> eventa</a:t>
            </a:r>
            <a:r>
              <a:rPr lang="it-IT">
                <a:latin typeface="Times New Roman" panose="02020603050405020304" pitchFamily="18" charset="0"/>
                <a:cs typeface="Times New Roman" panose="02020603050405020304" pitchFamily="18" charset="0"/>
              </a:rPr>
              <a:t>: proprietà inseparabili e accidenti (es. il tempo) </a:t>
            </a:r>
          </a:p>
          <a:p>
            <a:pPr algn="just">
              <a:spcBef>
                <a:spcPts val="0"/>
              </a:spcBef>
              <a:buFontTx/>
              <a:buChar char="-"/>
              <a:defRPr/>
            </a:pPr>
            <a:r>
              <a:rPr lang="it-IT" i="1">
                <a:latin typeface="Times New Roman" panose="02020603050405020304" pitchFamily="18" charset="0"/>
                <a:cs typeface="Times New Roman" panose="02020603050405020304" pitchFamily="18" charset="0"/>
              </a:rPr>
              <a:t>Partes minimae </a:t>
            </a:r>
            <a:r>
              <a:rPr lang="it-IT">
                <a:latin typeface="Times New Roman" panose="02020603050405020304" pitchFamily="18" charset="0"/>
                <a:cs typeface="Times New Roman" panose="02020603050405020304" pitchFamily="18" charset="0"/>
              </a:rPr>
              <a:t>dell’atomo</a:t>
            </a:r>
            <a:endParaRPr lang="it-IT" i="1">
              <a:latin typeface="Times New Roman" panose="02020603050405020304" pitchFamily="18" charset="0"/>
              <a:cs typeface="Times New Roman" panose="02020603050405020304" pitchFamily="18" charset="0"/>
            </a:endParaRPr>
          </a:p>
          <a:p>
            <a:pPr marL="0" indent="0" algn="just">
              <a:buNone/>
            </a:pPr>
            <a:endParaRPr lang="it-IT"/>
          </a:p>
        </p:txBody>
      </p:sp>
    </p:spTree>
    <p:extLst>
      <p:ext uri="{BB962C8B-B14F-4D97-AF65-F5344CB8AC3E}">
        <p14:creationId xmlns:p14="http://schemas.microsoft.com/office/powerpoint/2010/main" val="40522404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spcBef>
                <a:spcPts val="0"/>
              </a:spcBef>
              <a:spcAft>
                <a:spcPts val="0"/>
              </a:spcAft>
            </a:pPr>
            <a:r>
              <a:rPr lang="it-IT" altLang="it-IT" b="1">
                <a:latin typeface="Times New Roman" panose="02020603050405020304" pitchFamily="18" charset="0"/>
                <a:cs typeface="Times New Roman" panose="02020603050405020304" pitchFamily="18" charset="0"/>
              </a:rPr>
              <a:t>Sezione polemico-dossografica: </a:t>
            </a:r>
            <a:r>
              <a:rPr lang="it-IT" altLang="it-IT">
                <a:latin typeface="Times New Roman" panose="02020603050405020304" pitchFamily="18" charset="0"/>
                <a:cs typeface="Times New Roman" panose="02020603050405020304" pitchFamily="18" charset="0"/>
              </a:rPr>
              <a:t>confutazione delle dottrine rivali sull’</a:t>
            </a:r>
            <a:r>
              <a:rPr lang="it-IT" altLang="it-IT" i="1">
                <a:latin typeface="Times New Roman" panose="02020603050405020304" pitchFamily="18" charset="0"/>
                <a:cs typeface="Times New Roman" panose="02020603050405020304" pitchFamily="18" charset="0"/>
              </a:rPr>
              <a:t>arché </a:t>
            </a:r>
            <a:r>
              <a:rPr lang="it-IT" altLang="it-IT">
                <a:latin typeface="Times New Roman" panose="02020603050405020304" pitchFamily="18" charset="0"/>
                <a:cs typeface="Times New Roman" panose="02020603050405020304" pitchFamily="18" charset="0"/>
              </a:rPr>
              <a:t>e sulla </a:t>
            </a:r>
            <a:r>
              <a:rPr lang="it-IT" altLang="it-IT" i="1">
                <a:latin typeface="Times New Roman" panose="02020603050405020304" pitchFamily="18" charset="0"/>
                <a:cs typeface="Times New Roman" panose="02020603050405020304" pitchFamily="18" charset="0"/>
              </a:rPr>
              <a:t>materia, i Presocratici</a:t>
            </a:r>
            <a:br>
              <a:rPr lang="it-IT" altLang="it-IT">
                <a:latin typeface="Times New Roman" panose="02020603050405020304" pitchFamily="18" charset="0"/>
                <a:cs typeface="Times New Roman" panose="02020603050405020304" pitchFamily="18" charset="0"/>
              </a:rPr>
            </a:br>
            <a:endParaRPr lang="it-IT" alt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Eraclito (monismo), Empedocle (pluralismo), Anassagora (omeomerie/infinito pluralismo) </a:t>
            </a:r>
          </a:p>
          <a:p>
            <a:pPr marL="0" indent="0" algn="just">
              <a:buNone/>
              <a:defRPr/>
            </a:pPr>
            <a:endParaRPr lang="it-IT">
              <a:latin typeface="Times New Roman" panose="02020603050405020304" pitchFamily="18" charset="0"/>
              <a:cs typeface="Times New Roman" panose="02020603050405020304" pitchFamily="18" charset="0"/>
            </a:endParaRPr>
          </a:p>
          <a:p>
            <a:pPr marL="0" indent="0" algn="ctr">
              <a:spcBef>
                <a:spcPts val="0"/>
              </a:spcBef>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non hanno ammesso l’esistenza del vuoto</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ammettono una divisibilità infinita</a:t>
            </a:r>
          </a:p>
          <a:p>
            <a:pPr marL="0" indent="0" algn="ctr">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b="1">
                <a:latin typeface="Times New Roman" panose="02020603050405020304" pitchFamily="18" charset="0"/>
                <a:cs typeface="Times New Roman" panose="02020603050405020304" pitchFamily="18" charset="0"/>
              </a:rPr>
              <a:t>L’analogia tra </a:t>
            </a:r>
            <a:r>
              <a:rPr lang="it-IT" b="1" i="1">
                <a:latin typeface="Times New Roman" panose="02020603050405020304" pitchFamily="18" charset="0"/>
                <a:cs typeface="Times New Roman" panose="02020603050405020304" pitchFamily="18" charset="0"/>
              </a:rPr>
              <a:t>verba</a:t>
            </a:r>
            <a:r>
              <a:rPr lang="it-IT" b="1">
                <a:latin typeface="Times New Roman" panose="02020603050405020304" pitchFamily="18" charset="0"/>
                <a:cs typeface="Times New Roman" panose="02020603050405020304" pitchFamily="18" charset="0"/>
              </a:rPr>
              <a:t> e </a:t>
            </a:r>
            <a:r>
              <a:rPr lang="it-IT" b="1" i="1">
                <a:latin typeface="Times New Roman" panose="02020603050405020304" pitchFamily="18" charset="0"/>
                <a:cs typeface="Times New Roman" panose="02020603050405020304" pitchFamily="18" charset="0"/>
              </a:rPr>
              <a:t>res</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l’ambito linguistico e il poema in sé diventano </a:t>
            </a:r>
            <a:r>
              <a:rPr lang="it-IT" i="1">
                <a:latin typeface="Times New Roman" panose="02020603050405020304" pitchFamily="18" charset="0"/>
                <a:cs typeface="Times New Roman" panose="02020603050405020304" pitchFamily="18" charset="0"/>
              </a:rPr>
              <a:t>simulacrum et imago / </a:t>
            </a:r>
            <a:r>
              <a:rPr lang="it-IT">
                <a:latin typeface="Times New Roman" panose="02020603050405020304" pitchFamily="18" charset="0"/>
                <a:cs typeface="Times New Roman" panose="02020603050405020304" pitchFamily="18" charset="0"/>
              </a:rPr>
              <a:t>un paradigma che illustra il fenomeno della combinazione atomica, cf. 1,823-826:</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i="1">
                <a:latin typeface="Times New Roman" panose="02020603050405020304" pitchFamily="18" charset="0"/>
                <a:cs typeface="Times New Roman" panose="02020603050405020304" pitchFamily="18" charset="0"/>
              </a:rPr>
              <a:t>Quin etiam passim nostris in versibus ipsis                 ‘</a:t>
            </a:r>
            <a:r>
              <a:rPr lang="it-IT">
                <a:latin typeface="Times New Roman" panose="02020603050405020304" pitchFamily="18" charset="0"/>
                <a:cs typeface="Times New Roman" panose="02020603050405020304" pitchFamily="18" charset="0"/>
              </a:rPr>
              <a:t>anzi vedi sparse nei miei stessi versi</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multa elementa vides multis communia verbis,            </a:t>
            </a:r>
            <a:r>
              <a:rPr lang="it-IT">
                <a:latin typeface="Times New Roman" panose="02020603050405020304" pitchFamily="18" charset="0"/>
                <a:cs typeface="Times New Roman" panose="02020603050405020304" pitchFamily="18" charset="0"/>
              </a:rPr>
              <a:t>molte lettere comuni a molte parole,</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cum tamen inter se versus ac verba necessest   </a:t>
            </a:r>
            <a:r>
              <a:rPr lang="it-IT">
                <a:latin typeface="Times New Roman" panose="02020603050405020304" pitchFamily="18" charset="0"/>
                <a:cs typeface="Times New Roman" panose="02020603050405020304" pitchFamily="18" charset="0"/>
              </a:rPr>
              <a:t>825     mentre è tuttavia necessario ammettere</a:t>
            </a:r>
          </a:p>
          <a:p>
            <a:pPr marL="0" indent="0">
              <a:spcBef>
                <a:spcPts val="0"/>
              </a:spcBef>
              <a:spcAft>
                <a:spcPts val="0"/>
              </a:spcAft>
              <a:buNone/>
              <a:defRPr/>
            </a:pPr>
            <a:r>
              <a:rPr lang="it-IT" i="1">
                <a:latin typeface="Times New Roman" panose="02020603050405020304" pitchFamily="18" charset="0"/>
                <a:cs typeface="Times New Roman" panose="02020603050405020304" pitchFamily="18" charset="0"/>
              </a:rPr>
              <a:t>confiteare et re et sonitu distare sonanti.                      </a:t>
            </a:r>
            <a:r>
              <a:rPr lang="it-IT">
                <a:latin typeface="Times New Roman" panose="02020603050405020304" pitchFamily="18" charset="0"/>
                <a:cs typeface="Times New Roman" panose="02020603050405020304" pitchFamily="18" charset="0"/>
              </a:rPr>
              <a:t>che i versi e le parole si differenziano per</a:t>
            </a:r>
          </a:p>
          <a:p>
            <a:pPr marL="0" indent="0">
              <a:lnSpc>
                <a:spcPct val="110000"/>
              </a:lnSpc>
              <a:spcBef>
                <a:spcPts val="0"/>
              </a:spcBef>
              <a:spcAft>
                <a:spcPts val="0"/>
              </a:spcAft>
              <a:buNone/>
            </a:pPr>
            <a:r>
              <a:rPr lang="it-IT"/>
              <a:t>                                                                                      </a:t>
            </a:r>
            <a:r>
              <a:rPr lang="it-IT">
                <a:latin typeface="Times New Roman" panose="02020603050405020304" pitchFamily="18" charset="0"/>
                <a:cs typeface="Times New Roman" panose="02020603050405020304" pitchFamily="18" charset="0"/>
              </a:rPr>
              <a:t>significato e per timbro di suono’</a:t>
            </a:r>
          </a:p>
        </p:txBody>
      </p:sp>
      <p:sp>
        <p:nvSpPr>
          <p:cNvPr id="2" name="Parentesi graffa chiusa 1">
            <a:extLst>
              <a:ext uri="{FF2B5EF4-FFF2-40B4-BE49-F238E27FC236}">
                <a16:creationId xmlns:a16="http://schemas.microsoft.com/office/drawing/2014/main" id="{D0F983DD-5C8A-4755-90AF-BA6CA95D4F64}"/>
              </a:ext>
            </a:extLst>
          </p:cNvPr>
          <p:cNvSpPr/>
          <p:nvPr/>
        </p:nvSpPr>
        <p:spPr>
          <a:xfrm rot="5400000">
            <a:off x="5826155" y="-1916883"/>
            <a:ext cx="654337" cy="7826929"/>
          </a:xfrm>
          <a:prstGeom prst="rightBrace">
            <a:avLst>
              <a:gd name="adj1" fmla="val 3248"/>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2235363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lstStyle/>
          <a:p>
            <a:endParaRPr lang="it-IT" altLang="it-IT">
              <a:latin typeface="Times New Roman" panose="02020603050405020304" pitchFamily="18" charset="0"/>
              <a:cs typeface="Times New Roman" panose="02020603050405020304" pitchFamily="18" charset="0"/>
            </a:endParaRPr>
          </a:p>
          <a:p>
            <a:pPr>
              <a:buFontTx/>
              <a:buChar char="-"/>
            </a:pPr>
            <a:r>
              <a:rPr lang="it-IT" altLang="it-IT">
                <a:latin typeface="Times New Roman" panose="02020603050405020304" pitchFamily="18" charset="0"/>
                <a:cs typeface="Times New Roman" panose="02020603050405020304" pitchFamily="18" charset="0"/>
              </a:rPr>
              <a:t>Connaturalità tra realtà verbale e realtà fisica, tra testo e cosmo</a:t>
            </a:r>
          </a:p>
          <a:p>
            <a:pPr>
              <a:buFontTx/>
              <a:buChar char="-"/>
              <a:defRPr/>
            </a:pPr>
            <a:r>
              <a:rPr lang="it-IT">
                <a:latin typeface="Times New Roman" panose="02020603050405020304" pitchFamily="18" charset="0"/>
                <a:cs typeface="Times New Roman" panose="02020603050405020304" pitchFamily="18" charset="0"/>
              </a:rPr>
              <a:t>Ordine verbale ↔ ordine naturale</a:t>
            </a:r>
          </a:p>
          <a:p>
            <a:pPr>
              <a:buFontTx/>
              <a:buChar char="-"/>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 Al principio che ‘le parole sono cose’ e la composizione delle parole mediante lettere riproduce fedelmente </a:t>
            </a: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la struttura atomica obbediscono in Lucrezio tutti i procedimenti formali più vistosi: allitterazioni, assonanze, </a:t>
            </a:r>
          </a:p>
          <a:p>
            <a:pPr marL="0" indent="0" algn="just">
              <a:spcBef>
                <a:spcPts val="0"/>
              </a:spcBef>
              <a:spcAft>
                <a:spcPts val="0"/>
              </a:spcAft>
              <a:buNone/>
              <a:defRPr/>
            </a:pPr>
            <a:r>
              <a:rPr lang="it-IT" sz="2000">
                <a:latin typeface="Times New Roman" panose="02020603050405020304" pitchFamily="18" charset="0"/>
                <a:cs typeface="Times New Roman" panose="02020603050405020304" pitchFamily="18" charset="0"/>
              </a:rPr>
              <a:t>    figure etimologiche, ripetizioni di versi singoli o in gruppo, giochi di parole » (cf. L. Piazzi, 2011, 32).</a:t>
            </a:r>
          </a:p>
          <a:p>
            <a:pPr marL="0" indent="0" algn="jus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Riflessioni sull’analogia e confutazione delle dottrine avversarie       </a:t>
            </a:r>
          </a:p>
          <a:p>
            <a:pPr algn="just">
              <a:buFontTx/>
              <a:buChar char="-"/>
              <a:defRPr/>
            </a:pPr>
            <a:r>
              <a:rPr lang="it-IT">
                <a:latin typeface="Times New Roman" panose="02020603050405020304" pitchFamily="18" charset="0"/>
                <a:cs typeface="Times New Roman" panose="02020603050405020304" pitchFamily="18" charset="0"/>
              </a:rPr>
              <a:t>La </a:t>
            </a:r>
            <a:r>
              <a:rPr lang="it-IT" i="1">
                <a:latin typeface="Times New Roman" panose="02020603050405020304" pitchFamily="18" charset="0"/>
                <a:cs typeface="Times New Roman" panose="02020603050405020304" pitchFamily="18" charset="0"/>
              </a:rPr>
              <a:t>patrii sermonis egestas </a:t>
            </a:r>
            <a:r>
              <a:rPr lang="it-IT">
                <a:latin typeface="Times New Roman" panose="02020603050405020304" pitchFamily="18" charset="0"/>
                <a:cs typeface="Times New Roman" panose="02020603050405020304" pitchFamily="18" charset="0"/>
              </a:rPr>
              <a:t>(vv. 136-139) → sforzo per supplire la carenza di un vero e proprio lessico filosofico latino (introduzione di neologismi, traslitterazioni di parole greche, astrazioni, metaforizzazione di termini desunti da altri ambiti semantici)</a:t>
            </a:r>
          </a:p>
          <a:p>
            <a:endParaRPr lang="it-IT"/>
          </a:p>
        </p:txBody>
      </p:sp>
      <p:sp>
        <p:nvSpPr>
          <p:cNvPr id="2" name="Rettangolo con angoli arrotondati 1">
            <a:extLst>
              <a:ext uri="{FF2B5EF4-FFF2-40B4-BE49-F238E27FC236}">
                <a16:creationId xmlns:a16="http://schemas.microsoft.com/office/drawing/2014/main" id="{38C9AFF0-E42F-4653-9738-028928CBC8AA}"/>
              </a:ext>
            </a:extLst>
          </p:cNvPr>
          <p:cNvSpPr/>
          <p:nvPr/>
        </p:nvSpPr>
        <p:spPr>
          <a:xfrm>
            <a:off x="106289" y="1980315"/>
            <a:ext cx="11734257" cy="112677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861833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spcBef>
                <a:spcPts val="0"/>
              </a:spcBef>
              <a:spcAft>
                <a:spcPts val="0"/>
              </a:spcAft>
              <a:buNone/>
            </a:pPr>
            <a:r>
              <a:rPr lang="it-IT" altLang="it-IT" b="1" i="1">
                <a:latin typeface="Times New Roman" panose="02020603050405020304" pitchFamily="18" charset="0"/>
                <a:cs typeface="Times New Roman" panose="02020603050405020304" pitchFamily="18" charset="0"/>
              </a:rPr>
              <a:t>Il libro </a:t>
            </a:r>
            <a:r>
              <a:rPr lang="it-IT" altLang="it-IT" b="1">
                <a:latin typeface="Times New Roman" panose="02020603050405020304" pitchFamily="18" charset="0"/>
                <a:cs typeface="Times New Roman" panose="02020603050405020304" pitchFamily="18" charset="0"/>
              </a:rPr>
              <a:t>II</a:t>
            </a:r>
          </a:p>
          <a:p>
            <a:pPr marL="0" indent="0" algn="ctr">
              <a:spcBef>
                <a:spcPts val="0"/>
              </a:spcBef>
              <a:spcAft>
                <a:spcPts val="0"/>
              </a:spcAft>
              <a:buNone/>
            </a:pPr>
            <a:r>
              <a:rPr lang="it-IT" altLang="it-IT">
                <a:latin typeface="Times New Roman" panose="02020603050405020304" pitchFamily="18" charset="0"/>
                <a:cs typeface="Times New Roman" panose="02020603050405020304" pitchFamily="18" charset="0"/>
              </a:rPr>
              <a:t>(illustrazione della teoria del </a:t>
            </a:r>
            <a:r>
              <a:rPr lang="it-IT" altLang="it-IT" i="1">
                <a:latin typeface="Times New Roman" panose="02020603050405020304" pitchFamily="18" charset="0"/>
                <a:cs typeface="Times New Roman" panose="02020603050405020304" pitchFamily="18" charset="0"/>
              </a:rPr>
              <a:t>clinamen</a:t>
            </a:r>
            <a:r>
              <a:rPr lang="it-IT" altLang="it-IT">
                <a:latin typeface="Times New Roman" panose="02020603050405020304" pitchFamily="18" charset="0"/>
                <a:cs typeface="Times New Roman" panose="02020603050405020304" pitchFamily="18" charset="0"/>
              </a:rPr>
              <a:t>)</a:t>
            </a:r>
            <a:endParaRPr lang="it-IT" altLang="it-IT" b="1">
              <a:latin typeface="Times New Roman" panose="02020603050405020304" pitchFamily="18" charset="0"/>
              <a:cs typeface="Times New Roman" panose="02020603050405020304" pitchFamily="18" charset="0"/>
            </a:endParaRPr>
          </a:p>
          <a:p>
            <a:pPr marL="0" indent="0" algn="jus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Struttura del proemio</a:t>
            </a:r>
            <a:r>
              <a:rPr lang="it-IT" altLang="it-IT">
                <a:latin typeface="Times New Roman" panose="02020603050405020304" pitchFamily="18" charset="0"/>
                <a:cs typeface="Times New Roman" panose="02020603050405020304" pitchFamily="18" charset="0"/>
              </a:rPr>
              <a:t>:</a:t>
            </a:r>
          </a:p>
          <a:p>
            <a:pPr marL="0" indent="0" algn="jus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vv. 1-13 </a:t>
            </a:r>
            <a:r>
              <a:rPr lang="it-IT" altLang="it-IT">
                <a:latin typeface="Times New Roman" panose="02020603050405020304" pitchFamily="18" charset="0"/>
                <a:cs typeface="Times New Roman" panose="02020603050405020304" pitchFamily="18" charset="0"/>
              </a:rPr>
              <a:t>Priamel: condizione felice del saggio </a:t>
            </a:r>
          </a:p>
          <a:p>
            <a:pPr marL="0" indent="0" algn="jus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vv. 14-19 </a:t>
            </a:r>
            <a:r>
              <a:rPr lang="it-IT" altLang="it-IT">
                <a:latin typeface="Times New Roman" panose="02020603050405020304" pitchFamily="18" charset="0"/>
                <a:cs typeface="Times New Roman" panose="02020603050405020304" pitchFamily="18" charset="0"/>
              </a:rPr>
              <a:t>gli uomini non riescono a comprendere come raggiungere la felicità		</a:t>
            </a:r>
          </a:p>
          <a:p>
            <a:pPr marL="0" indent="0" algn="just">
              <a:lnSpc>
                <a:spcPct val="120000"/>
              </a:lnSpc>
              <a:spcBef>
                <a:spcPts val="0"/>
              </a:spcBef>
              <a:spcAft>
                <a:spcPts val="0"/>
              </a:spcAf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vv. 20-36 </a:t>
            </a:r>
            <a:r>
              <a:rPr lang="it-IT" altLang="it-IT">
                <a:latin typeface="Times New Roman" panose="02020603050405020304" pitchFamily="18" charset="0"/>
                <a:cs typeface="Times New Roman" panose="02020603050405020304" pitchFamily="18" charset="0"/>
              </a:rPr>
              <a:t>argomentazione: non serve ricercare la ricchezza per essere felici </a:t>
            </a:r>
          </a:p>
          <a:p>
            <a:pPr marL="0" indent="0" algn="just">
              <a:spcBef>
                <a:spcPts val="0"/>
              </a:spcBef>
              <a:spcAft>
                <a:spcPts val="0"/>
              </a:spcAft>
              <a:buNone/>
            </a:pPr>
            <a:r>
              <a:rPr lang="it-IT" altLang="it-IT" sz="2200">
                <a:latin typeface="Times New Roman" panose="02020603050405020304" pitchFamily="18" charset="0"/>
                <a:cs typeface="Times New Roman" panose="02020603050405020304" pitchFamily="18" charset="0"/>
              </a:rPr>
              <a:t>(vv. 20-22 sono necessarie poche cose per lenire il dolore; vv. 23-33 la natura non richiede il lusso; vv. 34-36 non si può eliminare il dolore con le ricchezze; vv. 37-54 i piaceri non naturali e non necessari sono inutili per l’animo)</a:t>
            </a:r>
            <a:endParaRPr lang="it-IT" altLang="it-IT">
              <a:latin typeface="Times New Roman" panose="02020603050405020304" pitchFamily="18" charset="0"/>
              <a:cs typeface="Times New Roman" panose="02020603050405020304" pitchFamily="18" charset="0"/>
            </a:endParaRPr>
          </a:p>
          <a:p>
            <a:pPr marL="0" indent="0" algn="jus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vv. 37-46 </a:t>
            </a:r>
            <a:r>
              <a:rPr lang="it-IT" altLang="it-IT">
                <a:latin typeface="Times New Roman" panose="02020603050405020304" pitchFamily="18" charset="0"/>
                <a:cs typeface="Times New Roman" panose="02020603050405020304" pitchFamily="18" charset="0"/>
              </a:rPr>
              <a:t>ricchezza, nobiltà e potere non arrecano giovamento se non conducono a liberarsi dalla paura degli dèi e della morte</a:t>
            </a:r>
          </a:p>
          <a:p>
            <a:pPr marL="0" indent="0" algn="jus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vv. 47-54 </a:t>
            </a:r>
            <a:r>
              <a:rPr lang="it-IT" altLang="it-IT">
                <a:latin typeface="Times New Roman" panose="02020603050405020304" pitchFamily="18" charset="0"/>
                <a:cs typeface="Times New Roman" panose="02020603050405020304" pitchFamily="18" charset="0"/>
              </a:rPr>
              <a:t>le</a:t>
            </a: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paure sono presenti in ogni uomo</a:t>
            </a:r>
          </a:p>
          <a:p>
            <a:pPr marL="0" indent="0" algn="jus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vv. 55-58 </a:t>
            </a:r>
            <a:r>
              <a:rPr lang="it-IT" altLang="it-IT">
                <a:latin typeface="Times New Roman" panose="02020603050405020304" pitchFamily="18" charset="0"/>
                <a:cs typeface="Times New Roman" panose="02020603050405020304" pitchFamily="18" charset="0"/>
              </a:rPr>
              <a:t>metafora degli uomini / fanciulli pavidi</a:t>
            </a:r>
          </a:p>
          <a:p>
            <a:pPr marL="0" indent="0" algn="jus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vv. 59-61 </a:t>
            </a:r>
            <a:r>
              <a:rPr lang="it-IT" altLang="it-IT">
                <a:latin typeface="Times New Roman" panose="02020603050405020304" pitchFamily="18" charset="0"/>
                <a:cs typeface="Times New Roman" panose="02020603050405020304" pitchFamily="18" charset="0"/>
              </a:rPr>
              <a:t>l’osservazione e lo studio della natura allontanano il timore</a:t>
            </a:r>
          </a:p>
          <a:p>
            <a:pPr marL="0" indent="0" algn="just">
              <a:buNone/>
            </a:pPr>
            <a:endParaRPr lang="it-IT" altLang="it-IT">
              <a:latin typeface="Times New Roman" panose="02020603050405020304" pitchFamily="18" charset="0"/>
              <a:cs typeface="Times New Roman" panose="02020603050405020304" pitchFamily="18" charset="0"/>
            </a:endParaRPr>
          </a:p>
          <a:p>
            <a:pPr marL="0" indent="0" algn="just">
              <a:buNone/>
            </a:pPr>
            <a:endParaRPr lang="it-IT" altLang="it-IT" b="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199398140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buNone/>
            </a:pPr>
            <a:r>
              <a:rPr lang="it-IT" altLang="it-IT">
                <a:latin typeface="Times New Roman" panose="02020603050405020304" pitchFamily="18" charset="0"/>
                <a:cs typeface="Times New Roman" panose="02020603050405020304" pitchFamily="18" charset="0"/>
              </a:rPr>
              <a:t>- </a:t>
            </a:r>
            <a:r>
              <a:rPr lang="it-IT" altLang="it-IT" b="1">
                <a:latin typeface="Times New Roman" panose="02020603050405020304" pitchFamily="18" charset="0"/>
                <a:cs typeface="Times New Roman" panose="02020603050405020304" pitchFamily="18" charset="0"/>
              </a:rPr>
              <a:t>Nuclei tematici del proemio:</a:t>
            </a:r>
            <a:endParaRPr lang="it-IT" altLang="it-IT">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it-IT" altLang="it-IT">
                <a:latin typeface="Times New Roman" panose="02020603050405020304" pitchFamily="18" charset="0"/>
                <a:cs typeface="Times New Roman" panose="02020603050405020304" pitchFamily="18" charset="0"/>
              </a:rPr>
              <a:t>	Celebrazione della solitudine e dell’imperturbabilità del saggio</a:t>
            </a:r>
          </a:p>
          <a:p>
            <a:pPr marL="0" indent="0" algn="just">
              <a:buNone/>
            </a:pPr>
            <a:r>
              <a:rPr lang="it-IT" altLang="it-IT">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Ø"/>
            </a:pPr>
            <a:r>
              <a:rPr lang="it-IT" altLang="it-IT">
                <a:latin typeface="Times New Roman" panose="02020603050405020304" pitchFamily="18" charset="0"/>
                <a:cs typeface="Times New Roman" panose="02020603050405020304" pitchFamily="18" charset="0"/>
              </a:rPr>
              <a:t>	I doni della filosofia e i modelli negativi della vita associata</a:t>
            </a:r>
          </a:p>
          <a:p>
            <a:pPr marL="0" indent="0" algn="just">
              <a:buNone/>
            </a:pPr>
            <a:endParaRPr lang="it-IT" altLang="it-IT">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it-IT" altLang="it-IT">
                <a:latin typeface="Times New Roman" panose="02020603050405020304" pitchFamily="18" charset="0"/>
                <a:cs typeface="Times New Roman" panose="02020603050405020304" pitchFamily="18" charset="0"/>
              </a:rPr>
              <a:t>	Classificazione epicurea dei bisogni: </a:t>
            </a:r>
          </a:p>
          <a:p>
            <a:pPr marL="0" indent="0" algn="just">
              <a:buNone/>
            </a:pPr>
            <a:r>
              <a:rPr lang="it-IT" altLang="it-IT">
                <a:latin typeface="Times New Roman" panose="02020603050405020304" pitchFamily="18" charset="0"/>
                <a:cs typeface="Times New Roman" panose="02020603050405020304" pitchFamily="18" charset="0"/>
              </a:rPr>
              <a:t>							naturali e necessari (vv. 16-22) </a:t>
            </a:r>
          </a:p>
          <a:p>
            <a:pPr marL="0" indent="0" algn="just">
              <a:buNone/>
            </a:pPr>
            <a:r>
              <a:rPr lang="it-IT" altLang="it-IT">
                <a:latin typeface="Times New Roman" panose="02020603050405020304" pitchFamily="18" charset="0"/>
                <a:cs typeface="Times New Roman" panose="02020603050405020304" pitchFamily="18" charset="0"/>
              </a:rPr>
              <a:t>							naturali e non necessari (vv. 23-33) </a:t>
            </a:r>
          </a:p>
          <a:p>
            <a:pPr marL="0" indent="0" algn="just">
              <a:buNone/>
            </a:pPr>
            <a:r>
              <a:rPr lang="it-IT" altLang="it-IT">
                <a:latin typeface="Times New Roman" panose="02020603050405020304" pitchFamily="18" charset="0"/>
                <a:cs typeface="Times New Roman" panose="02020603050405020304" pitchFamily="18" charset="0"/>
              </a:rPr>
              <a:t>							non naturali e non necessari (vv. 34-46)</a:t>
            </a:r>
          </a:p>
          <a:p>
            <a:pPr marL="0" indent="0" algn="just">
              <a:buNone/>
            </a:pPr>
            <a:endParaRPr lang="it-IT" altLang="it-IT">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it-IT" altLang="it-IT">
                <a:latin typeface="Times New Roman" panose="02020603050405020304" pitchFamily="18" charset="0"/>
                <a:cs typeface="Times New Roman" panose="02020603050405020304" pitchFamily="18" charset="0"/>
              </a:rPr>
              <a:t>	Anticipazione del contenuto e argomenti trattati nel libro (vv. 62 ss.)</a:t>
            </a:r>
          </a:p>
          <a:p>
            <a:pPr marL="0" indent="0" algn="just">
              <a:buNone/>
            </a:pPr>
            <a:endParaRPr lang="it-IT" altLang="it-IT">
              <a:latin typeface="Times New Roman" panose="02020603050405020304" pitchFamily="18" charset="0"/>
              <a:cs typeface="Times New Roman" panose="02020603050405020304" pitchFamily="18" charset="0"/>
            </a:endParaRPr>
          </a:p>
          <a:p>
            <a:pPr marL="0" indent="0" algn="just">
              <a:buNone/>
            </a:pPr>
            <a:endParaRPr lang="it-IT" altLang="it-IT">
              <a:latin typeface="Times New Roman" panose="02020603050405020304" pitchFamily="18" charset="0"/>
              <a:cs typeface="Times New Roman" panose="02020603050405020304" pitchFamily="18" charset="0"/>
            </a:endParaRPr>
          </a:p>
          <a:p>
            <a:pPr marL="0" indent="0" algn="just">
              <a:buNone/>
            </a:pPr>
            <a:endParaRPr lang="it-IT" altLang="it-IT" b="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18559180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Rectangle 1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Rectangle 1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3" name="Segnaposto contenuto 2">
            <a:extLst>
              <a:ext uri="{FF2B5EF4-FFF2-40B4-BE49-F238E27FC236}">
                <a16:creationId xmlns:a16="http://schemas.microsoft.com/office/drawing/2014/main" id="{4D49AC63-AC5D-4929-997D-881516067198}"/>
              </a:ext>
            </a:extLst>
          </p:cNvPr>
          <p:cNvSpPr>
            <a:spLocks noGrp="1"/>
          </p:cNvSpPr>
          <p:nvPr>
            <p:ph idx="1"/>
          </p:nvPr>
        </p:nvSpPr>
        <p:spPr>
          <a:xfrm>
            <a:off x="938125" y="1573772"/>
            <a:ext cx="2835464" cy="3566481"/>
          </a:xfrm>
        </p:spPr>
        <p:txBody>
          <a:bodyPr>
            <a:normAutofit/>
          </a:bodyPr>
          <a:lstStyle/>
          <a:p>
            <a:pPr marL="0" indent="0" algn="ctr">
              <a:spcBef>
                <a:spcPts val="0"/>
              </a:spcBef>
              <a:spcAft>
                <a:spcPts val="0"/>
              </a:spcAft>
              <a:buNone/>
            </a:pPr>
            <a:endParaRPr lang="it-IT" altLang="it-IT" sz="1800" b="1" i="1">
              <a:solidFill>
                <a:srgbClr val="262626"/>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tLang="it-IT" b="1" i="1">
                <a:solidFill>
                  <a:srgbClr val="262626"/>
                </a:solidFill>
                <a:latin typeface="Times New Roman" panose="02020603050405020304" pitchFamily="18" charset="0"/>
                <a:cs typeface="Times New Roman" panose="02020603050405020304" pitchFamily="18" charset="0"/>
              </a:rPr>
              <a:t>Il libro </a:t>
            </a:r>
            <a:r>
              <a:rPr lang="it-IT" altLang="it-IT" b="1">
                <a:solidFill>
                  <a:srgbClr val="262626"/>
                </a:solidFill>
                <a:latin typeface="Times New Roman" panose="02020603050405020304" pitchFamily="18" charset="0"/>
                <a:cs typeface="Times New Roman" panose="02020603050405020304" pitchFamily="18" charset="0"/>
              </a:rPr>
              <a:t>V</a:t>
            </a:r>
          </a:p>
          <a:p>
            <a:pPr marL="0" indent="0" algn="ctr">
              <a:spcBef>
                <a:spcPts val="0"/>
              </a:spcBef>
              <a:spcAft>
                <a:spcPts val="0"/>
              </a:spcAft>
              <a:buNone/>
            </a:pPr>
            <a:endParaRPr lang="it-IT" altLang="it-IT" b="1">
              <a:solidFill>
                <a:srgbClr val="262626"/>
              </a:solidFill>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tLang="it-IT">
                <a:solidFill>
                  <a:srgbClr val="262626"/>
                </a:solidFill>
                <a:latin typeface="Times New Roman" panose="02020603050405020304" pitchFamily="18" charset="0"/>
                <a:cs typeface="Times New Roman" panose="02020603050405020304" pitchFamily="18" charset="0"/>
              </a:rPr>
              <a:t>(processo di formazione del mondo e affermarsi della civiltà e dei regni)</a:t>
            </a:r>
          </a:p>
          <a:p>
            <a:pPr marL="0" indent="0">
              <a:spcBef>
                <a:spcPts val="0"/>
              </a:spcBef>
              <a:spcAft>
                <a:spcPts val="0"/>
              </a:spcAft>
              <a:buNone/>
            </a:pPr>
            <a:endParaRPr lang="it-IT" altLang="it-IT" sz="1800" b="1">
              <a:solidFill>
                <a:srgbClr val="262626"/>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tLang="it-IT" sz="1800" b="1">
              <a:solidFill>
                <a:srgbClr val="262626"/>
              </a:solidFill>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altLang="it-IT" sz="1800" b="1">
              <a:solidFill>
                <a:srgbClr val="262626"/>
              </a:solidFill>
              <a:latin typeface="Times New Roman" panose="02020603050405020304" pitchFamily="18" charset="0"/>
              <a:cs typeface="Times New Roman" panose="02020603050405020304" pitchFamily="18" charset="0"/>
            </a:endParaRPr>
          </a:p>
          <a:p>
            <a:pPr marL="0" indent="0">
              <a:buNone/>
            </a:pPr>
            <a:endParaRPr lang="it-IT" altLang="it-IT" sz="1800" b="1">
              <a:solidFill>
                <a:srgbClr val="262626"/>
              </a:solidFill>
              <a:latin typeface="Times New Roman" panose="02020603050405020304" pitchFamily="18" charset="0"/>
              <a:cs typeface="Times New Roman" panose="02020603050405020304" pitchFamily="18" charset="0"/>
            </a:endParaRPr>
          </a:p>
          <a:p>
            <a:endParaRPr lang="it-IT" sz="1800">
              <a:solidFill>
                <a:srgbClr val="262626"/>
              </a:solidFill>
            </a:endParaRPr>
          </a:p>
        </p:txBody>
      </p:sp>
      <p:sp useBgFill="1">
        <p:nvSpPr>
          <p:cNvPr id="15" name="Rectangle 1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 name="Immagine 3" descr="Immagine che contiene testo, quotidiano, ricevuta&#10;&#10;Descrizione generata automaticamente">
            <a:extLst>
              <a:ext uri="{FF2B5EF4-FFF2-40B4-BE49-F238E27FC236}">
                <a16:creationId xmlns:a16="http://schemas.microsoft.com/office/drawing/2014/main" id="{B91DE37D-3661-48E0-9EAD-50E56F63D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811" y="609602"/>
            <a:ext cx="5364239" cy="5587749"/>
          </a:xfrm>
          <a:prstGeom prst="rect">
            <a:avLst/>
          </a:prstGeom>
        </p:spPr>
      </p:pic>
      <p:sp>
        <p:nvSpPr>
          <p:cNvPr id="5" name="CasellaDiTesto 4">
            <a:extLst>
              <a:ext uri="{FF2B5EF4-FFF2-40B4-BE49-F238E27FC236}">
                <a16:creationId xmlns:a16="http://schemas.microsoft.com/office/drawing/2014/main" id="{77B369D3-471E-403B-8041-4463078101D8}"/>
              </a:ext>
            </a:extLst>
          </p:cNvPr>
          <p:cNvSpPr txBox="1"/>
          <p:nvPr/>
        </p:nvSpPr>
        <p:spPr>
          <a:xfrm>
            <a:off x="8681463" y="424935"/>
            <a:ext cx="332770" cy="23571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8484844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Virgilio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Georg. </a:t>
            </a:r>
            <a:r>
              <a:rPr lang="it-IT" sz="2400">
                <a:latin typeface="Times New Roman" panose="02020603050405020304" pitchFamily="18" charset="0"/>
                <a:cs typeface="Times New Roman" panose="02020603050405020304" pitchFamily="18" charset="0"/>
              </a:rPr>
              <a:t>II 136-258</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18686207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b="1" i="1">
                <a:latin typeface="Times New Roman" panose="02020603050405020304" pitchFamily="18" charset="0"/>
                <a:cs typeface="Times New Roman" panose="02020603050405020304" pitchFamily="18" charset="0"/>
              </a:rPr>
              <a:t>Le Georgiche</a:t>
            </a:r>
          </a:p>
          <a:p>
            <a:pPr>
              <a:buFont typeface="Wingdings" panose="05000000000000000000" pitchFamily="2" charset="2"/>
              <a:buChar char="§"/>
              <a:defRPr/>
            </a:pPr>
            <a:r>
              <a:rPr lang="it-IT" altLang="it-IT" b="1">
                <a:latin typeface="Times New Roman" panose="02020603050405020304" pitchFamily="18" charset="0"/>
                <a:cs typeface="Times New Roman" panose="02020603050405020304" pitchFamily="18" charset="0"/>
              </a:rPr>
              <a:t>Qualche dato introduttivo…</a:t>
            </a:r>
          </a:p>
          <a:p>
            <a:pPr marL="0" indent="0">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Riferimenti cronologici: 38-26 a.C.</a:t>
            </a:r>
          </a:p>
          <a:p>
            <a:pPr marL="0" indent="0">
              <a:buNone/>
              <a:defRPr/>
            </a:pPr>
            <a:r>
              <a:rPr lang="it-IT" altLang="it-IT">
                <a:latin typeface="Times New Roman" panose="02020603050405020304" pitchFamily="18" charset="0"/>
                <a:cs typeface="Times New Roman" panose="02020603050405020304" pitchFamily="18" charset="0"/>
              </a:rPr>
              <a:t>	Struttura: </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 lavoro nei campi</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II: arboricoltura</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III: allevamento del bestiame</a:t>
            </a:r>
          </a:p>
          <a:p>
            <a:pPr marL="0" indent="0">
              <a:spcBef>
                <a:spcPts val="0"/>
              </a:spcBef>
              <a:spcAft>
                <a:spcPts val="0"/>
              </a:spcAft>
              <a:buNone/>
              <a:defRPr/>
            </a:pPr>
            <a:r>
              <a:rPr lang="it-IT" altLang="it-IT">
                <a:latin typeface="Times New Roman" panose="02020603050405020304" pitchFamily="18" charset="0"/>
                <a:cs typeface="Times New Roman" panose="02020603050405020304" pitchFamily="18" charset="0"/>
              </a:rPr>
              <a:t>                  IV: apicoltura</a:t>
            </a:r>
          </a:p>
          <a:p>
            <a:pPr marL="0" indent="0">
              <a:spcBef>
                <a:spcPts val="0"/>
              </a:spcBef>
              <a:spcAft>
                <a:spcPts val="0"/>
              </a:spcAft>
              <a:buNone/>
              <a:defRPr/>
            </a:pPr>
            <a:endParaRPr lang="it-IT" altLang="it-IT">
              <a:latin typeface="Times New Roman" panose="02020603050405020304" pitchFamily="18" charset="0"/>
              <a:cs typeface="Times New Roman" panose="02020603050405020304" pitchFamily="18" charset="0"/>
            </a:endParaRPr>
          </a:p>
          <a:p>
            <a:pPr>
              <a:buFont typeface="Wingdings" panose="05000000000000000000" pitchFamily="2" charset="2"/>
              <a:buChar char="§"/>
              <a:defRPr/>
            </a:pPr>
            <a:r>
              <a:rPr lang="it-IT" altLang="it-IT" b="1">
                <a:latin typeface="Times New Roman" panose="02020603050405020304" pitchFamily="18" charset="0"/>
                <a:cs typeface="Times New Roman" panose="02020603050405020304" pitchFamily="18" charset="0"/>
              </a:rPr>
              <a:t>Qualche caratteristica d’insieme:</a:t>
            </a:r>
          </a:p>
          <a:p>
            <a:pPr marL="0" indent="0">
              <a:buNone/>
              <a:defRPr/>
            </a:pPr>
            <a:r>
              <a:rPr lang="it-IT" altLang="it-IT">
                <a:latin typeface="Times New Roman" panose="02020603050405020304" pitchFamily="18" charset="0"/>
                <a:cs typeface="Times New Roman" panose="02020603050405020304" pitchFamily="18" charset="0"/>
              </a:rPr>
              <a:t>‣ Il lavoro dell’uomo diventa sempre più assente, meno pesante, la fatica sempre meno accentuata e la natura diventa da libro a libro sempre più protagonista</a:t>
            </a:r>
          </a:p>
          <a:p>
            <a:pPr marL="0" indent="0">
              <a:buNone/>
              <a:defRPr/>
            </a:pPr>
            <a:r>
              <a:rPr lang="it-IT" altLang="it-IT">
                <a:latin typeface="Times New Roman" panose="02020603050405020304" pitchFamily="18" charset="0"/>
                <a:cs typeface="Times New Roman" panose="02020603050405020304" pitchFamily="18" charset="0"/>
              </a:rPr>
              <a:t>‣ Tecnica dei racconti a incastro</a:t>
            </a:r>
          </a:p>
          <a:p>
            <a:pPr marL="0" indent="0" algn="just">
              <a:buNone/>
            </a:pPr>
            <a:endParaRPr lang="it-IT"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41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Segnaposto contenuto 5" descr="Immagine che contiene tavolo&#10;&#10;Descrizione generata automaticamente">
            <a:extLst>
              <a:ext uri="{FF2B5EF4-FFF2-40B4-BE49-F238E27FC236}">
                <a16:creationId xmlns:a16="http://schemas.microsoft.com/office/drawing/2014/main" id="{F5CB34D8-07BD-4301-97B7-931325A2B26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0713" y="638175"/>
            <a:ext cx="10947400" cy="5562600"/>
          </a:xfrm>
          <a:blipFill dpi="0" rotWithShape="1">
            <a:blip r:embed="rId3"/>
            <a:srcRect/>
            <a:tile tx="0" ty="0" sx="100000" sy="100000" flip="none" algn="tl"/>
          </a:blipFill>
          <a:ln w="12700">
            <a:solidFill>
              <a:schemeClr val="accent1"/>
            </a:solidFill>
            <a:miter lim="800000"/>
            <a:headEnd/>
            <a:tailEnd/>
          </a:ln>
        </p:spPr>
      </p:pic>
      <p:sp>
        <p:nvSpPr>
          <p:cNvPr id="7" name="CasellaDiTesto 6">
            <a:extLst>
              <a:ext uri="{FF2B5EF4-FFF2-40B4-BE49-F238E27FC236}">
                <a16:creationId xmlns:a16="http://schemas.microsoft.com/office/drawing/2014/main" id="{466DA452-9C50-4A8F-83D9-771E6D675404}"/>
              </a:ext>
            </a:extLst>
          </p:cNvPr>
          <p:cNvSpPr txBox="1"/>
          <p:nvPr/>
        </p:nvSpPr>
        <p:spPr>
          <a:xfrm>
            <a:off x="6342063" y="6219825"/>
            <a:ext cx="5368925" cy="523875"/>
          </a:xfrm>
          <a:prstGeom prst="rect">
            <a:avLst/>
          </a:prstGeom>
          <a:solidFill>
            <a:schemeClr val="bg1"/>
          </a:solidFill>
          <a:ln w="19050">
            <a:solidFill>
              <a:schemeClr val="tx1"/>
            </a:solidFill>
          </a:ln>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(tavola tratta da: L. Mondin, </a:t>
            </a:r>
            <a:r>
              <a:rPr kumimoji="0" lang="it-IT" sz="1400" b="0" i="1"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10)</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algn="just">
              <a:buFont typeface="Wingdings" panose="05000000000000000000" pitchFamily="2" charset="2"/>
              <a:buChar char="§"/>
            </a:pPr>
            <a:r>
              <a:rPr lang="it-IT" b="1">
                <a:latin typeface="Times New Roman" panose="02020603050405020304" pitchFamily="18" charset="0"/>
                <a:cs typeface="Times New Roman" panose="02020603050405020304" pitchFamily="18" charset="0"/>
              </a:rPr>
              <a:t>Qualche dato sulla ‘lingua’ di Virgilio:</a:t>
            </a:r>
          </a:p>
          <a:p>
            <a:pPr marL="0" indent="0" algn="just">
              <a:buNone/>
            </a:pPr>
            <a:endParaRPr lang="it-IT" b="1">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gen.s.</a:t>
            </a: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ai</a:t>
            </a:r>
            <a:r>
              <a:rPr lang="it-IT" altLang="it-IT">
                <a:latin typeface="Times New Roman" panose="02020603050405020304" pitchFamily="18" charset="0"/>
                <a:cs typeface="Times New Roman" panose="02020603050405020304" pitchFamily="18" charset="0"/>
              </a:rPr>
              <a:t> per i sostantivi femminili (al posto di -</a:t>
            </a:r>
            <a:r>
              <a:rPr lang="it-IT" altLang="it-IT" i="1">
                <a:latin typeface="Times New Roman" panose="02020603050405020304" pitchFamily="18" charset="0"/>
                <a:cs typeface="Times New Roman" panose="02020603050405020304" pitchFamily="18" charset="0"/>
              </a:rPr>
              <a:t>ae</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des.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e</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ei </a:t>
            </a:r>
            <a:r>
              <a:rPr lang="it-IT" altLang="it-IT">
                <a:latin typeface="Times New Roman" panose="02020603050405020304" pitchFamily="18" charset="0"/>
                <a:cs typeface="Times New Roman" panose="02020603050405020304" pitchFamily="18" charset="0"/>
              </a:rPr>
              <a:t>per la V decl.</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(vd. </a:t>
            </a:r>
            <a:r>
              <a:rPr lang="it-IT" altLang="it-IT" i="1">
                <a:latin typeface="Times New Roman" panose="02020603050405020304" pitchFamily="18" charset="0"/>
                <a:cs typeface="Times New Roman" panose="02020603050405020304" pitchFamily="18" charset="0"/>
              </a:rPr>
              <a:t>die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diei)</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Talvolta con gli aggettivi al posto dell’</a:t>
            </a:r>
            <a:r>
              <a:rPr lang="it-IT" altLang="it-IT" i="1">
                <a:latin typeface="Times New Roman" panose="02020603050405020304" pitchFamily="18" charset="0"/>
                <a:cs typeface="Times New Roman" panose="02020603050405020304" pitchFamily="18" charset="0"/>
              </a:rPr>
              <a:t>abl</a:t>
            </a:r>
            <a:r>
              <a:rPr lang="it-IT" altLang="it-IT">
                <a:latin typeface="Times New Roman" panose="02020603050405020304" pitchFamily="18" charset="0"/>
                <a:cs typeface="Times New Roman" panose="02020603050405020304" pitchFamily="18" charset="0"/>
              </a:rPr>
              <a:t>. si trova il </a:t>
            </a:r>
            <a:r>
              <a:rPr lang="it-IT" altLang="it-IT" i="1">
                <a:latin typeface="Times New Roman" panose="02020603050405020304" pitchFamily="18" charset="0"/>
                <a:cs typeface="Times New Roman" panose="02020603050405020304" pitchFamily="18" charset="0"/>
              </a:rPr>
              <a:t>gen. </a:t>
            </a:r>
            <a:r>
              <a:rPr lang="it-IT" altLang="it-IT">
                <a:latin typeface="Times New Roman" panose="02020603050405020304" pitchFamily="18" charset="0"/>
                <a:cs typeface="Times New Roman" panose="02020603050405020304" pitchFamily="18" charset="0"/>
              </a:rPr>
              <a:t>(es.: </a:t>
            </a:r>
            <a:r>
              <a:rPr lang="it-IT" altLang="it-IT" i="1">
                <a:latin typeface="Times New Roman" panose="02020603050405020304" pitchFamily="18" charset="0"/>
                <a:cs typeface="Times New Roman" panose="02020603050405020304" pitchFamily="18" charset="0"/>
              </a:rPr>
              <a:t>fortunatus laborum</a:t>
            </a:r>
            <a:r>
              <a:rPr lang="it-IT" altLang="it-IT">
                <a:latin typeface="Times New Roman" panose="02020603050405020304" pitchFamily="18" charset="0"/>
                <a:cs typeface="Times New Roman" panose="02020603050405020304" pitchFamily="18" charset="0"/>
              </a:rPr>
              <a:t>; </a:t>
            </a:r>
            <a:r>
              <a:rPr lang="it-IT" altLang="it-IT" i="1">
                <a:latin typeface="Times New Roman" panose="02020603050405020304" pitchFamily="18" charset="0"/>
                <a:cs typeface="Times New Roman" panose="02020603050405020304" pitchFamily="18" charset="0"/>
              </a:rPr>
              <a:t>egregius animi</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dat.s. 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e</a:t>
            </a:r>
            <a:r>
              <a:rPr lang="it-IT" altLang="it-IT" i="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al posto di -</a:t>
            </a:r>
            <a:r>
              <a:rPr lang="it-IT" altLang="it-IT" i="1">
                <a:latin typeface="Times New Roman" panose="02020603050405020304" pitchFamily="18" charset="0"/>
                <a:cs typeface="Times New Roman" panose="02020603050405020304" pitchFamily="18" charset="0"/>
              </a:rPr>
              <a:t>i</a:t>
            </a:r>
            <a:endParaRPr lang="it-IT" altLang="it-IT">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pronome arcaico </a:t>
            </a:r>
            <a:r>
              <a:rPr lang="it-IT" altLang="it-IT" i="1">
                <a:latin typeface="Times New Roman" panose="02020603050405020304" pitchFamily="18" charset="0"/>
                <a:cs typeface="Times New Roman" panose="02020603050405020304" pitchFamily="18" charset="0"/>
              </a:rPr>
              <a:t>ollus = ille </a:t>
            </a:r>
            <a:r>
              <a:rPr lang="it-IT" altLang="it-IT">
                <a:latin typeface="Times New Roman" panose="02020603050405020304" pitchFamily="18" charset="0"/>
                <a:cs typeface="Times New Roman" panose="02020603050405020304" pitchFamily="18" charset="0"/>
              </a:rPr>
              <a:t>(ha il dat.s. e plur. in </a:t>
            </a:r>
            <a:r>
              <a:rPr lang="it-IT" altLang="it-IT" i="1">
                <a:latin typeface="Times New Roman" panose="02020603050405020304" pitchFamily="18" charset="0"/>
                <a:cs typeface="Times New Roman" panose="02020603050405020304" pitchFamily="18" charset="0"/>
              </a:rPr>
              <a:t>olli, ollis</a:t>
            </a:r>
            <a:r>
              <a:rPr lang="it-IT" altLang="it-IT">
                <a:latin typeface="Times New Roman" panose="02020603050405020304" pitchFamily="18" charset="0"/>
                <a:cs typeface="Times New Roman" panose="02020603050405020304" pitchFamily="18" charset="0"/>
              </a:rPr>
              <a:t>)</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Dopo i verbi che indicano movimento l’</a:t>
            </a:r>
            <a:r>
              <a:rPr lang="it-IT" altLang="it-IT" i="1">
                <a:latin typeface="Times New Roman" panose="02020603050405020304" pitchFamily="18" charset="0"/>
                <a:cs typeface="Times New Roman" panose="02020603050405020304" pitchFamily="18" charset="0"/>
              </a:rPr>
              <a:t>acc. </a:t>
            </a:r>
            <a:r>
              <a:rPr lang="it-IT" altLang="it-IT">
                <a:latin typeface="Times New Roman" panose="02020603050405020304" pitchFamily="18" charset="0"/>
                <a:cs typeface="Times New Roman" panose="02020603050405020304" pitchFamily="18" charset="0"/>
              </a:rPr>
              <a:t>spesso non è retto dalle preposizioni</a:t>
            </a:r>
            <a:r>
              <a:rPr lang="it-IT" altLang="it-IT" i="1">
                <a:latin typeface="Times New Roman" panose="02020603050405020304" pitchFamily="18" charset="0"/>
                <a:cs typeface="Times New Roman" panose="02020603050405020304" pitchFamily="18" charset="0"/>
              </a:rPr>
              <a:t> in </a:t>
            </a:r>
            <a:r>
              <a:rPr lang="it-IT" altLang="it-IT">
                <a:latin typeface="Times New Roman" panose="02020603050405020304" pitchFamily="18" charset="0"/>
                <a:cs typeface="Times New Roman" panose="02020603050405020304" pitchFamily="18" charset="0"/>
              </a:rPr>
              <a:t>o</a:t>
            </a:r>
            <a:r>
              <a:rPr lang="it-IT" altLang="it-IT" i="1">
                <a:latin typeface="Times New Roman" panose="02020603050405020304" pitchFamily="18" charset="0"/>
                <a:cs typeface="Times New Roman" panose="02020603050405020304" pitchFamily="18" charset="0"/>
              </a:rPr>
              <a:t> ad</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Spesso l’abl. non è preceduto da preposizioni per indicare luogo, provenienza, origine</a:t>
            </a:r>
          </a:p>
          <a:p>
            <a:pPr marL="0" indent="0" algn="just">
              <a:spcBef>
                <a:spcPts val="0"/>
              </a:spcBef>
              <a:buNone/>
              <a:defRPr/>
            </a:pPr>
            <a:r>
              <a:rPr lang="it-IT" altLang="it-IT" b="1">
                <a:latin typeface="Times New Roman" panose="02020603050405020304" pitchFamily="18" charset="0"/>
                <a:cs typeface="Times New Roman" panose="02020603050405020304" pitchFamily="18" charset="0"/>
              </a:rPr>
              <a:t>‣ </a:t>
            </a:r>
            <a:r>
              <a:rPr lang="it-IT" altLang="it-IT">
                <a:latin typeface="Times New Roman" panose="02020603050405020304" pitchFamily="18" charset="0"/>
                <a:cs typeface="Times New Roman" panose="02020603050405020304" pitchFamily="18" charset="0"/>
              </a:rPr>
              <a:t>uso di forme arcaiche: ad es. infinito pres. in </a:t>
            </a:r>
            <a:r>
              <a:rPr lang="it-IT" altLang="it-IT">
                <a:solidFill>
                  <a:srgbClr val="FF0000"/>
                </a:solidFill>
                <a:latin typeface="Times New Roman" panose="02020603050405020304" pitchFamily="18" charset="0"/>
                <a:cs typeface="Times New Roman" panose="02020603050405020304" pitchFamily="18" charset="0"/>
              </a:rPr>
              <a:t>-</a:t>
            </a:r>
            <a:r>
              <a:rPr lang="it-IT" altLang="it-IT" i="1">
                <a:solidFill>
                  <a:srgbClr val="FF0000"/>
                </a:solidFill>
                <a:latin typeface="Times New Roman" panose="02020603050405020304" pitchFamily="18" charset="0"/>
                <a:cs typeface="Times New Roman" panose="02020603050405020304" pitchFamily="18" charset="0"/>
              </a:rPr>
              <a:t>ier</a:t>
            </a:r>
            <a:endParaRPr lang="it-IT" altLang="it-IT">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defRPr/>
            </a:pPr>
            <a:r>
              <a:rPr lang="it-IT" altLang="it-IT" i="1">
                <a:latin typeface="Times New Roman" panose="02020603050405020304" pitchFamily="18" charset="0"/>
                <a:cs typeface="Times New Roman" panose="02020603050405020304" pitchFamily="18" charset="0"/>
              </a:rPr>
              <a:t> </a:t>
            </a:r>
          </a:p>
          <a:p>
            <a:pPr marL="0" indent="0" algn="just">
              <a:buNone/>
            </a:pPr>
            <a:endParaRPr lang="it-IT" b="1"/>
          </a:p>
        </p:txBody>
      </p:sp>
    </p:spTree>
    <p:extLst>
      <p:ext uri="{BB962C8B-B14F-4D97-AF65-F5344CB8AC3E}">
        <p14:creationId xmlns:p14="http://schemas.microsoft.com/office/powerpoint/2010/main" val="4678198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Tratti peculiari </a:t>
            </a:r>
          </a:p>
          <a:p>
            <a:pPr marL="342900" indent="-342900"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Virgilio rivolge l’attenzione sugli animali, sugli esseri viventi che come l’uomo nascono, si riproducono e muoiono, amano, deperiscono, sono vittima di malattie e muoiono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commozione nei confronti del dolore e della sofferenza di ogni forma vivente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trasfigurazione poetica </a:t>
            </a:r>
            <a:r>
              <a:rPr lang="it-IT">
                <a:latin typeface="Times New Roman" panose="02020603050405020304" pitchFamily="18" charset="0"/>
                <a:cs typeface="Times New Roman" panose="02020603050405020304" pitchFamily="18" charset="0"/>
              </a:rPr>
              <a:t>(applicazione degli stessi ‘sentimenti’ anche agli esseri inanimati: ai campi, ai venti, alle acque viene data sensibilità non sentimento,  mutabilità non vero e proprio movimento).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342900" indent="-342900"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Ai vegetali viene conferita una fisionomia e fattezze proprie sottraendoli alla materialità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 Virgilio conferisce </a:t>
            </a:r>
            <a:r>
              <a:rPr lang="it-IT" i="1">
                <a:latin typeface="Times New Roman" panose="02020603050405020304" pitchFamily="18" charset="0"/>
                <a:cs typeface="Times New Roman" panose="02020603050405020304" pitchFamily="18" charset="0"/>
              </a:rPr>
              <a:t>dignità letteraria </a:t>
            </a:r>
            <a:r>
              <a:rPr lang="it-IT">
                <a:latin typeface="Times New Roman" panose="02020603050405020304" pitchFamily="18" charset="0"/>
                <a:cs typeface="Times New Roman" panose="02020603050405020304" pitchFamily="18" charset="0"/>
              </a:rPr>
              <a:t>e </a:t>
            </a:r>
            <a:r>
              <a:rPr lang="it-IT" i="1">
                <a:latin typeface="Times New Roman" panose="02020603050405020304" pitchFamily="18" charset="0"/>
                <a:cs typeface="Times New Roman" panose="02020603050405020304" pitchFamily="18" charset="0"/>
              </a:rPr>
              <a:t>citazione poetica </a:t>
            </a:r>
            <a:r>
              <a:rPr lang="it-IT">
                <a:latin typeface="Times New Roman" panose="02020603050405020304" pitchFamily="18" charset="0"/>
                <a:cs typeface="Times New Roman" panose="02020603050405020304" pitchFamily="18" charset="0"/>
              </a:rPr>
              <a:t>a ‘soggetti’ presenti sostanzialmente nella manualistica (nuova funzione e modalità di utilizzo dell’onomastica)</a:t>
            </a:r>
          </a:p>
          <a:p>
            <a:pPr marL="0" indent="0" algn="ctr">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Attitudine al patire</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a:t>
            </a: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Nel mondo animale tutto è passione che nasce dall’attitudine ad appetire gli oggetti del mondo esterno sulla spinta della sopravvivenza e della continuità della specie</a:t>
            </a:r>
          </a:p>
          <a:p>
            <a:pPr marL="0" indent="0" algn="just">
              <a:buNone/>
            </a:pPr>
            <a:endParaRPr lang="it-IT" b="1" i="1">
              <a:latin typeface="Times New Roman" panose="02020603050405020304" pitchFamily="18" charset="0"/>
              <a:cs typeface="Times New Roman" panose="02020603050405020304" pitchFamily="18" charset="0"/>
            </a:endParaRPr>
          </a:p>
        </p:txBody>
      </p:sp>
      <p:sp>
        <p:nvSpPr>
          <p:cNvPr id="2" name="Ovale 1">
            <a:extLst>
              <a:ext uri="{FF2B5EF4-FFF2-40B4-BE49-F238E27FC236}">
                <a16:creationId xmlns:a16="http://schemas.microsoft.com/office/drawing/2014/main" id="{FE9A45A7-1EF0-4DA5-AF9E-EBA06574E165}"/>
              </a:ext>
            </a:extLst>
          </p:cNvPr>
          <p:cNvSpPr/>
          <p:nvPr/>
        </p:nvSpPr>
        <p:spPr>
          <a:xfrm>
            <a:off x="4672668" y="444617"/>
            <a:ext cx="1124125" cy="47817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5" name="Connettore 2 4">
            <a:extLst>
              <a:ext uri="{FF2B5EF4-FFF2-40B4-BE49-F238E27FC236}">
                <a16:creationId xmlns:a16="http://schemas.microsoft.com/office/drawing/2014/main" id="{E59F8CC9-E117-459A-99C7-70676B5783DA}"/>
              </a:ext>
            </a:extLst>
          </p:cNvPr>
          <p:cNvCxnSpPr>
            <a:cxnSpLocks/>
            <a:stCxn id="2" idx="6"/>
          </p:cNvCxnSpPr>
          <p:nvPr/>
        </p:nvCxnSpPr>
        <p:spPr>
          <a:xfrm>
            <a:off x="5796793" y="683703"/>
            <a:ext cx="0" cy="3846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1973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Aft>
                <a:spcPts val="0"/>
              </a:spcAft>
              <a:buNone/>
              <a:defRPr/>
            </a:pPr>
            <a:r>
              <a:rPr lang="it-IT">
                <a:latin typeface="Times New Roman" panose="02020603050405020304" pitchFamily="18" charset="0"/>
                <a:cs typeface="Times New Roman" panose="02020603050405020304" pitchFamily="18" charset="0"/>
              </a:rPr>
              <a:t>«Erano ormai spariti alla mente del Poeta i sereni templi della sapienza epicurea; più non credeva egli all’atarassia come fonte di felicità; alla possibilità pratica di sopprimere le passioni, e prima fra tutte l’amore (la Venere Genitrice di Lucrezio); all’armonia essenziale dell’esistenza, scevra da affezioni nocive. Oramai si faceva luce nell’animo del Poeta la necessità, anzi l’utilità di queste passioni, per le quali gli eroi del suo futuro poema, combatteranno e moriranno […]. Nulla di magnanimo si era mai compiuto senza le passioni; senza l’ira di Achille la guerra di Troia non avrebbe avuto il suo epico corso; le passioni conferiscono a questa nostra vita di poveri esseri umani potenza ed energia, costanza di volontà, acutezza di intelligenza, forza di ideali. E in primo luogo è l’amore, a qualunque oggetto sia esso rivolto, in qualunque espressione si manifesti, sia positiva e simpatetica di profondo affetto e trasporto, sia negativa e contraria di inestinguibile odio, quello che spinge gli uomini a vivere, operare, e degnamente morire; senza l’amore nulla di grande e di sublime vi sarebbe nella vita degli eroi e delle eroine; senza l’amore Didone non sarebbe mai ascesa sul rogo, né avrebbe scagliata la maledizione punica sul popolo romano» (Della Corte 1986, pp. 7-8).</a:t>
            </a:r>
          </a:p>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Aft>
                <a:spcPts val="0"/>
              </a:spcAft>
              <a:buNone/>
              <a:defRPr/>
            </a:pPr>
            <a:r>
              <a:rPr lang="it-IT">
                <a:latin typeface="Times New Roman" panose="02020603050405020304" pitchFamily="18" charset="0"/>
                <a:cs typeface="Times New Roman" panose="02020603050405020304" pitchFamily="18" charset="0"/>
              </a:rPr>
              <a:t>- Tutto è amore nello slancio vitale dell’esistenza stessa → concezione universale: l’amore come elemento cosmico coesivo e la morte è la forza dissolutrice per cui tutto si separa e sparisce nel Nulla →  </a:t>
            </a:r>
            <a:r>
              <a:rPr lang="it-IT" i="1">
                <a:latin typeface="Times New Roman" panose="02020603050405020304" pitchFamily="18" charset="0"/>
                <a:cs typeface="Times New Roman" panose="02020603050405020304" pitchFamily="18" charset="0"/>
              </a:rPr>
              <a:t>amore e morte binomio indissolubile </a:t>
            </a:r>
            <a:r>
              <a:rPr lang="it-IT">
                <a:latin typeface="Times New Roman" panose="02020603050405020304" pitchFamily="18" charset="0"/>
                <a:cs typeface="Times New Roman" panose="02020603050405020304" pitchFamily="18" charset="0"/>
              </a:rPr>
              <a:t>(valore e funzione strutturante nella selezione della </a:t>
            </a:r>
            <a:r>
              <a:rPr lang="it-IT" i="1">
                <a:latin typeface="Times New Roman" panose="02020603050405020304" pitchFamily="18" charset="0"/>
                <a:cs typeface="Times New Roman" panose="02020603050405020304" pitchFamily="18" charset="0"/>
              </a:rPr>
              <a:t>materia </a:t>
            </a:r>
            <a:r>
              <a:rPr lang="it-IT">
                <a:latin typeface="Times New Roman" panose="02020603050405020304" pitchFamily="18" charset="0"/>
                <a:cs typeface="Times New Roman" panose="02020603050405020304" pitchFamily="18" charset="0"/>
              </a:rPr>
              <a:t>del libro)</a:t>
            </a:r>
          </a:p>
          <a:p>
            <a:endParaRPr lang="it-IT"/>
          </a:p>
        </p:txBody>
      </p:sp>
      <p:sp>
        <p:nvSpPr>
          <p:cNvPr id="2" name="Rettangolo con angoli arrotondati 1">
            <a:extLst>
              <a:ext uri="{FF2B5EF4-FFF2-40B4-BE49-F238E27FC236}">
                <a16:creationId xmlns:a16="http://schemas.microsoft.com/office/drawing/2014/main" id="{38A58EFF-154A-4A1F-A213-1A50907DE43C}"/>
              </a:ext>
            </a:extLst>
          </p:cNvPr>
          <p:cNvSpPr/>
          <p:nvPr/>
        </p:nvSpPr>
        <p:spPr>
          <a:xfrm>
            <a:off x="0" y="58723"/>
            <a:ext cx="12192000" cy="509211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73599830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Aft>
                <a:spcPts val="0"/>
              </a:spcAft>
              <a:buNone/>
              <a:defRPr/>
            </a:pPr>
            <a:r>
              <a:rPr lang="it-IT" b="1">
                <a:latin typeface="Times New Roman" panose="02020603050405020304" pitchFamily="18" charset="0"/>
                <a:cs typeface="Times New Roman" panose="02020603050405020304" pitchFamily="18" charset="0"/>
              </a:rPr>
              <a:t>- Più in generale…</a:t>
            </a:r>
          </a:p>
          <a:p>
            <a:pPr marL="0" indent="0" algn="just">
              <a:spcAft>
                <a:spcPts val="0"/>
              </a:spcAft>
              <a:buNone/>
              <a:defRPr/>
            </a:pPr>
            <a:endParaRPr lang="it-IT" b="1">
              <a:latin typeface="Times New Roman" panose="02020603050405020304" pitchFamily="18" charset="0"/>
              <a:cs typeface="Times New Roman" panose="02020603050405020304" pitchFamily="18" charset="0"/>
            </a:endParaRPr>
          </a:p>
          <a:p>
            <a:pPr algn="just">
              <a:spcAft>
                <a:spcPts val="0"/>
              </a:spcAft>
              <a:buFontTx/>
              <a:buChar char="-"/>
              <a:defRPr/>
            </a:pPr>
            <a:r>
              <a:rPr lang="it-IT">
                <a:latin typeface="Times New Roman" panose="02020603050405020304" pitchFamily="18" charset="0"/>
                <a:cs typeface="Times New Roman" panose="02020603050405020304" pitchFamily="18" charset="0"/>
              </a:rPr>
              <a:t>Trattazione scientifica →  influsso nella poesia della formazione manualistica del poeta e delle fonti erudite </a:t>
            </a:r>
          </a:p>
          <a:p>
            <a:pPr marL="0" indent="0" algn="just">
              <a:spcAft>
                <a:spcPts val="0"/>
              </a:spcAft>
              <a:buNone/>
              <a:defRPr/>
            </a:pPr>
            <a:endParaRPr lang="it-IT" u="sng">
              <a:latin typeface="Times New Roman" panose="02020603050405020304" pitchFamily="18" charset="0"/>
              <a:cs typeface="Times New Roman" panose="02020603050405020304" pitchFamily="18" charset="0"/>
            </a:endParaRPr>
          </a:p>
          <a:p>
            <a:pPr algn="just">
              <a:spcAft>
                <a:spcPts val="0"/>
              </a:spcAft>
              <a:buFontTx/>
              <a:buChar char="-"/>
              <a:defRPr/>
            </a:pPr>
            <a:r>
              <a:rPr lang="it-IT">
                <a:latin typeface="Times New Roman" panose="02020603050405020304" pitchFamily="18" charset="0"/>
                <a:cs typeface="Times New Roman" panose="02020603050405020304" pitchFamily="18" charset="0"/>
              </a:rPr>
              <a:t>Osservazione attenta del mondo animale e naturale →  fraterna simpatia, commossa partecipazione emotiva, tenerezza di fondo: nella trasfigurazione poetica simbiosi e partecipazione tra mondo animale e umano nella contrapposizione tra slancio alla vita/ passione e dolore e morte</a:t>
            </a:r>
          </a:p>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algn="just">
              <a:spcAft>
                <a:spcPts val="0"/>
              </a:spcAft>
              <a:buFontTx/>
              <a:buChar char="-"/>
              <a:defRPr/>
            </a:pPr>
            <a:r>
              <a:rPr lang="it-IT">
                <a:latin typeface="Times New Roman" panose="02020603050405020304" pitchFamily="18" charset="0"/>
                <a:cs typeface="Times New Roman" panose="02020603050405020304" pitchFamily="18" charset="0"/>
              </a:rPr>
              <a:t>Semplicità e ‘senso religioso’</a:t>
            </a:r>
          </a:p>
          <a:p>
            <a:pPr marL="0" indent="0" algn="just">
              <a:spcAft>
                <a:spcPts val="0"/>
              </a:spcAft>
              <a:buNone/>
              <a:defRPr/>
            </a:pPr>
            <a:endParaRPr lang="it-IT">
              <a:latin typeface="Times New Roman" panose="02020603050405020304" pitchFamily="18" charset="0"/>
              <a:cs typeface="Times New Roman" panose="02020603050405020304" pitchFamily="18" charset="0"/>
            </a:endParaRPr>
          </a:p>
          <a:p>
            <a:pPr algn="just">
              <a:spcAft>
                <a:spcPts val="0"/>
              </a:spcAft>
              <a:buFontTx/>
              <a:buChar char="-"/>
              <a:defRPr/>
            </a:pPr>
            <a:r>
              <a:rPr lang="it-IT" i="1">
                <a:latin typeface="Times New Roman" panose="02020603050405020304" pitchFamily="18" charset="0"/>
                <a:cs typeface="Times New Roman" panose="02020603050405020304" pitchFamily="18" charset="0"/>
              </a:rPr>
              <a:t>Pathos </a:t>
            </a:r>
            <a:r>
              <a:rPr lang="it-IT">
                <a:latin typeface="Times New Roman" panose="02020603050405020304" pitchFamily="18" charset="0"/>
                <a:cs typeface="Times New Roman" panose="02020603050405020304" pitchFamily="18" charset="0"/>
              </a:rPr>
              <a:t>e meraviglia → ‘sublime’</a:t>
            </a:r>
            <a:endParaRPr lang="it-IT" i="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8954188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A7EEE1-3970-4B43-8C66-6583F4AED8FA}"/>
              </a:ext>
            </a:extLst>
          </p:cNvPr>
          <p:cNvSpPr>
            <a:spLocks noGrp="1"/>
          </p:cNvSpPr>
          <p:nvPr>
            <p:ph idx="1"/>
          </p:nvPr>
        </p:nvSpPr>
        <p:spPr>
          <a:xfrm>
            <a:off x="0" y="0"/>
            <a:ext cx="12192000" cy="6858000"/>
          </a:xfrm>
          <a:blipFill>
            <a:blip r:embed="rId2"/>
            <a:tile tx="0" ty="0" sx="100000" sy="100000" flip="none" algn="tl"/>
          </a:blipFill>
        </p:spPr>
        <p:txBody>
          <a:bodyPr/>
          <a:lstStyle/>
          <a:p>
            <a:pPr algn="just">
              <a:spcBef>
                <a:spcPts val="0"/>
              </a:spcBef>
              <a:spcAft>
                <a:spcPts val="0"/>
              </a:spcAft>
              <a:buFontTx/>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Il compito </a:t>
            </a:r>
            <a:r>
              <a:rPr lang="it-IT" i="1">
                <a:latin typeface="Times New Roman" panose="02020603050405020304" pitchFamily="18" charset="0"/>
                <a:cs typeface="Times New Roman" panose="02020603050405020304" pitchFamily="18" charset="0"/>
              </a:rPr>
              <a:t>grande </a:t>
            </a:r>
            <a:r>
              <a:rPr lang="it-IT">
                <a:latin typeface="Times New Roman" panose="02020603050405020304" pitchFamily="18" charset="0"/>
                <a:cs typeface="Times New Roman" panose="02020603050405020304" pitchFamily="18" charset="0"/>
              </a:rPr>
              <a:t>sta nelle cose </a:t>
            </a:r>
            <a:r>
              <a:rPr lang="it-IT" i="1">
                <a:latin typeface="Times New Roman" panose="02020603050405020304" pitchFamily="18" charset="0"/>
                <a:cs typeface="Times New Roman" panose="02020603050405020304" pitchFamily="18" charset="0"/>
              </a:rPr>
              <a:t>piccole</a:t>
            </a:r>
            <a:r>
              <a:rPr lang="it-IT">
                <a:latin typeface="Times New Roman" panose="02020603050405020304" pitchFamily="18" charset="0"/>
                <a:cs typeface="Times New Roman" panose="02020603050405020304" pitchFamily="18" charset="0"/>
              </a:rPr>
              <a:t> → non si tratta di insegnare agli uomini ignari le leggi della natura per combattere angoscia e superstizione, ma di conoscere le divinità dei contadini per renderli edotti e coscienti della benedizione della vita quotidiana e delle sue ricchezze</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senso e problematicità di una poesia che</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aspira allo stesso grado di serietà della poesia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lucreziana misurandosi con una materia di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livello differente</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FontTx/>
              <a:buChar char="-"/>
              <a:defRPr/>
            </a:pPr>
            <a:r>
              <a:rPr lang="it-IT">
                <a:latin typeface="Times New Roman" panose="02020603050405020304" pitchFamily="18" charset="0"/>
                <a:cs typeface="Times New Roman" panose="02020603050405020304" pitchFamily="18" charset="0"/>
              </a:rPr>
              <a:t>Virgilio non dimostra o disvela il misterioso ma fa apprezzare come meraviglia quello che già si possiede (spettacolo della natura e umile lavoro dei campi)</a:t>
            </a:r>
          </a:p>
          <a:p>
            <a:endParaRPr lang="it-IT"/>
          </a:p>
        </p:txBody>
      </p:sp>
      <p:cxnSp>
        <p:nvCxnSpPr>
          <p:cNvPr id="10" name="Connettore 2 9">
            <a:extLst>
              <a:ext uri="{FF2B5EF4-FFF2-40B4-BE49-F238E27FC236}">
                <a16:creationId xmlns:a16="http://schemas.microsoft.com/office/drawing/2014/main" id="{09DA8865-A84D-4991-BC2A-904E207CCD4F}"/>
              </a:ext>
            </a:extLst>
          </p:cNvPr>
          <p:cNvCxnSpPr>
            <a:cxnSpLocks/>
          </p:cNvCxnSpPr>
          <p:nvPr/>
        </p:nvCxnSpPr>
        <p:spPr>
          <a:xfrm>
            <a:off x="7432646" y="1744910"/>
            <a:ext cx="0" cy="8305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28287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AA7EEE1-3970-4B43-8C66-6583F4AED8FA}"/>
              </a:ext>
            </a:extLst>
          </p:cNvPr>
          <p:cNvSpPr>
            <a:spLocks noGrp="1"/>
          </p:cNvSpPr>
          <p:nvPr>
            <p:ph idx="1"/>
          </p:nvPr>
        </p:nvSpPr>
        <p:spPr>
          <a:xfrm>
            <a:off x="0" y="0"/>
            <a:ext cx="12192000" cy="6858000"/>
          </a:xfrm>
          <a:blipFill>
            <a:blip r:embed="rId2"/>
            <a:tile tx="0" ty="0" sx="100000" sy="100000" flip="none" algn="tl"/>
          </a:blipFill>
          <a:ln>
            <a:solidFill>
              <a:schemeClr val="accent1"/>
            </a:solidFill>
          </a:ln>
        </p:spPr>
        <p:txBody>
          <a:bodyPr/>
          <a:lstStyle/>
          <a:p>
            <a:pPr marL="0" indent="0" algn="just">
              <a:buNone/>
              <a:defRPr/>
            </a:pPr>
            <a:endParaRPr lang="it-IT">
              <a:latin typeface="Times New Roman" panose="02020603050405020304" pitchFamily="18" charset="0"/>
              <a:cs typeface="Times New Roman" panose="02020603050405020304" pitchFamily="18" charset="0"/>
            </a:endParaRPr>
          </a:p>
          <a:p>
            <a:pPr marL="0" indent="0" algn="just">
              <a:buNone/>
              <a:defRPr/>
            </a:pPr>
            <a:r>
              <a:rPr lang="it-IT">
                <a:latin typeface="Times New Roman" panose="02020603050405020304" pitchFamily="18" charset="0"/>
                <a:cs typeface="Times New Roman" panose="02020603050405020304" pitchFamily="18" charset="0"/>
              </a:rPr>
              <a:t>«Se Lucrezio tende a ricondurre tutta la realtà delle cose, e con esse la stessa cultura umana, alla </a:t>
            </a:r>
            <a:r>
              <a:rPr lang="it-IT" i="1">
                <a:latin typeface="Times New Roman" panose="02020603050405020304" pitchFamily="18" charset="0"/>
                <a:cs typeface="Times New Roman" panose="02020603050405020304" pitchFamily="18" charset="0"/>
              </a:rPr>
              <a:t>natura</a:t>
            </a:r>
            <a:r>
              <a:rPr lang="it-IT">
                <a:latin typeface="Times New Roman" panose="02020603050405020304" pitchFamily="18" charset="0"/>
                <a:cs typeface="Times New Roman" panose="02020603050405020304" pitchFamily="18" charset="0"/>
              </a:rPr>
              <a:t>, lo sforzo di Virgilio va in senso opposto: per quel che può, egli asseconda la trasformazione della natura in </a:t>
            </a:r>
            <a:r>
              <a:rPr lang="it-IT" i="1">
                <a:latin typeface="Times New Roman" panose="02020603050405020304" pitchFamily="18" charset="0"/>
                <a:cs typeface="Times New Roman" panose="02020603050405020304" pitchFamily="18" charset="0"/>
              </a:rPr>
              <a:t>cultura </a:t>
            </a:r>
            <a:r>
              <a:rPr lang="it-IT">
                <a:latin typeface="Times New Roman" panose="02020603050405020304" pitchFamily="18" charset="0"/>
                <a:cs typeface="Times New Roman" panose="02020603050405020304" pitchFamily="18" charset="0"/>
              </a:rPr>
              <a:t>degli uomini» (Conte, 1980, p. XII).</a:t>
            </a:r>
          </a:p>
          <a:p>
            <a:pPr marL="0" indent="0" algn="just">
              <a:buNone/>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defRPr/>
            </a:pPr>
            <a:r>
              <a:rPr lang="it-IT">
                <a:latin typeface="Times New Roman" panose="02020603050405020304" pitchFamily="18" charset="0"/>
                <a:cs typeface="Times New Roman" panose="02020603050405020304" pitchFamily="18" charset="0"/>
              </a:rPr>
              <a:t>A livello di struttura Virgilio sistematizza e formalizza quanto sperimentato da Lucrezio </a:t>
            </a:r>
          </a:p>
          <a:p>
            <a:pPr marL="0" indent="0" algn="just">
              <a:spcBef>
                <a:spcPts val="0"/>
              </a:spcBef>
              <a:spcAft>
                <a:spcPts val="0"/>
              </a:spcAft>
              <a:buNone/>
              <a:defRPr/>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defRPr/>
            </a:pPr>
            <a:r>
              <a:rPr lang="it-IT">
                <a:latin typeface="Times New Roman" panose="02020603050405020304" pitchFamily="18" charset="0"/>
                <a:cs typeface="Times New Roman" panose="02020603050405020304" pitchFamily="18" charset="0"/>
              </a:rPr>
              <a:t>opera didascalica organizzata per libri autonomi su singolo tema dotati di un proemio e di una sezione finale con un’ampia digressione</a:t>
            </a:r>
          </a:p>
          <a:p>
            <a:pPr marL="0" indent="0" algn="just">
              <a:buNone/>
              <a:defRPr/>
            </a:pPr>
            <a:endParaRPr lang="it-IT">
              <a:latin typeface="Times New Roman" panose="02020603050405020304" pitchFamily="18" charset="0"/>
              <a:cs typeface="Times New Roman" panose="02020603050405020304" pitchFamily="18" charset="0"/>
            </a:endParaRPr>
          </a:p>
          <a:p>
            <a:pPr algn="just">
              <a:buFontTx/>
              <a:buChar char="-"/>
              <a:defRPr/>
            </a:pPr>
            <a:r>
              <a:rPr lang="it-IT">
                <a:latin typeface="Times New Roman" panose="02020603050405020304" pitchFamily="18" charset="0"/>
                <a:cs typeface="Times New Roman" panose="02020603050405020304" pitchFamily="18" charset="0"/>
              </a:rPr>
              <a:t>Simmetria perfetta da libro a libro che nel perfezionamento di Virgilio diventa una legge di composizione</a:t>
            </a:r>
          </a:p>
          <a:p>
            <a:pPr marL="0" indent="0" algn="just">
              <a:buNone/>
              <a:defRPr/>
            </a:pPr>
            <a:endParaRPr lang="it-IT">
              <a:latin typeface="Times New Roman" panose="02020603050405020304" pitchFamily="18" charset="0"/>
              <a:cs typeface="Times New Roman" panose="02020603050405020304" pitchFamily="18" charset="0"/>
            </a:endParaRPr>
          </a:p>
          <a:p>
            <a:endParaRPr lang="it-IT"/>
          </a:p>
        </p:txBody>
      </p:sp>
      <p:sp>
        <p:nvSpPr>
          <p:cNvPr id="2" name="Rettangolo con angoli arrotondati 1">
            <a:extLst>
              <a:ext uri="{FF2B5EF4-FFF2-40B4-BE49-F238E27FC236}">
                <a16:creationId xmlns:a16="http://schemas.microsoft.com/office/drawing/2014/main" id="{C1C81562-AA10-4A51-99F1-2F26C60C7FF4}"/>
              </a:ext>
            </a:extLst>
          </p:cNvPr>
          <p:cNvSpPr/>
          <p:nvPr/>
        </p:nvSpPr>
        <p:spPr>
          <a:xfrm>
            <a:off x="58723" y="486561"/>
            <a:ext cx="12071757" cy="134223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5" name="Connettore 2 4">
            <a:extLst>
              <a:ext uri="{FF2B5EF4-FFF2-40B4-BE49-F238E27FC236}">
                <a16:creationId xmlns:a16="http://schemas.microsoft.com/office/drawing/2014/main" id="{9E42ED84-FC4F-40E7-A50A-B637168A98B2}"/>
              </a:ext>
            </a:extLst>
          </p:cNvPr>
          <p:cNvCxnSpPr/>
          <p:nvPr/>
        </p:nvCxnSpPr>
        <p:spPr>
          <a:xfrm>
            <a:off x="5754848" y="2701255"/>
            <a:ext cx="0" cy="6207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7878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Manilio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Astronomica</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I 1-90</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10423455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E6E3FD2-C3E2-4909-A056-A9AFFE44696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sz="2800" b="1">
                <a:latin typeface="Times New Roman" panose="02020603050405020304" pitchFamily="18" charset="0"/>
                <a:cs typeface="Times New Roman" panose="02020603050405020304" pitchFamily="18" charset="0"/>
              </a:rPr>
              <a:t>Gli </a:t>
            </a:r>
            <a:r>
              <a:rPr lang="it-IT" sz="2800" b="1" i="1">
                <a:latin typeface="Times New Roman" panose="02020603050405020304" pitchFamily="18" charset="0"/>
                <a:cs typeface="Times New Roman" panose="02020603050405020304" pitchFamily="18" charset="0"/>
              </a:rPr>
              <a:t>Astronomica</a:t>
            </a:r>
            <a:r>
              <a:rPr lang="it-IT" sz="2800" b="1">
                <a:latin typeface="Times New Roman" panose="02020603050405020304" pitchFamily="18" charset="0"/>
                <a:cs typeface="Times New Roman" panose="02020603050405020304" pitchFamily="18" charset="0"/>
              </a:rPr>
              <a:t> </a:t>
            </a:r>
          </a:p>
          <a:p>
            <a:pPr marL="0" indent="0" algn="ctr">
              <a:buNone/>
            </a:pPr>
            <a:endParaRPr lang="it-IT" b="1">
              <a:latin typeface="Times New Roman" panose="02020603050405020304" pitchFamily="18" charset="0"/>
              <a:cs typeface="Times New Roman" panose="02020603050405020304" pitchFamily="18" charset="0"/>
            </a:endParaRPr>
          </a:p>
          <a:p>
            <a:pPr marL="0" indent="0">
              <a:buNone/>
            </a:pPr>
            <a:r>
              <a:rPr lang="it-IT" b="1">
                <a:solidFill>
                  <a:srgbClr val="0070C0"/>
                </a:solidFill>
                <a:latin typeface="Times New Roman" panose="02020603050405020304" pitchFamily="18" charset="0"/>
                <a:cs typeface="Times New Roman" panose="02020603050405020304" pitchFamily="18" charset="0"/>
              </a:rPr>
              <a:t>-</a:t>
            </a:r>
            <a:r>
              <a:rPr lang="it-IT" b="1">
                <a:solidFill>
                  <a:srgbClr val="00B050"/>
                </a:solidFill>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Parte della composizione dell’opera è avvenuta durante il regno di Tiberio </a:t>
            </a:r>
          </a:p>
          <a:p>
            <a:pPr marL="0" indent="0">
              <a:buNone/>
            </a:pPr>
            <a:endParaRPr lang="it-IT" b="1">
              <a:latin typeface="Times New Roman" panose="02020603050405020304" pitchFamily="18" charset="0"/>
              <a:cs typeface="Times New Roman" panose="02020603050405020304" pitchFamily="18" charset="0"/>
            </a:endParaRPr>
          </a:p>
          <a:p>
            <a:pPr>
              <a:buClr>
                <a:srgbClr val="0070C0"/>
              </a:buClr>
            </a:pPr>
            <a:r>
              <a:rPr lang="it-IT" b="1">
                <a:latin typeface="Times New Roman" panose="02020603050405020304" pitchFamily="18" charset="0"/>
                <a:cs typeface="Times New Roman" panose="02020603050405020304" pitchFamily="18" charset="0"/>
              </a:rPr>
              <a:t>Libro I:  </a:t>
            </a:r>
            <a:r>
              <a:rPr lang="it-IT">
                <a:latin typeface="Times New Roman" panose="02020603050405020304" pitchFamily="18" charset="0"/>
                <a:cs typeface="Times New Roman" panose="02020603050405020304" pitchFamily="18" charset="0"/>
              </a:rPr>
              <a:t>origine del cosmo e della descrizione di esso </a:t>
            </a:r>
          </a:p>
          <a:p>
            <a:pPr>
              <a:buClr>
                <a:srgbClr val="0070C0"/>
              </a:buClr>
            </a:pPr>
            <a:r>
              <a:rPr lang="it-IT" b="1">
                <a:latin typeface="Times New Roman" panose="02020603050405020304" pitchFamily="18" charset="0"/>
                <a:cs typeface="Times New Roman" panose="02020603050405020304" pitchFamily="18" charset="0"/>
              </a:rPr>
              <a:t>Libro II: </a:t>
            </a:r>
            <a:r>
              <a:rPr lang="it-IT">
                <a:latin typeface="Times New Roman" panose="02020603050405020304" pitchFamily="18" charset="0"/>
                <a:cs typeface="Times New Roman" panose="02020603050405020304" pitchFamily="18" charset="0"/>
              </a:rPr>
              <a:t>segni zodiacali </a:t>
            </a:r>
          </a:p>
          <a:p>
            <a:pPr>
              <a:buClr>
                <a:srgbClr val="0070C0"/>
              </a:buClr>
            </a:pPr>
            <a:r>
              <a:rPr lang="it-IT" b="1">
                <a:latin typeface="Times New Roman" panose="02020603050405020304" pitchFamily="18" charset="0"/>
                <a:cs typeface="Times New Roman" panose="02020603050405020304" pitchFamily="18" charset="0"/>
              </a:rPr>
              <a:t>Libro III: </a:t>
            </a:r>
            <a:r>
              <a:rPr lang="it-IT">
                <a:latin typeface="Times New Roman" panose="02020603050405020304" pitchFamily="18" charset="0"/>
                <a:cs typeface="Times New Roman" panose="02020603050405020304" pitchFamily="18" charset="0"/>
              </a:rPr>
              <a:t>tecnica e capacità di stabilire l’oroscopo a partire dalla nascita </a:t>
            </a:r>
          </a:p>
          <a:p>
            <a:pPr>
              <a:buClr>
                <a:srgbClr val="0070C0"/>
              </a:buClr>
            </a:pPr>
            <a:r>
              <a:rPr lang="it-IT" b="1">
                <a:latin typeface="Times New Roman" panose="02020603050405020304" pitchFamily="18" charset="0"/>
                <a:cs typeface="Times New Roman" panose="02020603050405020304" pitchFamily="18" charset="0"/>
              </a:rPr>
              <a:t>Libro IV: </a:t>
            </a:r>
            <a:r>
              <a:rPr lang="it-IT">
                <a:latin typeface="Times New Roman" panose="02020603050405020304" pitchFamily="18" charset="0"/>
                <a:cs typeface="Times New Roman" panose="02020603050405020304" pitchFamily="18" charset="0"/>
              </a:rPr>
              <a:t>influenza dei segni zodiacali nella vita di ogni singolo individuo </a:t>
            </a:r>
          </a:p>
          <a:p>
            <a:pPr>
              <a:buClr>
                <a:srgbClr val="0070C0"/>
              </a:buClr>
            </a:pPr>
            <a:r>
              <a:rPr lang="it-IT" b="1">
                <a:latin typeface="Times New Roman" panose="02020603050405020304" pitchFamily="18" charset="0"/>
                <a:cs typeface="Times New Roman" panose="02020603050405020304" pitchFamily="18" charset="0"/>
              </a:rPr>
              <a:t>Libro V: </a:t>
            </a:r>
            <a:r>
              <a:rPr lang="it-IT">
                <a:latin typeface="Times New Roman" panose="02020603050405020304" pitchFamily="18" charset="0"/>
                <a:cs typeface="Times New Roman" panose="02020603050405020304" pitchFamily="18" charset="0"/>
              </a:rPr>
              <a:t>segni extrazodiacali  </a:t>
            </a:r>
          </a:p>
        </p:txBody>
      </p:sp>
    </p:spTree>
    <p:extLst>
      <p:ext uri="{BB962C8B-B14F-4D97-AF65-F5344CB8AC3E}">
        <p14:creationId xmlns:p14="http://schemas.microsoft.com/office/powerpoint/2010/main" val="385236140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9014C9E-180F-4F7B-AC7E-9B0AE4556EEF}"/>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a:spcBef>
                <a:spcPts val="0"/>
              </a:spcBef>
              <a:spcAft>
                <a:spcPts val="0"/>
              </a:spcAft>
              <a:buClr>
                <a:srgbClr val="0070C0"/>
              </a:buClr>
              <a:buFont typeface="Arial" panose="020B0604020202020204" pitchFamily="34" charset="0"/>
              <a:buChar char="•"/>
            </a:pPr>
            <a:r>
              <a:rPr lang="it-IT">
                <a:latin typeface="Times New Roman" panose="02020603050405020304" pitchFamily="18" charset="0"/>
                <a:cs typeface="Times New Roman" panose="02020603050405020304" pitchFamily="18" charset="0"/>
              </a:rPr>
              <a:t>Manilio si colloca pienamente nel genere didascalico        quasi </a:t>
            </a:r>
            <a:r>
              <a:rPr lang="it-IT" i="1">
                <a:latin typeface="Times New Roman" panose="02020603050405020304" pitchFamily="18" charset="0"/>
                <a:cs typeface="Times New Roman" panose="02020603050405020304" pitchFamily="18" charset="0"/>
              </a:rPr>
              <a:t>summa </a:t>
            </a:r>
            <a:r>
              <a:rPr lang="it-IT">
                <a:latin typeface="Times New Roman" panose="02020603050405020304" pitchFamily="18" charset="0"/>
                <a:cs typeface="Times New Roman" panose="02020603050405020304" pitchFamily="18" charset="0"/>
              </a:rPr>
              <a:t>di esso </a:t>
            </a:r>
          </a:p>
          <a:p>
            <a:pPr>
              <a:spcBef>
                <a:spcPts val="0"/>
              </a:spcBef>
              <a:spcAft>
                <a:spcPts val="0"/>
              </a:spcAft>
              <a:buClr>
                <a:srgbClr val="0070C0"/>
              </a:buClr>
              <a:buFont typeface="Arial" panose="020B0604020202020204" pitchFamily="34" charset="0"/>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pPr>
            <a:r>
              <a:rPr lang="it-IT">
                <a:latin typeface="Times New Roman" panose="02020603050405020304" pitchFamily="18" charset="0"/>
                <a:cs typeface="Times New Roman" panose="02020603050405020304" pitchFamily="18" charset="0"/>
              </a:rPr>
              <a:t>Ripresa del modello arateo ma con sviluppo sul versante astrologico e interesse rivolto all’indagine del rapporto tra uomo e segno zodiacale che lo rappresenta       quadro di interpretazione universale sulla base della ricezione dello stoicismo cosmologico di Posidonio </a:t>
            </a:r>
          </a:p>
          <a:p>
            <a:pPr marL="0" indent="0" algn="just">
              <a:spcBef>
                <a:spcPts val="0"/>
              </a:spcBef>
              <a:spcAft>
                <a:spcPts val="0"/>
              </a:spcAft>
              <a:buClr>
                <a:srgbClr val="0070C0"/>
              </a:buClr>
              <a:buNone/>
            </a:pPr>
            <a:r>
              <a:rPr lang="it-IT">
                <a:latin typeface="Times New Roman" panose="02020603050405020304" pitchFamily="18" charset="0"/>
                <a:cs typeface="Times New Roman" panose="02020603050405020304" pitchFamily="18" charset="0"/>
              </a:rPr>
              <a:t>                  </a:t>
            </a:r>
          </a:p>
          <a:p>
            <a:pPr algn="just">
              <a:spcBef>
                <a:spcPts val="0"/>
              </a:spcBef>
              <a:spcAft>
                <a:spcPts val="0"/>
              </a:spcAft>
              <a:buClr>
                <a:srgbClr val="0070C0"/>
              </a:buClr>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Connessione tra il </a:t>
            </a:r>
            <a:r>
              <a:rPr lang="it-IT" i="1">
                <a:latin typeface="Times New Roman" panose="02020603050405020304" pitchFamily="18" charset="0"/>
                <a:cs typeface="Times New Roman" panose="02020603050405020304" pitchFamily="18" charset="0"/>
              </a:rPr>
              <a:t>dulce </a:t>
            </a:r>
            <a:r>
              <a:rPr lang="it-IT">
                <a:latin typeface="Times New Roman" panose="02020603050405020304" pitchFamily="18" charset="0"/>
                <a:cs typeface="Times New Roman" panose="02020603050405020304" pitchFamily="18" charset="0"/>
              </a:rPr>
              <a:t>della poesia e il </a:t>
            </a:r>
            <a:r>
              <a:rPr lang="it-IT" i="1">
                <a:latin typeface="Times New Roman" panose="02020603050405020304" pitchFamily="18" charset="0"/>
                <a:cs typeface="Times New Roman" panose="02020603050405020304" pitchFamily="18" charset="0"/>
              </a:rPr>
              <a:t>verum </a:t>
            </a:r>
            <a:r>
              <a:rPr lang="it-IT">
                <a:latin typeface="Times New Roman" panose="02020603050405020304" pitchFamily="18" charset="0"/>
                <a:cs typeface="Times New Roman" panose="02020603050405020304" pitchFamily="18" charset="0"/>
              </a:rPr>
              <a:t>della scienza (vd. proemio I), la dottrina deriva all’uomo dagli dèi     continuità con la poetica lucreziana in una contrapposizione e in un rovesciamento di contenuti</a:t>
            </a:r>
          </a:p>
          <a:p>
            <a:pPr algn="just">
              <a:spcBef>
                <a:spcPts val="0"/>
              </a:spcBef>
              <a:spcAft>
                <a:spcPts val="0"/>
              </a:spcAft>
              <a:buClr>
                <a:srgbClr val="0070C0"/>
              </a:buClr>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Ricerca di un ordine universale e di una </a:t>
            </a:r>
            <a:r>
              <a:rPr lang="it-IT" i="1">
                <a:latin typeface="Times New Roman" panose="02020603050405020304" pitchFamily="18" charset="0"/>
                <a:cs typeface="Times New Roman" panose="02020603050405020304" pitchFamily="18" charset="0"/>
              </a:rPr>
              <a:t>ratio </a:t>
            </a:r>
            <a:r>
              <a:rPr lang="it-IT">
                <a:latin typeface="Times New Roman" panose="02020603050405020304" pitchFamily="18" charset="0"/>
                <a:cs typeface="Times New Roman" panose="02020603050405020304" pitchFamily="18" charset="0"/>
              </a:rPr>
              <a:t>cosmica che muove la </a:t>
            </a:r>
            <a:r>
              <a:rPr lang="it-IT" i="1">
                <a:latin typeface="Times New Roman" panose="02020603050405020304" pitchFamily="18" charset="0"/>
                <a:cs typeface="Times New Roman" panose="02020603050405020304" pitchFamily="18" charset="0"/>
              </a:rPr>
              <a:t>machina </a:t>
            </a:r>
            <a:r>
              <a:rPr lang="it-IT">
                <a:latin typeface="Times New Roman" panose="02020603050405020304" pitchFamily="18" charset="0"/>
                <a:cs typeface="Times New Roman" panose="02020603050405020304" pitchFamily="18" charset="0"/>
              </a:rPr>
              <a:t>dell’universo e determina la storia dell’uomo           impronta stoica</a:t>
            </a:r>
          </a:p>
          <a:p>
            <a:pPr algn="just">
              <a:spcBef>
                <a:spcPts val="0"/>
              </a:spcBef>
              <a:spcAft>
                <a:spcPts val="0"/>
              </a:spcAft>
              <a:buClr>
                <a:srgbClr val="0070C0"/>
              </a:buClr>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Difficoltà di ridurre in forma poetica la complessità della materia trattata         in linea con la riflessione lucreziana</a:t>
            </a:r>
          </a:p>
          <a:p>
            <a:pPr algn="just">
              <a:spcBef>
                <a:spcPts val="0"/>
              </a:spcBef>
              <a:spcAft>
                <a:spcPts val="0"/>
              </a:spcAft>
              <a:buClr>
                <a:srgbClr val="0070C0"/>
              </a:buClr>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Influenza dell’esempio virgiliano sia per quanto riguarda strategie di costruzione e struttura del testo, sia per la lingua</a:t>
            </a:r>
          </a:p>
          <a:p>
            <a:pPr algn="just">
              <a:spcBef>
                <a:spcPts val="0"/>
              </a:spcBef>
              <a:spcAft>
                <a:spcPts val="0"/>
              </a:spcAft>
              <a:buClr>
                <a:srgbClr val="0070C0"/>
              </a:buClr>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Influsso predominante di Ovidio nella tecnica di composizione dell’esametro, descrittiva e nelle digressioni </a:t>
            </a:r>
          </a:p>
          <a:p>
            <a:pPr>
              <a:spcBef>
                <a:spcPts val="0"/>
              </a:spcBef>
              <a:spcAft>
                <a:spcPts val="0"/>
              </a:spcAft>
            </a:pPr>
            <a:endParaRPr lang="it-IT">
              <a:latin typeface="Times New Roman" panose="02020603050405020304" pitchFamily="18" charset="0"/>
              <a:cs typeface="Times New Roman" panose="02020603050405020304" pitchFamily="18" charset="0"/>
            </a:endParaRPr>
          </a:p>
        </p:txBody>
      </p:sp>
      <p:sp>
        <p:nvSpPr>
          <p:cNvPr id="4" name="Freccia a destra 3">
            <a:extLst>
              <a:ext uri="{FF2B5EF4-FFF2-40B4-BE49-F238E27FC236}">
                <a16:creationId xmlns:a16="http://schemas.microsoft.com/office/drawing/2014/main" id="{B5293926-49CC-43FA-8D70-EA840380E3CB}"/>
              </a:ext>
            </a:extLst>
          </p:cNvPr>
          <p:cNvSpPr/>
          <p:nvPr/>
        </p:nvSpPr>
        <p:spPr>
          <a:xfrm>
            <a:off x="6417578" y="151001"/>
            <a:ext cx="285226" cy="142613"/>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814DF119-AB25-4042-967B-2F673437D645}"/>
              </a:ext>
            </a:extLst>
          </p:cNvPr>
          <p:cNvSpPr/>
          <p:nvPr/>
        </p:nvSpPr>
        <p:spPr>
          <a:xfrm>
            <a:off x="6845417" y="1031846"/>
            <a:ext cx="394281" cy="14261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68F35C11-B233-4AEF-B746-3854B1528B86}"/>
              </a:ext>
            </a:extLst>
          </p:cNvPr>
          <p:cNvSpPr/>
          <p:nvPr/>
        </p:nvSpPr>
        <p:spPr>
          <a:xfrm>
            <a:off x="1560352" y="2256638"/>
            <a:ext cx="352337" cy="15100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9CF03542-3575-44FA-981C-B0E445E1A945}"/>
              </a:ext>
            </a:extLst>
          </p:cNvPr>
          <p:cNvSpPr/>
          <p:nvPr/>
        </p:nvSpPr>
        <p:spPr>
          <a:xfrm>
            <a:off x="2617365" y="3429000"/>
            <a:ext cx="503340" cy="16778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5DC212F8-4E18-485A-9D61-EE92E475E620}"/>
              </a:ext>
            </a:extLst>
          </p:cNvPr>
          <p:cNvSpPr/>
          <p:nvPr/>
        </p:nvSpPr>
        <p:spPr>
          <a:xfrm>
            <a:off x="8766494" y="4081245"/>
            <a:ext cx="360727" cy="14261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9957713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76A9EDB-5B07-4158-A7DF-9EF0CBF56112}"/>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pPr>
              <a:spcBef>
                <a:spcPts val="0"/>
              </a:spcBef>
              <a:spcAft>
                <a:spcPts val="0"/>
              </a:spcAft>
              <a:buClr>
                <a:srgbClr val="0070C0"/>
              </a:buClr>
              <a:buFont typeface="Arial" panose="020B0604020202020204" pitchFamily="34" charset="0"/>
              <a:buChar char="•"/>
            </a:pPr>
            <a:r>
              <a:rPr lang="it-IT">
                <a:latin typeface="Times New Roman" panose="02020603050405020304" pitchFamily="18" charset="0"/>
                <a:cs typeface="Times New Roman" panose="02020603050405020304" pitchFamily="18" charset="0"/>
              </a:rPr>
              <a:t>Filosofia, scienza e credenze religiose si fondono in una veste epica che lascia spazio a tratti di realismo </a:t>
            </a:r>
          </a:p>
          <a:p>
            <a:pPr>
              <a:spcBef>
                <a:spcPts val="0"/>
              </a:spcBef>
              <a:spcAft>
                <a:spcPts val="0"/>
              </a:spcAft>
              <a:buClr>
                <a:srgbClr val="0070C0"/>
              </a:buClr>
              <a:buFont typeface="Arial" panose="020B0604020202020204" pitchFamily="34" charset="0"/>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pPr>
            <a:r>
              <a:rPr lang="it-IT">
                <a:latin typeface="Times New Roman" panose="02020603050405020304" pitchFamily="18" charset="0"/>
                <a:cs typeface="Times New Roman" panose="02020603050405020304" pitchFamily="18" charset="0"/>
              </a:rPr>
              <a:t>L’intento paideutico si risolve non solo nello svelare i misteri e la grandezza del cosmo, ma anche nell’accettazione del destino (altro elemento fondante della concezione etica stoica) e nell’equivalenza tra </a:t>
            </a:r>
            <a:r>
              <a:rPr lang="it-IT" i="1">
                <a:latin typeface="Times New Roman" panose="02020603050405020304" pitchFamily="18" charset="0"/>
                <a:cs typeface="Times New Roman" panose="02020603050405020304" pitchFamily="18" charset="0"/>
              </a:rPr>
              <a:t>ratio</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ordine cosmico e organizzazione sociale e gerarchica della comunità</a:t>
            </a:r>
          </a:p>
          <a:p>
            <a:pPr marL="0" indent="0" algn="just">
              <a:spcBef>
                <a:spcPts val="0"/>
              </a:spcBef>
              <a:spcAft>
                <a:spcPts val="0"/>
              </a:spcAft>
              <a:buClr>
                <a:srgbClr val="0070C0"/>
              </a:buClr>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Clr>
                <a:srgbClr val="0070C0"/>
              </a:buClr>
              <a:buNone/>
            </a:pPr>
            <a:r>
              <a:rPr lang="it-IT" b="1">
                <a:latin typeface="Times New Roman" panose="02020603050405020304" pitchFamily="18" charset="0"/>
                <a:cs typeface="Times New Roman" panose="02020603050405020304" pitchFamily="18" charset="0"/>
              </a:rPr>
              <a:t>Il v. 27</a:t>
            </a:r>
          </a:p>
          <a:p>
            <a:pPr algn="just">
              <a:spcBef>
                <a:spcPts val="0"/>
              </a:spcBef>
              <a:spcAft>
                <a:spcPts val="0"/>
              </a:spcAft>
              <a:buClr>
                <a:srgbClr val="0070C0"/>
              </a:buClr>
              <a:buFont typeface="Arial" panose="020B0604020202020204" pitchFamily="34" charset="0"/>
              <a:buChar char="•"/>
            </a:pPr>
            <a:r>
              <a:rPr lang="it-IT" b="1" i="1">
                <a:latin typeface="Times New Roman" panose="02020603050405020304" pitchFamily="18" charset="0"/>
                <a:cs typeface="Times New Roman" panose="02020603050405020304" pitchFamily="18" charset="0"/>
              </a:rPr>
              <a:t>clepsisset furto       cepisset</a:t>
            </a:r>
            <a:r>
              <a:rPr lang="it-IT" b="1">
                <a:latin typeface="Times New Roman" panose="02020603050405020304" pitchFamily="18" charset="0"/>
                <a:cs typeface="Times New Roman" panose="02020603050405020304" pitchFamily="18" charset="0"/>
              </a:rPr>
              <a:t> (oppure </a:t>
            </a:r>
            <a:r>
              <a:rPr lang="it-IT" b="1" i="1">
                <a:latin typeface="Times New Roman" panose="02020603050405020304" pitchFamily="18" charset="0"/>
                <a:cs typeface="Times New Roman" panose="02020603050405020304" pitchFamily="18" charset="0"/>
              </a:rPr>
              <a:t>captasset</a:t>
            </a:r>
            <a:r>
              <a:rPr lang="it-IT" b="1">
                <a:latin typeface="Times New Roman" panose="02020603050405020304" pitchFamily="18" charset="0"/>
                <a:cs typeface="Times New Roman" panose="02020603050405020304" pitchFamily="18" charset="0"/>
              </a:rPr>
              <a:t>) </a:t>
            </a:r>
            <a:r>
              <a:rPr lang="it-IT" b="1" i="1">
                <a:latin typeface="Times New Roman" panose="02020603050405020304" pitchFamily="18" charset="0"/>
                <a:cs typeface="Times New Roman" panose="02020603050405020304" pitchFamily="18" charset="0"/>
              </a:rPr>
              <a:t>furto</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clepo </a:t>
            </a:r>
            <a:r>
              <a:rPr lang="it-IT">
                <a:latin typeface="Times New Roman" panose="02020603050405020304" pitchFamily="18" charset="0"/>
                <a:cs typeface="Times New Roman" panose="02020603050405020304" pitchFamily="18" charset="0"/>
              </a:rPr>
              <a:t>è verbo arcaico (vd. ad esempio le </a:t>
            </a:r>
            <a:r>
              <a:rPr lang="it-IT" i="1">
                <a:latin typeface="Times New Roman" panose="02020603050405020304" pitchFamily="18" charset="0"/>
                <a:cs typeface="Times New Roman" panose="02020603050405020304" pitchFamily="18" charset="0"/>
              </a:rPr>
              <a:t>Leggi delle XII Tavole </a:t>
            </a:r>
            <a:r>
              <a:rPr lang="it-IT">
                <a:latin typeface="Times New Roman" panose="02020603050405020304" pitchFamily="18" charset="0"/>
                <a:cs typeface="Times New Roman" panose="02020603050405020304" pitchFamily="18" charset="0"/>
              </a:rPr>
              <a:t>e si trova anche in Plauto, Accio, Pacuvio)        viene considerato come grecismo (cf. Varrone, </a:t>
            </a:r>
            <a:r>
              <a:rPr lang="it-IT" i="1">
                <a:latin typeface="Times New Roman" panose="02020603050405020304" pitchFamily="18" charset="0"/>
                <a:cs typeface="Times New Roman" panose="02020603050405020304" pitchFamily="18" charset="0"/>
              </a:rPr>
              <a:t>De lingua Latina </a:t>
            </a:r>
            <a:r>
              <a:rPr lang="it-IT">
                <a:latin typeface="Times New Roman" panose="02020603050405020304" pitchFamily="18" charset="0"/>
                <a:cs typeface="Times New Roman" panose="02020603050405020304" pitchFamily="18" charset="0"/>
              </a:rPr>
              <a:t>VII 94 </a:t>
            </a:r>
            <a:r>
              <a:rPr lang="it-IT" i="1">
                <a:latin typeface="Times New Roman" panose="02020603050405020304" pitchFamily="18" charset="0"/>
                <a:cs typeface="Times New Roman" panose="02020603050405020304" pitchFamily="18" charset="0"/>
              </a:rPr>
              <a:t>potest vel a Graeco dictum </a:t>
            </a:r>
            <a:r>
              <a:rPr lang="el-GR" i="1">
                <a:latin typeface="Times New Roman" panose="02020603050405020304" pitchFamily="18" charset="0"/>
                <a:cs typeface="Times New Roman" panose="02020603050405020304" pitchFamily="18" charset="0"/>
              </a:rPr>
              <a:t>κλέπτειν</a:t>
            </a:r>
            <a:r>
              <a:rPr lang="it-IT" i="1">
                <a:latin typeface="Times New Roman" panose="02020603050405020304" pitchFamily="18" charset="0"/>
                <a:cs typeface="Times New Roman" panose="02020603050405020304" pitchFamily="18" charset="0"/>
              </a:rPr>
              <a:t>  clepere</a:t>
            </a:r>
            <a:r>
              <a:rPr lang="it-IT">
                <a:latin typeface="Times New Roman" panose="02020603050405020304" pitchFamily="18" charset="0"/>
                <a:cs typeface="Times New Roman" panose="02020603050405020304" pitchFamily="18" charset="0"/>
              </a:rPr>
              <a:t>)      l’aggiunta pleonastica </a:t>
            </a:r>
            <a:r>
              <a:rPr lang="it-IT" i="1">
                <a:latin typeface="Times New Roman" panose="02020603050405020304" pitchFamily="18" charset="0"/>
                <a:cs typeface="Times New Roman" panose="02020603050405020304" pitchFamily="18" charset="0"/>
              </a:rPr>
              <a:t>furto </a:t>
            </a:r>
            <a:r>
              <a:rPr lang="it-IT">
                <a:latin typeface="Times New Roman" panose="02020603050405020304" pitchFamily="18" charset="0"/>
                <a:cs typeface="Times New Roman" panose="02020603050405020304" pitchFamily="18" charset="0"/>
              </a:rPr>
              <a:t>è una sorta di glossa (cf. Nonio  p. 20,7 Lindsay; </a:t>
            </a:r>
            <a:r>
              <a:rPr lang="it-IT" i="1">
                <a:latin typeface="Times New Roman" panose="02020603050405020304" pitchFamily="18" charset="0"/>
                <a:cs typeface="Times New Roman" panose="02020603050405020304" pitchFamily="18" charset="0"/>
              </a:rPr>
              <a:t>furari</a:t>
            </a:r>
            <a:r>
              <a:rPr lang="it-IT">
                <a:latin typeface="Times New Roman" panose="02020603050405020304" pitchFamily="18" charset="0"/>
                <a:cs typeface="Times New Roman" panose="02020603050405020304" pitchFamily="18" charset="0"/>
              </a:rPr>
              <a:t>). </a:t>
            </a:r>
            <a:endParaRPr lang="it-IT" i="1">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pPr>
            <a:r>
              <a:rPr lang="it-IT" b="1" i="1">
                <a:latin typeface="Times New Roman" panose="02020603050405020304" pitchFamily="18" charset="0"/>
                <a:cs typeface="Times New Roman" panose="02020603050405020304" pitchFamily="18" charset="0"/>
              </a:rPr>
              <a:t>mundum quo cuncta reguntur</a:t>
            </a:r>
            <a:r>
              <a:rPr lang="it-IT">
                <a:latin typeface="Times New Roman" panose="02020603050405020304" pitchFamily="18" charset="0"/>
                <a:cs typeface="Times New Roman" panose="02020603050405020304" pitchFamily="18" charset="0"/>
              </a:rPr>
              <a:t>       la ‘base’ della </a:t>
            </a:r>
            <a:r>
              <a:rPr lang="it-IT" i="1">
                <a:latin typeface="Times New Roman" panose="02020603050405020304" pitchFamily="18" charset="0"/>
                <a:cs typeface="Times New Roman" panose="02020603050405020304" pitchFamily="18" charset="0"/>
              </a:rPr>
              <a:t>sententia</a:t>
            </a:r>
            <a:r>
              <a:rPr lang="it-IT">
                <a:latin typeface="Times New Roman" panose="02020603050405020304" pitchFamily="18" charset="0"/>
                <a:cs typeface="Times New Roman" panose="02020603050405020304" pitchFamily="18" charset="0"/>
              </a:rPr>
              <a:t> è platonica (cf. e.g. </a:t>
            </a:r>
            <a:r>
              <a:rPr lang="it-IT" i="1">
                <a:latin typeface="Times New Roman" panose="02020603050405020304" pitchFamily="18" charset="0"/>
                <a:cs typeface="Times New Roman" panose="02020603050405020304" pitchFamily="18" charset="0"/>
              </a:rPr>
              <a:t>Timeo </a:t>
            </a:r>
            <a:r>
              <a:rPr lang="it-IT">
                <a:latin typeface="Times New Roman" panose="02020603050405020304" pitchFamily="18" charset="0"/>
                <a:cs typeface="Times New Roman" panose="02020603050405020304" pitchFamily="18" charset="0"/>
              </a:rPr>
              <a:t>28b; il testo è conosciuto e utilizzato in ambito latino anche grazie alla traduzione di Cicerone; per la </a:t>
            </a:r>
            <a:r>
              <a:rPr lang="it-IT" i="1">
                <a:latin typeface="Times New Roman" panose="02020603050405020304" pitchFamily="18" charset="0"/>
                <a:cs typeface="Times New Roman" panose="02020603050405020304" pitchFamily="18" charset="0"/>
              </a:rPr>
              <a:t>sententia</a:t>
            </a:r>
            <a:r>
              <a:rPr lang="it-IT">
                <a:latin typeface="Times New Roman" panose="02020603050405020304" pitchFamily="18" charset="0"/>
                <a:cs typeface="Times New Roman" panose="02020603050405020304" pitchFamily="18" charset="0"/>
              </a:rPr>
              <a:t> cf. Cic. </a:t>
            </a:r>
            <a:r>
              <a:rPr lang="it-IT" i="1">
                <a:latin typeface="Times New Roman" panose="02020603050405020304" pitchFamily="18" charset="0"/>
                <a:cs typeface="Times New Roman" panose="02020603050405020304" pitchFamily="18" charset="0"/>
              </a:rPr>
              <a:t>De natura deorum </a:t>
            </a:r>
            <a:r>
              <a:rPr lang="it-IT">
                <a:latin typeface="Times New Roman" panose="02020603050405020304" pitchFamily="18" charset="0"/>
                <a:cs typeface="Times New Roman" panose="02020603050405020304" pitchFamily="18" charset="0"/>
              </a:rPr>
              <a:t>II 30; 38)</a:t>
            </a:r>
          </a:p>
          <a:p>
            <a:pPr algn="just">
              <a:spcBef>
                <a:spcPts val="0"/>
              </a:spcBef>
              <a:spcAft>
                <a:spcPts val="0"/>
              </a:spcAft>
              <a:buClr>
                <a:srgbClr val="0070C0"/>
              </a:buClr>
              <a:buFont typeface="Arial" panose="020B0604020202020204" pitchFamily="34" charset="0"/>
              <a:buChar cha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
                <a:srgbClr val="0070C0"/>
              </a:buClr>
              <a:buFont typeface="Arial" panose="020B0604020202020204" pitchFamily="34" charset="0"/>
              <a:buChar char="•"/>
            </a:pPr>
            <a:r>
              <a:rPr lang="it-IT" b="1" i="1">
                <a:latin typeface="Times New Roman" panose="02020603050405020304" pitchFamily="18" charset="0"/>
                <a:cs typeface="Times New Roman" panose="02020603050405020304" pitchFamily="18" charset="0"/>
              </a:rPr>
              <a:t>cuncta reguntur</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 Ov. </a:t>
            </a:r>
            <a:r>
              <a:rPr lang="it-IT" i="1">
                <a:latin typeface="Times New Roman" panose="02020603050405020304" pitchFamily="18" charset="0"/>
                <a:cs typeface="Times New Roman" panose="02020603050405020304" pitchFamily="18" charset="0"/>
              </a:rPr>
              <a:t>met. </a:t>
            </a:r>
            <a:r>
              <a:rPr lang="it-IT">
                <a:latin typeface="Times New Roman" panose="02020603050405020304" pitchFamily="18" charset="0"/>
                <a:cs typeface="Times New Roman" panose="02020603050405020304" pitchFamily="18" charset="0"/>
              </a:rPr>
              <a:t>I 5: </a:t>
            </a:r>
            <a:r>
              <a:rPr lang="it-IT" i="1">
                <a:latin typeface="Times New Roman" panose="02020603050405020304" pitchFamily="18" charset="0"/>
                <a:cs typeface="Times New Roman" panose="02020603050405020304" pitchFamily="18" charset="0"/>
              </a:rPr>
              <a:t>quod tegit omnia caelum</a:t>
            </a:r>
          </a:p>
        </p:txBody>
      </p:sp>
      <p:sp>
        <p:nvSpPr>
          <p:cNvPr id="4" name="Freccia bidirezionale orizzontale 3">
            <a:extLst>
              <a:ext uri="{FF2B5EF4-FFF2-40B4-BE49-F238E27FC236}">
                <a16:creationId xmlns:a16="http://schemas.microsoft.com/office/drawing/2014/main" id="{66D94045-6FA8-4541-9502-A51AA79A3486}"/>
              </a:ext>
            </a:extLst>
          </p:cNvPr>
          <p:cNvSpPr/>
          <p:nvPr/>
        </p:nvSpPr>
        <p:spPr>
          <a:xfrm>
            <a:off x="2340527" y="2814506"/>
            <a:ext cx="318782" cy="130028"/>
          </a:xfrm>
          <a:prstGeom prst="lef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CE1BEE75-2374-41DB-BD50-F6FBFCAAAEDC}"/>
              </a:ext>
            </a:extLst>
          </p:cNvPr>
          <p:cNvSpPr/>
          <p:nvPr/>
        </p:nvSpPr>
        <p:spPr>
          <a:xfrm>
            <a:off x="7029974" y="2814505"/>
            <a:ext cx="318782" cy="130029"/>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844E332C-23FF-4F37-9EDB-F0C6B63675C0}"/>
              </a:ext>
            </a:extLst>
          </p:cNvPr>
          <p:cNvSpPr/>
          <p:nvPr/>
        </p:nvSpPr>
        <p:spPr>
          <a:xfrm>
            <a:off x="9303390" y="3137483"/>
            <a:ext cx="419449" cy="12583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036E4BD8-F55C-4A37-9D8C-CD9F45DFA7B5}"/>
              </a:ext>
            </a:extLst>
          </p:cNvPr>
          <p:cNvSpPr/>
          <p:nvPr/>
        </p:nvSpPr>
        <p:spPr>
          <a:xfrm>
            <a:off x="1602296" y="3733102"/>
            <a:ext cx="377505" cy="15939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936374CB-3F28-4691-9E01-4CA5330DC310}"/>
              </a:ext>
            </a:extLst>
          </p:cNvPr>
          <p:cNvSpPr/>
          <p:nvPr/>
        </p:nvSpPr>
        <p:spPr>
          <a:xfrm>
            <a:off x="4462943" y="4785921"/>
            <a:ext cx="352338" cy="11325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 name="Rettangolo 1">
            <a:extLst>
              <a:ext uri="{FF2B5EF4-FFF2-40B4-BE49-F238E27FC236}">
                <a16:creationId xmlns:a16="http://schemas.microsoft.com/office/drawing/2014/main" id="{A5A3CBE7-7F8B-4833-B318-A08AF6E23F13}"/>
              </a:ext>
            </a:extLst>
          </p:cNvPr>
          <p:cNvSpPr/>
          <p:nvPr/>
        </p:nvSpPr>
        <p:spPr>
          <a:xfrm>
            <a:off x="61520" y="2223083"/>
            <a:ext cx="12068962" cy="426160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56587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F8AE369F-6CCC-4BBA-8D97-8024DAE85563}"/>
              </a:ext>
            </a:extLst>
          </p:cNvPr>
          <p:cNvSpPr>
            <a:spLocks noGrp="1" noChangeArrowheads="1"/>
          </p:cNvSpPr>
          <p:nvPr>
            <p:ph type="ctrTitle"/>
          </p:nvPr>
        </p:nvSpPr>
        <p:spPr>
          <a:xfrm>
            <a:off x="2692400" y="1670050"/>
            <a:ext cx="6815138" cy="1758950"/>
          </a:xfrm>
        </p:spPr>
        <p:txBody>
          <a:bodyPr/>
          <a:lstStyle/>
          <a:p>
            <a:pPr eaLnBrk="1" hangingPunct="1"/>
            <a:br>
              <a:rPr lang="it-IT" altLang="it-IT" sz="2800" i="1">
                <a:ln>
                  <a:noFill/>
                </a:ln>
                <a:latin typeface="Algerian" panose="04020705040A02060702" pitchFamily="82" charset="0"/>
                <a:cs typeface="Times New Roman" panose="02020603050405020304" pitchFamily="18" charset="0"/>
              </a:rPr>
            </a:br>
            <a:endParaRPr lang="it-IT" altLang="it-IT" sz="2000">
              <a:ln>
                <a:noFill/>
              </a:ln>
            </a:endParaRPr>
          </a:p>
        </p:txBody>
      </p:sp>
      <p:sp>
        <p:nvSpPr>
          <p:cNvPr id="15363" name="Sottotitolo 4">
            <a:extLst>
              <a:ext uri="{FF2B5EF4-FFF2-40B4-BE49-F238E27FC236}">
                <a16:creationId xmlns:a16="http://schemas.microsoft.com/office/drawing/2014/main" id="{D5EE69F7-202A-4AAE-B578-1CE812055933}"/>
              </a:ext>
            </a:extLst>
          </p:cNvPr>
          <p:cNvSpPr>
            <a:spLocks noGrp="1" noChangeArrowheads="1"/>
          </p:cNvSpPr>
          <p:nvPr>
            <p:ph type="subTitle" idx="1"/>
          </p:nvPr>
        </p:nvSpPr>
        <p:spPr>
          <a:xfrm>
            <a:off x="2692400" y="1744910"/>
            <a:ext cx="6815138" cy="3443040"/>
          </a:xfrm>
        </p:spPr>
        <p:txBody>
          <a:bodyPr/>
          <a:lstStyle/>
          <a:p>
            <a:pPr eaLnBrk="1" hangingPunct="1">
              <a:spcBef>
                <a:spcPct val="0"/>
              </a:spcBef>
              <a:spcAft>
                <a:spcPct val="0"/>
              </a:spcAft>
            </a:pPr>
            <a:endParaRPr lang="it-IT" altLang="it-IT" sz="2000" b="1">
              <a:cs typeface="Times New Roman" panose="02020603050405020304" pitchFamily="18" charset="0"/>
            </a:endParaRPr>
          </a:p>
          <a:p>
            <a:pPr eaLnBrk="1" hangingPunct="1">
              <a:spcBef>
                <a:spcPct val="0"/>
              </a:spcBef>
              <a:spcAft>
                <a:spcPct val="0"/>
              </a:spcAft>
            </a:pPr>
            <a:endParaRPr lang="it-IT" altLang="it-IT" sz="2000" b="1">
              <a:cs typeface="Times New Roman" panose="02020603050405020304" pitchFamily="18" charset="0"/>
            </a:endParaRPr>
          </a:p>
          <a:p>
            <a:pPr eaLnBrk="1" hangingPunct="1">
              <a:spcBef>
                <a:spcPct val="0"/>
              </a:spcBef>
              <a:spcAft>
                <a:spcPct val="0"/>
              </a:spcAft>
            </a:pPr>
            <a:endParaRPr lang="it-IT" altLang="it-IT" sz="2000" b="1">
              <a:cs typeface="Times New Roman" panose="02020603050405020304" pitchFamily="18" charset="0"/>
            </a:endParaRPr>
          </a:p>
          <a:p>
            <a:pPr eaLnBrk="1" hangingPunct="1">
              <a:spcBef>
                <a:spcPct val="0"/>
              </a:spcBef>
              <a:spcAft>
                <a:spcPct val="0"/>
              </a:spcAft>
            </a:pPr>
            <a:r>
              <a:rPr lang="it-IT" altLang="it-IT" sz="2000" b="1">
                <a:cs typeface="Times New Roman" panose="02020603050405020304" pitchFamily="18" charset="0"/>
              </a:rPr>
              <a:t>Presentazione del corso</a:t>
            </a:r>
          </a:p>
          <a:p>
            <a:pPr eaLnBrk="1" hangingPunct="1">
              <a:spcBef>
                <a:spcPct val="0"/>
              </a:spcBef>
              <a:spcAft>
                <a:spcPct val="0"/>
              </a:spcAft>
            </a:pPr>
            <a:endParaRPr lang="it-IT" altLang="it-IT" sz="1700">
              <a:cs typeface="Times New Roman" panose="02020603050405020304" pitchFamily="18" charset="0"/>
            </a:endParaRPr>
          </a:p>
          <a:p>
            <a:pPr eaLnBrk="1" hangingPunct="1">
              <a:spcBef>
                <a:spcPct val="0"/>
              </a:spcBef>
              <a:spcAft>
                <a:spcPct val="0"/>
              </a:spcAft>
            </a:pPr>
            <a:endParaRPr lang="it-IT" altLang="it-IT" sz="170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800" i="1"/>
              <a:t>La lingua latina</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lstStyle/>
          <a:p>
            <a:pPr eaLnBrk="1" hangingPunct="1">
              <a:spcBef>
                <a:spcPct val="0"/>
              </a:spcBef>
              <a:spcAft>
                <a:spcPct val="0"/>
              </a:spcAft>
              <a:defRPr/>
            </a:pPr>
            <a:endParaRPr lang="it-IT" altLang="it-IT" sz="1700"/>
          </a:p>
          <a:p>
            <a:pPr eaLnBrk="1" hangingPunct="1">
              <a:spcBef>
                <a:spcPct val="0"/>
              </a:spcBef>
              <a:spcAft>
                <a:spcPct val="0"/>
              </a:spcAft>
              <a:defRPr/>
            </a:pPr>
            <a:endParaRPr lang="it-IT" altLang="it-IT" sz="1700"/>
          </a:p>
          <a:p>
            <a:pPr eaLnBrk="1" hangingPunct="1">
              <a:spcBef>
                <a:spcPct val="0"/>
              </a:spcBef>
              <a:spcAft>
                <a:spcPct val="0"/>
              </a:spcAft>
              <a:defRPr/>
            </a:pPr>
            <a:r>
              <a:rPr lang="it-IT" altLang="it-IT" sz="2400"/>
              <a:t>Le origini</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400" i="1">
                <a:latin typeface="Times New Roman" panose="02020603050405020304" pitchFamily="18" charset="0"/>
                <a:cs typeface="Times New Roman" panose="02020603050405020304" pitchFamily="18" charset="0"/>
              </a:rPr>
              <a:t>I Testi </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normAutofit/>
          </a:bodyPr>
          <a:lstStyle/>
          <a:p>
            <a:pPr eaLnBrk="1" hangingPunct="1">
              <a:spcBef>
                <a:spcPct val="0"/>
              </a:spcBef>
              <a:spcAft>
                <a:spcPct val="0"/>
              </a:spcAft>
              <a:defRPr/>
            </a:pPr>
            <a:endParaRPr lang="it-IT" altLang="it-IT" sz="1800">
              <a:latin typeface="Times New Roman" panose="02020603050405020304" pitchFamily="18" charset="0"/>
              <a:cs typeface="Times New Roman" panose="02020603050405020304" pitchFamily="18" charset="0"/>
            </a:endParaRP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Natura, scienza, filosofia ed </a:t>
            </a:r>
            <a:r>
              <a:rPr lang="it-IT" altLang="it-IT" sz="1800" i="1">
                <a:latin typeface="Times New Roman" panose="02020603050405020304" pitchFamily="18" charset="0"/>
                <a:cs typeface="Times New Roman" panose="02020603050405020304" pitchFamily="18" charset="0"/>
              </a:rPr>
              <a:t>epos</a:t>
            </a:r>
            <a:endParaRPr lang="it-IT" altLang="it-IT"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53036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Ovidio</a:t>
            </a:r>
            <a:br>
              <a:rPr lang="it-IT" sz="2400" i="1">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Metamorphoses</a:t>
            </a:r>
            <a:r>
              <a:rPr lang="it-IT" sz="2400">
                <a:latin typeface="Times New Roman" panose="02020603050405020304" pitchFamily="18" charset="0"/>
                <a:cs typeface="Times New Roman" panose="02020603050405020304" pitchFamily="18" charset="0"/>
              </a:rPr>
              <a:t> I 1-112</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93996394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altLang="it-IT" b="1" i="1">
                <a:latin typeface="Times New Roman" panose="02020603050405020304" pitchFamily="18" charset="0"/>
                <a:cs typeface="Times New Roman" panose="02020603050405020304" pitchFamily="18" charset="0"/>
              </a:rPr>
              <a:t>Ovidio</a:t>
            </a:r>
          </a:p>
          <a:p>
            <a:pPr algn="just">
              <a:spcBef>
                <a:spcPts val="0"/>
              </a:spcBef>
              <a:spcAft>
                <a:spcPts val="0"/>
              </a:spcAft>
              <a:defRPr/>
            </a:pPr>
            <a:endParaRPr lang="it-IT">
              <a:solidFill>
                <a:schemeClr val="tx1"/>
              </a:solidFill>
              <a:latin typeface="Times New Roman" pitchFamily="18" charset="0"/>
              <a:cs typeface="Times New Roman" pitchFamily="18" charset="0"/>
            </a:endParaRPr>
          </a:p>
          <a:p>
            <a:pPr marL="0" indent="0" algn="just">
              <a:spcBef>
                <a:spcPts val="0"/>
              </a:spcBef>
              <a:spcAft>
                <a:spcPts val="0"/>
              </a:spcAft>
              <a:buNone/>
              <a:defRPr/>
            </a:pPr>
            <a:r>
              <a:rPr lang="it-IT">
                <a:solidFill>
                  <a:schemeClr val="tx1"/>
                </a:solidFill>
                <a:latin typeface="Times New Roman" pitchFamily="18" charset="0"/>
                <a:cs typeface="Times New Roman" pitchFamily="18" charset="0"/>
              </a:rPr>
              <a:t>(Sulmona 20 marzo del 43 a.C. -  Tomi 17/18 d.C.)</a:t>
            </a:r>
          </a:p>
          <a:p>
            <a:pPr algn="just">
              <a:spcBef>
                <a:spcPts val="0"/>
              </a:spcBef>
              <a:spcAft>
                <a:spcPts val="0"/>
              </a:spcAft>
              <a:defRPr/>
            </a:pPr>
            <a:endParaRPr lang="it-IT">
              <a:solidFill>
                <a:schemeClr val="tx1"/>
              </a:solidFill>
              <a:latin typeface="Times New Roman" pitchFamily="18" charset="0"/>
              <a:cs typeface="Times New Roman" pitchFamily="18" charset="0"/>
            </a:endParaRP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Amores </a:t>
            </a:r>
            <a:r>
              <a:rPr lang="it-IT">
                <a:solidFill>
                  <a:schemeClr val="tx1"/>
                </a:solidFill>
                <a:latin typeface="Times New Roman" pitchFamily="18" charset="0"/>
                <a:cs typeface="Times New Roman" pitchFamily="18" charset="0"/>
              </a:rPr>
              <a:t>(prima edizione in 5 libri intorno al 20 a.C., la seconda in 3 libri - cioè quella a noi pervenuta - è da collocarsi intorno al 1 d.C.)</a:t>
            </a:r>
            <a:r>
              <a:rPr lang="it-IT" i="1">
                <a:solidFill>
                  <a:schemeClr val="tx1"/>
                </a:solidFill>
                <a:latin typeface="Times New Roman" pitchFamily="18" charset="0"/>
                <a:cs typeface="Times New Roman" pitchFamily="18" charset="0"/>
              </a:rPr>
              <a:t> </a:t>
            </a: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Heroides </a:t>
            </a:r>
            <a:r>
              <a:rPr lang="it-IT">
                <a:solidFill>
                  <a:schemeClr val="tx1"/>
                </a:solidFill>
                <a:latin typeface="Times New Roman" pitchFamily="18" charset="0"/>
                <a:cs typeface="Times New Roman" pitchFamily="18" charset="0"/>
              </a:rPr>
              <a:t>(21 epistole delle quali la prima serie (1-15) pubblicata intorno al 15 a.C., e la seconda (16-21) datata a prima dell’esilio)</a:t>
            </a: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Ars amatoria </a:t>
            </a:r>
            <a:r>
              <a:rPr lang="it-IT">
                <a:solidFill>
                  <a:schemeClr val="tx1"/>
                </a:solidFill>
                <a:latin typeface="Times New Roman" pitchFamily="18" charset="0"/>
                <a:cs typeface="Times New Roman" pitchFamily="18" charset="0"/>
              </a:rPr>
              <a:t>(1 a.C.-1 d.C.)</a:t>
            </a: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Remedia amoris</a:t>
            </a: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Medicamina faciei femineae  </a:t>
            </a: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Metamorphoseon libri</a:t>
            </a:r>
            <a:r>
              <a:rPr lang="it-IT">
                <a:solidFill>
                  <a:schemeClr val="tx1"/>
                </a:solidFill>
                <a:latin typeface="Times New Roman" pitchFamily="18" charset="0"/>
                <a:cs typeface="Times New Roman" pitchFamily="18" charset="0"/>
              </a:rPr>
              <a:t> (2 d.C. - 8 d.C., in 15 libri)</a:t>
            </a: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Fasti </a:t>
            </a:r>
            <a:r>
              <a:rPr lang="it-IT">
                <a:solidFill>
                  <a:schemeClr val="tx1"/>
                </a:solidFill>
                <a:latin typeface="Times New Roman" pitchFamily="18" charset="0"/>
                <a:cs typeface="Times New Roman" pitchFamily="18" charset="0"/>
              </a:rPr>
              <a:t>(6 libri)</a:t>
            </a: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Tristia  </a:t>
            </a:r>
            <a:r>
              <a:rPr lang="it-IT">
                <a:solidFill>
                  <a:schemeClr val="tx1"/>
                </a:solidFill>
                <a:latin typeface="Times New Roman" pitchFamily="18" charset="0"/>
                <a:cs typeface="Times New Roman" pitchFamily="18" charset="0"/>
              </a:rPr>
              <a:t>(5 libri tra il 9 e il 12 d.C.)</a:t>
            </a:r>
            <a:endParaRPr lang="it-IT" i="1">
              <a:solidFill>
                <a:schemeClr val="tx1"/>
              </a:solidFill>
              <a:latin typeface="Times New Roman" pitchFamily="18" charset="0"/>
              <a:cs typeface="Times New Roman" pitchFamily="18" charset="0"/>
            </a:endParaRP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Epistulae ex Ponto </a:t>
            </a:r>
            <a:r>
              <a:rPr lang="it-IT">
                <a:solidFill>
                  <a:schemeClr val="tx1"/>
                </a:solidFill>
                <a:latin typeface="Times New Roman" pitchFamily="18" charset="0"/>
                <a:cs typeface="Times New Roman" pitchFamily="18" charset="0"/>
              </a:rPr>
              <a:t>  (4 libri  dei quali i primi tre collocabile nel 13 d.C.)</a:t>
            </a:r>
          </a:p>
          <a:p>
            <a:pPr algn="just">
              <a:spcBef>
                <a:spcPts val="0"/>
              </a:spcBef>
              <a:spcAft>
                <a:spcPts val="0"/>
              </a:spcAft>
              <a:buClr>
                <a:srgbClr val="0070C0"/>
              </a:buClr>
              <a:defRPr/>
            </a:pPr>
            <a:r>
              <a:rPr lang="it-IT" i="1">
                <a:solidFill>
                  <a:schemeClr val="tx1"/>
                </a:solidFill>
                <a:latin typeface="Times New Roman" pitchFamily="18" charset="0"/>
                <a:cs typeface="Times New Roman" pitchFamily="18" charset="0"/>
              </a:rPr>
              <a:t>Ibis</a:t>
            </a:r>
            <a:r>
              <a:rPr lang="it-IT">
                <a:solidFill>
                  <a:schemeClr val="tx1"/>
                </a:solidFill>
                <a:latin typeface="Times New Roman" pitchFamily="18" charset="0"/>
                <a:cs typeface="Times New Roman" pitchFamily="18" charset="0"/>
              </a:rPr>
              <a:t>  (11-12 d.C.)</a:t>
            </a:r>
          </a:p>
          <a:p>
            <a:pPr>
              <a:spcBef>
                <a:spcPts val="0"/>
              </a:spcBef>
              <a:spcAft>
                <a:spcPts val="0"/>
              </a:spcAft>
            </a:pPr>
            <a:endParaRPr lang="it-IT"/>
          </a:p>
        </p:txBody>
      </p:sp>
    </p:spTree>
    <p:extLst>
      <p:ext uri="{BB962C8B-B14F-4D97-AF65-F5344CB8AC3E}">
        <p14:creationId xmlns:p14="http://schemas.microsoft.com/office/powerpoint/2010/main" val="400203689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algn="just">
              <a:buClr>
                <a:srgbClr val="0070C0"/>
              </a:buClr>
              <a:buFontTx/>
              <a:buChar char="-"/>
            </a:pPr>
            <a:r>
              <a:rPr lang="it-IT" altLang="it-IT">
                <a:latin typeface="Times New Roman" panose="02020603050405020304" pitchFamily="18" charset="0"/>
                <a:cs typeface="Times New Roman" panose="02020603050405020304" pitchFamily="18" charset="0"/>
              </a:rPr>
              <a:t>Grande varietà di generi trattati (in particolare elegia erotica)</a:t>
            </a:r>
          </a:p>
          <a:p>
            <a:pPr algn="just">
              <a:buClr>
                <a:srgbClr val="0070C0"/>
              </a:buClr>
              <a:buFontTx/>
              <a:buChar char="-"/>
            </a:pPr>
            <a:r>
              <a:rPr lang="it-IT" altLang="it-IT">
                <a:latin typeface="Times New Roman" panose="02020603050405020304" pitchFamily="18" charset="0"/>
                <a:cs typeface="Times New Roman" panose="02020603050405020304" pitchFamily="18" charset="0"/>
              </a:rPr>
              <a:t>Sperimentalismo e pratica poetica → autocoscienza letteraria</a:t>
            </a:r>
          </a:p>
          <a:p>
            <a:pPr algn="just">
              <a:buClr>
                <a:srgbClr val="0070C0"/>
              </a:buClr>
              <a:buFontTx/>
              <a:buChar char="-"/>
            </a:pPr>
            <a:r>
              <a:rPr lang="it-IT" altLang="it-IT">
                <a:latin typeface="Times New Roman" panose="02020603050405020304" pitchFamily="18" charset="0"/>
                <a:cs typeface="Times New Roman" panose="02020603050405020304" pitchFamily="18" charset="0"/>
              </a:rPr>
              <a:t>Apertura al nuovo sia per quanto riguarda i costumi di vita, i cambiamenti sociali, le tendenze estetiche e i gusti del pubblico</a:t>
            </a:r>
          </a:p>
          <a:p>
            <a:pPr algn="just">
              <a:buClr>
                <a:srgbClr val="0070C0"/>
              </a:buClr>
              <a:buFontTx/>
              <a:buChar char="-"/>
            </a:pPr>
            <a:r>
              <a:rPr lang="it-IT" altLang="it-IT" i="1">
                <a:latin typeface="Times New Roman" panose="02020603050405020304" pitchFamily="18" charset="0"/>
                <a:cs typeface="Times New Roman" panose="02020603050405020304" pitchFamily="18" charset="0"/>
              </a:rPr>
              <a:t>‘Ovidio il più moderno degli antichi’  ?</a:t>
            </a:r>
          </a:p>
          <a:p>
            <a:pPr algn="just">
              <a:buClr>
                <a:srgbClr val="0070C0"/>
              </a:buClr>
              <a:buFontTx/>
              <a:buChar char="-"/>
            </a:pPr>
            <a:r>
              <a:rPr lang="it-IT" altLang="it-IT">
                <a:latin typeface="Times New Roman" panose="02020603050405020304" pitchFamily="18" charset="0"/>
                <a:cs typeface="Times New Roman" panose="02020603050405020304" pitchFamily="18" charset="0"/>
              </a:rPr>
              <a:t>Poesia antimimetica e antinaturalista</a:t>
            </a:r>
          </a:p>
          <a:p>
            <a:pPr algn="just">
              <a:buClr>
                <a:srgbClr val="0070C0"/>
              </a:buClr>
              <a:buFontTx/>
              <a:buChar char="-"/>
            </a:pPr>
            <a:r>
              <a:rPr lang="it-IT" altLang="it-IT">
                <a:latin typeface="Times New Roman" panose="02020603050405020304" pitchFamily="18" charset="0"/>
                <a:cs typeface="Times New Roman" panose="02020603050405020304" pitchFamily="18" charset="0"/>
              </a:rPr>
              <a:t>Compiaciuta eleganza e raffinatezza formale</a:t>
            </a:r>
          </a:p>
          <a:p>
            <a:pPr algn="just">
              <a:spcAft>
                <a:spcPts val="0"/>
              </a:spcAft>
              <a:buClr>
                <a:srgbClr val="0070C0"/>
              </a:buClr>
              <a:buFontTx/>
              <a:buChar char="-"/>
              <a:defRPr/>
            </a:pPr>
            <a:r>
              <a:rPr lang="it-IT">
                <a:latin typeface="Times New Roman" pitchFamily="18" charset="0"/>
                <a:cs typeface="Times New Roman" pitchFamily="18" charset="0"/>
              </a:rPr>
              <a:t>Stile elegante </a:t>
            </a:r>
          </a:p>
          <a:p>
            <a:pPr algn="just">
              <a:spcAft>
                <a:spcPts val="0"/>
              </a:spcAft>
              <a:buClr>
                <a:srgbClr val="0070C0"/>
              </a:buClr>
              <a:buFontTx/>
              <a:buChar char="-"/>
              <a:defRPr/>
            </a:pPr>
            <a:r>
              <a:rPr lang="it-IT">
                <a:latin typeface="Times New Roman" pitchFamily="18" charset="0"/>
                <a:cs typeface="Times New Roman" pitchFamily="18" charset="0"/>
              </a:rPr>
              <a:t>Musicalità del verso</a:t>
            </a:r>
          </a:p>
          <a:p>
            <a:pPr algn="just">
              <a:spcAft>
                <a:spcPts val="0"/>
              </a:spcAft>
              <a:buClr>
                <a:srgbClr val="0070C0"/>
              </a:buClr>
              <a:buFontTx/>
              <a:buChar char="-"/>
              <a:defRPr/>
            </a:pPr>
            <a:r>
              <a:rPr lang="it-IT">
                <a:latin typeface="Times New Roman" pitchFamily="18" charset="0"/>
                <a:cs typeface="Times New Roman" pitchFamily="18" charset="0"/>
              </a:rPr>
              <a:t>Perfezionamento del distico elegiaco</a:t>
            </a:r>
          </a:p>
          <a:p>
            <a:pPr algn="just">
              <a:spcAft>
                <a:spcPts val="0"/>
              </a:spcAft>
              <a:buNone/>
              <a:defRPr/>
            </a:pPr>
            <a:endParaRPr lang="it-IT">
              <a:latin typeface="Times New Roman" pitchFamily="18" charset="0"/>
              <a:cs typeface="Times New Roman" pitchFamily="18" charset="0"/>
            </a:endParaRPr>
          </a:p>
          <a:p>
            <a:pPr indent="0" algn="ctr">
              <a:spcBef>
                <a:spcPts val="0"/>
              </a:spcBef>
              <a:spcAft>
                <a:spcPts val="0"/>
              </a:spcAft>
              <a:buNone/>
              <a:defRPr/>
            </a:pPr>
            <a:r>
              <a:rPr lang="it-IT" sz="3100" b="1" i="1">
                <a:latin typeface="Times New Roman" pitchFamily="18" charset="0"/>
                <a:cs typeface="Times New Roman" pitchFamily="18" charset="0"/>
              </a:rPr>
              <a:t>Le Metamorfosi</a:t>
            </a:r>
          </a:p>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Poema epico ‘collettivo’ (rif. Esiodo, ma modelli significativi sono anche Nicandro di Colofone e Callimaco, rispetto a quest’ultimo Ovidio compone però un poema epico)</a:t>
            </a:r>
          </a:p>
          <a:p>
            <a:pPr marL="628650" indent="-342900" algn="just">
              <a:spcBef>
                <a:spcPts val="0"/>
              </a:spcBef>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Riavvicinamento all’orientamento del principato → opera che ‘tratta’ dalle origini del mondo ai giorni presenti; vd. anche la sezione finale  con una sorta di ‘piccola Eneide’ → sintesi ‘storia universale’</a:t>
            </a:r>
          </a:p>
          <a:p>
            <a:pPr marL="628650" indent="-342900" algn="just">
              <a:spcBef>
                <a:spcPts val="0"/>
              </a:spcBef>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 La metamorfosi come elemento unificante → criteri di associazione delle singole storie a partire da un ‘filo’ cronologico che si attenua progressivamente per poi accentuarsi nella parte finale: → collegamenti per contiguità geografica, o per analogia tematica, per contrasto, per rapporto genealogico tra i personaggi o per analogia tra le metamorfosi presentate</a:t>
            </a:r>
          </a:p>
          <a:p>
            <a:endParaRPr lang="it-IT"/>
          </a:p>
        </p:txBody>
      </p:sp>
    </p:spTree>
    <p:extLst>
      <p:ext uri="{BB962C8B-B14F-4D97-AF65-F5344CB8AC3E}">
        <p14:creationId xmlns:p14="http://schemas.microsoft.com/office/powerpoint/2010/main" val="22430394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indent="0" algn="just">
              <a:spcBef>
                <a:spcPts val="0"/>
              </a:spcBef>
              <a:spcAft>
                <a:spcPts val="0"/>
              </a:spcAft>
              <a:buNone/>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 Varietà dei contenuti ↔ fluidità narrativa/della struttura → oscillazione: metamorfosi / storie presentate in breve o con cenni allusivi o al contrario sviluppo di veri e propri epilli</a:t>
            </a:r>
          </a:p>
          <a:p>
            <a:pPr marL="628650" indent="-342900" algn="just">
              <a:spcBef>
                <a:spcPts val="0"/>
              </a:spcBef>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Insistenza e focalizzazione maggiore sulla metamorfosi e la sua progressione/realizzazione</a:t>
            </a:r>
          </a:p>
          <a:p>
            <a:pPr marL="628650" indent="-342900" algn="just">
              <a:spcBef>
                <a:spcPts val="0"/>
              </a:spcBef>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Mutevolezza di toni che si accompagna a differenti gradazioni stilistiche</a:t>
            </a:r>
          </a:p>
          <a:p>
            <a:pPr indent="0" algn="just">
              <a:spcBef>
                <a:spcPts val="0"/>
              </a:spcBef>
              <a:spcAft>
                <a:spcPts val="0"/>
              </a:spcAft>
              <a:buClr>
                <a:srgbClr val="0070C0"/>
              </a:buClr>
              <a:buNone/>
              <a:defRPr/>
            </a:pPr>
            <a:endParaRPr lang="it-IT" i="1">
              <a:latin typeface="Times New Roman" pitchFamily="18" charset="0"/>
              <a:cs typeface="Times New Roman" pitchFamily="18" charset="0"/>
            </a:endParaRPr>
          </a:p>
          <a:p>
            <a:pPr indent="0" algn="ctr">
              <a:spcBef>
                <a:spcPts val="0"/>
              </a:spcBef>
              <a:spcAft>
                <a:spcPts val="0"/>
              </a:spcAft>
              <a:buClr>
                <a:srgbClr val="0070C0"/>
              </a:buClr>
              <a:buNone/>
              <a:defRPr/>
            </a:pPr>
            <a:r>
              <a:rPr lang="it-IT" i="1">
                <a:latin typeface="Times New Roman" pitchFamily="18" charset="0"/>
                <a:cs typeface="Times New Roman" pitchFamily="18" charset="0"/>
              </a:rPr>
              <a:t>Le Metamorfosi sono anche una sorta di galleria dei vari generi letterari</a:t>
            </a: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Frequente ricorso alla tecnica (già alessandrina) del racconto a incastro</a:t>
            </a:r>
          </a:p>
          <a:p>
            <a:pPr marL="628650" indent="-342900" algn="just">
              <a:spcBef>
                <a:spcPts val="0"/>
              </a:spcBef>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Moltiplicazione di livelli e voci narranti che contribuisce a creare una sensazione di vertigine, di labirintico allontanamento dalla dimensione presente verso una prospettiva/dimensione quasi infinita</a:t>
            </a:r>
          </a:p>
          <a:p>
            <a:pPr marL="628650" indent="-342900" algn="just">
              <a:spcBef>
                <a:spcPts val="0"/>
              </a:spcBef>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marL="628650" indent="-342900" algn="just">
              <a:spcBef>
                <a:spcPts val="0"/>
              </a:spcBef>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A differenza dell’</a:t>
            </a:r>
            <a:r>
              <a:rPr lang="it-IT" i="1">
                <a:latin typeface="Times New Roman" pitchFamily="18" charset="0"/>
                <a:cs typeface="Times New Roman" pitchFamily="18" charset="0"/>
              </a:rPr>
              <a:t>Eneide </a:t>
            </a:r>
            <a:r>
              <a:rPr lang="it-IT">
                <a:latin typeface="Times New Roman" pitchFamily="18" charset="0"/>
                <a:cs typeface="Times New Roman" pitchFamily="18" charset="0"/>
              </a:rPr>
              <a:t>i libri ovidiani terminano spesso nel vivo del racconto senza allentamenti nella tensione narrativa e non hanno una loro autonomia e compiutezza definita</a:t>
            </a:r>
          </a:p>
          <a:p>
            <a:endParaRPr lang="it-IT"/>
          </a:p>
        </p:txBody>
      </p:sp>
    </p:spTree>
    <p:extLst>
      <p:ext uri="{BB962C8B-B14F-4D97-AF65-F5344CB8AC3E}">
        <p14:creationId xmlns:p14="http://schemas.microsoft.com/office/powerpoint/2010/main" val="32585950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BD51938-C2DE-40CC-80E6-10DF22D68D35}"/>
              </a:ext>
            </a:extLst>
          </p:cNvPr>
          <p:cNvSpPr>
            <a:spLocks noGrp="1"/>
          </p:cNvSpPr>
          <p:nvPr>
            <p:ph idx="1"/>
          </p:nvPr>
        </p:nvSpPr>
        <p:spPr>
          <a:xfrm>
            <a:off x="0" y="0"/>
            <a:ext cx="12192000" cy="6858000"/>
          </a:xfrm>
          <a:blipFill>
            <a:blip r:embed="rId2"/>
            <a:tile tx="0" ty="0" sx="100000" sy="100000" flip="none" algn="tl"/>
          </a:blipFill>
        </p:spPr>
        <p:txBody>
          <a:bodyPr/>
          <a:lstStyle/>
          <a:p>
            <a:pPr>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Tema unificante: l’amore ambientato nel mito</a:t>
            </a:r>
          </a:p>
          <a:p>
            <a:pPr>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algn="just">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Il mito non ha però per Ovidio (a differenza di Virgilio) una valenza e profondità religiosa → il mondo del mito è il mondo della finzione poetica → grande </a:t>
            </a:r>
            <a:r>
              <a:rPr lang="it-IT" i="1">
                <a:latin typeface="Times New Roman" pitchFamily="18" charset="0"/>
                <a:cs typeface="Times New Roman" pitchFamily="18" charset="0"/>
              </a:rPr>
              <a:t>summa </a:t>
            </a:r>
            <a:r>
              <a:rPr lang="it-IT">
                <a:latin typeface="Times New Roman" pitchFamily="18" charset="0"/>
                <a:cs typeface="Times New Roman" pitchFamily="18" charset="0"/>
              </a:rPr>
              <a:t>/ enciclopedia che da Omero al presente nutre la memoria e la letteratura → intertestualità ed esibizione della propria cultura letteraria e dottrina → autocompiacimento e insieme autoironia e distacco dalla finzione stessa pur nella ricerca di una poesia che vuole stupire </a:t>
            </a:r>
          </a:p>
          <a:p>
            <a:pPr algn="just">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algn="just">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Caratteristica del ‘mondo’ delle </a:t>
            </a:r>
            <a:r>
              <a:rPr lang="it-IT" i="1">
                <a:latin typeface="Times New Roman" pitchFamily="18" charset="0"/>
                <a:cs typeface="Times New Roman" pitchFamily="18" charset="0"/>
              </a:rPr>
              <a:t>Metamorfosi </a:t>
            </a:r>
            <a:r>
              <a:rPr lang="it-IT">
                <a:latin typeface="Times New Roman" pitchFamily="18" charset="0"/>
                <a:cs typeface="Times New Roman" pitchFamily="18" charset="0"/>
              </a:rPr>
              <a:t>è la sua natura ambigua, l’incertezza dei confini tra realtà e apparenza e la fluidità tra la concretezza e l’inconsistenza</a:t>
            </a:r>
          </a:p>
          <a:p>
            <a:pPr algn="just">
              <a:spcAft>
                <a:spcPts val="0"/>
              </a:spcAft>
              <a:buClr>
                <a:srgbClr val="0070C0"/>
              </a:buClr>
              <a:buFont typeface="Arial" panose="020B0604020202020204" pitchFamily="34" charset="0"/>
              <a:buChar char="•"/>
              <a:defRPr/>
            </a:pPr>
            <a:endParaRPr lang="it-IT">
              <a:latin typeface="Times New Roman" pitchFamily="18" charset="0"/>
              <a:cs typeface="Times New Roman" pitchFamily="18" charset="0"/>
            </a:endParaRPr>
          </a:p>
          <a:p>
            <a:pPr algn="just">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Tecnica narrativa ‘fotografica’ con frequenti incursioni della voce narrante</a:t>
            </a:r>
          </a:p>
          <a:p>
            <a:pPr marL="0" indent="0" algn="just">
              <a:spcAft>
                <a:spcPts val="0"/>
              </a:spcAft>
              <a:buClr>
                <a:srgbClr val="0070C0"/>
              </a:buClr>
              <a:buNone/>
              <a:defRPr/>
            </a:pPr>
            <a:endParaRPr lang="it-IT">
              <a:latin typeface="Times New Roman" pitchFamily="18" charset="0"/>
              <a:cs typeface="Times New Roman" pitchFamily="18" charset="0"/>
            </a:endParaRPr>
          </a:p>
          <a:p>
            <a:pPr algn="just">
              <a:spcAft>
                <a:spcPts val="0"/>
              </a:spcAft>
              <a:buClr>
                <a:srgbClr val="0070C0"/>
              </a:buClr>
              <a:buFont typeface="Arial" panose="020B0604020202020204" pitchFamily="34" charset="0"/>
              <a:buChar char="•"/>
              <a:defRPr/>
            </a:pPr>
            <a:r>
              <a:rPr lang="it-IT">
                <a:latin typeface="Times New Roman" pitchFamily="18" charset="0"/>
                <a:cs typeface="Times New Roman" pitchFamily="18" charset="0"/>
              </a:rPr>
              <a:t> Natura prettamente visiva e plastica della poesia che anticipa i caratteri peculiari del ‘manierismo’</a:t>
            </a:r>
          </a:p>
          <a:p>
            <a:endParaRPr lang="it-IT"/>
          </a:p>
        </p:txBody>
      </p:sp>
    </p:spTree>
    <p:extLst>
      <p:ext uri="{BB962C8B-B14F-4D97-AF65-F5344CB8AC3E}">
        <p14:creationId xmlns:p14="http://schemas.microsoft.com/office/powerpoint/2010/main" val="31799908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CC39AB9-0765-4D2C-8CBE-ABE74E93C4C2}"/>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gn="ctr">
              <a:buNone/>
            </a:pPr>
            <a:r>
              <a:rPr lang="it-IT" b="1">
                <a:latin typeface="Times New Roman" panose="02020603050405020304" pitchFamily="18" charset="0"/>
                <a:cs typeface="Times New Roman" panose="02020603050405020304" pitchFamily="18" charset="0"/>
              </a:rPr>
              <a:t>Il primo libro delle </a:t>
            </a:r>
            <a:r>
              <a:rPr lang="it-IT" b="1" i="1">
                <a:latin typeface="Times New Roman" panose="02020603050405020304" pitchFamily="18" charset="0"/>
                <a:cs typeface="Times New Roman" panose="02020603050405020304" pitchFamily="18" charset="0"/>
              </a:rPr>
              <a:t>Metamorfosi</a:t>
            </a:r>
          </a:p>
          <a:p>
            <a:pPr marL="0" indent="0" algn="just">
              <a:buNone/>
            </a:pPr>
            <a:r>
              <a:rPr lang="it-IT" b="1">
                <a:latin typeface="Times New Roman" panose="02020603050405020304" pitchFamily="18" charset="0"/>
                <a:cs typeface="Times New Roman" panose="02020603050405020304" pitchFamily="18" charset="0"/>
              </a:rPr>
              <a:t>Struttura:</a:t>
            </a:r>
          </a:p>
          <a:p>
            <a:pPr marL="0" indent="0" algn="just">
              <a:buNone/>
            </a:pPr>
            <a:r>
              <a:rPr lang="it-IT" b="1">
                <a:latin typeface="Times New Roman" panose="02020603050405020304" pitchFamily="18" charset="0"/>
                <a:cs typeface="Times New Roman" panose="02020603050405020304" pitchFamily="18" charset="0"/>
              </a:rPr>
              <a:t>	vv. 1-4		</a:t>
            </a:r>
            <a:r>
              <a:rPr lang="it-IT">
                <a:latin typeface="Times New Roman" panose="02020603050405020304" pitchFamily="18" charset="0"/>
                <a:cs typeface="Times New Roman" panose="02020603050405020304" pitchFamily="18" charset="0"/>
              </a:rPr>
              <a:t>Invocazione</a:t>
            </a:r>
            <a:endParaRPr lang="it-IT" b="1">
              <a:latin typeface="Times New Roman" panose="02020603050405020304" pitchFamily="18" charset="0"/>
              <a:cs typeface="Times New Roman" panose="02020603050405020304" pitchFamily="18" charset="0"/>
            </a:endParaRPr>
          </a:p>
          <a:p>
            <a:pPr marL="0" indent="0" algn="just">
              <a:buNone/>
            </a:pPr>
            <a:r>
              <a:rPr lang="it-IT" b="1">
                <a:latin typeface="Times New Roman" panose="02020603050405020304" pitchFamily="18" charset="0"/>
                <a:cs typeface="Times New Roman" panose="02020603050405020304" pitchFamily="18" charset="0"/>
              </a:rPr>
              <a:t>	vv. 5-312  </a:t>
            </a:r>
            <a:r>
              <a:rPr lang="it-IT">
                <a:latin typeface="Times New Roman" panose="02020603050405020304" pitchFamily="18" charset="0"/>
                <a:cs typeface="Times New Roman" panose="02020603050405020304" pitchFamily="18" charset="0"/>
              </a:rPr>
              <a:t>un dio agisce separando gli elementi indistinti nel caos, dà forma alla terra e crea forme di vita. Si succedono le 4 età del mondo (</a:t>
            </a:r>
            <a:r>
              <a:rPr lang="it-IT" i="1">
                <a:latin typeface="Times New Roman" panose="02020603050405020304" pitchFamily="18" charset="0"/>
                <a:cs typeface="Times New Roman" panose="02020603050405020304" pitchFamily="18" charset="0"/>
              </a:rPr>
              <a:t>aurea aetas</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argentea</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aenea proles, de duro est ultima ferro</a:t>
            </a:r>
            <a:r>
              <a:rPr lang="it-IT">
                <a:latin typeface="Times New Roman" panose="02020603050405020304" pitchFamily="18" charset="0"/>
                <a:cs typeface="Times New Roman" panose="02020603050405020304" pitchFamily="18" charset="0"/>
              </a:rPr>
              <a:t>), gli uomini più crudeli appartengono all’età del ferro che vede anche il tentativo dei giganti di impadronirsi dell’Olimpo. Giove fulmina i giganti e da questi nasce una stirpe ancor più crudele. Licàone per la sua ferocia viene tramutato in lupo. Giove convoca il concilio divino e decide di ripulire il mondo con il diluvio.</a:t>
            </a:r>
          </a:p>
          <a:p>
            <a:pPr marL="0" indent="0" algn="just">
              <a:buNone/>
            </a:pPr>
            <a:r>
              <a:rPr lang="it-IT" i="1">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vv. 313-415  </a:t>
            </a:r>
            <a:r>
              <a:rPr lang="it-IT">
                <a:latin typeface="Times New Roman" panose="02020603050405020304" pitchFamily="18" charset="0"/>
                <a:cs typeface="Times New Roman" panose="02020603050405020304" pitchFamily="18" charset="0"/>
              </a:rPr>
              <a:t>sopravvivono solo Deucalione e Pirra dai quali nasce un nuovo genere umano</a:t>
            </a:r>
          </a:p>
          <a:p>
            <a:pPr marL="0" indent="0" algn="just">
              <a:buNone/>
            </a:pPr>
            <a:r>
              <a:rPr lang="it-IT" b="1">
                <a:latin typeface="Times New Roman" panose="02020603050405020304" pitchFamily="18" charset="0"/>
                <a:cs typeface="Times New Roman" panose="02020603050405020304" pitchFamily="18" charset="0"/>
              </a:rPr>
              <a:t>      vv. 416-451  </a:t>
            </a:r>
            <a:r>
              <a:rPr lang="it-IT">
                <a:latin typeface="Times New Roman" panose="02020603050405020304" pitchFamily="18" charset="0"/>
                <a:cs typeface="Times New Roman" panose="02020603050405020304" pitchFamily="18" charset="0"/>
              </a:rPr>
              <a:t>tra gli esseri viventi creati c’è anche il terribile serpente Pitone, che viene ucciso dal dio Apollo. Vengono istituiti i giochi pitici</a:t>
            </a:r>
          </a:p>
          <a:p>
            <a:pPr marL="0" indent="0" algn="just">
              <a:buNone/>
            </a:pPr>
            <a:r>
              <a:rPr lang="it-IT" b="1">
                <a:latin typeface="Times New Roman" panose="02020603050405020304" pitchFamily="18" charset="0"/>
                <a:cs typeface="Times New Roman" panose="02020603050405020304" pitchFamily="18" charset="0"/>
              </a:rPr>
              <a:t>     vv. 452-566  </a:t>
            </a:r>
            <a:r>
              <a:rPr lang="it-IT">
                <a:latin typeface="Times New Roman" panose="02020603050405020304" pitchFamily="18" charset="0"/>
                <a:cs typeface="Times New Roman" panose="02020603050405020304" pitchFamily="18" charset="0"/>
              </a:rPr>
              <a:t> Apollo si innamora della ninfa Dafne, la quale per fuggire dal dio ottiene di essere trasformata in alloro</a:t>
            </a:r>
          </a:p>
          <a:p>
            <a:pPr marL="0" indent="0" algn="jus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vv. 567-746  </a:t>
            </a:r>
            <a:r>
              <a:rPr lang="it-IT">
                <a:latin typeface="Times New Roman" panose="02020603050405020304" pitchFamily="18" charset="0"/>
                <a:cs typeface="Times New Roman" panose="02020603050405020304" pitchFamily="18" charset="0"/>
              </a:rPr>
              <a:t>storia della trasformazione e poi liberazione di Io, della quale si è innamorato Giove. Mercurio uccide Argo (storia di </a:t>
            </a:r>
            <a:r>
              <a:rPr lang="it-IT" i="1">
                <a:latin typeface="Times New Roman" panose="02020603050405020304" pitchFamily="18" charset="0"/>
                <a:cs typeface="Times New Roman" panose="02020603050405020304" pitchFamily="18" charset="0"/>
              </a:rPr>
              <a:t>Syrinx</a:t>
            </a:r>
            <a:r>
              <a:rPr lang="it-IT">
                <a:latin typeface="Times New Roman" panose="02020603050405020304" pitchFamily="18" charset="0"/>
                <a:cs typeface="Times New Roman" panose="02020603050405020304" pitchFamily="18" charset="0"/>
              </a:rPr>
              <a:t> e Pan), guardiano incaricato dalla gelosa Giunione</a:t>
            </a:r>
          </a:p>
          <a:p>
            <a:pPr marL="0" indent="0" algn="just">
              <a:buNone/>
            </a:pPr>
            <a:r>
              <a:rPr lang="it-IT" b="1">
                <a:latin typeface="Times New Roman" panose="02020603050405020304" pitchFamily="18" charset="0"/>
                <a:cs typeface="Times New Roman" panose="02020603050405020304" pitchFamily="18" charset="0"/>
              </a:rPr>
              <a:t>     vv. 747-749   </a:t>
            </a:r>
            <a:r>
              <a:rPr lang="it-IT">
                <a:latin typeface="Times New Roman" panose="02020603050405020304" pitchFamily="18" charset="0"/>
                <a:cs typeface="Times New Roman" panose="02020603050405020304" pitchFamily="18" charset="0"/>
              </a:rPr>
              <a:t>Epafo, figlio di Giove e Io, discute con Fetonte mettendo in dubbio che questi sia figlio del Sole. Fetonte si reca nella reggia del Sole</a:t>
            </a:r>
          </a:p>
        </p:txBody>
      </p:sp>
    </p:spTree>
    <p:extLst>
      <p:ext uri="{BB962C8B-B14F-4D97-AF65-F5344CB8AC3E}">
        <p14:creationId xmlns:p14="http://schemas.microsoft.com/office/powerpoint/2010/main" val="10812536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B663A5-20B3-47C4-8B2C-400DEF7F0B1E}"/>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i="1">
                <a:latin typeface="Times New Roman" panose="02020603050405020304" pitchFamily="18" charset="0"/>
                <a:cs typeface="Times New Roman" panose="02020603050405020304" pitchFamily="18" charset="0"/>
              </a:rPr>
              <a:t>Metamorfosi: Libro I</a:t>
            </a:r>
          </a:p>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Il resoconto delle ‘origini’ </a:t>
            </a:r>
          </a:p>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La cosmogonia</a:t>
            </a:r>
            <a:r>
              <a:rPr lang="it-IT">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resoconto impostato tramite l’evocazione di narrazioni mitologiche e teologiche +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combinazione del razionalismo naturalistico </a:t>
            </a:r>
            <a:r>
              <a:rPr lang="it-IT" i="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mitologemi e genealogie trattate in maniera discontinua ed enigmatica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allusioni a Lucrezio e riuso lessicale non si combinano a un quadro teorico di riferimento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viene proposto al lettore un resoconto della creazione, dove si mescolano in maniera ‘nuova’ e tramite la lente della ‘forma’: ironia, mistero, razionalismo, ma senza una precisa linea teorica filosofica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criterio fondamentale dell’esistenza e del mutamento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Ricerca di un linguaggio poetico che continui e rinnovi la tradizione didascalica: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grecismi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presenza di elementi lessicali e nessi sintattici utilizzati perlopiù in prosa</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neologismi e neoformazioni</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in giù 1">
            <a:extLst>
              <a:ext uri="{FF2B5EF4-FFF2-40B4-BE49-F238E27FC236}">
                <a16:creationId xmlns:a16="http://schemas.microsoft.com/office/drawing/2014/main" id="{C923DAAF-E331-442F-AAC8-85E313D56F81}"/>
              </a:ext>
            </a:extLst>
          </p:cNvPr>
          <p:cNvSpPr/>
          <p:nvPr/>
        </p:nvSpPr>
        <p:spPr>
          <a:xfrm>
            <a:off x="9806730" y="1526796"/>
            <a:ext cx="176169" cy="369116"/>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10F5A30F-33AA-4B4D-9A12-44788AF1AA34}"/>
              </a:ext>
            </a:extLst>
          </p:cNvPr>
          <p:cNvSpPr/>
          <p:nvPr/>
        </p:nvSpPr>
        <p:spPr>
          <a:xfrm>
            <a:off x="2139193" y="1895912"/>
            <a:ext cx="176169" cy="369116"/>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64E3372F-9A94-4553-B437-DF8E58599BF1}"/>
              </a:ext>
            </a:extLst>
          </p:cNvPr>
          <p:cNvSpPr/>
          <p:nvPr/>
        </p:nvSpPr>
        <p:spPr>
          <a:xfrm>
            <a:off x="847288" y="1157681"/>
            <a:ext cx="176169" cy="1812022"/>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568A6201-7582-43AE-943B-D7F39F086EBF}"/>
              </a:ext>
            </a:extLst>
          </p:cNvPr>
          <p:cNvSpPr/>
          <p:nvPr/>
        </p:nvSpPr>
        <p:spPr>
          <a:xfrm>
            <a:off x="3280095" y="3716323"/>
            <a:ext cx="184558" cy="411061"/>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14631663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egnaposto contenuto 12" descr="Immagine che contiene screenshot&#10;&#10;Descrizione generata automaticamente">
            <a:extLst>
              <a:ext uri="{FF2B5EF4-FFF2-40B4-BE49-F238E27FC236}">
                <a16:creationId xmlns:a16="http://schemas.microsoft.com/office/drawing/2014/main" id="{697F33AE-FD81-4720-AA2F-27CA664296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8416" y="652075"/>
            <a:ext cx="10394302" cy="5553850"/>
          </a:xfrm>
        </p:spPr>
      </p:pic>
      <p:sp>
        <p:nvSpPr>
          <p:cNvPr id="14" name="CasellaDiTesto 13">
            <a:extLst>
              <a:ext uri="{FF2B5EF4-FFF2-40B4-BE49-F238E27FC236}">
                <a16:creationId xmlns:a16="http://schemas.microsoft.com/office/drawing/2014/main" id="{100C1253-983E-4DAF-A216-BC9C150C1EBF}"/>
              </a:ext>
            </a:extLst>
          </p:cNvPr>
          <p:cNvSpPr txBox="1"/>
          <p:nvPr/>
        </p:nvSpPr>
        <p:spPr>
          <a:xfrm>
            <a:off x="111967" y="261257"/>
            <a:ext cx="1884784" cy="382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9</a:t>
            </a:r>
          </a:p>
        </p:txBody>
      </p:sp>
    </p:spTree>
    <p:extLst>
      <p:ext uri="{BB962C8B-B14F-4D97-AF65-F5344CB8AC3E}">
        <p14:creationId xmlns:p14="http://schemas.microsoft.com/office/powerpoint/2010/main" val="103692786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2C371EA4-4E05-4D59-B674-A22DB1E63B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078" y="0"/>
            <a:ext cx="10543591" cy="6858000"/>
          </a:xfrm>
          <a:blipFill>
            <a:blip r:embed="rId3"/>
            <a:tile tx="0" ty="0" sx="100000" sy="100000" flip="none" algn="tl"/>
          </a:blipFill>
        </p:spPr>
      </p:pic>
    </p:spTree>
    <p:extLst>
      <p:ext uri="{BB962C8B-B14F-4D97-AF65-F5344CB8AC3E}">
        <p14:creationId xmlns:p14="http://schemas.microsoft.com/office/powerpoint/2010/main" val="2073015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8DF4F1-7741-4CBA-9838-BAE4F2A94A90}"/>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buFont typeface="Arial"/>
              <a:buNone/>
              <a:defRPr/>
            </a:pPr>
            <a:r>
              <a:rPr lang="it-IT" sz="3200" i="1">
                <a:solidFill>
                  <a:schemeClr val="tx1">
                    <a:lumMod val="85000"/>
                    <a:lumOff val="15000"/>
                  </a:schemeClr>
                </a:solidFill>
                <a:latin typeface="Times New Roman" panose="02020603050405020304" pitchFamily="18" charset="0"/>
                <a:cs typeface="Times New Roman" panose="02020603050405020304" pitchFamily="18" charset="0"/>
              </a:rPr>
              <a:t>Le origini del latino</a:t>
            </a:r>
          </a:p>
          <a:p>
            <a:pPr algn="just" eaLnBrk="1" fontAlgn="auto" hangingPunct="1">
              <a:buFont typeface="Wingdings" panose="05000000000000000000" pitchFamily="2" charset="2"/>
              <a:buChar char="Ø"/>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Idea antica della derivazione del latino dal greco e primi indagini scientifiche</a:t>
            </a:r>
          </a:p>
          <a:p>
            <a:pPr algn="just" eaLnBrk="1" fontAlgn="auto" hangingPunct="1">
              <a:buFont typeface="Wingdings" panose="05000000000000000000" pitchFamily="2" charset="2"/>
              <a:buChar char="Ø"/>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La scoperta dell’antico indiano                                                                                             </a:t>
            </a:r>
          </a:p>
          <a:p>
            <a:pPr algn="just" eaLnBrk="1" fontAlgn="auto" hangingPunct="1">
              <a:buFont typeface="Wingdings" panose="05000000000000000000" pitchFamily="2" charset="2"/>
              <a:buChar char="Ø"/>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L’evidenza dell’esistenza di una grande famiglia linguistica derivata da una proto-lingua</a:t>
            </a:r>
          </a:p>
          <a:p>
            <a:pPr marL="0" indent="0" algn="just"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ClrTx/>
              <a:buSzTx/>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a:solidFill>
                <a:schemeClr val="tx1"/>
              </a:solidFill>
              <a:cs typeface="Times New Roman" panose="02020603050405020304" pitchFamily="18" charset="0"/>
            </a:endParaRPr>
          </a:p>
          <a:p>
            <a:pPr marL="0" indent="0" algn="just" eaLnBrk="1" fontAlgn="auto" hangingPunct="1">
              <a:spcBef>
                <a:spcPts val="0"/>
              </a:spcBef>
              <a:spcAft>
                <a:spcPts val="0"/>
              </a:spcAft>
              <a:buClrTx/>
              <a:buSzTx/>
              <a:buFont typeface="Arial"/>
              <a:buNone/>
              <a:defRPr/>
            </a:pPr>
            <a:r>
              <a:rPr lang="it-IT">
                <a:solidFill>
                  <a:schemeClr val="tx1"/>
                </a:solidFill>
                <a:cs typeface="Times New Roman" panose="02020603050405020304" pitchFamily="18" charset="0"/>
              </a:rPr>
              <a:t>«</a:t>
            </a:r>
            <a:r>
              <a:rPr lang="it-IT" i="1">
                <a:solidFill>
                  <a:schemeClr val="tx1"/>
                </a:solidFill>
                <a:cs typeface="Times New Roman" panose="02020603050405020304" pitchFamily="18" charset="0"/>
              </a:rPr>
              <a:t> Indoeuropeo è il nome dato, per ragioni geografiche, a una famiglia linguistica ampia e  geneticamente ben definita che comprende la maggior parte delle lingue d’Europa, passate e presenti, e che si estende, attraverso l’Iran e l’Afghanistan, fino alla metà settentrionale del subcontinente indiano. [...] Le somiglianze fra queste lingue, attestate per oltre quasi quattro millenni, ci impongono di assumere che esse siano la continuazione di un’unica lingua comune preistorica, parlata forse circa settemila anni fa, chiamata indoeuropeo o proto-indoeuropeo » </a:t>
            </a:r>
          </a:p>
          <a:p>
            <a:pPr marL="0" indent="0" algn="just" eaLnBrk="1" fontAlgn="auto" hangingPunct="1">
              <a:spcBef>
                <a:spcPts val="0"/>
              </a:spcBef>
              <a:spcAft>
                <a:spcPts val="0"/>
              </a:spcAft>
              <a:buClrTx/>
              <a:buSzTx/>
              <a:buFont typeface="Arial"/>
              <a:buNone/>
              <a:defRPr/>
            </a:pPr>
            <a:endParaRPr lang="it-IT">
              <a:solidFill>
                <a:schemeClr val="tx1"/>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ClrTx/>
              <a:buSzTx/>
              <a:buFont typeface="Arial"/>
              <a:buNone/>
              <a:defRPr/>
            </a:pPr>
            <a:r>
              <a:rPr lang="it-IT" sz="2000">
                <a:solidFill>
                  <a:schemeClr val="tx1"/>
                </a:solidFill>
                <a:latin typeface="Times New Roman" panose="02020603050405020304" pitchFamily="18" charset="0"/>
                <a:cs typeface="Times New Roman" panose="02020603050405020304" pitchFamily="18" charset="0"/>
              </a:rPr>
              <a:t>(cit. da: C. Watkins, </a:t>
            </a:r>
            <a:r>
              <a:rPr lang="it-IT" sz="2000" i="1">
                <a:solidFill>
                  <a:schemeClr val="tx1"/>
                </a:solidFill>
                <a:latin typeface="Times New Roman" panose="02020603050405020304" pitchFamily="18" charset="0"/>
                <a:cs typeface="Times New Roman" panose="02020603050405020304" pitchFamily="18" charset="0"/>
              </a:rPr>
              <a:t>Il proto-indoeuropeo</a:t>
            </a:r>
            <a:r>
              <a:rPr lang="it-IT" sz="2000">
                <a:solidFill>
                  <a:schemeClr val="tx1"/>
                </a:solidFill>
                <a:latin typeface="Times New Roman" panose="02020603050405020304" pitchFamily="18" charset="0"/>
                <a:cs typeface="Times New Roman" panose="02020603050405020304" pitchFamily="18" charset="0"/>
              </a:rPr>
              <a:t>, in: AA.VV., </a:t>
            </a:r>
            <a:r>
              <a:rPr lang="it-IT" sz="2000" i="1">
                <a:solidFill>
                  <a:schemeClr val="tx1"/>
                </a:solidFill>
                <a:latin typeface="Times New Roman" panose="02020603050405020304" pitchFamily="18" charset="0"/>
                <a:cs typeface="Times New Roman" panose="02020603050405020304" pitchFamily="18" charset="0"/>
              </a:rPr>
              <a:t>Le lingue indoeuropee</a:t>
            </a:r>
            <a:r>
              <a:rPr lang="it-IT" sz="2000">
                <a:solidFill>
                  <a:schemeClr val="tx1"/>
                </a:solidFill>
                <a:latin typeface="Times New Roman" panose="02020603050405020304" pitchFamily="18" charset="0"/>
                <a:cs typeface="Times New Roman" panose="02020603050405020304" pitchFamily="18" charset="0"/>
              </a:rPr>
              <a:t>, a cura di A. Giacalone Ramat e P. Ramat, Bologna 1993, 45-46)</a:t>
            </a: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sp>
        <p:nvSpPr>
          <p:cNvPr id="2" name="Rettangolo con angoli arrotondati 1">
            <a:extLst>
              <a:ext uri="{FF2B5EF4-FFF2-40B4-BE49-F238E27FC236}">
                <a16:creationId xmlns:a16="http://schemas.microsoft.com/office/drawing/2014/main" id="{4BEAA236-7445-4C59-929E-2EDFF68C9A44}"/>
              </a:ext>
            </a:extLst>
          </p:cNvPr>
          <p:cNvSpPr/>
          <p:nvPr/>
        </p:nvSpPr>
        <p:spPr>
          <a:xfrm>
            <a:off x="0" y="2919413"/>
            <a:ext cx="12192000" cy="2232025"/>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5C517D76-7D1A-4FCE-AFE3-215D81E8B627}"/>
              </a:ext>
            </a:extLst>
          </p:cNvPr>
          <p:cNvSpPr/>
          <p:nvPr/>
        </p:nvSpPr>
        <p:spPr>
          <a:xfrm>
            <a:off x="5754688" y="2222500"/>
            <a:ext cx="477837" cy="579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556B241-B9E7-4295-87B0-B7DDE54D54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756" y="613969"/>
            <a:ext cx="10608906" cy="5630061"/>
          </a:xfrm>
          <a:blipFill>
            <a:blip r:embed="rId3"/>
            <a:tile tx="0" ty="0" sx="100000" sy="100000" flip="none" algn="tl"/>
          </a:blipFill>
        </p:spPr>
      </p:pic>
    </p:spTree>
    <p:extLst>
      <p:ext uri="{BB962C8B-B14F-4D97-AF65-F5344CB8AC3E}">
        <p14:creationId xmlns:p14="http://schemas.microsoft.com/office/powerpoint/2010/main" val="396751306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AF38B5D-DE01-4B64-94B5-7139D2EEF9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1327" y="2572623"/>
            <a:ext cx="7744906" cy="1276528"/>
          </a:xfrm>
          <a:blipFill>
            <a:blip r:embed="rId3"/>
            <a:tile tx="0" ty="0" sx="100000" sy="100000" flip="none" algn="tl"/>
          </a:blipFill>
        </p:spPr>
      </p:pic>
      <p:sp>
        <p:nvSpPr>
          <p:cNvPr id="5" name="CasellaDiTesto 4">
            <a:extLst>
              <a:ext uri="{FF2B5EF4-FFF2-40B4-BE49-F238E27FC236}">
                <a16:creationId xmlns:a16="http://schemas.microsoft.com/office/drawing/2014/main" id="{5FCD10E8-4DC1-441B-86F3-AA92066D3C3E}"/>
              </a:ext>
            </a:extLst>
          </p:cNvPr>
          <p:cNvSpPr txBox="1"/>
          <p:nvPr/>
        </p:nvSpPr>
        <p:spPr>
          <a:xfrm>
            <a:off x="1409350" y="1132514"/>
            <a:ext cx="2348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15</a:t>
            </a:r>
          </a:p>
        </p:txBody>
      </p:sp>
    </p:spTree>
    <p:extLst>
      <p:ext uri="{BB962C8B-B14F-4D97-AF65-F5344CB8AC3E}">
        <p14:creationId xmlns:p14="http://schemas.microsoft.com/office/powerpoint/2010/main" val="15461751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8B52A9D-7598-4A51-9B80-CB90C67C87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619" y="520117"/>
            <a:ext cx="10654019" cy="5721292"/>
          </a:xfrm>
          <a:blipFill>
            <a:blip r:embed="rId3"/>
            <a:tile tx="0" ty="0" sx="100000" sy="100000" flip="none" algn="tl"/>
          </a:blipFill>
        </p:spPr>
      </p:pic>
    </p:spTree>
    <p:extLst>
      <p:ext uri="{BB962C8B-B14F-4D97-AF65-F5344CB8AC3E}">
        <p14:creationId xmlns:p14="http://schemas.microsoft.com/office/powerpoint/2010/main" val="210515298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D0D5E5D9-2140-4487-8F3C-1DE0181951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181" y="562062"/>
            <a:ext cx="9885504" cy="5654179"/>
          </a:xfrm>
          <a:blipFill>
            <a:blip r:embed="rId3"/>
            <a:tile tx="0" ty="0" sx="100000" sy="100000" flip="none" algn="tl"/>
          </a:blipFill>
        </p:spPr>
      </p:pic>
    </p:spTree>
    <p:extLst>
      <p:ext uri="{BB962C8B-B14F-4D97-AF65-F5344CB8AC3E}">
        <p14:creationId xmlns:p14="http://schemas.microsoft.com/office/powerpoint/2010/main" val="23724618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quotidiano, testo&#10;&#10;Descrizione generata automaticamente">
            <a:extLst>
              <a:ext uri="{FF2B5EF4-FFF2-40B4-BE49-F238E27FC236}">
                <a16:creationId xmlns:a16="http://schemas.microsoft.com/office/drawing/2014/main" id="{49F86584-E226-49CD-857E-CAE656A39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118" y="0"/>
            <a:ext cx="10571242" cy="6858000"/>
          </a:xfrm>
        </p:spPr>
      </p:pic>
      <p:sp>
        <p:nvSpPr>
          <p:cNvPr id="9" name="CasellaDiTesto 8">
            <a:extLst>
              <a:ext uri="{FF2B5EF4-FFF2-40B4-BE49-F238E27FC236}">
                <a16:creationId xmlns:a16="http://schemas.microsoft.com/office/drawing/2014/main" id="{CD659875-6418-44D0-808C-811C67EA4920}"/>
              </a:ext>
            </a:extLst>
          </p:cNvPr>
          <p:cNvSpPr txBox="1"/>
          <p:nvPr/>
        </p:nvSpPr>
        <p:spPr>
          <a:xfrm>
            <a:off x="67112" y="302004"/>
            <a:ext cx="880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30</a:t>
            </a:r>
          </a:p>
        </p:txBody>
      </p:sp>
    </p:spTree>
    <p:extLst>
      <p:ext uri="{BB962C8B-B14F-4D97-AF65-F5344CB8AC3E}">
        <p14:creationId xmlns:p14="http://schemas.microsoft.com/office/powerpoint/2010/main" val="15659389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 quotidiano&#10;&#10;Descrizione generata automaticamente">
            <a:extLst>
              <a:ext uri="{FF2B5EF4-FFF2-40B4-BE49-F238E27FC236}">
                <a16:creationId xmlns:a16="http://schemas.microsoft.com/office/drawing/2014/main" id="{838E81AF-DADC-4D42-8D6F-FB9026D890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7705" y="1801629"/>
            <a:ext cx="10095723" cy="3936698"/>
          </a:xfrm>
          <a:blipFill>
            <a:blip r:embed="rId3"/>
            <a:tile tx="0" ty="0" sx="100000" sy="100000" flip="none" algn="tl"/>
          </a:blipFill>
        </p:spPr>
      </p:pic>
      <p:sp>
        <p:nvSpPr>
          <p:cNvPr id="5" name="CasellaDiTesto 4">
            <a:extLst>
              <a:ext uri="{FF2B5EF4-FFF2-40B4-BE49-F238E27FC236}">
                <a16:creationId xmlns:a16="http://schemas.microsoft.com/office/drawing/2014/main" id="{4107034B-E800-4B43-A47E-6BC2FA5F8777}"/>
              </a:ext>
            </a:extLst>
          </p:cNvPr>
          <p:cNvSpPr txBox="1"/>
          <p:nvPr/>
        </p:nvSpPr>
        <p:spPr>
          <a:xfrm>
            <a:off x="1375794" y="880844"/>
            <a:ext cx="22063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 57</a:t>
            </a:r>
          </a:p>
        </p:txBody>
      </p:sp>
    </p:spTree>
    <p:extLst>
      <p:ext uri="{BB962C8B-B14F-4D97-AF65-F5344CB8AC3E}">
        <p14:creationId xmlns:p14="http://schemas.microsoft.com/office/powerpoint/2010/main" val="11559862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quotidiano, testo&#10;&#10;Descrizione generata automaticamente">
            <a:extLst>
              <a:ext uri="{FF2B5EF4-FFF2-40B4-BE49-F238E27FC236}">
                <a16:creationId xmlns:a16="http://schemas.microsoft.com/office/drawing/2014/main" id="{A9ADF95E-5824-4C07-82FC-131B171F8C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9714" y="128127"/>
            <a:ext cx="9937101" cy="6601746"/>
          </a:xfrm>
          <a:blipFill>
            <a:blip r:embed="rId3"/>
            <a:tile tx="0" ty="0" sx="100000" sy="100000" flip="none" algn="tl"/>
          </a:blipFill>
        </p:spPr>
      </p:pic>
    </p:spTree>
    <p:extLst>
      <p:ext uri="{BB962C8B-B14F-4D97-AF65-F5344CB8AC3E}">
        <p14:creationId xmlns:p14="http://schemas.microsoft.com/office/powerpoint/2010/main" val="18329884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quotidiano, testo&#10;&#10;Descrizione generata automaticamente">
            <a:extLst>
              <a:ext uri="{FF2B5EF4-FFF2-40B4-BE49-F238E27FC236}">
                <a16:creationId xmlns:a16="http://schemas.microsoft.com/office/drawing/2014/main" id="{BB4D90A2-5468-40CA-97BA-6021733540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342469"/>
            <a:ext cx="10075177" cy="6173061"/>
          </a:xfrm>
          <a:blipFill>
            <a:blip r:embed="rId3"/>
            <a:tile tx="0" ty="0" sx="100000" sy="100000" flip="none" algn="tl"/>
          </a:blipFill>
        </p:spPr>
      </p:pic>
    </p:spTree>
    <p:extLst>
      <p:ext uri="{BB962C8B-B14F-4D97-AF65-F5344CB8AC3E}">
        <p14:creationId xmlns:p14="http://schemas.microsoft.com/office/powerpoint/2010/main" val="140091323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CCC40ADB-F8DB-4FBB-B52A-BF34E54AD1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8231" y="490127"/>
            <a:ext cx="10536573" cy="5877745"/>
          </a:xfrm>
          <a:blipFill>
            <a:blip r:embed="rId3"/>
            <a:tile tx="0" ty="0" sx="100000" sy="100000" flip="none" algn="tl"/>
          </a:blipFill>
        </p:spPr>
      </p:pic>
    </p:spTree>
    <p:extLst>
      <p:ext uri="{BB962C8B-B14F-4D97-AF65-F5344CB8AC3E}">
        <p14:creationId xmlns:p14="http://schemas.microsoft.com/office/powerpoint/2010/main" val="337133474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09BE7F2A-9368-4AEB-A686-470DD9EFBC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1641" y="690465"/>
            <a:ext cx="9632102" cy="5635690"/>
          </a:xfrm>
          <a:blipFill>
            <a:blip r:embed="rId3"/>
            <a:tile tx="0" ty="0" sx="100000" sy="100000" flip="none" algn="tl"/>
          </a:blipFill>
        </p:spPr>
      </p:pic>
    </p:spTree>
    <p:extLst>
      <p:ext uri="{BB962C8B-B14F-4D97-AF65-F5344CB8AC3E}">
        <p14:creationId xmlns:p14="http://schemas.microsoft.com/office/powerpoint/2010/main" val="1636229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515712F-8AD5-4DD9-B190-1DF23C701325}"/>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La famiglia linguistica indoeuropea: fasi preistoriche e fasi documentate</a:t>
            </a:r>
          </a:p>
          <a:p>
            <a:pPr eaLnBrk="1" fontAlgn="auto" hangingPunct="1">
              <a:buFont typeface="Arial"/>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a:p>
            <a:pPr marL="0" indent="0" algn="just" eaLnBrk="1" fontAlgn="auto" hangingPunct="1">
              <a:buFont typeface="Arial"/>
              <a:buNone/>
              <a:defRPr/>
            </a:pPr>
            <a:r>
              <a:rPr lang="it-IT" sz="1600">
                <a:solidFill>
                  <a:schemeClr val="tx1">
                    <a:lumMod val="85000"/>
                    <a:lumOff val="15000"/>
                  </a:schemeClr>
                </a:solidFill>
                <a:latin typeface="Times New Roman" panose="02020603050405020304" pitchFamily="18" charset="0"/>
                <a:cs typeface="Times New Roman" panose="02020603050405020304" pitchFamily="18" charset="0"/>
              </a:rPr>
              <a:t>(tavola tratta da: L. Mondin, </a:t>
            </a:r>
            <a:r>
              <a:rPr lang="it-IT" sz="1600" i="1">
                <a:solidFill>
                  <a:schemeClr val="tx1">
                    <a:lumMod val="85000"/>
                    <a:lumOff val="15000"/>
                  </a:schemeClr>
                </a:solidFill>
                <a:latin typeface="Times New Roman" panose="02020603050405020304" pitchFamily="18" charset="0"/>
                <a:cs typeface="Times New Roman" panose="02020603050405020304" pitchFamily="18" charset="0"/>
              </a:rPr>
              <a:t>Introduzione allo studio del latino,</a:t>
            </a:r>
            <a:r>
              <a:rPr lang="it-IT" sz="1600">
                <a:solidFill>
                  <a:schemeClr val="tx1">
                    <a:lumMod val="85000"/>
                    <a:lumOff val="15000"/>
                  </a:schemeClr>
                </a:solidFill>
                <a:latin typeface="Times New Roman" panose="02020603050405020304" pitchFamily="18" charset="0"/>
                <a:cs typeface="Times New Roman" panose="02020603050405020304" pitchFamily="18" charset="0"/>
              </a:rPr>
              <a:t> (quadri storici a cura di A. Pistellato), Venezia, a.a. 2014-2015, p. 30)</a:t>
            </a:r>
          </a:p>
          <a:p>
            <a:pPr algn="just" eaLnBrk="1" fontAlgn="auto" hangingPunct="1">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Rapporti evolutivi e difficoltà di ricostruzione dell’indoeuropeo  </a:t>
            </a:r>
          </a:p>
          <a:p>
            <a:pPr algn="just" eaLnBrk="1" fontAlgn="auto" hangingPunct="1">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Ipotesi di ricostruzione sulla base di isoglosse                                                         </a:t>
            </a:r>
            <a:endParaRPr lang="it-IT" sz="160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pic>
        <p:nvPicPr>
          <p:cNvPr id="4" name="Immagine 3" descr="Immagine che contiene testo&#10;&#10;Descrizione generata automaticamente">
            <a:extLst>
              <a:ext uri="{FF2B5EF4-FFF2-40B4-BE49-F238E27FC236}">
                <a16:creationId xmlns:a16="http://schemas.microsoft.com/office/drawing/2014/main" id="{186B4BF0-9713-4CDB-8710-FD430A27E5DE}"/>
              </a:ext>
            </a:extLst>
          </p:cNvPr>
          <p:cNvPicPr>
            <a:picLocks noChangeAspect="1"/>
          </p:cNvPicPr>
          <p:nvPr/>
        </p:nvPicPr>
        <p:blipFill>
          <a:blip r:embed="rId3"/>
          <a:stretch>
            <a:fillRect/>
          </a:stretch>
        </p:blipFill>
        <p:spPr>
          <a:xfrm>
            <a:off x="1795463" y="663575"/>
            <a:ext cx="7591425" cy="3505200"/>
          </a:xfrm>
          <a:prstGeom prst="rect">
            <a:avLst/>
          </a:prstGeom>
          <a:ln w="38100">
            <a:solidFill>
              <a:schemeClr val="accent5"/>
            </a:solid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screenshot&#10;&#10;Descrizione generata automaticamente">
            <a:extLst>
              <a:ext uri="{FF2B5EF4-FFF2-40B4-BE49-F238E27FC236}">
                <a16:creationId xmlns:a16="http://schemas.microsoft.com/office/drawing/2014/main" id="{F03E7DC8-1F05-4A3A-AEE1-06ED8D7651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954" y="541176"/>
            <a:ext cx="10637240" cy="5747657"/>
          </a:xfrm>
          <a:blipFill>
            <a:blip r:embed="rId3"/>
            <a:tile tx="0" ty="0" sx="100000" sy="100000" flip="none" algn="tl"/>
          </a:blipFill>
        </p:spPr>
      </p:pic>
    </p:spTree>
    <p:extLst>
      <p:ext uri="{BB962C8B-B14F-4D97-AF65-F5344CB8AC3E}">
        <p14:creationId xmlns:p14="http://schemas.microsoft.com/office/powerpoint/2010/main" val="135111210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screenshot&#10;&#10;Descrizione generata automaticamente">
            <a:extLst>
              <a:ext uri="{FF2B5EF4-FFF2-40B4-BE49-F238E27FC236}">
                <a16:creationId xmlns:a16="http://schemas.microsoft.com/office/drawing/2014/main" id="{4D0657C7-EBD0-42EC-8115-489BBD2A02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1095" y="569167"/>
            <a:ext cx="10590244" cy="5589037"/>
          </a:xfrm>
        </p:spPr>
      </p:pic>
    </p:spTree>
    <p:extLst>
      <p:ext uri="{BB962C8B-B14F-4D97-AF65-F5344CB8AC3E}">
        <p14:creationId xmlns:p14="http://schemas.microsoft.com/office/powerpoint/2010/main" val="21817721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Lucano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Pharsalia</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X 199-271</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220554541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buNone/>
              <a:defRPr/>
            </a:pPr>
            <a:r>
              <a:rPr lang="it-IT" altLang="it-IT" b="1" u="sng">
                <a:latin typeface="Times New Roman" panose="02020603050405020304" pitchFamily="18" charset="0"/>
                <a:cs typeface="Times New Roman" panose="02020603050405020304" pitchFamily="18" charset="0"/>
              </a:rPr>
              <a:t>Lucano:</a:t>
            </a:r>
            <a:r>
              <a:rPr lang="it-IT" altLang="it-IT">
                <a:latin typeface="Times New Roman" panose="02020603050405020304" pitchFamily="18" charset="0"/>
                <a:cs typeface="Times New Roman" panose="02020603050405020304" pitchFamily="18" charset="0"/>
              </a:rPr>
              <a:t> (39 d.C. - 65 d.C.)</a:t>
            </a:r>
            <a:r>
              <a:rPr lang="it-IT" altLang="it-IT" b="1" u="sng">
                <a:latin typeface="Times New Roman" panose="02020603050405020304" pitchFamily="18" charset="0"/>
                <a:cs typeface="Times New Roman" panose="02020603050405020304" pitchFamily="18" charset="0"/>
              </a:rPr>
              <a:t> </a:t>
            </a:r>
          </a:p>
          <a:p>
            <a:pPr marL="0" indent="0" algn="just">
              <a:spcBef>
                <a:spcPts val="0"/>
              </a:spcBef>
              <a:buNone/>
              <a:defRPr/>
            </a:pPr>
            <a:r>
              <a:rPr lang="it-IT" altLang="it-IT" i="1">
                <a:latin typeface="Times New Roman" panose="02020603050405020304" pitchFamily="18" charset="0"/>
                <a:cs typeface="Times New Roman" panose="02020603050405020304" pitchFamily="18" charset="0"/>
              </a:rPr>
              <a:t>Bellum civile </a:t>
            </a:r>
            <a:r>
              <a:rPr lang="it-IT" altLang="it-IT">
                <a:latin typeface="Times New Roman" panose="02020603050405020304" pitchFamily="18" charset="0"/>
                <a:cs typeface="Times New Roman" panose="02020603050405020304" pitchFamily="18" charset="0"/>
              </a:rPr>
              <a:t>(</a:t>
            </a:r>
            <a:r>
              <a:rPr lang="it-IT" altLang="it-IT" i="1">
                <a:latin typeface="Times New Roman" panose="02020603050405020304" pitchFamily="18" charset="0"/>
                <a:cs typeface="Times New Roman" panose="02020603050405020304" pitchFamily="18" charset="0"/>
              </a:rPr>
              <a:t>Pharsalia</a:t>
            </a:r>
            <a:r>
              <a:rPr lang="it-IT" altLang="it-IT">
                <a:latin typeface="Times New Roman" panose="02020603050405020304" pitchFamily="18" charset="0"/>
                <a:cs typeface="Times New Roman" panose="02020603050405020304" pitchFamily="18" charset="0"/>
              </a:rPr>
              <a:t>) X libri: tema storico → la guerra tra Cesare e Pompeo fino al 47 a.C. (forse il progetto originario era di 12 su modello dell’</a:t>
            </a:r>
            <a:r>
              <a:rPr lang="it-IT" altLang="it-IT" i="1">
                <a:latin typeface="Times New Roman" panose="02020603050405020304" pitchFamily="18" charset="0"/>
                <a:cs typeface="Times New Roman" panose="02020603050405020304" pitchFamily="18" charset="0"/>
              </a:rPr>
              <a:t>Eneide</a:t>
            </a:r>
            <a:r>
              <a:rPr lang="it-IT" altLang="it-IT">
                <a:latin typeface="Times New Roman" panose="02020603050405020304" pitchFamily="18" charset="0"/>
                <a:cs typeface="Times New Roman" panose="02020603050405020304" pitchFamily="18" charset="0"/>
              </a:rPr>
              <a:t>)</a:t>
            </a: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La scelta di un tema storico costituisce una sorta di ‘recupero’ di un elemento proprio dell’epica arcaica ma con intenti nuovi </a:t>
            </a: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Opera anticonformista legata a un rapporto ‘cortigiano’ iniziale (vd. elogio a Nerone nella prima parte) progressivamente sfaldatosi di riflesso alla sfortuna politica dell’autore </a:t>
            </a: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Razionalismo di base nella narrazione della storia di Roma → assenza di presenza e partecipazione divina nelle vicende umane = frattura nella tradizione epica romana</a:t>
            </a: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Presenza dell’irrazionale (rif. a presenze demoniache, magiche, scene infernali e di riti magici in particolare nel l. VI), gusto dell’orrido e del meraviglioso → in linea con il gusto ovidiano, ma in Lucano tutto ciò non si inserisce in un ordine cosmico provvidenziale, bensì è elemento di caos e di sconvolgimento</a:t>
            </a:r>
          </a:p>
          <a:p>
            <a:pPr algn="just">
              <a:spcBef>
                <a:spcPts val="0"/>
              </a:spcBef>
              <a:buClrTx/>
              <a:buFont typeface="Arial" panose="020B0604020202020204" pitchFamily="34" charset="0"/>
              <a:buChar char="•"/>
              <a:defRPr/>
            </a:pPr>
            <a:r>
              <a:rPr lang="it-IT" altLang="it-IT" i="1">
                <a:latin typeface="Times New Roman" panose="02020603050405020304" pitchFamily="18" charset="0"/>
                <a:cs typeface="Times New Roman" panose="02020603050405020304" pitchFamily="18" charset="0"/>
              </a:rPr>
              <a:t>Ardens et concitatus </a:t>
            </a:r>
            <a:r>
              <a:rPr lang="it-IT" altLang="it-IT">
                <a:latin typeface="Times New Roman" panose="02020603050405020304" pitchFamily="18" charset="0"/>
                <a:cs typeface="Times New Roman" panose="02020603050405020304" pitchFamily="18" charset="0"/>
              </a:rPr>
              <a:t>(cf. Quint. </a:t>
            </a:r>
            <a:r>
              <a:rPr lang="it-IT" altLang="it-IT" i="1">
                <a:latin typeface="Times New Roman" panose="02020603050405020304" pitchFamily="18" charset="0"/>
                <a:cs typeface="Times New Roman" panose="02020603050405020304" pitchFamily="18" charset="0"/>
              </a:rPr>
              <a:t>Inst. </a:t>
            </a:r>
            <a:r>
              <a:rPr lang="it-IT" altLang="it-IT">
                <a:latin typeface="Times New Roman" panose="02020603050405020304" pitchFamily="18" charset="0"/>
                <a:cs typeface="Times New Roman" panose="02020603050405020304" pitchFamily="18" charset="0"/>
              </a:rPr>
              <a:t>10,1,90) → ritmo narrativo incalzante che si concretizza nell’impostazione sovrabbondante dei periodi e ad esempio nell’utilizzo frequente di </a:t>
            </a:r>
            <a:r>
              <a:rPr lang="it-IT" altLang="it-IT" i="1">
                <a:latin typeface="Times New Roman" panose="02020603050405020304" pitchFamily="18" charset="0"/>
                <a:cs typeface="Times New Roman" panose="02020603050405020304" pitchFamily="18" charset="0"/>
              </a:rPr>
              <a:t>enjambements</a:t>
            </a:r>
          </a:p>
          <a:p>
            <a:pPr marL="0" indent="0" algn="just">
              <a:spcBef>
                <a:spcPts val="0"/>
              </a:spcBef>
              <a:buNone/>
              <a:defRPr/>
            </a:pPr>
            <a:endParaRPr lang="it-IT" altLang="it-IT" i="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24831923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just">
              <a:spcBef>
                <a:spcPts val="0"/>
              </a:spcBef>
              <a:buNone/>
              <a:defRPr/>
            </a:pPr>
            <a:endParaRPr lang="it-IT" altLang="it-IT">
              <a:latin typeface="Times New Roman" panose="02020603050405020304" pitchFamily="18" charset="0"/>
              <a:cs typeface="Times New Roman" panose="02020603050405020304" pitchFamily="18" charset="0"/>
            </a:endParaRPr>
          </a:p>
          <a:p>
            <a:pPr algn="just">
              <a:spcBef>
                <a:spcPts val="0"/>
              </a:spcBef>
              <a:buClrTx/>
              <a:buFont typeface="Arial" panose="020B0604020202020204" pitchFamily="34" charset="0"/>
              <a:buChar char="•"/>
              <a:defRPr/>
            </a:pPr>
            <a:r>
              <a:rPr lang="it-IT" altLang="it-IT">
                <a:latin typeface="Times New Roman" panose="02020603050405020304" pitchFamily="18" charset="0"/>
                <a:cs typeface="Times New Roman" panose="02020603050405020304" pitchFamily="18" charset="0"/>
              </a:rPr>
              <a:t>Espressionismo arcaico → allitterazioni, assonanze etc. → tendenza anticlassicista e ricerca di nuovi moduli narrativi</a:t>
            </a: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Punti di contatto con le tragedie di Seneca e con lo stile oratorio/declamatorio</a:t>
            </a: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Sentenziosità del dettato (ad esempio evita la sinalefe sacrificando la fluidità del verso)</a:t>
            </a: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Continuo intervento dell’autore (che si traduce in un elevato numero di apostrofi)</a:t>
            </a: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Rovesciamento sistematico dell’impostazione ideologica virgiliana ed augustea in connessione con il sentimento di crisi che pervade la sua epoca</a:t>
            </a:r>
          </a:p>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marL="0" indent="0" algn="just">
              <a:spcBef>
                <a:spcPts val="0"/>
              </a:spcBef>
              <a:buNone/>
              <a:defRPr/>
            </a:pPr>
            <a:r>
              <a:rPr lang="it-IT">
                <a:latin typeface="Times New Roman" panose="02020603050405020304" pitchFamily="18" charset="0"/>
                <a:cs typeface="Times New Roman" panose="02020603050405020304" pitchFamily="18" charset="0"/>
              </a:rPr>
              <a:t>«Lo stravolgimento delle immagini e dei contenuti corrisponde esattamente allo stravolgimento della forma, quella epica, di cui sono abbondantemente sovvertite le regole del racconto. Il processo di drammatizzazione, già intrapreso nell’epica virgiliana, è portato alle conseguenze estreme con la vera e propria trasformazione mediante l’innesto di forme tragiche. Le fratture e i contrasti stridenti nel racconto sono ormai introdotti senza alcuna attenuazione, la struttura di base si rivela articolata a scene» (Perutelli 2009, p. 39).</a:t>
            </a:r>
          </a:p>
          <a:p>
            <a:pPr algn="just">
              <a:spcBef>
                <a:spcPts val="0"/>
              </a:spcBef>
              <a:buFontTx/>
              <a:buChar char="-"/>
              <a:defRPr/>
            </a:pPr>
            <a:endParaRPr lang="it-IT"/>
          </a:p>
        </p:txBody>
      </p:sp>
      <p:sp>
        <p:nvSpPr>
          <p:cNvPr id="4" name="Rettangolo con angoli arrotondati 3">
            <a:extLst>
              <a:ext uri="{FF2B5EF4-FFF2-40B4-BE49-F238E27FC236}">
                <a16:creationId xmlns:a16="http://schemas.microsoft.com/office/drawing/2014/main" id="{1188E942-D711-42F9-BFBC-869F30177AFB}"/>
              </a:ext>
            </a:extLst>
          </p:cNvPr>
          <p:cNvSpPr/>
          <p:nvPr/>
        </p:nvSpPr>
        <p:spPr>
          <a:xfrm>
            <a:off x="0" y="3873618"/>
            <a:ext cx="12192000" cy="227341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5460301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buNone/>
              <a:defRPr/>
            </a:pPr>
            <a:endParaRPr lang="it-IT">
              <a:latin typeface="Times New Roman" panose="02020603050405020304" pitchFamily="18" charset="0"/>
              <a:cs typeface="Times New Roman" panose="02020603050405020304" pitchFamily="18" charset="0"/>
            </a:endParaRPr>
          </a:p>
          <a:p>
            <a:pPr algn="just">
              <a:spcBef>
                <a:spcPts val="0"/>
              </a:spcBef>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Presenza di un’ideologia politico-moralista → schematismi enfatici del discorso retorico (costrutti laboriosi, antitesi, </a:t>
            </a:r>
            <a:r>
              <a:rPr lang="it-IT" i="1">
                <a:latin typeface="Times New Roman" panose="02020603050405020304" pitchFamily="18" charset="0"/>
                <a:cs typeface="Times New Roman" panose="02020603050405020304" pitchFamily="18" charset="0"/>
              </a:rPr>
              <a:t>sententiae </a:t>
            </a:r>
            <a:r>
              <a:rPr lang="it-IT">
                <a:latin typeface="Times New Roman" panose="02020603050405020304" pitchFamily="18" charset="0"/>
                <a:cs typeface="Times New Roman" panose="02020603050405020304" pitchFamily="18" charset="0"/>
              </a:rPr>
              <a:t>ad effetto)</a:t>
            </a:r>
          </a:p>
          <a:p>
            <a:pPr algn="just">
              <a:spcBef>
                <a:spcPts val="0"/>
              </a:spcBef>
              <a:spcAft>
                <a:spcPts val="0"/>
              </a:spcAft>
              <a:buClrTx/>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Componente sovrannaturale  →  accadimenti particolari: sogni, visioni, pratiche magiche si alternano nella trama narrativa a estesi quadri narrativi, dove il poeta introduce parentesi descrittive incentrate di volta in volta su soggetti differenti.</a:t>
            </a:r>
          </a:p>
          <a:p>
            <a:pPr algn="just">
              <a:spcBef>
                <a:spcPts val="0"/>
              </a:spcBef>
              <a:spcAft>
                <a:spcPts val="0"/>
              </a:spcAft>
              <a:buClrTx/>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Componente tecnico-erudita → presenza di lessico ascrivibile all’ambito scientifico, in particolare medico</a:t>
            </a:r>
          </a:p>
          <a:p>
            <a:pPr algn="just">
              <a:spcBef>
                <a:spcPts val="0"/>
              </a:spcBef>
              <a:spcAft>
                <a:spcPts val="0"/>
              </a:spcAft>
              <a:buClrTx/>
              <a:buFont typeface="Arial" panose="020B0604020202020204" pitchFamily="34" charset="0"/>
              <a:buChar char="•"/>
              <a:defRPr/>
            </a:pPr>
            <a:endParaRPr lang="it-IT">
              <a:latin typeface="Times New Roman" panose="02020603050405020304" pitchFamily="18" charset="0"/>
              <a:cs typeface="Times New Roman" panose="02020603050405020304" pitchFamily="18" charset="0"/>
            </a:endParaRPr>
          </a:p>
          <a:p>
            <a:pPr algn="just">
              <a:spcBef>
                <a:spcPts val="0"/>
              </a:spcBef>
              <a:spcAft>
                <a:spcPts val="0"/>
              </a:spcAft>
              <a:buClrTx/>
              <a:buFont typeface="Arial" panose="020B0604020202020204" pitchFamily="34" charset="0"/>
              <a:buChar char="•"/>
              <a:defRPr/>
            </a:pPr>
            <a:r>
              <a:rPr lang="it-IT">
                <a:latin typeface="Times New Roman" panose="02020603050405020304" pitchFamily="18" charset="0"/>
                <a:cs typeface="Times New Roman" panose="02020603050405020304" pitchFamily="18" charset="0"/>
              </a:rPr>
              <a:t>Scienza e poesia concorrono in un insieme denso di </a:t>
            </a:r>
            <a:r>
              <a:rPr lang="it-IT" i="1">
                <a:latin typeface="Times New Roman" panose="02020603050405020304" pitchFamily="18" charset="0"/>
                <a:cs typeface="Times New Roman" panose="02020603050405020304" pitchFamily="18" charset="0"/>
              </a:rPr>
              <a:t>pathos </a:t>
            </a:r>
            <a:r>
              <a:rPr lang="it-IT">
                <a:latin typeface="Times New Roman" panose="02020603050405020304" pitchFamily="18" charset="0"/>
                <a:cs typeface="Times New Roman" panose="02020603050405020304" pitchFamily="18" charset="0"/>
              </a:rPr>
              <a:t>dove la componente erudita della descrizione trascende nel macabro e nell’orrido</a:t>
            </a:r>
          </a:p>
          <a:p>
            <a:pPr marL="0" indent="0" algn="just">
              <a:spcBef>
                <a:spcPts val="0"/>
              </a:spcBef>
              <a:spcAft>
                <a:spcPts val="0"/>
              </a:spcAft>
              <a:buNone/>
              <a:defRPr/>
            </a:pPr>
            <a:endParaRPr lang="it-IT">
              <a:latin typeface="Times New Roman" panose="02020603050405020304" pitchFamily="18" charset="0"/>
              <a:cs typeface="Times New Roman" panose="02020603050405020304" pitchFamily="18" charset="0"/>
            </a:endParaRPr>
          </a:p>
          <a:p>
            <a:pPr marL="0" indent="0" algn="just">
              <a:spcBef>
                <a:spcPts val="0"/>
              </a:spcBef>
              <a:buNone/>
              <a:defRPr/>
            </a:pPr>
            <a:endParaRPr lang="it-IT" altLang="it-IT" i="1">
              <a:latin typeface="Times New Roman" panose="02020603050405020304" pitchFamily="18" charset="0"/>
              <a:cs typeface="Times New Roman" panose="02020603050405020304" pitchFamily="18" charset="0"/>
            </a:endParaRPr>
          </a:p>
          <a:p>
            <a:endParaRPr lang="it-IT"/>
          </a:p>
        </p:txBody>
      </p:sp>
    </p:spTree>
    <p:extLst>
      <p:ext uri="{BB962C8B-B14F-4D97-AF65-F5344CB8AC3E}">
        <p14:creationId xmlns:p14="http://schemas.microsoft.com/office/powerpoint/2010/main" val="254347921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3904046-7D8F-46DF-A519-D9F174BDB04C}"/>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marL="0" indent="0" algn="ctr">
              <a:spcBef>
                <a:spcPts val="0"/>
              </a:spcBef>
              <a:spcAft>
                <a:spcPts val="0"/>
              </a:spcAft>
              <a:buNone/>
            </a:pPr>
            <a:endParaRPr lang="it-IT" b="1"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Descrizioni tra scienza e gusto del dettaglio erudito</a:t>
            </a:r>
          </a:p>
          <a:p>
            <a:pPr marL="0" indent="0" algn="ctr">
              <a:spcBef>
                <a:spcPts val="0"/>
              </a:spcBef>
              <a:spcAft>
                <a:spcPts val="0"/>
              </a:spcAft>
              <a:buNone/>
            </a:pPr>
            <a:endParaRPr lang="it-IT" b="1">
              <a:latin typeface="Times New Roman" panose="02020603050405020304" pitchFamily="18" charset="0"/>
              <a:cs typeface="Times New Roman" panose="02020603050405020304" pitchFamily="18" charset="0"/>
            </a:endParaRPr>
          </a:p>
          <a:p>
            <a:pPr algn="just">
              <a:spcBef>
                <a:spcPts val="0"/>
              </a:spcBef>
              <a:spcAft>
                <a:spcPts val="0"/>
              </a:spcAft>
            </a:pPr>
            <a:r>
              <a:rPr lang="it-IT" b="1">
                <a:latin typeface="Times New Roman" panose="02020603050405020304" pitchFamily="18" charset="0"/>
                <a:cs typeface="Times New Roman" panose="02020603050405020304" pitchFamily="18" charset="0"/>
              </a:rPr>
              <a:t>I serpenti del deserto  (IX 706-838)</a:t>
            </a:r>
            <a:r>
              <a:rPr lang="it-IT">
                <a:latin typeface="Times New Roman" panose="02020603050405020304" pitchFamily="18" charset="0"/>
                <a:cs typeface="Times New Roman" panose="02020603050405020304" pitchFamily="18" charset="0"/>
              </a:rPr>
              <a:t> → </a:t>
            </a:r>
            <a:r>
              <a:rPr lang="it-IT" u="sng">
                <a:latin typeface="Times New Roman" panose="02020603050405020304" pitchFamily="18" charset="0"/>
                <a:cs typeface="Times New Roman" panose="02020603050405020304" pitchFamily="18" charset="0"/>
              </a:rPr>
              <a:t>minuzia da trattato zoologico e medico </a:t>
            </a:r>
            <a:r>
              <a:rPr lang="it-IT">
                <a:latin typeface="Times New Roman" panose="02020603050405020304" pitchFamily="18" charset="0"/>
                <a:cs typeface="Times New Roman" panose="02020603050405020304" pitchFamily="18" charset="0"/>
              </a:rPr>
              <a:t>nell’elencazione delle differenti specie di serpenti velonosi che popolano il deserto libico e sull’effetto del veleno nel corpo umano →  </a:t>
            </a:r>
            <a:r>
              <a:rPr lang="it-IT" u="sng">
                <a:latin typeface="Times New Roman" panose="02020603050405020304" pitchFamily="18" charset="0"/>
                <a:cs typeface="Times New Roman" panose="02020603050405020304" pitchFamily="18" charset="0"/>
              </a:rPr>
              <a:t>descrizione</a:t>
            </a:r>
            <a:r>
              <a:rPr lang="it-IT">
                <a:latin typeface="Times New Roman" panose="02020603050405020304" pitchFamily="18" charset="0"/>
                <a:cs typeface="Times New Roman" panose="02020603050405020304" pitchFamily="18" charset="0"/>
              </a:rPr>
              <a:t> delle sofferenze e delle lacerazioni che causano atroci morti nei soldati di Catone →  </a:t>
            </a:r>
            <a:r>
              <a:rPr lang="it-IT" u="sng">
                <a:latin typeface="Times New Roman" panose="02020603050405020304" pitchFamily="18" charset="0"/>
                <a:cs typeface="Times New Roman" panose="02020603050405020304" pitchFamily="18" charset="0"/>
              </a:rPr>
              <a:t>esasperazione di dettagli anatomici </a:t>
            </a:r>
            <a:r>
              <a:rPr lang="it-IT">
                <a:latin typeface="Times New Roman" panose="02020603050405020304" pitchFamily="18" charset="0"/>
                <a:cs typeface="Times New Roman" panose="02020603050405020304" pitchFamily="18" charset="0"/>
              </a:rPr>
              <a:t>→ </a:t>
            </a:r>
            <a:r>
              <a:rPr lang="it-IT" u="sng">
                <a:latin typeface="Times New Roman" panose="02020603050405020304" pitchFamily="18" charset="0"/>
                <a:cs typeface="Times New Roman" panose="02020603050405020304" pitchFamily="18" charset="0"/>
              </a:rPr>
              <a:t>immagini vivide </a:t>
            </a:r>
            <a:r>
              <a:rPr lang="it-IT">
                <a:latin typeface="Times New Roman" panose="02020603050405020304" pitchFamily="18" charset="0"/>
                <a:cs typeface="Times New Roman" panose="02020603050405020304" pitchFamily="18" charset="0"/>
              </a:rPr>
              <a:t>della patologia che subentra devastante al morso dei rettili → </a:t>
            </a:r>
            <a:r>
              <a:rPr lang="it-IT" u="sng">
                <a:latin typeface="Times New Roman" panose="02020603050405020304" pitchFamily="18" charset="0"/>
                <a:cs typeface="Times New Roman" panose="02020603050405020304" pitchFamily="18" charset="0"/>
              </a:rPr>
              <a:t>progressione</a:t>
            </a:r>
            <a:r>
              <a:rPr lang="it-IT">
                <a:latin typeface="Times New Roman" panose="02020603050405020304" pitchFamily="18" charset="0"/>
                <a:cs typeface="Times New Roman" panose="02020603050405020304" pitchFamily="18" charset="0"/>
              </a:rPr>
              <a:t> dei sintomi nel corpo umano. </a:t>
            </a:r>
          </a:p>
          <a:p>
            <a:pPr algn="just">
              <a:spcBef>
                <a:spcPts val="0"/>
              </a:spcBef>
              <a:spcAft>
                <a:spcPts val="0"/>
              </a:spcAft>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b="1">
                <a:latin typeface="Times New Roman" panose="02020603050405020304" pitchFamily="18" charset="0"/>
                <a:cs typeface="Times New Roman" panose="02020603050405020304" pitchFamily="18" charset="0"/>
              </a:rPr>
              <a:t>Le fonti del Nilo (X 194-333) </a:t>
            </a:r>
            <a:r>
              <a:rPr lang="it-IT">
                <a:latin typeface="Times New Roman" panose="02020603050405020304" pitchFamily="18" charset="0"/>
                <a:cs typeface="Times New Roman" panose="02020603050405020304" pitchFamily="18" charset="0"/>
              </a:rPr>
              <a:t>→ disquisizione tecnico-scientifica mista a gusto etnografico e a curiosità geografiche la digressione sul Nilo e le origini della sua fonte nascosta. </a:t>
            </a:r>
          </a:p>
          <a:p>
            <a:pPr algn="just">
              <a:spcBef>
                <a:spcPts val="0"/>
              </a:spcBef>
              <a:spcAft>
                <a:spcPts val="0"/>
              </a:spcAft>
            </a:pPr>
            <a:endParaRPr lang="it-IT">
              <a:latin typeface="Times New Roman" panose="02020603050405020304" pitchFamily="18" charset="0"/>
              <a:cs typeface="Times New Roman" panose="02020603050405020304" pitchFamily="18" charset="0"/>
            </a:endParaRPr>
          </a:p>
          <a:p>
            <a:pPr algn="just">
              <a:spcBef>
                <a:spcPts val="0"/>
              </a:spcBef>
              <a:spcAft>
                <a:spcPts val="0"/>
              </a:spcAft>
            </a:pPr>
            <a:r>
              <a:rPr lang="it-IT" b="1">
                <a:latin typeface="Times New Roman" panose="02020603050405020304" pitchFamily="18" charset="0"/>
                <a:cs typeface="Times New Roman" panose="02020603050405020304" pitchFamily="18" charset="0"/>
              </a:rPr>
              <a:t>La reggia di Cleopatra (X 111-126; 155-171) </a:t>
            </a:r>
            <a:r>
              <a:rPr lang="it-IT">
                <a:latin typeface="Times New Roman" panose="02020603050405020304" pitchFamily="18" charset="0"/>
                <a:cs typeface="Times New Roman" panose="02020603050405020304" pitchFamily="18" charset="0"/>
              </a:rPr>
              <a:t>→</a:t>
            </a:r>
            <a:r>
              <a:rPr lang="it-IT" b="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componente ecfrastica (descrizione della reggia e del banchetto di Cleopatra) → parentesi nella quale il sapiente uso della parola ricrea l’architettura e l’ambiente fisico architettonico in combinazione al motivo della descrizione del banchetto.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200">
                <a:latin typeface="Times New Roman" panose="02020603050405020304" pitchFamily="18" charset="0"/>
                <a:cs typeface="Times New Roman" panose="02020603050405020304" pitchFamily="18" charset="0"/>
              </a:rPr>
              <a:t>(NB. contesto) La scena ambientata in Egitto si sposta ad Alessandria dove Cesare visita la tomba di Alessandro Magno e si intrattiene con Cleopatra. Si tiene quindi un lussuoso banchetto nella reggia di Cleopatra e una discussione (con il sacerdote Acoreo) di carattere scientifico sulle origini nascoste della fonte del fiume Nilo.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in giù 1">
            <a:extLst>
              <a:ext uri="{FF2B5EF4-FFF2-40B4-BE49-F238E27FC236}">
                <a16:creationId xmlns:a16="http://schemas.microsoft.com/office/drawing/2014/main" id="{92C195A5-7817-4F9B-9E15-E9A9CB09A57A}"/>
              </a:ext>
            </a:extLst>
          </p:cNvPr>
          <p:cNvSpPr/>
          <p:nvPr/>
        </p:nvSpPr>
        <p:spPr>
          <a:xfrm>
            <a:off x="117446" y="3429000"/>
            <a:ext cx="83890" cy="648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800B8EBD-A3EA-41D7-9F55-FC6482E06009}"/>
              </a:ext>
            </a:extLst>
          </p:cNvPr>
          <p:cNvSpPr/>
          <p:nvPr/>
        </p:nvSpPr>
        <p:spPr>
          <a:xfrm>
            <a:off x="117446" y="4471331"/>
            <a:ext cx="83890" cy="751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Rettangolo 4">
            <a:extLst>
              <a:ext uri="{FF2B5EF4-FFF2-40B4-BE49-F238E27FC236}">
                <a16:creationId xmlns:a16="http://schemas.microsoft.com/office/drawing/2014/main" id="{AA7F223D-59BF-4981-95FB-F0D5F52C59FE}"/>
              </a:ext>
            </a:extLst>
          </p:cNvPr>
          <p:cNvSpPr/>
          <p:nvPr/>
        </p:nvSpPr>
        <p:spPr>
          <a:xfrm>
            <a:off x="62917" y="5374239"/>
            <a:ext cx="12066165" cy="104862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0276269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400" i="1">
                <a:latin typeface="Times New Roman" panose="02020603050405020304" pitchFamily="18" charset="0"/>
                <a:cs typeface="Times New Roman" panose="02020603050405020304" pitchFamily="18" charset="0"/>
              </a:rPr>
              <a:t>I Testi </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normAutofit/>
          </a:bodyPr>
          <a:lstStyle/>
          <a:p>
            <a:pPr eaLnBrk="1" hangingPunct="1">
              <a:spcBef>
                <a:spcPct val="0"/>
              </a:spcBef>
              <a:spcAft>
                <a:spcPct val="0"/>
              </a:spcAft>
              <a:defRPr/>
            </a:pPr>
            <a:endParaRPr lang="it-IT" altLang="it-IT" sz="1800">
              <a:latin typeface="Times New Roman" panose="02020603050405020304" pitchFamily="18" charset="0"/>
              <a:cs typeface="Times New Roman" panose="02020603050405020304" pitchFamily="18" charset="0"/>
            </a:endParaRP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Natura, scienza, filosofia: </a:t>
            </a: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l’esempio delle </a:t>
            </a:r>
            <a:r>
              <a:rPr lang="it-IT" altLang="it-IT" sz="1800" i="1">
                <a:latin typeface="Times New Roman" panose="02020603050405020304" pitchFamily="18" charset="0"/>
                <a:cs typeface="Times New Roman" panose="02020603050405020304" pitchFamily="18" charset="0"/>
              </a:rPr>
              <a:t>Naturales Quaestiones </a:t>
            </a:r>
            <a:r>
              <a:rPr lang="it-IT" altLang="it-IT" sz="1800">
                <a:latin typeface="Times New Roman" panose="02020603050405020304" pitchFamily="18" charset="0"/>
                <a:cs typeface="Times New Roman" panose="02020603050405020304" pitchFamily="18" charset="0"/>
              </a:rPr>
              <a:t>di Seneca</a:t>
            </a:r>
          </a:p>
        </p:txBody>
      </p:sp>
    </p:spTree>
    <p:extLst>
      <p:ext uri="{BB962C8B-B14F-4D97-AF65-F5344CB8AC3E}">
        <p14:creationId xmlns:p14="http://schemas.microsoft.com/office/powerpoint/2010/main" val="368617522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Seneca </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Naturales Quaestiones </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I </a:t>
            </a:r>
            <a:r>
              <a:rPr lang="it-IT" sz="2400" i="1">
                <a:latin typeface="Times New Roman" panose="02020603050405020304" pitchFamily="18" charset="0"/>
                <a:cs typeface="Times New Roman" panose="02020603050405020304" pitchFamily="18" charset="0"/>
              </a:rPr>
              <a:t>praef</a:t>
            </a:r>
            <a:r>
              <a:rPr lang="it-IT" sz="2400">
                <a:latin typeface="Times New Roman" panose="02020603050405020304" pitchFamily="18" charset="0"/>
                <a:cs typeface="Times New Roman" panose="02020603050405020304" pitchFamily="18" charset="0"/>
              </a:rPr>
              <a:t>. 1-8 e 16-17; I 3,1-5</a:t>
            </a:r>
            <a:br>
              <a:rPr lang="it-IT" sz="2400" i="1">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38667280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00B304-F7EB-4DC7-B7F6-B619B658A124}"/>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spcBef>
                <a:spcPts val="0"/>
              </a:spcBef>
              <a:spcAft>
                <a:spcPts val="0"/>
              </a:spcAft>
              <a:buFontTx/>
              <a:buChar char="-"/>
            </a:pPr>
            <a:r>
              <a:rPr lang="it-IT" i="1">
                <a:latin typeface="Times New Roman" panose="02020603050405020304" pitchFamily="18" charset="0"/>
                <a:cs typeface="Times New Roman" panose="02020603050405020304" pitchFamily="18" charset="0"/>
              </a:rPr>
              <a:t>Naturales Quaestiones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ca</a:t>
            </a:r>
            <a:r>
              <a:rPr lang="it-IT">
                <a:latin typeface="Times New Roman" panose="02020603050405020304" pitchFamily="18" charset="0"/>
                <a:cs typeface="Times New Roman" panose="02020603050405020304" pitchFamily="18" charset="0"/>
              </a:rPr>
              <a:t> 60 d.C.)</a:t>
            </a: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dedicate a Lucilio in forma di dialogo</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apice di un interesse per la scienza coltivato da Seneca fin dalla gioventù</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Filosofia e scienza coincidono perché entrambe tendono al perfezionamento morale dell’uomo</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il fine dello studio ‘scientifico’ dei fenomeni e quindi la loro trattazione non è una maggiore erudizione, ma un miglioramento morale</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Scienzato e filosofo morale </a:t>
            </a:r>
          </a:p>
          <a:p>
            <a:pPr marL="0" indent="0" algn="ctr">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«Levare gli occhi al cielo per scrutarne i fenomeni significa </a:t>
            </a:r>
            <a:r>
              <a:rPr lang="it-IT" sz="2000" i="1">
                <a:latin typeface="Times New Roman" panose="02020603050405020304" pitchFamily="18" charset="0"/>
                <a:cs typeface="Times New Roman" panose="02020603050405020304" pitchFamily="18" charset="0"/>
              </a:rPr>
              <a:t>transilire </a:t>
            </a:r>
            <a:r>
              <a:rPr lang="it-IT" sz="2000">
                <a:latin typeface="Times New Roman" panose="02020603050405020304" pitchFamily="18" charset="0"/>
                <a:cs typeface="Times New Roman" panose="02020603050405020304" pitchFamily="18" charset="0"/>
              </a:rPr>
              <a:t>la condizione mortale, accostarsi a Dio e commisurare alla sua infinita grandezza l’infinita piccolezza di tutto il resto (I </a:t>
            </a:r>
            <a:r>
              <a:rPr lang="it-IT" sz="2000" i="1">
                <a:latin typeface="Times New Roman" panose="02020603050405020304" pitchFamily="18" charset="0"/>
                <a:cs typeface="Times New Roman" panose="02020603050405020304" pitchFamily="18" charset="0"/>
              </a:rPr>
              <a:t>praef</a:t>
            </a:r>
            <a:r>
              <a:rPr lang="it-IT" sz="2000">
                <a:latin typeface="Times New Roman" panose="02020603050405020304" pitchFamily="18" charset="0"/>
                <a:cs typeface="Times New Roman" panose="02020603050405020304" pitchFamily="18" charset="0"/>
              </a:rPr>
              <a:t>. 17 </a:t>
            </a:r>
            <a:r>
              <a:rPr lang="it-IT" sz="2000" i="1">
                <a:latin typeface="Times New Roman" panose="02020603050405020304" pitchFamily="18" charset="0"/>
                <a:cs typeface="Times New Roman" panose="02020603050405020304" pitchFamily="18" charset="0"/>
              </a:rPr>
              <a:t>sciam omnia angusta esse mensus deum</a:t>
            </a:r>
            <a:r>
              <a:rPr lang="it-IT" sz="2000">
                <a:latin typeface="Times New Roman" panose="02020603050405020304" pitchFamily="18" charset="0"/>
                <a:cs typeface="Times New Roman" panose="02020603050405020304" pitchFamily="18" charset="0"/>
              </a:rPr>
              <a:t>). D’altro canto scrutare la natura porta ad allontanare l’anima dalle cose terrene e ricercare quelle che stanno in alto, a discernere con chiarezza il bene dal male»  </a:t>
            </a:r>
          </a:p>
          <a:p>
            <a:pPr marL="0" indent="0" algn="just">
              <a:spcBef>
                <a:spcPts val="0"/>
              </a:spcBef>
              <a:spcAft>
                <a:spcPts val="0"/>
              </a:spcAft>
              <a:buNone/>
            </a:pPr>
            <a:r>
              <a:rPr lang="it-IT" sz="1800">
                <a:latin typeface="Times New Roman" panose="02020603050405020304" pitchFamily="18" charset="0"/>
                <a:cs typeface="Times New Roman" panose="02020603050405020304" pitchFamily="18" charset="0"/>
              </a:rPr>
              <a:t> (cit. da P. Parroni, Seneca, </a:t>
            </a:r>
            <a:r>
              <a:rPr lang="it-IT" sz="1800" i="1">
                <a:latin typeface="Times New Roman" panose="02020603050405020304" pitchFamily="18" charset="0"/>
                <a:cs typeface="Times New Roman" panose="02020603050405020304" pitchFamily="18" charset="0"/>
              </a:rPr>
              <a:t>Ricerche sulla natura</a:t>
            </a:r>
            <a:r>
              <a:rPr lang="it-IT" sz="1800">
                <a:latin typeface="Times New Roman" panose="02020603050405020304" pitchFamily="18" charset="0"/>
                <a:cs typeface="Times New Roman" panose="02020603050405020304" pitchFamily="18" charset="0"/>
              </a:rPr>
              <a:t>, Milano 2002, pp. XIV-XV)</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2139A096-3F2C-4FB3-AECE-4764D16F8A78}"/>
              </a:ext>
            </a:extLst>
          </p:cNvPr>
          <p:cNvSpPr/>
          <p:nvPr/>
        </p:nvSpPr>
        <p:spPr>
          <a:xfrm>
            <a:off x="4924338" y="218114"/>
            <a:ext cx="293614"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curva 3">
            <a:extLst>
              <a:ext uri="{FF2B5EF4-FFF2-40B4-BE49-F238E27FC236}">
                <a16:creationId xmlns:a16="http://schemas.microsoft.com/office/drawing/2014/main" id="{6F8F02F7-3F6F-41A6-AE71-3E2E94B331ED}"/>
              </a:ext>
            </a:extLst>
          </p:cNvPr>
          <p:cNvSpPr/>
          <p:nvPr/>
        </p:nvSpPr>
        <p:spPr>
          <a:xfrm rot="5400000">
            <a:off x="11341916" y="1048624"/>
            <a:ext cx="528506" cy="31878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85247589-DBF7-4A93-B36A-5373BE328CE4}"/>
              </a:ext>
            </a:extLst>
          </p:cNvPr>
          <p:cNvSpPr/>
          <p:nvPr/>
        </p:nvSpPr>
        <p:spPr>
          <a:xfrm>
            <a:off x="5971564" y="1921079"/>
            <a:ext cx="185956" cy="3858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in giù 5">
            <a:extLst>
              <a:ext uri="{FF2B5EF4-FFF2-40B4-BE49-F238E27FC236}">
                <a16:creationId xmlns:a16="http://schemas.microsoft.com/office/drawing/2014/main" id="{CE57F1EC-AD66-47FA-A451-979651812377}"/>
              </a:ext>
            </a:extLst>
          </p:cNvPr>
          <p:cNvSpPr/>
          <p:nvPr/>
        </p:nvSpPr>
        <p:spPr>
          <a:xfrm>
            <a:off x="5971564" y="3245491"/>
            <a:ext cx="185955" cy="367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Rettangolo con angoli arrotondati 6">
            <a:extLst>
              <a:ext uri="{FF2B5EF4-FFF2-40B4-BE49-F238E27FC236}">
                <a16:creationId xmlns:a16="http://schemas.microsoft.com/office/drawing/2014/main" id="{8374BB79-70B3-4F35-9C7B-C8029A3A2278}"/>
              </a:ext>
            </a:extLst>
          </p:cNvPr>
          <p:cNvSpPr/>
          <p:nvPr/>
        </p:nvSpPr>
        <p:spPr>
          <a:xfrm>
            <a:off x="33556" y="4697835"/>
            <a:ext cx="12096925" cy="18539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074793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2">
            <a:extLst>
              <a:ext uri="{FF2B5EF4-FFF2-40B4-BE49-F238E27FC236}">
                <a16:creationId xmlns:a16="http://schemas.microsoft.com/office/drawing/2014/main" id="{F9335B7B-93C8-4177-A528-4C7DA9D0DA89}"/>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eaLnBrk="1" hangingPunct="1"/>
            <a:endParaRPr lang="it-IT" altLang="it-IT"/>
          </a:p>
        </p:txBody>
      </p:sp>
      <p:pic>
        <p:nvPicPr>
          <p:cNvPr id="19459" name="Segnaposto contenuto 4" descr="Immagine che contiene mappa&#10;&#10;Descrizione generata automaticamente">
            <a:extLst>
              <a:ext uri="{FF2B5EF4-FFF2-40B4-BE49-F238E27FC236}">
                <a16:creationId xmlns:a16="http://schemas.microsoft.com/office/drawing/2014/main" id="{FD104F9C-824D-493B-B1DD-F69120A92EA9}"/>
              </a:ext>
            </a:extLst>
          </p:cNvPr>
          <p:cNvPicPr>
            <a:picLocks noChangeAspect="1"/>
          </p:cNvPicPr>
          <p:nvPr/>
        </p:nvPicPr>
        <p:blipFill>
          <a:blip r:embed="rId3"/>
          <a:srcRect/>
          <a:stretch>
            <a:fillRect/>
          </a:stretch>
        </p:blipFill>
        <p:spPr bwMode="auto">
          <a:xfrm>
            <a:off x="838200" y="1174750"/>
            <a:ext cx="10515600" cy="4603750"/>
          </a:xfrm>
          <a:prstGeom prst="rect">
            <a:avLst/>
          </a:prstGeom>
          <a:blipFill dpi="0" rotWithShape="1">
            <a:blip r:embed="rId4"/>
            <a:srcRect/>
            <a:tile tx="0" ty="0" sx="100000" sy="100000" flip="none" algn="tl"/>
          </a:blipFill>
          <a:ln w="28575">
            <a:solidFill>
              <a:schemeClr val="accent4">
                <a:lumMod val="50000"/>
              </a:schemeClr>
            </a:solidFill>
            <a:miter lim="800000"/>
            <a:headEnd/>
            <a:tailEnd/>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00B304-F7EB-4DC7-B7F6-B619B658A124}"/>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Struttura</a:t>
            </a:r>
          </a:p>
          <a:p>
            <a:pPr marL="0" indent="0" algn="ctr">
              <a:buNone/>
            </a:pPr>
            <a:endParaRPr lang="it-IT" b="1" i="1">
              <a:latin typeface="Times New Roman" panose="02020603050405020304" pitchFamily="18" charset="0"/>
              <a:cs typeface="Times New Roman" panose="02020603050405020304" pitchFamily="18" charset="0"/>
            </a:endParaRPr>
          </a:p>
          <a:p>
            <a:pPr algn="just"/>
            <a:r>
              <a:rPr lang="it-IT" b="1">
                <a:latin typeface="Times New Roman" panose="02020603050405020304" pitchFamily="18" charset="0"/>
                <a:cs typeface="Times New Roman" panose="02020603050405020304" pitchFamily="18" charset="0"/>
              </a:rPr>
              <a:t>Libro I</a:t>
            </a:r>
            <a:r>
              <a:rPr lang="it-IT">
                <a:latin typeface="Times New Roman" panose="02020603050405020304" pitchFamily="18" charset="0"/>
                <a:cs typeface="Times New Roman" panose="02020603050405020304" pitchFamily="18" charset="0"/>
              </a:rPr>
              <a:t>:  fenomeni celesti, arcobaleno</a:t>
            </a:r>
          </a:p>
          <a:p>
            <a:pPr algn="just"/>
            <a:r>
              <a:rPr lang="it-IT" b="1">
                <a:latin typeface="Times New Roman" panose="02020603050405020304" pitchFamily="18" charset="0"/>
                <a:cs typeface="Times New Roman" panose="02020603050405020304" pitchFamily="18" charset="0"/>
              </a:rPr>
              <a:t>Libro II</a:t>
            </a:r>
            <a:r>
              <a:rPr lang="it-IT">
                <a:latin typeface="Times New Roman" panose="02020603050405020304" pitchFamily="18" charset="0"/>
                <a:cs typeface="Times New Roman" panose="02020603050405020304" pitchFamily="18" charset="0"/>
              </a:rPr>
              <a:t>:  tuoni, fulmini, lampi</a:t>
            </a:r>
          </a:p>
          <a:p>
            <a:pPr algn="just"/>
            <a:r>
              <a:rPr lang="it-IT" b="1">
                <a:latin typeface="Times New Roman" panose="02020603050405020304" pitchFamily="18" charset="0"/>
                <a:cs typeface="Times New Roman" panose="02020603050405020304" pitchFamily="18" charset="0"/>
              </a:rPr>
              <a:t>Libro III</a:t>
            </a:r>
            <a:r>
              <a:rPr lang="it-IT">
                <a:latin typeface="Times New Roman" panose="02020603050405020304" pitchFamily="18" charset="0"/>
                <a:cs typeface="Times New Roman" panose="02020603050405020304" pitchFamily="18" charset="0"/>
              </a:rPr>
              <a:t>: acque terrestri</a:t>
            </a:r>
          </a:p>
          <a:p>
            <a:pPr algn="just">
              <a:buFont typeface="Arial" panose="020B0604020202020204" pitchFamily="34" charset="0"/>
              <a:buChar char="•"/>
            </a:pPr>
            <a:r>
              <a:rPr lang="it-IT" b="1">
                <a:latin typeface="Times New Roman" panose="02020603050405020304" pitchFamily="18" charset="0"/>
                <a:cs typeface="Times New Roman" panose="02020603050405020304" pitchFamily="18" charset="0"/>
              </a:rPr>
              <a:t>Libri IVa </a:t>
            </a:r>
            <a:r>
              <a:rPr lang="it-IT">
                <a:latin typeface="Times New Roman" panose="02020603050405020304" pitchFamily="18" charset="0"/>
                <a:cs typeface="Times New Roman" panose="02020603050405020304" pitchFamily="18" charset="0"/>
              </a:rPr>
              <a:t>e </a:t>
            </a:r>
            <a:r>
              <a:rPr lang="it-IT" b="1">
                <a:latin typeface="Times New Roman" panose="02020603050405020304" pitchFamily="18" charset="0"/>
                <a:cs typeface="Times New Roman" panose="02020603050405020304" pitchFamily="18" charset="0"/>
              </a:rPr>
              <a:t>IVb</a:t>
            </a:r>
            <a:r>
              <a:rPr lang="it-IT">
                <a:latin typeface="Times New Roman" panose="02020603050405020304" pitchFamily="18" charset="0"/>
                <a:cs typeface="Times New Roman" panose="02020603050405020304" pitchFamily="18" charset="0"/>
              </a:rPr>
              <a:t>: piene del Nilo, grandine</a:t>
            </a:r>
          </a:p>
          <a:p>
            <a:pPr algn="just"/>
            <a:r>
              <a:rPr lang="it-IT" b="1">
                <a:latin typeface="Times New Roman" panose="02020603050405020304" pitchFamily="18" charset="0"/>
                <a:cs typeface="Times New Roman" panose="02020603050405020304" pitchFamily="18" charset="0"/>
              </a:rPr>
              <a:t>Libro V</a:t>
            </a:r>
            <a:r>
              <a:rPr lang="it-IT">
                <a:latin typeface="Times New Roman" panose="02020603050405020304" pitchFamily="18" charset="0"/>
                <a:cs typeface="Times New Roman" panose="02020603050405020304" pitchFamily="18" charset="0"/>
              </a:rPr>
              <a:t>:  venti</a:t>
            </a:r>
          </a:p>
          <a:p>
            <a:pPr algn="just"/>
            <a:r>
              <a:rPr lang="it-IT" b="1">
                <a:latin typeface="Times New Roman" panose="02020603050405020304" pitchFamily="18" charset="0"/>
                <a:cs typeface="Times New Roman" panose="02020603050405020304" pitchFamily="18" charset="0"/>
              </a:rPr>
              <a:t>Libro VI:</a:t>
            </a:r>
            <a:r>
              <a:rPr lang="it-IT">
                <a:latin typeface="Times New Roman" panose="02020603050405020304" pitchFamily="18" charset="0"/>
                <a:cs typeface="Times New Roman" panose="02020603050405020304" pitchFamily="18" charset="0"/>
              </a:rPr>
              <a:t>  terremoto </a:t>
            </a:r>
          </a:p>
          <a:p>
            <a:pPr algn="just"/>
            <a:r>
              <a:rPr lang="it-IT" b="1">
                <a:latin typeface="Times New Roman" panose="02020603050405020304" pitchFamily="18" charset="0"/>
                <a:cs typeface="Times New Roman" panose="02020603050405020304" pitchFamily="18" charset="0"/>
              </a:rPr>
              <a:t>Libro VII:  </a:t>
            </a:r>
            <a:r>
              <a:rPr lang="it-IT">
                <a:latin typeface="Times New Roman" panose="02020603050405020304" pitchFamily="18" charset="0"/>
                <a:cs typeface="Times New Roman" panose="02020603050405020304" pitchFamily="18" charset="0"/>
              </a:rPr>
              <a:t>comete   </a:t>
            </a:r>
          </a:p>
          <a:p>
            <a:pPr marL="0" indent="0" algn="just">
              <a:buNone/>
            </a:pPr>
            <a:r>
              <a:rPr lang="it-I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196757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00B304-F7EB-4DC7-B7F6-B619B658A124}"/>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FontTx/>
              <a:buChar char="-"/>
            </a:pPr>
            <a:r>
              <a:rPr lang="it-IT">
                <a:latin typeface="Times New Roman" panose="02020603050405020304" pitchFamily="18" charset="0"/>
                <a:cs typeface="Times New Roman" panose="02020603050405020304" pitchFamily="18" charset="0"/>
              </a:rPr>
              <a:t>Dalla trattazione non è escluso lo sperimentalismo            deduttivo (non induttivo)</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finalizzato a convalidare le ipotesi formulate non a costruirle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Argomenti      di geografia fisica (atmosfera e fenomeni), di dinamica terrestre (acque superficiali e sotterranee, vento, terremoti), di geografia astronomica (pianeti e stelle, meteore e comete</a:t>
            </a:r>
          </a:p>
          <a:p>
            <a:pPr>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a:latin typeface="Times New Roman" panose="02020603050405020304" pitchFamily="18" charset="0"/>
                <a:cs typeface="Times New Roman" panose="02020603050405020304" pitchFamily="18" charset="0"/>
              </a:rPr>
              <a:t>Arcobaleno         teoria speculare di ascendenza posidoniana </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originato dal riflesso dei raggi del sole in un tipo di nube particolare ‘concava e rugiadosa’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la prova consiste nel fatto che se il sole si oscura per colpa di una nube scompare anche l’arcobaleno come avviene se si toglie un’immagine posta davanti a uno specchio. L’arcobaleno è dunque un riflesso del sole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Importanza della scienza greca e di materiale dossografico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p:txBody>
      </p:sp>
      <p:sp>
        <p:nvSpPr>
          <p:cNvPr id="2" name="Freccia a destra 1">
            <a:extLst>
              <a:ext uri="{FF2B5EF4-FFF2-40B4-BE49-F238E27FC236}">
                <a16:creationId xmlns:a16="http://schemas.microsoft.com/office/drawing/2014/main" id="{26E42581-57AE-4ED0-9DC2-AC988C04841B}"/>
              </a:ext>
            </a:extLst>
          </p:cNvPr>
          <p:cNvSpPr/>
          <p:nvPr/>
        </p:nvSpPr>
        <p:spPr>
          <a:xfrm>
            <a:off x="6786694" y="176169"/>
            <a:ext cx="394282" cy="192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551CE19E-AF5A-4E56-8E7E-6C76CFB71FC5}"/>
              </a:ext>
            </a:extLst>
          </p:cNvPr>
          <p:cNvSpPr/>
          <p:nvPr/>
        </p:nvSpPr>
        <p:spPr>
          <a:xfrm>
            <a:off x="4974672" y="427839"/>
            <a:ext cx="201335" cy="3439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9B491D1C-F9F0-4E20-98EB-644325F6EFC7}"/>
              </a:ext>
            </a:extLst>
          </p:cNvPr>
          <p:cNvSpPr/>
          <p:nvPr/>
        </p:nvSpPr>
        <p:spPr>
          <a:xfrm>
            <a:off x="2038525" y="1669409"/>
            <a:ext cx="394282"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EB3EC571-E52F-4428-930E-84182748C0AD}"/>
              </a:ext>
            </a:extLst>
          </p:cNvPr>
          <p:cNvSpPr/>
          <p:nvPr/>
        </p:nvSpPr>
        <p:spPr>
          <a:xfrm>
            <a:off x="2038525" y="3129094"/>
            <a:ext cx="293614"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in giù 6">
            <a:extLst>
              <a:ext uri="{FF2B5EF4-FFF2-40B4-BE49-F238E27FC236}">
                <a16:creationId xmlns:a16="http://schemas.microsoft.com/office/drawing/2014/main" id="{3E63CDB0-8E8B-4AE6-B272-146BDC05200D}"/>
              </a:ext>
            </a:extLst>
          </p:cNvPr>
          <p:cNvSpPr/>
          <p:nvPr/>
        </p:nvSpPr>
        <p:spPr>
          <a:xfrm>
            <a:off x="604007" y="3355596"/>
            <a:ext cx="159391" cy="327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in giù 7">
            <a:extLst>
              <a:ext uri="{FF2B5EF4-FFF2-40B4-BE49-F238E27FC236}">
                <a16:creationId xmlns:a16="http://schemas.microsoft.com/office/drawing/2014/main" id="{3FD67D1B-DB1D-40FA-BAC1-34B8ACA3FFB3}"/>
              </a:ext>
            </a:extLst>
          </p:cNvPr>
          <p:cNvSpPr/>
          <p:nvPr/>
        </p:nvSpPr>
        <p:spPr>
          <a:xfrm>
            <a:off x="687897" y="4135772"/>
            <a:ext cx="159391" cy="327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909320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00B304-F7EB-4DC7-B7F6-B619B658A124}"/>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r>
              <a:rPr lang="it-IT">
                <a:latin typeface="Times New Roman" panose="02020603050405020304" pitchFamily="18" charset="0"/>
                <a:cs typeface="Times New Roman" panose="02020603050405020304" pitchFamily="18" charset="0"/>
              </a:rPr>
              <a:t>Stile ‘drammatico’      linguaggio della scienza      non freddamente didascalico</a:t>
            </a:r>
          </a:p>
          <a:p>
            <a:pPr algn="just">
              <a:buFontTx/>
              <a:buChar char="-"/>
            </a:pPr>
            <a:r>
              <a:rPr lang="it-IT">
                <a:latin typeface="Times New Roman" panose="02020603050405020304" pitchFamily="18" charset="0"/>
                <a:cs typeface="Times New Roman" panose="02020603050405020304" pitchFamily="18" charset="0"/>
              </a:rPr>
              <a:t>Il compito della scienza è quello di arricchire intellettualmente l’uomo al fine di migliorarlo da un punto di vista morale       necessità di forme di emotività, di passioni       utilizzo della retorica     variazione di registri linguistici (conversazione quotidiana, tecnicismi giuridici, gergo militare)</a:t>
            </a:r>
          </a:p>
          <a:p>
            <a:pPr>
              <a:buFontTx/>
              <a:buChar char="-"/>
            </a:pPr>
            <a:r>
              <a:rPr lang="it-IT">
                <a:latin typeface="Times New Roman" panose="02020603050405020304" pitchFamily="18" charset="0"/>
                <a:cs typeface="Times New Roman" panose="02020603050405020304" pitchFamily="18" charset="0"/>
              </a:rPr>
              <a:t>Le potenzialità e l’espressività del testo scientifico sono incrementate da </a:t>
            </a:r>
            <a:r>
              <a:rPr lang="it-IT" i="1">
                <a:latin typeface="Times New Roman" panose="02020603050405020304" pitchFamily="18" charset="0"/>
                <a:cs typeface="Times New Roman" panose="02020603050405020304" pitchFamily="18" charset="0"/>
              </a:rPr>
              <a:t>color poeticus</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modelli: Lucrezio, Virgilio, Ovidio </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citazioni esplicite e implicite, riuso di </a:t>
            </a:r>
            <a:r>
              <a:rPr lang="it-IT" i="1">
                <a:latin typeface="Times New Roman" panose="02020603050405020304" pitchFamily="18" charset="0"/>
                <a:cs typeface="Times New Roman" panose="02020603050405020304" pitchFamily="18" charset="0"/>
              </a:rPr>
              <a:t>iuncturae</a:t>
            </a: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                                                          rende più pregnante l’esposizione</a:t>
            </a:r>
          </a:p>
          <a:p>
            <a:pPr marL="0" indent="0">
              <a:buNone/>
            </a:pPr>
            <a:r>
              <a:rPr lang="it-IT">
                <a:latin typeface="Times New Roman" panose="02020603050405020304" pitchFamily="18" charset="0"/>
                <a:cs typeface="Times New Roman" panose="02020603050405020304" pitchFamily="18" charset="0"/>
              </a:rPr>
              <a:t>mai semplice valore esornativo </a:t>
            </a:r>
          </a:p>
          <a:p>
            <a:pPr marL="0" indent="0">
              <a:buNone/>
            </a:pPr>
            <a:r>
              <a:rPr lang="it-IT">
                <a:latin typeface="Times New Roman" panose="02020603050405020304" pitchFamily="18" charset="0"/>
                <a:cs typeface="Times New Roman" panose="02020603050405020304" pitchFamily="18" charset="0"/>
              </a:rPr>
              <a:t>                                                          fine etico</a:t>
            </a:r>
          </a:p>
          <a:p>
            <a:pPr marL="0" indent="0">
              <a:buNone/>
            </a:pPr>
            <a:r>
              <a:rPr lang="it-IT">
                <a:latin typeface="Times New Roman" panose="02020603050405020304" pitchFamily="18" charset="0"/>
                <a:cs typeface="Times New Roman" panose="02020603050405020304" pitchFamily="18" charset="0"/>
              </a:rPr>
              <a:t>(es. I 3,4 citazione di Ov. </a:t>
            </a:r>
            <a:r>
              <a:rPr lang="it-IT" i="1">
                <a:latin typeface="Times New Roman" panose="02020603050405020304" pitchFamily="18" charset="0"/>
                <a:cs typeface="Times New Roman" panose="02020603050405020304" pitchFamily="18" charset="0"/>
              </a:rPr>
              <a:t>met. </a:t>
            </a:r>
            <a:r>
              <a:rPr lang="it-IT">
                <a:latin typeface="Times New Roman" panose="02020603050405020304" pitchFamily="18" charset="0"/>
                <a:cs typeface="Times New Roman" panose="02020603050405020304" pitchFamily="18" charset="0"/>
              </a:rPr>
              <a:t>VI,65-67)</a:t>
            </a:r>
          </a:p>
          <a:p>
            <a:pPr marL="0" indent="0">
              <a:buNone/>
            </a:pPr>
            <a:endParaRPr lang="it-IT"/>
          </a:p>
        </p:txBody>
      </p:sp>
      <p:sp>
        <p:nvSpPr>
          <p:cNvPr id="2" name="Freccia a destra 1">
            <a:extLst>
              <a:ext uri="{FF2B5EF4-FFF2-40B4-BE49-F238E27FC236}">
                <a16:creationId xmlns:a16="http://schemas.microsoft.com/office/drawing/2014/main" id="{CF385ED2-20D4-4C81-95B4-C63C366B80F7}"/>
              </a:ext>
            </a:extLst>
          </p:cNvPr>
          <p:cNvSpPr/>
          <p:nvPr/>
        </p:nvSpPr>
        <p:spPr>
          <a:xfrm>
            <a:off x="2759978" y="226503"/>
            <a:ext cx="260059"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B1B226AD-6CCA-4F8C-8DCB-C408D9F79FD7}"/>
              </a:ext>
            </a:extLst>
          </p:cNvPr>
          <p:cNvSpPr/>
          <p:nvPr/>
        </p:nvSpPr>
        <p:spPr>
          <a:xfrm>
            <a:off x="6182686" y="226503"/>
            <a:ext cx="260059" cy="10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E0CFD9EB-E960-43BC-ADC4-74237CF5D8DA}"/>
              </a:ext>
            </a:extLst>
          </p:cNvPr>
          <p:cNvSpPr/>
          <p:nvPr/>
        </p:nvSpPr>
        <p:spPr>
          <a:xfrm>
            <a:off x="3724712" y="1081337"/>
            <a:ext cx="285226"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A409BFAD-5C0D-43C8-8239-83025F3361A1}"/>
              </a:ext>
            </a:extLst>
          </p:cNvPr>
          <p:cNvSpPr/>
          <p:nvPr/>
        </p:nvSpPr>
        <p:spPr>
          <a:xfrm>
            <a:off x="9949343" y="1093078"/>
            <a:ext cx="285226"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646D0D9C-B1CC-4CD1-9523-5D09FD520FA7}"/>
              </a:ext>
            </a:extLst>
          </p:cNvPr>
          <p:cNvSpPr/>
          <p:nvPr/>
        </p:nvSpPr>
        <p:spPr>
          <a:xfrm>
            <a:off x="1510018" y="1417739"/>
            <a:ext cx="285226"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in giù 7">
            <a:extLst>
              <a:ext uri="{FF2B5EF4-FFF2-40B4-BE49-F238E27FC236}">
                <a16:creationId xmlns:a16="http://schemas.microsoft.com/office/drawing/2014/main" id="{F8DF3851-F690-4820-82A4-DB515F789A43}"/>
              </a:ext>
            </a:extLst>
          </p:cNvPr>
          <p:cNvSpPr/>
          <p:nvPr/>
        </p:nvSpPr>
        <p:spPr>
          <a:xfrm>
            <a:off x="5385732" y="2575420"/>
            <a:ext cx="218114" cy="444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in giù 8">
            <a:extLst>
              <a:ext uri="{FF2B5EF4-FFF2-40B4-BE49-F238E27FC236}">
                <a16:creationId xmlns:a16="http://schemas.microsoft.com/office/drawing/2014/main" id="{CE81FC7C-3F14-4552-BF80-87269A78D4AE}"/>
              </a:ext>
            </a:extLst>
          </p:cNvPr>
          <p:cNvSpPr/>
          <p:nvPr/>
        </p:nvSpPr>
        <p:spPr>
          <a:xfrm>
            <a:off x="5385732" y="3741490"/>
            <a:ext cx="218114" cy="444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11" name="Connettore 2 10">
            <a:extLst>
              <a:ext uri="{FF2B5EF4-FFF2-40B4-BE49-F238E27FC236}">
                <a16:creationId xmlns:a16="http://schemas.microsoft.com/office/drawing/2014/main" id="{9D83A05B-7D48-4874-8447-C497E0E3B8D7}"/>
              </a:ext>
            </a:extLst>
          </p:cNvPr>
          <p:cNvCxnSpPr>
            <a:cxnSpLocks/>
          </p:cNvCxnSpPr>
          <p:nvPr/>
        </p:nvCxnSpPr>
        <p:spPr>
          <a:xfrm flipV="1">
            <a:off x="3997354" y="5050172"/>
            <a:ext cx="440422" cy="427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1BFA5876-637E-4E2F-9254-B502E9BF9478}"/>
              </a:ext>
            </a:extLst>
          </p:cNvPr>
          <p:cNvCxnSpPr>
            <a:cxnSpLocks/>
          </p:cNvCxnSpPr>
          <p:nvPr/>
        </p:nvCxnSpPr>
        <p:spPr>
          <a:xfrm>
            <a:off x="4014132" y="5478012"/>
            <a:ext cx="423644" cy="47188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3552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400" i="1">
                <a:latin typeface="Times New Roman" panose="02020603050405020304" pitchFamily="18" charset="0"/>
                <a:cs typeface="Times New Roman" panose="02020603050405020304" pitchFamily="18" charset="0"/>
              </a:rPr>
              <a:t>I Testi </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normAutofit/>
          </a:bodyPr>
          <a:lstStyle/>
          <a:p>
            <a:pPr eaLnBrk="1" hangingPunct="1">
              <a:spcBef>
                <a:spcPct val="0"/>
              </a:spcBef>
              <a:spcAft>
                <a:spcPct val="0"/>
              </a:spcAft>
              <a:defRPr/>
            </a:pPr>
            <a:endParaRPr lang="it-IT" altLang="it-IT" sz="1800">
              <a:latin typeface="Times New Roman" panose="02020603050405020304" pitchFamily="18" charset="0"/>
              <a:cs typeface="Times New Roman" panose="02020603050405020304" pitchFamily="18" charset="0"/>
            </a:endParaRP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Natura, paesaggio antropico e poesia</a:t>
            </a:r>
          </a:p>
        </p:txBody>
      </p:sp>
    </p:spTree>
    <p:extLst>
      <p:ext uri="{BB962C8B-B14F-4D97-AF65-F5344CB8AC3E}">
        <p14:creationId xmlns:p14="http://schemas.microsoft.com/office/powerpoint/2010/main" val="323137599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Stazio </a:t>
            </a:r>
            <a:r>
              <a:rPr lang="it-IT" sz="2400" i="1">
                <a:latin typeface="Times New Roman" panose="02020603050405020304" pitchFamily="18" charset="0"/>
                <a:cs typeface="Times New Roman" panose="02020603050405020304" pitchFamily="18" charset="0"/>
              </a:rPr>
              <a:t>Silvae </a:t>
            </a:r>
            <a:r>
              <a:rPr lang="it-IT" sz="2400">
                <a:latin typeface="Times New Roman" panose="02020603050405020304" pitchFamily="18" charset="0"/>
                <a:cs typeface="Times New Roman" panose="02020603050405020304" pitchFamily="18" charset="0"/>
              </a:rPr>
              <a:t>II 2</a:t>
            </a:r>
            <a:br>
              <a:rPr lang="it-IT" sz="2400">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Marziale </a:t>
            </a:r>
            <a:r>
              <a:rPr lang="it-IT" sz="2400" i="1">
                <a:latin typeface="Times New Roman" panose="02020603050405020304" pitchFamily="18" charset="0"/>
                <a:cs typeface="Times New Roman" panose="02020603050405020304" pitchFamily="18" charset="0"/>
              </a:rPr>
              <a:t>Epigr. </a:t>
            </a:r>
            <a:r>
              <a:rPr lang="it-IT" sz="2400">
                <a:latin typeface="Times New Roman" panose="02020603050405020304" pitchFamily="18" charset="0"/>
                <a:cs typeface="Times New Roman" panose="02020603050405020304" pitchFamily="18" charset="0"/>
              </a:rPr>
              <a:t>IV 64 e VI 42</a:t>
            </a:r>
            <a:br>
              <a:rPr lang="it-IT" sz="2400" i="1">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242169338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solidFill>
            <a:schemeClr val="accent4">
              <a:lumMod val="60000"/>
              <a:lumOff val="40000"/>
            </a:schemeClr>
          </a:solidFill>
        </p:spPr>
        <p:txBody>
          <a:bodyPr>
            <a:normAutofit fontScale="85000" lnSpcReduction="20000"/>
          </a:bodyPr>
          <a:lstStyle/>
          <a:p>
            <a:pPr algn="just" eaLnBrk="1" hangingPunct="1">
              <a:defRPr/>
            </a:pPr>
            <a:r>
              <a:rPr lang="it-IT" sz="1800" b="1" u="sng">
                <a:latin typeface="Times New Roman" panose="02020603050405020304" pitchFamily="18" charset="0"/>
                <a:cs typeface="Times New Roman" panose="02020603050405020304" pitchFamily="18" charset="0"/>
              </a:rPr>
              <a:t>Stazio:</a:t>
            </a:r>
            <a:r>
              <a:rPr lang="it-IT" sz="1800" b="1">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(40/50 d.C. – </a:t>
            </a:r>
            <a:r>
              <a:rPr lang="it-IT" sz="1800" i="1">
                <a:latin typeface="Times New Roman" panose="02020603050405020304" pitchFamily="18" charset="0"/>
                <a:cs typeface="Times New Roman" panose="02020603050405020304" pitchFamily="18" charset="0"/>
              </a:rPr>
              <a:t>ca. </a:t>
            </a:r>
            <a:r>
              <a:rPr lang="it-IT" sz="1800">
                <a:latin typeface="Times New Roman" panose="02020603050405020304" pitchFamily="18" charset="0"/>
                <a:cs typeface="Times New Roman" panose="02020603050405020304" pitchFamily="18" charset="0"/>
              </a:rPr>
              <a:t>96 d.C.)</a:t>
            </a:r>
          </a:p>
          <a:p>
            <a:pPr marL="285750" indent="-285750" algn="just" eaLnBrk="1" hangingPunct="1">
              <a:buClrTx/>
              <a:buFont typeface="Wingdings" panose="05000000000000000000" pitchFamily="2" charset="2"/>
              <a:buChar char="Ø"/>
              <a:defRPr/>
            </a:pPr>
            <a:r>
              <a:rPr lang="it-IT" sz="1800" i="1" u="sng">
                <a:latin typeface="Times New Roman" panose="02020603050405020304" pitchFamily="18" charset="0"/>
                <a:cs typeface="Times New Roman" panose="02020603050405020304" pitchFamily="18" charset="0"/>
              </a:rPr>
              <a:t>Tebaide</a:t>
            </a:r>
            <a:r>
              <a:rPr lang="it-IT" sz="1800" u="sng">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in 12 libri narra la lotta fratricida dei figli di Edipo</a:t>
            </a:r>
          </a:p>
          <a:p>
            <a:pPr marL="285750" indent="-285750" algn="just" eaLnBrk="1" hangingPunct="1">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Rispetto a Lucano scelta di un tema mitologico</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Rispetto al modello virgiliano non c’è un unico protagonista, ma una serie di figure che si contrappongono tra loro →</a:t>
            </a:r>
            <a:r>
              <a:rPr lang="it-IT" sz="1800" i="1">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complessiva assenza di unità che concerne lo sviluppo narrativo a tratti incoerente e inframezzato da vari </a:t>
            </a:r>
            <a:r>
              <a:rPr lang="it-IT" sz="1800" i="1">
                <a:latin typeface="Times New Roman" panose="02020603050405020304" pitchFamily="18" charset="0"/>
                <a:cs typeface="Times New Roman" panose="02020603050405020304" pitchFamily="18" charset="0"/>
              </a:rPr>
              <a:t>excursus </a:t>
            </a:r>
            <a:r>
              <a:rPr lang="it-IT" sz="1800">
                <a:latin typeface="Times New Roman" panose="02020603050405020304" pitchFamily="18" charset="0"/>
                <a:cs typeface="Times New Roman" panose="02020603050405020304" pitchFamily="18" charset="0"/>
              </a:rPr>
              <a:t>con scarso e non sempre armonico collegamento fra i libri</a:t>
            </a:r>
            <a:endParaRPr lang="it-IT" sz="1800" i="1">
              <a:latin typeface="Times New Roman" panose="02020603050405020304" pitchFamily="18" charset="0"/>
              <a:cs typeface="Times New Roman" panose="02020603050405020304" pitchFamily="18" charset="0"/>
            </a:endParaRP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Evoluzione dell’</a:t>
            </a:r>
            <a:r>
              <a:rPr lang="it-IT" sz="1800" i="1">
                <a:latin typeface="Times New Roman" panose="02020603050405020304" pitchFamily="18" charset="0"/>
                <a:cs typeface="Times New Roman" panose="02020603050405020304" pitchFamily="18" charset="0"/>
              </a:rPr>
              <a:t>epos </a:t>
            </a:r>
            <a:r>
              <a:rPr lang="it-IT" sz="1800">
                <a:latin typeface="Times New Roman" panose="02020603050405020304" pitchFamily="18" charset="0"/>
                <a:cs typeface="Times New Roman" panose="02020603050405020304" pitchFamily="18" charset="0"/>
              </a:rPr>
              <a:t>verso l’avventura e il romanzesco </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Rispetto all’</a:t>
            </a:r>
            <a:r>
              <a:rPr lang="it-IT" sz="1800" i="1">
                <a:latin typeface="Times New Roman" panose="02020603050405020304" pitchFamily="18" charset="0"/>
                <a:cs typeface="Times New Roman" panose="02020603050405020304" pitchFamily="18" charset="0"/>
              </a:rPr>
              <a:t>Eneide </a:t>
            </a:r>
            <a:r>
              <a:rPr lang="it-IT" sz="1800">
                <a:latin typeface="Times New Roman" panose="02020603050405020304" pitchFamily="18" charset="0"/>
                <a:cs typeface="Times New Roman" panose="02020603050405020304" pitchFamily="18" charset="0"/>
              </a:rPr>
              <a:t>e al </a:t>
            </a:r>
            <a:r>
              <a:rPr lang="it-IT" sz="1800" i="1">
                <a:latin typeface="Times New Roman" panose="02020603050405020304" pitchFamily="18" charset="0"/>
                <a:cs typeface="Times New Roman" panose="02020603050405020304" pitchFamily="18" charset="0"/>
              </a:rPr>
              <a:t>Bellum civile </a:t>
            </a:r>
            <a:r>
              <a:rPr lang="it-IT" sz="1800">
                <a:latin typeface="Times New Roman" panose="02020603050405020304" pitchFamily="18" charset="0"/>
                <a:cs typeface="Times New Roman" panose="02020603050405020304" pitchFamily="18" charset="0"/>
              </a:rPr>
              <a:t>la </a:t>
            </a:r>
            <a:r>
              <a:rPr lang="it-IT" sz="1800" i="1">
                <a:latin typeface="Times New Roman" panose="02020603050405020304" pitchFamily="18" charset="0"/>
                <a:cs typeface="Times New Roman" panose="02020603050405020304" pitchFamily="18" charset="0"/>
              </a:rPr>
              <a:t>Tebaide </a:t>
            </a:r>
            <a:r>
              <a:rPr lang="it-IT" sz="1800">
                <a:latin typeface="Times New Roman" panose="02020603050405020304" pitchFamily="18" charset="0"/>
                <a:cs typeface="Times New Roman" panose="02020603050405020304" pitchFamily="18" charset="0"/>
              </a:rPr>
              <a:t>è poema meno ideologizzato e con ancoraggio meno sicuro all’attualità contemporanea</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Disimpegno ideologico, ma forte interesse per l’aspetto morale → analisi psicologica condotta sui personaggi che non è volta a delineare figure complesse e articolate ma a fissare la personificazione di alcuni caratteri fissi (Eteocle è il tiranno, Polinice impersonifica l’odio, Adrasto la saggezza, Tideo l’ira) e anche di entità astratte (</a:t>
            </a:r>
            <a:r>
              <a:rPr lang="it-IT" sz="1800" i="1">
                <a:latin typeface="Times New Roman" panose="02020603050405020304" pitchFamily="18" charset="0"/>
                <a:cs typeface="Times New Roman" panose="02020603050405020304" pitchFamily="18" charset="0"/>
              </a:rPr>
              <a:t>Fama</a:t>
            </a:r>
            <a:r>
              <a:rPr lang="it-IT" sz="1800">
                <a:latin typeface="Times New Roman" panose="02020603050405020304" pitchFamily="18" charset="0"/>
                <a:cs typeface="Times New Roman" panose="02020603050405020304" pitchFamily="18" charset="0"/>
              </a:rPr>
              <a:t>, </a:t>
            </a:r>
            <a:r>
              <a:rPr lang="it-IT" sz="1800" i="1">
                <a:latin typeface="Times New Roman" panose="02020603050405020304" pitchFamily="18" charset="0"/>
                <a:cs typeface="Times New Roman" panose="02020603050405020304" pitchFamily="18" charset="0"/>
              </a:rPr>
              <a:t>Clementia, Pietas, Virtus</a:t>
            </a:r>
            <a:r>
              <a:rPr lang="it-IT" sz="1800">
                <a:latin typeface="Times New Roman" panose="02020603050405020304" pitchFamily="18" charset="0"/>
                <a:cs typeface="Times New Roman" panose="02020603050405020304" pitchFamily="18" charset="0"/>
              </a:rPr>
              <a:t>)</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Come in Ovidio e in Lucano anche nella </a:t>
            </a:r>
            <a:r>
              <a:rPr lang="it-IT" sz="1800" i="1">
                <a:latin typeface="Times New Roman" panose="02020603050405020304" pitchFamily="18" charset="0"/>
                <a:cs typeface="Times New Roman" panose="02020603050405020304" pitchFamily="18" charset="0"/>
              </a:rPr>
              <a:t>Tebaide </a:t>
            </a:r>
            <a:r>
              <a:rPr lang="it-IT" sz="1800">
                <a:latin typeface="Times New Roman" panose="02020603050405020304" pitchFamily="18" charset="0"/>
                <a:cs typeface="Times New Roman" panose="02020603050405020304" pitchFamily="18" charset="0"/>
              </a:rPr>
              <a:t>presenza di un gusto per l’orrido</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Elevato numero di similitudini anche molto elaborate e anche ricorso a parentesi; in generale lingua poco innovativa </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Per quanto riguarda il lessico si rilevano grecismi lessicali e morfosintattici (per quest’ultimo caso ad esempio si ha l’uso del participio predicativo alla greca, </a:t>
            </a:r>
            <a:r>
              <a:rPr lang="it-IT" sz="1800" i="1">
                <a:latin typeface="Times New Roman" panose="02020603050405020304" pitchFamily="18" charset="0"/>
                <a:cs typeface="Times New Roman" panose="02020603050405020304" pitchFamily="18" charset="0"/>
              </a:rPr>
              <a:t>potens </a:t>
            </a:r>
            <a:r>
              <a:rPr lang="it-IT" sz="1800">
                <a:latin typeface="Times New Roman" panose="02020603050405020304" pitchFamily="18" charset="0"/>
                <a:cs typeface="Times New Roman" panose="02020603050405020304" pitchFamily="18" charset="0"/>
              </a:rPr>
              <a:t>costruito con il genitivo, uso libero dell’infinito in particolare in dipendenza da verbi di moto)</a:t>
            </a:r>
            <a:r>
              <a:rPr lang="it-IT" sz="1800" i="1">
                <a:latin typeface="Times New Roman" panose="02020603050405020304" pitchFamily="18" charset="0"/>
                <a:cs typeface="Times New Roman" panose="02020603050405020304" pitchFamily="18" charset="0"/>
              </a:rPr>
              <a:t> </a:t>
            </a:r>
            <a:endParaRPr lang="it-IT" sz="1800">
              <a:latin typeface="Times New Roman" panose="02020603050405020304" pitchFamily="18" charset="0"/>
              <a:cs typeface="Times New Roman" panose="02020603050405020304" pitchFamily="18" charset="0"/>
            </a:endParaRPr>
          </a:p>
          <a:p>
            <a:pPr algn="just" eaLnBrk="1" hangingPunct="1">
              <a:spcBef>
                <a:spcPts val="0"/>
              </a:spcBef>
              <a:defRPr/>
            </a:pPr>
            <a:endParaRPr lang="it-IT" sz="1800" i="1">
              <a:latin typeface="Times New Roman" panose="02020603050405020304" pitchFamily="18" charset="0"/>
              <a:cs typeface="Times New Roman" panose="02020603050405020304" pitchFamily="18" charset="0"/>
            </a:endParaRPr>
          </a:p>
          <a:p>
            <a:pPr marL="285750" indent="-285750" algn="just" eaLnBrk="1" hangingPunct="1">
              <a:spcBef>
                <a:spcPts val="0"/>
              </a:spcBef>
              <a:buClrTx/>
              <a:buFont typeface="Wingdings" panose="05000000000000000000" pitchFamily="2" charset="2"/>
              <a:buChar char="Ø"/>
              <a:defRPr/>
            </a:pPr>
            <a:r>
              <a:rPr lang="it-IT" sz="1800" i="1" u="sng">
                <a:latin typeface="Times New Roman" panose="02020603050405020304" pitchFamily="18" charset="0"/>
                <a:cs typeface="Times New Roman" panose="02020603050405020304" pitchFamily="18" charset="0"/>
              </a:rPr>
              <a:t>Achilleide </a:t>
            </a:r>
            <a:r>
              <a:rPr lang="it-IT" sz="1800">
                <a:latin typeface="Times New Roman" panose="02020603050405020304" pitchFamily="18" charset="0"/>
                <a:cs typeface="Times New Roman" panose="02020603050405020304" pitchFamily="18" charset="0"/>
              </a:rPr>
              <a:t>(ll. I-II)</a:t>
            </a:r>
          </a:p>
          <a:p>
            <a:pPr algn="just" eaLnBrk="1" hangingPunct="1">
              <a:spcBef>
                <a:spcPts val="0"/>
              </a:spcBef>
              <a:defRPr/>
            </a:pPr>
            <a:endParaRPr lang="it-IT" sz="1800" i="1">
              <a:latin typeface="Times New Roman" panose="02020603050405020304" pitchFamily="18" charset="0"/>
              <a:cs typeface="Times New Roman" panose="02020603050405020304" pitchFamily="18" charset="0"/>
            </a:endParaRPr>
          </a:p>
          <a:p>
            <a:pPr marL="285750" indent="-285750" algn="just" eaLnBrk="1" hangingPunct="1">
              <a:spcBef>
                <a:spcPts val="0"/>
              </a:spcBef>
              <a:buClrTx/>
              <a:buFont typeface="Wingdings" panose="05000000000000000000" pitchFamily="2" charset="2"/>
              <a:buChar char="Ø"/>
              <a:defRPr/>
            </a:pPr>
            <a:r>
              <a:rPr lang="it-IT" sz="1800" i="1" u="sng">
                <a:latin typeface="Times New Roman" panose="02020603050405020304" pitchFamily="18" charset="0"/>
                <a:cs typeface="Times New Roman" panose="02020603050405020304" pitchFamily="18" charset="0"/>
              </a:rPr>
              <a:t>Silvae</a:t>
            </a:r>
            <a:r>
              <a:rPr lang="it-IT" sz="1800" i="1">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(5 libri editi dal 92 d.C. in metri vari)</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Carattere occasionale e miscellaneo</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Preziosismo e ‘improvvisazione’ → </a:t>
            </a:r>
            <a:r>
              <a:rPr lang="it-IT" sz="1800" i="1">
                <a:latin typeface="Times New Roman" panose="02020603050405020304" pitchFamily="18" charset="0"/>
                <a:cs typeface="Times New Roman" panose="02020603050405020304" pitchFamily="18" charset="0"/>
              </a:rPr>
              <a:t>celeritas </a:t>
            </a:r>
            <a:r>
              <a:rPr lang="it-IT" sz="1800">
                <a:latin typeface="Times New Roman" panose="02020603050405020304" pitchFamily="18" charset="0"/>
                <a:cs typeface="Times New Roman" panose="02020603050405020304" pitchFamily="18" charset="0"/>
              </a:rPr>
              <a:t>e</a:t>
            </a:r>
            <a:r>
              <a:rPr lang="it-IT" sz="1800" i="1">
                <a:latin typeface="Times New Roman" panose="02020603050405020304" pitchFamily="18" charset="0"/>
                <a:cs typeface="Times New Roman" panose="02020603050405020304" pitchFamily="18" charset="0"/>
              </a:rPr>
              <a:t> impromptu</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Emergono i ‘valori’ del sistema sociale</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Compresenza di ripiegamento nella vita privata e di ‘vita pubblica’ (culto imperiale, cerimonie, architettura etc.)</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Artificiosità del dettato poetico che rispecchia l’artificiosità della </a:t>
            </a:r>
            <a:r>
              <a:rPr lang="it-IT" sz="1800" i="1">
                <a:latin typeface="Times New Roman" panose="02020603050405020304" pitchFamily="18" charset="0"/>
                <a:cs typeface="Times New Roman" panose="02020603050405020304" pitchFamily="18" charset="0"/>
              </a:rPr>
              <a:t>materia </a:t>
            </a:r>
            <a:r>
              <a:rPr lang="it-IT" sz="1800">
                <a:latin typeface="Times New Roman" panose="02020603050405020304" pitchFamily="18" charset="0"/>
                <a:cs typeface="Times New Roman" panose="02020603050405020304" pitchFamily="18" charset="0"/>
              </a:rPr>
              <a:t>e dei gusti del pubblico</a:t>
            </a:r>
          </a:p>
          <a:p>
            <a:pPr marL="285750" indent="-285750" algn="just" eaLnBrk="1" hangingPunct="1">
              <a:lnSpc>
                <a:spcPct val="100000"/>
              </a:lnSpc>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Impronta cortigiana e conformista</a:t>
            </a:r>
          </a:p>
          <a:p>
            <a:pPr marL="285750" indent="-285750" algn="just" eaLnBrk="1" hangingPunct="1">
              <a:spcBef>
                <a:spcPts val="0"/>
              </a:spcBef>
              <a:buClrTx/>
              <a:buFont typeface="Arial" panose="020B0604020202020204" pitchFamily="34" charset="0"/>
              <a:buChar char="•"/>
              <a:defRPr/>
            </a:pPr>
            <a:r>
              <a:rPr lang="it-IT" sz="1800">
                <a:latin typeface="Times New Roman" panose="02020603050405020304" pitchFamily="18" charset="0"/>
                <a:cs typeface="Times New Roman" panose="02020603050405020304" pitchFamily="18" charset="0"/>
              </a:rPr>
              <a:t>Una poesia minore, disinvolta, ma altrettanto degna </a:t>
            </a:r>
          </a:p>
          <a:p>
            <a:pPr algn="just" eaLnBrk="1" hangingPunct="1">
              <a:lnSpc>
                <a:spcPct val="100000"/>
              </a:lnSpc>
              <a:spcBef>
                <a:spcPts val="0"/>
              </a:spcBef>
              <a:defRPr/>
            </a:pPr>
            <a:endParaRPr lang="it-IT" sz="1600">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31165171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quotidiano&#10;&#10;Descrizione generata automaticamente">
            <a:extLst>
              <a:ext uri="{FF2B5EF4-FFF2-40B4-BE49-F238E27FC236}">
                <a16:creationId xmlns:a16="http://schemas.microsoft.com/office/drawing/2014/main" id="{87B40799-377B-4882-B293-680280395D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0936" y="0"/>
            <a:ext cx="7621064" cy="6858000"/>
          </a:xfrm>
        </p:spPr>
      </p:pic>
      <p:sp>
        <p:nvSpPr>
          <p:cNvPr id="6" name="CasellaDiTesto 5">
            <a:extLst>
              <a:ext uri="{FF2B5EF4-FFF2-40B4-BE49-F238E27FC236}">
                <a16:creationId xmlns:a16="http://schemas.microsoft.com/office/drawing/2014/main" id="{12718AB7-15EC-4683-B21F-C9FC64AEA456}"/>
              </a:ext>
            </a:extLst>
          </p:cNvPr>
          <p:cNvSpPr txBox="1"/>
          <p:nvPr/>
        </p:nvSpPr>
        <p:spPr>
          <a:xfrm>
            <a:off x="1124125" y="2013358"/>
            <a:ext cx="3446811" cy="175432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Stazio, </a:t>
            </a:r>
            <a:r>
              <a:rPr kumimoji="0" lang="it-IT" sz="1800" b="0" i="1" u="none" strike="noStrike" kern="1200" cap="none" spc="0" normalizeH="0" baseline="0" noProof="0">
                <a:ln>
                  <a:noFill/>
                </a:ln>
                <a:solidFill>
                  <a:prstClr val="black"/>
                </a:solidFill>
                <a:effectLst/>
                <a:uLnTx/>
                <a:uFillTx/>
                <a:latin typeface="Garamond" panose="02020404030301010803"/>
                <a:ea typeface="+mn-ea"/>
                <a:cs typeface="+mn-cs"/>
              </a:rPr>
              <a:t>Silvae </a:t>
            </a: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(trad. da </a:t>
            </a:r>
            <a:r>
              <a:rPr kumimoji="0" lang="it-IT" sz="1800" b="0" i="1" u="none" strike="noStrike" kern="1200" cap="none" spc="0" normalizeH="0" baseline="0" noProof="0">
                <a:ln>
                  <a:noFill/>
                </a:ln>
                <a:solidFill>
                  <a:prstClr val="black"/>
                </a:solidFill>
                <a:effectLst/>
                <a:uLnTx/>
                <a:uFillTx/>
                <a:latin typeface="Garamond" panose="02020404030301010803"/>
                <a:ea typeface="+mn-ea"/>
                <a:cs typeface="+mn-cs"/>
              </a:rPr>
              <a:t>Opere di Publio Papinio Stazio</a:t>
            </a:r>
            <a:r>
              <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rPr>
              <a:t>, a cura di A. Traglia e G. Aricò, Torino 1980)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6322222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solidFill>
            <a:schemeClr val="accent4">
              <a:lumMod val="60000"/>
              <a:lumOff val="40000"/>
            </a:schemeClr>
          </a:solidFill>
        </p:spPr>
        <p:txBody>
          <a:bodyPr>
            <a:normAutofit/>
          </a:bodyPr>
          <a:lstStyle/>
          <a:p>
            <a:pPr algn="just" eaLnBrk="1" hangingPunct="1">
              <a:spcBef>
                <a:spcPts val="0"/>
              </a:spcBef>
              <a:defRPr/>
            </a:pPr>
            <a:r>
              <a:rPr lang="it-IT" altLang="it-IT" sz="1800" b="1" u="sng">
                <a:latin typeface="Times New Roman" panose="02020603050405020304" pitchFamily="18" charset="0"/>
                <a:cs typeface="Times New Roman" panose="02020603050405020304" pitchFamily="18" charset="0"/>
              </a:rPr>
              <a:t>Marziale </a:t>
            </a:r>
            <a:r>
              <a:rPr lang="it-IT" altLang="it-IT" sz="1800">
                <a:latin typeface="Times New Roman" panose="02020603050405020304" pitchFamily="18" charset="0"/>
                <a:cs typeface="Times New Roman" panose="02020603050405020304" pitchFamily="18" charset="0"/>
              </a:rPr>
              <a:t>(Bilbilis 38/41 d.C. - 104 d.C.)</a:t>
            </a:r>
          </a:p>
          <a:p>
            <a:pPr marL="285750" indent="-285750" algn="just" eaLnBrk="1" hangingPunct="1">
              <a:spcBef>
                <a:spcPts val="0"/>
              </a:spcBef>
              <a:buClrTx/>
              <a:buFont typeface="Wingdings" panose="05000000000000000000" pitchFamily="2" charset="2"/>
              <a:buChar char="Ø"/>
              <a:defRPr/>
            </a:pPr>
            <a:r>
              <a:rPr lang="it-IT" altLang="it-IT" sz="1800">
                <a:latin typeface="Times New Roman" panose="02020603050405020304" pitchFamily="18" charset="0"/>
                <a:cs typeface="Times New Roman" panose="02020603050405020304" pitchFamily="18" charset="0"/>
              </a:rPr>
              <a:t>12 libri di </a:t>
            </a:r>
            <a:r>
              <a:rPr lang="it-IT" altLang="it-IT" sz="1800" i="1">
                <a:latin typeface="Times New Roman" panose="02020603050405020304" pitchFamily="18" charset="0"/>
                <a:cs typeface="Times New Roman" panose="02020603050405020304" pitchFamily="18" charset="0"/>
              </a:rPr>
              <a:t>Epigrammi</a:t>
            </a:r>
          </a:p>
          <a:p>
            <a:pPr marL="285750" indent="-285750" algn="just" eaLnBrk="1" hangingPunct="1">
              <a:spcBef>
                <a:spcPts val="0"/>
              </a:spcBef>
              <a:buClrTx/>
              <a:buFont typeface="Wingdings" panose="05000000000000000000" pitchFamily="2" charset="2"/>
              <a:buChar char="Ø"/>
              <a:defRPr/>
            </a:pPr>
            <a:r>
              <a:rPr lang="it-IT" altLang="it-IT" sz="1800" i="1">
                <a:latin typeface="Times New Roman" panose="02020603050405020304" pitchFamily="18" charset="0"/>
                <a:cs typeface="Times New Roman" panose="02020603050405020304" pitchFamily="18" charset="0"/>
              </a:rPr>
              <a:t>Liber spectaculorum </a:t>
            </a:r>
            <a:r>
              <a:rPr lang="it-IT" altLang="it-IT" sz="1800">
                <a:latin typeface="Times New Roman" panose="02020603050405020304" pitchFamily="18" charset="0"/>
                <a:cs typeface="Times New Roman" panose="02020603050405020304" pitchFamily="18" charset="0"/>
              </a:rPr>
              <a:t>(o </a:t>
            </a:r>
            <a:r>
              <a:rPr lang="it-IT" altLang="it-IT" sz="1800" i="1">
                <a:latin typeface="Times New Roman" panose="02020603050405020304" pitchFamily="18" charset="0"/>
                <a:cs typeface="Times New Roman" panose="02020603050405020304" pitchFamily="18" charset="0"/>
              </a:rPr>
              <a:t>Liber de spectaculis</a:t>
            </a:r>
            <a:r>
              <a:rPr lang="it-IT" altLang="it-IT" sz="1800">
                <a:latin typeface="Times New Roman" panose="02020603050405020304" pitchFamily="18" charset="0"/>
                <a:cs typeface="Times New Roman" panose="02020603050405020304" pitchFamily="18" charset="0"/>
              </a:rPr>
              <a:t>)</a:t>
            </a:r>
          </a:p>
          <a:p>
            <a:pPr marL="285750" indent="-285750" algn="just" eaLnBrk="1" hangingPunct="1">
              <a:spcBef>
                <a:spcPts val="0"/>
              </a:spcBef>
              <a:buClrTx/>
              <a:buFont typeface="Wingdings" panose="05000000000000000000" pitchFamily="2" charset="2"/>
              <a:buChar char="Ø"/>
              <a:defRPr/>
            </a:pPr>
            <a:r>
              <a:rPr lang="it-IT" altLang="it-IT" sz="1800" i="1">
                <a:latin typeface="Times New Roman" panose="02020603050405020304" pitchFamily="18" charset="0"/>
                <a:cs typeface="Times New Roman" panose="02020603050405020304" pitchFamily="18" charset="0"/>
              </a:rPr>
              <a:t>Xenia</a:t>
            </a:r>
          </a:p>
          <a:p>
            <a:pPr marL="285750" indent="-285750" algn="just" eaLnBrk="1" hangingPunct="1">
              <a:spcBef>
                <a:spcPts val="0"/>
              </a:spcBef>
              <a:buClrTx/>
              <a:buFont typeface="Wingdings" panose="05000000000000000000" pitchFamily="2" charset="2"/>
              <a:buChar char="Ø"/>
              <a:defRPr/>
            </a:pPr>
            <a:r>
              <a:rPr lang="it-IT" altLang="it-IT" sz="1800" i="1">
                <a:latin typeface="Times New Roman" panose="02020603050405020304" pitchFamily="18" charset="0"/>
                <a:cs typeface="Times New Roman" panose="02020603050405020304" pitchFamily="18" charset="0"/>
              </a:rPr>
              <a:t>Apophoreta</a:t>
            </a:r>
          </a:p>
          <a:p>
            <a:pPr algn="just" eaLnBrk="1" hangingPunct="1">
              <a:spcBef>
                <a:spcPts val="0"/>
              </a:spcBef>
              <a:defRPr/>
            </a:pPr>
            <a:endParaRPr lang="it-IT" sz="1800" i="1">
              <a:solidFill>
                <a:schemeClr val="tx1">
                  <a:tint val="75000"/>
                </a:schemeClr>
              </a:solidFill>
              <a:latin typeface="Times New Roman" panose="02020603050405020304" pitchFamily="18" charset="0"/>
              <a:cs typeface="Times New Roman" panose="02020603050405020304" pitchFamily="18" charset="0"/>
            </a:endParaRPr>
          </a:p>
          <a:p>
            <a:pPr marL="285750" indent="-285750" algn="just" eaLnBrk="1" hangingPunct="1">
              <a:spcBef>
                <a:spcPts val="0"/>
              </a:spcBef>
              <a:buClrTx/>
              <a:buFont typeface="Arial" panose="020B0604020202020204" pitchFamily="34" charset="0"/>
              <a:buChar char="•"/>
              <a:defRPr/>
            </a:pPr>
            <a:r>
              <a:rPr lang="fr-FR" sz="1800">
                <a:solidFill>
                  <a:schemeClr val="tx1"/>
                </a:solidFill>
                <a:latin typeface="Times New Roman" panose="02020603050405020304" pitchFamily="18" charset="0"/>
                <a:cs typeface="Times New Roman" panose="02020603050405020304" pitchFamily="18" charset="0"/>
              </a:rPr>
              <a:t>Il soggetto/tema </a:t>
            </a:r>
            <a:r>
              <a:rPr lang="fr-FR" sz="1800" i="1">
                <a:solidFill>
                  <a:schemeClr val="tx1"/>
                </a:solidFill>
                <a:latin typeface="Times New Roman" panose="02020603050405020304" pitchFamily="18" charset="0"/>
                <a:cs typeface="Times New Roman" panose="02020603050405020304" pitchFamily="18" charset="0"/>
              </a:rPr>
              <a:t>villa</a:t>
            </a:r>
            <a:r>
              <a:rPr lang="fr-FR" sz="1800">
                <a:solidFill>
                  <a:schemeClr val="tx1"/>
                </a:solidFill>
                <a:latin typeface="Times New Roman" panose="02020603050405020304" pitchFamily="18" charset="0"/>
                <a:cs typeface="Times New Roman" panose="02020603050405020304" pitchFamily="18" charset="0"/>
              </a:rPr>
              <a:t> negli epigrammi di Marziale:</a:t>
            </a:r>
          </a:p>
          <a:p>
            <a:pPr marL="3943350" lvl="8" indent="-285750" algn="just">
              <a:spcBef>
                <a:spcPts val="0"/>
              </a:spcBef>
              <a:buClrTx/>
              <a:buFont typeface="Wingdings" panose="05000000000000000000" pitchFamily="2" charset="2"/>
              <a:buChar char="ü"/>
              <a:defRPr/>
            </a:pPr>
            <a:r>
              <a:rPr lang="fr-FR" sz="1800">
                <a:solidFill>
                  <a:schemeClr val="tx1"/>
                </a:solidFill>
                <a:latin typeface="Times New Roman" panose="02020603050405020304" pitchFamily="18" charset="0"/>
                <a:cs typeface="Times New Roman" panose="02020603050405020304" pitchFamily="18" charset="0"/>
              </a:rPr>
              <a:t>la villa di Faustino a Baia (III, 58)</a:t>
            </a:r>
          </a:p>
          <a:p>
            <a:pPr marL="3943350" lvl="8" indent="-285750" algn="just">
              <a:spcBef>
                <a:spcPts val="0"/>
              </a:spcBef>
              <a:buClrTx/>
              <a:buFont typeface="Wingdings" panose="05000000000000000000" pitchFamily="2" charset="2"/>
              <a:buChar char="ü"/>
              <a:defRPr/>
            </a:pPr>
            <a:r>
              <a:rPr lang="fr-FR" sz="1800">
                <a:solidFill>
                  <a:schemeClr val="tx1"/>
                </a:solidFill>
                <a:latin typeface="Times New Roman" panose="02020603050405020304" pitchFamily="18" charset="0"/>
                <a:cs typeface="Times New Roman" panose="02020603050405020304" pitchFamily="18" charset="0"/>
              </a:rPr>
              <a:t>la villa di Giulio Marziale sul Gianicolo (IV, 64)</a:t>
            </a:r>
          </a:p>
          <a:p>
            <a:pPr marL="3943350" lvl="8" indent="-285750" algn="just">
              <a:spcBef>
                <a:spcPts val="0"/>
              </a:spcBef>
              <a:buClrTx/>
              <a:buFont typeface="Wingdings" panose="05000000000000000000" pitchFamily="2" charset="2"/>
              <a:buChar char="ü"/>
              <a:defRPr/>
            </a:pPr>
            <a:r>
              <a:rPr lang="fr-FR" sz="1800">
                <a:solidFill>
                  <a:schemeClr val="tx1"/>
                </a:solidFill>
                <a:latin typeface="Times New Roman" panose="02020603050405020304" pitchFamily="18" charset="0"/>
                <a:cs typeface="Times New Roman" panose="02020603050405020304" pitchFamily="18" charset="0"/>
              </a:rPr>
              <a:t>la proprietà di Entello (VIII, 68) </a:t>
            </a:r>
          </a:p>
          <a:p>
            <a:pPr marL="3943350" lvl="8" indent="-285750" algn="just">
              <a:spcBef>
                <a:spcPts val="0"/>
              </a:spcBef>
              <a:buClrTx/>
              <a:buFont typeface="Wingdings" panose="05000000000000000000" pitchFamily="2" charset="2"/>
              <a:buChar char="ü"/>
              <a:defRPr/>
            </a:pPr>
            <a:r>
              <a:rPr lang="fr-FR" sz="1800">
                <a:solidFill>
                  <a:schemeClr val="tx1"/>
                </a:solidFill>
                <a:latin typeface="Times New Roman" panose="02020603050405020304" pitchFamily="18" charset="0"/>
                <a:cs typeface="Times New Roman" panose="02020603050405020304" pitchFamily="18" charset="0"/>
              </a:rPr>
              <a:t>la proprietà di Apollinare a Formia (X, 30)</a:t>
            </a:r>
          </a:p>
          <a:p>
            <a:pPr marL="3943350" lvl="8" indent="-285750" algn="just">
              <a:spcBef>
                <a:spcPts val="0"/>
              </a:spcBef>
              <a:buClrTx/>
              <a:buFont typeface="Wingdings" panose="05000000000000000000" pitchFamily="2" charset="2"/>
              <a:buChar char="ü"/>
              <a:defRPr/>
            </a:pPr>
            <a:r>
              <a:rPr lang="fr-FR" sz="1800">
                <a:solidFill>
                  <a:schemeClr val="tx1"/>
                </a:solidFill>
                <a:latin typeface="Times New Roman" panose="02020603050405020304" pitchFamily="18" charset="0"/>
                <a:cs typeface="Times New Roman" panose="02020603050405020304" pitchFamily="18" charset="0"/>
              </a:rPr>
              <a:t>la proprietà di Faustino ad Anxur (X, 51)</a:t>
            </a:r>
          </a:p>
          <a:p>
            <a:pPr marL="3943350" lvl="8" indent="-285750" algn="just">
              <a:spcBef>
                <a:spcPts val="0"/>
              </a:spcBef>
              <a:buClrTx/>
              <a:buFont typeface="Wingdings" panose="05000000000000000000" pitchFamily="2" charset="2"/>
              <a:buChar char="ü"/>
              <a:defRPr/>
            </a:pPr>
            <a:r>
              <a:rPr lang="fr-FR" altLang="it-IT" sz="1800">
                <a:solidFill>
                  <a:schemeClr val="tx1"/>
                </a:solidFill>
                <a:latin typeface="Times New Roman" panose="02020603050405020304" pitchFamily="18" charset="0"/>
                <a:cs typeface="Times New Roman" panose="02020603050405020304" pitchFamily="18" charset="0"/>
              </a:rPr>
              <a:t>i bagni/le terme di Claudio Etrusco (VI, 42)</a:t>
            </a:r>
            <a:endParaRPr lang="it-IT" altLang="it-IT" sz="1800">
              <a:solidFill>
                <a:schemeClr val="tx1"/>
              </a:solidFill>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5817880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solidFill>
            <a:schemeClr val="accent4">
              <a:lumMod val="60000"/>
              <a:lumOff val="40000"/>
            </a:schemeClr>
          </a:solidFill>
        </p:spPr>
        <p:txBody>
          <a:bodyPr>
            <a:normAutofit/>
          </a:bodyPr>
          <a:lstStyle/>
          <a:p>
            <a:pPr algn="just" eaLnBrk="1" hangingPunct="1">
              <a:spcBef>
                <a:spcPct val="0"/>
              </a:spcBef>
              <a:spcAft>
                <a:spcPct val="0"/>
              </a:spcAft>
              <a:defRPr/>
            </a:pPr>
            <a:r>
              <a:rPr lang="fr-FR" sz="2000" b="1" i="1">
                <a:latin typeface="Times New Roman" panose="02020603050405020304" pitchFamily="18" charset="0"/>
                <a:cs typeface="Times New Roman" panose="02020603050405020304" pitchFamily="18" charset="0"/>
              </a:rPr>
              <a:t>Epigr. </a:t>
            </a:r>
            <a:r>
              <a:rPr lang="fr-FR" sz="2000" b="1">
                <a:latin typeface="Times New Roman" panose="02020603050405020304" pitchFamily="18" charset="0"/>
                <a:cs typeface="Times New Roman" panose="02020603050405020304" pitchFamily="18" charset="0"/>
              </a:rPr>
              <a:t>IV, 64: la </a:t>
            </a:r>
            <a:r>
              <a:rPr lang="fr-FR" sz="2000" b="1" i="1">
                <a:latin typeface="Times New Roman" panose="02020603050405020304" pitchFamily="18" charset="0"/>
                <a:cs typeface="Times New Roman" panose="02020603050405020304" pitchFamily="18" charset="0"/>
              </a:rPr>
              <a:t>villa </a:t>
            </a:r>
            <a:r>
              <a:rPr lang="fr-FR" sz="2000" b="1">
                <a:latin typeface="Times New Roman" panose="02020603050405020304" pitchFamily="18" charset="0"/>
                <a:cs typeface="Times New Roman" panose="02020603050405020304" pitchFamily="18" charset="0"/>
              </a:rPr>
              <a:t>di Giulio Marziale sul Gianicolo </a:t>
            </a:r>
            <a:r>
              <a:rPr lang="fr-FR" sz="2000">
                <a:latin typeface="Times New Roman" panose="02020603050405020304" pitchFamily="18" charset="0"/>
                <a:cs typeface="Times New Roman" panose="02020603050405020304" pitchFamily="18" charset="0"/>
              </a:rPr>
              <a:t>(36 versi; endecasillabi faleci) </a:t>
            </a:r>
          </a:p>
          <a:p>
            <a:pPr algn="just" eaLnBrk="1" hangingPunct="1">
              <a:spcBef>
                <a:spcPct val="0"/>
              </a:spcBef>
              <a:spcAft>
                <a:spcPct val="0"/>
              </a:spcAft>
              <a:defRPr/>
            </a:pPr>
            <a:endParaRPr lang="fr-FR" sz="2000">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Wingdings" panose="05000000000000000000" pitchFamily="2" charset="2"/>
              <a:buChar char="§"/>
            </a:pPr>
            <a:r>
              <a:rPr lang="it-IT" sz="2000" b="1">
                <a:latin typeface="Times New Roman" panose="02020603050405020304" pitchFamily="18" charset="0"/>
                <a:cs typeface="Times New Roman" panose="02020603050405020304" pitchFamily="18" charset="0"/>
              </a:rPr>
              <a:t>vv. 1-3: </a:t>
            </a:r>
            <a:r>
              <a:rPr lang="it-IT" sz="2000">
                <a:latin typeface="Times New Roman" panose="02020603050405020304" pitchFamily="18" charset="0"/>
                <a:cs typeface="Times New Roman" panose="02020603050405020304" pitchFamily="18" charset="0"/>
              </a:rPr>
              <a:t>introduzione paragone dei </a:t>
            </a:r>
            <a:r>
              <a:rPr lang="it-IT" sz="2000" i="1">
                <a:latin typeface="Times New Roman" panose="02020603050405020304" pitchFamily="18" charset="0"/>
                <a:cs typeface="Times New Roman" panose="02020603050405020304" pitchFamily="18" charset="0"/>
              </a:rPr>
              <a:t>pauca iugera </a:t>
            </a:r>
            <a:r>
              <a:rPr lang="it-IT" sz="2000">
                <a:latin typeface="Times New Roman" panose="02020603050405020304" pitchFamily="18" charset="0"/>
                <a:cs typeface="Times New Roman" panose="02020603050405020304" pitchFamily="18" charset="0"/>
              </a:rPr>
              <a:t>di Giulio Marziale con il giardino delle Esperidi  → </a:t>
            </a:r>
            <a:r>
              <a:rPr lang="it-IT" sz="2000" i="1">
                <a:latin typeface="Times New Roman" panose="02020603050405020304" pitchFamily="18" charset="0"/>
                <a:cs typeface="Times New Roman" panose="02020603050405020304" pitchFamily="18" charset="0"/>
              </a:rPr>
              <a:t>amoenitas </a:t>
            </a:r>
            <a:r>
              <a:rPr lang="it-IT" sz="2000">
                <a:latin typeface="Times New Roman" panose="02020603050405020304" pitchFamily="18" charset="0"/>
                <a:cs typeface="Times New Roman" panose="02020603050405020304" pitchFamily="18" charset="0"/>
              </a:rPr>
              <a:t>e produttività, indicazione dell’ubicazione della villa (</a:t>
            </a:r>
            <a:r>
              <a:rPr lang="it-IT" sz="2000" i="1">
                <a:latin typeface="Times New Roman" panose="02020603050405020304" pitchFamily="18" charset="0"/>
                <a:cs typeface="Times New Roman" panose="02020603050405020304" pitchFamily="18" charset="0"/>
              </a:rPr>
              <a:t>iugum / </a:t>
            </a:r>
            <a:r>
              <a:rPr lang="it-IT" sz="2000">
                <a:latin typeface="Times New Roman" panose="02020603050405020304" pitchFamily="18" charset="0"/>
                <a:cs typeface="Times New Roman" panose="02020603050405020304" pitchFamily="18" charset="0"/>
              </a:rPr>
              <a:t>Gianicolo)</a:t>
            </a:r>
          </a:p>
          <a:p>
            <a:pPr algn="just">
              <a:spcBef>
                <a:spcPts val="0"/>
              </a:spcBef>
              <a:spcAft>
                <a:spcPts val="0"/>
              </a:spcAft>
              <a:buClrTx/>
            </a:pPr>
            <a:r>
              <a:rPr lang="it-IT" sz="2000">
                <a:latin typeface="Times New Roman" panose="02020603050405020304" pitchFamily="18" charset="0"/>
                <a:cs typeface="Times New Roman" panose="02020603050405020304" pitchFamily="18" charset="0"/>
              </a:rPr>
              <a:t> </a:t>
            </a:r>
          </a:p>
          <a:p>
            <a:pPr marL="342900" indent="-342900" algn="just">
              <a:spcBef>
                <a:spcPts val="0"/>
              </a:spcBef>
              <a:spcAft>
                <a:spcPts val="0"/>
              </a:spcAft>
              <a:buClrTx/>
              <a:buFont typeface="Wingdings" panose="05000000000000000000" pitchFamily="2" charset="2"/>
              <a:buChar char="§"/>
            </a:pPr>
            <a:r>
              <a:rPr lang="it-IT" sz="2000" b="1">
                <a:latin typeface="Times New Roman" panose="02020603050405020304" pitchFamily="18" charset="0"/>
                <a:cs typeface="Times New Roman" panose="02020603050405020304" pitchFamily="18" charset="0"/>
              </a:rPr>
              <a:t>vv. 4-24</a:t>
            </a:r>
            <a:r>
              <a:rPr lang="it-IT" sz="2000">
                <a:latin typeface="Times New Roman" panose="02020603050405020304" pitchFamily="18" charset="0"/>
                <a:cs typeface="Times New Roman" panose="02020603050405020304" pitchFamily="18" charset="0"/>
              </a:rPr>
              <a:t>: sezione ecfrastica con la descrizione della villa come edificio/architettura e sito (7 versi in totale), descrizione del panorama (14 versi)</a:t>
            </a:r>
          </a:p>
          <a:p>
            <a:pPr marL="285750" indent="-285750" algn="just" eaLnBrk="1" hangingPunct="1">
              <a:spcBef>
                <a:spcPts val="0"/>
              </a:spcBef>
              <a:spcAft>
                <a:spcPts val="0"/>
              </a:spcAft>
              <a:buClrTx/>
              <a:buFont typeface="Wingdings" panose="05000000000000000000" pitchFamily="2" charset="2"/>
              <a:buChar char="§"/>
              <a:defRPr/>
            </a:pPr>
            <a:endParaRPr lang="it-IT" altLang="it-IT" sz="2000">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Wingdings" panose="05000000000000000000" pitchFamily="2" charset="2"/>
              <a:buChar char="§"/>
            </a:pPr>
            <a:r>
              <a:rPr lang="it-IT" sz="2000" b="1">
                <a:latin typeface="Times New Roman" panose="02020603050405020304" pitchFamily="18" charset="0"/>
                <a:cs typeface="Times New Roman" panose="02020603050405020304" pitchFamily="18" charset="0"/>
              </a:rPr>
              <a:t>vv. 25-30: </a:t>
            </a:r>
            <a:r>
              <a:rPr lang="it-IT" sz="2000">
                <a:latin typeface="Times New Roman" panose="02020603050405020304" pitchFamily="18" charset="0"/>
                <a:cs typeface="Times New Roman" panose="02020603050405020304" pitchFamily="18" charset="0"/>
              </a:rPr>
              <a:t>celebrazione della villa sotto il profilo etico con l’assimilazione a Molorco e Alcinoo (oltre al tema della </a:t>
            </a:r>
            <a:r>
              <a:rPr lang="it-IT" sz="2000" i="1">
                <a:latin typeface="Times New Roman" panose="02020603050405020304" pitchFamily="18" charset="0"/>
                <a:cs typeface="Times New Roman" panose="02020603050405020304" pitchFamily="18" charset="0"/>
              </a:rPr>
              <a:t>paupertas </a:t>
            </a:r>
            <a:r>
              <a:rPr lang="it-IT" sz="2000">
                <a:latin typeface="Times New Roman" panose="02020603050405020304" pitchFamily="18" charset="0"/>
                <a:cs typeface="Times New Roman" panose="02020603050405020304" pitchFamily="18" charset="0"/>
              </a:rPr>
              <a:t>e dell’ospite povero che accoglie nella </a:t>
            </a:r>
            <a:r>
              <a:rPr lang="it-IT" sz="2000" i="1">
                <a:latin typeface="Times New Roman" panose="02020603050405020304" pitchFamily="18" charset="0"/>
                <a:cs typeface="Times New Roman" panose="02020603050405020304" pitchFamily="18" charset="0"/>
              </a:rPr>
              <a:t>simplicitas </a:t>
            </a:r>
            <a:r>
              <a:rPr lang="it-IT" sz="2000">
                <a:latin typeface="Times New Roman" panose="02020603050405020304" pitchFamily="18" charset="0"/>
                <a:cs typeface="Times New Roman" panose="02020603050405020304" pitchFamily="18" charset="0"/>
              </a:rPr>
              <a:t>si ha il contrasto positivo con le </a:t>
            </a:r>
            <a:r>
              <a:rPr lang="it-IT" sz="2000" i="1">
                <a:latin typeface="Times New Roman" panose="02020603050405020304" pitchFamily="18" charset="0"/>
                <a:cs typeface="Times New Roman" panose="02020603050405020304" pitchFamily="18" charset="0"/>
              </a:rPr>
              <a:t>divitiae </a:t>
            </a:r>
            <a:r>
              <a:rPr lang="it-IT" sz="2000">
                <a:latin typeface="Times New Roman" panose="02020603050405020304" pitchFamily="18" charset="0"/>
                <a:cs typeface="Times New Roman" panose="02020603050405020304" pitchFamily="18" charset="0"/>
              </a:rPr>
              <a:t>e l’</a:t>
            </a:r>
            <a:r>
              <a:rPr lang="it-IT" sz="2000" i="1">
                <a:latin typeface="Times New Roman" panose="02020603050405020304" pitchFamily="18" charset="0"/>
                <a:cs typeface="Times New Roman" panose="02020603050405020304" pitchFamily="18" charset="0"/>
              </a:rPr>
              <a:t>ethos </a:t>
            </a:r>
            <a:r>
              <a:rPr lang="it-IT" sz="2000">
                <a:latin typeface="Times New Roman" panose="02020603050405020304" pitchFamily="18" charset="0"/>
                <a:cs typeface="Times New Roman" panose="02020603050405020304" pitchFamily="18" charset="0"/>
              </a:rPr>
              <a:t>della villa)</a:t>
            </a:r>
          </a:p>
          <a:p>
            <a:pPr algn="just">
              <a:spcBef>
                <a:spcPts val="0"/>
              </a:spcBef>
              <a:spcAft>
                <a:spcPts val="0"/>
              </a:spcAft>
              <a:buClrTx/>
            </a:pPr>
            <a:endParaRPr lang="it-IT" sz="2000">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Wingdings" panose="05000000000000000000" pitchFamily="2" charset="2"/>
              <a:buChar char="§"/>
            </a:pPr>
            <a:r>
              <a:rPr lang="it-IT" sz="2000" b="1">
                <a:latin typeface="Times New Roman" panose="02020603050405020304" pitchFamily="18" charset="0"/>
                <a:cs typeface="Times New Roman" panose="02020603050405020304" pitchFamily="18" charset="0"/>
              </a:rPr>
              <a:t>vv. 31-36:</a:t>
            </a:r>
            <a:r>
              <a:rPr lang="it-IT" sz="2000">
                <a:latin typeface="Times New Roman" panose="02020603050405020304" pitchFamily="18" charset="0"/>
                <a:cs typeface="Times New Roman" panose="02020603050405020304" pitchFamily="18" charset="0"/>
              </a:rPr>
              <a:t> chiusa con la dichiarazione da parte del poeta di preferire ai grandi possidimenti i </a:t>
            </a:r>
            <a:r>
              <a:rPr lang="it-IT" sz="2000" i="1">
                <a:latin typeface="Times New Roman" panose="02020603050405020304" pitchFamily="18" charset="0"/>
                <a:cs typeface="Times New Roman" panose="02020603050405020304" pitchFamily="18" charset="0"/>
              </a:rPr>
              <a:t>pauca iugera </a:t>
            </a:r>
            <a:r>
              <a:rPr lang="it-IT" sz="2000">
                <a:latin typeface="Times New Roman" panose="02020603050405020304" pitchFamily="18" charset="0"/>
                <a:cs typeface="Times New Roman" panose="02020603050405020304" pitchFamily="18" charset="0"/>
              </a:rPr>
              <a:t>di Giulio Marziale</a:t>
            </a:r>
            <a:endParaRPr lang="fr-FR" sz="2000" i="1">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endParaRPr lang="fr-FR" sz="2000" i="1">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r>
              <a:rPr lang="fr-FR" sz="2000" i="1">
                <a:latin typeface="Times New Roman" panose="02020603050405020304" pitchFamily="18" charset="0"/>
                <a:cs typeface="Times New Roman" panose="02020603050405020304" pitchFamily="18" charset="0"/>
              </a:rPr>
              <a:t>Ringkomposition  →   </a:t>
            </a:r>
            <a:r>
              <a:rPr lang="fr-FR" sz="2000">
                <a:latin typeface="Times New Roman" panose="02020603050405020304" pitchFamily="18" charset="0"/>
                <a:cs typeface="Times New Roman" panose="02020603050405020304" pitchFamily="18" charset="0"/>
              </a:rPr>
              <a:t>ripetizione immagine degli </a:t>
            </a:r>
            <a:r>
              <a:rPr lang="fr-FR" sz="2000" i="1">
                <a:latin typeface="Times New Roman" panose="02020603050405020304" pitchFamily="18" charset="0"/>
                <a:cs typeface="Times New Roman" panose="02020603050405020304" pitchFamily="18" charset="0"/>
              </a:rPr>
              <a:t>iugera pauca </a:t>
            </a:r>
            <a:endParaRPr lang="fr-FR"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r>
              <a:rPr lang="fr-FR" sz="2000">
                <a:latin typeface="Times New Roman" panose="02020603050405020304" pitchFamily="18" charset="0"/>
                <a:cs typeface="Times New Roman" panose="02020603050405020304" pitchFamily="18" charset="0"/>
              </a:rPr>
              <a:t>Attenzione interamente rivolta alla descrizione del paesaggio </a:t>
            </a:r>
          </a:p>
          <a:p>
            <a:pPr marL="342900" indent="-342900" algn="just" eaLnBrk="1" hangingPunct="1">
              <a:spcBef>
                <a:spcPct val="0"/>
              </a:spcBef>
              <a:spcAft>
                <a:spcPct val="0"/>
              </a:spcAft>
              <a:buClrTx/>
              <a:buFont typeface="Arial" panose="020B0604020202020204" pitchFamily="34" charset="0"/>
              <a:buChar char="•"/>
              <a:defRPr/>
            </a:pPr>
            <a:r>
              <a:rPr lang="fr-FR" sz="2000">
                <a:latin typeface="Times New Roman" panose="02020603050405020304" pitchFamily="18" charset="0"/>
                <a:cs typeface="Times New Roman" panose="02020603050405020304" pitchFamily="18" charset="0"/>
              </a:rPr>
              <a:t>Contemplazione da lontano del mondo →  città lontana →  paesaggio come spettacolo </a:t>
            </a:r>
          </a:p>
          <a:p>
            <a:pPr marL="342900" indent="-342900" algn="just" eaLnBrk="1" hangingPunct="1">
              <a:spcBef>
                <a:spcPct val="0"/>
              </a:spcBef>
              <a:spcAft>
                <a:spcPct val="0"/>
              </a:spcAft>
              <a:buClrTx/>
              <a:buFont typeface="Arial" panose="020B0604020202020204" pitchFamily="34" charset="0"/>
              <a:buChar char="•"/>
              <a:defRPr/>
            </a:pPr>
            <a:r>
              <a:rPr lang="fr-FR" sz="2000">
                <a:latin typeface="Times New Roman" panose="02020603050405020304" pitchFamily="18" charset="0"/>
                <a:cs typeface="Times New Roman" panose="02020603050405020304" pitchFamily="18" charset="0"/>
              </a:rPr>
              <a:t>Scelta del vocabolo </a:t>
            </a:r>
            <a:r>
              <a:rPr lang="fr-FR" sz="2000" i="1">
                <a:latin typeface="Times New Roman" panose="02020603050405020304" pitchFamily="18" charset="0"/>
                <a:cs typeface="Times New Roman" panose="02020603050405020304" pitchFamily="18" charset="0"/>
              </a:rPr>
              <a:t>rus</a:t>
            </a:r>
            <a:r>
              <a:rPr lang="fr-FR" sz="2000">
                <a:latin typeface="Times New Roman" panose="02020603050405020304" pitchFamily="18" charset="0"/>
                <a:cs typeface="Times New Roman" panose="02020603050405020304" pitchFamily="18" charset="0"/>
              </a:rPr>
              <a:t> per indicare l’essenza della </a:t>
            </a:r>
            <a:r>
              <a:rPr lang="fr-FR" sz="2000" i="1">
                <a:latin typeface="Times New Roman" panose="02020603050405020304" pitchFamily="18" charset="0"/>
                <a:cs typeface="Times New Roman" panose="02020603050405020304" pitchFamily="18" charset="0"/>
              </a:rPr>
              <a:t>domus </a:t>
            </a:r>
            <a:r>
              <a:rPr lang="fr-FR" sz="2000">
                <a:latin typeface="Times New Roman" panose="02020603050405020304" pitchFamily="18" charset="0"/>
                <a:cs typeface="Times New Roman" panose="02020603050405020304" pitchFamily="18" charset="0"/>
              </a:rPr>
              <a:t>(cf. v. 25) → enfatizza l’elogio dell’</a:t>
            </a:r>
            <a:r>
              <a:rPr lang="fr-FR" sz="2000" i="1">
                <a:latin typeface="Times New Roman" panose="02020603050405020304" pitchFamily="18" charset="0"/>
                <a:cs typeface="Times New Roman" panose="02020603050405020304" pitchFamily="18" charset="0"/>
              </a:rPr>
              <a:t>ethos </a:t>
            </a:r>
            <a:r>
              <a:rPr lang="fr-FR" sz="2000">
                <a:latin typeface="Times New Roman" panose="02020603050405020304" pitchFamily="18" charset="0"/>
                <a:cs typeface="Times New Roman" panose="02020603050405020304" pitchFamily="18" charset="0"/>
              </a:rPr>
              <a:t>della villa</a:t>
            </a:r>
          </a:p>
          <a:p>
            <a:pPr marL="342900" indent="-342900" algn="just" eaLnBrk="1" hangingPunct="1">
              <a:spcBef>
                <a:spcPct val="0"/>
              </a:spcBef>
              <a:spcAft>
                <a:spcPct val="0"/>
              </a:spcAft>
              <a:buClrTx/>
              <a:buFont typeface="Arial" panose="020B0604020202020204" pitchFamily="34" charset="0"/>
              <a:buChar char="•"/>
              <a:defRPr/>
            </a:pPr>
            <a:r>
              <a:rPr lang="fr-FR" sz="2000">
                <a:latin typeface="Times New Roman" panose="02020603050405020304" pitchFamily="18" charset="0"/>
                <a:cs typeface="Times New Roman" panose="02020603050405020304" pitchFamily="18" charset="0"/>
              </a:rPr>
              <a:t>Enfasi (cf. vv. 26-30) sull’ospitalità offerta </a:t>
            </a:r>
          </a:p>
          <a:p>
            <a:pPr marL="342900" indent="-342900" algn="just" eaLnBrk="1" hangingPunct="1">
              <a:spcBef>
                <a:spcPct val="0"/>
              </a:spcBef>
              <a:spcAft>
                <a:spcPct val="0"/>
              </a:spcAft>
              <a:buClrTx/>
              <a:buFont typeface="Arial" panose="020B0604020202020204" pitchFamily="34" charset="0"/>
              <a:buChar char="•"/>
              <a:defRPr/>
            </a:pPr>
            <a:r>
              <a:rPr lang="fr-FR" sz="2000">
                <a:latin typeface="Times New Roman" panose="02020603050405020304" pitchFamily="18" charset="0"/>
                <a:cs typeface="Times New Roman" panose="02020603050405020304" pitchFamily="18" charset="0"/>
              </a:rPr>
              <a:t>Confronto con il mito</a:t>
            </a: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Esaltazione del lusso moderato</a:t>
            </a:r>
            <a:endParaRPr lang="it-IT" altLang="it-IT"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43920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67112" y="0"/>
            <a:ext cx="12259112" cy="6858000"/>
          </a:xfrm>
          <a:solidFill>
            <a:schemeClr val="accent4">
              <a:lumMod val="60000"/>
              <a:lumOff val="40000"/>
            </a:schemeClr>
          </a:solidFill>
        </p:spPr>
        <p:txBody>
          <a:bodyPr>
            <a:normAutofit/>
          </a:bodyPr>
          <a:lstStyle/>
          <a:p>
            <a:pPr algn="just" eaLnBrk="1" hangingPunct="1">
              <a:spcBef>
                <a:spcPct val="0"/>
              </a:spcBef>
              <a:spcAft>
                <a:spcPct val="0"/>
              </a:spcAft>
              <a:defRPr/>
            </a:pPr>
            <a:r>
              <a:rPr lang="fr-FR" b="1" i="1" u="sng">
                <a:latin typeface="Times New Roman" panose="02020603050405020304" pitchFamily="18" charset="0"/>
                <a:cs typeface="Times New Roman" panose="02020603050405020304" pitchFamily="18" charset="0"/>
              </a:rPr>
              <a:t>Epigr</a:t>
            </a:r>
            <a:r>
              <a:rPr lang="fr-FR" b="1" u="sng">
                <a:latin typeface="Times New Roman" panose="02020603050405020304" pitchFamily="18" charset="0"/>
                <a:cs typeface="Times New Roman" panose="02020603050405020304" pitchFamily="18" charset="0"/>
              </a:rPr>
              <a:t>. VI, 42: le terme di Claudio Etrusco</a:t>
            </a:r>
            <a:r>
              <a:rPr lang="fr-FR" u="sng">
                <a:latin typeface="Times New Roman" panose="02020603050405020304" pitchFamily="18" charset="0"/>
                <a:cs typeface="Times New Roman" panose="02020603050405020304" pitchFamily="18" charset="0"/>
              </a:rPr>
              <a:t> </a:t>
            </a:r>
          </a:p>
          <a:p>
            <a:pPr algn="just" eaLnBrk="1" hangingPunct="1">
              <a:spcBef>
                <a:spcPct val="0"/>
              </a:spcBef>
              <a:spcAft>
                <a:spcPct val="0"/>
              </a:spcAft>
              <a:defRPr/>
            </a:pPr>
            <a:r>
              <a:rPr lang="fr-FR">
                <a:latin typeface="Times New Roman" panose="02020603050405020304" pitchFamily="18" charset="0"/>
                <a:cs typeface="Times New Roman" panose="02020603050405020304" pitchFamily="18" charset="0"/>
              </a:rPr>
              <a:t>(24 versi; endecasillabi faleci) →  cf. Stazio </a:t>
            </a:r>
            <a:r>
              <a:rPr lang="fr-FR" i="1">
                <a:latin typeface="Times New Roman" panose="02020603050405020304" pitchFamily="18" charset="0"/>
                <a:cs typeface="Times New Roman" panose="02020603050405020304" pitchFamily="18" charset="0"/>
              </a:rPr>
              <a:t>Silvae </a:t>
            </a:r>
            <a:r>
              <a:rPr lang="fr-FR">
                <a:latin typeface="Times New Roman" panose="02020603050405020304" pitchFamily="18" charset="0"/>
                <a:cs typeface="Times New Roman" panose="02020603050405020304" pitchFamily="18" charset="0"/>
              </a:rPr>
              <a:t>I, 5. </a:t>
            </a:r>
          </a:p>
          <a:p>
            <a:pPr algn="just" eaLnBrk="1" hangingPunct="1">
              <a:spcBef>
                <a:spcPct val="0"/>
              </a:spcBef>
              <a:spcAft>
                <a:spcPct val="0"/>
              </a:spcAft>
              <a:defRPr/>
            </a:pPr>
            <a:endParaRPr lang="fr-FR">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b="1">
                <a:latin typeface="Times New Roman" panose="02020603050405020304" pitchFamily="18" charset="0"/>
                <a:cs typeface="Times New Roman" panose="02020603050405020304" pitchFamily="18" charset="0"/>
              </a:rPr>
              <a:t>vv. 1-7: </a:t>
            </a:r>
            <a:r>
              <a:rPr lang="fr-FR">
                <a:latin typeface="Times New Roman" panose="02020603050405020304" pitchFamily="18" charset="0"/>
                <a:cs typeface="Times New Roman" panose="02020603050405020304" pitchFamily="18" charset="0"/>
              </a:rPr>
              <a:t>la villa situata a Baia supera bellezza e ricchezza di Apono e di tutte le località più celebri</a:t>
            </a:r>
          </a:p>
          <a:p>
            <a:pPr algn="just" eaLnBrk="1" hangingPunct="1">
              <a:spcBef>
                <a:spcPct val="0"/>
              </a:spcBef>
              <a:spcAft>
                <a:spcPct val="0"/>
              </a:spcAft>
              <a:buClrTx/>
              <a:defRPr/>
            </a:pPr>
            <a:r>
              <a:rPr lang="fr-FR">
                <a:latin typeface="Times New Roman" panose="02020603050405020304" pitchFamily="18" charset="0"/>
                <a:cs typeface="Times New Roman" panose="02020603050405020304" pitchFamily="18" charset="0"/>
              </a:rPr>
              <a:t> </a:t>
            </a:r>
          </a:p>
          <a:p>
            <a:pPr marL="342900" indent="-342900" algn="just" eaLnBrk="1" hangingPunct="1">
              <a:spcBef>
                <a:spcPct val="0"/>
              </a:spcBef>
              <a:spcAft>
                <a:spcPct val="0"/>
              </a:spcAft>
              <a:buClrTx/>
              <a:buFont typeface="Wingdings" panose="05000000000000000000" pitchFamily="2" charset="2"/>
              <a:buChar char="§"/>
              <a:defRPr/>
            </a:pPr>
            <a:r>
              <a:rPr lang="fr-FR" b="1">
                <a:latin typeface="Times New Roman" panose="02020603050405020304" pitchFamily="18" charset="0"/>
                <a:cs typeface="Times New Roman" panose="02020603050405020304" pitchFamily="18" charset="0"/>
              </a:rPr>
              <a:t>vv. 8-15: </a:t>
            </a:r>
            <a:r>
              <a:rPr lang="fr-FR" i="1">
                <a:latin typeface="Times New Roman" panose="02020603050405020304" pitchFamily="18" charset="0"/>
                <a:cs typeface="Times New Roman" panose="02020603050405020304" pitchFamily="18" charset="0"/>
              </a:rPr>
              <a:t>Priamel </a:t>
            </a:r>
            <a:r>
              <a:rPr lang="fr-FR">
                <a:latin typeface="Times New Roman" panose="02020603050405020304" pitchFamily="18" charset="0"/>
                <a:cs typeface="Times New Roman" panose="02020603050405020304" pitchFamily="18" charset="0"/>
              </a:rPr>
              <a:t>dei marmi e dei materiali che impreziosiscono le terme</a:t>
            </a:r>
          </a:p>
          <a:p>
            <a:pPr algn="just" eaLnBrk="1" hangingPunct="1">
              <a:spcBef>
                <a:spcPct val="0"/>
              </a:spcBef>
              <a:spcAft>
                <a:spcPct val="0"/>
              </a:spcAft>
              <a:buClrTx/>
              <a:defRPr/>
            </a:pPr>
            <a:endParaRPr lang="fr-FR">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b="1">
                <a:latin typeface="Times New Roman" panose="02020603050405020304" pitchFamily="18" charset="0"/>
                <a:cs typeface="Times New Roman" panose="02020603050405020304" pitchFamily="18" charset="0"/>
              </a:rPr>
              <a:t>vv. 16-21: </a:t>
            </a:r>
            <a:r>
              <a:rPr lang="fr-FR">
                <a:latin typeface="Times New Roman" panose="02020603050405020304" pitchFamily="18" charset="0"/>
                <a:cs typeface="Times New Roman" panose="02020603050405020304" pitchFamily="18" charset="0"/>
              </a:rPr>
              <a:t>la piscina e le sue acque, la luce che illumina lo spazio interno dell’edificio</a:t>
            </a:r>
          </a:p>
          <a:p>
            <a:pPr algn="just" eaLnBrk="1" hangingPunct="1">
              <a:spcBef>
                <a:spcPct val="0"/>
              </a:spcBef>
              <a:spcAft>
                <a:spcPct val="0"/>
              </a:spcAft>
              <a:buClrTx/>
              <a:defRPr/>
            </a:pPr>
            <a:endParaRPr lang="fr-FR" sz="2000">
              <a:latin typeface="Times New Roman" panose="02020603050405020304" pitchFamily="18" charset="0"/>
              <a:cs typeface="Times New Roman" panose="02020603050405020304" pitchFamily="18" charset="0"/>
            </a:endParaRPr>
          </a:p>
          <a:p>
            <a:pPr algn="just" eaLnBrk="1" hangingPunct="1">
              <a:spcBef>
                <a:spcPct val="0"/>
              </a:spcBef>
              <a:spcAft>
                <a:spcPct val="0"/>
              </a:spcAft>
              <a:buClrTx/>
              <a:defRPr/>
            </a:pPr>
            <a:endParaRPr lang="fr-FR"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r>
              <a:rPr lang="fr-FR" sz="2000" i="1">
                <a:latin typeface="Times New Roman" panose="02020603050405020304" pitchFamily="18" charset="0"/>
                <a:cs typeface="Times New Roman" panose="02020603050405020304" pitchFamily="18" charset="0"/>
              </a:rPr>
              <a:t>Ringkomposition  →   </a:t>
            </a:r>
            <a:r>
              <a:rPr lang="fr-FR" sz="2000">
                <a:latin typeface="Times New Roman" panose="02020603050405020304" pitchFamily="18" charset="0"/>
                <a:cs typeface="Times New Roman" panose="02020603050405020304" pitchFamily="18" charset="0"/>
              </a:rPr>
              <a:t>ripetizione dell’apostrofe a Oppiano </a:t>
            </a:r>
          </a:p>
          <a:p>
            <a:pPr marL="342900" indent="-342900" algn="just" eaLnBrk="1" hangingPunct="1">
              <a:spcBef>
                <a:spcPct val="0"/>
              </a:spcBef>
              <a:spcAft>
                <a:spcPct val="0"/>
              </a:spcAft>
              <a:buClrTx/>
              <a:buFont typeface="Arial" panose="020B0604020202020204" pitchFamily="34" charset="0"/>
              <a:buChar char="•"/>
              <a:defRPr/>
            </a:pPr>
            <a:r>
              <a:rPr lang="fr-FR" sz="2000">
                <a:latin typeface="Times New Roman" panose="02020603050405020304" pitchFamily="18" charset="0"/>
                <a:cs typeface="Times New Roman" panose="02020603050405020304" pitchFamily="18" charset="0"/>
              </a:rPr>
              <a:t>Utilizzo dell’apostrofe al lettore/destinatario del componimento</a:t>
            </a:r>
          </a:p>
          <a:p>
            <a:pPr marL="342900" indent="-342900" algn="just" eaLnBrk="1" hangingPunct="1">
              <a:spcBef>
                <a:spcPct val="0"/>
              </a:spcBef>
              <a:spcAft>
                <a:spcPct val="0"/>
              </a:spcAft>
              <a:buClrTx/>
              <a:buFont typeface="Arial" panose="020B0604020202020204" pitchFamily="34" charset="0"/>
              <a:buChar char="•"/>
              <a:defRPr/>
            </a:pPr>
            <a:r>
              <a:rPr lang="fr-FR" sz="2000">
                <a:latin typeface="Times New Roman" panose="02020603050405020304" pitchFamily="18" charset="0"/>
                <a:cs typeface="Times New Roman" panose="02020603050405020304" pitchFamily="18" charset="0"/>
              </a:rPr>
              <a:t>Presenza di dettagli relativi agli spazi delle terme e ai materiali di decorazione</a:t>
            </a:r>
          </a:p>
          <a:p>
            <a:pPr marL="342900" indent="-342900" algn="just" eaLnBrk="1" hangingPunct="1">
              <a:spcBef>
                <a:spcPct val="0"/>
              </a:spcBef>
              <a:spcAft>
                <a:spcPct val="0"/>
              </a:spcAft>
              <a:buClrTx/>
              <a:buFont typeface="Arial" panose="020B0604020202020204" pitchFamily="34" charset="0"/>
              <a:buChar char="•"/>
              <a:defRPr/>
            </a:pPr>
            <a:r>
              <a:rPr lang="fr-FR" sz="2000">
                <a:latin typeface="Times New Roman" panose="02020603050405020304" pitchFamily="18" charset="0"/>
                <a:cs typeface="Times New Roman" panose="02020603050405020304" pitchFamily="18" charset="0"/>
              </a:rPr>
              <a:t>Elogio della bellezza del paesaggio antropico/edificio termale e degli elementi naturali (acqua e luce)</a:t>
            </a:r>
          </a:p>
          <a:p>
            <a:pPr algn="just" eaLnBrk="1" hangingPunct="1">
              <a:spcBef>
                <a:spcPct val="0"/>
              </a:spcBef>
              <a:spcAft>
                <a:spcPct val="0"/>
              </a:spcAft>
              <a:buClrTx/>
              <a:defRPr/>
            </a:pPr>
            <a:endParaRPr lang="fr-FR" sz="2400">
              <a:latin typeface="Times New Roman" panose="02020603050405020304" pitchFamily="18" charset="0"/>
              <a:cs typeface="Times New Roman" panose="02020603050405020304" pitchFamily="18" charset="0"/>
            </a:endParaRPr>
          </a:p>
          <a:p>
            <a:pPr algn="just" eaLnBrk="1" hangingPunct="1">
              <a:spcBef>
                <a:spcPct val="0"/>
              </a:spcBef>
              <a:spcAft>
                <a:spcPct val="0"/>
              </a:spcAft>
              <a:buClrTx/>
              <a:defRPr/>
            </a:pPr>
            <a:endParaRPr lang="fr-FR"/>
          </a:p>
          <a:p>
            <a:pPr algn="just"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2247286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86FC65A-2C41-4E9A-A965-7ABD7FF357DB}"/>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Lingua madre e ‘patria originaria’                    migrazioni e frantumazione dell’unità linguistica   </a:t>
            </a: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diversificazione in rami e genesi delle lingue storiche attestate</a:t>
            </a:r>
          </a:p>
          <a:p>
            <a:pPr marL="0" indent="0" algn="ctr"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ctr"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Differenti nuclei dopo gli stanziamenti a seguito delle migrazioni</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area marginale                                    area centrale                    area marginale</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pic>
        <p:nvPicPr>
          <p:cNvPr id="20483" name="Immagine 3" descr="Immagine che contiene screenshot&#10;&#10;Descrizione generata automaticamente">
            <a:extLst>
              <a:ext uri="{FF2B5EF4-FFF2-40B4-BE49-F238E27FC236}">
                <a16:creationId xmlns:a16="http://schemas.microsoft.com/office/drawing/2014/main" id="{2352FDC4-726F-48DD-8A7B-FA60835C25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3640138"/>
            <a:ext cx="10796587" cy="13557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Freccia a destra 1">
            <a:extLst>
              <a:ext uri="{FF2B5EF4-FFF2-40B4-BE49-F238E27FC236}">
                <a16:creationId xmlns:a16="http://schemas.microsoft.com/office/drawing/2014/main" id="{CA609B8E-9DC0-45EE-8002-630119BD011B}"/>
              </a:ext>
            </a:extLst>
          </p:cNvPr>
          <p:cNvSpPr/>
          <p:nvPr/>
        </p:nvSpPr>
        <p:spPr>
          <a:xfrm>
            <a:off x="4991100" y="214313"/>
            <a:ext cx="654050" cy="107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9D62FA79-E369-41A0-A00E-AD014EBF81FF}"/>
              </a:ext>
            </a:extLst>
          </p:cNvPr>
          <p:cNvSpPr/>
          <p:nvPr/>
        </p:nvSpPr>
        <p:spPr>
          <a:xfrm>
            <a:off x="5938838" y="1543050"/>
            <a:ext cx="157162" cy="469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Parentesi graffa chiusa 7">
            <a:extLst>
              <a:ext uri="{FF2B5EF4-FFF2-40B4-BE49-F238E27FC236}">
                <a16:creationId xmlns:a16="http://schemas.microsoft.com/office/drawing/2014/main" id="{C0AF675D-82DD-47DD-8FFE-2A5EBA13ED92}"/>
              </a:ext>
            </a:extLst>
          </p:cNvPr>
          <p:cNvSpPr/>
          <p:nvPr/>
        </p:nvSpPr>
        <p:spPr>
          <a:xfrm rot="5400000">
            <a:off x="2753519" y="3667919"/>
            <a:ext cx="433388" cy="3473450"/>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Parentesi graffa chiusa 8">
            <a:extLst>
              <a:ext uri="{FF2B5EF4-FFF2-40B4-BE49-F238E27FC236}">
                <a16:creationId xmlns:a16="http://schemas.microsoft.com/office/drawing/2014/main" id="{03528AD3-B9B6-49C0-BB22-855420197369}"/>
              </a:ext>
            </a:extLst>
          </p:cNvPr>
          <p:cNvSpPr/>
          <p:nvPr/>
        </p:nvSpPr>
        <p:spPr>
          <a:xfrm rot="5400000">
            <a:off x="6859587" y="3832226"/>
            <a:ext cx="525463" cy="3236912"/>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Parentesi graffa chiusa 9">
            <a:extLst>
              <a:ext uri="{FF2B5EF4-FFF2-40B4-BE49-F238E27FC236}">
                <a16:creationId xmlns:a16="http://schemas.microsoft.com/office/drawing/2014/main" id="{9E22EC35-129E-4D02-998B-BFD65982A4E0}"/>
              </a:ext>
            </a:extLst>
          </p:cNvPr>
          <p:cNvSpPr/>
          <p:nvPr/>
        </p:nvSpPr>
        <p:spPr>
          <a:xfrm rot="5400000">
            <a:off x="9940131" y="4299744"/>
            <a:ext cx="479425" cy="2255838"/>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1" name="Freccia circolare a destra 10">
            <a:extLst>
              <a:ext uri="{FF2B5EF4-FFF2-40B4-BE49-F238E27FC236}">
                <a16:creationId xmlns:a16="http://schemas.microsoft.com/office/drawing/2014/main" id="{3D32DFBB-03E8-4A73-8905-31188324045D}"/>
              </a:ext>
            </a:extLst>
          </p:cNvPr>
          <p:cNvSpPr/>
          <p:nvPr/>
        </p:nvSpPr>
        <p:spPr>
          <a:xfrm>
            <a:off x="1828800" y="495300"/>
            <a:ext cx="385763" cy="8048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Freccia circolare a sinistra 11">
            <a:extLst>
              <a:ext uri="{FF2B5EF4-FFF2-40B4-BE49-F238E27FC236}">
                <a16:creationId xmlns:a16="http://schemas.microsoft.com/office/drawing/2014/main" id="{087A2B28-0816-43BE-AE8A-628A144F3FE2}"/>
              </a:ext>
            </a:extLst>
          </p:cNvPr>
          <p:cNvSpPr/>
          <p:nvPr/>
        </p:nvSpPr>
        <p:spPr>
          <a:xfrm>
            <a:off x="10310813" y="474663"/>
            <a:ext cx="385762" cy="8048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Freccia curva 13">
            <a:extLst>
              <a:ext uri="{FF2B5EF4-FFF2-40B4-BE49-F238E27FC236}">
                <a16:creationId xmlns:a16="http://schemas.microsoft.com/office/drawing/2014/main" id="{8A79920D-1E5A-40AD-A7F1-9ED29708719D}"/>
              </a:ext>
            </a:extLst>
          </p:cNvPr>
          <p:cNvSpPr/>
          <p:nvPr/>
        </p:nvSpPr>
        <p:spPr>
          <a:xfrm rot="5400000">
            <a:off x="10067926" y="2673350"/>
            <a:ext cx="950912" cy="30638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solidFill>
            <a:schemeClr val="accent4">
              <a:lumMod val="60000"/>
              <a:lumOff val="40000"/>
            </a:schemeClr>
          </a:solidFill>
        </p:spPr>
        <p:txBody>
          <a:bodyPr>
            <a:normAutofit/>
          </a:bodyPr>
          <a:lstStyle/>
          <a:p>
            <a:pPr algn="just">
              <a:spcBef>
                <a:spcPts val="0"/>
              </a:spcBef>
              <a:spcAft>
                <a:spcPts val="0"/>
              </a:spcAft>
            </a:pPr>
            <a:r>
              <a:rPr lang="it-IT" sz="2000">
                <a:latin typeface="Times New Roman" panose="02020603050405020304" pitchFamily="18" charset="0"/>
                <a:cs typeface="Times New Roman" panose="02020603050405020304" pitchFamily="18" charset="0"/>
              </a:rPr>
              <a:t>Il </a:t>
            </a:r>
            <a:r>
              <a:rPr lang="it-IT" sz="2000" b="1">
                <a:latin typeface="Times New Roman" panose="02020603050405020304" pitchFamily="18" charset="0"/>
                <a:cs typeface="Times New Roman" panose="02020603050405020304" pitchFamily="18" charset="0"/>
              </a:rPr>
              <a:t>titolo</a:t>
            </a:r>
            <a:r>
              <a:rPr lang="it-IT" sz="2000">
                <a:latin typeface="Times New Roman" panose="02020603050405020304" pitchFamily="18" charset="0"/>
                <a:cs typeface="Times New Roman" panose="02020603050405020304" pitchFamily="18" charset="0"/>
              </a:rPr>
              <a:t> </a:t>
            </a:r>
            <a:r>
              <a:rPr lang="it-IT" sz="2000" b="1" i="1">
                <a:latin typeface="Times New Roman" panose="02020603050405020304" pitchFamily="18" charset="0"/>
                <a:cs typeface="Times New Roman" panose="02020603050405020304" pitchFamily="18" charset="0"/>
              </a:rPr>
              <a:t>Silvae</a:t>
            </a: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non presenta attestazioni pregresse a Stazio</a:t>
            </a:r>
          </a:p>
          <a:p>
            <a:pPr marL="342900" indent="-342900" algn="just">
              <a:spcBef>
                <a:spcPts val="0"/>
              </a:spcBef>
              <a:spcAft>
                <a:spcPts val="0"/>
              </a:spcAft>
              <a:buClrTx/>
              <a:buFont typeface="Wingdings" panose="05000000000000000000" pitchFamily="2" charset="2"/>
              <a:buChar char="Ø"/>
            </a:pPr>
            <a:r>
              <a:rPr lang="it-IT" sz="2000">
                <a:latin typeface="Times New Roman" panose="02020603050405020304" pitchFamily="18" charset="0"/>
                <a:cs typeface="Times New Roman" panose="02020603050405020304" pitchFamily="18" charset="0"/>
              </a:rPr>
              <a:t>uso del vocabolo al singolare (</a:t>
            </a:r>
            <a:r>
              <a:rPr lang="it-IT" sz="2000" i="1">
                <a:latin typeface="Times New Roman" panose="02020603050405020304" pitchFamily="18" charset="0"/>
                <a:cs typeface="Times New Roman" panose="02020603050405020304" pitchFamily="18" charset="0"/>
              </a:rPr>
              <a:t>silva</a:t>
            </a:r>
            <a:r>
              <a:rPr lang="it-IT" sz="2000">
                <a:latin typeface="Times New Roman" panose="02020603050405020304" pitchFamily="18" charset="0"/>
                <a:cs typeface="Times New Roman" panose="02020603050405020304" pitchFamily="18" charset="0"/>
              </a:rPr>
              <a:t>)</a:t>
            </a:r>
            <a:r>
              <a:rPr lang="it-IT" sz="2000" i="1">
                <a:latin typeface="Times New Roman" panose="02020603050405020304" pitchFamily="18" charset="0"/>
                <a:cs typeface="Times New Roman" panose="02020603050405020304" pitchFamily="18" charset="0"/>
              </a:rPr>
              <a:t>  → </a:t>
            </a:r>
            <a:r>
              <a:rPr lang="it-IT" sz="2000">
                <a:latin typeface="Times New Roman" panose="02020603050405020304" pitchFamily="18" charset="0"/>
                <a:cs typeface="Times New Roman" panose="02020603050405020304" pitchFamily="18" charset="0"/>
              </a:rPr>
              <a:t>in testi e contesti retorici e in genere ha un significato metaforico per indicare ‘una foresta di …’, cioè una ‘quantità’</a:t>
            </a:r>
          </a:p>
          <a:p>
            <a:pPr algn="just">
              <a:spcBef>
                <a:spcPts val="0"/>
              </a:spcBef>
              <a:spcAft>
                <a:spcPts val="0"/>
              </a:spcAft>
            </a:pPr>
            <a:r>
              <a:rPr lang="it-IT" sz="2000">
                <a:latin typeface="Times New Roman" panose="02020603050405020304" pitchFamily="18" charset="0"/>
                <a:cs typeface="Times New Roman" panose="02020603050405020304" pitchFamily="18" charset="0"/>
              </a:rPr>
              <a:t>	 								</a:t>
            </a:r>
          </a:p>
          <a:p>
            <a:pPr algn="just">
              <a:spcBef>
                <a:spcPts val="0"/>
              </a:spcBef>
              <a:spcAft>
                <a:spcPts val="0"/>
              </a:spcAft>
            </a:pPr>
            <a:r>
              <a:rPr lang="it-IT" sz="2000">
                <a:latin typeface="Times New Roman" panose="02020603050405020304" pitchFamily="18" charset="0"/>
                <a:cs typeface="Times New Roman" panose="02020603050405020304" pitchFamily="18" charset="0"/>
              </a:rPr>
              <a:t>									‘confusione’ nella fase di raccolta del materiale che compone un insieme </a:t>
            </a:r>
          </a:p>
          <a:p>
            <a:pPr algn="just">
              <a:spcBef>
                <a:spcPts val="0"/>
              </a:spcBef>
              <a:spcAft>
                <a:spcPts val="0"/>
              </a:spcAft>
            </a:pPr>
            <a:r>
              <a:rPr lang="it-IT" sz="2000">
                <a:latin typeface="Times New Roman" panose="02020603050405020304" pitchFamily="18" charset="0"/>
                <a:cs typeface="Times New Roman" panose="02020603050405020304" pitchFamily="18" charset="0"/>
              </a:rPr>
              <a:t>									      → </a:t>
            </a:r>
            <a:r>
              <a:rPr lang="it-IT" sz="2000" i="1">
                <a:latin typeface="Times New Roman" panose="02020603050405020304" pitchFamily="18" charset="0"/>
                <a:cs typeface="Times New Roman" panose="02020603050405020304" pitchFamily="18" charset="0"/>
              </a:rPr>
              <a:t>silva ~ hyle</a:t>
            </a:r>
            <a:r>
              <a:rPr lang="it-IT" sz="2000">
                <a:latin typeface="Times New Roman" panose="02020603050405020304" pitchFamily="18" charset="0"/>
                <a:cs typeface="Times New Roman" panose="02020603050405020304" pitchFamily="18" charset="0"/>
              </a:rPr>
              <a:t>:</a:t>
            </a:r>
            <a:r>
              <a:rPr lang="it-IT" sz="2000" i="1">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‘materia’, ‘materiale’ </a:t>
            </a:r>
          </a:p>
          <a:p>
            <a:pPr marL="342900" indent="-342900" algn="just">
              <a:spcBef>
                <a:spcPts val="0"/>
              </a:spcBef>
              <a:spcAft>
                <a:spcPts val="0"/>
              </a:spcAft>
              <a:buClrTx/>
              <a:buFont typeface="Wingdings" panose="05000000000000000000" pitchFamily="2" charset="2"/>
              <a:buChar char="Ø"/>
            </a:pPr>
            <a:r>
              <a:rPr lang="it-IT" sz="2000">
                <a:latin typeface="Times New Roman" panose="02020603050405020304" pitchFamily="18" charset="0"/>
                <a:cs typeface="Times New Roman" panose="02020603050405020304" pitchFamily="18" charset="0"/>
              </a:rPr>
              <a:t>uso singolare del sostantivo appare come titolo durante il I sec. d.C. per indicare un </a:t>
            </a:r>
            <a:r>
              <a:rPr lang="it-IT" sz="2000" i="1">
                <a:latin typeface="Times New Roman" panose="02020603050405020304" pitchFamily="18" charset="0"/>
                <a:cs typeface="Times New Roman" panose="02020603050405020304" pitchFamily="18" charset="0"/>
              </a:rPr>
              <a:t>mélange</a:t>
            </a:r>
            <a:r>
              <a:rPr lang="it-IT" sz="2000">
                <a:latin typeface="Times New Roman" panose="02020603050405020304" pitchFamily="18" charset="0"/>
                <a:cs typeface="Times New Roman" panose="02020603050405020304" pitchFamily="18" charset="0"/>
              </a:rPr>
              <a:t>, un insieme confuso</a:t>
            </a:r>
          </a:p>
          <a:p>
            <a:pPr marL="342900" indent="-342900" algn="just">
              <a:spcBef>
                <a:spcPts val="0"/>
              </a:spcBef>
              <a:spcAft>
                <a:spcPts val="0"/>
              </a:spcAft>
              <a:buClrTx/>
              <a:buFont typeface="Wingdings" panose="05000000000000000000" pitchFamily="2" charset="2"/>
              <a:buChar char="Ø"/>
            </a:pPr>
            <a:r>
              <a:rPr lang="it-IT" sz="2000">
                <a:latin typeface="Times New Roman" panose="02020603050405020304" pitchFamily="18" charset="0"/>
                <a:cs typeface="Times New Roman" panose="02020603050405020304" pitchFamily="18" charset="0"/>
              </a:rPr>
              <a:t>unica attestazione di </a:t>
            </a:r>
            <a:r>
              <a:rPr lang="it-IT" sz="2000" i="1">
                <a:latin typeface="Times New Roman" panose="02020603050405020304" pitchFamily="18" charset="0"/>
                <a:cs typeface="Times New Roman" panose="02020603050405020304" pitchFamily="18" charset="0"/>
              </a:rPr>
              <a:t>silva </a:t>
            </a:r>
            <a:r>
              <a:rPr lang="it-IT" sz="2000">
                <a:latin typeface="Times New Roman" panose="02020603050405020304" pitchFamily="18" charset="0"/>
                <a:cs typeface="Times New Roman" panose="02020603050405020304" pitchFamily="18" charset="0"/>
              </a:rPr>
              <a:t>per indicare l’improvvisazione è in Quintiliano X,3,17-18, mentre per Gellio la parola al plurale costituisce un titolo dotto e raffinato per indicare un’opera varia e miscellanea, quasi indefinita nella materia presentata</a:t>
            </a:r>
          </a:p>
          <a:p>
            <a:pPr marL="342900" indent="-342900" algn="just">
              <a:spcBef>
                <a:spcPts val="0"/>
              </a:spcBef>
              <a:spcAft>
                <a:spcPts val="0"/>
              </a:spcAft>
              <a:buClrTx/>
              <a:buFont typeface="Wingdings" panose="05000000000000000000" pitchFamily="2" charset="2"/>
              <a:buChar char="Ø"/>
            </a:pPr>
            <a:r>
              <a:rPr lang="fr-FR" sz="2000">
                <a:latin typeface="Times New Roman" panose="02020603050405020304" pitchFamily="18" charset="0"/>
                <a:cs typeface="Times New Roman" panose="02020603050405020304" pitchFamily="18" charset="0"/>
              </a:rPr>
              <a:t>Il soggetto/tema </a:t>
            </a:r>
            <a:r>
              <a:rPr lang="fr-FR" sz="2000" i="1">
                <a:latin typeface="Times New Roman" panose="02020603050405020304" pitchFamily="18" charset="0"/>
                <a:cs typeface="Times New Roman" panose="02020603050405020304" pitchFamily="18" charset="0"/>
              </a:rPr>
              <a:t>villa</a:t>
            </a:r>
            <a:r>
              <a:rPr lang="fr-FR" sz="2000">
                <a:latin typeface="Times New Roman" panose="02020603050405020304" pitchFamily="18" charset="0"/>
                <a:cs typeface="Times New Roman" panose="02020603050405020304" pitchFamily="18" charset="0"/>
              </a:rPr>
              <a:t> nelle </a:t>
            </a:r>
            <a:r>
              <a:rPr lang="fr-FR" sz="2000" i="1">
                <a:latin typeface="Times New Roman" panose="02020603050405020304" pitchFamily="18" charset="0"/>
                <a:cs typeface="Times New Roman" panose="02020603050405020304" pitchFamily="18" charset="0"/>
              </a:rPr>
              <a:t>Silvae </a:t>
            </a:r>
            <a:r>
              <a:rPr lang="fr-FR" sz="2000">
                <a:latin typeface="Times New Roman" panose="02020603050405020304" pitchFamily="18" charset="0"/>
                <a:cs typeface="Times New Roman" panose="02020603050405020304" pitchFamily="18" charset="0"/>
              </a:rPr>
              <a:t>di Stazio:</a:t>
            </a:r>
            <a:endParaRPr lang="it-IT" sz="2000">
              <a:latin typeface="Times New Roman" panose="02020603050405020304" pitchFamily="18" charset="0"/>
              <a:cs typeface="Times New Roman" panose="02020603050405020304" pitchFamily="18" charset="0"/>
            </a:endParaRPr>
          </a:p>
          <a:p>
            <a:pPr marL="3543300" lvl="7" indent="-342900" algn="just">
              <a:spcBef>
                <a:spcPts val="0"/>
              </a:spcBef>
              <a:spcAft>
                <a:spcPts val="0"/>
              </a:spcAft>
              <a:buClrTx/>
              <a:buFont typeface="Wingdings" panose="05000000000000000000" pitchFamily="2" charset="2"/>
              <a:buChar char="ü"/>
              <a:defRPr/>
            </a:pPr>
            <a:r>
              <a:rPr lang="it-IT" sz="2000">
                <a:solidFill>
                  <a:schemeClr val="tx1"/>
                </a:solidFill>
                <a:latin typeface="Times New Roman" panose="02020603050405020304" pitchFamily="18" charset="0"/>
                <a:cs typeface="Times New Roman" panose="02020603050405020304" pitchFamily="18" charset="0"/>
              </a:rPr>
              <a:t>la villa Tiburtina di Manilio Vopisco (I, 3)</a:t>
            </a:r>
          </a:p>
          <a:p>
            <a:pPr marL="3543300" lvl="7" indent="-342900" algn="just">
              <a:spcBef>
                <a:spcPts val="0"/>
              </a:spcBef>
              <a:spcAft>
                <a:spcPts val="0"/>
              </a:spcAft>
              <a:buClrTx/>
              <a:buFont typeface="Wingdings" panose="05000000000000000000" pitchFamily="2" charset="2"/>
              <a:buChar char="ü"/>
              <a:defRPr/>
            </a:pPr>
            <a:r>
              <a:rPr lang="it-IT" sz="2000">
                <a:solidFill>
                  <a:schemeClr val="tx1"/>
                </a:solidFill>
                <a:latin typeface="Times New Roman" panose="02020603050405020304" pitchFamily="18" charset="0"/>
                <a:cs typeface="Times New Roman" panose="02020603050405020304" pitchFamily="18" charset="0"/>
              </a:rPr>
              <a:t>i bagni di Claudio Etrusco (I, 5) </a:t>
            </a:r>
          </a:p>
          <a:p>
            <a:pPr marL="3543300" lvl="7" indent="-342900" algn="just">
              <a:spcBef>
                <a:spcPts val="0"/>
              </a:spcBef>
              <a:spcAft>
                <a:spcPts val="0"/>
              </a:spcAft>
              <a:buClrTx/>
              <a:buFont typeface="Wingdings" panose="05000000000000000000" pitchFamily="2" charset="2"/>
              <a:buChar char="ü"/>
              <a:defRPr/>
            </a:pPr>
            <a:r>
              <a:rPr lang="it-IT" sz="2000">
                <a:solidFill>
                  <a:schemeClr val="tx1"/>
                </a:solidFill>
                <a:latin typeface="Times New Roman" panose="02020603050405020304" pitchFamily="18" charset="0"/>
                <a:cs typeface="Times New Roman" panose="02020603050405020304" pitchFamily="18" charset="0"/>
              </a:rPr>
              <a:t>la villa Sorrentina di Pollio Felice (II, 2)</a:t>
            </a:r>
          </a:p>
          <a:p>
            <a:pPr marL="342900" indent="-342900" algn="just" eaLnBrk="1" hangingPunct="1">
              <a:spcBef>
                <a:spcPts val="0"/>
              </a:spcBef>
              <a:spcAft>
                <a:spcPts val="0"/>
              </a:spcAft>
              <a:buClrTx/>
              <a:buFont typeface="Wingdings" panose="05000000000000000000" pitchFamily="2" charset="2"/>
              <a:buChar char="ü"/>
              <a:defRPr/>
            </a:pPr>
            <a:endParaRPr lang="it-IT" altLang="it-IT" sz="2000">
              <a:latin typeface="Times New Roman" panose="02020603050405020304" pitchFamily="18" charset="0"/>
              <a:cs typeface="Times New Roman" panose="02020603050405020304" pitchFamily="18" charset="0"/>
            </a:endParaRPr>
          </a:p>
          <a:p>
            <a:pPr algn="just" eaLnBrk="1" hangingPunct="1">
              <a:spcBef>
                <a:spcPts val="0"/>
              </a:spcBef>
              <a:spcAft>
                <a:spcPts val="0"/>
              </a:spcAft>
              <a:defRPr/>
            </a:pPr>
            <a:r>
              <a:rPr lang="it-IT" sz="2000" u="sng">
                <a:latin typeface="Times New Roman" panose="02020603050405020304" pitchFamily="18" charset="0"/>
                <a:cs typeface="Times New Roman" panose="02020603050405020304" pitchFamily="18" charset="0"/>
              </a:rPr>
              <a:t>Libro II</a:t>
            </a:r>
            <a:r>
              <a:rPr lang="it-IT" sz="2000">
                <a:latin typeface="Times New Roman" panose="02020603050405020304" pitchFamily="18" charset="0"/>
                <a:cs typeface="Times New Roman" panose="02020603050405020304" pitchFamily="18" charset="0"/>
              </a:rPr>
              <a:t>: prefazione in prosa; </a:t>
            </a:r>
            <a:r>
              <a:rPr lang="it-IT" sz="2000" i="1">
                <a:latin typeface="Times New Roman" panose="02020603050405020304" pitchFamily="18" charset="0"/>
                <a:cs typeface="Times New Roman" panose="02020603050405020304" pitchFamily="18" charset="0"/>
              </a:rPr>
              <a:t>silv. </a:t>
            </a:r>
            <a:r>
              <a:rPr lang="it-IT" sz="2000">
                <a:latin typeface="Times New Roman" panose="02020603050405020304" pitchFamily="18" charset="0"/>
                <a:cs typeface="Times New Roman" panose="02020603050405020304" pitchFamily="18" charset="0"/>
              </a:rPr>
              <a:t>II,1 (la morte di Glaucia, il prediletto di Atedio Meliore); II,2 (la villa Sorrentina di Pollio Felice); II,3 (l’albero di Atedio Meliore); II,4 (il pappagallo di Atedio Meliore); II,5 (il leone addomesticato); II,6 (consolazione a Fulvio Urso che ha perso un suo caro); II,7 (il genetliaco di Lucano e Polla)</a:t>
            </a:r>
          </a:p>
          <a:p>
            <a:pPr marL="342900" indent="-342900" algn="just">
              <a:buClrTx/>
              <a:buFont typeface="Wingdings" panose="05000000000000000000" pitchFamily="2" charset="2"/>
              <a:buChar char="Ø"/>
            </a:pPr>
            <a:endParaRPr lang="it-IT" altLang="it-IT" sz="1700">
              <a:cs typeface="Times New Roman" panose="02020603050405020304" pitchFamily="18" charset="0"/>
            </a:endParaRPr>
          </a:p>
        </p:txBody>
      </p:sp>
      <p:sp>
        <p:nvSpPr>
          <p:cNvPr id="6" name="Freccia circolare a sinistra 5">
            <a:extLst>
              <a:ext uri="{FF2B5EF4-FFF2-40B4-BE49-F238E27FC236}">
                <a16:creationId xmlns:a16="http://schemas.microsoft.com/office/drawing/2014/main" id="{B27243CF-0EB9-483F-A8EE-C6A7D79E93E0}"/>
              </a:ext>
            </a:extLst>
          </p:cNvPr>
          <p:cNvSpPr/>
          <p:nvPr/>
        </p:nvSpPr>
        <p:spPr>
          <a:xfrm>
            <a:off x="5259897" y="855677"/>
            <a:ext cx="184558" cy="444617"/>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solidFill>
                  <a:prstClr val="black">
                    <a:lumMod val="95000"/>
                    <a:lumOff val="5000"/>
                  </a:prstClr>
                </a:solidFill>
              </a:ln>
              <a:solidFill>
                <a:srgbClr val="212121"/>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35738816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solidFill>
            <a:schemeClr val="accent4">
              <a:lumMod val="60000"/>
              <a:lumOff val="40000"/>
            </a:schemeClr>
          </a:solidFill>
        </p:spPr>
        <p:txBody>
          <a:bodyPr>
            <a:normAutofit fontScale="92500" lnSpcReduction="10000"/>
          </a:bodyPr>
          <a:lstStyle/>
          <a:p>
            <a:r>
              <a:rPr lang="it-IT" b="1" i="1">
                <a:latin typeface="Times New Roman" panose="02020603050405020304" pitchFamily="18" charset="0"/>
                <a:cs typeface="Times New Roman" panose="02020603050405020304" pitchFamily="18" charset="0"/>
              </a:rPr>
              <a:t>Motivi e temi comuni all’epigramma</a:t>
            </a:r>
            <a:endParaRPr lang="it-IT" b="1">
              <a:latin typeface="Times New Roman" panose="02020603050405020304" pitchFamily="18" charset="0"/>
              <a:cs typeface="Times New Roman" panose="02020603050405020304" pitchFamily="18" charset="0"/>
            </a:endParaRPr>
          </a:p>
          <a:p>
            <a:pPr marL="342900" indent="-342900" algn="jus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Il tema della morte del pappagallo sviluppato in </a:t>
            </a:r>
            <a:r>
              <a:rPr lang="it-IT" i="1">
                <a:latin typeface="Times New Roman" panose="02020603050405020304" pitchFamily="18" charset="0"/>
                <a:cs typeface="Times New Roman" panose="02020603050405020304" pitchFamily="18" charset="0"/>
              </a:rPr>
              <a:t>silv. </a:t>
            </a:r>
            <a:r>
              <a:rPr lang="it-IT">
                <a:latin typeface="Times New Roman" panose="02020603050405020304" pitchFamily="18" charset="0"/>
                <a:cs typeface="Times New Roman" panose="02020603050405020304" pitchFamily="18" charset="0"/>
              </a:rPr>
              <a:t>II, 4 si inscrive nel filone dell’epicedio per gli animali da compagnia, motivo trattato nell’epigrammatica (soprattutto in Grecia)</a:t>
            </a:r>
          </a:p>
          <a:p>
            <a:pPr algn="just">
              <a:buClrTx/>
            </a:pPr>
            <a:endParaRPr lang="it-IT">
              <a:latin typeface="Times New Roman" panose="02020603050405020304" pitchFamily="18" charset="0"/>
              <a:cs typeface="Times New Roman" panose="02020603050405020304" pitchFamily="18" charset="0"/>
            </a:endParaRPr>
          </a:p>
          <a:p>
            <a:pPr marL="342900" indent="-342900" algn="jus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L’affinità tematica di </a:t>
            </a:r>
            <a:r>
              <a:rPr lang="it-IT" i="1">
                <a:latin typeface="Times New Roman" panose="02020603050405020304" pitchFamily="18" charset="0"/>
                <a:cs typeface="Times New Roman" panose="02020603050405020304" pitchFamily="18" charset="0"/>
              </a:rPr>
              <a:t>silv. </a:t>
            </a:r>
            <a:r>
              <a:rPr lang="it-IT">
                <a:latin typeface="Times New Roman" panose="02020603050405020304" pitchFamily="18" charset="0"/>
                <a:cs typeface="Times New Roman" panose="02020603050405020304" pitchFamily="18" charset="0"/>
              </a:rPr>
              <a:t>II, 3 (sull’albero di Atedio Meliore) e di II, 4 (morte del pappagallo di Atedio Meliore) con il genere epigrammatico è suggerita da Stazio → prefazione del secondo libro: </a:t>
            </a:r>
            <a:r>
              <a:rPr lang="it-IT" i="1">
                <a:latin typeface="Times New Roman" panose="02020603050405020304" pitchFamily="18" charset="0"/>
                <a:cs typeface="Times New Roman" panose="02020603050405020304" pitchFamily="18" charset="0"/>
              </a:rPr>
              <a:t>leves libelli </a:t>
            </a:r>
            <a:r>
              <a:rPr lang="it-IT">
                <a:latin typeface="Times New Roman" panose="02020603050405020304" pitchFamily="18" charset="0"/>
                <a:cs typeface="Times New Roman" panose="02020603050405020304" pitchFamily="18" charset="0"/>
              </a:rPr>
              <a:t>(‘poesiole di poco conto’) scritti </a:t>
            </a:r>
            <a:r>
              <a:rPr lang="it-IT" i="1">
                <a:latin typeface="Times New Roman" panose="02020603050405020304" pitchFamily="18" charset="0"/>
                <a:cs typeface="Times New Roman" panose="02020603050405020304" pitchFamily="18" charset="0"/>
              </a:rPr>
              <a:t>quasi epigrammatis loco </a:t>
            </a:r>
            <a:r>
              <a:rPr lang="it-IT">
                <a:latin typeface="Times New Roman" panose="02020603050405020304" pitchFamily="18" charset="0"/>
                <a:cs typeface="Times New Roman" panose="02020603050405020304" pitchFamily="18" charset="0"/>
              </a:rPr>
              <a:t>(‘quasi in forma di epigramma’)</a:t>
            </a:r>
          </a:p>
          <a:p>
            <a:pPr algn="just">
              <a:buClrTx/>
            </a:pPr>
            <a:r>
              <a:rPr lang="it-IT">
                <a:latin typeface="Times New Roman" panose="02020603050405020304" pitchFamily="18" charset="0"/>
                <a:cs typeface="Times New Roman" panose="02020603050405020304" pitchFamily="18" charset="0"/>
              </a:rPr>
              <a:t> </a:t>
            </a:r>
          </a:p>
          <a:p>
            <a:pPr marL="342900" indent="-342900" algn="jus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facilità di stile (</a:t>
            </a:r>
            <a:r>
              <a:rPr lang="it-IT" i="1">
                <a:latin typeface="Times New Roman" panose="02020603050405020304" pitchFamily="18" charset="0"/>
                <a:cs typeface="Times New Roman" panose="02020603050405020304" pitchFamily="18" charset="0"/>
              </a:rPr>
              <a:t>stili facilitas</a:t>
            </a:r>
            <a:r>
              <a:rPr lang="it-IT">
                <a:latin typeface="Times New Roman" panose="02020603050405020304" pitchFamily="18" charset="0"/>
                <a:cs typeface="Times New Roman" panose="02020603050405020304" pitchFamily="18" charset="0"/>
              </a:rPr>
              <a:t>) di </a:t>
            </a:r>
            <a:r>
              <a:rPr lang="it-IT" i="1">
                <a:latin typeface="Times New Roman" panose="02020603050405020304" pitchFamily="18" charset="0"/>
                <a:cs typeface="Times New Roman" panose="02020603050405020304" pitchFamily="18" charset="0"/>
              </a:rPr>
              <a:t>silv. </a:t>
            </a:r>
            <a:r>
              <a:rPr lang="it-IT">
                <a:latin typeface="Times New Roman" panose="02020603050405020304" pitchFamily="18" charset="0"/>
                <a:cs typeface="Times New Roman" panose="02020603050405020304" pitchFamily="18" charset="0"/>
              </a:rPr>
              <a:t>II, 3 e 4 caratterizza anche </a:t>
            </a:r>
            <a:r>
              <a:rPr lang="it-IT" i="1">
                <a:latin typeface="Times New Roman" panose="02020603050405020304" pitchFamily="18" charset="0"/>
                <a:cs typeface="Times New Roman" panose="02020603050405020304" pitchFamily="18" charset="0"/>
              </a:rPr>
              <a:t>silv. </a:t>
            </a:r>
            <a:r>
              <a:rPr lang="it-IT">
                <a:latin typeface="Times New Roman" panose="02020603050405020304" pitchFamily="18" charset="0"/>
                <a:cs typeface="Times New Roman" panose="02020603050405020304" pitchFamily="18" charset="0"/>
              </a:rPr>
              <a:t>II, 5 (</a:t>
            </a:r>
            <a:r>
              <a:rPr lang="it-IT" i="1">
                <a:latin typeface="Times New Roman" panose="02020603050405020304" pitchFamily="18" charset="0"/>
                <a:cs typeface="Times New Roman" panose="02020603050405020304" pitchFamily="18" charset="0"/>
              </a:rPr>
              <a:t>leo mansuetus</a:t>
            </a:r>
            <a:r>
              <a:rPr lang="it-IT">
                <a:latin typeface="Times New Roman" panose="02020603050405020304" pitchFamily="18" charset="0"/>
                <a:cs typeface="Times New Roman" panose="02020603050405020304" pitchFamily="18" charset="0"/>
              </a:rPr>
              <a:t>)  </a:t>
            </a:r>
          </a:p>
          <a:p>
            <a:pPr algn="just">
              <a:buClrTx/>
            </a:pPr>
            <a:endParaRPr lang="it-IT">
              <a:latin typeface="Times New Roman" panose="02020603050405020304" pitchFamily="18" charset="0"/>
              <a:cs typeface="Times New Roman" panose="02020603050405020304" pitchFamily="18" charset="0"/>
            </a:endParaRPr>
          </a:p>
          <a:p>
            <a:pPr marL="342900" indent="-342900" algn="just">
              <a:spcBef>
                <a:spcPts val="0"/>
              </a:spcBef>
              <a:spcAft>
                <a:spcPts val="0"/>
              </a:spcAf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Caratteristiche condivise con l’epigramma: </a:t>
            </a:r>
          </a:p>
          <a:p>
            <a:pPr algn="just">
              <a:spcBef>
                <a:spcPts val="0"/>
              </a:spcBef>
              <a:spcAft>
                <a:spcPts val="0"/>
              </a:spcAft>
              <a:buClrTx/>
            </a:pPr>
            <a:endParaRPr lang="it-IT">
              <a:latin typeface="Times New Roman" panose="02020603050405020304" pitchFamily="18" charset="0"/>
              <a:cs typeface="Times New Roman" panose="02020603050405020304" pitchFamily="18" charset="0"/>
            </a:endParaRPr>
          </a:p>
          <a:p>
            <a:pPr marL="4000500" lvl="8" indent="-342900" algn="just">
              <a:spcBef>
                <a:spcPts val="0"/>
              </a:spcBef>
              <a:spcAft>
                <a:spcPts val="0"/>
              </a:spcAft>
              <a:buClrTx/>
              <a:buFont typeface="Wingdings" panose="05000000000000000000" pitchFamily="2" charset="2"/>
              <a:buChar char="ü"/>
            </a:pPr>
            <a:r>
              <a:rPr lang="it-IT" sz="1800">
                <a:solidFill>
                  <a:schemeClr val="tx1"/>
                </a:solidFill>
                <a:latin typeface="Times New Roman" panose="02020603050405020304" pitchFamily="18" charset="0"/>
                <a:cs typeface="Times New Roman" panose="02020603050405020304" pitchFamily="18" charset="0"/>
              </a:rPr>
              <a:t>estemporaneità</a:t>
            </a:r>
          </a:p>
          <a:p>
            <a:pPr marL="4000500" lvl="8" indent="-342900" algn="just">
              <a:spcBef>
                <a:spcPts val="0"/>
              </a:spcBef>
              <a:spcAft>
                <a:spcPts val="0"/>
              </a:spcAft>
              <a:buClrTx/>
              <a:buFont typeface="Wingdings" panose="05000000000000000000" pitchFamily="2" charset="2"/>
              <a:buChar char="ü"/>
            </a:pPr>
            <a:r>
              <a:rPr lang="it-IT" sz="1800">
                <a:solidFill>
                  <a:schemeClr val="tx1"/>
                </a:solidFill>
                <a:latin typeface="Times New Roman" panose="02020603050405020304" pitchFamily="18" charset="0"/>
                <a:cs typeface="Times New Roman" panose="02020603050405020304" pitchFamily="18" charset="0"/>
              </a:rPr>
              <a:t>trattamento di un soggetto specifico </a:t>
            </a:r>
          </a:p>
          <a:p>
            <a:pPr marL="4000500" lvl="8" indent="-342900" algn="just">
              <a:spcBef>
                <a:spcPts val="0"/>
              </a:spcBef>
              <a:spcAft>
                <a:spcPts val="0"/>
              </a:spcAft>
              <a:buClrTx/>
              <a:buFont typeface="Wingdings" panose="05000000000000000000" pitchFamily="2" charset="2"/>
              <a:buChar char="ü"/>
            </a:pPr>
            <a:r>
              <a:rPr lang="it-IT" sz="1800">
                <a:solidFill>
                  <a:schemeClr val="tx1"/>
                </a:solidFill>
                <a:latin typeface="Times New Roman" panose="02020603050405020304" pitchFamily="18" charset="0"/>
                <a:cs typeface="Times New Roman" panose="02020603050405020304" pitchFamily="18" charset="0"/>
              </a:rPr>
              <a:t>leggerezza di toni</a:t>
            </a:r>
          </a:p>
          <a:p>
            <a:pPr marL="4000500" lvl="8" indent="-342900" algn="just">
              <a:spcBef>
                <a:spcPts val="0"/>
              </a:spcBef>
              <a:spcAft>
                <a:spcPts val="0"/>
              </a:spcAft>
              <a:buClrTx/>
              <a:buFont typeface="Wingdings" panose="05000000000000000000" pitchFamily="2" charset="2"/>
              <a:buChar char="ü"/>
            </a:pPr>
            <a:r>
              <a:rPr lang="it-IT" sz="1800">
                <a:solidFill>
                  <a:schemeClr val="tx1"/>
                </a:solidFill>
                <a:latin typeface="Times New Roman" panose="02020603050405020304" pitchFamily="18" charset="0"/>
                <a:cs typeface="Times New Roman" panose="02020603050405020304" pitchFamily="18" charset="0"/>
              </a:rPr>
              <a:t>‘velocità’ dello stile</a:t>
            </a:r>
          </a:p>
          <a:p>
            <a:pPr marL="4000500" lvl="8" indent="-342900" algn="just">
              <a:spcBef>
                <a:spcPts val="0"/>
              </a:spcBef>
              <a:spcAft>
                <a:spcPts val="0"/>
              </a:spcAft>
              <a:buClrTx/>
              <a:buFont typeface="Wingdings" panose="05000000000000000000" pitchFamily="2" charset="2"/>
              <a:buChar char="ü"/>
            </a:pPr>
            <a:r>
              <a:rPr lang="it-IT" sz="1800">
                <a:solidFill>
                  <a:schemeClr val="tx1"/>
                </a:solidFill>
                <a:latin typeface="Times New Roman" panose="02020603050405020304" pitchFamily="18" charset="0"/>
                <a:cs typeface="Times New Roman" panose="02020603050405020304" pitchFamily="18" charset="0"/>
              </a:rPr>
              <a:t>temi specifici</a:t>
            </a:r>
          </a:p>
          <a:p>
            <a:pPr lvl="8" algn="just">
              <a:spcBef>
                <a:spcPts val="0"/>
              </a:spcBef>
              <a:spcAft>
                <a:spcPts val="0"/>
              </a:spcAft>
              <a:buClrTx/>
            </a:pPr>
            <a:endParaRPr lang="it-IT" sz="1800">
              <a:solidFill>
                <a:schemeClr val="tx1"/>
              </a:solidFill>
              <a:latin typeface="Times New Roman" panose="02020603050405020304" pitchFamily="18" charset="0"/>
              <a:cs typeface="Times New Roman" panose="02020603050405020304" pitchFamily="18" charset="0"/>
            </a:endParaRPr>
          </a:p>
          <a:p>
            <a:pPr marL="342900" indent="-342900" algn="just">
              <a:buClrTx/>
              <a:buFont typeface="Wingdings" panose="05000000000000000000" pitchFamily="2" charset="2"/>
              <a:buChar char="Ø"/>
            </a:pPr>
            <a:r>
              <a:rPr lang="it-IT">
                <a:latin typeface="Times New Roman" panose="02020603050405020304" pitchFamily="18" charset="0"/>
                <a:cs typeface="Times New Roman" panose="02020603050405020304" pitchFamily="18" charset="0"/>
              </a:rPr>
              <a:t>Al di là della definizione precisa del rapporto (ammesso che tale sia da intendere) tra </a:t>
            </a:r>
            <a:r>
              <a:rPr lang="it-IT" i="1">
                <a:latin typeface="Times New Roman" panose="02020603050405020304" pitchFamily="18" charset="0"/>
                <a:cs typeface="Times New Roman" panose="02020603050405020304" pitchFamily="18" charset="0"/>
              </a:rPr>
              <a:t>silvae </a:t>
            </a:r>
            <a:r>
              <a:rPr lang="it-IT">
                <a:latin typeface="Times New Roman" panose="02020603050405020304" pitchFamily="18" charset="0"/>
                <a:cs typeface="Times New Roman" panose="02020603050405020304" pitchFamily="18" charset="0"/>
              </a:rPr>
              <a:t>ed </a:t>
            </a:r>
            <a:r>
              <a:rPr lang="it-IT" i="1">
                <a:latin typeface="Times New Roman" panose="02020603050405020304" pitchFamily="18" charset="0"/>
                <a:cs typeface="Times New Roman" panose="02020603050405020304" pitchFamily="18" charset="0"/>
              </a:rPr>
              <a:t>epigramma </a:t>
            </a:r>
            <a:r>
              <a:rPr lang="it-IT">
                <a:latin typeface="Times New Roman" panose="02020603050405020304" pitchFamily="18" charset="0"/>
                <a:cs typeface="Times New Roman" panose="02020603050405020304" pitchFamily="18" charset="0"/>
              </a:rPr>
              <a:t>resta il fatto che nei componimenti staziani hanno svilippo – in alcuni casi con buona estensione di versi – soggetti comuni all’epigramma →  esempio alla descrizione con elogio dei bagni di Claudio Etrusco in </a:t>
            </a:r>
            <a:r>
              <a:rPr lang="it-IT" i="1">
                <a:latin typeface="Times New Roman" panose="02020603050405020304" pitchFamily="18" charset="0"/>
                <a:cs typeface="Times New Roman" panose="02020603050405020304" pitchFamily="18" charset="0"/>
              </a:rPr>
              <a:t>silv. </a:t>
            </a:r>
            <a:r>
              <a:rPr lang="it-IT">
                <a:latin typeface="Times New Roman" panose="02020603050405020304" pitchFamily="18" charset="0"/>
                <a:cs typeface="Times New Roman" panose="02020603050405020304" pitchFamily="18" charset="0"/>
              </a:rPr>
              <a:t>I, 5, argomento anche dell’epigramma 42 del sesto libro della raccolta di Marziale </a:t>
            </a:r>
          </a:p>
          <a:p>
            <a:pPr algn="just"/>
            <a:endParaRPr lang="it-IT"/>
          </a:p>
        </p:txBody>
      </p:sp>
    </p:spTree>
    <p:extLst>
      <p:ext uri="{BB962C8B-B14F-4D97-AF65-F5344CB8AC3E}">
        <p14:creationId xmlns:p14="http://schemas.microsoft.com/office/powerpoint/2010/main" val="405550278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0" y="0"/>
            <a:ext cx="12192000" cy="6858000"/>
          </a:xfrm>
          <a:solidFill>
            <a:schemeClr val="accent4">
              <a:lumMod val="60000"/>
              <a:lumOff val="40000"/>
            </a:schemeClr>
          </a:solidFill>
        </p:spPr>
        <p:txBody>
          <a:bodyPr>
            <a:normAutofit fontScale="92500" lnSpcReduction="10000"/>
          </a:bodyPr>
          <a:lstStyle/>
          <a:p>
            <a:pPr algn="just" eaLnBrk="1" hangingPunct="1">
              <a:spcBef>
                <a:spcPct val="0"/>
              </a:spcBef>
              <a:spcAft>
                <a:spcPct val="0"/>
              </a:spcAft>
              <a:defRPr/>
            </a:pPr>
            <a:r>
              <a:rPr lang="fr-FR" altLang="it-IT" sz="2000" b="1" i="1" u="sng">
                <a:latin typeface="Times New Roman" panose="02020603050405020304" pitchFamily="18" charset="0"/>
                <a:cs typeface="Times New Roman" panose="02020603050405020304" pitchFamily="18" charset="0"/>
              </a:rPr>
              <a:t>Silvae </a:t>
            </a:r>
            <a:r>
              <a:rPr lang="fr-FR" altLang="it-IT" sz="2000" b="1" u="sng">
                <a:latin typeface="Times New Roman" panose="02020603050405020304" pitchFamily="18" charset="0"/>
                <a:cs typeface="Times New Roman" panose="02020603050405020304" pitchFamily="18" charset="0"/>
              </a:rPr>
              <a:t>II 2: </a:t>
            </a:r>
            <a:r>
              <a:rPr lang="it-IT" sz="2000" b="1" u="sng">
                <a:latin typeface="Times New Roman" panose="02020603050405020304" pitchFamily="18" charset="0"/>
                <a:cs typeface="Times New Roman" panose="02020603050405020304" pitchFamily="18" charset="0"/>
              </a:rPr>
              <a:t>la villa Sorrentina di Pollio Felice</a:t>
            </a:r>
            <a:r>
              <a:rPr lang="it-IT" sz="2000">
                <a:latin typeface="Times New Roman" panose="02020603050405020304" pitchFamily="18" charset="0"/>
                <a:cs typeface="Times New Roman" panose="02020603050405020304" pitchFamily="18" charset="0"/>
              </a:rPr>
              <a:t>  (146 versi esametri)</a:t>
            </a:r>
            <a:endParaRPr lang="fr-FR" altLang="it-IT" sz="2000" i="1">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fr-FR" altLang="it-IT"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latin typeface="Times New Roman" panose="02020603050405020304" pitchFamily="18" charset="0"/>
                <a:cs typeface="Times New Roman" panose="02020603050405020304" pitchFamily="18" charset="0"/>
              </a:rPr>
              <a:t>vv. 1-12: </a:t>
            </a:r>
            <a:r>
              <a:rPr lang="fr-FR" altLang="it-IT" sz="2000">
                <a:latin typeface="Times New Roman" panose="02020603050405020304" pitchFamily="18" charset="0"/>
                <a:cs typeface="Times New Roman" panose="02020603050405020304" pitchFamily="18" charset="0"/>
              </a:rPr>
              <a:t>ubicazione della villa e paesaggio campano</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latin typeface="Times New Roman" panose="02020603050405020304" pitchFamily="18" charset="0"/>
                <a:cs typeface="Times New Roman" panose="02020603050405020304" pitchFamily="18" charset="0"/>
              </a:rPr>
              <a:t>vv. 13-29: </a:t>
            </a:r>
            <a:r>
              <a:rPr lang="fr-FR" altLang="it-IT" sz="2000">
                <a:latin typeface="Times New Roman" panose="02020603050405020304" pitchFamily="18" charset="0"/>
                <a:cs typeface="Times New Roman" panose="02020603050405020304" pitchFamily="18" charset="0"/>
              </a:rPr>
              <a:t>natura e paesaggio circostante che ‘accolgono’ la villa</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latin typeface="Times New Roman" panose="02020603050405020304" pitchFamily="18" charset="0"/>
                <a:cs typeface="Times New Roman" panose="02020603050405020304" pitchFamily="18" charset="0"/>
              </a:rPr>
              <a:t>vv. 30-62: </a:t>
            </a:r>
            <a:r>
              <a:rPr lang="fr-FR" altLang="it-IT" sz="2000">
                <a:latin typeface="Times New Roman" panose="02020603050405020304" pitchFamily="18" charset="0"/>
                <a:cs typeface="Times New Roman" panose="02020603050405020304" pitchFamily="18" charset="0"/>
              </a:rPr>
              <a:t>struttura della villa e natura</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latin typeface="Times New Roman" panose="02020603050405020304" pitchFamily="18" charset="0"/>
                <a:cs typeface="Times New Roman" panose="02020603050405020304" pitchFamily="18" charset="0"/>
              </a:rPr>
              <a:t>vv. 63-97: </a:t>
            </a:r>
            <a:r>
              <a:rPr lang="fr-FR" altLang="it-IT" sz="2000">
                <a:latin typeface="Times New Roman" panose="02020603050405020304" pitchFamily="18" charset="0"/>
                <a:cs typeface="Times New Roman" panose="02020603050405020304" pitchFamily="18" charset="0"/>
              </a:rPr>
              <a:t>decori, arredi, marmi, disposizione delle stanze e panorama</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latin typeface="Times New Roman" panose="02020603050405020304" pitchFamily="18" charset="0"/>
                <a:cs typeface="Times New Roman" panose="02020603050405020304" pitchFamily="18" charset="0"/>
              </a:rPr>
              <a:t>vv. 98-120: </a:t>
            </a:r>
            <a:r>
              <a:rPr lang="fr-FR" altLang="it-IT" sz="2000">
                <a:latin typeface="Times New Roman" panose="02020603050405020304" pitchFamily="18" charset="0"/>
                <a:cs typeface="Times New Roman" panose="02020603050405020304" pitchFamily="18" charset="0"/>
              </a:rPr>
              <a:t>descrizione ed elogio dello spazio esterno, delle campagne, della fecondità della terra, della vendemmia</a:t>
            </a:r>
          </a:p>
          <a:p>
            <a:pPr marL="342900" indent="-342900" algn="just" eaLnBrk="1" hangingPunct="1">
              <a:spcBef>
                <a:spcPct val="0"/>
              </a:spcBef>
              <a:spcAft>
                <a:spcPct val="0"/>
              </a:spcAft>
              <a:buClrTx/>
              <a:buFont typeface="Wingdings" panose="05000000000000000000" pitchFamily="2" charset="2"/>
              <a:buChar char="§"/>
              <a:defRPr/>
            </a:pPr>
            <a:endParaRPr lang="fr-FR" altLang="it-IT"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r>
              <a:rPr lang="fr-FR" altLang="it-IT" sz="2000" b="1">
                <a:latin typeface="Times New Roman" panose="02020603050405020304" pitchFamily="18" charset="0"/>
                <a:cs typeface="Times New Roman" panose="02020603050405020304" pitchFamily="18" charset="0"/>
              </a:rPr>
              <a:t>vv. 121-146: </a:t>
            </a:r>
            <a:r>
              <a:rPr lang="fr-FR" altLang="it-IT" sz="2000">
                <a:latin typeface="Times New Roman" panose="02020603050405020304" pitchFamily="18" charset="0"/>
                <a:cs typeface="Times New Roman" panose="02020603050405020304" pitchFamily="18" charset="0"/>
              </a:rPr>
              <a:t>elogio del </a:t>
            </a:r>
            <a:r>
              <a:rPr lang="fr-FR" altLang="it-IT" sz="2000" i="1">
                <a:latin typeface="Times New Roman" panose="02020603050405020304" pitchFamily="18" charset="0"/>
                <a:cs typeface="Times New Roman" panose="02020603050405020304" pitchFamily="18" charset="0"/>
              </a:rPr>
              <a:t>dominus </a:t>
            </a:r>
            <a:endParaRPr lang="fr-FR" altLang="it-IT"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Wingdings" panose="05000000000000000000" pitchFamily="2" charset="2"/>
              <a:buChar char="§"/>
              <a:defRPr/>
            </a:pPr>
            <a:endParaRPr lang="fr-FR" altLang="it-IT" sz="2000">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fr-FR" altLang="it-IT" sz="2000">
              <a:latin typeface="Times New Roman" panose="02020603050405020304" pitchFamily="18" charset="0"/>
              <a:cs typeface="Times New Roman" panose="02020603050405020304" pitchFamily="18" charset="0"/>
            </a:endParaRP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Villa come luogo di identità </a:t>
            </a: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Il </a:t>
            </a:r>
            <a:r>
              <a:rPr lang="fr-FR" altLang="it-IT" sz="2000" i="1">
                <a:latin typeface="Times New Roman" panose="02020603050405020304" pitchFamily="18" charset="0"/>
                <a:cs typeface="Times New Roman" panose="02020603050405020304" pitchFamily="18" charset="0"/>
              </a:rPr>
              <a:t>dominus</a:t>
            </a:r>
            <a:r>
              <a:rPr lang="fr-FR" altLang="it-IT" sz="2000">
                <a:latin typeface="Times New Roman" panose="02020603050405020304" pitchFamily="18" charset="0"/>
                <a:cs typeface="Times New Roman" panose="02020603050405020304" pitchFamily="18" charset="0"/>
              </a:rPr>
              <a:t> attraverso la villa trasforma lo spazio → appropriazione culturale dell’ambiente naturale → mitezza di Pollio che condiziona l’ambiente dove sorge la villa </a:t>
            </a: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Rovesciamento del determinismo geografico-ambientale</a:t>
            </a: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Primato dell’arte sulla natura →  antinaturalismo</a:t>
            </a: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Processo di civilizzazione</a:t>
            </a: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Linguaggio sociale della villa      </a:t>
            </a: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Motivo dello sguardo/vista dall’alto/‘a distanza’ →  forma di controllo e dominio</a:t>
            </a:r>
          </a:p>
          <a:p>
            <a:pPr marL="342900" indent="-342900" algn="just" eaLnBrk="1" hangingPunct="1">
              <a:spcBef>
                <a:spcPct val="0"/>
              </a:spcBef>
              <a:spcAft>
                <a:spcPct val="0"/>
              </a:spcAft>
              <a:buClrTx/>
              <a:buFont typeface="Arial" panose="020B0604020202020204" pitchFamily="34" charset="0"/>
              <a:buChar char="•"/>
              <a:defRPr/>
            </a:pPr>
            <a:r>
              <a:rPr lang="fr-FR" altLang="it-IT" sz="2000">
                <a:latin typeface="Times New Roman" panose="02020603050405020304" pitchFamily="18" charset="0"/>
                <a:cs typeface="Times New Roman" panose="02020603050405020304" pitchFamily="18" charset="0"/>
              </a:rPr>
              <a:t>Dimensione mitica → mitizzazione della vita quotidiana → riflesso della celebrazione della </a:t>
            </a:r>
            <a:r>
              <a:rPr lang="fr-FR" altLang="it-IT" sz="2000" i="1">
                <a:latin typeface="Times New Roman" panose="02020603050405020304" pitchFamily="18" charset="0"/>
                <a:cs typeface="Times New Roman" panose="02020603050405020304" pitchFamily="18" charset="0"/>
              </a:rPr>
              <a:t>felicitas temporum</a:t>
            </a:r>
            <a:endParaRPr lang="fr-FR" altLang="it-IT" sz="2000">
              <a:latin typeface="Times New Roman" panose="02020603050405020304" pitchFamily="18" charset="0"/>
              <a:cs typeface="Times New Roman" panose="02020603050405020304" pitchFamily="18" charset="0"/>
            </a:endParaRPr>
          </a:p>
          <a:p>
            <a:pPr algn="just"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35733892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400" i="1">
                <a:latin typeface="Times New Roman" panose="02020603050405020304" pitchFamily="18" charset="0"/>
                <a:cs typeface="Times New Roman" panose="02020603050405020304" pitchFamily="18" charset="0"/>
              </a:rPr>
              <a:t>I Testi </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normAutofit/>
          </a:bodyPr>
          <a:lstStyle/>
          <a:p>
            <a:pPr eaLnBrk="1" hangingPunct="1">
              <a:spcBef>
                <a:spcPct val="0"/>
              </a:spcBef>
              <a:spcAft>
                <a:spcPct val="0"/>
              </a:spcAft>
              <a:defRPr/>
            </a:pPr>
            <a:endParaRPr lang="it-IT" altLang="it-IT" sz="1800">
              <a:latin typeface="Times New Roman" panose="02020603050405020304" pitchFamily="18" charset="0"/>
              <a:cs typeface="Times New Roman" panose="02020603050405020304" pitchFamily="18" charset="0"/>
            </a:endParaRP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Natura, paesaggio e poesia nella tarda antichità:</a:t>
            </a:r>
          </a:p>
          <a:p>
            <a:pPr eaLnBrk="1" hangingPunct="1">
              <a:spcBef>
                <a:spcPct val="0"/>
              </a:spcBef>
              <a:spcAft>
                <a:spcPct val="0"/>
              </a:spcAft>
              <a:defRPr/>
            </a:pPr>
            <a:r>
              <a:rPr lang="it-IT" altLang="it-IT" sz="1800">
                <a:latin typeface="Times New Roman" panose="02020603050405020304" pitchFamily="18" charset="0"/>
                <a:cs typeface="Times New Roman" panose="02020603050405020304" pitchFamily="18" charset="0"/>
              </a:rPr>
              <a:t>l’esempio di Ausonio e di Claudio Claudiano</a:t>
            </a:r>
          </a:p>
        </p:txBody>
      </p:sp>
    </p:spTree>
    <p:extLst>
      <p:ext uri="{BB962C8B-B14F-4D97-AF65-F5344CB8AC3E}">
        <p14:creationId xmlns:p14="http://schemas.microsoft.com/office/powerpoint/2010/main" val="42525709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55F626B-A510-474C-BF46-9BD4FE2F0DE7}"/>
              </a:ext>
            </a:extLst>
          </p:cNvPr>
          <p:cNvSpPr>
            <a:spLocks noGrp="1"/>
          </p:cNvSpPr>
          <p:nvPr>
            <p:ph idx="1"/>
          </p:nvPr>
        </p:nvSpPr>
        <p:spPr>
          <a:xfrm>
            <a:off x="0" y="0"/>
            <a:ext cx="12192000" cy="6857999"/>
          </a:xfrm>
          <a:blipFill>
            <a:blip r:embed="rId2"/>
            <a:tile tx="0" ty="0" sx="100000" sy="100000" flip="none" algn="tl"/>
          </a:blipFill>
        </p:spPr>
        <p:txBody>
          <a:bodyPr>
            <a:normAutofit fontScale="85000" lnSpcReduction="10000"/>
          </a:bodyPr>
          <a:lstStyle/>
          <a:p>
            <a:pPr marL="0" indent="0" algn="ctr">
              <a:lnSpc>
                <a:spcPct val="110000"/>
              </a:lnSpc>
              <a:spcBef>
                <a:spcPts val="0"/>
              </a:spcBef>
              <a:spcAft>
                <a:spcPts val="0"/>
              </a:spcAft>
              <a:buNone/>
              <a:defRPr/>
            </a:pPr>
            <a:r>
              <a:rPr lang="it-IT" b="1" i="1">
                <a:solidFill>
                  <a:schemeClr val="tx1"/>
                </a:solidFill>
                <a:latin typeface="Times New Roman" panose="02020603050405020304" pitchFamily="18" charset="0"/>
                <a:cs typeface="Times New Roman" panose="02020603050405020304" pitchFamily="18" charset="0"/>
              </a:rPr>
              <a:t>Per delineare un quadro d’insieme sulla poetica nella tarda antichità…</a:t>
            </a:r>
          </a:p>
          <a:p>
            <a:pPr marL="0" indent="0" algn="ctr">
              <a:lnSpc>
                <a:spcPct val="110000"/>
              </a:lnSpc>
              <a:spcBef>
                <a:spcPts val="0"/>
              </a:spcBef>
              <a:spcAft>
                <a:spcPts val="0"/>
              </a:spcAft>
              <a:buNone/>
              <a:defRPr/>
            </a:pPr>
            <a:endParaRPr lang="it-IT" b="1" i="1">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Clr>
                <a:srgbClr val="0070C0"/>
              </a:buClr>
              <a:buFont typeface="Arial" panose="020B0604020202020204" pitchFamily="34" charset="0"/>
              <a:buChar char="•"/>
              <a:defRPr/>
            </a:pPr>
            <a:r>
              <a:rPr lang="it-IT" i="1">
                <a:solidFill>
                  <a:schemeClr val="tx1"/>
                </a:solidFill>
                <a:latin typeface="Times New Roman" panose="02020603050405020304" pitchFamily="18" charset="0"/>
                <a:cs typeface="Times New Roman" panose="02020603050405020304" pitchFamily="18" charset="0"/>
              </a:rPr>
              <a:t>Poikilia </a:t>
            </a:r>
            <a:r>
              <a:rPr lang="it-IT">
                <a:solidFill>
                  <a:schemeClr val="tx1"/>
                </a:solidFill>
                <a:latin typeface="Times New Roman" panose="02020603050405020304" pitchFamily="18" charset="0"/>
                <a:cs typeface="Times New Roman" panose="02020603050405020304" pitchFamily="18" charset="0"/>
              </a:rPr>
              <a:t>e</a:t>
            </a:r>
            <a:r>
              <a:rPr lang="it-IT" i="1">
                <a:solidFill>
                  <a:schemeClr val="tx1"/>
                </a:solidFill>
                <a:latin typeface="Times New Roman" panose="02020603050405020304" pitchFamily="18" charset="0"/>
                <a:cs typeface="Times New Roman" panose="02020603050405020304" pitchFamily="18" charset="0"/>
              </a:rPr>
              <a:t> mélange</a:t>
            </a:r>
            <a:r>
              <a:rPr lang="it-IT">
                <a:solidFill>
                  <a:schemeClr val="tx1"/>
                </a:solidFill>
                <a:latin typeface="Times New Roman" panose="02020603050405020304" pitchFamily="18" charset="0"/>
                <a:cs typeface="Times New Roman" panose="02020603050405020304" pitchFamily="18" charset="0"/>
              </a:rPr>
              <a:t> di toni e generi differenti → processo di frantumazione e rimescolamento che conduce a un impallidimento/perdita dell’identità originaria e alla creazione di ‘forme’ diverse (ciò non avviene nella </a:t>
            </a:r>
            <a:r>
              <a:rPr lang="it-IT" i="1">
                <a:solidFill>
                  <a:schemeClr val="tx1"/>
                </a:solidFill>
                <a:latin typeface="Times New Roman" panose="02020603050405020304" pitchFamily="18" charset="0"/>
                <a:cs typeface="Times New Roman" panose="02020603050405020304" pitchFamily="18" charset="0"/>
              </a:rPr>
              <a:t>Kreuzung der Gattungen</a:t>
            </a:r>
            <a:r>
              <a:rPr lang="it-IT">
                <a:solidFill>
                  <a:schemeClr val="tx1"/>
                </a:solidFill>
                <a:latin typeface="Times New Roman" panose="02020603050405020304" pitchFamily="18" charset="0"/>
                <a:cs typeface="Times New Roman" panose="02020603050405020304" pitchFamily="18" charset="0"/>
              </a:rPr>
              <a:t>)</a:t>
            </a:r>
          </a:p>
          <a:p>
            <a:pPr algn="just">
              <a:lnSpc>
                <a:spcPct val="110000"/>
              </a:lnSpc>
              <a:spcBef>
                <a:spcPts val="0"/>
              </a:spcBef>
              <a:spcAft>
                <a:spcPts val="0"/>
              </a:spcAft>
              <a:buClr>
                <a:srgbClr val="0070C0"/>
              </a:buClr>
              <a:buFont typeface="Arial" panose="020B0604020202020204" pitchFamily="34" charset="0"/>
              <a:buChar char="•"/>
              <a:defRPr/>
            </a:pPr>
            <a:endParaRPr lang="it-IT" i="1">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Clr>
                <a:srgbClr val="0070C0"/>
              </a:buClr>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Estetica diversa → focalizzazione ed elaborazione del dettaglio che è privilegiato rispetto alla proporzione e all’unità dell’insieme → costruzione e articolazione per giustapposizione di </a:t>
            </a:r>
            <a:r>
              <a:rPr lang="it-IT" i="1">
                <a:solidFill>
                  <a:schemeClr val="tx1"/>
                </a:solidFill>
                <a:latin typeface="Times New Roman" panose="02020603050405020304" pitchFamily="18" charset="0"/>
                <a:cs typeface="Times New Roman" panose="02020603050405020304" pitchFamily="18" charset="0"/>
              </a:rPr>
              <a:t>tableaux  </a:t>
            </a:r>
            <a:r>
              <a:rPr lang="it-IT">
                <a:solidFill>
                  <a:schemeClr val="tx1"/>
                </a:solidFill>
                <a:latin typeface="Times New Roman" panose="02020603050405020304" pitchFamily="18" charset="0"/>
                <a:cs typeface="Times New Roman" panose="02020603050405020304" pitchFamily="18" charset="0"/>
              </a:rPr>
              <a:t>→</a:t>
            </a:r>
            <a:r>
              <a:rPr lang="it-IT" i="1">
                <a:solidFill>
                  <a:schemeClr val="tx1"/>
                </a:solidFill>
                <a:latin typeface="Times New Roman" panose="02020603050405020304" pitchFamily="18" charset="0"/>
                <a:cs typeface="Times New Roman" panose="02020603050405020304" pitchFamily="18" charset="0"/>
              </a:rPr>
              <a:t>‘Miniaturisation’ </a:t>
            </a:r>
          </a:p>
          <a:p>
            <a:pPr algn="just">
              <a:lnSpc>
                <a:spcPct val="110000"/>
              </a:lnSpc>
              <a:spcBef>
                <a:spcPts val="0"/>
              </a:spcBef>
              <a:spcAft>
                <a:spcPts val="0"/>
              </a:spcAft>
              <a:buClr>
                <a:srgbClr val="0070C0"/>
              </a:buClr>
              <a:buFont typeface="Arial" panose="020B0604020202020204" pitchFamily="34" charset="0"/>
              <a:buChar char="•"/>
              <a:defRPr/>
            </a:pPr>
            <a:endParaRPr lang="it-IT" i="1">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Clr>
                <a:srgbClr val="0070C0"/>
              </a:buClr>
              <a:buFont typeface="Arial" panose="020B0604020202020204" pitchFamily="34" charset="0"/>
              <a:buChar char="•"/>
              <a:defRPr/>
            </a:pPr>
            <a:r>
              <a:rPr lang="it-IT" i="1">
                <a:solidFill>
                  <a:schemeClr val="tx1"/>
                </a:solidFill>
                <a:latin typeface="Times New Roman" panose="02020603050405020304" pitchFamily="18" charset="0"/>
                <a:cs typeface="Times New Roman" panose="02020603050405020304" pitchFamily="18" charset="0"/>
              </a:rPr>
              <a:t>Ekphrasis </a:t>
            </a:r>
            <a:r>
              <a:rPr lang="it-IT">
                <a:solidFill>
                  <a:schemeClr val="tx1"/>
                </a:solidFill>
                <a:latin typeface="Times New Roman" panose="02020603050405020304" pitchFamily="18" charset="0"/>
                <a:cs typeface="Times New Roman" panose="02020603050405020304" pitchFamily="18" charset="0"/>
              </a:rPr>
              <a:t>e dimensione ‘visuale’  </a:t>
            </a:r>
          </a:p>
          <a:p>
            <a:pPr algn="just">
              <a:lnSpc>
                <a:spcPct val="110000"/>
              </a:lnSpc>
              <a:spcBef>
                <a:spcPts val="0"/>
              </a:spcBef>
              <a:spcAft>
                <a:spcPts val="0"/>
              </a:spcAft>
              <a:buClr>
                <a:srgbClr val="0070C0"/>
              </a:buClr>
              <a:buFont typeface="Arial" panose="020B0604020202020204" pitchFamily="34" charset="0"/>
              <a:buChar char="•"/>
              <a:defRPr/>
            </a:pPr>
            <a:endParaRPr lang="it-IT">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Clr>
                <a:srgbClr val="0070C0"/>
              </a:buClr>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Poesia e</a:t>
            </a:r>
            <a:r>
              <a:rPr lang="it-IT" i="1">
                <a:solidFill>
                  <a:schemeClr val="tx1"/>
                </a:solidFill>
                <a:latin typeface="Times New Roman" panose="02020603050405020304" pitchFamily="18" charset="0"/>
                <a:cs typeface="Times New Roman" panose="02020603050405020304" pitchFamily="18" charset="0"/>
              </a:rPr>
              <a:t> lusus        </a:t>
            </a:r>
            <a:r>
              <a:rPr lang="it-IT">
                <a:solidFill>
                  <a:schemeClr val="tx1"/>
                </a:solidFill>
                <a:latin typeface="Times New Roman" panose="02020603050405020304" pitchFamily="18" charset="0"/>
                <a:cs typeface="Times New Roman" panose="02020603050405020304" pitchFamily="18" charset="0"/>
              </a:rPr>
              <a:t>Poesia di ‘cerchia’</a:t>
            </a:r>
          </a:p>
          <a:p>
            <a:pPr algn="just">
              <a:lnSpc>
                <a:spcPct val="110000"/>
              </a:lnSpc>
              <a:spcBef>
                <a:spcPts val="0"/>
              </a:spcBef>
              <a:spcAft>
                <a:spcPts val="0"/>
              </a:spcAft>
              <a:buClr>
                <a:srgbClr val="0070C0"/>
              </a:buClr>
              <a:buFont typeface="Arial" panose="020B0604020202020204" pitchFamily="34" charset="0"/>
              <a:buChar char="•"/>
              <a:defRPr/>
            </a:pPr>
            <a:endParaRPr lang="it-IT">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Clr>
                <a:srgbClr val="0070C0"/>
              </a:buClr>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Componente retorica e preziosismo nell’elaborazione formale (assimilazione e applicazione di tratti caratterizzanti ad esempio l’oratoria epidittica e di movenze proprie della poesia d’occasione)</a:t>
            </a:r>
          </a:p>
          <a:p>
            <a:pPr algn="just">
              <a:lnSpc>
                <a:spcPct val="110000"/>
              </a:lnSpc>
              <a:spcBef>
                <a:spcPts val="0"/>
              </a:spcBef>
              <a:spcAft>
                <a:spcPts val="0"/>
              </a:spcAft>
              <a:buClr>
                <a:srgbClr val="0070C0"/>
              </a:buClr>
              <a:buFont typeface="Arial" panose="020B0604020202020204" pitchFamily="34" charset="0"/>
              <a:buChar char="•"/>
              <a:defRPr/>
            </a:pPr>
            <a:endParaRPr lang="it-IT">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Clr>
                <a:srgbClr val="0070C0"/>
              </a:buClr>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Riuso letterario, gioco intertestuale</a:t>
            </a:r>
          </a:p>
          <a:p>
            <a:pPr algn="just">
              <a:lnSpc>
                <a:spcPct val="110000"/>
              </a:lnSpc>
              <a:spcBef>
                <a:spcPts val="0"/>
              </a:spcBef>
              <a:spcAft>
                <a:spcPts val="0"/>
              </a:spcAft>
              <a:buClr>
                <a:srgbClr val="0070C0"/>
              </a:buClr>
              <a:buFont typeface="Arial" panose="020B0604020202020204" pitchFamily="34" charset="0"/>
              <a:buChar char="•"/>
              <a:defRPr/>
            </a:pPr>
            <a:endParaRPr lang="it-IT">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Clr>
                <a:srgbClr val="0070C0"/>
              </a:buClr>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Gusto antiquario e </a:t>
            </a:r>
            <a:r>
              <a:rPr lang="it-IT" i="1">
                <a:solidFill>
                  <a:schemeClr val="tx1"/>
                </a:solidFill>
                <a:latin typeface="Times New Roman" panose="02020603050405020304" pitchFamily="18" charset="0"/>
                <a:cs typeface="Times New Roman" panose="02020603050405020304" pitchFamily="18" charset="0"/>
              </a:rPr>
              <a:t>mirabilia</a:t>
            </a:r>
          </a:p>
          <a:p>
            <a:pPr algn="just">
              <a:lnSpc>
                <a:spcPct val="110000"/>
              </a:lnSpc>
              <a:spcBef>
                <a:spcPts val="0"/>
              </a:spcBef>
              <a:spcAft>
                <a:spcPts val="0"/>
              </a:spcAft>
              <a:buClr>
                <a:srgbClr val="0070C0"/>
              </a:buClr>
              <a:buFont typeface="Arial" panose="020B0604020202020204" pitchFamily="34" charset="0"/>
              <a:buChar char="•"/>
              <a:defRPr/>
            </a:pPr>
            <a:endParaRPr lang="it-IT" i="1">
              <a:solidFill>
                <a:schemeClr val="tx1"/>
              </a:solidFill>
              <a:latin typeface="Times New Roman" panose="02020603050405020304" pitchFamily="18" charset="0"/>
              <a:cs typeface="Times New Roman" panose="02020603050405020304" pitchFamily="18" charset="0"/>
            </a:endParaRPr>
          </a:p>
          <a:p>
            <a:pPr algn="just">
              <a:lnSpc>
                <a:spcPct val="110000"/>
              </a:lnSpc>
              <a:spcBef>
                <a:spcPts val="0"/>
              </a:spcBef>
              <a:spcAft>
                <a:spcPts val="0"/>
              </a:spcAft>
              <a:buClr>
                <a:srgbClr val="0070C0"/>
              </a:buClr>
              <a:buFont typeface="Arial" panose="020B0604020202020204" pitchFamily="34" charset="0"/>
              <a:buChar char="•"/>
              <a:defRPr/>
            </a:pPr>
            <a:r>
              <a:rPr lang="it-IT">
                <a:solidFill>
                  <a:schemeClr val="tx1"/>
                </a:solidFill>
                <a:latin typeface="Times New Roman" panose="02020603050405020304" pitchFamily="18" charset="0"/>
                <a:cs typeface="Times New Roman" panose="02020603050405020304" pitchFamily="18" charset="0"/>
              </a:rPr>
              <a:t>Rispecchiamento nel passato a livello letterario, ideologico, culturale → appartenenza alla </a:t>
            </a:r>
            <a:r>
              <a:rPr lang="it-IT" i="1">
                <a:solidFill>
                  <a:schemeClr val="tx1"/>
                </a:solidFill>
                <a:latin typeface="Times New Roman" panose="02020603050405020304" pitchFamily="18" charset="0"/>
                <a:cs typeface="Times New Roman" panose="02020603050405020304" pitchFamily="18" charset="0"/>
              </a:rPr>
              <a:t>Romanitas </a:t>
            </a:r>
            <a:r>
              <a:rPr lang="it-IT">
                <a:solidFill>
                  <a:schemeClr val="tx1"/>
                </a:solidFill>
                <a:latin typeface="Times New Roman" panose="02020603050405020304" pitchFamily="18" charset="0"/>
                <a:cs typeface="Times New Roman" panose="02020603050405020304" pitchFamily="18" charset="0"/>
              </a:rPr>
              <a:t>ed esercizio delle </a:t>
            </a:r>
            <a:r>
              <a:rPr lang="it-IT" i="1">
                <a:solidFill>
                  <a:schemeClr val="tx1"/>
                </a:solidFill>
                <a:latin typeface="Times New Roman" panose="02020603050405020304" pitchFamily="18" charset="0"/>
                <a:cs typeface="Times New Roman" panose="02020603050405020304" pitchFamily="18" charset="0"/>
              </a:rPr>
              <a:t>belles lettres</a:t>
            </a:r>
            <a:r>
              <a:rPr lang="it-IT">
                <a:solidFill>
                  <a:schemeClr val="tx1"/>
                </a:solidFill>
                <a:latin typeface="Times New Roman" panose="02020603050405020304" pitchFamily="18" charset="0"/>
                <a:cs typeface="Times New Roman" panose="02020603050405020304" pitchFamily="18" charset="0"/>
              </a:rPr>
              <a:t> </a:t>
            </a:r>
          </a:p>
          <a:p>
            <a:endParaRPr lang="it-IT"/>
          </a:p>
        </p:txBody>
      </p:sp>
      <p:sp>
        <p:nvSpPr>
          <p:cNvPr id="4" name="Freccia bidirezionale orizzontale 3">
            <a:extLst>
              <a:ext uri="{FF2B5EF4-FFF2-40B4-BE49-F238E27FC236}">
                <a16:creationId xmlns:a16="http://schemas.microsoft.com/office/drawing/2014/main" id="{615B1163-7072-4F16-9CA6-346B5848DE33}"/>
              </a:ext>
            </a:extLst>
          </p:cNvPr>
          <p:cNvSpPr/>
          <p:nvPr/>
        </p:nvSpPr>
        <p:spPr>
          <a:xfrm>
            <a:off x="1929468" y="3540155"/>
            <a:ext cx="293614" cy="109056"/>
          </a:xfrm>
          <a:prstGeom prst="lef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00200078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Ausonio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Mosella</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vv. 1-81 </a:t>
            </a:r>
            <a:br>
              <a:rPr lang="it-IT" sz="2400">
                <a:solidFill>
                  <a:prstClr val="black"/>
                </a:solidFill>
                <a:latin typeface="Times New Roman" panose="02020603050405020304" pitchFamily="18" charset="0"/>
                <a:cs typeface="Times New Roman" panose="02020603050405020304" pitchFamily="18" charset="0"/>
              </a:rPr>
            </a:b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305864346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BA91D8D-1096-4042-8533-A2B4CD0F654C}"/>
              </a:ext>
            </a:extLst>
          </p:cNvPr>
          <p:cNvSpPr>
            <a:spLocks noGrp="1"/>
          </p:cNvSpPr>
          <p:nvPr>
            <p:ph idx="1"/>
          </p:nvPr>
        </p:nvSpPr>
        <p:spPr>
          <a:xfrm>
            <a:off x="0" y="0"/>
            <a:ext cx="12192000" cy="6857999"/>
          </a:xfrm>
          <a:blipFill>
            <a:blip r:embed="rId2"/>
            <a:tile tx="0" ty="0" sx="100000" sy="100000" flip="none" algn="tl"/>
          </a:blipFill>
        </p:spPr>
        <p:txBody>
          <a:bodyPr/>
          <a:lstStyle/>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Decimo Magno Ausonio </a:t>
            </a:r>
            <a:endParaRPr lang="it-IT" i="1">
              <a:latin typeface="Times New Roman" panose="02020603050405020304" pitchFamily="18" charset="0"/>
              <a:cs typeface="Times New Roman" panose="02020603050405020304" pitchFamily="18" charset="0"/>
            </a:endParaRPr>
          </a:p>
          <a:p>
            <a:pPr>
              <a:spcBef>
                <a:spcPts val="0"/>
              </a:spcBef>
              <a:spcAft>
                <a:spcPts val="0"/>
              </a:spcAft>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Nasce a Burdigala (l’odierna Bordeaux) intorno al 310 d.C. </a:t>
            </a:r>
          </a:p>
          <a:p>
            <a:pPr marL="0" indent="0">
              <a:spcBef>
                <a:spcPts val="0"/>
              </a:spcBef>
              <a:spcAft>
                <a:spcPts val="0"/>
              </a:spcAft>
              <a:buClrTx/>
              <a:buNone/>
            </a:pPr>
            <a:r>
              <a:rPr lang="it-IT">
                <a:latin typeface="Times New Roman" panose="02020603050405020304" pitchFamily="18" charset="0"/>
                <a:cs typeface="Times New Roman" panose="02020603050405020304" pitchFamily="18" charset="0"/>
              </a:rPr>
              <a:t> </a:t>
            </a:r>
          </a:p>
          <a:p>
            <a:pPr>
              <a:spcBef>
                <a:spcPts val="0"/>
              </a:spcBef>
              <a:spcAft>
                <a:spcPts val="0"/>
              </a:spcAft>
              <a:buClrTx/>
            </a:pPr>
            <a:r>
              <a:rPr lang="it-IT">
                <a:latin typeface="Times New Roman" panose="02020603050405020304" pitchFamily="18" charset="0"/>
                <a:cs typeface="Times New Roman" panose="02020603050405020304" pitchFamily="18" charset="0"/>
              </a:rPr>
              <a:t>Formazione a Burdigala e poi a Tolosa</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Professore di retorica nella stessa Burdigala per molti anni fino a quando nel 365  l’imperatore Valentiniano I non lo convocò a Treviri per assumere l’incarico della formazione del giovane figlio Graziano</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i="1">
                <a:latin typeface="Times New Roman" panose="02020603050405020304" pitchFamily="18" charset="0"/>
                <a:cs typeface="Times New Roman" panose="02020603050405020304" pitchFamily="18" charset="0"/>
              </a:rPr>
              <a:t>Comes </a:t>
            </a:r>
            <a:r>
              <a:rPr lang="it-IT">
                <a:latin typeface="Times New Roman" panose="02020603050405020304" pitchFamily="18" charset="0"/>
                <a:cs typeface="Times New Roman" panose="02020603050405020304" pitchFamily="18" charset="0"/>
              </a:rPr>
              <a:t>(nel 370), </a:t>
            </a:r>
            <a:r>
              <a:rPr lang="it-IT" i="1">
                <a:latin typeface="Times New Roman" panose="02020603050405020304" pitchFamily="18" charset="0"/>
                <a:cs typeface="Times New Roman" panose="02020603050405020304" pitchFamily="18" charset="0"/>
              </a:rPr>
              <a:t>quaestor sacri palatii </a:t>
            </a:r>
            <a:r>
              <a:rPr lang="it-IT">
                <a:latin typeface="Times New Roman" panose="02020603050405020304" pitchFamily="18" charset="0"/>
                <a:cs typeface="Times New Roman" panose="02020603050405020304" pitchFamily="18" charset="0"/>
              </a:rPr>
              <a:t>(dal 375 al 378), prefetto di Gallia e console (nel 379)</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Consigliere di Graziano e almeno fino al 380 </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Dopo la morte di  Graziano nel 383, Ausonio si ritira in Gallia nella città natale a vita privata</a:t>
            </a:r>
          </a:p>
          <a:p>
            <a:pPr>
              <a:spcBef>
                <a:spcPts val="0"/>
              </a:spcBef>
              <a:spcAft>
                <a:spcPts val="0"/>
              </a:spcAft>
              <a:buClrTx/>
            </a:pPr>
            <a:endParaRPr lang="it-IT">
              <a:latin typeface="Times New Roman" panose="02020603050405020304" pitchFamily="18" charset="0"/>
              <a:cs typeface="Times New Roman" panose="02020603050405020304" pitchFamily="18" charset="0"/>
            </a:endParaRPr>
          </a:p>
          <a:p>
            <a:pPr>
              <a:spcBef>
                <a:spcPts val="0"/>
              </a:spcBef>
              <a:spcAft>
                <a:spcPts val="0"/>
              </a:spcAft>
              <a:buClrTx/>
            </a:pPr>
            <a:r>
              <a:rPr lang="it-IT">
                <a:latin typeface="Times New Roman" panose="02020603050405020304" pitchFamily="18" charset="0"/>
                <a:cs typeface="Times New Roman" panose="02020603050405020304" pitchFamily="18" charset="0"/>
              </a:rPr>
              <a:t>La morte è collocabile attorno al 383-384</a:t>
            </a:r>
          </a:p>
        </p:txBody>
      </p:sp>
    </p:spTree>
    <p:extLst>
      <p:ext uri="{BB962C8B-B14F-4D97-AF65-F5344CB8AC3E}">
        <p14:creationId xmlns:p14="http://schemas.microsoft.com/office/powerpoint/2010/main" val="21866215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6AE0A622-BC07-4F93-85FA-CEBEF75CEA2A}"/>
              </a:ext>
            </a:extLst>
          </p:cNvPr>
          <p:cNvSpPr>
            <a:spLocks noGrp="1" noChangeArrowheads="1"/>
          </p:cNvSpPr>
          <p:nvPr>
            <p:ph type="title"/>
          </p:nvPr>
        </p:nvSpPr>
        <p:spPr>
          <a:xfrm>
            <a:off x="0" y="1"/>
            <a:ext cx="12192000" cy="620086"/>
          </a:xfrm>
          <a:blipFill>
            <a:blip r:embed="rId2"/>
            <a:tile tx="0" ty="0" sx="100000" sy="100000" flip="none" algn="tl"/>
          </a:blipFill>
        </p:spPr>
        <p:txBody>
          <a:bodyPr/>
          <a:lstStyle/>
          <a:p>
            <a:pPr algn="ctr" eaLnBrk="1" hangingPunct="1"/>
            <a:r>
              <a:rPr lang="it-IT" altLang="it-IT" sz="2000" b="1" i="1">
                <a:latin typeface="Times New Roman" panose="02020603050405020304" pitchFamily="18" charset="0"/>
                <a:cs typeface="Times New Roman" panose="02020603050405020304" pitchFamily="18" charset="0"/>
              </a:rPr>
              <a:t>Ausonio: La Mosella</a:t>
            </a:r>
          </a:p>
        </p:txBody>
      </p:sp>
      <p:sp>
        <p:nvSpPr>
          <p:cNvPr id="3" name="Segnaposto contenuto 2">
            <a:extLst>
              <a:ext uri="{FF2B5EF4-FFF2-40B4-BE49-F238E27FC236}">
                <a16:creationId xmlns:a16="http://schemas.microsoft.com/office/drawing/2014/main" id="{24F8C937-878F-40E9-B512-DEF04434F25D}"/>
              </a:ext>
            </a:extLst>
          </p:cNvPr>
          <p:cNvSpPr>
            <a:spLocks noGrp="1"/>
          </p:cNvSpPr>
          <p:nvPr>
            <p:ph idx="1"/>
          </p:nvPr>
        </p:nvSpPr>
        <p:spPr>
          <a:xfrm>
            <a:off x="0" y="545284"/>
            <a:ext cx="12192000" cy="6312716"/>
          </a:xfrm>
          <a:blipFill>
            <a:blip r:embed="rId2"/>
            <a:tile tx="0" ty="0" sx="100000" sy="100000" flip="none" algn="tl"/>
          </a:blipFill>
        </p:spPr>
        <p:txBody>
          <a:bodyPr rtlCol="0">
            <a:normAutofit fontScale="25000" lnSpcReduction="20000"/>
          </a:bodyPr>
          <a:lstStyle/>
          <a:p>
            <a:pPr eaLnBrk="1" fontAlgn="auto" hangingPunct="1">
              <a:lnSpc>
                <a:spcPct val="120000"/>
              </a:lnSpc>
              <a:spcBef>
                <a:spcPts val="0"/>
              </a:spcBef>
              <a:spcAft>
                <a:spcPts val="0"/>
              </a:spcAft>
              <a:defRPr/>
            </a:pPr>
            <a:r>
              <a:rPr lang="it-IT" sz="5600">
                <a:latin typeface="Times New Roman" panose="02020603050405020304" pitchFamily="18" charset="0"/>
                <a:cs typeface="Times New Roman" panose="02020603050405020304" pitchFamily="18" charset="0"/>
              </a:rPr>
              <a:t>370-371 d.C. </a:t>
            </a:r>
          </a:p>
          <a:p>
            <a:pPr eaLnBrk="1" fontAlgn="auto" hangingPunct="1">
              <a:lnSpc>
                <a:spcPct val="120000"/>
              </a:lnSpc>
              <a:spcBef>
                <a:spcPts val="0"/>
              </a:spcBef>
              <a:spcAft>
                <a:spcPts val="0"/>
              </a:spcAft>
              <a:defRPr/>
            </a:pPr>
            <a:r>
              <a:rPr lang="it-IT" sz="5600">
                <a:latin typeface="Times New Roman" panose="02020603050405020304" pitchFamily="18" charset="0"/>
                <a:cs typeface="Times New Roman" panose="02020603050405020304" pitchFamily="18" charset="0"/>
              </a:rPr>
              <a:t>Il ‘soggetto’ e il significato del carme: → </a:t>
            </a:r>
            <a:r>
              <a:rPr lang="it-IT" sz="5600" i="1">
                <a:latin typeface="Times New Roman" panose="02020603050405020304" pitchFamily="18" charset="0"/>
                <a:cs typeface="Times New Roman" panose="02020603050405020304" pitchFamily="18" charset="0"/>
              </a:rPr>
              <a:t>lusus </a:t>
            </a:r>
            <a:r>
              <a:rPr lang="it-IT" sz="5600">
                <a:latin typeface="Times New Roman" panose="02020603050405020304" pitchFamily="18" charset="0"/>
                <a:cs typeface="Times New Roman" panose="02020603050405020304" pitchFamily="18" charset="0"/>
              </a:rPr>
              <a:t>letterario?, significato politico?, propaganda imperiale?, riflesso di un’adesione ai risultati della politica di Valentiniano? </a:t>
            </a:r>
          </a:p>
          <a:p>
            <a:pPr eaLnBrk="1" fontAlgn="auto" hangingPunct="1">
              <a:lnSpc>
                <a:spcPct val="120000"/>
              </a:lnSpc>
              <a:spcBef>
                <a:spcPts val="0"/>
              </a:spcBef>
              <a:spcAft>
                <a:spcPts val="0"/>
              </a:spcAft>
              <a:defRPr/>
            </a:pPr>
            <a:r>
              <a:rPr lang="it-IT" sz="5600">
                <a:latin typeface="Times New Roman" panose="02020603050405020304" pitchFamily="18" charset="0"/>
                <a:cs typeface="Times New Roman" panose="02020603050405020304" pitchFamily="18" charset="0"/>
              </a:rPr>
              <a:t>L’</a:t>
            </a:r>
            <a:r>
              <a:rPr lang="it-IT" sz="5600" i="1">
                <a:latin typeface="Times New Roman" panose="02020603050405020304" pitchFamily="18" charset="0"/>
                <a:cs typeface="Times New Roman" panose="02020603050405020304" pitchFamily="18" charset="0"/>
              </a:rPr>
              <a:t>incipit</a:t>
            </a:r>
            <a:r>
              <a:rPr lang="it-IT" sz="5600">
                <a:latin typeface="Times New Roman" panose="02020603050405020304" pitchFamily="18" charset="0"/>
                <a:cs typeface="Times New Roman" panose="02020603050405020304" pitchFamily="18" charset="0"/>
              </a:rPr>
              <a:t> : acefalia o immediatezza ?</a:t>
            </a:r>
          </a:p>
          <a:p>
            <a:pPr eaLnBrk="1" fontAlgn="auto" hangingPunct="1">
              <a:lnSpc>
                <a:spcPct val="120000"/>
              </a:lnSpc>
              <a:spcBef>
                <a:spcPts val="0"/>
              </a:spcBef>
              <a:spcAft>
                <a:spcPts val="0"/>
              </a:spcAft>
              <a:defRPr/>
            </a:pPr>
            <a:r>
              <a:rPr lang="it-IT" sz="5600">
                <a:latin typeface="Times New Roman" panose="02020603050405020304" pitchFamily="18" charset="0"/>
                <a:cs typeface="Times New Roman" panose="02020603050405020304" pitchFamily="18" charset="0"/>
              </a:rPr>
              <a:t>Idealizzazione del fiume e del paesaggio →  </a:t>
            </a:r>
            <a:r>
              <a:rPr lang="it-IT" sz="5600" i="1">
                <a:latin typeface="Times New Roman" panose="02020603050405020304" pitchFamily="18" charset="0"/>
                <a:cs typeface="Times New Roman" panose="02020603050405020304" pitchFamily="18" charset="0"/>
              </a:rPr>
              <a:t>spectaculum </a:t>
            </a:r>
            <a:endParaRPr lang="it-IT" sz="5600">
              <a:latin typeface="Times New Roman" panose="02020603050405020304" pitchFamily="18" charset="0"/>
              <a:cs typeface="Times New Roman" panose="02020603050405020304" pitchFamily="18" charset="0"/>
            </a:endParaRPr>
          </a:p>
          <a:p>
            <a:pPr marL="0" indent="0" eaLnBrk="1" fontAlgn="auto" hangingPunct="1">
              <a:lnSpc>
                <a:spcPct val="120000"/>
              </a:lnSpc>
              <a:spcBef>
                <a:spcPts val="0"/>
              </a:spcBef>
              <a:spcAft>
                <a:spcPts val="0"/>
              </a:spcAft>
              <a:buFont typeface="Arial" panose="020B0604020202020204" pitchFamily="34" charset="0"/>
              <a:buNone/>
              <a:defRPr/>
            </a:pPr>
            <a:endParaRPr lang="it-IT" sz="5600">
              <a:latin typeface="Times New Roman" panose="02020603050405020304" pitchFamily="18" charset="0"/>
              <a:cs typeface="Times New Roman" panose="02020603050405020304" pitchFamily="18" charset="0"/>
            </a:endParaRP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Struttura:</a:t>
            </a:r>
          </a:p>
          <a:p>
            <a:pPr marL="0" indent="0" algn="just" eaLnBrk="1" fontAlgn="auto" hangingPunct="1">
              <a:lnSpc>
                <a:spcPct val="120000"/>
              </a:lnSpc>
              <a:spcBef>
                <a:spcPts val="0"/>
              </a:spcBef>
              <a:spcAft>
                <a:spcPts val="0"/>
              </a:spcAft>
              <a:buFont typeface="Arial" panose="020B0604020202020204" pitchFamily="34" charset="0"/>
              <a:buNone/>
              <a:defRPr/>
            </a:pPr>
            <a:endParaRPr lang="it-IT" sz="5600">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1-22: prologo </a:t>
            </a:r>
            <a:r>
              <a:rPr lang="it-IT" sz="5600">
                <a:latin typeface="Times New Roman" panose="02020603050405020304" pitchFamily="18" charset="0"/>
                <a:cs typeface="Times New Roman" panose="02020603050405020304" pitchFamily="18" charset="0"/>
              </a:rPr>
              <a:t>(vv. 1-11: ricordo del poeta e del suo viaggio con l’arrivo a Neumagen; vv. 12-22 apparizione / epifania della Mosella)</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23-380: lungo elogio del fiume: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23-54 </a:t>
            </a:r>
            <a:r>
              <a:rPr lang="it-IT" sz="5600" i="1">
                <a:latin typeface="Times New Roman" panose="02020603050405020304" pitchFamily="18" charset="0"/>
                <a:cs typeface="Times New Roman" panose="02020603050405020304" pitchFamily="18" charset="0"/>
              </a:rPr>
              <a:t>laudes Mosellae → salutatio </a:t>
            </a:r>
            <a:r>
              <a:rPr lang="it-IT" sz="5600">
                <a:latin typeface="Times New Roman" panose="02020603050405020304" pitchFamily="18" charset="0"/>
                <a:cs typeface="Times New Roman" panose="02020603050405020304" pitchFamily="18" charset="0"/>
              </a:rPr>
              <a:t>(vv. 23-26); celebrazione della Mosella superiore a ogni specchio d’acqua (vv. 27-32 schema ricapitolativo); aretalogia del fiume (vv. 33-54 → vv. 33-38 placido fluire + vv. 39-44 duplice corrente + vv. 44-54 le rive);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55-74 descrizione del fondale del fiume;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75-149 catalogo dei pesci;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150-168 le vigne sui pendii;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169-188 le divinità che si bagnano nelle acque;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189-199 descrizione dei colli che si rispecchiano nel fiume;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200-239 le barche sul fiume;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240-282 la pesca;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283-348 le ville; 	</a:t>
            </a:r>
          </a:p>
          <a:p>
            <a:pPr marL="0" indent="0" algn="just"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vv. 349-380 il catalogo degli affluenti </a:t>
            </a:r>
          </a:p>
          <a:p>
            <a:pPr marL="0" indent="0" eaLnBrk="1" fontAlgn="auto" hangingPunct="1">
              <a:lnSpc>
                <a:spcPct val="120000"/>
              </a:lnSpc>
              <a:spcBef>
                <a:spcPts val="0"/>
              </a:spcBef>
              <a:spcAft>
                <a:spcPts val="0"/>
              </a:spcAft>
              <a:buFont typeface="Arial" panose="020B0604020202020204" pitchFamily="34" charset="0"/>
              <a:buNone/>
              <a:defRPr/>
            </a:pPr>
            <a:endParaRPr lang="it-IT" sz="5600">
              <a:latin typeface="Times New Roman" panose="02020603050405020304" pitchFamily="18" charset="0"/>
              <a:cs typeface="Times New Roman" panose="02020603050405020304" pitchFamily="18" charset="0"/>
            </a:endParaRP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381-388: lode degli abitanti della regione</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389-417: promessa di un canto futuro per completare l’elogio</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418- 437: la consacrazione della Mosella al Reno</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438-468: </a:t>
            </a:r>
            <a:r>
              <a:rPr lang="it-IT" sz="5600" b="1" i="1">
                <a:latin typeface="Times New Roman" panose="02020603050405020304" pitchFamily="18" charset="0"/>
                <a:cs typeface="Times New Roman" panose="02020603050405020304" pitchFamily="18" charset="0"/>
              </a:rPr>
              <a:t>sphragis</a:t>
            </a:r>
            <a:r>
              <a:rPr lang="it-IT" sz="5600" b="1">
                <a:latin typeface="Times New Roman" panose="02020603050405020304" pitchFamily="18" charset="0"/>
                <a:cs typeface="Times New Roman" panose="02020603050405020304" pitchFamily="18" charset="0"/>
              </a:rPr>
              <a:t> del poeta e rinnovo della promessa di un nuovo canto</a:t>
            </a:r>
          </a:p>
          <a:p>
            <a:pPr marL="0" indent="0" eaLnBrk="1" fontAlgn="auto" hangingPunct="1">
              <a:lnSpc>
                <a:spcPct val="120000"/>
              </a:lnSpc>
              <a:spcBef>
                <a:spcPts val="0"/>
              </a:spcBef>
              <a:spcAft>
                <a:spcPts val="0"/>
              </a:spcAft>
              <a:buFont typeface="Arial" panose="020B0604020202020204" pitchFamily="34" charset="0"/>
              <a:buNone/>
              <a:defRPr/>
            </a:pPr>
            <a:r>
              <a:rPr lang="it-IT" sz="5600" b="1">
                <a:latin typeface="Times New Roman" panose="02020603050405020304" pitchFamily="18" charset="0"/>
                <a:cs typeface="Times New Roman" panose="02020603050405020304" pitchFamily="18" charset="0"/>
              </a:rPr>
              <a:t>vv. 469-483: epilogo</a:t>
            </a:r>
          </a:p>
          <a:p>
            <a:pPr marL="0" indent="0" eaLnBrk="1" fontAlgn="auto" hangingPunct="1">
              <a:lnSpc>
                <a:spcPct val="120000"/>
              </a:lnSpc>
              <a:spcBef>
                <a:spcPts val="0"/>
              </a:spcBef>
              <a:spcAft>
                <a:spcPts val="0"/>
              </a:spcAft>
              <a:buFont typeface="Arial" panose="020B0604020202020204" pitchFamily="34" charset="0"/>
              <a:buNone/>
              <a:defRPr/>
            </a:pPr>
            <a:r>
              <a:rPr lang="it-IT" sz="5600">
                <a:latin typeface="Times New Roman" panose="02020603050405020304" pitchFamily="18" charset="0"/>
                <a:cs typeface="Times New Roman" panose="02020603050405020304" pitchFamily="18" charset="0"/>
              </a:rPr>
              <a:t>     </a:t>
            </a:r>
          </a:p>
          <a:p>
            <a:pPr marL="0" indent="0" eaLnBrk="1" fontAlgn="auto" hangingPunct="1">
              <a:spcAft>
                <a:spcPts val="0"/>
              </a:spcAft>
              <a:buFont typeface="Arial" panose="020B0604020202020204" pitchFamily="34" charset="0"/>
              <a:buNone/>
              <a:defRPr/>
            </a:pPr>
            <a:endParaRPr lang="it-IT"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a:extLst>
              <a:ext uri="{FF2B5EF4-FFF2-40B4-BE49-F238E27FC236}">
                <a16:creationId xmlns:a16="http://schemas.microsoft.com/office/drawing/2014/main" id="{6AE0A622-BC07-4F93-85FA-CEBEF75CEA2A}"/>
              </a:ext>
            </a:extLst>
          </p:cNvPr>
          <p:cNvSpPr>
            <a:spLocks noGrp="1" noChangeArrowheads="1"/>
          </p:cNvSpPr>
          <p:nvPr>
            <p:ph type="title"/>
          </p:nvPr>
        </p:nvSpPr>
        <p:spPr>
          <a:xfrm>
            <a:off x="0" y="1"/>
            <a:ext cx="12192000" cy="620086"/>
          </a:xfrm>
          <a:blipFill>
            <a:blip r:embed="rId2"/>
            <a:tile tx="0" ty="0" sx="100000" sy="100000" flip="none" algn="tl"/>
          </a:blipFill>
        </p:spPr>
        <p:txBody>
          <a:bodyPr/>
          <a:lstStyle/>
          <a:p>
            <a:pPr algn="ctr" eaLnBrk="1" hangingPunct="1"/>
            <a:endParaRPr lang="it-IT" altLang="it-IT" sz="2000" b="1" i="1"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24F8C937-878F-40E9-B512-DEF04434F25D}"/>
              </a:ext>
            </a:extLst>
          </p:cNvPr>
          <p:cNvSpPr>
            <a:spLocks noGrp="1"/>
          </p:cNvSpPr>
          <p:nvPr>
            <p:ph idx="1"/>
          </p:nvPr>
        </p:nvSpPr>
        <p:spPr>
          <a:xfrm>
            <a:off x="0" y="545284"/>
            <a:ext cx="12192000" cy="6312716"/>
          </a:xfrm>
          <a:blipFill>
            <a:blip r:embed="rId2"/>
            <a:tile tx="0" ty="0" sx="100000" sy="100000" flip="none" algn="tl"/>
          </a:blipFill>
        </p:spPr>
        <p:txBody>
          <a:bodyPr rtlCol="0">
            <a:normAutofit/>
          </a:bodyPr>
          <a:lstStyle/>
          <a:p>
            <a:pPr marL="0" indent="0" eaLnBrk="1" fontAlgn="auto" hangingPunct="1">
              <a:lnSpc>
                <a:spcPct val="120000"/>
              </a:lnSpc>
              <a:spcBef>
                <a:spcPts val="0"/>
              </a:spcBef>
              <a:spcAft>
                <a:spcPts val="0"/>
              </a:spcAft>
              <a:buFont typeface="Arial" panose="020B0604020202020204" pitchFamily="34" charset="0"/>
              <a:buNone/>
              <a:defRPr/>
            </a:pPr>
            <a:r>
              <a:rPr lang="it-IT" sz="5600" dirty="0">
                <a:latin typeface="Times New Roman" panose="02020603050405020304" pitchFamily="18" charset="0"/>
                <a:cs typeface="Times New Roman" panose="02020603050405020304" pitchFamily="18" charset="0"/>
              </a:rPr>
              <a:t>     </a:t>
            </a: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it-IT" sz="20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it-IT" sz="2000" dirty="0">
                <a:latin typeface="Times New Roman" panose="02020603050405020304" pitchFamily="18" charset="0"/>
                <a:cs typeface="Times New Roman" panose="02020603050405020304" pitchFamily="18" charset="0"/>
              </a:rPr>
              <a:t>		(cit. da A. Cavarzere, </a:t>
            </a:r>
            <a:r>
              <a:rPr lang="it-IT" sz="2000" i="1" dirty="0">
                <a:latin typeface="Times New Roman" panose="02020603050405020304" pitchFamily="18" charset="0"/>
                <a:cs typeface="Times New Roman" panose="02020603050405020304" pitchFamily="18" charset="0"/>
              </a:rPr>
              <a:t>Decimo Magno Ausonio. Mosella, </a:t>
            </a:r>
            <a:r>
              <a:rPr lang="it-IT" sz="2000" dirty="0">
                <a:latin typeface="Times New Roman" panose="02020603050405020304" pitchFamily="18" charset="0"/>
                <a:cs typeface="Times New Roman" panose="02020603050405020304" pitchFamily="18" charset="0"/>
              </a:rPr>
              <a:t>Amsterdam 2003, p. 10)</a:t>
            </a:r>
          </a:p>
        </p:txBody>
      </p:sp>
      <p:pic>
        <p:nvPicPr>
          <p:cNvPr id="4" name="Immagine 3" descr="Immagine che contiene testo&#10;&#10;Descrizione generata automaticamente">
            <a:extLst>
              <a:ext uri="{FF2B5EF4-FFF2-40B4-BE49-F238E27FC236}">
                <a16:creationId xmlns:a16="http://schemas.microsoft.com/office/drawing/2014/main" id="{E8A65DD1-6F97-4C2A-92E1-2829A49A1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44" y="1314868"/>
            <a:ext cx="10747512" cy="4228264"/>
          </a:xfrm>
          <a:prstGeom prst="rect">
            <a:avLst/>
          </a:prstGeom>
        </p:spPr>
      </p:pic>
    </p:spTree>
    <p:extLst>
      <p:ext uri="{BB962C8B-B14F-4D97-AF65-F5344CB8AC3E}">
        <p14:creationId xmlns:p14="http://schemas.microsoft.com/office/powerpoint/2010/main" val="177343274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a:extLst>
              <a:ext uri="{FF2B5EF4-FFF2-40B4-BE49-F238E27FC236}">
                <a16:creationId xmlns:a16="http://schemas.microsoft.com/office/drawing/2014/main" id="{8D278B9A-4161-42A1-9354-66B2AE85C778}"/>
              </a:ext>
            </a:extLst>
          </p:cNvPr>
          <p:cNvSpPr>
            <a:spLocks noGrp="1" noChangeArrowheads="1"/>
          </p:cNvSpPr>
          <p:nvPr>
            <p:ph type="ctrTitle"/>
          </p:nvPr>
        </p:nvSpPr>
        <p:spPr>
          <a:xfrm>
            <a:off x="0" y="0"/>
            <a:ext cx="12192000" cy="662468"/>
          </a:xfrm>
          <a:blipFill>
            <a:blip r:embed="rId2"/>
            <a:tile tx="0" ty="0" sx="100000" sy="100000" flip="none" algn="tl"/>
          </a:blipFill>
        </p:spPr>
        <p:txBody>
          <a:bodyPr/>
          <a:lstStyle/>
          <a:p>
            <a:pPr eaLnBrk="1" hangingPunct="1"/>
            <a:r>
              <a:rPr lang="it-IT" altLang="it-IT" sz="2200" b="1" i="1">
                <a:latin typeface="Times New Roman" panose="02020603050405020304" pitchFamily="18" charset="0"/>
                <a:cs typeface="Times New Roman" panose="02020603050405020304" pitchFamily="18" charset="0"/>
              </a:rPr>
              <a:t>Esempi di analisi intertestuale (vv. 1-81)</a:t>
            </a:r>
          </a:p>
        </p:txBody>
      </p:sp>
      <p:sp>
        <p:nvSpPr>
          <p:cNvPr id="3075" name="Sottotitolo 2">
            <a:extLst>
              <a:ext uri="{FF2B5EF4-FFF2-40B4-BE49-F238E27FC236}">
                <a16:creationId xmlns:a16="http://schemas.microsoft.com/office/drawing/2014/main" id="{F71FDBCE-9B4E-4822-9F14-E1EBF4941A3F}"/>
              </a:ext>
            </a:extLst>
          </p:cNvPr>
          <p:cNvSpPr>
            <a:spLocks noGrp="1" noChangeArrowheads="1"/>
          </p:cNvSpPr>
          <p:nvPr>
            <p:ph type="subTitle" idx="1"/>
          </p:nvPr>
        </p:nvSpPr>
        <p:spPr>
          <a:xfrm>
            <a:off x="0" y="662468"/>
            <a:ext cx="12192000" cy="6248543"/>
          </a:xfrm>
          <a:blipFill>
            <a:blip r:embed="rId2"/>
            <a:tile tx="0" ty="0" sx="100000" sy="100000" flip="none" algn="tl"/>
          </a:blipFill>
        </p:spPr>
        <p:txBody>
          <a:bodyPr/>
          <a:lstStyle/>
          <a:p>
            <a:pPr algn="just" eaLnBrk="1" hangingPunct="1">
              <a:lnSpc>
                <a:spcPct val="100000"/>
              </a:lnSpc>
              <a:spcBef>
                <a:spcPct val="0"/>
              </a:spcBef>
            </a:pPr>
            <a:endParaRPr lang="it-IT" altLang="it-IT" sz="20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r>
              <a:rPr lang="it-IT" altLang="it-IT" sz="2000" b="1" dirty="0">
                <a:latin typeface="Times New Roman" panose="02020603050405020304" pitchFamily="18" charset="0"/>
                <a:cs typeface="Times New Roman" panose="02020603050405020304" pitchFamily="18" charset="0"/>
              </a:rPr>
              <a:t>v. 1</a:t>
            </a:r>
            <a:r>
              <a:rPr lang="it-IT" altLang="it-IT" sz="2000" dirty="0">
                <a:latin typeface="Times New Roman" panose="02020603050405020304" pitchFamily="18" charset="0"/>
                <a:cs typeface="Times New Roman" panose="02020603050405020304" pitchFamily="18" charset="0"/>
              </a:rPr>
              <a:t> </a:t>
            </a:r>
            <a:r>
              <a:rPr lang="pt-BR" sz="2000" b="1" i="1" dirty="0">
                <a:effectLst/>
                <a:latin typeface="Times New Roman" panose="02020603050405020304" pitchFamily="18" charset="0"/>
                <a:cs typeface="Times New Roman" panose="02020603050405020304" pitchFamily="18" charset="0"/>
              </a:rPr>
              <a:t>Transieram</a:t>
            </a:r>
            <a:r>
              <a:rPr lang="pt-BR" sz="2000" b="1" i="1" dirty="0">
                <a:solidFill>
                  <a:srgbClr val="000000"/>
                </a:solidFill>
                <a:effectLst/>
                <a:latin typeface="Times New Roman" panose="02020603050405020304" pitchFamily="18" charset="0"/>
                <a:cs typeface="Times New Roman" panose="02020603050405020304" pitchFamily="18" charset="0"/>
              </a:rPr>
              <a:t> celerem nebuloso flumine Navam</a:t>
            </a:r>
            <a:r>
              <a:rPr lang="pt-BR" sz="1600" b="1" i="1" dirty="0">
                <a:solidFill>
                  <a:srgbClr val="000000"/>
                </a:solidFill>
                <a:effectLst/>
                <a:latin typeface="georgia" panose="02040502050405020303" pitchFamily="18" charset="0"/>
              </a:rPr>
              <a:t> </a:t>
            </a:r>
            <a:r>
              <a:rPr lang="it-IT" altLang="it-IT" sz="2000" i="1" dirty="0">
                <a:latin typeface="Times New Roman" panose="02020603050405020304" pitchFamily="18" charset="0"/>
                <a:cs typeface="Times New Roman" panose="02020603050405020304" pitchFamily="18" charset="0"/>
              </a:rPr>
              <a:t>~ </a:t>
            </a:r>
            <a:r>
              <a:rPr lang="it-IT" altLang="it-IT" sz="2000" dirty="0" err="1">
                <a:latin typeface="Times New Roman" panose="02020603050405020304" pitchFamily="18" charset="0"/>
                <a:cs typeface="Times New Roman" panose="02020603050405020304" pitchFamily="18" charset="0"/>
              </a:rPr>
              <a:t>Ov</a:t>
            </a:r>
            <a:r>
              <a:rPr lang="it-IT" altLang="it-IT" sz="2000"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met</a:t>
            </a:r>
            <a:r>
              <a:rPr lang="it-IT" altLang="it-IT" sz="2000" dirty="0">
                <a:latin typeface="Times New Roman" panose="02020603050405020304" pitchFamily="18" charset="0"/>
                <a:cs typeface="Times New Roman" panose="02020603050405020304" pitchFamily="18" charset="0"/>
              </a:rPr>
              <a:t>. 1,216 </a:t>
            </a:r>
            <a:r>
              <a:rPr lang="pt-BR" altLang="it-IT" sz="2000" i="1" dirty="0">
                <a:latin typeface="Times New Roman" panose="02020603050405020304" pitchFamily="18" charset="0"/>
                <a:cs typeface="Times New Roman" panose="02020603050405020304" pitchFamily="18" charset="0"/>
              </a:rPr>
              <a:t>Maenala </a:t>
            </a:r>
            <a:r>
              <a:rPr lang="pt-BR" altLang="it-IT" sz="2000" i="1" u="sng" dirty="0">
                <a:latin typeface="Times New Roman" panose="02020603050405020304" pitchFamily="18" charset="0"/>
                <a:cs typeface="Times New Roman" panose="02020603050405020304" pitchFamily="18" charset="0"/>
              </a:rPr>
              <a:t>transieram</a:t>
            </a:r>
            <a:r>
              <a:rPr lang="pt-BR" altLang="it-IT" sz="2000" i="1" dirty="0">
                <a:latin typeface="Times New Roman" panose="02020603050405020304" pitchFamily="18" charset="0"/>
                <a:cs typeface="Times New Roman" panose="02020603050405020304" pitchFamily="18" charset="0"/>
              </a:rPr>
              <a:t> latebris horrenda ferarum</a:t>
            </a:r>
          </a:p>
          <a:p>
            <a:pPr algn="just" eaLnBrk="1" hangingPunct="1">
              <a:lnSpc>
                <a:spcPct val="100000"/>
              </a:lnSpc>
              <a:spcBef>
                <a:spcPct val="0"/>
              </a:spcBef>
            </a:pPr>
            <a:endParaRPr lang="pt-BR" altLang="it-IT" sz="2000" i="1"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r>
              <a:rPr lang="pt-BR" altLang="it-IT" sz="2000" b="1" dirty="0">
                <a:latin typeface="Times New Roman" panose="02020603050405020304" pitchFamily="18" charset="0"/>
                <a:cs typeface="Times New Roman" panose="02020603050405020304" pitchFamily="18" charset="0"/>
              </a:rPr>
              <a:t>vv. 4-5 </a:t>
            </a:r>
            <a:r>
              <a:rPr lang="pt-BR" sz="2000" b="1" i="1" dirty="0">
                <a:solidFill>
                  <a:srgbClr val="000000"/>
                </a:solidFill>
                <a:effectLst/>
                <a:latin typeface="Times New Roman" panose="02020603050405020304" pitchFamily="18" charset="0"/>
                <a:cs typeface="Times New Roman" panose="02020603050405020304" pitchFamily="18" charset="0"/>
              </a:rPr>
              <a:t>Infletaeque iacent inopes super arva catervae. / </a:t>
            </a:r>
            <a:r>
              <a:rPr lang="it-IT" sz="2000" b="1" i="1" dirty="0" err="1">
                <a:solidFill>
                  <a:srgbClr val="000000"/>
                </a:solidFill>
                <a:effectLst/>
                <a:latin typeface="Times New Roman" panose="02020603050405020304" pitchFamily="18" charset="0"/>
                <a:cs typeface="Times New Roman" panose="02020603050405020304" pitchFamily="18" charset="0"/>
              </a:rPr>
              <a:t>Vnde</a:t>
            </a:r>
            <a:r>
              <a:rPr lang="it-IT" sz="2000" b="1" i="1" dirty="0">
                <a:solidFill>
                  <a:srgbClr val="000000"/>
                </a:solidFill>
                <a:effectLst/>
                <a:latin typeface="Times New Roman" panose="02020603050405020304" pitchFamily="18" charset="0"/>
                <a:cs typeface="Times New Roman" panose="02020603050405020304" pitchFamily="18" charset="0"/>
              </a:rPr>
              <a:t> iter </a:t>
            </a:r>
            <a:r>
              <a:rPr lang="it-IT" sz="2000" b="1" i="1" dirty="0" err="1">
                <a:solidFill>
                  <a:srgbClr val="000000"/>
                </a:solidFill>
                <a:effectLst/>
                <a:latin typeface="Times New Roman" panose="02020603050405020304" pitchFamily="18" charset="0"/>
                <a:cs typeface="Times New Roman" panose="02020603050405020304" pitchFamily="18" charset="0"/>
              </a:rPr>
              <a:t>ingrediens</a:t>
            </a:r>
            <a:r>
              <a:rPr lang="it-IT" sz="2000" b="1" i="1" dirty="0">
                <a:solidFill>
                  <a:srgbClr val="000000"/>
                </a:solidFill>
                <a:effectLst/>
                <a:latin typeface="Times New Roman" panose="02020603050405020304" pitchFamily="18" charset="0"/>
                <a:cs typeface="Times New Roman" panose="02020603050405020304" pitchFamily="18" charset="0"/>
              </a:rPr>
              <a:t> </a:t>
            </a:r>
            <a:r>
              <a:rPr lang="it-IT" sz="2000" b="1" i="1" dirty="0" err="1">
                <a:solidFill>
                  <a:srgbClr val="000000"/>
                </a:solidFill>
                <a:effectLst/>
                <a:latin typeface="Times New Roman" panose="02020603050405020304" pitchFamily="18" charset="0"/>
                <a:cs typeface="Times New Roman" panose="02020603050405020304" pitchFamily="18" charset="0"/>
              </a:rPr>
              <a:t>nemorosa</a:t>
            </a:r>
            <a:r>
              <a:rPr lang="it-IT" sz="2000" b="1" i="1" dirty="0">
                <a:solidFill>
                  <a:srgbClr val="000000"/>
                </a:solidFill>
                <a:effectLst/>
                <a:latin typeface="Times New Roman" panose="02020603050405020304" pitchFamily="18" charset="0"/>
                <a:cs typeface="Times New Roman" panose="02020603050405020304" pitchFamily="18" charset="0"/>
              </a:rPr>
              <a:t> per </a:t>
            </a:r>
            <a:r>
              <a:rPr lang="it-IT" sz="2000" b="1" i="1" dirty="0" err="1">
                <a:solidFill>
                  <a:srgbClr val="000000"/>
                </a:solidFill>
                <a:effectLst/>
                <a:latin typeface="Times New Roman" panose="02020603050405020304" pitchFamily="18" charset="0"/>
                <a:cs typeface="Times New Roman" panose="02020603050405020304" pitchFamily="18" charset="0"/>
              </a:rPr>
              <a:t>avia</a:t>
            </a:r>
            <a:r>
              <a:rPr lang="it-IT" sz="2000" b="1" i="1" dirty="0">
                <a:solidFill>
                  <a:srgbClr val="000000"/>
                </a:solidFill>
                <a:effectLst/>
                <a:latin typeface="Times New Roman" panose="02020603050405020304" pitchFamily="18" charset="0"/>
                <a:cs typeface="Times New Roman" panose="02020603050405020304" pitchFamily="18" charset="0"/>
              </a:rPr>
              <a:t> </a:t>
            </a:r>
            <a:r>
              <a:rPr lang="it-IT" sz="2000" b="1" i="1" dirty="0" err="1">
                <a:solidFill>
                  <a:srgbClr val="000000"/>
                </a:solidFill>
                <a:effectLst/>
                <a:latin typeface="Times New Roman" panose="02020603050405020304" pitchFamily="18" charset="0"/>
                <a:cs typeface="Times New Roman" panose="02020603050405020304" pitchFamily="18" charset="0"/>
              </a:rPr>
              <a:t>solum</a:t>
            </a:r>
            <a:endParaRPr lang="pt-BR" altLang="it-IT" sz="2000" b="1" i="1"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r>
              <a:rPr lang="pt-BR" altLang="it-IT" sz="2000" dirty="0">
                <a:latin typeface="Times New Roman" panose="02020603050405020304" pitchFamily="18" charset="0"/>
                <a:cs typeface="Times New Roman" panose="02020603050405020304" pitchFamily="18" charset="0"/>
              </a:rPr>
              <a:t>~  Verg. </a:t>
            </a:r>
            <a:r>
              <a:rPr lang="pt-BR" altLang="it-IT" sz="2000" i="1" dirty="0">
                <a:latin typeface="Times New Roman" panose="02020603050405020304" pitchFamily="18" charset="0"/>
                <a:cs typeface="Times New Roman" panose="02020603050405020304" pitchFamily="18" charset="0"/>
              </a:rPr>
              <a:t>Aen. </a:t>
            </a:r>
            <a:r>
              <a:rPr lang="pt-BR" altLang="it-IT" sz="2000" dirty="0">
                <a:latin typeface="Times New Roman" panose="02020603050405020304" pitchFamily="18" charset="0"/>
                <a:cs typeface="Times New Roman" panose="02020603050405020304" pitchFamily="18" charset="0"/>
              </a:rPr>
              <a:t>6,325 </a:t>
            </a:r>
            <a:r>
              <a:rPr lang="pt-BR" altLang="it-IT" sz="2000" i="1" dirty="0">
                <a:latin typeface="Times New Roman" panose="02020603050405020304" pitchFamily="18" charset="0"/>
                <a:cs typeface="Times New Roman" panose="02020603050405020304" pitchFamily="18" charset="0"/>
              </a:rPr>
              <a:t>haec omnis, quam cernis, inops inhumataque turbast</a:t>
            </a:r>
          </a:p>
          <a:p>
            <a:pPr algn="just" eaLnBrk="1" hangingPunct="1">
              <a:lnSpc>
                <a:spcPct val="100000"/>
              </a:lnSpc>
              <a:spcBef>
                <a:spcPct val="0"/>
              </a:spcBef>
            </a:pPr>
            <a:r>
              <a:rPr lang="pt-BR" altLang="it-IT" sz="2000" dirty="0">
                <a:latin typeface="Times New Roman" panose="02020603050405020304" pitchFamily="18" charset="0"/>
                <a:cs typeface="Times New Roman" panose="02020603050405020304" pitchFamily="18" charset="0"/>
              </a:rPr>
              <a:t>+ </a:t>
            </a:r>
            <a:r>
              <a:rPr lang="pt-BR" altLang="it-IT" sz="2000" i="1" dirty="0">
                <a:latin typeface="Times New Roman" panose="02020603050405020304" pitchFamily="18" charset="0"/>
                <a:cs typeface="Times New Roman" panose="02020603050405020304" pitchFamily="18" charset="0"/>
              </a:rPr>
              <a:t>Aen. </a:t>
            </a:r>
            <a:r>
              <a:rPr lang="pt-BR" altLang="it-IT" sz="2000" dirty="0">
                <a:latin typeface="Times New Roman" panose="02020603050405020304" pitchFamily="18" charset="0"/>
                <a:cs typeface="Times New Roman" panose="02020603050405020304" pitchFamily="18" charset="0"/>
              </a:rPr>
              <a:t>11,372 </a:t>
            </a:r>
            <a:r>
              <a:rPr lang="it-IT" altLang="it-IT" sz="2000" i="1" dirty="0">
                <a:latin typeface="Times New Roman" panose="02020603050405020304" pitchFamily="18" charset="0"/>
                <a:cs typeface="Times New Roman" panose="02020603050405020304" pitchFamily="18" charset="0"/>
              </a:rPr>
              <a:t>nos </a:t>
            </a:r>
            <a:r>
              <a:rPr lang="it-IT" altLang="it-IT" sz="2000" i="1" dirty="0" err="1">
                <a:latin typeface="Times New Roman" panose="02020603050405020304" pitchFamily="18" charset="0"/>
                <a:cs typeface="Times New Roman" panose="02020603050405020304" pitchFamily="18" charset="0"/>
              </a:rPr>
              <a:t>animae</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viles</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inhumata</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infletaque</a:t>
            </a:r>
            <a:r>
              <a:rPr lang="it-IT" altLang="it-IT" sz="2000" i="1" dirty="0">
                <a:latin typeface="Times New Roman" panose="02020603050405020304" pitchFamily="18" charset="0"/>
                <a:cs typeface="Times New Roman" panose="02020603050405020304" pitchFamily="18" charset="0"/>
              </a:rPr>
              <a:t> turba</a:t>
            </a:r>
          </a:p>
          <a:p>
            <a:pPr algn="just" eaLnBrk="1" hangingPunct="1">
              <a:lnSpc>
                <a:spcPct val="100000"/>
              </a:lnSpc>
              <a:spcBef>
                <a:spcPct val="0"/>
              </a:spcBef>
            </a:pPr>
            <a:r>
              <a:rPr lang="it-IT" altLang="it-IT" sz="2000" i="1" dirty="0">
                <a:latin typeface="Times New Roman" panose="02020603050405020304" pitchFamily="18" charset="0"/>
                <a:cs typeface="Times New Roman" panose="02020603050405020304" pitchFamily="18" charset="0"/>
              </a:rPr>
              <a:t>+ </a:t>
            </a:r>
            <a:r>
              <a:rPr lang="it-IT" altLang="it-IT" sz="2000" dirty="0">
                <a:latin typeface="Times New Roman" panose="02020603050405020304" pitchFamily="18" charset="0"/>
                <a:cs typeface="Times New Roman" panose="02020603050405020304" pitchFamily="18" charset="0"/>
              </a:rPr>
              <a:t>Stat. </a:t>
            </a:r>
            <a:r>
              <a:rPr lang="it-IT" altLang="it-IT" sz="2000" i="1" dirty="0" err="1">
                <a:latin typeface="Times New Roman" panose="02020603050405020304" pitchFamily="18" charset="0"/>
                <a:cs typeface="Times New Roman" panose="02020603050405020304" pitchFamily="18" charset="0"/>
              </a:rPr>
              <a:t>Theb</a:t>
            </a:r>
            <a:r>
              <a:rPr lang="it-IT" altLang="it-IT" sz="2000" i="1" dirty="0">
                <a:latin typeface="Times New Roman" panose="02020603050405020304" pitchFamily="18" charset="0"/>
                <a:cs typeface="Times New Roman" panose="02020603050405020304" pitchFamily="18" charset="0"/>
              </a:rPr>
              <a:t>. </a:t>
            </a:r>
            <a:r>
              <a:rPr lang="it-IT" altLang="it-IT" sz="2000" dirty="0">
                <a:latin typeface="Times New Roman" panose="02020603050405020304" pitchFamily="18" charset="0"/>
                <a:cs typeface="Times New Roman" panose="02020603050405020304" pitchFamily="18" charset="0"/>
              </a:rPr>
              <a:t>2,79 </a:t>
            </a:r>
            <a:r>
              <a:rPr lang="pt-BR" sz="2000" b="0" i="1" dirty="0">
                <a:solidFill>
                  <a:srgbClr val="000000"/>
                </a:solidFill>
                <a:effectLst/>
                <a:latin typeface="Times New Roman" panose="02020603050405020304" pitchFamily="18" charset="0"/>
                <a:cs typeface="Times New Roman" panose="02020603050405020304" pitchFamily="18" charset="0"/>
              </a:rPr>
              <a:t>Ipse etiam gaudens </a:t>
            </a:r>
            <a:r>
              <a:rPr lang="pt-BR" sz="2000" b="0" i="1" u="sng" dirty="0">
                <a:solidFill>
                  <a:srgbClr val="000000"/>
                </a:solidFill>
                <a:effectLst/>
                <a:latin typeface="Times New Roman" panose="02020603050405020304" pitchFamily="18" charset="0"/>
                <a:cs typeface="Times New Roman" panose="02020603050405020304" pitchFamily="18" charset="0"/>
              </a:rPr>
              <a:t>nemorosa per avia </a:t>
            </a:r>
            <a:r>
              <a:rPr lang="pt-BR" sz="2000" b="0" i="1" dirty="0">
                <a:solidFill>
                  <a:srgbClr val="000000"/>
                </a:solidFill>
                <a:effectLst/>
                <a:latin typeface="Times New Roman" panose="02020603050405020304" pitchFamily="18" charset="0"/>
                <a:cs typeface="Times New Roman" panose="02020603050405020304" pitchFamily="18" charset="0"/>
              </a:rPr>
              <a:t>sanas</a:t>
            </a:r>
            <a:r>
              <a:rPr lang="it-IT" altLang="it-IT" sz="2000" i="1" dirty="0">
                <a:latin typeface="Times New Roman" panose="02020603050405020304" pitchFamily="18" charset="0"/>
                <a:cs typeface="Times New Roman" panose="02020603050405020304" pitchFamily="18" charset="0"/>
              </a:rPr>
              <a:t> </a:t>
            </a:r>
          </a:p>
          <a:p>
            <a:pPr algn="just" eaLnBrk="1" hangingPunct="1">
              <a:lnSpc>
                <a:spcPct val="100000"/>
              </a:lnSpc>
              <a:spcBef>
                <a:spcPct val="0"/>
              </a:spcBef>
            </a:pPr>
            <a:r>
              <a:rPr lang="pt-BR" altLang="it-IT" sz="2000" dirty="0">
                <a:latin typeface="Times New Roman" panose="02020603050405020304" pitchFamily="18" charset="0"/>
                <a:cs typeface="Times New Roman" panose="02020603050405020304" pitchFamily="18" charset="0"/>
              </a:rPr>
              <a:t>+ Sil. 15,503-505 </a:t>
            </a:r>
            <a:r>
              <a:rPr lang="it-IT" altLang="it-IT" sz="2000" i="1" dirty="0">
                <a:latin typeface="Times New Roman" panose="02020603050405020304" pitchFamily="18" charset="0"/>
                <a:cs typeface="Times New Roman" panose="02020603050405020304" pitchFamily="18" charset="0"/>
              </a:rPr>
              <a:t>inde </a:t>
            </a:r>
            <a:r>
              <a:rPr lang="it-IT" altLang="it-IT" sz="2000" i="1" u="sng" dirty="0">
                <a:latin typeface="Times New Roman" panose="02020603050405020304" pitchFamily="18" charset="0"/>
                <a:cs typeface="Times New Roman" panose="02020603050405020304" pitchFamily="18" charset="0"/>
              </a:rPr>
              <a:t>iter </a:t>
            </a:r>
            <a:r>
              <a:rPr lang="it-IT" altLang="it-IT" sz="2000" i="1" u="sng" dirty="0" err="1">
                <a:latin typeface="Times New Roman" panose="02020603050405020304" pitchFamily="18" charset="0"/>
                <a:cs typeface="Times New Roman" panose="02020603050405020304" pitchFamily="18" charset="0"/>
              </a:rPr>
              <a:t>ingrediens</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rapidum</a:t>
            </a:r>
            <a:r>
              <a:rPr lang="it-IT" altLang="it-IT" sz="2000" i="1" dirty="0">
                <a:latin typeface="Times New Roman" panose="02020603050405020304" pitchFamily="18" charset="0"/>
                <a:cs typeface="Times New Roman" panose="02020603050405020304" pitchFamily="18" charset="0"/>
              </a:rPr>
              <a:t> </a:t>
            </a:r>
            <a:r>
              <a:rPr lang="it-IT" altLang="it-IT" sz="2000" i="1" u="sng" dirty="0">
                <a:latin typeface="Times New Roman" panose="02020603050405020304" pitchFamily="18" charset="0"/>
                <a:cs typeface="Times New Roman" panose="02020603050405020304" pitchFamily="18" charset="0"/>
              </a:rPr>
              <a:t>per</a:t>
            </a:r>
            <a:r>
              <a:rPr lang="it-IT" altLang="it-IT" sz="2000" i="1" dirty="0">
                <a:latin typeface="Times New Roman" panose="02020603050405020304" pitchFamily="18" charset="0"/>
                <a:cs typeface="Times New Roman" panose="02020603050405020304" pitchFamily="18" charset="0"/>
              </a:rPr>
              <a:t> Celtica </a:t>
            </a:r>
            <a:r>
              <a:rPr lang="it-IT" altLang="it-IT" sz="2000" i="1" dirty="0" err="1">
                <a:latin typeface="Times New Roman" panose="02020603050405020304" pitchFamily="18" charset="0"/>
                <a:cs typeface="Times New Roman" panose="02020603050405020304" pitchFamily="18" charset="0"/>
              </a:rPr>
              <a:t>rura</a:t>
            </a:r>
            <a:r>
              <a:rPr lang="it-IT" altLang="it-IT" sz="2000" i="1" dirty="0">
                <a:latin typeface="Times New Roman" panose="02020603050405020304" pitchFamily="18" charset="0"/>
                <a:cs typeface="Times New Roman" panose="02020603050405020304" pitchFamily="18" charset="0"/>
              </a:rPr>
              <a:t> / </a:t>
            </a:r>
            <a:r>
              <a:rPr lang="it-IT" altLang="it-IT" sz="2000" i="1" dirty="0" err="1">
                <a:latin typeface="Times New Roman" panose="02020603050405020304" pitchFamily="18" charset="0"/>
                <a:cs typeface="Times New Roman" panose="02020603050405020304" pitchFamily="18" charset="0"/>
              </a:rPr>
              <a:t>miratur</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domitas</a:t>
            </a:r>
            <a:r>
              <a:rPr lang="it-IT" altLang="it-IT" sz="2000" i="1" dirty="0">
                <a:latin typeface="Times New Roman" panose="02020603050405020304" pitchFamily="18" charset="0"/>
                <a:cs typeface="Times New Roman" panose="02020603050405020304" pitchFamily="18" charset="0"/>
              </a:rPr>
              <a:t> Alpes </a:t>
            </a:r>
            <a:r>
              <a:rPr lang="it-IT" altLang="it-IT" sz="2000" i="1" dirty="0" err="1">
                <a:latin typeface="Times New Roman" panose="02020603050405020304" pitchFamily="18" charset="0"/>
                <a:cs typeface="Times New Roman" panose="02020603050405020304" pitchFamily="18" charset="0"/>
              </a:rPr>
              <a:t>ac</a:t>
            </a:r>
            <a:r>
              <a:rPr lang="it-IT" altLang="it-IT" sz="2000" i="1" dirty="0">
                <a:latin typeface="Times New Roman" panose="02020603050405020304" pitchFamily="18" charset="0"/>
                <a:cs typeface="Times New Roman" panose="02020603050405020304" pitchFamily="18" charset="0"/>
              </a:rPr>
              <a:t> pervia </a:t>
            </a:r>
            <a:r>
              <a:rPr lang="it-IT" altLang="it-IT" sz="2000" i="1" dirty="0" err="1">
                <a:latin typeface="Times New Roman" panose="02020603050405020304" pitchFamily="18" charset="0"/>
                <a:cs typeface="Times New Roman" panose="02020603050405020304" pitchFamily="18" charset="0"/>
              </a:rPr>
              <a:t>montis</a:t>
            </a:r>
            <a:r>
              <a:rPr lang="it-IT" altLang="it-IT" sz="2000" i="1" dirty="0">
                <a:latin typeface="Times New Roman" panose="02020603050405020304" pitchFamily="18" charset="0"/>
                <a:cs typeface="Times New Roman" panose="02020603050405020304" pitchFamily="18" charset="0"/>
              </a:rPr>
              <a:t> / ardua et </a:t>
            </a:r>
            <a:r>
              <a:rPr lang="it-IT" altLang="it-IT" sz="2000" i="1" dirty="0" err="1">
                <a:latin typeface="Times New Roman" panose="02020603050405020304" pitchFamily="18" charset="0"/>
                <a:cs typeface="Times New Roman" panose="02020603050405020304" pitchFamily="18" charset="0"/>
              </a:rPr>
              <a:t>Herculeae</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quaerit</a:t>
            </a:r>
            <a:r>
              <a:rPr lang="it-IT" altLang="it-IT" sz="2000" i="1" dirty="0">
                <a:latin typeface="Times New Roman" panose="02020603050405020304" pitchFamily="18" charset="0"/>
                <a:cs typeface="Times New Roman" panose="02020603050405020304" pitchFamily="18" charset="0"/>
              </a:rPr>
              <a:t> vestigia </a:t>
            </a:r>
            <a:r>
              <a:rPr lang="it-IT" altLang="it-IT" sz="2000" i="1" dirty="0" err="1">
                <a:latin typeface="Times New Roman" panose="02020603050405020304" pitchFamily="18" charset="0"/>
                <a:cs typeface="Times New Roman" panose="02020603050405020304" pitchFamily="18" charset="0"/>
              </a:rPr>
              <a:t>plantae</a:t>
            </a:r>
            <a:endParaRPr lang="it-IT" altLang="it-IT" sz="2000" i="1"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pt-BR" altLang="it-IT" sz="20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r>
              <a:rPr lang="pt-BR" altLang="it-IT" sz="2000" b="1" dirty="0">
                <a:latin typeface="Times New Roman" panose="02020603050405020304" pitchFamily="18" charset="0"/>
                <a:cs typeface="Times New Roman" panose="02020603050405020304" pitchFamily="18" charset="0"/>
              </a:rPr>
              <a:t>vv. 12-17 </a:t>
            </a:r>
            <a:r>
              <a:rPr lang="pt-BR" altLang="it-IT" sz="2000" dirty="0">
                <a:latin typeface="Times New Roman" panose="02020603050405020304" pitchFamily="18" charset="0"/>
                <a:cs typeface="Times New Roman" panose="02020603050405020304" pitchFamily="18" charset="0"/>
              </a:rPr>
              <a:t>~ Verg. </a:t>
            </a:r>
            <a:r>
              <a:rPr lang="pt-BR" altLang="it-IT" sz="2000" i="1" dirty="0">
                <a:latin typeface="Times New Roman" panose="02020603050405020304" pitchFamily="18" charset="0"/>
                <a:cs typeface="Times New Roman" panose="02020603050405020304" pitchFamily="18" charset="0"/>
              </a:rPr>
              <a:t>Aen. </a:t>
            </a:r>
            <a:r>
              <a:rPr lang="pt-BR" altLang="it-IT" sz="2000" dirty="0">
                <a:latin typeface="Times New Roman" panose="02020603050405020304" pitchFamily="18" charset="0"/>
                <a:cs typeface="Times New Roman" panose="02020603050405020304" pitchFamily="18" charset="0"/>
              </a:rPr>
              <a:t>6,637-641 </a:t>
            </a:r>
            <a:r>
              <a:rPr lang="it-IT" altLang="it-IT" sz="2000" i="1" dirty="0" err="1">
                <a:latin typeface="Times New Roman" panose="02020603050405020304" pitchFamily="18" charset="0"/>
                <a:cs typeface="Times New Roman" panose="02020603050405020304" pitchFamily="18" charset="0"/>
              </a:rPr>
              <a:t>his</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demum</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exactis</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perfecto</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munere</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divae</a:t>
            </a:r>
            <a:r>
              <a:rPr lang="it-IT" altLang="it-IT" sz="2000" i="1" dirty="0">
                <a:latin typeface="Times New Roman" panose="02020603050405020304" pitchFamily="18" charset="0"/>
                <a:cs typeface="Times New Roman" panose="02020603050405020304" pitchFamily="18" charset="0"/>
              </a:rPr>
              <a:t>, / </a:t>
            </a:r>
            <a:r>
              <a:rPr lang="it-IT" altLang="it-IT" sz="2000" i="1" dirty="0" err="1">
                <a:latin typeface="Times New Roman" panose="02020603050405020304" pitchFamily="18" charset="0"/>
                <a:cs typeface="Times New Roman" panose="02020603050405020304" pitchFamily="18" charset="0"/>
              </a:rPr>
              <a:t>devenere</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locos</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laetos</a:t>
            </a:r>
            <a:r>
              <a:rPr lang="it-IT" altLang="it-IT" sz="2000" i="1" dirty="0">
                <a:latin typeface="Times New Roman" panose="02020603050405020304" pitchFamily="18" charset="0"/>
                <a:cs typeface="Times New Roman" panose="02020603050405020304" pitchFamily="18" charset="0"/>
              </a:rPr>
              <a:t> et </a:t>
            </a:r>
            <a:r>
              <a:rPr lang="it-IT" altLang="it-IT" sz="2000" i="1" dirty="0" err="1">
                <a:latin typeface="Times New Roman" panose="02020603050405020304" pitchFamily="18" charset="0"/>
                <a:cs typeface="Times New Roman" panose="02020603050405020304" pitchFamily="18" charset="0"/>
              </a:rPr>
              <a:t>amoena</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virecta</a:t>
            </a:r>
            <a:r>
              <a:rPr lang="it-IT" altLang="it-IT" sz="2000" i="1" dirty="0">
                <a:latin typeface="Times New Roman" panose="02020603050405020304" pitchFamily="18" charset="0"/>
                <a:cs typeface="Times New Roman" panose="02020603050405020304" pitchFamily="18" charset="0"/>
              </a:rPr>
              <a:t> / </a:t>
            </a:r>
            <a:r>
              <a:rPr lang="it-IT" altLang="it-IT" sz="2000" i="1" dirty="0" err="1">
                <a:latin typeface="Times New Roman" panose="02020603050405020304" pitchFamily="18" charset="0"/>
                <a:cs typeface="Times New Roman" panose="02020603050405020304" pitchFamily="18" charset="0"/>
              </a:rPr>
              <a:t>fortunatorum</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nemorum</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sedesque</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beatas</a:t>
            </a:r>
            <a:r>
              <a:rPr lang="it-IT" altLang="it-IT" sz="2000" i="1" dirty="0">
                <a:latin typeface="Times New Roman" panose="02020603050405020304" pitchFamily="18" charset="0"/>
                <a:cs typeface="Times New Roman" panose="02020603050405020304" pitchFamily="18" charset="0"/>
              </a:rPr>
              <a:t>. / </a:t>
            </a:r>
            <a:r>
              <a:rPr lang="it-IT" altLang="it-IT" sz="2000" i="1" dirty="0" err="1">
                <a:latin typeface="Times New Roman" panose="02020603050405020304" pitchFamily="18" charset="0"/>
                <a:cs typeface="Times New Roman" panose="02020603050405020304" pitchFamily="18" charset="0"/>
              </a:rPr>
              <a:t>Largior</a:t>
            </a:r>
            <a:r>
              <a:rPr lang="it-IT" altLang="it-IT" sz="2000" i="1" dirty="0">
                <a:latin typeface="Times New Roman" panose="02020603050405020304" pitchFamily="18" charset="0"/>
                <a:cs typeface="Times New Roman" panose="02020603050405020304" pitchFamily="18" charset="0"/>
              </a:rPr>
              <a:t> hic campos </a:t>
            </a:r>
            <a:r>
              <a:rPr lang="it-IT" altLang="it-IT" sz="2000" i="1" dirty="0" err="1">
                <a:latin typeface="Times New Roman" panose="02020603050405020304" pitchFamily="18" charset="0"/>
                <a:cs typeface="Times New Roman" panose="02020603050405020304" pitchFamily="18" charset="0"/>
              </a:rPr>
              <a:t>aether</a:t>
            </a:r>
            <a:r>
              <a:rPr lang="it-IT" altLang="it-IT" sz="2000" i="1" dirty="0">
                <a:latin typeface="Times New Roman" panose="02020603050405020304" pitchFamily="18" charset="0"/>
                <a:cs typeface="Times New Roman" panose="02020603050405020304" pitchFamily="18" charset="0"/>
              </a:rPr>
              <a:t> et </a:t>
            </a:r>
            <a:r>
              <a:rPr lang="it-IT" altLang="it-IT" sz="2000" i="1" dirty="0" err="1">
                <a:latin typeface="Times New Roman" panose="02020603050405020304" pitchFamily="18" charset="0"/>
                <a:cs typeface="Times New Roman" panose="02020603050405020304" pitchFamily="18" charset="0"/>
              </a:rPr>
              <a:t>lumine</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vestit</a:t>
            </a:r>
            <a:r>
              <a:rPr lang="it-IT" altLang="it-IT" sz="2000" i="1" dirty="0">
                <a:latin typeface="Times New Roman" panose="02020603050405020304" pitchFamily="18" charset="0"/>
                <a:cs typeface="Times New Roman" panose="02020603050405020304" pitchFamily="18" charset="0"/>
              </a:rPr>
              <a:t> / purpureo, </a:t>
            </a:r>
            <a:r>
              <a:rPr lang="it-IT" altLang="it-IT" sz="2000" i="1" dirty="0" err="1">
                <a:latin typeface="Times New Roman" panose="02020603050405020304" pitchFamily="18" charset="0"/>
                <a:cs typeface="Times New Roman" panose="02020603050405020304" pitchFamily="18" charset="0"/>
              </a:rPr>
              <a:t>solemque</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suum</a:t>
            </a:r>
            <a:r>
              <a:rPr lang="it-IT" altLang="it-IT" sz="2000" i="1" dirty="0">
                <a:latin typeface="Times New Roman" panose="02020603050405020304" pitchFamily="18" charset="0"/>
                <a:cs typeface="Times New Roman" panose="02020603050405020304" pitchFamily="18" charset="0"/>
              </a:rPr>
              <a:t>, sua </a:t>
            </a:r>
            <a:r>
              <a:rPr lang="it-IT" altLang="it-IT" sz="2000" i="1" err="1">
                <a:latin typeface="Times New Roman" panose="02020603050405020304" pitchFamily="18" charset="0"/>
                <a:cs typeface="Times New Roman" panose="02020603050405020304" pitchFamily="18" charset="0"/>
              </a:rPr>
              <a:t>sidera</a:t>
            </a:r>
            <a:r>
              <a:rPr lang="it-IT" altLang="it-IT" sz="2000" i="1">
                <a:latin typeface="Times New Roman" panose="02020603050405020304" pitchFamily="18" charset="0"/>
                <a:cs typeface="Times New Roman" panose="02020603050405020304" pitchFamily="18" charset="0"/>
              </a:rPr>
              <a:t> norunt</a:t>
            </a:r>
            <a:endParaRPr lang="it-IT" altLang="it-IT" sz="2000" i="1"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pt-BR" altLang="it-IT" sz="20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r>
              <a:rPr lang="pt-BR" altLang="it-IT" sz="2000" b="1" dirty="0">
                <a:latin typeface="Times New Roman" panose="02020603050405020304" pitchFamily="18" charset="0"/>
                <a:cs typeface="Times New Roman" panose="02020603050405020304" pitchFamily="18" charset="0"/>
              </a:rPr>
              <a:t>v. 14-15 </a:t>
            </a:r>
            <a:r>
              <a:rPr lang="pt-BR" sz="2000" b="1" i="1" dirty="0">
                <a:solidFill>
                  <a:srgbClr val="000000"/>
                </a:solidFill>
                <a:effectLst/>
                <a:latin typeface="Times New Roman" panose="02020603050405020304" pitchFamily="18" charset="0"/>
                <a:cs typeface="Times New Roman" panose="02020603050405020304" pitchFamily="18" charset="0"/>
              </a:rPr>
              <a:t>Nec iam consertis per mutua vincula ramis</a:t>
            </a:r>
            <a:r>
              <a:rPr lang="pt-BR" altLang="it-IT" sz="2000" b="1" i="1" dirty="0">
                <a:latin typeface="Times New Roman" panose="02020603050405020304" pitchFamily="18" charset="0"/>
                <a:cs typeface="Times New Roman" panose="02020603050405020304" pitchFamily="18" charset="0"/>
              </a:rPr>
              <a:t> / </a:t>
            </a:r>
            <a:r>
              <a:rPr lang="it-IT" altLang="it-IT" sz="2000" b="1" i="1" dirty="0" err="1">
                <a:solidFill>
                  <a:srgbClr val="000000"/>
                </a:solidFill>
                <a:latin typeface="Times New Roman" panose="02020603050405020304" pitchFamily="18" charset="0"/>
                <a:cs typeface="Times New Roman" panose="02020603050405020304" pitchFamily="18" charset="0"/>
              </a:rPr>
              <a:t>q</a:t>
            </a:r>
            <a:r>
              <a:rPr lang="it-IT" sz="2000" b="1" i="1" dirty="0" err="1">
                <a:solidFill>
                  <a:srgbClr val="000000"/>
                </a:solidFill>
                <a:effectLst/>
                <a:latin typeface="Times New Roman" panose="02020603050405020304" pitchFamily="18" charset="0"/>
                <a:cs typeface="Times New Roman" panose="02020603050405020304" pitchFamily="18" charset="0"/>
              </a:rPr>
              <a:t>uaeritur</a:t>
            </a:r>
            <a:r>
              <a:rPr lang="it-IT" sz="2000" b="1" i="1" dirty="0">
                <a:solidFill>
                  <a:srgbClr val="000000"/>
                </a:solidFill>
                <a:effectLst/>
                <a:latin typeface="Times New Roman" panose="02020603050405020304" pitchFamily="18" charset="0"/>
                <a:cs typeface="Times New Roman" panose="02020603050405020304" pitchFamily="18" charset="0"/>
              </a:rPr>
              <a:t> </a:t>
            </a:r>
            <a:r>
              <a:rPr lang="it-IT" sz="2000" b="1" i="1" dirty="0" err="1">
                <a:solidFill>
                  <a:srgbClr val="000000"/>
                </a:solidFill>
                <a:effectLst/>
                <a:latin typeface="Times New Roman" panose="02020603050405020304" pitchFamily="18" charset="0"/>
                <a:cs typeface="Times New Roman" panose="02020603050405020304" pitchFamily="18" charset="0"/>
              </a:rPr>
              <a:t>exclusum</a:t>
            </a:r>
            <a:r>
              <a:rPr lang="it-IT" sz="2000" b="1" i="1" dirty="0">
                <a:solidFill>
                  <a:srgbClr val="000000"/>
                </a:solidFill>
                <a:effectLst/>
                <a:latin typeface="Times New Roman" panose="02020603050405020304" pitchFamily="18" charset="0"/>
                <a:cs typeface="Times New Roman" panose="02020603050405020304" pitchFamily="18" charset="0"/>
              </a:rPr>
              <a:t> </a:t>
            </a:r>
            <a:r>
              <a:rPr lang="it-IT" sz="2000" b="1" i="1" dirty="0">
                <a:solidFill>
                  <a:srgbClr val="000000"/>
                </a:solidFill>
                <a:latin typeface="Times New Roman" panose="02020603050405020304" pitchFamily="18" charset="0"/>
                <a:cs typeface="Times New Roman" panose="02020603050405020304" pitchFamily="18" charset="0"/>
              </a:rPr>
              <a:t>v</a:t>
            </a:r>
            <a:r>
              <a:rPr lang="it-IT" sz="2000" b="1" i="1" dirty="0">
                <a:solidFill>
                  <a:srgbClr val="000000"/>
                </a:solidFill>
                <a:effectLst/>
                <a:latin typeface="Times New Roman" panose="02020603050405020304" pitchFamily="18" charset="0"/>
                <a:cs typeface="Times New Roman" panose="02020603050405020304" pitchFamily="18" charset="0"/>
              </a:rPr>
              <a:t>iridi caligine </a:t>
            </a:r>
            <a:r>
              <a:rPr lang="it-IT" sz="2000" b="1" i="1" dirty="0" err="1">
                <a:solidFill>
                  <a:srgbClr val="000000"/>
                </a:solidFill>
                <a:effectLst/>
                <a:latin typeface="Times New Roman" panose="02020603050405020304" pitchFamily="18" charset="0"/>
                <a:cs typeface="Times New Roman" panose="02020603050405020304" pitchFamily="18" charset="0"/>
              </a:rPr>
              <a:t>caelum</a:t>
            </a:r>
            <a:r>
              <a:rPr lang="it-IT" sz="1600" b="0" i="0" dirty="0">
                <a:solidFill>
                  <a:srgbClr val="000000"/>
                </a:solidFill>
                <a:effectLst/>
                <a:latin typeface="georgia" panose="02040502050405020303" pitchFamily="18" charset="0"/>
              </a:rPr>
              <a:t> </a:t>
            </a:r>
          </a:p>
          <a:p>
            <a:pPr algn="just" eaLnBrk="1" hangingPunct="1">
              <a:lnSpc>
                <a:spcPct val="100000"/>
              </a:lnSpc>
              <a:spcBef>
                <a:spcPct val="0"/>
              </a:spcBef>
            </a:pPr>
            <a:r>
              <a:rPr lang="pt-BR" altLang="it-IT" sz="2000" dirty="0">
                <a:latin typeface="Times New Roman" panose="02020603050405020304" pitchFamily="18" charset="0"/>
                <a:cs typeface="Times New Roman" panose="02020603050405020304" pitchFamily="18" charset="0"/>
              </a:rPr>
              <a:t>~ Lucan. 3,399-401 </a:t>
            </a:r>
            <a:r>
              <a:rPr lang="it-IT" altLang="it-IT" sz="2000" i="1" dirty="0" err="1">
                <a:latin typeface="Times New Roman" panose="02020603050405020304" pitchFamily="18" charset="0"/>
                <a:cs typeface="Times New Roman" panose="02020603050405020304" pitchFamily="18" charset="0"/>
              </a:rPr>
              <a:t>lucus</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erat</a:t>
            </a:r>
            <a:r>
              <a:rPr lang="it-IT" altLang="it-IT" sz="2000" i="1" dirty="0">
                <a:latin typeface="Times New Roman" panose="02020603050405020304" pitchFamily="18" charset="0"/>
                <a:cs typeface="Times New Roman" panose="02020603050405020304" pitchFamily="18" charset="0"/>
              </a:rPr>
              <a:t> longo </a:t>
            </a:r>
            <a:r>
              <a:rPr lang="it-IT" altLang="it-IT" sz="2000" i="1" dirty="0" err="1">
                <a:latin typeface="Times New Roman" panose="02020603050405020304" pitchFamily="18" charset="0"/>
                <a:cs typeface="Times New Roman" panose="02020603050405020304" pitchFamily="18" charset="0"/>
              </a:rPr>
              <a:t>numquam</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violatus</a:t>
            </a:r>
            <a:r>
              <a:rPr lang="it-IT" altLang="it-IT" sz="2000" i="1" dirty="0">
                <a:latin typeface="Times New Roman" panose="02020603050405020304" pitchFamily="18" charset="0"/>
                <a:cs typeface="Times New Roman" panose="02020603050405020304" pitchFamily="18" charset="0"/>
              </a:rPr>
              <a:t> ab </a:t>
            </a:r>
            <a:r>
              <a:rPr lang="it-IT" altLang="it-IT" sz="2000" i="1" dirty="0" err="1">
                <a:latin typeface="Times New Roman" panose="02020603050405020304" pitchFamily="18" charset="0"/>
                <a:cs typeface="Times New Roman" panose="02020603050405020304" pitchFamily="18" charset="0"/>
              </a:rPr>
              <a:t>aevo</a:t>
            </a:r>
            <a:r>
              <a:rPr lang="it-IT" altLang="it-IT" sz="2000" i="1" dirty="0">
                <a:latin typeface="Times New Roman" panose="02020603050405020304" pitchFamily="18" charset="0"/>
                <a:cs typeface="Times New Roman" panose="02020603050405020304" pitchFamily="18" charset="0"/>
              </a:rPr>
              <a:t>, / </a:t>
            </a:r>
            <a:r>
              <a:rPr lang="it-IT" altLang="it-IT" sz="2000" i="1" dirty="0" err="1">
                <a:latin typeface="Times New Roman" panose="02020603050405020304" pitchFamily="18" charset="0"/>
                <a:cs typeface="Times New Roman" panose="02020603050405020304" pitchFamily="18" charset="0"/>
              </a:rPr>
              <a:t>obscurum</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cingens</a:t>
            </a:r>
            <a:r>
              <a:rPr lang="it-IT" altLang="it-IT" sz="2000" i="1" dirty="0">
                <a:latin typeface="Times New Roman" panose="02020603050405020304" pitchFamily="18" charset="0"/>
                <a:cs typeface="Times New Roman" panose="02020603050405020304" pitchFamily="18" charset="0"/>
              </a:rPr>
              <a:t> </a:t>
            </a:r>
            <a:r>
              <a:rPr lang="it-IT" altLang="it-IT" sz="2000" i="1" u="sng" dirty="0" err="1">
                <a:latin typeface="Times New Roman" panose="02020603050405020304" pitchFamily="18" charset="0"/>
                <a:cs typeface="Times New Roman" panose="02020603050405020304" pitchFamily="18" charset="0"/>
              </a:rPr>
              <a:t>conexis</a:t>
            </a:r>
            <a:r>
              <a:rPr lang="it-IT" altLang="it-IT" sz="2000" i="1" u="sng" dirty="0">
                <a:latin typeface="Times New Roman" panose="02020603050405020304" pitchFamily="18" charset="0"/>
                <a:cs typeface="Times New Roman" panose="02020603050405020304" pitchFamily="18" charset="0"/>
              </a:rPr>
              <a:t> </a:t>
            </a:r>
            <a:r>
              <a:rPr lang="it-IT" altLang="it-IT" sz="2000" i="1" dirty="0">
                <a:latin typeface="Times New Roman" panose="02020603050405020304" pitchFamily="18" charset="0"/>
                <a:cs typeface="Times New Roman" panose="02020603050405020304" pitchFamily="18" charset="0"/>
              </a:rPr>
              <a:t>aera</a:t>
            </a:r>
            <a:r>
              <a:rPr lang="it-IT" altLang="it-IT" sz="2000" i="1" u="sng" dirty="0">
                <a:latin typeface="Times New Roman" panose="02020603050405020304" pitchFamily="18" charset="0"/>
                <a:cs typeface="Times New Roman" panose="02020603050405020304" pitchFamily="18" charset="0"/>
              </a:rPr>
              <a:t> </a:t>
            </a:r>
            <a:r>
              <a:rPr lang="it-IT" altLang="it-IT" sz="2000" i="1" u="sng" dirty="0" err="1">
                <a:latin typeface="Times New Roman" panose="02020603050405020304" pitchFamily="18" charset="0"/>
                <a:cs typeface="Times New Roman" panose="02020603050405020304" pitchFamily="18" charset="0"/>
              </a:rPr>
              <a:t>ramis</a:t>
            </a:r>
            <a:r>
              <a:rPr lang="it-IT" altLang="it-IT" sz="2000" i="1" u="sng" dirty="0">
                <a:latin typeface="Times New Roman" panose="02020603050405020304" pitchFamily="18" charset="0"/>
                <a:cs typeface="Times New Roman" panose="02020603050405020304" pitchFamily="18" charset="0"/>
              </a:rPr>
              <a:t> </a:t>
            </a:r>
            <a:r>
              <a:rPr lang="it-IT" altLang="it-IT" sz="2000" i="1" dirty="0">
                <a:latin typeface="Times New Roman" panose="02020603050405020304" pitchFamily="18" charset="0"/>
                <a:cs typeface="Times New Roman" panose="02020603050405020304" pitchFamily="18" charset="0"/>
              </a:rPr>
              <a:t>/ et </a:t>
            </a:r>
            <a:r>
              <a:rPr lang="it-IT" altLang="it-IT" sz="2000" i="1" dirty="0" err="1">
                <a:latin typeface="Times New Roman" panose="02020603050405020304" pitchFamily="18" charset="0"/>
                <a:cs typeface="Times New Roman" panose="02020603050405020304" pitchFamily="18" charset="0"/>
              </a:rPr>
              <a:t>gelidas</a:t>
            </a:r>
            <a:r>
              <a:rPr lang="it-IT" altLang="it-IT" sz="2000" i="1" dirty="0">
                <a:latin typeface="Times New Roman" panose="02020603050405020304" pitchFamily="18" charset="0"/>
                <a:cs typeface="Times New Roman" panose="02020603050405020304" pitchFamily="18" charset="0"/>
              </a:rPr>
              <a:t> alte </a:t>
            </a:r>
            <a:r>
              <a:rPr lang="it-IT" altLang="it-IT" sz="2000" i="1" dirty="0" err="1">
                <a:latin typeface="Times New Roman" panose="02020603050405020304" pitchFamily="18" charset="0"/>
                <a:cs typeface="Times New Roman" panose="02020603050405020304" pitchFamily="18" charset="0"/>
              </a:rPr>
              <a:t>summotis</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solibus</a:t>
            </a:r>
            <a:r>
              <a:rPr lang="it-IT" altLang="it-IT" sz="2000" i="1" dirty="0">
                <a:latin typeface="Times New Roman" panose="02020603050405020304" pitchFamily="18" charset="0"/>
                <a:cs typeface="Times New Roman" panose="02020603050405020304" pitchFamily="18" charset="0"/>
              </a:rPr>
              <a:t> </a:t>
            </a:r>
            <a:r>
              <a:rPr lang="it-IT" altLang="it-IT" sz="2000" i="1" dirty="0" err="1">
                <a:latin typeface="Times New Roman" panose="02020603050405020304" pitchFamily="18" charset="0"/>
                <a:cs typeface="Times New Roman" panose="02020603050405020304" pitchFamily="18" charset="0"/>
              </a:rPr>
              <a:t>umbras</a:t>
            </a:r>
            <a:r>
              <a:rPr lang="it-IT" altLang="it-IT" sz="2000" dirty="0">
                <a:latin typeface="Times New Roman" panose="02020603050405020304" pitchFamily="18" charset="0"/>
                <a:cs typeface="Times New Roman" panose="02020603050405020304" pitchFamily="18" charset="0"/>
              </a:rPr>
              <a:t>.</a:t>
            </a:r>
          </a:p>
          <a:p>
            <a:pPr algn="just" eaLnBrk="1" hangingPunct="1">
              <a:lnSpc>
                <a:spcPct val="100000"/>
              </a:lnSpc>
              <a:spcBef>
                <a:spcPct val="0"/>
              </a:spcBef>
            </a:pPr>
            <a:r>
              <a:rPr lang="pt-BR" altLang="it-IT" sz="2000" dirty="0">
                <a:latin typeface="Times New Roman" panose="02020603050405020304" pitchFamily="18" charset="0"/>
                <a:cs typeface="Times New Roman" panose="02020603050405020304" pitchFamily="18" charset="0"/>
              </a:rPr>
              <a:t>+ Ov. </a:t>
            </a:r>
            <a:r>
              <a:rPr lang="pt-BR" altLang="it-IT" sz="2000" i="1" dirty="0">
                <a:latin typeface="Times New Roman" panose="02020603050405020304" pitchFamily="18" charset="0"/>
                <a:cs typeface="Times New Roman" panose="02020603050405020304" pitchFamily="18" charset="0"/>
              </a:rPr>
              <a:t>met. </a:t>
            </a:r>
            <a:r>
              <a:rPr lang="pt-BR" altLang="it-IT" sz="2000" dirty="0">
                <a:latin typeface="Times New Roman" panose="02020603050405020304" pitchFamily="18" charset="0"/>
                <a:cs typeface="Times New Roman" panose="02020603050405020304" pitchFamily="18" charset="0"/>
              </a:rPr>
              <a:t>10,53-54 </a:t>
            </a:r>
            <a:r>
              <a:rPr lang="pt-BR" altLang="it-IT" sz="2000" i="1" dirty="0">
                <a:latin typeface="Times New Roman" panose="02020603050405020304" pitchFamily="18" charset="0"/>
                <a:cs typeface="Times New Roman" panose="02020603050405020304" pitchFamily="18" charset="0"/>
              </a:rPr>
              <a:t>carpitur adclivis </a:t>
            </a:r>
            <a:r>
              <a:rPr lang="pt-BR" altLang="it-IT" sz="2000" i="1" u="sng" dirty="0">
                <a:latin typeface="Times New Roman" panose="02020603050405020304" pitchFamily="18" charset="0"/>
                <a:cs typeface="Times New Roman" panose="02020603050405020304" pitchFamily="18" charset="0"/>
              </a:rPr>
              <a:t>per muta silentia trames</a:t>
            </a:r>
            <a:r>
              <a:rPr lang="pt-BR" altLang="it-IT" sz="2000" i="1" dirty="0">
                <a:latin typeface="Times New Roman" panose="02020603050405020304" pitchFamily="18" charset="0"/>
                <a:cs typeface="Times New Roman" panose="02020603050405020304" pitchFamily="18" charset="0"/>
              </a:rPr>
              <a:t>, / arduus, obscurus, </a:t>
            </a:r>
            <a:r>
              <a:rPr lang="pt-BR" altLang="it-IT" sz="2000" i="1" u="sng" dirty="0">
                <a:latin typeface="Times New Roman" panose="02020603050405020304" pitchFamily="18" charset="0"/>
                <a:cs typeface="Times New Roman" panose="02020603050405020304" pitchFamily="18" charset="0"/>
              </a:rPr>
              <a:t>caligine </a:t>
            </a:r>
            <a:r>
              <a:rPr lang="pt-BR" altLang="it-IT" sz="2000" i="1" dirty="0">
                <a:latin typeface="Times New Roman" panose="02020603050405020304" pitchFamily="18" charset="0"/>
                <a:cs typeface="Times New Roman" panose="02020603050405020304" pitchFamily="18" charset="0"/>
              </a:rPr>
              <a:t>densus opaca</a:t>
            </a:r>
          </a:p>
          <a:p>
            <a:pPr algn="just" eaLnBrk="1" hangingPunct="1">
              <a:lnSpc>
                <a:spcPct val="100000"/>
              </a:lnSpc>
              <a:spcBef>
                <a:spcPct val="0"/>
              </a:spcBef>
            </a:pPr>
            <a:endParaRPr lang="pt-BR" altLang="it-IT" sz="2000" dirty="0">
              <a:latin typeface="Times New Roman" panose="02020603050405020304" pitchFamily="18" charset="0"/>
              <a:cs typeface="Times New Roman" panose="02020603050405020304" pitchFamily="18" charset="0"/>
            </a:endParaRPr>
          </a:p>
          <a:p>
            <a:pPr algn="just" eaLnBrk="1" hangingPunct="1">
              <a:lnSpc>
                <a:spcPct val="100000"/>
              </a:lnSpc>
              <a:spcBef>
                <a:spcPct val="0"/>
              </a:spcBef>
            </a:pPr>
            <a:endParaRPr lang="it-IT" altLang="it-IT"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Segnaposto contenuto 4">
            <a:extLst>
              <a:ext uri="{FF2B5EF4-FFF2-40B4-BE49-F238E27FC236}">
                <a16:creationId xmlns:a16="http://schemas.microsoft.com/office/drawing/2014/main" id="{2BFD2FBF-63CB-418F-A9C1-2E3A404490A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7838" y="488950"/>
            <a:ext cx="5537200" cy="4714875"/>
          </a:xfrm>
          <a:blipFill dpi="0" rotWithShape="1">
            <a:blip r:embed="rId3"/>
            <a:srcRect/>
            <a:tile tx="0" ty="0" sx="100000" sy="100000" flip="none" algn="tl"/>
          </a:blipFill>
          <a:ln>
            <a:solidFill>
              <a:schemeClr val="accent1"/>
            </a:solidFill>
            <a:miter lim="800000"/>
            <a:headEnd/>
            <a:tailEnd/>
          </a:ln>
        </p:spPr>
      </p:pic>
      <p:pic>
        <p:nvPicPr>
          <p:cNvPr id="21507" name="Immagine 6" descr="Immagine che contiene mappa&#10;&#10;Descrizione generata automaticamente">
            <a:extLst>
              <a:ext uri="{FF2B5EF4-FFF2-40B4-BE49-F238E27FC236}">
                <a16:creationId xmlns:a16="http://schemas.microsoft.com/office/drawing/2014/main" id="{612254BD-876A-48AD-B789-A41FA5B544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5038" y="488950"/>
            <a:ext cx="6176962" cy="55768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5163051A-C930-4C07-9E15-58EE7D1100C0}"/>
              </a:ext>
            </a:extLst>
          </p:cNvPr>
          <p:cNvSpPr txBox="1"/>
          <p:nvPr/>
        </p:nvSpPr>
        <p:spPr>
          <a:xfrm>
            <a:off x="750888" y="5286375"/>
            <a:ext cx="4991100" cy="923925"/>
          </a:xfrm>
          <a:prstGeom prst="rect">
            <a:avLst/>
          </a:prstGeom>
          <a:noFill/>
          <a:ln w="28575">
            <a:solidFill>
              <a:schemeClr val="accent1"/>
            </a:solidFill>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(tavole tratte da: L. Mondin, </a:t>
            </a:r>
            <a:r>
              <a:rPr kumimoji="0" lang="it-IT" sz="1800" b="0" i="1"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8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pp. 33-34)</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contenuto 2">
            <a:extLst>
              <a:ext uri="{FF2B5EF4-FFF2-40B4-BE49-F238E27FC236}">
                <a16:creationId xmlns:a16="http://schemas.microsoft.com/office/drawing/2014/main" id="{F74BEED6-58E7-4C81-AF54-3C6A08DE4DAB}"/>
              </a:ext>
            </a:extLst>
          </p:cNvPr>
          <p:cNvSpPr>
            <a:spLocks noGrp="1" noChangeArrowheads="1"/>
          </p:cNvSpPr>
          <p:nvPr>
            <p:ph idx="1"/>
          </p:nvPr>
        </p:nvSpPr>
        <p:spPr>
          <a:xfrm>
            <a:off x="0" y="0"/>
            <a:ext cx="12192000" cy="6858000"/>
          </a:xfrm>
          <a:blipFill>
            <a:blip r:embed="rId2"/>
            <a:tile tx="0" ty="0" sx="100000" sy="100000" flip="none" algn="tl"/>
          </a:blipFill>
        </p:spPr>
        <p:txBody>
          <a:bodyPr/>
          <a:lstStyle/>
          <a:p>
            <a:pPr marL="0" indent="0" algn="just" eaLnBrk="1" hangingPunct="1">
              <a:lnSpc>
                <a:spcPct val="100000"/>
              </a:lnSpc>
              <a:spcBef>
                <a:spcPts val="0"/>
              </a:spcBef>
              <a:buFont typeface="Arial" panose="020B0604020202020204" pitchFamily="34" charset="0"/>
              <a:buNone/>
            </a:pPr>
            <a:r>
              <a:rPr lang="pt-BR" altLang="it-IT" sz="1800" b="1" dirty="0">
                <a:latin typeface="Times New Roman" panose="02020603050405020304" pitchFamily="18" charset="0"/>
                <a:cs typeface="Times New Roman" panose="02020603050405020304" pitchFamily="18" charset="0"/>
              </a:rPr>
              <a:t>vv. 23-54 </a:t>
            </a:r>
            <a:r>
              <a:rPr lang="pt-BR" altLang="it-IT" sz="1800" dirty="0">
                <a:latin typeface="Times New Roman" panose="02020603050405020304" pitchFamily="18" charset="0"/>
                <a:cs typeface="Times New Roman" panose="02020603050405020304" pitchFamily="18" charset="0"/>
              </a:rPr>
              <a:t>~ Verg.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2,136-176 (</a:t>
            </a:r>
            <a:r>
              <a:rPr lang="pt-BR" altLang="it-IT" sz="1800" i="1" dirty="0">
                <a:latin typeface="Times New Roman" panose="02020603050405020304" pitchFamily="18" charset="0"/>
                <a:cs typeface="Times New Roman" panose="02020603050405020304" pitchFamily="18" charset="0"/>
              </a:rPr>
              <a:t>laudes Italiae</a:t>
            </a:r>
            <a:r>
              <a:rPr lang="pt-BR" altLang="it-IT" sz="1800" dirty="0">
                <a:latin typeface="Times New Roman" panose="02020603050405020304" pitchFamily="18" charset="0"/>
                <a:cs typeface="Times New Roman" panose="02020603050405020304" pitchFamily="18" charset="0"/>
              </a:rPr>
              <a:t>)</a:t>
            </a:r>
            <a:endParaRPr lang="pt-BR" altLang="it-IT" sz="1800" b="1" dirty="0">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Font typeface="Arial" panose="020B0604020202020204" pitchFamily="34" charset="0"/>
              <a:buNone/>
            </a:pPr>
            <a:endParaRPr lang="pt-BR" altLang="it-IT" sz="1800" dirty="0">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Font typeface="Arial" panose="020B0604020202020204" pitchFamily="34" charset="0"/>
              <a:buNone/>
            </a:pPr>
            <a:r>
              <a:rPr lang="pt-BR" altLang="it-IT" sz="1800" b="1" dirty="0">
                <a:latin typeface="Times New Roman" panose="02020603050405020304" pitchFamily="18" charset="0"/>
                <a:cs typeface="Times New Roman" panose="02020603050405020304" pitchFamily="18" charset="0"/>
              </a:rPr>
              <a:t>v. 23 </a:t>
            </a:r>
            <a:r>
              <a:rPr lang="fr-FR" sz="1800" b="1" i="1" dirty="0">
                <a:solidFill>
                  <a:srgbClr val="000000"/>
                </a:solidFill>
                <a:effectLst/>
                <a:latin typeface="Times New Roman" panose="02020603050405020304" pitchFamily="18" charset="0"/>
                <a:cs typeface="Times New Roman" panose="02020603050405020304" pitchFamily="18" charset="0"/>
              </a:rPr>
              <a:t>Salve, </a:t>
            </a:r>
            <a:r>
              <a:rPr lang="fr-FR" sz="1800" b="1" i="1" dirty="0" err="1">
                <a:solidFill>
                  <a:srgbClr val="000000"/>
                </a:solidFill>
                <a:effectLst/>
                <a:latin typeface="Times New Roman" panose="02020603050405020304" pitchFamily="18" charset="0"/>
                <a:cs typeface="Times New Roman" panose="02020603050405020304" pitchFamily="18" charset="0"/>
              </a:rPr>
              <a:t>amnis</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effectLst/>
                <a:latin typeface="Times New Roman" panose="02020603050405020304" pitchFamily="18" charset="0"/>
                <a:cs typeface="Times New Roman" panose="02020603050405020304" pitchFamily="18" charset="0"/>
              </a:rPr>
              <a:t>laudate</a:t>
            </a:r>
            <a:r>
              <a:rPr lang="fr-FR" sz="1800" b="1" i="1" dirty="0">
                <a:solidFill>
                  <a:srgbClr val="000000"/>
                </a:solidFill>
                <a:effectLst/>
                <a:latin typeface="Times New Roman" panose="02020603050405020304" pitchFamily="18" charset="0"/>
                <a:cs typeface="Times New Roman" panose="02020603050405020304" pitchFamily="18" charset="0"/>
              </a:rPr>
              <a:t> agris, </a:t>
            </a:r>
            <a:r>
              <a:rPr lang="fr-FR" sz="1800" b="1" i="1" dirty="0" err="1">
                <a:solidFill>
                  <a:srgbClr val="000000"/>
                </a:solidFill>
                <a:effectLst/>
                <a:latin typeface="Times New Roman" panose="02020603050405020304" pitchFamily="18" charset="0"/>
                <a:cs typeface="Times New Roman" panose="02020603050405020304" pitchFamily="18" charset="0"/>
              </a:rPr>
              <a:t>laudate</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effectLst/>
                <a:latin typeface="Times New Roman" panose="02020603050405020304" pitchFamily="18" charset="0"/>
                <a:cs typeface="Times New Roman" panose="02020603050405020304" pitchFamily="18" charset="0"/>
              </a:rPr>
              <a:t>colonis</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pt-BR" altLang="it-IT" sz="1800" dirty="0">
                <a:latin typeface="Times New Roman" panose="02020603050405020304" pitchFamily="18" charset="0"/>
                <a:cs typeface="Times New Roman" panose="02020603050405020304" pitchFamily="18" charset="0"/>
              </a:rPr>
              <a:t>~ </a:t>
            </a:r>
            <a:r>
              <a:rPr lang="pt-BR" altLang="it-IT" sz="1800" b="1" dirty="0">
                <a:latin typeface="Times New Roman" panose="02020603050405020304" pitchFamily="18" charset="0"/>
                <a:cs typeface="Times New Roman" panose="02020603050405020304" pitchFamily="18" charset="0"/>
              </a:rPr>
              <a:t>v. 381 </a:t>
            </a:r>
            <a:r>
              <a:rPr lang="fr-FR" sz="1800" b="1" i="1" dirty="0">
                <a:solidFill>
                  <a:srgbClr val="000000"/>
                </a:solidFill>
                <a:effectLst/>
                <a:latin typeface="Times New Roman" panose="02020603050405020304" pitchFamily="18" charset="0"/>
                <a:cs typeface="Times New Roman" panose="02020603050405020304" pitchFamily="18" charset="0"/>
              </a:rPr>
              <a:t>Salve, magne </a:t>
            </a:r>
            <a:r>
              <a:rPr lang="fr-FR" sz="1800" b="1" i="1" dirty="0" err="1">
                <a:solidFill>
                  <a:srgbClr val="000000"/>
                </a:solidFill>
                <a:effectLst/>
                <a:latin typeface="Times New Roman" panose="02020603050405020304" pitchFamily="18" charset="0"/>
                <a:cs typeface="Times New Roman" panose="02020603050405020304" pitchFamily="18" charset="0"/>
              </a:rPr>
              <a:t>parens</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effectLst/>
                <a:latin typeface="Times New Roman" panose="02020603050405020304" pitchFamily="18" charset="0"/>
                <a:cs typeface="Times New Roman" panose="02020603050405020304" pitchFamily="18" charset="0"/>
              </a:rPr>
              <a:t>frugumque</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latin typeface="Times New Roman" panose="02020603050405020304" pitchFamily="18" charset="0"/>
                <a:cs typeface="Times New Roman" panose="02020603050405020304" pitchFamily="18" charset="0"/>
              </a:rPr>
              <a:t>v</a:t>
            </a:r>
            <a:r>
              <a:rPr lang="fr-FR" sz="1800" b="1" i="1" dirty="0" err="1">
                <a:solidFill>
                  <a:srgbClr val="000000"/>
                </a:solidFill>
                <a:effectLst/>
                <a:latin typeface="Times New Roman" panose="02020603050405020304" pitchFamily="18" charset="0"/>
                <a:cs typeface="Times New Roman" panose="02020603050405020304" pitchFamily="18" charset="0"/>
              </a:rPr>
              <a:t>irumque</a:t>
            </a:r>
            <a:r>
              <a:rPr lang="fr-FR" sz="1800" b="1" i="1" dirty="0">
                <a:solidFill>
                  <a:srgbClr val="000000"/>
                </a:solidFill>
                <a:effectLst/>
                <a:latin typeface="Times New Roman" panose="02020603050405020304" pitchFamily="18" charset="0"/>
                <a:cs typeface="Times New Roman" panose="02020603050405020304" pitchFamily="18" charset="0"/>
              </a:rPr>
              <a:t>, </a:t>
            </a:r>
            <a:r>
              <a:rPr lang="fr-FR" sz="1800" b="1" i="1" dirty="0" err="1">
                <a:solidFill>
                  <a:srgbClr val="000000"/>
                </a:solidFill>
                <a:effectLst/>
                <a:latin typeface="Times New Roman" panose="02020603050405020304" pitchFamily="18" charset="0"/>
                <a:cs typeface="Times New Roman" panose="02020603050405020304" pitchFamily="18" charset="0"/>
              </a:rPr>
              <a:t>Mosella</a:t>
            </a:r>
            <a:r>
              <a:rPr lang="fr-FR" sz="1800" b="1" i="1" dirty="0">
                <a:solidFill>
                  <a:srgbClr val="000000"/>
                </a:solidFill>
                <a:effectLst/>
                <a:latin typeface="Times New Roman" panose="02020603050405020304" pitchFamily="18" charset="0"/>
                <a:cs typeface="Times New Roman" panose="02020603050405020304" pitchFamily="18" charset="0"/>
              </a:rPr>
              <a:t>!</a:t>
            </a:r>
            <a:endParaRPr lang="pt-BR" altLang="it-IT" sz="1800" b="1" i="1" dirty="0">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Font typeface="Arial" panose="020B0604020202020204" pitchFamily="34" charset="0"/>
              <a:buNone/>
            </a:pPr>
            <a:r>
              <a:rPr lang="pt-BR" altLang="it-IT" sz="1800" dirty="0">
                <a:latin typeface="Times New Roman" panose="02020603050405020304" pitchFamily="18" charset="0"/>
                <a:cs typeface="Times New Roman" panose="02020603050405020304" pitchFamily="18" charset="0"/>
              </a:rPr>
              <a:t>~ Verg.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2,173-174 </a:t>
            </a:r>
            <a:r>
              <a:rPr lang="fr-FR" altLang="it-IT" sz="1800" i="1" u="sng" dirty="0">
                <a:latin typeface="Times New Roman" panose="02020603050405020304" pitchFamily="18" charset="0"/>
                <a:cs typeface="Times New Roman" panose="02020603050405020304" pitchFamily="18" charset="0"/>
              </a:rPr>
              <a:t>Salve, magna </a:t>
            </a:r>
            <a:r>
              <a:rPr lang="fr-FR" altLang="it-IT" sz="1800" i="1" u="sng" dirty="0" err="1">
                <a:latin typeface="Times New Roman" panose="02020603050405020304" pitchFamily="18" charset="0"/>
                <a:cs typeface="Times New Roman" panose="02020603050405020304" pitchFamily="18" charset="0"/>
              </a:rPr>
              <a:t>parens</a:t>
            </a:r>
            <a:r>
              <a:rPr lang="fr-FR" altLang="it-IT" sz="1800" i="1" u="sng" dirty="0">
                <a:latin typeface="Times New Roman" panose="02020603050405020304" pitchFamily="18" charset="0"/>
                <a:cs typeface="Times New Roman" panose="02020603050405020304" pitchFamily="18" charset="0"/>
              </a:rPr>
              <a:t> </a:t>
            </a:r>
            <a:r>
              <a:rPr lang="fr-FR" altLang="it-IT" sz="1800" i="1" u="sng" dirty="0" err="1">
                <a:latin typeface="Times New Roman" panose="02020603050405020304" pitchFamily="18" charset="0"/>
                <a:cs typeface="Times New Roman" panose="02020603050405020304" pitchFamily="18" charset="0"/>
              </a:rPr>
              <a:t>frugum</a:t>
            </a:r>
            <a:r>
              <a:rPr lang="fr-FR" altLang="it-IT" sz="1800" i="1" u="sng" dirty="0">
                <a:latin typeface="Times New Roman" panose="02020603050405020304" pitchFamily="18" charset="0"/>
                <a:cs typeface="Times New Roman" panose="02020603050405020304" pitchFamily="18" charset="0"/>
              </a:rPr>
              <a:t>, </a:t>
            </a:r>
            <a:r>
              <a:rPr lang="fr-FR" altLang="it-IT" sz="1800" i="1" u="sng" dirty="0" err="1">
                <a:latin typeface="Times New Roman" panose="02020603050405020304" pitchFamily="18" charset="0"/>
                <a:cs typeface="Times New Roman" panose="02020603050405020304" pitchFamily="18" charset="0"/>
              </a:rPr>
              <a:t>Saturnia</a:t>
            </a:r>
            <a:r>
              <a:rPr lang="fr-FR" altLang="it-IT" sz="1800" i="1" u="sng" dirty="0">
                <a:latin typeface="Times New Roman" panose="02020603050405020304" pitchFamily="18" charset="0"/>
                <a:cs typeface="Times New Roman" panose="02020603050405020304" pitchFamily="18" charset="0"/>
              </a:rPr>
              <a:t> </a:t>
            </a:r>
            <a:r>
              <a:rPr lang="fr-FR" altLang="it-IT" sz="1800" i="1" u="sng" dirty="0" err="1">
                <a:latin typeface="Times New Roman" panose="02020603050405020304" pitchFamily="18" charset="0"/>
                <a:cs typeface="Times New Roman" panose="02020603050405020304" pitchFamily="18" charset="0"/>
              </a:rPr>
              <a:t>tellus</a:t>
            </a:r>
            <a:r>
              <a:rPr lang="fr-FR" altLang="it-IT" sz="1800" i="1" u="sng" dirty="0">
                <a:latin typeface="Times New Roman" panose="02020603050405020304" pitchFamily="18" charset="0"/>
                <a:cs typeface="Times New Roman" panose="02020603050405020304" pitchFamily="18" charset="0"/>
              </a:rPr>
              <a:t>, / magna </a:t>
            </a:r>
            <a:r>
              <a:rPr lang="fr-FR" altLang="it-IT" sz="1800" i="1" u="sng" dirty="0" err="1">
                <a:latin typeface="Times New Roman" panose="02020603050405020304" pitchFamily="18" charset="0"/>
                <a:cs typeface="Times New Roman" panose="02020603050405020304" pitchFamily="18" charset="0"/>
              </a:rPr>
              <a:t>virum</a:t>
            </a:r>
            <a:r>
              <a:rPr lang="fr-FR" altLang="it-IT" sz="1800" i="1" dirty="0">
                <a:latin typeface="Times New Roman" panose="02020603050405020304" pitchFamily="18" charset="0"/>
                <a:cs typeface="Times New Roman" panose="02020603050405020304" pitchFamily="18" charset="0"/>
              </a:rPr>
              <a:t>: </a:t>
            </a:r>
            <a:r>
              <a:rPr lang="fr-FR" altLang="it-IT" sz="1800" i="1" dirty="0" err="1">
                <a:latin typeface="Times New Roman" panose="02020603050405020304" pitchFamily="18" charset="0"/>
                <a:cs typeface="Times New Roman" panose="02020603050405020304" pitchFamily="18" charset="0"/>
              </a:rPr>
              <a:t>tibi</a:t>
            </a:r>
            <a:r>
              <a:rPr lang="fr-FR" altLang="it-IT" sz="1800" i="1" dirty="0">
                <a:latin typeface="Times New Roman" panose="02020603050405020304" pitchFamily="18" charset="0"/>
                <a:cs typeface="Times New Roman" panose="02020603050405020304" pitchFamily="18" charset="0"/>
              </a:rPr>
              <a:t> </a:t>
            </a:r>
            <a:r>
              <a:rPr lang="fr-FR" altLang="it-IT" sz="1800" i="1" dirty="0" err="1">
                <a:latin typeface="Times New Roman" panose="02020603050405020304" pitchFamily="18" charset="0"/>
                <a:cs typeface="Times New Roman" panose="02020603050405020304" pitchFamily="18" charset="0"/>
              </a:rPr>
              <a:t>res</a:t>
            </a:r>
            <a:r>
              <a:rPr lang="fr-FR" altLang="it-IT" sz="1800" i="1" dirty="0">
                <a:latin typeface="Times New Roman" panose="02020603050405020304" pitchFamily="18" charset="0"/>
                <a:cs typeface="Times New Roman" panose="02020603050405020304" pitchFamily="18" charset="0"/>
              </a:rPr>
              <a:t> </a:t>
            </a:r>
            <a:r>
              <a:rPr lang="fr-FR" altLang="it-IT" sz="1800" i="1" dirty="0" err="1">
                <a:latin typeface="Times New Roman" panose="02020603050405020304" pitchFamily="18" charset="0"/>
                <a:cs typeface="Times New Roman" panose="02020603050405020304" pitchFamily="18" charset="0"/>
              </a:rPr>
              <a:t>antiquae</a:t>
            </a:r>
            <a:r>
              <a:rPr lang="fr-FR" altLang="it-IT" sz="1800" i="1" dirty="0">
                <a:latin typeface="Times New Roman" panose="02020603050405020304" pitchFamily="18" charset="0"/>
                <a:cs typeface="Times New Roman" panose="02020603050405020304" pitchFamily="18" charset="0"/>
              </a:rPr>
              <a:t> </a:t>
            </a:r>
            <a:r>
              <a:rPr lang="fr-FR" altLang="it-IT" sz="1800" i="1" dirty="0" err="1">
                <a:latin typeface="Times New Roman" panose="02020603050405020304" pitchFamily="18" charset="0"/>
                <a:cs typeface="Times New Roman" panose="02020603050405020304" pitchFamily="18" charset="0"/>
              </a:rPr>
              <a:t>laudis</a:t>
            </a:r>
            <a:r>
              <a:rPr lang="fr-FR" altLang="it-IT" sz="1800" i="1" dirty="0">
                <a:latin typeface="Times New Roman" panose="02020603050405020304" pitchFamily="18" charset="0"/>
                <a:cs typeface="Times New Roman" panose="02020603050405020304" pitchFamily="18" charset="0"/>
              </a:rPr>
              <a:t> et </a:t>
            </a:r>
            <a:r>
              <a:rPr lang="fr-FR" altLang="it-IT" sz="1800" i="1" dirty="0" err="1">
                <a:latin typeface="Times New Roman" panose="02020603050405020304" pitchFamily="18" charset="0"/>
                <a:cs typeface="Times New Roman" panose="02020603050405020304" pitchFamily="18" charset="0"/>
              </a:rPr>
              <a:t>artis</a:t>
            </a:r>
            <a:r>
              <a:rPr lang="fr-FR" altLang="it-IT" sz="1800" i="1" dirty="0">
                <a:latin typeface="Times New Roman" panose="02020603050405020304" pitchFamily="18" charset="0"/>
                <a:cs typeface="Times New Roman" panose="02020603050405020304" pitchFamily="18" charset="0"/>
              </a:rPr>
              <a:t>   </a:t>
            </a:r>
          </a:p>
          <a:p>
            <a:pPr marL="0" indent="0" algn="just" eaLnBrk="1" hangingPunct="1">
              <a:lnSpc>
                <a:spcPct val="100000"/>
              </a:lnSpc>
              <a:spcBef>
                <a:spcPts val="0"/>
              </a:spcBef>
              <a:buFont typeface="Arial" panose="020B0604020202020204" pitchFamily="34" charset="0"/>
              <a:buNone/>
            </a:pPr>
            <a:endParaRPr lang="pt-BR" altLang="it-IT" sz="1800" i="1"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r>
              <a:rPr lang="pt-BR" altLang="it-IT" sz="1800" b="1" dirty="0">
                <a:latin typeface="Times New Roman" panose="02020603050405020304" pitchFamily="18" charset="0"/>
                <a:cs typeface="Times New Roman" panose="02020603050405020304" pitchFamily="18" charset="0"/>
              </a:rPr>
              <a:t>v. 25 </a:t>
            </a:r>
            <a:r>
              <a:rPr lang="it-IT" sz="1800" b="1" i="1" dirty="0" err="1">
                <a:solidFill>
                  <a:srgbClr val="000000"/>
                </a:solidFill>
                <a:effectLst/>
                <a:latin typeface="Times New Roman" panose="02020603050405020304" pitchFamily="18" charset="0"/>
                <a:cs typeface="Times New Roman" panose="02020603050405020304" pitchFamily="18" charset="0"/>
              </a:rPr>
              <a:t>Amnis</a:t>
            </a:r>
            <a:r>
              <a:rPr lang="it-IT" sz="1800" b="1" i="1" dirty="0">
                <a:solidFill>
                  <a:srgbClr val="000000"/>
                </a:solidFill>
                <a:effectLst/>
                <a:latin typeface="Times New Roman" panose="02020603050405020304" pitchFamily="18" charset="0"/>
                <a:cs typeface="Times New Roman" panose="02020603050405020304" pitchFamily="18" charset="0"/>
              </a:rPr>
              <a:t> odorifero </a:t>
            </a:r>
            <a:r>
              <a:rPr lang="it-IT" sz="1800" b="1" i="1" dirty="0" err="1">
                <a:solidFill>
                  <a:srgbClr val="000000"/>
                </a:solidFill>
                <a:effectLst/>
                <a:latin typeface="Times New Roman" panose="02020603050405020304" pitchFamily="18" charset="0"/>
                <a:cs typeface="Times New Roman" panose="02020603050405020304" pitchFamily="18" charset="0"/>
              </a:rPr>
              <a:t>iuga</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latin typeface="Times New Roman" panose="02020603050405020304" pitchFamily="18" charset="0"/>
                <a:cs typeface="Times New Roman" panose="02020603050405020304" pitchFamily="18" charset="0"/>
              </a:rPr>
              <a:t>v</a:t>
            </a:r>
            <a:r>
              <a:rPr lang="it-IT" sz="1800" b="1" i="1" dirty="0" err="1">
                <a:solidFill>
                  <a:srgbClr val="000000"/>
                </a:solidFill>
                <a:effectLst/>
                <a:latin typeface="Times New Roman" panose="02020603050405020304" pitchFamily="18" charset="0"/>
                <a:cs typeface="Times New Roman" panose="02020603050405020304" pitchFamily="18" charset="0"/>
              </a:rPr>
              <a:t>itea</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consite</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Baccho</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pt-BR" altLang="it-IT" sz="1800" dirty="0">
                <a:latin typeface="Times New Roman" panose="02020603050405020304" pitchFamily="18" charset="0"/>
                <a:cs typeface="Times New Roman" panose="02020603050405020304" pitchFamily="18" charset="0"/>
              </a:rPr>
              <a:t>~ Verg.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4,279 </a:t>
            </a:r>
            <a:r>
              <a:rPr lang="it-IT" altLang="it-IT" sz="1800" i="1" dirty="0" err="1">
                <a:latin typeface="Times New Roman" panose="02020603050405020304" pitchFamily="18" charset="0"/>
                <a:cs typeface="Times New Roman" panose="02020603050405020304" pitchFamily="18" charset="0"/>
              </a:rPr>
              <a:t>huius</a:t>
            </a:r>
            <a:r>
              <a:rPr lang="it-IT" altLang="it-IT" sz="1800" i="1" dirty="0">
                <a:latin typeface="Times New Roman" panose="02020603050405020304" pitchFamily="18" charset="0"/>
                <a:cs typeface="Times New Roman" panose="02020603050405020304" pitchFamily="18" charset="0"/>
              </a:rPr>
              <a:t> </a:t>
            </a:r>
            <a:r>
              <a:rPr lang="it-IT" altLang="it-IT" sz="1800" i="1" u="sng" dirty="0">
                <a:latin typeface="Times New Roman" panose="02020603050405020304" pitchFamily="18" charset="0"/>
                <a:cs typeface="Times New Roman" panose="02020603050405020304" pitchFamily="18" charset="0"/>
              </a:rPr>
              <a:t>odorato</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radices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incoque</a:t>
            </a:r>
            <a:r>
              <a:rPr lang="it-IT" altLang="it-IT" sz="1800" i="1" dirty="0">
                <a:latin typeface="Times New Roman" panose="02020603050405020304" pitchFamily="18" charset="0"/>
                <a:cs typeface="Times New Roman" panose="02020603050405020304" pitchFamily="18" charset="0"/>
              </a:rPr>
              <a:t> </a:t>
            </a:r>
            <a:r>
              <a:rPr lang="it-IT" altLang="it-IT" sz="1800" i="1" u="sng" dirty="0" err="1">
                <a:latin typeface="Times New Roman" panose="02020603050405020304" pitchFamily="18" charset="0"/>
                <a:cs typeface="Times New Roman" panose="02020603050405020304" pitchFamily="18" charset="0"/>
              </a:rPr>
              <a:t>Baccho</a:t>
            </a:r>
            <a:endParaRPr lang="pt-BR" altLang="it-IT" sz="1800" i="1" u="sng"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endParaRPr lang="pt-BR" altLang="it-IT" sz="18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r>
              <a:rPr lang="pt-BR" altLang="it-IT" sz="1800" b="1" dirty="0">
                <a:latin typeface="Times New Roman" panose="02020603050405020304" pitchFamily="18" charset="0"/>
                <a:cs typeface="Times New Roman" panose="02020603050405020304" pitchFamily="18" charset="0"/>
              </a:rPr>
              <a:t>v. 26 </a:t>
            </a:r>
            <a:r>
              <a:rPr lang="pt-BR" sz="1800" b="1" i="1" dirty="0">
                <a:solidFill>
                  <a:srgbClr val="000000"/>
                </a:solidFill>
                <a:effectLst/>
                <a:latin typeface="Times New Roman" panose="02020603050405020304" pitchFamily="18" charset="0"/>
                <a:cs typeface="Times New Roman" panose="02020603050405020304" pitchFamily="18" charset="0"/>
              </a:rPr>
              <a:t>Consite gramineas, amnis viridissime, ripas!</a:t>
            </a:r>
            <a:r>
              <a:rPr lang="pt-BR" sz="1800" b="0" i="0" dirty="0">
                <a:solidFill>
                  <a:srgbClr val="000000"/>
                </a:solidFill>
                <a:effectLst/>
                <a:latin typeface="georgia" panose="02040502050405020303" pitchFamily="18" charset="0"/>
              </a:rPr>
              <a:t> </a:t>
            </a:r>
            <a:r>
              <a:rPr lang="pt-BR" altLang="it-IT" sz="1800" dirty="0">
                <a:latin typeface="Times New Roman" panose="02020603050405020304" pitchFamily="18" charset="0"/>
                <a:cs typeface="Times New Roman" panose="02020603050405020304" pitchFamily="18" charset="0"/>
              </a:rPr>
              <a:t>~ Verg.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2,219 </a:t>
            </a:r>
            <a:r>
              <a:rPr lang="it-IT" altLang="it-IT" sz="1800" i="1" dirty="0" err="1">
                <a:latin typeface="Times New Roman" panose="02020603050405020304" pitchFamily="18" charset="0"/>
                <a:cs typeface="Times New Roman" panose="02020603050405020304" pitchFamily="18" charset="0"/>
              </a:rPr>
              <a:t>quaeque</a:t>
            </a:r>
            <a:r>
              <a:rPr lang="it-IT" altLang="it-IT" sz="1800" i="1" dirty="0">
                <a:latin typeface="Times New Roman" panose="02020603050405020304" pitchFamily="18" charset="0"/>
                <a:cs typeface="Times New Roman" panose="02020603050405020304" pitchFamily="18" charset="0"/>
              </a:rPr>
              <a:t> suo </a:t>
            </a:r>
            <a:r>
              <a:rPr lang="it-IT" altLang="it-IT" sz="1800" i="1" dirty="0" err="1">
                <a:latin typeface="Times New Roman" panose="02020603050405020304" pitchFamily="18" charset="0"/>
                <a:cs typeface="Times New Roman" panose="02020603050405020304" pitchFamily="18" charset="0"/>
              </a:rPr>
              <a:t>semper</a:t>
            </a:r>
            <a:r>
              <a:rPr lang="it-IT" altLang="it-IT" sz="1800" i="1" dirty="0">
                <a:latin typeface="Times New Roman" panose="02020603050405020304" pitchFamily="18" charset="0"/>
                <a:cs typeface="Times New Roman" panose="02020603050405020304" pitchFamily="18" charset="0"/>
              </a:rPr>
              <a:t> </a:t>
            </a:r>
            <a:r>
              <a:rPr lang="it-IT" altLang="it-IT" sz="1800" i="1" u="sng" dirty="0">
                <a:latin typeface="Times New Roman" panose="02020603050405020304" pitchFamily="18" charset="0"/>
                <a:cs typeface="Times New Roman" panose="02020603050405020304" pitchFamily="18" charset="0"/>
              </a:rPr>
              <a:t>viridi</a:t>
            </a:r>
            <a:r>
              <a:rPr lang="it-IT" altLang="it-IT" sz="1800" i="1" dirty="0">
                <a:latin typeface="Times New Roman" panose="02020603050405020304" pitchFamily="18" charset="0"/>
                <a:cs typeface="Times New Roman" panose="02020603050405020304" pitchFamily="18" charset="0"/>
              </a:rPr>
              <a:t> se </a:t>
            </a:r>
            <a:r>
              <a:rPr lang="it-IT" altLang="it-IT" sz="1800" i="1" u="sng" dirty="0" err="1">
                <a:latin typeface="Times New Roman" panose="02020603050405020304" pitchFamily="18" charset="0"/>
                <a:cs typeface="Times New Roman" panose="02020603050405020304" pitchFamily="18" charset="0"/>
              </a:rPr>
              <a:t>gramine</a:t>
            </a:r>
            <a:r>
              <a:rPr lang="it-IT" altLang="it-IT" sz="1800" i="1" dirty="0">
                <a:latin typeface="Times New Roman" panose="02020603050405020304" pitchFamily="18" charset="0"/>
                <a:cs typeface="Times New Roman" panose="02020603050405020304" pitchFamily="18" charset="0"/>
              </a:rPr>
              <a:t> </a:t>
            </a:r>
            <a:r>
              <a:rPr lang="it-IT" altLang="it-IT" sz="1800" i="1" err="1">
                <a:latin typeface="Times New Roman" panose="02020603050405020304" pitchFamily="18" charset="0"/>
                <a:cs typeface="Times New Roman" panose="02020603050405020304" pitchFamily="18" charset="0"/>
              </a:rPr>
              <a:t>vestit</a:t>
            </a:r>
            <a:r>
              <a:rPr lang="it-IT" altLang="it-IT" sz="1800" i="1">
                <a:latin typeface="Times New Roman" panose="02020603050405020304" pitchFamily="18" charset="0"/>
                <a:cs typeface="Times New Roman" panose="02020603050405020304" pitchFamily="18" charset="0"/>
              </a:rPr>
              <a:t> </a:t>
            </a:r>
          </a:p>
          <a:p>
            <a:pPr marL="0" indent="0" algn="just" eaLnBrk="1" hangingPunct="1">
              <a:lnSpc>
                <a:spcPct val="100000"/>
              </a:lnSpc>
              <a:spcBef>
                <a:spcPts val="0"/>
              </a:spcBef>
              <a:buFont typeface="Arial" panose="020B0604020202020204" pitchFamily="34" charset="0"/>
              <a:buNone/>
            </a:pPr>
            <a:r>
              <a:rPr lang="pt-BR" altLang="it-IT" sz="1800" i="1">
                <a:latin typeface="Times New Roman" panose="02020603050405020304" pitchFamily="18" charset="0"/>
                <a:cs typeface="Times New Roman" panose="02020603050405020304" pitchFamily="18" charset="0"/>
              </a:rPr>
              <a:t>+ </a:t>
            </a:r>
            <a:r>
              <a:rPr lang="pt-BR" altLang="it-IT" sz="1800" i="1" dirty="0">
                <a:latin typeface="Times New Roman" panose="02020603050405020304" pitchFamily="18" charset="0"/>
                <a:cs typeface="Times New Roman" panose="02020603050405020304" pitchFamily="18" charset="0"/>
              </a:rPr>
              <a:t>georg. </a:t>
            </a:r>
            <a:r>
              <a:rPr lang="pt-BR" altLang="it-IT" sz="1800" dirty="0">
                <a:latin typeface="Times New Roman" panose="02020603050405020304" pitchFamily="18" charset="0"/>
                <a:cs typeface="Times New Roman" panose="02020603050405020304" pitchFamily="18" charset="0"/>
              </a:rPr>
              <a:t>3,144</a:t>
            </a:r>
            <a:r>
              <a:rPr lang="pt-BR"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flumina</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muscus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ubi</a:t>
            </a:r>
            <a:r>
              <a:rPr lang="it-IT" altLang="it-IT" sz="1800" i="1" dirty="0">
                <a:latin typeface="Times New Roman" panose="02020603050405020304" pitchFamily="18" charset="0"/>
                <a:cs typeface="Times New Roman" panose="02020603050405020304" pitchFamily="18" charset="0"/>
              </a:rPr>
              <a:t> et </a:t>
            </a:r>
            <a:r>
              <a:rPr lang="it-IT" altLang="it-IT" sz="1800" i="1" u="sng" dirty="0" err="1">
                <a:latin typeface="Times New Roman" panose="02020603050405020304" pitchFamily="18" charset="0"/>
                <a:cs typeface="Times New Roman" panose="02020603050405020304" pitchFamily="18" charset="0"/>
              </a:rPr>
              <a:t>viridissima</a:t>
            </a:r>
            <a:r>
              <a:rPr lang="it-IT" altLang="it-IT" sz="1800" i="1" u="sng" dirty="0">
                <a:latin typeface="Times New Roman" panose="02020603050405020304" pitchFamily="18" charset="0"/>
                <a:cs typeface="Times New Roman" panose="02020603050405020304" pitchFamily="18" charset="0"/>
              </a:rPr>
              <a:t> </a:t>
            </a:r>
            <a:r>
              <a:rPr lang="it-IT" altLang="it-IT" sz="1800" i="1" u="sng" dirty="0" err="1">
                <a:latin typeface="Times New Roman" panose="02020603050405020304" pitchFamily="18" charset="0"/>
                <a:cs typeface="Times New Roman" panose="02020603050405020304" pitchFamily="18" charset="0"/>
              </a:rPr>
              <a:t>gramine</a:t>
            </a:r>
            <a:r>
              <a:rPr lang="it-IT" altLang="it-IT" sz="1800" i="1" u="sng" dirty="0">
                <a:latin typeface="Times New Roman" panose="02020603050405020304" pitchFamily="18" charset="0"/>
                <a:cs typeface="Times New Roman" panose="02020603050405020304" pitchFamily="18" charset="0"/>
              </a:rPr>
              <a:t> ripa</a:t>
            </a:r>
            <a:endParaRPr lang="pt-BR" altLang="it-IT" sz="1800" i="1" u="sng"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endParaRPr lang="it-IT" altLang="it-IT" sz="18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Font typeface="Arial" panose="020B0604020202020204" pitchFamily="34" charset="0"/>
              <a:buNone/>
            </a:pPr>
            <a:r>
              <a:rPr lang="it-IT" altLang="it-IT" sz="1800" b="1" dirty="0" err="1">
                <a:latin typeface="Times New Roman" panose="02020603050405020304" pitchFamily="18" charset="0"/>
                <a:cs typeface="Times New Roman" panose="02020603050405020304" pitchFamily="18" charset="0"/>
              </a:rPr>
              <a:t>vv</a:t>
            </a:r>
            <a:r>
              <a:rPr lang="it-IT" altLang="it-IT" sz="1800" b="1" dirty="0">
                <a:latin typeface="Times New Roman" panose="02020603050405020304" pitchFamily="18" charset="0"/>
                <a:cs typeface="Times New Roman" panose="02020603050405020304" pitchFamily="18" charset="0"/>
              </a:rPr>
              <a:t>. 27-32 </a:t>
            </a:r>
            <a:r>
              <a:rPr lang="it-IT" altLang="it-IT" sz="1800" dirty="0">
                <a:latin typeface="Times New Roman" panose="02020603050405020304" pitchFamily="18" charset="0"/>
                <a:cs typeface="Times New Roman" panose="02020603050405020304" pitchFamily="18" charset="0"/>
              </a:rPr>
              <a:t>~ </a:t>
            </a:r>
            <a:r>
              <a:rPr lang="pt-BR" altLang="it-IT" sz="1800" dirty="0">
                <a:latin typeface="Times New Roman" panose="02020603050405020304" pitchFamily="18" charset="0"/>
                <a:cs typeface="Times New Roman" panose="02020603050405020304" pitchFamily="18" charset="0"/>
              </a:rPr>
              <a:t>Verg. </a:t>
            </a:r>
            <a:r>
              <a:rPr lang="pt-BR" altLang="it-IT" sz="1800" i="1" dirty="0">
                <a:latin typeface="Times New Roman" panose="02020603050405020304" pitchFamily="18" charset="0"/>
                <a:cs typeface="Times New Roman" panose="02020603050405020304" pitchFamily="18" charset="0"/>
              </a:rPr>
              <a:t>georg. </a:t>
            </a:r>
            <a:r>
              <a:rPr lang="it-IT" altLang="it-IT" sz="1800" dirty="0">
                <a:latin typeface="Times New Roman" panose="02020603050405020304" pitchFamily="18" charset="0"/>
                <a:cs typeface="Times New Roman" panose="02020603050405020304" pitchFamily="18" charset="0"/>
              </a:rPr>
              <a:t>2,158-164 </a:t>
            </a:r>
            <a:r>
              <a:rPr lang="it-IT" altLang="it-IT" sz="1800" i="1" dirty="0">
                <a:latin typeface="Times New Roman" panose="02020603050405020304" pitchFamily="18" charset="0"/>
                <a:cs typeface="Times New Roman" panose="02020603050405020304" pitchFamily="18" charset="0"/>
              </a:rPr>
              <a:t>an mare </a:t>
            </a:r>
            <a:r>
              <a:rPr lang="it-IT" altLang="it-IT" sz="1800" i="1" dirty="0" err="1">
                <a:latin typeface="Times New Roman" panose="02020603050405020304" pitchFamily="18" charset="0"/>
                <a:cs typeface="Times New Roman" panose="02020603050405020304" pitchFamily="18" charset="0"/>
              </a:rPr>
              <a:t>quod</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supra</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memorem</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quodque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alluit</a:t>
            </a:r>
            <a:r>
              <a:rPr lang="it-IT" altLang="it-IT" sz="1800" i="1" dirty="0">
                <a:latin typeface="Times New Roman" panose="02020603050405020304" pitchFamily="18" charset="0"/>
                <a:cs typeface="Times New Roman" panose="02020603050405020304" pitchFamily="18" charset="0"/>
              </a:rPr>
              <a:t> infra? / Anne </a:t>
            </a:r>
            <a:r>
              <a:rPr lang="it-IT" altLang="it-IT" sz="1800" i="1" dirty="0" err="1">
                <a:latin typeface="Times New Roman" panose="02020603050405020304" pitchFamily="18" charset="0"/>
                <a:cs typeface="Times New Roman" panose="02020603050405020304" pitchFamily="18" charset="0"/>
              </a:rPr>
              <a:t>lacus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tantos</a:t>
            </a:r>
            <a:r>
              <a:rPr lang="it-IT" altLang="it-IT" sz="1800" i="1" dirty="0">
                <a:latin typeface="Times New Roman" panose="02020603050405020304" pitchFamily="18" charset="0"/>
                <a:cs typeface="Times New Roman" panose="02020603050405020304" pitchFamily="18" charset="0"/>
              </a:rPr>
              <a:t>? te, Lari </a:t>
            </a:r>
            <a:r>
              <a:rPr lang="it-IT" altLang="it-IT" sz="1800" i="1" dirty="0" err="1">
                <a:latin typeface="Times New Roman" panose="02020603050405020304" pitchFamily="18" charset="0"/>
                <a:cs typeface="Times New Roman" panose="02020603050405020304" pitchFamily="18" charset="0"/>
              </a:rPr>
              <a:t>maxime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teque</a:t>
            </a:r>
            <a:r>
              <a:rPr lang="it-IT" altLang="it-IT" sz="1800" i="1" dirty="0">
                <a:latin typeface="Times New Roman" panose="02020603050405020304" pitchFamily="18" charset="0"/>
                <a:cs typeface="Times New Roman" panose="02020603050405020304" pitchFamily="18" charset="0"/>
              </a:rPr>
              <a:t>, / </a:t>
            </a:r>
            <a:r>
              <a:rPr lang="it-IT" altLang="it-IT" sz="1800" i="1" dirty="0" err="1">
                <a:latin typeface="Times New Roman" panose="02020603050405020304" pitchFamily="18" charset="0"/>
                <a:cs typeface="Times New Roman" panose="02020603050405020304" pitchFamily="18" charset="0"/>
              </a:rPr>
              <a:t>fluctibus</a:t>
            </a:r>
            <a:r>
              <a:rPr lang="it-IT" altLang="it-IT" sz="1800" i="1" dirty="0">
                <a:latin typeface="Times New Roman" panose="02020603050405020304" pitchFamily="18" charset="0"/>
                <a:cs typeface="Times New Roman" panose="02020603050405020304" pitchFamily="18" charset="0"/>
              </a:rPr>
              <a:t> et </a:t>
            </a:r>
            <a:r>
              <a:rPr lang="it-IT" altLang="it-IT" sz="1800" i="1" dirty="0" err="1">
                <a:latin typeface="Times New Roman" panose="02020603050405020304" pitchFamily="18" charset="0"/>
                <a:cs typeface="Times New Roman" panose="02020603050405020304" pitchFamily="18" charset="0"/>
              </a:rPr>
              <a:t>fremitu</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adsurgens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Benace</a:t>
            </a:r>
            <a:r>
              <a:rPr lang="it-IT" altLang="it-IT" sz="1800" i="1" dirty="0">
                <a:latin typeface="Times New Roman" panose="02020603050405020304" pitchFamily="18" charset="0"/>
                <a:cs typeface="Times New Roman" panose="02020603050405020304" pitchFamily="18" charset="0"/>
              </a:rPr>
              <a:t> marino? / An </a:t>
            </a:r>
            <a:r>
              <a:rPr lang="it-IT" altLang="it-IT" sz="1800" i="1" dirty="0" err="1">
                <a:latin typeface="Times New Roman" panose="02020603050405020304" pitchFamily="18" charset="0"/>
                <a:cs typeface="Times New Roman" panose="02020603050405020304" pitchFamily="18" charset="0"/>
              </a:rPr>
              <a:t>memorem</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portus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Lucrinoque</a:t>
            </a:r>
            <a:r>
              <a:rPr lang="it-IT" altLang="it-IT" sz="1800" i="1" dirty="0">
                <a:latin typeface="Times New Roman" panose="02020603050405020304" pitchFamily="18" charset="0"/>
                <a:cs typeface="Times New Roman" panose="02020603050405020304" pitchFamily="18" charset="0"/>
              </a:rPr>
              <a:t> addita </a:t>
            </a:r>
            <a:r>
              <a:rPr lang="it-IT" altLang="it-IT" sz="1800" i="1" dirty="0" err="1">
                <a:latin typeface="Times New Roman" panose="02020603050405020304" pitchFamily="18" charset="0"/>
                <a:cs typeface="Times New Roman" panose="02020603050405020304" pitchFamily="18" charset="0"/>
              </a:rPr>
              <a:t>claustra</a:t>
            </a:r>
            <a:r>
              <a:rPr lang="it-IT" altLang="it-IT" sz="1800" i="1" dirty="0">
                <a:latin typeface="Times New Roman" panose="02020603050405020304" pitchFamily="18" charset="0"/>
                <a:cs typeface="Times New Roman" panose="02020603050405020304" pitchFamily="18" charset="0"/>
              </a:rPr>
              <a:t> / </a:t>
            </a:r>
            <a:r>
              <a:rPr lang="it-IT" altLang="it-IT" sz="1800" i="1" dirty="0" err="1">
                <a:latin typeface="Times New Roman" panose="02020603050405020304" pitchFamily="18" charset="0"/>
                <a:cs typeface="Times New Roman" panose="02020603050405020304" pitchFamily="18" charset="0"/>
              </a:rPr>
              <a:t>atque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indignatum</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magnis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stridoribus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aequor</a:t>
            </a:r>
            <a:r>
              <a:rPr lang="it-IT" altLang="it-IT" sz="1800" i="1" dirty="0">
                <a:latin typeface="Times New Roman" panose="02020603050405020304" pitchFamily="18" charset="0"/>
                <a:cs typeface="Times New Roman" panose="02020603050405020304" pitchFamily="18" charset="0"/>
              </a:rPr>
              <a:t>, / Iulia qua ponto </a:t>
            </a:r>
            <a:r>
              <a:rPr lang="it-IT" altLang="it-IT" sz="1800" i="1" dirty="0" err="1">
                <a:latin typeface="Times New Roman" panose="02020603050405020304" pitchFamily="18" charset="0"/>
                <a:cs typeface="Times New Roman" panose="02020603050405020304" pitchFamily="18" charset="0"/>
              </a:rPr>
              <a:t>longe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sonat</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unda</a:t>
            </a:r>
            <a:r>
              <a:rPr lang="it-IT" altLang="it-IT" sz="1800" i="1" dirty="0">
                <a:latin typeface="Times New Roman" panose="02020603050405020304" pitchFamily="18" charset="0"/>
                <a:cs typeface="Times New Roman" panose="02020603050405020304" pitchFamily="18" charset="0"/>
              </a:rPr>
              <a:t> refuso / </a:t>
            </a:r>
            <a:r>
              <a:rPr lang="it-IT" altLang="it-IT" sz="1800" i="1" dirty="0" err="1">
                <a:latin typeface="Times New Roman" panose="02020603050405020304" pitchFamily="18" charset="0"/>
                <a:cs typeface="Times New Roman" panose="02020603050405020304" pitchFamily="18" charset="0"/>
              </a:rPr>
              <a:t>Tyrrhenusque</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fretis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immittitur</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aestus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Avernis</a:t>
            </a:r>
            <a:r>
              <a:rPr lang="it-IT" altLang="it-IT" sz="1800" i="1" dirty="0">
                <a:latin typeface="Times New Roman" panose="02020603050405020304" pitchFamily="18" charset="0"/>
                <a:cs typeface="Times New Roman" panose="02020603050405020304" pitchFamily="18" charset="0"/>
              </a:rPr>
              <a:t>?</a:t>
            </a:r>
          </a:p>
          <a:p>
            <a:pPr marL="0" indent="0" algn="just" eaLnBrk="1" hangingPunct="1">
              <a:lnSpc>
                <a:spcPct val="100000"/>
              </a:lnSpc>
              <a:spcBef>
                <a:spcPts val="0"/>
              </a:spcBef>
              <a:buFont typeface="Arial" panose="020B0604020202020204" pitchFamily="34" charset="0"/>
              <a:buNone/>
            </a:pPr>
            <a:endParaRPr lang="it-IT" altLang="it-IT" sz="1800" dirty="0">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Font typeface="Arial" panose="020B0604020202020204" pitchFamily="34" charset="0"/>
              <a:buNone/>
            </a:pPr>
            <a:r>
              <a:rPr lang="it-IT" altLang="it-IT" sz="1800" b="1" dirty="0" err="1">
                <a:latin typeface="Times New Roman" panose="02020603050405020304" pitchFamily="18" charset="0"/>
                <a:cs typeface="Times New Roman" panose="02020603050405020304" pitchFamily="18" charset="0"/>
              </a:rPr>
              <a:t>vv</a:t>
            </a:r>
            <a:r>
              <a:rPr lang="it-IT" altLang="it-IT" sz="1800" b="1" dirty="0">
                <a:latin typeface="Times New Roman" panose="02020603050405020304" pitchFamily="18" charset="0"/>
                <a:cs typeface="Times New Roman" panose="02020603050405020304" pitchFamily="18" charset="0"/>
              </a:rPr>
              <a:t>. 34-35 </a:t>
            </a:r>
            <a:r>
              <a:rPr lang="it-IT" sz="1800" b="1" i="1" dirty="0" err="1">
                <a:solidFill>
                  <a:srgbClr val="000000"/>
                </a:solidFill>
                <a:effectLst/>
                <a:latin typeface="Times New Roman" panose="02020603050405020304" pitchFamily="18" charset="0"/>
                <a:cs typeface="Times New Roman" panose="02020603050405020304" pitchFamily="18" charset="0"/>
              </a:rPr>
              <a:t>Vlla</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nec</a:t>
            </a:r>
            <a:r>
              <a:rPr lang="it-IT" sz="1800" b="1" i="1" dirty="0">
                <a:solidFill>
                  <a:srgbClr val="000000"/>
                </a:solidFill>
                <a:effectLst/>
                <a:latin typeface="Times New Roman" panose="02020603050405020304" pitchFamily="18" charset="0"/>
                <a:cs typeface="Times New Roman" panose="02020603050405020304" pitchFamily="18" charset="0"/>
              </a:rPr>
              <a:t> occulti </a:t>
            </a:r>
            <a:r>
              <a:rPr lang="it-IT" sz="1800" b="1" i="1" dirty="0" err="1">
                <a:solidFill>
                  <a:srgbClr val="000000"/>
                </a:solidFill>
                <a:effectLst/>
                <a:latin typeface="Times New Roman" panose="02020603050405020304" pitchFamily="18" charset="0"/>
                <a:cs typeface="Times New Roman" panose="02020603050405020304" pitchFamily="18" charset="0"/>
              </a:rPr>
              <a:t>pateris</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luctamina</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saxi</a:t>
            </a:r>
            <a:r>
              <a:rPr lang="it-IT" sz="1800" b="1" i="1" dirty="0">
                <a:solidFill>
                  <a:srgbClr val="000000"/>
                </a:solidFill>
                <a:effectLst/>
                <a:latin typeface="Times New Roman" panose="02020603050405020304" pitchFamily="18" charset="0"/>
                <a:cs typeface="Times New Roman" panose="02020603050405020304" pitchFamily="18" charset="0"/>
              </a:rPr>
              <a:t>,  / non spirante </a:t>
            </a:r>
            <a:r>
              <a:rPr lang="it-IT" sz="1800" b="1" i="1" dirty="0">
                <a:solidFill>
                  <a:srgbClr val="000000"/>
                </a:solidFill>
                <a:latin typeface="Times New Roman" panose="02020603050405020304" pitchFamily="18" charset="0"/>
                <a:cs typeface="Times New Roman" panose="02020603050405020304" pitchFamily="18" charset="0"/>
              </a:rPr>
              <a:t>v</a:t>
            </a:r>
            <a:r>
              <a:rPr lang="it-IT" sz="1800" b="1" i="1" dirty="0">
                <a:solidFill>
                  <a:srgbClr val="000000"/>
                </a:solidFill>
                <a:effectLst/>
                <a:latin typeface="Times New Roman" panose="02020603050405020304" pitchFamily="18" charset="0"/>
                <a:cs typeface="Times New Roman" panose="02020603050405020304" pitchFamily="18" charset="0"/>
              </a:rPr>
              <a:t>ado </a:t>
            </a:r>
            <a:r>
              <a:rPr lang="it-IT" sz="1800" b="1" i="1" dirty="0" err="1">
                <a:solidFill>
                  <a:srgbClr val="000000"/>
                </a:solidFill>
                <a:effectLst/>
                <a:latin typeface="Times New Roman" panose="02020603050405020304" pitchFamily="18" charset="0"/>
                <a:cs typeface="Times New Roman" panose="02020603050405020304" pitchFamily="18" charset="0"/>
              </a:rPr>
              <a:t>rapidos</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properare</a:t>
            </a:r>
            <a:r>
              <a:rPr lang="it-IT" sz="1800" b="1" i="1" dirty="0">
                <a:solidFill>
                  <a:srgbClr val="000000"/>
                </a:solidFill>
                <a:effectLst/>
                <a:latin typeface="Times New Roman" panose="02020603050405020304" pitchFamily="18" charset="0"/>
                <a:cs typeface="Times New Roman" panose="02020603050405020304" pitchFamily="18" charset="0"/>
              </a:rPr>
              <a:t> </a:t>
            </a:r>
            <a:r>
              <a:rPr lang="it-IT" sz="1800" b="1" i="1" dirty="0" err="1">
                <a:solidFill>
                  <a:srgbClr val="000000"/>
                </a:solidFill>
                <a:effectLst/>
                <a:latin typeface="Times New Roman" panose="02020603050405020304" pitchFamily="18" charset="0"/>
                <a:cs typeface="Times New Roman" panose="02020603050405020304" pitchFamily="18" charset="0"/>
              </a:rPr>
              <a:t>meatus</a:t>
            </a:r>
            <a:r>
              <a:rPr lang="it-IT" sz="1800" b="1" i="1" dirty="0">
                <a:solidFill>
                  <a:srgbClr val="000000"/>
                </a:solidFill>
                <a:effectLst/>
                <a:latin typeface="Times New Roman" panose="02020603050405020304" pitchFamily="18" charset="0"/>
                <a:cs typeface="Times New Roman" panose="02020603050405020304" pitchFamily="18" charset="0"/>
              </a:rPr>
              <a:t> / </a:t>
            </a:r>
            <a:r>
              <a:rPr lang="it-IT" sz="1800" b="1" i="1" dirty="0" err="1">
                <a:solidFill>
                  <a:srgbClr val="000000"/>
                </a:solidFill>
                <a:effectLst/>
                <a:latin typeface="Times New Roman" panose="02020603050405020304" pitchFamily="18" charset="0"/>
                <a:cs typeface="Times New Roman" panose="02020603050405020304" pitchFamily="18" charset="0"/>
              </a:rPr>
              <a:t>cogeris</a:t>
            </a:r>
            <a:r>
              <a:rPr lang="it-IT" sz="1800" b="0" i="0" dirty="0">
                <a:solidFill>
                  <a:srgbClr val="000000"/>
                </a:solidFill>
                <a:effectLst/>
                <a:latin typeface="georgia" panose="02040502050405020303" pitchFamily="18" charset="0"/>
              </a:rPr>
              <a:t>  ...</a:t>
            </a:r>
          </a:p>
          <a:p>
            <a:pPr marL="0" indent="0" eaLnBrk="1" hangingPunct="1">
              <a:lnSpc>
                <a:spcPct val="100000"/>
              </a:lnSpc>
              <a:spcBef>
                <a:spcPts val="0"/>
              </a:spcBef>
              <a:buFont typeface="Arial" panose="020B0604020202020204" pitchFamily="34" charset="0"/>
              <a:buNone/>
            </a:pPr>
            <a:r>
              <a:rPr lang="it-IT" altLang="it-IT" sz="1800" dirty="0">
                <a:latin typeface="Times New Roman" panose="02020603050405020304" pitchFamily="18" charset="0"/>
                <a:cs typeface="Times New Roman" panose="02020603050405020304" pitchFamily="18" charset="0"/>
              </a:rPr>
              <a:t>~ </a:t>
            </a:r>
            <a:r>
              <a:rPr lang="it-IT" altLang="it-IT" sz="1800" dirty="0" err="1">
                <a:latin typeface="Times New Roman" panose="02020603050405020304" pitchFamily="18" charset="0"/>
                <a:cs typeface="Times New Roman" panose="02020603050405020304" pitchFamily="18" charset="0"/>
              </a:rPr>
              <a:t>Verg</a:t>
            </a:r>
            <a:r>
              <a:rPr lang="it-IT" altLang="it-IT" sz="1800"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Aen</a:t>
            </a:r>
            <a:r>
              <a:rPr lang="it-IT" altLang="it-IT" sz="1800" i="1" dirty="0">
                <a:latin typeface="Times New Roman" panose="02020603050405020304" pitchFamily="18" charset="0"/>
                <a:cs typeface="Times New Roman" panose="02020603050405020304" pitchFamily="18" charset="0"/>
              </a:rPr>
              <a:t>. </a:t>
            </a:r>
            <a:r>
              <a:rPr lang="it-IT" altLang="it-IT" sz="1800" dirty="0">
                <a:latin typeface="Times New Roman" panose="02020603050405020304" pitchFamily="18" charset="0"/>
                <a:cs typeface="Times New Roman" panose="02020603050405020304" pitchFamily="18" charset="0"/>
              </a:rPr>
              <a:t>10,290-291 </a:t>
            </a:r>
            <a:r>
              <a:rPr lang="it-IT" altLang="it-IT" sz="1800" i="1" dirty="0">
                <a:latin typeface="Times New Roman" panose="02020603050405020304" pitchFamily="18" charset="0"/>
                <a:cs typeface="Times New Roman" panose="02020603050405020304" pitchFamily="18" charset="0"/>
              </a:rPr>
              <a:t>per </a:t>
            </a:r>
            <a:r>
              <a:rPr lang="it-IT" altLang="it-IT" sz="1800" i="1" dirty="0" err="1">
                <a:latin typeface="Times New Roman" panose="02020603050405020304" pitchFamily="18" charset="0"/>
                <a:cs typeface="Times New Roman" panose="02020603050405020304" pitchFamily="18" charset="0"/>
              </a:rPr>
              <a:t>remos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alii</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Speculatus</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litora</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Tarchon</a:t>
            </a:r>
            <a:r>
              <a:rPr lang="it-IT" altLang="it-IT" sz="1800" i="1" dirty="0">
                <a:latin typeface="Times New Roman" panose="02020603050405020304" pitchFamily="18" charset="0"/>
                <a:cs typeface="Times New Roman" panose="02020603050405020304" pitchFamily="18" charset="0"/>
              </a:rPr>
              <a:t>, / qua </a:t>
            </a:r>
            <a:r>
              <a:rPr lang="it-IT" altLang="it-IT" sz="1800" i="1" u="sng" dirty="0">
                <a:latin typeface="Times New Roman" panose="02020603050405020304" pitchFamily="18" charset="0"/>
                <a:cs typeface="Times New Roman" panose="02020603050405020304" pitchFamily="18" charset="0"/>
              </a:rPr>
              <a:t>vada</a:t>
            </a:r>
            <a:r>
              <a:rPr lang="it-IT" altLang="it-IT" sz="1800" i="1" dirty="0">
                <a:latin typeface="Times New Roman" panose="02020603050405020304" pitchFamily="18" charset="0"/>
                <a:cs typeface="Times New Roman" panose="02020603050405020304" pitchFamily="18" charset="0"/>
              </a:rPr>
              <a:t> non </a:t>
            </a:r>
            <a:r>
              <a:rPr lang="it-IT" altLang="it-IT" sz="1800" i="1" u="sng" dirty="0" err="1">
                <a:latin typeface="Times New Roman" panose="02020603050405020304" pitchFamily="18" charset="0"/>
                <a:cs typeface="Times New Roman" panose="02020603050405020304" pitchFamily="18" charset="0"/>
              </a:rPr>
              <a:t>spirant</a:t>
            </a:r>
            <a:r>
              <a:rPr lang="it-IT" altLang="it-IT" sz="1800" i="1" u="sng"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nec</a:t>
            </a:r>
            <a:r>
              <a:rPr lang="it-IT" altLang="it-IT" sz="1800" i="1"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fracta</a:t>
            </a:r>
            <a:r>
              <a:rPr lang="it-IT" altLang="it-IT" sz="1800" i="1" dirty="0">
                <a:latin typeface="Times New Roman" panose="02020603050405020304" pitchFamily="18" charset="0"/>
                <a:cs typeface="Times New Roman" panose="02020603050405020304" pitchFamily="18" charset="0"/>
              </a:rPr>
              <a:t> </a:t>
            </a:r>
            <a:r>
              <a:rPr lang="it-IT" altLang="it-IT" sz="1800" i="1" u="sng" dirty="0" err="1">
                <a:latin typeface="Times New Roman" panose="02020603050405020304" pitchFamily="18" charset="0"/>
                <a:cs typeface="Times New Roman" panose="02020603050405020304" pitchFamily="18" charset="0"/>
              </a:rPr>
              <a:t>remurmurat</a:t>
            </a:r>
            <a:r>
              <a:rPr lang="it-IT" altLang="it-IT" sz="1800" i="1" u="sng" dirty="0">
                <a:latin typeface="Times New Roman" panose="02020603050405020304" pitchFamily="18" charset="0"/>
                <a:cs typeface="Times New Roman" panose="02020603050405020304" pitchFamily="18" charset="0"/>
              </a:rPr>
              <a:t> </a:t>
            </a:r>
            <a:r>
              <a:rPr lang="it-IT" altLang="it-IT" sz="1800" i="1" dirty="0" err="1">
                <a:latin typeface="Times New Roman" panose="02020603050405020304" pitchFamily="18" charset="0"/>
                <a:cs typeface="Times New Roman" panose="02020603050405020304" pitchFamily="18" charset="0"/>
              </a:rPr>
              <a:t>unda</a:t>
            </a:r>
            <a:endParaRPr lang="it-IT" altLang="it-IT" sz="1800" i="1"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defRPr/>
            </a:pPr>
            <a:endParaRPr lang="it-IT" altLang="it-IT" sz="1800" b="1">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defRPr/>
            </a:pPr>
            <a:r>
              <a:rPr lang="it-IT" altLang="it-IT" sz="1800" b="1">
                <a:latin typeface="Times New Roman" panose="02020603050405020304" pitchFamily="18" charset="0"/>
                <a:cs typeface="Times New Roman" panose="02020603050405020304" pitchFamily="18" charset="0"/>
              </a:rPr>
              <a:t>v.  47 </a:t>
            </a:r>
            <a:r>
              <a:rPr lang="it-IT" sz="1800" b="1" i="1">
                <a:latin typeface="Times New Roman" panose="02020603050405020304" pitchFamily="18" charset="0"/>
                <a:cs typeface="Times New Roman" panose="02020603050405020304" pitchFamily="18" charset="0"/>
              </a:rPr>
              <a:t>Sicca in primores pergunt vestigia lymphas</a:t>
            </a:r>
            <a:endParaRPr lang="it-IT" altLang="it-IT" sz="1800" b="1" i="1">
              <a:latin typeface="Times New Roman" panose="02020603050405020304" pitchFamily="18" charset="0"/>
              <a:cs typeface="Times New Roman" panose="02020603050405020304" pitchFamily="18" charset="0"/>
            </a:endParaRPr>
          </a:p>
          <a:p>
            <a:pPr marL="0" indent="0" eaLnBrk="1" hangingPunct="1">
              <a:lnSpc>
                <a:spcPct val="100000"/>
              </a:lnSpc>
              <a:spcBef>
                <a:spcPts val="0"/>
              </a:spcBef>
              <a:buNone/>
              <a:defRPr/>
            </a:pPr>
            <a:r>
              <a:rPr lang="it-IT" altLang="it-IT" sz="1800">
                <a:latin typeface="Times New Roman" panose="02020603050405020304" pitchFamily="18" charset="0"/>
                <a:cs typeface="Times New Roman" panose="02020603050405020304" pitchFamily="18" charset="0"/>
              </a:rPr>
              <a:t>~ Ov. </a:t>
            </a:r>
            <a:r>
              <a:rPr lang="it-IT" altLang="it-IT" sz="1800" i="1">
                <a:latin typeface="Times New Roman" panose="02020603050405020304" pitchFamily="18" charset="0"/>
                <a:cs typeface="Times New Roman" panose="02020603050405020304" pitchFamily="18" charset="0"/>
              </a:rPr>
              <a:t>met. </a:t>
            </a:r>
            <a:r>
              <a:rPr lang="it-IT" altLang="it-IT" sz="1800">
                <a:latin typeface="Times New Roman" panose="02020603050405020304" pitchFamily="18" charset="0"/>
                <a:cs typeface="Times New Roman" panose="02020603050405020304" pitchFamily="18" charset="0"/>
              </a:rPr>
              <a:t>2,870-871 </a:t>
            </a:r>
            <a:r>
              <a:rPr lang="it-IT" altLang="it-IT" sz="1800" i="1">
                <a:latin typeface="Times New Roman" panose="02020603050405020304" pitchFamily="18" charset="0"/>
                <a:cs typeface="Times New Roman" panose="02020603050405020304" pitchFamily="18" charset="0"/>
              </a:rPr>
              <a:t>cum deus a terra </a:t>
            </a:r>
            <a:r>
              <a:rPr lang="it-IT" altLang="it-IT" sz="1800" i="1" u="sng">
                <a:latin typeface="Times New Roman" panose="02020603050405020304" pitchFamily="18" charset="0"/>
                <a:cs typeface="Times New Roman" panose="02020603050405020304" pitchFamily="18" charset="0"/>
              </a:rPr>
              <a:t>siccoque a litore </a:t>
            </a:r>
            <a:r>
              <a:rPr lang="it-IT" altLang="it-IT" sz="1800" i="1">
                <a:latin typeface="Times New Roman" panose="02020603050405020304" pitchFamily="18" charset="0"/>
                <a:cs typeface="Times New Roman" panose="02020603050405020304" pitchFamily="18" charset="0"/>
              </a:rPr>
              <a:t>sensim / falsa pedum primo </a:t>
            </a:r>
            <a:r>
              <a:rPr lang="it-IT" altLang="it-IT" sz="1800" i="1" u="sng">
                <a:latin typeface="Times New Roman" panose="02020603050405020304" pitchFamily="18" charset="0"/>
                <a:cs typeface="Times New Roman" panose="02020603050405020304" pitchFamily="18" charset="0"/>
              </a:rPr>
              <a:t>vestigia</a:t>
            </a:r>
            <a:r>
              <a:rPr lang="it-IT" altLang="it-IT" sz="1800" i="1">
                <a:latin typeface="Times New Roman" panose="02020603050405020304" pitchFamily="18" charset="0"/>
                <a:cs typeface="Times New Roman" panose="02020603050405020304" pitchFamily="18" charset="0"/>
              </a:rPr>
              <a:t> ponit </a:t>
            </a:r>
            <a:r>
              <a:rPr lang="it-IT" altLang="it-IT" sz="1800" i="1" u="sng">
                <a:latin typeface="Times New Roman" panose="02020603050405020304" pitchFamily="18" charset="0"/>
                <a:cs typeface="Times New Roman" panose="02020603050405020304" pitchFamily="18" charset="0"/>
              </a:rPr>
              <a:t>in undis</a:t>
            </a:r>
            <a:r>
              <a:rPr lang="it-IT" altLang="it-IT" sz="1800">
                <a:latin typeface="Times New Roman" panose="02020603050405020304" pitchFamily="18" charset="0"/>
                <a:cs typeface="Times New Roman" panose="02020603050405020304" pitchFamily="18" charset="0"/>
              </a:rPr>
              <a:t>,</a:t>
            </a:r>
          </a:p>
          <a:p>
            <a:pPr marL="0" indent="0" algn="just" eaLnBrk="1" hangingPunct="1">
              <a:lnSpc>
                <a:spcPct val="100000"/>
              </a:lnSpc>
              <a:spcBef>
                <a:spcPts val="0"/>
              </a:spcBef>
              <a:buNone/>
              <a:defRPr/>
            </a:pPr>
            <a:r>
              <a:rPr lang="it-IT" altLang="it-IT" sz="1800">
                <a:latin typeface="Times New Roman" panose="02020603050405020304" pitchFamily="18" charset="0"/>
                <a:cs typeface="Times New Roman" panose="02020603050405020304" pitchFamily="18" charset="0"/>
              </a:rPr>
              <a:t>+ Catul. 64,162 </a:t>
            </a:r>
            <a:r>
              <a:rPr lang="it-IT" altLang="it-IT" sz="1800" i="1">
                <a:latin typeface="Times New Roman" panose="02020603050405020304" pitchFamily="18" charset="0"/>
                <a:cs typeface="Times New Roman" panose="02020603050405020304" pitchFamily="18" charset="0"/>
              </a:rPr>
              <a:t>candida permulcens liquidis </a:t>
            </a:r>
            <a:r>
              <a:rPr lang="it-IT" altLang="it-IT" sz="1800" i="1" u="sng">
                <a:latin typeface="Times New Roman" panose="02020603050405020304" pitchFamily="18" charset="0"/>
                <a:cs typeface="Times New Roman" panose="02020603050405020304" pitchFamily="18" charset="0"/>
              </a:rPr>
              <a:t>vestigia lymphis</a:t>
            </a:r>
          </a:p>
          <a:p>
            <a:pPr marL="0" indent="0" algn="just" eaLnBrk="1" hangingPunct="1">
              <a:lnSpc>
                <a:spcPct val="100000"/>
              </a:lnSpc>
              <a:spcBef>
                <a:spcPts val="0"/>
              </a:spcBef>
              <a:buNone/>
              <a:defRPr/>
            </a:pPr>
            <a:endParaRPr lang="it-IT" altLang="it-IT" sz="1800">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defRPr/>
            </a:pPr>
            <a:r>
              <a:rPr lang="it-IT" altLang="it-IT" sz="1800" b="1">
                <a:latin typeface="Times New Roman" panose="02020603050405020304" pitchFamily="18" charset="0"/>
                <a:cs typeface="Times New Roman" panose="02020603050405020304" pitchFamily="18" charset="0"/>
              </a:rPr>
              <a:t>v. 74 </a:t>
            </a:r>
            <a:r>
              <a:rPr lang="es-ES" sz="1800" b="1" i="1">
                <a:latin typeface="Times New Roman" panose="02020603050405020304" pitchFamily="18" charset="0"/>
                <a:cs typeface="Times New Roman" panose="02020603050405020304" pitchFamily="18" charset="0"/>
              </a:rPr>
              <a:t>Detegit admixtos non concolor herba lapillos</a:t>
            </a:r>
          </a:p>
          <a:p>
            <a:pPr marL="0" indent="0" algn="just" eaLnBrk="1" hangingPunct="1">
              <a:lnSpc>
                <a:spcPct val="100000"/>
              </a:lnSpc>
              <a:spcBef>
                <a:spcPts val="0"/>
              </a:spcBef>
              <a:buNone/>
              <a:defRPr/>
            </a:pPr>
            <a:r>
              <a:rPr lang="it-IT" altLang="it-IT" sz="1800">
                <a:latin typeface="Times New Roman" panose="02020603050405020304" pitchFamily="18" charset="0"/>
                <a:cs typeface="Times New Roman" panose="02020603050405020304" pitchFamily="18" charset="0"/>
              </a:rPr>
              <a:t>~ Hor. </a:t>
            </a:r>
            <a:r>
              <a:rPr lang="it-IT" altLang="it-IT" sz="1800" i="1">
                <a:latin typeface="Times New Roman" panose="02020603050405020304" pitchFamily="18" charset="0"/>
                <a:cs typeface="Times New Roman" panose="02020603050405020304" pitchFamily="18" charset="0"/>
              </a:rPr>
              <a:t>epist. </a:t>
            </a:r>
            <a:r>
              <a:rPr lang="it-IT" altLang="it-IT" sz="1800">
                <a:latin typeface="Times New Roman" panose="02020603050405020304" pitchFamily="18" charset="0"/>
                <a:cs typeface="Times New Roman" panose="02020603050405020304" pitchFamily="18" charset="0"/>
              </a:rPr>
              <a:t>1,10,19 </a:t>
            </a:r>
            <a:r>
              <a:rPr lang="it-IT" altLang="it-IT" sz="1800" i="1">
                <a:latin typeface="Times New Roman" panose="02020603050405020304" pitchFamily="18" charset="0"/>
                <a:cs typeface="Times New Roman" panose="02020603050405020304" pitchFamily="18" charset="0"/>
              </a:rPr>
              <a:t>d</a:t>
            </a:r>
            <a:r>
              <a:rPr lang="fi-FI" altLang="it-IT" sz="1800" i="1">
                <a:latin typeface="Times New Roman" panose="02020603050405020304" pitchFamily="18" charset="0"/>
                <a:cs typeface="Times New Roman" panose="02020603050405020304" pitchFamily="18" charset="0"/>
              </a:rPr>
              <a:t>eterius Libycis olet aut nitet </a:t>
            </a:r>
            <a:r>
              <a:rPr lang="fi-FI" altLang="it-IT" sz="1800" i="1" u="sng">
                <a:latin typeface="Times New Roman" panose="02020603050405020304" pitchFamily="18" charset="0"/>
                <a:cs typeface="Times New Roman" panose="02020603050405020304" pitchFamily="18" charset="0"/>
              </a:rPr>
              <a:t>herba lapillis</a:t>
            </a:r>
            <a:r>
              <a:rPr lang="fi-FI" altLang="it-IT" sz="1800" i="1">
                <a:latin typeface="Times New Roman" panose="02020603050405020304" pitchFamily="18" charset="0"/>
                <a:cs typeface="Times New Roman" panose="02020603050405020304" pitchFamily="18" charset="0"/>
              </a:rPr>
              <a:t>?</a:t>
            </a:r>
            <a:endParaRPr lang="it-IT" altLang="it-IT" sz="1800" i="1">
              <a:latin typeface="Times New Roman" panose="02020603050405020304" pitchFamily="18" charset="0"/>
              <a:cs typeface="Times New Roman" panose="02020603050405020304" pitchFamily="18" charset="0"/>
            </a:endParaRPr>
          </a:p>
          <a:p>
            <a:pPr marL="0" indent="0" algn="just" eaLnBrk="1" hangingPunct="1">
              <a:lnSpc>
                <a:spcPct val="100000"/>
              </a:lnSpc>
              <a:spcBef>
                <a:spcPts val="0"/>
              </a:spcBef>
              <a:buNone/>
              <a:defRPr/>
            </a:pPr>
            <a:endParaRPr lang="it-IT" altLang="it-IT" sz="2000">
              <a:latin typeface="Times New Roman" panose="02020603050405020304" pitchFamily="18" charset="0"/>
              <a:cs typeface="Times New Roman" panose="02020603050405020304" pitchFamily="18" charset="0"/>
            </a:endParaRPr>
          </a:p>
          <a:p>
            <a:pPr marL="0" indent="0" algn="just" eaLnBrk="1" hangingPunct="1">
              <a:lnSpc>
                <a:spcPct val="100000"/>
              </a:lnSpc>
              <a:spcBef>
                <a:spcPct val="0"/>
              </a:spcBef>
              <a:buFont typeface="Arial" panose="020B0604020202020204" pitchFamily="34" charset="0"/>
              <a:buNone/>
            </a:pPr>
            <a:endParaRPr lang="it-IT" altLang="it-IT" sz="2000" dirty="0">
              <a:latin typeface="Times New Roman" panose="02020603050405020304" pitchFamily="18" charset="0"/>
              <a:cs typeface="Times New Roman" panose="02020603050405020304" pitchFamily="18" charset="0"/>
            </a:endParaRPr>
          </a:p>
          <a:p>
            <a:pPr marL="0" indent="0" algn="just" eaLnBrk="1" hangingPunct="1">
              <a:lnSpc>
                <a:spcPct val="100000"/>
              </a:lnSpc>
              <a:spcBef>
                <a:spcPct val="0"/>
              </a:spcBef>
              <a:buFont typeface="Arial" panose="020B0604020202020204" pitchFamily="34" charset="0"/>
              <a:buNone/>
            </a:pPr>
            <a:endParaRPr lang="it-IT" altLang="it-IT"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84329BD5-E7E4-4ADA-811C-DCB5E6562A5B}"/>
              </a:ext>
            </a:extLst>
          </p:cNvPr>
          <p:cNvSpPr>
            <a:spLocks noGrp="1" noChangeArrowheads="1"/>
          </p:cNvSpPr>
          <p:nvPr>
            <p:ph type="ctrTitle"/>
          </p:nvPr>
        </p:nvSpPr>
        <p:spPr>
          <a:xfrm>
            <a:off x="2373313" y="1552575"/>
            <a:ext cx="7442200" cy="1876425"/>
          </a:xfrm>
          <a:solidFill>
            <a:schemeClr val="accent4">
              <a:lumMod val="60000"/>
              <a:lumOff val="40000"/>
            </a:schemeClr>
          </a:solidFill>
        </p:spPr>
        <p:txBody>
          <a:bodyPr/>
          <a:lstStyle/>
          <a:p>
            <a:pPr eaLnBrk="1" hangingPunct="1">
              <a:defRPr/>
            </a:pPr>
            <a:r>
              <a:rPr lang="it-IT" sz="2400">
                <a:latin typeface="Times New Roman" panose="02020603050405020304" pitchFamily="18" charset="0"/>
                <a:cs typeface="Times New Roman" panose="02020603050405020304" pitchFamily="18" charset="0"/>
              </a:rPr>
              <a:t>Claudiano</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De raptu Proserpinae</a:t>
            </a:r>
            <a:br>
              <a:rPr lang="it-IT" sz="2400" i="1">
                <a:latin typeface="Times New Roman" panose="02020603050405020304" pitchFamily="18" charset="0"/>
                <a:cs typeface="Times New Roman" panose="02020603050405020304" pitchFamily="18" charset="0"/>
              </a:rPr>
            </a:br>
            <a:r>
              <a:rPr lang="it-IT" sz="2400">
                <a:latin typeface="Times New Roman" panose="02020603050405020304" pitchFamily="18" charset="0"/>
                <a:cs typeface="Times New Roman" panose="02020603050405020304" pitchFamily="18" charset="0"/>
              </a:rPr>
              <a:t>I, 143-191 </a:t>
            </a:r>
            <a:br>
              <a:rPr lang="it-IT" sz="2400">
                <a:latin typeface="Times New Roman" panose="02020603050405020304" pitchFamily="18" charset="0"/>
                <a:cs typeface="Times New Roman" panose="02020603050405020304" pitchFamily="18" charset="0"/>
              </a:rPr>
            </a:br>
            <a:r>
              <a:rPr lang="it-IT" sz="2400" i="1">
                <a:latin typeface="Times New Roman" panose="02020603050405020304" pitchFamily="18" charset="0"/>
                <a:cs typeface="Times New Roman" panose="02020603050405020304" pitchFamily="18" charset="0"/>
              </a:rPr>
              <a:t>Carm.min. </a:t>
            </a:r>
            <a:r>
              <a:rPr lang="it-IT" sz="2400">
                <a:latin typeface="Times New Roman" panose="02020603050405020304" pitchFamily="18" charset="0"/>
                <a:cs typeface="Times New Roman" panose="02020603050405020304" pitchFamily="18" charset="0"/>
              </a:rPr>
              <a:t>26, 45-100</a:t>
            </a:r>
            <a:endParaRPr lang="it-IT" altLang="it-IT" sz="2400">
              <a:ln>
                <a:noFill/>
              </a:ln>
              <a:latin typeface="Times New Roman" panose="02020603050405020304" pitchFamily="18" charset="0"/>
              <a:cs typeface="Times New Roman" panose="02020603050405020304" pitchFamily="18" charset="0"/>
            </a:endParaRPr>
          </a:p>
        </p:txBody>
      </p:sp>
      <p:sp>
        <p:nvSpPr>
          <p:cNvPr id="29699" name="Sottotitolo 4">
            <a:extLst>
              <a:ext uri="{FF2B5EF4-FFF2-40B4-BE49-F238E27FC236}">
                <a16:creationId xmlns:a16="http://schemas.microsoft.com/office/drawing/2014/main" id="{53F9F8BA-D04E-48EA-ABF1-DC8069A342B4}"/>
              </a:ext>
            </a:extLst>
          </p:cNvPr>
          <p:cNvSpPr>
            <a:spLocks noGrp="1" noChangeArrowheads="1"/>
          </p:cNvSpPr>
          <p:nvPr>
            <p:ph type="subTitle" idx="1"/>
          </p:nvPr>
        </p:nvSpPr>
        <p:spPr>
          <a:xfrm>
            <a:off x="2373313" y="3573463"/>
            <a:ext cx="7442200" cy="1731962"/>
          </a:xfrm>
          <a:solidFill>
            <a:schemeClr val="accent4">
              <a:lumMod val="60000"/>
              <a:lumOff val="40000"/>
            </a:schemeClr>
          </a:solidFill>
        </p:spPr>
        <p:txBody>
          <a:bodyPr/>
          <a:lstStyle/>
          <a:p>
            <a:pPr>
              <a:defRPr/>
            </a:pPr>
            <a:r>
              <a:rPr lang="it-IT" sz="2000" i="1">
                <a:latin typeface="Times New Roman" panose="02020603050405020304" pitchFamily="18" charset="0"/>
                <a:cs typeface="Times New Roman" panose="02020603050405020304" pitchFamily="18" charset="0"/>
              </a:rPr>
              <a:t>Testo</a:t>
            </a:r>
          </a:p>
          <a:p>
            <a:pPr>
              <a:defRPr/>
            </a:pPr>
            <a:r>
              <a:rPr lang="it-IT" sz="2000" i="1">
                <a:latin typeface="Times New Roman" panose="02020603050405020304" pitchFamily="18" charset="0"/>
                <a:cs typeface="Times New Roman" panose="02020603050405020304" pitchFamily="18" charset="0"/>
              </a:rPr>
              <a:t>Contesto</a:t>
            </a:r>
          </a:p>
          <a:p>
            <a:pPr>
              <a:defRPr/>
            </a:pPr>
            <a:r>
              <a:rPr lang="it-IT" sz="2000" i="1">
                <a:latin typeface="Times New Roman" panose="02020603050405020304" pitchFamily="18" charset="0"/>
                <a:cs typeface="Times New Roman" panose="02020603050405020304" pitchFamily="18" charset="0"/>
              </a:rPr>
              <a:t>Analisi del testo</a:t>
            </a:r>
          </a:p>
          <a:p>
            <a:pPr eaLnBrk="1" hangingPunct="1">
              <a:spcBef>
                <a:spcPct val="0"/>
              </a:spcBef>
              <a:spcAft>
                <a:spcPct val="0"/>
              </a:spcAft>
              <a:defRPr/>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254438745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0022FE0-8C1E-4889-9667-F081F788639F}"/>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10000"/>
          </a:bodyPr>
          <a:lstStyle/>
          <a:p>
            <a:pPr marL="0" indent="0">
              <a:lnSpc>
                <a:spcPct val="120000"/>
              </a:lnSpc>
              <a:spcBef>
                <a:spcPts val="0"/>
              </a:spcBef>
              <a:spcAft>
                <a:spcPts val="0"/>
              </a:spcAft>
              <a:buNone/>
            </a:pPr>
            <a:r>
              <a:rPr lang="it-IT" b="1">
                <a:latin typeface="Times New Roman" panose="02020603050405020304" pitchFamily="18" charset="0"/>
                <a:cs typeface="Times New Roman" panose="02020603050405020304" pitchFamily="18" charset="0"/>
              </a:rPr>
              <a:t>Claudio Claudiano </a:t>
            </a:r>
            <a:r>
              <a:rPr lang="it-IT">
                <a:latin typeface="Times New Roman" panose="02020603050405020304" pitchFamily="18" charset="0"/>
                <a:cs typeface="Times New Roman" panose="02020603050405020304" pitchFamily="18" charset="0"/>
              </a:rPr>
              <a:t>(origine egiziana, nato ad Alessandria intorno al 370 - incerta la data di morte)</a:t>
            </a:r>
          </a:p>
          <a:p>
            <a:pPr>
              <a:lnSpc>
                <a:spcPct val="120000"/>
              </a:lnSpc>
              <a:spcBef>
                <a:spcPts val="0"/>
              </a:spcBef>
              <a:spcAft>
                <a:spcPts val="0"/>
              </a:spcAft>
              <a:buClr>
                <a:srgbClr val="0070C0"/>
              </a:buClr>
            </a:pPr>
            <a:r>
              <a:rPr lang="it-IT">
                <a:latin typeface="Times New Roman" panose="02020603050405020304" pitchFamily="18" charset="0"/>
                <a:cs typeface="Times New Roman" panose="02020603050405020304" pitchFamily="18" charset="0"/>
              </a:rPr>
              <a:t>Trasferitosi a Roma nel 395 ottiene immediatamente grande successo con la composizione e la recitazione di un panegirico in versi in onore di due esponenti della </a:t>
            </a:r>
            <a:r>
              <a:rPr lang="it-IT" i="1">
                <a:latin typeface="Times New Roman" panose="02020603050405020304" pitchFamily="18" charset="0"/>
                <a:cs typeface="Times New Roman" panose="02020603050405020304" pitchFamily="18" charset="0"/>
              </a:rPr>
              <a:t>gens Anicia</a:t>
            </a:r>
            <a:r>
              <a:rPr lang="it-IT">
                <a:latin typeface="Times New Roman" panose="02020603050405020304" pitchFamily="18" charset="0"/>
                <a:cs typeface="Times New Roman" panose="02020603050405020304" pitchFamily="18" charset="0"/>
              </a:rPr>
              <a:t>: i fratelli Olibrio e Probino </a:t>
            </a:r>
          </a:p>
          <a:p>
            <a:pPr>
              <a:lnSpc>
                <a:spcPct val="120000"/>
              </a:lnSpc>
              <a:spcBef>
                <a:spcPts val="0"/>
              </a:spcBef>
              <a:spcAft>
                <a:spcPts val="0"/>
              </a:spcAft>
              <a:buClr>
                <a:srgbClr val="0070C0"/>
              </a:buClr>
            </a:pPr>
            <a:r>
              <a:rPr lang="it-IT">
                <a:latin typeface="Times New Roman" panose="02020603050405020304" pitchFamily="18" charset="0"/>
                <a:cs typeface="Times New Roman" panose="02020603050405020304" pitchFamily="18" charset="0"/>
              </a:rPr>
              <a:t>Si trasferisce a corte (a Milano) e diventa il poeta ufficiale del giovane imperatore Onorio e del suo generale Stilicone </a:t>
            </a:r>
          </a:p>
          <a:p>
            <a:pPr>
              <a:lnSpc>
                <a:spcPct val="120000"/>
              </a:lnSpc>
              <a:spcBef>
                <a:spcPts val="0"/>
              </a:spcBef>
              <a:spcAft>
                <a:spcPts val="0"/>
              </a:spcAft>
              <a:buClr>
                <a:srgbClr val="0070C0"/>
              </a:buClr>
            </a:pPr>
            <a:r>
              <a:rPr lang="it-IT">
                <a:latin typeface="Times New Roman" panose="02020603050405020304" pitchFamily="18" charset="0"/>
                <a:cs typeface="Times New Roman" panose="02020603050405020304" pitchFamily="18" charset="0"/>
              </a:rPr>
              <a:t>Riconoscimenti significativi come il titolo di </a:t>
            </a:r>
            <a:r>
              <a:rPr lang="it-IT" i="1">
                <a:latin typeface="Times New Roman" panose="02020603050405020304" pitchFamily="18" charset="0"/>
                <a:cs typeface="Times New Roman" panose="02020603050405020304" pitchFamily="18" charset="0"/>
              </a:rPr>
              <a:t>vir clarissimus, tribunus, notarius </a:t>
            </a:r>
            <a:r>
              <a:rPr lang="it-IT">
                <a:latin typeface="Times New Roman" panose="02020603050405020304" pitchFamily="18" charset="0"/>
                <a:cs typeface="Times New Roman" panose="02020603050405020304" pitchFamily="18" charset="0"/>
              </a:rPr>
              <a:t>e un’iscrizione di elogio con la statua nel Foro di Traiano</a:t>
            </a:r>
          </a:p>
          <a:p>
            <a:pPr>
              <a:lnSpc>
                <a:spcPct val="120000"/>
              </a:lnSpc>
              <a:spcBef>
                <a:spcPts val="0"/>
              </a:spcBef>
              <a:spcAft>
                <a:spcPts val="0"/>
              </a:spcAft>
              <a:buClr>
                <a:srgbClr val="0070C0"/>
              </a:buClr>
            </a:pPr>
            <a:r>
              <a:rPr lang="it-IT">
                <a:latin typeface="Times New Roman" panose="02020603050405020304" pitchFamily="18" charset="0"/>
                <a:cs typeface="Times New Roman" panose="02020603050405020304" pitchFamily="18" charset="0"/>
              </a:rPr>
              <a:t>Panegirico per il terzo consolato di Onorio (396), per il quarto (398) e per il sesto (404)</a:t>
            </a:r>
          </a:p>
          <a:p>
            <a:pPr>
              <a:lnSpc>
                <a:spcPct val="120000"/>
              </a:lnSpc>
              <a:spcBef>
                <a:spcPts val="0"/>
              </a:spcBef>
              <a:spcAft>
                <a:spcPts val="0"/>
              </a:spcAft>
              <a:buClr>
                <a:srgbClr val="0070C0"/>
              </a:buClr>
            </a:pPr>
            <a:r>
              <a:rPr lang="it-IT">
                <a:latin typeface="Times New Roman" panose="02020603050405020304" pitchFamily="18" charset="0"/>
                <a:cs typeface="Times New Roman" panose="02020603050405020304" pitchFamily="18" charset="0"/>
              </a:rPr>
              <a:t>Panegirico per Manlio Teodoro (399) </a:t>
            </a:r>
          </a:p>
          <a:p>
            <a:pPr>
              <a:lnSpc>
                <a:spcPct val="120000"/>
              </a:lnSpc>
              <a:spcBef>
                <a:spcPts val="0"/>
              </a:spcBef>
              <a:spcAft>
                <a:spcPts val="0"/>
              </a:spcAft>
              <a:buClr>
                <a:srgbClr val="0070C0"/>
              </a:buClr>
            </a:pPr>
            <a:r>
              <a:rPr lang="it-IT" i="1">
                <a:latin typeface="Times New Roman" panose="02020603050405020304" pitchFamily="18" charset="0"/>
                <a:cs typeface="Times New Roman" panose="02020603050405020304" pitchFamily="18" charset="0"/>
              </a:rPr>
              <a:t>De consulatu Stilichonis </a:t>
            </a:r>
            <a:r>
              <a:rPr lang="it-IT">
                <a:latin typeface="Times New Roman" panose="02020603050405020304" pitchFamily="18" charset="0"/>
                <a:cs typeface="Times New Roman" panose="02020603050405020304" pitchFamily="18" charset="0"/>
              </a:rPr>
              <a:t>(oppure </a:t>
            </a:r>
            <a:r>
              <a:rPr lang="it-IT" i="1">
                <a:latin typeface="Times New Roman" panose="02020603050405020304" pitchFamily="18" charset="0"/>
                <a:cs typeface="Times New Roman" panose="02020603050405020304" pitchFamily="18" charset="0"/>
              </a:rPr>
              <a:t>Laudes Stilichonis</a:t>
            </a:r>
            <a:r>
              <a:rPr lang="it-IT">
                <a:latin typeface="Times New Roman" panose="02020603050405020304" pitchFamily="18" charset="0"/>
                <a:cs typeface="Times New Roman" panose="02020603050405020304" pitchFamily="18" charset="0"/>
              </a:rPr>
              <a:t>) in tre libri</a:t>
            </a:r>
          </a:p>
          <a:p>
            <a:pPr>
              <a:lnSpc>
                <a:spcPct val="120000"/>
              </a:lnSpc>
              <a:spcBef>
                <a:spcPts val="0"/>
              </a:spcBef>
              <a:spcAft>
                <a:spcPts val="0"/>
              </a:spcAft>
              <a:buClr>
                <a:srgbClr val="0070C0"/>
              </a:buClr>
            </a:pPr>
            <a:r>
              <a:rPr lang="it-IT" i="1">
                <a:latin typeface="Times New Roman" panose="02020603050405020304" pitchFamily="18" charset="0"/>
                <a:cs typeface="Times New Roman" panose="02020603050405020304" pitchFamily="18" charset="0"/>
              </a:rPr>
              <a:t>Bellum Geticum </a:t>
            </a:r>
            <a:r>
              <a:rPr lang="it-IT">
                <a:latin typeface="Times New Roman" panose="02020603050405020304" pitchFamily="18" charset="0"/>
                <a:cs typeface="Times New Roman" panose="02020603050405020304" pitchFamily="18" charset="0"/>
              </a:rPr>
              <a:t>(o </a:t>
            </a:r>
            <a:r>
              <a:rPr lang="it-IT" i="1">
                <a:latin typeface="Times New Roman" panose="02020603050405020304" pitchFamily="18" charset="0"/>
                <a:cs typeface="Times New Roman" panose="02020603050405020304" pitchFamily="18" charset="0"/>
              </a:rPr>
              <a:t>Gothicum</a:t>
            </a:r>
            <a:r>
              <a:rPr lang="it-IT">
                <a:latin typeface="Times New Roman" panose="02020603050405020304" pitchFamily="18" charset="0"/>
                <a:cs typeface="Times New Roman" panose="02020603050405020304" pitchFamily="18" charset="0"/>
              </a:rPr>
              <a:t>) nel 402 in occasione della battaglia di Pollenzo</a:t>
            </a:r>
          </a:p>
          <a:p>
            <a:pPr>
              <a:lnSpc>
                <a:spcPct val="120000"/>
              </a:lnSpc>
              <a:spcBef>
                <a:spcPts val="0"/>
              </a:spcBef>
              <a:spcAft>
                <a:spcPts val="0"/>
              </a:spcAft>
              <a:buClr>
                <a:srgbClr val="0070C0"/>
              </a:buClr>
            </a:pPr>
            <a:r>
              <a:rPr lang="it-IT" i="1">
                <a:latin typeface="Times New Roman" panose="02020603050405020304" pitchFamily="18" charset="0"/>
                <a:cs typeface="Times New Roman" panose="02020603050405020304" pitchFamily="18" charset="0"/>
              </a:rPr>
              <a:t>Bellum Gildonicum</a:t>
            </a:r>
          </a:p>
          <a:p>
            <a:pPr>
              <a:lnSpc>
                <a:spcPct val="120000"/>
              </a:lnSpc>
              <a:spcBef>
                <a:spcPts val="0"/>
              </a:spcBef>
              <a:spcAft>
                <a:spcPts val="0"/>
              </a:spcAft>
              <a:buClr>
                <a:srgbClr val="0070C0"/>
              </a:buClr>
            </a:pPr>
            <a:r>
              <a:rPr lang="it-IT" i="1">
                <a:latin typeface="Times New Roman" panose="02020603050405020304" pitchFamily="18" charset="0"/>
                <a:cs typeface="Times New Roman" panose="02020603050405020304" pitchFamily="18" charset="0"/>
              </a:rPr>
              <a:t>De raptu Proserpinae</a:t>
            </a:r>
          </a:p>
          <a:p>
            <a:pPr>
              <a:lnSpc>
                <a:spcPct val="120000"/>
              </a:lnSpc>
              <a:spcBef>
                <a:spcPts val="0"/>
              </a:spcBef>
              <a:spcAft>
                <a:spcPts val="0"/>
              </a:spcAft>
              <a:buClr>
                <a:srgbClr val="0070C0"/>
              </a:buClr>
            </a:pPr>
            <a:r>
              <a:rPr lang="it-IT">
                <a:latin typeface="Times New Roman" panose="02020603050405020304" pitchFamily="18" charset="0"/>
                <a:cs typeface="Times New Roman" panose="02020603050405020304" pitchFamily="18" charset="0"/>
              </a:rPr>
              <a:t>Epitalamio per le nozze di Onorio e Maria (399)</a:t>
            </a:r>
          </a:p>
          <a:p>
            <a:pPr>
              <a:lnSpc>
                <a:spcPct val="120000"/>
              </a:lnSpc>
              <a:spcBef>
                <a:spcPts val="0"/>
              </a:spcBef>
              <a:spcAft>
                <a:spcPts val="0"/>
              </a:spcAft>
              <a:buClr>
                <a:srgbClr val="0070C0"/>
              </a:buClr>
            </a:pPr>
            <a:r>
              <a:rPr lang="it-IT" i="1">
                <a:latin typeface="Times New Roman" panose="02020603050405020304" pitchFamily="18" charset="0"/>
                <a:cs typeface="Times New Roman" panose="02020603050405020304" pitchFamily="18" charset="0"/>
              </a:rPr>
              <a:t>In Rufinum</a:t>
            </a:r>
          </a:p>
          <a:p>
            <a:pPr>
              <a:lnSpc>
                <a:spcPct val="120000"/>
              </a:lnSpc>
              <a:spcBef>
                <a:spcPts val="0"/>
              </a:spcBef>
              <a:spcAft>
                <a:spcPts val="0"/>
              </a:spcAft>
              <a:buClr>
                <a:srgbClr val="0070C0"/>
              </a:buClr>
            </a:pPr>
            <a:r>
              <a:rPr lang="it-IT" i="1">
                <a:latin typeface="Times New Roman" panose="02020603050405020304" pitchFamily="18" charset="0"/>
                <a:cs typeface="Times New Roman" panose="02020603050405020304" pitchFamily="18" charset="0"/>
              </a:rPr>
              <a:t>In Eutropium</a:t>
            </a:r>
          </a:p>
          <a:p>
            <a:pPr>
              <a:lnSpc>
                <a:spcPct val="120000"/>
              </a:lnSpc>
              <a:spcBef>
                <a:spcPts val="0"/>
              </a:spcBef>
              <a:spcAft>
                <a:spcPts val="0"/>
              </a:spcAft>
              <a:buClr>
                <a:srgbClr val="0070C0"/>
              </a:buClr>
            </a:pPr>
            <a:r>
              <a:rPr lang="it-IT" i="1">
                <a:latin typeface="Times New Roman" panose="02020603050405020304" pitchFamily="18" charset="0"/>
                <a:cs typeface="Times New Roman" panose="02020603050405020304" pitchFamily="18" charset="0"/>
              </a:rPr>
              <a:t>Carmina minora</a:t>
            </a:r>
            <a:endParaRPr lang="it-IT">
              <a:latin typeface="Times New Roman" panose="02020603050405020304" pitchFamily="18" charset="0"/>
              <a:cs typeface="Times New Roman" panose="02020603050405020304" pitchFamily="18" charset="0"/>
            </a:endParaRPr>
          </a:p>
          <a:p>
            <a:pPr>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20836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C1CB975-0D40-4D62-B865-BCC575F2A6B3}"/>
              </a:ext>
            </a:extLst>
          </p:cNvPr>
          <p:cNvSpPr>
            <a:spLocks noGrp="1"/>
          </p:cNvSpPr>
          <p:nvPr>
            <p:ph idx="1"/>
          </p:nvPr>
        </p:nvSpPr>
        <p:spPr>
          <a:xfrm>
            <a:off x="0" y="0"/>
            <a:ext cx="12192000" cy="6858000"/>
          </a:xfrm>
          <a:blipFill>
            <a:blip r:embed="rId2"/>
            <a:tile tx="0" ty="0" sx="100000" sy="100000" flip="none" algn="tl"/>
          </a:blipFill>
        </p:spPr>
        <p:txBody>
          <a:bodyPr>
            <a:normAutofit fontScale="92500" lnSpcReduction="20000"/>
          </a:bodyPr>
          <a:lstStyle/>
          <a:p>
            <a:pPr algn="just">
              <a:spcBef>
                <a:spcPts val="0"/>
              </a:spcBef>
              <a:spcAft>
                <a:spcPts val="0"/>
              </a:spcAft>
              <a:buClr>
                <a:srgbClr val="0070C0"/>
              </a:buClr>
            </a:pPr>
            <a:r>
              <a:rPr lang="it-IT" sz="2100" b="1" i="1">
                <a:latin typeface="Times New Roman" panose="02020603050405020304" pitchFamily="18" charset="0"/>
                <a:cs typeface="Times New Roman" panose="02020603050405020304" pitchFamily="18" charset="0"/>
              </a:rPr>
              <a:t>De raptu Proserpinae </a:t>
            </a:r>
            <a:r>
              <a:rPr lang="it-IT" sz="2100">
                <a:latin typeface="Times New Roman" panose="02020603050405020304" pitchFamily="18" charset="0"/>
                <a:cs typeface="Times New Roman" panose="02020603050405020304" pitchFamily="18" charset="0"/>
              </a:rPr>
              <a:t>(3 libri) datazione incerta → composizione forse tra 396 e 400-402 </a:t>
            </a:r>
          </a:p>
          <a:p>
            <a:pPr marL="0" indent="0" algn="just">
              <a:spcBef>
                <a:spcPts val="0"/>
              </a:spcBef>
              <a:spcAft>
                <a:spcPts val="0"/>
              </a:spcAft>
              <a:buNone/>
            </a:pPr>
            <a:endParaRPr lang="it-IT" sz="2100"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100" i="1">
                <a:latin typeface="Times New Roman" panose="02020603050405020304" pitchFamily="18" charset="0"/>
                <a:cs typeface="Times New Roman" panose="02020603050405020304" pitchFamily="18" charset="0"/>
              </a:rPr>
              <a:t>Ekphrasis</a:t>
            </a:r>
            <a:r>
              <a:rPr lang="it-IT" sz="2100">
                <a:latin typeface="Times New Roman" panose="02020603050405020304" pitchFamily="18" charset="0"/>
                <a:cs typeface="Times New Roman" panose="02020603050405020304" pitchFamily="18" charset="0"/>
              </a:rPr>
              <a:t> →   </a:t>
            </a:r>
            <a:r>
              <a:rPr lang="it-IT" sz="2100" i="1">
                <a:latin typeface="Times New Roman" panose="02020603050405020304" pitchFamily="18" charset="0"/>
                <a:cs typeface="Times New Roman" panose="02020603050405020304" pitchFamily="18" charset="0"/>
              </a:rPr>
              <a:t>Siciliae descriptio </a:t>
            </a:r>
            <a:r>
              <a:rPr lang="it-IT" sz="21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sz="21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100">
                <a:latin typeface="Times New Roman" panose="02020603050405020304" pitchFamily="18" charset="0"/>
                <a:cs typeface="Times New Roman" panose="02020603050405020304" pitchFamily="18" charset="0"/>
              </a:rPr>
              <a:t>Motivo della frattura di Italia e Sicilia originariamente unite:  </a:t>
            </a:r>
          </a:p>
          <a:p>
            <a:pPr marL="0" indent="0" algn="just">
              <a:spcBef>
                <a:spcPts val="0"/>
              </a:spcBef>
              <a:spcAft>
                <a:spcPts val="0"/>
              </a:spcAft>
              <a:buNone/>
            </a:pPr>
            <a:endParaRPr lang="it-IT" sz="21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100" b="1">
                <a:latin typeface="Times New Roman" panose="02020603050405020304" pitchFamily="18" charset="0"/>
                <a:cs typeface="Times New Roman" panose="02020603050405020304" pitchFamily="18" charset="0"/>
              </a:rPr>
              <a:t>Verg. </a:t>
            </a:r>
            <a:r>
              <a:rPr lang="it-IT" sz="2100" b="1" i="1">
                <a:latin typeface="Times New Roman" panose="02020603050405020304" pitchFamily="18" charset="0"/>
                <a:cs typeface="Times New Roman" panose="02020603050405020304" pitchFamily="18" charset="0"/>
              </a:rPr>
              <a:t>Aen. </a:t>
            </a:r>
            <a:r>
              <a:rPr lang="it-IT" sz="2100" b="1">
                <a:latin typeface="Times New Roman" panose="02020603050405020304" pitchFamily="18" charset="0"/>
                <a:cs typeface="Times New Roman" panose="02020603050405020304" pitchFamily="18" charset="0"/>
              </a:rPr>
              <a:t>3,414-419</a:t>
            </a:r>
            <a:r>
              <a:rPr lang="it-IT" sz="2100">
                <a:latin typeface="Times New Roman" panose="02020603050405020304" pitchFamily="18" charset="0"/>
                <a:cs typeface="Times New Roman" panose="02020603050405020304" pitchFamily="18" charset="0"/>
              </a:rPr>
              <a:t> </a:t>
            </a:r>
            <a:r>
              <a:rPr lang="it-IT" sz="2100" i="1">
                <a:latin typeface="Times New Roman" panose="02020603050405020304" pitchFamily="18" charset="0"/>
                <a:cs typeface="Times New Roman" panose="02020603050405020304" pitchFamily="18" charset="0"/>
              </a:rPr>
              <a:t>Haec loca vi quondam et vasta convulsa ruina / (tantum aevi longinqua valet mutare vetustas) / Dissiluisse ferunt, cum protinus utraque tellus / una foret: venit medio vi pontus et undis / Hesperium Siculo latus abscidit, arvaque et urbes / litore diductas angusto interluit aestu.</a:t>
            </a:r>
          </a:p>
          <a:p>
            <a:pPr marL="0" indent="0" algn="just">
              <a:lnSpc>
                <a:spcPct val="120000"/>
              </a:lnSpc>
              <a:spcBef>
                <a:spcPts val="0"/>
              </a:spcBef>
              <a:spcAft>
                <a:spcPts val="0"/>
              </a:spcAft>
              <a:buNone/>
            </a:pPr>
            <a:endParaRPr lang="it-IT" sz="21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100" b="1">
                <a:latin typeface="Times New Roman" panose="02020603050405020304" pitchFamily="18" charset="0"/>
                <a:cs typeface="Times New Roman" panose="02020603050405020304" pitchFamily="18" charset="0"/>
              </a:rPr>
              <a:t>Ov. </a:t>
            </a:r>
            <a:r>
              <a:rPr lang="it-IT" sz="2100" b="1" i="1">
                <a:latin typeface="Times New Roman" panose="02020603050405020304" pitchFamily="18" charset="0"/>
                <a:cs typeface="Times New Roman" panose="02020603050405020304" pitchFamily="18" charset="0"/>
              </a:rPr>
              <a:t>met. </a:t>
            </a:r>
            <a:r>
              <a:rPr lang="it-IT" sz="2100" b="1">
                <a:latin typeface="Times New Roman" panose="02020603050405020304" pitchFamily="18" charset="0"/>
                <a:cs typeface="Times New Roman" panose="02020603050405020304" pitchFamily="18" charset="0"/>
              </a:rPr>
              <a:t>15,290-292</a:t>
            </a:r>
            <a:r>
              <a:rPr lang="it-IT" sz="2100">
                <a:latin typeface="Times New Roman" panose="02020603050405020304" pitchFamily="18" charset="0"/>
                <a:cs typeface="Times New Roman" panose="02020603050405020304" pitchFamily="18" charset="0"/>
              </a:rPr>
              <a:t> </a:t>
            </a:r>
            <a:r>
              <a:rPr lang="it-IT" sz="2100" i="1">
                <a:latin typeface="Times New Roman" panose="02020603050405020304" pitchFamily="18" charset="0"/>
                <a:cs typeface="Times New Roman" panose="02020603050405020304" pitchFamily="18" charset="0"/>
              </a:rPr>
              <a:t>Nunc freta circumeunt. Zancle quoque iuncta fuisse / dicitur Italiae, donec confinia pontus / abstulit et media tellurem reppulit unda.</a:t>
            </a:r>
          </a:p>
          <a:p>
            <a:pPr marL="0" indent="0" algn="just">
              <a:lnSpc>
                <a:spcPct val="120000"/>
              </a:lnSpc>
              <a:spcBef>
                <a:spcPts val="0"/>
              </a:spcBef>
              <a:spcAft>
                <a:spcPts val="0"/>
              </a:spcAft>
              <a:buNone/>
            </a:pPr>
            <a:endParaRPr lang="it-IT" sz="21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100" b="1">
                <a:latin typeface="Times New Roman" panose="02020603050405020304" pitchFamily="18" charset="0"/>
                <a:cs typeface="Times New Roman" panose="02020603050405020304" pitchFamily="18" charset="0"/>
              </a:rPr>
              <a:t>Lucan. 2,435-438</a:t>
            </a:r>
            <a:r>
              <a:rPr lang="it-IT" sz="2100">
                <a:latin typeface="Times New Roman" panose="02020603050405020304" pitchFamily="18" charset="0"/>
                <a:cs typeface="Times New Roman" panose="02020603050405020304" pitchFamily="18" charset="0"/>
              </a:rPr>
              <a:t> </a:t>
            </a:r>
            <a:r>
              <a:rPr lang="it-IT" sz="2100" i="1">
                <a:latin typeface="Times New Roman" panose="02020603050405020304" pitchFamily="18" charset="0"/>
                <a:cs typeface="Times New Roman" panose="02020603050405020304" pitchFamily="18" charset="0"/>
              </a:rPr>
              <a:t>Longior Italia, donec confinia pontus / solveret incumbens terrasque repelleret aequor. / At postquam gemino tellus elisa profundo est / extremi colles Siculo cessere Peloro.</a:t>
            </a:r>
          </a:p>
          <a:p>
            <a:pPr marL="0" indent="0" algn="just">
              <a:lnSpc>
                <a:spcPct val="120000"/>
              </a:lnSpc>
              <a:spcBef>
                <a:spcPts val="0"/>
              </a:spcBef>
              <a:spcAft>
                <a:spcPts val="0"/>
              </a:spcAft>
              <a:buNone/>
            </a:pPr>
            <a:endParaRPr lang="it-IT" sz="21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100" b="1">
                <a:latin typeface="Times New Roman" panose="02020603050405020304" pitchFamily="18" charset="0"/>
                <a:cs typeface="Times New Roman" panose="02020603050405020304" pitchFamily="18" charset="0"/>
              </a:rPr>
              <a:t>Val.Fl. 2,616-620</a:t>
            </a:r>
            <a:r>
              <a:rPr lang="it-IT" sz="2100">
                <a:latin typeface="Times New Roman" panose="02020603050405020304" pitchFamily="18" charset="0"/>
                <a:cs typeface="Times New Roman" panose="02020603050405020304" pitchFamily="18" charset="0"/>
              </a:rPr>
              <a:t> </a:t>
            </a:r>
            <a:r>
              <a:rPr lang="it-IT" sz="2100" i="1">
                <a:latin typeface="Times New Roman" panose="02020603050405020304" pitchFamily="18" charset="0"/>
                <a:cs typeface="Times New Roman" panose="02020603050405020304" pitchFamily="18" charset="0"/>
              </a:rPr>
              <a:t>Has etiam terras consertaque gentibus arva / sic pelago pulsante, reor, Neptunia quondam / cuspis et adversi longus labor abscidit aevi / ut Siculum Libycumque latus, stupuitque fragore / Ianus et occiduis regnator montibus Atlans</a:t>
            </a:r>
            <a:r>
              <a:rPr lang="it-IT" sz="2100">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0"/>
              </a:spcAft>
              <a:buNone/>
            </a:pPr>
            <a:endParaRPr lang="it-IT" sz="2100">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sz="2100" b="1">
                <a:latin typeface="Times New Roman" panose="02020603050405020304" pitchFamily="18" charset="0"/>
                <a:cs typeface="Times New Roman" panose="02020603050405020304" pitchFamily="18" charset="0"/>
              </a:rPr>
              <a:t>Sil. 14,11-19 </a:t>
            </a:r>
            <a:r>
              <a:rPr lang="it-IT" sz="2100" i="1">
                <a:latin typeface="Times New Roman" panose="02020603050405020304" pitchFamily="18" charset="0"/>
                <a:cs typeface="Times New Roman" panose="02020603050405020304" pitchFamily="18" charset="0"/>
              </a:rPr>
              <a:t>Ausoniae pars magna iacet Trinacria tellus, / ut semel expugnante Noto et vastantibus undis / accepit freta, caeruleo propulsa tridente. / Namque per occultum caeca vi turbinis olim / impactum pelagus laceratae viscera terrae / discidit et medio perrumpens arva profundo / cum populis pariter convulsis transtulit urbes. / Ex illo servans rapidus divortia Nereus / saevo dividuos coniungi pernegat aestu.</a:t>
            </a:r>
          </a:p>
          <a:p>
            <a:pPr marL="0" indent="0" algn="just">
              <a:lnSpc>
                <a:spcPct val="120000"/>
              </a:lnSpc>
              <a:spcBef>
                <a:spcPts val="0"/>
              </a:spcBef>
              <a:spcAft>
                <a:spcPts val="0"/>
              </a:spcAft>
              <a:buNone/>
            </a:pPr>
            <a:endParaRPr lang="it-IT" sz="2200">
              <a:latin typeface="Times New Roman" panose="02020603050405020304" pitchFamily="18" charset="0"/>
              <a:cs typeface="Times New Roman" panose="02020603050405020304" pitchFamily="18" charset="0"/>
            </a:endParaRPr>
          </a:p>
          <a:p>
            <a:pPr algn="just"/>
            <a:endParaRPr lang="it-IT"/>
          </a:p>
        </p:txBody>
      </p:sp>
    </p:spTree>
    <p:extLst>
      <p:ext uri="{BB962C8B-B14F-4D97-AF65-F5344CB8AC3E}">
        <p14:creationId xmlns:p14="http://schemas.microsoft.com/office/powerpoint/2010/main" val="763653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C1CB975-0D40-4D62-B865-BCC575F2A6B3}"/>
              </a:ext>
            </a:extLst>
          </p:cNvPr>
          <p:cNvSpPr>
            <a:spLocks noGrp="1"/>
          </p:cNvSpPr>
          <p:nvPr>
            <p:ph idx="1"/>
          </p:nvPr>
        </p:nvSpPr>
        <p:spPr>
          <a:xfrm>
            <a:off x="0" y="0"/>
            <a:ext cx="12192000" cy="6858000"/>
          </a:xfrm>
          <a:blipFill>
            <a:blip r:embed="rId2"/>
            <a:tile tx="0" ty="0" sx="100000" sy="100000" flip="none" algn="tl"/>
          </a:blipFill>
        </p:spPr>
        <p:txBody>
          <a:bodyPr/>
          <a:lstStyle/>
          <a:p>
            <a:pPr marL="0" indent="0">
              <a:spcBef>
                <a:spcPts val="0"/>
              </a:spcBef>
              <a:spcAft>
                <a:spcPts val="0"/>
              </a:spcAft>
              <a:buNone/>
            </a:pPr>
            <a:r>
              <a:rPr lang="it-IT" sz="2000" b="1">
                <a:latin typeface="Times New Roman" panose="02020603050405020304" pitchFamily="18" charset="0"/>
                <a:cs typeface="Times New Roman" panose="02020603050405020304" pitchFamily="18" charset="0"/>
              </a:rPr>
              <a:t>vv. 145-146</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Victor et abscissos interluit aequore montes / parvaque cognatas prohibent </a:t>
            </a:r>
            <a:r>
              <a:rPr lang="it-IT" sz="2000" i="1" u="sng">
                <a:latin typeface="Times New Roman" panose="02020603050405020304" pitchFamily="18" charset="0"/>
                <a:cs typeface="Times New Roman" panose="02020603050405020304" pitchFamily="18" charset="0"/>
              </a:rPr>
              <a:t>discrimina terras</a:t>
            </a:r>
            <a:r>
              <a:rPr lang="it-IT" sz="2000" i="1">
                <a:latin typeface="Times New Roman" panose="02020603050405020304" pitchFamily="18" charset="0"/>
                <a:cs typeface="Times New Roman" panose="02020603050405020304" pitchFamily="18" charset="0"/>
              </a:rPr>
              <a:t>.</a:t>
            </a: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Lucan. 5,615 </a:t>
            </a:r>
            <a:r>
              <a:rPr lang="pt-BR" sz="2000" i="1">
                <a:latin typeface="Times New Roman" panose="02020603050405020304" pitchFamily="18" charset="0"/>
                <a:cs typeface="Times New Roman" panose="02020603050405020304" pitchFamily="18" charset="0"/>
              </a:rPr>
              <a:t>A quoties frustra pulsatos </a:t>
            </a:r>
            <a:r>
              <a:rPr lang="pt-BR" sz="2000" i="1" u="sng">
                <a:latin typeface="Times New Roman" panose="02020603050405020304" pitchFamily="18" charset="0"/>
                <a:cs typeface="Times New Roman" panose="02020603050405020304" pitchFamily="18" charset="0"/>
              </a:rPr>
              <a:t>aequore montis </a:t>
            </a:r>
            <a:endParaRPr lang="it-IT" sz="2000" i="1" u="sng">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+ 9,493 </a:t>
            </a:r>
            <a:r>
              <a:rPr lang="it-IT" sz="2000" i="1">
                <a:latin typeface="Times New Roman" panose="02020603050405020304" pitchFamily="18" charset="0"/>
                <a:cs typeface="Times New Roman" panose="02020603050405020304" pitchFamily="18" charset="0"/>
              </a:rPr>
              <a:t>Iamque iter omne latet, nec sunt </a:t>
            </a:r>
            <a:r>
              <a:rPr lang="it-IT" sz="2000" i="1" u="sng">
                <a:latin typeface="Times New Roman" panose="02020603050405020304" pitchFamily="18" charset="0"/>
                <a:cs typeface="Times New Roman" panose="02020603050405020304" pitchFamily="18" charset="0"/>
              </a:rPr>
              <a:t>discrimina terrae</a:t>
            </a:r>
          </a:p>
          <a:p>
            <a:pPr marL="0" indent="0" algn="just">
              <a:spcBef>
                <a:spcPts val="0"/>
              </a:spcBef>
              <a:spcAft>
                <a:spcPts val="0"/>
              </a:spcAft>
              <a:buNone/>
            </a:pPr>
            <a:endParaRPr lang="it-IT" sz="2000"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b="1">
                <a:latin typeface="Times New Roman" panose="02020603050405020304" pitchFamily="18" charset="0"/>
                <a:cs typeface="Times New Roman" panose="02020603050405020304" pitchFamily="18" charset="0"/>
              </a:rPr>
              <a:t>vv. 153-154</a:t>
            </a:r>
            <a:r>
              <a:rPr lang="it-IT" sz="2000">
                <a:latin typeface="Times New Roman" panose="02020603050405020304" pitchFamily="18" charset="0"/>
                <a:cs typeface="Times New Roman" panose="02020603050405020304" pitchFamily="18" charset="0"/>
              </a:rPr>
              <a:t>: inizio </a:t>
            </a:r>
            <a:r>
              <a:rPr lang="it-IT" sz="2000" i="1">
                <a:latin typeface="Times New Roman" panose="02020603050405020304" pitchFamily="18" charset="0"/>
                <a:cs typeface="Times New Roman" panose="02020603050405020304" pitchFamily="18" charset="0"/>
              </a:rPr>
              <a:t>excursus</a:t>
            </a:r>
            <a:r>
              <a:rPr lang="it-IT" sz="2000">
                <a:latin typeface="Times New Roman" panose="02020603050405020304" pitchFamily="18" charset="0"/>
                <a:cs typeface="Times New Roman" panose="02020603050405020304" pitchFamily="18" charset="0"/>
              </a:rPr>
              <a:t> sull’Etna  →   cf.  Verg. </a:t>
            </a:r>
            <a:r>
              <a:rPr lang="it-IT" sz="2000" i="1">
                <a:latin typeface="Times New Roman" panose="02020603050405020304" pitchFamily="18" charset="0"/>
                <a:cs typeface="Times New Roman" panose="02020603050405020304" pitchFamily="18" charset="0"/>
              </a:rPr>
              <a:t>Aen</a:t>
            </a:r>
            <a:r>
              <a:rPr lang="it-IT" sz="2000">
                <a:latin typeface="Times New Roman" panose="02020603050405020304" pitchFamily="18" charset="0"/>
                <a:cs typeface="Times New Roman" panose="02020603050405020304" pitchFamily="18" charset="0"/>
              </a:rPr>
              <a:t>. 3,570-582; </a:t>
            </a:r>
            <a:r>
              <a:rPr lang="it-IT" sz="2000" i="1">
                <a:latin typeface="Times New Roman" panose="02020603050405020304" pitchFamily="18" charset="0"/>
                <a:cs typeface="Times New Roman" panose="02020603050405020304" pitchFamily="18" charset="0"/>
              </a:rPr>
              <a:t>Aetna</a:t>
            </a: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sz="2000"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b="1">
                <a:latin typeface="Times New Roman" panose="02020603050405020304" pitchFamily="18" charset="0"/>
                <a:cs typeface="Times New Roman" panose="02020603050405020304" pitchFamily="18" charset="0"/>
              </a:rPr>
              <a:t>v. 154 </a:t>
            </a:r>
            <a:r>
              <a:rPr lang="pt-BR" sz="2000" b="1" i="1">
                <a:latin typeface="Times New Roman" panose="02020603050405020304" pitchFamily="18" charset="0"/>
                <a:cs typeface="Times New Roman" panose="02020603050405020304" pitchFamily="18" charset="0"/>
              </a:rPr>
              <a:t>Aetna Giganteos numquam tacitura triumphos</a:t>
            </a:r>
            <a:endParaRPr lang="it-IT" sz="2000" b="1"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Lucan. 8,622 </a:t>
            </a:r>
            <a:r>
              <a:rPr lang="pt-BR" sz="2000" i="1">
                <a:latin typeface="Times New Roman" panose="02020603050405020304" pitchFamily="18" charset="0"/>
                <a:cs typeface="Times New Roman" panose="02020603050405020304" pitchFamily="18" charset="0"/>
              </a:rPr>
              <a:t>saecula Romanos </a:t>
            </a:r>
            <a:r>
              <a:rPr lang="pt-BR" sz="2000" i="1" u="sng">
                <a:latin typeface="Times New Roman" panose="02020603050405020304" pitchFamily="18" charset="0"/>
                <a:cs typeface="Times New Roman" panose="02020603050405020304" pitchFamily="18" charset="0"/>
              </a:rPr>
              <a:t>numquam tacitura </a:t>
            </a:r>
            <a:r>
              <a:rPr lang="pt-BR" sz="2000" i="1">
                <a:latin typeface="Times New Roman" panose="02020603050405020304" pitchFamily="18" charset="0"/>
                <a:cs typeface="Times New Roman" panose="02020603050405020304" pitchFamily="18" charset="0"/>
              </a:rPr>
              <a:t>labores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Hor. </a:t>
            </a:r>
            <a:r>
              <a:rPr lang="it-IT" sz="2000" i="1">
                <a:latin typeface="Times New Roman" panose="02020603050405020304" pitchFamily="18" charset="0"/>
                <a:cs typeface="Times New Roman" panose="02020603050405020304" pitchFamily="18" charset="0"/>
              </a:rPr>
              <a:t>carm. </a:t>
            </a:r>
            <a:r>
              <a:rPr lang="it-IT" sz="2000">
                <a:latin typeface="Times New Roman" panose="02020603050405020304" pitchFamily="18" charset="0"/>
                <a:cs typeface="Times New Roman" panose="02020603050405020304" pitchFamily="18" charset="0"/>
              </a:rPr>
              <a:t>3,1,7 </a:t>
            </a:r>
            <a:r>
              <a:rPr lang="it-IT" sz="2000" i="1">
                <a:latin typeface="Times New Roman" panose="02020603050405020304" pitchFamily="18" charset="0"/>
                <a:cs typeface="Times New Roman" panose="02020603050405020304" pitchFamily="18" charset="0"/>
              </a:rPr>
              <a:t>clari </a:t>
            </a:r>
            <a:r>
              <a:rPr lang="it-IT" sz="2000" i="1" u="sng">
                <a:latin typeface="Times New Roman" panose="02020603050405020304" pitchFamily="18" charset="0"/>
                <a:cs typeface="Times New Roman" panose="02020603050405020304" pitchFamily="18" charset="0"/>
              </a:rPr>
              <a:t>Giganteo triumpho</a:t>
            </a:r>
          </a:p>
          <a:p>
            <a:pPr marL="0" indent="0" algn="just">
              <a:spcBef>
                <a:spcPts val="0"/>
              </a:spcBef>
              <a:spcAft>
                <a:spcPts val="0"/>
              </a:spcAft>
              <a:buNone/>
            </a:pPr>
            <a:endParaRPr lang="it-IT" sz="2000" b="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b="1">
                <a:latin typeface="Times New Roman" panose="02020603050405020304" pitchFamily="18" charset="0"/>
                <a:cs typeface="Times New Roman" panose="02020603050405020304" pitchFamily="18" charset="0"/>
              </a:rPr>
              <a:t>v. 155 </a:t>
            </a:r>
            <a:r>
              <a:rPr lang="pt-BR" sz="2000" b="1" i="1">
                <a:latin typeface="Times New Roman" panose="02020603050405020304" pitchFamily="18" charset="0"/>
                <a:cs typeface="Times New Roman" panose="02020603050405020304" pitchFamily="18" charset="0"/>
              </a:rPr>
              <a:t>Enceladi bustum, qui saucia terga revinctus</a:t>
            </a:r>
            <a:endParaRPr lang="it-IT" sz="2000" b="1"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Verg. </a:t>
            </a:r>
            <a:r>
              <a:rPr lang="it-IT" sz="2000" i="1">
                <a:latin typeface="Times New Roman" panose="02020603050405020304" pitchFamily="18" charset="0"/>
                <a:cs typeface="Times New Roman" panose="02020603050405020304" pitchFamily="18" charset="0"/>
              </a:rPr>
              <a:t>Aen</a:t>
            </a:r>
            <a:r>
              <a:rPr lang="it-IT" sz="2000">
                <a:latin typeface="Times New Roman" panose="02020603050405020304" pitchFamily="18" charset="0"/>
                <a:cs typeface="Times New Roman" panose="02020603050405020304" pitchFamily="18" charset="0"/>
              </a:rPr>
              <a:t>. 3,578 </a:t>
            </a:r>
            <a:r>
              <a:rPr lang="fr-FR" sz="2000" i="1">
                <a:latin typeface="Times New Roman" panose="02020603050405020304" pitchFamily="18" charset="0"/>
                <a:cs typeface="Times New Roman" panose="02020603050405020304" pitchFamily="18" charset="0"/>
              </a:rPr>
              <a:t>fama est Enceladi semustum fulmine corpus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+ 2,57 </a:t>
            </a:r>
            <a:r>
              <a:rPr lang="it-IT" sz="2000" i="1">
                <a:latin typeface="Times New Roman" panose="02020603050405020304" pitchFamily="18" charset="0"/>
                <a:cs typeface="Times New Roman" panose="02020603050405020304" pitchFamily="18" charset="0"/>
              </a:rPr>
              <a:t>Ecce, manus iuvenem interea post </a:t>
            </a:r>
            <a:r>
              <a:rPr lang="it-IT" sz="2000" i="1" u="sng">
                <a:latin typeface="Times New Roman" panose="02020603050405020304" pitchFamily="18" charset="0"/>
                <a:cs typeface="Times New Roman" panose="02020603050405020304" pitchFamily="18" charset="0"/>
              </a:rPr>
              <a:t>terga revinctum</a:t>
            </a:r>
          </a:p>
          <a:p>
            <a:pPr algn="just"/>
            <a:endParaRPr lang="it-IT"/>
          </a:p>
        </p:txBody>
      </p:sp>
    </p:spTree>
    <p:extLst>
      <p:ext uri="{BB962C8B-B14F-4D97-AF65-F5344CB8AC3E}">
        <p14:creationId xmlns:p14="http://schemas.microsoft.com/office/powerpoint/2010/main" val="11727964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C1CB975-0D40-4D62-B865-BCC575F2A6B3}"/>
              </a:ext>
            </a:extLst>
          </p:cNvPr>
          <p:cNvSpPr>
            <a:spLocks noGrp="1"/>
          </p:cNvSpPr>
          <p:nvPr>
            <p:ph idx="1"/>
          </p:nvPr>
        </p:nvSpPr>
        <p:spPr>
          <a:xfrm>
            <a:off x="0" y="0"/>
            <a:ext cx="12192000" cy="6858000"/>
          </a:xfrm>
          <a:blipFill>
            <a:blip r:embed="rId2"/>
            <a:tile tx="0" ty="0" sx="100000" sy="100000" flip="none" algn="tl"/>
          </a:blipFill>
        </p:spPr>
        <p:txBody>
          <a:bodyPr/>
          <a:lstStyle/>
          <a:p>
            <a:pPr algn="just">
              <a:buClr>
                <a:srgbClr val="0070C0"/>
              </a:buClr>
            </a:pPr>
            <a:r>
              <a:rPr lang="it-IT" sz="2000" b="1" i="1">
                <a:latin typeface="Times New Roman" panose="02020603050405020304" pitchFamily="18" charset="0"/>
                <a:cs typeface="Times New Roman" panose="02020603050405020304" pitchFamily="18" charset="0"/>
              </a:rPr>
              <a:t>Carm.min. </a:t>
            </a:r>
            <a:r>
              <a:rPr lang="it-IT" sz="2000" b="1">
                <a:latin typeface="Times New Roman" panose="02020603050405020304" pitchFamily="18" charset="0"/>
                <a:cs typeface="Times New Roman" panose="02020603050405020304" pitchFamily="18" charset="0"/>
              </a:rPr>
              <a:t>26  </a:t>
            </a:r>
            <a:r>
              <a:rPr lang="it-IT" sz="2000" b="1" i="1">
                <a:latin typeface="Times New Roman" panose="02020603050405020304" pitchFamily="18" charset="0"/>
                <a:cs typeface="Times New Roman" panose="02020603050405020304" pitchFamily="18" charset="0"/>
              </a:rPr>
              <a:t>Aponus    </a:t>
            </a:r>
          </a:p>
          <a:p>
            <a:pPr algn="just">
              <a:buClr>
                <a:srgbClr val="0070C0"/>
              </a:buClr>
              <a:buFontTx/>
              <a:buChar char="-"/>
            </a:pPr>
            <a:r>
              <a:rPr lang="it-IT" sz="2000">
                <a:latin typeface="Times New Roman" panose="02020603050405020304" pitchFamily="18" charset="0"/>
                <a:cs typeface="Times New Roman" panose="02020603050405020304" pitchFamily="18" charset="0"/>
              </a:rPr>
              <a:t>Tema :  sorgenti termali di Abano famose nell’antichità per le proprietà terapeutiche: </a:t>
            </a:r>
          </a:p>
          <a:p>
            <a:pPr marL="0" indent="0" algn="just">
              <a:buClr>
                <a:srgbClr val="0070C0"/>
              </a:buClr>
              <a:buNone/>
            </a:pPr>
            <a:r>
              <a:rPr lang="it-IT" sz="2000">
                <a:latin typeface="Times New Roman" panose="02020603050405020304" pitchFamily="18" charset="0"/>
                <a:cs typeface="Times New Roman" panose="02020603050405020304" pitchFamily="18" charset="0"/>
              </a:rPr>
              <a:t>~ Lucan. 7,192-196; Plinio il Vecchio; Svetonio;  Sil. 12,217-218; Mart. 1,61; 6,42; Mar.Vict. </a:t>
            </a:r>
            <a:r>
              <a:rPr lang="it-IT" sz="2000" i="1">
                <a:latin typeface="Times New Roman" panose="02020603050405020304" pitchFamily="18" charset="0"/>
                <a:cs typeface="Times New Roman" panose="02020603050405020304" pitchFamily="18" charset="0"/>
              </a:rPr>
              <a:t>aleth. </a:t>
            </a:r>
            <a:r>
              <a:rPr lang="it-IT" sz="2000">
                <a:latin typeface="Times New Roman" panose="02020603050405020304" pitchFamily="18" charset="0"/>
                <a:cs typeface="Times New Roman" panose="02020603050405020304" pitchFamily="18" charset="0"/>
              </a:rPr>
              <a:t>3,736-737; Auson. </a:t>
            </a:r>
            <a:r>
              <a:rPr lang="it-IT" sz="2000" i="1">
                <a:latin typeface="Times New Roman" panose="02020603050405020304" pitchFamily="18" charset="0"/>
                <a:cs typeface="Times New Roman" panose="02020603050405020304" pitchFamily="18" charset="0"/>
              </a:rPr>
              <a:t>urb. </a:t>
            </a:r>
            <a:r>
              <a:rPr lang="it-IT" sz="2000">
                <a:latin typeface="Times New Roman" panose="02020603050405020304" pitchFamily="18" charset="0"/>
                <a:cs typeface="Times New Roman" panose="02020603050405020304" pitchFamily="18" charset="0"/>
              </a:rPr>
              <a:t>157-162; Ennod. </a:t>
            </a:r>
            <a:r>
              <a:rPr lang="it-IT" sz="2000" i="1">
                <a:latin typeface="Times New Roman" panose="02020603050405020304" pitchFamily="18" charset="0"/>
                <a:cs typeface="Times New Roman" panose="02020603050405020304" pitchFamily="18" charset="0"/>
              </a:rPr>
              <a:t>epist. </a:t>
            </a:r>
            <a:r>
              <a:rPr lang="it-IT" sz="2000">
                <a:latin typeface="Times New Roman" panose="02020603050405020304" pitchFamily="18" charset="0"/>
                <a:cs typeface="Times New Roman" panose="02020603050405020304" pitchFamily="18" charset="0"/>
              </a:rPr>
              <a:t>5,8,6</a:t>
            </a:r>
          </a:p>
          <a:p>
            <a:pPr marL="0" indent="0" algn="just">
              <a:buClr>
                <a:srgbClr val="0070C0"/>
              </a:buClr>
              <a:buNone/>
            </a:pPr>
            <a:endParaRPr lang="it-IT" sz="2000">
              <a:latin typeface="Times New Roman" panose="02020603050405020304" pitchFamily="18" charset="0"/>
              <a:cs typeface="Times New Roman" panose="02020603050405020304" pitchFamily="18" charset="0"/>
            </a:endParaRPr>
          </a:p>
          <a:p>
            <a:pPr marL="0" indent="0" algn="just">
              <a:buClr>
                <a:srgbClr val="0070C0"/>
              </a:buClr>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Clr>
                <a:srgbClr val="0070C0"/>
              </a:buClr>
              <a:buNone/>
            </a:pPr>
            <a:endParaRPr lang="it-IT" i="1"/>
          </a:p>
          <a:p>
            <a:pPr marL="0" indent="0" algn="just">
              <a:spcBef>
                <a:spcPts val="0"/>
              </a:spcBef>
              <a:spcAft>
                <a:spcPts val="0"/>
              </a:spcAft>
              <a:buClr>
                <a:srgbClr val="0070C0"/>
              </a:buClr>
              <a:buNone/>
            </a:pPr>
            <a:endParaRPr lang="it-IT" i="1"/>
          </a:p>
        </p:txBody>
      </p:sp>
      <p:pic>
        <p:nvPicPr>
          <p:cNvPr id="4" name="Immagine 3" descr="Immagine che contiene testo&#10;&#10;Descrizione generata automaticamente">
            <a:extLst>
              <a:ext uri="{FF2B5EF4-FFF2-40B4-BE49-F238E27FC236}">
                <a16:creationId xmlns:a16="http://schemas.microsoft.com/office/drawing/2014/main" id="{F00DB2C6-4CCE-4823-B3A1-9830A158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661" y="1494668"/>
            <a:ext cx="7259063" cy="5210902"/>
          </a:xfrm>
          <a:prstGeom prst="rect">
            <a:avLst/>
          </a:prstGeom>
        </p:spPr>
      </p:pic>
    </p:spTree>
    <p:extLst>
      <p:ext uri="{BB962C8B-B14F-4D97-AF65-F5344CB8AC3E}">
        <p14:creationId xmlns:p14="http://schemas.microsoft.com/office/powerpoint/2010/main" val="308189247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F8AE369F-6CCC-4BBA-8D97-8024DAE85563}"/>
              </a:ext>
            </a:extLst>
          </p:cNvPr>
          <p:cNvSpPr>
            <a:spLocks noGrp="1" noChangeArrowheads="1"/>
          </p:cNvSpPr>
          <p:nvPr>
            <p:ph type="ctrTitle"/>
          </p:nvPr>
        </p:nvSpPr>
        <p:spPr>
          <a:xfrm>
            <a:off x="2692400" y="1670050"/>
            <a:ext cx="6815138" cy="1758950"/>
          </a:xfrm>
        </p:spPr>
        <p:txBody>
          <a:bodyPr/>
          <a:lstStyle/>
          <a:p>
            <a:pPr eaLnBrk="1" hangingPunct="1"/>
            <a:br>
              <a:rPr lang="it-IT" altLang="it-IT" sz="2800" i="1">
                <a:ln>
                  <a:noFill/>
                </a:ln>
                <a:latin typeface="Algerian" panose="04020705040A02060702" pitchFamily="82" charset="0"/>
                <a:cs typeface="Times New Roman" panose="02020603050405020304" pitchFamily="18" charset="0"/>
              </a:rPr>
            </a:br>
            <a:endParaRPr lang="it-IT" altLang="it-IT" sz="2000">
              <a:ln>
                <a:noFill/>
              </a:ln>
            </a:endParaRPr>
          </a:p>
        </p:txBody>
      </p:sp>
      <p:sp>
        <p:nvSpPr>
          <p:cNvPr id="15363" name="Sottotitolo 4">
            <a:extLst>
              <a:ext uri="{FF2B5EF4-FFF2-40B4-BE49-F238E27FC236}">
                <a16:creationId xmlns:a16="http://schemas.microsoft.com/office/drawing/2014/main" id="{D5EE69F7-202A-4AAE-B578-1CE812055933}"/>
              </a:ext>
            </a:extLst>
          </p:cNvPr>
          <p:cNvSpPr>
            <a:spLocks noGrp="1" noChangeArrowheads="1"/>
          </p:cNvSpPr>
          <p:nvPr>
            <p:ph type="subTitle" idx="1"/>
          </p:nvPr>
        </p:nvSpPr>
        <p:spPr>
          <a:xfrm>
            <a:off x="2692400" y="1744910"/>
            <a:ext cx="6815138" cy="3443040"/>
          </a:xfrm>
        </p:spPr>
        <p:txBody>
          <a:bodyPr/>
          <a:lstStyle/>
          <a:p>
            <a:pPr eaLnBrk="1" hangingPunct="1">
              <a:spcBef>
                <a:spcPct val="0"/>
              </a:spcBef>
              <a:spcAft>
                <a:spcPct val="0"/>
              </a:spcAft>
            </a:pPr>
            <a:endParaRPr lang="it-IT" altLang="it-IT" sz="2000" b="1">
              <a:cs typeface="Times New Roman" panose="02020603050405020304" pitchFamily="18" charset="0"/>
            </a:endParaRPr>
          </a:p>
          <a:p>
            <a:pPr eaLnBrk="1" hangingPunct="1">
              <a:spcBef>
                <a:spcPct val="0"/>
              </a:spcBef>
              <a:spcAft>
                <a:spcPct val="0"/>
              </a:spcAft>
            </a:pPr>
            <a:endParaRPr lang="it-IT" altLang="it-IT" sz="2000" b="1">
              <a:cs typeface="Times New Roman" panose="02020603050405020304" pitchFamily="18" charset="0"/>
            </a:endParaRPr>
          </a:p>
          <a:p>
            <a:pPr eaLnBrk="1" hangingPunct="1">
              <a:spcBef>
                <a:spcPct val="0"/>
              </a:spcBef>
              <a:spcAft>
                <a:spcPct val="0"/>
              </a:spcAft>
            </a:pPr>
            <a:endParaRPr lang="it-IT" altLang="it-IT" sz="2000" b="1">
              <a:cs typeface="Times New Roman" panose="02020603050405020304" pitchFamily="18" charset="0"/>
            </a:endParaRPr>
          </a:p>
          <a:p>
            <a:pPr eaLnBrk="1" hangingPunct="1">
              <a:spcBef>
                <a:spcPct val="0"/>
              </a:spcBef>
              <a:spcAft>
                <a:spcPct val="0"/>
              </a:spcAft>
            </a:pPr>
            <a:endParaRPr lang="it-IT" altLang="it-IT" sz="1700">
              <a:cs typeface="Times New Roman" panose="02020603050405020304" pitchFamily="18" charset="0"/>
            </a:endParaRPr>
          </a:p>
          <a:p>
            <a:pPr eaLnBrk="1" hangingPunct="1">
              <a:spcBef>
                <a:spcPct val="0"/>
              </a:spcBef>
              <a:spcAft>
                <a:spcPct val="0"/>
              </a:spcAft>
            </a:pPr>
            <a:endParaRPr lang="it-IT" altLang="it-IT" sz="1700">
              <a:cs typeface="Times New Roman" panose="02020603050405020304" pitchFamily="18" charset="0"/>
            </a:endParaRPr>
          </a:p>
        </p:txBody>
      </p:sp>
    </p:spTree>
    <p:extLst>
      <p:ext uri="{BB962C8B-B14F-4D97-AF65-F5344CB8AC3E}">
        <p14:creationId xmlns:p14="http://schemas.microsoft.com/office/powerpoint/2010/main" val="2498831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C3385EA-E0C1-4B89-B203-7AC1ECB21660}"/>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spcBef>
                <a:spcPts val="0"/>
              </a:spcBef>
              <a:spcAft>
                <a:spcPts val="0"/>
              </a:spcAft>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I Protolatini  e i popoli di lingua italica</a:t>
            </a:r>
          </a:p>
          <a:p>
            <a:pPr eaLnBrk="1" fontAlgn="auto" hangingPunct="1">
              <a:spcBef>
                <a:spcPts val="0"/>
              </a:spcBef>
              <a:spcAft>
                <a:spcPts val="0"/>
              </a:spcAft>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Testimonianze dell’osco:</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Tabula Bantina, </a:t>
            </a:r>
            <a:r>
              <a:rPr lang="it-IT">
                <a:solidFill>
                  <a:schemeClr val="tx1">
                    <a:lumMod val="85000"/>
                    <a:lumOff val="15000"/>
                  </a:schemeClr>
                </a:solidFill>
                <a:latin typeface="Times New Roman" panose="02020603050405020304" pitchFamily="18" charset="0"/>
                <a:cs typeface="Times New Roman" panose="02020603050405020304" pitchFamily="18" charset="0"/>
              </a:rPr>
              <a:t>rinvenuta nel</a:t>
            </a: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1793 a Bantia, in bronzo, contiene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regolamenti ufficiali)</a:t>
            </a: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Testimonianze dell’umbro:</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Tabulae Iguvinae, </a:t>
            </a:r>
            <a:r>
              <a:rPr lang="it-IT">
                <a:solidFill>
                  <a:schemeClr val="tx1">
                    <a:lumMod val="85000"/>
                    <a:lumOff val="15000"/>
                  </a:schemeClr>
                </a:solidFill>
                <a:latin typeface="Times New Roman" panose="02020603050405020304" pitchFamily="18" charset="0"/>
                <a:cs typeface="Times New Roman" panose="02020603050405020304" pitchFamily="18" charset="0"/>
              </a:rPr>
              <a:t>scoperte nel</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1444 a Gubbio, tavole bronzee che</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contengono prescrizioni di una </a:t>
            </a:r>
          </a:p>
          <a:p>
            <a:pPr marL="0" indent="0"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confraternita religiosa)</a:t>
            </a:r>
          </a:p>
          <a:p>
            <a:pPr marL="0" indent="0" eaLnBrk="1" fontAlgn="auto" hangingPunct="1">
              <a:spcBef>
                <a:spcPts val="0"/>
              </a:spcBef>
              <a:spcAft>
                <a:spcPts val="0"/>
              </a:spcAft>
              <a:buFont typeface="Arial"/>
              <a:buNone/>
              <a:defRPr/>
            </a:pPr>
            <a:r>
              <a:rPr lang="it-IT" sz="1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a:solidFill>
                  <a:schemeClr val="tx1">
                    <a:lumMod val="85000"/>
                    <a:lumOff val="15000"/>
                  </a:schemeClr>
                </a:solidFill>
              </a:rPr>
              <a:t>                                </a:t>
            </a:r>
            <a:endParaRPr lang="it-IT" sz="800">
              <a:solidFill>
                <a:schemeClr val="tx1">
                  <a:lumMod val="85000"/>
                  <a:lumOff val="15000"/>
                </a:schemeClr>
              </a:solidFill>
            </a:endParaRPr>
          </a:p>
          <a:p>
            <a:pPr eaLnBrk="1" fontAlgn="auto" hangingPunct="1">
              <a:buFont typeface="Arial"/>
              <a:buChar char="•"/>
              <a:defRPr/>
            </a:pPr>
            <a:endParaRPr lang="it-IT">
              <a:solidFill>
                <a:schemeClr val="tx1">
                  <a:lumMod val="85000"/>
                  <a:lumOff val="15000"/>
                </a:schemeClr>
              </a:solidFill>
            </a:endParaRPr>
          </a:p>
        </p:txBody>
      </p:sp>
      <p:pic>
        <p:nvPicPr>
          <p:cNvPr id="4" name="Immagine 3">
            <a:extLst>
              <a:ext uri="{FF2B5EF4-FFF2-40B4-BE49-F238E27FC236}">
                <a16:creationId xmlns:a16="http://schemas.microsoft.com/office/drawing/2014/main" id="{F97EABFF-1AC9-43F2-AD5E-E5E0ABEB4937}"/>
              </a:ext>
            </a:extLst>
          </p:cNvPr>
          <p:cNvPicPr>
            <a:picLocks noChangeAspect="1"/>
          </p:cNvPicPr>
          <p:nvPr/>
        </p:nvPicPr>
        <p:blipFill>
          <a:blip r:embed="rId3"/>
          <a:stretch>
            <a:fillRect/>
          </a:stretch>
        </p:blipFill>
        <p:spPr>
          <a:xfrm>
            <a:off x="4513276" y="1204887"/>
            <a:ext cx="7239699" cy="4918010"/>
          </a:xfrm>
          <a:prstGeom prst="rect">
            <a:avLst/>
          </a:prstGeom>
          <a:solidFill>
            <a:schemeClr val="accent5"/>
          </a:solidFill>
          <a:ln w="38100">
            <a:solidFill>
              <a:schemeClr val="accent5"/>
            </a:solidFill>
          </a:ln>
          <a:effectLst>
            <a:outerShdw blurRad="50800" dist="50800" dir="5400000" algn="ctr" rotWithShape="0">
              <a:schemeClr val="accent5"/>
            </a:outerShdw>
            <a:softEdge rad="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800" i="1"/>
              <a:t>La lingua latina</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lstStyle/>
          <a:p>
            <a:pPr eaLnBrk="1" hangingPunct="1">
              <a:spcBef>
                <a:spcPct val="0"/>
              </a:spcBef>
              <a:spcAft>
                <a:spcPct val="0"/>
              </a:spcAft>
              <a:defRPr/>
            </a:pPr>
            <a:endParaRPr lang="it-IT" altLang="it-IT" sz="1700"/>
          </a:p>
          <a:p>
            <a:pPr eaLnBrk="1" hangingPunct="1">
              <a:spcBef>
                <a:spcPct val="0"/>
              </a:spcBef>
              <a:spcAft>
                <a:spcPct val="0"/>
              </a:spcAft>
              <a:defRPr/>
            </a:pPr>
            <a:endParaRPr lang="it-IT" altLang="it-IT" sz="1700"/>
          </a:p>
          <a:p>
            <a:pPr eaLnBrk="1" hangingPunct="1">
              <a:spcBef>
                <a:spcPct val="0"/>
              </a:spcBef>
              <a:spcAft>
                <a:spcPct val="0"/>
              </a:spcAft>
              <a:defRPr/>
            </a:pPr>
            <a:r>
              <a:rPr lang="it-IT" altLang="it-IT" sz="2400"/>
              <a:t>Le fasi della storia del latino</a:t>
            </a:r>
          </a:p>
        </p:txBody>
      </p:sp>
    </p:spTree>
    <p:extLst>
      <p:ext uri="{BB962C8B-B14F-4D97-AF65-F5344CB8AC3E}">
        <p14:creationId xmlns:p14="http://schemas.microsoft.com/office/powerpoint/2010/main" val="769520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0F28EDF-A7AF-4B0A-BA50-11E8E349A525}"/>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fontAlgn="auto">
              <a:spcBef>
                <a:spcPts val="0"/>
              </a:spcBef>
              <a:spcAft>
                <a:spcPts val="0"/>
              </a:spcAft>
              <a:buFont typeface="Arial"/>
              <a:buNone/>
              <a:defRPr/>
            </a:pPr>
            <a:r>
              <a:rPr lang="it-IT" sz="2800" i="1">
                <a:solidFill>
                  <a:schemeClr val="tx1">
                    <a:lumMod val="85000"/>
                    <a:lumOff val="15000"/>
                  </a:schemeClr>
                </a:solidFill>
                <a:latin typeface="Times New Roman" panose="02020603050405020304" pitchFamily="18" charset="0"/>
                <a:cs typeface="Times New Roman" panose="02020603050405020304" pitchFamily="18" charset="0"/>
              </a:rPr>
              <a:t>Le fasi della storia del latino  </a:t>
            </a:r>
          </a:p>
          <a:p>
            <a:pPr marL="0" indent="0" algn="ctr" fontAlgn="auto">
              <a:spcBef>
                <a:spcPts val="0"/>
              </a:spcBef>
              <a:spcAft>
                <a:spcPts val="0"/>
              </a:spcAft>
              <a:buFont typeface="Arial"/>
              <a:buNone/>
              <a:defRPr/>
            </a:pPr>
            <a:endParaRPr lang="it-IT">
              <a:solidFill>
                <a:schemeClr val="tx1">
                  <a:lumMod val="85000"/>
                  <a:lumOff val="15000"/>
                </a:schemeClr>
              </a:solidFill>
              <a:latin typeface="Algerian" panose="04020705040A02060702" pitchFamily="82" charset="0"/>
            </a:endParaRPr>
          </a:p>
          <a:p>
            <a:pPr algn="just" fontAlgn="auto">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Fase predocumentaria </a:t>
            </a:r>
          </a:p>
          <a:p>
            <a:pPr algn="just" fontAlgn="auto">
              <a:spcBef>
                <a:spcPts val="0"/>
              </a:spcBef>
              <a:spcAft>
                <a:spcPts val="0"/>
              </a:spcAft>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Fase preletteraria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(VI sec. a.C. – 240 a.C. ‘inizio’ della letteratura latina)</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algn="just" fontAlgn="auto">
              <a:spcBef>
                <a:spcPts val="0"/>
              </a:spcBef>
              <a:spcAft>
                <a:spcPts val="0"/>
              </a:spcAft>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latino arcaico </a:t>
            </a: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(241 a.C. fine prima guerra punica – 81-79 a.C. dittatura di Silla)</a:t>
            </a:r>
          </a:p>
          <a:p>
            <a:pPr marL="0" indent="0" algn="just"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latino classico</a:t>
            </a: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(78 a.C. morte di Silla – 14 d.C. morte di Augusto)</a:t>
            </a: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Fase letteraria 				                             </a:t>
            </a:r>
          </a:p>
          <a:p>
            <a:pPr marL="0" indent="0" algn="just" fontAlgn="auto">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latino post-classico</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(14 d.C. avvento di Tiberio – 193 d.C. morte di Commodo)</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latino tardo    </a:t>
            </a: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(fine II sec. d.C. – VI sec. d.C.)</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latino medievale </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(da VII sec d.C.)</a:t>
            </a:r>
          </a:p>
          <a:p>
            <a:pPr marL="0" indent="0" algn="just"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ctr" fontAlgn="auto">
              <a:buFont typeface="Arial"/>
              <a:buNone/>
              <a:defRPr/>
            </a:pPr>
            <a:endParaRPr lang="it-IT">
              <a:solidFill>
                <a:schemeClr val="tx1">
                  <a:lumMod val="85000"/>
                  <a:lumOff val="15000"/>
                </a:schemeClr>
              </a:solidFill>
              <a:latin typeface="Algerian" panose="04020705040A02060702" pitchFamily="82" charset="0"/>
            </a:endParaRPr>
          </a:p>
          <a:p>
            <a:pPr marL="0" indent="0" algn="ctr" fontAlgn="auto">
              <a:buFont typeface="Arial"/>
              <a:buNone/>
              <a:defRPr/>
            </a:pPr>
            <a:endParaRPr lang="it-IT" i="1">
              <a:solidFill>
                <a:schemeClr val="tx1">
                  <a:lumMod val="85000"/>
                  <a:lumOff val="15000"/>
                </a:schemeClr>
              </a:solidFill>
              <a:latin typeface="Algerian" panose="04020705040A02060702" pitchFamily="82" charset="0"/>
            </a:endParaRPr>
          </a:p>
        </p:txBody>
      </p:sp>
      <p:cxnSp>
        <p:nvCxnSpPr>
          <p:cNvPr id="4" name="Connettore 2 3">
            <a:extLst>
              <a:ext uri="{FF2B5EF4-FFF2-40B4-BE49-F238E27FC236}">
                <a16:creationId xmlns:a16="http://schemas.microsoft.com/office/drawing/2014/main" id="{FC621960-145B-4A2B-95D4-A09C6332BD77}"/>
              </a:ext>
            </a:extLst>
          </p:cNvPr>
          <p:cNvCxnSpPr/>
          <p:nvPr/>
        </p:nvCxnSpPr>
        <p:spPr>
          <a:xfrm flipV="1">
            <a:off x="3355975" y="2339975"/>
            <a:ext cx="2038350" cy="1728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9E914ED0-FD8F-44A5-8555-D46E56472DB6}"/>
              </a:ext>
            </a:extLst>
          </p:cNvPr>
          <p:cNvCxnSpPr/>
          <p:nvPr/>
        </p:nvCxnSpPr>
        <p:spPr>
          <a:xfrm flipV="1">
            <a:off x="3363913" y="3305175"/>
            <a:ext cx="2030412" cy="763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9AF18DD2-2916-4445-9C45-F5512E8DF9CB}"/>
              </a:ext>
            </a:extLst>
          </p:cNvPr>
          <p:cNvCxnSpPr/>
          <p:nvPr/>
        </p:nvCxnSpPr>
        <p:spPr>
          <a:xfrm>
            <a:off x="3355975" y="4068763"/>
            <a:ext cx="2038350" cy="344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A030BD3C-C98A-4B4E-8EF1-8C285175A6DB}"/>
              </a:ext>
            </a:extLst>
          </p:cNvPr>
          <p:cNvCxnSpPr/>
          <p:nvPr/>
        </p:nvCxnSpPr>
        <p:spPr>
          <a:xfrm>
            <a:off x="3363913" y="4068763"/>
            <a:ext cx="2030412" cy="1376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80AF36E9-7756-4D66-B899-5ECE2F0C957E}"/>
              </a:ext>
            </a:extLst>
          </p:cNvPr>
          <p:cNvCxnSpPr/>
          <p:nvPr/>
        </p:nvCxnSpPr>
        <p:spPr>
          <a:xfrm>
            <a:off x="3355975" y="4068763"/>
            <a:ext cx="2038350" cy="2324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96EAF13-7CCA-4ACD-9211-E672067A9148}"/>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fontAlgn="auto">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Principali caratteristiche della fase preletteraria</a:t>
            </a:r>
          </a:p>
          <a:p>
            <a:pPr marL="0" indent="0" algn="ctr"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(VI sec. a.C – 240 a.C. ‘inizio’ della letteratura latina)</a:t>
            </a:r>
          </a:p>
          <a:p>
            <a:pPr marL="0" indent="0" algn="just" fontAlgn="auto">
              <a:spcBef>
                <a:spcPts val="0"/>
              </a:spcBef>
              <a:spcAft>
                <a:spcPts val="0"/>
              </a:spcAft>
              <a:buFont typeface="Arial"/>
              <a:buNone/>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Tx/>
              <a:buChar char="-"/>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Quadro storico: l’espansione e il dominio di Roma:</a:t>
            </a:r>
          </a:p>
          <a:p>
            <a:pPr marL="0" indent="0" algn="just" fontAlgn="auto">
              <a:spcBef>
                <a:spcPts val="0"/>
              </a:spcBef>
              <a:spcAft>
                <a:spcPts val="0"/>
              </a:spcAft>
              <a:buFont typeface="Arial"/>
              <a:buNone/>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lungo conflitto con Veio e la potenza etrusca  (480-477; 437-426; 406-396 a.C.) </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guerra contro le città della Lega latina  (340-338 a.C.)</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guerre contro i Sanniti  (343-341; 326-304; 298-290 a.C.)     </a:t>
            </a:r>
          </a:p>
          <a:p>
            <a:pPr algn="just" fontAlgn="auto">
              <a:spcBef>
                <a:spcPts val="0"/>
              </a:spcBef>
              <a:spcAft>
                <a:spcPts val="0"/>
              </a:spcAft>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dominio dal Tirreno all’Adriatico</a:t>
            </a:r>
          </a:p>
          <a:p>
            <a:pPr marL="0" indent="0" algn="just" fontAlgn="auto">
              <a:spcBef>
                <a:spcPts val="0"/>
              </a:spcBef>
              <a:spcAft>
                <a:spcPts val="0"/>
              </a:spcAft>
              <a:buFont typeface="Arial"/>
              <a:buNone/>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espansione nell’Italia centro-settentrionale  (284-282 a.C.)                                                       </a:t>
            </a:r>
            <a:endParaRPr lang="it-IT" sz="1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espansione nel meridione a discapito di Taranto   (282-272 a.C.) </a:t>
            </a: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dominio dell’Italia meridionale</a:t>
            </a:r>
          </a:p>
          <a:p>
            <a:pPr marL="0" indent="0" algn="just"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prima guerra punica (264-241 a.C.)</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espansione ed egemonia nel Mediterraneo occidentale                                      </a:t>
            </a:r>
          </a:p>
          <a:p>
            <a:pPr algn="just" fontAlgn="auto">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Tx/>
              <a:buChar char="-"/>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 name="Freccia in giù 1">
            <a:extLst>
              <a:ext uri="{FF2B5EF4-FFF2-40B4-BE49-F238E27FC236}">
                <a16:creationId xmlns:a16="http://schemas.microsoft.com/office/drawing/2014/main" id="{23604195-17E0-4CE2-987E-5428D62D56D2}"/>
              </a:ext>
            </a:extLst>
          </p:cNvPr>
          <p:cNvSpPr/>
          <p:nvPr/>
        </p:nvSpPr>
        <p:spPr>
          <a:xfrm>
            <a:off x="5545138" y="2643188"/>
            <a:ext cx="201612" cy="268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in giù 3">
            <a:extLst>
              <a:ext uri="{FF2B5EF4-FFF2-40B4-BE49-F238E27FC236}">
                <a16:creationId xmlns:a16="http://schemas.microsoft.com/office/drawing/2014/main" id="{A661F02A-06C2-4579-AECF-34C8670DE2FD}"/>
              </a:ext>
            </a:extLst>
          </p:cNvPr>
          <p:cNvSpPr/>
          <p:nvPr/>
        </p:nvSpPr>
        <p:spPr>
          <a:xfrm>
            <a:off x="5545138" y="4219575"/>
            <a:ext cx="201612" cy="319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FAC302BA-5C5F-481E-97BC-8611074ACA6F}"/>
              </a:ext>
            </a:extLst>
          </p:cNvPr>
          <p:cNvSpPr/>
          <p:nvPr/>
        </p:nvSpPr>
        <p:spPr>
          <a:xfrm>
            <a:off x="5545138" y="5611813"/>
            <a:ext cx="201612" cy="3190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289E60D-66DD-4FCA-9BC1-00A01F63352D}"/>
              </a:ext>
            </a:extLst>
          </p:cNvPr>
          <p:cNvSpPr>
            <a:spLocks noGrp="1"/>
          </p:cNvSpPr>
          <p:nvPr>
            <p:ph idx="1"/>
          </p:nvPr>
        </p:nvSpPr>
        <p:spPr>
          <a:xfrm>
            <a:off x="612775" y="771525"/>
            <a:ext cx="10972800" cy="5310188"/>
          </a:xfrm>
          <a:solidFill>
            <a:schemeClr val="accent4">
              <a:lumMod val="40000"/>
              <a:lumOff val="60000"/>
            </a:schemeClr>
          </a:solidFill>
        </p:spPr>
        <p:txBody>
          <a:bodyPr rtlCol="0">
            <a:normAutofit/>
          </a:bodyPr>
          <a:lstStyle/>
          <a:p>
            <a:pPr marL="0" indent="0" algn="ctr" eaLnBrk="1" fontAlgn="auto" hangingPunct="1">
              <a:buFont typeface="Arial"/>
              <a:buNone/>
              <a:defRPr/>
            </a:pPr>
            <a:r>
              <a:rPr lang="it-IT" sz="2800" i="1">
                <a:solidFill>
                  <a:schemeClr val="tx1">
                    <a:lumMod val="85000"/>
                    <a:lumOff val="15000"/>
                  </a:schemeClr>
                </a:solidFill>
              </a:rPr>
              <a:t>Prerequisiti </a:t>
            </a:r>
          </a:p>
          <a:p>
            <a:pPr marL="0" indent="0" algn="ctr" eaLnBrk="1" fontAlgn="auto" hangingPunct="1">
              <a:buFont typeface="Arial"/>
              <a:buNone/>
              <a:defRPr/>
            </a:pPr>
            <a:endParaRPr lang="it-IT" sz="2800" i="1">
              <a:solidFill>
                <a:schemeClr val="tx1">
                  <a:lumMod val="85000"/>
                  <a:lumOff val="15000"/>
                </a:schemeClr>
              </a:solidFill>
            </a:endParaRPr>
          </a:p>
          <a:p>
            <a:pPr algn="just" eaLnBrk="1" fontAlgn="auto" hangingPunct="1">
              <a:spcBef>
                <a:spcPts val="0"/>
              </a:spcBef>
              <a:spcAft>
                <a:spcPts val="0"/>
              </a:spcAft>
              <a:buFont typeface="Arial"/>
              <a:buChar char="•"/>
              <a:defRPr/>
            </a:pPr>
            <a:r>
              <a:rPr lang="it-IT">
                <a:solidFill>
                  <a:schemeClr val="tx1">
                    <a:lumMod val="85000"/>
                    <a:lumOff val="15000"/>
                  </a:schemeClr>
                </a:solidFill>
              </a:rPr>
              <a:t>Conoscenza della grammatica latina di base e delle principali strutture sintattiche e del periodo.</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endParaRPr>
          </a:p>
          <a:p>
            <a:pPr algn="just" eaLnBrk="1" fontAlgn="auto" hangingPunct="1">
              <a:spcBef>
                <a:spcPts val="0"/>
              </a:spcBef>
              <a:spcAft>
                <a:spcPts val="0"/>
              </a:spcAft>
              <a:buFont typeface="Arial"/>
              <a:buChar char="•"/>
              <a:defRPr/>
            </a:pPr>
            <a:r>
              <a:rPr lang="it-IT">
                <a:solidFill>
                  <a:schemeClr val="tx1">
                    <a:lumMod val="85000"/>
                    <a:lumOff val="15000"/>
                  </a:schemeClr>
                </a:solidFill>
              </a:rPr>
              <a:t>Conoscenza della periodizzazione, dei principali autori e delle linee di sviluppo della letteratura latina (dalle origini fino alla fine del V d.C.).</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endParaRPr>
          </a:p>
          <a:p>
            <a:pPr algn="just" eaLnBrk="1" fontAlgn="auto" hangingPunct="1">
              <a:spcBef>
                <a:spcPts val="0"/>
              </a:spcBef>
              <a:spcAft>
                <a:spcPts val="0"/>
              </a:spcAft>
              <a:buFont typeface="Arial"/>
              <a:buChar char="•"/>
              <a:defRPr/>
            </a:pPr>
            <a:r>
              <a:rPr lang="it-IT">
                <a:solidFill>
                  <a:schemeClr val="tx1">
                    <a:lumMod val="85000"/>
                    <a:lumOff val="15000"/>
                  </a:schemeClr>
                </a:solidFill>
              </a:rPr>
              <a:t>Nozioni basilari di prosodia e dei principali metri (esametro, pentametro, distico elegiaco).</a:t>
            </a:r>
          </a:p>
          <a:p>
            <a:pPr eaLnBrk="1" fontAlgn="auto" hangingPunct="1">
              <a:buFont typeface="Arial"/>
              <a:buChar char="•"/>
              <a:defRPr/>
            </a:pPr>
            <a:endParaRPr lang="it-IT">
              <a:solidFill>
                <a:schemeClr val="tx1">
                  <a:lumMod val="85000"/>
                  <a:lumOff val="1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6AA6F7D-71B1-4156-A8AC-BACDD9DCBF92}"/>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fontAlgn="auto">
              <a:buFontTx/>
              <a:buChar char="-"/>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Influssi e variazioni dialettali</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fontAlgn="auto">
              <a:buFont typeface="Arial"/>
              <a:buNone/>
              <a:defRPr/>
            </a:pPr>
            <a:r>
              <a:rPr lang="it-IT" i="1">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solidFill>
                  <a:schemeClr val="tx1">
                    <a:lumMod val="85000"/>
                    <a:lumOff val="15000"/>
                  </a:schemeClr>
                </a:solidFill>
                <a:latin typeface="Times New Roman" panose="02020603050405020304" pitchFamily="18" charset="0"/>
                <a:cs typeface="Times New Roman" panose="02020603050405020304" pitchFamily="18" charset="0"/>
              </a:rPr>
              <a:t> latino → idioma delle popolazioni stanziate nel </a:t>
            </a:r>
            <a:r>
              <a:rPr lang="it-IT" i="1">
                <a:solidFill>
                  <a:schemeClr val="tx1">
                    <a:lumMod val="85000"/>
                    <a:lumOff val="15000"/>
                  </a:schemeClr>
                </a:solidFill>
                <a:latin typeface="Times New Roman" panose="02020603050405020304" pitchFamily="18" charset="0"/>
                <a:cs typeface="Times New Roman" panose="02020603050405020304" pitchFamily="18" charset="0"/>
              </a:rPr>
              <a:t>Latium vetus                           </a:t>
            </a:r>
            <a:endParaRPr lang="it-IT" sz="1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relazioni con le comunità vicine                                 Etruschi </a:t>
            </a: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relazioni con comunità di etnia e lingua differenti     Sabini, Marsi</a:t>
            </a: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Volsci, Sanniti ...</a:t>
            </a: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la ‘zona latinofona’  è esposta e subisce influssi alloglotti </a:t>
            </a: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solidFill>
                  <a:schemeClr val="tx1">
                    <a:lumMod val="85000"/>
                    <a:lumOff val="15000"/>
                  </a:schemeClr>
                </a:solidFill>
                <a:latin typeface="Times New Roman" panose="02020603050405020304" pitchFamily="18" charset="0"/>
                <a:cs typeface="Times New Roman" panose="02020603050405020304" pitchFamily="18" charset="0"/>
              </a:rPr>
              <a:t> latino come lingua dominante                                   </a:t>
            </a:r>
          </a:p>
          <a:p>
            <a:pPr marL="0" indent="0" fontAlgn="auto">
              <a:buFont typeface="Arial"/>
              <a:buNone/>
              <a:defRPr/>
            </a:pP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 sabino ed etrusco                         </a:t>
            </a: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contributo all’evoluzione/trasformazione alla varietà di latino parlata </a:t>
            </a: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a:t>
            </a:r>
            <a:r>
              <a:rPr lang="it-IT">
                <a:solidFill>
                  <a:schemeClr val="tx1">
                    <a:lumMod val="85000"/>
                    <a:lumOff val="15000"/>
                  </a:schemeClr>
                </a:solidFill>
                <a:latin typeface="Times New Roman" panose="02020603050405020304" pitchFamily="18" charset="0"/>
                <a:cs typeface="Times New Roman" panose="02020603050405020304" pitchFamily="18" charset="0"/>
              </a:rPr>
              <a:t> il falisco                    </a:t>
            </a:r>
          </a:p>
        </p:txBody>
      </p:sp>
      <p:cxnSp>
        <p:nvCxnSpPr>
          <p:cNvPr id="5" name="Connettore a gomito 4">
            <a:extLst>
              <a:ext uri="{FF2B5EF4-FFF2-40B4-BE49-F238E27FC236}">
                <a16:creationId xmlns:a16="http://schemas.microsoft.com/office/drawing/2014/main" id="{1EEA255B-4FA6-44FC-AC03-C355EF996C9F}"/>
              </a:ext>
            </a:extLst>
          </p:cNvPr>
          <p:cNvCxnSpPr>
            <a:cxnSpLocks/>
          </p:cNvCxnSpPr>
          <p:nvPr/>
        </p:nvCxnSpPr>
        <p:spPr>
          <a:xfrm rot="5400000">
            <a:off x="7757319" y="1413669"/>
            <a:ext cx="1257300" cy="176212"/>
          </a:xfrm>
          <a:prstGeom prst="bentConnector3">
            <a:avLst>
              <a:gd name="adj1" fmla="val 50000"/>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E25E9E8E-5585-4EF9-8D59-CFFF828BB09E}"/>
              </a:ext>
            </a:extLst>
          </p:cNvPr>
          <p:cNvCxnSpPr>
            <a:cxnSpLocks/>
          </p:cNvCxnSpPr>
          <p:nvPr/>
        </p:nvCxnSpPr>
        <p:spPr>
          <a:xfrm flipH="1">
            <a:off x="6640513" y="873125"/>
            <a:ext cx="1833562" cy="9144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7E31C11F-93E2-4472-B4ED-93E09293155E}"/>
              </a:ext>
            </a:extLst>
          </p:cNvPr>
          <p:cNvCxnSpPr>
            <a:cxnSpLocks/>
          </p:cNvCxnSpPr>
          <p:nvPr/>
        </p:nvCxnSpPr>
        <p:spPr>
          <a:xfrm flipV="1">
            <a:off x="8783638" y="1795463"/>
            <a:ext cx="276225" cy="51117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622CFCB4-F0A2-446F-B7FD-C13531AABA8D}"/>
              </a:ext>
            </a:extLst>
          </p:cNvPr>
          <p:cNvCxnSpPr>
            <a:cxnSpLocks/>
          </p:cNvCxnSpPr>
          <p:nvPr/>
        </p:nvCxnSpPr>
        <p:spPr>
          <a:xfrm>
            <a:off x="8783638" y="2306638"/>
            <a:ext cx="276225"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1F34F1D7-F4F2-4FAF-B5A2-75CA76D90632}"/>
              </a:ext>
            </a:extLst>
          </p:cNvPr>
          <p:cNvCxnSpPr>
            <a:cxnSpLocks/>
          </p:cNvCxnSpPr>
          <p:nvPr/>
        </p:nvCxnSpPr>
        <p:spPr>
          <a:xfrm>
            <a:off x="8783638" y="2306638"/>
            <a:ext cx="276225" cy="52863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a gomito 31">
            <a:extLst>
              <a:ext uri="{FF2B5EF4-FFF2-40B4-BE49-F238E27FC236}">
                <a16:creationId xmlns:a16="http://schemas.microsoft.com/office/drawing/2014/main" id="{4FEA6787-EE47-4134-A2BE-27CF05E42D2A}"/>
              </a:ext>
            </a:extLst>
          </p:cNvPr>
          <p:cNvCxnSpPr>
            <a:cxnSpLocks/>
          </p:cNvCxnSpPr>
          <p:nvPr/>
        </p:nvCxnSpPr>
        <p:spPr>
          <a:xfrm>
            <a:off x="1535113" y="1395413"/>
            <a:ext cx="6577012" cy="2033587"/>
          </a:xfrm>
          <a:prstGeom prst="bentConnector3">
            <a:avLst/>
          </a:prstGeom>
          <a:ln>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464456F6-6441-47D4-AB97-0BF35ECB94BF}"/>
              </a:ext>
            </a:extLst>
          </p:cNvPr>
          <p:cNvCxnSpPr/>
          <p:nvPr/>
        </p:nvCxnSpPr>
        <p:spPr>
          <a:xfrm>
            <a:off x="8112125" y="3429000"/>
            <a:ext cx="0" cy="3190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D8F26DA8-F9FE-466F-89C8-86BB8AA43E50}"/>
              </a:ext>
            </a:extLst>
          </p:cNvPr>
          <p:cNvCxnSpPr/>
          <p:nvPr/>
        </p:nvCxnSpPr>
        <p:spPr>
          <a:xfrm flipV="1">
            <a:off x="1552575" y="931863"/>
            <a:ext cx="0" cy="4572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a gomito 42">
            <a:extLst>
              <a:ext uri="{FF2B5EF4-FFF2-40B4-BE49-F238E27FC236}">
                <a16:creationId xmlns:a16="http://schemas.microsoft.com/office/drawing/2014/main" id="{355E0B5C-71C4-42B9-8935-58CEAF7BA93C}"/>
              </a:ext>
            </a:extLst>
          </p:cNvPr>
          <p:cNvCxnSpPr>
            <a:cxnSpLocks/>
          </p:cNvCxnSpPr>
          <p:nvPr/>
        </p:nvCxnSpPr>
        <p:spPr>
          <a:xfrm rot="5400000">
            <a:off x="1796256" y="2488407"/>
            <a:ext cx="1509713" cy="107950"/>
          </a:xfrm>
          <a:prstGeom prst="bentConnector3">
            <a:avLst>
              <a:gd name="adj1" fmla="val 33889"/>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5334DE21-B392-422E-AB55-4E37214D26E2}"/>
              </a:ext>
            </a:extLst>
          </p:cNvPr>
          <p:cNvCxnSpPr>
            <a:cxnSpLocks/>
          </p:cNvCxnSpPr>
          <p:nvPr/>
        </p:nvCxnSpPr>
        <p:spPr>
          <a:xfrm>
            <a:off x="2497138" y="3273425"/>
            <a:ext cx="0" cy="31115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ttore diritto 53">
            <a:extLst>
              <a:ext uri="{FF2B5EF4-FFF2-40B4-BE49-F238E27FC236}">
                <a16:creationId xmlns:a16="http://schemas.microsoft.com/office/drawing/2014/main" id="{BEF84841-77AC-4CD1-9EA9-777F919F6FA2}"/>
              </a:ext>
            </a:extLst>
          </p:cNvPr>
          <p:cNvCxnSpPr/>
          <p:nvPr/>
        </p:nvCxnSpPr>
        <p:spPr>
          <a:xfrm>
            <a:off x="2605088" y="1787525"/>
            <a:ext cx="682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470E7276-74EE-488A-A8F7-A775880AA60F}"/>
              </a:ext>
            </a:extLst>
          </p:cNvPr>
          <p:cNvCxnSpPr>
            <a:cxnSpLocks/>
          </p:cNvCxnSpPr>
          <p:nvPr/>
        </p:nvCxnSpPr>
        <p:spPr>
          <a:xfrm>
            <a:off x="2590800" y="2298700"/>
            <a:ext cx="10953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nettore a gomito 58">
            <a:extLst>
              <a:ext uri="{FF2B5EF4-FFF2-40B4-BE49-F238E27FC236}">
                <a16:creationId xmlns:a16="http://schemas.microsoft.com/office/drawing/2014/main" id="{F07173FD-E0DD-454E-8939-63B632DFCA3F}"/>
              </a:ext>
            </a:extLst>
          </p:cNvPr>
          <p:cNvCxnSpPr>
            <a:cxnSpLocks/>
          </p:cNvCxnSpPr>
          <p:nvPr/>
        </p:nvCxnSpPr>
        <p:spPr>
          <a:xfrm rot="16200000" flipH="1">
            <a:off x="3536951" y="5014912"/>
            <a:ext cx="368300" cy="136525"/>
          </a:xfrm>
          <a:prstGeom prst="bentConnector3">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D1C71589-BFA7-4443-9BE2-DFDEC6FCDC2C}"/>
              </a:ext>
            </a:extLst>
          </p:cNvPr>
          <p:cNvCxnSpPr>
            <a:cxnSpLocks/>
          </p:cNvCxnSpPr>
          <p:nvPr/>
        </p:nvCxnSpPr>
        <p:spPr>
          <a:xfrm>
            <a:off x="3506788" y="4889500"/>
            <a:ext cx="14605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ED03DD9-7E34-4E32-9A59-52CBBD5EC5BE}"/>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fontAlgn="auto">
              <a:buFont typeface="Arial"/>
              <a:buNone/>
              <a:defRPr/>
            </a:pPr>
            <a:endParaRPr lang="it-IT">
              <a:solidFill>
                <a:schemeClr val="tx1">
                  <a:lumMod val="85000"/>
                  <a:lumOff val="15000"/>
                </a:schemeClr>
              </a:solidFill>
            </a:endParaRPr>
          </a:p>
          <a:p>
            <a:pPr marL="0" indent="0" fontAlgn="auto">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differenti popolazioni/etnie   +  frammentazione territoriale   +   influssi di altre lingue</a:t>
            </a:r>
          </a:p>
          <a:p>
            <a:pPr marL="0" indent="0" fontAlgn="auto">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variazione diatopica</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varietà dialettale </a:t>
            </a:r>
          </a:p>
          <a:p>
            <a:pPr marL="0" indent="0"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espansione di Roma                          ulteriori influssi e dialettalizzazione </a:t>
            </a:r>
          </a:p>
          <a:p>
            <a:pPr marL="0" indent="0"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lingua e agricoltura</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latino lingua ‘concreta’       lingua e guerra</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lingua e ‘tecnica’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accent5">
                    <a:lumMod val="7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lingue tecniche e contributo alla ‘lingua comune’                                               </a:t>
            </a:r>
            <a:endParaRPr lang="it-IT" sz="1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Freccia circolare a destra 4">
            <a:extLst>
              <a:ext uri="{FF2B5EF4-FFF2-40B4-BE49-F238E27FC236}">
                <a16:creationId xmlns:a16="http://schemas.microsoft.com/office/drawing/2014/main" id="{DAA49B11-A258-4FDC-A122-540FC8D5BD97}"/>
              </a:ext>
            </a:extLst>
          </p:cNvPr>
          <p:cNvSpPr/>
          <p:nvPr/>
        </p:nvSpPr>
        <p:spPr>
          <a:xfrm>
            <a:off x="3098800" y="990600"/>
            <a:ext cx="511175" cy="1047750"/>
          </a:xfrm>
          <a:prstGeom prst="curved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sinistra 5">
            <a:extLst>
              <a:ext uri="{FF2B5EF4-FFF2-40B4-BE49-F238E27FC236}">
                <a16:creationId xmlns:a16="http://schemas.microsoft.com/office/drawing/2014/main" id="{B7040ED5-D63E-439B-9D5B-EC6F1047E728}"/>
              </a:ext>
            </a:extLst>
          </p:cNvPr>
          <p:cNvSpPr/>
          <p:nvPr/>
        </p:nvSpPr>
        <p:spPr>
          <a:xfrm>
            <a:off x="9036050" y="1060450"/>
            <a:ext cx="512763" cy="1049338"/>
          </a:xfrm>
          <a:prstGeom prst="curvedLef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in giù 6">
            <a:extLst>
              <a:ext uri="{FF2B5EF4-FFF2-40B4-BE49-F238E27FC236}">
                <a16:creationId xmlns:a16="http://schemas.microsoft.com/office/drawing/2014/main" id="{12DD1E6A-6FAD-460F-84D3-CB8F04A7F267}"/>
              </a:ext>
            </a:extLst>
          </p:cNvPr>
          <p:cNvSpPr/>
          <p:nvPr/>
        </p:nvSpPr>
        <p:spPr>
          <a:xfrm>
            <a:off x="6324600" y="998538"/>
            <a:ext cx="252413" cy="587375"/>
          </a:xfrm>
          <a:prstGeom prst="down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894BCBB3-0F72-4243-B9E3-F9938197F43C}"/>
              </a:ext>
            </a:extLst>
          </p:cNvPr>
          <p:cNvSpPr/>
          <p:nvPr/>
        </p:nvSpPr>
        <p:spPr>
          <a:xfrm>
            <a:off x="3968750" y="3084513"/>
            <a:ext cx="1123950" cy="201612"/>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10" name="Connettore 2 9">
            <a:extLst>
              <a:ext uri="{FF2B5EF4-FFF2-40B4-BE49-F238E27FC236}">
                <a16:creationId xmlns:a16="http://schemas.microsoft.com/office/drawing/2014/main" id="{087DAEA9-E653-4120-BBEE-5C744EE1D9C5}"/>
              </a:ext>
            </a:extLst>
          </p:cNvPr>
          <p:cNvCxnSpPr>
            <a:cxnSpLocks/>
          </p:cNvCxnSpPr>
          <p:nvPr/>
        </p:nvCxnSpPr>
        <p:spPr>
          <a:xfrm flipV="1">
            <a:off x="3976688" y="4303713"/>
            <a:ext cx="419100" cy="3444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FA38B264-0510-42CE-A469-0FCE9D123AEB}"/>
              </a:ext>
            </a:extLst>
          </p:cNvPr>
          <p:cNvCxnSpPr/>
          <p:nvPr/>
        </p:nvCxnSpPr>
        <p:spPr>
          <a:xfrm>
            <a:off x="3968750" y="4648200"/>
            <a:ext cx="427038"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32A9D626-A5DC-4F4B-839A-EA5988CDA90E}"/>
              </a:ext>
            </a:extLst>
          </p:cNvPr>
          <p:cNvCxnSpPr/>
          <p:nvPr/>
        </p:nvCxnSpPr>
        <p:spPr>
          <a:xfrm>
            <a:off x="3976688" y="4648200"/>
            <a:ext cx="419100" cy="37623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B4B8372-CB69-4D7A-9A56-EB44A87C7E0D}"/>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fontAlgn="auto">
              <a:buFont typeface="Arial"/>
              <a:buNone/>
              <a:defRPr/>
            </a:pPr>
            <a:r>
              <a:rPr lang="it-IT" sz="2000" b="1">
                <a:solidFill>
                  <a:schemeClr val="tx1">
                    <a:lumMod val="85000"/>
                    <a:lumOff val="15000"/>
                  </a:schemeClr>
                </a:solidFill>
                <a:latin typeface="Times New Roman" panose="02020603050405020304" pitchFamily="18" charset="0"/>
                <a:cs typeface="Times New Roman" panose="02020603050405020304" pitchFamily="18" charset="0"/>
              </a:rPr>
              <a:t>Testimonianze di natura epigrafica</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p>
          <a:p>
            <a:pPr fontAlgn="auto">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(1) Esempio di un’iscrizione nel territorio di Faleri</a:t>
            </a: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foied uino pipafo cra carefo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(lat. =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hodie uinum bibam cras carebo</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ctr"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p>
          <a:p>
            <a:pPr fontAlgn="auto">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(2) Esempio della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fibula Prenestina</a:t>
            </a:r>
          </a:p>
          <a:p>
            <a:pPr marL="0" indent="0" fontAlgn="auto">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Manios : med : fhe : fhaked : numasioi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(lat. =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Manius me fecit Numerio</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(1)                                                         (2)</a:t>
            </a:r>
          </a:p>
        </p:txBody>
      </p:sp>
      <p:pic>
        <p:nvPicPr>
          <p:cNvPr id="34819" name="Immagine 4">
            <a:extLst>
              <a:ext uri="{FF2B5EF4-FFF2-40B4-BE49-F238E27FC236}">
                <a16:creationId xmlns:a16="http://schemas.microsoft.com/office/drawing/2014/main" id="{863F0737-7F9F-419D-B78B-F35CB0435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3355975"/>
            <a:ext cx="55626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magine 6">
            <a:extLst>
              <a:ext uri="{FF2B5EF4-FFF2-40B4-BE49-F238E27FC236}">
                <a16:creationId xmlns:a16="http://schemas.microsoft.com/office/drawing/2014/main" id="{BF3CA268-4C1B-4A4F-AFC5-61F8EE02A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463" y="3294063"/>
            <a:ext cx="2817812"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C77EEB8-CFC8-40EE-AACB-1E99E48C206B}"/>
              </a:ext>
            </a:extLst>
          </p:cNvPr>
          <p:cNvSpPr>
            <a:spLocks noGrp="1"/>
          </p:cNvSpPr>
          <p:nvPr>
            <p:ph idx="1"/>
          </p:nvPr>
        </p:nvSpPr>
        <p:spPr>
          <a:xfrm>
            <a:off x="0" y="0"/>
            <a:ext cx="12192000" cy="6858000"/>
          </a:xfrm>
          <a:blipFill>
            <a:blip r:embed="rId2"/>
            <a:tile tx="0" ty="0" sx="100000" sy="100000" flip="none" algn="tl"/>
          </a:blipFill>
        </p:spPr>
        <p:txBody>
          <a:bodyPr rtlCol="0">
            <a:normAutofit fontScale="40000" lnSpcReduction="20000"/>
          </a:bodyPr>
          <a:lstStyle/>
          <a:p>
            <a:pPr marL="0" indent="0" fontAlgn="auto">
              <a:spcBef>
                <a:spcPts val="0"/>
              </a:spcBef>
              <a:spcAft>
                <a:spcPts val="0"/>
              </a:spcAft>
              <a:buFont typeface="Arial"/>
              <a:buNone/>
              <a:defRPr/>
            </a:pPr>
            <a:endParaRPr lang="it-IT" dirty="0">
              <a:solidFill>
                <a:schemeClr val="tx1">
                  <a:lumMod val="85000"/>
                  <a:lumOff val="15000"/>
                </a:schemeClr>
              </a:solidFill>
            </a:endParaRPr>
          </a:p>
          <a:p>
            <a:pPr marL="0" indent="0" algn="ctr" fontAlgn="auto">
              <a:spcBef>
                <a:spcPts val="0"/>
              </a:spcBef>
              <a:spcAft>
                <a:spcPts val="0"/>
              </a:spcAft>
              <a:buFont typeface="Arial"/>
              <a:buNone/>
              <a:defRPr/>
            </a:pPr>
            <a:r>
              <a:rPr lang="it-IT" sz="6000" i="1" dirty="0">
                <a:solidFill>
                  <a:schemeClr val="tx1">
                    <a:lumMod val="85000"/>
                    <a:lumOff val="15000"/>
                  </a:schemeClr>
                </a:solidFill>
                <a:latin typeface="Times New Roman" panose="02020603050405020304" pitchFamily="18" charset="0"/>
                <a:cs typeface="Times New Roman" panose="02020603050405020304" pitchFamily="18" charset="0"/>
              </a:rPr>
              <a:t>Principali caratteristiche della fase preletteraria</a:t>
            </a:r>
          </a:p>
          <a:p>
            <a:pPr marL="0" indent="0" algn="ctr" fontAlgn="auto">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(VI sec. a.C. – 240 a.C. ‘inizio’ della letteratura latina)</a:t>
            </a:r>
          </a:p>
          <a:p>
            <a:pPr fontAlgn="auto">
              <a:spcBef>
                <a:spcPts val="0"/>
              </a:spcBef>
              <a:spcAft>
                <a:spcPts val="0"/>
              </a:spcAft>
              <a:buFontTx/>
              <a:buChar char="-"/>
              <a:defRPr/>
            </a:pP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spcBef>
                <a:spcPts val="0"/>
              </a:spcBef>
              <a:spcAft>
                <a:spcPts val="0"/>
              </a:spcAft>
              <a:buFont typeface="Arial"/>
              <a:buChar char="•"/>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espansione di Roma           influssi e dialettalizzazione </a:t>
            </a:r>
          </a:p>
          <a:p>
            <a:pPr marL="0" indent="0" fontAlgn="auto">
              <a:spcBef>
                <a:spcPts val="0"/>
              </a:spcBef>
              <a:spcAft>
                <a:spcPts val="0"/>
              </a:spcAft>
              <a:buClr>
                <a:schemeClr val="accent5">
                  <a:lumMod val="75000"/>
                </a:schemeClr>
              </a:buClr>
              <a:buFont typeface="Arial"/>
              <a:buNone/>
              <a:defRPr/>
            </a:pP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variazione diatopica e varietà dialettale</a:t>
            </a:r>
          </a:p>
          <a:p>
            <a:pPr marL="0" indent="0" fontAlgn="auto">
              <a:spcBef>
                <a:spcPts val="0"/>
              </a:spcBef>
              <a:spcAft>
                <a:spcPts val="0"/>
              </a:spcAft>
              <a:buFont typeface="Arial"/>
              <a:buNone/>
              <a:defRPr/>
            </a:pP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lingua e agricoltura</a:t>
            </a:r>
            <a:r>
              <a:rPr lang="it-IT" sz="6000" dirty="0">
                <a:solidFill>
                  <a:schemeClr val="accent5">
                    <a:lumMod val="75000"/>
                  </a:schemeClr>
                </a:solidFill>
                <a:latin typeface="Times New Roman" panose="02020603050405020304" pitchFamily="18" charset="0"/>
                <a:cs typeface="Times New Roman" panose="02020603050405020304" pitchFamily="18" charset="0"/>
              </a:rPr>
              <a:t> </a:t>
            </a: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latino lingua ‘concreta’        lingua e guerra</a:t>
            </a:r>
          </a:p>
          <a:p>
            <a:pPr marL="0" indent="0" fontAlgn="auto">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lingua e ‘tecnica’ </a:t>
            </a:r>
          </a:p>
          <a:p>
            <a:pPr marL="0" indent="0" fontAlgn="auto">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fontAlgn="auto">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Apofonia</a:t>
            </a:r>
          </a:p>
          <a:p>
            <a:pPr marL="0" indent="0" fontAlgn="auto">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ai  &gt; ai :VI sec. a.C. →→→  entro fine III sec. a.C. &gt; </a:t>
            </a:r>
            <a:r>
              <a:rPr lang="it-IT" sz="6000" b="1" i="1" dirty="0" err="1">
                <a:solidFill>
                  <a:schemeClr val="tx1">
                    <a:lumMod val="85000"/>
                    <a:lumOff val="15000"/>
                  </a:schemeClr>
                </a:solidFill>
                <a:latin typeface="Times New Roman" panose="02020603050405020304" pitchFamily="18" charset="0"/>
                <a:cs typeface="Times New Roman" panose="02020603050405020304" pitchFamily="18" charset="0"/>
              </a:rPr>
              <a:t>ae</a:t>
            </a: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ai &gt; </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ī</a:t>
            </a:r>
            <a:r>
              <a:rPr lang="it-IT" sz="6000" dirty="0">
                <a:solidFill>
                  <a:schemeClr val="tx1">
                    <a:lumMod val="85000"/>
                    <a:lumOff val="15000"/>
                  </a:schemeClr>
                </a:solidFill>
              </a:rPr>
              <a:t>  (</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p>
          <a:p>
            <a:pPr algn="just" fontAlgn="auto">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Monottongazione                 ei &gt; </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ī</a:t>
            </a:r>
            <a:r>
              <a:rPr lang="it-IT" sz="6000" dirty="0">
                <a:solidFill>
                  <a:schemeClr val="tx1">
                    <a:lumMod val="85000"/>
                    <a:lumOff val="15000"/>
                  </a:schemeClr>
                </a:solidFill>
              </a:rPr>
              <a:t>  (</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p>
          <a:p>
            <a:pPr marL="0" indent="0" fontAlgn="auto">
              <a:spcBef>
                <a:spcPts val="0"/>
              </a:spcBef>
              <a:spcAft>
                <a:spcPts val="0"/>
              </a:spcAft>
              <a:buFont typeface="Arial"/>
              <a:buNone/>
              <a:defRPr/>
            </a:pPr>
            <a:r>
              <a:rPr lang="it-IT" sz="4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oi &gt; oi: VI sec. a.C. →→→  entro fine III sec. a.C. &gt; </a:t>
            </a:r>
            <a:r>
              <a:rPr lang="it-IT" sz="6000" b="1" i="1" dirty="0" err="1">
                <a:solidFill>
                  <a:schemeClr val="tx1">
                    <a:lumMod val="85000"/>
                    <a:lumOff val="15000"/>
                  </a:schemeClr>
                </a:solidFill>
                <a:latin typeface="Times New Roman" panose="02020603050405020304" pitchFamily="18" charset="0"/>
                <a:cs typeface="Times New Roman" panose="02020603050405020304" pitchFamily="18" charset="0"/>
              </a:rPr>
              <a:t>oe</a:t>
            </a:r>
            <a:endParaRPr lang="it-IT" sz="6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err="1">
                <a:solidFill>
                  <a:schemeClr val="tx1">
                    <a:lumMod val="85000"/>
                    <a:lumOff val="15000"/>
                  </a:schemeClr>
                </a:solidFill>
                <a:latin typeface="Times New Roman" panose="02020603050405020304" pitchFamily="18" charset="0"/>
                <a:cs typeface="Times New Roman" panose="02020603050405020304" pitchFamily="18" charset="0"/>
              </a:rPr>
              <a:t>au</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&gt; </a:t>
            </a:r>
            <a:r>
              <a:rPr lang="it-IT" sz="6000" b="1" dirty="0" err="1">
                <a:solidFill>
                  <a:schemeClr val="tx1">
                    <a:lumMod val="85000"/>
                    <a:lumOff val="15000"/>
                  </a:schemeClr>
                </a:solidFill>
                <a:latin typeface="Times New Roman" panose="02020603050405020304" pitchFamily="18" charset="0"/>
                <a:cs typeface="Times New Roman" panose="02020603050405020304" pitchFamily="18" charset="0"/>
              </a:rPr>
              <a:t>au</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a:solidFill>
                  <a:schemeClr val="tx1">
                    <a:lumMod val="85000"/>
                    <a:lumOff val="15000"/>
                  </a:schemeClr>
                </a:solidFill>
              </a:rPr>
              <a:t>(</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p>
          <a:p>
            <a:pPr marL="0" indent="0" fontAlgn="auto">
              <a:lnSpc>
                <a:spcPct val="120000"/>
              </a:lnSpc>
              <a:spcBef>
                <a:spcPts val="0"/>
              </a:spcBef>
              <a:spcAft>
                <a:spcPts val="0"/>
              </a:spcAft>
              <a:buFont typeface="Arial"/>
              <a:buNone/>
              <a:defRPr/>
            </a:pPr>
            <a:r>
              <a:rPr lang="it-IT"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err="1">
                <a:solidFill>
                  <a:schemeClr val="tx1">
                    <a:lumMod val="85000"/>
                    <a:lumOff val="15000"/>
                  </a:schemeClr>
                </a:solidFill>
                <a:latin typeface="Times New Roman" panose="02020603050405020304" pitchFamily="18" charset="0"/>
                <a:cs typeface="Times New Roman" panose="02020603050405020304" pitchFamily="18" charset="0"/>
              </a:rPr>
              <a:t>au</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&gt; </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ū </a:t>
            </a:r>
            <a:r>
              <a:rPr lang="it-IT" sz="6000" dirty="0">
                <a:solidFill>
                  <a:schemeClr val="tx1">
                    <a:lumMod val="85000"/>
                    <a:lumOff val="15000"/>
                  </a:schemeClr>
                </a:solidFill>
              </a:rPr>
              <a:t>(</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lnSpc>
                <a:spcPct val="12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6000" dirty="0" err="1">
                <a:solidFill>
                  <a:schemeClr val="tx1">
                    <a:lumMod val="85000"/>
                    <a:lumOff val="15000"/>
                  </a:schemeClr>
                </a:solidFill>
                <a:latin typeface="Times New Roman" panose="02020603050405020304" pitchFamily="18" charset="0"/>
                <a:cs typeface="Times New Roman" panose="02020603050405020304" pitchFamily="18" charset="0"/>
              </a:rPr>
              <a:t>ou</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&gt;</a:t>
            </a:r>
            <a:r>
              <a:rPr lang="it-IT" sz="6000" b="1" dirty="0">
                <a:solidFill>
                  <a:schemeClr val="tx1">
                    <a:lumMod val="85000"/>
                    <a:lumOff val="15000"/>
                  </a:schemeClr>
                </a:solidFill>
                <a:latin typeface="Times New Roman" panose="02020603050405020304" pitchFamily="18" charset="0"/>
                <a:cs typeface="Times New Roman" panose="02020603050405020304" pitchFamily="18" charset="0"/>
              </a:rPr>
              <a:t> ū </a:t>
            </a:r>
            <a:r>
              <a:rPr lang="it-IT" sz="6000" dirty="0">
                <a:solidFill>
                  <a:schemeClr val="tx1">
                    <a:lumMod val="85000"/>
                    <a:lumOff val="15000"/>
                  </a:schemeClr>
                </a:solidFill>
              </a:rPr>
              <a:t>(</a:t>
            </a: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entro fine III sec. a.C.)</a:t>
            </a:r>
          </a:p>
          <a:p>
            <a:pPr marL="0" indent="0" fontAlgn="auto">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fontAlgn="auto">
              <a:spcBef>
                <a:spcPts val="0"/>
              </a:spcBef>
              <a:spcAft>
                <a:spcPts val="0"/>
              </a:spcAft>
              <a:defRPr/>
            </a:pPr>
            <a:r>
              <a:rPr lang="it-IT" sz="6000" dirty="0">
                <a:solidFill>
                  <a:schemeClr val="tx1">
                    <a:lumMod val="85000"/>
                    <a:lumOff val="15000"/>
                  </a:schemeClr>
                </a:solidFill>
                <a:latin typeface="Times New Roman" panose="02020603050405020304" pitchFamily="18" charset="0"/>
                <a:cs typeface="Times New Roman" panose="02020603050405020304" pitchFamily="18" charset="0"/>
              </a:rPr>
              <a:t> Rotacismo (tra fine VI sec. a.C. e prima parte del IV sec. a.C.)</a:t>
            </a:r>
          </a:p>
        </p:txBody>
      </p:sp>
      <p:cxnSp>
        <p:nvCxnSpPr>
          <p:cNvPr id="10" name="Connettore 2 9">
            <a:extLst>
              <a:ext uri="{FF2B5EF4-FFF2-40B4-BE49-F238E27FC236}">
                <a16:creationId xmlns:a16="http://schemas.microsoft.com/office/drawing/2014/main" id="{E3093168-94B5-49F0-B8B3-B7A57AD07E9A}"/>
              </a:ext>
            </a:extLst>
          </p:cNvPr>
          <p:cNvCxnSpPr>
            <a:cxnSpLocks/>
          </p:cNvCxnSpPr>
          <p:nvPr/>
        </p:nvCxnSpPr>
        <p:spPr>
          <a:xfrm flipV="1">
            <a:off x="3292475" y="2322513"/>
            <a:ext cx="419100" cy="3429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467EB74F-A991-4390-8A6E-3524E012794C}"/>
              </a:ext>
            </a:extLst>
          </p:cNvPr>
          <p:cNvCxnSpPr>
            <a:cxnSpLocks/>
          </p:cNvCxnSpPr>
          <p:nvPr/>
        </p:nvCxnSpPr>
        <p:spPr>
          <a:xfrm>
            <a:off x="3292475" y="2665413"/>
            <a:ext cx="4191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0D1CF339-181B-46AE-9216-781CC5E6FA26}"/>
              </a:ext>
            </a:extLst>
          </p:cNvPr>
          <p:cNvCxnSpPr/>
          <p:nvPr/>
        </p:nvCxnSpPr>
        <p:spPr>
          <a:xfrm>
            <a:off x="3282950" y="2665413"/>
            <a:ext cx="420688" cy="37782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E09FE570-77B9-4354-A68C-707631640AF3}"/>
              </a:ext>
            </a:extLst>
          </p:cNvPr>
          <p:cNvCxnSpPr>
            <a:cxnSpLocks/>
          </p:cNvCxnSpPr>
          <p:nvPr/>
        </p:nvCxnSpPr>
        <p:spPr>
          <a:xfrm>
            <a:off x="3032125" y="1179513"/>
            <a:ext cx="52070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Parentesi graffa aperta 28">
            <a:extLst>
              <a:ext uri="{FF2B5EF4-FFF2-40B4-BE49-F238E27FC236}">
                <a16:creationId xmlns:a16="http://schemas.microsoft.com/office/drawing/2014/main" id="{07EE1493-A51E-4729-A665-87740A0E225C}"/>
              </a:ext>
            </a:extLst>
          </p:cNvPr>
          <p:cNvSpPr/>
          <p:nvPr/>
        </p:nvSpPr>
        <p:spPr>
          <a:xfrm>
            <a:off x="3132138" y="3808413"/>
            <a:ext cx="420687" cy="1958975"/>
          </a:xfrm>
          <a:prstGeom prst="leftBrace">
            <a:avLst>
              <a:gd name="adj1" fmla="val 8333"/>
              <a:gd name="adj2" fmla="val 28948"/>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A97C296-12B5-44A1-B8A6-B0DD82EDA579}"/>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fontAlgn="auto">
              <a:buClr>
                <a:schemeClr val="accent5">
                  <a:lumMod val="75000"/>
                </a:schemeClr>
              </a:buClr>
              <a:buFont typeface="Arial"/>
              <a:buNone/>
              <a:defRPr/>
            </a:pP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Linguaggi speciali e lingue tecniche</a:t>
            </a:r>
          </a:p>
          <a:p>
            <a:pPr fontAlgn="auto">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‘Strati’ del latino e differenze sincroniche       </a:t>
            </a:r>
          </a:p>
          <a:p>
            <a:pPr marL="0" indent="0" fontAlgn="auto">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differenti livelli linguistici: lingua letteraria   </a:t>
            </a:r>
          </a:p>
          <a:p>
            <a:pPr marL="0" indent="0" fontAlgn="auto">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lingue tecniche</a:t>
            </a:r>
          </a:p>
          <a:p>
            <a:pPr marL="0" indent="0" fontAlgn="auto">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lingua  d’uso</a:t>
            </a:r>
          </a:p>
          <a:p>
            <a:pPr marL="0" indent="0" fontAlgn="auto">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lingua ‘volgare’</a:t>
            </a:r>
          </a:p>
          <a:p>
            <a:pPr marL="0" indent="0" fontAlgn="auto">
              <a:spcBef>
                <a:spcPts val="0"/>
              </a:spcBef>
              <a:spcAft>
                <a:spcPts val="0"/>
              </a:spcAft>
              <a:buClr>
                <a:schemeClr val="accent5">
                  <a:lumMod val="75000"/>
                </a:schemeClr>
              </a:buClr>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Comportamento linguistico    condizionamento di contesto    necessità di adottare dei sottocodici               linguaggi speciali / ‘di settore’</a:t>
            </a:r>
          </a:p>
          <a:p>
            <a:pPr marL="0" indent="0" algn="just" fontAlgn="auto">
              <a:spcBef>
                <a:spcPts val="0"/>
              </a:spcBef>
              <a:spcAft>
                <a:spcPts val="0"/>
              </a:spcAft>
              <a:buClr>
                <a:schemeClr val="accent5">
                  <a:lumMod val="75000"/>
                </a:schemeClr>
              </a:buClr>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Distinzione tra linguaggi speciali e lingue tecniche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i="1">
                <a:solidFill>
                  <a:schemeClr val="tx1">
                    <a:lumMod val="85000"/>
                    <a:lumOff val="15000"/>
                  </a:schemeClr>
                </a:solidFill>
                <a:latin typeface="Times New Roman" panose="02020603050405020304" pitchFamily="18" charset="0"/>
                <a:cs typeface="Times New Roman" panose="02020603050405020304" pitchFamily="18" charset="0"/>
              </a:rPr>
              <a:t>Sondersprache</a:t>
            </a: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e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Fachsprache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Clr>
                <a:schemeClr val="accent5">
                  <a:lumMod val="75000"/>
                </a:schemeClr>
              </a:buClr>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Lingue tecniche              settori professionali           precisione, specializzazione di termini ma nel rispetto delle regole e della struttura della lingua </a:t>
            </a:r>
            <a:r>
              <a:rPr lang="it-IT">
                <a:solidFill>
                  <a:schemeClr val="tx1">
                    <a:lumMod val="85000"/>
                    <a:lumOff val="15000"/>
                  </a:schemeClr>
                </a:solidFill>
                <a:latin typeface="Times New Roman" panose="02020603050405020304" pitchFamily="18" charset="0"/>
                <a:cs typeface="Times New Roman" panose="02020603050405020304" pitchFamily="18" charset="0"/>
              </a:rPr>
              <a:t>comune       </a:t>
            </a: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Clr>
                <a:schemeClr val="accent5">
                  <a:lumMod val="75000"/>
                </a:schemeClr>
              </a:buClr>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Modalità di inclusione nella lingua comune e nella lingua letteraria           tecnicismi e metafore</a:t>
            </a:r>
          </a:p>
          <a:p>
            <a:pPr marL="0" indent="0" fontAlgn="auto">
              <a:spcBef>
                <a:spcPts val="0"/>
              </a:spcBef>
              <a:spcAft>
                <a:spcPts val="0"/>
              </a:spcAft>
              <a:buClr>
                <a:schemeClr val="accent5">
                  <a:lumMod val="75000"/>
                </a:schemeClr>
              </a:buClr>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p:txBody>
      </p:sp>
      <p:sp>
        <p:nvSpPr>
          <p:cNvPr id="5" name="Freccia curva 4">
            <a:extLst>
              <a:ext uri="{FF2B5EF4-FFF2-40B4-BE49-F238E27FC236}">
                <a16:creationId xmlns:a16="http://schemas.microsoft.com/office/drawing/2014/main" id="{629BAA44-9729-47D1-B104-7A5F91D3D33B}"/>
              </a:ext>
            </a:extLst>
          </p:cNvPr>
          <p:cNvSpPr/>
          <p:nvPr/>
        </p:nvSpPr>
        <p:spPr>
          <a:xfrm rot="5400000">
            <a:off x="5472906" y="742157"/>
            <a:ext cx="530225" cy="398462"/>
          </a:xfrm>
          <a:prstGeom prst="ben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43E18818-4131-4A04-B9DC-1CFCE9C58B1D}"/>
              </a:ext>
            </a:extLst>
          </p:cNvPr>
          <p:cNvSpPr/>
          <p:nvPr/>
        </p:nvSpPr>
        <p:spPr>
          <a:xfrm>
            <a:off x="3989388" y="3154363"/>
            <a:ext cx="277812" cy="17145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6A360290-E0BB-4A2D-BFE2-D6AA712B953D}"/>
              </a:ext>
            </a:extLst>
          </p:cNvPr>
          <p:cNvSpPr/>
          <p:nvPr/>
        </p:nvSpPr>
        <p:spPr>
          <a:xfrm>
            <a:off x="8428038" y="3179763"/>
            <a:ext cx="279400" cy="17303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7CA981EC-17B5-452B-8702-3DE6400B7012}"/>
              </a:ext>
            </a:extLst>
          </p:cNvPr>
          <p:cNvSpPr/>
          <p:nvPr/>
        </p:nvSpPr>
        <p:spPr>
          <a:xfrm>
            <a:off x="2106613" y="3538538"/>
            <a:ext cx="504825" cy="21113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bidirezionale orizzontale 8">
            <a:extLst>
              <a:ext uri="{FF2B5EF4-FFF2-40B4-BE49-F238E27FC236}">
                <a16:creationId xmlns:a16="http://schemas.microsoft.com/office/drawing/2014/main" id="{9AC1AB73-4967-4329-8BA5-36C53E409C8D}"/>
              </a:ext>
            </a:extLst>
          </p:cNvPr>
          <p:cNvSpPr/>
          <p:nvPr/>
        </p:nvSpPr>
        <p:spPr>
          <a:xfrm>
            <a:off x="2716213" y="5008563"/>
            <a:ext cx="609600" cy="185737"/>
          </a:xfrm>
          <a:prstGeom prst="lef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8635EE01-9E7B-4CAF-A0D3-8819E3761351}"/>
              </a:ext>
            </a:extLst>
          </p:cNvPr>
          <p:cNvSpPr/>
          <p:nvPr/>
        </p:nvSpPr>
        <p:spPr>
          <a:xfrm>
            <a:off x="6308725" y="5008563"/>
            <a:ext cx="409575" cy="185737"/>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C1D0939A-A5B3-4EA0-879A-CA4B6013FA45}"/>
              </a:ext>
            </a:extLst>
          </p:cNvPr>
          <p:cNvSpPr/>
          <p:nvPr/>
        </p:nvSpPr>
        <p:spPr>
          <a:xfrm>
            <a:off x="8772525" y="6083300"/>
            <a:ext cx="371475" cy="17145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AB53B93-AB27-42B1-85EF-C8A6BFF9DBA5}"/>
              </a:ext>
            </a:extLst>
          </p:cNvPr>
          <p:cNvSpPr>
            <a:spLocks noGrp="1"/>
          </p:cNvSpPr>
          <p:nvPr>
            <p:ph idx="1"/>
          </p:nvPr>
        </p:nvSpPr>
        <p:spPr>
          <a:xfrm>
            <a:off x="0" y="0"/>
            <a:ext cx="12192000" cy="6858000"/>
          </a:xfrm>
          <a:blipFill>
            <a:blip r:embed="rId2"/>
            <a:tile tx="0" ty="0" sx="100000" sy="100000" flip="none" algn="tl"/>
          </a:blipFill>
        </p:spPr>
        <p:txBody>
          <a:bodyPr rtlCol="0">
            <a:normAutofit fontScale="25000" lnSpcReduction="20000"/>
          </a:bodyPr>
          <a:lstStyle/>
          <a:p>
            <a:pPr marL="0" indent="0" algn="ctr" fontAlgn="auto">
              <a:buFont typeface="Arial"/>
              <a:buNone/>
              <a:defRPr/>
            </a:pP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Lingue tecniche e contributo alla ‘lingua comune’</a:t>
            </a:r>
          </a:p>
          <a:p>
            <a:pPr algn="just" fontAlgn="auto">
              <a:spcBef>
                <a:spcPts val="0"/>
              </a:spcBef>
              <a:spcAft>
                <a:spcPts val="0"/>
              </a:spcAft>
              <a:defRPr/>
            </a:pPr>
            <a:endParaRPr lang="it-IT" sz="8000"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it-IT" sz="8000" u="sng" dirty="0">
                <a:solidFill>
                  <a:schemeClr val="tx1">
                    <a:lumMod val="85000"/>
                    <a:lumOff val="15000"/>
                  </a:schemeClr>
                </a:solidFill>
                <a:latin typeface="Times New Roman" panose="02020603050405020304" pitchFamily="18" charset="0"/>
                <a:cs typeface="Times New Roman" panose="02020603050405020304" pitchFamily="18" charset="0"/>
              </a:rPr>
              <a:t>La lingua dell’agricoltura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dai campi &gt; lessico comune </a:t>
            </a:r>
          </a:p>
          <a:p>
            <a:pPr marL="0" indent="0" algn="just" fontAlgn="auto">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tratti eterogenei e ‘fondo mediterraneo’, influssi soprattutto da osco-umbro e dall’area etrusca</a:t>
            </a:r>
          </a:p>
          <a:p>
            <a:pPr marL="0" indent="0" algn="just" fontAlgn="auto">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algn="just" fontAlgn="auto">
              <a:spcBef>
                <a:spcPts val="0"/>
              </a:spcBef>
              <a:spcAft>
                <a:spcPts val="0"/>
              </a:spcAft>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Differenti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settori: natura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del terreno, varietà di colture, piante, alberi da frutta, animali, strumenti per la coltivazione, cibo, etc. </a:t>
            </a:r>
          </a:p>
          <a:p>
            <a:pPr marL="0" indent="0" algn="just" fontAlgn="auto">
              <a:spcBef>
                <a:spcPts val="0"/>
              </a:spcBef>
              <a:spcAft>
                <a:spcPts val="0"/>
              </a:spcAft>
              <a:buFont typeface="Arial"/>
              <a:buNone/>
              <a:defRPr/>
            </a:pPr>
            <a:endParaRPr lang="it-IT" sz="8000"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Apporti non solo lessicali, ma anche morfologici:     </a:t>
            </a:r>
          </a:p>
          <a:p>
            <a:pPr marL="0" indent="0" algn="just" fontAlgn="auto">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suffissazione</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tura,  -c-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(semplice o ampliato),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ex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(per nomi di piante oppure oggetti: 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cimex</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apex</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cortex</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ix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larix</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felix</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b</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aca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lactuca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ētum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(per piantagioni specifiche, 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arboretum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fructetum</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rosetum</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ario-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piantagioni e custodia di prodotti, strumenti, recipienti, es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p</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omarium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viridarium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mortarium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Font typeface="Arial"/>
              <a:buNone/>
              <a:defRPr/>
            </a:pP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sostantivi</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neutri in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tōrium</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sōrium</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(derivati a volte da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nomen</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err="1">
                <a:solidFill>
                  <a:schemeClr val="tx1">
                    <a:lumMod val="85000"/>
                    <a:lumOff val="15000"/>
                  </a:schemeClr>
                </a:solidFill>
                <a:latin typeface="Times New Roman" panose="02020603050405020304" pitchFamily="18" charset="0"/>
                <a:cs typeface="Times New Roman" panose="02020603050405020304" pitchFamily="18" charset="0"/>
              </a:rPr>
              <a:t>agentis</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oppure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deverbativi), sostantivi in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erna</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(forse mediazione etrusca a livello popolare, es.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cisterna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lanterna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nomi in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āgō</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īgō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ūgō</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siligo</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fuligo</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formazioni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in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men / -mentum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(da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stesso suffisso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sz="8000" dirty="0" err="1">
                <a:solidFill>
                  <a:schemeClr val="tx1">
                    <a:lumMod val="85000"/>
                    <a:lumOff val="15000"/>
                  </a:schemeClr>
                </a:solidFill>
                <a:latin typeface="Times New Roman" panose="02020603050405020304" pitchFamily="18" charset="0"/>
                <a:cs typeface="Times New Roman" panose="02020603050405020304" pitchFamily="18" charset="0"/>
              </a:rPr>
              <a:t>mṇ</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forme più antiche: es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armen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flumen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crimen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agmen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limen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lumen</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non presentano corrispondenti, ma in generale tendenza a costituire paralleli</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/doppioni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dallo stesso tema: 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fragmen</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fragmentum</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legumen</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8000" i="1" err="1">
                <a:solidFill>
                  <a:schemeClr val="tx1">
                    <a:lumMod val="85000"/>
                    <a:lumOff val="15000"/>
                  </a:schemeClr>
                </a:solidFill>
                <a:latin typeface="Times New Roman" panose="02020603050405020304" pitchFamily="18" charset="0"/>
                <a:cs typeface="Times New Roman" panose="02020603050405020304" pitchFamily="18" charset="0"/>
              </a:rPr>
              <a:t>legumentum</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derivati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neutri in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ma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matis</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clima</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80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aggettivi in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āneus  </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subitaneus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a:solidFill>
                  <a:schemeClr val="tx1">
                    <a:lumMod val="85000"/>
                    <a:lumOff val="15000"/>
                  </a:schemeClr>
                </a:solidFill>
                <a:latin typeface="Times New Roman" panose="02020603050405020304" pitchFamily="18" charset="0"/>
                <a:cs typeface="Times New Roman" panose="02020603050405020304" pitchFamily="18" charset="0"/>
              </a:rPr>
              <a:t>focaneus, pedaneus</a:t>
            </a:r>
            <a:r>
              <a:rPr lang="it-IT" sz="8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Font typeface="Arial"/>
              <a:buNone/>
              <a:defRPr/>
            </a:pPr>
            <a:endParaRPr lang="it-IT" sz="8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8000">
                <a:solidFill>
                  <a:schemeClr val="tx1">
                    <a:lumMod val="85000"/>
                    <a:lumOff val="15000"/>
                  </a:schemeClr>
                </a:solidFill>
                <a:latin typeface="Times New Roman" panose="02020603050405020304" pitchFamily="18" charset="0"/>
                <a:cs typeface="Times New Roman" panose="02020603050405020304" pitchFamily="18" charset="0"/>
              </a:rPr>
              <a:t>- grecismi </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amaracus</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err="1">
                <a:solidFill>
                  <a:schemeClr val="tx1">
                    <a:lumMod val="85000"/>
                    <a:lumOff val="15000"/>
                  </a:schemeClr>
                </a:solidFill>
                <a:latin typeface="Times New Roman" panose="02020603050405020304" pitchFamily="18" charset="0"/>
                <a:cs typeface="Times New Roman" panose="02020603050405020304" pitchFamily="18" charset="0"/>
              </a:rPr>
              <a:t>amygdala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camera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8000" i="1" dirty="0">
                <a:solidFill>
                  <a:schemeClr val="tx1">
                    <a:lumMod val="85000"/>
                    <a:lumOff val="15000"/>
                  </a:schemeClr>
                </a:solidFill>
                <a:latin typeface="Times New Roman" panose="02020603050405020304" pitchFamily="18" charset="0"/>
                <a:cs typeface="Times New Roman" panose="02020603050405020304" pitchFamily="18" charset="0"/>
              </a:rPr>
              <a:t>colocasia</a:t>
            </a:r>
            <a:r>
              <a:rPr lang="it-IT" sz="8000"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Font typeface="Arial"/>
              <a:buNone/>
              <a:defRPr/>
            </a:pPr>
            <a:endParaRPr lang="it-IT" sz="74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sz="36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sz="36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sz="36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sz="36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05A020EC-2973-4A59-A557-943236F23A78}"/>
              </a:ext>
            </a:extLst>
          </p:cNvPr>
          <p:cNvSpPr/>
          <p:nvPr/>
        </p:nvSpPr>
        <p:spPr>
          <a:xfrm>
            <a:off x="3179763" y="603250"/>
            <a:ext cx="346075"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13210281-98DC-4577-839C-B62ADE2E82A2}"/>
              </a:ext>
            </a:extLst>
          </p:cNvPr>
          <p:cNvSpPr/>
          <p:nvPr/>
        </p:nvSpPr>
        <p:spPr>
          <a:xfrm>
            <a:off x="1935163" y="941388"/>
            <a:ext cx="185737" cy="33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B51420E-6463-4C10-80B6-1324CD6679EC}"/>
              </a:ext>
            </a:extLst>
          </p:cNvPr>
          <p:cNvSpPr>
            <a:spLocks noGrp="1"/>
          </p:cNvSpPr>
          <p:nvPr>
            <p:ph idx="1"/>
          </p:nvPr>
        </p:nvSpPr>
        <p:spPr>
          <a:xfrm>
            <a:off x="0" y="0"/>
            <a:ext cx="12192000" cy="6858000"/>
          </a:xfrm>
          <a:blipFill>
            <a:blip r:embed="rId2"/>
            <a:tile tx="0" ty="0" sx="100000" sy="100000" flip="none" algn="tl"/>
          </a:blipFill>
        </p:spPr>
        <p:txBody>
          <a:bodyPr rtlCol="0">
            <a:normAutofit fontScale="47500" lnSpcReduction="20000"/>
          </a:bodyPr>
          <a:lstStyle/>
          <a:p>
            <a:pPr fontAlgn="auto">
              <a:buFont typeface="Arial"/>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buFont typeface="Arial"/>
              <a:buChar char="•"/>
              <a:defRPr/>
            </a:pPr>
            <a:r>
              <a:rPr lang="it-IT" sz="4200">
                <a:solidFill>
                  <a:schemeClr val="tx1">
                    <a:lumMod val="85000"/>
                    <a:lumOff val="15000"/>
                  </a:schemeClr>
                </a:solidFill>
                <a:latin typeface="Times New Roman" panose="02020603050405020304" pitchFamily="18" charset="0"/>
                <a:cs typeface="Times New Roman" panose="02020603050405020304" pitchFamily="18" charset="0"/>
              </a:rPr>
              <a:t>Fondo agricolo del latino comune           esempi di apporti al lessico comune: </a:t>
            </a:r>
          </a:p>
          <a:p>
            <a:pPr marL="0" indent="0" algn="just" fontAlgn="auto">
              <a:buFont typeface="Arial"/>
              <a:buNone/>
              <a:defRPr/>
            </a:pP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laetus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(‘grasso, concimato’),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felix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(stessa radice di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fecundus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che indica la capacità delle piante di dare frutto),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peccare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(‘inciampare’ &lt;*pecco: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suff. -ko-),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delirare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(‘uscire dal solco’ durante l’attività di aratura),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lira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(‘solco’),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rivalis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(‘che condivide l’uso dello stesso canale di irrigazione’ deriva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rivus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‘canale di irrigazione’),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pecunia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(connesso 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pecu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per indicare la ricchezza misurata sui capi di bestiame),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locuples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(‘ricco di terra’: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locus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‘luogo, località, lotto di terreno’ +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plenus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‘pieno, ricolmo’),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egregius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(‘distinto, eminente’, cioè ‘distinto / al di fuori dal gregge’,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grex</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gregarius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(‘che appartiene al gregge / si confonde con il gregge’,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grex</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pangere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(‘piantare’),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serere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(‘mettere in fila, connettere, intrecciare’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series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‘fila, serie’;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sermo =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intreccio di parole),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legĕre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(‘raccogliere, mettere in fila’, da qui forse idea di ‘leggere’ = raccogliere con gli occhi),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scribere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(‘incidere, grattare’, base del termine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scrobis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‘solco, buca’),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pagina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(‘pergola’),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versus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‘solco’ che si crea nel terreno con il volgere dell’aratro avanti e indietro, da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verto</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per analogia ‘riga di scrittura’),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suboles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(‘germoglio’),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robur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(‘quercia’ quindi ‘forza’)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 </a:t>
            </a:r>
          </a:p>
          <a:p>
            <a:pPr fontAlgn="auto">
              <a:buFont typeface="Arial"/>
              <a:buChar char="•"/>
              <a:defRPr/>
            </a:pPr>
            <a:r>
              <a:rPr lang="it-IT" sz="4200" i="1">
                <a:solidFill>
                  <a:schemeClr val="tx1">
                    <a:lumMod val="85000"/>
                    <a:lumOff val="15000"/>
                  </a:schemeClr>
                </a:solidFill>
                <a:latin typeface="Times New Roman" panose="02020603050405020304" pitchFamily="18" charset="0"/>
                <a:cs typeface="Times New Roman" panose="02020603050405020304" pitchFamily="18" charset="0"/>
              </a:rPr>
              <a:t>Urbanitas </a:t>
            </a:r>
            <a:r>
              <a:rPr lang="it-IT" sz="4200">
                <a:solidFill>
                  <a:schemeClr val="tx1">
                    <a:lumMod val="85000"/>
                    <a:lumOff val="15000"/>
                  </a:schemeClr>
                </a:solidFill>
                <a:latin typeface="Times New Roman" panose="02020603050405020304" pitchFamily="18" charset="0"/>
                <a:cs typeface="Times New Roman" panose="02020603050405020304" pitchFamily="18" charset="0"/>
              </a:rPr>
              <a:t>e </a:t>
            </a:r>
            <a:r>
              <a:rPr lang="it-IT" sz="4200" i="1">
                <a:solidFill>
                  <a:schemeClr val="tx1">
                    <a:lumMod val="85000"/>
                    <a:lumOff val="15000"/>
                  </a:schemeClr>
                </a:solidFill>
                <a:latin typeface="Times New Roman" panose="02020603050405020304" pitchFamily="18" charset="0"/>
                <a:cs typeface="Times New Roman" panose="02020603050405020304" pitchFamily="18" charset="0"/>
              </a:rPr>
              <a:t>rusticitas</a:t>
            </a:r>
          </a:p>
          <a:p>
            <a:pPr fontAlgn="auto">
              <a:buFont typeface="Arial"/>
              <a:buChar char="•"/>
              <a:defRPr/>
            </a:pPr>
            <a:r>
              <a:rPr lang="it-IT" sz="4200">
                <a:solidFill>
                  <a:schemeClr val="tx1">
                    <a:lumMod val="85000"/>
                    <a:lumOff val="15000"/>
                  </a:schemeClr>
                </a:solidFill>
                <a:latin typeface="Times New Roman" panose="02020603050405020304" pitchFamily="18" charset="0"/>
                <a:cs typeface="Times New Roman" panose="02020603050405020304" pitchFamily="18" charset="0"/>
              </a:rPr>
              <a:t>Scambio tra linguaggio tecnico agricolo e lingua corrente  </a:t>
            </a:r>
          </a:p>
          <a:p>
            <a:pPr marL="0" indent="0" fontAlgn="auto">
              <a:buFont typeface="Arial"/>
              <a:buNone/>
              <a:defRPr/>
            </a:pPr>
            <a:r>
              <a:rPr lang="it-IT" sz="42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r>
              <a:rPr lang="it-IT" sz="4200" i="1">
                <a:solidFill>
                  <a:schemeClr val="tx1">
                    <a:lumMod val="85000"/>
                    <a:lumOff val="15000"/>
                  </a:schemeClr>
                </a:solidFill>
                <a:latin typeface="Times New Roman" panose="02020603050405020304" pitchFamily="18" charset="0"/>
                <a:cs typeface="Times New Roman" panose="02020603050405020304" pitchFamily="18" charset="0"/>
              </a:rPr>
              <a:t>               verba translata </a:t>
            </a:r>
            <a:r>
              <a:rPr lang="it-IT" sz="4200">
                <a:solidFill>
                  <a:schemeClr val="tx1">
                    <a:lumMod val="85000"/>
                    <a:lumOff val="15000"/>
                  </a:schemeClr>
                </a:solidFill>
                <a:latin typeface="Times New Roman" panose="02020603050405020304" pitchFamily="18" charset="0"/>
                <a:cs typeface="Times New Roman" panose="02020603050405020304" pitchFamily="18" charset="0"/>
              </a:rPr>
              <a:t>e ‘contrometafora’               funzione denotativa e funzione connotativa</a:t>
            </a:r>
          </a:p>
          <a:p>
            <a:pPr marL="0" indent="0" algn="ctr" fontAlgn="auto">
              <a:spcBef>
                <a:spcPts val="0"/>
              </a:spcBef>
              <a:spcAft>
                <a:spcPts val="0"/>
              </a:spcAft>
              <a:buFont typeface="Arial"/>
              <a:buNone/>
              <a:defRPr/>
            </a:pPr>
            <a:r>
              <a:rPr lang="it-IT" sz="3800">
                <a:solidFill>
                  <a:schemeClr val="tx1">
                    <a:lumMod val="85000"/>
                    <a:lumOff val="15000"/>
                  </a:schemeClr>
                </a:solidFill>
                <a:latin typeface="Times New Roman" panose="02020603050405020304" pitchFamily="18" charset="0"/>
                <a:cs typeface="Times New Roman" panose="02020603050405020304" pitchFamily="18" charset="0"/>
              </a:rPr>
              <a:t>(Cic.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or.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81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translatione … qua frequentissime sermo omnis utitur non modo urbanorum sed etiam rusticorum, si quidem est eorum gemmare vites, sitire agros, laetas esse segetes, luxuriosa frumenta</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Font typeface="Arial"/>
              <a:buNone/>
              <a:defRPr/>
            </a:pPr>
            <a:endParaRPr lang="it-IT" sz="3800">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defRPr/>
            </a:pPr>
            <a:r>
              <a:rPr lang="it-IT" sz="4200">
                <a:solidFill>
                  <a:schemeClr val="tx1">
                    <a:lumMod val="85000"/>
                    <a:lumOff val="15000"/>
                  </a:schemeClr>
                </a:solidFill>
                <a:latin typeface="Times New Roman" panose="02020603050405020304" pitchFamily="18" charset="0"/>
                <a:cs typeface="Times New Roman" panose="02020603050405020304" pitchFamily="18" charset="0"/>
              </a:rPr>
              <a:t>Esempi di termini assunti metaforicamente dalla lingua dell’agricoltura:</a:t>
            </a:r>
          </a:p>
          <a:p>
            <a:pPr marL="0" indent="0" algn="just" fontAlgn="auto">
              <a:buFont typeface="Arial"/>
              <a:buNone/>
              <a:defRPr/>
            </a:pP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aures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(‘orecchiette dell’aratro’),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brachium/bracchium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(‘tralcio’ della vite, ‘ramo’ dell’albero),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caput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(‘estremità, punta’ delle piante),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cutis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(‘pellicola’ del frutto, ‘buccia’),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oculus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(‘tubercolo’),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unguis</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 (‘unicino’, oppure macchia bianca a forma di unghia nelle foglie, oppure parte inferiore del petalo),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caro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(‘polpa’ del frutto),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cartilago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(‘polpa’ del frutto ma quella più vicina alla buccia), </a:t>
            </a:r>
            <a:r>
              <a:rPr lang="it-IT" sz="3800" i="1">
                <a:solidFill>
                  <a:schemeClr val="tx1">
                    <a:lumMod val="85000"/>
                    <a:lumOff val="15000"/>
                  </a:schemeClr>
                </a:solidFill>
                <a:latin typeface="Times New Roman" panose="02020603050405020304" pitchFamily="18" charset="0"/>
                <a:cs typeface="Times New Roman" panose="02020603050405020304" pitchFamily="18" charset="0"/>
              </a:rPr>
              <a:t>clavicula </a:t>
            </a:r>
            <a:r>
              <a:rPr lang="it-IT" sz="3800">
                <a:solidFill>
                  <a:schemeClr val="tx1">
                    <a:lumMod val="85000"/>
                    <a:lumOff val="15000"/>
                  </a:schemeClr>
                </a:solidFill>
                <a:latin typeface="Times New Roman" panose="02020603050405020304" pitchFamily="18" charset="0"/>
                <a:cs typeface="Times New Roman" panose="02020603050405020304" pitchFamily="18" charset="0"/>
              </a:rPr>
              <a:t>(‘viticcio’) </a:t>
            </a:r>
            <a:endParaRPr lang="it-IT" sz="3800" i="1">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Freccia circolare a destra 6">
            <a:extLst>
              <a:ext uri="{FF2B5EF4-FFF2-40B4-BE49-F238E27FC236}">
                <a16:creationId xmlns:a16="http://schemas.microsoft.com/office/drawing/2014/main" id="{DFE14917-02AC-41F6-8B66-6893739E8F98}"/>
              </a:ext>
            </a:extLst>
          </p:cNvPr>
          <p:cNvSpPr/>
          <p:nvPr/>
        </p:nvSpPr>
        <p:spPr>
          <a:xfrm>
            <a:off x="595313" y="3735388"/>
            <a:ext cx="260350" cy="584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bidirezionale orizzontale 8">
            <a:extLst>
              <a:ext uri="{FF2B5EF4-FFF2-40B4-BE49-F238E27FC236}">
                <a16:creationId xmlns:a16="http://schemas.microsoft.com/office/drawing/2014/main" id="{B803BC89-2E7A-419F-87B4-2C14BFC82EFB}"/>
              </a:ext>
            </a:extLst>
          </p:cNvPr>
          <p:cNvSpPr/>
          <p:nvPr/>
        </p:nvSpPr>
        <p:spPr>
          <a:xfrm>
            <a:off x="4832350" y="4198938"/>
            <a:ext cx="411163" cy="1206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C22B14B0-B4ED-46E7-B121-1995483FD80A}"/>
              </a:ext>
            </a:extLst>
          </p:cNvPr>
          <p:cNvSpPr/>
          <p:nvPr/>
        </p:nvSpPr>
        <p:spPr>
          <a:xfrm>
            <a:off x="3976688" y="352425"/>
            <a:ext cx="314325" cy="117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3EE4B86-AAD3-46BA-A3AB-49F58BCD6A04}"/>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fontAlgn="auto">
              <a:spcBef>
                <a:spcPts val="0"/>
              </a:spcBef>
              <a:spcAft>
                <a:spcPts val="0"/>
              </a:spcAft>
              <a:buFont typeface="Arial"/>
              <a:buChar char="•"/>
              <a:defRPr/>
            </a:pPr>
            <a:r>
              <a:rPr lang="it-IT" u="sng">
                <a:solidFill>
                  <a:schemeClr val="tx1">
                    <a:lumMod val="85000"/>
                    <a:lumOff val="15000"/>
                  </a:schemeClr>
                </a:solidFill>
                <a:latin typeface="Times New Roman" panose="02020603050405020304" pitchFamily="18" charset="0"/>
                <a:cs typeface="Times New Roman" panose="02020603050405020304" pitchFamily="18" charset="0"/>
              </a:rPr>
              <a:t>La lingua militare</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debiti verso il linguaggio agricolo</a:t>
            </a:r>
          </a:p>
          <a:p>
            <a:pPr marL="0" indent="0" algn="just"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manipulus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‘manipolo’ = unità di fanteria della legione, denominato così forse da usanza antica perchè ai tempi di Romolo i fanti portavano come insegna un manipolo, cioè un ‘fascio di fieno’;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dux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da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ducere</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per indicare l’azione del pastore che guida la testa del gregge;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castra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da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castrare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‘tagliare’, è l’accampamento legionario fatto da porzioni per attendarsi costruite con schemi precisi;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cohortes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‘coorti’, settori / reparti dei manipoli da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cohors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‘recinto di fattoria’;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limes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‘via trasversale, linea di confine tra i campi’ come termine indica anche la ‘frontiera fortificata’)</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aspetti giuridici della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res militaris</a:t>
            </a:r>
          </a:p>
          <a:p>
            <a:pPr marL="0" indent="0" fontAlgn="auto">
              <a:spcBef>
                <a:spcPts val="0"/>
              </a:spcBef>
              <a:spcAft>
                <a:spcPts val="0"/>
              </a:spcAft>
              <a:buFont typeface="Arial"/>
              <a:buNone/>
              <a:defRPr/>
            </a:pP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utilizzo del linguaggio militare nell’opera letteraria </a:t>
            </a:r>
          </a:p>
          <a:p>
            <a:pPr marL="0" indent="0"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apporto alla lingua comune</a:t>
            </a:r>
          </a:p>
          <a:p>
            <a:pPr marL="0" indent="0" algn="just" fontAlgn="auto">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intervallum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‘intervallo, distanza’ tra due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valli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‘pali’ nel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vallum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‘palizzata’ difensiva del perimetro dell’accampamento;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contubernium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‘coabitazione, convivenza’, significato proprio ‘alloggio comune’ di soldati commilitoni di tenda, cioè di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contubernales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nella stessa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taberna</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Font typeface="Arial"/>
              <a:buNone/>
              <a:defRPr/>
            </a:pP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sermo castrensis</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buFont typeface="Arial"/>
              <a:buNone/>
              <a:defRPr/>
            </a:pPr>
            <a:endParaRPr lang="it-IT" i="1">
              <a:solidFill>
                <a:schemeClr val="tx1">
                  <a:lumMod val="85000"/>
                  <a:lumOff val="1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3EDF6A4-C148-45DD-9485-EE0C8DC5D46C}"/>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fontAlgn="auto">
              <a:buFont typeface="Arial"/>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fontAlgn="auto">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Il linguaggio politico</a:t>
            </a:r>
          </a:p>
          <a:p>
            <a:pPr fontAlgn="auto">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La lingua della medicina</a:t>
            </a:r>
          </a:p>
          <a:p>
            <a:pPr fontAlgn="auto">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La lingua dell’astronomia e dell’astrologia</a:t>
            </a:r>
          </a:p>
          <a:p>
            <a:pPr algn="just" fontAlgn="auto">
              <a:spcBef>
                <a:spcPts val="0"/>
              </a:spcBef>
              <a:spcAft>
                <a:spcPts val="0"/>
              </a:spcAft>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Linguaggio nautico → poca dimestichezza con la navigazione e il mare → grande influsso del greco </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actuaria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per indicare nave leggera e veloce;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catascopium / catascopus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per nave da esplorazione;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transtra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‘bagli’ della nave o i ‘banchi’ che erano inchiodati sui bagli e detti comunemente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sedilia</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antemna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‘pennone’ della nave achea a vela quadrata &gt; vela latina di forma triangolare &gt; ‘antenna’, cioè l’asta alla quale è agganciata la vela dalla parte dell’ipotenusa;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gubernare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gubernator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arte del pilotare’ / ‘timoniere’;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campsare &lt; </a:t>
            </a:r>
            <a:r>
              <a:rPr lang="el-GR" sz="2000">
                <a:solidFill>
                  <a:schemeClr val="tx1">
                    <a:lumMod val="85000"/>
                    <a:lumOff val="15000"/>
                  </a:schemeClr>
                </a:solidFill>
                <a:latin typeface="Times New Roman" panose="02020603050405020304" pitchFamily="18" charset="0"/>
                <a:cs typeface="Times New Roman" panose="02020603050405020304" pitchFamily="18" charset="0"/>
              </a:rPr>
              <a:t>κάμπτειν</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indica la manovra di doppiaggio)</a:t>
            </a:r>
          </a:p>
          <a:p>
            <a:pPr marL="0" indent="0" algn="just" fontAlgn="auto">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algn="just" fontAlgn="auto">
              <a:spcBef>
                <a:spcPts val="0"/>
              </a:spcBef>
              <a:spcAft>
                <a:spcPts val="0"/>
              </a:spcAft>
              <a:buFont typeface="Arial"/>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Alcune lingue tecniche sono più conservative:    </a:t>
            </a: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lingua giuridica  → caratteri originari del diritto e della procedura</a:t>
            </a: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lingua sacrale     → connessione con la lingua giuridica</a:t>
            </a:r>
          </a:p>
          <a:p>
            <a:pPr marL="0" indent="0" algn="just" fontAlgn="auto">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F822E45-F89A-4B08-8E82-2287296666E8}"/>
              </a:ext>
            </a:extLst>
          </p:cNvPr>
          <p:cNvSpPr>
            <a:spLocks noGrp="1"/>
          </p:cNvSpPr>
          <p:nvPr>
            <p:ph idx="1"/>
          </p:nvPr>
        </p:nvSpPr>
        <p:spPr>
          <a:xfrm>
            <a:off x="0" y="0"/>
            <a:ext cx="12192000" cy="6858000"/>
          </a:xfrm>
          <a:blipFill>
            <a:blip r:embed="rId2"/>
            <a:tile tx="0" ty="0" sx="100000" sy="100000" flip="none" algn="tl"/>
          </a:blipFill>
        </p:spPr>
        <p:txBody>
          <a:bodyPr rtlCol="0">
            <a:normAutofit fontScale="55000" lnSpcReduction="20000"/>
          </a:bodyPr>
          <a:lstStyle/>
          <a:p>
            <a:pPr fontAlgn="auto">
              <a:spcBef>
                <a:spcPts val="0"/>
              </a:spcBef>
              <a:spcAft>
                <a:spcPts val="0"/>
              </a:spcAft>
              <a:buFont typeface="Arial"/>
              <a:buChar char="•"/>
              <a:defRPr/>
            </a:pPr>
            <a:r>
              <a:rPr lang="it-IT" sz="2900" u="sng">
                <a:solidFill>
                  <a:schemeClr val="tx1">
                    <a:lumMod val="85000"/>
                    <a:lumOff val="15000"/>
                  </a:schemeClr>
                </a:solidFill>
                <a:latin typeface="Times New Roman" panose="02020603050405020304" pitchFamily="18" charset="0"/>
                <a:cs typeface="Times New Roman" panose="02020603050405020304" pitchFamily="18" charset="0"/>
              </a:rPr>
              <a:t>La lingua sacrale:</a:t>
            </a:r>
          </a:p>
          <a:p>
            <a:pPr marL="0" indent="0"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concezione contrattualistica del rapporto tra l’uomo e il divino  </a:t>
            </a:r>
          </a:p>
          <a:p>
            <a:pPr marL="0" indent="0"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corretta denominazione della divinità e dei suoi attributi come atto fondamentale perché la preghiera sia valida</a:t>
            </a:r>
          </a:p>
          <a:p>
            <a:pPr marL="0" indent="0"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formalismo e correlazione tra gesti e parole nel contesto dell’offerta sacrificale e durante l’atto cultuale/rituale</a:t>
            </a:r>
          </a:p>
          <a:p>
            <a:pPr marL="0" indent="0"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rituale preciso         culto pubblico       precisione terminologica (gesto + parola)        forma di potere costrittivo </a:t>
            </a:r>
          </a:p>
          <a:p>
            <a:pPr marL="0" indent="0"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nei confronti del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numen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lingua augurale</a:t>
            </a:r>
          </a:p>
          <a:p>
            <a:pPr marL="0" indent="0" fontAlgn="auto">
              <a:spcBef>
                <a:spcPts val="0"/>
              </a:spcBef>
              <a:spcAft>
                <a:spcPts val="0"/>
              </a:spcAft>
              <a:buFont typeface="Arial"/>
              <a:buNone/>
              <a:defRPr/>
            </a:pP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presupposto: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fides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pietas</a:t>
            </a:r>
          </a:p>
          <a:p>
            <a:pPr marL="0" indent="0"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pratica religiosa e aggregazione di prime forme artistiche della lingua latina:</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formule di magia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incantamenta</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formule di preghiera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precationes</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formalismo cui si ispira il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pater familias</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e anche il sacredote di stato</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formulario inizialmente greco       formulari con attributi di divinità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indigitamenta</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primitivo formulario liturgico</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generalis invocatio</a:t>
            </a:r>
            <a:endParaRPr lang="it-IT" sz="29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clarigatio </a:t>
            </a:r>
            <a:endParaRPr lang="it-IT" sz="29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devotio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su città ed eserciti</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cultura preletteraria: </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discorsi di ‘ri-uso’ e l’antichissimo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carmen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parola pronunciata o scritta in particolari modi e circostanze    </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forza magica e in grado di determinare fatti o eventi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carmen bonum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carmen malum</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concepta verba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e</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formule apotropaiche etc.</a:t>
            </a:r>
          </a:p>
          <a:p>
            <a:pPr marL="0" indent="0" algn="just" fontAlgn="auto">
              <a:spcBef>
                <a:spcPts val="0"/>
              </a:spcBef>
              <a:spcAft>
                <a:spcPts val="0"/>
              </a:spcAft>
              <a:buFont typeface="Arial"/>
              <a:buNone/>
              <a:defRPr/>
            </a:pPr>
            <a:endParaRPr lang="it-IT" sz="29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caratteristiche:       </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formulazioni antichissime         aggettivazione di tono celebrativo, utilizzo del vocativo + il nome del dio, utilizzo di epiteti, </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utilizzo di ritmi scanditi e filastrocche,  intensità iniziale + accento melodico, parallelismi, antitesi, ripetizioni,  assonanze, </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accumulazione sinonimica, allitterazioni</a:t>
            </a:r>
          </a:p>
          <a:p>
            <a:pPr marL="0" indent="0" algn="just" fontAlgn="auto">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 carattere arcaico e conservatore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buFont typeface="Arial"/>
              <a:buNone/>
              <a:defRPr/>
            </a:pPr>
            <a:endParaRPr lang="it-IT" u="sng">
              <a:solidFill>
                <a:schemeClr val="tx1">
                  <a:lumMod val="85000"/>
                  <a:lumOff val="15000"/>
                </a:schemeClr>
              </a:solidFill>
            </a:endParaRPr>
          </a:p>
        </p:txBody>
      </p:sp>
      <p:sp>
        <p:nvSpPr>
          <p:cNvPr id="2" name="Freccia bidirezionale orizzontale 1">
            <a:extLst>
              <a:ext uri="{FF2B5EF4-FFF2-40B4-BE49-F238E27FC236}">
                <a16:creationId xmlns:a16="http://schemas.microsoft.com/office/drawing/2014/main" id="{973FE779-A68C-490C-9EFF-6AED1060ED36}"/>
              </a:ext>
            </a:extLst>
          </p:cNvPr>
          <p:cNvSpPr/>
          <p:nvPr/>
        </p:nvSpPr>
        <p:spPr>
          <a:xfrm>
            <a:off x="2784475" y="1073150"/>
            <a:ext cx="336550" cy="76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9764454A-A881-4B74-BCC7-5F822B8B610A}"/>
              </a:ext>
            </a:extLst>
          </p:cNvPr>
          <p:cNvSpPr/>
          <p:nvPr/>
        </p:nvSpPr>
        <p:spPr>
          <a:xfrm>
            <a:off x="4429125" y="1073150"/>
            <a:ext cx="252413"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ED8E6089-DEA6-4F57-9CB7-200A285E152B}"/>
              </a:ext>
            </a:extLst>
          </p:cNvPr>
          <p:cNvSpPr/>
          <p:nvPr/>
        </p:nvSpPr>
        <p:spPr>
          <a:xfrm>
            <a:off x="8185150" y="1073150"/>
            <a:ext cx="2508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D0EDDB3C-B094-4E38-87AD-F785D87DC504}"/>
              </a:ext>
            </a:extLst>
          </p:cNvPr>
          <p:cNvSpPr/>
          <p:nvPr/>
        </p:nvSpPr>
        <p:spPr>
          <a:xfrm>
            <a:off x="3573463" y="1266825"/>
            <a:ext cx="311150"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CD717675-D3DE-4A2E-9DB0-91076DA1BDD0}"/>
              </a:ext>
            </a:extLst>
          </p:cNvPr>
          <p:cNvSpPr/>
          <p:nvPr/>
        </p:nvSpPr>
        <p:spPr>
          <a:xfrm>
            <a:off x="4127500" y="2608263"/>
            <a:ext cx="255588"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CDDFB786-1F2A-4D80-8BB0-570938A9E311}"/>
              </a:ext>
            </a:extLst>
          </p:cNvPr>
          <p:cNvSpPr/>
          <p:nvPr/>
        </p:nvSpPr>
        <p:spPr>
          <a:xfrm>
            <a:off x="8510588" y="2608263"/>
            <a:ext cx="25717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058DA0C7-7A37-427E-B2BE-3E01B2ABD253}"/>
              </a:ext>
            </a:extLst>
          </p:cNvPr>
          <p:cNvSpPr/>
          <p:nvPr/>
        </p:nvSpPr>
        <p:spPr>
          <a:xfrm>
            <a:off x="5327650" y="3775075"/>
            <a:ext cx="258763" cy="1095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0E492190-BFA0-4D62-BE12-4668EFEAD2F2}"/>
              </a:ext>
            </a:extLst>
          </p:cNvPr>
          <p:cNvSpPr/>
          <p:nvPr/>
        </p:nvSpPr>
        <p:spPr>
          <a:xfrm>
            <a:off x="8767763" y="3951288"/>
            <a:ext cx="25717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AF416EBD-7294-40E0-BDEC-1A6D7E1255B6}"/>
              </a:ext>
            </a:extLst>
          </p:cNvPr>
          <p:cNvSpPr/>
          <p:nvPr/>
        </p:nvSpPr>
        <p:spPr>
          <a:xfrm>
            <a:off x="3851275" y="4951413"/>
            <a:ext cx="200025" cy="92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in giù 11">
            <a:extLst>
              <a:ext uri="{FF2B5EF4-FFF2-40B4-BE49-F238E27FC236}">
                <a16:creationId xmlns:a16="http://schemas.microsoft.com/office/drawing/2014/main" id="{5E0D525A-A76C-439E-A4E7-E2B6D10F2C95}"/>
              </a:ext>
            </a:extLst>
          </p:cNvPr>
          <p:cNvSpPr/>
          <p:nvPr/>
        </p:nvSpPr>
        <p:spPr>
          <a:xfrm>
            <a:off x="712788" y="461963"/>
            <a:ext cx="101600" cy="10144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in giù 12">
            <a:extLst>
              <a:ext uri="{FF2B5EF4-FFF2-40B4-BE49-F238E27FC236}">
                <a16:creationId xmlns:a16="http://schemas.microsoft.com/office/drawing/2014/main" id="{C3D44292-49DF-4DEB-B947-EF4966A8121A}"/>
              </a:ext>
            </a:extLst>
          </p:cNvPr>
          <p:cNvSpPr/>
          <p:nvPr/>
        </p:nvSpPr>
        <p:spPr>
          <a:xfrm>
            <a:off x="712788" y="2097088"/>
            <a:ext cx="101600" cy="1190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4" name="Freccia in giù 13">
            <a:extLst>
              <a:ext uri="{FF2B5EF4-FFF2-40B4-BE49-F238E27FC236}">
                <a16:creationId xmlns:a16="http://schemas.microsoft.com/office/drawing/2014/main" id="{FA757E34-8082-43C9-905F-1281333DFBE2}"/>
              </a:ext>
            </a:extLst>
          </p:cNvPr>
          <p:cNvSpPr/>
          <p:nvPr/>
        </p:nvSpPr>
        <p:spPr>
          <a:xfrm>
            <a:off x="712788" y="3829050"/>
            <a:ext cx="101600" cy="784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33A4C5E-4917-4377-94B5-8768F0ABD64E}"/>
              </a:ext>
            </a:extLst>
          </p:cNvPr>
          <p:cNvSpPr>
            <a:spLocks noGrp="1"/>
          </p:cNvSpPr>
          <p:nvPr>
            <p:ph idx="1"/>
          </p:nvPr>
        </p:nvSpPr>
        <p:spPr>
          <a:xfrm>
            <a:off x="612775" y="773113"/>
            <a:ext cx="10963275" cy="5311775"/>
          </a:xfrm>
          <a:solidFill>
            <a:schemeClr val="accent4">
              <a:lumMod val="40000"/>
              <a:lumOff val="60000"/>
            </a:schemeClr>
          </a:solidFill>
        </p:spPr>
        <p:txBody>
          <a:bodyPr rtlCol="0">
            <a:normAutofit fontScale="92500"/>
          </a:bodyPr>
          <a:lstStyle/>
          <a:p>
            <a:pPr marL="0" indent="0" algn="ctr" eaLnBrk="1" fontAlgn="auto" hangingPunct="1">
              <a:spcBef>
                <a:spcPts val="0"/>
              </a:spcBef>
              <a:spcAft>
                <a:spcPts val="0"/>
              </a:spcAft>
              <a:buFont typeface="Arial"/>
              <a:buNone/>
              <a:defRPr/>
            </a:pPr>
            <a:r>
              <a:rPr lang="it-IT" sz="2800" i="1">
                <a:solidFill>
                  <a:schemeClr val="tx1">
                    <a:lumMod val="85000"/>
                    <a:lumOff val="15000"/>
                  </a:schemeClr>
                </a:solidFill>
                <a:latin typeface="+mj-lt"/>
                <a:cs typeface="Times New Roman" panose="02020603050405020304" pitchFamily="18" charset="0"/>
              </a:rPr>
              <a:t>Obiettivi formativi</a:t>
            </a:r>
          </a:p>
          <a:p>
            <a:pPr marL="0" indent="0" algn="ctr" eaLnBrk="1" fontAlgn="auto" hangingPunct="1">
              <a:spcBef>
                <a:spcPts val="0"/>
              </a:spcBef>
              <a:spcAft>
                <a:spcPts val="0"/>
              </a:spcAft>
              <a:buFont typeface="Arial"/>
              <a:buNone/>
              <a:defRPr/>
            </a:pPr>
            <a:endParaRPr lang="it-IT" i="1">
              <a:solidFill>
                <a:schemeClr val="tx1">
                  <a:lumMod val="85000"/>
                  <a:lumOff val="15000"/>
                </a:schemeClr>
              </a:solidFill>
              <a:latin typeface="+mj-lt"/>
              <a:cs typeface="Times New Roman" panose="02020603050405020304" pitchFamily="18" charset="0"/>
            </a:endParaRPr>
          </a:p>
          <a:p>
            <a:pPr algn="just" eaLnBrk="1" fontAlgn="auto" hangingPunct="1">
              <a:spcBef>
                <a:spcPts val="0"/>
              </a:spcBef>
              <a:spcAft>
                <a:spcPts val="0"/>
              </a:spcAft>
              <a:defRPr/>
            </a:pPr>
            <a:r>
              <a:rPr lang="it-IT">
                <a:solidFill>
                  <a:schemeClr val="tx1">
                    <a:lumMod val="85000"/>
                    <a:lumOff val="15000"/>
                  </a:schemeClr>
                </a:solidFill>
                <a:latin typeface="+mj-lt"/>
              </a:rPr>
              <a:t>Perfezionamento e consolidamento delle competenze e nozioni di base relative alla lingua latina.</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mj-lt"/>
            </a:endParaRPr>
          </a:p>
          <a:p>
            <a:pPr algn="just" eaLnBrk="1" fontAlgn="auto" hangingPunct="1">
              <a:spcBef>
                <a:spcPts val="0"/>
              </a:spcBef>
              <a:spcAft>
                <a:spcPts val="0"/>
              </a:spcAft>
              <a:defRPr/>
            </a:pPr>
            <a:r>
              <a:rPr lang="it-IT">
                <a:solidFill>
                  <a:schemeClr val="tx1">
                    <a:lumMod val="85000"/>
                    <a:lumOff val="15000"/>
                  </a:schemeClr>
                </a:solidFill>
                <a:latin typeface="+mj-lt"/>
              </a:rPr>
              <a:t>Sviluppo sia di una più approfondita conoscenza della lingua latina (con particolare attenzione alla sua evoluzione) favorita dallo studio della grammatica storica, sia della capacità di individuare e analizzare strutture sintattiche complesse. </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mj-lt"/>
              </a:rPr>
              <a:t> </a:t>
            </a:r>
          </a:p>
          <a:p>
            <a:pPr algn="just" eaLnBrk="1" fontAlgn="auto" hangingPunct="1">
              <a:spcBef>
                <a:spcPts val="0"/>
              </a:spcBef>
              <a:spcAft>
                <a:spcPts val="0"/>
              </a:spcAft>
              <a:defRPr/>
            </a:pPr>
            <a:r>
              <a:rPr lang="it-IT">
                <a:solidFill>
                  <a:schemeClr val="tx1">
                    <a:lumMod val="85000"/>
                    <a:lumOff val="15000"/>
                  </a:schemeClr>
                </a:solidFill>
                <a:latin typeface="+mj-lt"/>
              </a:rPr>
              <a:t>Riconoscere le caratteristiche lessicali, morfologiche e sintattiche proprie delle ‘lingue tecniche’.  </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mj-lt"/>
            </a:endParaRPr>
          </a:p>
          <a:p>
            <a:pPr algn="just" eaLnBrk="1" fontAlgn="auto" hangingPunct="1">
              <a:spcBef>
                <a:spcPts val="0"/>
              </a:spcBef>
              <a:spcAft>
                <a:spcPts val="0"/>
              </a:spcAft>
              <a:defRPr/>
            </a:pPr>
            <a:r>
              <a:rPr lang="it-IT">
                <a:solidFill>
                  <a:schemeClr val="tx1">
                    <a:lumMod val="85000"/>
                    <a:lumOff val="15000"/>
                  </a:schemeClr>
                </a:solidFill>
                <a:latin typeface="+mj-lt"/>
              </a:rPr>
              <a:t>Apprendimento delle linee di sviluppo della lingua poetica latina. </a:t>
            </a:r>
          </a:p>
          <a:p>
            <a:pPr marL="0" indent="0" algn="just" eaLnBrk="1" fontAlgn="auto" hangingPunct="1">
              <a:spcBef>
                <a:spcPts val="0"/>
              </a:spcBef>
              <a:spcAft>
                <a:spcPts val="0"/>
              </a:spcAft>
              <a:buFont typeface="Arial"/>
              <a:buNone/>
              <a:defRPr/>
            </a:pPr>
            <a:endParaRPr lang="it-IT">
              <a:solidFill>
                <a:schemeClr val="tx1">
                  <a:lumMod val="85000"/>
                  <a:lumOff val="15000"/>
                </a:schemeClr>
              </a:solidFill>
              <a:latin typeface="+mj-lt"/>
            </a:endParaRPr>
          </a:p>
          <a:p>
            <a:pPr algn="just" eaLnBrk="1" fontAlgn="auto" hangingPunct="1">
              <a:spcBef>
                <a:spcPts val="0"/>
              </a:spcBef>
              <a:spcAft>
                <a:spcPts val="0"/>
              </a:spcAft>
              <a:defRPr/>
            </a:pPr>
            <a:r>
              <a:rPr lang="it-IT">
                <a:solidFill>
                  <a:schemeClr val="tx1">
                    <a:lumMod val="85000"/>
                    <a:lumOff val="15000"/>
                  </a:schemeClr>
                </a:solidFill>
                <a:latin typeface="+mj-lt"/>
              </a:rPr>
              <a:t>Sviluppo della capacità di leggere, comprendere, tradurre in italiano, commentare  autonomamente (privilegiando gli aspetti linguistici e stilistici) i testi trattati durante il corso. </a:t>
            </a:r>
          </a:p>
          <a:p>
            <a:pPr algn="just" eaLnBrk="1" fontAlgn="auto" hangingPunct="1">
              <a:spcBef>
                <a:spcPts val="0"/>
              </a:spcBef>
              <a:spcAft>
                <a:spcPts val="0"/>
              </a:spcAft>
              <a:defRPr/>
            </a:pPr>
            <a:endParaRPr lang="it-IT">
              <a:solidFill>
                <a:schemeClr val="tx1">
                  <a:lumMod val="85000"/>
                  <a:lumOff val="15000"/>
                </a:schemeClr>
              </a:solidFill>
            </a:endParaRPr>
          </a:p>
          <a:p>
            <a:pPr algn="just" eaLnBrk="1" fontAlgn="auto" hangingPunct="1">
              <a:spcBef>
                <a:spcPts val="0"/>
              </a:spcBef>
              <a:spcAft>
                <a:spcPts val="0"/>
              </a:spcAft>
              <a:defRPr/>
            </a:pPr>
            <a:endParaRPr lang="it-IT">
              <a:solidFill>
                <a:schemeClr val="tx1">
                  <a:lumMod val="85000"/>
                  <a:lumOff val="15000"/>
                </a:schemeClr>
              </a:solidFill>
            </a:endParaRPr>
          </a:p>
          <a:p>
            <a:pPr algn="just" eaLnBrk="1" fontAlgn="auto" hangingPunct="1">
              <a:spcBef>
                <a:spcPts val="0"/>
              </a:spcBef>
              <a:spcAft>
                <a:spcPts val="0"/>
              </a:spcAft>
              <a:defRPr/>
            </a:pPr>
            <a:endParaRPr lang="it-IT">
              <a:solidFill>
                <a:schemeClr val="tx1">
                  <a:lumMod val="85000"/>
                  <a:lumOff val="15000"/>
                </a:schemeClr>
              </a:solidFill>
            </a:endParaRPr>
          </a:p>
          <a:p>
            <a:pPr marL="0" indent="0" eaLnBrk="1" fontAlgn="auto" hangingPunct="1">
              <a:buFont typeface="Arial"/>
              <a:buNone/>
              <a:defRPr/>
            </a:pPr>
            <a:endParaRPr lang="it-IT">
              <a:solidFill>
                <a:schemeClr val="tx1">
                  <a:lumMod val="85000"/>
                  <a:lumOff val="15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6C1C20E-3C76-4FC0-A98F-6630F3446D83}"/>
              </a:ext>
            </a:extLst>
          </p:cNvPr>
          <p:cNvSpPr>
            <a:spLocks noGrp="1"/>
          </p:cNvSpPr>
          <p:nvPr>
            <p:ph idx="1"/>
          </p:nvPr>
        </p:nvSpPr>
        <p:spPr>
          <a:xfrm>
            <a:off x="0" y="0"/>
            <a:ext cx="12192000" cy="6858000"/>
          </a:xfrm>
          <a:blipFill>
            <a:blip r:embed="rId2"/>
            <a:tile tx="0" ty="0" sx="100000" sy="100000" flip="none" algn="tl"/>
          </a:blipFill>
        </p:spPr>
        <p:txBody>
          <a:bodyPr rtlCol="0">
            <a:normAutofit fontScale="92500" lnSpcReduction="10000"/>
          </a:bodyPr>
          <a:lstStyle/>
          <a:p>
            <a:pPr marL="0" indent="0" fontAlgn="auto">
              <a:buFont typeface="Arial"/>
              <a:buNone/>
              <a:defRPr/>
            </a:pPr>
            <a:r>
              <a:rPr lang="it-IT">
                <a:solidFill>
                  <a:schemeClr val="tx1">
                    <a:lumMod val="85000"/>
                    <a:lumOff val="15000"/>
                  </a:schemeClr>
                </a:solidFill>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Influsso del </a:t>
            </a:r>
            <a:r>
              <a:rPr lang="it-IT" i="1">
                <a:solidFill>
                  <a:schemeClr val="tx1">
                    <a:lumMod val="85000"/>
                    <a:lumOff val="15000"/>
                  </a:schemeClr>
                </a:solidFill>
                <a:latin typeface="Times New Roman" panose="02020603050405020304" pitchFamily="18" charset="0"/>
                <a:cs typeface="Times New Roman" panose="02020603050405020304" pitchFamily="18" charset="0"/>
              </a:rPr>
              <a:t>carmen </a:t>
            </a:r>
            <a:r>
              <a:rPr lang="it-IT">
                <a:solidFill>
                  <a:schemeClr val="tx1">
                    <a:lumMod val="85000"/>
                    <a:lumOff val="15000"/>
                  </a:schemeClr>
                </a:solidFill>
                <a:latin typeface="Times New Roman" panose="02020603050405020304" pitchFamily="18" charset="0"/>
                <a:cs typeface="Times New Roman" panose="02020603050405020304" pitchFamily="18" charset="0"/>
              </a:rPr>
              <a:t>e della lingua sacrale sulla lingua letteraria:</a:t>
            </a:r>
          </a:p>
          <a:p>
            <a:pPr marL="0" indent="0" algn="just" fontAlgn="auto">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 […] espressività popolare e linguaggio giuridico-sacrale convergevano nella intensificazione</a:t>
            </a:r>
          </a:p>
          <a:p>
            <a:pPr marL="0" indent="0" algn="just" fontAlgn="auto">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semantica e ritmica da un lato, nella tendenza alla ripetitività formulare dall’altro. Si realizzava </a:t>
            </a:r>
          </a:p>
          <a:p>
            <a:pPr marL="0" indent="0" algn="just" fontAlgn="auto">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così una struttura periodica che non poteva non influire sulla lingua letteraria in formazione </a:t>
            </a:r>
          </a:p>
          <a:p>
            <a:pPr marL="0" indent="0" algn="just" fontAlgn="auto">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e che ragionevolmente può essere chiamata in causa a spiegare non solo gli antecedenti della </a:t>
            </a:r>
          </a:p>
          <a:p>
            <a:pPr marL="0" indent="0" algn="just" fontAlgn="auto">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ben nota </a:t>
            </a:r>
            <a:r>
              <a:rPr lang="it-IT" sz="2200" i="1">
                <a:solidFill>
                  <a:schemeClr val="tx1">
                    <a:lumMod val="85000"/>
                    <a:lumOff val="15000"/>
                  </a:schemeClr>
                </a:solidFill>
                <a:latin typeface="Times New Roman" panose="02020603050405020304" pitchFamily="18" charset="0"/>
                <a:cs typeface="Times New Roman" panose="02020603050405020304" pitchFamily="18" charset="0"/>
              </a:rPr>
              <a:t>copia dicendi</a:t>
            </a:r>
            <a:r>
              <a:rPr lang="it-IT" sz="2200">
                <a:solidFill>
                  <a:schemeClr val="tx1">
                    <a:lumMod val="85000"/>
                    <a:lumOff val="15000"/>
                  </a:schemeClr>
                </a:solidFill>
                <a:latin typeface="Times New Roman" panose="02020603050405020304" pitchFamily="18" charset="0"/>
                <a:cs typeface="Times New Roman" panose="02020603050405020304" pitchFamily="18" charset="0"/>
              </a:rPr>
              <a:t>, ma anche certe forme di </a:t>
            </a:r>
            <a:r>
              <a:rPr lang="it-IT" sz="2200" i="1">
                <a:solidFill>
                  <a:schemeClr val="tx1">
                    <a:lumMod val="85000"/>
                    <a:lumOff val="15000"/>
                  </a:schemeClr>
                </a:solidFill>
                <a:latin typeface="Times New Roman" panose="02020603050405020304" pitchFamily="18" charset="0"/>
                <a:cs typeface="Times New Roman" panose="02020603050405020304" pitchFamily="18" charset="0"/>
              </a:rPr>
              <a:t>concinnitas</a:t>
            </a:r>
            <a:r>
              <a:rPr lang="it-IT" sz="2200">
                <a:solidFill>
                  <a:schemeClr val="tx1">
                    <a:lumMod val="85000"/>
                    <a:lumOff val="15000"/>
                  </a:schemeClr>
                </a:solidFill>
                <a:latin typeface="Times New Roman" panose="02020603050405020304" pitchFamily="18" charset="0"/>
                <a:cs typeface="Times New Roman" panose="02020603050405020304" pitchFamily="18" charset="0"/>
              </a:rPr>
              <a:t>, intesa come simmetria delle </a:t>
            </a:r>
          </a:p>
          <a:p>
            <a:pPr marL="0" indent="0" algn="just" fontAlgn="auto">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parti che corrispondono all’interno del periodo: fu l’antichissima predisposizione del latino</a:t>
            </a:r>
          </a:p>
          <a:p>
            <a:pPr marL="0" indent="0" algn="just" fontAlgn="auto">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all’ordinamento simmetrico e alla contrapposizione degli elementi costitutivi della frase a orientare </a:t>
            </a:r>
          </a:p>
          <a:p>
            <a:pPr marL="0" indent="0" algn="just" fontAlgn="auto">
              <a:lnSpc>
                <a:spcPct val="110000"/>
              </a:lnSpc>
              <a:spcBef>
                <a:spcPts val="0"/>
              </a:spcBef>
              <a:spcAft>
                <a:spcPts val="0"/>
              </a:spcAft>
              <a:buFont typeface="Arial"/>
              <a:buNone/>
              <a:defRPr/>
            </a:pPr>
            <a:r>
              <a:rPr lang="it-IT" sz="2200">
                <a:solidFill>
                  <a:schemeClr val="tx1">
                    <a:lumMod val="85000"/>
                    <a:lumOff val="15000"/>
                  </a:schemeClr>
                </a:solidFill>
                <a:latin typeface="Times New Roman" panose="02020603050405020304" pitchFamily="18" charset="0"/>
                <a:cs typeface="Times New Roman" panose="02020603050405020304" pitchFamily="18" charset="0"/>
              </a:rPr>
              <a:t>    le scelte successive e a facilitare una imitazione ‘personale’ dei modelli retorici greci» </a:t>
            </a:r>
          </a:p>
          <a:p>
            <a:pPr marL="0" indent="0" algn="just" fontAlgn="auto">
              <a:lnSpc>
                <a:spcPct val="110000"/>
              </a:lnSpc>
              <a:spcBef>
                <a:spcPts val="0"/>
              </a:spcBef>
              <a:spcAft>
                <a:spcPts val="0"/>
              </a:spcAft>
              <a:buFont typeface="Arial"/>
              <a:buNone/>
              <a:defRPr/>
            </a:pPr>
            <a:endParaRPr lang="it-IT" sz="2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fontAlgn="auto">
              <a:lnSpc>
                <a:spcPct val="110000"/>
              </a:lnSpc>
              <a:spcBef>
                <a:spcPts val="0"/>
              </a:spcBef>
              <a:spcAft>
                <a:spcPts val="0"/>
              </a:spcAft>
              <a:buFont typeface="Arial"/>
              <a:buNone/>
              <a:defRPr/>
            </a:pPr>
            <a:r>
              <a:rPr lang="it-IT" sz="1600">
                <a:solidFill>
                  <a:schemeClr val="tx1">
                    <a:lumMod val="85000"/>
                    <a:lumOff val="15000"/>
                  </a:schemeClr>
                </a:solidFill>
                <a:latin typeface="Times New Roman" panose="02020603050405020304" pitchFamily="18" charset="0"/>
                <a:cs typeface="Times New Roman" panose="02020603050405020304" pitchFamily="18" charset="0"/>
              </a:rPr>
              <a:t>      (citazione da: C. De Meo, </a:t>
            </a:r>
            <a:r>
              <a:rPr lang="it-IT" sz="1600" i="1">
                <a:solidFill>
                  <a:schemeClr val="tx1">
                    <a:lumMod val="85000"/>
                    <a:lumOff val="15000"/>
                  </a:schemeClr>
                </a:solidFill>
                <a:latin typeface="Times New Roman" panose="02020603050405020304" pitchFamily="18" charset="0"/>
                <a:cs typeface="Times New Roman" panose="02020603050405020304" pitchFamily="18" charset="0"/>
              </a:rPr>
              <a:t>Lingue tecniche del latino</a:t>
            </a:r>
            <a:r>
              <a:rPr lang="it-IT" sz="1600">
                <a:solidFill>
                  <a:schemeClr val="tx1">
                    <a:lumMod val="85000"/>
                    <a:lumOff val="15000"/>
                  </a:schemeClr>
                </a:solidFill>
                <a:latin typeface="Times New Roman" panose="02020603050405020304" pitchFamily="18" charset="0"/>
                <a:cs typeface="Times New Roman" panose="02020603050405020304" pitchFamily="18" charset="0"/>
              </a:rPr>
              <a:t>, Bologna 1983, pp. 154-155).</a:t>
            </a:r>
            <a:endParaRPr lang="it-IT" sz="2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Ridondanze, accorgimenti formali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 Suggestione ritmica dell’antichissimo </a:t>
            </a:r>
            <a:r>
              <a:rPr lang="it-IT" i="1">
                <a:solidFill>
                  <a:schemeClr val="tx1">
                    <a:lumMod val="85000"/>
                    <a:lumOff val="15000"/>
                  </a:schemeClr>
                </a:solidFill>
                <a:latin typeface="Times New Roman" panose="02020603050405020304" pitchFamily="18" charset="0"/>
                <a:cs typeface="Times New Roman" panose="02020603050405020304" pitchFamily="18" charset="0"/>
              </a:rPr>
              <a:t>carmen </a:t>
            </a:r>
            <a:r>
              <a:rPr lang="it-IT">
                <a:solidFill>
                  <a:schemeClr val="tx1">
                    <a:lumMod val="85000"/>
                    <a:lumOff val="15000"/>
                  </a:schemeClr>
                </a:solidFill>
                <a:latin typeface="Times New Roman" panose="02020603050405020304" pitchFamily="18" charset="0"/>
                <a:cs typeface="Times New Roman" panose="02020603050405020304" pitchFamily="18" charset="0"/>
              </a:rPr>
              <a:t>        isocolia, omoteleuti, parallelismi, anafore,</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chiasmi, </a:t>
            </a:r>
            <a:r>
              <a:rPr lang="it-IT" i="1">
                <a:solidFill>
                  <a:schemeClr val="tx1">
                    <a:lumMod val="85000"/>
                    <a:lumOff val="15000"/>
                  </a:schemeClr>
                </a:solidFill>
                <a:latin typeface="Times New Roman" panose="02020603050405020304" pitchFamily="18" charset="0"/>
                <a:cs typeface="Times New Roman" panose="02020603050405020304" pitchFamily="18" charset="0"/>
              </a:rPr>
              <a:t>variatio </a:t>
            </a:r>
            <a:r>
              <a:rPr lang="it-IT">
                <a:solidFill>
                  <a:schemeClr val="tx1">
                    <a:lumMod val="85000"/>
                    <a:lumOff val="15000"/>
                  </a:schemeClr>
                </a:solidFill>
                <a:latin typeface="Times New Roman" panose="02020603050405020304" pitchFamily="18" charset="0"/>
                <a:cs typeface="Times New Roman" panose="02020603050405020304" pitchFamily="18" charset="0"/>
              </a:rPr>
              <a:t>sinonimica, figure etimologiche        influsso nella </a:t>
            </a:r>
            <a:r>
              <a:rPr lang="it-IT" i="1">
                <a:solidFill>
                  <a:schemeClr val="tx1">
                    <a:lumMod val="85000"/>
                    <a:lumOff val="15000"/>
                  </a:schemeClr>
                </a:solidFill>
                <a:latin typeface="Times New Roman" panose="02020603050405020304" pitchFamily="18" charset="0"/>
                <a:cs typeface="Times New Roman" panose="02020603050405020304" pitchFamily="18" charset="0"/>
              </a:rPr>
              <a:t>concinnitas verborum et </a:t>
            </a:r>
          </a:p>
          <a:p>
            <a:pPr marL="0" indent="0" fontAlgn="auto">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sententiarum </a:t>
            </a:r>
            <a:r>
              <a:rPr lang="it-IT">
                <a:solidFill>
                  <a:schemeClr val="tx1">
                    <a:lumMod val="85000"/>
                    <a:lumOff val="15000"/>
                  </a:schemeClr>
                </a:solidFill>
                <a:latin typeface="Times New Roman" panose="02020603050405020304" pitchFamily="18" charset="0"/>
                <a:cs typeface="Times New Roman" panose="02020603050405020304" pitchFamily="18" charset="0"/>
              </a:rPr>
              <a:t>(vd. es. Cicerone)</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 Utilizzazione letteraria di materiale linguistico fissatosi nella preghiera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recupero complessivo del formulario tecnico e delle figure di suono       </a:t>
            </a:r>
          </a:p>
          <a:p>
            <a:pPr marL="0" indent="0" fontAlgn="auto">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recupero del dato tecnico tradizionale + rielaborazione autoriale autonoma</a:t>
            </a:r>
          </a:p>
          <a:p>
            <a:pPr marL="0" indent="0" fontAlgn="auto">
              <a:buFont typeface="Arial"/>
              <a:buNone/>
              <a:defRPr/>
            </a:pPr>
            <a:endParaRPr lang="it-IT">
              <a:solidFill>
                <a:schemeClr val="tx1">
                  <a:lumMod val="85000"/>
                  <a:lumOff val="15000"/>
                </a:schemeClr>
              </a:solidFill>
            </a:endParaRPr>
          </a:p>
        </p:txBody>
      </p:sp>
      <p:sp>
        <p:nvSpPr>
          <p:cNvPr id="4" name="Rettangolo 3">
            <a:extLst>
              <a:ext uri="{FF2B5EF4-FFF2-40B4-BE49-F238E27FC236}">
                <a16:creationId xmlns:a16="http://schemas.microsoft.com/office/drawing/2014/main" id="{10F9A983-D77E-481B-9AE5-0A81FD5106B7}"/>
              </a:ext>
            </a:extLst>
          </p:cNvPr>
          <p:cNvSpPr/>
          <p:nvPr/>
        </p:nvSpPr>
        <p:spPr>
          <a:xfrm>
            <a:off x="117475" y="411163"/>
            <a:ext cx="10453688" cy="31162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DC2522D8-844A-4E8E-8E5C-72CBFBF5E6E4}"/>
              </a:ext>
            </a:extLst>
          </p:cNvPr>
          <p:cNvSpPr/>
          <p:nvPr/>
        </p:nvSpPr>
        <p:spPr>
          <a:xfrm>
            <a:off x="5635625" y="4403725"/>
            <a:ext cx="317500" cy="120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9EE593C8-71C1-4CE9-B89B-F489BF858C1B}"/>
              </a:ext>
            </a:extLst>
          </p:cNvPr>
          <p:cNvSpPr/>
          <p:nvPr/>
        </p:nvSpPr>
        <p:spPr>
          <a:xfrm>
            <a:off x="5849938" y="4711700"/>
            <a:ext cx="246062" cy="112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0A2AA12D-E62A-4749-B5E0-38923824C914}"/>
              </a:ext>
            </a:extLst>
          </p:cNvPr>
          <p:cNvSpPr/>
          <p:nvPr/>
        </p:nvSpPr>
        <p:spPr>
          <a:xfrm>
            <a:off x="8378825" y="5664200"/>
            <a:ext cx="187325" cy="3540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circolare a sinistra 8">
            <a:extLst>
              <a:ext uri="{FF2B5EF4-FFF2-40B4-BE49-F238E27FC236}">
                <a16:creationId xmlns:a16="http://schemas.microsoft.com/office/drawing/2014/main" id="{C0596DC7-004F-4791-9BDE-82E21E82B6A3}"/>
              </a:ext>
            </a:extLst>
          </p:cNvPr>
          <p:cNvSpPr/>
          <p:nvPr/>
        </p:nvSpPr>
        <p:spPr>
          <a:xfrm>
            <a:off x="8724900" y="6018213"/>
            <a:ext cx="185738" cy="35401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0" name="Freccia curva 9">
            <a:extLst>
              <a:ext uri="{FF2B5EF4-FFF2-40B4-BE49-F238E27FC236}">
                <a16:creationId xmlns:a16="http://schemas.microsoft.com/office/drawing/2014/main" id="{31BB42E3-5758-4A8C-80C4-C8D0A215AE45}"/>
              </a:ext>
            </a:extLst>
          </p:cNvPr>
          <p:cNvSpPr/>
          <p:nvPr/>
        </p:nvSpPr>
        <p:spPr>
          <a:xfrm rot="5400000">
            <a:off x="4071144" y="3931444"/>
            <a:ext cx="436562" cy="2667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C02E97B-24CE-4909-A3E9-04C9746B1CD1}"/>
              </a:ext>
            </a:extLst>
          </p:cNvPr>
          <p:cNvSpPr>
            <a:spLocks noGrp="1"/>
          </p:cNvSpPr>
          <p:nvPr>
            <p:ph idx="1"/>
          </p:nvPr>
        </p:nvSpPr>
        <p:spPr>
          <a:xfrm>
            <a:off x="0" y="0"/>
            <a:ext cx="12192000" cy="6858000"/>
          </a:xfrm>
          <a:blipFill>
            <a:blip r:embed="rId2"/>
            <a:tile tx="0" ty="0" sx="100000" sy="100000" flip="none" algn="tl"/>
          </a:blipFill>
        </p:spPr>
        <p:txBody>
          <a:bodyPr>
            <a:normAutofit fontScale="77500" lnSpcReduction="20000"/>
          </a:bodyPr>
          <a:lstStyle/>
          <a:p>
            <a:pPr marL="0" indent="0" algn="ctr">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lgn="ctr">
              <a:spcBef>
                <a:spcPts val="0"/>
              </a:spcBef>
              <a:spcAft>
                <a:spcPts val="0"/>
              </a:spcAft>
              <a:buNone/>
            </a:pPr>
            <a:r>
              <a:rPr lang="it-IT" b="1" i="1">
                <a:latin typeface="Times New Roman" panose="02020603050405020304" pitchFamily="18" charset="0"/>
                <a:cs typeface="Times New Roman" panose="02020603050405020304" pitchFamily="18" charset="0"/>
              </a:rPr>
              <a:t>Il </a:t>
            </a:r>
            <a:r>
              <a:rPr lang="it-IT" b="1" i="1" dirty="0">
                <a:latin typeface="Times New Roman" panose="02020603050405020304" pitchFamily="18" charset="0"/>
                <a:cs typeface="Times New Roman" panose="02020603050405020304" pitchFamily="18" charset="0"/>
              </a:rPr>
              <a:t>latino arcaico: principali caratteristiche</a:t>
            </a:r>
          </a:p>
          <a:p>
            <a:pPr marL="0" indent="0" algn="ctr">
              <a:spcBef>
                <a:spcPts val="0"/>
              </a:spcBef>
              <a:spcAft>
                <a:spcPts val="0"/>
              </a:spcAft>
              <a:buNone/>
            </a:pPr>
            <a:r>
              <a:rPr lang="it-IT" sz="2200" dirty="0">
                <a:latin typeface="Times New Roman" panose="02020603050405020304" pitchFamily="18" charset="0"/>
                <a:cs typeface="Times New Roman" panose="02020603050405020304" pitchFamily="18" charset="0"/>
              </a:rPr>
              <a:t>(241 a.C. fine prima guerra punica – 81-79 a.C. dittatura di Silla)</a:t>
            </a: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b="1" dirty="0">
                <a:latin typeface="Times New Roman" panose="02020603050405020304" pitchFamily="18" charset="0"/>
                <a:cs typeface="Times New Roman" panose="02020603050405020304" pitchFamily="18" charset="0"/>
              </a:rPr>
              <a:t>Quadro storico</a:t>
            </a:r>
            <a:r>
              <a:rPr lang="it-IT" dirty="0">
                <a:latin typeface="Times New Roman" panose="02020603050405020304" pitchFamily="18" charset="0"/>
                <a:cs typeface="Times New Roman" panose="02020603050405020304" pitchFamily="18" charset="0"/>
              </a:rPr>
              <a:t>:  (I fase) espansione e </a:t>
            </a:r>
            <a:r>
              <a:rPr lang="it-IT">
                <a:latin typeface="Times New Roman" panose="02020603050405020304" pitchFamily="18" charset="0"/>
                <a:cs typeface="Times New Roman" panose="02020603050405020304" pitchFamily="18" charset="0"/>
              </a:rPr>
              <a:t>grandi conquiste</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totale sottomissione dell’Italia e dominio del Mediterraneo</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direttrice di espansione nell’Adriatico per controllo dell’Illirico (229-219 a.C.)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invasione della Gallia Cisalpina (223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Seconda guerra punica contro Annibale (218-202 a.C., vittoria di Publio Cornelio Scipione a Zama </a:t>
            </a:r>
            <a:r>
              <a:rPr lang="it-IT">
                <a:latin typeface="Times New Roman" panose="02020603050405020304" pitchFamily="18" charset="0"/>
                <a:cs typeface="Times New Roman" panose="02020603050405020304" pitchFamily="18" charset="0"/>
              </a:rPr>
              <a:t>nel 202 a.C.)</a:t>
            </a: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costituzione della provincia di </a:t>
            </a:r>
            <a:r>
              <a:rPr lang="it-IT" i="1" dirty="0" err="1">
                <a:latin typeface="Times New Roman" panose="02020603050405020304" pitchFamily="18" charset="0"/>
                <a:cs typeface="Times New Roman" panose="02020603050405020304" pitchFamily="18" charset="0"/>
              </a:rPr>
              <a:t>Hispania</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(218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Prima e seconda guerra Macedonica (215-205 e 200-196 a.C., vittoria di Tito Quinzio </a:t>
            </a:r>
            <a:r>
              <a:rPr lang="it-IT" dirty="0" err="1">
                <a:latin typeface="Times New Roman" panose="02020603050405020304" pitchFamily="18" charset="0"/>
                <a:cs typeface="Times New Roman" panose="02020603050405020304" pitchFamily="18" charset="0"/>
              </a:rPr>
              <a:t>Flaminino</a:t>
            </a:r>
            <a:r>
              <a:rPr lang="it-IT" dirty="0">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a Cinocefale </a:t>
            </a:r>
            <a:r>
              <a:rPr lang="it-IT" dirty="0">
                <a:latin typeface="Times New Roman" panose="02020603050405020304" pitchFamily="18" charset="0"/>
                <a:cs typeface="Times New Roman" panose="02020603050405020304" pitchFamily="18" charset="0"/>
              </a:rPr>
              <a:t>contro Filippo V)</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operazioni militari contro i Liguri e contro gli </a:t>
            </a:r>
            <a:r>
              <a:rPr lang="it-IT" dirty="0" err="1">
                <a:latin typeface="Times New Roman" panose="02020603050405020304" pitchFamily="18" charset="0"/>
                <a:cs typeface="Times New Roman" panose="02020603050405020304" pitchFamily="18" charset="0"/>
              </a:rPr>
              <a:t>Histri</a:t>
            </a:r>
            <a:r>
              <a:rPr lang="it-IT" dirty="0">
                <a:latin typeface="Times New Roman" panose="02020603050405020304" pitchFamily="18" charset="0"/>
                <a:cs typeface="Times New Roman" panose="02020603050405020304" pitchFamily="18" charset="0"/>
              </a:rPr>
              <a:t>, annessione della Liguria e dell’Istria (187-177 a.C.) </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fondazione della colonia di Aquileia (181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Terza guerra Macedonica contro Perseo (172-167 a.C., vittoria di Lucio Emilio Paolo a </a:t>
            </a:r>
            <a:r>
              <a:rPr lang="it-IT" dirty="0" err="1">
                <a:latin typeface="Times New Roman" panose="02020603050405020304" pitchFamily="18" charset="0"/>
                <a:cs typeface="Times New Roman" panose="02020603050405020304" pitchFamily="18" charset="0"/>
              </a:rPr>
              <a:t>Pidna</a:t>
            </a:r>
            <a:r>
              <a:rPr lang="it-IT" dirty="0">
                <a:latin typeface="Times New Roman" panose="02020603050405020304" pitchFamily="18" charset="0"/>
                <a:cs typeface="Times New Roman" panose="02020603050405020304" pitchFamily="18" charset="0"/>
              </a:rPr>
              <a:t> nel 167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spedizioni contro i Dalmati (156-155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Terza guerra punica (149-146 a.C. nella seconda fase della guerra è protagonista Publio Cornelio Scipione Emiliano, distruzione di Cartagine nel 146 a.C. e nello stesso anno distruzione di Corinto e provincializzazione dell’Africa)</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istituzione provincia d’Asia (129 a.C.) e istituzione provincia della </a:t>
            </a:r>
            <a:r>
              <a:rPr lang="it-IT" i="1" dirty="0">
                <a:latin typeface="Times New Roman" panose="02020603050405020304" pitchFamily="18" charset="0"/>
                <a:cs typeface="Times New Roman" panose="02020603050405020304" pitchFamily="18" charset="0"/>
              </a:rPr>
              <a:t>Gallia </a:t>
            </a:r>
            <a:r>
              <a:rPr lang="it-IT" i="1" dirty="0" err="1">
                <a:latin typeface="Times New Roman" panose="02020603050405020304" pitchFamily="18" charset="0"/>
                <a:cs typeface="Times New Roman" panose="02020603050405020304" pitchFamily="18" charset="0"/>
              </a:rPr>
              <a:t>Narbonensis</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(118 a.C.)</a:t>
            </a:r>
          </a:p>
          <a:p>
            <a:pPr marL="0" indent="0" algn="just">
              <a:spcBef>
                <a:spcPts val="0"/>
              </a:spcBef>
              <a:spcAft>
                <a:spcPts val="0"/>
              </a:spcAft>
              <a:buNone/>
            </a:pPr>
            <a:endParaRPr lang="it-IT" dirty="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(II fase) conflitti politici e sociali            Guerra sociale o Italica  (91-89 a.C.)</a:t>
            </a:r>
          </a:p>
          <a:p>
            <a:pPr marL="0" indent="0" algn="just">
              <a:spcBef>
                <a:spcPts val="0"/>
              </a:spcBef>
              <a:spcAft>
                <a:spcPts val="0"/>
              </a:spcAft>
              <a:buNone/>
            </a:pPr>
            <a:r>
              <a:rPr lang="it-IT" dirty="0">
                <a:latin typeface="Times New Roman" panose="02020603050405020304" pitchFamily="18" charset="0"/>
                <a:cs typeface="Times New Roman" panose="02020603050405020304" pitchFamily="18" charset="0"/>
              </a:rPr>
              <a:t>   </a:t>
            </a:r>
          </a:p>
          <a:p>
            <a:pPr marL="0" indent="0" algn="just">
              <a:buNone/>
            </a:pPr>
            <a:endParaRPr lang="it-IT" dirty="0"/>
          </a:p>
        </p:txBody>
      </p:sp>
      <p:sp>
        <p:nvSpPr>
          <p:cNvPr id="2" name="Freccia a destra 1">
            <a:extLst>
              <a:ext uri="{FF2B5EF4-FFF2-40B4-BE49-F238E27FC236}">
                <a16:creationId xmlns:a16="http://schemas.microsoft.com/office/drawing/2014/main" id="{468C021A-5FA2-452A-8E81-8E06C9B4855F}"/>
              </a:ext>
            </a:extLst>
          </p:cNvPr>
          <p:cNvSpPr/>
          <p:nvPr/>
        </p:nvSpPr>
        <p:spPr>
          <a:xfrm>
            <a:off x="6233260" y="5901168"/>
            <a:ext cx="477078" cy="132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ccia curva 3">
            <a:extLst>
              <a:ext uri="{FF2B5EF4-FFF2-40B4-BE49-F238E27FC236}">
                <a16:creationId xmlns:a16="http://schemas.microsoft.com/office/drawing/2014/main" id="{08D5F9DC-A67E-4278-AD1E-AE7EAE9BD2BE}"/>
              </a:ext>
            </a:extLst>
          </p:cNvPr>
          <p:cNvSpPr/>
          <p:nvPr/>
        </p:nvSpPr>
        <p:spPr>
          <a:xfrm rot="5400000">
            <a:off x="6610947" y="1115800"/>
            <a:ext cx="596348" cy="39756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407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B2AD89B-7993-4F2B-B22A-B81B563A5D8B}"/>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FontTx/>
              <a:buChar char="-"/>
            </a:pPr>
            <a:r>
              <a:rPr lang="it-IT" b="1" dirty="0">
                <a:latin typeface="Times New Roman" panose="02020603050405020304" pitchFamily="18" charset="0"/>
                <a:cs typeface="Times New Roman" panose="02020603050405020304" pitchFamily="18" charset="0"/>
              </a:rPr>
              <a:t>Espansione del latino</a:t>
            </a:r>
            <a:r>
              <a:rPr lang="it-IT"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maggiore latinizzazione in tutto il territorio italiano</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 </a:t>
            </a:r>
            <a:r>
              <a:rPr lang="it-IT" sz="2400" dirty="0">
                <a:latin typeface="Times New Roman" panose="02020603050405020304" pitchFamily="18" charset="0"/>
                <a:cs typeface="Times New Roman" panose="02020603050405020304" pitchFamily="18" charset="0"/>
              </a:rPr>
              <a:t>diffusione del latino nelle nuove aree di conquista</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 </a:t>
            </a:r>
            <a:r>
              <a:rPr lang="it-IT" sz="2400" dirty="0">
                <a:latin typeface="Times New Roman" panose="02020603050405020304" pitchFamily="18" charset="0"/>
                <a:cs typeface="Times New Roman" panose="02020603050405020304" pitchFamily="18" charset="0"/>
              </a:rPr>
              <a:t>romanizzazione linguistica dei territori </a:t>
            </a:r>
            <a:r>
              <a:rPr lang="it-IT" sz="2400" dirty="0" err="1">
                <a:latin typeface="Times New Roman" panose="02020603050405020304" pitchFamily="18" charset="0"/>
                <a:cs typeface="Times New Roman" panose="02020603050405020304" pitchFamily="18" charset="0"/>
              </a:rPr>
              <a:t>extraitalici</a:t>
            </a:r>
            <a:r>
              <a:rPr lang="it-IT" sz="2400" dirty="0">
                <a:latin typeface="Times New Roman" panose="02020603050405020304" pitchFamily="18" charset="0"/>
                <a:cs typeface="Times New Roman" panose="02020603050405020304" pitchFamily="18" charset="0"/>
              </a:rPr>
              <a:t> dopo lunghe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fasi </a:t>
            </a:r>
            <a:r>
              <a:rPr lang="it-IT" sz="2400" dirty="0">
                <a:latin typeface="Times New Roman" panose="02020603050405020304" pitchFamily="18" charset="0"/>
                <a:cs typeface="Times New Roman" panose="02020603050405020304" pitchFamily="18" charset="0"/>
              </a:rPr>
              <a:t>di </a:t>
            </a:r>
            <a:r>
              <a:rPr lang="it-IT" sz="2400" dirty="0" err="1">
                <a:latin typeface="Times New Roman" panose="02020603050405020304" pitchFamily="18" charset="0"/>
                <a:cs typeface="Times New Roman" panose="02020603050405020304" pitchFamily="18" charset="0"/>
              </a:rPr>
              <a:t>pluriliguismo</a:t>
            </a:r>
            <a:r>
              <a:rPr lang="it-IT" sz="2400" dirty="0">
                <a:latin typeface="Times New Roman" panose="02020603050405020304" pitchFamily="18" charset="0"/>
                <a:cs typeface="Times New Roman" panose="02020603050405020304" pitchFamily="18" charset="0"/>
              </a:rPr>
              <a:t> e di contatto con </a:t>
            </a:r>
            <a:r>
              <a:rPr lang="it-IT" sz="2400">
                <a:latin typeface="Times New Roman" panose="02020603050405020304" pitchFamily="18" charset="0"/>
                <a:cs typeface="Times New Roman" panose="02020603050405020304" pitchFamily="18" charset="0"/>
              </a:rPr>
              <a:t>lingue pre-romane</a:t>
            </a:r>
            <a:endParaRPr lang="it-IT" sz="1600"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sz="2400"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Latinizzazione </a:t>
            </a:r>
            <a:r>
              <a:rPr lang="it-IT" sz="2400" dirty="0">
                <a:latin typeface="Times New Roman" panose="02020603050405020304" pitchFamily="18" charset="0"/>
                <a:cs typeface="Times New Roman" panose="02020603050405020304" pitchFamily="18" charset="0"/>
              </a:rPr>
              <a:t>spontanea, nessuna adozione di una politica ‘linguistica’ romana</a:t>
            </a:r>
          </a:p>
          <a:p>
            <a:pPr marL="0" indent="0">
              <a:spcBef>
                <a:spcPts val="0"/>
              </a:spcBef>
              <a:spcAft>
                <a:spcPts val="0"/>
              </a:spcAft>
              <a:buNone/>
            </a:pPr>
            <a:endParaRPr lang="it-IT" sz="2400" dirty="0">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sz="2400" b="1" dirty="0">
                <a:latin typeface="Times New Roman" panose="02020603050405020304" pitchFamily="18" charset="0"/>
                <a:cs typeface="Times New Roman" panose="02020603050405020304" pitchFamily="18" charset="0"/>
              </a:rPr>
              <a:t>Rapporto con l’Oriente e il greco:</a:t>
            </a:r>
          </a:p>
          <a:p>
            <a:pPr marL="0" indent="0">
              <a:spcBef>
                <a:spcPts val="0"/>
              </a:spcBef>
              <a:spcAft>
                <a:spcPts val="0"/>
              </a:spcAft>
              <a:buNone/>
            </a:pPr>
            <a:r>
              <a:rPr lang="it-IT" sz="2400" b="1" dirty="0">
                <a:latin typeface="Times New Roman" panose="02020603050405020304" pitchFamily="18" charset="0"/>
                <a:cs typeface="Times New Roman" panose="02020603050405020304" pitchFamily="18" charset="0"/>
              </a:rPr>
              <a:t>                          › </a:t>
            </a:r>
            <a:r>
              <a:rPr lang="it-IT" sz="2400" dirty="0">
                <a:latin typeface="Times New Roman" panose="02020603050405020304" pitchFamily="18" charset="0"/>
                <a:cs typeface="Times New Roman" panose="02020603050405020304" pitchFamily="18" charset="0"/>
              </a:rPr>
              <a:t>tra III e II secolo a.C. crescente ellenizzazione del ceto colto</a:t>
            </a:r>
          </a:p>
          <a:p>
            <a:pPr marL="0" indent="0">
              <a:spcBef>
                <a:spcPts val="0"/>
              </a:spcBef>
              <a:spcAft>
                <a:spcPts val="0"/>
              </a:spcAft>
              <a:buNone/>
            </a:pPr>
            <a:r>
              <a:rPr lang="it-IT" sz="2400" dirty="0">
                <a:latin typeface="Times New Roman" panose="02020603050405020304" pitchFamily="18" charset="0"/>
                <a:cs typeface="Times New Roman" panose="02020603050405020304" pitchFamily="18" charset="0"/>
              </a:rPr>
              <a:t>                          › bilinguismo e affermazione di prestigio culturale</a:t>
            </a:r>
          </a:p>
          <a:p>
            <a:pPr marL="0" indent="0">
              <a:spcBef>
                <a:spcPts val="0"/>
              </a:spcBef>
              <a:spcAft>
                <a:spcPts val="0"/>
              </a:spcAft>
              <a:buNone/>
            </a:pPr>
            <a:r>
              <a:rPr lang="it-IT" sz="2400" dirty="0">
                <a:latin typeface="Times New Roman" panose="02020603050405020304" pitchFamily="18" charset="0"/>
                <a:cs typeface="Times New Roman" panose="02020603050405020304" pitchFamily="18" charset="0"/>
              </a:rPr>
              <a:t>                          › reazione antiellenica da parte dell’</a:t>
            </a:r>
            <a:r>
              <a:rPr lang="it-IT" sz="2400" i="1" dirty="0">
                <a:latin typeface="Times New Roman" panose="02020603050405020304" pitchFamily="18" charset="0"/>
                <a:cs typeface="Times New Roman" panose="02020603050405020304" pitchFamily="18" charset="0"/>
              </a:rPr>
              <a:t>élite </a:t>
            </a:r>
            <a:r>
              <a:rPr lang="it-IT" sz="2400" dirty="0">
                <a:latin typeface="Times New Roman" panose="02020603050405020304" pitchFamily="18" charset="0"/>
                <a:cs typeface="Times New Roman" panose="02020603050405020304" pitchFamily="18" charset="0"/>
              </a:rPr>
              <a:t>più conservatrice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endParaRPr lang="it-IT" sz="2400" dirty="0">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sz="2400" b="1">
                <a:latin typeface="Times New Roman" panose="02020603050405020304" pitchFamily="18" charset="0"/>
                <a:cs typeface="Times New Roman" panose="02020603050405020304" pitchFamily="18" charset="0"/>
              </a:rPr>
              <a:t>Nascita della letteratura latina</a:t>
            </a:r>
            <a:r>
              <a:rPr lang="it-IT" sz="2400">
                <a:latin typeface="Times New Roman" panose="02020603050405020304" pitchFamily="18" charset="0"/>
                <a:cs typeface="Times New Roman" panose="02020603050405020304" pitchFamily="18" charset="0"/>
              </a:rPr>
              <a:t>        grande operazione di adattamento di modelli letterari greci alla lingua e alla società romana grazie a veri e propri ‘mediatori culturali’ perfettamente bilingui come Livio Andronico</a:t>
            </a:r>
            <a:endParaRPr lang="it-IT" sz="2400" dirty="0">
              <a:latin typeface="Times New Roman" panose="02020603050405020304" pitchFamily="18" charset="0"/>
              <a:cs typeface="Times New Roman" panose="02020603050405020304" pitchFamily="18" charset="0"/>
            </a:endParaRPr>
          </a:p>
        </p:txBody>
      </p:sp>
      <p:sp>
        <p:nvSpPr>
          <p:cNvPr id="4" name="Freccia in giù 3">
            <a:extLst>
              <a:ext uri="{FF2B5EF4-FFF2-40B4-BE49-F238E27FC236}">
                <a16:creationId xmlns:a16="http://schemas.microsoft.com/office/drawing/2014/main" id="{1425607E-5365-40E5-920A-DE436763F946}"/>
              </a:ext>
            </a:extLst>
          </p:cNvPr>
          <p:cNvSpPr/>
          <p:nvPr/>
        </p:nvSpPr>
        <p:spPr>
          <a:xfrm>
            <a:off x="762000" y="450575"/>
            <a:ext cx="165652" cy="17757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ccia a destra 1">
            <a:extLst>
              <a:ext uri="{FF2B5EF4-FFF2-40B4-BE49-F238E27FC236}">
                <a16:creationId xmlns:a16="http://schemas.microsoft.com/office/drawing/2014/main" id="{0EBC8531-058F-4E42-9875-E1CEA42B1A5F}"/>
              </a:ext>
            </a:extLst>
          </p:cNvPr>
          <p:cNvSpPr/>
          <p:nvPr/>
        </p:nvSpPr>
        <p:spPr>
          <a:xfrm>
            <a:off x="4495244" y="5225321"/>
            <a:ext cx="316194" cy="1025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ccia angolare in su 4">
            <a:extLst>
              <a:ext uri="{FF2B5EF4-FFF2-40B4-BE49-F238E27FC236}">
                <a16:creationId xmlns:a16="http://schemas.microsoft.com/office/drawing/2014/main" id="{0D55E9B5-A02D-499B-9889-5C72EDBDD7F5}"/>
              </a:ext>
            </a:extLst>
          </p:cNvPr>
          <p:cNvSpPr/>
          <p:nvPr/>
        </p:nvSpPr>
        <p:spPr>
          <a:xfrm rot="10800000">
            <a:off x="1606609" y="3537955"/>
            <a:ext cx="331248" cy="136960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983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B7779E-7203-45B7-B1DD-697065A6EA9F}"/>
              </a:ext>
            </a:extLst>
          </p:cNvPr>
          <p:cNvSpPr>
            <a:spLocks noGrp="1"/>
          </p:cNvSpPr>
          <p:nvPr>
            <p:ph idx="1"/>
          </p:nvPr>
        </p:nvSpPr>
        <p:spPr>
          <a:xfrm>
            <a:off x="0" y="-1"/>
            <a:ext cx="12192000" cy="6858001"/>
          </a:xfrm>
          <a:blipFill>
            <a:blip r:embed="rId2"/>
            <a:tile tx="0" ty="0" sx="100000" sy="100000" flip="none" algn="tl"/>
          </a:blipFill>
        </p:spPr>
        <p:txBody>
          <a:bodyPr>
            <a:normAutofit/>
          </a:bodyPr>
          <a:lstStyle/>
          <a:p>
            <a:pPr>
              <a:buFontTx/>
              <a:buChar char="-"/>
            </a:pPr>
            <a:r>
              <a:rPr lang="it-IT" sz="2400">
                <a:latin typeface="Times New Roman" panose="02020603050405020304" pitchFamily="18" charset="0"/>
                <a:cs typeface="Times New Roman" panose="02020603050405020304" pitchFamily="18" charset="0"/>
              </a:rPr>
              <a:t>La letteratura arcaica è in realtà una letteratura estremamente ‘moderna’: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legame con l’</a:t>
            </a:r>
            <a:r>
              <a:rPr lang="it-IT" sz="2000" i="1">
                <a:latin typeface="Times New Roman" panose="02020603050405020304" pitchFamily="18" charset="0"/>
                <a:cs typeface="Times New Roman" panose="02020603050405020304" pitchFamily="18" charset="0"/>
              </a:rPr>
              <a:t>élite</a:t>
            </a:r>
            <a:r>
              <a:rPr lang="it-IT" sz="2000">
                <a:latin typeface="Times New Roman" panose="02020603050405020304" pitchFamily="18" charset="0"/>
                <a:cs typeface="Times New Roman" panose="02020603050405020304" pitchFamily="18" charset="0"/>
              </a:rPr>
              <a:t> e risposta alle esigenze culturali della società</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attenzione alle tendenze e novità della produzione greca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confronto – in un’ottica di autonomia e superamento – con la letteratura greca</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 sperimentazione di generi diversi e continuo rinnovamento</a:t>
            </a:r>
          </a:p>
          <a:p>
            <a:pPr marL="0" indent="0">
              <a:spcBef>
                <a:spcPts val="0"/>
              </a:spcBef>
              <a:spcAft>
                <a:spcPts val="0"/>
              </a:spcAft>
              <a:buNone/>
            </a:pPr>
            <a:endParaRPr lang="it-IT">
              <a:latin typeface="Times New Roman" panose="02020603050405020304" pitchFamily="18" charset="0"/>
              <a:cs typeface="Times New Roman" panose="02020603050405020304" pitchFamily="18" charset="0"/>
            </a:endParaRPr>
          </a:p>
          <a:p>
            <a:pPr>
              <a:spcBef>
                <a:spcPts val="0"/>
              </a:spcBef>
              <a:spcAft>
                <a:spcPts val="0"/>
              </a:spcAft>
              <a:buFontTx/>
              <a:buChar char="-"/>
            </a:pPr>
            <a:r>
              <a:rPr lang="it-IT" sz="2400">
                <a:latin typeface="Times New Roman" panose="02020603050405020304" pitchFamily="18" charset="0"/>
                <a:cs typeface="Times New Roman" panose="02020603050405020304" pitchFamily="18" charset="0"/>
              </a:rPr>
              <a:t>La lingua letteraria arcaica      </a:t>
            </a:r>
            <a:r>
              <a:rPr lang="it-IT" sz="2000">
                <a:latin typeface="Times New Roman" panose="02020603050405020304" pitchFamily="18" charset="0"/>
                <a:cs typeface="Times New Roman" panose="02020603050405020304" pitchFamily="18" charset="0"/>
              </a:rPr>
              <a:t>ricerca continua di mezzi espressivi attingendo a ogni possibile risorsa del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patrimonio linguistico e alle possibilità della lingua</a:t>
            </a:r>
          </a:p>
          <a:p>
            <a:pPr marL="0" indent="0">
              <a:buNone/>
            </a:pPr>
            <a:r>
              <a:rPr lang="it-IT" sz="2000">
                <a:latin typeface="Times New Roman" panose="02020603050405020304" pitchFamily="18" charset="0"/>
                <a:cs typeface="Times New Roman" panose="02020603050405020304" pitchFamily="18" charset="0"/>
              </a:rPr>
              <a:t>                                                               incremento costante del patrimonio lessicale</a:t>
            </a:r>
            <a:r>
              <a:rPr lang="it-IT">
                <a:latin typeface="Times New Roman" panose="02020603050405020304" pitchFamily="18" charset="0"/>
                <a:cs typeface="Times New Roman" panose="02020603050405020304" pitchFamily="18" charset="0"/>
              </a:rPr>
              <a:t> </a:t>
            </a:r>
          </a:p>
          <a:p>
            <a:pPr marL="0" indent="0" algn="just">
              <a:buNone/>
            </a:pPr>
            <a:r>
              <a:rPr lang="it-IT">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Lingua dei generi ‘alti’      </a:t>
            </a:r>
            <a:r>
              <a:rPr lang="it-IT" sz="2000">
                <a:latin typeface="Times New Roman" panose="02020603050405020304" pitchFamily="18" charset="0"/>
                <a:cs typeface="Times New Roman" panose="02020603050405020304" pitchFamily="18" charset="0"/>
              </a:rPr>
              <a:t>innovazioni (da greco) + elementi tradizionali e procedimenti stilistici della lingua poetica latina        grecismi e allitterazioni, onomatopee, arcaismi e neoformazioni ai limiti dello sperimentalismo, ricorso al latino ‘parlato’ (sul piano lessicale e sintattico) + lingue tecniche a fini espressivi   </a:t>
            </a:r>
          </a:p>
          <a:p>
            <a:pPr marL="0" indent="0" algn="just">
              <a:buNone/>
            </a:pPr>
            <a:r>
              <a:rPr lang="it-IT" sz="2000">
                <a:latin typeface="Times New Roman" panose="02020603050405020304" pitchFamily="18" charset="0"/>
                <a:cs typeface="Times New Roman" panose="02020603050405020304" pitchFamily="18" charset="0"/>
              </a:rPr>
              <a:t>es. Ennio: </a:t>
            </a:r>
            <a:r>
              <a:rPr lang="it-IT" sz="2000" i="1">
                <a:latin typeface="Times New Roman" panose="02020603050405020304" pitchFamily="18" charset="0"/>
                <a:cs typeface="Times New Roman" panose="02020603050405020304" pitchFamily="18" charset="0"/>
              </a:rPr>
              <a:t>ann. </a:t>
            </a:r>
            <a:r>
              <a:rPr lang="it-IT" sz="2000">
                <a:latin typeface="Times New Roman" panose="02020603050405020304" pitchFamily="18" charset="0"/>
                <a:cs typeface="Times New Roman" panose="02020603050405020304" pitchFamily="18" charset="0"/>
              </a:rPr>
              <a:t>1 Sk. </a:t>
            </a:r>
            <a:r>
              <a:rPr lang="pt-BR" sz="2000" b="1">
                <a:latin typeface="Times New Roman" panose="02020603050405020304" pitchFamily="18" charset="0"/>
                <a:cs typeface="Times New Roman" panose="02020603050405020304" pitchFamily="18" charset="0"/>
              </a:rPr>
              <a:t>M</a:t>
            </a:r>
            <a:r>
              <a:rPr lang="pt-BR" sz="2000">
                <a:latin typeface="Times New Roman" panose="02020603050405020304" pitchFamily="18" charset="0"/>
                <a:cs typeface="Times New Roman" panose="02020603050405020304" pitchFamily="18" charset="0"/>
              </a:rPr>
              <a:t>usae</a:t>
            </a:r>
            <a:r>
              <a:rPr lang="pt-BR" sz="2000" i="1">
                <a:latin typeface="Times New Roman" panose="02020603050405020304" pitchFamily="18" charset="0"/>
                <a:cs typeface="Times New Roman" panose="02020603050405020304" pitchFamily="18" charset="0"/>
              </a:rPr>
              <a:t>, quae </a:t>
            </a:r>
            <a:r>
              <a:rPr lang="pt-BR" sz="2000" b="1" i="1">
                <a:latin typeface="Times New Roman" panose="02020603050405020304" pitchFamily="18" charset="0"/>
                <a:cs typeface="Times New Roman" panose="02020603050405020304" pitchFamily="18" charset="0"/>
              </a:rPr>
              <a:t>p</a:t>
            </a:r>
            <a:r>
              <a:rPr lang="pt-BR" sz="2000" i="1">
                <a:latin typeface="Times New Roman" panose="02020603050405020304" pitchFamily="18" charset="0"/>
                <a:cs typeface="Times New Roman" panose="02020603050405020304" pitchFamily="18" charset="0"/>
              </a:rPr>
              <a:t>edibus </a:t>
            </a:r>
            <a:r>
              <a:rPr lang="pt-BR" sz="2000" b="1" i="1">
                <a:latin typeface="Times New Roman" panose="02020603050405020304" pitchFamily="18" charset="0"/>
                <a:cs typeface="Times New Roman" panose="02020603050405020304" pitchFamily="18" charset="0"/>
              </a:rPr>
              <a:t>m</a:t>
            </a:r>
            <a:r>
              <a:rPr lang="pt-BR" sz="2000" i="1">
                <a:latin typeface="Times New Roman" panose="02020603050405020304" pitchFamily="18" charset="0"/>
                <a:cs typeface="Times New Roman" panose="02020603050405020304" pitchFamily="18" charset="0"/>
              </a:rPr>
              <a:t>agnum </a:t>
            </a:r>
            <a:r>
              <a:rPr lang="pt-BR" sz="2000" b="1" i="1">
                <a:latin typeface="Times New Roman" panose="02020603050405020304" pitchFamily="18" charset="0"/>
                <a:cs typeface="Times New Roman" panose="02020603050405020304" pitchFamily="18" charset="0"/>
              </a:rPr>
              <a:t>p</a:t>
            </a:r>
            <a:r>
              <a:rPr lang="pt-BR" sz="2000" i="1">
                <a:latin typeface="Times New Roman" panose="02020603050405020304" pitchFamily="18" charset="0"/>
                <a:cs typeface="Times New Roman" panose="02020603050405020304" pitchFamily="18" charset="0"/>
              </a:rPr>
              <a:t>ulsatis </a:t>
            </a:r>
            <a:r>
              <a:rPr lang="pt-BR" sz="2000">
                <a:latin typeface="Times New Roman" panose="02020603050405020304" pitchFamily="18" charset="0"/>
                <a:cs typeface="Times New Roman" panose="02020603050405020304" pitchFamily="18" charset="0"/>
              </a:rPr>
              <a:t>Olympum; </a:t>
            </a:r>
            <a:r>
              <a:rPr lang="pt-BR" sz="2000" i="1">
                <a:latin typeface="Times New Roman" panose="02020603050405020304" pitchFamily="18" charset="0"/>
                <a:cs typeface="Times New Roman" panose="02020603050405020304" pitchFamily="18" charset="0"/>
              </a:rPr>
              <a:t>ann. </a:t>
            </a:r>
            <a:r>
              <a:rPr lang="pt-BR" sz="2000">
                <a:latin typeface="Times New Roman" panose="02020603050405020304" pitchFamily="18" charset="0"/>
                <a:cs typeface="Times New Roman" panose="02020603050405020304" pitchFamily="18" charset="0"/>
              </a:rPr>
              <a:t>451 Sk. </a:t>
            </a:r>
            <a:r>
              <a:rPr lang="pt-BR" sz="2000" i="1">
                <a:latin typeface="Times New Roman" panose="02020603050405020304" pitchFamily="18" charset="0"/>
                <a:cs typeface="Times New Roman" panose="02020603050405020304" pitchFamily="18" charset="0"/>
              </a:rPr>
              <a:t>a</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 </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uba </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erribili soni</a:t>
            </a:r>
            <a:r>
              <a:rPr lang="pt-BR" sz="2000" b="1" i="1">
                <a:latin typeface="Times New Roman" panose="02020603050405020304" pitchFamily="18" charset="0"/>
                <a:cs typeface="Times New Roman" panose="02020603050405020304" pitchFamily="18" charset="0"/>
              </a:rPr>
              <a:t>t</a:t>
            </a:r>
            <a:r>
              <a:rPr lang="pt-BR" sz="2000" i="1">
                <a:latin typeface="Times New Roman" panose="02020603050405020304" pitchFamily="18" charset="0"/>
                <a:cs typeface="Times New Roman" panose="02020603050405020304" pitchFamily="18" charset="0"/>
              </a:rPr>
              <a:t>u </a:t>
            </a:r>
            <a:r>
              <a:rPr lang="pt-BR" sz="2000" b="1" i="1">
                <a:latin typeface="Times New Roman" panose="02020603050405020304" pitchFamily="18" charset="0"/>
                <a:cs typeface="Times New Roman" panose="02020603050405020304" pitchFamily="18" charset="0"/>
              </a:rPr>
              <a:t>taratantara </a:t>
            </a:r>
            <a:r>
              <a:rPr lang="pt-BR" sz="2000" i="1">
                <a:latin typeface="Times New Roman" panose="02020603050405020304" pitchFamily="18" charset="0"/>
                <a:cs typeface="Times New Roman" panose="02020603050405020304" pitchFamily="18" charset="0"/>
              </a:rPr>
              <a:t>dixi</a:t>
            </a:r>
            <a:r>
              <a:rPr lang="pt-BR" sz="2000" b="1" i="1">
                <a:latin typeface="Times New Roman" panose="02020603050405020304" pitchFamily="18" charset="0"/>
                <a:cs typeface="Times New Roman" panose="02020603050405020304" pitchFamily="18" charset="0"/>
              </a:rPr>
              <a:t>t</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ann.</a:t>
            </a:r>
            <a:r>
              <a:rPr lang="pt-BR" sz="2000">
                <a:latin typeface="Times New Roman" panose="02020603050405020304" pitchFamily="18" charset="0"/>
                <a:cs typeface="Times New Roman" panose="02020603050405020304" pitchFamily="18" charset="0"/>
              </a:rPr>
              <a:t> 31 Sk.</a:t>
            </a:r>
            <a:r>
              <a:rPr lang="pt-BR" sz="2000" i="1">
                <a:latin typeface="Times New Roman" panose="02020603050405020304" pitchFamily="18" charset="0"/>
                <a:cs typeface="Times New Roman" panose="02020603050405020304" pitchFamily="18" charset="0"/>
              </a:rPr>
              <a:t> </a:t>
            </a:r>
            <a:r>
              <a:rPr lang="it-IT" sz="2000" b="1" i="1">
                <a:latin typeface="Times New Roman" panose="02020603050405020304" pitchFamily="18" charset="0"/>
                <a:cs typeface="Times New Roman" panose="02020603050405020304" pitchFamily="18" charset="0"/>
              </a:rPr>
              <a:t>o</a:t>
            </a:r>
            <a:r>
              <a:rPr lang="it-IT" sz="2000" i="1">
                <a:latin typeface="Times New Roman" panose="02020603050405020304" pitchFamily="18" charset="0"/>
                <a:cs typeface="Times New Roman" panose="02020603050405020304" pitchFamily="18" charset="0"/>
              </a:rPr>
              <a:t>lli respondit rex Alb</a:t>
            </a:r>
            <a:r>
              <a:rPr lang="it-IT" sz="2000" b="1" i="1">
                <a:latin typeface="Times New Roman" panose="02020603050405020304" pitchFamily="18" charset="0"/>
                <a:cs typeface="Times New Roman" panose="02020603050405020304" pitchFamily="18" charset="0"/>
              </a:rPr>
              <a:t>ai </a:t>
            </a:r>
            <a:r>
              <a:rPr lang="it-IT" sz="2000" i="1">
                <a:latin typeface="Times New Roman" panose="02020603050405020304" pitchFamily="18" charset="0"/>
                <a:cs typeface="Times New Roman" panose="02020603050405020304" pitchFamily="18" charset="0"/>
              </a:rPr>
              <a:t>Long</a:t>
            </a:r>
            <a:r>
              <a:rPr lang="it-IT" sz="2000" b="1" i="1">
                <a:latin typeface="Times New Roman" panose="02020603050405020304" pitchFamily="18" charset="0"/>
                <a:cs typeface="Times New Roman" panose="02020603050405020304" pitchFamily="18" charset="0"/>
              </a:rPr>
              <a:t>ai</a:t>
            </a:r>
            <a:r>
              <a:rPr lang="it-IT" sz="2000">
                <a:latin typeface="Times New Roman" panose="02020603050405020304" pitchFamily="18" charset="0"/>
                <a:cs typeface="Times New Roman" panose="02020603050405020304" pitchFamily="18" charset="0"/>
              </a:rPr>
              <a:t>; 76 Sk. </a:t>
            </a:r>
            <a:r>
              <a:rPr lang="it-IT" sz="2000" i="1">
                <a:latin typeface="Times New Roman" panose="02020603050405020304" pitchFamily="18" charset="0"/>
                <a:cs typeface="Times New Roman" panose="02020603050405020304" pitchFamily="18" charset="0"/>
              </a:rPr>
              <a:t>servat genus </a:t>
            </a:r>
            <a:r>
              <a:rPr lang="it-IT" sz="2000" b="1" i="1">
                <a:latin typeface="Times New Roman" panose="02020603050405020304" pitchFamily="18" charset="0"/>
                <a:cs typeface="Times New Roman" panose="02020603050405020304" pitchFamily="18" charset="0"/>
              </a:rPr>
              <a:t>altivolantum</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ann. </a:t>
            </a:r>
            <a:r>
              <a:rPr lang="it-IT" sz="2000">
                <a:latin typeface="Times New Roman" panose="02020603050405020304" pitchFamily="18" charset="0"/>
                <a:cs typeface="Times New Roman" panose="02020603050405020304" pitchFamily="18" charset="0"/>
              </a:rPr>
              <a:t>184 Sk. </a:t>
            </a:r>
            <a:r>
              <a:rPr lang="it-IT" sz="2000" i="1">
                <a:latin typeface="Times New Roman" panose="02020603050405020304" pitchFamily="18" charset="0"/>
                <a:cs typeface="Times New Roman" panose="02020603050405020304" pitchFamily="18" charset="0"/>
              </a:rPr>
              <a:t>non </a:t>
            </a:r>
            <a:r>
              <a:rPr lang="it-IT" sz="2000" b="1" i="1">
                <a:latin typeface="Times New Roman" panose="02020603050405020304" pitchFamily="18" charset="0"/>
                <a:cs typeface="Times New Roman" panose="02020603050405020304" pitchFamily="18" charset="0"/>
              </a:rPr>
              <a:t>cauponantes</a:t>
            </a:r>
            <a:r>
              <a:rPr lang="it-IT" sz="2000" i="1">
                <a:latin typeface="Times New Roman" panose="02020603050405020304" pitchFamily="18" charset="0"/>
                <a:cs typeface="Times New Roman" panose="02020603050405020304" pitchFamily="18" charset="0"/>
              </a:rPr>
              <a:t> bellum sed belligerantes</a:t>
            </a:r>
            <a:r>
              <a:rPr lang="it-IT" sz="2000">
                <a:latin typeface="Times New Roman" panose="02020603050405020304" pitchFamily="18" charset="0"/>
                <a:cs typeface="Times New Roman" panose="02020603050405020304" pitchFamily="18" charset="0"/>
              </a:rPr>
              <a:t>; 139-140 Sk. </a:t>
            </a:r>
            <a:r>
              <a:rPr lang="it-IT" sz="2000" i="1">
                <a:latin typeface="Times New Roman" panose="02020603050405020304" pitchFamily="18" charset="0"/>
                <a:cs typeface="Times New Roman" panose="02020603050405020304" pitchFamily="18" charset="0"/>
              </a:rPr>
              <a:t>et densis aquila pennis obnixa volabat / </a:t>
            </a:r>
            <a:r>
              <a:rPr lang="pt-BR" sz="2000" i="1">
                <a:latin typeface="Times New Roman" panose="02020603050405020304" pitchFamily="18" charset="0"/>
                <a:cs typeface="Times New Roman" panose="02020603050405020304" pitchFamily="18" charset="0"/>
              </a:rPr>
              <a:t>vento, quem </a:t>
            </a:r>
            <a:r>
              <a:rPr lang="pt-BR" sz="2000" b="1" i="1">
                <a:latin typeface="Times New Roman" panose="02020603050405020304" pitchFamily="18" charset="0"/>
                <a:cs typeface="Times New Roman" panose="02020603050405020304" pitchFamily="18" charset="0"/>
              </a:rPr>
              <a:t>perhibent Graium genus </a:t>
            </a:r>
            <a:r>
              <a:rPr lang="pt-BR" sz="2000" i="1">
                <a:latin typeface="Times New Roman" panose="02020603050405020304" pitchFamily="18" charset="0"/>
                <a:cs typeface="Times New Roman" panose="02020603050405020304" pitchFamily="18" charset="0"/>
              </a:rPr>
              <a:t>aera lingua</a:t>
            </a:r>
            <a:r>
              <a:rPr lang="pt-BR" sz="2000">
                <a:latin typeface="Times New Roman" panose="02020603050405020304" pitchFamily="18" charset="0"/>
                <a:cs typeface="Times New Roman" panose="02020603050405020304" pitchFamily="18" charset="0"/>
              </a:rPr>
              <a:t>; fr. 346 Sk. </a:t>
            </a:r>
            <a:r>
              <a:rPr lang="pt-BR" sz="2000" i="1">
                <a:latin typeface="Times New Roman" panose="02020603050405020304" pitchFamily="18" charset="0"/>
                <a:cs typeface="Times New Roman" panose="02020603050405020304" pitchFamily="18" charset="0"/>
              </a:rPr>
              <a:t>Leucatan </a:t>
            </a:r>
            <a:r>
              <a:rPr lang="pt-BR" sz="2000" b="1" i="1">
                <a:latin typeface="Times New Roman" panose="02020603050405020304" pitchFamily="18" charset="0"/>
                <a:cs typeface="Times New Roman" panose="02020603050405020304" pitchFamily="18" charset="0"/>
              </a:rPr>
              <a:t>campsant</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ann. </a:t>
            </a:r>
            <a:r>
              <a:rPr lang="pt-BR" sz="2000">
                <a:latin typeface="Times New Roman" panose="02020603050405020304" pitchFamily="18" charset="0"/>
                <a:cs typeface="Times New Roman" panose="02020603050405020304" pitchFamily="18" charset="0"/>
              </a:rPr>
              <a:t>289 Sk. </a:t>
            </a:r>
            <a:r>
              <a:rPr lang="pt-BR" sz="2000" i="1">
                <a:latin typeface="Times New Roman" panose="02020603050405020304" pitchFamily="18" charset="0"/>
                <a:cs typeface="Times New Roman" panose="02020603050405020304" pitchFamily="18" charset="0"/>
              </a:rPr>
              <a:t>summus ibi capitur </a:t>
            </a:r>
            <a:r>
              <a:rPr lang="pt-BR" sz="2000" b="1" i="1">
                <a:latin typeface="Times New Roman" panose="02020603050405020304" pitchFamily="18" charset="0"/>
                <a:cs typeface="Times New Roman" panose="02020603050405020304" pitchFamily="18" charset="0"/>
              </a:rPr>
              <a:t>meddix</a:t>
            </a:r>
            <a:r>
              <a:rPr lang="pt-BR" sz="2000" i="1">
                <a:latin typeface="Times New Roman" panose="02020603050405020304" pitchFamily="18" charset="0"/>
                <a:cs typeface="Times New Roman" panose="02020603050405020304" pitchFamily="18" charset="0"/>
              </a:rPr>
              <a:t>, occiditur alter </a:t>
            </a:r>
            <a:r>
              <a:rPr lang="it-IT" sz="2000" i="1">
                <a:latin typeface="Times New Roman" panose="02020603050405020304" pitchFamily="18" charset="0"/>
                <a:cs typeface="Times New Roman" panose="02020603050405020304" pitchFamily="18" charset="0"/>
              </a:rPr>
              <a:t>    </a:t>
            </a:r>
          </a:p>
          <a:p>
            <a:pPr marL="0" indent="0">
              <a:buNone/>
            </a:pPr>
            <a:r>
              <a:rPr lang="it-IT">
                <a:latin typeface="Times New Roman" panose="02020603050405020304" pitchFamily="18" charset="0"/>
                <a:cs typeface="Times New Roman" panose="02020603050405020304" pitchFamily="18" charset="0"/>
              </a:rPr>
              <a:t>    </a:t>
            </a:r>
          </a:p>
          <a:p>
            <a:pPr marL="0" indent="0">
              <a:buNone/>
            </a:pPr>
            <a:r>
              <a:rPr lang="it-IT" sz="2400">
                <a:latin typeface="Times New Roman" panose="02020603050405020304" pitchFamily="18" charset="0"/>
                <a:cs typeface="Times New Roman" panose="02020603050405020304" pitchFamily="18" charset="0"/>
              </a:rPr>
              <a:t>    Lingua dei generi ‘bassi’          </a:t>
            </a:r>
            <a:r>
              <a:rPr lang="it-IT" sz="2000">
                <a:latin typeface="Times New Roman" panose="02020603050405020304" pitchFamily="18" charset="0"/>
                <a:cs typeface="Times New Roman" panose="02020603050405020304" pitchFamily="18" charset="0"/>
              </a:rPr>
              <a:t>es. commedie di Plauto e Terenzio</a:t>
            </a:r>
            <a:endParaRPr lang="it-IT">
              <a:latin typeface="Times New Roman" panose="02020603050405020304" pitchFamily="18" charset="0"/>
              <a:cs typeface="Times New Roman" panose="02020603050405020304" pitchFamily="18" charset="0"/>
            </a:endParaRPr>
          </a:p>
          <a:p>
            <a:pPr marL="0" indent="0">
              <a:buNone/>
            </a:pPr>
            <a:r>
              <a:rPr lang="it-IT" sz="1800">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0109B239-7748-4F2E-9334-1BEB9D2D95DC}"/>
              </a:ext>
            </a:extLst>
          </p:cNvPr>
          <p:cNvSpPr/>
          <p:nvPr/>
        </p:nvSpPr>
        <p:spPr>
          <a:xfrm>
            <a:off x="3670418" y="1965300"/>
            <a:ext cx="264920" cy="111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ccia a destra 4">
            <a:extLst>
              <a:ext uri="{FF2B5EF4-FFF2-40B4-BE49-F238E27FC236}">
                <a16:creationId xmlns:a16="http://schemas.microsoft.com/office/drawing/2014/main" id="{F9FC8B1A-0503-4E54-B4B2-CA4CFA000852}"/>
              </a:ext>
            </a:extLst>
          </p:cNvPr>
          <p:cNvSpPr/>
          <p:nvPr/>
        </p:nvSpPr>
        <p:spPr>
          <a:xfrm>
            <a:off x="3670418" y="2730263"/>
            <a:ext cx="264920" cy="111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ccia a destra 5">
            <a:extLst>
              <a:ext uri="{FF2B5EF4-FFF2-40B4-BE49-F238E27FC236}">
                <a16:creationId xmlns:a16="http://schemas.microsoft.com/office/drawing/2014/main" id="{27A121DD-16E8-4FC3-9D23-8D12B5095C11}"/>
              </a:ext>
            </a:extLst>
          </p:cNvPr>
          <p:cNvSpPr/>
          <p:nvPr/>
        </p:nvSpPr>
        <p:spPr>
          <a:xfrm>
            <a:off x="3368414" y="3270899"/>
            <a:ext cx="302004" cy="76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ccia a destra 6">
            <a:extLst>
              <a:ext uri="{FF2B5EF4-FFF2-40B4-BE49-F238E27FC236}">
                <a16:creationId xmlns:a16="http://schemas.microsoft.com/office/drawing/2014/main" id="{75A2A2F9-CB05-4216-AEC7-2D3A5B371B38}"/>
              </a:ext>
            </a:extLst>
          </p:cNvPr>
          <p:cNvSpPr/>
          <p:nvPr/>
        </p:nvSpPr>
        <p:spPr>
          <a:xfrm>
            <a:off x="1573910" y="3589074"/>
            <a:ext cx="470019" cy="700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ccia in giù 7">
            <a:extLst>
              <a:ext uri="{FF2B5EF4-FFF2-40B4-BE49-F238E27FC236}">
                <a16:creationId xmlns:a16="http://schemas.microsoft.com/office/drawing/2014/main" id="{38CB8FA5-6CB3-4DFB-9B0F-2D5ED47DC721}"/>
              </a:ext>
            </a:extLst>
          </p:cNvPr>
          <p:cNvSpPr/>
          <p:nvPr/>
        </p:nvSpPr>
        <p:spPr>
          <a:xfrm>
            <a:off x="1845892" y="2338001"/>
            <a:ext cx="196553" cy="7434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ccia bidirezionale verticale 13">
            <a:extLst>
              <a:ext uri="{FF2B5EF4-FFF2-40B4-BE49-F238E27FC236}">
                <a16:creationId xmlns:a16="http://schemas.microsoft.com/office/drawing/2014/main" id="{41206253-288C-4D64-A3DA-0F8E5901B14F}"/>
              </a:ext>
            </a:extLst>
          </p:cNvPr>
          <p:cNvSpPr/>
          <p:nvPr/>
        </p:nvSpPr>
        <p:spPr>
          <a:xfrm>
            <a:off x="1845892" y="427289"/>
            <a:ext cx="196553" cy="147701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ccia a destra 14">
            <a:extLst>
              <a:ext uri="{FF2B5EF4-FFF2-40B4-BE49-F238E27FC236}">
                <a16:creationId xmlns:a16="http://schemas.microsoft.com/office/drawing/2014/main" id="{FE9943B8-1083-43F3-87C9-377BB94FC1A6}"/>
              </a:ext>
            </a:extLst>
          </p:cNvPr>
          <p:cNvSpPr/>
          <p:nvPr/>
        </p:nvSpPr>
        <p:spPr>
          <a:xfrm>
            <a:off x="3561459" y="6010985"/>
            <a:ext cx="482838" cy="1012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Elaborazione alternativa 15">
            <a:extLst>
              <a:ext uri="{FF2B5EF4-FFF2-40B4-BE49-F238E27FC236}">
                <a16:creationId xmlns:a16="http://schemas.microsoft.com/office/drawing/2014/main" id="{A4BC4441-AED8-451A-BC61-2B06D8B08385}"/>
              </a:ext>
            </a:extLst>
          </p:cNvPr>
          <p:cNvSpPr/>
          <p:nvPr/>
        </p:nvSpPr>
        <p:spPr>
          <a:xfrm>
            <a:off x="0" y="4139212"/>
            <a:ext cx="12158443" cy="1254093"/>
          </a:xfrm>
          <a:prstGeom prst="flowChartAlternate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tella a 4 punte 16">
            <a:extLst>
              <a:ext uri="{FF2B5EF4-FFF2-40B4-BE49-F238E27FC236}">
                <a16:creationId xmlns:a16="http://schemas.microsoft.com/office/drawing/2014/main" id="{11AA13EC-8DFA-4B5D-B857-317239AABD05}"/>
              </a:ext>
            </a:extLst>
          </p:cNvPr>
          <p:cNvSpPr/>
          <p:nvPr/>
        </p:nvSpPr>
        <p:spPr>
          <a:xfrm>
            <a:off x="182239" y="3270899"/>
            <a:ext cx="91226" cy="7009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ella a 4 punte 17">
            <a:extLst>
              <a:ext uri="{FF2B5EF4-FFF2-40B4-BE49-F238E27FC236}">
                <a16:creationId xmlns:a16="http://schemas.microsoft.com/office/drawing/2014/main" id="{9B747565-1435-4971-8807-5B074B5CFD22}"/>
              </a:ext>
            </a:extLst>
          </p:cNvPr>
          <p:cNvSpPr/>
          <p:nvPr/>
        </p:nvSpPr>
        <p:spPr>
          <a:xfrm>
            <a:off x="182239" y="5973509"/>
            <a:ext cx="91226" cy="7495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650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65F9762-8241-4D21-9236-A7F83BBC501E}"/>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endParaRPr lang="it-IT">
              <a:latin typeface="Times New Roman" panose="02020603050405020304" pitchFamily="18" charset="0"/>
              <a:cs typeface="Times New Roman" panose="02020603050405020304" pitchFamily="18" charset="0"/>
            </a:endParaRPr>
          </a:p>
          <a:p>
            <a:pPr>
              <a:buFontTx/>
              <a:buChar char="-"/>
            </a:pPr>
            <a:r>
              <a:rPr lang="it-IT" sz="2400">
                <a:latin typeface="Times New Roman" panose="02020603050405020304" pitchFamily="18" charset="0"/>
                <a:cs typeface="Times New Roman" panose="02020603050405020304" pitchFamily="18" charset="0"/>
              </a:rPr>
              <a:t>Da seconda metà del II sec. a.C.  esigenza e ricerca di stabilità e uniformità del latino che ormai è lingua universale al pari del greco e che deve rispondere alle esigenze ‘ufficiali’ della potenza dominatrice di Roma </a:t>
            </a:r>
          </a:p>
          <a:p>
            <a:pPr marL="0" indent="0">
              <a:buNone/>
            </a:pPr>
            <a:endParaRPr lang="it-IT" sz="2400">
              <a:latin typeface="Times New Roman" panose="02020603050405020304" pitchFamily="18" charset="0"/>
              <a:cs typeface="Times New Roman" panose="02020603050405020304" pitchFamily="18" charset="0"/>
            </a:endParaRPr>
          </a:p>
          <a:p>
            <a:pPr marL="0" indent="0" algn="ctr">
              <a:spcBef>
                <a:spcPts val="0"/>
              </a:spcBef>
              <a:buNone/>
            </a:pPr>
            <a:r>
              <a:rPr lang="it-IT" sz="2400">
                <a:latin typeface="Times New Roman" panose="02020603050405020304" pitchFamily="18" charset="0"/>
                <a:cs typeface="Times New Roman" panose="02020603050405020304" pitchFamily="18" charset="0"/>
              </a:rPr>
              <a:t>  </a:t>
            </a:r>
          </a:p>
          <a:p>
            <a:pPr marL="0" indent="0" algn="ctr">
              <a:buNone/>
            </a:pPr>
            <a:r>
              <a:rPr lang="it-IT" sz="2400">
                <a:latin typeface="Times New Roman" panose="02020603050405020304" pitchFamily="18" charset="0"/>
                <a:cs typeface="Times New Roman" panose="02020603050405020304" pitchFamily="18" charset="0"/>
              </a:rPr>
              <a:t>riduzione della variabilità interna e inizio di selezione e regolarizzazione </a:t>
            </a:r>
          </a:p>
          <a:p>
            <a:pPr marL="0" indent="0">
              <a:buNone/>
            </a:pPr>
            <a:r>
              <a:rPr lang="it-IT" sz="2400">
                <a:latin typeface="Times New Roman" panose="02020603050405020304" pitchFamily="18" charset="0"/>
                <a:cs typeface="Times New Roman" panose="02020603050405020304" pitchFamily="18" charset="0"/>
              </a:rPr>
              <a:t>                                     </a:t>
            </a:r>
          </a:p>
          <a:p>
            <a:pPr marL="0" indent="0" algn="ctr">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lgn="ctr">
              <a:spcBef>
                <a:spcPts val="0"/>
              </a:spcBef>
              <a:spcAft>
                <a:spcPts val="0"/>
              </a:spcAft>
              <a:buNone/>
            </a:pPr>
            <a:r>
              <a:rPr lang="it-IT" sz="2400">
                <a:latin typeface="Times New Roman" panose="02020603050405020304" pitchFamily="18" charset="0"/>
                <a:cs typeface="Times New Roman" panose="02020603050405020304" pitchFamily="18" charset="0"/>
              </a:rPr>
              <a:t>verso una lingua ‘standard’ basata su un modello di prestigio quale la lingua della </a:t>
            </a:r>
          </a:p>
          <a:p>
            <a:pPr marL="0" indent="0" algn="ctr">
              <a:spcBef>
                <a:spcPts val="0"/>
              </a:spcBef>
              <a:spcAft>
                <a:spcPts val="0"/>
              </a:spcAft>
              <a:buNone/>
            </a:pPr>
            <a:r>
              <a:rPr lang="it-IT" sz="2400">
                <a:latin typeface="Times New Roman" panose="02020603050405020304" pitchFamily="18" charset="0"/>
                <a:cs typeface="Times New Roman" panose="02020603050405020304" pitchFamily="18" charset="0"/>
              </a:rPr>
              <a:t>‘classe dirigente’ di Roma</a:t>
            </a:r>
          </a:p>
          <a:p>
            <a:pPr marL="0" indent="0">
              <a:buNone/>
            </a:pPr>
            <a:r>
              <a:rPr lang="it-IT" sz="2400">
                <a:latin typeface="Times New Roman" panose="02020603050405020304" pitchFamily="18" charset="0"/>
                <a:cs typeface="Times New Roman" panose="02020603050405020304" pitchFamily="18" charset="0"/>
              </a:rPr>
              <a:t>                                       </a:t>
            </a:r>
            <a:r>
              <a:rPr lang="it-IT" sz="2400"/>
              <a:t>                                      </a:t>
            </a:r>
          </a:p>
          <a:p>
            <a:pPr marL="0" indent="0" algn="ctr">
              <a:spcBef>
                <a:spcPts val="0"/>
              </a:spcBef>
              <a:buNone/>
            </a:pPr>
            <a:endParaRPr lang="it-IT" sz="2400">
              <a:latin typeface="Times New Roman" panose="02020603050405020304" pitchFamily="18" charset="0"/>
              <a:cs typeface="Times New Roman" panose="02020603050405020304" pitchFamily="18" charset="0"/>
            </a:endParaRPr>
          </a:p>
          <a:p>
            <a:pPr marL="0" indent="0" algn="ctr">
              <a:buNone/>
            </a:pPr>
            <a:r>
              <a:rPr lang="it-IT" sz="2400">
                <a:latin typeface="Times New Roman" panose="02020603050405020304" pitchFamily="18" charset="0"/>
                <a:cs typeface="Times New Roman" panose="02020603050405020304" pitchFamily="18" charset="0"/>
              </a:rPr>
              <a:t>processo di regolarizzazione e aggiornamento dell’ortografia favorito dallo sviluppo di una sensibilità e scienza linguistica e dal crescente ruolo della riflessione grammaticale</a:t>
            </a:r>
          </a:p>
          <a:p>
            <a:pPr marL="0" indent="0" algn="ctr">
              <a:spcBef>
                <a:spcPts val="0"/>
              </a:spcBef>
              <a:buNone/>
            </a:pPr>
            <a:r>
              <a:rPr lang="it-IT" sz="2400">
                <a:latin typeface="Times New Roman" panose="02020603050405020304" pitchFamily="18" charset="0"/>
                <a:cs typeface="Times New Roman" panose="02020603050405020304" pitchFamily="18" charset="0"/>
              </a:rPr>
              <a:t>											</a:t>
            </a:r>
            <a:endParaRPr lang="it-IT" sz="1000">
              <a:latin typeface="Times New Roman" panose="02020603050405020304" pitchFamily="18" charset="0"/>
              <a:cs typeface="Times New Roman" panose="02020603050405020304" pitchFamily="18" charset="0"/>
            </a:endParaRPr>
          </a:p>
        </p:txBody>
      </p:sp>
      <p:sp>
        <p:nvSpPr>
          <p:cNvPr id="4" name="Freccia curva 3">
            <a:extLst>
              <a:ext uri="{FF2B5EF4-FFF2-40B4-BE49-F238E27FC236}">
                <a16:creationId xmlns:a16="http://schemas.microsoft.com/office/drawing/2014/main" id="{A4EB3FE4-0705-4333-B522-D24CBD12F7C5}"/>
              </a:ext>
            </a:extLst>
          </p:cNvPr>
          <p:cNvSpPr/>
          <p:nvPr/>
        </p:nvSpPr>
        <p:spPr>
          <a:xfrm rot="5400000">
            <a:off x="2921464" y="1465984"/>
            <a:ext cx="801151" cy="4530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ccia in giù 4">
            <a:extLst>
              <a:ext uri="{FF2B5EF4-FFF2-40B4-BE49-F238E27FC236}">
                <a16:creationId xmlns:a16="http://schemas.microsoft.com/office/drawing/2014/main" id="{BDA9C166-9745-4C2B-B509-BECD0CFDB3F6}"/>
              </a:ext>
            </a:extLst>
          </p:cNvPr>
          <p:cNvSpPr/>
          <p:nvPr/>
        </p:nvSpPr>
        <p:spPr>
          <a:xfrm>
            <a:off x="5835942" y="2808216"/>
            <a:ext cx="260058" cy="6207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ccia in giù 5">
            <a:extLst>
              <a:ext uri="{FF2B5EF4-FFF2-40B4-BE49-F238E27FC236}">
                <a16:creationId xmlns:a16="http://schemas.microsoft.com/office/drawing/2014/main" id="{60E65CE5-B71E-405C-90CA-85BD490C891E}"/>
              </a:ext>
            </a:extLst>
          </p:cNvPr>
          <p:cNvSpPr/>
          <p:nvPr/>
        </p:nvSpPr>
        <p:spPr>
          <a:xfrm>
            <a:off x="2959914" y="4028821"/>
            <a:ext cx="271244" cy="8934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744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D7D91CE-5D38-4C46-B420-44445D61E5F0}"/>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i="1">
                <a:latin typeface="Times New Roman" panose="02020603050405020304" pitchFamily="18" charset="0"/>
                <a:cs typeface="Times New Roman" panose="02020603050405020304" pitchFamily="18" charset="0"/>
              </a:rPr>
              <a:t>Principali caratteristiche della fase classica</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(78 a.C. morte di Silla – 14 d.C. morte di Augusto)</a:t>
            </a:r>
          </a:p>
          <a:p>
            <a:pPr>
              <a:buFontTx/>
              <a:buChar char="-"/>
            </a:pPr>
            <a:r>
              <a:rPr lang="it-IT" b="1">
                <a:latin typeface="Times New Roman" panose="02020603050405020304" pitchFamily="18" charset="0"/>
                <a:cs typeface="Times New Roman" panose="02020603050405020304" pitchFamily="18" charset="0"/>
              </a:rPr>
              <a:t>Quadro storico: Roma tra espansione e consolidamento dalla repubblica all’impero</a:t>
            </a:r>
          </a:p>
          <a:p>
            <a:pPr marL="0" indent="0">
              <a:buNone/>
            </a:pPr>
            <a:r>
              <a:rPr lang="it-IT" b="1">
                <a:latin typeface="Times New Roman" panose="02020603050405020304" pitchFamily="18" charset="0"/>
                <a:cs typeface="Times New Roman" panose="02020603050405020304" pitchFamily="18" charset="0"/>
              </a:rPr>
              <a:t>             </a:t>
            </a:r>
          </a:p>
          <a:p>
            <a:pPr>
              <a:buFontTx/>
              <a:buChar char="-"/>
            </a:pPr>
            <a:endParaRPr lang="it-IT" b="1">
              <a:latin typeface="Times New Roman" panose="02020603050405020304" pitchFamily="18" charset="0"/>
              <a:cs typeface="Times New Roman" panose="02020603050405020304" pitchFamily="18" charset="0"/>
            </a:endParaRPr>
          </a:p>
          <a:p>
            <a:endParaRPr lang="it-IT"/>
          </a:p>
        </p:txBody>
      </p:sp>
      <p:pic>
        <p:nvPicPr>
          <p:cNvPr id="5" name="Immagine 4" descr="Immagine che contiene testo, mappa&#10;&#10;Descrizione generata automaticamente">
            <a:extLst>
              <a:ext uri="{FF2B5EF4-FFF2-40B4-BE49-F238E27FC236}">
                <a16:creationId xmlns:a16="http://schemas.microsoft.com/office/drawing/2014/main" id="{3D5F2BD4-5174-4A49-86BF-BE526894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11" y="1325461"/>
            <a:ext cx="10698068" cy="5326354"/>
          </a:xfrm>
          <a:prstGeom prst="rect">
            <a:avLst/>
          </a:prstGeom>
        </p:spPr>
      </p:pic>
      <p:sp>
        <p:nvSpPr>
          <p:cNvPr id="6" name="CasellaDiTesto 5">
            <a:extLst>
              <a:ext uri="{FF2B5EF4-FFF2-40B4-BE49-F238E27FC236}">
                <a16:creationId xmlns:a16="http://schemas.microsoft.com/office/drawing/2014/main" id="{739C8264-A867-4797-9B25-2BCB703CF22E}"/>
              </a:ext>
            </a:extLst>
          </p:cNvPr>
          <p:cNvSpPr txBox="1"/>
          <p:nvPr/>
        </p:nvSpPr>
        <p:spPr>
          <a:xfrm>
            <a:off x="822121" y="5394121"/>
            <a:ext cx="30955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L. Mondin, </a:t>
            </a:r>
            <a:r>
              <a:rPr kumimoji="0" lang="it-IT" sz="1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62)</a:t>
            </a:r>
            <a:endParaRPr kumimoji="0" lang="it-IT" sz="14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686923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4CB300B-2943-4C99-846D-B33FF4010BF8}"/>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buFontTx/>
              <a:buChar char="-"/>
            </a:pPr>
            <a:r>
              <a:rPr lang="it-IT" b="1">
                <a:latin typeface="Times New Roman" panose="02020603050405020304" pitchFamily="18" charset="0"/>
                <a:cs typeface="Times New Roman" panose="02020603050405020304" pitchFamily="18" charset="0"/>
              </a:rPr>
              <a:t>Mario e Silla</a:t>
            </a:r>
            <a:r>
              <a:rPr lang="it-IT">
                <a:latin typeface="Times New Roman" panose="02020603050405020304" pitchFamily="18" charset="0"/>
                <a:cs typeface="Times New Roman" panose="02020603050405020304" pitchFamily="18" charset="0"/>
              </a:rPr>
              <a:t> (nel quadro della prima guerra contro Mitridate VI, 89-84 a.C)    </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sz="2000">
                <a:latin typeface="Times New Roman" panose="02020603050405020304" pitchFamily="18" charset="0"/>
                <a:cs typeface="Times New Roman" panose="02020603050405020304" pitchFamily="18" charset="0"/>
              </a:rPr>
              <a:t>    conflitto civile che termina nell’86 a.C. (morte di Mario)  </a:t>
            </a:r>
          </a:p>
          <a:p>
            <a:pPr marL="0" indent="0">
              <a:buNone/>
            </a:pPr>
            <a:r>
              <a:rPr lang="it-IT" sz="2000">
                <a:latin typeface="Times New Roman" panose="02020603050405020304" pitchFamily="18" charset="0"/>
                <a:cs typeface="Times New Roman" panose="02020603050405020304" pitchFamily="18" charset="0"/>
              </a:rPr>
              <a:t>    decisiva vittoria di Silla nell’82 a.C. (Porta Collina)                 inizio dittatura di Silla</a:t>
            </a:r>
          </a:p>
          <a:p>
            <a:pPr marL="0" indent="0">
              <a:buNone/>
            </a:pPr>
            <a:r>
              <a:rPr lang="it-IT" sz="2000">
                <a:latin typeface="Times New Roman" panose="02020603050405020304" pitchFamily="18" charset="0"/>
                <a:cs typeface="Times New Roman" panose="02020603050405020304" pitchFamily="18" charset="0"/>
              </a:rPr>
              <a:t>    morte di Silla (79 a.C.)           profonda crisi istituzionale</a:t>
            </a:r>
          </a:p>
          <a:p>
            <a:pPr marL="0" indent="0">
              <a:buNone/>
            </a:pPr>
            <a:r>
              <a:rPr lang="it-IT" sz="2000">
                <a:latin typeface="Times New Roman" panose="02020603050405020304" pitchFamily="18" charset="0"/>
                <a:cs typeface="Times New Roman" panose="02020603050405020304" pitchFamily="18" charset="0"/>
              </a:rPr>
              <a:t>       </a:t>
            </a:r>
          </a:p>
          <a:p>
            <a:pPr>
              <a:buFontTx/>
              <a:buChar char="-"/>
            </a:pPr>
            <a:r>
              <a:rPr lang="it-IT" b="1">
                <a:latin typeface="Times New Roman" panose="02020603050405020304" pitchFamily="18" charset="0"/>
                <a:cs typeface="Times New Roman" panose="02020603050405020304" pitchFamily="18" charset="0"/>
              </a:rPr>
              <a:t>Dal 60 al 44 e dal 43 al 31 a.C. si succedono due triumvirati</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sz="2000" b="1">
                <a:latin typeface="Times New Roman" panose="02020603050405020304" pitchFamily="18" charset="0"/>
                <a:cs typeface="Times New Roman" panose="02020603050405020304" pitchFamily="18" charset="0"/>
              </a:rPr>
              <a:t>Crasso, Pompeo Magno, Giulio Cesare                                     Marco Emilio Lepido, Marco Antonio, Ottaviano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Guerra civile  tra Cesare e Pompeo                                           contesa tra Antonio e Ottaviano</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vittoria di Cesare a Farsalo (48 a.C.)                                         vittoria di Ottaviano ad Azio nel 31 a.C.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morte di Cesare (15 marzo del 44 a.C.)                                     suicidio di Antonio nel 30 a.C.</a:t>
            </a:r>
          </a:p>
          <a:p>
            <a:pPr marL="0" indent="0">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a:buFontTx/>
              <a:buChar char="-"/>
            </a:pPr>
            <a:r>
              <a:rPr lang="it-IT" b="1">
                <a:latin typeface="Times New Roman" panose="02020603050405020304" pitchFamily="18" charset="0"/>
                <a:cs typeface="Times New Roman" panose="02020603050405020304" pitchFamily="18" charset="0"/>
              </a:rPr>
              <a:t>Ottaviano assume il titolo di </a:t>
            </a:r>
            <a:r>
              <a:rPr lang="it-IT" b="1" i="1">
                <a:latin typeface="Times New Roman" panose="02020603050405020304" pitchFamily="18" charset="0"/>
                <a:cs typeface="Times New Roman" panose="02020603050405020304" pitchFamily="18" charset="0"/>
              </a:rPr>
              <a:t>princeps </a:t>
            </a:r>
            <a:r>
              <a:rPr lang="it-IT" b="1">
                <a:latin typeface="Times New Roman" panose="02020603050405020304" pitchFamily="18" charset="0"/>
                <a:cs typeface="Times New Roman" panose="02020603050405020304" pitchFamily="18" charset="0"/>
              </a:rPr>
              <a:t>(28 a.C.) e di Augusto (nel 27 a.C.)</a:t>
            </a:r>
          </a:p>
          <a:p>
            <a:pPr>
              <a:buFontTx/>
              <a:buChar char="-"/>
            </a:pPr>
            <a:r>
              <a:rPr lang="it-IT" b="1">
                <a:latin typeface="Times New Roman" panose="02020603050405020304" pitchFamily="18" charset="0"/>
                <a:cs typeface="Times New Roman" panose="02020603050405020304" pitchFamily="18" charset="0"/>
              </a:rPr>
              <a:t>Morte di Ottaviano Augusto nel 14 d.C.</a:t>
            </a:r>
          </a:p>
        </p:txBody>
      </p:sp>
      <p:sp>
        <p:nvSpPr>
          <p:cNvPr id="4" name="Freccia in giù 3">
            <a:extLst>
              <a:ext uri="{FF2B5EF4-FFF2-40B4-BE49-F238E27FC236}">
                <a16:creationId xmlns:a16="http://schemas.microsoft.com/office/drawing/2014/main" id="{5AFE256B-22B0-4E06-9B64-2F2AC01B8B8D}"/>
              </a:ext>
            </a:extLst>
          </p:cNvPr>
          <p:cNvSpPr/>
          <p:nvPr/>
        </p:nvSpPr>
        <p:spPr>
          <a:xfrm>
            <a:off x="1174459" y="453006"/>
            <a:ext cx="151001" cy="511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C68B567A-1A3F-4D20-B99B-4E224FEBAC59}"/>
              </a:ext>
            </a:extLst>
          </p:cNvPr>
          <p:cNvSpPr/>
          <p:nvPr/>
        </p:nvSpPr>
        <p:spPr>
          <a:xfrm>
            <a:off x="5872294" y="1610686"/>
            <a:ext cx="461394" cy="117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42D036CA-7F7C-4A3B-85F9-2B8FCE38544D}"/>
              </a:ext>
            </a:extLst>
          </p:cNvPr>
          <p:cNvSpPr/>
          <p:nvPr/>
        </p:nvSpPr>
        <p:spPr>
          <a:xfrm>
            <a:off x="2835479" y="2088859"/>
            <a:ext cx="385893" cy="125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8" name="Connettore 2 7">
            <a:extLst>
              <a:ext uri="{FF2B5EF4-FFF2-40B4-BE49-F238E27FC236}">
                <a16:creationId xmlns:a16="http://schemas.microsoft.com/office/drawing/2014/main" id="{C2498CB3-C6CA-44A8-9E2F-8FEE8799C38D}"/>
              </a:ext>
            </a:extLst>
          </p:cNvPr>
          <p:cNvCxnSpPr>
            <a:cxnSpLocks/>
          </p:cNvCxnSpPr>
          <p:nvPr/>
        </p:nvCxnSpPr>
        <p:spPr>
          <a:xfrm flipH="1">
            <a:off x="3120706" y="3196206"/>
            <a:ext cx="2894200" cy="5872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B5D1DD32-2023-4DC4-B2C3-20432F673786}"/>
              </a:ext>
            </a:extLst>
          </p:cNvPr>
          <p:cNvCxnSpPr>
            <a:cxnSpLocks/>
          </p:cNvCxnSpPr>
          <p:nvPr/>
        </p:nvCxnSpPr>
        <p:spPr>
          <a:xfrm>
            <a:off x="6014906" y="3196206"/>
            <a:ext cx="2676088" cy="620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841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893815-6BAF-408B-A9AD-12B2F4E6EFC5}"/>
              </a:ext>
            </a:extLst>
          </p:cNvPr>
          <p:cNvSpPr>
            <a:spLocks noGrp="1"/>
          </p:cNvSpPr>
          <p:nvPr>
            <p:ph idx="1"/>
          </p:nvPr>
        </p:nvSpPr>
        <p:spPr>
          <a:xfrm>
            <a:off x="0" y="0"/>
            <a:ext cx="12192000" cy="6858000"/>
          </a:xfrm>
          <a:blipFill>
            <a:blip r:embed="rId2"/>
            <a:tile tx="0" ty="0" sx="100000" sy="100000" flip="none" algn="tl"/>
          </a:blipFill>
        </p:spPr>
        <p:txBody>
          <a:bodyPr/>
          <a:lstStyle/>
          <a:p>
            <a:r>
              <a:rPr lang="it-IT">
                <a:latin typeface="Times New Roman" panose="02020603050405020304" pitchFamily="18" charset="0"/>
                <a:cs typeface="Times New Roman" panose="02020603050405020304" pitchFamily="18" charset="0"/>
              </a:rPr>
              <a:t>Espansione del latino</a:t>
            </a:r>
          </a:p>
          <a:p>
            <a:r>
              <a:rPr lang="it-IT">
                <a:latin typeface="Times New Roman" panose="02020603050405020304" pitchFamily="18" charset="0"/>
                <a:cs typeface="Times New Roman" panose="02020603050405020304" pitchFamily="18" charset="0"/>
              </a:rPr>
              <a:t>Effetti centripeti e flussi di elementi latinofoni dalle aree di romanizzazione</a:t>
            </a:r>
          </a:p>
          <a:p>
            <a:r>
              <a:rPr lang="it-IT">
                <a:latin typeface="Times New Roman" panose="02020603050405020304" pitchFamily="18" charset="0"/>
                <a:cs typeface="Times New Roman" panose="02020603050405020304" pitchFamily="18" charset="0"/>
              </a:rPr>
              <a:t>Si accentua la distanza tra </a:t>
            </a:r>
            <a:r>
              <a:rPr lang="it-IT" i="1">
                <a:latin typeface="Times New Roman" panose="02020603050405020304" pitchFamily="18" charset="0"/>
                <a:cs typeface="Times New Roman" panose="02020603050405020304" pitchFamily="18" charset="0"/>
              </a:rPr>
              <a:t>urbanitas </a:t>
            </a:r>
            <a:r>
              <a:rPr lang="it-IT">
                <a:latin typeface="Times New Roman" panose="02020603050405020304" pitchFamily="18" charset="0"/>
                <a:cs typeface="Times New Roman" panose="02020603050405020304" pitchFamily="18" charset="0"/>
              </a:rPr>
              <a:t>(rappresentata dalla lingua latina parlata dai nativi di Roma) e </a:t>
            </a:r>
            <a:r>
              <a:rPr lang="it-IT" i="1">
                <a:latin typeface="Times New Roman" panose="02020603050405020304" pitchFamily="18" charset="0"/>
                <a:cs typeface="Times New Roman" panose="02020603050405020304" pitchFamily="18" charset="0"/>
              </a:rPr>
              <a:t>rusticitas </a:t>
            </a:r>
            <a:r>
              <a:rPr lang="it-IT">
                <a:latin typeface="Times New Roman" panose="02020603050405020304" pitchFamily="18" charset="0"/>
                <a:cs typeface="Times New Roman" panose="02020603050405020304" pitchFamily="18" charset="0"/>
              </a:rPr>
              <a:t>(cioè il latino della ‘campagna’, italico e laziale) e </a:t>
            </a:r>
            <a:r>
              <a:rPr lang="it-IT" i="1">
                <a:latin typeface="Times New Roman" panose="02020603050405020304" pitchFamily="18" charset="0"/>
                <a:cs typeface="Times New Roman" panose="02020603050405020304" pitchFamily="18" charset="0"/>
              </a:rPr>
              <a:t>peregrinitas </a:t>
            </a:r>
            <a:r>
              <a:rPr lang="it-IT">
                <a:latin typeface="Times New Roman" panose="02020603050405020304" pitchFamily="18" charset="0"/>
                <a:cs typeface="Times New Roman" panose="02020603050405020304" pitchFamily="18" charset="0"/>
              </a:rPr>
              <a:t>(il latino parlato dai provinciali e dagli stranieri)</a:t>
            </a:r>
          </a:p>
          <a:p>
            <a:pPr marL="0" indent="0">
              <a:buNone/>
            </a:pPr>
            <a:endParaRPr lang="it-IT">
              <a:latin typeface="Times New Roman" panose="02020603050405020304" pitchFamily="18" charset="0"/>
              <a:cs typeface="Times New Roman" panose="02020603050405020304" pitchFamily="18" charset="0"/>
            </a:endParaRPr>
          </a:p>
          <a:p>
            <a:pPr marL="0" indent="0">
              <a:buNone/>
            </a:pPr>
            <a:r>
              <a:rPr lang="it-IT">
                <a:latin typeface="Times New Roman" panose="02020603050405020304" pitchFamily="18" charset="0"/>
                <a:cs typeface="Times New Roman" panose="02020603050405020304" pitchFamily="18" charset="0"/>
              </a:rPr>
              <a:t>     ideale urbano         modello di prestigio: </a:t>
            </a:r>
            <a:r>
              <a:rPr lang="it-IT" i="1">
                <a:latin typeface="Times New Roman" panose="02020603050405020304" pitchFamily="18" charset="0"/>
                <a:cs typeface="Times New Roman" panose="02020603050405020304" pitchFamily="18" charset="0"/>
              </a:rPr>
              <a:t>Romana Lingua         </a:t>
            </a:r>
            <a:r>
              <a:rPr lang="it-IT">
                <a:latin typeface="Times New Roman" panose="02020603050405020304" pitchFamily="18" charset="0"/>
                <a:cs typeface="Times New Roman" panose="02020603050405020304" pitchFamily="18" charset="0"/>
              </a:rPr>
              <a:t> parlata e praticata dalle </a:t>
            </a:r>
            <a:r>
              <a:rPr lang="it-IT" i="1">
                <a:latin typeface="Times New Roman" panose="02020603050405020304" pitchFamily="18" charset="0"/>
                <a:cs typeface="Times New Roman" panose="02020603050405020304" pitchFamily="18" charset="0"/>
              </a:rPr>
              <a:t>élites</a:t>
            </a:r>
          </a:p>
          <a:p>
            <a:pPr marL="0" indent="0">
              <a:buNone/>
            </a:pPr>
            <a:r>
              <a:rPr lang="it-IT" i="1">
                <a:latin typeface="Times New Roman" panose="02020603050405020304" pitchFamily="18" charset="0"/>
                <a:cs typeface="Times New Roman" panose="02020603050405020304" pitchFamily="18" charset="0"/>
              </a:rPr>
              <a:t>   </a:t>
            </a:r>
          </a:p>
          <a:p>
            <a:pPr marL="0" indent="0">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senso e ideale aristocratico della lingua        fatto di appartenenza e riconoscimento sociale   </a:t>
            </a:r>
          </a:p>
          <a:p>
            <a:pPr marL="0" indent="0">
              <a:buNone/>
            </a:pPr>
            <a:endParaRPr lang="it-IT" i="1">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it-IT">
                <a:latin typeface="Times New Roman" panose="02020603050405020304" pitchFamily="18" charset="0"/>
                <a:cs typeface="Times New Roman" panose="02020603050405020304" pitchFamily="18" charset="0"/>
              </a:rPr>
              <a:t>Necessità dell’affermazione di una lingua autorevole e ufficiale consona alle aspirazioni politiche e sociali per le </a:t>
            </a:r>
            <a:r>
              <a:rPr lang="it-IT" i="1">
                <a:latin typeface="Times New Roman" panose="02020603050405020304" pitchFamily="18" charset="0"/>
                <a:cs typeface="Times New Roman" panose="02020603050405020304" pitchFamily="18" charset="0"/>
              </a:rPr>
              <a:t>élites </a:t>
            </a:r>
            <a:r>
              <a:rPr lang="it-IT">
                <a:latin typeface="Times New Roman" panose="02020603050405020304" pitchFamily="18" charset="0"/>
                <a:cs typeface="Times New Roman" panose="02020603050405020304" pitchFamily="18" charset="0"/>
              </a:rPr>
              <a:t>e soprattutto per coloro che ricoprono cariche pubbliche e che rappresentano Roma, il suo potere e il suo popolo    necessità e ricerca di uno ‘standard’ linguistico</a:t>
            </a:r>
          </a:p>
          <a:p>
            <a:endParaRPr lang="it-IT">
              <a:latin typeface="Times New Roman" panose="02020603050405020304" pitchFamily="18" charset="0"/>
              <a:cs typeface="Times New Roman" panose="02020603050405020304" pitchFamily="18" charset="0"/>
            </a:endParaRPr>
          </a:p>
        </p:txBody>
      </p:sp>
      <p:sp>
        <p:nvSpPr>
          <p:cNvPr id="4" name="Freccia in giù 3">
            <a:extLst>
              <a:ext uri="{FF2B5EF4-FFF2-40B4-BE49-F238E27FC236}">
                <a16:creationId xmlns:a16="http://schemas.microsoft.com/office/drawing/2014/main" id="{9F80CB84-B9F2-45E5-8CEE-8E42E1F59405}"/>
              </a:ext>
            </a:extLst>
          </p:cNvPr>
          <p:cNvSpPr/>
          <p:nvPr/>
        </p:nvSpPr>
        <p:spPr>
          <a:xfrm>
            <a:off x="1115736" y="2306972"/>
            <a:ext cx="201336" cy="478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in giù 4">
            <a:extLst>
              <a:ext uri="{FF2B5EF4-FFF2-40B4-BE49-F238E27FC236}">
                <a16:creationId xmlns:a16="http://schemas.microsoft.com/office/drawing/2014/main" id="{3AC997A2-8576-4D57-9278-FB2F0AD25557}"/>
              </a:ext>
            </a:extLst>
          </p:cNvPr>
          <p:cNvSpPr/>
          <p:nvPr/>
        </p:nvSpPr>
        <p:spPr>
          <a:xfrm>
            <a:off x="1115737" y="3382860"/>
            <a:ext cx="201336" cy="478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E42CE354-A312-4D6A-88A8-E848F88E0135}"/>
              </a:ext>
            </a:extLst>
          </p:cNvPr>
          <p:cNvSpPr/>
          <p:nvPr/>
        </p:nvSpPr>
        <p:spPr>
          <a:xfrm>
            <a:off x="2281804" y="3003259"/>
            <a:ext cx="377505" cy="1635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A33A60BE-2920-4796-BE58-42A791AA3A18}"/>
              </a:ext>
            </a:extLst>
          </p:cNvPr>
          <p:cNvSpPr/>
          <p:nvPr/>
        </p:nvSpPr>
        <p:spPr>
          <a:xfrm>
            <a:off x="7550092" y="2973897"/>
            <a:ext cx="444616" cy="1929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2437FD66-9D9D-4F35-AC41-C0F4D39CC1C0}"/>
              </a:ext>
            </a:extLst>
          </p:cNvPr>
          <p:cNvSpPr/>
          <p:nvPr/>
        </p:nvSpPr>
        <p:spPr>
          <a:xfrm>
            <a:off x="5385732" y="4022522"/>
            <a:ext cx="335560" cy="146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5BA04E38-029C-4D84-BE34-6E9E63AE22DF}"/>
              </a:ext>
            </a:extLst>
          </p:cNvPr>
          <p:cNvSpPr/>
          <p:nvPr/>
        </p:nvSpPr>
        <p:spPr>
          <a:xfrm>
            <a:off x="7038362" y="5746459"/>
            <a:ext cx="310393" cy="1510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in giù 9">
            <a:extLst>
              <a:ext uri="{FF2B5EF4-FFF2-40B4-BE49-F238E27FC236}">
                <a16:creationId xmlns:a16="http://schemas.microsoft.com/office/drawing/2014/main" id="{8D98965C-5E00-448E-9419-AA6E8CD54DEB}"/>
              </a:ext>
            </a:extLst>
          </p:cNvPr>
          <p:cNvSpPr/>
          <p:nvPr/>
        </p:nvSpPr>
        <p:spPr>
          <a:xfrm>
            <a:off x="9910196" y="3382859"/>
            <a:ext cx="201336" cy="478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032639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79CD0AB-B0A5-4F3F-B189-24FA37284698}"/>
              </a:ext>
            </a:extLst>
          </p:cNvPr>
          <p:cNvSpPr>
            <a:spLocks noGrp="1"/>
          </p:cNvSpPr>
          <p:nvPr>
            <p:ph idx="1"/>
          </p:nvPr>
        </p:nvSpPr>
        <p:spPr>
          <a:xfrm>
            <a:off x="0" y="0"/>
            <a:ext cx="12192000" cy="6858000"/>
          </a:xfrm>
          <a:blipFill>
            <a:blip r:embed="rId2"/>
            <a:tile tx="0" ty="0" sx="100000" sy="100000" flip="none" algn="tl"/>
          </a:blipFill>
        </p:spPr>
        <p:txBody>
          <a:bodyPr/>
          <a:lstStyle/>
          <a:p>
            <a:pPr>
              <a:spcBef>
                <a:spcPts val="0"/>
              </a:spcBef>
              <a:spcAft>
                <a:spcPts val="0"/>
              </a:spcAft>
              <a:buFontTx/>
              <a:buChar char="-"/>
            </a:pPr>
            <a:r>
              <a:rPr lang="it-IT">
                <a:latin typeface="Times New Roman" panose="02020603050405020304" pitchFamily="18" charset="0"/>
                <a:cs typeface="Times New Roman" panose="02020603050405020304" pitchFamily="18" charset="0"/>
              </a:rPr>
              <a:t>Il raggiungimento di uno ‘standard’ linguistico </a:t>
            </a:r>
          </a:p>
          <a:p>
            <a:pPr>
              <a:spcBef>
                <a:spcPts val="0"/>
              </a:spcBef>
              <a:spcAft>
                <a:spcPts val="0"/>
              </a:spcAft>
              <a:buFontTx/>
              <a:buChar char="-"/>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se la varietà standard di una lingua coincide con una varietà socio-geograficamente localizzabile, questa è sempre parlata da una </a:t>
            </a:r>
            <a:r>
              <a:rPr lang="it-IT" i="1">
                <a:latin typeface="Times New Roman" panose="02020603050405020304" pitchFamily="18" charset="0"/>
                <a:cs typeface="Times New Roman" panose="02020603050405020304" pitchFamily="18" charset="0"/>
              </a:rPr>
              <a:t>élite</a:t>
            </a:r>
            <a:r>
              <a:rPr lang="it-IT">
                <a:latin typeface="Times New Roman" panose="02020603050405020304" pitchFamily="18" charset="0"/>
                <a:cs typeface="Times New Roman" panose="02020603050405020304" pitchFamily="18" charset="0"/>
              </a:rPr>
              <a:t> socio-culturale, dalla classe dominante e in un centro di notevole rilevanza culturale, economica e politica (nello sviluppo diacronico, rispettivamente, è la varietà tipica di una </a:t>
            </a:r>
            <a:r>
              <a:rPr lang="it-IT" i="1">
                <a:latin typeface="Times New Roman" panose="02020603050405020304" pitchFamily="18" charset="0"/>
                <a:cs typeface="Times New Roman" panose="02020603050405020304" pitchFamily="18" charset="0"/>
              </a:rPr>
              <a:t>élite</a:t>
            </a:r>
            <a:r>
              <a:rPr lang="it-IT">
                <a:latin typeface="Times New Roman" panose="02020603050405020304" pitchFamily="18" charset="0"/>
                <a:cs typeface="Times New Roman" panose="02020603050405020304" pitchFamily="18" charset="0"/>
              </a:rPr>
              <a:t> culturale e della classe dominante ad essere promossa a varietà standard). In ogni caso, poi, in ogni società la varietà standard è sostenuta implicitamente ed esplicitamente con forza dalle classi sociali dominanti, attraverso la scuola, l’amministrazione, i </a:t>
            </a:r>
            <a:r>
              <a:rPr lang="it-IT" i="1">
                <a:latin typeface="Times New Roman" panose="02020603050405020304" pitchFamily="18" charset="0"/>
                <a:cs typeface="Times New Roman" panose="02020603050405020304" pitchFamily="18" charset="0"/>
              </a:rPr>
              <a:t>mass media</a:t>
            </a:r>
            <a:r>
              <a:rPr lang="it-IT">
                <a:latin typeface="Times New Roman" panose="02020603050405020304" pitchFamily="18" charset="0"/>
                <a:cs typeface="Times New Roman" panose="02020603050405020304" pitchFamily="18" charset="0"/>
              </a:rPr>
              <a:t>, e in genere l’ideologia prevalente».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(cit. da G. Berruto, </a:t>
            </a:r>
            <a:r>
              <a:rPr lang="it-IT" sz="2000" i="1">
                <a:latin typeface="Times New Roman" panose="02020603050405020304" pitchFamily="18" charset="0"/>
                <a:cs typeface="Times New Roman" panose="02020603050405020304" pitchFamily="18" charset="0"/>
              </a:rPr>
              <a:t>Fondamenti di sociolinguistica</a:t>
            </a:r>
            <a:r>
              <a:rPr lang="it-IT" sz="2000">
                <a:latin typeface="Times New Roman" panose="02020603050405020304" pitchFamily="18" charset="0"/>
                <a:cs typeface="Times New Roman" panose="02020603050405020304" pitchFamily="18" charset="0"/>
              </a:rPr>
              <a:t>, Bari 1995, p. 222)</a:t>
            </a:r>
          </a:p>
          <a:p>
            <a:pPr marL="0" indent="0" algn="just">
              <a:spcBef>
                <a:spcPts val="0"/>
              </a:spcBef>
              <a:spcAft>
                <a:spcPts val="0"/>
              </a:spcAft>
              <a:buNone/>
            </a:pP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forma ‘standard’        varietà ‘alta’ della lingua latina         sovraregionale, parlata da ceti medio-alti, unificata, scritta e codificata secondo opere di riferimento</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algn="just">
              <a:spcBef>
                <a:spcPts val="0"/>
              </a:spcBef>
              <a:spcAft>
                <a:spcPts val="0"/>
              </a:spcAft>
              <a:buFontTx/>
              <a:buChar char="-"/>
            </a:pPr>
            <a:r>
              <a:rPr lang="it-IT">
                <a:latin typeface="Times New Roman" panose="02020603050405020304" pitchFamily="18" charset="0"/>
                <a:cs typeface="Times New Roman" panose="02020603050405020304" pitchFamily="18" charset="0"/>
              </a:rPr>
              <a:t>costituzione della norma          normalizzazione morfologica e regolarizzazione ortografica </a:t>
            </a:r>
          </a:p>
        </p:txBody>
      </p:sp>
      <p:sp>
        <p:nvSpPr>
          <p:cNvPr id="4" name="Rettangolo con angoli arrotondati 3">
            <a:extLst>
              <a:ext uri="{FF2B5EF4-FFF2-40B4-BE49-F238E27FC236}">
                <a16:creationId xmlns:a16="http://schemas.microsoft.com/office/drawing/2014/main" id="{4B538053-8581-4A21-97C5-C2A9915CDCC4}"/>
              </a:ext>
            </a:extLst>
          </p:cNvPr>
          <p:cNvSpPr/>
          <p:nvPr/>
        </p:nvSpPr>
        <p:spPr>
          <a:xfrm>
            <a:off x="0" y="615220"/>
            <a:ext cx="12191999" cy="328497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curva 4">
            <a:extLst>
              <a:ext uri="{FF2B5EF4-FFF2-40B4-BE49-F238E27FC236}">
                <a16:creationId xmlns:a16="http://schemas.microsoft.com/office/drawing/2014/main" id="{DE65C46F-354A-42C4-AE4B-99D62560BA08}"/>
              </a:ext>
            </a:extLst>
          </p:cNvPr>
          <p:cNvSpPr/>
          <p:nvPr/>
        </p:nvSpPr>
        <p:spPr>
          <a:xfrm rot="5400000">
            <a:off x="6214714" y="216159"/>
            <a:ext cx="289249" cy="34212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a destra 5">
            <a:extLst>
              <a:ext uri="{FF2B5EF4-FFF2-40B4-BE49-F238E27FC236}">
                <a16:creationId xmlns:a16="http://schemas.microsoft.com/office/drawing/2014/main" id="{A9E6F49A-9D46-4041-AA59-8B794E1F2E8F}"/>
              </a:ext>
            </a:extLst>
          </p:cNvPr>
          <p:cNvSpPr/>
          <p:nvPr/>
        </p:nvSpPr>
        <p:spPr>
          <a:xfrm>
            <a:off x="2491530" y="4471332"/>
            <a:ext cx="427839" cy="167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a destra 6">
            <a:extLst>
              <a:ext uri="{FF2B5EF4-FFF2-40B4-BE49-F238E27FC236}">
                <a16:creationId xmlns:a16="http://schemas.microsoft.com/office/drawing/2014/main" id="{E0CF3DDF-FA86-4374-8144-45D0E34912A5}"/>
              </a:ext>
            </a:extLst>
          </p:cNvPr>
          <p:cNvSpPr/>
          <p:nvPr/>
        </p:nvSpPr>
        <p:spPr>
          <a:xfrm>
            <a:off x="6989425" y="4471332"/>
            <a:ext cx="427840" cy="167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rPr>
              <a:t>       </a:t>
            </a:r>
          </a:p>
        </p:txBody>
      </p:sp>
      <p:sp>
        <p:nvSpPr>
          <p:cNvPr id="8" name="Freccia a destra 7">
            <a:extLst>
              <a:ext uri="{FF2B5EF4-FFF2-40B4-BE49-F238E27FC236}">
                <a16:creationId xmlns:a16="http://schemas.microsoft.com/office/drawing/2014/main" id="{63ADDE12-7BD5-4CB3-AA0B-385CA1162236}"/>
              </a:ext>
            </a:extLst>
          </p:cNvPr>
          <p:cNvSpPr/>
          <p:nvPr/>
        </p:nvSpPr>
        <p:spPr>
          <a:xfrm>
            <a:off x="3531765" y="5578679"/>
            <a:ext cx="469784"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672571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893815-6BAF-408B-A9AD-12B2F4E6EFC5}"/>
              </a:ext>
            </a:extLst>
          </p:cNvPr>
          <p:cNvSpPr>
            <a:spLocks noGrp="1"/>
          </p:cNvSpPr>
          <p:nvPr>
            <p:ph idx="1"/>
          </p:nvPr>
        </p:nvSpPr>
        <p:spPr>
          <a:xfrm>
            <a:off x="0" y="0"/>
            <a:ext cx="12192000" cy="6858000"/>
          </a:xfrm>
          <a:blipFill>
            <a:blip r:embed="rId2"/>
            <a:tile tx="0" ty="0" sx="100000" sy="100000" flip="none" algn="tl"/>
          </a:blipFill>
        </p:spPr>
        <p:txBody>
          <a:bodyPr/>
          <a:lstStyle/>
          <a:p>
            <a:pPr>
              <a:buFontTx/>
              <a:buChar char="-"/>
            </a:pPr>
            <a:endParaRPr lang="it-IT">
              <a:latin typeface="Times New Roman" panose="02020603050405020304" pitchFamily="18" charset="0"/>
              <a:cs typeface="Times New Roman" panose="02020603050405020304" pitchFamily="18" charset="0"/>
            </a:endParaRPr>
          </a:p>
          <a:p>
            <a:pPr>
              <a:buFontTx/>
              <a:buChar char="-"/>
            </a:pPr>
            <a:r>
              <a:rPr lang="it-IT">
                <a:latin typeface="Times New Roman" panose="02020603050405020304" pitchFamily="18" charset="0"/>
                <a:cs typeface="Times New Roman" panose="02020603050405020304" pitchFamily="18" charset="0"/>
              </a:rPr>
              <a:t>Caratteristiche: il sistema vocalico</a:t>
            </a: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a:buFontTx/>
              <a:buChar char="-"/>
            </a:pPr>
            <a:endParaRPr lang="it-IT">
              <a:latin typeface="Times New Roman" panose="02020603050405020304" pitchFamily="18" charset="0"/>
              <a:cs typeface="Times New Roman" panose="02020603050405020304" pitchFamily="18" charset="0"/>
            </a:endParaRP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sz="1800">
                <a:latin typeface="Times New Roman" panose="02020603050405020304" pitchFamily="18" charset="0"/>
                <a:cs typeface="Times New Roman" panose="02020603050405020304" pitchFamily="18" charset="0"/>
              </a:rPr>
              <a:t>(tavola tratta da: L. Mondin, </a:t>
            </a:r>
            <a:r>
              <a:rPr lang="it-IT" sz="1800" i="1">
                <a:latin typeface="Times New Roman" panose="02020603050405020304" pitchFamily="18" charset="0"/>
                <a:cs typeface="Times New Roman" panose="02020603050405020304" pitchFamily="18" charset="0"/>
              </a:rPr>
              <a:t>Introduzione allo studio del latino,</a:t>
            </a:r>
            <a:r>
              <a:rPr lang="it-IT" sz="1800">
                <a:latin typeface="Times New Roman" panose="02020603050405020304" pitchFamily="18" charset="0"/>
                <a:cs typeface="Times New Roman" panose="02020603050405020304" pitchFamily="18" charset="0"/>
              </a:rPr>
              <a:t> (quadri storici a cura di A. Pistellato), Venezia, a.a. 2014-2015, p. 71).</a:t>
            </a:r>
          </a:p>
          <a:p>
            <a:pPr marL="0" indent="0">
              <a:buNone/>
            </a:pPr>
            <a:endParaRPr lang="it-IT">
              <a:latin typeface="Times New Roman" panose="02020603050405020304" pitchFamily="18" charset="0"/>
              <a:cs typeface="Times New Roman" panose="02020603050405020304" pitchFamily="18" charset="0"/>
            </a:endParaRPr>
          </a:p>
          <a:p>
            <a:pPr>
              <a:buFontTx/>
              <a:buChar char="-"/>
            </a:pPr>
            <a:endParaRPr lang="it-IT"/>
          </a:p>
          <a:p>
            <a:pPr marL="0" indent="0">
              <a:buNone/>
            </a:pPr>
            <a:endParaRPr lang="it-IT"/>
          </a:p>
        </p:txBody>
      </p:sp>
      <p:pic>
        <p:nvPicPr>
          <p:cNvPr id="4" name="Immagine 3" descr="Immagine che contiene testo&#10;&#10;Descrizione generata automaticamente">
            <a:extLst>
              <a:ext uri="{FF2B5EF4-FFF2-40B4-BE49-F238E27FC236}">
                <a16:creationId xmlns:a16="http://schemas.microsoft.com/office/drawing/2014/main" id="{D67F49DF-EC2B-407B-8808-D605684DF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231" y="1456649"/>
            <a:ext cx="7611537" cy="2991267"/>
          </a:xfrm>
          <a:prstGeom prst="rect">
            <a:avLst/>
          </a:prstGeom>
        </p:spPr>
      </p:pic>
    </p:spTree>
    <p:extLst>
      <p:ext uri="{BB962C8B-B14F-4D97-AF65-F5344CB8AC3E}">
        <p14:creationId xmlns:p14="http://schemas.microsoft.com/office/powerpoint/2010/main" val="233911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E4CD543-8DF0-4326-9C57-6DEB033EA03A}"/>
              </a:ext>
            </a:extLst>
          </p:cNvPr>
          <p:cNvSpPr>
            <a:spLocks noGrp="1"/>
          </p:cNvSpPr>
          <p:nvPr>
            <p:ph idx="1"/>
          </p:nvPr>
        </p:nvSpPr>
        <p:spPr>
          <a:xfrm>
            <a:off x="612775" y="771525"/>
            <a:ext cx="10963275" cy="5318125"/>
          </a:xfrm>
          <a:solidFill>
            <a:schemeClr val="accent4">
              <a:lumMod val="40000"/>
              <a:lumOff val="60000"/>
            </a:schemeClr>
          </a:solidFill>
        </p:spPr>
        <p:txBody>
          <a:bodyPr rtlCol="0">
            <a:normAutofit/>
          </a:bodyPr>
          <a:lstStyle/>
          <a:p>
            <a:pPr marL="0" indent="0" algn="ctr" eaLnBrk="1" fontAlgn="auto" hangingPunct="1">
              <a:buFont typeface="Arial"/>
              <a:buNone/>
              <a:defRPr/>
            </a:pPr>
            <a:r>
              <a:rPr lang="it-IT" sz="2800" i="1">
                <a:solidFill>
                  <a:schemeClr val="tx1">
                    <a:lumMod val="85000"/>
                    <a:lumOff val="15000"/>
                  </a:schemeClr>
                </a:solidFill>
                <a:latin typeface="+mj-lt"/>
                <a:cs typeface="Times New Roman" panose="02020603050405020304" pitchFamily="18" charset="0"/>
              </a:rPr>
              <a:t>Contenuti del corso</a:t>
            </a:r>
          </a:p>
          <a:p>
            <a:pPr algn="just" eaLnBrk="1" fontAlgn="auto" hangingPunct="1">
              <a:spcBef>
                <a:spcPts val="0"/>
              </a:spcBef>
              <a:spcAft>
                <a:spcPts val="0"/>
              </a:spcAft>
              <a:buFont typeface="Arial"/>
              <a:buChar char="•"/>
              <a:defRPr/>
            </a:pPr>
            <a:endParaRPr lang="it-IT" sz="2600" i="1">
              <a:solidFill>
                <a:schemeClr val="tx1">
                  <a:lumMod val="85000"/>
                  <a:lumOff val="15000"/>
                </a:schemeClr>
              </a:solidFill>
              <a:latin typeface="+mj-lt"/>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rPr>
              <a:t>Il corso intende offrire un approfondimento della lingua latina a partire dal consolidamento e perfezionamento delle conoscenze della grammatica di base, delle strutture sintattiche e dell’evoluzione della lingua con cenni di grammatica storica e attenzione alle peculiarità delle lingue tecniche. Attraverso la lettura, la contestualizzazione e il commento linguistico e stilistico dei passi scelti si intende delineare sia un quadro d’insieme sulla letteratura tecnico-scientifica ed erudita, sia lo sviluppo della lingua poetica latina. La selezione dei testi proposti consentirà di considerare differenti forme dell’espressione letteraria, con attenzione alla poesia didascalica e agli esiti della combinazione di lingua tecnica, </a:t>
            </a:r>
            <a:r>
              <a:rPr lang="it-IT" i="1">
                <a:solidFill>
                  <a:schemeClr val="tx1">
                    <a:lumMod val="85000"/>
                    <a:lumOff val="15000"/>
                  </a:schemeClr>
                </a:solidFill>
              </a:rPr>
              <a:t>materia </a:t>
            </a:r>
            <a:r>
              <a:rPr lang="it-IT">
                <a:solidFill>
                  <a:schemeClr val="tx1">
                    <a:lumMod val="85000"/>
                    <a:lumOff val="15000"/>
                  </a:schemeClr>
                </a:solidFill>
              </a:rPr>
              <a:t>poetica e tecnica descrittiva nella rappresentazione del rapporto tra l’uomo e il mondo naturale, la sua conoscenza e percezione.  </a:t>
            </a:r>
          </a:p>
          <a:p>
            <a:pPr marL="0" indent="0" algn="just" eaLnBrk="1" fontAlgn="auto" hangingPunct="1">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893815-6BAF-408B-A9AD-12B2F4E6EFC5}"/>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r>
              <a:rPr lang="it-IT">
                <a:latin typeface="Times New Roman" panose="02020603050405020304" pitchFamily="18" charset="0"/>
                <a:cs typeface="Times New Roman" panose="02020603050405020304" pitchFamily="18" charset="0"/>
              </a:rPr>
              <a:t>Sistema consonantico del latino tra fase arcaica ed età imperiale</a:t>
            </a: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endParaRPr lang="it-IT">
              <a:latin typeface="Times New Roman" panose="02020603050405020304" pitchFamily="18" charset="0"/>
              <a:cs typeface="Times New Roman" panose="02020603050405020304" pitchFamily="18" charset="0"/>
            </a:endParaRPr>
          </a:p>
          <a:p>
            <a:pPr marL="0" indent="0" algn="just">
              <a:buNone/>
            </a:pPr>
            <a:endParaRPr lang="it-IT" sz="1800">
              <a:latin typeface="Times New Roman" panose="02020603050405020304" pitchFamily="18" charset="0"/>
              <a:cs typeface="Times New Roman" panose="02020603050405020304" pitchFamily="18" charset="0"/>
            </a:endParaRPr>
          </a:p>
          <a:p>
            <a:pPr marL="0" indent="0" algn="just">
              <a:buNone/>
            </a:pPr>
            <a:r>
              <a:rPr lang="it-IT" sz="1800">
                <a:latin typeface="Times New Roman" panose="02020603050405020304" pitchFamily="18" charset="0"/>
                <a:cs typeface="Times New Roman" panose="02020603050405020304" pitchFamily="18" charset="0"/>
              </a:rPr>
              <a:t>(tavola tratta da: L. Mondin, </a:t>
            </a:r>
            <a:r>
              <a:rPr lang="it-IT" sz="1800" i="1">
                <a:latin typeface="Times New Roman" panose="02020603050405020304" pitchFamily="18" charset="0"/>
                <a:cs typeface="Times New Roman" panose="02020603050405020304" pitchFamily="18" charset="0"/>
              </a:rPr>
              <a:t>Introduzione allo studio del latino,</a:t>
            </a:r>
            <a:r>
              <a:rPr lang="it-IT" sz="1800">
                <a:latin typeface="Times New Roman" panose="02020603050405020304" pitchFamily="18" charset="0"/>
                <a:cs typeface="Times New Roman" panose="02020603050405020304" pitchFamily="18" charset="0"/>
              </a:rPr>
              <a:t> (quadri storici a cura di A. Pistellato), Venezia, a.a. 2014-2015, p. 74)</a:t>
            </a: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latin typeface="Times New Roman" panose="02020603050405020304" pitchFamily="18" charset="0"/>
              <a:cs typeface="Times New Roman" panose="02020603050405020304" pitchFamily="18" charset="0"/>
            </a:endParaRPr>
          </a:p>
          <a:p>
            <a:pPr marL="0" indent="0">
              <a:buNone/>
            </a:pPr>
            <a:endParaRPr lang="it-IT"/>
          </a:p>
        </p:txBody>
      </p:sp>
      <p:pic>
        <p:nvPicPr>
          <p:cNvPr id="4" name="Immagine 3" descr="Immagine che contiene screenshot&#10;&#10;Descrizione generata automaticamente">
            <a:extLst>
              <a:ext uri="{FF2B5EF4-FFF2-40B4-BE49-F238E27FC236}">
                <a16:creationId xmlns:a16="http://schemas.microsoft.com/office/drawing/2014/main" id="{320A84F1-112A-4D33-9A24-21CE60765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92" y="841960"/>
            <a:ext cx="10621857" cy="4972744"/>
          </a:xfrm>
          <a:prstGeom prst="rect">
            <a:avLst/>
          </a:prstGeom>
        </p:spPr>
      </p:pic>
    </p:spTree>
    <p:extLst>
      <p:ext uri="{BB962C8B-B14F-4D97-AF65-F5344CB8AC3E}">
        <p14:creationId xmlns:p14="http://schemas.microsoft.com/office/powerpoint/2010/main" val="479523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spcBef>
                <a:spcPts val="0"/>
              </a:spcBef>
              <a:spcAft>
                <a:spcPts val="0"/>
              </a:spcAft>
              <a:buNone/>
            </a:pPr>
            <a:r>
              <a:rPr lang="it-IT" i="1">
                <a:latin typeface="Times New Roman" panose="02020603050405020304" pitchFamily="18" charset="0"/>
                <a:cs typeface="Times New Roman" panose="02020603050405020304" pitchFamily="18" charset="0"/>
              </a:rPr>
              <a:t>Principali caratteristiche della fase post-classica</a:t>
            </a:r>
          </a:p>
          <a:p>
            <a:pPr marL="0" indent="0" algn="ctr">
              <a:spcBef>
                <a:spcPts val="0"/>
              </a:spcBef>
              <a:spcAft>
                <a:spcPts val="0"/>
              </a:spcAft>
              <a:buNone/>
            </a:pPr>
            <a:r>
              <a:rPr lang="it-IT">
                <a:latin typeface="Times New Roman" panose="02020603050405020304" pitchFamily="18" charset="0"/>
                <a:cs typeface="Times New Roman" panose="02020603050405020304" pitchFamily="18" charset="0"/>
              </a:rPr>
              <a:t>(14 d.C. avvento di Tiberio – 193 d.C. morte di Commodo)</a:t>
            </a:r>
          </a:p>
          <a:p>
            <a:pPr algn="just">
              <a:spcBef>
                <a:spcPts val="0"/>
              </a:spcBef>
              <a:spcAft>
                <a:spcPts val="0"/>
              </a:spcAft>
              <a:buFontTx/>
              <a:buChar char="-"/>
            </a:pPr>
            <a:r>
              <a:rPr lang="it-IT" b="1">
                <a:latin typeface="Times New Roman" panose="02020603050405020304" pitchFamily="18" charset="0"/>
                <a:cs typeface="Times New Roman" panose="02020603050405020304" pitchFamily="18" charset="0"/>
              </a:rPr>
              <a:t>Quadro storico: massima espansione occidentale e transdanubiana </a:t>
            </a:r>
          </a:p>
          <a:p>
            <a:pPr marL="0" indent="0" algn="just">
              <a:spcBef>
                <a:spcPts val="0"/>
              </a:spcBef>
              <a:spcAft>
                <a:spcPts val="0"/>
              </a:spcAft>
              <a:buNone/>
            </a:pPr>
            <a:r>
              <a:rPr lang="it-IT" b="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endParaRPr lang="it-IT"/>
          </a:p>
        </p:txBody>
      </p:sp>
      <p:pic>
        <p:nvPicPr>
          <p:cNvPr id="4" name="Immagine 3" descr="Immagine che contiene testo, mappa&#10;&#10;Descrizione generata automaticamente">
            <a:extLst>
              <a:ext uri="{FF2B5EF4-FFF2-40B4-BE49-F238E27FC236}">
                <a16:creationId xmlns:a16="http://schemas.microsoft.com/office/drawing/2014/main" id="{F134C1F8-5C9B-41E4-87BF-8E015E105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304" y="1191431"/>
            <a:ext cx="9592619" cy="5666569"/>
          </a:xfrm>
          <a:prstGeom prst="rect">
            <a:avLst/>
          </a:prstGeom>
        </p:spPr>
      </p:pic>
      <p:sp>
        <p:nvSpPr>
          <p:cNvPr id="7" name="CasellaDiTesto 6">
            <a:extLst>
              <a:ext uri="{FF2B5EF4-FFF2-40B4-BE49-F238E27FC236}">
                <a16:creationId xmlns:a16="http://schemas.microsoft.com/office/drawing/2014/main" id="{32F611C3-0EC3-4A5C-8584-0C94A5F92D5D}"/>
              </a:ext>
            </a:extLst>
          </p:cNvPr>
          <p:cNvSpPr txBox="1"/>
          <p:nvPr/>
        </p:nvSpPr>
        <p:spPr>
          <a:xfrm>
            <a:off x="142613" y="4236440"/>
            <a:ext cx="2130804" cy="2308324"/>
          </a:xfrm>
          <a:prstGeom prst="rect">
            <a:avLst/>
          </a:prstGeom>
          <a:no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 Mondin, </a:t>
            </a:r>
            <a:r>
              <a:rPr kumimoji="0" lang="it-IT" sz="1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88)</a:t>
            </a: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304055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Impero bilingue         riconoscimento del greco come seconda lingua ufficiale</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Espansione del latino a Occidente       latinizzazione dei territori extraitalici e romanizzazione linguistica delle popolazioni barbare</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Integrazione culturale delle popolazioni autoctone           azione unificatrice della scuola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incremento della scolarizzazione </a:t>
            </a:r>
          </a:p>
          <a:p>
            <a:pPr algn="just">
              <a:lnSpc>
                <a:spcPct val="120000"/>
              </a:lnSpc>
              <a:spcBef>
                <a:spcPts val="0"/>
              </a:spcBef>
              <a:spcAft>
                <a:spcPts val="0"/>
              </a:spcAft>
            </a:pPr>
            <a:endParaRPr lang="it-IT">
              <a:latin typeface="Times New Roman" panose="02020603050405020304" pitchFamily="18" charset="0"/>
              <a:cs typeface="Times New Roman" panose="02020603050405020304" pitchFamily="18" charset="0"/>
            </a:endParaRPr>
          </a:p>
          <a:p>
            <a:pPr algn="just">
              <a:lnSpc>
                <a:spcPct val="120000"/>
              </a:lnSpc>
              <a:spcBef>
                <a:spcPts val="0"/>
              </a:spcBef>
              <a:spcAft>
                <a:spcPts val="0"/>
              </a:spcAft>
            </a:pPr>
            <a:r>
              <a:rPr lang="it-IT">
                <a:latin typeface="Times New Roman" panose="02020603050405020304" pitchFamily="18" charset="0"/>
                <a:cs typeface="Times New Roman" panose="02020603050405020304" pitchFamily="18" charset="0"/>
              </a:rPr>
              <a:t>Sistema scolastico:</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a Roma: istituzione da parte di Vespasiano di una cattedra di retorica latina e </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di una cattedra di retorica greca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nelle altre aree dell’impero          istruzione affidata alle iniziative delle </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amministrazioni locali</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diffusione ovunque di centri d’insegnamento          </a:t>
            </a:r>
            <a:r>
              <a:rPr lang="it-IT" i="1">
                <a:latin typeface="Times New Roman" panose="02020603050405020304" pitchFamily="18" charset="0"/>
                <a:cs typeface="Times New Roman" panose="02020603050405020304" pitchFamily="18" charset="0"/>
              </a:rPr>
              <a:t>curriculum </a:t>
            </a:r>
            <a:r>
              <a:rPr lang="it-IT">
                <a:latin typeface="Times New Roman" panose="02020603050405020304" pitchFamily="18" charset="0"/>
                <a:cs typeface="Times New Roman" panose="02020603050405020304" pitchFamily="18" charset="0"/>
              </a:rPr>
              <a:t>di studi medi</a:t>
            </a: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e superiori         corso di grammatica greca e latina (lingua e letteratura) e corso di retorica</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 latino della scuola         diffusione della lingua standard</a:t>
            </a:r>
          </a:p>
          <a:p>
            <a:pPr marL="0" indent="0" algn="just">
              <a:lnSpc>
                <a:spcPct val="120000"/>
              </a:lnSpc>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lnSpc>
                <a:spcPct val="120000"/>
              </a:lnSpc>
              <a:spcBef>
                <a:spcPts val="0"/>
              </a:spcBef>
              <a:spcAft>
                <a:spcPts val="0"/>
              </a:spcAft>
              <a:buNone/>
            </a:pPr>
            <a:r>
              <a:rPr lang="it-IT">
                <a:latin typeface="Times New Roman" panose="02020603050405020304" pitchFamily="18" charset="0"/>
                <a:cs typeface="Times New Roman" panose="02020603050405020304" pitchFamily="18" charset="0"/>
              </a:rPr>
              <a:t>                                </a:t>
            </a:r>
          </a:p>
        </p:txBody>
      </p:sp>
      <p:sp>
        <p:nvSpPr>
          <p:cNvPr id="4" name="Freccia a destra 3">
            <a:extLst>
              <a:ext uri="{FF2B5EF4-FFF2-40B4-BE49-F238E27FC236}">
                <a16:creationId xmlns:a16="http://schemas.microsoft.com/office/drawing/2014/main" id="{FCC63A32-DDDA-43FC-84D4-B6CFED30B7F2}"/>
              </a:ext>
            </a:extLst>
          </p:cNvPr>
          <p:cNvSpPr/>
          <p:nvPr/>
        </p:nvSpPr>
        <p:spPr>
          <a:xfrm>
            <a:off x="2114025" y="163585"/>
            <a:ext cx="360727" cy="151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 name="Freccia a destra 4">
            <a:extLst>
              <a:ext uri="{FF2B5EF4-FFF2-40B4-BE49-F238E27FC236}">
                <a16:creationId xmlns:a16="http://schemas.microsoft.com/office/drawing/2014/main" id="{EB6074ED-81CE-49D4-9FB3-95C91A8A6C1C}"/>
              </a:ext>
            </a:extLst>
          </p:cNvPr>
          <p:cNvSpPr/>
          <p:nvPr/>
        </p:nvSpPr>
        <p:spPr>
          <a:xfrm>
            <a:off x="4060270" y="750815"/>
            <a:ext cx="369115"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Freccia bidirezionale orizzontale 5">
            <a:extLst>
              <a:ext uri="{FF2B5EF4-FFF2-40B4-BE49-F238E27FC236}">
                <a16:creationId xmlns:a16="http://schemas.microsoft.com/office/drawing/2014/main" id="{70BE312D-AA2F-4ACA-B661-A0A1CF83CB44}"/>
              </a:ext>
            </a:extLst>
          </p:cNvPr>
          <p:cNvSpPr/>
          <p:nvPr/>
        </p:nvSpPr>
        <p:spPr>
          <a:xfrm>
            <a:off x="5587069" y="1677799"/>
            <a:ext cx="444616" cy="1426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D85BD6E0-523A-40C2-9AFB-0B08DF2F4B26}"/>
              </a:ext>
            </a:extLst>
          </p:cNvPr>
          <p:cNvSpPr/>
          <p:nvPr/>
        </p:nvSpPr>
        <p:spPr>
          <a:xfrm>
            <a:off x="7734650" y="1895912"/>
            <a:ext cx="310392" cy="5033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DFFF4614-592A-4B8C-BD12-200C0901F5D6}"/>
              </a:ext>
            </a:extLst>
          </p:cNvPr>
          <p:cNvSpPr/>
          <p:nvPr/>
        </p:nvSpPr>
        <p:spPr>
          <a:xfrm>
            <a:off x="5150841" y="4127384"/>
            <a:ext cx="352338"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Freccia a destra 9">
            <a:extLst>
              <a:ext uri="{FF2B5EF4-FFF2-40B4-BE49-F238E27FC236}">
                <a16:creationId xmlns:a16="http://schemas.microsoft.com/office/drawing/2014/main" id="{B6F4A765-FC3F-4FF0-ACF2-425CD786EE12}"/>
              </a:ext>
            </a:extLst>
          </p:cNvPr>
          <p:cNvSpPr/>
          <p:nvPr/>
        </p:nvSpPr>
        <p:spPr>
          <a:xfrm>
            <a:off x="3363986" y="5343787"/>
            <a:ext cx="377504"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1" name="Freccia a destra 10">
            <a:extLst>
              <a:ext uri="{FF2B5EF4-FFF2-40B4-BE49-F238E27FC236}">
                <a16:creationId xmlns:a16="http://schemas.microsoft.com/office/drawing/2014/main" id="{4AE71520-58D8-4251-A79F-87907E7DEC17}"/>
              </a:ext>
            </a:extLst>
          </p:cNvPr>
          <p:cNvSpPr/>
          <p:nvPr/>
        </p:nvSpPr>
        <p:spPr>
          <a:xfrm>
            <a:off x="6946083" y="5058562"/>
            <a:ext cx="369115" cy="125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BB97DF57-A6F3-40CA-BB2C-233B62856C1F}"/>
              </a:ext>
            </a:extLst>
          </p:cNvPr>
          <p:cNvSpPr/>
          <p:nvPr/>
        </p:nvSpPr>
        <p:spPr>
          <a:xfrm>
            <a:off x="4244827" y="5972961"/>
            <a:ext cx="369115" cy="134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808613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la retorica di età imperiale è tutta concentrata sull’artificio e il formalismo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 punta all’acquisizione di capacità e all’applicazione di strategie tecniche</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evitando scrupolosamente elementi propri della lingua quotidiana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si attenuano le differenze linguistiche e stilistiche tra prosa e poesia     </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avvicinamento di prosa e poesia          uniformità  della lingua letteraria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affermazione di una lingua d’arte, elitaria, lontana dall’uso        lingua formale</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e di cultura che si propone e impone come modello della lingua scritta</a:t>
            </a:r>
          </a:p>
          <a:p>
            <a:pPr marL="0" indent="0" algn="just">
              <a:spcBef>
                <a:spcPts val="0"/>
              </a:spcBef>
              <a:spcAft>
                <a:spcPts val="0"/>
              </a:spcAft>
              <a:buNone/>
            </a:pPr>
            <a:endParaRPr lang="it-IT">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 per effetto del purismo dei grammatici si crea uno scollamento sempre più accentuato</a:t>
            </a:r>
          </a:p>
          <a:p>
            <a:pPr marL="0" indent="0" algn="just">
              <a:spcBef>
                <a:spcPts val="0"/>
              </a:spcBef>
              <a:spcAft>
                <a:spcPts val="0"/>
              </a:spcAft>
              <a:buNone/>
            </a:pPr>
            <a:r>
              <a:rPr lang="it-IT">
                <a:latin typeface="Times New Roman" panose="02020603050405020304" pitchFamily="18" charset="0"/>
                <a:cs typeface="Times New Roman" panose="02020603050405020304" pitchFamily="18" charset="0"/>
              </a:rPr>
              <a:t>                   tra latino scritto e latino parlato                                                          </a:t>
            </a:r>
          </a:p>
          <a:p>
            <a:pPr marL="0" indent="0">
              <a:buNone/>
            </a:pPr>
            <a:endParaRPr lang="it-IT"/>
          </a:p>
        </p:txBody>
      </p:sp>
      <p:sp>
        <p:nvSpPr>
          <p:cNvPr id="2" name="Freccia a destra 1">
            <a:extLst>
              <a:ext uri="{FF2B5EF4-FFF2-40B4-BE49-F238E27FC236}">
                <a16:creationId xmlns:a16="http://schemas.microsoft.com/office/drawing/2014/main" id="{D0DB9588-C3DC-4B79-8D32-A6DED2F74499}"/>
              </a:ext>
            </a:extLst>
          </p:cNvPr>
          <p:cNvSpPr/>
          <p:nvPr/>
        </p:nvSpPr>
        <p:spPr>
          <a:xfrm>
            <a:off x="5634606" y="2759978"/>
            <a:ext cx="461394" cy="1426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 name="Freccia a destra 3">
            <a:extLst>
              <a:ext uri="{FF2B5EF4-FFF2-40B4-BE49-F238E27FC236}">
                <a16:creationId xmlns:a16="http://schemas.microsoft.com/office/drawing/2014/main" id="{CA4F4715-8DDD-4EC0-A087-692D0737508E}"/>
              </a:ext>
            </a:extLst>
          </p:cNvPr>
          <p:cNvSpPr/>
          <p:nvPr/>
        </p:nvSpPr>
        <p:spPr>
          <a:xfrm>
            <a:off x="8850385" y="3454165"/>
            <a:ext cx="394283"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393212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638F182-0DDF-4F44-A13E-53E98722CBFC}"/>
              </a:ext>
            </a:extLst>
          </p:cNvPr>
          <p:cNvSpPr>
            <a:spLocks noGrp="1"/>
          </p:cNvSpPr>
          <p:nvPr>
            <p:ph idx="1"/>
          </p:nvPr>
        </p:nvSpPr>
        <p:spPr>
          <a:xfrm>
            <a:off x="0" y="0"/>
            <a:ext cx="12192000" cy="6858000"/>
          </a:xfrm>
          <a:blipFill>
            <a:blip r:embed="rId2"/>
            <a:tile tx="0" ty="0" sx="100000" sy="100000" flip="none" algn="tl"/>
          </a:blipFill>
        </p:spPr>
        <p:txBody>
          <a:bodyPr/>
          <a:lstStyle/>
          <a:p>
            <a:pPr marL="0" indent="0" algn="ctr">
              <a:buNone/>
            </a:pPr>
            <a:r>
              <a:rPr lang="it-IT" b="1" i="1">
                <a:latin typeface="Times New Roman" panose="02020603050405020304" pitchFamily="18" charset="0"/>
                <a:cs typeface="Times New Roman" panose="02020603050405020304" pitchFamily="18" charset="0"/>
              </a:rPr>
              <a:t>Principali fenomeni linguistici dal I sec. d.C. </a:t>
            </a:r>
          </a:p>
          <a:p>
            <a:r>
              <a:rPr lang="it-IT">
                <a:latin typeface="Times New Roman" panose="02020603050405020304" pitchFamily="18" charset="0"/>
                <a:cs typeface="Times New Roman" panose="02020603050405020304" pitchFamily="18" charset="0"/>
              </a:rPr>
              <a:t>Nel I sec. d.C. mutamento da accento melodico a intesivo          </a:t>
            </a:r>
          </a:p>
          <a:p>
            <a:pPr marL="0" indent="0">
              <a:buNone/>
            </a:pPr>
            <a:r>
              <a:rPr lang="it-IT">
                <a:latin typeface="Times New Roman" panose="02020603050405020304" pitchFamily="18" charset="0"/>
                <a:cs typeface="Times New Roman" panose="02020603050405020304" pitchFamily="18" charset="0"/>
              </a:rPr>
              <a:t>                                      aumento della tendenza alla sincope di vocali atone</a:t>
            </a:r>
          </a:p>
          <a:p>
            <a:pPr marL="0" indent="0">
              <a:buNone/>
            </a:pPr>
            <a:r>
              <a:rPr lang="it-IT">
                <a:latin typeface="Times New Roman" panose="02020603050405020304" pitchFamily="18" charset="0"/>
                <a:cs typeface="Times New Roman" panose="02020603050405020304" pitchFamily="18" charset="0"/>
              </a:rPr>
              <a:t>                                      ristrutturazione progressiva del sistema di quantità fonologica sillabica</a:t>
            </a:r>
          </a:p>
          <a:p>
            <a:pPr marL="0" indent="0">
              <a:buNone/>
            </a:pPr>
            <a:r>
              <a:rPr lang="it-IT">
                <a:latin typeface="Times New Roman" panose="02020603050405020304" pitchFamily="18" charset="0"/>
                <a:cs typeface="Times New Roman" panose="02020603050405020304" pitchFamily="18" charset="0"/>
              </a:rPr>
              <a:t>                                             coincidenza dell’opposizione breve/lunga  -  tonica/atona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a:t>
            </a:r>
          </a:p>
          <a:p>
            <a:pPr>
              <a:spcBef>
                <a:spcPts val="0"/>
              </a:spcBef>
              <a:spcAft>
                <a:spcPts val="0"/>
              </a:spcAft>
            </a:pPr>
            <a:r>
              <a:rPr lang="it-IT">
                <a:latin typeface="Times New Roman" panose="02020603050405020304" pitchFamily="18" charset="0"/>
                <a:cs typeface="Times New Roman" panose="02020603050405020304" pitchFamily="18" charset="0"/>
              </a:rPr>
              <a:t>perdita della quantità fonologica         ristrutturazione della gamma vocalica         progressiva</a:t>
            </a:r>
          </a:p>
          <a:p>
            <a:pPr marL="0" indent="0">
              <a:spcBef>
                <a:spcPts val="0"/>
              </a:spcBef>
              <a:spcAft>
                <a:spcPts val="0"/>
              </a:spcAft>
              <a:buNone/>
            </a:pPr>
            <a:r>
              <a:rPr lang="it-IT">
                <a:latin typeface="Times New Roman" panose="02020603050405020304" pitchFamily="18" charset="0"/>
                <a:cs typeface="Times New Roman" panose="02020603050405020304" pitchFamily="18" charset="0"/>
              </a:rPr>
              <a:t> formazione del sistema eptavocalico</a:t>
            </a:r>
          </a:p>
          <a:p>
            <a:pPr marL="0" indent="0">
              <a:buNone/>
            </a:pPr>
            <a:endParaRPr lang="it-IT">
              <a:latin typeface="Times New Roman" panose="02020603050405020304" pitchFamily="18" charset="0"/>
              <a:cs typeface="Times New Roman" panose="02020603050405020304" pitchFamily="18" charset="0"/>
            </a:endParaRPr>
          </a:p>
          <a:p>
            <a:r>
              <a:rPr lang="it-IT">
                <a:latin typeface="Times New Roman" panose="02020603050405020304" pitchFamily="18" charset="0"/>
                <a:cs typeface="Times New Roman" panose="02020603050405020304" pitchFamily="18" charset="0"/>
              </a:rPr>
              <a:t>Monottongazioni:   -</a:t>
            </a:r>
            <a:r>
              <a:rPr lang="it-IT" b="1">
                <a:latin typeface="Times New Roman" panose="02020603050405020304" pitchFamily="18" charset="0"/>
                <a:cs typeface="Times New Roman" panose="02020603050405020304" pitchFamily="18" charset="0"/>
              </a:rPr>
              <a:t>ae  &gt; -e       </a:t>
            </a:r>
          </a:p>
          <a:p>
            <a:pPr marL="0" indent="0">
              <a:buNone/>
            </a:pPr>
            <a:r>
              <a:rPr lang="it-IT" b="1">
                <a:latin typeface="Times New Roman" panose="02020603050405020304" pitchFamily="18" charset="0"/>
                <a:cs typeface="Times New Roman" panose="02020603050405020304" pitchFamily="18" charset="0"/>
              </a:rPr>
              <a:t>                                   -oe &gt; -e</a:t>
            </a:r>
          </a:p>
          <a:p>
            <a:pPr marL="0" indent="0">
              <a:buNone/>
            </a:pPr>
            <a:r>
              <a:rPr lang="it-IT" b="1">
                <a:latin typeface="Times New Roman" panose="02020603050405020304" pitchFamily="18" charset="0"/>
                <a:cs typeface="Times New Roman" panose="02020603050405020304" pitchFamily="18" charset="0"/>
              </a:rPr>
              <a:t>                                   -au</a:t>
            </a:r>
            <a:r>
              <a:rPr lang="it-IT">
                <a:latin typeface="Times New Roman" panose="02020603050405020304" pitchFamily="18" charset="0"/>
                <a:cs typeface="Times New Roman" panose="02020603050405020304" pitchFamily="18" charset="0"/>
              </a:rPr>
              <a:t>  rimane stabile   (in alcune lingue romanze e nell’italiano &gt; </a:t>
            </a:r>
            <a:r>
              <a:rPr lang="it-IT" b="1">
                <a:latin typeface="Times New Roman" panose="02020603050405020304" pitchFamily="18" charset="0"/>
                <a:cs typeface="Times New Roman" panose="02020603050405020304" pitchFamily="18" charset="0"/>
              </a:rPr>
              <a:t>o</a:t>
            </a:r>
            <a:r>
              <a:rPr lang="it-IT">
                <a:latin typeface="Times New Roman" panose="02020603050405020304" pitchFamily="18" charset="0"/>
                <a:cs typeface="Times New Roman" panose="02020603050405020304" pitchFamily="18" charset="0"/>
              </a:rPr>
              <a:t>)</a:t>
            </a:r>
          </a:p>
        </p:txBody>
      </p:sp>
      <p:sp>
        <p:nvSpPr>
          <p:cNvPr id="2" name="Freccia circolare a destra 1">
            <a:extLst>
              <a:ext uri="{FF2B5EF4-FFF2-40B4-BE49-F238E27FC236}">
                <a16:creationId xmlns:a16="http://schemas.microsoft.com/office/drawing/2014/main" id="{8FE35421-C1E2-4F8B-954C-BDBFBDEE49C0}"/>
              </a:ext>
            </a:extLst>
          </p:cNvPr>
          <p:cNvSpPr/>
          <p:nvPr/>
        </p:nvSpPr>
        <p:spPr>
          <a:xfrm>
            <a:off x="2684477" y="939566"/>
            <a:ext cx="201336" cy="4278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reccia circolare a destra 4">
            <a:extLst>
              <a:ext uri="{FF2B5EF4-FFF2-40B4-BE49-F238E27FC236}">
                <a16:creationId xmlns:a16="http://schemas.microsoft.com/office/drawing/2014/main" id="{B8410530-55A9-4693-9D8B-7551368167F9}"/>
              </a:ext>
            </a:extLst>
          </p:cNvPr>
          <p:cNvSpPr/>
          <p:nvPr/>
        </p:nvSpPr>
        <p:spPr>
          <a:xfrm>
            <a:off x="2684477" y="1476461"/>
            <a:ext cx="201336" cy="42783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reccia circolare a destra 5">
            <a:extLst>
              <a:ext uri="{FF2B5EF4-FFF2-40B4-BE49-F238E27FC236}">
                <a16:creationId xmlns:a16="http://schemas.microsoft.com/office/drawing/2014/main" id="{1AB86317-3826-42BB-9973-94D5C2B5FE3B}"/>
              </a:ext>
            </a:extLst>
          </p:cNvPr>
          <p:cNvSpPr/>
          <p:nvPr/>
        </p:nvSpPr>
        <p:spPr>
          <a:xfrm>
            <a:off x="3296873" y="1963024"/>
            <a:ext cx="184558" cy="4026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circolare a sinistra 6">
            <a:extLst>
              <a:ext uri="{FF2B5EF4-FFF2-40B4-BE49-F238E27FC236}">
                <a16:creationId xmlns:a16="http://schemas.microsoft.com/office/drawing/2014/main" id="{C70644F7-1AC2-4098-94D3-9AB5CDC9F353}"/>
              </a:ext>
            </a:extLst>
          </p:cNvPr>
          <p:cNvSpPr/>
          <p:nvPr/>
        </p:nvSpPr>
        <p:spPr>
          <a:xfrm>
            <a:off x="10536572" y="1963024"/>
            <a:ext cx="184558" cy="4026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8D3C0565-11AB-4E4D-BED7-47702933DF95}"/>
              </a:ext>
            </a:extLst>
          </p:cNvPr>
          <p:cNvSpPr/>
          <p:nvPr/>
        </p:nvSpPr>
        <p:spPr>
          <a:xfrm>
            <a:off x="4500693" y="3049397"/>
            <a:ext cx="402672"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destra 8">
            <a:extLst>
              <a:ext uri="{FF2B5EF4-FFF2-40B4-BE49-F238E27FC236}">
                <a16:creationId xmlns:a16="http://schemas.microsoft.com/office/drawing/2014/main" id="{C44F457B-E6A0-4D31-95A7-0015825D1523}"/>
              </a:ext>
            </a:extLst>
          </p:cNvPr>
          <p:cNvSpPr/>
          <p:nvPr/>
        </p:nvSpPr>
        <p:spPr>
          <a:xfrm>
            <a:off x="9756396" y="3066174"/>
            <a:ext cx="402672" cy="1593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876372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mappa, testo&#10;&#10;Descrizione generata automaticamente">
            <a:extLst>
              <a:ext uri="{FF2B5EF4-FFF2-40B4-BE49-F238E27FC236}">
                <a16:creationId xmlns:a16="http://schemas.microsoft.com/office/drawing/2014/main" id="{8909E12F-4664-40C6-83A6-C065BBA92E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300" y="505437"/>
            <a:ext cx="11245400" cy="5847126"/>
          </a:xfrm>
          <a:blipFill>
            <a:blip r:embed="rId3"/>
            <a:tile tx="0" ty="0" sx="100000" sy="100000" flip="none" algn="tl"/>
          </a:blipFill>
        </p:spPr>
      </p:pic>
      <p:sp>
        <p:nvSpPr>
          <p:cNvPr id="6" name="CasellaDiTesto 5">
            <a:extLst>
              <a:ext uri="{FF2B5EF4-FFF2-40B4-BE49-F238E27FC236}">
                <a16:creationId xmlns:a16="http://schemas.microsoft.com/office/drawing/2014/main" id="{03CD7BFB-76AC-44EB-9093-342A60F5F043}"/>
              </a:ext>
            </a:extLst>
          </p:cNvPr>
          <p:cNvSpPr txBox="1"/>
          <p:nvPr/>
        </p:nvSpPr>
        <p:spPr>
          <a:xfrm>
            <a:off x="662730" y="4697835"/>
            <a:ext cx="2063692" cy="1384995"/>
          </a:xfrm>
          <a:prstGeom prst="rect">
            <a:avLst/>
          </a:prstGeom>
          <a:no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 Mondin, </a:t>
            </a:r>
            <a:r>
              <a:rPr kumimoji="0" lang="it-IT" sz="1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128)</a:t>
            </a:r>
            <a:endParaRPr kumimoji="0" lang="it-IT" sz="14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557051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3D7100F8-2489-43CE-8A82-18FFE74D1D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728" y="480601"/>
            <a:ext cx="11190914" cy="5896798"/>
          </a:xfrm>
          <a:blipFill>
            <a:blip r:embed="rId3"/>
            <a:tile tx="0" ty="0" sx="100000" sy="100000" flip="none" algn="tl"/>
          </a:blipFill>
        </p:spPr>
      </p:pic>
      <p:sp>
        <p:nvSpPr>
          <p:cNvPr id="6" name="CasellaDiTesto 5">
            <a:extLst>
              <a:ext uri="{FF2B5EF4-FFF2-40B4-BE49-F238E27FC236}">
                <a16:creationId xmlns:a16="http://schemas.microsoft.com/office/drawing/2014/main" id="{DC3B79E9-1D16-4EAF-A9D3-D35E32657AC9}"/>
              </a:ext>
            </a:extLst>
          </p:cNvPr>
          <p:cNvSpPr txBox="1"/>
          <p:nvPr/>
        </p:nvSpPr>
        <p:spPr>
          <a:xfrm>
            <a:off x="9459985" y="5207848"/>
            <a:ext cx="2242657" cy="1169551"/>
          </a:xfrm>
          <a:prstGeom prst="rect">
            <a:avLst/>
          </a:prstGeom>
          <a:solidFill>
            <a:schemeClr val="bg1"/>
          </a:solidFill>
          <a:ln w="12700">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(tavola tratta da: L. Mondin, </a:t>
            </a:r>
            <a:r>
              <a:rPr kumimoji="0" lang="it-IT" sz="14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Introduzione allo studio del latino,</a:t>
            </a:r>
            <a:r>
              <a:rPr kumimoji="0" lang="it-IT"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(quadri storici a cura di A. Pistellato), Venezia, a.a. 2014-2015, p. 129)</a:t>
            </a:r>
            <a:endParaRPr kumimoji="0" lang="it-IT" sz="14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5886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800" i="1"/>
              <a:t>Grammatica storica</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lstStyle/>
          <a:p>
            <a:pPr eaLnBrk="1" hangingPunct="1">
              <a:spcBef>
                <a:spcPct val="0"/>
              </a:spcBef>
              <a:spcAft>
                <a:spcPct val="0"/>
              </a:spcAft>
              <a:defRPr/>
            </a:pPr>
            <a:endParaRPr lang="it-IT" altLang="it-IT" sz="1700"/>
          </a:p>
          <a:p>
            <a:pPr eaLnBrk="1" hangingPunct="1">
              <a:spcBef>
                <a:spcPct val="0"/>
              </a:spcBef>
              <a:spcAft>
                <a:spcPct val="0"/>
              </a:spcAft>
              <a:defRPr/>
            </a:pPr>
            <a:endParaRPr lang="it-IT" altLang="it-IT" sz="1700"/>
          </a:p>
          <a:p>
            <a:pPr eaLnBrk="1" hangingPunct="1">
              <a:spcBef>
                <a:spcPct val="0"/>
              </a:spcBef>
              <a:spcAft>
                <a:spcPct val="0"/>
              </a:spcAft>
              <a:defRPr/>
            </a:pPr>
            <a:r>
              <a:rPr lang="it-IT" altLang="it-IT" sz="2400"/>
              <a:t>Fonologia</a:t>
            </a:r>
          </a:p>
        </p:txBody>
      </p:sp>
    </p:spTree>
    <p:extLst>
      <p:ext uri="{BB962C8B-B14F-4D97-AF65-F5344CB8AC3E}">
        <p14:creationId xmlns:p14="http://schemas.microsoft.com/office/powerpoint/2010/main" val="2018046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Segnaposto contenuto 6" descr="Immagine che contiene testo&#10;&#10;Descrizione generata automaticamente">
            <a:extLst>
              <a:ext uri="{FF2B5EF4-FFF2-40B4-BE49-F238E27FC236}">
                <a16:creationId xmlns:a16="http://schemas.microsoft.com/office/drawing/2014/main" id="{74F90AC2-D6E6-4D1B-80A0-29DABAF995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74538" cy="6858000"/>
          </a:xfrm>
          <a:blipFill dpi="0" rotWithShape="1">
            <a:blip r:embed="rId3"/>
            <a:srcRect/>
            <a:tile tx="0" ty="0" sx="100000" sy="100000" flip="none" algn="tl"/>
          </a:blip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Segnaposto contenuto 4" descr="Immagine che contiene testo&#10;&#10;Descrizione generata automaticamente">
            <a:extLst>
              <a:ext uri="{FF2B5EF4-FFF2-40B4-BE49-F238E27FC236}">
                <a16:creationId xmlns:a16="http://schemas.microsoft.com/office/drawing/2014/main" id="{401E82F4-3618-4DD8-9A09-6F5341F323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079ABC4-0B09-49AD-89ED-D401A4B24C6C}"/>
              </a:ext>
            </a:extLst>
          </p:cNvPr>
          <p:cNvSpPr>
            <a:spLocks noGrp="1"/>
          </p:cNvSpPr>
          <p:nvPr>
            <p:ph idx="1"/>
          </p:nvPr>
        </p:nvSpPr>
        <p:spPr>
          <a:xfrm>
            <a:off x="612775" y="771525"/>
            <a:ext cx="10963275" cy="5318125"/>
          </a:xfrm>
          <a:solidFill>
            <a:schemeClr val="accent4">
              <a:lumMod val="40000"/>
              <a:lumOff val="60000"/>
            </a:schemeClr>
          </a:solidFill>
        </p:spPr>
        <p:txBody>
          <a:bodyPr rtlCol="0">
            <a:normAutofit fontScale="92500" lnSpcReduction="10000"/>
          </a:bodyPr>
          <a:lstStyle/>
          <a:p>
            <a:pPr marL="0" indent="0" algn="ctr" eaLnBrk="1" fontAlgn="auto" hangingPunct="1">
              <a:buFont typeface="Arial"/>
              <a:buNone/>
              <a:defRPr/>
            </a:pPr>
            <a:r>
              <a:rPr lang="it-IT" sz="3000" i="1">
                <a:solidFill>
                  <a:schemeClr val="tx1">
                    <a:lumMod val="85000"/>
                    <a:lumOff val="15000"/>
                  </a:schemeClr>
                </a:solidFill>
                <a:latin typeface="+mj-lt"/>
                <a:cs typeface="Times New Roman" panose="02020603050405020304" pitchFamily="18" charset="0"/>
              </a:rPr>
              <a:t>Parte I</a:t>
            </a:r>
          </a:p>
          <a:p>
            <a:pPr eaLnBrk="1" fontAlgn="auto" hangingPunct="1">
              <a:lnSpc>
                <a:spcPct val="110000"/>
              </a:lnSpc>
              <a:spcBef>
                <a:spcPts val="0"/>
              </a:spcBef>
              <a:spcAft>
                <a:spcPts val="0"/>
              </a:spcAft>
              <a:buFont typeface="Arial"/>
              <a:buChar char="•"/>
              <a:defRPr/>
            </a:pPr>
            <a:r>
              <a:rPr lang="it-IT">
                <a:solidFill>
                  <a:schemeClr val="tx1">
                    <a:lumMod val="85000"/>
                    <a:lumOff val="15000"/>
                  </a:schemeClr>
                </a:solidFill>
              </a:rPr>
              <a:t>Storia ed evoluzione della lingua latina. </a:t>
            </a:r>
          </a:p>
          <a:p>
            <a:pPr eaLnBrk="1" fontAlgn="auto" hangingPunct="1">
              <a:lnSpc>
                <a:spcPct val="110000"/>
              </a:lnSpc>
              <a:spcBef>
                <a:spcPts val="0"/>
              </a:spcBef>
              <a:spcAft>
                <a:spcPts val="0"/>
              </a:spcAft>
              <a:buFont typeface="Arial"/>
              <a:buChar char="•"/>
              <a:defRPr/>
            </a:pPr>
            <a:r>
              <a:rPr lang="it-IT">
                <a:solidFill>
                  <a:schemeClr val="tx1">
                    <a:lumMod val="85000"/>
                    <a:lumOff val="15000"/>
                  </a:schemeClr>
                </a:solidFill>
              </a:rPr>
              <a:t>Elementi di grammatica e di grammatica storica.</a:t>
            </a:r>
          </a:p>
          <a:p>
            <a:pPr eaLnBrk="1" fontAlgn="auto" hangingPunct="1">
              <a:lnSpc>
                <a:spcPct val="110000"/>
              </a:lnSpc>
              <a:spcBef>
                <a:spcPts val="0"/>
              </a:spcBef>
              <a:spcAft>
                <a:spcPts val="0"/>
              </a:spcAft>
              <a:buFont typeface="Arial"/>
              <a:buChar char="•"/>
              <a:defRPr/>
            </a:pPr>
            <a:r>
              <a:rPr lang="it-IT">
                <a:solidFill>
                  <a:schemeClr val="tx1">
                    <a:lumMod val="85000"/>
                    <a:lumOff val="15000"/>
                  </a:schemeClr>
                </a:solidFill>
              </a:rPr>
              <a:t>Approfondimenti sulla sintassi dei casi e del periodo.</a:t>
            </a:r>
          </a:p>
          <a:p>
            <a:pPr eaLnBrk="1" fontAlgn="auto" hangingPunct="1">
              <a:lnSpc>
                <a:spcPct val="110000"/>
              </a:lnSpc>
              <a:spcBef>
                <a:spcPts val="0"/>
              </a:spcBef>
              <a:spcAft>
                <a:spcPts val="0"/>
              </a:spcAft>
              <a:buFont typeface="Arial"/>
              <a:buChar char="•"/>
              <a:defRPr/>
            </a:pPr>
            <a:r>
              <a:rPr lang="it-IT">
                <a:solidFill>
                  <a:schemeClr val="tx1">
                    <a:lumMod val="85000"/>
                    <a:lumOff val="15000"/>
                  </a:schemeClr>
                </a:solidFill>
              </a:rPr>
              <a:t>Le ‘lingue tecniche’.</a:t>
            </a:r>
          </a:p>
          <a:p>
            <a:pPr marL="0" indent="0" eaLnBrk="1" fontAlgn="auto" hangingPunct="1">
              <a:lnSpc>
                <a:spcPct val="110000"/>
              </a:lnSpc>
              <a:spcBef>
                <a:spcPts val="0"/>
              </a:spcBef>
              <a:spcAft>
                <a:spcPts val="0"/>
              </a:spcAft>
              <a:buFont typeface="Arial"/>
              <a:buNone/>
              <a:defRPr/>
            </a:pPr>
            <a:endParaRPr lang="it-IT">
              <a:solidFill>
                <a:schemeClr val="tx1">
                  <a:lumMod val="85000"/>
                  <a:lumOff val="15000"/>
                </a:schemeClr>
              </a:solidFill>
            </a:endParaRPr>
          </a:p>
          <a:p>
            <a:pPr eaLnBrk="1" fontAlgn="auto" hangingPunct="1">
              <a:lnSpc>
                <a:spcPct val="110000"/>
              </a:lnSpc>
              <a:spcBef>
                <a:spcPts val="0"/>
              </a:spcBef>
              <a:spcAft>
                <a:spcPts val="0"/>
              </a:spcAft>
              <a:buFont typeface="Arial"/>
              <a:buChar char="•"/>
              <a:defRPr/>
            </a:pPr>
            <a:r>
              <a:rPr lang="it-IT" u="sng">
                <a:solidFill>
                  <a:schemeClr val="tx1">
                    <a:lumMod val="85000"/>
                    <a:lumOff val="15000"/>
                  </a:schemeClr>
                </a:solidFill>
                <a:uFill>
                  <a:solidFill>
                    <a:schemeClr val="accent4">
                      <a:lumMod val="75000"/>
                    </a:schemeClr>
                  </a:solidFill>
                </a:uFill>
              </a:rPr>
              <a:t>Il testo latino</a:t>
            </a:r>
            <a:r>
              <a:rPr lang="it-IT">
                <a:solidFill>
                  <a:schemeClr val="tx1">
                    <a:lumMod val="85000"/>
                    <a:lumOff val="15000"/>
                  </a:schemeClr>
                </a:solidFill>
              </a:rPr>
              <a:t>: </a:t>
            </a:r>
          </a:p>
          <a:p>
            <a:pPr marL="0" indent="0" algn="just" eaLnBrk="1" fontAlgn="auto" hangingPunct="1">
              <a:lnSpc>
                <a:spcPct val="110000"/>
              </a:lnSpc>
              <a:spcBef>
                <a:spcPts val="0"/>
              </a:spcBef>
              <a:spcAft>
                <a:spcPts val="0"/>
              </a:spcAft>
              <a:buFont typeface="Arial"/>
              <a:buNone/>
              <a:defRPr/>
            </a:pPr>
            <a:r>
              <a:rPr lang="it-IT">
                <a:solidFill>
                  <a:schemeClr val="tx1">
                    <a:lumMod val="85000"/>
                    <a:lumOff val="15000"/>
                  </a:schemeClr>
                </a:solidFill>
              </a:rPr>
              <a:t>Esempi per l’analisi ed esercizi di traduzione: la selezione antologica è organizzata per fornire un quadro d’insieme sia sulla riflessione antica in merito a questioni teoriche grammaticali e stilistiche, sia sulla letteratura tecnico-scientifica.</a:t>
            </a:r>
          </a:p>
          <a:p>
            <a:pPr marL="0" indent="0" algn="just" eaLnBrk="1" fontAlgn="auto" hangingPunct="1">
              <a:lnSpc>
                <a:spcPct val="110000"/>
              </a:lnSpc>
              <a:spcBef>
                <a:spcPts val="0"/>
              </a:spcBef>
              <a:spcAft>
                <a:spcPts val="0"/>
              </a:spcAft>
              <a:buFont typeface="Arial"/>
              <a:buNone/>
              <a:defRPr/>
            </a:pPr>
            <a:endParaRPr lang="it-IT">
              <a:solidFill>
                <a:schemeClr val="tx1">
                  <a:lumMod val="85000"/>
                  <a:lumOff val="15000"/>
                </a:schemeClr>
              </a:solidFill>
            </a:endParaRPr>
          </a:p>
          <a:p>
            <a:pPr marL="0" indent="0" algn="just" eaLnBrk="1" fontAlgn="auto" hangingPunct="1">
              <a:lnSpc>
                <a:spcPct val="110000"/>
              </a:lnSpc>
              <a:spcBef>
                <a:spcPts val="0"/>
              </a:spcBef>
              <a:spcAft>
                <a:spcPts val="0"/>
              </a:spcAft>
              <a:buFont typeface="Arial"/>
              <a:buNone/>
              <a:defRPr/>
            </a:pPr>
            <a:r>
              <a:rPr lang="it-IT" u="sng">
                <a:solidFill>
                  <a:schemeClr val="tx1">
                    <a:lumMod val="85000"/>
                    <a:lumOff val="15000"/>
                  </a:schemeClr>
                </a:solidFill>
                <a:uFill>
                  <a:solidFill>
                    <a:schemeClr val="accent4">
                      <a:lumMod val="75000"/>
                    </a:schemeClr>
                  </a:solidFill>
                </a:uFill>
              </a:rPr>
              <a:t>Testi scelti</a:t>
            </a:r>
            <a:r>
              <a:rPr lang="it-IT">
                <a:solidFill>
                  <a:schemeClr val="tx1">
                    <a:lumMod val="85000"/>
                    <a:lumOff val="15000"/>
                  </a:schemeClr>
                </a:solidFill>
              </a:rPr>
              <a:t>: </a:t>
            </a:r>
          </a:p>
          <a:p>
            <a:pPr marL="0" indent="0" algn="just" eaLnBrk="1" fontAlgn="auto" hangingPunct="1">
              <a:lnSpc>
                <a:spcPct val="110000"/>
              </a:lnSpc>
              <a:spcBef>
                <a:spcPts val="0"/>
              </a:spcBef>
              <a:spcAft>
                <a:spcPts val="0"/>
              </a:spcAft>
              <a:buFont typeface="Arial"/>
              <a:buNone/>
              <a:defRPr/>
            </a:pPr>
            <a:r>
              <a:rPr lang="it-IT">
                <a:solidFill>
                  <a:schemeClr val="tx1">
                    <a:lumMod val="85000"/>
                    <a:lumOff val="15000"/>
                  </a:schemeClr>
                </a:solidFill>
              </a:rPr>
              <a:t>Varrone, </a:t>
            </a:r>
            <a:r>
              <a:rPr lang="it-IT" i="1">
                <a:solidFill>
                  <a:schemeClr val="tx1">
                    <a:lumMod val="85000"/>
                    <a:lumOff val="15000"/>
                  </a:schemeClr>
                </a:solidFill>
              </a:rPr>
              <a:t>De</a:t>
            </a:r>
            <a:r>
              <a:rPr lang="it-IT">
                <a:solidFill>
                  <a:schemeClr val="tx1">
                    <a:lumMod val="85000"/>
                    <a:lumOff val="15000"/>
                  </a:schemeClr>
                </a:solidFill>
              </a:rPr>
              <a:t> </a:t>
            </a:r>
            <a:r>
              <a:rPr lang="it-IT" i="1">
                <a:solidFill>
                  <a:schemeClr val="tx1">
                    <a:lumMod val="85000"/>
                    <a:lumOff val="15000"/>
                  </a:schemeClr>
                </a:solidFill>
              </a:rPr>
              <a:t>Lingua Latina</a:t>
            </a:r>
            <a:r>
              <a:rPr lang="it-IT">
                <a:solidFill>
                  <a:schemeClr val="tx1">
                    <a:lumMod val="85000"/>
                    <a:lumOff val="15000"/>
                  </a:schemeClr>
                </a:solidFill>
              </a:rPr>
              <a:t>,</a:t>
            </a:r>
            <a:r>
              <a:rPr lang="it-IT" i="1">
                <a:solidFill>
                  <a:schemeClr val="tx1">
                    <a:lumMod val="85000"/>
                    <a:lumOff val="15000"/>
                  </a:schemeClr>
                </a:solidFill>
              </a:rPr>
              <a:t>  </a:t>
            </a:r>
            <a:r>
              <a:rPr lang="it-IT">
                <a:solidFill>
                  <a:schemeClr val="tx1">
                    <a:lumMod val="85000"/>
                    <a:lumOff val="15000"/>
                  </a:schemeClr>
                </a:solidFill>
              </a:rPr>
              <a:t>X 72-78; Cicerone,  </a:t>
            </a:r>
            <a:r>
              <a:rPr lang="it-IT" i="1">
                <a:solidFill>
                  <a:schemeClr val="tx1">
                    <a:lumMod val="85000"/>
                    <a:lumOff val="15000"/>
                  </a:schemeClr>
                </a:solidFill>
              </a:rPr>
              <a:t>De oratore</a:t>
            </a:r>
            <a:r>
              <a:rPr lang="it-IT">
                <a:solidFill>
                  <a:schemeClr val="tx1">
                    <a:lumMod val="85000"/>
                    <a:lumOff val="15000"/>
                  </a:schemeClr>
                </a:solidFill>
              </a:rPr>
              <a:t>,</a:t>
            </a:r>
            <a:r>
              <a:rPr lang="it-IT" i="1">
                <a:solidFill>
                  <a:schemeClr val="tx1">
                    <a:lumMod val="85000"/>
                    <a:lumOff val="15000"/>
                  </a:schemeClr>
                </a:solidFill>
              </a:rPr>
              <a:t> </a:t>
            </a:r>
            <a:r>
              <a:rPr lang="it-IT">
                <a:solidFill>
                  <a:schemeClr val="tx1">
                    <a:lumMod val="85000"/>
                    <a:lumOff val="15000"/>
                  </a:schemeClr>
                </a:solidFill>
              </a:rPr>
              <a:t>I 149-159; Orazio, </a:t>
            </a:r>
            <a:r>
              <a:rPr lang="it-IT" i="1">
                <a:solidFill>
                  <a:schemeClr val="tx1">
                    <a:lumMod val="85000"/>
                    <a:lumOff val="15000"/>
                  </a:schemeClr>
                </a:solidFill>
              </a:rPr>
              <a:t>Ars poetica</a:t>
            </a:r>
            <a:r>
              <a:rPr lang="it-IT">
                <a:solidFill>
                  <a:schemeClr val="tx1">
                    <a:lumMod val="85000"/>
                    <a:lumOff val="15000"/>
                  </a:schemeClr>
                </a:solidFill>
              </a:rPr>
              <a:t>,</a:t>
            </a:r>
            <a:r>
              <a:rPr lang="it-IT" i="1">
                <a:solidFill>
                  <a:schemeClr val="tx1">
                    <a:lumMod val="85000"/>
                    <a:lumOff val="15000"/>
                  </a:schemeClr>
                </a:solidFill>
              </a:rPr>
              <a:t> </a:t>
            </a:r>
            <a:r>
              <a:rPr lang="it-IT">
                <a:solidFill>
                  <a:schemeClr val="tx1">
                    <a:lumMod val="85000"/>
                    <a:lumOff val="15000"/>
                  </a:schemeClr>
                </a:solidFill>
              </a:rPr>
              <a:t>38-72; Quintiliano, </a:t>
            </a:r>
            <a:r>
              <a:rPr lang="it-IT" i="1">
                <a:solidFill>
                  <a:schemeClr val="tx1">
                    <a:lumMod val="85000"/>
                    <a:lumOff val="15000"/>
                  </a:schemeClr>
                </a:solidFill>
              </a:rPr>
              <a:t>Institutio oratoria</a:t>
            </a:r>
            <a:r>
              <a:rPr lang="it-IT">
                <a:solidFill>
                  <a:schemeClr val="tx1">
                    <a:lumMod val="85000"/>
                    <a:lumOff val="15000"/>
                  </a:schemeClr>
                </a:solidFill>
              </a:rPr>
              <a:t>,</a:t>
            </a:r>
            <a:r>
              <a:rPr lang="it-IT" i="1">
                <a:solidFill>
                  <a:schemeClr val="tx1">
                    <a:lumMod val="85000"/>
                    <a:lumOff val="15000"/>
                  </a:schemeClr>
                </a:solidFill>
              </a:rPr>
              <a:t> </a:t>
            </a:r>
            <a:r>
              <a:rPr lang="it-IT">
                <a:solidFill>
                  <a:schemeClr val="tx1">
                    <a:lumMod val="85000"/>
                    <a:lumOff val="15000"/>
                  </a:schemeClr>
                </a:solidFill>
              </a:rPr>
              <a:t>I 4; Plinio il Giovane,</a:t>
            </a:r>
            <a:r>
              <a:rPr lang="it-IT" i="1">
                <a:solidFill>
                  <a:schemeClr val="tx1">
                    <a:lumMod val="85000"/>
                    <a:lumOff val="15000"/>
                  </a:schemeClr>
                </a:solidFill>
              </a:rPr>
              <a:t> Epistulae</a:t>
            </a:r>
            <a:r>
              <a:rPr lang="it-IT">
                <a:solidFill>
                  <a:schemeClr val="tx1">
                    <a:lumMod val="85000"/>
                    <a:lumOff val="15000"/>
                  </a:schemeClr>
                </a:solidFill>
              </a:rPr>
              <a:t>, VII 9; Macrobio, </a:t>
            </a:r>
            <a:r>
              <a:rPr lang="it-IT" i="1">
                <a:solidFill>
                  <a:schemeClr val="tx1">
                    <a:lumMod val="85000"/>
                    <a:lumOff val="15000"/>
                  </a:schemeClr>
                </a:solidFill>
              </a:rPr>
              <a:t>Saturnalia</a:t>
            </a:r>
            <a:r>
              <a:rPr lang="it-IT">
                <a:solidFill>
                  <a:schemeClr val="tx1">
                    <a:lumMod val="85000"/>
                    <a:lumOff val="15000"/>
                  </a:schemeClr>
                </a:solidFill>
              </a:rPr>
              <a:t>,</a:t>
            </a:r>
            <a:r>
              <a:rPr lang="it-IT" i="1">
                <a:solidFill>
                  <a:schemeClr val="tx1">
                    <a:lumMod val="85000"/>
                    <a:lumOff val="15000"/>
                  </a:schemeClr>
                </a:solidFill>
              </a:rPr>
              <a:t> </a:t>
            </a:r>
            <a:r>
              <a:rPr lang="it-IT">
                <a:solidFill>
                  <a:schemeClr val="tx1">
                    <a:lumMod val="85000"/>
                    <a:lumOff val="15000"/>
                  </a:schemeClr>
                </a:solidFill>
              </a:rPr>
              <a:t>V 1.</a:t>
            </a:r>
          </a:p>
          <a:p>
            <a:pPr marL="0" indent="0" algn="just" eaLnBrk="1" fontAlgn="auto" hangingPunct="1">
              <a:lnSpc>
                <a:spcPct val="110000"/>
              </a:lnSpc>
              <a:spcBef>
                <a:spcPts val="0"/>
              </a:spcBef>
              <a:spcAft>
                <a:spcPts val="0"/>
              </a:spcAft>
              <a:buFont typeface="Arial"/>
              <a:buNone/>
              <a:defRPr/>
            </a:pPr>
            <a:r>
              <a:rPr lang="it-IT" sz="2000">
                <a:solidFill>
                  <a:schemeClr val="tx1">
                    <a:lumMod val="85000"/>
                    <a:lumOff val="15000"/>
                  </a:schemeClr>
                </a:solidFill>
                <a:latin typeface="+mj-lt"/>
                <a:cs typeface="Times New Roman" panose="02020603050405020304" pitchFamily="18" charset="0"/>
              </a:rPr>
              <a:t> </a:t>
            </a:r>
          </a:p>
          <a:p>
            <a:pPr eaLnBrk="1" fontAlgn="auto" hangingPunct="1">
              <a:buFont typeface="Arial"/>
              <a:buChar char="•"/>
              <a:defRPr/>
            </a:pPr>
            <a:endParaRPr lang="it-IT">
              <a:solidFill>
                <a:schemeClr val="tx1">
                  <a:lumMod val="85000"/>
                  <a:lumOff val="15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Segnaposto contenuto 4" descr="Immagine che contiene testo&#10;&#10;Descrizione generata automaticamente">
            <a:extLst>
              <a:ext uri="{FF2B5EF4-FFF2-40B4-BE49-F238E27FC236}">
                <a16:creationId xmlns:a16="http://schemas.microsoft.com/office/drawing/2014/main" id="{2C73652B-6EC9-43FE-84EA-3685D7AB1B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Segnaposto contenuto 4" descr="Immagine che contiene testo&#10;&#10;Descrizione generata automaticamente">
            <a:extLst>
              <a:ext uri="{FF2B5EF4-FFF2-40B4-BE49-F238E27FC236}">
                <a16:creationId xmlns:a16="http://schemas.microsoft.com/office/drawing/2014/main" id="{C3358C1F-C5B8-4D17-958B-7EE2592538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blipFill dpi="0" rotWithShape="1">
            <a:blip r:embed="rId3"/>
            <a:srcRect/>
            <a:tile tx="0" ty="0" sx="100000" sy="100000" flip="none" algn="tl"/>
          </a:blip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contenuto 2">
            <a:extLst>
              <a:ext uri="{FF2B5EF4-FFF2-40B4-BE49-F238E27FC236}">
                <a16:creationId xmlns:a16="http://schemas.microsoft.com/office/drawing/2014/main" id="{81845833-E38C-4138-B8B3-F2F827644840}"/>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ctr" eaLnBrk="1" hangingPunct="1">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pPr>
            <a:endParaRPr lang="it-IT" altLang="it-IT" sz="2800">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pPr>
            <a:r>
              <a:rPr lang="it-IT" altLang="it-IT" sz="2800">
                <a:latin typeface="Times New Roman" panose="02020603050405020304" pitchFamily="18" charset="0"/>
                <a:cs typeface="Times New Roman" panose="02020603050405020304" pitchFamily="18" charset="0"/>
              </a:rPr>
              <a:t>(da L.R. Palmer, </a:t>
            </a:r>
            <a:r>
              <a:rPr lang="it-IT" altLang="it-IT" sz="2800" i="1">
                <a:latin typeface="Times New Roman" panose="02020603050405020304" pitchFamily="18" charset="0"/>
                <a:cs typeface="Times New Roman" panose="02020603050405020304" pitchFamily="18" charset="0"/>
              </a:rPr>
              <a:t>La lingua latina</a:t>
            </a:r>
            <a:r>
              <a:rPr lang="it-IT" altLang="it-IT" sz="2800">
                <a:latin typeface="Times New Roman" panose="02020603050405020304" pitchFamily="18" charset="0"/>
                <a:cs typeface="Times New Roman" panose="02020603050405020304" pitchFamily="18" charset="0"/>
              </a:rPr>
              <a:t>, Torino 1977, pp. 257-258)</a:t>
            </a:r>
          </a:p>
        </p:txBody>
      </p:sp>
      <p:pic>
        <p:nvPicPr>
          <p:cNvPr id="63491" name="Immagine 4" descr="Immagine che contiene testo&#10;&#10;Descrizione generata automaticamente">
            <a:extLst>
              <a:ext uri="{FF2B5EF4-FFF2-40B4-BE49-F238E27FC236}">
                <a16:creationId xmlns:a16="http://schemas.microsoft.com/office/drawing/2014/main" id="{EC7A976F-B8EB-4E4D-9307-D16ADFE58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3250"/>
            <a:ext cx="12192000"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5C2CA14-6051-457D-9CC0-C5AD6DB0CD17}"/>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marL="0" indent="0" algn="ctr"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L’Accento</a:t>
            </a:r>
          </a:p>
          <a:p>
            <a:pPr algn="just" eaLnBrk="1" fontAlgn="auto" hangingPunct="1">
              <a:spcBef>
                <a:spcPts val="0"/>
              </a:spcBef>
              <a:spcAft>
                <a:spcPts val="0"/>
              </a:spcAft>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Distinzione tra:  </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accento intensivo (dinamico, espiratorio)</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accento di altezza (melodico, musicale, cromatico)</a:t>
            </a:r>
          </a:p>
          <a:p>
            <a:pPr algn="just" eaLnBrk="1" fontAlgn="auto" hangingPunct="1">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La distinzione tra lingue ad accento intensivo e lingue ad accento di altezza è accettabile tenendo conto del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valore distintivo</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della funzione fonologica.</a:t>
            </a:r>
          </a:p>
          <a:p>
            <a:pPr algn="just" eaLnBrk="1" fontAlgn="auto" hangingPunct="1">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Fonetica e prosodia  →    sillaba   →   4 tipi sillabici:</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 sola vocale</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 consonante iniziale + vocale</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 vocale + consonante di chiusura</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 consonante iniziale + vocale + consonante di chiusura</a:t>
            </a:r>
          </a:p>
          <a:p>
            <a:pPr marL="0" indent="0" algn="just" eaLnBrk="1" fontAlgn="auto" hangingPunct="1">
              <a:spcBef>
                <a:spcPts val="0"/>
              </a:spcBef>
              <a:spcAft>
                <a:spcPts val="0"/>
              </a:spcAft>
              <a:buFont typeface="Arial"/>
              <a:buNone/>
              <a:defRPr/>
            </a:pPr>
            <a:endParaRPr lang="it-IT" sz="20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Valore distintivo della quantità nel latino  ↔  valore distintivo della vocale e della consonante di chiusura</a:t>
            </a:r>
          </a:p>
          <a:p>
            <a:pPr marL="0" indent="0" algn="just"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sillabe aperte  = sillabe senza consonante di chiusura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(quantità breve o lunga a seconda della quantità della vocale)</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 sillabe chiuse = sillabe con consonante di chiusura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(quantità sempre lunga a prescindere dalla quantità della vocale)</a:t>
            </a:r>
          </a:p>
        </p:txBody>
      </p:sp>
      <p:sp>
        <p:nvSpPr>
          <p:cNvPr id="4" name="Parentesi graffa chiusa 3">
            <a:extLst>
              <a:ext uri="{FF2B5EF4-FFF2-40B4-BE49-F238E27FC236}">
                <a16:creationId xmlns:a16="http://schemas.microsoft.com/office/drawing/2014/main" id="{71CE5545-6753-4E8A-8606-78781F9E6C59}"/>
              </a:ext>
            </a:extLst>
          </p:cNvPr>
          <p:cNvSpPr/>
          <p:nvPr/>
        </p:nvSpPr>
        <p:spPr>
          <a:xfrm rot="5400000">
            <a:off x="5574506" y="1505744"/>
            <a:ext cx="436563" cy="633412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B3BA39C-8D2D-4820-8B7E-347C170B21BB}"/>
              </a:ext>
            </a:extLst>
          </p:cNvPr>
          <p:cNvSpPr>
            <a:spLocks noGrp="1"/>
          </p:cNvSpPr>
          <p:nvPr>
            <p:ph idx="1"/>
          </p:nvPr>
        </p:nvSpPr>
        <p:spPr>
          <a:xfrm>
            <a:off x="0" y="0"/>
            <a:ext cx="12192000" cy="6858000"/>
          </a:xfrm>
          <a:blipFill>
            <a:blip r:embed="rId2"/>
            <a:tile tx="0" ty="0" sx="100000" sy="100000" flip="none" algn="tl"/>
          </a:blipFill>
        </p:spPr>
        <p:txBody>
          <a:bodyPr rtlCol="0">
            <a:normAutofit fontScale="77500" lnSpcReduction="20000"/>
          </a:bodyPr>
          <a:lstStyle/>
          <a:p>
            <a:pPr algn="just" eaLnBrk="1" fontAlgn="auto" hangingPunct="1">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In indoeuropeo:  accento prevalentemente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musicale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e libero</a:t>
            </a:r>
          </a:p>
          <a:p>
            <a:pPr algn="just" eaLnBrk="1" fontAlgn="auto" hangingPunct="1">
              <a:lnSpc>
                <a:spcPct val="120000"/>
              </a:lnSpc>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In greco:  accento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musicale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(intensivo nella fase tarda – con tracce già nel II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sec.d.C</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 e poi nel greco moderno) </a:t>
            </a:r>
          </a:p>
          <a:p>
            <a:pPr marL="0" indent="0" algn="just" eaLnBrk="1" fontAlgn="auto" hangingPunct="1">
              <a:lnSpc>
                <a:spcPct val="12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terminologia dei grammatici:  </a:t>
            </a:r>
            <a:r>
              <a:rPr lang="el-GR" sz="2100" dirty="0">
                <a:solidFill>
                  <a:schemeClr val="tx1">
                    <a:lumMod val="85000"/>
                    <a:lumOff val="15000"/>
                  </a:schemeClr>
                </a:solidFill>
                <a:latin typeface="Times New Roman" panose="02020603050405020304" pitchFamily="18" charset="0"/>
                <a:cs typeface="Times New Roman" panose="02020603050405020304" pitchFamily="18" charset="0"/>
              </a:rPr>
              <a:t>προσῳδία</a:t>
            </a: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l-GR" sz="2100" dirty="0">
                <a:solidFill>
                  <a:schemeClr val="tx1">
                    <a:lumMod val="85000"/>
                    <a:lumOff val="15000"/>
                  </a:schemeClr>
                </a:solidFill>
                <a:latin typeface="Times New Roman" panose="02020603050405020304" pitchFamily="18" charset="0"/>
                <a:cs typeface="Times New Roman" panose="02020603050405020304" pitchFamily="18" charset="0"/>
              </a:rPr>
              <a:t>βαρεῖα</a:t>
            </a: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l-GR" sz="2100" dirty="0">
                <a:solidFill>
                  <a:schemeClr val="tx1">
                    <a:lumMod val="85000"/>
                    <a:lumOff val="15000"/>
                  </a:schemeClr>
                </a:solidFill>
                <a:latin typeface="Times New Roman" panose="02020603050405020304" pitchFamily="18" charset="0"/>
                <a:cs typeface="Times New Roman" panose="02020603050405020304" pitchFamily="18" charset="0"/>
              </a:rPr>
              <a:t>ὀξεῖα</a:t>
            </a:r>
            <a:endParaRPr lang="it-IT" sz="21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2000" dirty="0">
              <a:solidFill>
                <a:schemeClr val="tx1">
                  <a:lumMod val="85000"/>
                  <a:lumOff val="15000"/>
                </a:schemeClr>
              </a:solidFill>
            </a:endParaRP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In latino  difficile individuazione del tipo di accento dovuta a tre fattori principali:</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(a)     incertezza nell’interpretazione dei testimonianze dei grammatici (adozione della terminologia greca)</a:t>
            </a:r>
          </a:p>
          <a:p>
            <a:pPr marL="0" indent="0" algn="just" eaLnBrk="1" fontAlgn="auto" hangingPunct="1">
              <a:spcBef>
                <a:spcPts val="0"/>
              </a:spcBef>
              <a:spcAft>
                <a:spcPts val="0"/>
              </a:spcAft>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(b)     dati che derivano dalla fonetica e dalla grammatica comparata delle lingue indoeuropee</a:t>
            </a:r>
          </a:p>
          <a:p>
            <a:pPr marL="0" indent="0" algn="just" eaLnBrk="1" fontAlgn="auto" hangingPunct="1">
              <a:spcBef>
                <a:spcPts val="0"/>
              </a:spcBef>
              <a:spcAft>
                <a:spcPts val="0"/>
              </a:spcAft>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(c)     lingue romanze  (principalmente accento intensivo)</a:t>
            </a:r>
          </a:p>
          <a:p>
            <a:pPr marL="0" indent="0" algn="just" eaLnBrk="1" fontAlgn="auto" hangingPunct="1">
              <a:spcBef>
                <a:spcPts val="0"/>
              </a:spcBef>
              <a:spcAft>
                <a:spcPts val="0"/>
              </a:spcAft>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Due scuole di pensiero:   francese       accento musicale      tedesca       accento intensivo</a:t>
            </a:r>
          </a:p>
          <a:p>
            <a:pPr algn="just"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Tentativi di mediazione:  </a:t>
            </a: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(1) coesistenza musicalità + intensità  </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(2) accento fortemente centralizzato (nel latino) </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accento debolmente centralizzato (greco e sanscrito) </a:t>
            </a:r>
          </a:p>
          <a:p>
            <a:pPr marL="0" indent="0" algn="just"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Elementi a favore dell’ipotesi di accento intensivo:</a:t>
            </a:r>
          </a:p>
          <a:p>
            <a:pPr algn="just" eaLnBrk="1" fontAlgn="auto" hangingPunct="1">
              <a:spcBef>
                <a:spcPts val="0"/>
              </a:spcBef>
              <a:spcAft>
                <a:spcPts val="0"/>
              </a:spcAft>
              <a:buFontTx/>
              <a:buChar char="-"/>
              <a:defRPr/>
            </a:pPr>
            <a:endParaRPr lang="it-IT" sz="21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 tendenza alla sincope presente in tutte le fasi della lingua latina </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 indebolimento  delle vocali in sillaba non iniziale</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 sincope e indebolimento vocalico non riguardano mai l’elemento vocalico della sillaba iniziale </a:t>
            </a:r>
          </a:p>
          <a:p>
            <a:pPr marL="0" indent="0" algn="just" eaLnBrk="1" fontAlgn="auto" hangingPunct="1">
              <a:spcBef>
                <a:spcPts val="0"/>
              </a:spcBef>
              <a:spcAft>
                <a:spcPts val="0"/>
              </a:spcAft>
              <a:buFont typeface="Arial"/>
              <a:buNone/>
              <a:defRPr/>
            </a:pPr>
            <a:r>
              <a:rPr lang="it-IT" sz="2100" dirty="0">
                <a:solidFill>
                  <a:schemeClr val="tx1">
                    <a:lumMod val="85000"/>
                    <a:lumOff val="15000"/>
                  </a:schemeClr>
                </a:solidFill>
                <a:latin typeface="Times New Roman" panose="02020603050405020304" pitchFamily="18" charset="0"/>
                <a:cs typeface="Times New Roman" panose="02020603050405020304" pitchFamily="18" charset="0"/>
              </a:rPr>
              <a:t>          ‣ abbreviazione giambica</a:t>
            </a:r>
          </a:p>
          <a:p>
            <a:pPr marL="0" indent="0" algn="just" eaLnBrk="1" fontAlgn="auto" hangingPunct="1">
              <a:spcBef>
                <a:spcPts val="0"/>
              </a:spcBef>
              <a:spcAft>
                <a:spcPts val="0"/>
              </a:spcAft>
              <a:buFont typeface="Arial"/>
              <a:buNone/>
              <a:defRPr/>
            </a:pPr>
            <a:r>
              <a:rPr lang="it-IT" sz="2200" dirty="0">
                <a:solidFill>
                  <a:schemeClr val="tx1">
                    <a:lumMod val="85000"/>
                    <a:lumOff val="15000"/>
                  </a:schemeClr>
                </a:solidFill>
                <a:latin typeface="Times New Roman" panose="02020603050405020304" pitchFamily="18" charset="0"/>
                <a:cs typeface="Times New Roman" panose="02020603050405020304" pitchFamily="18" charset="0"/>
              </a:rPr>
              <a:t>           </a:t>
            </a: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Possibile fase di transizione e coesistenza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cf</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esempio della versificazione plautina)</a:t>
            </a:r>
          </a:p>
          <a:p>
            <a:pPr marL="0" indent="0" algn="just" eaLnBrk="1" fontAlgn="auto" hangingPunct="1">
              <a:spcBef>
                <a:spcPts val="0"/>
              </a:spcBef>
              <a:spcAft>
                <a:spcPts val="0"/>
              </a:spcAft>
              <a:buFont typeface="Arial"/>
              <a:buNone/>
              <a:defRPr/>
            </a:pPr>
            <a:endParaRPr lang="it-IT" sz="28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endParaRPr lang="it-IT"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rPr>
              <a:t> </a:t>
            </a:r>
          </a:p>
        </p:txBody>
      </p:sp>
      <p:sp>
        <p:nvSpPr>
          <p:cNvPr id="7" name="Freccia curva 6">
            <a:extLst>
              <a:ext uri="{FF2B5EF4-FFF2-40B4-BE49-F238E27FC236}">
                <a16:creationId xmlns:a16="http://schemas.microsoft.com/office/drawing/2014/main" id="{5D939C8A-0273-4225-B8E2-43012E6127C3}"/>
              </a:ext>
            </a:extLst>
          </p:cNvPr>
          <p:cNvSpPr/>
          <p:nvPr/>
        </p:nvSpPr>
        <p:spPr>
          <a:xfrm rot="5400000">
            <a:off x="8485188" y="1585913"/>
            <a:ext cx="319087" cy="268287"/>
          </a:xfrm>
          <a:prstGeom prst="bentArrow">
            <a:avLst>
              <a:gd name="adj1" fmla="val 13636"/>
              <a:gd name="adj2" fmla="val 25000"/>
              <a:gd name="adj3" fmla="val 25000"/>
              <a:gd name="adj4" fmla="val 324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reccia a destra 7">
            <a:extLst>
              <a:ext uri="{FF2B5EF4-FFF2-40B4-BE49-F238E27FC236}">
                <a16:creationId xmlns:a16="http://schemas.microsoft.com/office/drawing/2014/main" id="{389858DF-B4DE-460B-B01A-0369798BC43A}"/>
              </a:ext>
            </a:extLst>
          </p:cNvPr>
          <p:cNvSpPr/>
          <p:nvPr/>
        </p:nvSpPr>
        <p:spPr>
          <a:xfrm rot="16200000" flipH="1">
            <a:off x="4425950" y="1741488"/>
            <a:ext cx="185737" cy="90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9" name="Freccia a sinistra 8">
            <a:extLst>
              <a:ext uri="{FF2B5EF4-FFF2-40B4-BE49-F238E27FC236}">
                <a16:creationId xmlns:a16="http://schemas.microsoft.com/office/drawing/2014/main" id="{DB7DAD33-9E7C-4770-9EAC-33E77D1306D0}"/>
              </a:ext>
            </a:extLst>
          </p:cNvPr>
          <p:cNvSpPr/>
          <p:nvPr/>
        </p:nvSpPr>
        <p:spPr>
          <a:xfrm rot="16200000" flipV="1">
            <a:off x="715963" y="1741488"/>
            <a:ext cx="185737" cy="904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Freccia a destra 11">
            <a:extLst>
              <a:ext uri="{FF2B5EF4-FFF2-40B4-BE49-F238E27FC236}">
                <a16:creationId xmlns:a16="http://schemas.microsoft.com/office/drawing/2014/main" id="{32A9AB34-24B0-4B40-B832-5317D8E8F62F}"/>
              </a:ext>
            </a:extLst>
          </p:cNvPr>
          <p:cNvSpPr/>
          <p:nvPr/>
        </p:nvSpPr>
        <p:spPr>
          <a:xfrm>
            <a:off x="3727450" y="2801938"/>
            <a:ext cx="19843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3" name="Freccia a destra 12">
            <a:extLst>
              <a:ext uri="{FF2B5EF4-FFF2-40B4-BE49-F238E27FC236}">
                <a16:creationId xmlns:a16="http://schemas.microsoft.com/office/drawing/2014/main" id="{D0343555-C49F-4690-895E-52C2E9C4C8EE}"/>
              </a:ext>
            </a:extLst>
          </p:cNvPr>
          <p:cNvSpPr/>
          <p:nvPr/>
        </p:nvSpPr>
        <p:spPr>
          <a:xfrm>
            <a:off x="6888163" y="2809875"/>
            <a:ext cx="200025"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7" name="Freccia angolare in su 16">
            <a:extLst>
              <a:ext uri="{FF2B5EF4-FFF2-40B4-BE49-F238E27FC236}">
                <a16:creationId xmlns:a16="http://schemas.microsoft.com/office/drawing/2014/main" id="{1CF217F8-86BA-44A0-BF94-C27946D78FC1}"/>
              </a:ext>
            </a:extLst>
          </p:cNvPr>
          <p:cNvSpPr/>
          <p:nvPr/>
        </p:nvSpPr>
        <p:spPr>
          <a:xfrm rot="5400000">
            <a:off x="2717801" y="663575"/>
            <a:ext cx="184150" cy="95567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140D9B4-1F69-493A-992B-04AEA7F9F15B}"/>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Ipotesi sulla natura dell’accento latino in periodi differenti: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 accento intensivo in epoca antichissima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(e nelle fasi antiche nelle quali è attiva la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correptio</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iambica</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 accento musicale (in particolare nella lingua letteraria) in età classica </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(con una possibile fase di transizione)</a:t>
            </a:r>
          </a:p>
          <a:p>
            <a:pPr marL="0" indent="0" algn="just"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 accento intensivo dal III sec. d.C. (forse già dal II sec. d.C.)</a:t>
            </a:r>
          </a:p>
          <a:p>
            <a:pPr marL="0" indent="0" algn="just"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 </a:t>
            </a:r>
            <a:r>
              <a:rPr lang="it-IT">
                <a:solidFill>
                  <a:schemeClr val="tx1">
                    <a:lumMod val="85000"/>
                    <a:lumOff val="15000"/>
                  </a:schemeClr>
                </a:solidFill>
                <a:latin typeface="Times New Roman" panose="02020603050405020304" pitchFamily="18" charset="0"/>
                <a:cs typeface="Times New Roman" panose="02020603050405020304" pitchFamily="18" charset="0"/>
              </a:rPr>
              <a:t>accento intensivo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nelle lingue romanze </a:t>
            </a:r>
          </a:p>
          <a:p>
            <a:pPr marL="0" indent="0" algn="just" eaLnBrk="1" fontAlgn="auto" hangingPunct="1">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i="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E3E73B4-FBFD-4096-9729-624443500CF4}"/>
              </a:ext>
            </a:extLst>
          </p:cNvPr>
          <p:cNvSpPr>
            <a:spLocks noGrp="1"/>
          </p:cNvSpPr>
          <p:nvPr>
            <p:ph idx="1"/>
          </p:nvPr>
        </p:nvSpPr>
        <p:spPr>
          <a:xfrm>
            <a:off x="0" y="0"/>
            <a:ext cx="12192000" cy="6858000"/>
          </a:xfrm>
          <a:blipFill>
            <a:blip r:embed="rId2"/>
            <a:tile tx="0" ty="0" sx="100000" sy="100000" flip="none" algn="tl"/>
          </a:blipFill>
        </p:spPr>
        <p:txBody>
          <a:bodyPr rtlCol="0">
            <a:normAutofit fontScale="92500" lnSpcReduction="10000"/>
          </a:bodyPr>
          <a:lstStyle/>
          <a:p>
            <a:pPr eaLnBrk="1" fontAlgn="auto" hangingPunct="1">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Leggi dell’accento latino:</a:t>
            </a:r>
          </a:p>
          <a:p>
            <a:pPr marL="0" indent="0"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legge del trisillabismo</a:t>
            </a:r>
          </a:p>
          <a:p>
            <a:pPr marL="0" indent="0"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legge della baritonesi</a:t>
            </a:r>
          </a:p>
          <a:p>
            <a:pPr marL="0" indent="0"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legge della penultima</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legge dell’enclisi (enclitiche più utilizzate: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que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-ne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ve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ce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met</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pse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pte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nam</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indefinito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quis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Epectasi</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quando il nesso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encliticale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perde il valore originario nella consapevolezza dei parlanti e si verifica una coincidenza di unità fonica e valore semantico nuovo, si crea una nuova parola che risponde alla legge della penultima: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indidem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itidem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totidem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eadem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utinam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denique</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Per analogia invece non si verifica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epectasi</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in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utraque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pleraque</a:t>
            </a:r>
            <a:endParaRPr lang="it-IT" i="1"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Composizioni e giustapposizioni: è da escludere la presenza di enclitiche bisillabiche e si verificano perciò dei casi di composizione e giustapposizione con accentazioni per estensioni analogiche secondo le leggi dell’accento latino: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deinde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proinde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aliquando</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nequando</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tantummodo</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quandoquidem</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buFontTx/>
              <a:buChar char="-"/>
              <a:defRPr/>
            </a:pP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Ossitonie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secondarie:   apocope di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ĕ</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nelle enclitiche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cĕ</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nĕ</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nell’imperativo dei composti di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dico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e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duco</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sincope di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ĭ</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nella sillaba finale dei sostantivi in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atis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itis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dirty="0">
              <a:solidFill>
                <a:schemeClr val="tx1">
                  <a:lumMod val="85000"/>
                  <a:lumOff val="15000"/>
                </a:schemeClr>
              </a:solidFill>
            </a:endParaRPr>
          </a:p>
          <a:p>
            <a:pPr marL="0" indent="0" eaLnBrk="1" fontAlgn="auto" hangingPunct="1">
              <a:buFont typeface="Arial"/>
              <a:buNone/>
              <a:defRPr/>
            </a:pPr>
            <a:endParaRPr lang="it-IT" dirty="0">
              <a:solidFill>
                <a:schemeClr val="tx1">
                  <a:lumMod val="85000"/>
                  <a:lumOff val="15000"/>
                </a:scheme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9CF1426-7056-4DC9-A64D-710B01B34F55}"/>
              </a:ext>
            </a:extLst>
          </p:cNvPr>
          <p:cNvSpPr>
            <a:spLocks noGrp="1"/>
          </p:cNvSpPr>
          <p:nvPr>
            <p:ph idx="1"/>
          </p:nvPr>
        </p:nvSpPr>
        <p:spPr>
          <a:xfrm>
            <a:off x="0" y="0"/>
            <a:ext cx="12192000" cy="6858000"/>
          </a:xfrm>
          <a:blipFill>
            <a:blip r:embed="rId2"/>
            <a:tile tx="0" ty="0" sx="100000" sy="100000" flip="none" algn="tl"/>
          </a:blipFill>
        </p:spPr>
        <p:txBody>
          <a:bodyPr rtlCol="0">
            <a:normAutofit fontScale="47500" lnSpcReduction="20000"/>
          </a:bodyPr>
          <a:lstStyle/>
          <a:p>
            <a:pPr marL="0" indent="0" algn="ctr" eaLnBrk="1" fontAlgn="auto" hangingPunct="1">
              <a:buFont typeface="Arial"/>
              <a:buNone/>
              <a:defRPr/>
            </a:pPr>
            <a:r>
              <a:rPr lang="it-IT" sz="5100" i="1" dirty="0">
                <a:solidFill>
                  <a:schemeClr val="tx1">
                    <a:lumMod val="85000"/>
                    <a:lumOff val="15000"/>
                  </a:schemeClr>
                </a:solidFill>
                <a:latin typeface="Times New Roman" panose="02020603050405020304" pitchFamily="18" charset="0"/>
                <a:cs typeface="Times New Roman" panose="02020603050405020304" pitchFamily="18" charset="0"/>
              </a:rPr>
              <a:t>L’Apofonia</a:t>
            </a:r>
          </a:p>
          <a:p>
            <a:pPr marL="0" indent="0" algn="just" eaLnBrk="1" fontAlgn="auto" hangingPunct="1">
              <a:buFont typeface="Arial"/>
              <a:buNone/>
              <a:defRPr/>
            </a:pPr>
            <a:endParaRPr lang="it-IT" sz="36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spcBef>
                <a:spcPts val="0"/>
              </a:spcBef>
              <a:spcAft>
                <a:spcPts val="0"/>
              </a:spcAft>
              <a:buFontTx/>
              <a:buChar char="-"/>
              <a:defRPr/>
            </a:pP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Apofonia indoeuropea: variazione del timbro vocalico che caratterizza elementi costitutivi</a:t>
            </a:r>
          </a:p>
          <a:p>
            <a:pPr marL="0" indent="0" algn="just" eaLnBrk="1" fontAlgn="auto" hangingPunct="1">
              <a:spcBef>
                <a:spcPts val="0"/>
              </a:spcBef>
              <a:spcAft>
                <a:spcPts val="0"/>
              </a:spcAft>
              <a:buFont typeface="Arial"/>
              <a:buNone/>
              <a:defRPr/>
            </a:pP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                                                 della  parola → incide sulla funzione morfologica e semantica</a:t>
            </a:r>
          </a:p>
          <a:p>
            <a:pPr marL="0" indent="0" algn="just" eaLnBrk="1" fontAlgn="auto" hangingPunct="1">
              <a:buFont typeface="Arial"/>
              <a:buNone/>
              <a:defRPr/>
            </a:pPr>
            <a:r>
              <a:rPr lang="it-IT" sz="5100" i="1"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sz="5100"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movimento regolato secondo una gradazione di quantitativa</a:t>
            </a:r>
            <a:r>
              <a:rPr lang="it-IT" sz="5100">
                <a:solidFill>
                  <a:schemeClr val="tx1">
                    <a:lumMod val="85000"/>
                    <a:lumOff val="15000"/>
                  </a:schemeClr>
                </a:solidFill>
                <a:latin typeface="Times New Roman" panose="02020603050405020304" pitchFamily="18" charset="0"/>
                <a:cs typeface="Times New Roman" panose="02020603050405020304" pitchFamily="18" charset="0"/>
              </a:rPr>
              <a:t>:  normale </a:t>
            </a: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breve, allungata  </a:t>
            </a:r>
          </a:p>
          <a:p>
            <a:pPr marL="0" indent="0" algn="just" eaLnBrk="1" fontAlgn="auto" hangingPunct="1">
              <a:buFont typeface="Arial"/>
              <a:buNone/>
              <a:defRPr/>
            </a:pP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                                                                                   e timbrica:  medio (e), </a:t>
            </a:r>
            <a:r>
              <a:rPr lang="it-IT" sz="5100">
                <a:solidFill>
                  <a:schemeClr val="tx1">
                    <a:lumMod val="85000"/>
                    <a:lumOff val="15000"/>
                  </a:schemeClr>
                </a:solidFill>
                <a:latin typeface="Times New Roman" panose="02020603050405020304" pitchFamily="18" charset="0"/>
                <a:cs typeface="Times New Roman" panose="02020603050405020304" pitchFamily="18" charset="0"/>
              </a:rPr>
              <a:t>forte (o)</a:t>
            </a:r>
            <a:endParaRPr lang="it-IT" sz="51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sz="51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5100" dirty="0">
                <a:solidFill>
                  <a:schemeClr val="tx1">
                    <a:lumMod val="85000"/>
                    <a:lumOff val="15000"/>
                  </a:schemeClr>
                </a:solidFill>
                <a:latin typeface="Times New Roman" panose="02020603050405020304" pitchFamily="18" charset="0"/>
                <a:cs typeface="Times New Roman" panose="02020603050405020304" pitchFamily="18" charset="0"/>
              </a:rPr>
              <a:t>                        4  alternanze:</a:t>
            </a:r>
          </a:p>
          <a:p>
            <a:pPr marL="0" indent="0" algn="just" eaLnBrk="1" fontAlgn="auto" hangingPunct="1">
              <a:buFont typeface="Arial"/>
              <a:buNone/>
              <a:defRPr/>
            </a:pPr>
            <a:endParaRPr lang="it-IT" sz="32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grado normale medio:    ĕ        ulteriore riduzione  → scomparsa della vocale    =  grado normale ridotto:  </a:t>
            </a:r>
            <a:r>
              <a:rPr lang="it-IT" sz="3400" i="1" dirty="0">
                <a:solidFill>
                  <a:schemeClr val="tx1">
                    <a:lumMod val="85000"/>
                    <a:lumOff val="15000"/>
                  </a:schemeClr>
                </a:solidFill>
                <a:latin typeface="Times New Roman" panose="02020603050405020304" pitchFamily="18" charset="0"/>
                <a:cs typeface="Times New Roman" panose="02020603050405020304" pitchFamily="18" charset="0"/>
              </a:rPr>
              <a:t>zero</a:t>
            </a:r>
            <a:endParaRPr lang="it-IT" sz="3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grado normale forte:      ŏ        ulteriore riduzione  → scomparsa della vocale    =  grado normale ridotto:  </a:t>
            </a:r>
            <a:r>
              <a:rPr lang="it-IT" sz="3400" i="1" dirty="0">
                <a:solidFill>
                  <a:schemeClr val="tx1">
                    <a:lumMod val="85000"/>
                    <a:lumOff val="15000"/>
                  </a:schemeClr>
                </a:solidFill>
                <a:latin typeface="Times New Roman" panose="02020603050405020304" pitchFamily="18" charset="0"/>
                <a:cs typeface="Times New Roman" panose="02020603050405020304" pitchFamily="18" charset="0"/>
              </a:rPr>
              <a:t>zero</a:t>
            </a:r>
            <a:endParaRPr lang="it-IT" sz="3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grado allungato medio:  ē        ulteriore riduzione  → vocale evanescente  ə       =  grado allungato ridotto: ə (= </a:t>
            </a:r>
            <a:r>
              <a:rPr lang="it-IT" sz="3400" dirty="0" err="1">
                <a:solidFill>
                  <a:schemeClr val="tx1">
                    <a:lumMod val="85000"/>
                    <a:lumOff val="15000"/>
                  </a:schemeClr>
                </a:solidFill>
                <a:latin typeface="Times New Roman" panose="02020603050405020304" pitchFamily="18" charset="0"/>
                <a:cs typeface="Times New Roman" panose="02020603050405020304" pitchFamily="18" charset="0"/>
              </a:rPr>
              <a:t>lat</a:t>
            </a: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 ă)</a:t>
            </a:r>
          </a:p>
          <a:p>
            <a:pPr marL="0" indent="0" algn="just" eaLnBrk="1" fontAlgn="auto" hangingPunct="1">
              <a:buFont typeface="Arial"/>
              <a:buNone/>
              <a:defRPr/>
            </a:pP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400">
                <a:solidFill>
                  <a:schemeClr val="tx1">
                    <a:lumMod val="85000"/>
                    <a:lumOff val="15000"/>
                  </a:schemeClr>
                </a:solidFill>
                <a:latin typeface="Times New Roman" panose="02020603050405020304" pitchFamily="18" charset="0"/>
                <a:cs typeface="Times New Roman" panose="02020603050405020304" pitchFamily="18" charset="0"/>
              </a:rPr>
              <a:t>grado allungato forte:     ō       ulteriore </a:t>
            </a: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riduzione  → vocale evanescente  ə       =  grado allungato ridotto: ə (= </a:t>
            </a:r>
            <a:r>
              <a:rPr lang="it-IT" sz="3400" dirty="0" err="1">
                <a:solidFill>
                  <a:schemeClr val="tx1">
                    <a:lumMod val="85000"/>
                    <a:lumOff val="15000"/>
                  </a:schemeClr>
                </a:solidFill>
                <a:latin typeface="Times New Roman" panose="02020603050405020304" pitchFamily="18" charset="0"/>
                <a:cs typeface="Times New Roman" panose="02020603050405020304" pitchFamily="18" charset="0"/>
              </a:rPr>
              <a:t>lat</a:t>
            </a:r>
            <a:r>
              <a:rPr lang="it-IT" sz="3400" dirty="0">
                <a:solidFill>
                  <a:schemeClr val="tx1">
                    <a:lumMod val="85000"/>
                    <a:lumOff val="15000"/>
                  </a:schemeClr>
                </a:solidFill>
                <a:latin typeface="Times New Roman" panose="02020603050405020304" pitchFamily="18" charset="0"/>
                <a:cs typeface="Times New Roman" panose="02020603050405020304" pitchFamily="18" charset="0"/>
              </a:rPr>
              <a:t>. → ă)</a:t>
            </a:r>
          </a:p>
          <a:p>
            <a:pPr marL="0" indent="0" algn="just" eaLnBrk="1" fontAlgn="auto" hangingPunct="1">
              <a:buFont typeface="Arial"/>
              <a:buNone/>
              <a:defRPr/>
            </a:pPr>
            <a:endParaRPr lang="it-IT" sz="34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sz="42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sz="2000"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2000"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endParaRPr lang="it-IT" sz="2000" i="1"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2000" i="1" dirty="0">
                <a:solidFill>
                  <a:schemeClr val="tx1">
                    <a:lumMod val="85000"/>
                    <a:lumOff val="15000"/>
                  </a:schemeClr>
                </a:solidFill>
                <a:latin typeface="Times New Roman" panose="02020603050405020304" pitchFamily="18" charset="0"/>
                <a:cs typeface="Times New Roman" panose="02020603050405020304" pitchFamily="18" charset="0"/>
              </a:rPr>
              <a:t>                                                  </a:t>
            </a:r>
          </a:p>
        </p:txBody>
      </p:sp>
      <p:sp>
        <p:nvSpPr>
          <p:cNvPr id="2" name="Freccia in giù 1">
            <a:extLst>
              <a:ext uri="{FF2B5EF4-FFF2-40B4-BE49-F238E27FC236}">
                <a16:creationId xmlns:a16="http://schemas.microsoft.com/office/drawing/2014/main" id="{FEDC49AB-90DE-4161-B8A1-2B7A8FD0A87F}"/>
              </a:ext>
            </a:extLst>
          </p:cNvPr>
          <p:cNvSpPr/>
          <p:nvPr/>
        </p:nvSpPr>
        <p:spPr>
          <a:xfrm>
            <a:off x="3340100" y="1100138"/>
            <a:ext cx="217488" cy="5699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cxnSp>
        <p:nvCxnSpPr>
          <p:cNvPr id="7" name="Connettore 2 6">
            <a:extLst>
              <a:ext uri="{FF2B5EF4-FFF2-40B4-BE49-F238E27FC236}">
                <a16:creationId xmlns:a16="http://schemas.microsoft.com/office/drawing/2014/main" id="{E268D2A8-3212-42AF-8DFF-DF776BE14F1B}"/>
              </a:ext>
            </a:extLst>
          </p:cNvPr>
          <p:cNvCxnSpPr>
            <a:cxnSpLocks/>
          </p:cNvCxnSpPr>
          <p:nvPr/>
        </p:nvCxnSpPr>
        <p:spPr>
          <a:xfrm flipH="1">
            <a:off x="3035300" y="2120900"/>
            <a:ext cx="2451100" cy="10064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Freccia angolare in su 8">
            <a:extLst>
              <a:ext uri="{FF2B5EF4-FFF2-40B4-BE49-F238E27FC236}">
                <a16:creationId xmlns:a16="http://schemas.microsoft.com/office/drawing/2014/main" id="{A4A397AD-7B8D-440F-8625-94BC7925EC5F}"/>
              </a:ext>
            </a:extLst>
          </p:cNvPr>
          <p:cNvSpPr/>
          <p:nvPr/>
        </p:nvSpPr>
        <p:spPr>
          <a:xfrm rot="10800000">
            <a:off x="1471613" y="3286125"/>
            <a:ext cx="277812" cy="4635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3187C4D-452C-457C-BACC-80F4A1026B58}"/>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Apofonia latina: </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mutamenti di timbro vocalico che avvengono quando una sillaba  con vocale breve</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dalla posizione iniziale o finale di parola viene a trovarsi in posizione interna</a:t>
            </a:r>
          </a:p>
          <a:p>
            <a:pPr eaLnBrk="1" fontAlgn="auto" hangingPunct="1">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in linea generale passaggio di timbri ‘chiari’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a</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verso timbri ‘scuri’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i, u</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il passaggio in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ĭ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e in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ŭ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avviene solo in sillaba aperta</a:t>
            </a:r>
          </a:p>
          <a:p>
            <a:pPr marL="0" indent="0" eaLnBrk="1" fontAlgn="auto" hangingPunct="1">
              <a:spcBef>
                <a:spcPts val="0"/>
              </a:spcBef>
              <a:spcAft>
                <a:spcPts val="0"/>
              </a:spcAft>
              <a:buFont typeface="Arial"/>
              <a:buNone/>
              <a:defRPr/>
            </a:pP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l’evoluzione verso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ĭ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si arresta allo stadio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ĕ </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in sillaba chiusa </a:t>
            </a:r>
          </a:p>
          <a:p>
            <a:pPr marL="0" indent="0" eaLnBrk="1" fontAlgn="auto" hangingPunct="1">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gli esiti dell’apofonia sono già presenti in epoca letteraria</a:t>
            </a:r>
          </a:p>
          <a:p>
            <a:pPr eaLnBrk="1" fontAlgn="auto" hangingPunct="1">
              <a:spcBef>
                <a:spcPts val="0"/>
              </a:spcBef>
              <a:spcAft>
                <a:spcPts val="0"/>
              </a:spcAft>
              <a:buFontTx/>
              <a:buChar char="-"/>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buFontTx/>
              <a:buChar char="-"/>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l’apofonia latina è meccanica ed è puramente fonetica perché non incide sui valori grammaticali e semantici della parola</a:t>
            </a:r>
          </a:p>
          <a:p>
            <a:pPr marL="0" indent="0" eaLnBrk="1" fontAlgn="auto" hangingPunct="1">
              <a:buFont typeface="Arial"/>
              <a:buNone/>
              <a:defRPr/>
            </a:pP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buFont typeface="Arial"/>
              <a:buNone/>
              <a:defRPr/>
            </a:pPr>
            <a:endParaRPr lang="it-IT" dirty="0">
              <a:solidFill>
                <a:schemeClr val="tx1">
                  <a:lumMod val="85000"/>
                  <a:lumOff val="15000"/>
                </a:schemeClr>
              </a:solidFill>
            </a:endParaRPr>
          </a:p>
        </p:txBody>
      </p:sp>
      <p:cxnSp>
        <p:nvCxnSpPr>
          <p:cNvPr id="4" name="Connettore 2 3">
            <a:extLst>
              <a:ext uri="{FF2B5EF4-FFF2-40B4-BE49-F238E27FC236}">
                <a16:creationId xmlns:a16="http://schemas.microsoft.com/office/drawing/2014/main" id="{55024C1C-396C-44CD-99C5-610C9EE4900B}"/>
              </a:ext>
            </a:extLst>
          </p:cNvPr>
          <p:cNvCxnSpPr/>
          <p:nvPr/>
        </p:nvCxnSpPr>
        <p:spPr>
          <a:xfrm>
            <a:off x="1231900" y="1173163"/>
            <a:ext cx="1431925" cy="8207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Freccia circolare a sinistra 5">
            <a:extLst>
              <a:ext uri="{FF2B5EF4-FFF2-40B4-BE49-F238E27FC236}">
                <a16:creationId xmlns:a16="http://schemas.microsoft.com/office/drawing/2014/main" id="{884DC3A9-BDE0-42DD-9540-5F37CDF16826}"/>
              </a:ext>
            </a:extLst>
          </p:cNvPr>
          <p:cNvSpPr/>
          <p:nvPr/>
        </p:nvSpPr>
        <p:spPr>
          <a:xfrm>
            <a:off x="9939338" y="2312988"/>
            <a:ext cx="371475" cy="762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Freccia circolare a destra 6">
            <a:extLst>
              <a:ext uri="{FF2B5EF4-FFF2-40B4-BE49-F238E27FC236}">
                <a16:creationId xmlns:a16="http://schemas.microsoft.com/office/drawing/2014/main" id="{8EF180C7-2CDE-46A1-ACAB-769E50F2CA0C}"/>
              </a:ext>
            </a:extLst>
          </p:cNvPr>
          <p:cNvSpPr/>
          <p:nvPr/>
        </p:nvSpPr>
        <p:spPr>
          <a:xfrm>
            <a:off x="1762125" y="2574925"/>
            <a:ext cx="371475" cy="59213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C034072-17FB-4F23-9415-5FE402508DC3}"/>
              </a:ext>
            </a:extLst>
          </p:cNvPr>
          <p:cNvSpPr>
            <a:spLocks noGrp="1"/>
          </p:cNvSpPr>
          <p:nvPr>
            <p:ph idx="1"/>
          </p:nvPr>
        </p:nvSpPr>
        <p:spPr>
          <a:xfrm>
            <a:off x="0" y="0"/>
            <a:ext cx="12222163" cy="6858000"/>
          </a:xfrm>
          <a:blipFill>
            <a:blip r:embed="rId2"/>
            <a:tile tx="0" ty="0" sx="100000" sy="100000" flip="none" algn="tl"/>
          </a:blipFill>
        </p:spPr>
        <p:txBody>
          <a:bodyPr rtlCol="0">
            <a:normAutofit fontScale="25000" lnSpcReduction="20000"/>
          </a:bodyPr>
          <a:lstStyle/>
          <a:p>
            <a:pPr marL="0" indent="0" algn="ctr" eaLnBrk="1" fontAlgn="auto" hangingPunct="1">
              <a:spcBef>
                <a:spcPts val="0"/>
              </a:spcBef>
              <a:spcAft>
                <a:spcPts val="0"/>
              </a:spcAft>
              <a:buFont typeface="Arial"/>
              <a:buNone/>
              <a:defRPr/>
            </a:pPr>
            <a:r>
              <a:rPr lang="it-IT" sz="9600" i="1">
                <a:solidFill>
                  <a:schemeClr val="tx1">
                    <a:lumMod val="85000"/>
                    <a:lumOff val="15000"/>
                  </a:schemeClr>
                </a:solidFill>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L’Indoeuropeo: caratteristiche principali </a:t>
            </a:r>
          </a:p>
          <a:p>
            <a:pPr marL="0" indent="0" algn="ctr" eaLnBrk="1" fontAlgn="auto" hangingPunct="1">
              <a:spcBef>
                <a:spcPts val="0"/>
              </a:spcBef>
              <a:spcAft>
                <a:spcPts val="0"/>
              </a:spcAft>
              <a:buFont typeface="Arial"/>
              <a:buNone/>
              <a:defRPr/>
            </a:pPr>
            <a:endParaRPr lang="it-IT" sz="2000"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lnSpc>
                <a:spcPct val="120000"/>
              </a:lnSpc>
              <a:spcBef>
                <a:spcPts val="0"/>
              </a:spcBef>
              <a:spcAft>
                <a:spcPts val="0"/>
              </a:spcAft>
              <a:buFontTx/>
              <a:buChar char="-"/>
              <a:defRPr/>
            </a:pPr>
            <a:r>
              <a:rPr lang="it-IT" sz="9600" i="1" u="sng">
                <a:solidFill>
                  <a:schemeClr val="tx1">
                    <a:lumMod val="85000"/>
                    <a:lumOff val="15000"/>
                  </a:schemeClr>
                </a:solidFill>
                <a:latin typeface="Times New Roman" panose="02020603050405020304" pitchFamily="18" charset="0"/>
                <a:cs typeface="Times New Roman" panose="02020603050405020304" pitchFamily="18" charset="0"/>
              </a:rPr>
              <a:t>Vocali </a:t>
            </a:r>
            <a:endParaRPr lang="it-IT" sz="96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a, e, i, o, u  /  ā, ē, ī, ō, ū       </a:t>
            </a:r>
          </a:p>
          <a:p>
            <a:pPr algn="just" eaLnBrk="1" fontAlgn="auto" hangingPunct="1">
              <a:lnSpc>
                <a:spcPct val="120000"/>
              </a:lnSpc>
              <a:spcBef>
                <a:spcPts val="0"/>
              </a:spcBef>
              <a:spcAft>
                <a:spcPts val="0"/>
              </a:spcAft>
              <a:buFontTx/>
              <a:buChar char="-"/>
              <a:defRPr/>
            </a:pPr>
            <a:r>
              <a:rPr lang="it-IT" sz="9600" i="1" u="sng">
                <a:solidFill>
                  <a:schemeClr val="tx1">
                    <a:lumMod val="85000"/>
                    <a:lumOff val="15000"/>
                  </a:schemeClr>
                </a:solidFill>
                <a:latin typeface="Times New Roman" panose="02020603050405020304" pitchFamily="18" charset="0"/>
                <a:cs typeface="Times New Roman" panose="02020603050405020304" pitchFamily="18" charset="0"/>
              </a:rPr>
              <a:t>Semivocali</a:t>
            </a:r>
            <a:endParaRPr lang="it-IT" sz="96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y (i) , w (u)    </a:t>
            </a:r>
          </a:p>
          <a:p>
            <a:pPr algn="just" eaLnBrk="1" fontAlgn="auto" hangingPunct="1">
              <a:lnSpc>
                <a:spcPct val="120000"/>
              </a:lnSpc>
              <a:spcBef>
                <a:spcPts val="0"/>
              </a:spcBef>
              <a:spcAft>
                <a:spcPts val="0"/>
              </a:spcAft>
              <a:buFontTx/>
              <a:buChar char="-"/>
              <a:defRPr/>
            </a:pPr>
            <a:r>
              <a:rPr lang="it-IT" sz="9600" i="1" u="sng">
                <a:solidFill>
                  <a:schemeClr val="tx1">
                    <a:lumMod val="85000"/>
                    <a:lumOff val="15000"/>
                  </a:schemeClr>
                </a:solidFill>
                <a:latin typeface="Times New Roman" panose="02020603050405020304" pitchFamily="18" charset="0"/>
                <a:cs typeface="Times New Roman" panose="02020603050405020304" pitchFamily="18" charset="0"/>
              </a:rPr>
              <a:t>Sonanti</a:t>
            </a:r>
            <a:endParaRPr lang="it-IT" sz="9600"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 r (ṛ),   l (ḷ),   m (ṃ),   n (ṇ) </a:t>
            </a:r>
          </a:p>
          <a:p>
            <a:pPr marL="0" indent="0" algn="just" eaLnBrk="1" fontAlgn="auto" hangingPunct="1">
              <a:lnSpc>
                <a:spcPct val="120000"/>
              </a:lnSpc>
              <a:spcBef>
                <a:spcPts val="0"/>
              </a:spcBef>
              <a:spcAft>
                <a:spcPts val="0"/>
              </a:spcAft>
              <a:buFont typeface="Arial"/>
              <a:buNone/>
              <a:defRPr/>
            </a:pPr>
            <a:endParaRPr lang="it-IT" sz="720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lnSpc>
                <a:spcPct val="120000"/>
              </a:lnSpc>
              <a:spcBef>
                <a:spcPts val="0"/>
              </a:spcBef>
              <a:spcAft>
                <a:spcPts val="0"/>
              </a:spcAft>
              <a:buFontTx/>
              <a:buChar char="-"/>
              <a:defRPr/>
            </a:pPr>
            <a:r>
              <a:rPr lang="it-IT" sz="9600" i="1" u="sng">
                <a:solidFill>
                  <a:schemeClr val="tx1">
                    <a:lumMod val="85000"/>
                    <a:lumOff val="15000"/>
                  </a:schemeClr>
                </a:solidFill>
                <a:latin typeface="Times New Roman" panose="02020603050405020304" pitchFamily="18" charset="0"/>
                <a:cs typeface="Times New Roman" panose="02020603050405020304" pitchFamily="18" charset="0"/>
              </a:rPr>
              <a:t>Consonanti</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					sorde 		sonore		aspirate sorde		aspirate sonore</a:t>
            </a:r>
          </a:p>
          <a:p>
            <a:pPr marL="0" indent="0" algn="just" eaLnBrk="1" fontAlgn="auto" hangingPunct="1">
              <a:lnSpc>
                <a:spcPct val="120000"/>
              </a:lnSpc>
              <a:spcBef>
                <a:spcPts val="0"/>
              </a:spcBef>
              <a:spcAft>
                <a:spcPts val="0"/>
              </a:spcAft>
              <a:buFont typeface="Arial"/>
              <a:buNone/>
              <a:defRPr/>
            </a:pPr>
            <a:r>
              <a:rPr lang="it-IT" sz="96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labiali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p			      b			    ph				     bh</a:t>
            </a: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dentali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t                    d                    th                            dh</a:t>
            </a:r>
          </a:p>
          <a:p>
            <a:pPr marL="0" indent="0" algn="just" eaLnBrk="1" fontAlgn="auto" hangingPunct="1">
              <a:lnSpc>
                <a:spcPct val="120000"/>
              </a:lnSpc>
              <a:spcBef>
                <a:spcPts val="0"/>
              </a:spcBef>
              <a:spcAft>
                <a:spcPts val="0"/>
              </a:spcAft>
              <a:buFont typeface="Arial"/>
              <a:buNone/>
              <a:defRPr/>
            </a:pPr>
            <a:endParaRPr lang="it-IT" sz="6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palatali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k                   g                    kh                           gh</a:t>
            </a:r>
          </a:p>
          <a:p>
            <a:pPr marL="0" indent="0" algn="just" eaLnBrk="1" fontAlgn="auto" hangingPunct="1">
              <a:lnSpc>
                <a:spcPct val="120000"/>
              </a:lnSpc>
              <a:spcBef>
                <a:spcPts val="0"/>
              </a:spcBef>
              <a:spcAft>
                <a:spcPts val="0"/>
              </a:spcAft>
              <a:buFont typeface="Arial"/>
              <a:buNone/>
              <a:defRPr/>
            </a:pPr>
            <a:endParaRPr lang="it-IT" sz="6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velari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q                   ɡ                    qh                           ɡh</a:t>
            </a:r>
          </a:p>
          <a:p>
            <a:pPr marL="0" indent="0" algn="just" eaLnBrk="1" fontAlgn="auto" hangingPunct="1">
              <a:lnSpc>
                <a:spcPct val="120000"/>
              </a:lnSpc>
              <a:spcBef>
                <a:spcPts val="0"/>
              </a:spcBef>
              <a:spcAft>
                <a:spcPts val="0"/>
              </a:spcAft>
              <a:buFont typeface="Arial"/>
              <a:buNone/>
              <a:defRPr/>
            </a:pPr>
            <a:r>
              <a:rPr lang="it-IT" sz="64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sz="96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labiovelari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     </a:t>
            </a:r>
            <a:r>
              <a:rPr lang="fr-FR" sz="9600">
                <a:solidFill>
                  <a:schemeClr val="tx1">
                    <a:lumMod val="85000"/>
                    <a:lumOff val="15000"/>
                  </a:schemeClr>
                </a:solidFill>
                <a:latin typeface="Times New Roman" panose="02020603050405020304" pitchFamily="18" charset="0"/>
                <a:cs typeface="Times New Roman" panose="02020603050405020304" pitchFamily="18" charset="0"/>
              </a:rPr>
              <a:t>q</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w                         </a:t>
            </a:r>
            <a:r>
              <a:rPr lang="fr-FR" sz="9600">
                <a:solidFill>
                  <a:schemeClr val="tx1">
                    <a:lumMod val="85000"/>
                    <a:lumOff val="15000"/>
                  </a:schemeClr>
                </a:solidFill>
                <a:latin typeface="Times New Roman" panose="02020603050405020304" pitchFamily="18" charset="0"/>
                <a:cs typeface="Times New Roman" panose="02020603050405020304" pitchFamily="18" charset="0"/>
              </a:rPr>
              <a:t>ɡ</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w                           </a:t>
            </a:r>
            <a:r>
              <a:rPr lang="fr-FR" sz="9600">
                <a:solidFill>
                  <a:schemeClr val="tx1">
                    <a:lumMod val="85000"/>
                    <a:lumOff val="15000"/>
                  </a:schemeClr>
                </a:solidFill>
                <a:latin typeface="Times New Roman" panose="02020603050405020304" pitchFamily="18" charset="0"/>
                <a:cs typeface="Times New Roman" panose="02020603050405020304" pitchFamily="18" charset="0"/>
              </a:rPr>
              <a:t>q</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fr-FR" sz="7200">
                <a:solidFill>
                  <a:schemeClr val="tx1">
                    <a:lumMod val="85000"/>
                    <a:lumOff val="15000"/>
                  </a:schemeClr>
                </a:solidFill>
                <a:latin typeface="Times New Roman" panose="02020603050405020304" pitchFamily="18" charset="0"/>
                <a:cs typeface="Times New Roman" panose="02020603050405020304" pitchFamily="18" charset="0"/>
              </a:rPr>
              <a:t>h</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                                      </a:t>
            </a:r>
            <a:r>
              <a:rPr lang="fr-FR" sz="9600">
                <a:solidFill>
                  <a:schemeClr val="tx1">
                    <a:lumMod val="85000"/>
                    <a:lumOff val="15000"/>
                  </a:schemeClr>
                </a:solidFill>
                <a:latin typeface="Times New Roman" panose="02020603050405020304" pitchFamily="18" charset="0"/>
                <a:cs typeface="Times New Roman" panose="02020603050405020304" pitchFamily="18" charset="0"/>
              </a:rPr>
              <a:t>ɡ</a:t>
            </a:r>
            <a:r>
              <a:rPr lang="fr-FR" sz="96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fr-FR" sz="7200">
                <a:solidFill>
                  <a:schemeClr val="tx1">
                    <a:lumMod val="85000"/>
                    <a:lumOff val="15000"/>
                  </a:schemeClr>
                </a:solidFill>
                <a:latin typeface="Times New Roman" panose="02020603050405020304" pitchFamily="18" charset="0"/>
                <a:cs typeface="Times New Roman" panose="02020603050405020304" pitchFamily="18" charset="0"/>
              </a:rPr>
              <a:t>h</a:t>
            </a:r>
            <a:endParaRPr lang="it-IT" sz="7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endParaRPr lang="it-IT" sz="6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96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9600" i="1">
                <a:solidFill>
                  <a:schemeClr val="tx1">
                    <a:lumMod val="85000"/>
                    <a:lumOff val="15000"/>
                  </a:schemeClr>
                </a:solidFill>
                <a:latin typeface="Times New Roman" panose="02020603050405020304" pitchFamily="18" charset="0"/>
                <a:cs typeface="Times New Roman" panose="02020603050405020304" pitchFamily="18" charset="0"/>
              </a:rPr>
              <a:t>fricative         </a:t>
            </a:r>
            <a:r>
              <a:rPr lang="it-IT" sz="9600">
                <a:solidFill>
                  <a:schemeClr val="tx1">
                    <a:lumMod val="85000"/>
                    <a:lumOff val="15000"/>
                  </a:schemeClr>
                </a:solidFill>
                <a:latin typeface="Times New Roman" panose="02020603050405020304" pitchFamily="18" charset="0"/>
                <a:cs typeface="Times New Roman" panose="02020603050405020304" pitchFamily="18" charset="0"/>
              </a:rPr>
              <a:t>s                   z</a:t>
            </a:r>
          </a:p>
          <a:p>
            <a:pPr algn="just" eaLnBrk="1" fontAlgn="auto" hangingPunct="1">
              <a:lnSpc>
                <a:spcPct val="120000"/>
              </a:lnSpc>
              <a:spcBef>
                <a:spcPts val="0"/>
              </a:spcBef>
              <a:spcAft>
                <a:spcPts val="0"/>
              </a:spcAft>
              <a:buFontTx/>
              <a:buChar char="-"/>
              <a:defRPr/>
            </a:pPr>
            <a:endParaRPr lang="it-IT" sz="80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42B915F-06F5-4D23-9A11-03336A7E125B}"/>
              </a:ext>
            </a:extLst>
          </p:cNvPr>
          <p:cNvSpPr>
            <a:spLocks noGrp="1"/>
          </p:cNvSpPr>
          <p:nvPr>
            <p:ph idx="1"/>
          </p:nvPr>
        </p:nvSpPr>
        <p:spPr>
          <a:xfrm>
            <a:off x="612775" y="763588"/>
            <a:ext cx="10947400" cy="5326062"/>
          </a:xfrm>
          <a:solidFill>
            <a:schemeClr val="accent4">
              <a:lumMod val="40000"/>
              <a:lumOff val="60000"/>
            </a:schemeClr>
          </a:solidFill>
        </p:spPr>
        <p:txBody>
          <a:bodyPr rtlCol="0">
            <a:normAutofit fontScale="92500"/>
          </a:bodyPr>
          <a:lstStyle/>
          <a:p>
            <a:pPr marL="0" indent="0" algn="ctr" eaLnBrk="1" fontAlgn="auto" hangingPunct="1">
              <a:spcBef>
                <a:spcPts val="0"/>
              </a:spcBef>
              <a:spcAft>
                <a:spcPts val="0"/>
              </a:spcAft>
              <a:buFont typeface="Arial"/>
              <a:buNone/>
              <a:defRPr/>
            </a:pPr>
            <a:r>
              <a:rPr lang="it-IT" sz="2600" i="1">
                <a:solidFill>
                  <a:schemeClr val="tx1">
                    <a:lumMod val="85000"/>
                    <a:lumOff val="15000"/>
                  </a:schemeClr>
                </a:solidFill>
                <a:latin typeface="+mj-lt"/>
                <a:cs typeface="Times New Roman" panose="02020603050405020304" pitchFamily="18" charset="0"/>
              </a:rPr>
              <a:t>Parte II</a:t>
            </a:r>
          </a:p>
          <a:p>
            <a:pPr marL="0" indent="0" algn="ctr" eaLnBrk="1" fontAlgn="auto" hangingPunct="1">
              <a:spcBef>
                <a:spcPts val="0"/>
              </a:spcBef>
              <a:spcAft>
                <a:spcPts val="0"/>
              </a:spcAft>
              <a:buFont typeface="Arial"/>
              <a:buNone/>
              <a:defRPr/>
            </a:pPr>
            <a:endParaRPr lang="it-IT" i="1">
              <a:solidFill>
                <a:schemeClr val="tx1">
                  <a:lumMod val="85000"/>
                  <a:lumOff val="15000"/>
                </a:schemeClr>
              </a:solidFill>
              <a:latin typeface="+mj-lt"/>
              <a:cs typeface="Times New Roman" panose="02020603050405020304" pitchFamily="18" charset="0"/>
            </a:endParaRPr>
          </a:p>
          <a:p>
            <a:pPr eaLnBrk="1" fontAlgn="auto" hangingPunct="1">
              <a:spcBef>
                <a:spcPts val="0"/>
              </a:spcBef>
              <a:spcAft>
                <a:spcPts val="0"/>
              </a:spcAft>
              <a:buFont typeface="Arial"/>
              <a:buChar char="•"/>
              <a:defRPr/>
            </a:pPr>
            <a:r>
              <a:rPr lang="it-IT">
                <a:solidFill>
                  <a:schemeClr val="tx1">
                    <a:lumMod val="85000"/>
                    <a:lumOff val="15000"/>
                  </a:schemeClr>
                </a:solidFill>
                <a:latin typeface="+mj-lt"/>
              </a:rPr>
              <a:t>Linee di sviluppo e peculiarità della lingua poetica latina. </a:t>
            </a:r>
          </a:p>
          <a:p>
            <a:pPr eaLnBrk="1" fontAlgn="auto" hangingPunct="1">
              <a:spcBef>
                <a:spcPts val="0"/>
              </a:spcBef>
              <a:spcAft>
                <a:spcPts val="0"/>
              </a:spcAft>
              <a:buFont typeface="Arial"/>
              <a:buChar char="•"/>
              <a:defRPr/>
            </a:pPr>
            <a:r>
              <a:rPr lang="it-IT">
                <a:solidFill>
                  <a:schemeClr val="tx1">
                    <a:lumMod val="85000"/>
                    <a:lumOff val="15000"/>
                  </a:schemeClr>
                </a:solidFill>
                <a:latin typeface="+mj-lt"/>
              </a:rPr>
              <a:t>Lingua e stile: lessico, strategia retorica ed esempi di tecnica descrittiva.</a:t>
            </a:r>
          </a:p>
          <a:p>
            <a:pPr algn="just" eaLnBrk="1" fontAlgn="auto" hangingPunct="1">
              <a:spcBef>
                <a:spcPts val="0"/>
              </a:spcBef>
              <a:spcAft>
                <a:spcPts val="0"/>
              </a:spcAft>
              <a:buFont typeface="Arial"/>
              <a:buChar char="•"/>
              <a:defRPr/>
            </a:pPr>
            <a:r>
              <a:rPr lang="it-IT" u="sng">
                <a:solidFill>
                  <a:schemeClr val="tx1">
                    <a:lumMod val="85000"/>
                    <a:lumOff val="15000"/>
                  </a:schemeClr>
                </a:solidFill>
                <a:uFill>
                  <a:solidFill>
                    <a:schemeClr val="accent4">
                      <a:lumMod val="75000"/>
                    </a:schemeClr>
                  </a:solidFill>
                </a:uFill>
                <a:latin typeface="+mj-lt"/>
              </a:rPr>
              <a:t>Lettura, analisi degli aspetti linguistici e stilistici, inquadramento storico-culturale di testi </a:t>
            </a:r>
            <a:r>
              <a:rPr lang="it-IT">
                <a:solidFill>
                  <a:schemeClr val="tx1">
                    <a:lumMod val="85000"/>
                    <a:lumOff val="15000"/>
                  </a:schemeClr>
                </a:solidFill>
                <a:latin typeface="+mj-lt"/>
              </a:rPr>
              <a:t>incentrati sul rapporto sia tra scienza, filosofia e poesia, sia tra mondo, spazio naturale e contesto antropico ed esemplificativi dell’interazione nella creazione letteraria di percezione e rappresentazione della realtà. La selezione antologica è finalizzata a render conto anche della differenziazione per generi letterari con attenzione alla poesia didascalica.</a:t>
            </a:r>
          </a:p>
          <a:p>
            <a:pPr marL="0" indent="0" eaLnBrk="1" fontAlgn="auto" hangingPunct="1">
              <a:spcBef>
                <a:spcPts val="0"/>
              </a:spcBef>
              <a:spcAft>
                <a:spcPts val="0"/>
              </a:spcAft>
              <a:buFont typeface="Arial"/>
              <a:buNone/>
              <a:defRPr/>
            </a:pPr>
            <a:endParaRPr lang="it-IT">
              <a:solidFill>
                <a:schemeClr val="tx1">
                  <a:lumMod val="85000"/>
                  <a:lumOff val="15000"/>
                </a:schemeClr>
              </a:solidFill>
              <a:latin typeface="+mj-lt"/>
            </a:endParaRPr>
          </a:p>
          <a:p>
            <a:pPr marL="0" indent="0" algn="just" eaLnBrk="1" fontAlgn="auto" hangingPunct="1">
              <a:spcBef>
                <a:spcPts val="0"/>
              </a:spcBef>
              <a:spcAft>
                <a:spcPts val="0"/>
              </a:spcAft>
              <a:buFont typeface="Arial"/>
              <a:buNone/>
              <a:defRPr/>
            </a:pPr>
            <a:r>
              <a:rPr lang="it-IT" u="sng">
                <a:solidFill>
                  <a:schemeClr val="tx1">
                    <a:lumMod val="85000"/>
                    <a:lumOff val="15000"/>
                  </a:schemeClr>
                </a:solidFill>
                <a:uFill>
                  <a:solidFill>
                    <a:schemeClr val="accent4">
                      <a:lumMod val="75000"/>
                    </a:schemeClr>
                  </a:solidFill>
                </a:uFill>
                <a:latin typeface="+mj-lt"/>
              </a:rPr>
              <a:t>Testi scelti</a:t>
            </a:r>
            <a:r>
              <a:rPr lang="it-IT">
                <a:solidFill>
                  <a:schemeClr val="tx1">
                    <a:lumMod val="85000"/>
                    <a:lumOff val="15000"/>
                  </a:schemeClr>
                </a:solidFill>
                <a:latin typeface="+mj-lt"/>
              </a:rPr>
              <a:t>:</a:t>
            </a: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mj-lt"/>
              </a:rPr>
              <a:t>Lucrezio, </a:t>
            </a:r>
            <a:r>
              <a:rPr lang="it-IT" i="1">
                <a:solidFill>
                  <a:schemeClr val="tx1">
                    <a:lumMod val="85000"/>
                    <a:lumOff val="15000"/>
                  </a:schemeClr>
                </a:solidFill>
                <a:latin typeface="+mj-lt"/>
              </a:rPr>
              <a:t>De rerum natura</a:t>
            </a:r>
            <a:r>
              <a:rPr lang="it-IT">
                <a:solidFill>
                  <a:schemeClr val="tx1">
                    <a:lumMod val="85000"/>
                    <a:lumOff val="15000"/>
                  </a:schemeClr>
                </a:solidFill>
                <a:latin typeface="+mj-lt"/>
              </a:rPr>
              <a:t>, II 1-66; V 416-555 e 805-836;</a:t>
            </a:r>
            <a:r>
              <a:rPr lang="it-IT" b="1">
                <a:solidFill>
                  <a:schemeClr val="tx1">
                    <a:lumMod val="85000"/>
                    <a:lumOff val="15000"/>
                  </a:schemeClr>
                </a:solidFill>
                <a:latin typeface="+mj-lt"/>
              </a:rPr>
              <a:t> </a:t>
            </a:r>
            <a:r>
              <a:rPr lang="it-IT">
                <a:solidFill>
                  <a:schemeClr val="tx1">
                    <a:lumMod val="85000"/>
                    <a:lumOff val="15000"/>
                  </a:schemeClr>
                </a:solidFill>
                <a:latin typeface="+mj-lt"/>
              </a:rPr>
              <a:t>Virgilio, </a:t>
            </a:r>
            <a:r>
              <a:rPr lang="it-IT" i="1">
                <a:solidFill>
                  <a:schemeClr val="tx1">
                    <a:lumMod val="85000"/>
                    <a:lumOff val="15000"/>
                  </a:schemeClr>
                </a:solidFill>
                <a:latin typeface="+mj-lt"/>
              </a:rPr>
              <a:t>Georgica </a:t>
            </a:r>
            <a:r>
              <a:rPr lang="it-IT">
                <a:solidFill>
                  <a:schemeClr val="tx1">
                    <a:lumMod val="85000"/>
                    <a:lumOff val="15000"/>
                  </a:schemeClr>
                </a:solidFill>
                <a:latin typeface="+mj-lt"/>
              </a:rPr>
              <a:t>II 136-258; Ovidio, </a:t>
            </a:r>
            <a:r>
              <a:rPr lang="it-IT" i="1">
                <a:solidFill>
                  <a:schemeClr val="tx1">
                    <a:lumMod val="85000"/>
                    <a:lumOff val="15000"/>
                  </a:schemeClr>
                </a:solidFill>
                <a:latin typeface="+mj-lt"/>
              </a:rPr>
              <a:t>Metamorphoses, </a:t>
            </a:r>
            <a:r>
              <a:rPr lang="it-IT">
                <a:solidFill>
                  <a:schemeClr val="tx1">
                    <a:lumMod val="85000"/>
                    <a:lumOff val="15000"/>
                  </a:schemeClr>
                </a:solidFill>
                <a:latin typeface="+mj-lt"/>
              </a:rPr>
              <a:t>I 1-112; Manilio,</a:t>
            </a:r>
            <a:r>
              <a:rPr lang="it-IT" b="1">
                <a:solidFill>
                  <a:schemeClr val="tx1">
                    <a:lumMod val="85000"/>
                    <a:lumOff val="15000"/>
                  </a:schemeClr>
                </a:solidFill>
                <a:latin typeface="+mj-lt"/>
              </a:rPr>
              <a:t> </a:t>
            </a:r>
            <a:r>
              <a:rPr lang="it-IT" i="1">
                <a:solidFill>
                  <a:schemeClr val="tx1">
                    <a:lumMod val="85000"/>
                    <a:lumOff val="15000"/>
                  </a:schemeClr>
                </a:solidFill>
                <a:latin typeface="+mj-lt"/>
              </a:rPr>
              <a:t>Astronomica</a:t>
            </a:r>
            <a:r>
              <a:rPr lang="it-IT">
                <a:solidFill>
                  <a:schemeClr val="tx1">
                    <a:lumMod val="85000"/>
                    <a:lumOff val="15000"/>
                  </a:schemeClr>
                </a:solidFill>
                <a:latin typeface="+mj-lt"/>
              </a:rPr>
              <a:t>,</a:t>
            </a:r>
            <a:r>
              <a:rPr lang="it-IT" i="1">
                <a:solidFill>
                  <a:schemeClr val="tx1">
                    <a:lumMod val="85000"/>
                    <a:lumOff val="15000"/>
                  </a:schemeClr>
                </a:solidFill>
                <a:latin typeface="+mj-lt"/>
              </a:rPr>
              <a:t>  </a:t>
            </a:r>
            <a:r>
              <a:rPr lang="it-IT">
                <a:solidFill>
                  <a:schemeClr val="tx1">
                    <a:lumMod val="85000"/>
                    <a:lumOff val="15000"/>
                  </a:schemeClr>
                </a:solidFill>
                <a:latin typeface="+mj-lt"/>
              </a:rPr>
              <a:t>I 1-90; Seneca, </a:t>
            </a:r>
            <a:r>
              <a:rPr lang="it-IT" i="1">
                <a:solidFill>
                  <a:schemeClr val="tx1">
                    <a:lumMod val="85000"/>
                    <a:lumOff val="15000"/>
                  </a:schemeClr>
                </a:solidFill>
                <a:latin typeface="+mj-lt"/>
              </a:rPr>
              <a:t>Naturales Quaestiones</a:t>
            </a:r>
            <a:r>
              <a:rPr lang="it-IT">
                <a:solidFill>
                  <a:schemeClr val="tx1">
                    <a:lumMod val="85000"/>
                    <a:lumOff val="15000"/>
                  </a:schemeClr>
                </a:solidFill>
                <a:latin typeface="+mj-lt"/>
              </a:rPr>
              <a:t>, I </a:t>
            </a:r>
            <a:r>
              <a:rPr lang="it-IT" i="1">
                <a:solidFill>
                  <a:schemeClr val="tx1">
                    <a:lumMod val="85000"/>
                    <a:lumOff val="15000"/>
                  </a:schemeClr>
                </a:solidFill>
                <a:latin typeface="+mj-lt"/>
              </a:rPr>
              <a:t>praef. </a:t>
            </a:r>
            <a:r>
              <a:rPr lang="it-IT">
                <a:solidFill>
                  <a:schemeClr val="tx1">
                    <a:lumMod val="85000"/>
                    <a:lumOff val="15000"/>
                  </a:schemeClr>
                </a:solidFill>
                <a:latin typeface="+mj-lt"/>
              </a:rPr>
              <a:t>1-8 e 16-17; I 3,1-5; Lucano </a:t>
            </a:r>
            <a:r>
              <a:rPr lang="it-IT" i="1">
                <a:solidFill>
                  <a:schemeClr val="tx1">
                    <a:lumMod val="85000"/>
                    <a:lumOff val="15000"/>
                  </a:schemeClr>
                </a:solidFill>
                <a:latin typeface="+mj-lt"/>
              </a:rPr>
              <a:t>Pharsalia </a:t>
            </a:r>
            <a:r>
              <a:rPr lang="it-IT">
                <a:solidFill>
                  <a:schemeClr val="tx1">
                    <a:lumMod val="85000"/>
                    <a:lumOff val="15000"/>
                  </a:schemeClr>
                </a:solidFill>
                <a:latin typeface="+mj-lt"/>
              </a:rPr>
              <a:t> X 199-271; Stazio, </a:t>
            </a:r>
            <a:r>
              <a:rPr lang="it-IT" i="1">
                <a:solidFill>
                  <a:schemeClr val="tx1">
                    <a:lumMod val="85000"/>
                    <a:lumOff val="15000"/>
                  </a:schemeClr>
                </a:solidFill>
                <a:latin typeface="+mj-lt"/>
              </a:rPr>
              <a:t>Silvae </a:t>
            </a:r>
            <a:r>
              <a:rPr lang="it-IT">
                <a:solidFill>
                  <a:schemeClr val="tx1">
                    <a:lumMod val="85000"/>
                    <a:lumOff val="15000"/>
                  </a:schemeClr>
                </a:solidFill>
                <a:latin typeface="+mj-lt"/>
              </a:rPr>
              <a:t>II 2; Marziale, </a:t>
            </a:r>
            <a:r>
              <a:rPr lang="it-IT" i="1">
                <a:solidFill>
                  <a:schemeClr val="tx1">
                    <a:lumMod val="85000"/>
                    <a:lumOff val="15000"/>
                  </a:schemeClr>
                </a:solidFill>
                <a:latin typeface="+mj-lt"/>
              </a:rPr>
              <a:t>Epigrammata </a:t>
            </a:r>
            <a:r>
              <a:rPr lang="it-IT">
                <a:solidFill>
                  <a:schemeClr val="tx1">
                    <a:lumMod val="85000"/>
                    <a:lumOff val="15000"/>
                  </a:schemeClr>
                </a:solidFill>
                <a:latin typeface="+mj-lt"/>
              </a:rPr>
              <a:t>IV 64; VI 42; Ausonio, </a:t>
            </a:r>
            <a:r>
              <a:rPr lang="it-IT" i="1">
                <a:solidFill>
                  <a:schemeClr val="tx1">
                    <a:lumMod val="85000"/>
                    <a:lumOff val="15000"/>
                  </a:schemeClr>
                </a:solidFill>
                <a:latin typeface="+mj-lt"/>
              </a:rPr>
              <a:t>Mosella</a:t>
            </a:r>
            <a:r>
              <a:rPr lang="it-IT">
                <a:solidFill>
                  <a:schemeClr val="tx1">
                    <a:lumMod val="85000"/>
                    <a:lumOff val="15000"/>
                  </a:schemeClr>
                </a:solidFill>
                <a:latin typeface="+mj-lt"/>
              </a:rPr>
              <a:t> 1-81; Claudiano,</a:t>
            </a:r>
            <a:r>
              <a:rPr lang="it-IT" b="1">
                <a:solidFill>
                  <a:schemeClr val="tx1">
                    <a:lumMod val="85000"/>
                    <a:lumOff val="15000"/>
                  </a:schemeClr>
                </a:solidFill>
                <a:latin typeface="+mj-lt"/>
              </a:rPr>
              <a:t> </a:t>
            </a:r>
            <a:r>
              <a:rPr lang="it-IT" i="1">
                <a:solidFill>
                  <a:schemeClr val="tx1">
                    <a:lumMod val="85000"/>
                    <a:lumOff val="15000"/>
                  </a:schemeClr>
                </a:solidFill>
                <a:latin typeface="+mj-lt"/>
              </a:rPr>
              <a:t>De raptu Proserpinae</a:t>
            </a:r>
            <a:r>
              <a:rPr lang="it-IT">
                <a:solidFill>
                  <a:schemeClr val="tx1">
                    <a:lumMod val="85000"/>
                    <a:lumOff val="15000"/>
                  </a:schemeClr>
                </a:solidFill>
                <a:latin typeface="+mj-lt"/>
              </a:rPr>
              <a:t> I 143-191; </a:t>
            </a:r>
            <a:r>
              <a:rPr lang="it-IT" i="1">
                <a:solidFill>
                  <a:schemeClr val="tx1">
                    <a:lumMod val="85000"/>
                    <a:lumOff val="15000"/>
                  </a:schemeClr>
                </a:solidFill>
                <a:latin typeface="+mj-lt"/>
              </a:rPr>
              <a:t>Carmina minora</a:t>
            </a:r>
            <a:r>
              <a:rPr lang="it-IT">
                <a:solidFill>
                  <a:schemeClr val="tx1">
                    <a:lumMod val="85000"/>
                    <a:lumOff val="15000"/>
                  </a:schemeClr>
                </a:solidFill>
                <a:latin typeface="+mj-lt"/>
              </a:rPr>
              <a:t> 26,45-100.</a:t>
            </a:r>
          </a:p>
          <a:p>
            <a:pPr marL="0" indent="0" algn="just" eaLnBrk="1" fontAlgn="auto" hangingPunct="1">
              <a:buFont typeface="Arial"/>
              <a:buNone/>
              <a:defRPr/>
            </a:pPr>
            <a:endParaRPr lang="it-IT">
              <a:solidFill>
                <a:schemeClr val="tx1">
                  <a:lumMod val="85000"/>
                  <a:lumOff val="15000"/>
                </a:schemeClr>
              </a:solidFill>
            </a:endParaRPr>
          </a:p>
          <a:p>
            <a:pPr algn="just" eaLnBrk="1" fontAlgn="auto" hangingPunct="1">
              <a:buFont typeface="Arial"/>
              <a:buChar char="•"/>
              <a:defRPr/>
            </a:pPr>
            <a:endParaRPr lang="it-IT" i="1">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 typeface="Arial"/>
              <a:buChar char="•"/>
              <a:defRPr/>
            </a:pPr>
            <a:endParaRPr lang="it-IT">
              <a:solidFill>
                <a:schemeClr val="tx1">
                  <a:lumMod val="85000"/>
                  <a:lumOff val="15000"/>
                </a:schemeClr>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64100A0-74FF-4B9F-933D-AD24B6FCEF48}"/>
              </a:ext>
            </a:extLst>
          </p:cNvPr>
          <p:cNvSpPr>
            <a:spLocks noGrp="1"/>
          </p:cNvSpPr>
          <p:nvPr>
            <p:ph idx="1"/>
          </p:nvPr>
        </p:nvSpPr>
        <p:spPr>
          <a:xfrm>
            <a:off x="0" y="0"/>
            <a:ext cx="12192000" cy="6858000"/>
          </a:xfrm>
          <a:blipFill>
            <a:blip r:embed="rId2"/>
            <a:tile tx="0" ty="0" sx="100000" sy="100000" flip="none" algn="tl"/>
          </a:blipFill>
        </p:spPr>
        <p:txBody>
          <a:bodyPr rtlCol="0">
            <a:normAutofit fontScale="62500" lnSpcReduction="20000"/>
          </a:bodyPr>
          <a:lstStyle/>
          <a:p>
            <a:pPr marL="0" indent="0" algn="ctr" eaLnBrk="1" fontAlgn="auto" hangingPunct="1">
              <a:lnSpc>
                <a:spcPct val="120000"/>
              </a:lnSpc>
              <a:spcBef>
                <a:spcPts val="0"/>
              </a:spcBef>
              <a:spcAft>
                <a:spcPts val="0"/>
              </a:spcAft>
              <a:buFont typeface="Arial"/>
              <a:buNone/>
              <a:defRPr/>
            </a:pPr>
            <a:r>
              <a:rPr lang="it-IT" sz="3200" i="1">
                <a:solidFill>
                  <a:schemeClr val="tx1">
                    <a:lumMod val="85000"/>
                    <a:lumOff val="15000"/>
                  </a:schemeClr>
                </a:solidFill>
                <a:latin typeface="Times New Roman" panose="02020603050405020304" pitchFamily="18" charset="0"/>
                <a:cs typeface="Times New Roman" panose="02020603050405020304" pitchFamily="18" charset="0"/>
              </a:rPr>
              <a:t>Trattamento ed esiti nel latino (quadro generale senza periodizzazione)</a:t>
            </a:r>
          </a:p>
          <a:p>
            <a:pPr algn="just" eaLnBrk="1" fontAlgn="auto" hangingPunct="1">
              <a:lnSpc>
                <a:spcPct val="120000"/>
              </a:lnSpc>
              <a:spcBef>
                <a:spcPts val="0"/>
              </a:spcBef>
              <a:spcAft>
                <a:spcPts val="0"/>
              </a:spcAft>
              <a:buFontTx/>
              <a:buChar char="-"/>
              <a:defRPr/>
            </a:pPr>
            <a:r>
              <a:rPr lang="it-IT" sz="3200" b="1" i="1" u="sng">
                <a:solidFill>
                  <a:schemeClr val="tx1">
                    <a:lumMod val="85000"/>
                    <a:lumOff val="15000"/>
                  </a:schemeClr>
                </a:solidFill>
                <a:latin typeface="Times New Roman" panose="02020603050405020304" pitchFamily="18" charset="0"/>
                <a:cs typeface="Times New Roman" panose="02020603050405020304" pitchFamily="18" charset="0"/>
              </a:rPr>
              <a:t>Vocali</a:t>
            </a:r>
            <a:r>
              <a:rPr lang="it-IT" sz="32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3200">
                <a:solidFill>
                  <a:schemeClr val="tx1">
                    <a:lumMod val="85000"/>
                    <a:lumOff val="15000"/>
                  </a:schemeClr>
                </a:solidFill>
                <a:latin typeface="Times New Roman" panose="02020603050405020304" pitchFamily="18" charset="0"/>
                <a:cs typeface="Times New Roman" panose="02020603050405020304" pitchFamily="18" charset="0"/>
              </a:rPr>
              <a:t>a, e, i, o, u / ā, ē, ī, ō, ū    ə (</a:t>
            </a:r>
            <a:r>
              <a:rPr lang="it-IT" sz="3200" i="1">
                <a:solidFill>
                  <a:schemeClr val="tx1">
                    <a:lumMod val="85000"/>
                    <a:lumOff val="15000"/>
                  </a:schemeClr>
                </a:solidFill>
                <a:latin typeface="Times New Roman" panose="02020603050405020304" pitchFamily="18" charset="0"/>
                <a:cs typeface="Times New Roman" panose="02020603050405020304" pitchFamily="18" charset="0"/>
              </a:rPr>
              <a:t>schwa</a:t>
            </a:r>
            <a:r>
              <a:rPr lang="it-IT" sz="3200">
                <a:solidFill>
                  <a:schemeClr val="tx1">
                    <a:lumMod val="85000"/>
                    <a:lumOff val="15000"/>
                  </a:schemeClr>
                </a:solidFill>
                <a:latin typeface="Times New Roman" panose="02020603050405020304" pitchFamily="18" charset="0"/>
                <a:cs typeface="Times New Roman" panose="02020603050405020304" pitchFamily="18" charset="0"/>
              </a:rPr>
              <a:t>):  esiti a seconda del tipo di sillaba in cui sono presenti</a:t>
            </a:r>
          </a:p>
          <a:p>
            <a:pPr marL="0" indent="0" algn="just" eaLnBrk="1" fontAlgn="auto" hangingPunct="1">
              <a:spcBef>
                <a:spcPts val="0"/>
              </a:spcBef>
              <a:spcAft>
                <a:spcPts val="0"/>
              </a:spcAft>
              <a:buFont typeface="Arial"/>
              <a:buNone/>
              <a:defRPr/>
            </a:pPr>
            <a:endParaRPr lang="it-IT" sz="32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3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3200" u="sng">
                <a:solidFill>
                  <a:schemeClr val="tx1">
                    <a:lumMod val="85000"/>
                    <a:lumOff val="15000"/>
                  </a:schemeClr>
                </a:solidFill>
                <a:latin typeface="Times New Roman" panose="02020603050405020304" pitchFamily="18" charset="0"/>
                <a:cs typeface="Times New Roman" panose="02020603050405020304" pitchFamily="18" charset="0"/>
              </a:rPr>
              <a:t>Sillabe iniziali</a:t>
            </a:r>
            <a:r>
              <a:rPr lang="it-IT" sz="32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ă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in linea generale non muta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ăgo,</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cf. gr. ἄ</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γω</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endParaRPr lang="it-IT" sz="2900">
              <a:solidFill>
                <a:schemeClr val="tx1">
                  <a:lumMod val="85000"/>
                  <a:lumOff val="15000"/>
                </a:schemeClr>
              </a:solidFill>
              <a:latin typeface="Symbol" panose="05050102010706020507" pitchFamily="18" charset="2"/>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ā  &gt; ā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māter,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μάτηρ</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sanscr. mātár-)       </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ĕ   &gt; ĕ   (es. ĕgo, 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ἐγώ</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ĕ + nasale velare [ŋ] &gt;  i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tinguo</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dignus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*dec-nos;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quīnque &lt;*</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kwenkwe &lt; *penq</a:t>
            </a:r>
            <a:r>
              <a:rPr lang="it-IT" sz="29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e)</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ĕ + w &gt; o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novus &lt;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*newo</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νέ</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ϝ</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ος</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29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ĕ + la, le, lo, lu (oppure l + consonante) &gt; 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solvo &lt;</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*seluo)</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consonante + w + ĕ &gt; 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soror &lt;*</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swesor</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ted</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Schwester)</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ĭ &gt; i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video,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i="1">
                <a:solidFill>
                  <a:schemeClr val="tx1">
                    <a:lumMod val="85000"/>
                    <a:lumOff val="15000"/>
                  </a:schemeClr>
                </a:solidFill>
                <a:latin typeface="Times New Roman" panose="02020603050405020304" pitchFamily="18" charset="0"/>
                <a:cs typeface="Times New Roman" panose="02020603050405020304" pitchFamily="18" charset="0"/>
              </a:rPr>
              <a:t>ϝ</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ιδεῖν</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ingl. wit, sanscr. vidmá)</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ĭ + r (sviluppata da s intervocalica) &gt; ĕ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sero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*siso)</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ī &gt; ī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vīs</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ŏ + nasale velare [ŋ] &gt; u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uncus,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ὄγκος</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ŏ + nasale &gt; u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hunc</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&lt;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honc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*homce)</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ŏ + l+consonante &gt; u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sulcus,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900">
                <a:solidFill>
                  <a:schemeClr val="tx1">
                    <a:lumMod val="85000"/>
                    <a:lumOff val="15000"/>
                  </a:schemeClr>
                </a:solidFill>
                <a:latin typeface="Times New Roman" panose="02020603050405020304" pitchFamily="18" charset="0"/>
                <a:cs typeface="Times New Roman" panose="02020603050405020304" pitchFamily="18" charset="0"/>
              </a:rPr>
              <a:t>ὁλκός</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vulnus &lt; volnos)</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ŏ + w &gt; ă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lavo</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w + ŏ + rs, rr, rt, st, t &gt; e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veto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voto;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versus &lt;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vorsus;</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vertex &lt;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vortex;</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vester &lt;</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 voster)</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ŭ &gt; u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iuvenis,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cf. sanscr. yúvan-)</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l + u + labiale &gt; i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libet </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&lt; lubet presumibilmente attraverso: [ü] = u &gt; [ü] &gt; i)</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ū &gt; ū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mus</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a:solidFill>
                  <a:schemeClr val="tx1">
                    <a:lumMod val="85000"/>
                    <a:lumOff val="15000"/>
                  </a:schemeClr>
                </a:solidFill>
                <a:latin typeface="Times New Roman" panose="02020603050405020304" pitchFamily="18" charset="0"/>
                <a:cs typeface="Times New Roman" panose="02020603050405020304" pitchFamily="18" charset="0"/>
              </a:rPr>
              <a:t>                                ə &gt; ă  (come in tutte le lingue indoeuropee tranne l’indoiranico; cf. es. </a:t>
            </a: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pater</a:t>
            </a:r>
            <a:r>
              <a:rPr lang="it-IT" sz="29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2900" i="1">
                <a:solidFill>
                  <a:schemeClr val="tx1">
                    <a:lumMod val="85000"/>
                    <a:lumOff val="15000"/>
                  </a:schemeClr>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contenuto 2">
            <a:extLst>
              <a:ext uri="{FF2B5EF4-FFF2-40B4-BE49-F238E27FC236}">
                <a16:creationId xmlns:a16="http://schemas.microsoft.com/office/drawing/2014/main" id="{35F4FDC5-811F-4216-B2F1-B17E06F1DBB7}"/>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eaLnBrk="1" hangingPunct="1">
              <a:spcBef>
                <a:spcPct val="0"/>
              </a:spcBef>
              <a:spcAft>
                <a:spcPct val="0"/>
              </a:spcAft>
              <a:buFontTx/>
              <a:buChar char="-"/>
            </a:pPr>
            <a:endParaRPr lang="it-IT" altLang="it-IT" sz="2000" u="sng">
              <a:latin typeface="Times New Roman" panose="02020603050405020304" pitchFamily="18" charset="0"/>
              <a:cs typeface="Times New Roman" panose="02020603050405020304" pitchFamily="18" charset="0"/>
            </a:endParaRPr>
          </a:p>
          <a:p>
            <a:pPr eaLnBrk="1" hangingPunct="1">
              <a:spcBef>
                <a:spcPct val="0"/>
              </a:spcBef>
              <a:spcAft>
                <a:spcPct val="0"/>
              </a:spcAft>
              <a:buFontTx/>
              <a:buChar char="-"/>
            </a:pPr>
            <a:r>
              <a:rPr lang="it-IT" altLang="it-IT" sz="2000" u="sng">
                <a:latin typeface="Times New Roman" panose="02020603050405020304" pitchFamily="18" charset="0"/>
                <a:cs typeface="Times New Roman" panose="02020603050405020304" pitchFamily="18" charset="0"/>
              </a:rPr>
              <a:t>Sillabe non iniziali:</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Sillabe aperte:</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tutte le vocali brevi &gt; i   (es. </a:t>
            </a:r>
            <a:r>
              <a:rPr lang="it-IT" altLang="it-IT" sz="2000" i="1">
                <a:latin typeface="Times New Roman" panose="02020603050405020304" pitchFamily="18" charset="0"/>
                <a:cs typeface="Times New Roman" panose="02020603050405020304" pitchFamily="18" charset="0"/>
              </a:rPr>
              <a:t>conficio</a:t>
            </a:r>
            <a:r>
              <a:rPr lang="it-IT" altLang="it-IT" sz="2000">
                <a:latin typeface="Times New Roman" panose="02020603050405020304" pitchFamily="18" charset="0"/>
                <a:cs typeface="Times New Roman" panose="02020603050405020304" pitchFamily="18" charset="0"/>
              </a:rPr>
              <a:t>;</a:t>
            </a:r>
            <a:r>
              <a:rPr lang="it-IT" altLang="it-IT" sz="2000" i="1">
                <a:latin typeface="Times New Roman" panose="02020603050405020304" pitchFamily="18" charset="0"/>
                <a:cs typeface="Times New Roman" panose="02020603050405020304" pitchFamily="18" charset="0"/>
              </a:rPr>
              <a:t> obsideo</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capitis</a:t>
            </a:r>
            <a:r>
              <a:rPr lang="it-IT" altLang="it-IT" sz="2000">
                <a:latin typeface="Times New Roman" panose="02020603050405020304" pitchFamily="18" charset="0"/>
                <a:cs typeface="Times New Roman" panose="02020603050405020304" pitchFamily="18" charset="0"/>
              </a:rPr>
              <a:t>)</a:t>
            </a:r>
            <a:r>
              <a:rPr lang="it-IT" altLang="it-IT" sz="2000" i="1">
                <a:latin typeface="Times New Roman" panose="02020603050405020304" pitchFamily="18" charset="0"/>
                <a:cs typeface="Times New Roman" panose="02020603050405020304" pitchFamily="18" charset="0"/>
              </a:rPr>
              <a:t> </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ĕ  + dentale + i  &gt;  e (es. </a:t>
            </a:r>
            <a:r>
              <a:rPr lang="it-IT" altLang="it-IT" sz="2000" i="1">
                <a:latin typeface="Times New Roman" panose="02020603050405020304" pitchFamily="18" charset="0"/>
                <a:cs typeface="Times New Roman" panose="02020603050405020304" pitchFamily="18" charset="0"/>
              </a:rPr>
              <a:t>appetitus; aggredior</a:t>
            </a:r>
            <a:r>
              <a:rPr lang="it-IT" altLang="it-IT" sz="2000">
                <a:latin typeface="Times New Roman" panose="02020603050405020304" pitchFamily="18" charset="0"/>
                <a:cs typeface="Times New Roman" panose="02020603050405020304" pitchFamily="18" charset="0"/>
              </a:rPr>
              <a:t>)        </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voc. breve + li  &gt; i   (es. </a:t>
            </a:r>
            <a:r>
              <a:rPr lang="it-IT" altLang="it-IT" sz="2000" i="1">
                <a:latin typeface="Times New Roman" panose="02020603050405020304" pitchFamily="18" charset="0"/>
                <a:cs typeface="Times New Roman" panose="02020603050405020304" pitchFamily="18" charset="0"/>
              </a:rPr>
              <a:t>similis; familia</a:t>
            </a:r>
            <a:r>
              <a:rPr lang="it-IT" altLang="it-IT" sz="2000">
                <a:latin typeface="Times New Roman" panose="02020603050405020304" pitchFamily="18" charset="0"/>
                <a:cs typeface="Times New Roman" panose="02020603050405020304" pitchFamily="18" charset="0"/>
              </a:rPr>
              <a:t>)</a:t>
            </a:r>
          </a:p>
          <a:p>
            <a:pPr marL="1828800" lvl="4"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voc. breve + la, le, lo, lu  &gt; u     (es. </a:t>
            </a:r>
            <a:r>
              <a:rPr lang="it-IT" altLang="it-IT" sz="2000" i="1">
                <a:latin typeface="Times New Roman" panose="02020603050405020304" pitchFamily="18" charset="0"/>
                <a:cs typeface="Times New Roman" panose="02020603050405020304" pitchFamily="18" charset="0"/>
              </a:rPr>
              <a:t>simulare</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famulus</a:t>
            </a:r>
            <a:r>
              <a:rPr lang="it-IT" altLang="it-IT" sz="2000">
                <a:latin typeface="Times New Roman" panose="02020603050405020304" pitchFamily="18" charset="0"/>
                <a:cs typeface="Times New Roman" panose="02020603050405020304" pitchFamily="18" charset="0"/>
              </a:rPr>
              <a:t>)                   </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voc.breve + r &gt; e  (es. </a:t>
            </a:r>
            <a:r>
              <a:rPr lang="it-IT" altLang="it-IT" sz="2000" i="1">
                <a:latin typeface="Times New Roman" panose="02020603050405020304" pitchFamily="18" charset="0"/>
                <a:cs typeface="Times New Roman" panose="02020603050405020304" pitchFamily="18" charset="0"/>
              </a:rPr>
              <a:t>cineris;</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Falerii</a:t>
            </a:r>
            <a:r>
              <a:rPr lang="it-IT" altLang="it-IT" sz="2000">
                <a:latin typeface="Times New Roman" panose="02020603050405020304" pitchFamily="18" charset="0"/>
                <a:cs typeface="Times New Roman" panose="02020603050405020304" pitchFamily="18" charset="0"/>
              </a:rPr>
              <a:t>) </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ŏ + r &gt; o  (</a:t>
            </a:r>
            <a:r>
              <a:rPr lang="it-IT" altLang="it-IT" sz="2000" i="1">
                <a:latin typeface="Times New Roman" panose="02020603050405020304" pitchFamily="18" charset="0"/>
                <a:cs typeface="Times New Roman" panose="02020603050405020304" pitchFamily="18" charset="0"/>
              </a:rPr>
              <a:t>memoria; pectoris; temporis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i oppure e + ŏ + la, le, lo, lu &gt; o (es. </a:t>
            </a:r>
            <a:r>
              <a:rPr lang="it-IT" altLang="it-IT" sz="2000" i="1">
                <a:latin typeface="Times New Roman" panose="02020603050405020304" pitchFamily="18" charset="0"/>
                <a:cs typeface="Times New Roman" panose="02020603050405020304" pitchFamily="18" charset="0"/>
              </a:rPr>
              <a:t>filiolus; aureolus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Sillabe chiuse:</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ă &gt; e  (es. </a:t>
            </a:r>
            <a:r>
              <a:rPr lang="it-IT" altLang="it-IT" sz="2000" i="1">
                <a:latin typeface="Times New Roman" panose="02020603050405020304" pitchFamily="18" charset="0"/>
                <a:cs typeface="Times New Roman" panose="02020603050405020304" pitchFamily="18" charset="0"/>
              </a:rPr>
              <a:t>affectus; incestus; ineptus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ă + nasale gutturale [ŋ] &gt; i   (es. </a:t>
            </a:r>
            <a:r>
              <a:rPr lang="it-IT" altLang="it-IT" sz="2000" i="1">
                <a:latin typeface="Times New Roman" panose="02020603050405020304" pitchFamily="18" charset="0"/>
                <a:cs typeface="Times New Roman" panose="02020603050405020304" pitchFamily="18" charset="0"/>
              </a:rPr>
              <a:t>attingo; affringo</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ă + l seguita da consonante diversa &gt; u  (es. </a:t>
            </a:r>
            <a:r>
              <a:rPr lang="it-IT" altLang="it-IT" sz="2000" i="1">
                <a:latin typeface="Times New Roman" panose="02020603050405020304" pitchFamily="18" charset="0"/>
                <a:cs typeface="Times New Roman" panose="02020603050405020304" pitchFamily="18" charset="0"/>
              </a:rPr>
              <a:t>inculco; insulsus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e &gt; e</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ĕ + l velare &gt; u  (es. </a:t>
            </a:r>
            <a:r>
              <a:rPr lang="it-IT" altLang="it-IT" sz="2000" i="1">
                <a:latin typeface="Times New Roman" panose="02020603050405020304" pitchFamily="18" charset="0"/>
                <a:cs typeface="Times New Roman" panose="02020603050405020304" pitchFamily="18" charset="0"/>
              </a:rPr>
              <a:t>perculsus</a:t>
            </a:r>
            <a:r>
              <a:rPr lang="it-IT" altLang="it-IT" sz="2000">
                <a:latin typeface="Times New Roman" panose="02020603050405020304" pitchFamily="18" charset="0"/>
                <a:cs typeface="Times New Roman" panose="02020603050405020304" pitchFamily="18" charset="0"/>
              </a:rPr>
              <a:t>)</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i &gt; i</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o &gt; u  (es. </a:t>
            </a:r>
            <a:r>
              <a:rPr lang="it-IT" altLang="it-IT" sz="2000" i="1">
                <a:latin typeface="Times New Roman" panose="02020603050405020304" pitchFamily="18" charset="0"/>
                <a:cs typeface="Times New Roman" panose="02020603050405020304" pitchFamily="18" charset="0"/>
              </a:rPr>
              <a:t>onustus; alumnus; secundus </a:t>
            </a:r>
            <a:r>
              <a:rPr lang="it-IT" altLang="it-IT" sz="2000">
                <a:latin typeface="Times New Roman" panose="02020603050405020304" pitchFamily="18" charset="0"/>
                <a:cs typeface="Times New Roman" panose="02020603050405020304" pitchFamily="18" charset="0"/>
              </a:rPr>
              <a:t>&lt; *seq</a:t>
            </a:r>
            <a:r>
              <a:rPr lang="it-IT" altLang="it-IT" sz="2000" baseline="30000">
                <a:latin typeface="Times New Roman" panose="02020603050405020304" pitchFamily="18" charset="0"/>
                <a:cs typeface="Times New Roman" panose="02020603050405020304" pitchFamily="18" charset="0"/>
              </a:rPr>
              <a:t>w</a:t>
            </a:r>
            <a:r>
              <a:rPr lang="it-IT" altLang="it-IT" sz="2000">
                <a:latin typeface="Times New Roman" panose="02020603050405020304" pitchFamily="18" charset="0"/>
                <a:cs typeface="Times New Roman" panose="02020603050405020304" pitchFamily="18" charset="0"/>
              </a:rPr>
              <a:t>ondos)</a:t>
            </a:r>
          </a:p>
          <a:p>
            <a:pPr marL="1828800" lvl="4" indent="0" algn="just"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u &gt; u</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B22A695-66B1-473B-A311-9C4E475A29AF}"/>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lnSpc>
                <a:spcPct val="110000"/>
              </a:lnSpc>
              <a:spcBef>
                <a:spcPts val="0"/>
              </a:spcBef>
              <a:spcAft>
                <a:spcPts val="0"/>
              </a:spcAft>
              <a:buFontTx/>
              <a:buChar char="-"/>
              <a:defRPr/>
            </a:pPr>
            <a:r>
              <a:rPr lang="it-IT" u="sng" dirty="0">
                <a:solidFill>
                  <a:schemeClr val="tx1">
                    <a:lumMod val="85000"/>
                    <a:lumOff val="15000"/>
                  </a:schemeClr>
                </a:solidFill>
                <a:latin typeface="Times New Roman" panose="02020603050405020304" pitchFamily="18" charset="0"/>
                <a:cs typeface="Times New Roman" panose="02020603050405020304" pitchFamily="18" charset="0"/>
              </a:rPr>
              <a:t>Sillabe finali</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Sillabe aperte:</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 &gt; a  (es.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ita)</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e &gt; 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age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domine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i &gt; e   (es.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ante)</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o &gt; 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sequere</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&lt;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sequeso</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endParaRPr lang="it-IT" dirty="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Sillabe chiuse:</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voc</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lunga + r, l, t, m &gt;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voc</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breve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laudăt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audĭt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ă + consonanti &gt; 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artifex</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princeps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ĕ + m o gruppi cons. &gt; e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senex</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nomen</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ĕ + s, t &gt; i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agit</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&lt; *</a:t>
            </a:r>
            <a:r>
              <a:rPr lang="it-IT" dirty="0" err="1">
                <a:solidFill>
                  <a:schemeClr val="tx1">
                    <a:lumMod val="85000"/>
                    <a:lumOff val="15000"/>
                  </a:schemeClr>
                </a:solidFill>
                <a:latin typeface="Times New Roman" panose="02020603050405020304" pitchFamily="18" charset="0"/>
                <a:cs typeface="Times New Roman" panose="02020603050405020304" pitchFamily="18" charset="0"/>
              </a:rPr>
              <a:t>ageti</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ĭ &gt; i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ovis</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lapis)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ŭ &gt; u  (es. </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manus)</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10000"/>
              </a:lnSpc>
              <a:spcBef>
                <a:spcPts val="0"/>
              </a:spcBef>
              <a:spcAft>
                <a:spcPts val="0"/>
              </a:spcAft>
              <a:buFont typeface="Arial"/>
              <a:buNone/>
              <a:defRPr/>
            </a:pPr>
            <a:r>
              <a:rPr lang="it-IT" dirty="0">
                <a:solidFill>
                  <a:schemeClr val="tx1">
                    <a:lumMod val="85000"/>
                    <a:lumOff val="15000"/>
                  </a:schemeClr>
                </a:solidFill>
                <a:latin typeface="Times New Roman" panose="02020603050405020304" pitchFamily="18" charset="0"/>
                <a:cs typeface="Times New Roman" panose="02020603050405020304" pitchFamily="18" charset="0"/>
              </a:rPr>
              <a:t>                                                ŏ + cons., m, nt, r &gt; u   (es.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aliud</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 </a:t>
            </a:r>
            <a:r>
              <a:rPr lang="it-IT" i="1" dirty="0" err="1">
                <a:solidFill>
                  <a:schemeClr val="tx1">
                    <a:lumMod val="85000"/>
                    <a:lumOff val="15000"/>
                  </a:schemeClr>
                </a:solidFill>
                <a:latin typeface="Times New Roman" panose="02020603050405020304" pitchFamily="18" charset="0"/>
                <a:cs typeface="Times New Roman" panose="02020603050405020304" pitchFamily="18" charset="0"/>
              </a:rPr>
              <a:t>istud</a:t>
            </a:r>
            <a:r>
              <a:rPr lang="it-IT" i="1" dirty="0">
                <a:solidFill>
                  <a:schemeClr val="tx1">
                    <a:lumMod val="85000"/>
                    <a:lumOff val="15000"/>
                  </a:schemeClr>
                </a:solidFill>
                <a:latin typeface="Times New Roman" panose="02020603050405020304" pitchFamily="18" charset="0"/>
                <a:cs typeface="Times New Roman" panose="02020603050405020304" pitchFamily="18" charset="0"/>
              </a:rPr>
              <a:t>)</a:t>
            </a:r>
            <a:r>
              <a:rPr lang="it-IT" dirty="0">
                <a:solidFill>
                  <a:schemeClr val="tx1">
                    <a:lumMod val="85000"/>
                    <a:lumOff val="15000"/>
                  </a:schemeClr>
                </a:solidFill>
                <a:latin typeface="Times New Roman" panose="02020603050405020304" pitchFamily="18" charset="0"/>
                <a:cs typeface="Times New Roman" panose="02020603050405020304" pitchFamily="18" charset="0"/>
              </a:rPr>
              <a:t>  </a:t>
            </a:r>
          </a:p>
          <a:p>
            <a:pPr eaLnBrk="1" fontAlgn="auto" hangingPunct="1">
              <a:buFontTx/>
              <a:buChar char="-"/>
              <a:defRPr/>
            </a:pPr>
            <a:endParaRPr lang="it-IT" dirty="0">
              <a:solidFill>
                <a:schemeClr val="tx1">
                  <a:lumMod val="85000"/>
                  <a:lumOff val="15000"/>
                </a:scheme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9C1965A-7AB4-4F16-AE7C-454A95B5FB32}"/>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algn="just" eaLnBrk="1" fontAlgn="auto" hangingPunct="1">
              <a:spcBef>
                <a:spcPts val="0"/>
              </a:spcBef>
              <a:spcAft>
                <a:spcPts val="0"/>
              </a:spcAft>
              <a:buFontTx/>
              <a:buChar char="-"/>
              <a:defRPr/>
            </a:pPr>
            <a:r>
              <a:rPr lang="it-IT" sz="2000" b="1" i="1" u="sng">
                <a:solidFill>
                  <a:schemeClr val="tx1">
                    <a:lumMod val="85000"/>
                    <a:lumOff val="15000"/>
                  </a:schemeClr>
                </a:solidFill>
                <a:latin typeface="Times New Roman" panose="02020603050405020304" pitchFamily="18" charset="0"/>
                <a:cs typeface="Times New Roman" panose="02020603050405020304" pitchFamily="18" charset="0"/>
              </a:rPr>
              <a:t>Dittonghi</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esiti dei dittonghi brevi dell’indoeuropeo a seconda del tipo di sillaba in cui sono presenti</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u="sng">
                <a:solidFill>
                  <a:schemeClr val="tx1">
                    <a:lumMod val="85000"/>
                    <a:lumOff val="15000"/>
                  </a:schemeClr>
                </a:solidFill>
                <a:latin typeface="Times New Roman" panose="02020603050405020304" pitchFamily="18" charset="0"/>
                <a:cs typeface="Times New Roman" panose="02020603050405020304" pitchFamily="18" charset="0"/>
              </a:rPr>
              <a:t>Sillabe iniziali:</a:t>
            </a:r>
            <a:endParaRPr lang="it-IT" sz="16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ai &gt; ai &gt; ae</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ei &gt; ē &gt; ī</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oi &gt; oe &gt; ū</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u + oi &gt; uei &gt; ī  (es.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vīdi,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cf. gr. (</a:t>
            </a:r>
            <a:r>
              <a:rPr lang="el-GR" sz="2000" i="1">
                <a:solidFill>
                  <a:schemeClr val="tx1">
                    <a:lumMod val="85000"/>
                    <a:lumOff val="15000"/>
                  </a:schemeClr>
                </a:solidFill>
                <a:latin typeface="Times New Roman" panose="02020603050405020304" pitchFamily="18" charset="0"/>
                <a:cs typeface="Times New Roman" panose="02020603050405020304" pitchFamily="18" charset="0"/>
              </a:rPr>
              <a:t>Ϝ</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r>
              <a:rPr lang="el-GR" sz="2000">
                <a:solidFill>
                  <a:schemeClr val="tx1">
                    <a:lumMod val="85000"/>
                    <a:lumOff val="15000"/>
                  </a:schemeClr>
                </a:solidFill>
                <a:latin typeface="Times New Roman" panose="02020603050405020304" pitchFamily="18" charset="0"/>
                <a:cs typeface="Times New Roman" panose="02020603050405020304" pitchFamily="18" charset="0"/>
              </a:rPr>
              <a:t>οῖδα</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sanscr.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véda</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l + oi + cons. labiale &gt; ei &gt; ī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au &gt; au   (in latino rende anche la forma sincopata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avi-</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es.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naufragus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&lt; *nāvifragos)</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eu &gt; ou &gt; ū</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l + ou + cons. labiale &gt; ei &gt; ī (es.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liber </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&lt; leiber)</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ou &gt; ou &gt; ū</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u="sng">
                <a:solidFill>
                  <a:schemeClr val="tx1">
                    <a:lumMod val="85000"/>
                    <a:lumOff val="15000"/>
                  </a:schemeClr>
                </a:solidFill>
                <a:latin typeface="Times New Roman" panose="02020603050405020304" pitchFamily="18" charset="0"/>
                <a:cs typeface="Times New Roman" panose="02020603050405020304" pitchFamily="18" charset="0"/>
              </a:rPr>
              <a:t>Sillabe non iniziali:</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ei, ou stessi cambiamenti che si verificano nelle sillabe iniziali</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ai &gt; ei &gt; ī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au &gt; ou &gt; ū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oi (unico esempio:  </a:t>
            </a:r>
            <a:r>
              <a:rPr lang="it-IT" sz="2000" i="1">
                <a:solidFill>
                  <a:schemeClr val="tx1">
                    <a:lumMod val="85000"/>
                    <a:lumOff val="15000"/>
                  </a:schemeClr>
                </a:solidFill>
                <a:latin typeface="Times New Roman" panose="02020603050405020304" pitchFamily="18" charset="0"/>
                <a:cs typeface="Times New Roman" panose="02020603050405020304" pitchFamily="18" charset="0"/>
              </a:rPr>
              <a:t>pōmērium</a:t>
            </a:r>
            <a:r>
              <a:rPr lang="it-IT" sz="2000">
                <a:solidFill>
                  <a:schemeClr val="tx1">
                    <a:lumMod val="85000"/>
                    <a:lumOff val="15000"/>
                  </a:schemeClr>
                </a:solidFill>
                <a:latin typeface="Times New Roman" panose="02020603050405020304" pitchFamily="18" charset="0"/>
                <a:cs typeface="Times New Roman" panose="02020603050405020304" pitchFamily="18" charset="0"/>
              </a:rPr>
              <a:t>  &lt; *postmoiriom)</a:t>
            </a:r>
          </a:p>
          <a:p>
            <a:pPr marL="0" indent="0" algn="just" eaLnBrk="1" fontAlgn="auto" hangingPunct="1">
              <a:spcBef>
                <a:spcPts val="0"/>
              </a:spcBef>
              <a:spcAft>
                <a:spcPts val="0"/>
              </a:spcAft>
              <a:buFont typeface="Arial"/>
              <a:buNone/>
              <a:defRPr/>
            </a:pPr>
            <a:endParaRPr lang="it-IT" sz="1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sz="2000" u="sng">
                <a:solidFill>
                  <a:schemeClr val="tx1">
                    <a:lumMod val="85000"/>
                    <a:lumOff val="15000"/>
                  </a:schemeClr>
                </a:solidFill>
                <a:latin typeface="Times New Roman" panose="02020603050405020304" pitchFamily="18" charset="0"/>
                <a:cs typeface="Times New Roman" panose="02020603050405020304" pitchFamily="18" charset="0"/>
              </a:rPr>
              <a:t>Sillabe finali: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Dittonghi brevi: stessi cambiamenti che si verificano nelle sillabe intermedie/non iniziali </a:t>
            </a:r>
          </a:p>
          <a:p>
            <a:pPr marL="0" indent="0" algn="just" eaLnBrk="1" fontAlgn="auto" hangingPunct="1">
              <a:spcBef>
                <a:spcPts val="0"/>
              </a:spcBef>
              <a:spcAft>
                <a:spcPts val="0"/>
              </a:spcAft>
              <a:buFont typeface="Arial"/>
              <a:buNone/>
              <a:defRPr/>
            </a:pPr>
            <a:r>
              <a:rPr lang="it-IT" sz="2000">
                <a:solidFill>
                  <a:schemeClr val="tx1">
                    <a:lumMod val="85000"/>
                    <a:lumOff val="15000"/>
                  </a:schemeClr>
                </a:solidFill>
                <a:latin typeface="Times New Roman" panose="02020603050405020304" pitchFamily="18" charset="0"/>
                <a:cs typeface="Times New Roman" panose="02020603050405020304" pitchFamily="18" charset="0"/>
              </a:rPr>
              <a:t>                                       ai, ei, oi &gt; ei &gt; ī</a:t>
            </a:r>
          </a:p>
          <a:p>
            <a:pPr algn="just" eaLnBrk="1" fontAlgn="auto" hangingPunct="1">
              <a:spcBef>
                <a:spcPts val="0"/>
              </a:spcBef>
              <a:spcAft>
                <a:spcPts val="0"/>
              </a:spcAft>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8C155F6-8FE5-4A5E-8465-68C5CE0B3870}"/>
              </a:ext>
            </a:extLst>
          </p:cNvPr>
          <p:cNvSpPr>
            <a:spLocks noGrp="1"/>
          </p:cNvSpPr>
          <p:nvPr>
            <p:ph idx="1"/>
          </p:nvPr>
        </p:nvSpPr>
        <p:spPr>
          <a:xfrm>
            <a:off x="0" y="0"/>
            <a:ext cx="12192000" cy="6858000"/>
          </a:xfrm>
          <a:blipFill>
            <a:blip r:embed="rId2"/>
            <a:tile tx="0" ty="0" sx="100000" sy="100000" flip="none" algn="tl"/>
          </a:blipFill>
        </p:spPr>
        <p:txBody>
          <a:bodyPr rtlCol="0">
            <a:normAutofit/>
          </a:bodyPr>
          <a:lstStyle/>
          <a:p>
            <a:pPr eaLnBrk="1" fontAlgn="auto" hangingPunct="1">
              <a:buFontTx/>
              <a:buChar char="-"/>
              <a:defRPr/>
            </a:pPr>
            <a:endParaRPr lang="it-IT">
              <a:solidFill>
                <a:schemeClr val="tx1">
                  <a:lumMod val="85000"/>
                  <a:lumOff val="15000"/>
                </a:schemeClr>
              </a:solidFill>
              <a:latin typeface="Times New Roman" panose="02020603050405020304" pitchFamily="18" charset="0"/>
              <a:cs typeface="Times New Roman" panose="02020603050405020304" pitchFamily="18" charset="0"/>
            </a:endParaRPr>
          </a:p>
          <a:p>
            <a:pPr eaLnBrk="1" fontAlgn="auto" hangingPunct="1">
              <a:buFontTx/>
              <a:buChar char="-"/>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Esiti dei dittonghi lunghi indoeuropei nel latino:</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a:t>
            </a:r>
            <a:r>
              <a:rPr lang="it-IT" u="sng">
                <a:solidFill>
                  <a:schemeClr val="tx1">
                    <a:lumMod val="85000"/>
                    <a:lumOff val="15000"/>
                  </a:schemeClr>
                </a:solidFill>
                <a:latin typeface="Times New Roman" panose="02020603050405020304" pitchFamily="18" charset="0"/>
                <a:cs typeface="Times New Roman" panose="02020603050405020304" pitchFamily="18" charset="0"/>
              </a:rPr>
              <a:t>Sillabe finali</a:t>
            </a:r>
            <a:r>
              <a:rPr lang="it-IT">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davanti a consonante &gt; abbreviamento</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davanti a vocale la serie </a:t>
            </a:r>
            <a:r>
              <a:rPr lang="it-IT" i="1">
                <a:solidFill>
                  <a:schemeClr val="tx1">
                    <a:lumMod val="85000"/>
                    <a:lumOff val="15000"/>
                  </a:schemeClr>
                </a:solidFill>
                <a:latin typeface="Times New Roman" panose="02020603050405020304" pitchFamily="18" charset="0"/>
                <a:cs typeface="Times New Roman" panose="02020603050405020304" pitchFamily="18" charset="0"/>
              </a:rPr>
              <a:t>i </a:t>
            </a:r>
            <a:r>
              <a:rPr lang="it-IT">
                <a:solidFill>
                  <a:schemeClr val="tx1">
                    <a:lumMod val="85000"/>
                    <a:lumOff val="15000"/>
                  </a:schemeClr>
                </a:solidFill>
                <a:latin typeface="Times New Roman" panose="02020603050405020304" pitchFamily="18" charset="0"/>
                <a:cs typeface="Times New Roman" panose="02020603050405020304" pitchFamily="18" charset="0"/>
              </a:rPr>
              <a:t>perde tale suono:</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āi &gt; ā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ēi &gt; ē  </a:t>
            </a:r>
          </a:p>
          <a:p>
            <a:pPr marL="0" indent="0" eaLnBrk="1" fontAlgn="auto" hangingPunct="1">
              <a:buFont typeface="Arial"/>
              <a:buNone/>
              <a:defRPr/>
            </a:pPr>
            <a:r>
              <a:rPr lang="it-IT">
                <a:solidFill>
                  <a:schemeClr val="tx1">
                    <a:lumMod val="85000"/>
                    <a:lumOff val="15000"/>
                  </a:schemeClr>
                </a:solidFill>
                <a:latin typeface="Times New Roman" panose="02020603050405020304" pitchFamily="18" charset="0"/>
                <a:cs typeface="Times New Roman" panose="02020603050405020304" pitchFamily="18" charset="0"/>
              </a:rPr>
              <a:t>                                                                                                   ōi &gt; ō</a:t>
            </a:r>
          </a:p>
          <a:p>
            <a:pPr marL="0" indent="0" eaLnBrk="1" fontAlgn="auto" hangingPunct="1">
              <a:buFont typeface="Arial"/>
              <a:buNone/>
              <a:defRPr/>
            </a:pPr>
            <a:r>
              <a:rPr lang="it-IT">
                <a:solidFill>
                  <a:schemeClr val="tx1">
                    <a:lumMod val="85000"/>
                    <a:lumOff val="15000"/>
                  </a:schemeClr>
                </a:solidFill>
              </a:rPr>
              <a:t>                                          </a:t>
            </a:r>
          </a:p>
          <a:p>
            <a:pPr marL="0" indent="0" eaLnBrk="1" fontAlgn="auto" hangingPunct="1">
              <a:buFont typeface="Arial"/>
              <a:buNone/>
              <a:defRPr/>
            </a:pPr>
            <a:endParaRPr lang="it-IT">
              <a:solidFill>
                <a:schemeClr val="tx1">
                  <a:lumMod val="85000"/>
                  <a:lumOff val="15000"/>
                </a:schemeClr>
              </a:solidFill>
            </a:endParaRPr>
          </a:p>
          <a:p>
            <a:pPr marL="0" indent="0" eaLnBrk="1" fontAlgn="auto" hangingPunct="1">
              <a:buFont typeface="Arial"/>
              <a:buNone/>
              <a:defRPr/>
            </a:pPr>
            <a:r>
              <a:rPr lang="it-IT">
                <a:solidFill>
                  <a:schemeClr val="tx1">
                    <a:lumMod val="85000"/>
                    <a:lumOff val="15000"/>
                  </a:schemeClr>
                </a:solidFill>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F98EE86-7DDF-4FD4-96BE-93315EF9C58E}"/>
              </a:ext>
            </a:extLst>
          </p:cNvPr>
          <p:cNvSpPr>
            <a:spLocks noGrp="1"/>
          </p:cNvSpPr>
          <p:nvPr>
            <p:ph idx="1"/>
          </p:nvPr>
        </p:nvSpPr>
        <p:spPr>
          <a:xfrm>
            <a:off x="0" y="0"/>
            <a:ext cx="12192000" cy="6858000"/>
          </a:xfrm>
          <a:blipFill>
            <a:blip r:embed="rId2"/>
            <a:tile tx="0" ty="0" sx="100000" sy="100000" flip="none" algn="tl"/>
          </a:blipFill>
        </p:spPr>
        <p:txBody>
          <a:bodyPr rtlCol="0">
            <a:normAutofit fontScale="32500" lnSpcReduction="20000"/>
          </a:bodyPr>
          <a:lstStyle/>
          <a:p>
            <a:pPr marL="0" indent="0" algn="ctr" eaLnBrk="1" fontAlgn="auto" hangingPunct="1">
              <a:spcBef>
                <a:spcPts val="0"/>
              </a:spcBef>
              <a:spcAft>
                <a:spcPts val="0"/>
              </a:spcAft>
              <a:buFont typeface="Arial"/>
              <a:buNone/>
              <a:defRPr/>
            </a:pPr>
            <a:r>
              <a:rPr lang="it-IT" sz="5500" i="1">
                <a:solidFill>
                  <a:schemeClr val="tx1">
                    <a:lumMod val="85000"/>
                    <a:lumOff val="15000"/>
                  </a:schemeClr>
                </a:solidFill>
                <a:latin typeface="Times New Roman" panose="02020603050405020304" pitchFamily="18" charset="0"/>
                <a:cs typeface="Times New Roman" panose="02020603050405020304" pitchFamily="18" charset="0"/>
              </a:rPr>
              <a:t>Trattamento ed esiti nel latino (quadro generale senza periodizzazione)</a:t>
            </a:r>
          </a:p>
          <a:p>
            <a:pPr marL="0" indent="0" algn="ctr" eaLnBrk="1" fontAlgn="auto" hangingPunct="1">
              <a:spcBef>
                <a:spcPts val="0"/>
              </a:spcBef>
              <a:spcAft>
                <a:spcPts val="0"/>
              </a:spcAft>
              <a:buFont typeface="Arial"/>
              <a:buNone/>
              <a:defRPr/>
            </a:pPr>
            <a:endParaRPr lang="it-IT" sz="4200" i="1">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fontAlgn="auto" hangingPunct="1">
              <a:lnSpc>
                <a:spcPct val="120000"/>
              </a:lnSpc>
              <a:spcBef>
                <a:spcPts val="0"/>
              </a:spcBef>
              <a:spcAft>
                <a:spcPts val="0"/>
              </a:spcAft>
              <a:buFontTx/>
              <a:buChar char="-"/>
              <a:defRPr/>
            </a:pPr>
            <a:r>
              <a:rPr lang="it-IT" sz="4900" b="1" i="1" u="sng">
                <a:solidFill>
                  <a:schemeClr val="tx1">
                    <a:lumMod val="85000"/>
                    <a:lumOff val="15000"/>
                  </a:schemeClr>
                </a:solidFill>
                <a:latin typeface="Times New Roman" panose="02020603050405020304" pitchFamily="18" charset="0"/>
                <a:cs typeface="Times New Roman" panose="02020603050405020304" pitchFamily="18" charset="0"/>
              </a:rPr>
              <a:t>Sonanti:</a:t>
            </a:r>
            <a:r>
              <a:rPr lang="it-IT" sz="4900" b="1"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4900" b="1">
                <a:solidFill>
                  <a:schemeClr val="tx1">
                    <a:lumMod val="85000"/>
                    <a:lumOff val="15000"/>
                  </a:schemeClr>
                </a:solidFill>
                <a:latin typeface="Times New Roman" panose="02020603050405020304" pitchFamily="18" charset="0"/>
                <a:cs typeface="Times New Roman" panose="02020603050405020304" pitchFamily="18" charset="0"/>
              </a:rPr>
              <a:t>y, w,   r (ṛ),   l (ḷ),   m (ṃ),   n (ṇ)</a:t>
            </a:r>
            <a:r>
              <a:rPr lang="it-IT" sz="4900" b="1"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lnSpc>
                <a:spcPct val="120000"/>
              </a:lnSpc>
              <a:spcBef>
                <a:spcPts val="0"/>
              </a:spcBef>
              <a:spcAft>
                <a:spcPts val="0"/>
              </a:spcAft>
              <a:buFont typeface="Arial"/>
              <a:buNone/>
              <a:defRPr/>
            </a:pP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4500" b="1">
                <a:solidFill>
                  <a:schemeClr val="tx1">
                    <a:lumMod val="85000"/>
                    <a:lumOff val="15000"/>
                  </a:schemeClr>
                </a:solidFill>
                <a:latin typeface="Times New Roman" panose="02020603050405020304" pitchFamily="18" charset="0"/>
                <a:cs typeface="Times New Roman" panose="02020603050405020304" pitchFamily="18" charset="0"/>
              </a:rPr>
              <a:t>(y)</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          y +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voc. (posizione iniziale) &gt; funzione consonantica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iugum</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cf. gr. </a:t>
            </a:r>
            <a:r>
              <a:rPr lang="el-GR" sz="4500">
                <a:solidFill>
                  <a:schemeClr val="tx1">
                    <a:lumMod val="85000"/>
                    <a:lumOff val="15000"/>
                  </a:schemeClr>
                </a:solidFill>
                <a:latin typeface="Times New Roman" panose="02020603050405020304" pitchFamily="18" charset="0"/>
                <a:cs typeface="Times New Roman" panose="02020603050405020304" pitchFamily="18" charset="0"/>
              </a:rPr>
              <a:t>ζυγόν</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cons. + y &gt; vocalizzazione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medius</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&lt; *medhyos)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y intervocalica &gt;  y scompare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tres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treyes)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-dy-, -gy-, sy-, &gt; -iy- realizzazione grafica = i (talvolta preferita: ii)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maius &lt;*magyos</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4500" b="1">
                <a:solidFill>
                  <a:schemeClr val="tx1">
                    <a:lumMod val="85000"/>
                    <a:lumOff val="15000"/>
                  </a:schemeClr>
                </a:solidFill>
                <a:latin typeface="Times New Roman" panose="02020603050405020304" pitchFamily="18" charset="0"/>
                <a:cs typeface="Times New Roman" panose="02020603050405020304" pitchFamily="18" charset="0"/>
              </a:rPr>
              <a:t>(w)</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 voc. &gt; funzione consonantica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vidi</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intervocalica &gt; funzione consonantica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novem</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ovis</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tra vocali simili &gt; w scompare e le due vocali si contraggono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sīs</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 &lt; sīvīs)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k + w &gt; w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equus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ekwos;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suavis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*swādwis)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t (mediana) + w &gt; w si vocalizza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quattruor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*q</a:t>
            </a:r>
            <a:r>
              <a:rPr lang="it-IT" sz="45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etwōres)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p + w &gt; w cade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aperio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*apweriō)</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f + w &gt; w cade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fores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dhwer/dhwor)</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 u &gt; w cade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somnus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swopnos)</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eaLnBrk="1" fontAlgn="auto" hangingPunct="1">
              <a:lnSpc>
                <a:spcPct val="120000"/>
              </a:lnSpc>
              <a:spcBef>
                <a:spcPts val="0"/>
              </a:spcBef>
              <a:spcAft>
                <a:spcPts val="0"/>
              </a:spcAft>
              <a:buFont typeface="Arial"/>
              <a:buNone/>
              <a:defRPr/>
            </a:pPr>
            <a:r>
              <a:rPr lang="it-IT" sz="4500">
                <a:solidFill>
                  <a:schemeClr val="tx1">
                    <a:lumMod val="85000"/>
                    <a:lumOff val="15000"/>
                  </a:schemeClr>
                </a:solidFill>
                <a:latin typeface="Times New Roman" panose="02020603050405020304" pitchFamily="18" charset="0"/>
                <a:cs typeface="Times New Roman" panose="02020603050405020304" pitchFamily="18" charset="0"/>
              </a:rPr>
              <a:t>                   w + o (non iniziale) &gt; w cade  (es. </a:t>
            </a:r>
            <a:r>
              <a:rPr lang="it-IT" sz="4500" i="1">
                <a:solidFill>
                  <a:schemeClr val="tx1">
                    <a:lumMod val="85000"/>
                    <a:lumOff val="15000"/>
                  </a:schemeClr>
                </a:solidFill>
                <a:latin typeface="Times New Roman" panose="02020603050405020304" pitchFamily="18" charset="0"/>
                <a:cs typeface="Times New Roman" panose="02020603050405020304" pitchFamily="18" charset="0"/>
              </a:rPr>
              <a:t>soror </a:t>
            </a:r>
            <a:r>
              <a:rPr lang="it-IT" sz="4500">
                <a:solidFill>
                  <a:schemeClr val="tx1">
                    <a:lumMod val="85000"/>
                    <a:lumOff val="15000"/>
                  </a:schemeClr>
                </a:solidFill>
                <a:latin typeface="Times New Roman" panose="02020603050405020304" pitchFamily="18" charset="0"/>
                <a:cs typeface="Times New Roman" panose="02020603050405020304" pitchFamily="18" charset="0"/>
              </a:rPr>
              <a:t>&lt; * swesōṛ)</a:t>
            </a:r>
          </a:p>
          <a:p>
            <a:pPr marL="0" indent="0" eaLnBrk="1" fontAlgn="auto" hangingPunct="1">
              <a:lnSpc>
                <a:spcPct val="120000"/>
              </a:lnSpc>
              <a:spcBef>
                <a:spcPts val="0"/>
              </a:spcBef>
              <a:spcAft>
                <a:spcPts val="0"/>
              </a:spcAft>
              <a:buFont typeface="Arial"/>
              <a:buNone/>
              <a:defRPr/>
            </a:pPr>
            <a:endParaRPr lang="it-IT" sz="34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a:solidFill>
                <a:schemeClr val="tx1">
                  <a:lumMod val="85000"/>
                  <a:lumOff val="15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D80C31-F56D-4876-A2AC-EDD7479397ED}"/>
              </a:ext>
            </a:extLst>
          </p:cNvPr>
          <p:cNvSpPr>
            <a:spLocks noGrp="1"/>
          </p:cNvSpPr>
          <p:nvPr>
            <p:ph idx="1"/>
          </p:nvPr>
        </p:nvSpPr>
        <p:spPr>
          <a:xfrm>
            <a:off x="0" y="0"/>
            <a:ext cx="12192000" cy="6858000"/>
          </a:xfrm>
          <a:blipFill>
            <a:blip r:embed="rId2"/>
            <a:tile tx="0" ty="0" sx="100000" sy="100000" flip="none" algn="tl"/>
          </a:blipFill>
        </p:spPr>
        <p:txBody>
          <a:bodyPr rtlCol="0">
            <a:normAutofit lnSpcReduction="10000"/>
          </a:bodyPr>
          <a:lstStyle/>
          <a:p>
            <a:pPr marL="0" indent="0" algn="just" eaLnBrk="1" fontAlgn="auto" hangingPunct="1">
              <a:spcBef>
                <a:spcPts val="0"/>
              </a:spcBef>
              <a:spcAft>
                <a:spcPts val="0"/>
              </a:spcAft>
              <a:buFont typeface="Arial"/>
              <a:buNone/>
              <a:defRPr/>
            </a:pPr>
            <a:endParaRPr lang="it-IT">
              <a:solidFill>
                <a:schemeClr val="tx1">
                  <a:lumMod val="85000"/>
                  <a:lumOff val="15000"/>
                </a:schemeClr>
              </a:solidFill>
            </a:endParaRP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(r)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r consonantica si è conservata</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r  sillabica se la vocale successiva cade per sincope &gt; -er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ter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ters &lt; tṛs &lt; tris, cf. gr. </a:t>
            </a:r>
            <a:r>
              <a:rPr lang="el-GR" sz="1800">
                <a:solidFill>
                  <a:schemeClr val="tx1">
                    <a:lumMod val="85000"/>
                    <a:lumOff val="15000"/>
                  </a:schemeClr>
                </a:solidFill>
                <a:latin typeface="Times New Roman" panose="02020603050405020304" pitchFamily="18" charset="0"/>
                <a:cs typeface="Times New Roman" panose="02020603050405020304" pitchFamily="18" charset="0"/>
              </a:rPr>
              <a:t>τρίς</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endParaRPr lang="it-IT" sz="1800"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(ṛ)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ṛ  &gt; or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fors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  bhṛtis, sanscr. bhṛtis;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mors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*mṛtis, sanscr. mṛtis); in sillaba finale –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or &gt; ur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iecur</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spcBef>
                <a:spcPts val="0"/>
              </a:spcBef>
              <a:spcAft>
                <a:spcPts val="0"/>
              </a:spcAft>
              <a:buFont typeface="Arial"/>
              <a:buNone/>
              <a:defRPr/>
            </a:pPr>
            <a:endParaRPr lang="it-IT" sz="18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(l)</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l consonantica si è conservata</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(ḷ)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ḷ &gt; ol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mollis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 moldwis &lt; * mḷdu- )</a:t>
            </a:r>
            <a:endParaRPr lang="it-IT" sz="1800"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m si è conservata</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(ṃ)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ṃ &gt; em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decem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&lt; *dekṃ, cf. gr. </a:t>
            </a:r>
            <a:r>
              <a:rPr lang="el-GR" sz="1800">
                <a:solidFill>
                  <a:schemeClr val="tx1">
                    <a:lumMod val="85000"/>
                    <a:lumOff val="15000"/>
                  </a:schemeClr>
                </a:solidFill>
                <a:latin typeface="Times New Roman" panose="02020603050405020304" pitchFamily="18" charset="0"/>
                <a:cs typeface="Times New Roman" panose="02020603050405020304" pitchFamily="18" charset="0"/>
              </a:rPr>
              <a:t>δέκα</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sanscr, dáça;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septem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&lt; *septṃ, cf. gr. </a:t>
            </a:r>
            <a:r>
              <a:rPr lang="el-GR" sz="1800">
                <a:solidFill>
                  <a:schemeClr val="tx1">
                    <a:lumMod val="85000"/>
                    <a:lumOff val="15000"/>
                  </a:schemeClr>
                </a:solidFill>
                <a:latin typeface="Times New Roman" panose="02020603050405020304" pitchFamily="18" charset="0"/>
                <a:cs typeface="Times New Roman" panose="02020603050405020304" pitchFamily="18" charset="0"/>
              </a:rPr>
              <a:t>ἑπτά</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endParaRPr lang="it-IT" sz="1800"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(n)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n si è conservata</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(ṇ)</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       ṇ &gt; en</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n + s nelle sillabe finali &gt;  n scompare con allungamento della vocale precedente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reges &lt;*</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regṇs;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mensas &lt;*</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mensans)</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quando una vocale si perde per sincope, la n (come la r) diventa sillabica ṇ  e viene rappresentata come en o come in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(es. </a:t>
            </a:r>
            <a:r>
              <a:rPr lang="it-IT" sz="1800" i="1">
                <a:solidFill>
                  <a:schemeClr val="tx1">
                    <a:lumMod val="85000"/>
                    <a:lumOff val="15000"/>
                  </a:schemeClr>
                </a:solidFill>
                <a:latin typeface="Times New Roman" panose="02020603050405020304" pitchFamily="18" charset="0"/>
                <a:cs typeface="Times New Roman" panose="02020603050405020304" pitchFamily="18" charset="0"/>
              </a:rPr>
              <a:t>sigillum &lt; </a:t>
            </a:r>
            <a:r>
              <a:rPr lang="it-IT" sz="1800">
                <a:solidFill>
                  <a:schemeClr val="tx1">
                    <a:lumMod val="85000"/>
                    <a:lumOff val="15000"/>
                  </a:schemeClr>
                </a:solidFill>
                <a:latin typeface="Times New Roman" panose="02020603050405020304" pitchFamily="18" charset="0"/>
                <a:cs typeface="Times New Roman" panose="02020603050405020304" pitchFamily="18" charset="0"/>
              </a:rPr>
              <a:t>sigṇlom &lt;*signolom)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spcBef>
                <a:spcPts val="0"/>
              </a:spcBef>
              <a:spcAft>
                <a:spcPts val="0"/>
              </a:spcAft>
              <a:buFont typeface="Arial"/>
              <a:buNone/>
              <a:defRPr/>
            </a:pPr>
            <a:r>
              <a:rPr lang="it-IT" sz="1800">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1800">
              <a:solidFill>
                <a:schemeClr val="tx1">
                  <a:lumMod val="85000"/>
                  <a:lumOff val="15000"/>
                </a:schemeClr>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E7B2D7B-F973-4E74-BD4D-CF884782A56F}"/>
              </a:ext>
            </a:extLst>
          </p:cNvPr>
          <p:cNvSpPr>
            <a:spLocks noGrp="1"/>
          </p:cNvSpPr>
          <p:nvPr>
            <p:ph idx="1"/>
          </p:nvPr>
        </p:nvSpPr>
        <p:spPr>
          <a:xfrm>
            <a:off x="0" y="0"/>
            <a:ext cx="12192000" cy="6858000"/>
          </a:xfrm>
          <a:blipFill>
            <a:blip r:embed="rId2"/>
            <a:tile tx="0" ty="0" sx="100000" sy="100000" flip="none" algn="tl"/>
          </a:blipFill>
        </p:spPr>
        <p:txBody>
          <a:bodyPr rtlCol="0">
            <a:normAutofit fontScale="25000" lnSpcReduction="20000"/>
          </a:bodyPr>
          <a:lstStyle/>
          <a:p>
            <a:pPr algn="just" eaLnBrk="1" fontAlgn="auto" hangingPunct="1">
              <a:buFontTx/>
              <a:buChar char="-"/>
              <a:defRPr/>
            </a:pPr>
            <a:r>
              <a:rPr lang="it-IT" sz="7200" b="1" i="1" u="sng">
                <a:solidFill>
                  <a:schemeClr val="tx1">
                    <a:lumMod val="85000"/>
                    <a:lumOff val="15000"/>
                  </a:schemeClr>
                </a:solidFill>
                <a:latin typeface="Times New Roman" panose="02020603050405020304" pitchFamily="18" charset="0"/>
                <a:cs typeface="Times New Roman" panose="02020603050405020304" pitchFamily="18" charset="0"/>
              </a:rPr>
              <a:t>Consonanti:</a:t>
            </a:r>
          </a:p>
          <a:p>
            <a:pPr marL="0" indent="0" algn="just" eaLnBrk="1" fontAlgn="auto" hangingPunct="1">
              <a:buFont typeface="Arial"/>
              <a:buNone/>
              <a:defRPr/>
            </a:pPr>
            <a:r>
              <a:rPr lang="it-IT" sz="5500" b="1"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5500" b="1">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del sistema consonantico indoeuropeo il latino conserva: p, t, k, (q), q</a:t>
            </a:r>
            <a:r>
              <a:rPr lang="it-IT" sz="72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b, d, g, (ɡ)</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i mutamenti  principali influirono sulle labiovelari sonore e sulle occlusive aspirate</a:t>
            </a:r>
          </a:p>
          <a:p>
            <a:pPr marL="0" indent="0" algn="just" eaLnBrk="1" fontAlgn="auto" hangingPunct="1">
              <a:buFont typeface="Arial"/>
              <a:buNone/>
              <a:defRPr/>
            </a:pPr>
            <a:r>
              <a:rPr lang="it-IT" sz="55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labiali</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p</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p si mantiene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pater</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septem</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lnSpc>
                <a:spcPct val="120000"/>
              </a:lnSpc>
              <a:spcBef>
                <a:spcPts val="0"/>
              </a:spcBef>
              <a:spcAft>
                <a:spcPts val="0"/>
              </a:spcAft>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p iniziale di parola  + sillaba iniziante per labiovelare &gt; assimilazione di p </a:t>
            </a:r>
          </a:p>
          <a:p>
            <a:pPr marL="0" indent="0" algn="just" eaLnBrk="1" fontAlgn="auto" hangingPunct="1">
              <a:lnSpc>
                <a:spcPct val="120000"/>
              </a:lnSpc>
              <a:spcBef>
                <a:spcPts val="0"/>
              </a:spcBef>
              <a:spcAft>
                <a:spcPts val="0"/>
              </a:spcAft>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quīnque &lt;*</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kwenkwe &lt; *penq</a:t>
            </a:r>
            <a:r>
              <a:rPr lang="it-IT" sz="7200" baseline="30000">
                <a:solidFill>
                  <a:schemeClr val="tx1">
                    <a:lumMod val="85000"/>
                    <a:lumOff val="15000"/>
                  </a:schemeClr>
                </a:solidFill>
                <a:latin typeface="Times New Roman" panose="02020603050405020304" pitchFamily="18" charset="0"/>
                <a:cs typeface="Times New Roman" panose="02020603050405020304" pitchFamily="18" charset="0"/>
              </a:rPr>
              <a:t>w</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e)</a:t>
            </a:r>
          </a:p>
          <a:p>
            <a:pPr marL="0" indent="0" algn="just" eaLnBrk="1" fontAlgn="auto" hangingPunct="1">
              <a:lnSpc>
                <a:spcPct val="120000"/>
              </a:lnSpc>
              <a:spcBef>
                <a:spcPts val="0"/>
              </a:spcBef>
              <a:spcAft>
                <a:spcPts val="0"/>
              </a:spcAft>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                  b</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(poche equazioni)</a:t>
            </a:r>
          </a:p>
          <a:p>
            <a:pPr marL="0" indent="0" algn="just" eaLnBrk="1" fontAlgn="auto" hangingPunct="1">
              <a:buFont typeface="Arial"/>
              <a:buNone/>
              <a:defRPr/>
            </a:pP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sz="5500" b="1">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dentali</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                  t</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t si mantiene (es.</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tres; pater; est</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tl &gt; cl (es. *saitlom &gt;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saeclom / saeculum</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 potlom &gt; poclom &gt;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poculum</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t cade dopo finale consonantica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lac &lt;*</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lact)</a:t>
            </a:r>
          </a:p>
          <a:p>
            <a:pPr marL="0" indent="0" algn="just" eaLnBrk="1" fontAlgn="auto" hangingPunct="1">
              <a:buFont typeface="Arial"/>
              <a:buNone/>
              <a:defRPr/>
            </a:pP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finale vocalica + t &gt; -d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r>
              <a:rPr lang="it-IT" sz="7200" b="1">
                <a:solidFill>
                  <a:schemeClr val="tx1">
                    <a:lumMod val="85000"/>
                    <a:lumOff val="15000"/>
                  </a:schemeClr>
                </a:solidFill>
                <a:latin typeface="Times New Roman" panose="02020603050405020304" pitchFamily="18" charset="0"/>
                <a:cs typeface="Times New Roman" panose="02020603050405020304" pitchFamily="18" charset="0"/>
              </a:rPr>
              <a:t>                  d</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d si mantiene </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d in alcune forme dialettali è alternata a l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lingua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dingua</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lacruma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dacruma</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dw &gt; b-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bonus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&lt; duenos;</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  bellum &lt;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duellum)</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voc. lunga + d finale &gt; d cade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sē &lt;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sēd)</a:t>
            </a:r>
          </a:p>
          <a:p>
            <a:pPr marL="0" indent="0" algn="just" eaLnBrk="1" fontAlgn="auto" hangingPunct="1">
              <a:buFont typeface="Arial"/>
              <a:buNone/>
              <a:defRPr/>
            </a:pPr>
            <a:r>
              <a:rPr lang="it-IT" sz="7200">
                <a:solidFill>
                  <a:schemeClr val="tx1">
                    <a:lumMod val="85000"/>
                    <a:lumOff val="15000"/>
                  </a:schemeClr>
                </a:solidFill>
                <a:latin typeface="Times New Roman" panose="02020603050405020304" pitchFamily="18" charset="0"/>
                <a:cs typeface="Times New Roman" panose="02020603050405020304" pitchFamily="18" charset="0"/>
              </a:rPr>
              <a:t>                         finale cons. + d &gt; d cade (es. </a:t>
            </a:r>
            <a:r>
              <a:rPr lang="it-IT" sz="7200" i="1">
                <a:solidFill>
                  <a:schemeClr val="tx1">
                    <a:lumMod val="85000"/>
                    <a:lumOff val="15000"/>
                  </a:schemeClr>
                </a:solidFill>
                <a:latin typeface="Times New Roman" panose="02020603050405020304" pitchFamily="18" charset="0"/>
                <a:cs typeface="Times New Roman" panose="02020603050405020304" pitchFamily="18" charset="0"/>
              </a:rPr>
              <a:t>cor </a:t>
            </a:r>
            <a:r>
              <a:rPr lang="it-IT" sz="7200">
                <a:solidFill>
                  <a:schemeClr val="tx1">
                    <a:lumMod val="85000"/>
                    <a:lumOff val="15000"/>
                  </a:schemeClr>
                </a:solidFill>
                <a:latin typeface="Times New Roman" panose="02020603050405020304" pitchFamily="18" charset="0"/>
                <a:cs typeface="Times New Roman" panose="02020603050405020304" pitchFamily="18" charset="0"/>
              </a:rPr>
              <a:t>&lt;*cord)  </a:t>
            </a:r>
          </a:p>
          <a:p>
            <a:pPr marL="0" indent="0" algn="just" eaLnBrk="1" fontAlgn="auto" hangingPunct="1">
              <a:buFont typeface="Arial"/>
              <a:buNone/>
              <a:defRPr/>
            </a:pPr>
            <a:r>
              <a:rPr lang="it-IT" sz="5500">
                <a:solidFill>
                  <a:schemeClr val="tx1">
                    <a:lumMod val="85000"/>
                    <a:lumOff val="15000"/>
                  </a:schemeClr>
                </a:solidFill>
                <a:latin typeface="Times New Roman" panose="02020603050405020304" pitchFamily="18" charset="0"/>
                <a:cs typeface="Times New Roman" panose="02020603050405020304" pitchFamily="18" charset="0"/>
              </a:rPr>
              <a:t>      </a:t>
            </a:r>
          </a:p>
          <a:p>
            <a:pPr marL="0" indent="0" algn="just" eaLnBrk="1" fontAlgn="auto" hangingPunct="1">
              <a:buFont typeface="Arial"/>
              <a:buNone/>
              <a:defRPr/>
            </a:pPr>
            <a:endParaRPr lang="it-IT" sz="5500">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algn="just" eaLnBrk="1" fontAlgn="auto" hangingPunct="1">
              <a:buFont typeface="Arial"/>
              <a:buNone/>
              <a:defRPr/>
            </a:pPr>
            <a:r>
              <a:rPr lang="it-IT" sz="5500">
                <a:solidFill>
                  <a:schemeClr val="tx1">
                    <a:lumMod val="85000"/>
                    <a:lumOff val="15000"/>
                  </a:schemeClr>
                </a:solidFill>
                <a:latin typeface="Times New Roman" panose="02020603050405020304" pitchFamily="18" charset="0"/>
                <a:cs typeface="Times New Roman" panose="02020603050405020304" pitchFamily="18" charset="0"/>
              </a:rPr>
              <a:t> </a:t>
            </a:r>
            <a:endParaRPr lang="it-IT" sz="5500" b="1">
              <a:solidFill>
                <a:schemeClr val="tx1">
                  <a:lumMod val="85000"/>
                  <a:lumOff val="15000"/>
                </a:schemeClr>
              </a:solidFill>
              <a:latin typeface="Times New Roman" panose="02020603050405020304" pitchFamily="18" charset="0"/>
              <a:cs typeface="Times New Roman" panose="02020603050405020304" pitchFamily="18" charset="0"/>
            </a:endParaRPr>
          </a:p>
          <a:p>
            <a:pPr marL="0" indent="0" eaLnBrk="1" fontAlgn="auto" hangingPunct="1">
              <a:buFont typeface="Arial"/>
              <a:buNone/>
              <a:defRPr/>
            </a:pPr>
            <a:endParaRPr lang="it-IT" b="1" i="1" u="sng">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contenuto 2">
            <a:extLst>
              <a:ext uri="{FF2B5EF4-FFF2-40B4-BE49-F238E27FC236}">
                <a16:creationId xmlns:a16="http://schemas.microsoft.com/office/drawing/2014/main" id="{35F0A8A1-957F-42B8-AAA3-CDC3BB94EAA3}"/>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eaLnBrk="1" hangingPunct="1">
              <a:buFont typeface="Arial" panose="020B0604020202020204" pitchFamily="34" charset="0"/>
              <a:buNone/>
            </a:pPr>
            <a:r>
              <a:rPr lang="it-IT" altLang="it-IT"/>
              <a:t>       </a:t>
            </a:r>
            <a:r>
              <a:rPr lang="it-IT" altLang="it-IT" sz="1800" i="1">
                <a:latin typeface="Times New Roman" panose="02020603050405020304" pitchFamily="18" charset="0"/>
                <a:cs typeface="Times New Roman" panose="02020603050405020304" pitchFamily="18" charset="0"/>
              </a:rPr>
              <a:t>palatali / velari: </a:t>
            </a:r>
          </a:p>
          <a:p>
            <a:pPr marL="0" indent="0" eaLnBrk="1" hangingPunct="1">
              <a:buFont typeface="Arial" panose="020B0604020202020204" pitchFamily="34" charset="0"/>
              <a:buNone/>
            </a:pPr>
            <a:r>
              <a:rPr lang="it-IT" altLang="it-IT" sz="1800" i="1">
                <a:latin typeface="Times New Roman" panose="02020603050405020304" pitchFamily="18" charset="0"/>
                <a:cs typeface="Times New Roman" panose="02020603050405020304" pitchFamily="18" charset="0"/>
              </a:rPr>
              <a:t>                          </a:t>
            </a:r>
            <a:r>
              <a:rPr lang="it-IT" altLang="it-IT" sz="1800" b="1">
                <a:latin typeface="Times New Roman" panose="02020603050405020304" pitchFamily="18" charset="0"/>
                <a:cs typeface="Times New Roman" panose="02020603050405020304" pitchFamily="18" charset="0"/>
              </a:rPr>
              <a:t>k / q      </a:t>
            </a:r>
            <a:r>
              <a:rPr lang="it-IT" altLang="it-IT" sz="1800">
                <a:latin typeface="Times New Roman" panose="02020603050405020304" pitchFamily="18" charset="0"/>
                <a:cs typeface="Times New Roman" panose="02020603050405020304" pitchFamily="18" charset="0"/>
              </a:rPr>
              <a:t>k</a:t>
            </a:r>
            <a:r>
              <a:rPr lang="it-IT" altLang="it-IT" sz="1800" b="1">
                <a:latin typeface="Times New Roman" panose="02020603050405020304" pitchFamily="18" charset="0"/>
                <a:cs typeface="Times New Roman" panose="02020603050405020304" pitchFamily="18" charset="0"/>
              </a:rPr>
              <a:t> </a:t>
            </a:r>
            <a:r>
              <a:rPr lang="it-IT" altLang="it-IT" sz="1800">
                <a:latin typeface="Times New Roman" panose="02020603050405020304" pitchFamily="18" charset="0"/>
                <a:cs typeface="Times New Roman" panose="02020603050405020304" pitchFamily="18" charset="0"/>
              </a:rPr>
              <a:t>si mantiene (es. </a:t>
            </a:r>
            <a:r>
              <a:rPr lang="it-IT" altLang="it-IT" sz="1800" i="1">
                <a:latin typeface="Times New Roman" panose="02020603050405020304" pitchFamily="18" charset="0"/>
                <a:cs typeface="Times New Roman" panose="02020603050405020304" pitchFamily="18" charset="0"/>
              </a:rPr>
              <a:t>centum</a:t>
            </a: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decem</a:t>
            </a:r>
            <a:r>
              <a:rPr lang="it-IT" altLang="it-IT" sz="1800">
                <a:latin typeface="Times New Roman" panose="02020603050405020304" pitchFamily="18" charset="0"/>
                <a:cs typeface="Times New Roman" panose="02020603050405020304" pitchFamily="18" charset="0"/>
              </a:rPr>
              <a:t>;</a:t>
            </a:r>
            <a:r>
              <a:rPr lang="it-IT" altLang="it-IT" sz="1800" i="1">
                <a:latin typeface="Times New Roman" panose="02020603050405020304" pitchFamily="18" charset="0"/>
                <a:cs typeface="Times New Roman" panose="02020603050405020304" pitchFamily="18" charset="0"/>
              </a:rPr>
              <a:t> dico</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r>
              <a:rPr lang="it-IT" altLang="it-IT" sz="1800" b="1">
                <a:latin typeface="Times New Roman" panose="02020603050405020304" pitchFamily="18" charset="0"/>
                <a:cs typeface="Times New Roman" panose="02020603050405020304" pitchFamily="18" charset="0"/>
              </a:rPr>
              <a:t>g</a:t>
            </a:r>
            <a:r>
              <a:rPr lang="it-IT" altLang="it-IT" sz="1800">
                <a:latin typeface="Times New Roman" panose="02020603050405020304" pitchFamily="18" charset="0"/>
                <a:cs typeface="Times New Roman" panose="02020603050405020304" pitchFamily="18" charset="0"/>
              </a:rPr>
              <a:t> / </a:t>
            </a:r>
            <a:r>
              <a:rPr lang="it-IT" altLang="it-IT" sz="1800" b="1">
                <a:latin typeface="Times New Roman" panose="02020603050405020304" pitchFamily="18" charset="0"/>
                <a:cs typeface="Times New Roman" panose="02020603050405020304" pitchFamily="18" charset="0"/>
              </a:rPr>
              <a:t>ɡ</a:t>
            </a:r>
            <a:r>
              <a:rPr lang="it-IT" altLang="it-IT" sz="1800">
                <a:latin typeface="Times New Roman" panose="02020603050405020304" pitchFamily="18" charset="0"/>
                <a:cs typeface="Times New Roman" panose="02020603050405020304" pitchFamily="18" charset="0"/>
              </a:rPr>
              <a:t>      g si mantiene (es. </a:t>
            </a:r>
            <a:r>
              <a:rPr lang="it-IT" altLang="it-IT" sz="1800" i="1">
                <a:latin typeface="Times New Roman" panose="02020603050405020304" pitchFamily="18" charset="0"/>
                <a:cs typeface="Times New Roman" panose="02020603050405020304" pitchFamily="18" charset="0"/>
              </a:rPr>
              <a:t>ago</a:t>
            </a: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genus</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labiovelari</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r>
              <a:rPr lang="it-IT" altLang="it-IT" sz="1800" b="1">
                <a:latin typeface="Times New Roman" panose="02020603050405020304" pitchFamily="18" charset="0"/>
                <a:cs typeface="Times New Roman" panose="02020603050405020304" pitchFamily="18" charset="0"/>
              </a:rPr>
              <a:t>q</a:t>
            </a:r>
            <a:r>
              <a:rPr lang="it-IT" altLang="it-IT" sz="1800" b="1"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si è conservata (es. </a:t>
            </a:r>
            <a:r>
              <a:rPr lang="it-IT" altLang="it-IT" sz="1800" i="1">
                <a:latin typeface="Times New Roman" panose="02020603050405020304" pitchFamily="18" charset="0"/>
                <a:cs typeface="Times New Roman" panose="02020603050405020304" pitchFamily="18" charset="0"/>
              </a:rPr>
              <a:t>quis, </a:t>
            </a:r>
            <a:r>
              <a:rPr lang="it-IT" altLang="it-IT" sz="1800">
                <a:latin typeface="Times New Roman" panose="02020603050405020304" pitchFamily="18" charset="0"/>
                <a:cs typeface="Times New Roman" panose="02020603050405020304" pitchFamily="18" charset="0"/>
              </a:rPr>
              <a:t>cf. osco </a:t>
            </a:r>
            <a:r>
              <a:rPr lang="it-IT" altLang="it-IT" sz="1800" i="1">
                <a:latin typeface="Times New Roman" panose="02020603050405020304" pitchFamily="18" charset="0"/>
                <a:cs typeface="Times New Roman" panose="02020603050405020304" pitchFamily="18" charset="0"/>
              </a:rPr>
              <a:t>pis</a:t>
            </a:r>
            <a:r>
              <a:rPr lang="it-IT" altLang="it-IT" sz="1800">
                <a:latin typeface="Times New Roman" panose="02020603050405020304" pitchFamily="18" charset="0"/>
                <a:cs typeface="Times New Roman" panose="02020603050405020304" pitchFamily="18" charset="0"/>
              </a:rPr>
              <a:t>; gr. </a:t>
            </a:r>
            <a:r>
              <a:rPr lang="el-GR" altLang="it-IT" sz="1800">
                <a:latin typeface="Times New Roman" panose="02020603050405020304" pitchFamily="18" charset="0"/>
                <a:cs typeface="Times New Roman" panose="02020603050405020304" pitchFamily="18" charset="0"/>
              </a:rPr>
              <a:t>τίς</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 u oppure o &gt; perdita dell’elemento labiale (es. </a:t>
            </a:r>
            <a:r>
              <a:rPr lang="it-IT" altLang="it-IT" sz="1800" i="1">
                <a:latin typeface="Times New Roman" panose="02020603050405020304" pitchFamily="18" charset="0"/>
                <a:cs typeface="Times New Roman" panose="02020603050405020304" pitchFamily="18" charset="0"/>
              </a:rPr>
              <a:t>secundus </a:t>
            </a:r>
            <a:r>
              <a:rPr lang="it-IT" altLang="it-IT" sz="1800">
                <a:latin typeface="Times New Roman" panose="02020603050405020304" pitchFamily="18" charset="0"/>
                <a:cs typeface="Times New Roman" panose="02020603050405020304" pitchFamily="18" charset="0"/>
              </a:rPr>
              <a:t>&lt;*sequondos</a:t>
            </a:r>
            <a:r>
              <a:rPr lang="it-IT" altLang="it-IT" sz="1800" i="1">
                <a:latin typeface="Times New Roman" panose="02020603050405020304" pitchFamily="18" charset="0"/>
                <a:cs typeface="Times New Roman" panose="02020603050405020304" pitchFamily="18" charset="0"/>
              </a:rPr>
              <a:t> </a:t>
            </a: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colo </a:t>
            </a:r>
            <a:r>
              <a:rPr lang="it-IT" altLang="it-IT" sz="1800">
                <a:latin typeface="Times New Roman" panose="02020603050405020304" pitchFamily="18" charset="0"/>
                <a:cs typeface="Times New Roman" panose="02020603050405020304" pitchFamily="18" charset="0"/>
              </a:rPr>
              <a:t>&lt;*quolo &lt; quelo)</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 y &gt; perdita dell’elemento labiale  (es. </a:t>
            </a:r>
            <a:r>
              <a:rPr lang="it-IT" altLang="it-IT" sz="1800" i="1">
                <a:latin typeface="Times New Roman" panose="02020603050405020304" pitchFamily="18" charset="0"/>
                <a:cs typeface="Times New Roman" panose="02020603050405020304" pitchFamily="18" charset="0"/>
              </a:rPr>
              <a:t>socius &lt;*</a:t>
            </a:r>
            <a:r>
              <a:rPr lang="it-IT" altLang="it-IT" sz="1800">
                <a:latin typeface="Times New Roman" panose="02020603050405020304" pitchFamily="18" charset="0"/>
                <a:cs typeface="Times New Roman" panose="02020603050405020304" pitchFamily="18" charset="0"/>
              </a:rPr>
              <a:t>soquios)</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 cons. &gt; perdita dell’elemento labiale (</a:t>
            </a:r>
            <a:r>
              <a:rPr lang="it-IT" altLang="it-IT" sz="1800" i="1">
                <a:latin typeface="Times New Roman" panose="02020603050405020304" pitchFamily="18" charset="0"/>
                <a:cs typeface="Times New Roman" panose="02020603050405020304" pitchFamily="18" charset="0"/>
              </a:rPr>
              <a:t>coctus</a:t>
            </a:r>
            <a:r>
              <a:rPr lang="it-IT" altLang="it-IT" sz="1800">
                <a:latin typeface="Times New Roman" panose="02020603050405020304" pitchFamily="18" charset="0"/>
                <a:cs typeface="Times New Roman" panose="02020603050405020304" pitchFamily="18" charset="0"/>
              </a:rPr>
              <a:t>; </a:t>
            </a:r>
            <a:r>
              <a:rPr lang="it-IT" altLang="it-IT" sz="1800" i="1">
                <a:latin typeface="Times New Roman" panose="02020603050405020304" pitchFamily="18" charset="0"/>
                <a:cs typeface="Times New Roman" panose="02020603050405020304" pitchFamily="18" charset="0"/>
              </a:rPr>
              <a:t>relictus</a:t>
            </a:r>
            <a:r>
              <a:rPr lang="it-IT" altLang="it-IT" sz="18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 + s &gt; perdita dell’elemento labiale (es. </a:t>
            </a:r>
            <a:r>
              <a:rPr lang="it-IT" altLang="it-IT" sz="1800" i="1">
                <a:latin typeface="Times New Roman" panose="02020603050405020304" pitchFamily="18" charset="0"/>
                <a:cs typeface="Times New Roman" panose="02020603050405020304" pitchFamily="18" charset="0"/>
              </a:rPr>
              <a:t>vox</a:t>
            </a:r>
            <a:r>
              <a:rPr lang="it-IT" altLang="it-IT" sz="1800">
                <a:latin typeface="Times New Roman" panose="02020603050405020304" pitchFamily="18" charset="0"/>
                <a:cs typeface="Times New Roman" panose="02020603050405020304" pitchFamily="18" charset="0"/>
              </a:rPr>
              <a:t> &lt;*woq</a:t>
            </a:r>
            <a:r>
              <a:rPr lang="it-IT" altLang="it-IT" sz="1800" baseline="30000">
                <a:latin typeface="Times New Roman" panose="02020603050405020304" pitchFamily="18" charset="0"/>
                <a:cs typeface="Times New Roman" panose="02020603050405020304" pitchFamily="18" charset="0"/>
              </a:rPr>
              <a:t>w</a:t>
            </a:r>
            <a:r>
              <a:rPr lang="it-IT" altLang="it-IT" sz="1800">
                <a:latin typeface="Times New Roman" panose="02020603050405020304" pitchFamily="18" charset="0"/>
                <a:cs typeface="Times New Roman" panose="02020603050405020304" pitchFamily="18" charset="0"/>
              </a:rPr>
              <a:t>s)</a:t>
            </a: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r>
              <a:rPr lang="fr-FR" altLang="it-IT" sz="1800" b="1">
                <a:latin typeface="Times New Roman" panose="02020603050405020304" pitchFamily="18" charset="0"/>
                <a:cs typeface="Times New Roman" panose="02020603050405020304" pitchFamily="18" charset="0"/>
              </a:rPr>
              <a:t>ɡ</a:t>
            </a:r>
            <a:r>
              <a:rPr lang="fr-FR" altLang="it-IT" sz="1800" b="1" baseline="30000">
                <a:latin typeface="Times New Roman" panose="02020603050405020304" pitchFamily="18" charset="0"/>
                <a:cs typeface="Times New Roman" panose="02020603050405020304" pitchFamily="18" charset="0"/>
              </a:rPr>
              <a:t>w</a:t>
            </a:r>
            <a:r>
              <a:rPr lang="fr-FR" altLang="it-IT" sz="1800" baseline="30000">
                <a:latin typeface="Times New Roman" panose="02020603050405020304" pitchFamily="18" charset="0"/>
                <a:cs typeface="Times New Roman" panose="02020603050405020304" pitchFamily="18" charset="0"/>
              </a:rPr>
              <a:t>            </a:t>
            </a:r>
            <a:r>
              <a:rPr lang="fr-FR" altLang="it-IT" sz="1800">
                <a:latin typeface="Times New Roman" panose="02020603050405020304" pitchFamily="18" charset="0"/>
                <a:cs typeface="Times New Roman" panose="02020603050405020304" pitchFamily="18" charset="0"/>
              </a:rPr>
              <a:t>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inizio di parola/ davanti  a vocale/ posizione intervocalica &gt; v (es. </a:t>
            </a:r>
            <a:r>
              <a:rPr lang="fr-FR" altLang="it-IT" sz="1800" i="1">
                <a:latin typeface="Times New Roman" panose="02020603050405020304" pitchFamily="18" charset="0"/>
                <a:cs typeface="Times New Roman" panose="02020603050405020304" pitchFamily="18" charset="0"/>
              </a:rPr>
              <a:t>venio &lt;*</a:t>
            </a:r>
            <a:r>
              <a:rPr lang="fr-FR" altLang="it-IT" sz="1800">
                <a:latin typeface="Times New Roman" panose="02020603050405020304" pitchFamily="18" charset="0"/>
                <a:cs typeface="Times New Roman" panose="02020603050405020304" pitchFamily="18" charset="0"/>
              </a:rPr>
              <a:t>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ṃyo)</a:t>
            </a:r>
          </a:p>
          <a:p>
            <a:pPr marL="0" indent="0" eaLnBrk="1" hangingPunct="1">
              <a:buFont typeface="Arial" panose="020B0604020202020204" pitchFamily="34" charset="0"/>
              <a:buNone/>
            </a:pPr>
            <a:r>
              <a:rPr lang="fr-FR" altLang="it-IT" sz="1800">
                <a:latin typeface="Times New Roman" panose="02020603050405020304" pitchFamily="18" charset="0"/>
                <a:cs typeface="Times New Roman" panose="02020603050405020304" pitchFamily="18" charset="0"/>
              </a:rPr>
              <a:t>                                       nasale velare +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&gt;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si conserva (es. </a:t>
            </a:r>
            <a:r>
              <a:rPr lang="fr-FR" altLang="it-IT" sz="1800" i="1">
                <a:latin typeface="Times New Roman" panose="02020603050405020304" pitchFamily="18" charset="0"/>
                <a:cs typeface="Times New Roman" panose="02020603050405020304" pitchFamily="18" charset="0"/>
              </a:rPr>
              <a:t>inguen</a:t>
            </a:r>
            <a:r>
              <a:rPr lang="fr-FR" altLang="it-IT" sz="1800">
                <a:latin typeface="Times New Roman" panose="02020603050405020304" pitchFamily="18" charset="0"/>
                <a:cs typeface="Times New Roman" panose="02020603050405020304" pitchFamily="18" charset="0"/>
              </a:rPr>
              <a:t> &lt;* ṇɡ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ēn)</a:t>
            </a:r>
          </a:p>
          <a:p>
            <a:pPr marL="0" indent="0" eaLnBrk="1" hangingPunct="1">
              <a:buFont typeface="Arial" panose="020B0604020202020204" pitchFamily="34" charset="0"/>
              <a:buNone/>
            </a:pPr>
            <a:r>
              <a:rPr lang="fr-FR" altLang="it-IT" sz="1800">
                <a:latin typeface="Times New Roman" panose="02020603050405020304" pitchFamily="18" charset="0"/>
                <a:cs typeface="Times New Roman" panose="02020603050405020304" pitchFamily="18" charset="0"/>
              </a:rPr>
              <a:t>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 r oppure l &gt; ɡ</a:t>
            </a:r>
            <a:r>
              <a:rPr lang="fr-FR" altLang="it-IT" sz="1800" baseline="30000">
                <a:latin typeface="Times New Roman" panose="02020603050405020304" pitchFamily="18" charset="0"/>
                <a:cs typeface="Times New Roman" panose="02020603050405020304" pitchFamily="18" charset="0"/>
              </a:rPr>
              <a:t>w</a:t>
            </a:r>
            <a:r>
              <a:rPr lang="fr-FR" altLang="it-IT" sz="1800">
                <a:latin typeface="Times New Roman" panose="02020603050405020304" pitchFamily="18" charset="0"/>
                <a:cs typeface="Times New Roman" panose="02020603050405020304" pitchFamily="18" charset="0"/>
              </a:rPr>
              <a:t> perde l’elemento labiale (es. </a:t>
            </a:r>
            <a:r>
              <a:rPr lang="fr-FR" altLang="it-IT" sz="1800" i="1">
                <a:latin typeface="Times New Roman" panose="02020603050405020304" pitchFamily="18" charset="0"/>
                <a:cs typeface="Times New Roman" panose="02020603050405020304" pitchFamily="18" charset="0"/>
              </a:rPr>
              <a:t>gravis &lt;*</a:t>
            </a:r>
            <a:r>
              <a:rPr lang="fr-FR" altLang="it-IT" sz="1800">
                <a:latin typeface="Times New Roman" panose="02020603050405020304" pitchFamily="18" charset="0"/>
                <a:cs typeface="Times New Roman" panose="02020603050405020304" pitchFamily="18" charset="0"/>
              </a:rPr>
              <a:t> ɡ</a:t>
            </a:r>
            <a:r>
              <a:rPr lang="fr-FR" altLang="it-IT" sz="1800" baseline="30000">
                <a:latin typeface="Times New Roman" panose="02020603050405020304" pitchFamily="18" charset="0"/>
                <a:cs typeface="Times New Roman" panose="02020603050405020304" pitchFamily="18" charset="0"/>
              </a:rPr>
              <a:t>w </a:t>
            </a:r>
            <a:r>
              <a:rPr lang="fr-FR" altLang="it-IT" sz="1800">
                <a:latin typeface="Times New Roman" panose="02020603050405020304" pitchFamily="18" charset="0"/>
                <a:cs typeface="Times New Roman" panose="02020603050405020304" pitchFamily="18" charset="0"/>
              </a:rPr>
              <a:t>ṛ</a:t>
            </a:r>
            <a:r>
              <a:rPr lang="it-IT" altLang="it-IT" sz="1800">
                <a:latin typeface="Times New Roman" panose="02020603050405020304" pitchFamily="18" charset="0"/>
                <a:cs typeface="Times New Roman" panose="02020603050405020304" pitchFamily="18" charset="0"/>
              </a:rPr>
              <a:t>əw-)</a:t>
            </a:r>
          </a:p>
          <a:p>
            <a:pPr marL="0" indent="0" eaLnBrk="1" hangingPunct="1">
              <a:buFont typeface="Arial" panose="020B0604020202020204" pitchFamily="34" charset="0"/>
              <a:buNone/>
            </a:pPr>
            <a:endParaRPr lang="fr-FR" altLang="it-IT" sz="180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fr-FR" altLang="it-IT" sz="1800">
                <a:latin typeface="Times New Roman" panose="02020603050405020304" pitchFamily="18" charset="0"/>
                <a:cs typeface="Times New Roman" panose="02020603050405020304" pitchFamily="18" charset="0"/>
              </a:rPr>
              <a:t> </a:t>
            </a:r>
            <a:endParaRPr lang="it-IT" altLang="it-IT" sz="180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it-IT" altLang="it-IT" sz="1800">
                <a:latin typeface="Times New Roman" panose="02020603050405020304" pitchFamily="18" charset="0"/>
                <a:cs typeface="Times New Roman" panose="02020603050405020304" pitchFamily="18" charset="0"/>
              </a:rPr>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contenuto 2">
            <a:extLst>
              <a:ext uri="{FF2B5EF4-FFF2-40B4-BE49-F238E27FC236}">
                <a16:creationId xmlns:a16="http://schemas.microsoft.com/office/drawing/2014/main" id="{BFE2FF9B-5181-44FB-84B7-AB75C8847D12}"/>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eaLnBrk="1" hangingPunct="1">
              <a:buFont typeface="Arial" panose="020B0604020202020204" pitchFamily="34" charset="0"/>
              <a:buNone/>
            </a:pPr>
            <a:r>
              <a:rPr lang="it-IT" altLang="it-IT"/>
              <a:t> </a:t>
            </a:r>
            <a:r>
              <a:rPr lang="it-IT" altLang="it-IT" i="1"/>
              <a:t>         </a:t>
            </a:r>
            <a:r>
              <a:rPr lang="it-IT" altLang="it-IT" sz="2000" i="1">
                <a:latin typeface="Times New Roman" panose="02020603050405020304" pitchFamily="18" charset="0"/>
                <a:cs typeface="Times New Roman" panose="02020603050405020304" pitchFamily="18" charset="0"/>
              </a:rPr>
              <a:t>aspirate:</a:t>
            </a:r>
          </a:p>
          <a:p>
            <a:pPr marL="0" indent="0" eaLnBrk="1" hangingPunct="1">
              <a:buFont typeface="Arial" panose="020B0604020202020204" pitchFamily="34" charset="0"/>
              <a:buNone/>
            </a:pPr>
            <a:r>
              <a:rPr lang="it-IT" altLang="it-IT" sz="2000" i="1">
                <a:latin typeface="Times New Roman" panose="02020603050405020304" pitchFamily="18" charset="0"/>
                <a:cs typeface="Times New Roman" panose="02020603050405020304" pitchFamily="18" charset="0"/>
              </a:rPr>
              <a:t>                  </a:t>
            </a:r>
            <a:r>
              <a:rPr lang="it-IT" altLang="it-IT" sz="2000">
                <a:latin typeface="Times New Roman" panose="02020603050405020304" pitchFamily="18" charset="0"/>
                <a:cs typeface="Times New Roman" panose="02020603050405020304" pitchFamily="18" charset="0"/>
              </a:rPr>
              <a:t>in latino le occlusive aspirate sonore divennero sorde e poi mutarono in spiranti sorde</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dopo s non sono mutate in spiranti sorde ma hanno perso l’aspirazione diventando</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occlusive sorde</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r>
              <a:rPr lang="it-IT" altLang="it-IT" sz="2000" b="1">
                <a:latin typeface="Times New Roman" panose="02020603050405020304" pitchFamily="18" charset="0"/>
                <a:cs typeface="Times New Roman" panose="02020603050405020304" pitchFamily="18" charset="0"/>
              </a:rPr>
              <a:t>bh                    </a:t>
            </a:r>
            <a:r>
              <a:rPr lang="it-IT" altLang="it-IT" sz="2000">
                <a:latin typeface="Times New Roman" panose="02020603050405020304" pitchFamily="18" charset="0"/>
                <a:cs typeface="Times New Roman" panose="02020603050405020304" pitchFamily="18" charset="0"/>
              </a:rPr>
              <a:t>bh iniziale &gt; f  (es. </a:t>
            </a:r>
            <a:r>
              <a:rPr lang="it-IT" altLang="it-IT" sz="2000" i="1">
                <a:latin typeface="Times New Roman" panose="02020603050405020304" pitchFamily="18" charset="0"/>
                <a:cs typeface="Times New Roman" panose="02020603050405020304" pitchFamily="18" charset="0"/>
              </a:rPr>
              <a:t>fero</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fama</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flos</a:t>
            </a: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bh in posizione mediana &gt; b (es. </a:t>
            </a:r>
            <a:r>
              <a:rPr lang="it-IT" altLang="it-IT" sz="2000" i="1">
                <a:latin typeface="Times New Roman" panose="02020603050405020304" pitchFamily="18" charset="0"/>
                <a:cs typeface="Times New Roman" panose="02020603050405020304" pitchFamily="18" charset="0"/>
              </a:rPr>
              <a:t>nebula</a:t>
            </a:r>
            <a:r>
              <a:rPr lang="it-IT" altLang="it-IT" sz="2000">
                <a:latin typeface="Times New Roman" panose="02020603050405020304" pitchFamily="18" charset="0"/>
                <a:cs typeface="Times New Roman" panose="02020603050405020304" pitchFamily="18" charset="0"/>
              </a:rPr>
              <a:t>, cf. gr. </a:t>
            </a:r>
            <a:r>
              <a:rPr lang="el-GR" altLang="it-IT" sz="2000">
                <a:latin typeface="Times New Roman" panose="02020603050405020304" pitchFamily="18" charset="0"/>
                <a:cs typeface="Times New Roman" panose="02020603050405020304" pitchFamily="18" charset="0"/>
              </a:rPr>
              <a:t>νέφος</a:t>
            </a:r>
            <a:r>
              <a:rPr lang="it-IT" altLang="it-IT" sz="2000">
                <a:latin typeface="Times New Roman" panose="02020603050405020304" pitchFamily="18" charset="0"/>
                <a:cs typeface="Times New Roman" panose="02020603050405020304" pitchFamily="18" charset="0"/>
              </a:rPr>
              <a:t>  &lt; *nebh)</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r>
              <a:rPr lang="it-IT" altLang="it-IT" sz="2000" b="1">
                <a:latin typeface="Times New Roman" panose="02020603050405020304" pitchFamily="18" charset="0"/>
                <a:cs typeface="Times New Roman" panose="02020603050405020304" pitchFamily="18" charset="0"/>
              </a:rPr>
              <a:t>dh&gt; *</a:t>
            </a:r>
            <a:r>
              <a:rPr lang="el-GR" altLang="it-IT" sz="2000" b="1">
                <a:latin typeface="Times New Roman" panose="02020603050405020304" pitchFamily="18" charset="0"/>
                <a:cs typeface="Times New Roman" panose="02020603050405020304" pitchFamily="18" charset="0"/>
              </a:rPr>
              <a:t>θ</a:t>
            </a:r>
            <a:r>
              <a:rPr lang="it-IT" altLang="it-IT" sz="2000" b="1">
                <a:latin typeface="Times New Roman" panose="02020603050405020304" pitchFamily="18" charset="0"/>
                <a:cs typeface="Times New Roman" panose="02020603050405020304" pitchFamily="18" charset="0"/>
              </a:rPr>
              <a:t> &gt; f        </a:t>
            </a:r>
            <a:r>
              <a:rPr lang="it-IT" altLang="it-IT" sz="2000">
                <a:latin typeface="Times New Roman" panose="02020603050405020304" pitchFamily="18" charset="0"/>
                <a:cs typeface="Times New Roman" panose="02020603050405020304" pitchFamily="18" charset="0"/>
              </a:rPr>
              <a:t>conservato a inizio parola (es. </a:t>
            </a:r>
            <a:r>
              <a:rPr lang="it-IT" altLang="it-IT" sz="2000" i="1">
                <a:latin typeface="Times New Roman" panose="02020603050405020304" pitchFamily="18" charset="0"/>
                <a:cs typeface="Times New Roman" panose="02020603050405020304" pitchFamily="18" charset="0"/>
              </a:rPr>
              <a:t>feci</a:t>
            </a:r>
            <a:r>
              <a:rPr lang="it-IT" altLang="it-IT" sz="2000">
                <a:latin typeface="Times New Roman" panose="02020603050405020304" pitchFamily="18" charset="0"/>
                <a:cs typeface="Times New Roman" panose="02020603050405020304" pitchFamily="18" charset="0"/>
              </a:rPr>
              <a:t>; </a:t>
            </a:r>
            <a:r>
              <a:rPr lang="it-IT" altLang="it-IT" sz="2000" i="1">
                <a:latin typeface="Times New Roman" panose="02020603050405020304" pitchFamily="18" charset="0"/>
                <a:cs typeface="Times New Roman" panose="02020603050405020304" pitchFamily="18" charset="0"/>
              </a:rPr>
              <a:t>femina</a:t>
            </a:r>
            <a:r>
              <a:rPr lang="it-IT" altLang="it-IT" sz="2000">
                <a:latin typeface="Times New Roman" panose="02020603050405020304" pitchFamily="18" charset="0"/>
                <a:cs typeface="Times New Roman" panose="02020603050405020304" pitchFamily="18" charset="0"/>
              </a:rPr>
              <a:t>)</a:t>
            </a:r>
          </a:p>
          <a:p>
            <a:pPr marL="0" indent="0" eaLnBrk="1" hangingPunct="1">
              <a:spcBef>
                <a:spcPct val="0"/>
              </a:spcBef>
              <a:spcAft>
                <a:spcPct val="0"/>
              </a:spcAft>
              <a:buFont typeface="Arial" panose="020B0604020202020204" pitchFamily="34" charset="0"/>
              <a:buNone/>
            </a:pPr>
            <a:r>
              <a:rPr lang="it-IT" altLang="it-IT" sz="2000" b="1">
                <a:latin typeface="Times New Roman" panose="02020603050405020304" pitchFamily="18" charset="0"/>
                <a:cs typeface="Times New Roman" panose="02020603050405020304" pitchFamily="18" charset="0"/>
              </a:rPr>
              <a:t>                                           </a:t>
            </a:r>
            <a:r>
              <a:rPr lang="it-IT" altLang="it-IT" sz="2000">
                <a:latin typeface="Times New Roman" panose="02020603050405020304" pitchFamily="18" charset="0"/>
                <a:cs typeface="Times New Roman" panose="02020603050405020304" pitchFamily="18" charset="0"/>
              </a:rPr>
              <a:t>in posizione mediana &gt; d (es. </a:t>
            </a:r>
            <a:r>
              <a:rPr lang="it-IT" altLang="it-IT" sz="2000" i="1">
                <a:latin typeface="Times New Roman" panose="02020603050405020304" pitchFamily="18" charset="0"/>
                <a:cs typeface="Times New Roman" panose="02020603050405020304" pitchFamily="18" charset="0"/>
              </a:rPr>
              <a:t>medius </a:t>
            </a:r>
            <a:r>
              <a:rPr lang="it-IT" altLang="it-IT" sz="2000">
                <a:latin typeface="Times New Roman" panose="02020603050405020304" pitchFamily="18" charset="0"/>
                <a:cs typeface="Times New Roman" panose="02020603050405020304" pitchFamily="18" charset="0"/>
              </a:rPr>
              <a:t>&lt;*medhyos)</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dinanzi e dopo r &gt; b (es. </a:t>
            </a:r>
            <a:r>
              <a:rPr lang="it-IT" altLang="it-IT" sz="2000" i="1">
                <a:latin typeface="Times New Roman" panose="02020603050405020304" pitchFamily="18" charset="0"/>
                <a:cs typeface="Times New Roman" panose="02020603050405020304" pitchFamily="18" charset="0"/>
              </a:rPr>
              <a:t>glaber &lt;*</a:t>
            </a:r>
            <a:r>
              <a:rPr lang="it-IT" altLang="it-IT" sz="2000">
                <a:latin typeface="Times New Roman" panose="02020603050405020304" pitchFamily="18" charset="0"/>
                <a:cs typeface="Times New Roman" panose="02020603050405020304" pitchFamily="18" charset="0"/>
              </a:rPr>
              <a:t>ghladh-ro)</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dinanzi a l &gt; b (es. suffisso strumentale: -dhlo si presenta come -blo / -</a:t>
            </a:r>
            <a:r>
              <a:rPr lang="it-IT" altLang="it-IT" sz="2000" i="1">
                <a:latin typeface="Times New Roman" panose="02020603050405020304" pitchFamily="18" charset="0"/>
                <a:cs typeface="Times New Roman" panose="02020603050405020304" pitchFamily="18" charset="0"/>
              </a:rPr>
              <a:t>bulo-</a:t>
            </a: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dopo u &gt; b (es. </a:t>
            </a:r>
            <a:r>
              <a:rPr lang="it-IT" altLang="it-IT" sz="2000" i="1">
                <a:latin typeface="Times New Roman" panose="02020603050405020304" pitchFamily="18" charset="0"/>
                <a:cs typeface="Times New Roman" panose="02020603050405020304" pitchFamily="18" charset="0"/>
              </a:rPr>
              <a:t>ruber </a:t>
            </a:r>
            <a:r>
              <a:rPr lang="it-IT" altLang="it-IT" sz="2000">
                <a:latin typeface="Times New Roman" panose="02020603050405020304" pitchFamily="18" charset="0"/>
                <a:cs typeface="Times New Roman" panose="02020603050405020304" pitchFamily="18" charset="0"/>
              </a:rPr>
              <a:t>&lt; *rudhro-)</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r>
              <a:rPr lang="it-IT" altLang="it-IT" sz="2000" b="1">
                <a:latin typeface="Times New Roman" panose="02020603050405020304" pitchFamily="18" charset="0"/>
                <a:cs typeface="Times New Roman" panose="02020603050405020304" pitchFamily="18" charset="0"/>
              </a:rPr>
              <a:t>gh</a:t>
            </a:r>
            <a:r>
              <a:rPr lang="it-IT" altLang="it-IT" sz="2000">
                <a:latin typeface="Times New Roman" panose="02020603050405020304" pitchFamily="18" charset="0"/>
                <a:cs typeface="Times New Roman" panose="02020603050405020304" pitchFamily="18" charset="0"/>
              </a:rPr>
              <a:t>              gh &gt; *</a:t>
            </a:r>
            <a:r>
              <a:rPr lang="el-GR" altLang="it-IT" sz="2000">
                <a:latin typeface="Times New Roman" panose="02020603050405020304" pitchFamily="18" charset="0"/>
                <a:cs typeface="Times New Roman" panose="02020603050405020304" pitchFamily="18" charset="0"/>
              </a:rPr>
              <a:t>χ</a:t>
            </a:r>
            <a:r>
              <a:rPr lang="it-IT" altLang="it-IT" sz="2000">
                <a:latin typeface="Times New Roman" panose="02020603050405020304" pitchFamily="18" charset="0"/>
                <a:cs typeface="Times New Roman" panose="02020603050405020304" pitchFamily="18" charset="0"/>
              </a:rPr>
              <a:t>  prima di una vocale o fra vocali e poi esito &gt; h (es. </a:t>
            </a:r>
            <a:r>
              <a:rPr lang="it-IT" altLang="it-IT" sz="2000" i="1">
                <a:latin typeface="Times New Roman" panose="02020603050405020304" pitchFamily="18" charset="0"/>
                <a:cs typeface="Times New Roman" panose="02020603050405020304" pitchFamily="18" charset="0"/>
              </a:rPr>
              <a:t>anser </a:t>
            </a:r>
            <a:r>
              <a:rPr lang="it-IT" altLang="it-IT" sz="2000">
                <a:latin typeface="Times New Roman" panose="02020603050405020304" pitchFamily="18" charset="0"/>
                <a:cs typeface="Times New Roman" panose="02020603050405020304" pitchFamily="18" charset="0"/>
              </a:rPr>
              <a:t>&lt;*ghans; </a:t>
            </a:r>
            <a:r>
              <a:rPr lang="it-IT" altLang="it-IT" sz="2000" i="1">
                <a:latin typeface="Times New Roman" panose="02020603050405020304" pitchFamily="18" charset="0"/>
                <a:cs typeface="Times New Roman" panose="02020603050405020304" pitchFamily="18" charset="0"/>
              </a:rPr>
              <a:t>hostis </a:t>
            </a:r>
            <a:r>
              <a:rPr lang="it-IT" altLang="it-IT" sz="2000">
                <a:latin typeface="Times New Roman" panose="02020603050405020304" pitchFamily="18" charset="0"/>
                <a:cs typeface="Times New Roman" panose="02020603050405020304" pitchFamily="18" charset="0"/>
              </a:rPr>
              <a:t>&lt;*ghosti-)</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gh iniziale + u &gt; f  (es. </a:t>
            </a:r>
            <a:r>
              <a:rPr lang="it-IT" altLang="it-IT" sz="2000" i="1">
                <a:latin typeface="Times New Roman" panose="02020603050405020304" pitchFamily="18" charset="0"/>
                <a:cs typeface="Times New Roman" panose="02020603050405020304" pitchFamily="18" charset="0"/>
              </a:rPr>
              <a:t>fundo </a:t>
            </a:r>
            <a:r>
              <a:rPr lang="it-IT" altLang="it-IT" sz="2000">
                <a:latin typeface="Times New Roman" panose="02020603050405020304" pitchFamily="18" charset="0"/>
                <a:cs typeface="Times New Roman" panose="02020603050405020304" pitchFamily="18" charset="0"/>
              </a:rPr>
              <a:t>&lt;*gheu-/ghu-)</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ghu all’interno di parola &gt; -gw- &gt; -v-  (es. </a:t>
            </a:r>
            <a:r>
              <a:rPr lang="it-IT" altLang="it-IT" sz="2000" i="1">
                <a:latin typeface="Times New Roman" panose="02020603050405020304" pitchFamily="18" charset="0"/>
                <a:cs typeface="Times New Roman" panose="02020603050405020304" pitchFamily="18" charset="0"/>
              </a:rPr>
              <a:t>brevis </a:t>
            </a:r>
            <a:r>
              <a:rPr lang="it-IT" altLang="it-IT" sz="2000">
                <a:latin typeface="Times New Roman" panose="02020603050405020304" pitchFamily="18" charset="0"/>
                <a:cs typeface="Times New Roman" panose="02020603050405020304" pitchFamily="18" charset="0"/>
              </a:rPr>
              <a:t>&lt;*mreghw-i)</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nasale velare + gh &gt; g  (es. </a:t>
            </a:r>
            <a:r>
              <a:rPr lang="it-IT" altLang="it-IT" sz="2000" i="1">
                <a:latin typeface="Times New Roman" panose="02020603050405020304" pitchFamily="18" charset="0"/>
                <a:cs typeface="Times New Roman" panose="02020603050405020304" pitchFamily="18" charset="0"/>
              </a:rPr>
              <a:t>fingo </a:t>
            </a:r>
            <a:r>
              <a:rPr lang="it-IT" altLang="it-IT" sz="2000">
                <a:latin typeface="Times New Roman" panose="02020603050405020304" pitchFamily="18" charset="0"/>
                <a:cs typeface="Times New Roman" panose="02020603050405020304" pitchFamily="18" charset="0"/>
              </a:rPr>
              <a:t>&lt;*dheigh / *dhingh)</a:t>
            </a:r>
          </a:p>
          <a:p>
            <a:pPr marL="0" indent="0" eaLnBrk="1" hangingPunct="1">
              <a:spcBef>
                <a:spcPct val="0"/>
              </a:spcBef>
              <a:spcAft>
                <a:spcPct val="0"/>
              </a:spcAft>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spcBef>
                <a:spcPct val="0"/>
              </a:spcBef>
              <a:spcAft>
                <a:spcPct val="0"/>
              </a:spcAft>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a:p>
            <a:pPr marL="0" indent="0" eaLnBrk="1" hangingPunct="1">
              <a:spcBef>
                <a:spcPct val="0"/>
              </a:spcBef>
              <a:spcAft>
                <a:spcPct val="0"/>
              </a:spcAft>
              <a:buFont typeface="Arial" panose="020B0604020202020204" pitchFamily="34" charset="0"/>
              <a:buNone/>
            </a:pPr>
            <a:endParaRPr lang="it-IT" altLang="it-IT"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9B9E4F3F-0041-438B-9A75-B9484385D423}"/>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800" i="1"/>
              <a:t>La grammatica</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F2CC1036-417B-435C-8DC3-29B28B35DBA8}"/>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lstStyle/>
          <a:p>
            <a:pPr eaLnBrk="1" hangingPunct="1">
              <a:spcBef>
                <a:spcPct val="0"/>
              </a:spcBef>
              <a:spcAft>
                <a:spcPct val="0"/>
              </a:spcAft>
              <a:defRPr/>
            </a:pPr>
            <a:endParaRPr lang="it-IT" altLang="it-IT" sz="1700"/>
          </a:p>
          <a:p>
            <a:pPr eaLnBrk="1" hangingPunct="1">
              <a:spcBef>
                <a:spcPct val="0"/>
              </a:spcBef>
              <a:spcAft>
                <a:spcPct val="0"/>
              </a:spcAft>
              <a:defRPr/>
            </a:pPr>
            <a:endParaRPr lang="it-IT" altLang="it-IT" sz="1700"/>
          </a:p>
          <a:p>
            <a:pPr eaLnBrk="1" hangingPunct="1">
              <a:spcBef>
                <a:spcPct val="0"/>
              </a:spcBef>
              <a:spcAft>
                <a:spcPct val="0"/>
              </a:spcAft>
              <a:defRPr/>
            </a:pPr>
            <a:r>
              <a:rPr lang="it-IT" sz="2400"/>
              <a:t>Definizione e campi di applicazione</a:t>
            </a:r>
          </a:p>
          <a:p>
            <a:pPr eaLnBrk="1" hangingPunct="1">
              <a:spcBef>
                <a:spcPct val="0"/>
              </a:spcBef>
              <a:spcAft>
                <a:spcPct val="0"/>
              </a:spcAft>
              <a:defRPr/>
            </a:pPr>
            <a:endParaRPr lang="it-IT" altLang="it-IT" sz="17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contenuto 2">
            <a:extLst>
              <a:ext uri="{FF2B5EF4-FFF2-40B4-BE49-F238E27FC236}">
                <a16:creationId xmlns:a16="http://schemas.microsoft.com/office/drawing/2014/main" id="{27D58909-6F4F-4E3A-90A8-D8FFC2AE2D1A}"/>
              </a:ext>
            </a:extLst>
          </p:cNvPr>
          <p:cNvSpPr>
            <a:spLocks noGrp="1" noChangeArrowheads="1"/>
          </p:cNvSpPr>
          <p:nvPr>
            <p:ph idx="1"/>
          </p:nvPr>
        </p:nvSpPr>
        <p:spPr>
          <a:xfrm>
            <a:off x="0" y="0"/>
            <a:ext cx="12192000" cy="6858000"/>
          </a:xfrm>
          <a:blipFill dpi="0" rotWithShape="1">
            <a:blip r:embed="rId2"/>
            <a:srcRect/>
            <a:tile tx="0" ty="0" sx="100000" sy="100000" flip="none" algn="tl"/>
          </a:blipFill>
        </p:spPr>
        <p:txBody>
          <a:bodyPr/>
          <a:lstStyle/>
          <a:p>
            <a:pPr marL="0" indent="0" eaLnBrk="1" hangingPunct="1">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p>
          <a:p>
            <a:pPr marL="0" indent="0" eaLnBrk="1" hangingPunct="1">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a:t>
            </a:r>
            <a:r>
              <a:rPr lang="fr-FR" altLang="it-IT" sz="2000" b="1">
                <a:latin typeface="Times New Roman" panose="02020603050405020304" pitchFamily="18" charset="0"/>
                <a:cs typeface="Times New Roman" panose="02020603050405020304" pitchFamily="18" charset="0"/>
              </a:rPr>
              <a:t>ɡ</a:t>
            </a:r>
            <a:r>
              <a:rPr lang="fr-FR" altLang="it-IT" sz="2000" b="1" baseline="30000">
                <a:latin typeface="Times New Roman" panose="02020603050405020304" pitchFamily="18" charset="0"/>
                <a:cs typeface="Times New Roman" panose="02020603050405020304" pitchFamily="18" charset="0"/>
              </a:rPr>
              <a:t>w</a:t>
            </a:r>
            <a:r>
              <a:rPr lang="fr-FR" altLang="it-IT" sz="2000" b="1">
                <a:latin typeface="Times New Roman" panose="02020603050405020304" pitchFamily="18" charset="0"/>
                <a:cs typeface="Times New Roman" panose="02020603050405020304" pitchFamily="18" charset="0"/>
              </a:rPr>
              <a:t>h</a:t>
            </a:r>
            <a:r>
              <a:rPr lang="fr-FR" altLang="it-IT" sz="2000">
                <a:latin typeface="Times New Roman" panose="02020603050405020304" pitchFamily="18" charset="0"/>
                <a:cs typeface="Times New Roman" panose="02020603050405020304" pitchFamily="18" charset="0"/>
              </a:rPr>
              <a: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  all’inizio di parola &gt; f  (es. </a:t>
            </a:r>
            <a:r>
              <a:rPr lang="fr-FR" altLang="it-IT" sz="2000" i="1">
                <a:latin typeface="Times New Roman" panose="02020603050405020304" pitchFamily="18" charset="0"/>
                <a:cs typeface="Times New Roman" panose="02020603050405020304" pitchFamily="18" charset="0"/>
              </a:rPr>
              <a:t>de-fendo</a:t>
            </a:r>
            <a:r>
              <a:rPr lang="fr-FR" altLang="it-IT" sz="2000">
                <a:latin typeface="Times New Roman" panose="02020603050405020304" pitchFamily="18" charset="0"/>
                <a:cs typeface="Times New Roman" panose="02020603050405020304" pitchFamily="18" charset="0"/>
              </a:rPr>
              <a:t> &lt;*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hen-)</a:t>
            </a:r>
          </a:p>
          <a:p>
            <a:pPr marL="0" indent="0" eaLnBrk="1" hangingPunct="1">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  intervocalico &gt; v (es. </a:t>
            </a:r>
            <a:r>
              <a:rPr lang="fr-FR" altLang="it-IT" sz="2000" i="1">
                <a:latin typeface="Times New Roman" panose="02020603050405020304" pitchFamily="18" charset="0"/>
                <a:cs typeface="Times New Roman" panose="02020603050405020304" pitchFamily="18" charset="0"/>
              </a:rPr>
              <a:t>nix, nivem &lt;*snei</a:t>
            </a:r>
            <a:r>
              <a:rPr lang="fr-FR" altLang="it-IT" sz="2000">
                <a:latin typeface="Times New Roman" panose="02020603050405020304" pitchFamily="18" charset="0"/>
                <a:cs typeface="Times New Roman" panose="02020603050405020304" pitchFamily="18" charset="0"/>
              </a:rPr>
              <a: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a:t>
            </a:r>
            <a:r>
              <a:rPr lang="fr-FR" altLang="it-IT" sz="2000" i="1">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nasale velare +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 &gt; g  (es. </a:t>
            </a:r>
            <a:r>
              <a:rPr lang="fr-FR" altLang="it-IT" sz="2000" i="1">
                <a:latin typeface="Times New Roman" panose="02020603050405020304" pitchFamily="18" charset="0"/>
                <a:cs typeface="Times New Roman" panose="02020603050405020304" pitchFamily="18" charset="0"/>
              </a:rPr>
              <a:t>ninguit &lt;* snin</a:t>
            </a:r>
            <a:r>
              <a:rPr lang="fr-FR" altLang="it-IT" sz="2000">
                <a:latin typeface="Times New Roman" panose="02020603050405020304" pitchFamily="18" charset="0"/>
                <a:cs typeface="Times New Roman" panose="02020603050405020304" pitchFamily="18" charset="0"/>
              </a:rPr>
              <a:t>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a:t>
            </a:r>
            <a:endParaRPr lang="fr-FR" altLang="it-IT" sz="2000" i="1">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ɡ</a:t>
            </a:r>
            <a:r>
              <a:rPr lang="fr-FR" altLang="it-IT" sz="2000" baseline="30000">
                <a:latin typeface="Times New Roman" panose="02020603050405020304" pitchFamily="18" charset="0"/>
                <a:cs typeface="Times New Roman" panose="02020603050405020304" pitchFamily="18" charset="0"/>
              </a:rPr>
              <a:t>w</a:t>
            </a:r>
            <a:r>
              <a:rPr lang="fr-FR" altLang="it-IT" sz="2000">
                <a:latin typeface="Times New Roman" panose="02020603050405020304" pitchFamily="18" charset="0"/>
                <a:cs typeface="Times New Roman" panose="02020603050405020304" pitchFamily="18" charset="0"/>
              </a:rPr>
              <a:t>h +r &gt; f </a:t>
            </a:r>
            <a:r>
              <a:rPr lang="fr-FR" altLang="it-IT" sz="2000" i="1">
                <a:latin typeface="Times New Roman" panose="02020603050405020304" pitchFamily="18" charset="0"/>
                <a:cs typeface="Times New Roman" panose="02020603050405020304" pitchFamily="18" charset="0"/>
              </a:rPr>
              <a:t> </a:t>
            </a:r>
          </a:p>
          <a:p>
            <a:pPr marL="0" indent="0" eaLnBrk="1" hangingPunct="1">
              <a:buFont typeface="Arial" panose="020B0604020202020204" pitchFamily="34" charset="0"/>
              <a:buNone/>
            </a:pPr>
            <a:endParaRPr lang="fr-FR" altLang="it-IT" sz="2000" i="1">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fr-FR" altLang="it-IT" sz="2000" i="1">
                <a:latin typeface="Times New Roman" panose="02020603050405020304" pitchFamily="18" charset="0"/>
                <a:cs typeface="Times New Roman" panose="02020603050405020304" pitchFamily="18" charset="0"/>
              </a:rPr>
              <a:t>             fricative:</a:t>
            </a:r>
          </a:p>
          <a:p>
            <a:pPr marL="0" indent="0" eaLnBrk="1" hangingPunct="1">
              <a:buFont typeface="Arial" panose="020B0604020202020204" pitchFamily="34" charset="0"/>
              <a:buNone/>
            </a:pPr>
            <a:r>
              <a:rPr lang="fr-FR" altLang="it-IT" sz="2000" i="1">
                <a:latin typeface="Times New Roman" panose="02020603050405020304" pitchFamily="18" charset="0"/>
                <a:cs typeface="Times New Roman" panose="02020603050405020304" pitchFamily="18" charset="0"/>
              </a:rPr>
              <a:t>                      </a:t>
            </a:r>
            <a:r>
              <a:rPr lang="fr-FR" altLang="it-IT" sz="2000" b="1">
                <a:latin typeface="Times New Roman" panose="02020603050405020304" pitchFamily="18" charset="0"/>
                <a:cs typeface="Times New Roman" panose="02020603050405020304" pitchFamily="18" charset="0"/>
              </a:rPr>
              <a:t>s                   </a:t>
            </a:r>
            <a:r>
              <a:rPr lang="fr-FR" altLang="it-IT" sz="2000">
                <a:latin typeface="Times New Roman" panose="02020603050405020304" pitchFamily="18" charset="0"/>
                <a:cs typeface="Times New Roman" panose="02020603050405020304" pitchFamily="18" charset="0"/>
              </a:rPr>
              <a:t>s  non muta all’inizio o alla fine di parola e all’interno di parola prima e dopo occl. sorda</a:t>
            </a:r>
          </a:p>
          <a:p>
            <a:pPr marL="0" indent="0" eaLnBrk="1" hangingPunct="1">
              <a:buFont typeface="Arial" panose="020B0604020202020204" pitchFamily="34" charset="0"/>
              <a:buNone/>
            </a:pPr>
            <a:r>
              <a:rPr lang="fr-FR" altLang="it-IT" sz="2000" b="1" i="1">
                <a:latin typeface="Times New Roman" panose="02020603050405020304" pitchFamily="18" charset="0"/>
                <a:cs typeface="Times New Roman" panose="02020603050405020304" pitchFamily="18" charset="0"/>
              </a:rPr>
              <a:t>                                           </a:t>
            </a:r>
            <a:r>
              <a:rPr lang="fr-FR" altLang="it-IT" sz="2000">
                <a:latin typeface="Times New Roman" panose="02020603050405020304" pitchFamily="18" charset="0"/>
                <a:cs typeface="Times New Roman" panose="02020603050405020304" pitchFamily="18" charset="0"/>
              </a:rPr>
              <a:t>s intervocalico  &gt; z &gt; r  (es. </a:t>
            </a:r>
            <a:r>
              <a:rPr lang="fr-FR" altLang="it-IT" sz="2000" i="1">
                <a:latin typeface="Times New Roman" panose="02020603050405020304" pitchFamily="18" charset="0"/>
                <a:cs typeface="Times New Roman" panose="02020603050405020304" pitchFamily="18" charset="0"/>
              </a:rPr>
              <a:t>generis </a:t>
            </a:r>
            <a:r>
              <a:rPr lang="fr-FR" altLang="it-IT" sz="2000">
                <a:latin typeface="Times New Roman" panose="02020603050405020304" pitchFamily="18" charset="0"/>
                <a:cs typeface="Times New Roman" panose="02020603050405020304" pitchFamily="18" charset="0"/>
              </a:rPr>
              <a:t>&lt;*geneses)</a:t>
            </a:r>
          </a:p>
          <a:p>
            <a:pPr marL="0" indent="0" eaLnBrk="1" hangingPunct="1">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s + y, w, l, m, n, d, g &gt; z</a:t>
            </a:r>
          </a:p>
          <a:p>
            <a:pPr marL="0" indent="0" eaLnBrk="1" hangingPunct="1">
              <a:spcBef>
                <a:spcPct val="0"/>
              </a:spcBef>
              <a:spcAft>
                <a:spcPct val="0"/>
              </a:spcAft>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r, l + s &gt; z : davanti a g &gt; r, ma davanti y, w, l, m, n, d &gt; s scompare </a:t>
            </a:r>
          </a:p>
          <a:p>
            <a:pPr marL="0" indent="0" eaLnBrk="1" hangingPunct="1">
              <a:spcBef>
                <a:spcPct val="0"/>
              </a:spcBef>
              <a:spcAft>
                <a:spcPct val="0"/>
              </a:spcAft>
              <a:buFont typeface="Arial" panose="020B0604020202020204" pitchFamily="34" charset="0"/>
              <a:buNone/>
            </a:pPr>
            <a:r>
              <a:rPr lang="fr-FR" altLang="it-IT" sz="2000">
                <a:latin typeface="Times New Roman" panose="02020603050405020304" pitchFamily="18" charset="0"/>
                <a:cs typeface="Times New Roman" panose="02020603050405020304" pitchFamily="18" charset="0"/>
              </a:rPr>
              <a:t>                                           con allungamento di   compenso (es. </a:t>
            </a:r>
            <a:r>
              <a:rPr lang="fr-FR" altLang="it-IT" sz="2000" i="1">
                <a:latin typeface="Times New Roman" panose="02020603050405020304" pitchFamily="18" charset="0"/>
                <a:cs typeface="Times New Roman" panose="02020603050405020304" pitchFamily="18" charset="0"/>
              </a:rPr>
              <a:t>n</a:t>
            </a:r>
            <a:r>
              <a:rPr lang="it-IT" altLang="it-IT" sz="2000" i="1">
                <a:latin typeface="Times New Roman" panose="02020603050405020304" pitchFamily="18" charset="0"/>
                <a:cs typeface="Times New Roman" panose="02020603050405020304" pitchFamily="18" charset="0"/>
              </a:rPr>
              <a:t>ī</a:t>
            </a:r>
            <a:r>
              <a:rPr lang="fr-FR" altLang="it-IT" sz="2000" i="1">
                <a:latin typeface="Times New Roman" panose="02020603050405020304" pitchFamily="18" charset="0"/>
                <a:cs typeface="Times New Roman" panose="02020603050405020304" pitchFamily="18" charset="0"/>
              </a:rPr>
              <a:t>dus &lt;*nizdos</a:t>
            </a:r>
            <a:r>
              <a:rPr lang="it-IT" altLang="it-IT" sz="200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sr- iniziale &gt; fr- (es. </a:t>
            </a:r>
            <a:r>
              <a:rPr lang="it-IT" altLang="it-IT" sz="2000" i="1">
                <a:latin typeface="Times New Roman" panose="02020603050405020304" pitchFamily="18" charset="0"/>
                <a:cs typeface="Times New Roman" panose="02020603050405020304" pitchFamily="18" charset="0"/>
              </a:rPr>
              <a:t>frigus </a:t>
            </a:r>
            <a:r>
              <a:rPr lang="it-IT" altLang="it-IT" sz="2000">
                <a:latin typeface="Times New Roman" panose="02020603050405020304" pitchFamily="18" charset="0"/>
                <a:cs typeface="Times New Roman" panose="02020603050405020304" pitchFamily="18" charset="0"/>
              </a:rPr>
              <a:t>&lt;*srigos)</a:t>
            </a:r>
          </a:p>
          <a:p>
            <a:pPr marL="0" indent="0" eaLnBrk="1" hangingPunct="1">
              <a:buFont typeface="Arial" panose="020B0604020202020204" pitchFamily="34" charset="0"/>
              <a:buNone/>
            </a:pPr>
            <a:r>
              <a:rPr lang="it-IT" altLang="it-IT" sz="2000">
                <a:latin typeface="Times New Roman" panose="02020603050405020304" pitchFamily="18" charset="0"/>
                <a:cs typeface="Times New Roman" panose="02020603050405020304" pitchFamily="18" charset="0"/>
              </a:rPr>
              <a:t>                                           -sr- interno &gt; -br- (es. </a:t>
            </a:r>
            <a:r>
              <a:rPr lang="it-IT" altLang="it-IT" sz="2000" i="1">
                <a:latin typeface="Times New Roman" panose="02020603050405020304" pitchFamily="18" charset="0"/>
                <a:cs typeface="Times New Roman" panose="02020603050405020304" pitchFamily="18" charset="0"/>
              </a:rPr>
              <a:t>funebris </a:t>
            </a:r>
            <a:r>
              <a:rPr lang="it-IT" altLang="it-IT" sz="2000">
                <a:latin typeface="Times New Roman" panose="02020603050405020304" pitchFamily="18" charset="0"/>
                <a:cs typeface="Times New Roman" panose="02020603050405020304" pitchFamily="18" charset="0"/>
              </a:rPr>
              <a:t>&lt;*dhoines-ris)</a:t>
            </a:r>
            <a:endParaRPr lang="fr-FR" altLang="it-IT" sz="2000">
              <a:latin typeface="Times New Roman" panose="02020603050405020304" pitchFamily="18" charset="0"/>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3AEAEC6C-6B77-4540-99BA-F1A432C8FE94}"/>
              </a:ext>
            </a:extLst>
          </p:cNvPr>
          <p:cNvSpPr>
            <a:spLocks noGrp="1" noChangeArrowheads="1"/>
          </p:cNvSpPr>
          <p:nvPr>
            <p:ph type="ctrTitle"/>
          </p:nvPr>
        </p:nvSpPr>
        <p:spPr>
          <a:xfrm>
            <a:off x="2687638" y="1898650"/>
            <a:ext cx="6816725" cy="1431925"/>
          </a:xfrm>
          <a:solidFill>
            <a:schemeClr val="accent4">
              <a:lumMod val="60000"/>
              <a:lumOff val="40000"/>
            </a:schemeClr>
          </a:solidFill>
          <a:ln>
            <a:solidFill>
              <a:schemeClr val="accent4">
                <a:lumMod val="50000"/>
              </a:schemeClr>
            </a:solidFill>
          </a:ln>
        </p:spPr>
        <p:txBody>
          <a:bodyPr/>
          <a:lstStyle/>
          <a:p>
            <a:pPr eaLnBrk="1" hangingPunct="1">
              <a:spcBef>
                <a:spcPts val="600"/>
              </a:spcBef>
              <a:defRPr/>
            </a:pP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br>
            <a:br>
              <a:rPr lang="it-IT" sz="2800" i="1">
                <a:latin typeface="+mn-lt"/>
              </a:rPr>
            </a:br>
            <a:br>
              <a:rPr lang="it-IT" sz="2800" i="1">
                <a:latin typeface="+mn-lt"/>
              </a:rPr>
            </a:br>
            <a:br>
              <a:rPr lang="it-IT" sz="2800" i="1">
                <a:latin typeface="+mn-lt"/>
              </a:rPr>
            </a:br>
            <a:br>
              <a:rPr lang="it-IT" sz="2800" i="1">
                <a:latin typeface="+mn-lt"/>
              </a:rPr>
            </a:br>
            <a:br>
              <a:rPr lang="it-IT" sz="2800" i="1"/>
            </a:br>
            <a:r>
              <a:rPr lang="it-IT" sz="2800" i="1"/>
              <a:t>Grammatica storica</a:t>
            </a:r>
            <a:br>
              <a:rPr lang="it-IT" sz="2800" i="1"/>
            </a:br>
            <a:r>
              <a:rPr lang="it-IT" sz="2800" i="1"/>
              <a:t> </a:t>
            </a:r>
            <a:endParaRPr lang="it-IT" altLang="it-IT" sz="2000">
              <a:ln>
                <a:noFill/>
              </a:ln>
            </a:endParaRPr>
          </a:p>
        </p:txBody>
      </p:sp>
      <p:sp>
        <p:nvSpPr>
          <p:cNvPr id="15363" name="Sottotitolo 4">
            <a:extLst>
              <a:ext uri="{FF2B5EF4-FFF2-40B4-BE49-F238E27FC236}">
                <a16:creationId xmlns:a16="http://schemas.microsoft.com/office/drawing/2014/main" id="{70803194-C24E-45F0-BB99-312A34541B80}"/>
              </a:ext>
            </a:extLst>
          </p:cNvPr>
          <p:cNvSpPr>
            <a:spLocks noGrp="1" noChangeArrowheads="1"/>
          </p:cNvSpPr>
          <p:nvPr>
            <p:ph type="subTitle" idx="1"/>
          </p:nvPr>
        </p:nvSpPr>
        <p:spPr>
          <a:xfrm>
            <a:off x="2692400" y="3657600"/>
            <a:ext cx="6815138" cy="1530350"/>
          </a:xfrm>
          <a:solidFill>
            <a:schemeClr val="accent4">
              <a:lumMod val="60000"/>
              <a:lumOff val="40000"/>
            </a:schemeClr>
          </a:solidFill>
          <a:ln>
            <a:solidFill>
              <a:schemeClr val="accent4">
                <a:lumMod val="50000"/>
              </a:schemeClr>
            </a:solidFill>
          </a:ln>
        </p:spPr>
        <p:txBody>
          <a:bodyPr/>
          <a:lstStyle/>
          <a:p>
            <a:pPr eaLnBrk="1" hangingPunct="1">
              <a:spcBef>
                <a:spcPct val="0"/>
              </a:spcBef>
              <a:spcAft>
                <a:spcPct val="0"/>
              </a:spcAft>
              <a:defRPr/>
            </a:pPr>
            <a:endParaRPr lang="it-IT" altLang="it-IT" sz="1700"/>
          </a:p>
          <a:p>
            <a:pPr eaLnBrk="1" hangingPunct="1">
              <a:spcBef>
                <a:spcPct val="0"/>
              </a:spcBef>
              <a:spcAft>
                <a:spcPct val="0"/>
              </a:spcAft>
              <a:defRPr/>
            </a:pPr>
            <a:endParaRPr lang="it-IT" altLang="it-IT" sz="1700"/>
          </a:p>
          <a:p>
            <a:pPr eaLnBrk="1" hangingPunct="1">
              <a:spcBef>
                <a:spcPct val="0"/>
              </a:spcBef>
              <a:spcAft>
                <a:spcPct val="0"/>
              </a:spcAft>
              <a:defRPr/>
            </a:pPr>
            <a:r>
              <a:rPr lang="it-IT" altLang="it-IT" sz="2400"/>
              <a:t>Morfologia</a:t>
            </a:r>
          </a:p>
        </p:txBody>
      </p:sp>
    </p:spTree>
    <p:extLst>
      <p:ext uri="{BB962C8B-B14F-4D97-AF65-F5344CB8AC3E}">
        <p14:creationId xmlns:p14="http://schemas.microsoft.com/office/powerpoint/2010/main" val="38018140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7E99A34-9E5D-4E00-AB3E-F6B5E400C8FB}"/>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b="1" i="1">
                <a:latin typeface="Times New Roman" panose="02020603050405020304" pitchFamily="18" charset="0"/>
                <a:cs typeface="Times New Roman" panose="02020603050405020304" pitchFamily="18" charset="0"/>
              </a:rPr>
              <a:t>I Nomi </a:t>
            </a:r>
          </a:p>
          <a:p>
            <a:pPr algn="just">
              <a:buFontTx/>
              <a:buChar char="-"/>
            </a:pPr>
            <a:r>
              <a:rPr lang="it-IT" sz="2400" b="1">
                <a:latin typeface="Times New Roman" panose="02020603050405020304" pitchFamily="18" charset="0"/>
                <a:cs typeface="Times New Roman" panose="02020603050405020304" pitchFamily="18" charset="0"/>
              </a:rPr>
              <a:t>Formazione</a:t>
            </a:r>
            <a:r>
              <a:rPr lang="it-IT" sz="2400">
                <a:latin typeface="Times New Roman" panose="02020603050405020304" pitchFamily="18" charset="0"/>
                <a:cs typeface="Times New Roman" panose="02020603050405020304" pitchFamily="18" charset="0"/>
              </a:rPr>
              <a:t>:                              primitive        tema costituito dalla radice</a:t>
            </a:r>
          </a:p>
          <a:p>
            <a:pPr marL="0" indent="0" algn="just">
              <a:buNone/>
            </a:pPr>
            <a:r>
              <a:rPr lang="it-IT" sz="2400">
                <a:latin typeface="Times New Roman" panose="02020603050405020304" pitchFamily="18" charset="0"/>
                <a:cs typeface="Times New Roman" panose="02020603050405020304" pitchFamily="18" charset="0"/>
              </a:rPr>
              <a:t>                         parole semplici                        </a:t>
            </a:r>
          </a:p>
          <a:p>
            <a:pPr marL="0" indent="0" algn="just">
              <a:buNone/>
            </a:pPr>
            <a:r>
              <a:rPr lang="it-IT" sz="2400">
                <a:latin typeface="Times New Roman" panose="02020603050405020304" pitchFamily="18" charset="0"/>
                <a:cs typeface="Times New Roman" panose="02020603050405020304" pitchFamily="18" charset="0"/>
              </a:rPr>
              <a:t>                                                       derivate        tema costituito da radice + suffisso tematico</a:t>
            </a:r>
          </a:p>
          <a:p>
            <a:pPr marL="0" indent="0" algn="just">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400">
                <a:latin typeface="Times New Roman" panose="02020603050405020304" pitchFamily="18" charset="0"/>
                <a:cs typeface="Times New Roman" panose="02020603050405020304" pitchFamily="18" charset="0"/>
              </a:rPr>
              <a:t>			primarie                          secondarie</a:t>
            </a:r>
          </a:p>
          <a:p>
            <a:pPr marL="0" indent="0" algn="just">
              <a:spcBef>
                <a:spcPts val="0"/>
              </a:spcBef>
              <a:spcAft>
                <a:spcPts val="0"/>
              </a:spcAft>
              <a:buNone/>
            </a:pPr>
            <a:r>
              <a:rPr lang="it-IT" sz="2400">
                <a:latin typeface="Times New Roman" panose="02020603050405020304" pitchFamily="18" charset="0"/>
                <a:cs typeface="Times New Roman" panose="02020603050405020304" pitchFamily="18" charset="0"/>
              </a:rPr>
              <a:t>               (solo un suffisso tematico)           (più suffissi tematici)               </a:t>
            </a:r>
          </a:p>
          <a:p>
            <a:pPr marL="0" indent="0" algn="just">
              <a:buNone/>
            </a:pPr>
            <a:endParaRPr lang="it-IT" sz="2400">
              <a:latin typeface="Times New Roman" panose="02020603050405020304" pitchFamily="18" charset="0"/>
              <a:cs typeface="Times New Roman" panose="02020603050405020304" pitchFamily="18" charset="0"/>
            </a:endParaRPr>
          </a:p>
          <a:p>
            <a:pPr marL="0" indent="0" algn="just">
              <a:buNone/>
            </a:pPr>
            <a:r>
              <a:rPr lang="it-IT" sz="2400">
                <a:latin typeface="Times New Roman" panose="02020603050405020304" pitchFamily="18" charset="0"/>
                <a:cs typeface="Times New Roman" panose="02020603050405020304" pitchFamily="18" charset="0"/>
              </a:rPr>
              <a:t>                         parole composte         formate da due o più radici</a:t>
            </a:r>
          </a:p>
          <a:p>
            <a:pPr marL="0" indent="0" algn="just">
              <a:buNone/>
            </a:pPr>
            <a:r>
              <a:rPr lang="it-IT" sz="2400" i="1">
                <a:latin typeface="Times New Roman" panose="02020603050405020304" pitchFamily="18" charset="0"/>
                <a:cs typeface="Times New Roman" panose="02020603050405020304" pitchFamily="18" charset="0"/>
              </a:rPr>
              <a:t> vocabulum verbale                      </a:t>
            </a:r>
            <a:r>
              <a:rPr lang="it-IT" sz="2400">
                <a:latin typeface="Times New Roman" panose="02020603050405020304" pitchFamily="18" charset="0"/>
                <a:cs typeface="Times New Roman" panose="02020603050405020304" pitchFamily="18" charset="0"/>
              </a:rPr>
              <a:t>formazione con tema verbale</a:t>
            </a:r>
          </a:p>
          <a:p>
            <a:pPr marL="0" indent="0" algn="just">
              <a:buNone/>
            </a:pP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vocabulum denominativum         </a:t>
            </a:r>
            <a:r>
              <a:rPr lang="it-IT" sz="2400">
                <a:latin typeface="Times New Roman" panose="02020603050405020304" pitchFamily="18" charset="0"/>
                <a:cs typeface="Times New Roman" panose="02020603050405020304" pitchFamily="18" charset="0"/>
              </a:rPr>
              <a:t>formazione con tema nominale</a:t>
            </a:r>
          </a:p>
          <a:p>
            <a:pPr marL="0" indent="0" algn="just">
              <a:spcBef>
                <a:spcPts val="0"/>
              </a:spcBef>
              <a:spcAft>
                <a:spcPts val="0"/>
              </a:spcAft>
              <a:buNone/>
            </a:pPr>
            <a:endParaRPr lang="it-IT" sz="26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600">
                <a:latin typeface="Times New Roman" panose="02020603050405020304" pitchFamily="18" charset="0"/>
                <a:cs typeface="Times New Roman" panose="02020603050405020304" pitchFamily="18" charset="0"/>
              </a:rPr>
              <a:t>  </a:t>
            </a:r>
            <a:r>
              <a:rPr lang="it-IT" sz="2000">
                <a:latin typeface="Times New Roman" panose="02020603050405020304" pitchFamily="18" charset="0"/>
                <a:cs typeface="Times New Roman" panose="02020603050405020304" pitchFamily="18" charset="0"/>
              </a:rPr>
              <a:t>Es. parole verbali: </a:t>
            </a:r>
            <a:r>
              <a:rPr lang="it-IT" sz="2000" i="1">
                <a:latin typeface="Times New Roman" panose="02020603050405020304" pitchFamily="18" charset="0"/>
                <a:cs typeface="Times New Roman" panose="02020603050405020304" pitchFamily="18" charset="0"/>
              </a:rPr>
              <a:t>rex </a:t>
            </a:r>
            <a:r>
              <a:rPr lang="it-IT" sz="2000">
                <a:latin typeface="Times New Roman" panose="02020603050405020304" pitchFamily="18" charset="0"/>
                <a:cs typeface="Times New Roman" panose="02020603050405020304" pitchFamily="18" charset="0"/>
              </a:rPr>
              <a:t>(parola primitiva), </a:t>
            </a:r>
            <a:r>
              <a:rPr lang="it-IT" sz="2000" i="1">
                <a:latin typeface="Times New Roman" panose="02020603050405020304" pitchFamily="18" charset="0"/>
                <a:cs typeface="Times New Roman" panose="02020603050405020304" pitchFamily="18" charset="0"/>
              </a:rPr>
              <a:t>rector, regnum </a:t>
            </a:r>
            <a:r>
              <a:rPr lang="it-IT" sz="2000">
                <a:latin typeface="Times New Roman" panose="02020603050405020304" pitchFamily="18" charset="0"/>
                <a:cs typeface="Times New Roman" panose="02020603050405020304" pitchFamily="18" charset="0"/>
              </a:rPr>
              <a:t>(parole derivate); </a:t>
            </a:r>
            <a:r>
              <a:rPr lang="it-IT" sz="2000" i="1">
                <a:latin typeface="Times New Roman" panose="02020603050405020304" pitchFamily="18" charset="0"/>
                <a:cs typeface="Times New Roman" panose="02020603050405020304" pitchFamily="18" charset="0"/>
              </a:rPr>
              <a:t>amor</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amicus</a:t>
            </a:r>
            <a:endParaRPr lang="it-IT" sz="2000">
              <a:latin typeface="Times New Roman" panose="02020603050405020304" pitchFamily="18" charset="0"/>
              <a:cs typeface="Times New Roman" panose="02020603050405020304" pitchFamily="18" charset="0"/>
            </a:endParaRP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parole denominative: </a:t>
            </a:r>
            <a:r>
              <a:rPr lang="it-IT" sz="2000" i="1">
                <a:latin typeface="Times New Roman" panose="02020603050405020304" pitchFamily="18" charset="0"/>
                <a:cs typeface="Times New Roman" panose="02020603050405020304" pitchFamily="18" charset="0"/>
              </a:rPr>
              <a:t>consulatus </a:t>
            </a:r>
            <a:r>
              <a:rPr lang="it-IT" sz="2000">
                <a:latin typeface="Times New Roman" panose="02020603050405020304" pitchFamily="18" charset="0"/>
                <a:cs typeface="Times New Roman" panose="02020603050405020304" pitchFamily="18" charset="0"/>
              </a:rPr>
              <a:t>(da </a:t>
            </a:r>
            <a:r>
              <a:rPr lang="it-IT" sz="2000" i="1">
                <a:latin typeface="Times New Roman" panose="02020603050405020304" pitchFamily="18" charset="0"/>
                <a:cs typeface="Times New Roman" panose="02020603050405020304" pitchFamily="18" charset="0"/>
              </a:rPr>
              <a:t>consul</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amicitia</a:t>
            </a:r>
            <a:r>
              <a:rPr lang="it-IT" sz="2000">
                <a:latin typeface="Times New Roman" panose="02020603050405020304" pitchFamily="18" charset="0"/>
                <a:cs typeface="Times New Roman" panose="02020603050405020304" pitchFamily="18" charset="0"/>
              </a:rPr>
              <a:t> (dal tema di </a:t>
            </a:r>
            <a:r>
              <a:rPr lang="it-IT" sz="2000" i="1">
                <a:latin typeface="Times New Roman" panose="02020603050405020304" pitchFamily="18" charset="0"/>
                <a:cs typeface="Times New Roman" panose="02020603050405020304" pitchFamily="18" charset="0"/>
              </a:rPr>
              <a:t>amicus</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amatorius</a:t>
            </a:r>
            <a:r>
              <a:rPr lang="it-IT" sz="2000">
                <a:latin typeface="Times New Roman" panose="02020603050405020304" pitchFamily="18" charset="0"/>
                <a:cs typeface="Times New Roman" panose="02020603050405020304" pitchFamily="18" charset="0"/>
              </a:rPr>
              <a:t>, </a:t>
            </a:r>
            <a:r>
              <a:rPr lang="it-IT" sz="2000" i="1">
                <a:latin typeface="Times New Roman" panose="02020603050405020304" pitchFamily="18" charset="0"/>
                <a:cs typeface="Times New Roman" panose="02020603050405020304" pitchFamily="18" charset="0"/>
              </a:rPr>
              <a:t>amatorie</a:t>
            </a: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000">
                <a:latin typeface="Times New Roman" panose="02020603050405020304" pitchFamily="18" charset="0"/>
                <a:cs typeface="Times New Roman" panose="02020603050405020304" pitchFamily="18" charset="0"/>
              </a:rPr>
              <a:t>   (dal tema di </a:t>
            </a:r>
            <a:r>
              <a:rPr lang="it-IT" sz="2000" i="1">
                <a:latin typeface="Times New Roman" panose="02020603050405020304" pitchFamily="18" charset="0"/>
                <a:cs typeface="Times New Roman" panose="02020603050405020304" pitchFamily="18" charset="0"/>
              </a:rPr>
              <a:t>amator</a:t>
            </a:r>
            <a:r>
              <a:rPr lang="it-IT" sz="20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pt-BR" sz="2000">
                <a:latin typeface="Times New Roman" panose="02020603050405020304" pitchFamily="18" charset="0"/>
                <a:cs typeface="Times New Roman" panose="02020603050405020304" pitchFamily="18" charset="0"/>
              </a:rPr>
              <a:t>   Es. parole primitive: </a:t>
            </a:r>
            <a:r>
              <a:rPr lang="pt-BR" sz="2000" i="1">
                <a:latin typeface="Times New Roman" panose="02020603050405020304" pitchFamily="18" charset="0"/>
                <a:cs typeface="Times New Roman" panose="02020603050405020304" pitchFamily="18" charset="0"/>
              </a:rPr>
              <a:t>pes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ped-s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grex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greg-s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dux </a:t>
            </a:r>
            <a:r>
              <a:rPr lang="pt-BR" sz="2000">
                <a:latin typeface="Times New Roman" panose="02020603050405020304" pitchFamily="18" charset="0"/>
                <a:cs typeface="Times New Roman" panose="02020603050405020304" pitchFamily="18" charset="0"/>
              </a:rPr>
              <a:t>(</a:t>
            </a:r>
            <a:r>
              <a:rPr lang="pt-BR" sz="2000" i="1">
                <a:latin typeface="Times New Roman" panose="02020603050405020304" pitchFamily="18" charset="0"/>
                <a:cs typeface="Times New Roman" panose="02020603050405020304" pitchFamily="18" charset="0"/>
              </a:rPr>
              <a:t>duc-s</a:t>
            </a:r>
            <a:r>
              <a:rPr lang="pt-BR" sz="2000">
                <a:latin typeface="Times New Roman" panose="02020603050405020304" pitchFamily="18" charset="0"/>
                <a:cs typeface="Times New Roman" panose="02020603050405020304" pitchFamily="18" charset="0"/>
              </a:rPr>
              <a:t>)</a:t>
            </a:r>
          </a:p>
          <a:p>
            <a:pPr marL="0" indent="0" algn="just">
              <a:spcBef>
                <a:spcPts val="0"/>
              </a:spcBef>
              <a:spcAft>
                <a:spcPts val="0"/>
              </a:spcAft>
              <a:buNone/>
            </a:pPr>
            <a:r>
              <a:rPr lang="pt-BR" sz="2000">
                <a:latin typeface="Times New Roman" panose="02020603050405020304" pitchFamily="18" charset="0"/>
                <a:cs typeface="Times New Roman" panose="02020603050405020304" pitchFamily="18" charset="0"/>
              </a:rPr>
              <a:t>   Es. parole composte: </a:t>
            </a:r>
            <a:r>
              <a:rPr lang="pt-BR" sz="2000" i="1">
                <a:latin typeface="Times New Roman" panose="02020603050405020304" pitchFamily="18" charset="0"/>
                <a:cs typeface="Times New Roman" panose="02020603050405020304" pitchFamily="18" charset="0"/>
              </a:rPr>
              <a:t>praeses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praesid</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con-iug</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coniungo</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auceps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aviceps</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avi-cap-</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iudex</a:t>
            </a:r>
            <a:r>
              <a:rPr lang="pt-BR" sz="2000">
                <a:latin typeface="Times New Roman" panose="02020603050405020304" pitchFamily="18" charset="0"/>
                <a:cs typeface="Times New Roman" panose="02020603050405020304" pitchFamily="18" charset="0"/>
              </a:rPr>
              <a:t> </a:t>
            </a:r>
            <a:r>
              <a:rPr lang="pt-BR" sz="2000" i="1">
                <a:latin typeface="Times New Roman" panose="02020603050405020304" pitchFamily="18" charset="0"/>
                <a:cs typeface="Times New Roman" panose="02020603050405020304" pitchFamily="18" charset="0"/>
              </a:rPr>
              <a:t>(ius-dic-s</a:t>
            </a:r>
            <a:r>
              <a:rPr lang="pt-BR" sz="2000">
                <a:latin typeface="Times New Roman" panose="02020603050405020304" pitchFamily="18" charset="0"/>
                <a:cs typeface="Times New Roman" panose="02020603050405020304" pitchFamily="18" charset="0"/>
              </a:rPr>
              <a:t>)</a:t>
            </a:r>
          </a:p>
        </p:txBody>
      </p:sp>
      <p:sp>
        <p:nvSpPr>
          <p:cNvPr id="2" name="Rettangolo 1">
            <a:extLst>
              <a:ext uri="{FF2B5EF4-FFF2-40B4-BE49-F238E27FC236}">
                <a16:creationId xmlns:a16="http://schemas.microsoft.com/office/drawing/2014/main" id="{A527A5A4-63D3-4F7F-B49A-6EBDF58A381A}"/>
              </a:ext>
            </a:extLst>
          </p:cNvPr>
          <p:cNvSpPr/>
          <p:nvPr/>
        </p:nvSpPr>
        <p:spPr>
          <a:xfrm>
            <a:off x="110455" y="4970093"/>
            <a:ext cx="11971090" cy="16526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Connettore 2 4">
            <a:extLst>
              <a:ext uri="{FF2B5EF4-FFF2-40B4-BE49-F238E27FC236}">
                <a16:creationId xmlns:a16="http://schemas.microsoft.com/office/drawing/2014/main" id="{605ECD82-A755-4EF9-8B63-F63A5B4D4E23}"/>
              </a:ext>
            </a:extLst>
          </p:cNvPr>
          <p:cNvCxnSpPr>
            <a:cxnSpLocks/>
          </p:cNvCxnSpPr>
          <p:nvPr/>
        </p:nvCxnSpPr>
        <p:spPr>
          <a:xfrm flipV="1">
            <a:off x="3933194" y="940412"/>
            <a:ext cx="317241" cy="2705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EE3B0060-A3FB-43D2-8B5E-184E95F039A8}"/>
              </a:ext>
            </a:extLst>
          </p:cNvPr>
          <p:cNvCxnSpPr>
            <a:cxnSpLocks/>
          </p:cNvCxnSpPr>
          <p:nvPr/>
        </p:nvCxnSpPr>
        <p:spPr>
          <a:xfrm>
            <a:off x="3937517" y="1200032"/>
            <a:ext cx="317241" cy="2999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850EABC2-BEF7-4124-949D-AC19DD7B07B2}"/>
              </a:ext>
            </a:extLst>
          </p:cNvPr>
          <p:cNvCxnSpPr>
            <a:cxnSpLocks/>
          </p:cNvCxnSpPr>
          <p:nvPr/>
        </p:nvCxnSpPr>
        <p:spPr>
          <a:xfrm>
            <a:off x="5481733" y="719313"/>
            <a:ext cx="4198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C1959936-507D-4306-B426-295182FEB8D6}"/>
              </a:ext>
            </a:extLst>
          </p:cNvPr>
          <p:cNvCxnSpPr/>
          <p:nvPr/>
        </p:nvCxnSpPr>
        <p:spPr>
          <a:xfrm>
            <a:off x="5352688" y="1649806"/>
            <a:ext cx="41987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8B5193B5-20C7-4672-98D4-26E8EE5A3DB1}"/>
              </a:ext>
            </a:extLst>
          </p:cNvPr>
          <p:cNvCxnSpPr/>
          <p:nvPr/>
        </p:nvCxnSpPr>
        <p:spPr>
          <a:xfrm flipH="1">
            <a:off x="3643604" y="1819105"/>
            <a:ext cx="1073020" cy="2612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6D5E5797-29EC-4ADE-96FF-77EA0E5CE71B}"/>
              </a:ext>
            </a:extLst>
          </p:cNvPr>
          <p:cNvCxnSpPr>
            <a:cxnSpLocks/>
          </p:cNvCxnSpPr>
          <p:nvPr/>
        </p:nvCxnSpPr>
        <p:spPr>
          <a:xfrm>
            <a:off x="4716624" y="1819105"/>
            <a:ext cx="975047" cy="3378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E91B3637-28CF-43FA-9A50-1F872C10C9A7}"/>
              </a:ext>
            </a:extLst>
          </p:cNvPr>
          <p:cNvCxnSpPr/>
          <p:nvPr/>
        </p:nvCxnSpPr>
        <p:spPr>
          <a:xfrm>
            <a:off x="4180114" y="3531679"/>
            <a:ext cx="39188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9A2A3040-33E6-4933-998D-E3631DF7EC67}"/>
              </a:ext>
            </a:extLst>
          </p:cNvPr>
          <p:cNvCxnSpPr/>
          <p:nvPr/>
        </p:nvCxnSpPr>
        <p:spPr>
          <a:xfrm>
            <a:off x="2850502" y="4006599"/>
            <a:ext cx="79310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251C5632-EA40-4DE7-B889-54FC36D046DB}"/>
              </a:ext>
            </a:extLst>
          </p:cNvPr>
          <p:cNvCxnSpPr>
            <a:cxnSpLocks/>
          </p:cNvCxnSpPr>
          <p:nvPr/>
        </p:nvCxnSpPr>
        <p:spPr>
          <a:xfrm>
            <a:off x="3643604" y="4462943"/>
            <a:ext cx="32922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4050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bottiglia, tenendo, tavolo&#10;&#10;Descrizione generata automaticamente">
            <a:extLst>
              <a:ext uri="{FF2B5EF4-FFF2-40B4-BE49-F238E27FC236}">
                <a16:creationId xmlns:a16="http://schemas.microsoft.com/office/drawing/2014/main" id="{832CB2CF-C109-43EC-A220-1311670B5D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3124" y="662730"/>
            <a:ext cx="10628270" cy="5503178"/>
          </a:xfrm>
        </p:spPr>
      </p:pic>
    </p:spTree>
    <p:extLst>
      <p:ext uri="{BB962C8B-B14F-4D97-AF65-F5344CB8AC3E}">
        <p14:creationId xmlns:p14="http://schemas.microsoft.com/office/powerpoint/2010/main" val="41196954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avolo&#10;&#10;Descrizione generata automaticamente">
            <a:extLst>
              <a:ext uri="{FF2B5EF4-FFF2-40B4-BE49-F238E27FC236}">
                <a16:creationId xmlns:a16="http://schemas.microsoft.com/office/drawing/2014/main" id="{80D3B9A0-888A-4D1E-BDC1-7E791B49D3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588" y="669920"/>
            <a:ext cx="10694987" cy="5495934"/>
          </a:xfrm>
        </p:spPr>
      </p:pic>
    </p:spTree>
    <p:extLst>
      <p:ext uri="{BB962C8B-B14F-4D97-AF65-F5344CB8AC3E}">
        <p14:creationId xmlns:p14="http://schemas.microsoft.com/office/powerpoint/2010/main" val="243388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tavolo&#10;&#10;Descrizione generata automaticamente">
            <a:extLst>
              <a:ext uri="{FF2B5EF4-FFF2-40B4-BE49-F238E27FC236}">
                <a16:creationId xmlns:a16="http://schemas.microsoft.com/office/drawing/2014/main" id="{7CBEF972-4C6F-431C-91E3-CB189EF567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3383" y="612775"/>
            <a:ext cx="10199522" cy="5611813"/>
          </a:xfrm>
        </p:spPr>
      </p:pic>
    </p:spTree>
    <p:extLst>
      <p:ext uri="{BB962C8B-B14F-4D97-AF65-F5344CB8AC3E}">
        <p14:creationId xmlns:p14="http://schemas.microsoft.com/office/powerpoint/2010/main" val="17683652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FEB1FDF-413A-49E9-B888-AFFD102DA7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525" y="756519"/>
            <a:ext cx="10663238" cy="5324324"/>
          </a:xfrm>
        </p:spPr>
      </p:pic>
    </p:spTree>
    <p:extLst>
      <p:ext uri="{BB962C8B-B14F-4D97-AF65-F5344CB8AC3E}">
        <p14:creationId xmlns:p14="http://schemas.microsoft.com/office/powerpoint/2010/main" val="4593859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5FF59954-8551-415A-8A03-0FBEAA2F2B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525" y="803927"/>
            <a:ext cx="10663238" cy="5229508"/>
          </a:xfrm>
        </p:spPr>
      </p:pic>
    </p:spTree>
    <p:extLst>
      <p:ext uri="{BB962C8B-B14F-4D97-AF65-F5344CB8AC3E}">
        <p14:creationId xmlns:p14="http://schemas.microsoft.com/office/powerpoint/2010/main" val="14880539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F25E8F7-FE9D-4C54-9233-B2E3E13C86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1525" y="992557"/>
            <a:ext cx="10663238" cy="4852248"/>
          </a:xfrm>
        </p:spPr>
      </p:pic>
    </p:spTree>
    <p:extLst>
      <p:ext uri="{BB962C8B-B14F-4D97-AF65-F5344CB8AC3E}">
        <p14:creationId xmlns:p14="http://schemas.microsoft.com/office/powerpoint/2010/main" val="38341125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screenshot&#10;&#10;Descrizione generata automaticamente">
            <a:extLst>
              <a:ext uri="{FF2B5EF4-FFF2-40B4-BE49-F238E27FC236}">
                <a16:creationId xmlns:a16="http://schemas.microsoft.com/office/drawing/2014/main" id="{C74492E5-A2AE-405F-8244-D752976AFD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9698" y="775063"/>
            <a:ext cx="10661650" cy="2015311"/>
          </a:xfrm>
        </p:spPr>
      </p:pic>
    </p:spTree>
    <p:extLst>
      <p:ext uri="{BB962C8B-B14F-4D97-AF65-F5344CB8AC3E}">
        <p14:creationId xmlns:p14="http://schemas.microsoft.com/office/powerpoint/2010/main" val="402280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6E53D5-6C65-48E1-8176-42E341690AB4}"/>
              </a:ext>
            </a:extLst>
          </p:cNvPr>
          <p:cNvSpPr>
            <a:spLocks noGrp="1"/>
          </p:cNvSpPr>
          <p:nvPr>
            <p:ph idx="1"/>
          </p:nvPr>
        </p:nvSpPr>
        <p:spPr>
          <a:xfrm>
            <a:off x="0" y="0"/>
            <a:ext cx="12192000" cy="6858000"/>
          </a:xfrm>
          <a:solidFill>
            <a:schemeClr val="accent4">
              <a:lumMod val="60000"/>
              <a:lumOff val="40000"/>
            </a:schemeClr>
          </a:solidFill>
        </p:spPr>
        <p:txBody>
          <a:bodyPr/>
          <a:lstStyle/>
          <a:p>
            <a:pPr algn="just" eaLnBrk="1" hangingPunct="1">
              <a:spcBef>
                <a:spcPts val="0"/>
              </a:spcBef>
              <a:spcAft>
                <a:spcPts val="0"/>
              </a:spcAft>
              <a:defRPr/>
            </a:pPr>
            <a:r>
              <a:rPr lang="it-IT" b="1">
                <a:latin typeface="Times New Roman" panose="02020603050405020304" pitchFamily="18" charset="0"/>
                <a:cs typeface="Times New Roman" panose="02020603050405020304" pitchFamily="18" charset="0"/>
              </a:rPr>
              <a:t>grammàtica</a:t>
            </a:r>
            <a:r>
              <a:rPr lang="it-IT">
                <a:latin typeface="Times New Roman" panose="02020603050405020304" pitchFamily="18" charset="0"/>
                <a:cs typeface="Times New Roman" panose="02020603050405020304" pitchFamily="18" charset="0"/>
              </a:rPr>
              <a:t> (ant. gramàtica) s. f. [dal lat. </a:t>
            </a:r>
            <a:r>
              <a:rPr lang="it-IT" i="1">
                <a:latin typeface="Times New Roman" panose="02020603050405020304" pitchFamily="18" charset="0"/>
                <a:cs typeface="Times New Roman" panose="02020603050405020304" pitchFamily="18" charset="0"/>
              </a:rPr>
              <a:t>grammatĭca</a:t>
            </a:r>
            <a:r>
              <a:rPr lang="it-IT">
                <a:latin typeface="Times New Roman" panose="02020603050405020304" pitchFamily="18" charset="0"/>
                <a:cs typeface="Times New Roman" panose="02020603050405020304" pitchFamily="18" charset="0"/>
              </a:rPr>
              <a:t>, gr. γραμματική (τέχνη), dall’agg. γραμματικός: v. grammatico]</a:t>
            </a:r>
          </a:p>
          <a:p>
            <a:pPr marL="0" indent="0" algn="just" eaLnBrk="1" hangingPunct="1">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algn="just" eaLnBrk="1" hangingPunct="1">
              <a:spcBef>
                <a:spcPts val="0"/>
              </a:spcBef>
              <a:spcAft>
                <a:spcPts val="0"/>
              </a:spcAft>
              <a:buFont typeface="Wingdings" panose="05000000000000000000" pitchFamily="2" charset="2"/>
              <a:buChar char="Ø"/>
              <a:defRPr/>
            </a:pPr>
            <a:r>
              <a:rPr lang="it-IT">
                <a:latin typeface="Times New Roman" panose="02020603050405020304" pitchFamily="18" charset="0"/>
                <a:cs typeface="Times New Roman" panose="02020603050405020304" pitchFamily="18" charset="0"/>
              </a:rPr>
              <a:t> </a:t>
            </a:r>
            <a:r>
              <a:rPr lang="it-IT" sz="2200">
                <a:latin typeface="Times New Roman" panose="02020603050405020304" pitchFamily="18" charset="0"/>
                <a:cs typeface="Times New Roman" panose="02020603050405020304" pitchFamily="18" charset="0"/>
              </a:rPr>
              <a:t>Il complesso delle </a:t>
            </a:r>
            <a:r>
              <a:rPr lang="it-IT" sz="2200" i="1">
                <a:latin typeface="Times New Roman" panose="02020603050405020304" pitchFamily="18" charset="0"/>
                <a:cs typeface="Times New Roman" panose="02020603050405020304" pitchFamily="18" charset="0"/>
              </a:rPr>
              <a:t>norme</a:t>
            </a:r>
            <a:r>
              <a:rPr lang="it-IT" sz="2200">
                <a:latin typeface="Times New Roman" panose="02020603050405020304" pitchFamily="18" charset="0"/>
                <a:cs typeface="Times New Roman" panose="02020603050405020304" pitchFamily="18" charset="0"/>
              </a:rPr>
              <a:t> che costituiscono il particolare modo di essere di una lingua (o di un dialetto), cioè il suo </a:t>
            </a:r>
            <a:r>
              <a:rPr lang="it-IT" sz="2200" i="1">
                <a:latin typeface="Times New Roman" panose="02020603050405020304" pitchFamily="18" charset="0"/>
                <a:cs typeface="Times New Roman" panose="02020603050405020304" pitchFamily="18" charset="0"/>
              </a:rPr>
              <a:t>sistema</a:t>
            </a:r>
            <a:r>
              <a:rPr lang="it-IT" sz="2200">
                <a:latin typeface="Times New Roman" panose="02020603050405020304" pitchFamily="18" charset="0"/>
                <a:cs typeface="Times New Roman" panose="02020603050405020304" pitchFamily="18" charset="0"/>
              </a:rPr>
              <a:t> fonematico, morfologico, sintattico, considerato nella sua totalità;</a:t>
            </a:r>
          </a:p>
          <a:p>
            <a:pPr marL="0" indent="0" algn="just" eaLnBrk="1" hangingPunct="1">
              <a:spcBef>
                <a:spcPts val="0"/>
              </a:spcBef>
              <a:spcAft>
                <a:spcPts val="0"/>
              </a:spcAft>
              <a:buFont typeface="Arial" panose="020B0604020202020204" pitchFamily="34" charset="0"/>
              <a:buNone/>
              <a:defRPr/>
            </a:pPr>
            <a:endParaRPr lang="it-IT" sz="2200">
              <a:latin typeface="Times New Roman" panose="02020603050405020304" pitchFamily="18" charset="0"/>
              <a:cs typeface="Times New Roman" panose="02020603050405020304" pitchFamily="18" charset="0"/>
            </a:endParaRPr>
          </a:p>
          <a:p>
            <a:pPr algn="just" eaLnBrk="1" hangingPunct="1">
              <a:spcBef>
                <a:spcPts val="0"/>
              </a:spcBef>
              <a:spcAft>
                <a:spcPts val="0"/>
              </a:spcAft>
              <a:buFont typeface="Wingdings" panose="05000000000000000000" pitchFamily="2" charset="2"/>
              <a:buChar char="Ø"/>
              <a:defRPr/>
            </a:pPr>
            <a:r>
              <a:rPr lang="it-IT" sz="2200">
                <a:latin typeface="Times New Roman" panose="02020603050405020304" pitchFamily="18" charset="0"/>
                <a:cs typeface="Times New Roman" panose="02020603050405020304" pitchFamily="18" charset="0"/>
              </a:rPr>
              <a:t> </a:t>
            </a:r>
            <a:r>
              <a:rPr lang="it-IT" sz="2200" i="1">
                <a:latin typeface="Times New Roman" panose="02020603050405020304" pitchFamily="18" charset="0"/>
                <a:cs typeface="Times New Roman" panose="02020603050405020304" pitchFamily="18" charset="0"/>
              </a:rPr>
              <a:t>Rappresentazione</a:t>
            </a:r>
            <a:r>
              <a:rPr lang="it-IT" sz="2200">
                <a:latin typeface="Times New Roman" panose="02020603050405020304" pitchFamily="18" charset="0"/>
                <a:cs typeface="Times New Roman" panose="02020603050405020304" pitchFamily="18" charset="0"/>
              </a:rPr>
              <a:t> sistematica di una lingua e dei suoi elementi costitutivi, articolata tradizionalmente in fonologia, morfologia, sintassi, lessicologia ed etimologia, anche la disciplina stessa che ha per oggetto tale rappresentazione</a:t>
            </a:r>
          </a:p>
          <a:p>
            <a:pPr marL="0" indent="0" algn="just" eaLnBrk="1" hangingPunct="1">
              <a:spcBef>
                <a:spcPts val="0"/>
              </a:spcBef>
              <a:spcAft>
                <a:spcPts val="0"/>
              </a:spcAft>
              <a:buFont typeface="Arial" panose="020B0604020202020204" pitchFamily="34" charset="0"/>
              <a:buNone/>
              <a:defRPr/>
            </a:pPr>
            <a:endParaRPr lang="it-IT">
              <a:latin typeface="Times New Roman" panose="02020603050405020304" pitchFamily="18" charset="0"/>
              <a:cs typeface="Times New Roman" panose="02020603050405020304" pitchFamily="18" charset="0"/>
            </a:endParaRPr>
          </a:p>
          <a:p>
            <a:pPr marL="0" indent="0" algn="just" eaLnBrk="1" hangingPunct="1">
              <a:spcBef>
                <a:spcPts val="0"/>
              </a:spcBef>
              <a:spcAft>
                <a:spcPts val="0"/>
              </a:spcAft>
              <a:buFont typeface="Arial" panose="020B0604020202020204" pitchFamily="34" charset="0"/>
              <a:buNone/>
              <a:defRPr/>
            </a:pPr>
            <a:r>
              <a:rPr lang="it-IT" sz="2200" u="sng">
                <a:latin typeface="Times New Roman" panose="02020603050405020304" pitchFamily="18" charset="0"/>
                <a:cs typeface="Times New Roman" panose="02020603050405020304" pitchFamily="18" charset="0"/>
              </a:rPr>
              <a:t>In linguistica si distinguono</a:t>
            </a:r>
            <a:r>
              <a:rPr lang="it-IT" sz="2200">
                <a:latin typeface="Times New Roman" panose="02020603050405020304" pitchFamily="18" charset="0"/>
                <a:cs typeface="Times New Roman" panose="02020603050405020304" pitchFamily="18" charset="0"/>
              </a:rPr>
              <a:t>: </a:t>
            </a:r>
          </a:p>
          <a:p>
            <a:pPr marL="0" indent="0" algn="just" eaLnBrk="1" hangingPunct="1">
              <a:spcBef>
                <a:spcPts val="0"/>
              </a:spcBef>
              <a:spcAft>
                <a:spcPts val="0"/>
              </a:spcAft>
              <a:buFont typeface="Arial" panose="020B0604020202020204" pitchFamily="34" charset="0"/>
              <a:buNone/>
              <a:defRPr/>
            </a:pPr>
            <a:r>
              <a:rPr lang="it-IT" sz="2200" b="1" i="1">
                <a:latin typeface="Times New Roman" panose="02020603050405020304" pitchFamily="18" charset="0"/>
                <a:cs typeface="Times New Roman" panose="02020603050405020304" pitchFamily="18" charset="0"/>
              </a:rPr>
              <a:t>grammatica</a:t>
            </a:r>
            <a:r>
              <a:rPr lang="it-IT" sz="2200" b="1">
                <a:latin typeface="Times New Roman" panose="02020603050405020304" pitchFamily="18" charset="0"/>
                <a:cs typeface="Times New Roman" panose="02020603050405020304" pitchFamily="18" charset="0"/>
              </a:rPr>
              <a:t> </a:t>
            </a:r>
            <a:r>
              <a:rPr lang="it-IT" sz="2200" b="1" i="1">
                <a:latin typeface="Times New Roman" panose="02020603050405020304" pitchFamily="18" charset="0"/>
                <a:cs typeface="Times New Roman" panose="02020603050405020304" pitchFamily="18" charset="0"/>
              </a:rPr>
              <a:t>normativa</a:t>
            </a:r>
            <a:r>
              <a:rPr lang="it-IT" sz="2200" b="1">
                <a:latin typeface="Times New Roman" panose="02020603050405020304" pitchFamily="18" charset="0"/>
                <a:cs typeface="Times New Roman" panose="02020603050405020304" pitchFamily="18" charset="0"/>
              </a:rPr>
              <a:t>:</a:t>
            </a:r>
            <a:r>
              <a:rPr lang="it-IT" sz="2200">
                <a:latin typeface="Times New Roman" panose="02020603050405020304" pitchFamily="18" charset="0"/>
                <a:cs typeface="Times New Roman" panose="02020603050405020304" pitchFamily="18" charset="0"/>
              </a:rPr>
              <a:t> fissazione e descrizione, a fini eminentemente pratici, delle norme che regolano l’uso letterario e colto di una lingua; </a:t>
            </a:r>
            <a:r>
              <a:rPr lang="it-IT" sz="2200" b="1" i="1">
                <a:latin typeface="Times New Roman" panose="02020603050405020304" pitchFamily="18" charset="0"/>
                <a:cs typeface="Times New Roman" panose="02020603050405020304" pitchFamily="18" charset="0"/>
              </a:rPr>
              <a:t>grammatica</a:t>
            </a:r>
            <a:r>
              <a:rPr lang="it-IT" sz="2200" b="1">
                <a:latin typeface="Times New Roman" panose="02020603050405020304" pitchFamily="18" charset="0"/>
                <a:cs typeface="Times New Roman" panose="02020603050405020304" pitchFamily="18" charset="0"/>
              </a:rPr>
              <a:t> </a:t>
            </a:r>
            <a:r>
              <a:rPr lang="it-IT" sz="2200" b="1" i="1">
                <a:latin typeface="Times New Roman" panose="02020603050405020304" pitchFamily="18" charset="0"/>
                <a:cs typeface="Times New Roman" panose="02020603050405020304" pitchFamily="18" charset="0"/>
              </a:rPr>
              <a:t>descrittiva</a:t>
            </a:r>
            <a:r>
              <a:rPr lang="it-IT" sz="2200" b="1">
                <a:latin typeface="Times New Roman" panose="02020603050405020304" pitchFamily="18" charset="0"/>
                <a:cs typeface="Times New Roman" panose="02020603050405020304" pitchFamily="18" charset="0"/>
              </a:rPr>
              <a:t> o </a:t>
            </a:r>
            <a:r>
              <a:rPr lang="it-IT" sz="2200" b="1" i="1">
                <a:latin typeface="Times New Roman" panose="02020603050405020304" pitchFamily="18" charset="0"/>
                <a:cs typeface="Times New Roman" panose="02020603050405020304" pitchFamily="18" charset="0"/>
              </a:rPr>
              <a:t>sincronica</a:t>
            </a:r>
            <a:r>
              <a:rPr lang="it-IT" sz="2200" b="1">
                <a:latin typeface="Times New Roman" panose="02020603050405020304" pitchFamily="18" charset="0"/>
                <a:cs typeface="Times New Roman" panose="02020603050405020304" pitchFamily="18" charset="0"/>
              </a:rPr>
              <a:t>:</a:t>
            </a:r>
            <a:r>
              <a:rPr lang="it-IT" sz="2200">
                <a:latin typeface="Times New Roman" panose="02020603050405020304" pitchFamily="18" charset="0"/>
                <a:cs typeface="Times New Roman" panose="02020603050405020304" pitchFamily="18" charset="0"/>
              </a:rPr>
              <a:t> studio di una determinata fase di una lingua, o di un aspetto particolare o individuale di essa o anche di un dialetto; </a:t>
            </a:r>
            <a:r>
              <a:rPr lang="it-IT" sz="2200" b="1" i="1">
                <a:latin typeface="Times New Roman" panose="02020603050405020304" pitchFamily="18" charset="0"/>
                <a:cs typeface="Times New Roman" panose="02020603050405020304" pitchFamily="18" charset="0"/>
              </a:rPr>
              <a:t>grammatica</a:t>
            </a:r>
            <a:r>
              <a:rPr lang="it-IT" sz="2200" b="1">
                <a:latin typeface="Times New Roman" panose="02020603050405020304" pitchFamily="18" charset="0"/>
                <a:cs typeface="Times New Roman" panose="02020603050405020304" pitchFamily="18" charset="0"/>
              </a:rPr>
              <a:t> </a:t>
            </a:r>
            <a:r>
              <a:rPr lang="it-IT" sz="2200" b="1" i="1">
                <a:latin typeface="Times New Roman" panose="02020603050405020304" pitchFamily="18" charset="0"/>
                <a:cs typeface="Times New Roman" panose="02020603050405020304" pitchFamily="18" charset="0"/>
              </a:rPr>
              <a:t>storica</a:t>
            </a:r>
            <a:r>
              <a:rPr lang="it-IT" sz="2200" b="1">
                <a:latin typeface="Times New Roman" panose="02020603050405020304" pitchFamily="18" charset="0"/>
                <a:cs typeface="Times New Roman" panose="02020603050405020304" pitchFamily="18" charset="0"/>
              </a:rPr>
              <a:t> o </a:t>
            </a:r>
            <a:r>
              <a:rPr lang="it-IT" sz="2200" b="1" i="1">
                <a:latin typeface="Times New Roman" panose="02020603050405020304" pitchFamily="18" charset="0"/>
                <a:cs typeface="Times New Roman" panose="02020603050405020304" pitchFamily="18" charset="0"/>
              </a:rPr>
              <a:t>diacronica</a:t>
            </a:r>
            <a:r>
              <a:rPr lang="it-IT" sz="2200" b="1">
                <a:latin typeface="Times New Roman" panose="02020603050405020304" pitchFamily="18" charset="0"/>
                <a:cs typeface="Times New Roman" panose="02020603050405020304" pitchFamily="18" charset="0"/>
              </a:rPr>
              <a:t>:</a:t>
            </a:r>
            <a:r>
              <a:rPr lang="it-IT" sz="2200">
                <a:latin typeface="Times New Roman" panose="02020603050405020304" pitchFamily="18" charset="0"/>
                <a:cs typeface="Times New Roman" panose="02020603050405020304" pitchFamily="18" charset="0"/>
              </a:rPr>
              <a:t> studio del successivo svolgersi nel tempo del sistema grammaticale di una lingua o di un dialetto; </a:t>
            </a:r>
            <a:r>
              <a:rPr lang="it-IT" sz="2200" b="1" i="1">
                <a:latin typeface="Times New Roman" panose="02020603050405020304" pitchFamily="18" charset="0"/>
                <a:cs typeface="Times New Roman" panose="02020603050405020304" pitchFamily="18" charset="0"/>
              </a:rPr>
              <a:t>grammatica</a:t>
            </a:r>
            <a:r>
              <a:rPr lang="it-IT" sz="2200" b="1">
                <a:latin typeface="Times New Roman" panose="02020603050405020304" pitchFamily="18" charset="0"/>
                <a:cs typeface="Times New Roman" panose="02020603050405020304" pitchFamily="18" charset="0"/>
              </a:rPr>
              <a:t> </a:t>
            </a:r>
            <a:r>
              <a:rPr lang="it-IT" sz="2200" b="1" i="1">
                <a:latin typeface="Times New Roman" panose="02020603050405020304" pitchFamily="18" charset="0"/>
                <a:cs typeface="Times New Roman" panose="02020603050405020304" pitchFamily="18" charset="0"/>
              </a:rPr>
              <a:t>comparata</a:t>
            </a:r>
            <a:r>
              <a:rPr lang="it-IT" sz="2200" b="1">
                <a:latin typeface="Times New Roman" panose="02020603050405020304" pitchFamily="18" charset="0"/>
                <a:cs typeface="Times New Roman" panose="02020603050405020304" pitchFamily="18" charset="0"/>
              </a:rPr>
              <a:t>:</a:t>
            </a:r>
            <a:r>
              <a:rPr lang="it-IT" sz="2200">
                <a:latin typeface="Times New Roman" panose="02020603050405020304" pitchFamily="18" charset="0"/>
                <a:cs typeface="Times New Roman" panose="02020603050405020304" pitchFamily="18" charset="0"/>
              </a:rPr>
              <a:t> studio, dal punto di vista sincronico o diacronico, dei rapporti esistenti tra due o più lingue (o dialetti) affini; </a:t>
            </a:r>
            <a:r>
              <a:rPr lang="it-IT" sz="2200" b="1" i="1">
                <a:latin typeface="Times New Roman" panose="02020603050405020304" pitchFamily="18" charset="0"/>
                <a:cs typeface="Times New Roman" panose="02020603050405020304" pitchFamily="18" charset="0"/>
              </a:rPr>
              <a:t>grammatica generale</a:t>
            </a:r>
            <a:r>
              <a:rPr lang="it-IT" sz="2200" b="1">
                <a:latin typeface="Times New Roman" panose="02020603050405020304" pitchFamily="18" charset="0"/>
                <a:cs typeface="Times New Roman" panose="02020603050405020304" pitchFamily="18" charset="0"/>
              </a:rPr>
              <a:t>:</a:t>
            </a:r>
            <a:r>
              <a:rPr lang="it-IT" sz="2200">
                <a:latin typeface="Times New Roman" panose="02020603050405020304" pitchFamily="18" charset="0"/>
                <a:cs typeface="Times New Roman" panose="02020603050405020304" pitchFamily="18" charset="0"/>
              </a:rPr>
              <a:t> studio dei procedimenti generali per cui il pensiero umano può realizzarsi nell’espressione linguistica. </a:t>
            </a:r>
          </a:p>
          <a:p>
            <a:pPr algn="just" eaLnBrk="1" hangingPunct="1">
              <a:spcBef>
                <a:spcPts val="0"/>
              </a:spcBef>
              <a:spcAft>
                <a:spcPts val="0"/>
              </a:spcAft>
              <a:defRPr/>
            </a:pPr>
            <a:endParaRPr lang="it-IT"/>
          </a:p>
          <a:p>
            <a:pPr marL="0" indent="0" algn="just" eaLnBrk="1" hangingPunct="1">
              <a:buFont typeface="Arial" panose="020B0604020202020204" pitchFamily="34" charset="0"/>
              <a:buNone/>
              <a:defRPr/>
            </a:pPr>
            <a:r>
              <a:rPr lang="it-IT" b="1" i="1"/>
              <a:t>							            		</a:t>
            </a:r>
          </a:p>
          <a:p>
            <a:pPr marL="0" indent="0" algn="just" eaLnBrk="1" hangingPunct="1">
              <a:buFont typeface="Arial" panose="020B0604020202020204" pitchFamily="34" charset="0"/>
              <a:buNone/>
              <a:defRPr/>
            </a:pPr>
            <a:r>
              <a:rPr lang="it-IT"/>
              <a:t> </a:t>
            </a:r>
            <a:endParaRPr lang="it-IT" i="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testo&#10;&#10;Descrizione generata automaticamente">
            <a:extLst>
              <a:ext uri="{FF2B5EF4-FFF2-40B4-BE49-F238E27FC236}">
                <a16:creationId xmlns:a16="http://schemas.microsoft.com/office/drawing/2014/main" id="{8751EC40-83A2-461E-A53A-C280D91EA7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8109" y="638175"/>
            <a:ext cx="10392608" cy="5594350"/>
          </a:xfrm>
        </p:spPr>
      </p:pic>
    </p:spTree>
    <p:extLst>
      <p:ext uri="{BB962C8B-B14F-4D97-AF65-F5344CB8AC3E}">
        <p14:creationId xmlns:p14="http://schemas.microsoft.com/office/powerpoint/2010/main" val="553269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1280115-2E2B-40ED-A864-401FE72954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588" y="777171"/>
            <a:ext cx="10661650" cy="5316358"/>
          </a:xfrm>
        </p:spPr>
      </p:pic>
    </p:spTree>
    <p:extLst>
      <p:ext uri="{BB962C8B-B14F-4D97-AF65-F5344CB8AC3E}">
        <p14:creationId xmlns:p14="http://schemas.microsoft.com/office/powerpoint/2010/main" val="1669522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60BEAB-FCC8-438D-B581-983806BBDC07}"/>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E749D889-B000-4C56-BA66-15D9B6542D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213" y="122995"/>
            <a:ext cx="11973498" cy="3081599"/>
          </a:xfrm>
        </p:spPr>
      </p:pic>
    </p:spTree>
    <p:extLst>
      <p:ext uri="{BB962C8B-B14F-4D97-AF65-F5344CB8AC3E}">
        <p14:creationId xmlns:p14="http://schemas.microsoft.com/office/powerpoint/2010/main" val="18214048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DC21BE5-6CFB-4FC9-BE7D-7950DECE4D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143" y="839756"/>
            <a:ext cx="10653713" cy="2154670"/>
          </a:xfrm>
        </p:spPr>
      </p:pic>
    </p:spTree>
    <p:extLst>
      <p:ext uri="{BB962C8B-B14F-4D97-AF65-F5344CB8AC3E}">
        <p14:creationId xmlns:p14="http://schemas.microsoft.com/office/powerpoint/2010/main" val="38474724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3D0A911-D700-46B4-A2D5-560A9C01B55F}"/>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a:buFontTx/>
              <a:buChar char="-"/>
            </a:pPr>
            <a:r>
              <a:rPr lang="it-IT" sz="2400" b="1">
                <a:solidFill>
                  <a:srgbClr val="0070C0"/>
                </a:solidFill>
                <a:latin typeface="Times New Roman" panose="02020603050405020304" pitchFamily="18" charset="0"/>
                <a:cs typeface="Times New Roman" panose="02020603050405020304" pitchFamily="18" charset="0"/>
              </a:rPr>
              <a:t>Indoeuropeo</a:t>
            </a:r>
            <a:r>
              <a:rPr lang="it-IT" sz="2400" b="1">
                <a:latin typeface="Times New Roman" panose="02020603050405020304" pitchFamily="18" charset="0"/>
                <a:cs typeface="Times New Roman" panose="02020603050405020304" pitchFamily="18" charset="0"/>
              </a:rPr>
              <a:t>:  singolare, plurale, duale  </a:t>
            </a:r>
            <a:r>
              <a:rPr lang="it-IT" sz="2400">
                <a:latin typeface="Times New Roman" panose="02020603050405020304" pitchFamily="18" charset="0"/>
                <a:cs typeface="Times New Roman" panose="02020603050405020304" pitchFamily="18" charset="0"/>
              </a:rPr>
              <a:t>→  </a:t>
            </a:r>
            <a:r>
              <a:rPr lang="it-IT" sz="2400" b="1">
                <a:solidFill>
                  <a:schemeClr val="accent1"/>
                </a:solidFill>
                <a:latin typeface="Times New Roman" panose="02020603050405020304" pitchFamily="18" charset="0"/>
                <a:cs typeface="Times New Roman" panose="02020603050405020304" pitchFamily="18" charset="0"/>
              </a:rPr>
              <a:t>latino</a:t>
            </a:r>
            <a:r>
              <a:rPr lang="it-IT" sz="2400">
                <a:solidFill>
                  <a:schemeClr val="accent1"/>
                </a:solidFill>
                <a:latin typeface="Times New Roman" panose="02020603050405020304" pitchFamily="18" charset="0"/>
                <a:cs typeface="Times New Roman" panose="02020603050405020304" pitchFamily="18" charset="0"/>
              </a:rPr>
              <a:t>:</a:t>
            </a: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singolare e plurale</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8 casi </a:t>
            </a:r>
            <a:r>
              <a:rPr lang="it-IT" sz="2400">
                <a:latin typeface="Times New Roman" panose="02020603050405020304" pitchFamily="18" charset="0"/>
                <a:cs typeface="Times New Roman" panose="02020603050405020304" pitchFamily="18" charset="0"/>
              </a:rPr>
              <a:t>(nom., voc., acc., gen., dat., abl., locativo, sociativo-strumentale) →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r>
              <a:rPr lang="it-IT" sz="2400" b="1">
                <a:solidFill>
                  <a:schemeClr val="accent1"/>
                </a:solidFill>
                <a:latin typeface="Times New Roman" panose="02020603050405020304" pitchFamily="18" charset="0"/>
                <a:cs typeface="Times New Roman" panose="02020603050405020304" pitchFamily="18" charset="0"/>
              </a:rPr>
              <a:t>latino</a:t>
            </a: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6 casi </a:t>
            </a:r>
            <a:r>
              <a:rPr lang="it-IT" sz="2400">
                <a:latin typeface="Times New Roman" panose="02020603050405020304" pitchFamily="18" charset="0"/>
                <a:cs typeface="Times New Roman" panose="02020603050405020304" pitchFamily="18" charset="0"/>
              </a:rPr>
              <a:t>(nom., voc., acc., gen., dat., abl.)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spcBef>
                <a:spcPts val="0"/>
              </a:spcBef>
              <a:spcAft>
                <a:spcPts val="0"/>
              </a:spcAft>
              <a:buNone/>
            </a:pPr>
            <a:r>
              <a:rPr lang="it-IT" sz="2000">
                <a:latin typeface="Times New Roman" panose="02020603050405020304" pitchFamily="18" charset="0"/>
                <a:cs typeface="Times New Roman" panose="02020603050405020304" pitchFamily="18" charset="0"/>
              </a:rPr>
              <a:t>          riduzione che risale alla fase italica  →  evoluzione →  lingue romanze: 2 casi</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r>
              <a:rPr lang="it-IT" sz="1800">
                <a:latin typeface="Times New Roman" panose="02020603050405020304" pitchFamily="18" charset="0"/>
                <a:cs typeface="Times New Roman" panose="02020603050405020304" pitchFamily="18" charset="0"/>
              </a:rPr>
              <a:t>(nom. caso del soggetto, acc. caso c.ogg./universale) </a:t>
            </a:r>
          </a:p>
          <a:p>
            <a:pPr marL="0" indent="0">
              <a:spcBef>
                <a:spcPts val="0"/>
              </a:spcBef>
              <a:spcAft>
                <a:spcPts val="0"/>
              </a:spcAft>
              <a:buNone/>
            </a:pPr>
            <a:r>
              <a:rPr lang="it-IT" sz="2400">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declinazioni</a:t>
            </a:r>
            <a:r>
              <a:rPr lang="it-IT" sz="2400">
                <a:latin typeface="Times New Roman" panose="02020603050405020304" pitchFamily="18" charset="0"/>
                <a:cs typeface="Times New Roman" panose="02020603050405020304" pitchFamily="18" charset="0"/>
              </a:rPr>
              <a:t> - temi in -</a:t>
            </a:r>
            <a:r>
              <a:rPr lang="it-IT" sz="2400" i="1">
                <a:latin typeface="Times New Roman" panose="02020603050405020304" pitchFamily="18" charset="0"/>
                <a:cs typeface="Times New Roman" panose="02020603050405020304" pitchFamily="18" charset="0"/>
              </a:rPr>
              <a:t>ā</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ŏ</a:t>
            </a:r>
            <a:r>
              <a:rPr lang="it-IT" sz="2400">
                <a:latin typeface="Times New Roman" panose="02020603050405020304" pitchFamily="18" charset="0"/>
                <a:cs typeface="Times New Roman" panose="02020603050405020304" pitchFamily="18" charset="0"/>
              </a:rPr>
              <a:t>-/-</a:t>
            </a:r>
            <a:r>
              <a:rPr lang="it-IT" sz="2400" i="1">
                <a:latin typeface="Times New Roman" panose="02020603050405020304" pitchFamily="18" charset="0"/>
                <a:cs typeface="Times New Roman" panose="02020603050405020304" pitchFamily="18" charset="0"/>
              </a:rPr>
              <a:t>ĕ</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ĭ</a:t>
            </a:r>
            <a:r>
              <a:rPr lang="it-IT" sz="2400">
                <a:latin typeface="Times New Roman" panose="02020603050405020304" pitchFamily="18" charset="0"/>
                <a:cs typeface="Times New Roman" panose="02020603050405020304" pitchFamily="18" charset="0"/>
              </a:rPr>
              <a:t>- (var. con dittonghi a voc. breve -</a:t>
            </a:r>
            <a:r>
              <a:rPr lang="it-IT" sz="2400" i="1">
                <a:latin typeface="Times New Roman" panose="02020603050405020304" pitchFamily="18" charset="0"/>
                <a:cs typeface="Times New Roman" panose="02020603050405020304" pitchFamily="18" charset="0"/>
              </a:rPr>
              <a:t>ei</a:t>
            </a:r>
            <a:r>
              <a:rPr lang="it-IT" sz="2400">
                <a:latin typeface="Times New Roman" panose="02020603050405020304" pitchFamily="18" charset="0"/>
                <a:cs typeface="Times New Roman" panose="02020603050405020304" pitchFamily="18" charset="0"/>
              </a:rPr>
              <a:t>- e -</a:t>
            </a:r>
            <a:r>
              <a:rPr lang="it-IT" sz="2400" i="1">
                <a:latin typeface="Times New Roman" panose="02020603050405020304" pitchFamily="18" charset="0"/>
                <a:cs typeface="Times New Roman" panose="02020603050405020304" pitchFamily="18" charset="0"/>
              </a:rPr>
              <a:t>oi</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ŭ</a:t>
            </a:r>
            <a:r>
              <a:rPr lang="it-IT" sz="2400">
                <a:latin typeface="Times New Roman" panose="02020603050405020304" pitchFamily="18" charset="0"/>
                <a:cs typeface="Times New Roman" panose="02020603050405020304" pitchFamily="18" charset="0"/>
              </a:rPr>
              <a:t> (var. con dittonghi a voc. breve -</a:t>
            </a:r>
            <a:r>
              <a:rPr lang="it-IT" sz="2400" i="1">
                <a:latin typeface="Times New Roman" panose="02020603050405020304" pitchFamily="18" charset="0"/>
                <a:cs typeface="Times New Roman" panose="02020603050405020304" pitchFamily="18" charset="0"/>
              </a:rPr>
              <a:t>eu</a:t>
            </a:r>
            <a:r>
              <a:rPr lang="it-IT" sz="2400">
                <a:latin typeface="Times New Roman" panose="02020603050405020304" pitchFamily="18" charset="0"/>
                <a:cs typeface="Times New Roman" panose="02020603050405020304" pitchFamily="18" charset="0"/>
              </a:rPr>
              <a:t>- e -</a:t>
            </a:r>
            <a:r>
              <a:rPr lang="it-IT" sz="2400" i="1">
                <a:latin typeface="Times New Roman" panose="02020603050405020304" pitchFamily="18" charset="0"/>
                <a:cs typeface="Times New Roman" panose="02020603050405020304" pitchFamily="18" charset="0"/>
              </a:rPr>
              <a:t>ou</a:t>
            </a:r>
            <a:r>
              <a:rPr lang="it-IT" sz="2400">
                <a:latin typeface="Times New Roman" panose="02020603050405020304" pitchFamily="18" charset="0"/>
                <a:cs typeface="Times New Roman" panose="02020603050405020304" pitchFamily="18" charset="0"/>
              </a:rPr>
              <a:t>-); i temi in consonante; pochi temi in -</a:t>
            </a:r>
            <a:r>
              <a:rPr lang="it-IT" sz="2400" i="1">
                <a:latin typeface="Times New Roman" panose="02020603050405020304" pitchFamily="18" charset="0"/>
                <a:cs typeface="Times New Roman" panose="02020603050405020304" pitchFamily="18" charset="0"/>
              </a:rPr>
              <a:t>ī</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ū</a:t>
            </a:r>
            <a:r>
              <a:rPr lang="it-IT" sz="2400">
                <a:latin typeface="Times New Roman" panose="02020603050405020304" pitchFamily="18" charset="0"/>
                <a:cs typeface="Times New Roman" panose="02020603050405020304" pitchFamily="18" charset="0"/>
              </a:rPr>
              <a:t>-, e dittonghi a voc. lunga, specialmente -</a:t>
            </a:r>
            <a:r>
              <a:rPr lang="it-IT" sz="2400" i="1">
                <a:latin typeface="Times New Roman" panose="02020603050405020304" pitchFamily="18" charset="0"/>
                <a:cs typeface="Times New Roman" panose="02020603050405020304" pitchFamily="18" charset="0"/>
              </a:rPr>
              <a:t>ēi</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ēu</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āu</a:t>
            </a:r>
            <a:r>
              <a:rPr lang="it-IT" sz="2400">
                <a:latin typeface="Times New Roman" panose="02020603050405020304" pitchFamily="18" charset="0"/>
                <a:cs typeface="Times New Roman" panose="02020603050405020304" pitchFamily="18" charset="0"/>
              </a:rPr>
              <a:t>-  → </a:t>
            </a:r>
            <a:r>
              <a:rPr lang="it-IT" sz="2400" b="1">
                <a:solidFill>
                  <a:srgbClr val="0070C0"/>
                </a:solidFill>
                <a:latin typeface="Times New Roman" panose="02020603050405020304" pitchFamily="18" charset="0"/>
                <a:cs typeface="Times New Roman" panose="02020603050405020304" pitchFamily="18" charset="0"/>
              </a:rPr>
              <a:t>latino</a:t>
            </a:r>
            <a:r>
              <a:rPr lang="it-IT" sz="2400">
                <a:latin typeface="Times New Roman" panose="02020603050405020304" pitchFamily="18" charset="0"/>
                <a:cs typeface="Times New Roman" panose="02020603050405020304" pitchFamily="18" charset="0"/>
              </a:rPr>
              <a:t>:  cambiamenti   → pochi nomi presentano temi in -</a:t>
            </a:r>
            <a:r>
              <a:rPr lang="it-IT" sz="2400" i="1">
                <a:latin typeface="Times New Roman" panose="02020603050405020304" pitchFamily="18" charset="0"/>
                <a:cs typeface="Times New Roman" panose="02020603050405020304" pitchFamily="18" charset="0"/>
              </a:rPr>
              <a:t>ē</a:t>
            </a:r>
            <a:r>
              <a:rPr lang="it-IT" sz="2400">
                <a:latin typeface="Times New Roman" panose="02020603050405020304" pitchFamily="18" charset="0"/>
                <a:cs typeface="Times New Roman" panose="02020603050405020304" pitchFamily="18" charset="0"/>
              </a:rPr>
              <a:t>-/-</a:t>
            </a:r>
            <a:r>
              <a:rPr lang="it-IT" sz="2400" i="1">
                <a:latin typeface="Times New Roman" panose="02020603050405020304" pitchFamily="18" charset="0"/>
                <a:cs typeface="Times New Roman" panose="02020603050405020304" pitchFamily="18" charset="0"/>
              </a:rPr>
              <a:t>iē</a:t>
            </a:r>
            <a:r>
              <a:rPr lang="it-IT" sz="2400">
                <a:latin typeface="Times New Roman" panose="02020603050405020304" pitchFamily="18" charset="0"/>
                <a:cs typeface="Times New Roman" panose="02020603050405020304" pitchFamily="18" charset="0"/>
              </a:rPr>
              <a:t>, duplicazione del suff. tematico -</a:t>
            </a:r>
            <a:r>
              <a:rPr lang="it-IT" sz="2400" i="1">
                <a:latin typeface="Times New Roman" panose="02020603050405020304" pitchFamily="18" charset="0"/>
                <a:cs typeface="Times New Roman" panose="02020603050405020304" pitchFamily="18" charset="0"/>
              </a:rPr>
              <a:t>ā</a:t>
            </a:r>
            <a:r>
              <a:rPr lang="it-IT" sz="2400">
                <a:latin typeface="Times New Roman" panose="02020603050405020304" pitchFamily="18" charset="0"/>
                <a:cs typeface="Times New Roman" panose="02020603050405020304" pitchFamily="18" charset="0"/>
              </a:rPr>
              <a:t>-/-</a:t>
            </a:r>
            <a:r>
              <a:rPr lang="it-IT" sz="2400" i="1">
                <a:latin typeface="Times New Roman" panose="02020603050405020304" pitchFamily="18" charset="0"/>
                <a:cs typeface="Times New Roman" panose="02020603050405020304" pitchFamily="18" charset="0"/>
              </a:rPr>
              <a:t>iā</a:t>
            </a:r>
          </a:p>
          <a:p>
            <a:pPr marL="0" indent="0" algn="just">
              <a:spcBef>
                <a:spcPts val="0"/>
              </a:spcBef>
              <a:spcAft>
                <a:spcPts val="0"/>
              </a:spcAft>
              <a:buNone/>
            </a:pPr>
            <a:r>
              <a:rPr lang="it-IT" sz="2400" i="1">
                <a:latin typeface="Times New Roman" panose="02020603050405020304" pitchFamily="18" charset="0"/>
                <a:cs typeface="Times New Roman" panose="02020603050405020304" pitchFamily="18" charset="0"/>
              </a:rPr>
              <a:t>                                                                       </a:t>
            </a:r>
          </a:p>
          <a:p>
            <a:pPr marL="0" indent="0" algn="just">
              <a:spcBef>
                <a:spcPts val="0"/>
              </a:spcBef>
              <a:spcAft>
                <a:spcPts val="0"/>
              </a:spcAft>
              <a:buNone/>
            </a:pPr>
            <a:r>
              <a:rPr lang="it-IT" sz="2400" i="1">
                <a:solidFill>
                  <a:srgbClr val="0070C0"/>
                </a:solidFill>
                <a:latin typeface="Times New Roman" panose="02020603050405020304" pitchFamily="18" charset="0"/>
                <a:cs typeface="Times New Roman" panose="02020603050405020304" pitchFamily="18" charset="0"/>
              </a:rPr>
              <a:t>					</a:t>
            </a:r>
            <a:r>
              <a:rPr lang="it-IT" sz="2400" b="1" i="1">
                <a:solidFill>
                  <a:srgbClr val="0070C0"/>
                </a:solidFill>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per tradizione scolastica: 5 declinazioni</a:t>
            </a:r>
          </a:p>
          <a:p>
            <a:pPr marL="0" indent="0" algn="just">
              <a:spcBef>
                <a:spcPts val="0"/>
              </a:spcBef>
              <a:spcAft>
                <a:spcPts val="0"/>
              </a:spcAft>
              <a:buNone/>
            </a:pPr>
            <a:r>
              <a:rPr lang="it-IT" sz="2400">
                <a:solidFill>
                  <a:srgbClr val="0070C0"/>
                </a:solidFill>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I    declinazione   temi in -</a:t>
            </a:r>
            <a:r>
              <a:rPr lang="it-IT" sz="2400" i="1">
                <a:latin typeface="Times New Roman" panose="02020603050405020304" pitchFamily="18" charset="0"/>
                <a:cs typeface="Times New Roman" panose="02020603050405020304" pitchFamily="18" charset="0"/>
              </a:rPr>
              <a:t>ā</a:t>
            </a:r>
          </a:p>
          <a:p>
            <a:pPr marL="0" indent="0" algn="just">
              <a:spcBef>
                <a:spcPts val="0"/>
              </a:spcBef>
              <a:spcAft>
                <a:spcPts val="0"/>
              </a:spcAft>
              <a:buNone/>
            </a:pPr>
            <a:r>
              <a:rPr lang="it-IT" sz="2400">
                <a:latin typeface="Times New Roman" panose="02020603050405020304" pitchFamily="18" charset="0"/>
                <a:cs typeface="Times New Roman" panose="02020603050405020304" pitchFamily="18" charset="0"/>
              </a:rPr>
              <a:t>                                                                       II   declinazione   temi in -</a:t>
            </a:r>
            <a:r>
              <a:rPr lang="it-IT" sz="2400" i="1">
                <a:latin typeface="Times New Roman" panose="02020603050405020304" pitchFamily="18" charset="0"/>
                <a:cs typeface="Times New Roman" panose="02020603050405020304" pitchFamily="18" charset="0"/>
              </a:rPr>
              <a:t>ŏ</a:t>
            </a:r>
          </a:p>
          <a:p>
            <a:pPr marL="0" indent="0" algn="just">
              <a:spcBef>
                <a:spcPts val="0"/>
              </a:spcBef>
              <a:spcAft>
                <a:spcPts val="0"/>
              </a:spcAft>
              <a:buNone/>
            </a:pPr>
            <a:r>
              <a:rPr lang="it-IT" sz="2400" i="1">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III  declinazione   temi in consonante </a:t>
            </a:r>
          </a:p>
          <a:p>
            <a:pPr marL="0" indent="0" algn="just">
              <a:spcBef>
                <a:spcPts val="0"/>
              </a:spcBef>
              <a:spcAft>
                <a:spcPts val="0"/>
              </a:spcAft>
              <a:buNone/>
            </a:pPr>
            <a:r>
              <a:rPr lang="it-IT" sz="2400">
                <a:latin typeface="Times New Roman" panose="02020603050405020304" pitchFamily="18" charset="0"/>
                <a:cs typeface="Times New Roman" panose="02020603050405020304" pitchFamily="18" charset="0"/>
              </a:rPr>
              <a:t>                                                                                                    temi in -</a:t>
            </a:r>
            <a:r>
              <a:rPr lang="it-IT" sz="2400" i="1">
                <a:latin typeface="Times New Roman" panose="02020603050405020304" pitchFamily="18" charset="0"/>
                <a:cs typeface="Times New Roman" panose="02020603050405020304" pitchFamily="18" charset="0"/>
              </a:rPr>
              <a:t>i</a:t>
            </a:r>
          </a:p>
          <a:p>
            <a:pPr marL="0" indent="0" algn="just">
              <a:spcBef>
                <a:spcPts val="0"/>
              </a:spcBef>
              <a:spcAft>
                <a:spcPts val="0"/>
              </a:spcAft>
              <a:buNone/>
            </a:pPr>
            <a:r>
              <a:rPr lang="it-IT" sz="2400">
                <a:latin typeface="Times New Roman" panose="02020603050405020304" pitchFamily="18" charset="0"/>
                <a:cs typeface="Times New Roman" panose="02020603050405020304" pitchFamily="18" charset="0"/>
              </a:rPr>
              <a:t>                                                                       IV  declinazione   temi in -</a:t>
            </a:r>
            <a:r>
              <a:rPr lang="it-IT" sz="2400" i="1">
                <a:latin typeface="Times New Roman" panose="02020603050405020304" pitchFamily="18" charset="0"/>
                <a:cs typeface="Times New Roman" panose="02020603050405020304" pitchFamily="18" charset="0"/>
              </a:rPr>
              <a:t>ŭ</a:t>
            </a:r>
          </a:p>
          <a:p>
            <a:pPr marL="0" indent="0" algn="just">
              <a:spcBef>
                <a:spcPts val="0"/>
              </a:spcBef>
              <a:spcAft>
                <a:spcPts val="0"/>
              </a:spcAft>
              <a:buNone/>
            </a:pPr>
            <a:r>
              <a:rPr lang="it-IT" sz="2400" i="1">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V  declinazione    temi in -</a:t>
            </a:r>
            <a:r>
              <a:rPr lang="it-IT" sz="2400" i="1">
                <a:latin typeface="Times New Roman" panose="02020603050405020304" pitchFamily="18" charset="0"/>
                <a:cs typeface="Times New Roman" panose="02020603050405020304" pitchFamily="18" charset="0"/>
              </a:rPr>
              <a:t>ē</a:t>
            </a:r>
          </a:p>
          <a:p>
            <a:pPr marL="0" indent="0" algn="just">
              <a:spcBef>
                <a:spcPts val="0"/>
              </a:spcBef>
              <a:spcAft>
                <a:spcPts val="0"/>
              </a:spcAft>
              <a:buNone/>
            </a:pPr>
            <a:endParaRPr lang="it-IT" sz="2400" i="1">
              <a:latin typeface="Times New Roman" panose="02020603050405020304" pitchFamily="18" charset="0"/>
              <a:cs typeface="Times New Roman" panose="02020603050405020304" pitchFamily="18" charset="0"/>
            </a:endParaRPr>
          </a:p>
          <a:p>
            <a:pPr marL="0" indent="0" algn="just">
              <a:spcBef>
                <a:spcPts val="0"/>
              </a:spcBef>
              <a:spcAft>
                <a:spcPts val="0"/>
              </a:spcAft>
              <a:buNone/>
            </a:pPr>
            <a:endParaRPr lang="it-IT" i="1">
              <a:latin typeface="Times New Roman" panose="02020603050405020304" pitchFamily="18" charset="0"/>
              <a:cs typeface="Times New Roman" panose="02020603050405020304" pitchFamily="18" charset="0"/>
            </a:endParaRPr>
          </a:p>
        </p:txBody>
      </p:sp>
      <p:cxnSp>
        <p:nvCxnSpPr>
          <p:cNvPr id="5" name="Connettore 2 4">
            <a:extLst>
              <a:ext uri="{FF2B5EF4-FFF2-40B4-BE49-F238E27FC236}">
                <a16:creationId xmlns:a16="http://schemas.microsoft.com/office/drawing/2014/main" id="{1C91B8C9-A282-4E24-9BC0-6026235484F6}"/>
              </a:ext>
            </a:extLst>
          </p:cNvPr>
          <p:cNvCxnSpPr/>
          <p:nvPr/>
        </p:nvCxnSpPr>
        <p:spPr>
          <a:xfrm>
            <a:off x="2483141" y="1048625"/>
            <a:ext cx="0" cy="32717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Freccia circolare a sinistra 1">
            <a:extLst>
              <a:ext uri="{FF2B5EF4-FFF2-40B4-BE49-F238E27FC236}">
                <a16:creationId xmlns:a16="http://schemas.microsoft.com/office/drawing/2014/main" id="{90EB9D21-3D30-45F7-8D4D-F5060DC6F881}"/>
              </a:ext>
            </a:extLst>
          </p:cNvPr>
          <p:cNvSpPr/>
          <p:nvPr/>
        </p:nvSpPr>
        <p:spPr>
          <a:xfrm>
            <a:off x="8766495" y="1526797"/>
            <a:ext cx="142613" cy="3061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ccia a destra 3">
            <a:extLst>
              <a:ext uri="{FF2B5EF4-FFF2-40B4-BE49-F238E27FC236}">
                <a16:creationId xmlns:a16="http://schemas.microsoft.com/office/drawing/2014/main" id="{498936A3-9657-4510-969D-6722C3983625}"/>
              </a:ext>
            </a:extLst>
          </p:cNvPr>
          <p:cNvSpPr/>
          <p:nvPr/>
        </p:nvSpPr>
        <p:spPr>
          <a:xfrm rot="2458055">
            <a:off x="5416530" y="3527437"/>
            <a:ext cx="746269" cy="146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ccia in giù 5">
            <a:extLst>
              <a:ext uri="{FF2B5EF4-FFF2-40B4-BE49-F238E27FC236}">
                <a16:creationId xmlns:a16="http://schemas.microsoft.com/office/drawing/2014/main" id="{5420C63B-58B6-4984-B294-BC77BB81E164}"/>
              </a:ext>
            </a:extLst>
          </p:cNvPr>
          <p:cNvSpPr/>
          <p:nvPr/>
        </p:nvSpPr>
        <p:spPr>
          <a:xfrm>
            <a:off x="427843" y="394283"/>
            <a:ext cx="109021" cy="17784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6408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857A7EF-4D0F-4CB3-86C2-CC020D0E6009}"/>
              </a:ext>
            </a:extLst>
          </p:cNvPr>
          <p:cNvSpPr>
            <a:spLocks noGrp="1"/>
          </p:cNvSpPr>
          <p:nvPr>
            <p:ph idx="1"/>
          </p:nvPr>
        </p:nvSpPr>
        <p:spPr>
          <a:xfrm>
            <a:off x="0" y="0"/>
            <a:ext cx="12192000" cy="6858000"/>
          </a:xfrm>
          <a:blipFill>
            <a:blip r:embed="rId2"/>
            <a:tile tx="0" ty="0" sx="100000" sy="100000" flip="none" algn="tl"/>
          </a:blipFill>
        </p:spPr>
        <p:txBody>
          <a:bodyPr>
            <a:normAutofit fontScale="92500"/>
          </a:bodyPr>
          <a:lstStyle/>
          <a:p>
            <a:pPr>
              <a:buFontTx/>
              <a:buChar char="-"/>
            </a:pPr>
            <a:r>
              <a:rPr lang="it-IT" b="1">
                <a:latin typeface="Times New Roman" panose="02020603050405020304" pitchFamily="18" charset="0"/>
                <a:cs typeface="Times New Roman" panose="02020603050405020304" pitchFamily="18" charset="0"/>
              </a:rPr>
              <a:t>Desinenze indoeuropee (per i 6 casi)</a:t>
            </a:r>
            <a:r>
              <a:rPr lang="it-IT">
                <a:latin typeface="Times New Roman" panose="02020603050405020304" pitchFamily="18" charset="0"/>
                <a:cs typeface="Times New Roman" panose="02020603050405020304" pitchFamily="18" charset="0"/>
              </a:rPr>
              <a:t>:      </a:t>
            </a:r>
          </a:p>
          <a:p>
            <a:pPr marL="0" indent="0">
              <a:buNone/>
            </a:pPr>
            <a:r>
              <a:rPr lang="it-IT" b="1">
                <a:latin typeface="Times New Roman" panose="02020603050405020304" pitchFamily="18" charset="0"/>
                <a:cs typeface="Times New Roman" panose="02020603050405020304" pitchFamily="18" charset="0"/>
              </a:rPr>
              <a:t>                                               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spcBef>
                <a:spcPts val="0"/>
              </a:spcBef>
              <a:spcAft>
                <a:spcPts val="0"/>
              </a:spcAft>
              <a:buNone/>
            </a:pPr>
            <a:endParaRPr lang="it-IT"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600" i="1">
                <a:latin typeface="Times New Roman" panose="02020603050405020304" pitchFamily="18" charset="0"/>
                <a:cs typeface="Times New Roman" panose="02020603050405020304" pitchFamily="18" charset="0"/>
              </a:rPr>
              <a:t>Nominativo</a:t>
            </a:r>
            <a:r>
              <a:rPr lang="it-IT" sz="2600">
                <a:latin typeface="Times New Roman" panose="02020603050405020304" pitchFamily="18" charset="0"/>
                <a:cs typeface="Times New Roman" panose="02020603050405020304" pitchFamily="18" charset="0"/>
              </a:rPr>
              <a:t>              (m., f.)  -</a:t>
            </a:r>
            <a:r>
              <a:rPr lang="it-IT" sz="2600" i="1">
                <a:latin typeface="Times New Roman" panose="02020603050405020304" pitchFamily="18" charset="0"/>
                <a:cs typeface="Times New Roman" panose="02020603050405020304" pitchFamily="18" charset="0"/>
              </a:rPr>
              <a:t>s / </a:t>
            </a:r>
            <a:r>
              <a:rPr lang="it-IT" sz="2600">
                <a:latin typeface="Times New Roman" panose="02020603050405020304" pitchFamily="18" charset="0"/>
                <a:cs typeface="Times New Roman" panose="02020603050405020304" pitchFamily="18" charset="0"/>
              </a:rPr>
              <a:t>oppure allung. voc.         (m., f.)       -</a:t>
            </a:r>
            <a:r>
              <a:rPr lang="it-IT" sz="2600" i="1">
                <a:latin typeface="Times New Roman" panose="02020603050405020304" pitchFamily="18" charset="0"/>
                <a:cs typeface="Times New Roman" panose="02020603050405020304" pitchFamily="18" charset="0"/>
              </a:rPr>
              <a:t>ĕs</a:t>
            </a:r>
          </a:p>
          <a:p>
            <a:pPr marL="0" indent="0">
              <a:spcBef>
                <a:spcPts val="0"/>
              </a:spcBef>
              <a:spcAft>
                <a:spcPts val="0"/>
              </a:spcAft>
              <a:buNone/>
            </a:pPr>
            <a:r>
              <a:rPr lang="it-IT" sz="2600">
                <a:latin typeface="Times New Roman" panose="02020603050405020304" pitchFamily="18" charset="0"/>
                <a:cs typeface="Times New Roman" panose="02020603050405020304" pitchFamily="18" charset="0"/>
              </a:rPr>
              <a:t>                                 (n.)  -    / -</a:t>
            </a:r>
            <a:r>
              <a:rPr lang="it-IT" sz="2600" i="1">
                <a:latin typeface="Times New Roman" panose="02020603050405020304" pitchFamily="18" charset="0"/>
                <a:cs typeface="Times New Roman" panose="02020603050405020304" pitchFamily="18" charset="0"/>
              </a:rPr>
              <a:t>m </a:t>
            </a:r>
            <a:r>
              <a:rPr lang="it-IT" sz="2600">
                <a:latin typeface="Times New Roman" panose="02020603050405020304" pitchFamily="18" charset="0"/>
                <a:cs typeface="Times New Roman" panose="02020603050405020304" pitchFamily="18" charset="0"/>
              </a:rPr>
              <a:t>(per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                   (n.)           -</a:t>
            </a:r>
            <a:r>
              <a:rPr lang="it-IT" sz="2600" i="1">
                <a:latin typeface="Times New Roman" panose="02020603050405020304" pitchFamily="18" charset="0"/>
                <a:cs typeface="Times New Roman" panose="02020603050405020304" pitchFamily="18" charset="0"/>
              </a:rPr>
              <a:t>ā</a:t>
            </a:r>
          </a:p>
          <a:p>
            <a:pPr marL="0" indent="0">
              <a:buNone/>
            </a:pPr>
            <a:endParaRPr lang="it-IT" sz="2600" i="1">
              <a:latin typeface="Times New Roman" panose="02020603050405020304" pitchFamily="18" charset="0"/>
              <a:cs typeface="Times New Roman" panose="02020603050405020304" pitchFamily="18" charset="0"/>
            </a:endParaRPr>
          </a:p>
          <a:p>
            <a:pPr marL="0" indent="0">
              <a:buNone/>
            </a:pPr>
            <a:r>
              <a:rPr lang="it-IT" sz="2600" i="1">
                <a:latin typeface="Times New Roman" panose="02020603050405020304" pitchFamily="18" charset="0"/>
                <a:cs typeface="Times New Roman" panose="02020603050405020304" pitchFamily="18" charset="0"/>
              </a:rPr>
              <a:t>Genitivo  </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ĕs</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ŏs</a:t>
            </a:r>
            <a:r>
              <a:rPr lang="it-IT" sz="2600">
                <a:latin typeface="Times New Roman" panose="02020603050405020304" pitchFamily="18" charset="0"/>
                <a:cs typeface="Times New Roman" panose="02020603050405020304" pitchFamily="18" charset="0"/>
              </a:rPr>
              <a:t>  /  -</a:t>
            </a:r>
            <a:r>
              <a:rPr lang="it-IT" sz="2600" i="1">
                <a:latin typeface="Times New Roman" panose="02020603050405020304" pitchFamily="18" charset="0"/>
                <a:cs typeface="Times New Roman" panose="02020603050405020304" pitchFamily="18" charset="0"/>
              </a:rPr>
              <a:t>syo</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om</a:t>
            </a:r>
            <a:r>
              <a:rPr lang="it-IT" sz="2600">
                <a:latin typeface="Times New Roman" panose="02020603050405020304" pitchFamily="18" charset="0"/>
                <a:cs typeface="Times New Roman" panose="02020603050405020304" pitchFamily="18" charset="0"/>
              </a:rPr>
              <a:t>       </a:t>
            </a:r>
          </a:p>
          <a:p>
            <a:pPr marL="0" indent="0">
              <a:buNone/>
            </a:pPr>
            <a:r>
              <a:rPr lang="it-IT" sz="2600" i="1">
                <a:latin typeface="Times New Roman" panose="02020603050405020304" pitchFamily="18" charset="0"/>
                <a:cs typeface="Times New Roman" panose="02020603050405020304" pitchFamily="18" charset="0"/>
              </a:rPr>
              <a:t>Dativo</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ei                                                          -bos</a:t>
            </a:r>
            <a:r>
              <a:rPr lang="it-IT" sz="2600">
                <a:latin typeface="Times New Roman" panose="02020603050405020304" pitchFamily="18" charset="0"/>
                <a:cs typeface="Times New Roman" panose="02020603050405020304" pitchFamily="18" charset="0"/>
              </a:rPr>
              <a:t> / -</a:t>
            </a:r>
            <a:r>
              <a:rPr lang="it-IT" sz="2600" i="1">
                <a:latin typeface="Times New Roman" panose="02020603050405020304" pitchFamily="18" charset="0"/>
                <a:cs typeface="Times New Roman" panose="02020603050405020304" pitchFamily="18" charset="0"/>
              </a:rPr>
              <a:t>eis </a:t>
            </a:r>
            <a:r>
              <a:rPr lang="it-IT" sz="2600">
                <a:latin typeface="Times New Roman" panose="02020603050405020304" pitchFamily="18" charset="0"/>
                <a:cs typeface="Times New Roman" panose="02020603050405020304" pitchFamily="18" charset="0"/>
              </a:rPr>
              <a:t>(strumentale 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a:t>
            </a:r>
            <a:endParaRPr lang="it-IT" sz="2600" i="1">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it-IT" sz="2600"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600" i="1">
                <a:latin typeface="Times New Roman" panose="02020603050405020304" pitchFamily="18" charset="0"/>
                <a:cs typeface="Times New Roman" panose="02020603050405020304" pitchFamily="18" charset="0"/>
              </a:rPr>
              <a:t>Accusativo              </a:t>
            </a:r>
            <a:r>
              <a:rPr lang="it-IT" sz="2600">
                <a:latin typeface="Times New Roman" panose="02020603050405020304" pitchFamily="18" charset="0"/>
                <a:cs typeface="Times New Roman" panose="02020603050405020304" pitchFamily="18" charset="0"/>
              </a:rPr>
              <a:t>(m., f.)  -</a:t>
            </a:r>
            <a:r>
              <a:rPr lang="it-IT" sz="2600" i="1">
                <a:latin typeface="Times New Roman" panose="02020603050405020304" pitchFamily="18" charset="0"/>
                <a:cs typeface="Times New Roman" panose="02020603050405020304" pitchFamily="18" charset="0"/>
              </a:rPr>
              <a:t>m   /  -ṃ </a:t>
            </a:r>
            <a:r>
              <a:rPr lang="it-IT" sz="2600">
                <a:latin typeface="Times New Roman" panose="02020603050405020304" pitchFamily="18" charset="0"/>
                <a:cs typeface="Times New Roman" panose="02020603050405020304" pitchFamily="18" charset="0"/>
              </a:rPr>
              <a:t>dopo cons.               (m., f.)       -</a:t>
            </a:r>
            <a:r>
              <a:rPr lang="it-IT" sz="2600" i="1">
                <a:latin typeface="Times New Roman" panose="02020603050405020304" pitchFamily="18" charset="0"/>
                <a:cs typeface="Times New Roman" panose="02020603050405020304" pitchFamily="18" charset="0"/>
              </a:rPr>
              <a:t>ns  /  -ṇs </a:t>
            </a:r>
            <a:r>
              <a:rPr lang="it-IT" sz="2600">
                <a:latin typeface="Times New Roman" panose="02020603050405020304" pitchFamily="18" charset="0"/>
                <a:cs typeface="Times New Roman" panose="02020603050405020304" pitchFamily="18" charset="0"/>
              </a:rPr>
              <a:t>dopo cons.</a:t>
            </a:r>
            <a:endParaRPr lang="it-IT" sz="2600" i="1">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it-IT" sz="2600">
                <a:latin typeface="Times New Roman" panose="02020603050405020304" pitchFamily="18" charset="0"/>
                <a:cs typeface="Times New Roman" panose="02020603050405020304" pitchFamily="18" charset="0"/>
              </a:rPr>
              <a:t>                                (n.) -    / -</a:t>
            </a:r>
            <a:r>
              <a:rPr lang="it-IT" sz="2600" i="1">
                <a:latin typeface="Times New Roman" panose="02020603050405020304" pitchFamily="18" charset="0"/>
                <a:cs typeface="Times New Roman" panose="02020603050405020304" pitchFamily="18" charset="0"/>
              </a:rPr>
              <a:t>m </a:t>
            </a:r>
            <a:r>
              <a:rPr lang="it-IT" sz="2600">
                <a:latin typeface="Times New Roman" panose="02020603050405020304" pitchFamily="18" charset="0"/>
                <a:cs typeface="Times New Roman" panose="02020603050405020304" pitchFamily="18" charset="0"/>
              </a:rPr>
              <a:t>(per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                       (n.)           -</a:t>
            </a:r>
            <a:r>
              <a:rPr lang="it-IT" sz="2600" i="1">
                <a:latin typeface="Times New Roman" panose="02020603050405020304" pitchFamily="18" charset="0"/>
                <a:cs typeface="Times New Roman" panose="02020603050405020304" pitchFamily="18" charset="0"/>
              </a:rPr>
              <a:t>ā</a:t>
            </a:r>
          </a:p>
          <a:p>
            <a:pPr marL="0" indent="0">
              <a:spcBef>
                <a:spcPts val="0"/>
              </a:spcBef>
              <a:spcAft>
                <a:spcPts val="0"/>
              </a:spcAft>
              <a:buNone/>
            </a:pPr>
            <a:endParaRPr lang="it-IT" sz="2600" i="1">
              <a:latin typeface="Times New Roman" panose="02020603050405020304" pitchFamily="18" charset="0"/>
              <a:cs typeface="Times New Roman" panose="02020603050405020304" pitchFamily="18" charset="0"/>
            </a:endParaRPr>
          </a:p>
          <a:p>
            <a:pPr marL="0" indent="0">
              <a:buNone/>
            </a:pPr>
            <a:r>
              <a:rPr lang="it-IT" sz="2600" i="1">
                <a:latin typeface="Times New Roman" panose="02020603050405020304" pitchFamily="18" charset="0"/>
                <a:cs typeface="Times New Roman" panose="02020603050405020304" pitchFamily="18" charset="0"/>
              </a:rPr>
              <a:t>Vocativo </a:t>
            </a:r>
            <a:r>
              <a:rPr lang="it-IT" sz="2600">
                <a:latin typeface="Times New Roman" panose="02020603050405020304" pitchFamily="18" charset="0"/>
                <a:cs typeface="Times New Roman" panose="02020603050405020304" pitchFamily="18" charset="0"/>
              </a:rPr>
              <a:t>                 = nom.                                                                  = nom.</a:t>
            </a:r>
          </a:p>
          <a:p>
            <a:pPr marL="0" indent="0">
              <a:buNone/>
            </a:pPr>
            <a:endParaRPr lang="it-IT" sz="2600">
              <a:latin typeface="Times New Roman" panose="02020603050405020304" pitchFamily="18" charset="0"/>
              <a:cs typeface="Times New Roman" panose="02020603050405020304" pitchFamily="18" charset="0"/>
            </a:endParaRPr>
          </a:p>
          <a:p>
            <a:pPr marL="0" indent="0">
              <a:buNone/>
            </a:pPr>
            <a:r>
              <a:rPr lang="it-IT" sz="2600" i="1">
                <a:latin typeface="Times New Roman" panose="02020603050405020304" pitchFamily="18" charset="0"/>
                <a:cs typeface="Times New Roman" panose="02020603050405020304" pitchFamily="18" charset="0"/>
              </a:rPr>
              <a:t>Ablativo</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ĕs</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ŏs</a:t>
            </a:r>
            <a:r>
              <a:rPr lang="it-IT" sz="2600">
                <a:latin typeface="Times New Roman" panose="02020603050405020304" pitchFamily="18" charset="0"/>
                <a:cs typeface="Times New Roman" panose="02020603050405020304" pitchFamily="18" charset="0"/>
              </a:rPr>
              <a:t>           </a:t>
            </a:r>
            <a:r>
              <a:rPr lang="it-IT" sz="2600" i="1">
                <a:latin typeface="Times New Roman" panose="02020603050405020304" pitchFamily="18" charset="0"/>
                <a:cs typeface="Times New Roman" panose="02020603050405020304" pitchFamily="18" charset="0"/>
              </a:rPr>
              <a:t>                                          -bos</a:t>
            </a:r>
            <a:r>
              <a:rPr lang="it-IT" sz="2600">
                <a:latin typeface="Times New Roman" panose="02020603050405020304" pitchFamily="18" charset="0"/>
                <a:cs typeface="Times New Roman" panose="02020603050405020304" pitchFamily="18" charset="0"/>
              </a:rPr>
              <a:t> / -</a:t>
            </a:r>
            <a:r>
              <a:rPr lang="it-IT" sz="2600" i="1">
                <a:latin typeface="Times New Roman" panose="02020603050405020304" pitchFamily="18" charset="0"/>
                <a:cs typeface="Times New Roman" panose="02020603050405020304" pitchFamily="18" charset="0"/>
              </a:rPr>
              <a:t>eis </a:t>
            </a:r>
            <a:r>
              <a:rPr lang="it-IT" sz="2600">
                <a:latin typeface="Times New Roman" panose="02020603050405020304" pitchFamily="18" charset="0"/>
                <a:cs typeface="Times New Roman" panose="02020603050405020304" pitchFamily="18" charset="0"/>
              </a:rPr>
              <a:t>(strumentale 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a:t>
            </a:r>
            <a:endParaRPr lang="it-IT" sz="2600" i="1">
              <a:latin typeface="Times New Roman" panose="02020603050405020304" pitchFamily="18" charset="0"/>
              <a:cs typeface="Times New Roman" panose="02020603050405020304" pitchFamily="18" charset="0"/>
            </a:endParaRPr>
          </a:p>
          <a:p>
            <a:pPr marL="0" indent="0">
              <a:buNone/>
            </a:pPr>
            <a:r>
              <a:rPr lang="it-IT" sz="2600" i="1">
                <a:latin typeface="Times New Roman" panose="02020603050405020304" pitchFamily="18" charset="0"/>
                <a:cs typeface="Times New Roman" panose="02020603050405020304" pitchFamily="18" charset="0"/>
              </a:rPr>
              <a:t>                               -d </a:t>
            </a:r>
            <a:r>
              <a:rPr lang="it-IT" sz="2600">
                <a:latin typeface="Times New Roman" panose="02020603050405020304" pitchFamily="18" charset="0"/>
                <a:cs typeface="Times New Roman" panose="02020603050405020304" pitchFamily="18" charset="0"/>
              </a:rPr>
              <a:t>e allung.voc.prec.(per temi -</a:t>
            </a:r>
            <a:r>
              <a:rPr lang="it-IT" sz="2600" i="1">
                <a:latin typeface="Times New Roman" panose="02020603050405020304" pitchFamily="18" charset="0"/>
                <a:cs typeface="Times New Roman" panose="02020603050405020304" pitchFamily="18" charset="0"/>
              </a:rPr>
              <a:t>ŏ</a:t>
            </a:r>
            <a:r>
              <a:rPr lang="it-IT" sz="2600">
                <a:latin typeface="Times New Roman" panose="02020603050405020304" pitchFamily="18" charset="0"/>
                <a:cs typeface="Times New Roman" panose="02020603050405020304" pitchFamily="18" charset="0"/>
              </a:rPr>
              <a:t>)</a:t>
            </a:r>
          </a:p>
        </p:txBody>
      </p:sp>
      <p:cxnSp>
        <p:nvCxnSpPr>
          <p:cNvPr id="5" name="Connettore diritto 4">
            <a:extLst>
              <a:ext uri="{FF2B5EF4-FFF2-40B4-BE49-F238E27FC236}">
                <a16:creationId xmlns:a16="http://schemas.microsoft.com/office/drawing/2014/main" id="{35168EAB-7492-4DFA-B16C-B1D046D43419}"/>
              </a:ext>
            </a:extLst>
          </p:cNvPr>
          <p:cNvCxnSpPr>
            <a:cxnSpLocks/>
          </p:cNvCxnSpPr>
          <p:nvPr/>
        </p:nvCxnSpPr>
        <p:spPr>
          <a:xfrm>
            <a:off x="6535024"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8635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a:bodyPr>
          <a:lstStyle/>
          <a:p>
            <a:pPr marL="0" indent="0" algn="ctr">
              <a:buNone/>
            </a:pPr>
            <a:r>
              <a:rPr lang="it-IT" sz="2400" b="1" i="1">
                <a:latin typeface="Times New Roman" panose="02020603050405020304" pitchFamily="18" charset="0"/>
                <a:cs typeface="Times New Roman" panose="02020603050405020304" pitchFamily="18" charset="0"/>
              </a:rPr>
              <a:t>Temi in -ā  </a:t>
            </a:r>
            <a:r>
              <a:rPr lang="it-IT" sz="2400" b="1">
                <a:latin typeface="Times New Roman" panose="02020603050405020304" pitchFamily="18" charset="0"/>
                <a:cs typeface="Times New Roman" panose="02020603050405020304" pitchFamily="18" charset="0"/>
              </a:rPr>
              <a:t>(I declinazione)</a:t>
            </a:r>
          </a:p>
          <a:p>
            <a:pPr marL="0" indent="0" algn="just">
              <a:buNone/>
            </a:pP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Singolare</a:t>
            </a:r>
            <a:r>
              <a:rPr lang="it-IT" sz="2400">
                <a:latin typeface="Times New Roman" panose="02020603050405020304" pitchFamily="18" charset="0"/>
                <a:cs typeface="Times New Roman" panose="02020603050405020304" pitchFamily="18" charset="0"/>
              </a:rPr>
              <a:t>                                                                    </a:t>
            </a:r>
            <a:r>
              <a:rPr lang="it-IT" sz="2400" b="1">
                <a:latin typeface="Times New Roman" panose="02020603050405020304" pitchFamily="18" charset="0"/>
                <a:cs typeface="Times New Roman" panose="02020603050405020304" pitchFamily="18" charset="0"/>
              </a:rPr>
              <a:t>Plurale</a:t>
            </a:r>
          </a:p>
          <a:p>
            <a:pPr marL="0" indent="0" algn="just">
              <a:lnSpc>
                <a:spcPct val="110000"/>
              </a:lnSpc>
              <a:spcBef>
                <a:spcPts val="0"/>
              </a:spcBef>
              <a:buNone/>
            </a:pPr>
            <a:r>
              <a:rPr lang="it-IT" sz="2400" i="1">
                <a:latin typeface="Times New Roman" panose="02020603050405020304" pitchFamily="18" charset="0"/>
                <a:cs typeface="Times New Roman" panose="02020603050405020304" pitchFamily="18" charset="0"/>
              </a:rPr>
              <a:t>Nominativo</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puell</a:t>
            </a:r>
            <a:r>
              <a:rPr lang="it-IT" sz="2400">
                <a:latin typeface="Times New Roman" panose="02020603050405020304" pitchFamily="18" charset="0"/>
                <a:cs typeface="Times New Roman" panose="02020603050405020304" pitchFamily="18" charset="0"/>
              </a:rPr>
              <a:t>-</a:t>
            </a:r>
            <a:r>
              <a:rPr lang="it-IT" sz="2400">
                <a:solidFill>
                  <a:srgbClr val="FF0000"/>
                </a:solidFill>
                <a:latin typeface="Times New Roman" panose="02020603050405020304" pitchFamily="18" charset="0"/>
                <a:cs typeface="Times New Roman" panose="02020603050405020304" pitchFamily="18" charset="0"/>
              </a:rPr>
              <a:t>ă   </a:t>
            </a:r>
            <a:r>
              <a:rPr lang="it-IT" sz="2400">
                <a:solidFill>
                  <a:schemeClr val="tx1"/>
                </a:solidFill>
                <a:latin typeface="Times New Roman" panose="02020603050405020304" pitchFamily="18" charset="0"/>
                <a:cs typeface="Times New Roman" panose="02020603050405020304" pitchFamily="18" charset="0"/>
              </a:rPr>
              <a:t>(&lt; *ā; greco; osco-umbro)                         -</a:t>
            </a:r>
            <a:r>
              <a:rPr lang="it-IT" sz="2400" i="1">
                <a:latin typeface="Times New Roman" panose="02020603050405020304" pitchFamily="18" charset="0"/>
                <a:cs typeface="Times New Roman" panose="02020603050405020304" pitchFamily="18" charset="0"/>
              </a:rPr>
              <a:t>ā+ĕs&gt; *-ās </a:t>
            </a:r>
            <a:endParaRPr lang="it-IT" sz="2400">
              <a:solidFill>
                <a:schemeClr val="tx1"/>
              </a:solidFill>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āī</a:t>
            </a:r>
            <a:r>
              <a:rPr lang="it-IT" sz="2400">
                <a:latin typeface="Times New Roman" panose="02020603050405020304" pitchFamily="18" charset="0"/>
                <a:cs typeface="Times New Roman" panose="02020603050405020304" pitchFamily="18" charset="0"/>
              </a:rPr>
              <a:t> &gt; -</a:t>
            </a:r>
            <a:r>
              <a:rPr lang="it-IT" sz="2400" i="1">
                <a:latin typeface="Times New Roman" panose="02020603050405020304" pitchFamily="18" charset="0"/>
                <a:cs typeface="Times New Roman" panose="02020603050405020304" pitchFamily="18" charset="0"/>
              </a:rPr>
              <a:t>ăī</a:t>
            </a:r>
            <a:r>
              <a:rPr lang="it-IT" sz="2400">
                <a:latin typeface="Times New Roman" panose="02020603050405020304" pitchFamily="18" charset="0"/>
                <a:cs typeface="Times New Roman" panose="02020603050405020304" pitchFamily="18" charset="0"/>
              </a:rPr>
              <a:t> &gt; -</a:t>
            </a:r>
            <a:r>
              <a:rPr lang="it-IT" sz="2400" i="1">
                <a:latin typeface="Times New Roman" panose="02020603050405020304" pitchFamily="18" charset="0"/>
                <a:cs typeface="Times New Roman" panose="02020603050405020304" pitchFamily="18" charset="0"/>
              </a:rPr>
              <a:t>ăĭ</a:t>
            </a:r>
            <a:r>
              <a:rPr lang="it-IT" sz="2400">
                <a:latin typeface="Times New Roman" panose="02020603050405020304" pitchFamily="18" charset="0"/>
                <a:cs typeface="Times New Roman" panose="02020603050405020304" pitchFamily="18" charset="0"/>
              </a:rPr>
              <a:t> &gt; -</a:t>
            </a:r>
            <a:r>
              <a:rPr lang="it-IT" sz="2400" i="1">
                <a:latin typeface="Times New Roman" panose="02020603050405020304" pitchFamily="18" charset="0"/>
                <a:cs typeface="Times New Roman" panose="02020603050405020304" pitchFamily="18" charset="0"/>
              </a:rPr>
              <a:t>ae   puell</a:t>
            </a:r>
            <a:r>
              <a:rPr lang="it-IT" sz="2400">
                <a:latin typeface="Times New Roman" panose="02020603050405020304" pitchFamily="18" charset="0"/>
                <a:cs typeface="Times New Roman" panose="02020603050405020304" pitchFamily="18" charset="0"/>
              </a:rPr>
              <a:t>-</a:t>
            </a:r>
            <a:r>
              <a:rPr lang="it-IT" sz="2400">
                <a:solidFill>
                  <a:srgbClr val="FF0000"/>
                </a:solidFill>
                <a:latin typeface="Times New Roman" panose="02020603050405020304" pitchFamily="18" charset="0"/>
                <a:cs typeface="Times New Roman" panose="02020603050405020304" pitchFamily="18" charset="0"/>
              </a:rPr>
              <a:t>ae</a:t>
            </a:r>
            <a:endParaRPr lang="it-IT" sz="2400">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endParaRPr lang="it-IT" sz="2400" i="1">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it-IT" sz="2400" i="1">
                <a:latin typeface="Times New Roman" panose="02020603050405020304" pitchFamily="18" charset="0"/>
                <a:cs typeface="Times New Roman" panose="02020603050405020304" pitchFamily="18" charset="0"/>
              </a:rPr>
              <a:t>Genitivo</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ās </a:t>
            </a:r>
            <a:r>
              <a:rPr lang="it-IT" sz="2400">
                <a:latin typeface="Times New Roman" panose="02020603050405020304" pitchFamily="18" charset="0"/>
                <a:cs typeface="Times New Roman" panose="02020603050405020304" pitchFamily="18" charset="0"/>
              </a:rPr>
              <a:t>&lt; ā+ ĕs                                                                -</a:t>
            </a:r>
            <a:r>
              <a:rPr lang="it-IT" sz="2400" i="1">
                <a:latin typeface="Times New Roman" panose="02020603050405020304" pitchFamily="18" charset="0"/>
                <a:cs typeface="Times New Roman" panose="02020603050405020304" pitchFamily="18" charset="0"/>
              </a:rPr>
              <a:t>ā+*-om &gt; -um </a:t>
            </a:r>
          </a:p>
          <a:p>
            <a:pPr marL="0" indent="0" algn="just">
              <a:lnSpc>
                <a:spcPct val="110000"/>
              </a:lnSpc>
              <a:spcBef>
                <a:spcPts val="0"/>
              </a:spcBef>
              <a:buNone/>
            </a:pPr>
            <a:r>
              <a:rPr lang="it-IT" sz="2400" i="1">
                <a:latin typeface="Times New Roman" panose="02020603050405020304" pitchFamily="18" charset="0"/>
                <a:cs typeface="Times New Roman" panose="02020603050405020304" pitchFamily="18" charset="0"/>
              </a:rPr>
              <a:t>                          -āī</a:t>
            </a:r>
            <a:r>
              <a:rPr lang="it-IT" sz="2400">
                <a:latin typeface="Times New Roman" panose="02020603050405020304" pitchFamily="18" charset="0"/>
                <a:cs typeface="Times New Roman" panose="02020603050405020304" pitchFamily="18" charset="0"/>
              </a:rPr>
              <a:t> &gt; -</a:t>
            </a:r>
            <a:r>
              <a:rPr lang="it-IT" sz="2400" i="1">
                <a:latin typeface="Times New Roman" panose="02020603050405020304" pitchFamily="18" charset="0"/>
                <a:cs typeface="Times New Roman" panose="02020603050405020304" pitchFamily="18" charset="0"/>
              </a:rPr>
              <a:t>ăī</a:t>
            </a:r>
            <a:r>
              <a:rPr lang="it-IT" sz="2400">
                <a:latin typeface="Times New Roman" panose="02020603050405020304" pitchFamily="18" charset="0"/>
                <a:cs typeface="Times New Roman" panose="02020603050405020304" pitchFamily="18" charset="0"/>
              </a:rPr>
              <a:t> &gt; -</a:t>
            </a:r>
            <a:r>
              <a:rPr lang="it-IT" sz="2400" i="1">
                <a:latin typeface="Times New Roman" panose="02020603050405020304" pitchFamily="18" charset="0"/>
                <a:cs typeface="Times New Roman" panose="02020603050405020304" pitchFamily="18" charset="0"/>
              </a:rPr>
              <a:t>ăĭ</a:t>
            </a:r>
            <a:r>
              <a:rPr lang="it-IT" sz="2400">
                <a:latin typeface="Times New Roman" panose="02020603050405020304" pitchFamily="18" charset="0"/>
                <a:cs typeface="Times New Roman" panose="02020603050405020304" pitchFamily="18" charset="0"/>
              </a:rPr>
              <a:t> &gt; -</a:t>
            </a:r>
            <a:r>
              <a:rPr lang="it-IT" sz="2400" i="1">
                <a:latin typeface="Times New Roman" panose="02020603050405020304" pitchFamily="18" charset="0"/>
                <a:cs typeface="Times New Roman" panose="02020603050405020304" pitchFamily="18" charset="0"/>
              </a:rPr>
              <a:t>ae</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puell</a:t>
            </a:r>
            <a:r>
              <a:rPr lang="it-IT" sz="2400">
                <a:latin typeface="Times New Roman" panose="02020603050405020304" pitchFamily="18" charset="0"/>
                <a:cs typeface="Times New Roman" panose="02020603050405020304" pitchFamily="18" charset="0"/>
              </a:rPr>
              <a:t>-</a:t>
            </a:r>
            <a:r>
              <a:rPr lang="it-IT" sz="2400">
                <a:solidFill>
                  <a:srgbClr val="FF0000"/>
                </a:solidFill>
                <a:latin typeface="Times New Roman" panose="02020603050405020304" pitchFamily="18" charset="0"/>
                <a:cs typeface="Times New Roman" panose="02020603050405020304" pitchFamily="18" charset="0"/>
              </a:rPr>
              <a:t>ae </a:t>
            </a:r>
            <a:r>
              <a:rPr lang="it-IT" sz="2400">
                <a:solidFill>
                  <a:schemeClr val="tx1"/>
                </a:solidFill>
                <a:latin typeface="Times New Roman" panose="02020603050405020304" pitchFamily="18" charset="0"/>
                <a:cs typeface="Times New Roman" panose="02020603050405020304" pitchFamily="18" charset="0"/>
              </a:rPr>
              <a:t>       </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ā+som</a:t>
            </a:r>
            <a:r>
              <a:rPr lang="it-IT" sz="2400">
                <a:latin typeface="Times New Roman" panose="02020603050405020304" pitchFamily="18" charset="0"/>
                <a:cs typeface="Times New Roman" panose="02020603050405020304" pitchFamily="18" charset="0"/>
              </a:rPr>
              <a:t>&gt; </a:t>
            </a:r>
            <a:r>
              <a:rPr lang="it-IT" sz="2400" i="1">
                <a:latin typeface="Times New Roman" panose="02020603050405020304" pitchFamily="18" charset="0"/>
                <a:cs typeface="Times New Roman" panose="02020603050405020304" pitchFamily="18" charset="0"/>
              </a:rPr>
              <a:t>-</a:t>
            </a:r>
            <a:r>
              <a:rPr lang="it-IT" sz="2400" i="1">
                <a:solidFill>
                  <a:schemeClr val="tx1"/>
                </a:solidFill>
                <a:latin typeface="Times New Roman" panose="02020603050405020304" pitchFamily="18" charset="0"/>
                <a:cs typeface="Times New Roman" panose="02020603050405020304" pitchFamily="18" charset="0"/>
              </a:rPr>
              <a:t>ārum</a:t>
            </a:r>
            <a:r>
              <a:rPr lang="it-IT" sz="2400" i="1">
                <a:solidFill>
                  <a:srgbClr val="FF0000"/>
                </a:solidFill>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puell-</a:t>
            </a:r>
            <a:r>
              <a:rPr lang="it-IT" sz="2400" i="1">
                <a:solidFill>
                  <a:srgbClr val="FF0000"/>
                </a:solidFill>
                <a:latin typeface="Times New Roman" panose="02020603050405020304" pitchFamily="18" charset="0"/>
                <a:cs typeface="Times New Roman" panose="02020603050405020304" pitchFamily="18" charset="0"/>
              </a:rPr>
              <a:t>ārum</a:t>
            </a:r>
            <a:endParaRPr lang="it-IT" sz="2400">
              <a:solidFill>
                <a:schemeClr val="tx1"/>
              </a:solidFill>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endParaRPr lang="it-IT" sz="2400" i="1">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it-IT" sz="2400" i="1">
                <a:latin typeface="Times New Roman" panose="02020603050405020304" pitchFamily="18" charset="0"/>
                <a:cs typeface="Times New Roman" panose="02020603050405020304" pitchFamily="18" charset="0"/>
              </a:rPr>
              <a:t>Dativo </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ā+ei &gt; - āi &gt; -ae        puell</a:t>
            </a:r>
            <a:r>
              <a:rPr lang="it-IT" sz="2400">
                <a:latin typeface="Times New Roman" panose="02020603050405020304" pitchFamily="18" charset="0"/>
                <a:cs typeface="Times New Roman" panose="02020603050405020304" pitchFamily="18" charset="0"/>
              </a:rPr>
              <a:t>-</a:t>
            </a:r>
            <a:r>
              <a:rPr lang="it-IT" sz="2400">
                <a:solidFill>
                  <a:srgbClr val="FF0000"/>
                </a:solidFill>
                <a:latin typeface="Times New Roman" panose="02020603050405020304" pitchFamily="18" charset="0"/>
                <a:cs typeface="Times New Roman" panose="02020603050405020304" pitchFamily="18" charset="0"/>
              </a:rPr>
              <a:t>ae                                </a:t>
            </a:r>
            <a:r>
              <a:rPr lang="it-IT" sz="2400">
                <a:solidFill>
                  <a:schemeClr val="tx1"/>
                </a:solidFill>
                <a:latin typeface="Times New Roman" panose="02020603050405020304" pitchFamily="18" charset="0"/>
                <a:cs typeface="Times New Roman" panose="02020603050405020304" pitchFamily="18" charset="0"/>
              </a:rPr>
              <a:t>-</a:t>
            </a:r>
            <a:r>
              <a:rPr lang="it-IT" sz="2400" i="1">
                <a:solidFill>
                  <a:schemeClr val="tx1"/>
                </a:solidFill>
                <a:latin typeface="Times New Roman" panose="02020603050405020304" pitchFamily="18" charset="0"/>
                <a:cs typeface="Times New Roman" panose="02020603050405020304" pitchFamily="18" charset="0"/>
              </a:rPr>
              <a:t>bos&gt;-bus</a:t>
            </a:r>
            <a:endParaRPr lang="it-IT" sz="2400">
              <a:solidFill>
                <a:schemeClr val="tx1"/>
              </a:solidFill>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āis</a:t>
            </a:r>
            <a:r>
              <a:rPr lang="it-IT" sz="2400">
                <a:latin typeface="Times New Roman" panose="02020603050405020304" pitchFamily="18" charset="0"/>
                <a:cs typeface="Times New Roman" panose="02020603050405020304" pitchFamily="18" charset="0"/>
              </a:rPr>
              <a:t>&gt; -</a:t>
            </a:r>
            <a:r>
              <a:rPr lang="it-IT" sz="2400" i="1">
                <a:latin typeface="Times New Roman" panose="02020603050405020304" pitchFamily="18" charset="0"/>
                <a:cs typeface="Times New Roman" panose="02020603050405020304" pitchFamily="18" charset="0"/>
              </a:rPr>
              <a:t>eis</a:t>
            </a:r>
            <a:r>
              <a:rPr lang="it-IT" sz="2400">
                <a:latin typeface="Times New Roman" panose="02020603050405020304" pitchFamily="18" charset="0"/>
                <a:cs typeface="Times New Roman" panose="02020603050405020304" pitchFamily="18" charset="0"/>
              </a:rPr>
              <a:t> &gt; -</a:t>
            </a:r>
            <a:r>
              <a:rPr lang="it-IT" sz="2400" i="1">
                <a:latin typeface="Times New Roman" panose="02020603050405020304" pitchFamily="18" charset="0"/>
                <a:cs typeface="Times New Roman" panose="02020603050405020304" pitchFamily="18" charset="0"/>
              </a:rPr>
              <a:t>īs  puell</a:t>
            </a:r>
            <a:r>
              <a:rPr lang="it-IT" sz="2400">
                <a:latin typeface="Times New Roman" panose="02020603050405020304" pitchFamily="18" charset="0"/>
                <a:cs typeface="Times New Roman" panose="02020603050405020304" pitchFamily="18" charset="0"/>
              </a:rPr>
              <a:t>-</a:t>
            </a:r>
            <a:r>
              <a:rPr lang="it-IT" sz="2400" i="1">
                <a:solidFill>
                  <a:srgbClr val="FF0000"/>
                </a:solidFill>
                <a:latin typeface="Times New Roman" panose="02020603050405020304" pitchFamily="18" charset="0"/>
                <a:cs typeface="Times New Roman" panose="02020603050405020304" pitchFamily="18" charset="0"/>
              </a:rPr>
              <a:t>īs</a:t>
            </a:r>
          </a:p>
          <a:p>
            <a:pPr marL="0" indent="0" algn="just">
              <a:lnSpc>
                <a:spcPct val="110000"/>
              </a:lnSpc>
              <a:spcBef>
                <a:spcPts val="0"/>
              </a:spcBef>
              <a:buNone/>
            </a:pPr>
            <a:endParaRPr lang="it-IT" sz="2400" i="1">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it-IT" sz="2400" i="1">
                <a:latin typeface="Times New Roman" panose="02020603050405020304" pitchFamily="18" charset="0"/>
                <a:cs typeface="Times New Roman" panose="02020603050405020304" pitchFamily="18" charset="0"/>
              </a:rPr>
              <a:t>Accusativo</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ā+m&gt;-ām &gt; -ăm      puell-</a:t>
            </a:r>
            <a:r>
              <a:rPr lang="it-IT" sz="2400">
                <a:solidFill>
                  <a:srgbClr val="FF0000"/>
                </a:solidFill>
                <a:latin typeface="Times New Roman" panose="02020603050405020304" pitchFamily="18" charset="0"/>
                <a:cs typeface="Times New Roman" panose="02020603050405020304" pitchFamily="18" charset="0"/>
              </a:rPr>
              <a:t>am                                </a:t>
            </a:r>
            <a:r>
              <a:rPr lang="it-IT" sz="2400">
                <a:solidFill>
                  <a:schemeClr val="tx1"/>
                </a:solidFill>
                <a:latin typeface="Times New Roman" panose="02020603050405020304" pitchFamily="18" charset="0"/>
                <a:cs typeface="Times New Roman" panose="02020603050405020304" pitchFamily="18" charset="0"/>
              </a:rPr>
              <a:t>-</a:t>
            </a:r>
            <a:r>
              <a:rPr lang="it-IT" sz="2400" i="1">
                <a:latin typeface="Times New Roman" panose="02020603050405020304" pitchFamily="18" charset="0"/>
                <a:cs typeface="Times New Roman" panose="02020603050405020304" pitchFamily="18" charset="0"/>
              </a:rPr>
              <a:t>ā+-*ns &gt; </a:t>
            </a:r>
            <a:r>
              <a:rPr lang="it-IT" sz="2400">
                <a:latin typeface="Times New Roman" panose="02020603050405020304" pitchFamily="18" charset="0"/>
                <a:cs typeface="Times New Roman" panose="02020603050405020304" pitchFamily="18" charset="0"/>
              </a:rPr>
              <a:t>-</a:t>
            </a:r>
            <a:r>
              <a:rPr lang="it-IT" sz="2400" i="1">
                <a:latin typeface="Times New Roman" panose="02020603050405020304" pitchFamily="18" charset="0"/>
                <a:cs typeface="Times New Roman" panose="02020603050405020304" pitchFamily="18" charset="0"/>
              </a:rPr>
              <a:t>ās  puell-</a:t>
            </a:r>
            <a:r>
              <a:rPr lang="it-IT" sz="2400" i="1">
                <a:solidFill>
                  <a:srgbClr val="FF0000"/>
                </a:solidFill>
                <a:latin typeface="Times New Roman" panose="02020603050405020304" pitchFamily="18" charset="0"/>
                <a:cs typeface="Times New Roman" panose="02020603050405020304" pitchFamily="18" charset="0"/>
              </a:rPr>
              <a:t>ās</a:t>
            </a:r>
          </a:p>
          <a:p>
            <a:pPr marL="0" indent="0" algn="just">
              <a:lnSpc>
                <a:spcPct val="110000"/>
              </a:lnSpc>
              <a:spcBef>
                <a:spcPts val="0"/>
              </a:spcBef>
              <a:buNone/>
            </a:pPr>
            <a:endParaRPr lang="it-IT" sz="2400">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it-IT" sz="2400" i="1">
                <a:latin typeface="Times New Roman" panose="02020603050405020304" pitchFamily="18" charset="0"/>
                <a:cs typeface="Times New Roman" panose="02020603050405020304" pitchFamily="18" charset="0"/>
              </a:rPr>
              <a:t>Vocativo</a:t>
            </a:r>
            <a:r>
              <a:rPr lang="it-IT" sz="2400">
                <a:latin typeface="Times New Roman" panose="02020603050405020304" pitchFamily="18" charset="0"/>
                <a:cs typeface="Times New Roman" panose="02020603050405020304" pitchFamily="18" charset="0"/>
              </a:rPr>
              <a:t>            per analogia = nom.   </a:t>
            </a:r>
            <a:r>
              <a:rPr lang="it-IT" sz="2400" i="1">
                <a:latin typeface="Times New Roman" panose="02020603050405020304" pitchFamily="18" charset="0"/>
                <a:cs typeface="Times New Roman" panose="02020603050405020304" pitchFamily="18" charset="0"/>
              </a:rPr>
              <a:t>puell</a:t>
            </a:r>
            <a:r>
              <a:rPr lang="it-IT" sz="2400">
                <a:latin typeface="Times New Roman" panose="02020603050405020304" pitchFamily="18" charset="0"/>
                <a:cs typeface="Times New Roman" panose="02020603050405020304" pitchFamily="18" charset="0"/>
              </a:rPr>
              <a:t>-</a:t>
            </a:r>
            <a:r>
              <a:rPr lang="it-IT" sz="2400">
                <a:solidFill>
                  <a:srgbClr val="FF0000"/>
                </a:solidFill>
                <a:latin typeface="Times New Roman" panose="02020603050405020304" pitchFamily="18" charset="0"/>
                <a:cs typeface="Times New Roman" panose="02020603050405020304" pitchFamily="18" charset="0"/>
              </a:rPr>
              <a:t>ă                                   </a:t>
            </a:r>
            <a:r>
              <a:rPr lang="it-IT" sz="2400">
                <a:latin typeface="Times New Roman" panose="02020603050405020304" pitchFamily="18" charset="0"/>
                <a:cs typeface="Times New Roman" panose="02020603050405020304" pitchFamily="18" charset="0"/>
              </a:rPr>
              <a:t>= nom. </a:t>
            </a:r>
            <a:r>
              <a:rPr lang="it-IT" sz="2400" i="1">
                <a:latin typeface="Times New Roman" panose="02020603050405020304" pitchFamily="18" charset="0"/>
                <a:cs typeface="Times New Roman" panose="02020603050405020304" pitchFamily="18" charset="0"/>
              </a:rPr>
              <a:t>puell</a:t>
            </a:r>
            <a:r>
              <a:rPr lang="it-IT" sz="2400">
                <a:latin typeface="Times New Roman" panose="02020603050405020304" pitchFamily="18" charset="0"/>
                <a:cs typeface="Times New Roman" panose="02020603050405020304" pitchFamily="18" charset="0"/>
              </a:rPr>
              <a:t>-</a:t>
            </a:r>
            <a:r>
              <a:rPr lang="it-IT" sz="2400">
                <a:solidFill>
                  <a:srgbClr val="FF0000"/>
                </a:solidFill>
                <a:latin typeface="Times New Roman" panose="02020603050405020304" pitchFamily="18" charset="0"/>
                <a:cs typeface="Times New Roman" panose="02020603050405020304" pitchFamily="18" charset="0"/>
              </a:rPr>
              <a:t>ae</a:t>
            </a:r>
            <a:endParaRPr lang="it-IT" sz="2400">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endParaRPr lang="it-IT" sz="2400">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it-IT" sz="2400" i="1">
                <a:latin typeface="Times New Roman" panose="02020603050405020304" pitchFamily="18" charset="0"/>
                <a:cs typeface="Times New Roman" panose="02020603050405020304" pitchFamily="18" charset="0"/>
              </a:rPr>
              <a:t>Ablativo</a:t>
            </a:r>
            <a:r>
              <a:rPr lang="it-IT" sz="2400">
                <a:latin typeface="Times New Roman" panose="02020603050405020304" pitchFamily="18" charset="0"/>
                <a:cs typeface="Times New Roman" panose="02020603050405020304" pitchFamily="18" charset="0"/>
              </a:rPr>
              <a:t>            -</a:t>
            </a:r>
            <a:r>
              <a:rPr lang="it-IT" sz="2400" i="1">
                <a:latin typeface="Times New Roman" panose="02020603050405020304" pitchFamily="18" charset="0"/>
                <a:cs typeface="Times New Roman" panose="02020603050405020304" pitchFamily="18" charset="0"/>
              </a:rPr>
              <a:t>ās  / -d </a:t>
            </a:r>
            <a:r>
              <a:rPr lang="it-IT" sz="2400">
                <a:latin typeface="Times New Roman" panose="02020603050405020304" pitchFamily="18" charset="0"/>
                <a:cs typeface="Times New Roman" panose="02020603050405020304" pitchFamily="18" charset="0"/>
              </a:rPr>
              <a:t>per analogia con temi in -</a:t>
            </a:r>
            <a:r>
              <a:rPr lang="it-IT" sz="2400" i="1">
                <a:latin typeface="Times New Roman" panose="02020603050405020304" pitchFamily="18" charset="0"/>
                <a:cs typeface="Times New Roman" panose="02020603050405020304" pitchFamily="18" charset="0"/>
              </a:rPr>
              <a:t>ŏ&gt; puell</a:t>
            </a:r>
            <a:r>
              <a:rPr lang="it-IT" sz="2400">
                <a:latin typeface="Times New Roman" panose="02020603050405020304" pitchFamily="18" charset="0"/>
                <a:cs typeface="Times New Roman" panose="02020603050405020304" pitchFamily="18" charset="0"/>
              </a:rPr>
              <a:t>-</a:t>
            </a:r>
            <a:r>
              <a:rPr lang="it-IT" sz="2400">
                <a:solidFill>
                  <a:srgbClr val="FF0000"/>
                </a:solidFill>
                <a:latin typeface="Times New Roman" panose="02020603050405020304" pitchFamily="18" charset="0"/>
                <a:cs typeface="Times New Roman" panose="02020603050405020304" pitchFamily="18" charset="0"/>
              </a:rPr>
              <a:t>ā</a:t>
            </a:r>
            <a:r>
              <a:rPr lang="it-IT" sz="2400" i="1">
                <a:latin typeface="Times New Roman" panose="02020603050405020304" pitchFamily="18" charset="0"/>
                <a:cs typeface="Times New Roman" panose="02020603050405020304" pitchFamily="18" charset="0"/>
              </a:rPr>
              <a:t>          = </a:t>
            </a:r>
            <a:r>
              <a:rPr lang="it-IT" sz="2400">
                <a:latin typeface="Times New Roman" panose="02020603050405020304" pitchFamily="18" charset="0"/>
                <a:cs typeface="Times New Roman" panose="02020603050405020304" pitchFamily="18" charset="0"/>
              </a:rPr>
              <a:t>dat. </a:t>
            </a:r>
            <a:r>
              <a:rPr lang="it-IT" sz="2400" i="1">
                <a:latin typeface="Times New Roman" panose="02020603050405020304" pitchFamily="18" charset="0"/>
                <a:cs typeface="Times New Roman" panose="02020603050405020304" pitchFamily="18" charset="0"/>
              </a:rPr>
              <a:t>puell</a:t>
            </a:r>
            <a:r>
              <a:rPr lang="it-IT" sz="2400">
                <a:latin typeface="Times New Roman" panose="02020603050405020304" pitchFamily="18" charset="0"/>
                <a:cs typeface="Times New Roman" panose="02020603050405020304" pitchFamily="18" charset="0"/>
              </a:rPr>
              <a:t>-</a:t>
            </a:r>
            <a:r>
              <a:rPr lang="it-IT" sz="2400" i="1">
                <a:solidFill>
                  <a:srgbClr val="FF0000"/>
                </a:solidFill>
                <a:latin typeface="Times New Roman" panose="02020603050405020304" pitchFamily="18" charset="0"/>
                <a:cs typeface="Times New Roman" panose="02020603050405020304" pitchFamily="18" charset="0"/>
              </a:rPr>
              <a:t>īs</a:t>
            </a:r>
            <a:r>
              <a:rPr lang="it-IT" sz="2400">
                <a:latin typeface="Times New Roman" panose="02020603050405020304" pitchFamily="18" charset="0"/>
                <a:cs typeface="Times New Roman" panose="02020603050405020304" pitchFamily="18" charset="0"/>
              </a:rPr>
              <a:t> </a:t>
            </a:r>
          </a:p>
        </p:txBody>
      </p:sp>
      <p:cxnSp>
        <p:nvCxnSpPr>
          <p:cNvPr id="4" name="Connettore diritto 3">
            <a:extLst>
              <a:ext uri="{FF2B5EF4-FFF2-40B4-BE49-F238E27FC236}">
                <a16:creationId xmlns:a16="http://schemas.microsoft.com/office/drawing/2014/main" id="{666736BE-0D82-4B85-A242-951D7D2BC594}"/>
              </a:ext>
            </a:extLst>
          </p:cNvPr>
          <p:cNvCxnSpPr/>
          <p:nvPr/>
        </p:nvCxnSpPr>
        <p:spPr>
          <a:xfrm>
            <a:off x="7986319" y="0"/>
            <a:ext cx="0" cy="685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19CC644F-6638-45DE-9F08-B7F8F78B347C}"/>
              </a:ext>
            </a:extLst>
          </p:cNvPr>
          <p:cNvCxnSpPr/>
          <p:nvPr/>
        </p:nvCxnSpPr>
        <p:spPr>
          <a:xfrm>
            <a:off x="0" y="196302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43DFFA13-96EF-44E4-BBAD-21ACB88D542B}"/>
              </a:ext>
            </a:extLst>
          </p:cNvPr>
          <p:cNvCxnSpPr/>
          <p:nvPr/>
        </p:nvCxnSpPr>
        <p:spPr>
          <a:xfrm>
            <a:off x="0" y="3112316"/>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93395BEA-484C-419F-9E1B-2974953EBF2E}"/>
              </a:ext>
            </a:extLst>
          </p:cNvPr>
          <p:cNvCxnSpPr/>
          <p:nvPr/>
        </p:nvCxnSpPr>
        <p:spPr>
          <a:xfrm>
            <a:off x="0" y="419449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4E96FE42-CE89-47CF-AC2B-7BE13004EA61}"/>
              </a:ext>
            </a:extLst>
          </p:cNvPr>
          <p:cNvCxnSpPr/>
          <p:nvPr/>
        </p:nvCxnSpPr>
        <p:spPr>
          <a:xfrm>
            <a:off x="0" y="5184396"/>
            <a:ext cx="12192000" cy="5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BF939D78-66AC-43F4-8531-9D93D41055DC}"/>
              </a:ext>
            </a:extLst>
          </p:cNvPr>
          <p:cNvCxnSpPr/>
          <p:nvPr/>
        </p:nvCxnSpPr>
        <p:spPr>
          <a:xfrm>
            <a:off x="0" y="6017003"/>
            <a:ext cx="12192000" cy="67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1518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2590D0B-05CB-4733-B580-D27A769B5A60}"/>
              </a:ext>
            </a:extLst>
          </p:cNvPr>
          <p:cNvSpPr>
            <a:spLocks noGrp="1"/>
          </p:cNvSpPr>
          <p:nvPr>
            <p:ph idx="1"/>
          </p:nvPr>
        </p:nvSpPr>
        <p:spPr>
          <a:xfrm>
            <a:off x="0" y="0"/>
            <a:ext cx="12192000" cy="6858000"/>
          </a:xfrm>
          <a:blipFill>
            <a:blip r:embed="rId2"/>
            <a:tile tx="0" ty="0" sx="100000" sy="100000" flip="none" algn="tl"/>
          </a:blipFill>
        </p:spPr>
        <p:txBody>
          <a:bodyPr>
            <a:normAutofit fontScale="85000" lnSpcReduction="20000"/>
          </a:bodyPr>
          <a:lstStyle/>
          <a:p>
            <a:pPr marL="0" indent="0" algn="ctr">
              <a:buNone/>
            </a:pPr>
            <a:r>
              <a:rPr lang="it-IT" b="1" i="1">
                <a:latin typeface="Times New Roman" panose="02020603050405020304" pitchFamily="18" charset="0"/>
                <a:cs typeface="Times New Roman" panose="02020603050405020304" pitchFamily="18" charset="0"/>
              </a:rPr>
              <a:t>Temi in -ŏ </a:t>
            </a:r>
            <a:r>
              <a:rPr lang="it-IT" b="1">
                <a:latin typeface="Times New Roman" panose="02020603050405020304" pitchFamily="18" charset="0"/>
                <a:cs typeface="Times New Roman" panose="02020603050405020304" pitchFamily="18" charset="0"/>
              </a:rPr>
              <a:t>(II declinazione)</a:t>
            </a:r>
          </a:p>
          <a:p>
            <a:pPr marL="0" indent="0" algn="just">
              <a:buNone/>
            </a:pP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Singolare</a:t>
            </a:r>
            <a:r>
              <a:rPr lang="it-IT">
                <a:latin typeface="Times New Roman" panose="02020603050405020304" pitchFamily="18" charset="0"/>
                <a:cs typeface="Times New Roman" panose="02020603050405020304" pitchFamily="18" charset="0"/>
              </a:rPr>
              <a:t>                                                                    </a:t>
            </a:r>
            <a:r>
              <a:rPr lang="it-IT" b="1">
                <a:latin typeface="Times New Roman" panose="02020603050405020304" pitchFamily="18" charset="0"/>
                <a:cs typeface="Times New Roman" panose="02020603050405020304" pitchFamily="18" charset="0"/>
              </a:rPr>
              <a:t>Plurale</a:t>
            </a:r>
          </a:p>
          <a:p>
            <a:pPr marL="0" indent="0" algn="just">
              <a:buNone/>
            </a:pPr>
            <a:r>
              <a:rPr lang="it-IT" i="1">
                <a:latin typeface="Times New Roman" panose="02020603050405020304" pitchFamily="18" charset="0"/>
                <a:cs typeface="Times New Roman" panose="02020603050405020304" pitchFamily="18" charset="0"/>
              </a:rPr>
              <a:t>Nominativo       -ŏ+-s &gt; -ŏs &gt; -ŭs   amic-</a:t>
            </a:r>
            <a:r>
              <a:rPr lang="it-IT" i="1">
                <a:solidFill>
                  <a:srgbClr val="FF0000"/>
                </a:solidFill>
                <a:latin typeface="Times New Roman" panose="02020603050405020304" pitchFamily="18" charset="0"/>
                <a:cs typeface="Times New Roman" panose="02020603050405020304" pitchFamily="18" charset="0"/>
              </a:rPr>
              <a:t>ŭs</a:t>
            </a:r>
            <a:r>
              <a:rPr lang="it-IT" i="1">
                <a:latin typeface="Times New Roman" panose="02020603050405020304" pitchFamily="18" charset="0"/>
                <a:cs typeface="Times New Roman" panose="02020603050405020304" pitchFamily="18" charset="0"/>
              </a:rPr>
              <a:t>                                     -ŏ+-es &gt; -</a:t>
            </a:r>
            <a:r>
              <a:rPr lang="it-IT" i="1">
                <a:solidFill>
                  <a:schemeClr val="tx1"/>
                </a:solidFill>
                <a:latin typeface="Times New Roman" panose="02020603050405020304" pitchFamily="18" charset="0"/>
                <a:cs typeface="Times New Roman" panose="02020603050405020304" pitchFamily="18" charset="0"/>
              </a:rPr>
              <a:t>ōs</a:t>
            </a:r>
          </a:p>
          <a:p>
            <a:pPr marL="0" indent="0" algn="just">
              <a:buNone/>
            </a:pP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rŏ+-s &gt; </a:t>
            </a:r>
            <a:r>
              <a:rPr lang="it-IT">
                <a:latin typeface="Times New Roman" panose="02020603050405020304" pitchFamily="18" charset="0"/>
                <a:cs typeface="Times New Roman" panose="02020603050405020304" pitchFamily="18" charset="0"/>
              </a:rPr>
              <a:t>-</a:t>
            </a:r>
            <a:r>
              <a:rPr lang="it-IT" i="1">
                <a:latin typeface="Times New Roman" panose="02020603050405020304" pitchFamily="18" charset="0"/>
                <a:cs typeface="Times New Roman" panose="02020603050405020304" pitchFamily="18" charset="0"/>
              </a:rPr>
              <a:t>ros &gt; -rs &gt; -rr &gt; </a:t>
            </a:r>
            <a:r>
              <a:rPr lang="it-IT" i="1">
                <a:solidFill>
                  <a:srgbClr val="FF0000"/>
                </a:solidFill>
                <a:latin typeface="Times New Roman" panose="02020603050405020304" pitchFamily="18" charset="0"/>
                <a:cs typeface="Times New Roman" panose="02020603050405020304" pitchFamily="18" charset="0"/>
              </a:rPr>
              <a:t>-r                       </a:t>
            </a:r>
            <a:r>
              <a:rPr lang="it-IT" i="1">
                <a:solidFill>
                  <a:schemeClr val="tx1"/>
                </a:solidFill>
                <a:latin typeface="Times New Roman" panose="02020603050405020304" pitchFamily="18" charset="0"/>
                <a:cs typeface="Times New Roman" panose="02020603050405020304" pitchFamily="18" charset="0"/>
              </a:rPr>
              <a:t>-oi &gt;-ei &gt; -e &gt; </a:t>
            </a:r>
            <a:r>
              <a:rPr lang="it-IT" i="1">
                <a:solidFill>
                  <a:srgbClr val="FF0000"/>
                </a:solidFill>
                <a:latin typeface="Times New Roman" panose="02020603050405020304" pitchFamily="18" charset="0"/>
                <a:cs typeface="Times New Roman" panose="02020603050405020304" pitchFamily="18" charset="0"/>
              </a:rPr>
              <a:t>-ī</a:t>
            </a:r>
          </a:p>
          <a:p>
            <a:pPr marL="0" indent="0" algn="just">
              <a:lnSpc>
                <a:spcPct val="110000"/>
              </a:lnSpc>
              <a:spcBef>
                <a:spcPts val="0"/>
              </a:spcBef>
              <a:spcAft>
                <a:spcPts val="0"/>
              </a:spcAft>
              <a:buNone/>
            </a:pPr>
            <a:r>
              <a:rPr lang="it-IT" i="1">
                <a:latin typeface="Times New Roman" panose="02020603050405020304" pitchFamily="18" charset="0"/>
                <a:cs typeface="Times New Roman" panose="02020603050405020304" pitchFamily="18" charset="0"/>
              </a:rPr>
              <a:t>                          cons.+ -rŏ +s &gt; ṛs &gt; -er                                          </a:t>
            </a:r>
            <a:r>
              <a:rPr lang="it-IT">
                <a:latin typeface="Times New Roman" panose="02020603050405020304" pitchFamily="18" charset="0"/>
                <a:cs typeface="Times New Roman" panose="02020603050405020304" pitchFamily="18" charset="0"/>
              </a:rPr>
              <a:t>(n.) -</a:t>
            </a:r>
            <a:r>
              <a:rPr lang="it-IT" i="1">
                <a:latin typeface="Times New Roman" panose="02020603050405020304" pitchFamily="18" charset="0"/>
                <a:cs typeface="Times New Roman" panose="02020603050405020304" pitchFamily="18" charset="0"/>
              </a:rPr>
              <a:t>ā</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ă</a:t>
            </a:r>
          </a:p>
          <a:p>
            <a:pPr marL="0" indent="0" algn="just">
              <a:lnSpc>
                <a:spcPct val="110000"/>
              </a:lnSpc>
              <a:spcBef>
                <a:spcPts val="0"/>
              </a:spcBef>
              <a:spcAft>
                <a:spcPts val="0"/>
              </a:spcAft>
              <a:buNone/>
            </a:pPr>
            <a:r>
              <a:rPr lang="it-IT">
                <a:latin typeface="Times New Roman" panose="02020603050405020304" pitchFamily="18" charset="0"/>
                <a:cs typeface="Times New Roman" panose="02020603050405020304" pitchFamily="18" charset="0"/>
              </a:rPr>
              <a:t>                          (es</a:t>
            </a:r>
            <a:r>
              <a:rPr lang="it-IT" i="1">
                <a:latin typeface="Times New Roman" panose="02020603050405020304" pitchFamily="18" charset="0"/>
                <a:cs typeface="Times New Roman" panose="02020603050405020304" pitchFamily="18" charset="0"/>
              </a:rPr>
              <a:t>.*agros &gt; agṛs &gt; agers &gt; agerr &gt; ager</a:t>
            </a:r>
            <a:r>
              <a:rPr lang="it-IT">
                <a:latin typeface="Times New Roman" panose="02020603050405020304" pitchFamily="18" charset="0"/>
                <a:cs typeface="Times New Roman" panose="02020603050405020304" pitchFamily="18" charset="0"/>
              </a:rPr>
              <a:t>)</a:t>
            </a: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                         </a:t>
            </a:r>
            <a:r>
              <a:rPr lang="it-IT">
                <a:latin typeface="Times New Roman" panose="02020603050405020304" pitchFamily="18" charset="0"/>
                <a:cs typeface="Times New Roman" panose="02020603050405020304" pitchFamily="18" charset="0"/>
              </a:rPr>
              <a:t>(n.) </a:t>
            </a:r>
            <a:r>
              <a:rPr lang="it-IT" i="1">
                <a:latin typeface="Times New Roman" panose="02020603050405020304" pitchFamily="18" charset="0"/>
                <a:cs typeface="Times New Roman" panose="02020603050405020304" pitchFamily="18" charset="0"/>
              </a:rPr>
              <a:t>-ŏ +</a:t>
            </a:r>
            <a:r>
              <a:rPr lang="it-IT">
                <a:latin typeface="Times New Roman" panose="02020603050405020304" pitchFamily="18" charset="0"/>
                <a:cs typeface="Times New Roman" panose="02020603050405020304" pitchFamily="18" charset="0"/>
              </a:rPr>
              <a:t> -</a:t>
            </a:r>
            <a:r>
              <a:rPr lang="it-IT" i="1">
                <a:latin typeface="Times New Roman" panose="02020603050405020304" pitchFamily="18" charset="0"/>
                <a:cs typeface="Times New Roman" panose="02020603050405020304" pitchFamily="18" charset="0"/>
              </a:rPr>
              <a:t>m &gt; -ŏm &gt; -ŭm        don-</a:t>
            </a:r>
            <a:r>
              <a:rPr lang="it-IT" i="1">
                <a:solidFill>
                  <a:srgbClr val="FF0000"/>
                </a:solidFill>
                <a:latin typeface="Times New Roman" panose="02020603050405020304" pitchFamily="18" charset="0"/>
                <a:cs typeface="Times New Roman" panose="02020603050405020304" pitchFamily="18" charset="0"/>
              </a:rPr>
              <a:t>ŭm</a:t>
            </a: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Genitivo            </a:t>
            </a:r>
            <a:r>
              <a:rPr lang="it-IT" i="1">
                <a:solidFill>
                  <a:srgbClr val="FF0000"/>
                </a:solidFill>
                <a:latin typeface="Times New Roman" panose="02020603050405020304" pitchFamily="18" charset="0"/>
                <a:cs typeface="Times New Roman" panose="02020603050405020304" pitchFamily="18" charset="0"/>
              </a:rPr>
              <a:t>-ī                                                                               </a:t>
            </a:r>
            <a:r>
              <a:rPr lang="it-IT" i="1">
                <a:latin typeface="Times New Roman" panose="02020603050405020304" pitchFamily="18" charset="0"/>
                <a:cs typeface="Times New Roman" panose="02020603050405020304" pitchFamily="18" charset="0"/>
              </a:rPr>
              <a:t>*-om &gt; -um  / som</a:t>
            </a:r>
            <a:r>
              <a:rPr lang="it-IT">
                <a:latin typeface="Times New Roman" panose="02020603050405020304" pitchFamily="18" charset="0"/>
                <a:cs typeface="Times New Roman" panose="02020603050405020304" pitchFamily="18" charset="0"/>
              </a:rPr>
              <a:t>&gt; </a:t>
            </a:r>
            <a:r>
              <a:rPr lang="it-IT" i="1">
                <a:solidFill>
                  <a:srgbClr val="FF0000"/>
                </a:solidFill>
                <a:latin typeface="Times New Roman" panose="02020603050405020304" pitchFamily="18" charset="0"/>
                <a:cs typeface="Times New Roman" panose="02020603050405020304" pitchFamily="18" charset="0"/>
              </a:rPr>
              <a:t>-ōrum </a:t>
            </a:r>
          </a:p>
          <a:p>
            <a:pPr marL="0" indent="0" algn="just">
              <a:buNone/>
            </a:pPr>
            <a:r>
              <a:rPr lang="it-IT">
                <a:latin typeface="Times New Roman" panose="02020603050405020304" pitchFamily="18" charset="0"/>
                <a:cs typeface="Times New Roman" panose="02020603050405020304" pitchFamily="18" charset="0"/>
              </a:rPr>
              <a:t>                          (forse *-o+syo &gt; osio &gt; oiio &gt; eiie &gt; ī)</a:t>
            </a:r>
          </a:p>
          <a:p>
            <a:pPr marL="0" indent="0" algn="just">
              <a:buNone/>
            </a:pPr>
            <a:endParaRPr lang="it-IT" i="1">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Dativo               -ŏ+ -ei </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ōi</a:t>
            </a:r>
            <a:r>
              <a:rPr lang="it-IT">
                <a:latin typeface="Times New Roman" panose="02020603050405020304" pitchFamily="18" charset="0"/>
                <a:cs typeface="Times New Roman" panose="02020603050405020304" pitchFamily="18" charset="0"/>
              </a:rPr>
              <a:t>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ō                                                                </a:t>
            </a:r>
            <a:r>
              <a:rPr lang="it-IT" i="1">
                <a:solidFill>
                  <a:schemeClr val="tx1"/>
                </a:solidFill>
                <a:latin typeface="Times New Roman" panose="02020603050405020304" pitchFamily="18" charset="0"/>
                <a:cs typeface="Times New Roman" panose="02020603050405020304" pitchFamily="18" charset="0"/>
              </a:rPr>
              <a:t>-ŏ+- e</a:t>
            </a:r>
            <a:r>
              <a:rPr lang="it-IT" i="1">
                <a:latin typeface="Times New Roman" panose="02020603050405020304" pitchFamily="18" charset="0"/>
                <a:cs typeface="Times New Roman" panose="02020603050405020304" pitchFamily="18" charset="0"/>
              </a:rPr>
              <a:t>is</a:t>
            </a:r>
            <a:r>
              <a:rPr lang="it-IT">
                <a:latin typeface="Times New Roman" panose="02020603050405020304" pitchFamily="18" charset="0"/>
                <a:cs typeface="Times New Roman" panose="02020603050405020304" pitchFamily="18" charset="0"/>
              </a:rPr>
              <a:t> = </a:t>
            </a:r>
            <a:r>
              <a:rPr lang="it-IT" i="1">
                <a:latin typeface="Times New Roman" panose="02020603050405020304" pitchFamily="18" charset="0"/>
                <a:cs typeface="Times New Roman" panose="02020603050405020304" pitchFamily="18" charset="0"/>
              </a:rPr>
              <a:t>ois </a:t>
            </a:r>
            <a:r>
              <a:rPr lang="it-IT">
                <a:latin typeface="Times New Roman" panose="02020603050405020304" pitchFamily="18" charset="0"/>
                <a:cs typeface="Times New Roman" panose="02020603050405020304" pitchFamily="18" charset="0"/>
              </a:rPr>
              <a:t>&gt;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īs </a:t>
            </a:r>
          </a:p>
          <a:p>
            <a:pPr marL="0" indent="0" algn="just">
              <a:buNone/>
            </a:pPr>
            <a:endParaRPr lang="it-IT">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Accusativo          -ŏ +-m </a:t>
            </a:r>
            <a:r>
              <a:rPr lang="it-IT">
                <a:latin typeface="Times New Roman" panose="02020603050405020304" pitchFamily="18" charset="0"/>
                <a:cs typeface="Times New Roman" panose="02020603050405020304" pitchFamily="18" charset="0"/>
              </a:rPr>
              <a:t>&gt; -</a:t>
            </a:r>
            <a:r>
              <a:rPr lang="it-IT" i="1">
                <a:latin typeface="Times New Roman" panose="02020603050405020304" pitchFamily="18" charset="0"/>
                <a:cs typeface="Times New Roman" panose="02020603050405020304" pitchFamily="18" charset="0"/>
              </a:rPr>
              <a:t>ŏm</a:t>
            </a:r>
            <a:r>
              <a:rPr lang="it-IT">
                <a:latin typeface="Times New Roman" panose="02020603050405020304" pitchFamily="18" charset="0"/>
                <a:cs typeface="Times New Roman" panose="02020603050405020304" pitchFamily="18" charset="0"/>
              </a:rPr>
              <a:t> &gt; -</a:t>
            </a:r>
            <a:r>
              <a:rPr lang="it-IT" i="1">
                <a:solidFill>
                  <a:srgbClr val="FF0000"/>
                </a:solidFill>
                <a:latin typeface="Times New Roman" panose="02020603050405020304" pitchFamily="18" charset="0"/>
                <a:cs typeface="Times New Roman" panose="02020603050405020304" pitchFamily="18" charset="0"/>
              </a:rPr>
              <a:t>ŭm                                                        </a:t>
            </a:r>
            <a:r>
              <a:rPr lang="it-IT" i="1">
                <a:solidFill>
                  <a:schemeClr val="tx1"/>
                </a:solidFill>
                <a:latin typeface="Times New Roman" panose="02020603050405020304" pitchFamily="18" charset="0"/>
                <a:cs typeface="Times New Roman" panose="02020603050405020304" pitchFamily="18" charset="0"/>
              </a:rPr>
              <a:t>-ŏ+-*</a:t>
            </a:r>
            <a:r>
              <a:rPr lang="it-IT" i="1">
                <a:latin typeface="Times New Roman" panose="02020603050405020304" pitchFamily="18" charset="0"/>
                <a:cs typeface="Times New Roman" panose="02020603050405020304" pitchFamily="18" charset="0"/>
              </a:rPr>
              <a:t>ns &gt; </a:t>
            </a:r>
            <a:r>
              <a:rPr lang="it-IT">
                <a:solidFill>
                  <a:srgbClr val="FF0000"/>
                </a:solidFill>
                <a:latin typeface="Times New Roman" panose="02020603050405020304" pitchFamily="18" charset="0"/>
                <a:cs typeface="Times New Roman" panose="02020603050405020304" pitchFamily="18" charset="0"/>
              </a:rPr>
              <a:t>-</a:t>
            </a:r>
            <a:r>
              <a:rPr lang="it-IT" i="1">
                <a:solidFill>
                  <a:srgbClr val="FF0000"/>
                </a:solidFill>
                <a:latin typeface="Times New Roman" panose="02020603050405020304" pitchFamily="18" charset="0"/>
                <a:cs typeface="Times New Roman" panose="02020603050405020304" pitchFamily="18" charset="0"/>
              </a:rPr>
              <a:t>ōs </a:t>
            </a:r>
          </a:p>
          <a:p>
            <a:pPr marL="0" indent="0" algn="just">
              <a:buNone/>
            </a:pPr>
            <a:r>
              <a:rPr lang="it-IT">
                <a:latin typeface="Times New Roman" panose="02020603050405020304" pitchFamily="18" charset="0"/>
                <a:cs typeface="Times New Roman" panose="02020603050405020304" pitchFamily="18" charset="0"/>
              </a:rPr>
              <a:t>                                                                                                                    (n.) = nom.</a:t>
            </a:r>
          </a:p>
          <a:p>
            <a:pPr marL="0" indent="0" algn="just">
              <a:buNone/>
            </a:pPr>
            <a:r>
              <a:rPr lang="it-IT" i="1">
                <a:latin typeface="Times New Roman" panose="02020603050405020304" pitchFamily="18" charset="0"/>
                <a:cs typeface="Times New Roman" panose="02020603050405020304" pitchFamily="18" charset="0"/>
              </a:rPr>
              <a:t>Vocativo             </a:t>
            </a:r>
            <a:r>
              <a:rPr lang="it-IT">
                <a:solidFill>
                  <a:srgbClr val="FF0000"/>
                </a:solidFill>
                <a:latin typeface="Times New Roman" panose="02020603050405020304" pitchFamily="18" charset="0"/>
                <a:cs typeface="Times New Roman" panose="02020603050405020304" pitchFamily="18" charset="0"/>
              </a:rPr>
              <a:t>-ĕ                                                                                      </a:t>
            </a:r>
            <a:r>
              <a:rPr lang="it-IT">
                <a:solidFill>
                  <a:schemeClr val="tx1"/>
                </a:solidFill>
                <a:latin typeface="Times New Roman" panose="02020603050405020304" pitchFamily="18" charset="0"/>
                <a:cs typeface="Times New Roman" panose="02020603050405020304" pitchFamily="18" charset="0"/>
              </a:rPr>
              <a:t>= nom.</a:t>
            </a:r>
            <a:endParaRPr lang="it-IT" i="1">
              <a:solidFill>
                <a:schemeClr val="tx1"/>
              </a:solidFill>
              <a:latin typeface="Times New Roman" panose="02020603050405020304" pitchFamily="18" charset="0"/>
              <a:cs typeface="Times New Roman" panose="02020603050405020304" pitchFamily="18" charset="0"/>
            </a:endParaRPr>
          </a:p>
          <a:p>
            <a:pPr marL="0" indent="0" algn="just">
              <a:buNone/>
            </a:pPr>
            <a:r>
              <a:rPr lang="it-IT">
                <a:latin typeface="Times New Roman" panose="02020603050405020304" pitchFamily="18" charset="0"/>
                <a:cs typeface="Times New Roman" panose="02020603050405020304" pitchFamily="18" charset="0"/>
              </a:rPr>
              <a:t>                           tema -</a:t>
            </a:r>
            <a:r>
              <a:rPr lang="it-IT" i="1">
                <a:latin typeface="Times New Roman" panose="02020603050405020304" pitchFamily="18" charset="0"/>
                <a:cs typeface="Times New Roman" panose="02020603050405020304" pitchFamily="18" charset="0"/>
              </a:rPr>
              <a:t>rŏ   = nom.</a:t>
            </a:r>
            <a:endParaRPr lang="it-IT">
              <a:latin typeface="Times New Roman" panose="02020603050405020304" pitchFamily="18" charset="0"/>
              <a:cs typeface="Times New Roman" panose="02020603050405020304" pitchFamily="18" charset="0"/>
            </a:endParaRPr>
          </a:p>
          <a:p>
            <a:pPr marL="0" indent="0" algn="just">
              <a:buNone/>
            </a:pPr>
            <a:r>
              <a:rPr lang="it-IT" i="1">
                <a:latin typeface="Times New Roman" panose="02020603050405020304" pitchFamily="18" charset="0"/>
                <a:cs typeface="Times New Roman" panose="02020603050405020304" pitchFamily="18" charset="0"/>
              </a:rPr>
              <a:t>Ablativo            -ŏ +-d &gt; -</a:t>
            </a:r>
            <a:r>
              <a:rPr lang="it-IT" i="1">
                <a:solidFill>
                  <a:srgbClr val="FF0000"/>
                </a:solidFill>
                <a:latin typeface="Times New Roman" panose="02020603050405020304" pitchFamily="18" charset="0"/>
                <a:cs typeface="Times New Roman" panose="02020603050405020304" pitchFamily="18" charset="0"/>
              </a:rPr>
              <a:t> </a:t>
            </a:r>
            <a:r>
              <a:rPr lang="it-IT" i="1">
                <a:solidFill>
                  <a:schemeClr val="tx1"/>
                </a:solidFill>
                <a:latin typeface="Times New Roman" panose="02020603050405020304" pitchFamily="18" charset="0"/>
                <a:cs typeface="Times New Roman" panose="02020603050405020304" pitchFamily="18" charset="0"/>
              </a:rPr>
              <a:t>o</a:t>
            </a:r>
            <a:r>
              <a:rPr lang="it-IT" i="1">
                <a:latin typeface="Times New Roman" panose="02020603050405020304" pitchFamily="18" charset="0"/>
                <a:cs typeface="Times New Roman" panose="02020603050405020304" pitchFamily="18" charset="0"/>
              </a:rPr>
              <a:t>d   &gt; </a:t>
            </a:r>
            <a:r>
              <a:rPr lang="it-IT" i="1">
                <a:solidFill>
                  <a:srgbClr val="FF0000"/>
                </a:solidFill>
                <a:latin typeface="Times New Roman" panose="02020603050405020304" pitchFamily="18" charset="0"/>
                <a:cs typeface="Times New Roman" panose="02020603050405020304" pitchFamily="18" charset="0"/>
              </a:rPr>
              <a:t>-ō                                                           </a:t>
            </a:r>
            <a:r>
              <a:rPr lang="it-IT" i="1">
                <a:solidFill>
                  <a:schemeClr val="tx1"/>
                </a:solidFill>
                <a:latin typeface="Times New Roman" panose="02020603050405020304" pitchFamily="18" charset="0"/>
                <a:cs typeface="Times New Roman" panose="02020603050405020304" pitchFamily="18" charset="0"/>
              </a:rPr>
              <a:t>= </a:t>
            </a:r>
            <a:r>
              <a:rPr lang="it-IT">
                <a:solidFill>
                  <a:schemeClr val="tx1"/>
                </a:solidFill>
                <a:latin typeface="Times New Roman" panose="02020603050405020304" pitchFamily="18" charset="0"/>
                <a:cs typeface="Times New Roman" panose="02020603050405020304" pitchFamily="18" charset="0"/>
              </a:rPr>
              <a:t>dat.</a:t>
            </a:r>
          </a:p>
        </p:txBody>
      </p:sp>
      <p:cxnSp>
        <p:nvCxnSpPr>
          <p:cNvPr id="4" name="Connettore diritto 3">
            <a:extLst>
              <a:ext uri="{FF2B5EF4-FFF2-40B4-BE49-F238E27FC236}">
                <a16:creationId xmlns:a16="http://schemas.microsoft.com/office/drawing/2014/main" id="{DCA80349-D5C4-4D78-80DB-E3ACA1537F4B}"/>
              </a:ext>
            </a:extLst>
          </p:cNvPr>
          <p:cNvCxnSpPr>
            <a:cxnSpLocks/>
          </p:cNvCxnSpPr>
          <p:nvPr/>
        </p:nvCxnSpPr>
        <p:spPr>
          <a:xfrm>
            <a:off x="7894040" y="0"/>
            <a:ext cx="0" cy="685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0A917BA5-80D2-4A46-AB64-DFB27F8C5CBE}"/>
              </a:ext>
            </a:extLst>
          </p:cNvPr>
          <p:cNvCxnSpPr>
            <a:cxnSpLocks/>
          </p:cNvCxnSpPr>
          <p:nvPr/>
        </p:nvCxnSpPr>
        <p:spPr>
          <a:xfrm>
            <a:off x="0" y="292775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895ED2C8-FC05-4229-B842-382E7697EB5B}"/>
              </a:ext>
            </a:extLst>
          </p:cNvPr>
          <p:cNvCxnSpPr/>
          <p:nvPr/>
        </p:nvCxnSpPr>
        <p:spPr>
          <a:xfrm flipV="1">
            <a:off x="0" y="3749879"/>
            <a:ext cx="12192000" cy="5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81543457-7E86-4043-82E1-4F596E4D54C0}"/>
              </a:ext>
            </a:extLst>
          </p:cNvPr>
          <p:cNvCxnSpPr>
            <a:cxnSpLocks/>
          </p:cNvCxnSpPr>
          <p:nvPr/>
        </p:nvCxnSpPr>
        <p:spPr>
          <a:xfrm>
            <a:off x="0" y="45468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F6708E50-A296-4962-BD2C-B740BDA84291}"/>
              </a:ext>
            </a:extLst>
          </p:cNvPr>
          <p:cNvCxnSpPr>
            <a:cxnSpLocks/>
          </p:cNvCxnSpPr>
          <p:nvPr/>
        </p:nvCxnSpPr>
        <p:spPr>
          <a:xfrm>
            <a:off x="0" y="554512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72FD4E24-ABAE-4DB0-9B71-87BF85A2E7B9}"/>
              </a:ext>
            </a:extLst>
          </p:cNvPr>
          <p:cNvCxnSpPr>
            <a:cxnSpLocks/>
          </p:cNvCxnSpPr>
          <p:nvPr/>
        </p:nvCxnSpPr>
        <p:spPr>
          <a:xfrm flipV="1">
            <a:off x="0" y="6274965"/>
            <a:ext cx="12192000" cy="58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046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68DCEB1-BC2E-42D9-9ED4-C00463647A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649" y="989046"/>
            <a:ext cx="10226351" cy="5113174"/>
          </a:xfrm>
        </p:spPr>
      </p:pic>
    </p:spTree>
    <p:extLst>
      <p:ext uri="{BB962C8B-B14F-4D97-AF65-F5344CB8AC3E}">
        <p14:creationId xmlns:p14="http://schemas.microsoft.com/office/powerpoint/2010/main" val="14008787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78A3D923-9348-45E3-A918-C6D4D1A000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561" y="108784"/>
            <a:ext cx="11333528" cy="6708293"/>
          </a:xfrm>
          <a:blipFill>
            <a:blip r:embed="rId3"/>
            <a:tile tx="0" ty="0" sx="100000" sy="100000" flip="none" algn="tl"/>
          </a:blipFill>
        </p:spPr>
      </p:pic>
      <p:sp>
        <p:nvSpPr>
          <p:cNvPr id="10" name="CasellaDiTesto 9">
            <a:extLst>
              <a:ext uri="{FF2B5EF4-FFF2-40B4-BE49-F238E27FC236}">
                <a16:creationId xmlns:a16="http://schemas.microsoft.com/office/drawing/2014/main" id="{012E5E45-53A9-4755-82AE-02734CBD4843}"/>
              </a:ext>
            </a:extLst>
          </p:cNvPr>
          <p:cNvSpPr txBox="1"/>
          <p:nvPr/>
        </p:nvSpPr>
        <p:spPr>
          <a:xfrm>
            <a:off x="763398" y="352338"/>
            <a:ext cx="2692866" cy="923330"/>
          </a:xfrm>
          <a:prstGeom prst="rect">
            <a:avLst/>
          </a:prstGeom>
          <a:noFill/>
          <a:ln w="12700">
            <a:solidFill>
              <a:schemeClr val="accent5">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Temi in consonante e temi in vocale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83992A">
                    <a:lumMod val="75000"/>
                  </a:srgbClr>
                </a:solidFill>
                <a:effectLst/>
                <a:uLnTx/>
                <a:uFillTx/>
                <a:latin typeface="Times New Roman" panose="02020603050405020304" pitchFamily="18" charset="0"/>
                <a:ea typeface="+mn-ea"/>
                <a:cs typeface="Times New Roman" panose="02020603050405020304" pitchFamily="18" charset="0"/>
              </a:rPr>
              <a:t>(III declinazione) </a:t>
            </a:r>
          </a:p>
        </p:txBody>
      </p:sp>
    </p:spTree>
    <p:extLst>
      <p:ext uri="{BB962C8B-B14F-4D97-AF65-F5344CB8AC3E}">
        <p14:creationId xmlns:p14="http://schemas.microsoft.com/office/powerpoint/2010/main" val="2738877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o">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10.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3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6.xml><?xml version="1.0" encoding="utf-8"?>
<a:theme xmlns:a="http://schemas.openxmlformats.org/drawingml/2006/main" name="4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7.xml><?xml version="1.0" encoding="utf-8"?>
<a:theme xmlns:a="http://schemas.openxmlformats.org/drawingml/2006/main" name="5_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8.xml><?xml version="1.0" encoding="utf-8"?>
<a:theme xmlns:a="http://schemas.openxmlformats.org/drawingml/2006/main" name="6_Organico">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9.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26519</Words>
  <Application>Microsoft Office PowerPoint</Application>
  <PresentationFormat>Widescreen</PresentationFormat>
  <Paragraphs>2517</Paragraphs>
  <Slides>256</Slides>
  <Notes>0</Notes>
  <HiddenSlides>0</HiddenSlides>
  <MMClips>0</MMClips>
  <ScaleCrop>false</ScaleCrop>
  <HeadingPairs>
    <vt:vector size="6" baseType="variant">
      <vt:variant>
        <vt:lpstr>Caratteri utilizzati</vt:lpstr>
      </vt:variant>
      <vt:variant>
        <vt:i4>9</vt:i4>
      </vt:variant>
      <vt:variant>
        <vt:lpstr>Tema</vt:lpstr>
      </vt:variant>
      <vt:variant>
        <vt:i4>10</vt:i4>
      </vt:variant>
      <vt:variant>
        <vt:lpstr>Titoli diapositive</vt:lpstr>
      </vt:variant>
      <vt:variant>
        <vt:i4>256</vt:i4>
      </vt:variant>
    </vt:vector>
  </HeadingPairs>
  <TitlesOfParts>
    <vt:vector size="275" baseType="lpstr">
      <vt:lpstr>Algerian</vt:lpstr>
      <vt:lpstr>Arial</vt:lpstr>
      <vt:lpstr>Calibri</vt:lpstr>
      <vt:lpstr>Calibri Light</vt:lpstr>
      <vt:lpstr>Garamond</vt:lpstr>
      <vt:lpstr>georgia</vt:lpstr>
      <vt:lpstr>Symbol</vt:lpstr>
      <vt:lpstr>Times New Roman</vt:lpstr>
      <vt:lpstr>Wingdings</vt:lpstr>
      <vt:lpstr>Organico</vt:lpstr>
      <vt:lpstr>1_Organico</vt:lpstr>
      <vt:lpstr>Tema di Office</vt:lpstr>
      <vt:lpstr>2_Organico</vt:lpstr>
      <vt:lpstr>3_Organico</vt:lpstr>
      <vt:lpstr>4_Organico</vt:lpstr>
      <vt:lpstr>5_Organico</vt:lpstr>
      <vt:lpstr>6_Organico</vt:lpstr>
      <vt:lpstr>1_Tema di Office</vt:lpstr>
      <vt:lpstr>2_Tema di Office</vt:lpstr>
      <vt:lpstr>  Corso di  Grammatica Latina  (a.a. 2020-2021) </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                                   La grammatica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 lingua latina  </vt:lpstr>
      <vt:lpstr>Presentazione standard di PowerPoint</vt:lpstr>
      <vt:lpstr>Presentazione standard di PowerPoint</vt:lpstr>
      <vt:lpstr>Presentazione standard di PowerPoint</vt:lpstr>
      <vt:lpstr>Presentazione standard di PowerPoint</vt:lpstr>
      <vt:lpstr>                                   La lingua latina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 lingua latina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Grammatica storica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Grammatica storica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 Testi   </vt:lpstr>
      <vt:lpstr>Presentazione standard di PowerPoint</vt:lpstr>
      <vt:lpstr>Presentazione standard di PowerPoint</vt:lpstr>
      <vt:lpstr>                                   I Testi   </vt:lpstr>
      <vt:lpstr>Varrone  De lingua Latina X 72-78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Cicerone De oratore  I, 149-159 </vt:lpstr>
      <vt:lpstr>Presentazione standard di PowerPoint</vt:lpstr>
      <vt:lpstr>Presentazione standard di PowerPoint</vt:lpstr>
      <vt:lpstr>Presentazione standard di PowerPoint</vt:lpstr>
      <vt:lpstr>Orazio Ars poetica  vv. 38-72 </vt:lpstr>
      <vt:lpstr>Presentazione standard di PowerPoint</vt:lpstr>
      <vt:lpstr>Quintiliano Institutio oratoria I 4 </vt:lpstr>
      <vt:lpstr>Presentazione standard di PowerPoint</vt:lpstr>
      <vt:lpstr>Presentazione standard di PowerPoint</vt:lpstr>
      <vt:lpstr>Presentazione standard di PowerPoint</vt:lpstr>
      <vt:lpstr>Presentazione standard di PowerPoint</vt:lpstr>
      <vt:lpstr>Presentazione standard di PowerPoint</vt:lpstr>
      <vt:lpstr>Plinio il Giovane Epistulae VII 9 </vt:lpstr>
      <vt:lpstr>Presentazione standard di PowerPoint</vt:lpstr>
      <vt:lpstr>Presentazione standard di PowerPoint</vt:lpstr>
      <vt:lpstr>Presentazione standard di PowerPoint</vt:lpstr>
      <vt:lpstr>Macrobio Saturnalia V 1 </vt:lpstr>
      <vt:lpstr>Presentazione standard di PowerPoint</vt:lpstr>
      <vt:lpstr>Presentazione standard di PowerPoint</vt:lpstr>
      <vt:lpstr>Presentazione standard di PowerPoint</vt:lpstr>
      <vt:lpstr>                                   I Testi   </vt:lpstr>
      <vt:lpstr>Presentazione standard di PowerPoint</vt:lpstr>
      <vt:lpstr>Presentazione standard di PowerPoint</vt:lpstr>
      <vt:lpstr>Lucrezio De rerum natura </vt:lpstr>
      <vt:lpstr>Il testo di Lucrezio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Virgilio Georg. II 136-258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Manilio Astronomica I 1-90 </vt:lpstr>
      <vt:lpstr>Presentazione standard di PowerPoint</vt:lpstr>
      <vt:lpstr>Presentazione standard di PowerPoint</vt:lpstr>
      <vt:lpstr>Presentazione standard di PowerPoint</vt:lpstr>
      <vt:lpstr>                                   I Testi   </vt:lpstr>
      <vt:lpstr>Ovidio Metamorphoses I 1-112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Lucano Pharsalia X 199-271 </vt:lpstr>
      <vt:lpstr>Presentazione standard di PowerPoint</vt:lpstr>
      <vt:lpstr>Presentazione standard di PowerPoint</vt:lpstr>
      <vt:lpstr>Presentazione standard di PowerPoint</vt:lpstr>
      <vt:lpstr>Presentazione standard di PowerPoint</vt:lpstr>
      <vt:lpstr>                                   I Testi   </vt:lpstr>
      <vt:lpstr>Seneca  Naturales Quaestiones  I praef. 1-8 e 16-17; I 3,1-5 </vt:lpstr>
      <vt:lpstr>Presentazione standard di PowerPoint</vt:lpstr>
      <vt:lpstr>Presentazione standard di PowerPoint</vt:lpstr>
      <vt:lpstr>Presentazione standard di PowerPoint</vt:lpstr>
      <vt:lpstr>Presentazione standard di PowerPoint</vt:lpstr>
      <vt:lpstr>                                   I Testi   </vt:lpstr>
      <vt:lpstr>Stazio Silvae II 2 Marziale Epigr. IV 64 e VI 42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 Testi   </vt:lpstr>
      <vt:lpstr>Presentazione standard di PowerPoint</vt:lpstr>
      <vt:lpstr>Ausonio Mosella vv. 1-81  </vt:lpstr>
      <vt:lpstr>Presentazione standard di PowerPoint</vt:lpstr>
      <vt:lpstr>Ausonio: La Mosella</vt:lpstr>
      <vt:lpstr>Presentazione standard di PowerPoint</vt:lpstr>
      <vt:lpstr>Esempi di analisi intertestuale (vv. 1-81)</vt:lpstr>
      <vt:lpstr>Presentazione standard di PowerPoint</vt:lpstr>
      <vt:lpstr>Claudiano De raptu Proserpinae I, 143-191  Carm.min. 26, 45-100</vt:lpstr>
      <vt:lpstr>Presentazione standard di PowerPoint</vt:lpstr>
      <vt:lpstr>Presentazione standard di PowerPoint</vt:lpstr>
      <vt:lpstr>Presentazione standard di PowerPoint</vt:lpstr>
      <vt:lpstr>Presentazione standard di PowerPoint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Grammatica Latina  (a.a. 2020-2021)</dc:title>
  <dc:creator>Luciana Furbetta</dc:creator>
  <cp:lastModifiedBy>Luciana Furbetta</cp:lastModifiedBy>
  <cp:revision>9</cp:revision>
  <dcterms:created xsi:type="dcterms:W3CDTF">2021-05-20T14:21:52Z</dcterms:created>
  <dcterms:modified xsi:type="dcterms:W3CDTF">2021-05-20T15:49:20Z</dcterms:modified>
</cp:coreProperties>
</file>