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66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738C95-AB4B-430B-9F28-ACDD638C74BC}" type="datetimeFigureOut">
              <a:rPr lang="it-IT" smtClean="0"/>
              <a:t>20/05/2021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C4454D-FC31-4EDB-BE86-5E0CA67525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0023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09FF1-6E0E-4DF4-963F-726E0C3C74EF}" type="datetimeFigureOut">
              <a:rPr lang="it-IT" smtClean="0"/>
              <a:t>20/05/2021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FBDDA-4B42-4DB0-A582-F11D9F4BDF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4171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09FF1-6E0E-4DF4-963F-726E0C3C74EF}" type="datetimeFigureOut">
              <a:rPr lang="it-IT" smtClean="0"/>
              <a:t>20/05/2021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FBDDA-4B42-4DB0-A582-F11D9F4BDF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9036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09FF1-6E0E-4DF4-963F-726E0C3C74EF}" type="datetimeFigureOut">
              <a:rPr lang="it-IT" smtClean="0"/>
              <a:t>20/05/2021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FBDDA-4B42-4DB0-A582-F11D9F4BDF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60723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755650" y="188913"/>
            <a:ext cx="6192838" cy="719137"/>
          </a:xfrm>
          <a:prstGeom prst="rect">
            <a:avLst/>
          </a:prstGeom>
        </p:spPr>
        <p:txBody>
          <a:bodyPr wrap="none" anchor="b"/>
          <a:lstStyle/>
          <a:p>
            <a:pPr eaLnBrk="0" hangingPunct="0">
              <a:defRPr/>
            </a:pPr>
            <a:endParaRPr lang="en-US" sz="2800" dirty="0">
              <a:solidFill>
                <a:schemeClr val="bg1"/>
              </a:solidFill>
              <a:latin typeface="Rdg Vesta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755650" y="1557338"/>
            <a:ext cx="7931150" cy="4343400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lnSpc>
                <a:spcPct val="110000"/>
              </a:lnSpc>
              <a:spcBef>
                <a:spcPct val="20000"/>
              </a:spcBef>
              <a:buClr>
                <a:schemeClr val="hlink"/>
              </a:buClr>
              <a:buFontTx/>
              <a:buChar char="•"/>
              <a:defRPr/>
            </a:pPr>
            <a:endParaRPr lang="en-US" sz="2400" dirty="0">
              <a:solidFill>
                <a:srgbClr val="000000"/>
              </a:solidFill>
              <a:latin typeface="Rdg Vest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38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09FF1-6E0E-4DF4-963F-726E0C3C74EF}" type="datetimeFigureOut">
              <a:rPr lang="it-IT" smtClean="0"/>
              <a:t>20/05/2021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FBDDA-4B42-4DB0-A582-F11D9F4BDF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0916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09FF1-6E0E-4DF4-963F-726E0C3C74EF}" type="datetimeFigureOut">
              <a:rPr lang="it-IT" smtClean="0"/>
              <a:t>20/05/2021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FBDDA-4B42-4DB0-A582-F11D9F4BDF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1859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09FF1-6E0E-4DF4-963F-726E0C3C74EF}" type="datetimeFigureOut">
              <a:rPr lang="it-IT" smtClean="0"/>
              <a:t>20/05/2021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FBDDA-4B42-4DB0-A582-F11D9F4BDF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8168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09FF1-6E0E-4DF4-963F-726E0C3C74EF}" type="datetimeFigureOut">
              <a:rPr lang="it-IT" smtClean="0"/>
              <a:t>20/05/2021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FBDDA-4B42-4DB0-A582-F11D9F4BDF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9373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09FF1-6E0E-4DF4-963F-726E0C3C74EF}" type="datetimeFigureOut">
              <a:rPr lang="it-IT" smtClean="0"/>
              <a:t>20/05/2021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FBDDA-4B42-4DB0-A582-F11D9F4BDF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0459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09FF1-6E0E-4DF4-963F-726E0C3C74EF}" type="datetimeFigureOut">
              <a:rPr lang="it-IT" smtClean="0"/>
              <a:t>20/05/2021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FBDDA-4B42-4DB0-A582-F11D9F4BDF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8580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09FF1-6E0E-4DF4-963F-726E0C3C74EF}" type="datetimeFigureOut">
              <a:rPr lang="it-IT" smtClean="0"/>
              <a:t>20/05/2021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FBDDA-4B42-4DB0-A582-F11D9F4BDF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9350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09FF1-6E0E-4DF4-963F-726E0C3C74EF}" type="datetimeFigureOut">
              <a:rPr lang="it-IT" smtClean="0"/>
              <a:t>20/05/2021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FBDDA-4B42-4DB0-A582-F11D9F4BDF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3742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09FF1-6E0E-4DF4-963F-726E0C3C74EF}" type="datetimeFigureOut">
              <a:rPr lang="it-IT" smtClean="0"/>
              <a:t>20/05/2021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BFBDDA-4B42-4DB0-A582-F11D9F4BDF6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2336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jpeg"/><Relationship Id="rId7" Type="http://schemas.microsoft.com/office/2007/relationships/hdphoto" Target="../media/hdphoto1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4.jpeg"/><Relationship Id="rId7" Type="http://schemas.openxmlformats.org/officeDocument/2006/relationships/image" Target="../media/image3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6.wdp"/><Relationship Id="rId5" Type="http://schemas.openxmlformats.org/officeDocument/2006/relationships/image" Target="../media/image40.png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00" y="1268760"/>
            <a:ext cx="7200000" cy="481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2123728" y="620688"/>
            <a:ext cx="2649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TiO</a:t>
            </a:r>
            <a:r>
              <a:rPr lang="en-US" sz="2400" b="1" baseline="-25000" dirty="0" smtClean="0">
                <a:solidFill>
                  <a:srgbClr val="FF0000"/>
                </a:solidFill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</a:rPr>
              <a:t> polymorphs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4642174" y="6381328"/>
            <a:ext cx="43910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/>
              <a:t>Appl</a:t>
            </a:r>
            <a:r>
              <a:rPr lang="it-IT" dirty="0"/>
              <a:t>. </a:t>
            </a:r>
            <a:r>
              <a:rPr lang="it-IT" dirty="0" err="1"/>
              <a:t>Catal</a:t>
            </a:r>
            <a:r>
              <a:rPr lang="it-IT" dirty="0"/>
              <a:t>. A - Gen. 2016, 518, 167–175</a:t>
            </a:r>
          </a:p>
        </p:txBody>
      </p:sp>
    </p:spTree>
    <p:extLst>
      <p:ext uri="{BB962C8B-B14F-4D97-AF65-F5344CB8AC3E}">
        <p14:creationId xmlns:p14="http://schemas.microsoft.com/office/powerpoint/2010/main" val="321438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69" t="50000"/>
          <a:stretch/>
        </p:blipFill>
        <p:spPr bwMode="auto">
          <a:xfrm>
            <a:off x="2339752" y="744050"/>
            <a:ext cx="5544016" cy="5653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651148" y="415120"/>
            <a:ext cx="4996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MWCNT/Pd@TiO</a:t>
            </a:r>
            <a:r>
              <a:rPr lang="en-US" sz="2400" baseline="-25000" dirty="0" smtClean="0">
                <a:solidFill>
                  <a:srgbClr val="FF0000"/>
                </a:solidFill>
              </a:rPr>
              <a:t>2</a:t>
            </a:r>
            <a:r>
              <a:rPr lang="en-US" sz="2400" dirty="0" smtClean="0">
                <a:solidFill>
                  <a:srgbClr val="FF0000"/>
                </a:solidFill>
              </a:rPr>
              <a:t> hybrid materials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5220072" y="6472669"/>
            <a:ext cx="3762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​Green </a:t>
            </a:r>
            <a:r>
              <a:rPr lang="it-IT" dirty="0" err="1"/>
              <a:t>Chem</a:t>
            </a:r>
            <a:r>
              <a:rPr lang="it-IT" dirty="0"/>
              <a:t>. 2017, 19, 2379-2389</a:t>
            </a:r>
          </a:p>
        </p:txBody>
      </p:sp>
    </p:spTree>
    <p:extLst>
      <p:ext uri="{BB962C8B-B14F-4D97-AF65-F5344CB8AC3E}">
        <p14:creationId xmlns:p14="http://schemas.microsoft.com/office/powerpoint/2010/main" val="333156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51148" y="415120"/>
            <a:ext cx="4996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MWCNT/Pd@TiO</a:t>
            </a:r>
            <a:r>
              <a:rPr lang="en-US" sz="2400" baseline="-25000" dirty="0" smtClean="0">
                <a:solidFill>
                  <a:srgbClr val="FF0000"/>
                </a:solidFill>
              </a:rPr>
              <a:t>2</a:t>
            </a:r>
            <a:r>
              <a:rPr lang="en-US" sz="2400" dirty="0" smtClean="0">
                <a:solidFill>
                  <a:srgbClr val="FF0000"/>
                </a:solidFill>
              </a:rPr>
              <a:t> hybrid materials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00" y="1683280"/>
            <a:ext cx="7200000" cy="4416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3701597" y="1108845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EDS mapping</a:t>
            </a:r>
            <a:endParaRPr lang="en-US" dirty="0"/>
          </a:p>
        </p:txBody>
      </p:sp>
      <p:sp>
        <p:nvSpPr>
          <p:cNvPr id="6" name="Rettangolo 5"/>
          <p:cNvSpPr/>
          <p:nvPr/>
        </p:nvSpPr>
        <p:spPr>
          <a:xfrm>
            <a:off x="5220072" y="6472669"/>
            <a:ext cx="3762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​Green </a:t>
            </a:r>
            <a:r>
              <a:rPr lang="it-IT" dirty="0" err="1"/>
              <a:t>Chem</a:t>
            </a:r>
            <a:r>
              <a:rPr lang="it-IT" dirty="0"/>
              <a:t>. 2017, 19, 2379-2389</a:t>
            </a:r>
          </a:p>
        </p:txBody>
      </p:sp>
    </p:spTree>
    <p:extLst>
      <p:ext uri="{BB962C8B-B14F-4D97-AF65-F5344CB8AC3E}">
        <p14:creationId xmlns:p14="http://schemas.microsoft.com/office/powerpoint/2010/main" val="304170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631" y="153993"/>
            <a:ext cx="5848857" cy="6227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420324" y="2182504"/>
            <a:ext cx="28614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Fe@CNT</a:t>
            </a:r>
            <a:r>
              <a:rPr lang="en-US" sz="2400" dirty="0" smtClean="0">
                <a:solidFill>
                  <a:srgbClr val="FF0000"/>
                </a:solidFill>
              </a:rPr>
              <a:t>/Pd@TiO</a:t>
            </a:r>
            <a:r>
              <a:rPr lang="en-US" sz="2400" baseline="-25000" dirty="0" smtClean="0">
                <a:solidFill>
                  <a:srgbClr val="FF0000"/>
                </a:solidFill>
              </a:rPr>
              <a:t>2</a:t>
            </a:r>
            <a:endParaRPr lang="en-US" sz="2400" dirty="0">
              <a:solidFill>
                <a:srgbClr val="FF0000"/>
              </a:solidFill>
            </a:endParaRPr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hybrid materials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0" y="3140968"/>
            <a:ext cx="336612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A) low magnification and B) high </a:t>
            </a:r>
            <a:r>
              <a:rPr lang="en-US" sz="1400" dirty="0" smtClean="0"/>
              <a:t>magnification HRTEM </a:t>
            </a:r>
            <a:r>
              <a:rPr lang="en-US" sz="1400" dirty="0"/>
              <a:t>and C) HAADF-STEM images </a:t>
            </a:r>
            <a:r>
              <a:rPr lang="en-US" sz="1400" dirty="0" smtClean="0"/>
              <a:t>of sample </a:t>
            </a:r>
            <a:r>
              <a:rPr lang="en-US" sz="1400" dirty="0" err="1" smtClean="0"/>
              <a:t>Fe@CNTs</a:t>
            </a:r>
            <a:r>
              <a:rPr lang="en-US" sz="1400" dirty="0" smtClean="0"/>
              <a:t>/Pd@TiO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-magn </a:t>
            </a:r>
            <a:r>
              <a:rPr lang="en-US" sz="1400" dirty="0"/>
              <a:t>thermally </a:t>
            </a:r>
            <a:r>
              <a:rPr lang="en-US" sz="1400" dirty="0" smtClean="0"/>
              <a:t>treated (</a:t>
            </a:r>
            <a:r>
              <a:rPr lang="en-US" sz="1400" dirty="0"/>
              <a:t>inset of C: magnification showing the individual </a:t>
            </a:r>
            <a:r>
              <a:rPr lang="en-US" sz="1400" dirty="0" err="1" smtClean="0"/>
              <a:t>Pd</a:t>
            </a:r>
            <a:r>
              <a:rPr lang="en-US" sz="1400" dirty="0" smtClean="0"/>
              <a:t> NPs</a:t>
            </a:r>
            <a:r>
              <a:rPr lang="en-US" sz="1400" dirty="0"/>
              <a:t>); D) EDX mapping showing carbon (red) </a:t>
            </a:r>
            <a:r>
              <a:rPr lang="en-US" sz="1400" dirty="0" smtClean="0"/>
              <a:t>and iron </a:t>
            </a:r>
            <a:r>
              <a:rPr lang="en-US" sz="1400" dirty="0"/>
              <a:t>(green); E) EDX mapping showing </a:t>
            </a:r>
            <a:r>
              <a:rPr lang="en-US" sz="1400" dirty="0" smtClean="0"/>
              <a:t>titanium (</a:t>
            </a:r>
            <a:r>
              <a:rPr lang="en-US" sz="1400" dirty="0"/>
              <a:t>blue), oxygen (red) and iron (green). (For </a:t>
            </a:r>
            <a:r>
              <a:rPr lang="en-US" sz="1400" dirty="0" smtClean="0"/>
              <a:t>interpretation of </a:t>
            </a:r>
            <a:r>
              <a:rPr lang="en-US" sz="1400" dirty="0"/>
              <a:t>the references to </a:t>
            </a:r>
            <a:r>
              <a:rPr lang="en-US" sz="1400" dirty="0" err="1"/>
              <a:t>colour</a:t>
            </a:r>
            <a:r>
              <a:rPr lang="en-US" sz="1400" dirty="0"/>
              <a:t> in this </a:t>
            </a:r>
            <a:r>
              <a:rPr lang="en-US" sz="1400" dirty="0" smtClean="0"/>
              <a:t>figure legend</a:t>
            </a:r>
            <a:r>
              <a:rPr lang="en-US" sz="1400" dirty="0"/>
              <a:t>, the reader is referred to the web version </a:t>
            </a:r>
            <a:r>
              <a:rPr lang="en-US" sz="1400" dirty="0" smtClean="0"/>
              <a:t>of this </a:t>
            </a:r>
            <a:r>
              <a:rPr lang="en-US" sz="1400" dirty="0"/>
              <a:t>article.)</a:t>
            </a:r>
          </a:p>
        </p:txBody>
      </p:sp>
      <p:sp>
        <p:nvSpPr>
          <p:cNvPr id="5" name="Rettangolo 4"/>
          <p:cNvSpPr/>
          <p:nvPr/>
        </p:nvSpPr>
        <p:spPr>
          <a:xfrm>
            <a:off x="3942184" y="6402635"/>
            <a:ext cx="5022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dirty="0" err="1"/>
              <a:t>Appl</a:t>
            </a:r>
            <a:r>
              <a:rPr lang="fr-FR" dirty="0"/>
              <a:t>. </a:t>
            </a:r>
            <a:r>
              <a:rPr lang="fr-FR" dirty="0" err="1"/>
              <a:t>Catal</a:t>
            </a:r>
            <a:r>
              <a:rPr lang="fr-FR" dirty="0"/>
              <a:t>. B-Environ., 2018, 227, 356-365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1777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79512" y="188640"/>
            <a:ext cx="5025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0000FF"/>
                </a:solidFill>
              </a:rPr>
              <a:t>Pd/CeO</a:t>
            </a:r>
            <a:r>
              <a:rPr lang="it-IT" b="1" baseline="-25000" dirty="0" smtClean="0">
                <a:solidFill>
                  <a:srgbClr val="0000FF"/>
                </a:solidFill>
              </a:rPr>
              <a:t>2</a:t>
            </a:r>
            <a:r>
              <a:rPr lang="it-IT" b="1" dirty="0" smtClean="0">
                <a:solidFill>
                  <a:srgbClr val="0000FF"/>
                </a:solidFill>
              </a:rPr>
              <a:t>/Al</a:t>
            </a:r>
            <a:r>
              <a:rPr lang="it-IT" b="1" baseline="-25000" dirty="0" smtClean="0">
                <a:solidFill>
                  <a:srgbClr val="0000FF"/>
                </a:solidFill>
              </a:rPr>
              <a:t>2</a:t>
            </a:r>
            <a:r>
              <a:rPr lang="it-IT" b="1" dirty="0" smtClean="0">
                <a:solidFill>
                  <a:srgbClr val="0000FF"/>
                </a:solidFill>
              </a:rPr>
              <a:t>O</a:t>
            </a:r>
            <a:r>
              <a:rPr lang="it-IT" b="1" baseline="-25000" dirty="0" smtClean="0">
                <a:solidFill>
                  <a:srgbClr val="0000FF"/>
                </a:solidFill>
              </a:rPr>
              <a:t>3</a:t>
            </a:r>
            <a:r>
              <a:rPr lang="it-IT" b="1" dirty="0" smtClean="0">
                <a:solidFill>
                  <a:srgbClr val="0000FF"/>
                </a:solidFill>
              </a:rPr>
              <a:t> </a:t>
            </a:r>
            <a:r>
              <a:rPr lang="it-IT" b="1" dirty="0" err="1" smtClean="0">
                <a:solidFill>
                  <a:srgbClr val="0000FF"/>
                </a:solidFill>
              </a:rPr>
              <a:t>catalysts</a:t>
            </a:r>
            <a:r>
              <a:rPr lang="it-IT" b="1" dirty="0" smtClean="0">
                <a:solidFill>
                  <a:srgbClr val="0000FF"/>
                </a:solidFill>
              </a:rPr>
              <a:t> for CH</a:t>
            </a:r>
            <a:r>
              <a:rPr lang="it-IT" b="1" baseline="-25000" dirty="0" smtClean="0">
                <a:solidFill>
                  <a:srgbClr val="0000FF"/>
                </a:solidFill>
              </a:rPr>
              <a:t>4</a:t>
            </a:r>
            <a:r>
              <a:rPr lang="it-IT" b="1" dirty="0" smtClean="0">
                <a:solidFill>
                  <a:srgbClr val="0000FF"/>
                </a:solidFill>
              </a:rPr>
              <a:t> </a:t>
            </a:r>
            <a:r>
              <a:rPr lang="it-IT" b="1" dirty="0" err="1" smtClean="0">
                <a:solidFill>
                  <a:srgbClr val="0000FF"/>
                </a:solidFill>
              </a:rPr>
              <a:t>combustion</a:t>
            </a:r>
            <a:endParaRPr lang="it-IT" b="1" dirty="0">
              <a:solidFill>
                <a:srgbClr val="0000FF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84" y="1126003"/>
            <a:ext cx="2160000" cy="165492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126003"/>
            <a:ext cx="2160000" cy="165492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84" y="2771434"/>
            <a:ext cx="2160000" cy="165492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780928"/>
            <a:ext cx="2160000" cy="165492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861048"/>
            <a:ext cx="3240000" cy="2482388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179512" y="656078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>
                <a:solidFill>
                  <a:srgbClr val="FF0000"/>
                </a:solidFill>
              </a:rPr>
              <a:t>Fresh</a:t>
            </a:r>
            <a:endParaRPr lang="it-IT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82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79512" y="188640"/>
            <a:ext cx="5025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0000FF"/>
                </a:solidFill>
              </a:rPr>
              <a:t>Pd/CeO</a:t>
            </a:r>
            <a:r>
              <a:rPr lang="it-IT" b="1" baseline="-25000" dirty="0" smtClean="0">
                <a:solidFill>
                  <a:srgbClr val="0000FF"/>
                </a:solidFill>
              </a:rPr>
              <a:t>2</a:t>
            </a:r>
            <a:r>
              <a:rPr lang="it-IT" b="1" dirty="0" smtClean="0">
                <a:solidFill>
                  <a:srgbClr val="0000FF"/>
                </a:solidFill>
              </a:rPr>
              <a:t>/Al</a:t>
            </a:r>
            <a:r>
              <a:rPr lang="it-IT" b="1" baseline="-25000" dirty="0" smtClean="0">
                <a:solidFill>
                  <a:srgbClr val="0000FF"/>
                </a:solidFill>
              </a:rPr>
              <a:t>2</a:t>
            </a:r>
            <a:r>
              <a:rPr lang="it-IT" b="1" dirty="0" smtClean="0">
                <a:solidFill>
                  <a:srgbClr val="0000FF"/>
                </a:solidFill>
              </a:rPr>
              <a:t>O</a:t>
            </a:r>
            <a:r>
              <a:rPr lang="it-IT" b="1" baseline="-25000" dirty="0" smtClean="0">
                <a:solidFill>
                  <a:srgbClr val="0000FF"/>
                </a:solidFill>
              </a:rPr>
              <a:t>3</a:t>
            </a:r>
            <a:r>
              <a:rPr lang="it-IT" b="1" dirty="0" smtClean="0">
                <a:solidFill>
                  <a:srgbClr val="0000FF"/>
                </a:solidFill>
              </a:rPr>
              <a:t> </a:t>
            </a:r>
            <a:r>
              <a:rPr lang="it-IT" b="1" dirty="0" err="1" smtClean="0">
                <a:solidFill>
                  <a:srgbClr val="0000FF"/>
                </a:solidFill>
              </a:rPr>
              <a:t>catalysts</a:t>
            </a:r>
            <a:r>
              <a:rPr lang="it-IT" b="1" dirty="0" smtClean="0">
                <a:solidFill>
                  <a:srgbClr val="0000FF"/>
                </a:solidFill>
              </a:rPr>
              <a:t> for CH</a:t>
            </a:r>
            <a:r>
              <a:rPr lang="it-IT" b="1" baseline="-25000" dirty="0" smtClean="0">
                <a:solidFill>
                  <a:srgbClr val="0000FF"/>
                </a:solidFill>
              </a:rPr>
              <a:t>4</a:t>
            </a:r>
            <a:r>
              <a:rPr lang="it-IT" b="1" dirty="0" smtClean="0">
                <a:solidFill>
                  <a:srgbClr val="0000FF"/>
                </a:solidFill>
              </a:rPr>
              <a:t> </a:t>
            </a:r>
            <a:r>
              <a:rPr lang="it-IT" b="1" dirty="0" err="1" smtClean="0">
                <a:solidFill>
                  <a:srgbClr val="0000FF"/>
                </a:solidFill>
              </a:rPr>
              <a:t>combustion</a:t>
            </a:r>
            <a:endParaRPr lang="it-IT" b="1" dirty="0">
              <a:solidFill>
                <a:srgbClr val="0000FF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79512" y="656078"/>
            <a:ext cx="2291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>
                <a:solidFill>
                  <a:srgbClr val="FF0000"/>
                </a:solidFill>
              </a:rPr>
              <a:t>Used</a:t>
            </a:r>
            <a:r>
              <a:rPr lang="it-IT" b="1" dirty="0" smtClean="0">
                <a:solidFill>
                  <a:srgbClr val="FF0000"/>
                </a:solidFill>
              </a:rPr>
              <a:t> 650°C for 72h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340768"/>
            <a:ext cx="2880000" cy="2328163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816" y="3668931"/>
            <a:ext cx="2880000" cy="2328163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808" y="3668931"/>
            <a:ext cx="2880000" cy="232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22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79512" y="188640"/>
            <a:ext cx="5025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0000FF"/>
                </a:solidFill>
              </a:rPr>
              <a:t>Pt/CeO</a:t>
            </a:r>
            <a:r>
              <a:rPr lang="it-IT" b="1" baseline="-25000" dirty="0" smtClean="0">
                <a:solidFill>
                  <a:srgbClr val="0000FF"/>
                </a:solidFill>
              </a:rPr>
              <a:t>2</a:t>
            </a:r>
            <a:r>
              <a:rPr lang="it-IT" b="1" dirty="0" smtClean="0">
                <a:solidFill>
                  <a:srgbClr val="0000FF"/>
                </a:solidFill>
              </a:rPr>
              <a:t>/Al</a:t>
            </a:r>
            <a:r>
              <a:rPr lang="it-IT" b="1" baseline="-25000" dirty="0" smtClean="0">
                <a:solidFill>
                  <a:srgbClr val="0000FF"/>
                </a:solidFill>
              </a:rPr>
              <a:t>2</a:t>
            </a:r>
            <a:r>
              <a:rPr lang="it-IT" b="1" dirty="0" smtClean="0">
                <a:solidFill>
                  <a:srgbClr val="0000FF"/>
                </a:solidFill>
              </a:rPr>
              <a:t>O</a:t>
            </a:r>
            <a:r>
              <a:rPr lang="it-IT" b="1" baseline="-25000" dirty="0" smtClean="0">
                <a:solidFill>
                  <a:srgbClr val="0000FF"/>
                </a:solidFill>
              </a:rPr>
              <a:t>3</a:t>
            </a:r>
            <a:r>
              <a:rPr lang="it-IT" b="1" dirty="0" smtClean="0">
                <a:solidFill>
                  <a:srgbClr val="0000FF"/>
                </a:solidFill>
              </a:rPr>
              <a:t> </a:t>
            </a:r>
            <a:r>
              <a:rPr lang="it-IT" b="1" dirty="0" err="1" smtClean="0">
                <a:solidFill>
                  <a:srgbClr val="0000FF"/>
                </a:solidFill>
              </a:rPr>
              <a:t>catalysts</a:t>
            </a:r>
            <a:r>
              <a:rPr lang="it-IT" b="1" dirty="0" smtClean="0">
                <a:solidFill>
                  <a:srgbClr val="0000FF"/>
                </a:solidFill>
              </a:rPr>
              <a:t> for CH</a:t>
            </a:r>
            <a:r>
              <a:rPr lang="it-IT" b="1" baseline="-25000" dirty="0" smtClean="0">
                <a:solidFill>
                  <a:srgbClr val="0000FF"/>
                </a:solidFill>
              </a:rPr>
              <a:t>4</a:t>
            </a:r>
            <a:r>
              <a:rPr lang="it-IT" b="1" dirty="0" smtClean="0">
                <a:solidFill>
                  <a:srgbClr val="0000FF"/>
                </a:solidFill>
              </a:rPr>
              <a:t> </a:t>
            </a:r>
            <a:r>
              <a:rPr lang="it-IT" b="1" dirty="0" err="1" smtClean="0">
                <a:solidFill>
                  <a:srgbClr val="0000FF"/>
                </a:solidFill>
              </a:rPr>
              <a:t>combustion</a:t>
            </a:r>
            <a:endParaRPr lang="it-IT" b="1" dirty="0">
              <a:solidFill>
                <a:srgbClr val="0000FF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79512" y="656078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>
                <a:solidFill>
                  <a:srgbClr val="FF0000"/>
                </a:solidFill>
              </a:rPr>
              <a:t>Fresh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40768"/>
            <a:ext cx="3240000" cy="324000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340768"/>
            <a:ext cx="3240000" cy="3240000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4896126"/>
            <a:ext cx="2160000" cy="1698817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00" y="4896126"/>
            <a:ext cx="2160000" cy="1698817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896126"/>
            <a:ext cx="2160000" cy="1698817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000" y="4896126"/>
            <a:ext cx="2160000" cy="169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52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79512" y="188640"/>
            <a:ext cx="5025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0000FF"/>
                </a:solidFill>
              </a:rPr>
              <a:t>Pt/CeO</a:t>
            </a:r>
            <a:r>
              <a:rPr lang="it-IT" b="1" baseline="-25000" dirty="0" smtClean="0">
                <a:solidFill>
                  <a:srgbClr val="0000FF"/>
                </a:solidFill>
              </a:rPr>
              <a:t>2</a:t>
            </a:r>
            <a:r>
              <a:rPr lang="it-IT" b="1" dirty="0" smtClean="0">
                <a:solidFill>
                  <a:srgbClr val="0000FF"/>
                </a:solidFill>
              </a:rPr>
              <a:t>/Al</a:t>
            </a:r>
            <a:r>
              <a:rPr lang="it-IT" b="1" baseline="-25000" dirty="0" smtClean="0">
                <a:solidFill>
                  <a:srgbClr val="0000FF"/>
                </a:solidFill>
              </a:rPr>
              <a:t>2</a:t>
            </a:r>
            <a:r>
              <a:rPr lang="it-IT" b="1" dirty="0" smtClean="0">
                <a:solidFill>
                  <a:srgbClr val="0000FF"/>
                </a:solidFill>
              </a:rPr>
              <a:t>O</a:t>
            </a:r>
            <a:r>
              <a:rPr lang="it-IT" b="1" baseline="-25000" dirty="0" smtClean="0">
                <a:solidFill>
                  <a:srgbClr val="0000FF"/>
                </a:solidFill>
              </a:rPr>
              <a:t>3</a:t>
            </a:r>
            <a:r>
              <a:rPr lang="it-IT" b="1" dirty="0" smtClean="0">
                <a:solidFill>
                  <a:srgbClr val="0000FF"/>
                </a:solidFill>
              </a:rPr>
              <a:t> </a:t>
            </a:r>
            <a:r>
              <a:rPr lang="it-IT" b="1" dirty="0" err="1" smtClean="0">
                <a:solidFill>
                  <a:srgbClr val="0000FF"/>
                </a:solidFill>
              </a:rPr>
              <a:t>catalysts</a:t>
            </a:r>
            <a:r>
              <a:rPr lang="it-IT" b="1" dirty="0" smtClean="0">
                <a:solidFill>
                  <a:srgbClr val="0000FF"/>
                </a:solidFill>
              </a:rPr>
              <a:t> for CH</a:t>
            </a:r>
            <a:r>
              <a:rPr lang="it-IT" b="1" baseline="-25000" dirty="0" smtClean="0">
                <a:solidFill>
                  <a:srgbClr val="0000FF"/>
                </a:solidFill>
              </a:rPr>
              <a:t>4</a:t>
            </a:r>
            <a:r>
              <a:rPr lang="it-IT" b="1" dirty="0" smtClean="0">
                <a:solidFill>
                  <a:srgbClr val="0000FF"/>
                </a:solidFill>
              </a:rPr>
              <a:t> </a:t>
            </a:r>
            <a:r>
              <a:rPr lang="it-IT" b="1" dirty="0" err="1" smtClean="0">
                <a:solidFill>
                  <a:srgbClr val="0000FF"/>
                </a:solidFill>
              </a:rPr>
              <a:t>combustion</a:t>
            </a:r>
            <a:endParaRPr lang="it-IT" b="1" dirty="0">
              <a:solidFill>
                <a:srgbClr val="0000FF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79512" y="656078"/>
            <a:ext cx="2291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>
                <a:solidFill>
                  <a:srgbClr val="FF0000"/>
                </a:solidFill>
              </a:rPr>
              <a:t>Used</a:t>
            </a:r>
            <a:r>
              <a:rPr lang="it-IT" b="1" dirty="0" smtClean="0">
                <a:solidFill>
                  <a:srgbClr val="FF0000"/>
                </a:solidFill>
              </a:rPr>
              <a:t> 650°C for 72h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96752"/>
            <a:ext cx="2160000" cy="217171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781" y="1196751"/>
            <a:ext cx="2160000" cy="217171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12" y="3368462"/>
            <a:ext cx="2160000" cy="217171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957" y="3368461"/>
            <a:ext cx="2160000" cy="2171711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005064"/>
            <a:ext cx="3240000" cy="260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88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79512" y="188640"/>
            <a:ext cx="5333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0000FF"/>
                </a:solidFill>
              </a:rPr>
              <a:t>Pd-Pt/CeO</a:t>
            </a:r>
            <a:r>
              <a:rPr lang="it-IT" b="1" baseline="-25000" dirty="0" smtClean="0">
                <a:solidFill>
                  <a:srgbClr val="0000FF"/>
                </a:solidFill>
              </a:rPr>
              <a:t>2</a:t>
            </a:r>
            <a:r>
              <a:rPr lang="it-IT" b="1" dirty="0" smtClean="0">
                <a:solidFill>
                  <a:srgbClr val="0000FF"/>
                </a:solidFill>
              </a:rPr>
              <a:t>/Al</a:t>
            </a:r>
            <a:r>
              <a:rPr lang="it-IT" b="1" baseline="-25000" dirty="0" smtClean="0">
                <a:solidFill>
                  <a:srgbClr val="0000FF"/>
                </a:solidFill>
              </a:rPr>
              <a:t>2</a:t>
            </a:r>
            <a:r>
              <a:rPr lang="it-IT" b="1" dirty="0" smtClean="0">
                <a:solidFill>
                  <a:srgbClr val="0000FF"/>
                </a:solidFill>
              </a:rPr>
              <a:t>O</a:t>
            </a:r>
            <a:r>
              <a:rPr lang="it-IT" b="1" baseline="-25000" dirty="0" smtClean="0">
                <a:solidFill>
                  <a:srgbClr val="0000FF"/>
                </a:solidFill>
              </a:rPr>
              <a:t>3</a:t>
            </a:r>
            <a:r>
              <a:rPr lang="it-IT" b="1" dirty="0" smtClean="0">
                <a:solidFill>
                  <a:srgbClr val="0000FF"/>
                </a:solidFill>
              </a:rPr>
              <a:t> </a:t>
            </a:r>
            <a:r>
              <a:rPr lang="it-IT" b="1" dirty="0" err="1" smtClean="0">
                <a:solidFill>
                  <a:srgbClr val="0000FF"/>
                </a:solidFill>
              </a:rPr>
              <a:t>catalysts</a:t>
            </a:r>
            <a:r>
              <a:rPr lang="it-IT" b="1" dirty="0" smtClean="0">
                <a:solidFill>
                  <a:srgbClr val="0000FF"/>
                </a:solidFill>
              </a:rPr>
              <a:t> for CH</a:t>
            </a:r>
            <a:r>
              <a:rPr lang="it-IT" b="1" baseline="-25000" dirty="0" smtClean="0">
                <a:solidFill>
                  <a:srgbClr val="0000FF"/>
                </a:solidFill>
              </a:rPr>
              <a:t>4</a:t>
            </a:r>
            <a:r>
              <a:rPr lang="it-IT" b="1" dirty="0" smtClean="0">
                <a:solidFill>
                  <a:srgbClr val="0000FF"/>
                </a:solidFill>
              </a:rPr>
              <a:t> </a:t>
            </a:r>
            <a:r>
              <a:rPr lang="it-IT" b="1" dirty="0" err="1" smtClean="0">
                <a:solidFill>
                  <a:srgbClr val="0000FF"/>
                </a:solidFill>
              </a:rPr>
              <a:t>combustion</a:t>
            </a:r>
            <a:endParaRPr lang="it-IT" b="1" dirty="0">
              <a:solidFill>
                <a:srgbClr val="0000FF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79512" y="656078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>
                <a:solidFill>
                  <a:srgbClr val="FF0000"/>
                </a:solidFill>
              </a:rPr>
              <a:t>Fresh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242" y="1268760"/>
            <a:ext cx="2160000" cy="249174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242" y="1268760"/>
            <a:ext cx="2160000" cy="249174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242" y="1268760"/>
            <a:ext cx="2160000" cy="249174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476" y="3717032"/>
            <a:ext cx="2160000" cy="249174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717032"/>
            <a:ext cx="2160000" cy="249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2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79512" y="188640"/>
            <a:ext cx="5333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0000FF"/>
                </a:solidFill>
              </a:rPr>
              <a:t>Pd-Pt/CeO</a:t>
            </a:r>
            <a:r>
              <a:rPr lang="it-IT" b="1" baseline="-25000" dirty="0" smtClean="0">
                <a:solidFill>
                  <a:srgbClr val="0000FF"/>
                </a:solidFill>
              </a:rPr>
              <a:t>2</a:t>
            </a:r>
            <a:r>
              <a:rPr lang="it-IT" b="1" dirty="0" smtClean="0">
                <a:solidFill>
                  <a:srgbClr val="0000FF"/>
                </a:solidFill>
              </a:rPr>
              <a:t>/Al</a:t>
            </a:r>
            <a:r>
              <a:rPr lang="it-IT" b="1" baseline="-25000" dirty="0" smtClean="0">
                <a:solidFill>
                  <a:srgbClr val="0000FF"/>
                </a:solidFill>
              </a:rPr>
              <a:t>2</a:t>
            </a:r>
            <a:r>
              <a:rPr lang="it-IT" b="1" dirty="0" smtClean="0">
                <a:solidFill>
                  <a:srgbClr val="0000FF"/>
                </a:solidFill>
              </a:rPr>
              <a:t>O</a:t>
            </a:r>
            <a:r>
              <a:rPr lang="it-IT" b="1" baseline="-25000" dirty="0" smtClean="0">
                <a:solidFill>
                  <a:srgbClr val="0000FF"/>
                </a:solidFill>
              </a:rPr>
              <a:t>3</a:t>
            </a:r>
            <a:r>
              <a:rPr lang="it-IT" b="1" dirty="0" smtClean="0">
                <a:solidFill>
                  <a:srgbClr val="0000FF"/>
                </a:solidFill>
              </a:rPr>
              <a:t> </a:t>
            </a:r>
            <a:r>
              <a:rPr lang="it-IT" b="1" dirty="0" err="1" smtClean="0">
                <a:solidFill>
                  <a:srgbClr val="0000FF"/>
                </a:solidFill>
              </a:rPr>
              <a:t>catalysts</a:t>
            </a:r>
            <a:r>
              <a:rPr lang="it-IT" b="1" dirty="0" smtClean="0">
                <a:solidFill>
                  <a:srgbClr val="0000FF"/>
                </a:solidFill>
              </a:rPr>
              <a:t> for CH</a:t>
            </a:r>
            <a:r>
              <a:rPr lang="it-IT" b="1" baseline="-25000" dirty="0" smtClean="0">
                <a:solidFill>
                  <a:srgbClr val="0000FF"/>
                </a:solidFill>
              </a:rPr>
              <a:t>4</a:t>
            </a:r>
            <a:r>
              <a:rPr lang="it-IT" b="1" dirty="0" smtClean="0">
                <a:solidFill>
                  <a:srgbClr val="0000FF"/>
                </a:solidFill>
              </a:rPr>
              <a:t> </a:t>
            </a:r>
            <a:r>
              <a:rPr lang="it-IT" b="1" dirty="0" err="1" smtClean="0">
                <a:solidFill>
                  <a:srgbClr val="0000FF"/>
                </a:solidFill>
              </a:rPr>
              <a:t>combustion</a:t>
            </a:r>
            <a:endParaRPr lang="it-IT" b="1" dirty="0">
              <a:solidFill>
                <a:srgbClr val="0000FF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79512" y="656078"/>
            <a:ext cx="2291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>
                <a:solidFill>
                  <a:srgbClr val="FF0000"/>
                </a:solidFill>
              </a:rPr>
              <a:t>Used</a:t>
            </a:r>
            <a:r>
              <a:rPr lang="it-IT" b="1" dirty="0" smtClean="0">
                <a:solidFill>
                  <a:srgbClr val="FF0000"/>
                </a:solidFill>
              </a:rPr>
              <a:t> 650°C for 72h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268760"/>
            <a:ext cx="3600000" cy="2566041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592" y="1268760"/>
            <a:ext cx="3600000" cy="2566041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834800"/>
            <a:ext cx="3600000" cy="2566041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592" y="3834800"/>
            <a:ext cx="3600000" cy="256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65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99"/>
          <a:stretch/>
        </p:blipFill>
        <p:spPr bwMode="auto">
          <a:xfrm>
            <a:off x="972000" y="1267200"/>
            <a:ext cx="7200000" cy="479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2123728" y="620688"/>
            <a:ext cx="2649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TiO</a:t>
            </a:r>
            <a:r>
              <a:rPr lang="en-US" sz="2400" b="1" baseline="-25000" dirty="0" smtClean="0">
                <a:solidFill>
                  <a:srgbClr val="FF0000"/>
                </a:solidFill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</a:rPr>
              <a:t> polymorphs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4642174" y="6381328"/>
            <a:ext cx="43910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/>
              <a:t>Appl</a:t>
            </a:r>
            <a:r>
              <a:rPr lang="it-IT" dirty="0"/>
              <a:t>. </a:t>
            </a:r>
            <a:r>
              <a:rPr lang="it-IT" dirty="0" err="1"/>
              <a:t>Catal</a:t>
            </a:r>
            <a:r>
              <a:rPr lang="it-IT" dirty="0"/>
              <a:t>. A - Gen. 2016, 518, 167–175</a:t>
            </a:r>
          </a:p>
        </p:txBody>
      </p:sp>
    </p:spTree>
    <p:extLst>
      <p:ext uri="{BB962C8B-B14F-4D97-AF65-F5344CB8AC3E}">
        <p14:creationId xmlns:p14="http://schemas.microsoft.com/office/powerpoint/2010/main" val="248224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123728" y="620688"/>
            <a:ext cx="2649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TiO</a:t>
            </a:r>
            <a:r>
              <a:rPr lang="en-US" sz="2400" b="1" baseline="-25000" dirty="0" smtClean="0">
                <a:solidFill>
                  <a:srgbClr val="FF0000"/>
                </a:solidFill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</a:rPr>
              <a:t> polymorphs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000" y="1196752"/>
            <a:ext cx="4320000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tangolo 3"/>
          <p:cNvSpPr/>
          <p:nvPr/>
        </p:nvSpPr>
        <p:spPr>
          <a:xfrm>
            <a:off x="4642174" y="6381328"/>
            <a:ext cx="43910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/>
              <a:t>Appl</a:t>
            </a:r>
            <a:r>
              <a:rPr lang="it-IT" dirty="0"/>
              <a:t>. </a:t>
            </a:r>
            <a:r>
              <a:rPr lang="it-IT" dirty="0" err="1"/>
              <a:t>Catal</a:t>
            </a:r>
            <a:r>
              <a:rPr lang="it-IT" dirty="0"/>
              <a:t>. A - Gen. 2016, 518, 167–175</a:t>
            </a:r>
          </a:p>
        </p:txBody>
      </p:sp>
    </p:spTree>
    <p:extLst>
      <p:ext uri="{BB962C8B-B14F-4D97-AF65-F5344CB8AC3E}">
        <p14:creationId xmlns:p14="http://schemas.microsoft.com/office/powerpoint/2010/main" val="407804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251520" y="211842"/>
            <a:ext cx="4612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0000FF"/>
                </a:solidFill>
              </a:rPr>
              <a:t>Pt-Pd </a:t>
            </a:r>
            <a:r>
              <a:rPr lang="it-IT" sz="2400" b="1" dirty="0" err="1" smtClean="0">
                <a:solidFill>
                  <a:srgbClr val="0000FF"/>
                </a:solidFill>
              </a:rPr>
              <a:t>Bimetallic</a:t>
            </a:r>
            <a:r>
              <a:rPr lang="it-IT" sz="2400" b="1" dirty="0" smtClean="0">
                <a:solidFill>
                  <a:srgbClr val="0000FF"/>
                </a:solidFill>
              </a:rPr>
              <a:t> </a:t>
            </a:r>
            <a:r>
              <a:rPr lang="it-IT" sz="2400" b="1" dirty="0" err="1" smtClean="0">
                <a:solidFill>
                  <a:srgbClr val="0000FF"/>
                </a:solidFill>
              </a:rPr>
              <a:t>nanoparticles</a:t>
            </a:r>
            <a:endParaRPr lang="it-IT" sz="2400" b="1" dirty="0">
              <a:solidFill>
                <a:srgbClr val="0000FF"/>
              </a:solidFill>
            </a:endParaRPr>
          </a:p>
        </p:txBody>
      </p:sp>
      <p:pic>
        <p:nvPicPr>
          <p:cNvPr id="28" name="Immagin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771386"/>
            <a:ext cx="4752528" cy="5315228"/>
          </a:xfrm>
          <a:prstGeom prst="rect">
            <a:avLst/>
          </a:prstGeom>
        </p:spPr>
      </p:pic>
      <p:sp>
        <p:nvSpPr>
          <p:cNvPr id="29" name="Rettangolo 28"/>
          <p:cNvSpPr/>
          <p:nvPr/>
        </p:nvSpPr>
        <p:spPr>
          <a:xfrm>
            <a:off x="3995936" y="6329428"/>
            <a:ext cx="5022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dirty="0" err="1"/>
              <a:t>Appl</a:t>
            </a:r>
            <a:r>
              <a:rPr lang="fr-FR" dirty="0"/>
              <a:t>. </a:t>
            </a:r>
            <a:r>
              <a:rPr lang="fr-FR" dirty="0" err="1"/>
              <a:t>Catal</a:t>
            </a:r>
            <a:r>
              <a:rPr lang="fr-FR" dirty="0"/>
              <a:t>. B-Environ., 2018, 236, </a:t>
            </a:r>
            <a:r>
              <a:rPr lang="fr-FR" dirty="0" smtClean="0"/>
              <a:t>88-98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084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8" descr="design-Pd-COOH-hydrolysis.jpg"/>
          <p:cNvPicPr>
            <a:picLocks noChangeAspect="1"/>
          </p:cNvPicPr>
          <p:nvPr/>
        </p:nvPicPr>
        <p:blipFill rotWithShape="1">
          <a:blip r:embed="rId2" cstate="print"/>
          <a:srcRect t="20500" r="87445" b="30562"/>
          <a:stretch/>
        </p:blipFill>
        <p:spPr bwMode="auto">
          <a:xfrm>
            <a:off x="6444208" y="1058153"/>
            <a:ext cx="1511846" cy="1861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3" descr="au-NPs-exchange"/>
          <p:cNvPicPr>
            <a:picLocks noChangeAspect="1" noChangeArrowheads="1"/>
          </p:cNvPicPr>
          <p:nvPr/>
        </p:nvPicPr>
        <p:blipFill>
          <a:blip r:embed="rId3" cstate="print"/>
          <a:srcRect l="4535" t="82158" r="37579" b="-1495"/>
          <a:stretch>
            <a:fillRect/>
          </a:stretch>
        </p:blipFill>
        <p:spPr bwMode="auto">
          <a:xfrm>
            <a:off x="5652120" y="2755065"/>
            <a:ext cx="2755900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sellaDiTesto 7"/>
          <p:cNvSpPr txBox="1"/>
          <p:nvPr/>
        </p:nvSpPr>
        <p:spPr>
          <a:xfrm>
            <a:off x="251520" y="211842"/>
            <a:ext cx="4612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0000FF"/>
                </a:solidFill>
              </a:rPr>
              <a:t>Pt-Pd </a:t>
            </a:r>
            <a:r>
              <a:rPr lang="it-IT" sz="2400" b="1" dirty="0" err="1" smtClean="0">
                <a:solidFill>
                  <a:srgbClr val="0000FF"/>
                </a:solidFill>
              </a:rPr>
              <a:t>Bimetallic</a:t>
            </a:r>
            <a:r>
              <a:rPr lang="it-IT" sz="2400" b="1" dirty="0" smtClean="0">
                <a:solidFill>
                  <a:srgbClr val="0000FF"/>
                </a:solidFill>
              </a:rPr>
              <a:t> </a:t>
            </a:r>
            <a:r>
              <a:rPr lang="it-IT" sz="2400" b="1" dirty="0" err="1" smtClean="0">
                <a:solidFill>
                  <a:srgbClr val="0000FF"/>
                </a:solidFill>
              </a:rPr>
              <a:t>nanoparticles</a:t>
            </a:r>
            <a:endParaRPr lang="it-IT" sz="2400" b="1" dirty="0">
              <a:solidFill>
                <a:srgbClr val="0000FF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457301" y="1527175"/>
            <a:ext cx="10086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/>
              <a:t>K</a:t>
            </a:r>
            <a:r>
              <a:rPr lang="it-IT" baseline="-25000" dirty="0" smtClean="0"/>
              <a:t>2</a:t>
            </a:r>
            <a:r>
              <a:rPr lang="it-IT" dirty="0" smtClean="0">
                <a:solidFill>
                  <a:srgbClr val="00B050"/>
                </a:solidFill>
              </a:rPr>
              <a:t>Pd</a:t>
            </a:r>
            <a:r>
              <a:rPr lang="it-IT" dirty="0" smtClean="0"/>
              <a:t>Cl</a:t>
            </a:r>
            <a:r>
              <a:rPr lang="it-IT" baseline="-25000" dirty="0" smtClean="0"/>
              <a:t>4</a:t>
            </a:r>
          </a:p>
          <a:p>
            <a:pPr algn="ctr"/>
            <a:r>
              <a:rPr lang="it-IT" dirty="0" smtClean="0"/>
              <a:t>+</a:t>
            </a:r>
          </a:p>
          <a:p>
            <a:pPr algn="ctr"/>
            <a:r>
              <a:rPr lang="it-IT" dirty="0" smtClean="0"/>
              <a:t>K</a:t>
            </a:r>
            <a:r>
              <a:rPr lang="it-IT" baseline="-25000" dirty="0" smtClean="0"/>
              <a:t>2</a:t>
            </a:r>
            <a:r>
              <a:rPr lang="it-IT" dirty="0" smtClean="0">
                <a:solidFill>
                  <a:srgbClr val="0000FF"/>
                </a:solidFill>
              </a:rPr>
              <a:t>Pt</a:t>
            </a:r>
            <a:r>
              <a:rPr lang="it-IT" dirty="0" smtClean="0"/>
              <a:t>Cl</a:t>
            </a:r>
            <a:r>
              <a:rPr lang="it-IT" baseline="-25000" dirty="0" smtClean="0"/>
              <a:t>4</a:t>
            </a:r>
            <a:endParaRPr lang="it-IT" baseline="-250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1763688" y="1804174"/>
            <a:ext cx="1890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+ MUA + NaBH</a:t>
            </a:r>
            <a:r>
              <a:rPr lang="it-IT" baseline="-25000" dirty="0" smtClean="0"/>
              <a:t>4</a:t>
            </a:r>
            <a:endParaRPr lang="it-IT" baseline="-25000" dirty="0"/>
          </a:p>
        </p:txBody>
      </p:sp>
      <p:cxnSp>
        <p:nvCxnSpPr>
          <p:cNvPr id="12" name="Connettore 2 11"/>
          <p:cNvCxnSpPr/>
          <p:nvPr/>
        </p:nvCxnSpPr>
        <p:spPr>
          <a:xfrm>
            <a:off x="3995936" y="1988840"/>
            <a:ext cx="2232248" cy="0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4327230" y="1565994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H</a:t>
            </a:r>
            <a:r>
              <a:rPr lang="it-IT" baseline="-25000" dirty="0" smtClean="0"/>
              <a:t>2</a:t>
            </a:r>
            <a:r>
              <a:rPr lang="it-IT" dirty="0" smtClean="0"/>
              <a:t>O/Acetone</a:t>
            </a:r>
            <a:endParaRPr lang="it-IT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343238" y="777176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u="sng" dirty="0" err="1" smtClean="0"/>
              <a:t>CoRed</a:t>
            </a:r>
            <a:r>
              <a:rPr lang="it-IT" i="1" u="sng" dirty="0" smtClean="0"/>
              <a:t> </a:t>
            </a:r>
            <a:r>
              <a:rPr lang="it-IT" i="1" u="sng" dirty="0" err="1" smtClean="0"/>
              <a:t>nanoparticles</a:t>
            </a:r>
            <a:endParaRPr lang="it-IT" i="1" u="sng" baseline="-25000" dirty="0"/>
          </a:p>
        </p:txBody>
      </p:sp>
      <p:pic>
        <p:nvPicPr>
          <p:cNvPr id="27" name="Immagin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4141" y="3317647"/>
            <a:ext cx="5515719" cy="2169448"/>
          </a:xfrm>
          <a:prstGeom prst="rect">
            <a:avLst/>
          </a:prstGeom>
        </p:spPr>
      </p:pic>
      <p:sp>
        <p:nvSpPr>
          <p:cNvPr id="15" name="Ovale 14"/>
          <p:cNvSpPr>
            <a:spLocks noChangeAspect="1"/>
          </p:cNvSpPr>
          <p:nvPr/>
        </p:nvSpPr>
        <p:spPr>
          <a:xfrm>
            <a:off x="6791505" y="1602339"/>
            <a:ext cx="720000" cy="720000"/>
          </a:xfrm>
          <a:prstGeom prst="ellipse">
            <a:avLst/>
          </a:prstGeom>
          <a:gradFill flip="none" rotWithShape="1">
            <a:gsLst>
              <a:gs pos="0">
                <a:srgbClr val="00B050"/>
              </a:gs>
              <a:gs pos="37000">
                <a:srgbClr val="00B050"/>
              </a:gs>
              <a:gs pos="100000">
                <a:srgbClr val="0000FF"/>
              </a:gs>
            </a:gsLst>
            <a:path path="circle">
              <a:fillToRect l="50000" t="50000" r="50000" b="50000"/>
            </a:path>
            <a:tileRect/>
          </a:gra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/>
          <p:cNvSpPr/>
          <p:nvPr/>
        </p:nvSpPr>
        <p:spPr>
          <a:xfrm>
            <a:off x="3995936" y="6329428"/>
            <a:ext cx="5022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dirty="0" err="1"/>
              <a:t>Appl</a:t>
            </a:r>
            <a:r>
              <a:rPr lang="fr-FR" dirty="0"/>
              <a:t>. </a:t>
            </a:r>
            <a:r>
              <a:rPr lang="fr-FR" dirty="0" err="1"/>
              <a:t>Catal</a:t>
            </a:r>
            <a:r>
              <a:rPr lang="fr-FR" dirty="0"/>
              <a:t>. B-Environ., 2018, 236, </a:t>
            </a:r>
            <a:r>
              <a:rPr lang="fr-FR" dirty="0" smtClean="0"/>
              <a:t>88-98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6257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magine 18" descr="design-Pd-COOH-hydrolysis.jpg"/>
          <p:cNvPicPr>
            <a:picLocks noChangeAspect="1"/>
          </p:cNvPicPr>
          <p:nvPr/>
        </p:nvPicPr>
        <p:blipFill rotWithShape="1">
          <a:blip r:embed="rId2" cstate="print"/>
          <a:srcRect t="20500" r="87445" b="30562"/>
          <a:stretch/>
        </p:blipFill>
        <p:spPr bwMode="auto">
          <a:xfrm>
            <a:off x="6444208" y="1058153"/>
            <a:ext cx="1511846" cy="1861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sellaDiTesto 7"/>
          <p:cNvSpPr txBox="1"/>
          <p:nvPr/>
        </p:nvSpPr>
        <p:spPr>
          <a:xfrm>
            <a:off x="251520" y="211842"/>
            <a:ext cx="4612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0000FF"/>
                </a:solidFill>
              </a:rPr>
              <a:t>Pt-Pd </a:t>
            </a:r>
            <a:r>
              <a:rPr lang="it-IT" sz="2400" b="1" dirty="0" err="1" smtClean="0">
                <a:solidFill>
                  <a:srgbClr val="0000FF"/>
                </a:solidFill>
              </a:rPr>
              <a:t>Bimetallic</a:t>
            </a:r>
            <a:r>
              <a:rPr lang="it-IT" sz="2400" b="1" dirty="0" smtClean="0">
                <a:solidFill>
                  <a:srgbClr val="0000FF"/>
                </a:solidFill>
              </a:rPr>
              <a:t> </a:t>
            </a:r>
            <a:r>
              <a:rPr lang="it-IT" sz="2400" b="1" dirty="0" err="1" smtClean="0">
                <a:solidFill>
                  <a:srgbClr val="0000FF"/>
                </a:solidFill>
              </a:rPr>
              <a:t>nanoparticles</a:t>
            </a:r>
            <a:endParaRPr lang="it-IT" sz="2400" b="1" dirty="0">
              <a:solidFill>
                <a:srgbClr val="0000FF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405" y="2675913"/>
            <a:ext cx="5240252" cy="3600000"/>
          </a:xfrm>
          <a:prstGeom prst="rect">
            <a:avLst/>
          </a:prstGeom>
        </p:spPr>
      </p:pic>
      <p:pic>
        <p:nvPicPr>
          <p:cNvPr id="23" name="Picture 23" descr="au-NPs-exchange"/>
          <p:cNvPicPr>
            <a:picLocks noChangeAspect="1" noChangeArrowheads="1"/>
          </p:cNvPicPr>
          <p:nvPr/>
        </p:nvPicPr>
        <p:blipFill>
          <a:blip r:embed="rId4" cstate="print"/>
          <a:srcRect l="4535" t="82158" r="37579" b="-1495"/>
          <a:stretch>
            <a:fillRect/>
          </a:stretch>
        </p:blipFill>
        <p:spPr bwMode="auto">
          <a:xfrm>
            <a:off x="5652120" y="2755065"/>
            <a:ext cx="2755900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CasellaDiTesto 23"/>
          <p:cNvSpPr txBox="1"/>
          <p:nvPr/>
        </p:nvSpPr>
        <p:spPr>
          <a:xfrm>
            <a:off x="457301" y="1527175"/>
            <a:ext cx="10086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/>
              <a:t>K</a:t>
            </a:r>
            <a:r>
              <a:rPr lang="it-IT" baseline="-25000" dirty="0" smtClean="0"/>
              <a:t>2</a:t>
            </a:r>
            <a:r>
              <a:rPr lang="it-IT" dirty="0" smtClean="0">
                <a:solidFill>
                  <a:srgbClr val="00B050"/>
                </a:solidFill>
              </a:rPr>
              <a:t>Pd</a:t>
            </a:r>
            <a:r>
              <a:rPr lang="it-IT" dirty="0" smtClean="0"/>
              <a:t>Cl</a:t>
            </a:r>
            <a:r>
              <a:rPr lang="it-IT" baseline="-25000" dirty="0" smtClean="0"/>
              <a:t>4</a:t>
            </a:r>
          </a:p>
          <a:p>
            <a:pPr algn="ctr"/>
            <a:r>
              <a:rPr lang="it-IT" dirty="0" smtClean="0"/>
              <a:t>+</a:t>
            </a:r>
          </a:p>
          <a:p>
            <a:pPr algn="ctr"/>
            <a:r>
              <a:rPr lang="it-IT" dirty="0" smtClean="0"/>
              <a:t>K</a:t>
            </a:r>
            <a:r>
              <a:rPr lang="it-IT" baseline="-25000" dirty="0" smtClean="0"/>
              <a:t>2</a:t>
            </a:r>
            <a:r>
              <a:rPr lang="it-IT" dirty="0" smtClean="0">
                <a:solidFill>
                  <a:srgbClr val="0000FF"/>
                </a:solidFill>
              </a:rPr>
              <a:t>Pt</a:t>
            </a:r>
            <a:r>
              <a:rPr lang="it-IT" dirty="0" smtClean="0"/>
              <a:t>Cl</a:t>
            </a:r>
            <a:r>
              <a:rPr lang="it-IT" baseline="-25000" dirty="0" smtClean="0"/>
              <a:t>4</a:t>
            </a:r>
            <a:endParaRPr lang="it-IT" baseline="-25000" dirty="0"/>
          </a:p>
        </p:txBody>
      </p:sp>
      <p:sp>
        <p:nvSpPr>
          <p:cNvPr id="27" name="CasellaDiTesto 26"/>
          <p:cNvSpPr txBox="1"/>
          <p:nvPr/>
        </p:nvSpPr>
        <p:spPr>
          <a:xfrm>
            <a:off x="1763688" y="1804174"/>
            <a:ext cx="1890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+ MUA + NaBH</a:t>
            </a:r>
            <a:r>
              <a:rPr lang="it-IT" baseline="-25000" dirty="0" smtClean="0"/>
              <a:t>4</a:t>
            </a:r>
            <a:endParaRPr lang="it-IT" baseline="-25000" dirty="0"/>
          </a:p>
        </p:txBody>
      </p:sp>
      <p:cxnSp>
        <p:nvCxnSpPr>
          <p:cNvPr id="28" name="Connettore 2 27"/>
          <p:cNvCxnSpPr/>
          <p:nvPr/>
        </p:nvCxnSpPr>
        <p:spPr>
          <a:xfrm>
            <a:off x="3995936" y="1988840"/>
            <a:ext cx="2232248" cy="0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sellaDiTesto 28"/>
          <p:cNvSpPr txBox="1"/>
          <p:nvPr/>
        </p:nvSpPr>
        <p:spPr>
          <a:xfrm>
            <a:off x="4327230" y="1565994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H</a:t>
            </a:r>
            <a:r>
              <a:rPr lang="it-IT" baseline="-25000" dirty="0" smtClean="0"/>
              <a:t>2</a:t>
            </a:r>
            <a:r>
              <a:rPr lang="it-IT" dirty="0" smtClean="0"/>
              <a:t>O/Acetone</a:t>
            </a:r>
            <a:endParaRPr lang="it-IT" dirty="0"/>
          </a:p>
        </p:txBody>
      </p:sp>
      <p:sp>
        <p:nvSpPr>
          <p:cNvPr id="32" name="Ovale 31"/>
          <p:cNvSpPr>
            <a:spLocks noChangeAspect="1"/>
          </p:cNvSpPr>
          <p:nvPr/>
        </p:nvSpPr>
        <p:spPr>
          <a:xfrm>
            <a:off x="6791505" y="1602339"/>
            <a:ext cx="720000" cy="720000"/>
          </a:xfrm>
          <a:prstGeom prst="ellipse">
            <a:avLst/>
          </a:prstGeom>
          <a:gradFill flip="none" rotWithShape="1">
            <a:gsLst>
              <a:gs pos="0">
                <a:srgbClr val="00B050"/>
              </a:gs>
              <a:gs pos="37000">
                <a:srgbClr val="00B050"/>
              </a:gs>
              <a:gs pos="100000">
                <a:srgbClr val="0000FF"/>
              </a:gs>
            </a:gsLst>
            <a:path path="circle">
              <a:fillToRect l="50000" t="50000" r="50000" b="50000"/>
            </a:path>
            <a:tileRect/>
          </a:gra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Rettangolo 32"/>
          <p:cNvSpPr/>
          <p:nvPr/>
        </p:nvSpPr>
        <p:spPr>
          <a:xfrm>
            <a:off x="3995936" y="6329428"/>
            <a:ext cx="5022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dirty="0" err="1"/>
              <a:t>Appl</a:t>
            </a:r>
            <a:r>
              <a:rPr lang="fr-FR" dirty="0"/>
              <a:t>. </a:t>
            </a:r>
            <a:r>
              <a:rPr lang="fr-FR" dirty="0" err="1"/>
              <a:t>Catal</a:t>
            </a:r>
            <a:r>
              <a:rPr lang="fr-FR" dirty="0"/>
              <a:t>. B-Environ., 2018, 236, </a:t>
            </a:r>
            <a:r>
              <a:rPr lang="fr-FR" dirty="0" smtClean="0"/>
              <a:t>88-98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4353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251520" y="211842"/>
            <a:ext cx="4612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0000FF"/>
                </a:solidFill>
              </a:rPr>
              <a:t>Pt-Pd </a:t>
            </a:r>
            <a:r>
              <a:rPr lang="it-IT" sz="2400" b="1" dirty="0" err="1" smtClean="0">
                <a:solidFill>
                  <a:srgbClr val="0000FF"/>
                </a:solidFill>
              </a:rPr>
              <a:t>Bimetallic</a:t>
            </a:r>
            <a:r>
              <a:rPr lang="it-IT" sz="2400" b="1" dirty="0" smtClean="0">
                <a:solidFill>
                  <a:srgbClr val="0000FF"/>
                </a:solidFill>
              </a:rPr>
              <a:t> </a:t>
            </a:r>
            <a:r>
              <a:rPr lang="it-IT" sz="2400" b="1" dirty="0" err="1" smtClean="0">
                <a:solidFill>
                  <a:srgbClr val="0000FF"/>
                </a:solidFill>
              </a:rPr>
              <a:t>nanoparticles</a:t>
            </a:r>
            <a:endParaRPr lang="it-IT" sz="2400" b="1" dirty="0">
              <a:solidFill>
                <a:srgbClr val="0000FF"/>
              </a:solidFill>
            </a:endParaRPr>
          </a:p>
        </p:txBody>
      </p:sp>
      <p:sp>
        <p:nvSpPr>
          <p:cNvPr id="26" name="Rettangolo 25"/>
          <p:cNvSpPr/>
          <p:nvPr/>
        </p:nvSpPr>
        <p:spPr>
          <a:xfrm>
            <a:off x="3995936" y="6329428"/>
            <a:ext cx="5022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dirty="0" err="1"/>
              <a:t>Appl</a:t>
            </a:r>
            <a:r>
              <a:rPr lang="fr-FR" dirty="0"/>
              <a:t>. </a:t>
            </a:r>
            <a:r>
              <a:rPr lang="fr-FR" dirty="0" err="1"/>
              <a:t>Catal</a:t>
            </a:r>
            <a:r>
              <a:rPr lang="fr-FR" dirty="0"/>
              <a:t>. B-Environ., 2018, 236, </a:t>
            </a:r>
            <a:r>
              <a:rPr lang="fr-FR" dirty="0" smtClean="0"/>
              <a:t>88-98</a:t>
            </a:r>
            <a:endParaRPr lang="it-IT" dirty="0"/>
          </a:p>
        </p:txBody>
      </p:sp>
      <p:pic>
        <p:nvPicPr>
          <p:cNvPr id="4" name="Immagine 18" descr="design-Pd-COOH-hydrolysis.jpg"/>
          <p:cNvPicPr>
            <a:picLocks noChangeAspect="1"/>
          </p:cNvPicPr>
          <p:nvPr/>
        </p:nvPicPr>
        <p:blipFill rotWithShape="1">
          <a:blip r:embed="rId2" cstate="print"/>
          <a:srcRect t="20500" r="87445" b="30562"/>
          <a:stretch/>
        </p:blipFill>
        <p:spPr bwMode="auto">
          <a:xfrm>
            <a:off x="6444208" y="954484"/>
            <a:ext cx="1511846" cy="1861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457301" y="1423506"/>
            <a:ext cx="10086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/>
              <a:t>K</a:t>
            </a:r>
            <a:r>
              <a:rPr lang="it-IT" baseline="-25000" dirty="0" smtClean="0"/>
              <a:t>2</a:t>
            </a:r>
            <a:r>
              <a:rPr lang="it-IT" dirty="0" smtClean="0">
                <a:solidFill>
                  <a:srgbClr val="00B050"/>
                </a:solidFill>
              </a:rPr>
              <a:t>Pd</a:t>
            </a:r>
            <a:r>
              <a:rPr lang="it-IT" dirty="0" smtClean="0"/>
              <a:t>Cl</a:t>
            </a:r>
            <a:r>
              <a:rPr lang="it-IT" baseline="-25000" dirty="0" smtClean="0"/>
              <a:t>4</a:t>
            </a:r>
          </a:p>
          <a:p>
            <a:pPr algn="ctr"/>
            <a:r>
              <a:rPr lang="it-IT" dirty="0" smtClean="0"/>
              <a:t>+</a:t>
            </a:r>
          </a:p>
          <a:p>
            <a:pPr algn="ctr"/>
            <a:r>
              <a:rPr lang="it-IT" dirty="0" smtClean="0">
                <a:solidFill>
                  <a:srgbClr val="0000FF"/>
                </a:solidFill>
              </a:rPr>
              <a:t>Pt </a:t>
            </a:r>
            <a:r>
              <a:rPr lang="it-IT" dirty="0" err="1" smtClean="0">
                <a:solidFill>
                  <a:srgbClr val="0000FF"/>
                </a:solidFill>
              </a:rPr>
              <a:t>NPs</a:t>
            </a:r>
            <a:endParaRPr lang="it-IT" baseline="-25000" dirty="0">
              <a:solidFill>
                <a:srgbClr val="0000FF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763688" y="1700505"/>
            <a:ext cx="1890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+ MUA + NaBH</a:t>
            </a:r>
            <a:r>
              <a:rPr lang="it-IT" baseline="-25000" dirty="0" smtClean="0"/>
              <a:t>4</a:t>
            </a:r>
            <a:endParaRPr lang="it-IT" baseline="-25000" dirty="0"/>
          </a:p>
        </p:txBody>
      </p:sp>
      <p:cxnSp>
        <p:nvCxnSpPr>
          <p:cNvPr id="7" name="Connettore 2 6"/>
          <p:cNvCxnSpPr/>
          <p:nvPr/>
        </p:nvCxnSpPr>
        <p:spPr>
          <a:xfrm>
            <a:off x="3995936" y="1885171"/>
            <a:ext cx="2232248" cy="0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4327230" y="1462325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H</a:t>
            </a:r>
            <a:r>
              <a:rPr lang="it-IT" baseline="-25000" dirty="0" smtClean="0"/>
              <a:t>2</a:t>
            </a:r>
            <a:r>
              <a:rPr lang="it-IT" dirty="0" smtClean="0"/>
              <a:t>O/Acetone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343238" y="673507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u="sng" dirty="0" err="1" smtClean="0"/>
              <a:t>PreRed</a:t>
            </a:r>
            <a:r>
              <a:rPr lang="it-IT" i="1" u="sng" dirty="0" smtClean="0"/>
              <a:t> </a:t>
            </a:r>
            <a:r>
              <a:rPr lang="it-IT" i="1" u="sng" dirty="0" err="1" smtClean="0"/>
              <a:t>nanoparticles</a:t>
            </a:r>
            <a:endParaRPr lang="it-IT" i="1" u="sng" baseline="-25000" dirty="0"/>
          </a:p>
        </p:txBody>
      </p:sp>
      <p:sp>
        <p:nvSpPr>
          <p:cNvPr id="11" name="Ovale 10"/>
          <p:cNvSpPr/>
          <p:nvPr/>
        </p:nvSpPr>
        <p:spPr>
          <a:xfrm>
            <a:off x="6865318" y="1556661"/>
            <a:ext cx="576882" cy="576882"/>
          </a:xfrm>
          <a:prstGeom prst="ellipse">
            <a:avLst/>
          </a:prstGeom>
          <a:solidFill>
            <a:srgbClr val="0000FF"/>
          </a:solidFill>
          <a:ln w="1016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592272"/>
            <a:ext cx="5284567" cy="3600000"/>
          </a:xfrm>
          <a:prstGeom prst="rect">
            <a:avLst/>
          </a:prstGeom>
        </p:spPr>
      </p:pic>
      <p:pic>
        <p:nvPicPr>
          <p:cNvPr id="13" name="Picture 23" descr="au-NPs-exchange"/>
          <p:cNvPicPr>
            <a:picLocks noChangeAspect="1" noChangeArrowheads="1"/>
          </p:cNvPicPr>
          <p:nvPr/>
        </p:nvPicPr>
        <p:blipFill>
          <a:blip r:embed="rId4" cstate="print"/>
          <a:srcRect l="4535" t="82158" r="37579" b="-1495"/>
          <a:stretch>
            <a:fillRect/>
          </a:stretch>
        </p:blipFill>
        <p:spPr bwMode="auto">
          <a:xfrm>
            <a:off x="5652120" y="2755065"/>
            <a:ext cx="2755900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5872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395" y="980728"/>
            <a:ext cx="4114884" cy="54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651148" y="415120"/>
            <a:ext cx="4996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MWCNT/Pd@TiO</a:t>
            </a:r>
            <a:r>
              <a:rPr lang="en-US" sz="2400" baseline="-25000" dirty="0" smtClean="0">
                <a:solidFill>
                  <a:srgbClr val="FF0000"/>
                </a:solidFill>
              </a:rPr>
              <a:t>2</a:t>
            </a:r>
            <a:r>
              <a:rPr lang="en-US" sz="2400" dirty="0" smtClean="0">
                <a:solidFill>
                  <a:srgbClr val="FF0000"/>
                </a:solidFill>
              </a:rPr>
              <a:t> hybrid materials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5220072" y="6472669"/>
            <a:ext cx="3762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​Green </a:t>
            </a:r>
            <a:r>
              <a:rPr lang="it-IT" dirty="0" err="1"/>
              <a:t>Chem</a:t>
            </a:r>
            <a:r>
              <a:rPr lang="it-IT" dirty="0"/>
              <a:t>. 2017, 19, 2379-2389</a:t>
            </a:r>
          </a:p>
        </p:txBody>
      </p:sp>
    </p:spTree>
    <p:extLst>
      <p:ext uri="{BB962C8B-B14F-4D97-AF65-F5344CB8AC3E}">
        <p14:creationId xmlns:p14="http://schemas.microsoft.com/office/powerpoint/2010/main" val="7370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51148" y="415120"/>
            <a:ext cx="4996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MWCNT/Pd@TiO</a:t>
            </a:r>
            <a:r>
              <a:rPr lang="en-US" sz="2400" baseline="-25000" dirty="0" smtClean="0">
                <a:solidFill>
                  <a:srgbClr val="FF0000"/>
                </a:solidFill>
              </a:rPr>
              <a:t>2</a:t>
            </a:r>
            <a:r>
              <a:rPr lang="en-US" sz="2400" dirty="0" smtClean="0">
                <a:solidFill>
                  <a:srgbClr val="FF0000"/>
                </a:solidFill>
              </a:rPr>
              <a:t> hybrid materials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052736"/>
            <a:ext cx="5400000" cy="5344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5220072" y="6472669"/>
            <a:ext cx="3762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​Green </a:t>
            </a:r>
            <a:r>
              <a:rPr lang="it-IT" dirty="0" err="1"/>
              <a:t>Chem</a:t>
            </a:r>
            <a:r>
              <a:rPr lang="it-IT" dirty="0"/>
              <a:t>. 2017, 19, 2379-2389</a:t>
            </a:r>
          </a:p>
        </p:txBody>
      </p:sp>
    </p:spTree>
    <p:extLst>
      <p:ext uri="{BB962C8B-B14F-4D97-AF65-F5344CB8AC3E}">
        <p14:creationId xmlns:p14="http://schemas.microsoft.com/office/powerpoint/2010/main" val="403210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</TotalTime>
  <Words>328</Words>
  <Application>Microsoft Office PowerPoint</Application>
  <PresentationFormat>Presentazione su schermo (4:3)</PresentationFormat>
  <Paragraphs>56</Paragraphs>
  <Slides>18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Rdg Vesta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Tiziano Montini</dc:creator>
  <cp:lastModifiedBy>Tiziano Montini</cp:lastModifiedBy>
  <cp:revision>4</cp:revision>
  <dcterms:created xsi:type="dcterms:W3CDTF">2021-05-20T20:14:59Z</dcterms:created>
  <dcterms:modified xsi:type="dcterms:W3CDTF">2021-05-20T20:32:11Z</dcterms:modified>
</cp:coreProperties>
</file>