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4" r:id="rId2"/>
    <p:sldId id="313" r:id="rId3"/>
    <p:sldId id="272" r:id="rId4"/>
    <p:sldId id="299" r:id="rId5"/>
    <p:sldId id="302" r:id="rId6"/>
    <p:sldId id="303" r:id="rId7"/>
    <p:sldId id="294" r:id="rId8"/>
    <p:sldId id="273" r:id="rId9"/>
    <p:sldId id="274" r:id="rId10"/>
    <p:sldId id="275" r:id="rId11"/>
    <p:sldId id="295" r:id="rId12"/>
    <p:sldId id="305" r:id="rId13"/>
    <p:sldId id="306" r:id="rId14"/>
    <p:sldId id="276" r:id="rId15"/>
    <p:sldId id="277" r:id="rId16"/>
    <p:sldId id="278" r:id="rId17"/>
    <p:sldId id="280" r:id="rId18"/>
    <p:sldId id="281" r:id="rId19"/>
    <p:sldId id="298" r:id="rId20"/>
    <p:sldId id="307" r:id="rId21"/>
    <p:sldId id="308" r:id="rId22"/>
    <p:sldId id="284" r:id="rId23"/>
    <p:sldId id="285" r:id="rId24"/>
    <p:sldId id="309" r:id="rId25"/>
    <p:sldId id="311" r:id="rId26"/>
    <p:sldId id="296" r:id="rId27"/>
  </p:sldIdLst>
  <p:sldSz cx="9144000" cy="6858000" type="screen4x3"/>
  <p:notesSz cx="6797675" cy="9928225"/>
  <p:defaultTextStyle>
    <a:defPPr>
      <a:defRPr lang="it-IT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FF"/>
    <a:srgbClr val="FF0000"/>
    <a:srgbClr val="990000"/>
    <a:srgbClr val="CC0000"/>
    <a:srgbClr val="009900"/>
    <a:srgbClr val="996600"/>
    <a:srgbClr val="0033CC"/>
    <a:srgbClr val="F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4" Type="http://schemas.openxmlformats.org/officeDocument/2006/relationships/image" Target="../media/image36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4" Type="http://schemas.openxmlformats.org/officeDocument/2006/relationships/image" Target="../media/image10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e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3.wmf"/><Relationship Id="rId7" Type="http://schemas.openxmlformats.org/officeDocument/2006/relationships/image" Target="../media/image16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5.wmf"/><Relationship Id="rId5" Type="http://schemas.openxmlformats.org/officeDocument/2006/relationships/image" Target="../media/image7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19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t" anchorCtr="0" compatLnSpc="1">
            <a:prstTxWarp prst="textNoShape">
              <a:avLst/>
            </a:prstTxWarp>
          </a:bodyPr>
          <a:lstStyle>
            <a:lvl1pPr algn="l" defTabSz="892175">
              <a:defRPr sz="1200"/>
            </a:lvl1pPr>
          </a:lstStyle>
          <a:p>
            <a:endParaRPr lang="it-IT" altLang="it-IT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t" anchorCtr="0" compatLnSpc="1">
            <a:prstTxWarp prst="textNoShape">
              <a:avLst/>
            </a:prstTxWarp>
          </a:bodyPr>
          <a:lstStyle>
            <a:lvl1pPr algn="r" defTabSz="892175">
              <a:defRPr sz="1200"/>
            </a:lvl1pPr>
          </a:lstStyle>
          <a:p>
            <a:endParaRPr lang="it-IT" altLang="it-IT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b" anchorCtr="0" compatLnSpc="1">
            <a:prstTxWarp prst="textNoShape">
              <a:avLst/>
            </a:prstTxWarp>
          </a:bodyPr>
          <a:lstStyle>
            <a:lvl1pPr algn="l" defTabSz="892175">
              <a:defRPr sz="1200"/>
            </a:lvl1pPr>
          </a:lstStyle>
          <a:p>
            <a:endParaRPr lang="it-IT" altLang="it-IT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b" anchorCtr="0" compatLnSpc="1">
            <a:prstTxWarp prst="textNoShape">
              <a:avLst/>
            </a:prstTxWarp>
          </a:bodyPr>
          <a:lstStyle>
            <a:lvl1pPr algn="r" defTabSz="892175">
              <a:defRPr sz="1200"/>
            </a:lvl1pPr>
          </a:lstStyle>
          <a:p>
            <a:fld id="{24BC2DC9-1588-4FF3-A8CD-74BE50DA0E1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02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t" anchorCtr="0" compatLnSpc="1">
            <a:prstTxWarp prst="textNoShape">
              <a:avLst/>
            </a:prstTxWarp>
          </a:bodyPr>
          <a:lstStyle>
            <a:lvl1pPr algn="l" defTabSz="892175">
              <a:defRPr sz="1200"/>
            </a:lvl1pPr>
          </a:lstStyle>
          <a:p>
            <a:endParaRPr lang="it-IT" altLang="it-I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t" anchorCtr="0" compatLnSpc="1">
            <a:prstTxWarp prst="textNoShape">
              <a:avLst/>
            </a:prstTxWarp>
          </a:bodyPr>
          <a:lstStyle>
            <a:lvl1pPr algn="r" defTabSz="892175">
              <a:defRPr sz="1200"/>
            </a:lvl1pPr>
          </a:lstStyle>
          <a:p>
            <a:endParaRPr lang="it-IT" altLang="it-IT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3288"/>
            <a:ext cx="4984750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b" anchorCtr="0" compatLnSpc="1">
            <a:prstTxWarp prst="textNoShape">
              <a:avLst/>
            </a:prstTxWarp>
          </a:bodyPr>
          <a:lstStyle>
            <a:lvl1pPr algn="l" defTabSz="892175">
              <a:defRPr sz="1200"/>
            </a:lvl1pPr>
          </a:lstStyle>
          <a:p>
            <a:endParaRPr lang="it-IT" altLang="it-IT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19" tIns="44610" rIns="89219" bIns="44610" numCol="1" anchor="b" anchorCtr="0" compatLnSpc="1">
            <a:prstTxWarp prst="textNoShape">
              <a:avLst/>
            </a:prstTxWarp>
          </a:bodyPr>
          <a:lstStyle>
            <a:lvl1pPr algn="r" defTabSz="892175">
              <a:defRPr sz="1200"/>
            </a:lvl1pPr>
          </a:lstStyle>
          <a:p>
            <a:fld id="{EE538DAE-D376-4A20-A5B0-030D8AC0069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13973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C17C3-5F68-4DE0-AD30-92CD9BB3B84F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AAA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B3612-4FF9-4B97-9865-89E2A01DF1C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9599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063A5-6EE5-4B6C-9AA3-CA1A7836A09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4066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C4987-8B16-469D-8840-24B141537F0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756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64AF8-1E87-457D-B045-BE3F3CD8EEC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644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96FFF-9EBC-41D7-BF35-E2BD670291E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63243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775EF-4D9E-4141-BB0F-DB7488FF058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9305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FFDD7-F0D1-48A1-80BF-EA22DB3342A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4087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251DB-5E0A-47C3-8426-9219DE58764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2018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8940C-746E-4507-9BD2-627D53F8996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5329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7CEA6-EA3B-4A8B-8221-0E734A6363A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399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78F5E-1F12-4BF7-B060-EE609A7B7B1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6741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99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4248C9-21BE-4A4B-9557-9CEBD879DBB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emf"/><Relationship Id="rId4" Type="http://schemas.openxmlformats.org/officeDocument/2006/relationships/image" Target="../media/image29.e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e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6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3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0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-36513" y="1052736"/>
            <a:ext cx="91440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800" b="1" dirty="0">
                <a:solidFill>
                  <a:srgbClr val="0033CC"/>
                </a:solidFill>
              </a:rPr>
              <a:t>Density Functional Theory Formalism and Applications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2636912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dirty="0">
                <a:solidFill>
                  <a:srgbClr val="0033CC"/>
                </a:solidFill>
              </a:rPr>
              <a:t>Mauro </a:t>
            </a:r>
            <a:r>
              <a:rPr lang="en-US" sz="3200" dirty="0" err="1">
                <a:solidFill>
                  <a:srgbClr val="0033CC"/>
                </a:solidFill>
              </a:rPr>
              <a:t>Stener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3356992"/>
            <a:ext cx="9144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err="1">
                <a:solidFill>
                  <a:srgbClr val="0033CC"/>
                </a:solidFill>
              </a:rPr>
              <a:t>Dipartimento</a:t>
            </a:r>
            <a:r>
              <a:rPr lang="en-US" sz="2800" i="1" dirty="0">
                <a:solidFill>
                  <a:srgbClr val="0033CC"/>
                </a:solidFill>
              </a:rPr>
              <a:t> di </a:t>
            </a:r>
            <a:r>
              <a:rPr lang="en-US" sz="2800" i="1" dirty="0" err="1">
                <a:solidFill>
                  <a:srgbClr val="0033CC"/>
                </a:solidFill>
              </a:rPr>
              <a:t>Scienze</a:t>
            </a:r>
            <a:r>
              <a:rPr lang="en-US" sz="2800" i="1" dirty="0">
                <a:solidFill>
                  <a:srgbClr val="0033CC"/>
                </a:solidFill>
              </a:rPr>
              <a:t> </a:t>
            </a:r>
            <a:r>
              <a:rPr lang="en-US" sz="2800" i="1" dirty="0" err="1">
                <a:solidFill>
                  <a:srgbClr val="0033CC"/>
                </a:solidFill>
              </a:rPr>
              <a:t>Chimiche</a:t>
            </a:r>
            <a:r>
              <a:rPr lang="en-US" sz="2800" i="1" dirty="0">
                <a:solidFill>
                  <a:srgbClr val="0033CC"/>
                </a:solidFill>
              </a:rPr>
              <a:t> e </a:t>
            </a:r>
            <a:r>
              <a:rPr lang="en-US" sz="2800" i="1" dirty="0" err="1">
                <a:solidFill>
                  <a:srgbClr val="0033CC"/>
                </a:solidFill>
              </a:rPr>
              <a:t>Farmaceutiche</a:t>
            </a:r>
            <a:endParaRPr lang="en-US" sz="2800" i="1" dirty="0">
              <a:solidFill>
                <a:srgbClr val="0033CC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err="1">
                <a:solidFill>
                  <a:srgbClr val="0033CC"/>
                </a:solidFill>
              </a:rPr>
              <a:t>Universit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à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degli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Studi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di Trieste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Via L. 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Giorgieri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1, 34127 TRIESTE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E-mail: </a:t>
            </a:r>
            <a:r>
              <a:rPr lang="en-US" sz="2800" i="1" dirty="0" smtClean="0">
                <a:solidFill>
                  <a:srgbClr val="0033CC"/>
                </a:solidFill>
                <a:cs typeface="Times New Roman" pitchFamily="18" charset="0"/>
              </a:rPr>
              <a:t>stener@units.it</a:t>
            </a:r>
            <a:endParaRPr lang="en-US" sz="2800" i="1" dirty="0">
              <a:solidFill>
                <a:srgbClr val="0033CC"/>
              </a:solidFill>
              <a:cs typeface="Times New Roman" pitchFamily="18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5284946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33CC"/>
                </a:solidFill>
              </a:rPr>
              <a:t>XIII-EM-TCCM-European </a:t>
            </a:r>
            <a:r>
              <a:rPr lang="en-US" sz="2800" dirty="0">
                <a:solidFill>
                  <a:srgbClr val="0033CC"/>
                </a:solidFill>
              </a:rPr>
              <a:t>Master in Theoretical Chemistry and Computational </a:t>
            </a:r>
            <a:r>
              <a:rPr lang="en-US" sz="2800" dirty="0" smtClean="0">
                <a:solidFill>
                  <a:srgbClr val="0033CC"/>
                </a:solidFill>
              </a:rPr>
              <a:t>Modelling 13th </a:t>
            </a:r>
            <a:r>
              <a:rPr lang="en-US" sz="2800" dirty="0">
                <a:solidFill>
                  <a:srgbClr val="0033CC"/>
                </a:solidFill>
              </a:rPr>
              <a:t>International Intensive </a:t>
            </a:r>
            <a:r>
              <a:rPr lang="en-US" sz="2800" dirty="0" smtClean="0">
                <a:solidFill>
                  <a:srgbClr val="0033CC"/>
                </a:solidFill>
              </a:rPr>
              <a:t>Course, Perugia </a:t>
            </a:r>
            <a:r>
              <a:rPr lang="en-US" sz="2800" dirty="0" smtClean="0">
                <a:solidFill>
                  <a:srgbClr val="0033CC"/>
                </a:solidFill>
              </a:rPr>
              <a:t>(I), 3</a:t>
            </a:r>
            <a:r>
              <a:rPr lang="en-US" sz="2800" baseline="30000" dirty="0" smtClean="0">
                <a:solidFill>
                  <a:srgbClr val="0033CC"/>
                </a:solidFill>
              </a:rPr>
              <a:t>rd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>
                <a:solidFill>
                  <a:srgbClr val="0033CC"/>
                </a:solidFill>
              </a:rPr>
              <a:t>– </a:t>
            </a:r>
            <a:r>
              <a:rPr lang="en-US" sz="2800" dirty="0" smtClean="0">
                <a:solidFill>
                  <a:srgbClr val="0033CC"/>
                </a:solidFill>
              </a:rPr>
              <a:t>28</a:t>
            </a:r>
            <a:r>
              <a:rPr lang="en-US" sz="2800" baseline="30000" dirty="0" smtClean="0">
                <a:solidFill>
                  <a:srgbClr val="0033CC"/>
                </a:solidFill>
              </a:rPr>
              <a:t>th</a:t>
            </a:r>
            <a:r>
              <a:rPr lang="en-US" sz="2800" dirty="0" smtClean="0">
                <a:solidFill>
                  <a:srgbClr val="0033CC"/>
                </a:solidFill>
              </a:rPr>
              <a:t> September 2018</a:t>
            </a:r>
            <a:endParaRPr lang="en-US" sz="2800" dirty="0">
              <a:solidFill>
                <a:srgbClr val="0033CC"/>
              </a:solidFill>
            </a:endParaRPr>
          </a:p>
        </p:txBody>
      </p:sp>
      <p:pic>
        <p:nvPicPr>
          <p:cNvPr id="2059" name="Picture 11" descr="UNITS_logoGB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92725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4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69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990000"/>
                </a:solidFill>
              </a:rPr>
              <a:t>Therefore, dynamic polarizability 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</a:t>
            </a:r>
            <a:r>
              <a:rPr lang="it-IT" altLang="it-IT" sz="2800" baseline="-25000">
                <a:solidFill>
                  <a:srgbClr val="990000"/>
                </a:solidFill>
                <a:sym typeface="Symbol" pitchFamily="18" charset="2"/>
              </a:rPr>
              <a:t>xz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() can be rigorously calculated at TDDFT level:</a:t>
            </a:r>
            <a:endParaRPr lang="it-IT" altLang="it-IT" sz="2800">
              <a:solidFill>
                <a:srgbClr val="990000"/>
              </a:solidFill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133600" y="1371600"/>
          <a:ext cx="45751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3" imgW="1917360" imgH="330120" progId="Equation.3">
                  <p:embed/>
                </p:oleObj>
              </mc:Choice>
              <mc:Fallback>
                <p:oleObj name="Equation" r:id="rId3" imgW="1917360" imgH="3301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71600"/>
                        <a:ext cx="457517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0" y="25908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990000"/>
                </a:solidFill>
              </a:rPr>
              <a:t>The mean dynamic polarizability 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() is related to excitation energies </a:t>
            </a:r>
            <a:r>
              <a:rPr lang="it-IT" altLang="it-IT" sz="2800" i="1">
                <a:solidFill>
                  <a:srgbClr val="990000"/>
                </a:solidFill>
                <a:sym typeface="Symbol" pitchFamily="18" charset="2"/>
              </a:rPr>
              <a:t>E</a:t>
            </a:r>
            <a:r>
              <a:rPr lang="it-IT" altLang="it-IT" sz="2800" i="1" baseline="-25000">
                <a:solidFill>
                  <a:srgbClr val="990000"/>
                </a:solidFill>
                <a:sym typeface="Symbol" pitchFamily="18" charset="2"/>
              </a:rPr>
              <a:t>I</a:t>
            </a:r>
            <a:r>
              <a:rPr lang="it-IT" altLang="it-IT" sz="2800" i="1">
                <a:solidFill>
                  <a:srgbClr val="990000"/>
                </a:solidFill>
                <a:sym typeface="Symbol" pitchFamily="18" charset="2"/>
              </a:rPr>
              <a:t> 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and oscillator strengths </a:t>
            </a:r>
            <a:r>
              <a:rPr lang="it-IT" altLang="it-IT" sz="2800" i="1">
                <a:solidFill>
                  <a:srgbClr val="990000"/>
                </a:solidFill>
                <a:sym typeface="Symbol" pitchFamily="18" charset="2"/>
              </a:rPr>
              <a:t>f</a:t>
            </a:r>
            <a:r>
              <a:rPr lang="it-IT" altLang="it-IT" sz="2800" i="1" baseline="-25000">
                <a:solidFill>
                  <a:srgbClr val="990000"/>
                </a:solidFill>
                <a:sym typeface="Symbol" pitchFamily="18" charset="2"/>
              </a:rPr>
              <a:t>I 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:</a:t>
            </a:r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524000" y="3810000"/>
          <a:ext cx="6270625" cy="127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5" imgW="2628720" imgH="533160" progId="Equation.3">
                  <p:embed/>
                </p:oleObj>
              </mc:Choice>
              <mc:Fallback>
                <p:oleObj name="Equation" r:id="rId5" imgW="2628720" imgH="5331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6270625" cy="127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71438" y="5486400"/>
            <a:ext cx="8964612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() has poles at </a:t>
            </a:r>
            <a:r>
              <a:rPr lang="it-IT" altLang="it-IT" sz="2800" i="1">
                <a:solidFill>
                  <a:srgbClr val="990000"/>
                </a:solidFill>
                <a:sym typeface="Symbol" pitchFamily="18" charset="2"/>
              </a:rPr>
              <a:t>E</a:t>
            </a:r>
            <a:r>
              <a:rPr lang="it-IT" altLang="it-IT" sz="2800" i="1" baseline="-25000">
                <a:solidFill>
                  <a:srgbClr val="990000"/>
                </a:solidFill>
                <a:sym typeface="Symbol" pitchFamily="18" charset="2"/>
              </a:rPr>
              <a:t>I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 and the residues are connected to the </a:t>
            </a:r>
            <a:r>
              <a:rPr lang="it-IT" altLang="it-IT" sz="2800" i="1">
                <a:solidFill>
                  <a:srgbClr val="990000"/>
                </a:solidFill>
                <a:sym typeface="Symbol" pitchFamily="18" charset="2"/>
              </a:rPr>
              <a:t>f</a:t>
            </a:r>
            <a:r>
              <a:rPr lang="it-IT" altLang="it-IT" sz="2800" i="1" baseline="-25000">
                <a:solidFill>
                  <a:srgbClr val="990000"/>
                </a:solidFill>
                <a:sym typeface="Symbol" pitchFamily="18" charset="2"/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0" y="44450"/>
            <a:ext cx="9144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</a:rPr>
              <a:t>Recast basic equations, in order to implement, density matrix formulation according to Casida</a:t>
            </a:r>
          </a:p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Express </a:t>
            </a:r>
            <a:r>
              <a:rPr lang="en-US" altLang="it-IT" sz="2800" baseline="30000">
                <a:solidFill>
                  <a:srgbClr val="0033CC"/>
                </a:solidFill>
                <a:sym typeface="Symbol" pitchFamily="18" charset="2"/>
              </a:rPr>
              <a:t>(1)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in terms of KS orbitals: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5435600" y="1773238"/>
          <a:ext cx="16954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3" name="Equation" r:id="rId3" imgW="799920" imgH="304560" progId="Equation.3">
                  <p:embed/>
                </p:oleObj>
              </mc:Choice>
              <mc:Fallback>
                <p:oleObj name="Equation" r:id="rId3" imgW="799920" imgH="3045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1773238"/>
                        <a:ext cx="16954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4" name="Object 12"/>
          <p:cNvGraphicFramePr>
            <a:graphicFrameLocks noChangeAspect="1"/>
          </p:cNvGraphicFramePr>
          <p:nvPr/>
        </p:nvGraphicFramePr>
        <p:xfrm>
          <a:off x="684213" y="3068638"/>
          <a:ext cx="3013075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4" name="Equation" r:id="rId5" imgW="1422360" imgH="304560" progId="Equation.3">
                  <p:embed/>
                </p:oleObj>
              </mc:Choice>
              <mc:Fallback>
                <p:oleObj name="Equation" r:id="rId5" imgW="1422360" imgH="3045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068638"/>
                        <a:ext cx="3013075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3995738" y="3068638"/>
          <a:ext cx="3201987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5" name="Equation" r:id="rId7" imgW="1511280" imgH="304560" progId="Equation.3">
                  <p:embed/>
                </p:oleObj>
              </mc:Choice>
              <mc:Fallback>
                <p:oleObj name="Equation" r:id="rId7" imgW="1511280" imgH="30456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068638"/>
                        <a:ext cx="3201987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3779838" y="4292600"/>
          <a:ext cx="19097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6" name="Equation" r:id="rId9" imgW="901440" imgH="431640" progId="Equation.3">
                  <p:embed/>
                </p:oleObj>
              </mc:Choice>
              <mc:Fallback>
                <p:oleObj name="Equation" r:id="rId9" imgW="901440" imgH="431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292600"/>
                        <a:ext cx="1909762" cy="914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0" y="1773238"/>
            <a:ext cx="5688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2800" b="1">
                <a:solidFill>
                  <a:srgbClr val="0033CC"/>
                </a:solidFill>
                <a:sym typeface="Symbol" pitchFamily="18" charset="2"/>
              </a:rPr>
              <a:t>Occupied orthonormal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KS orbitals: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2916238" y="2492375"/>
            <a:ext cx="2952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2800" b="1">
                <a:solidFill>
                  <a:srgbClr val="0033CC"/>
                </a:solidFill>
                <a:sym typeface="Symbol" pitchFamily="18" charset="2"/>
              </a:rPr>
              <a:t>I order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variation: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3276600" y="908050"/>
          <a:ext cx="283686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3" name="Equation" r:id="rId3" imgW="1143000" imgH="241200" progId="Equation.3">
                  <p:embed/>
                </p:oleObj>
              </mc:Choice>
              <mc:Fallback>
                <p:oleObj name="Equation" r:id="rId3" imgW="114300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908050"/>
                        <a:ext cx="2836863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1403350" y="2349500"/>
          <a:ext cx="658812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4" name="Equation" r:id="rId5" imgW="2654280" imgH="241200" progId="Equation.3">
                  <p:embed/>
                </p:oleObj>
              </mc:Choice>
              <mc:Fallback>
                <p:oleObj name="Equation" r:id="rId5" imgW="265428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49500"/>
                        <a:ext cx="6588125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6" name="Object 16"/>
          <p:cNvGraphicFramePr>
            <a:graphicFrameLocks noChangeAspect="1"/>
          </p:cNvGraphicFramePr>
          <p:nvPr/>
        </p:nvGraphicFramePr>
        <p:xfrm>
          <a:off x="1258888" y="4437063"/>
          <a:ext cx="29940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5" name="Equation" r:id="rId7" imgW="1206360" imgH="431640" progId="Equation.3">
                  <p:embed/>
                </p:oleObj>
              </mc:Choice>
              <mc:Fallback>
                <p:oleObj name="Equation" r:id="rId7" imgW="1206360" imgH="431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437063"/>
                        <a:ext cx="299402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7" name="Object 17"/>
          <p:cNvGraphicFramePr>
            <a:graphicFrameLocks noChangeAspect="1"/>
          </p:cNvGraphicFramePr>
          <p:nvPr/>
        </p:nvGraphicFramePr>
        <p:xfrm>
          <a:off x="4643438" y="4437063"/>
          <a:ext cx="286861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6" name="Equation" r:id="rId9" imgW="1155600" imgH="431640" progId="Equation.3">
                  <p:embed/>
                </p:oleObj>
              </mc:Choice>
              <mc:Fallback>
                <p:oleObj name="Equation" r:id="rId9" imgW="1155600" imgH="4316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437063"/>
                        <a:ext cx="2868612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0" y="4445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</a:rPr>
              <a:t>TD behaviour of KS orbitals and their perturbations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: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1619250" y="1557338"/>
            <a:ext cx="5903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1800">
                <a:solidFill>
                  <a:srgbClr val="0033CC"/>
                </a:solidFill>
              </a:rPr>
              <a:t>The perturbed KS orbitals have two terms because the TD perturbation has two terms: </a:t>
            </a:r>
            <a:r>
              <a:rPr lang="en-US" altLang="it-IT" sz="1800" i="1">
                <a:solidFill>
                  <a:srgbClr val="0033CC"/>
                </a:solidFill>
              </a:rPr>
              <a:t>e</a:t>
            </a:r>
            <a:r>
              <a:rPr lang="en-US" altLang="it-IT" sz="1800" i="1" baseline="30000">
                <a:solidFill>
                  <a:srgbClr val="0033CC"/>
                </a:solidFill>
              </a:rPr>
              <a:t>-i</a:t>
            </a:r>
            <a:r>
              <a:rPr lang="en-US" altLang="it-IT" sz="1800" i="1" baseline="30000">
                <a:solidFill>
                  <a:srgbClr val="0033CC"/>
                </a:solidFill>
                <a:sym typeface="Symbol" pitchFamily="18" charset="2"/>
              </a:rPr>
              <a:t>t</a:t>
            </a:r>
            <a:r>
              <a:rPr lang="en-US" altLang="it-IT" sz="1800">
                <a:solidFill>
                  <a:srgbClr val="0033CC"/>
                </a:solidFill>
                <a:sym typeface="Symbol" pitchFamily="18" charset="2"/>
              </a:rPr>
              <a:t> and </a:t>
            </a:r>
            <a:r>
              <a:rPr lang="en-US" altLang="it-IT" sz="1800" i="1">
                <a:solidFill>
                  <a:srgbClr val="0033CC"/>
                </a:solidFill>
              </a:rPr>
              <a:t>e</a:t>
            </a:r>
            <a:r>
              <a:rPr lang="en-US" altLang="it-IT" sz="1800" i="1" baseline="30000">
                <a:solidFill>
                  <a:srgbClr val="0033CC"/>
                </a:solidFill>
              </a:rPr>
              <a:t>i</a:t>
            </a:r>
            <a:r>
              <a:rPr lang="en-US" altLang="it-IT" sz="1800" i="1" baseline="30000">
                <a:solidFill>
                  <a:srgbClr val="0033CC"/>
                </a:solidFill>
                <a:sym typeface="Symbol" pitchFamily="18" charset="2"/>
              </a:rPr>
              <a:t>t</a:t>
            </a:r>
            <a:r>
              <a:rPr lang="en-US" altLang="it-IT" sz="1800">
                <a:solidFill>
                  <a:srgbClr val="0033CC"/>
                </a:solidFill>
                <a:sym typeface="Symbol" pitchFamily="18" charset="2"/>
              </a:rPr>
              <a:t> :</a:t>
            </a:r>
          </a:p>
        </p:txBody>
      </p:sp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1763713" y="3644900"/>
            <a:ext cx="59039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1800">
                <a:solidFill>
                  <a:srgbClr val="0033CC"/>
                </a:solidFill>
              </a:rPr>
              <a:t>Now both terms are expanded as linear combinations of </a:t>
            </a:r>
            <a:r>
              <a:rPr lang="en-US" altLang="it-IT" sz="1800" b="1" i="1">
                <a:solidFill>
                  <a:srgbClr val="0033CC"/>
                </a:solidFill>
              </a:rPr>
              <a:t>virtual</a:t>
            </a:r>
            <a:r>
              <a:rPr lang="en-US" altLang="it-IT" sz="1800">
                <a:solidFill>
                  <a:srgbClr val="0033CC"/>
                </a:solidFill>
              </a:rPr>
              <a:t> orbitals</a:t>
            </a:r>
            <a:r>
              <a:rPr lang="en-US" altLang="it-IT" sz="1800">
                <a:solidFill>
                  <a:srgbClr val="0033CC"/>
                </a:solidFill>
                <a:sym typeface="Symbol" pitchFamily="18" charset="2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1763713" y="4005263"/>
          <a:ext cx="598646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3" name="Equation" r:id="rId3" imgW="2412720" imgH="228600" progId="Equation.3">
                  <p:embed/>
                </p:oleObj>
              </mc:Choice>
              <mc:Fallback>
                <p:oleObj name="Equation" r:id="rId3" imgW="241272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005263"/>
                        <a:ext cx="598646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3995738" y="476250"/>
          <a:ext cx="15462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4" name="Equation" r:id="rId5" imgW="749160" imgH="431640" progId="Equation.3">
                  <p:embed/>
                </p:oleObj>
              </mc:Choice>
              <mc:Fallback>
                <p:oleObj name="Equation" r:id="rId5" imgW="74916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476250"/>
                        <a:ext cx="1546225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/>
        </p:nvGraphicFramePr>
        <p:xfrm>
          <a:off x="1619250" y="1484313"/>
          <a:ext cx="579120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5" name="Equation" r:id="rId7" imgW="2806560" imgH="431640" progId="Equation.3">
                  <p:embed/>
                </p:oleObj>
              </mc:Choice>
              <mc:Fallback>
                <p:oleObj name="Equation" r:id="rId7" imgW="280656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484313"/>
                        <a:ext cx="5791200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0" y="2565400"/>
          <a:ext cx="91440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6" name="Equation" r:id="rId9" imgW="5067000" imgH="431640" progId="Equation.3">
                  <p:embed/>
                </p:oleObj>
              </mc:Choice>
              <mc:Fallback>
                <p:oleObj name="Equation" r:id="rId9" imgW="50670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65400"/>
                        <a:ext cx="914400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2" name="AutoShape 8"/>
          <p:cNvSpPr>
            <a:spLocks/>
          </p:cNvSpPr>
          <p:nvPr/>
        </p:nvSpPr>
        <p:spPr bwMode="auto">
          <a:xfrm rot="16200000">
            <a:off x="2952750" y="1736726"/>
            <a:ext cx="358775" cy="3168650"/>
          </a:xfrm>
          <a:prstGeom prst="leftBrace">
            <a:avLst>
              <a:gd name="adj1" fmla="val 73599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713" name="AutoShape 9"/>
          <p:cNvSpPr>
            <a:spLocks/>
          </p:cNvSpPr>
          <p:nvPr/>
        </p:nvSpPr>
        <p:spPr bwMode="auto">
          <a:xfrm rot="16200000">
            <a:off x="6913562" y="1736726"/>
            <a:ext cx="358775" cy="3168650"/>
          </a:xfrm>
          <a:prstGeom prst="leftBrace">
            <a:avLst>
              <a:gd name="adj1" fmla="val 73599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714" name="AutoShape 10"/>
          <p:cNvSpPr>
            <a:spLocks/>
          </p:cNvSpPr>
          <p:nvPr/>
        </p:nvSpPr>
        <p:spPr bwMode="auto">
          <a:xfrm rot="5400000">
            <a:off x="3996532" y="3285331"/>
            <a:ext cx="215900" cy="1223963"/>
          </a:xfrm>
          <a:prstGeom prst="leftBrace">
            <a:avLst>
              <a:gd name="adj1" fmla="val 47243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715" name="AutoShape 11"/>
          <p:cNvSpPr>
            <a:spLocks/>
          </p:cNvSpPr>
          <p:nvPr/>
        </p:nvSpPr>
        <p:spPr bwMode="auto">
          <a:xfrm rot="5400000">
            <a:off x="6371432" y="3285331"/>
            <a:ext cx="215900" cy="1223963"/>
          </a:xfrm>
          <a:prstGeom prst="leftBrace">
            <a:avLst>
              <a:gd name="adj1" fmla="val 47243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cxnSp>
        <p:nvCxnSpPr>
          <p:cNvPr id="72716" name="AutoShape 12"/>
          <p:cNvCxnSpPr>
            <a:cxnSpLocks noChangeShapeType="1"/>
          </p:cNvCxnSpPr>
          <p:nvPr/>
        </p:nvCxnSpPr>
        <p:spPr bwMode="auto">
          <a:xfrm>
            <a:off x="3132138" y="3502025"/>
            <a:ext cx="974725" cy="290513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717" name="AutoShape 13"/>
          <p:cNvCxnSpPr>
            <a:cxnSpLocks noChangeShapeType="1"/>
            <a:stCxn id="72713" idx="1"/>
            <a:endCxn id="72715" idx="1"/>
          </p:cNvCxnSpPr>
          <p:nvPr/>
        </p:nvCxnSpPr>
        <p:spPr bwMode="auto">
          <a:xfrm flipH="1">
            <a:off x="6480175" y="3500438"/>
            <a:ext cx="612775" cy="290512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72718" name="Object 14"/>
          <p:cNvGraphicFramePr>
            <a:graphicFrameLocks noChangeAspect="1"/>
          </p:cNvGraphicFramePr>
          <p:nvPr/>
        </p:nvGraphicFramePr>
        <p:xfrm>
          <a:off x="1692275" y="4868863"/>
          <a:ext cx="55768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7" name="Equation" r:id="rId11" imgW="2247840" imgH="431640" progId="Equation.3">
                  <p:embed/>
                </p:oleObj>
              </mc:Choice>
              <mc:Fallback>
                <p:oleObj name="Equation" r:id="rId11" imgW="2247840" imgH="431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868863"/>
                        <a:ext cx="55768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9" name="AutoShape 15"/>
          <p:cNvSpPr>
            <a:spLocks/>
          </p:cNvSpPr>
          <p:nvPr/>
        </p:nvSpPr>
        <p:spPr bwMode="auto">
          <a:xfrm rot="16200000">
            <a:off x="2952750" y="1736726"/>
            <a:ext cx="358775" cy="3168650"/>
          </a:xfrm>
          <a:prstGeom prst="leftBrace">
            <a:avLst>
              <a:gd name="adj1" fmla="val 73599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720" name="AutoShape 16"/>
          <p:cNvSpPr>
            <a:spLocks/>
          </p:cNvSpPr>
          <p:nvPr/>
        </p:nvSpPr>
        <p:spPr bwMode="auto">
          <a:xfrm rot="5400000">
            <a:off x="3996532" y="3285331"/>
            <a:ext cx="215900" cy="1223963"/>
          </a:xfrm>
          <a:prstGeom prst="leftBrace">
            <a:avLst>
              <a:gd name="adj1" fmla="val 47243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0" y="4445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</a:rPr>
              <a:t>TD behaviour of the induced density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: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  <p:sp>
        <p:nvSpPr>
          <p:cNvPr id="72722" name="Text Box 18"/>
          <p:cNvSpPr txBox="1">
            <a:spLocks noChangeArrowheads="1"/>
          </p:cNvSpPr>
          <p:nvPr/>
        </p:nvSpPr>
        <p:spPr bwMode="auto">
          <a:xfrm>
            <a:off x="3708400" y="3357563"/>
            <a:ext cx="3168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000">
                <a:solidFill>
                  <a:srgbClr val="FE0000"/>
                </a:solidFill>
              </a:rPr>
              <a:t>Complex conjugate</a:t>
            </a:r>
            <a:endParaRPr lang="it-IT" altLang="it-IT" sz="2000">
              <a:solidFill>
                <a:srgbClr val="FE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43000" y="228600"/>
            <a:ext cx="6858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</a:rPr>
              <a:t>Express 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</a:t>
            </a:r>
            <a:r>
              <a:rPr lang="en-US" altLang="it-IT" sz="2800" baseline="30000">
                <a:solidFill>
                  <a:srgbClr val="0033CC"/>
                </a:solidFill>
                <a:sym typeface="Symbol" pitchFamily="18" charset="2"/>
              </a:rPr>
              <a:t>(1)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in terms of the </a:t>
            </a:r>
            <a:r>
              <a:rPr lang="en-US" altLang="it-IT" sz="2800" b="1" u="sng">
                <a:solidFill>
                  <a:srgbClr val="0033CC"/>
                </a:solidFill>
                <a:sym typeface="Symbol" pitchFamily="18" charset="2"/>
              </a:rPr>
              <a:t>density matrix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</a:t>
            </a:r>
            <a:r>
              <a:rPr lang="en-US" altLang="it-IT" sz="2800" i="1">
                <a:solidFill>
                  <a:srgbClr val="0033CC"/>
                </a:solidFill>
                <a:sym typeface="Symbol" pitchFamily="18" charset="2"/>
              </a:rPr>
              <a:t>P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over occupied and virtual KS orbitals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195513" y="1412875"/>
          <a:ext cx="53911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3" imgW="2336760" imgH="291960" progId="Equation.3">
                  <p:embed/>
                </p:oleObj>
              </mc:Choice>
              <mc:Fallback>
                <p:oleObj name="Equation" r:id="rId3" imgW="2336760" imgH="291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412875"/>
                        <a:ext cx="5391150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2843213" y="2276475"/>
          <a:ext cx="3633787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Equation" r:id="rId5" imgW="1257120" imgH="355320" progId="Equation.3">
                  <p:embed/>
                </p:oleObj>
              </mc:Choice>
              <mc:Fallback>
                <p:oleObj name="Equation" r:id="rId5" imgW="1257120" imgH="3553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276475"/>
                        <a:ext cx="3633787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247775" y="3598863"/>
          <a:ext cx="6826250" cy="213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7" imgW="2361960" imgH="736560" progId="Equation.3">
                  <p:embed/>
                </p:oleObj>
              </mc:Choice>
              <mc:Fallback>
                <p:oleObj name="Equation" r:id="rId7" imgW="2361960" imgH="736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775" y="3598863"/>
                        <a:ext cx="6826250" cy="213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619250" y="2924175"/>
          <a:ext cx="6119813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3" imgW="2070000" imgH="469800" progId="Equation.3">
                  <p:embed/>
                </p:oleObj>
              </mc:Choice>
              <mc:Fallback>
                <p:oleObj name="Equation" r:id="rId3" imgW="2070000" imgH="46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924175"/>
                        <a:ext cx="6119813" cy="138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4067175" y="2708275"/>
            <a:ext cx="1639888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4067175" y="2420938"/>
            <a:ext cx="26638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3276600" y="5013325"/>
          <a:ext cx="32639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5" imgW="1193760" imgH="355320" progId="Equation.3">
                  <p:embed/>
                </p:oleObj>
              </mc:Choice>
              <mc:Fallback>
                <p:oleObj name="Equation" r:id="rId5" imgW="1193760" imgH="3553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13325"/>
                        <a:ext cx="326390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0" y="26035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</a:rPr>
              <a:t>With the occupied-virtual representation, susceptibility matrix has a very simple diagonal form: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900113" y="2276475"/>
            <a:ext cx="33131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2800">
                <a:solidFill>
                  <a:srgbClr val="0033CC"/>
                </a:solidFill>
              </a:rPr>
              <a:t>Occupation numbers</a:t>
            </a:r>
            <a:endParaRPr lang="en-US" altLang="it-IT" sz="2800" i="1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923925" y="1768475"/>
          <a:ext cx="729615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Equation" r:id="rId3" imgW="3962160" imgH="469800" progId="Equation.3">
                  <p:embed/>
                </p:oleObj>
              </mc:Choice>
              <mc:Fallback>
                <p:oleObj name="Equation" r:id="rId3" imgW="3962160" imgH="46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1768475"/>
                        <a:ext cx="729615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676400" y="381000"/>
            <a:ext cx="6172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Also the SCF potential may be expressed in terms of density matrix: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878138" y="3173413"/>
          <a:ext cx="35544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Equation" r:id="rId5" imgW="1688760" imgH="342720" progId="Equation.3">
                  <p:embed/>
                </p:oleObj>
              </mc:Choice>
              <mc:Fallback>
                <p:oleObj name="Equation" r:id="rId5" imgW="1688760" imgH="3427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3173413"/>
                        <a:ext cx="355441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304800" y="4191000"/>
          <a:ext cx="8839200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r:id="rId7" imgW="3949700" imgH="508000" progId="Equation.3">
                  <p:embed/>
                </p:oleObj>
              </mc:Choice>
              <mc:Fallback>
                <p:oleObj r:id="rId7" imgW="39497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91000"/>
                        <a:ext cx="8839200" cy="1128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219200" y="457200"/>
            <a:ext cx="7315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Finally, two linear equations are coupled, solved with respect to P:</a:t>
            </a: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874963" y="5157788"/>
          <a:ext cx="3890962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7" name="Equation" r:id="rId4" imgW="1536480" imgH="266400" progId="Equation.3">
                  <p:embed/>
                </p:oleObj>
              </mc:Choice>
              <mc:Fallback>
                <p:oleObj name="Equation" r:id="rId4" imgW="1536480" imgH="266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5157788"/>
                        <a:ext cx="3890962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3357563" y="1968500"/>
          <a:ext cx="2909887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8" name="Equation" r:id="rId6" imgW="1206360" imgH="482400" progId="Equation.3">
                  <p:embed/>
                </p:oleObj>
              </mc:Choice>
              <mc:Fallback>
                <p:oleObj name="Equation" r:id="rId6" imgW="1206360" imgH="4824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1968500"/>
                        <a:ext cx="2909887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810000" y="3733800"/>
            <a:ext cx="1143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5400">
                <a:sym typeface="Symbol" pitchFamily="18" charset="2"/>
              </a:rPr>
              <a:t></a:t>
            </a:r>
            <a:endParaRPr lang="it-IT" altLang="it-IT" sz="5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900113" y="549275"/>
            <a:ext cx="3671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/>
              <a:t>Developing in matrix: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36663" y="1628775"/>
          <a:ext cx="4741862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2" name="Equation" r:id="rId3" imgW="2197080" imgH="482400" progId="Equation.3">
                  <p:embed/>
                </p:oleObj>
              </mc:Choice>
              <mc:Fallback>
                <p:oleObj name="Equation" r:id="rId3" imgW="219708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1628775"/>
                        <a:ext cx="4741862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6516688" y="1700213"/>
            <a:ext cx="2555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b="1">
                <a:solidFill>
                  <a:srgbClr val="0033CC"/>
                </a:solidFill>
              </a:rPr>
              <a:t>Forced oscillations</a:t>
            </a:r>
            <a:endParaRPr lang="it-IT" altLang="it-IT" b="1"/>
          </a:p>
        </p:txBody>
      </p:sp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1042988" y="3284538"/>
          <a:ext cx="5089525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3" name="Equation" r:id="rId5" imgW="2197080" imgH="482400" progId="Equation.3">
                  <p:embed/>
                </p:oleObj>
              </mc:Choice>
              <mc:Fallback>
                <p:oleObj name="Equation" r:id="rId5" imgW="2197080" imgH="4824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284538"/>
                        <a:ext cx="5089525" cy="1119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Line 18"/>
          <p:cNvSpPr>
            <a:spLocks noChangeShapeType="1"/>
          </p:cNvSpPr>
          <p:nvPr/>
        </p:nvSpPr>
        <p:spPr bwMode="auto">
          <a:xfrm flipV="1">
            <a:off x="5292725" y="3213100"/>
            <a:ext cx="1008063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5364163" y="3213100"/>
            <a:ext cx="1008062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0" y="5661025"/>
            <a:ext cx="914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b="1" u="sng">
                <a:solidFill>
                  <a:srgbClr val="0033CC"/>
                </a:solidFill>
              </a:rPr>
              <a:t>Free oscillations</a:t>
            </a:r>
            <a:r>
              <a:rPr lang="it-IT" altLang="it-IT">
                <a:solidFill>
                  <a:srgbClr val="0033CC"/>
                </a:solidFill>
              </a:rPr>
              <a:t>: Random Phase Approximation (RPA)-like equations, collective motion of electronic degrees of freedom, electron normal modes, </a:t>
            </a:r>
            <a:r>
              <a:rPr lang="it-IT" altLang="it-IT" i="1">
                <a:solidFill>
                  <a:srgbClr val="0033CC"/>
                </a:solidFill>
              </a:rPr>
              <a:t>plasmonic effect</a:t>
            </a:r>
            <a:r>
              <a:rPr lang="it-IT" altLang="it-IT">
                <a:solidFill>
                  <a:srgbClr val="0033CC"/>
                </a:solidFill>
              </a:rPr>
              <a:t> should be included! </a:t>
            </a:r>
            <a:endParaRPr lang="it-IT" altLang="it-IT"/>
          </a:p>
        </p:txBody>
      </p:sp>
      <p:sp>
        <p:nvSpPr>
          <p:cNvPr id="32789" name="Oval 21"/>
          <p:cNvSpPr>
            <a:spLocks noChangeArrowheads="1"/>
          </p:cNvSpPr>
          <p:nvPr/>
        </p:nvSpPr>
        <p:spPr bwMode="auto">
          <a:xfrm>
            <a:off x="2700338" y="3644900"/>
            <a:ext cx="431800" cy="3603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90" name="Oval 22"/>
          <p:cNvSpPr>
            <a:spLocks noChangeArrowheads="1"/>
          </p:cNvSpPr>
          <p:nvPr/>
        </p:nvSpPr>
        <p:spPr bwMode="auto">
          <a:xfrm>
            <a:off x="4500563" y="3284538"/>
            <a:ext cx="431800" cy="108108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 flipH="1">
            <a:off x="2627313" y="4005263"/>
            <a:ext cx="288925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4787900" y="4365625"/>
            <a:ext cx="792163" cy="7191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1979613" y="4943475"/>
            <a:ext cx="1671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Eigenvalues</a:t>
            </a:r>
            <a:endParaRPr lang="it-IT" altLang="it-IT"/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4787900" y="5087938"/>
            <a:ext cx="177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Eigenvectors</a:t>
            </a:r>
            <a:endParaRPr lang="it-IT" altLang="it-IT"/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659563" y="3357563"/>
            <a:ext cx="21955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b="1">
                <a:solidFill>
                  <a:srgbClr val="0033CC"/>
                </a:solidFill>
              </a:rPr>
              <a:t>Free oscillations</a:t>
            </a:r>
            <a:endParaRPr lang="it-IT" altLang="it-IT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Representation of matrices </a:t>
            </a:r>
            <a:r>
              <a:rPr lang="it-IT" altLang="it-IT" sz="2800" b="1">
                <a:solidFill>
                  <a:srgbClr val="0033CC"/>
                </a:solidFill>
              </a:rPr>
              <a:t>A</a:t>
            </a:r>
            <a:r>
              <a:rPr lang="it-IT" altLang="it-IT" sz="2800">
                <a:solidFill>
                  <a:srgbClr val="0033CC"/>
                </a:solidFill>
              </a:rPr>
              <a:t> and </a:t>
            </a:r>
            <a:r>
              <a:rPr lang="it-IT" altLang="it-IT" sz="2800" b="1">
                <a:solidFill>
                  <a:srgbClr val="0033CC"/>
                </a:solidFill>
              </a:rPr>
              <a:t>B</a:t>
            </a:r>
            <a:endParaRPr lang="it-IT" altLang="it-IT" sz="2800" b="1"/>
          </a:p>
        </p:txBody>
      </p:sp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2195513" y="1844675"/>
          <a:ext cx="498792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9" name="Equation" r:id="rId3" imgW="2412720" imgH="241200" progId="Equation.3">
                  <p:embed/>
                </p:oleObj>
              </mc:Choice>
              <mc:Fallback>
                <p:oleObj name="Equation" r:id="rId3" imgW="241272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844675"/>
                        <a:ext cx="4987925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635375" y="2781300"/>
          <a:ext cx="18843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0" name="Equation" r:id="rId5" imgW="1015920" imgH="241200" progId="Equation.3">
                  <p:embed/>
                </p:oleObj>
              </mc:Choice>
              <mc:Fallback>
                <p:oleObj name="Equation" r:id="rId5" imgW="101592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781300"/>
                        <a:ext cx="188436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1331913" y="836613"/>
            <a:ext cx="590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Since </a:t>
            </a:r>
            <a:r>
              <a:rPr lang="it-IT" altLang="it-IT">
                <a:solidFill>
                  <a:srgbClr val="0033CC"/>
                </a:solidFill>
                <a:latin typeface="Symbol" pitchFamily="18" charset="2"/>
              </a:rPr>
              <a:t>c</a:t>
            </a:r>
            <a:r>
              <a:rPr lang="it-IT" altLang="it-IT" baseline="30000">
                <a:solidFill>
                  <a:srgbClr val="0033CC"/>
                </a:solidFill>
              </a:rPr>
              <a:t>KS</a:t>
            </a:r>
            <a:r>
              <a:rPr lang="it-IT" altLang="it-IT">
                <a:solidFill>
                  <a:srgbClr val="0033CC"/>
                </a:solidFill>
              </a:rPr>
              <a:t> is </a:t>
            </a:r>
            <a:r>
              <a:rPr lang="it-IT" altLang="it-IT" i="1">
                <a:solidFill>
                  <a:srgbClr val="0033CC"/>
                </a:solidFill>
              </a:rPr>
              <a:t>diagonal</a:t>
            </a:r>
            <a:r>
              <a:rPr lang="it-IT" altLang="it-IT">
                <a:solidFill>
                  <a:srgbClr val="0033CC"/>
                </a:solidFill>
              </a:rPr>
              <a:t> its inversion is trivial:</a:t>
            </a:r>
            <a:endParaRPr lang="it-IT" altLang="it-IT"/>
          </a:p>
        </p:txBody>
      </p: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1692275" y="3429000"/>
            <a:ext cx="590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Notice that </a:t>
            </a:r>
            <a:r>
              <a:rPr lang="it-IT" altLang="it-IT" b="1">
                <a:solidFill>
                  <a:srgbClr val="0033CC"/>
                </a:solidFill>
              </a:rPr>
              <a:t>A-B</a:t>
            </a:r>
            <a:r>
              <a:rPr lang="it-IT" altLang="it-IT">
                <a:solidFill>
                  <a:srgbClr val="0033CC"/>
                </a:solidFill>
              </a:rPr>
              <a:t> is </a:t>
            </a:r>
            <a:r>
              <a:rPr lang="it-IT" altLang="it-IT" i="1">
                <a:solidFill>
                  <a:srgbClr val="0033CC"/>
                </a:solidFill>
              </a:rPr>
              <a:t>diagonal</a:t>
            </a:r>
            <a:r>
              <a:rPr lang="it-IT" altLang="it-IT">
                <a:solidFill>
                  <a:srgbClr val="0033CC"/>
                </a:solidFill>
              </a:rPr>
              <a:t>:</a:t>
            </a:r>
            <a:endParaRPr lang="it-IT" altLang="it-IT"/>
          </a:p>
        </p:txBody>
      </p:sp>
      <p:graphicFrame>
        <p:nvGraphicFramePr>
          <p:cNvPr id="64534" name="Object 22"/>
          <p:cNvGraphicFramePr>
            <a:graphicFrameLocks noChangeAspect="1"/>
          </p:cNvGraphicFramePr>
          <p:nvPr/>
        </p:nvGraphicFramePr>
        <p:xfrm>
          <a:off x="1881188" y="4365625"/>
          <a:ext cx="56451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1" name="Equation" r:id="rId7" imgW="2730240" imgH="241200" progId="Equation.3">
                  <p:embed/>
                </p:oleObj>
              </mc:Choice>
              <mc:Fallback>
                <p:oleObj name="Equation" r:id="rId7" imgW="2730240" imgH="241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88" y="4365625"/>
                        <a:ext cx="5645150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2799"/>
            <a:ext cx="9144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800" dirty="0">
                <a:solidFill>
                  <a:srgbClr val="0033CC"/>
                </a:solidFill>
              </a:rPr>
              <a:t>Summary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68313" y="832058"/>
            <a:ext cx="815340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 smtClean="0">
                <a:solidFill>
                  <a:srgbClr val="990000"/>
                </a:solidFill>
              </a:rPr>
              <a:t>THEORY - DFT</a:t>
            </a:r>
            <a:r>
              <a:rPr lang="en-US" sz="2800" dirty="0" smtClean="0">
                <a:solidFill>
                  <a:srgbClr val="990000"/>
                </a:solidFill>
              </a:rPr>
              <a:t> </a:t>
            </a:r>
            <a:r>
              <a:rPr lang="en-US" sz="2800" dirty="0">
                <a:solidFill>
                  <a:srgbClr val="990000"/>
                </a:solidFill>
              </a:rPr>
              <a:t>Review of DFT </a:t>
            </a:r>
            <a:r>
              <a:rPr lang="en-US" sz="2800" dirty="0" smtClean="0">
                <a:solidFill>
                  <a:srgbClr val="990000"/>
                </a:solidFill>
              </a:rPr>
              <a:t>basic </a:t>
            </a:r>
            <a:r>
              <a:rPr lang="en-US" sz="2800" dirty="0">
                <a:solidFill>
                  <a:srgbClr val="990000"/>
                </a:solidFill>
              </a:rPr>
              <a:t>theory and </a:t>
            </a:r>
            <a:r>
              <a:rPr lang="en-US" sz="2800" dirty="0" smtClean="0">
                <a:solidFill>
                  <a:srgbClr val="990000"/>
                </a:solidFill>
              </a:rPr>
              <a:t>equations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 smtClean="0">
                <a:solidFill>
                  <a:srgbClr val="990000"/>
                </a:solidFill>
              </a:rPr>
              <a:t>THEORY - TDDFT </a:t>
            </a:r>
            <a:r>
              <a:rPr lang="en-US" sz="2800" dirty="0" smtClean="0">
                <a:solidFill>
                  <a:srgbClr val="990000"/>
                </a:solidFill>
              </a:rPr>
              <a:t>with </a:t>
            </a:r>
            <a:r>
              <a:rPr lang="en-US" sz="2800" dirty="0">
                <a:solidFill>
                  <a:srgbClr val="990000"/>
                </a:solidFill>
              </a:rPr>
              <a:t>the aim to underline what is general from Linear Response formalism.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>
                <a:solidFill>
                  <a:srgbClr val="990000"/>
                </a:solidFill>
              </a:rPr>
              <a:t>COMPUTATIONAL</a:t>
            </a:r>
            <a:r>
              <a:rPr lang="en-US" sz="2800" dirty="0">
                <a:solidFill>
                  <a:srgbClr val="990000"/>
                </a:solidFill>
              </a:rPr>
              <a:t> - Some numerical aspects of the implementation in the ADF code, most important computational choices, how to assign spectral features. New TDDFT algorithm.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>
                <a:solidFill>
                  <a:srgbClr val="990000"/>
                </a:solidFill>
              </a:rPr>
              <a:t>APPLICATIONS</a:t>
            </a:r>
            <a:r>
              <a:rPr lang="en-US" sz="2800" dirty="0">
                <a:solidFill>
                  <a:srgbClr val="99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00"/>
                </a:solidFill>
              </a:rPr>
              <a:t>4</a:t>
            </a:r>
            <a:r>
              <a:rPr lang="en-US" sz="2800" dirty="0" smtClean="0">
                <a:solidFill>
                  <a:srgbClr val="990000"/>
                </a:solidFill>
              </a:rPr>
              <a:t>.a</a:t>
            </a:r>
            <a:r>
              <a:rPr lang="en-US" sz="2800" dirty="0">
                <a:solidFill>
                  <a:srgbClr val="990000"/>
                </a:solidFill>
              </a:rPr>
              <a:t>. </a:t>
            </a:r>
            <a:r>
              <a:rPr lang="en-US" sz="2800" dirty="0" err="1">
                <a:solidFill>
                  <a:srgbClr val="990000"/>
                </a:solidFill>
              </a:rPr>
              <a:t>Plasmons</a:t>
            </a:r>
            <a:r>
              <a:rPr lang="en-US" sz="2800" dirty="0">
                <a:solidFill>
                  <a:srgbClr val="990000"/>
                </a:solidFill>
              </a:rPr>
              <a:t> in metal clusters.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00"/>
                </a:solidFill>
              </a:rPr>
              <a:t>4</a:t>
            </a:r>
            <a:r>
              <a:rPr lang="en-US" sz="2800" dirty="0" smtClean="0">
                <a:solidFill>
                  <a:srgbClr val="990000"/>
                </a:solidFill>
              </a:rPr>
              <a:t>.b</a:t>
            </a:r>
            <a:r>
              <a:rPr lang="en-US" sz="2800" dirty="0">
                <a:solidFill>
                  <a:srgbClr val="990000"/>
                </a:solidFill>
              </a:rPr>
              <a:t>. Core electron excitations (NEXAFS).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468313" y="1844923"/>
            <a:ext cx="8496300" cy="100801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3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Resolution of the RPA-like equation</a:t>
            </a:r>
            <a:endParaRPr lang="it-IT" altLang="it-IT" sz="2800" b="1"/>
          </a:p>
        </p:txBody>
      </p:sp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2484438" y="1125538"/>
          <a:ext cx="423703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0" name="Equation" r:id="rId3" imgW="1828800" imgH="457200" progId="Equation.3">
                  <p:embed/>
                </p:oleObj>
              </mc:Choice>
              <mc:Fallback>
                <p:oleObj name="Equation" r:id="rId3" imgW="18288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125538"/>
                        <a:ext cx="4237037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484438" y="2636838"/>
          <a:ext cx="4030662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1" name="Equation" r:id="rId5" imgW="1739880" imgH="457200" progId="Equation.3">
                  <p:embed/>
                </p:oleObj>
              </mc:Choice>
              <mc:Fallback>
                <p:oleObj name="Equation" r:id="rId5" imgW="173988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636838"/>
                        <a:ext cx="4030662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/>
        </p:nvGraphicFramePr>
        <p:xfrm>
          <a:off x="2700338" y="4076700"/>
          <a:ext cx="408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2" name="Equation" r:id="rId7" imgW="1765080" imgH="241200" progId="Equation.3">
                  <p:embed/>
                </p:oleObj>
              </mc:Choice>
              <mc:Fallback>
                <p:oleObj name="Equation" r:id="rId7" imgW="176508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076700"/>
                        <a:ext cx="4089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/>
        </p:nvGraphicFramePr>
        <p:xfrm>
          <a:off x="2484438" y="5084763"/>
          <a:ext cx="4383087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3" name="Equation" r:id="rId9" imgW="1892160" imgH="228600" progId="Equation.3">
                  <p:embed/>
                </p:oleObj>
              </mc:Choice>
              <mc:Fallback>
                <p:oleObj name="Equation" r:id="rId9" imgW="189216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5084763"/>
                        <a:ext cx="4383087" cy="52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6" name="Object 4"/>
          <p:cNvGraphicFramePr>
            <a:graphicFrameLocks noChangeAspect="1"/>
          </p:cNvGraphicFramePr>
          <p:nvPr/>
        </p:nvGraphicFramePr>
        <p:xfrm>
          <a:off x="2700338" y="981075"/>
          <a:ext cx="4383087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0" name="Equation" r:id="rId3" imgW="1892160" imgH="228600" progId="Equation.3">
                  <p:embed/>
                </p:oleObj>
              </mc:Choice>
              <mc:Fallback>
                <p:oleObj name="Equation" r:id="rId3" imgW="18921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981075"/>
                        <a:ext cx="4383087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/>
          <p:cNvGraphicFramePr>
            <a:graphicFrameLocks noChangeAspect="1"/>
          </p:cNvGraphicFramePr>
          <p:nvPr/>
        </p:nvGraphicFramePr>
        <p:xfrm>
          <a:off x="1763713" y="1557338"/>
          <a:ext cx="6002337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1" name="Equation" r:id="rId5" imgW="2590560" imgH="279360" progId="Equation.3">
                  <p:embed/>
                </p:oleObj>
              </mc:Choice>
              <mc:Fallback>
                <p:oleObj name="Equation" r:id="rId5" imgW="2590560" imgH="279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557338"/>
                        <a:ext cx="6002337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/>
          <p:cNvGraphicFramePr>
            <a:graphicFrameLocks noChangeAspect="1"/>
          </p:cNvGraphicFramePr>
          <p:nvPr/>
        </p:nvGraphicFramePr>
        <p:xfrm>
          <a:off x="2484438" y="3429000"/>
          <a:ext cx="3865562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2" name="Equation" r:id="rId7" imgW="1269720" imgH="380880" progId="Equation.3">
                  <p:embed/>
                </p:oleObj>
              </mc:Choice>
              <mc:Fallback>
                <p:oleObj name="Equation" r:id="rId7" imgW="1269720" imgH="3808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429000"/>
                        <a:ext cx="3865562" cy="1139825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9" name="AutoShape 7"/>
          <p:cNvSpPr>
            <a:spLocks/>
          </p:cNvSpPr>
          <p:nvPr/>
        </p:nvSpPr>
        <p:spPr bwMode="auto">
          <a:xfrm rot="16200000">
            <a:off x="2484437" y="1268413"/>
            <a:ext cx="358775" cy="1943100"/>
          </a:xfrm>
          <a:prstGeom prst="leftBrace">
            <a:avLst>
              <a:gd name="adj1" fmla="val 45133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4761" name="AutoShape 9"/>
          <p:cNvSpPr>
            <a:spLocks/>
          </p:cNvSpPr>
          <p:nvPr/>
        </p:nvSpPr>
        <p:spPr bwMode="auto">
          <a:xfrm rot="16200000">
            <a:off x="4392612" y="1376363"/>
            <a:ext cx="358775" cy="1727200"/>
          </a:xfrm>
          <a:prstGeom prst="leftBrace">
            <a:avLst>
              <a:gd name="adj1" fmla="val 40118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4762" name="AutoShape 10"/>
          <p:cNvSpPr>
            <a:spLocks/>
          </p:cNvSpPr>
          <p:nvPr/>
        </p:nvSpPr>
        <p:spPr bwMode="auto">
          <a:xfrm rot="16200000">
            <a:off x="6696075" y="1449388"/>
            <a:ext cx="358775" cy="1727200"/>
          </a:xfrm>
          <a:prstGeom prst="leftBrace">
            <a:avLst>
              <a:gd name="adj1" fmla="val 40118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2411413" y="2420938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>
                <a:solidFill>
                  <a:srgbClr val="FE0000"/>
                </a:solidFill>
                <a:sym typeface="Symbol" pitchFamily="18" charset="2"/>
              </a:rPr>
              <a:t></a:t>
            </a: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4356100" y="2420938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>
                <a:solidFill>
                  <a:srgbClr val="FE0000"/>
                </a:solidFill>
                <a:sym typeface="Symbol" pitchFamily="18" charset="2"/>
              </a:rPr>
              <a:t>F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6588125" y="2492375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>
                <a:solidFill>
                  <a:srgbClr val="FE0000"/>
                </a:solidFill>
                <a:sym typeface="Symbol" pitchFamily="18" charset="2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419475" y="692150"/>
          <a:ext cx="274637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1" name="Equation" r:id="rId3" imgW="1269720" imgH="380880" progId="Equation.3">
                  <p:embed/>
                </p:oleObj>
              </mc:Choice>
              <mc:Fallback>
                <p:oleObj name="Equation" r:id="rId3" imgW="1269720" imgH="3808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692150"/>
                        <a:ext cx="2746375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79388" y="1844675"/>
          <a:ext cx="8450262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name="Equation" r:id="rId5" imgW="3581280" imgH="279360" progId="Equation.3">
                  <p:embed/>
                </p:oleObj>
              </mc:Choice>
              <mc:Fallback>
                <p:oleObj name="Equation" r:id="rId5" imgW="3581280" imgH="2793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8450262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0" y="2781300"/>
          <a:ext cx="91440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name="Equation" r:id="rId7" imgW="7391160" imgH="761760" progId="Equation.3">
                  <p:embed/>
                </p:oleObj>
              </mc:Choice>
              <mc:Fallback>
                <p:oleObj name="Equation" r:id="rId7" imgW="7391160" imgH="761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81300"/>
                        <a:ext cx="9144000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rgbClr val="0033CC"/>
                </a:solidFill>
              </a:rPr>
              <a:t>Density-matrix formulation the TDDFT equations: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0" y="4076700"/>
            <a:ext cx="9144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Input: molecular orbitals and orbital energies</a:t>
            </a:r>
          </a:p>
          <a:p>
            <a:pPr algn="l"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Output: discrete excitation spectrum (energies and intensity)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6096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Oscillator strengths are extracted from eigenvectors: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0" y="1524000"/>
          <a:ext cx="91440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3" imgW="5029200" imgH="660240" progId="Equation.3">
                  <p:embed/>
                </p:oleObj>
              </mc:Choice>
              <mc:Fallback>
                <p:oleObj name="Equation" r:id="rId3" imgW="5029200" imgH="660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24000"/>
                        <a:ext cx="9144000" cy="1201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429000" y="3048000"/>
          <a:ext cx="2754313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5" imgW="1562040" imgH="444240" progId="Equation.3">
                  <p:embed/>
                </p:oleObj>
              </mc:Choice>
              <mc:Fallback>
                <p:oleObj name="Equation" r:id="rId5" imgW="156204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048000"/>
                        <a:ext cx="2754313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133600" y="4495800"/>
          <a:ext cx="518160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7" imgW="3124080" imgH="711000" progId="Equation.3">
                  <p:embed/>
                </p:oleObj>
              </mc:Choice>
              <mc:Fallback>
                <p:oleObj name="Equation" r:id="rId7" imgW="31240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95800"/>
                        <a:ext cx="518160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0" y="692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If we consider the excitation of a Closed Shell (Singlet):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Separation between Singlet and Triplet</a:t>
            </a:r>
          </a:p>
        </p:txBody>
      </p:sp>
      <p:sp>
        <p:nvSpPr>
          <p:cNvPr id="76806" name="Line 6"/>
          <p:cNvSpPr>
            <a:spLocks noChangeShapeType="1"/>
          </p:cNvSpPr>
          <p:nvPr/>
        </p:nvSpPr>
        <p:spPr bwMode="auto">
          <a:xfrm>
            <a:off x="1187450" y="2060575"/>
            <a:ext cx="720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07" name="Line 7"/>
          <p:cNvSpPr>
            <a:spLocks noChangeShapeType="1"/>
          </p:cNvSpPr>
          <p:nvPr/>
        </p:nvSpPr>
        <p:spPr bwMode="auto">
          <a:xfrm>
            <a:off x="1187450" y="1628775"/>
            <a:ext cx="720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08" name="Line 8"/>
          <p:cNvSpPr>
            <a:spLocks noChangeShapeType="1"/>
          </p:cNvSpPr>
          <p:nvPr/>
        </p:nvSpPr>
        <p:spPr bwMode="auto">
          <a:xfrm flipV="1">
            <a:off x="1403350" y="1916113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 flipV="1">
            <a:off x="1619250" y="1916113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1908175" y="18446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i</a:t>
            </a:r>
            <a:endParaRPr lang="it-IT" altLang="it-IT"/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1908175" y="14128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a</a:t>
            </a:r>
            <a:endParaRPr lang="it-IT" altLang="it-IT"/>
          </a:p>
        </p:txBody>
      </p:sp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1331913" y="2420938"/>
          <a:ext cx="615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7" name="Equation" r:id="rId3" imgW="241200" imgH="253800" progId="Equation.3">
                  <p:embed/>
                </p:oleObj>
              </mc:Choice>
              <mc:Fallback>
                <p:oleObj name="Equation" r:id="rId3" imgW="24120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420938"/>
                        <a:ext cx="6159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3" name="Line 13"/>
          <p:cNvSpPr>
            <a:spLocks noChangeShapeType="1"/>
          </p:cNvSpPr>
          <p:nvPr/>
        </p:nvSpPr>
        <p:spPr bwMode="auto">
          <a:xfrm>
            <a:off x="2627313" y="2133600"/>
            <a:ext cx="792162" cy="0"/>
          </a:xfrm>
          <a:prstGeom prst="line">
            <a:avLst/>
          </a:prstGeom>
          <a:noFill/>
          <a:ln w="508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14" name="Line 14"/>
          <p:cNvSpPr>
            <a:spLocks noChangeShapeType="1"/>
          </p:cNvSpPr>
          <p:nvPr/>
        </p:nvSpPr>
        <p:spPr bwMode="auto">
          <a:xfrm>
            <a:off x="3635375" y="2132013"/>
            <a:ext cx="720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15" name="Line 15"/>
          <p:cNvSpPr>
            <a:spLocks noChangeShapeType="1"/>
          </p:cNvSpPr>
          <p:nvPr/>
        </p:nvSpPr>
        <p:spPr bwMode="auto">
          <a:xfrm>
            <a:off x="3635375" y="1700213"/>
            <a:ext cx="720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16" name="Line 16"/>
          <p:cNvSpPr>
            <a:spLocks noChangeShapeType="1"/>
          </p:cNvSpPr>
          <p:nvPr/>
        </p:nvSpPr>
        <p:spPr bwMode="auto">
          <a:xfrm flipV="1">
            <a:off x="3851275" y="198755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17" name="Line 17"/>
          <p:cNvSpPr>
            <a:spLocks noChangeShapeType="1"/>
          </p:cNvSpPr>
          <p:nvPr/>
        </p:nvSpPr>
        <p:spPr bwMode="auto">
          <a:xfrm flipV="1">
            <a:off x="4067175" y="1484313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4356100" y="1916113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i</a:t>
            </a:r>
            <a:endParaRPr lang="it-IT" altLang="it-IT"/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4356100" y="148431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a</a:t>
            </a:r>
            <a:endParaRPr lang="it-IT" altLang="it-IT"/>
          </a:p>
        </p:txBody>
      </p:sp>
      <p:graphicFrame>
        <p:nvGraphicFramePr>
          <p:cNvPr id="76820" name="Object 20"/>
          <p:cNvGraphicFramePr>
            <a:graphicFrameLocks noChangeAspect="1"/>
          </p:cNvGraphicFramePr>
          <p:nvPr/>
        </p:nvGraphicFramePr>
        <p:xfrm>
          <a:off x="3276600" y="2492375"/>
          <a:ext cx="1511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8" name="Equation" r:id="rId5" imgW="723600" imgH="279360" progId="Equation.3">
                  <p:embed/>
                </p:oleObj>
              </mc:Choice>
              <mc:Fallback>
                <p:oleObj name="Equation" r:id="rId5" imgW="723600" imgH="27936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492375"/>
                        <a:ext cx="1511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5003800" y="1484313"/>
            <a:ext cx="4140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This is not a spin eigenfunction: singlet and triplet are linear combinations of two determinants. </a:t>
            </a:r>
          </a:p>
        </p:txBody>
      </p:sp>
      <p:graphicFrame>
        <p:nvGraphicFramePr>
          <p:cNvPr id="76822" name="Object 22"/>
          <p:cNvGraphicFramePr>
            <a:graphicFrameLocks noChangeAspect="1"/>
          </p:cNvGraphicFramePr>
          <p:nvPr/>
        </p:nvGraphicFramePr>
        <p:xfrm>
          <a:off x="900113" y="3213100"/>
          <a:ext cx="20161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9" name="Equation" r:id="rId7" imgW="1282680" imgH="419040" progId="Equation.3">
                  <p:embed/>
                </p:oleObj>
              </mc:Choice>
              <mc:Fallback>
                <p:oleObj name="Equation" r:id="rId7" imgW="1282680" imgH="419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213100"/>
                        <a:ext cx="2016125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3" name="Object 23"/>
          <p:cNvGraphicFramePr>
            <a:graphicFrameLocks noChangeAspect="1"/>
          </p:cNvGraphicFramePr>
          <p:nvPr/>
        </p:nvGraphicFramePr>
        <p:xfrm>
          <a:off x="2987675" y="3201988"/>
          <a:ext cx="2016125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0" name="Equation" r:id="rId9" imgW="1282680" imgH="419040" progId="Equation.3">
                  <p:embed/>
                </p:oleObj>
              </mc:Choice>
              <mc:Fallback>
                <p:oleObj name="Equation" r:id="rId9" imgW="1282680" imgH="4190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201988"/>
                        <a:ext cx="2016125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24" name="Text Box 24"/>
          <p:cNvSpPr txBox="1">
            <a:spLocks noChangeArrowheads="1"/>
          </p:cNvSpPr>
          <p:nvPr/>
        </p:nvSpPr>
        <p:spPr bwMode="auto">
          <a:xfrm>
            <a:off x="0" y="3860800"/>
            <a:ext cx="9036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The unitary transformation U transform the </a:t>
            </a:r>
            <a:r>
              <a:rPr lang="it-IT" altLang="it-IT">
                <a:solidFill>
                  <a:srgbClr val="0033CC"/>
                </a:solidFill>
                <a:sym typeface="Symbol" pitchFamily="18" charset="2"/>
              </a:rPr>
              <a:t> matrix</a:t>
            </a:r>
            <a:r>
              <a:rPr lang="it-IT" altLang="it-IT">
                <a:solidFill>
                  <a:srgbClr val="0033CC"/>
                </a:solidFill>
              </a:rPr>
              <a:t> in block diagonal form, with singlet and triplet blocks: </a:t>
            </a:r>
          </a:p>
        </p:txBody>
      </p:sp>
      <p:graphicFrame>
        <p:nvGraphicFramePr>
          <p:cNvPr id="76825" name="Object 25"/>
          <p:cNvGraphicFramePr>
            <a:graphicFrameLocks noChangeAspect="1"/>
          </p:cNvGraphicFramePr>
          <p:nvPr/>
        </p:nvGraphicFramePr>
        <p:xfrm>
          <a:off x="323850" y="4724400"/>
          <a:ext cx="18002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1" name="Equation" r:id="rId11" imgW="1041120" imgH="457200" progId="Equation.3">
                  <p:embed/>
                </p:oleObj>
              </mc:Choice>
              <mc:Fallback>
                <p:oleObj name="Equation" r:id="rId11" imgW="1041120" imgH="4572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724400"/>
                        <a:ext cx="18002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7" name="Object 27"/>
          <p:cNvGraphicFramePr>
            <a:graphicFrameLocks noChangeAspect="1"/>
          </p:cNvGraphicFramePr>
          <p:nvPr/>
        </p:nvGraphicFramePr>
        <p:xfrm>
          <a:off x="2339975" y="4724400"/>
          <a:ext cx="22383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2" name="Equation" r:id="rId13" imgW="1295280" imgH="482400" progId="Equation.3">
                  <p:embed/>
                </p:oleObj>
              </mc:Choice>
              <mc:Fallback>
                <p:oleObj name="Equation" r:id="rId13" imgW="1295280" imgH="482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724400"/>
                        <a:ext cx="2238375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0" y="5516563"/>
            <a:ext cx="9036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The Singlet and Triplet are solved separately. Triplet is dipole forbidden, only excitation energies are obtained since </a:t>
            </a:r>
            <a:r>
              <a:rPr lang="it-IT" altLang="it-IT" i="1">
                <a:solidFill>
                  <a:srgbClr val="0033CC"/>
                </a:solidFill>
              </a:rPr>
              <a:t>f</a:t>
            </a:r>
            <a:r>
              <a:rPr lang="it-IT" altLang="it-IT">
                <a:solidFill>
                  <a:srgbClr val="0033CC"/>
                </a:solidFill>
              </a:rPr>
              <a:t>=0.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Charge Transfer (CT) excitations, TDDFT shortcoming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0" y="7651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When </a:t>
            </a:r>
            <a:r>
              <a:rPr lang="it-IT" altLang="it-IT">
                <a:solidFill>
                  <a:srgbClr val="0033CC"/>
                </a:solidFill>
                <a:latin typeface="Symbol" pitchFamily="18" charset="2"/>
              </a:rPr>
              <a:t>j</a:t>
            </a:r>
            <a:r>
              <a:rPr lang="it-IT" altLang="it-IT" baseline="-25000">
                <a:solidFill>
                  <a:srgbClr val="0033CC"/>
                </a:solidFill>
              </a:rPr>
              <a:t>i</a:t>
            </a:r>
            <a:r>
              <a:rPr lang="it-IT" altLang="it-IT">
                <a:solidFill>
                  <a:srgbClr val="0033CC"/>
                </a:solidFill>
              </a:rPr>
              <a:t> and </a:t>
            </a:r>
            <a:r>
              <a:rPr lang="it-IT" altLang="it-IT">
                <a:solidFill>
                  <a:srgbClr val="0033CC"/>
                </a:solidFill>
                <a:latin typeface="Symbol" pitchFamily="18" charset="2"/>
              </a:rPr>
              <a:t>j</a:t>
            </a:r>
            <a:r>
              <a:rPr lang="it-IT" altLang="it-IT" baseline="-25000">
                <a:solidFill>
                  <a:srgbClr val="0033CC"/>
                </a:solidFill>
              </a:rPr>
              <a:t>a</a:t>
            </a:r>
            <a:r>
              <a:rPr lang="it-IT" altLang="it-IT">
                <a:solidFill>
                  <a:srgbClr val="0033CC"/>
                </a:solidFill>
              </a:rPr>
              <a:t> are localized in different regions of a molecule separated by distance R, the transition corresponds to a CT: </a:t>
            </a:r>
          </a:p>
        </p:txBody>
      </p:sp>
      <p:sp>
        <p:nvSpPr>
          <p:cNvPr id="78854" name="Oval 6"/>
          <p:cNvSpPr>
            <a:spLocks noChangeArrowheads="1"/>
          </p:cNvSpPr>
          <p:nvPr/>
        </p:nvSpPr>
        <p:spPr bwMode="auto">
          <a:xfrm>
            <a:off x="1042988" y="1846262"/>
            <a:ext cx="4681537" cy="15827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8855" name="Oval 7"/>
          <p:cNvSpPr>
            <a:spLocks noChangeArrowheads="1"/>
          </p:cNvSpPr>
          <p:nvPr/>
        </p:nvSpPr>
        <p:spPr bwMode="auto">
          <a:xfrm>
            <a:off x="1547813" y="2278062"/>
            <a:ext cx="1368425" cy="7921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8856" name="Oval 8"/>
          <p:cNvSpPr>
            <a:spLocks noChangeArrowheads="1"/>
          </p:cNvSpPr>
          <p:nvPr/>
        </p:nvSpPr>
        <p:spPr bwMode="auto">
          <a:xfrm>
            <a:off x="4572000" y="2133600"/>
            <a:ext cx="792163" cy="7921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2268538" y="2420937"/>
            <a:ext cx="42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solidFill>
                  <a:srgbClr val="0033CC"/>
                </a:solidFill>
                <a:latin typeface="Symbol" pitchFamily="18" charset="2"/>
              </a:rPr>
              <a:t>j</a:t>
            </a:r>
            <a:r>
              <a:rPr lang="it-IT" altLang="it-IT" baseline="-25000">
                <a:solidFill>
                  <a:srgbClr val="0033CC"/>
                </a:solidFill>
              </a:rPr>
              <a:t>i</a:t>
            </a: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4700588" y="2349500"/>
            <a:ext cx="458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solidFill>
                  <a:srgbClr val="0033CC"/>
                </a:solidFill>
                <a:latin typeface="Symbol" pitchFamily="18" charset="2"/>
              </a:rPr>
              <a:t>j</a:t>
            </a:r>
            <a:r>
              <a:rPr lang="it-IT" altLang="it-IT" baseline="-25000">
                <a:solidFill>
                  <a:srgbClr val="0033CC"/>
                </a:solidFill>
              </a:rPr>
              <a:t>a</a:t>
            </a:r>
          </a:p>
        </p:txBody>
      </p:sp>
      <p:cxnSp>
        <p:nvCxnSpPr>
          <p:cNvPr id="78861" name="AutoShape 13"/>
          <p:cNvCxnSpPr>
            <a:cxnSpLocks noChangeShapeType="1"/>
          </p:cNvCxnSpPr>
          <p:nvPr/>
        </p:nvCxnSpPr>
        <p:spPr bwMode="auto">
          <a:xfrm rot="16200000">
            <a:off x="3613944" y="1364456"/>
            <a:ext cx="144463" cy="1971675"/>
          </a:xfrm>
          <a:prstGeom prst="curvedConnector3">
            <a:avLst>
              <a:gd name="adj1" fmla="val 60329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3419475" y="14128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/>
              <a:t>e</a:t>
            </a:r>
            <a:r>
              <a:rPr lang="en-US" altLang="it-IT" baseline="30000"/>
              <a:t>-</a:t>
            </a:r>
            <a:endParaRPr lang="it-IT" altLang="it-IT" baseline="30000"/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0" y="3501454"/>
            <a:ext cx="9036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>
                <a:solidFill>
                  <a:srgbClr val="0033CC"/>
                </a:solidFill>
              </a:rPr>
              <a:t>In TDDFT, ALDA:  </a:t>
            </a:r>
          </a:p>
        </p:txBody>
      </p:sp>
      <p:graphicFrame>
        <p:nvGraphicFramePr>
          <p:cNvPr id="788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326148"/>
              </p:ext>
            </p:extLst>
          </p:nvPr>
        </p:nvGraphicFramePr>
        <p:xfrm>
          <a:off x="360363" y="5300092"/>
          <a:ext cx="72723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7" name="Equation" r:id="rId3" imgW="3517560" imgH="393480" progId="Equation.3">
                  <p:embed/>
                </p:oleObj>
              </mc:Choice>
              <mc:Fallback>
                <p:oleObj name="Equation" r:id="rId3" imgW="351756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5300092"/>
                        <a:ext cx="7272337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293506"/>
              </p:ext>
            </p:extLst>
          </p:nvPr>
        </p:nvGraphicFramePr>
        <p:xfrm>
          <a:off x="2484438" y="3356992"/>
          <a:ext cx="6659562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8" name="Equation" r:id="rId5" imgW="4533840" imgH="507960" progId="Equation.3">
                  <p:embed/>
                </p:oleObj>
              </mc:Choice>
              <mc:Fallback>
                <p:oleObj name="Equation" r:id="rId5" imgW="4533840" imgH="50796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356992"/>
                        <a:ext cx="6659562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03738"/>
              </p:ext>
            </p:extLst>
          </p:nvPr>
        </p:nvGraphicFramePr>
        <p:xfrm>
          <a:off x="2051050" y="4076129"/>
          <a:ext cx="27574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9" name="Equation" r:id="rId7" imgW="1168200" imgH="266400" progId="Equation.3">
                  <p:embed/>
                </p:oleObj>
              </mc:Choice>
              <mc:Fallback>
                <p:oleObj name="Equation" r:id="rId7" imgW="1168200" imgH="2664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076129"/>
                        <a:ext cx="2757488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240891"/>
              </p:ext>
            </p:extLst>
          </p:nvPr>
        </p:nvGraphicFramePr>
        <p:xfrm>
          <a:off x="4859338" y="4149154"/>
          <a:ext cx="17383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0" name="Equation" r:id="rId9" imgW="736560" imgH="228600" progId="Equation.3">
                  <p:embed/>
                </p:oleObj>
              </mc:Choice>
              <mc:Fallback>
                <p:oleObj name="Equation" r:id="rId9" imgW="73656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149154"/>
                        <a:ext cx="1738312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0" name="Rectangle 22"/>
          <p:cNvSpPr>
            <a:spLocks noChangeArrowheads="1"/>
          </p:cNvSpPr>
          <p:nvPr/>
        </p:nvSpPr>
        <p:spPr bwMode="auto">
          <a:xfrm>
            <a:off x="0" y="4725417"/>
            <a:ext cx="583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dirty="0">
                <a:solidFill>
                  <a:srgbClr val="0033CC"/>
                </a:solidFill>
              </a:rPr>
              <a:t>In RPA, or TDDFT with non-</a:t>
            </a:r>
            <a:r>
              <a:rPr lang="it-IT" altLang="it-IT" dirty="0" err="1">
                <a:solidFill>
                  <a:srgbClr val="0033CC"/>
                </a:solidFill>
              </a:rPr>
              <a:t>local</a:t>
            </a:r>
            <a:r>
              <a:rPr lang="it-IT" altLang="it-IT" dirty="0">
                <a:solidFill>
                  <a:srgbClr val="0033CC"/>
                </a:solidFill>
              </a:rPr>
              <a:t> XC </a:t>
            </a:r>
            <a:r>
              <a:rPr lang="it-IT" altLang="it-IT" dirty="0" err="1">
                <a:solidFill>
                  <a:srgbClr val="0033CC"/>
                </a:solidFill>
              </a:rPr>
              <a:t>kernel</a:t>
            </a:r>
            <a:r>
              <a:rPr lang="it-IT" altLang="it-IT" dirty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 flipV="1">
            <a:off x="2268538" y="2493962"/>
            <a:ext cx="26638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3419475" y="2205037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it-IT"/>
              <a:t>R</a:t>
            </a:r>
            <a:endParaRPr lang="it-IT" altLang="it-IT" baseline="30000"/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6588125" y="4220592"/>
            <a:ext cx="2160588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>
                <a:solidFill>
                  <a:srgbClr val="0033CC"/>
                </a:solidFill>
              </a:rPr>
              <a:t>Wrong result!!!</a:t>
            </a:r>
            <a:endParaRPr lang="it-IT" altLang="it-IT">
              <a:solidFill>
                <a:srgbClr val="0033CC"/>
              </a:solidFill>
            </a:endParaRPr>
          </a:p>
        </p:txBody>
      </p:sp>
      <p:sp>
        <p:nvSpPr>
          <p:cNvPr id="78874" name="Text Box 26"/>
          <p:cNvSpPr txBox="1">
            <a:spLocks noChangeArrowheads="1"/>
          </p:cNvSpPr>
          <p:nvPr/>
        </p:nvSpPr>
        <p:spPr bwMode="auto">
          <a:xfrm>
            <a:off x="7667625" y="5517579"/>
            <a:ext cx="1476375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>
                <a:solidFill>
                  <a:srgbClr val="0033CC"/>
                </a:solidFill>
              </a:rPr>
              <a:t>Fine!!!</a:t>
            </a:r>
            <a:endParaRPr lang="it-IT" altLang="it-IT">
              <a:solidFill>
                <a:srgbClr val="0033CC"/>
              </a:solidFill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0" y="5974779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it-IT" altLang="it-IT" dirty="0" err="1" smtClean="0">
                <a:solidFill>
                  <a:srgbClr val="0033CC"/>
                </a:solidFill>
              </a:rPr>
              <a:t>Error</a:t>
            </a:r>
            <a:r>
              <a:rPr lang="it-IT" altLang="it-IT" dirty="0" smtClean="0">
                <a:solidFill>
                  <a:srgbClr val="0033CC"/>
                </a:solidFill>
              </a:rPr>
              <a:t> in </a:t>
            </a:r>
            <a:r>
              <a:rPr lang="it-IT" altLang="it-IT" dirty="0" smtClean="0">
                <a:solidFill>
                  <a:srgbClr val="0033CC"/>
                </a:solidFill>
                <a:latin typeface="Symbol" panose="05050102010706020507" pitchFamily="18" charset="2"/>
              </a:rPr>
              <a:t>e</a:t>
            </a:r>
            <a:r>
              <a:rPr lang="it-IT" altLang="it-IT" baseline="-25000" dirty="0" smtClean="0">
                <a:solidFill>
                  <a:srgbClr val="0033CC"/>
                </a:solidFill>
              </a:rPr>
              <a:t>a</a:t>
            </a:r>
            <a:r>
              <a:rPr lang="it-IT" altLang="it-IT" dirty="0" smtClean="0">
                <a:solidFill>
                  <a:srgbClr val="0033CC"/>
                </a:solidFill>
              </a:rPr>
              <a:t>: Electron </a:t>
            </a:r>
            <a:r>
              <a:rPr lang="it-IT" altLang="it-IT" dirty="0" err="1" smtClean="0">
                <a:solidFill>
                  <a:srgbClr val="0033CC"/>
                </a:solidFill>
              </a:rPr>
              <a:t>Affinity</a:t>
            </a:r>
            <a:r>
              <a:rPr lang="it-IT" altLang="it-IT" dirty="0" smtClean="0">
                <a:solidFill>
                  <a:srgbClr val="0033CC"/>
                </a:solidFill>
              </a:rPr>
              <a:t> in HF, in DFT </a:t>
            </a:r>
            <a:r>
              <a:rPr lang="it-IT" altLang="it-IT" b="1" dirty="0" err="1" smtClean="0">
                <a:solidFill>
                  <a:srgbClr val="0033CC"/>
                </a:solidFill>
              </a:rPr>
              <a:t>not</a:t>
            </a:r>
            <a:r>
              <a:rPr lang="it-IT" altLang="it-IT" dirty="0" smtClean="0">
                <a:solidFill>
                  <a:srgbClr val="0033CC"/>
                </a:solidFill>
              </a:rPr>
              <a:t>: the </a:t>
            </a:r>
            <a:r>
              <a:rPr lang="it-IT" altLang="it-IT" dirty="0" err="1" smtClean="0">
                <a:solidFill>
                  <a:srgbClr val="0033CC"/>
                </a:solidFill>
              </a:rPr>
              <a:t>local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potential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is</a:t>
            </a:r>
            <a:r>
              <a:rPr lang="it-IT" altLang="it-IT" dirty="0" smtClean="0">
                <a:solidFill>
                  <a:srgbClr val="0033CC"/>
                </a:solidFill>
              </a:rPr>
              <a:t> the </a:t>
            </a:r>
            <a:r>
              <a:rPr lang="it-IT" altLang="it-IT" b="1" dirty="0" err="1" smtClean="0">
                <a:solidFill>
                  <a:srgbClr val="0033CC"/>
                </a:solidFill>
              </a:rPr>
              <a:t>same</a:t>
            </a:r>
            <a:r>
              <a:rPr lang="it-IT" altLang="it-IT" dirty="0" smtClean="0">
                <a:solidFill>
                  <a:srgbClr val="0033CC"/>
                </a:solidFill>
              </a:rPr>
              <a:t> for </a:t>
            </a:r>
            <a:r>
              <a:rPr lang="it-IT" altLang="it-IT" b="1" dirty="0" err="1" smtClean="0">
                <a:solidFill>
                  <a:srgbClr val="0033CC"/>
                </a:solidFill>
              </a:rPr>
              <a:t>all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orbitals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but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is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optimized</a:t>
            </a:r>
            <a:r>
              <a:rPr lang="it-IT" altLang="it-IT" dirty="0" smtClean="0">
                <a:solidFill>
                  <a:srgbClr val="0033CC"/>
                </a:solidFill>
              </a:rPr>
              <a:t> for the </a:t>
            </a:r>
            <a:r>
              <a:rPr lang="it-IT" altLang="it-IT" dirty="0" err="1" smtClean="0">
                <a:solidFill>
                  <a:srgbClr val="0033CC"/>
                </a:solidFill>
              </a:rPr>
              <a:t>occupied</a:t>
            </a:r>
            <a:r>
              <a:rPr lang="it-IT" altLang="it-IT" dirty="0" smtClean="0">
                <a:solidFill>
                  <a:srgbClr val="0033CC"/>
                </a:solidFill>
              </a:rPr>
              <a:t> </a:t>
            </a:r>
            <a:r>
              <a:rPr lang="it-IT" altLang="it-IT" dirty="0" err="1" smtClean="0">
                <a:solidFill>
                  <a:srgbClr val="0033CC"/>
                </a:solidFill>
              </a:rPr>
              <a:t>ones</a:t>
            </a:r>
            <a:r>
              <a:rPr lang="it-IT" altLang="it-IT" dirty="0">
                <a:solidFill>
                  <a:srgbClr val="0033CC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0" y="260350"/>
            <a:ext cx="9144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4800">
                <a:solidFill>
                  <a:srgbClr val="0033CC"/>
                </a:solidFill>
              </a:rPr>
              <a:t>Comments:</a:t>
            </a:r>
            <a:endParaRPr lang="it-IT" altLang="it-IT" sz="4800">
              <a:solidFill>
                <a:srgbClr val="0033CC"/>
              </a:solidFill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0" y="1281113"/>
            <a:ext cx="9144000" cy="564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>
                <a:solidFill>
                  <a:srgbClr val="990000"/>
                </a:solidFill>
              </a:rPr>
              <a:t>Other competitive formulations: </a:t>
            </a:r>
            <a:r>
              <a:rPr lang="en-US" altLang="it-IT" sz="2800">
                <a:solidFill>
                  <a:srgbClr val="990000"/>
                </a:solidFill>
              </a:rPr>
              <a:t>a) </a:t>
            </a:r>
            <a:r>
              <a:rPr lang="en-US" altLang="it-IT" sz="2800" b="1">
                <a:solidFill>
                  <a:srgbClr val="990000"/>
                </a:solidFill>
              </a:rPr>
              <a:t>density</a:t>
            </a:r>
            <a:r>
              <a:rPr lang="en-US" altLang="it-IT" sz="2800">
                <a:solidFill>
                  <a:srgbClr val="990000"/>
                </a:solidFill>
              </a:rPr>
              <a:t> instead of  </a:t>
            </a:r>
            <a:r>
              <a:rPr lang="en-US" altLang="it-IT" sz="2800" b="1">
                <a:solidFill>
                  <a:srgbClr val="990000"/>
                </a:solidFill>
              </a:rPr>
              <a:t>density matrix</a:t>
            </a:r>
            <a:r>
              <a:rPr lang="en-US" altLang="it-IT" sz="2800">
                <a:solidFill>
                  <a:srgbClr val="990000"/>
                </a:solidFill>
              </a:rPr>
              <a:t> b) </a:t>
            </a:r>
            <a:r>
              <a:rPr lang="en-US" altLang="it-IT" sz="2800" b="1">
                <a:solidFill>
                  <a:srgbClr val="990000"/>
                </a:solidFill>
              </a:rPr>
              <a:t>time</a:t>
            </a:r>
            <a:r>
              <a:rPr lang="en-US" altLang="it-IT" sz="2800">
                <a:solidFill>
                  <a:srgbClr val="990000"/>
                </a:solidFill>
              </a:rPr>
              <a:t> domain over a cartesian </a:t>
            </a:r>
            <a:r>
              <a:rPr lang="en-US" altLang="it-IT" sz="2800" b="1">
                <a:solidFill>
                  <a:srgbClr val="990000"/>
                </a:solidFill>
              </a:rPr>
              <a:t>grid</a:t>
            </a:r>
            <a:r>
              <a:rPr lang="en-US" altLang="it-IT" sz="2800">
                <a:solidFill>
                  <a:srgbClr val="990000"/>
                </a:solidFill>
              </a:rPr>
              <a:t> (OCTOPUS)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>
                <a:solidFill>
                  <a:srgbClr val="990000"/>
                </a:solidFill>
              </a:rPr>
              <a:t>Present density matrix formulation: </a:t>
            </a:r>
            <a:r>
              <a:rPr lang="en-US" altLang="it-IT" sz="2800">
                <a:solidFill>
                  <a:srgbClr val="990000"/>
                </a:solidFill>
              </a:rPr>
              <a:t>allows detailed analysis and assignment of excited states via </a:t>
            </a:r>
            <a:r>
              <a:rPr lang="en-US" altLang="it-IT" sz="2800" b="1">
                <a:solidFill>
                  <a:srgbClr val="990000"/>
                </a:solidFill>
              </a:rPr>
              <a:t>F</a:t>
            </a:r>
            <a:r>
              <a:rPr lang="en-US" altLang="it-IT" sz="2800" b="1" baseline="-25000">
                <a:solidFill>
                  <a:srgbClr val="990000"/>
                </a:solidFill>
              </a:rPr>
              <a:t>I</a:t>
            </a:r>
            <a:r>
              <a:rPr lang="en-US" altLang="it-IT" sz="2800">
                <a:solidFill>
                  <a:srgbClr val="990000"/>
                </a:solidFill>
              </a:rPr>
              <a:t> eigenvectors, </a:t>
            </a:r>
            <a:r>
              <a:rPr lang="en-US" altLang="it-IT" sz="2800" u="sng">
                <a:solidFill>
                  <a:srgbClr val="990000"/>
                </a:solidFill>
              </a:rPr>
              <a:t>useful!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>
                <a:solidFill>
                  <a:srgbClr val="990000"/>
                </a:solidFill>
              </a:rPr>
              <a:t>Present density matrix formulation: </a:t>
            </a:r>
            <a:r>
              <a:rPr lang="en-US" altLang="it-IT" sz="2800">
                <a:solidFill>
                  <a:srgbClr val="990000"/>
                </a:solidFill>
              </a:rPr>
              <a:t>large matrix diagonalization, </a:t>
            </a:r>
            <a:r>
              <a:rPr lang="en-US" altLang="it-IT" sz="2800" u="sng">
                <a:solidFill>
                  <a:srgbClr val="990000"/>
                </a:solidFill>
              </a:rPr>
              <a:t>computational demanding!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>
                <a:solidFill>
                  <a:srgbClr val="990000"/>
                </a:solidFill>
              </a:rPr>
              <a:t>Outlook:</a:t>
            </a:r>
            <a:r>
              <a:rPr lang="en-US" altLang="it-IT" sz="2800">
                <a:solidFill>
                  <a:srgbClr val="990000"/>
                </a:solidFill>
              </a:rPr>
              <a:t> formulate new algorithm which avoids diagonalization but allows assignment!</a:t>
            </a:r>
          </a:p>
          <a:p>
            <a:pPr>
              <a:spcBef>
                <a:spcPct val="50000"/>
              </a:spcBef>
            </a:pPr>
            <a:endParaRPr lang="en-US" altLang="it-IT" sz="280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765175"/>
            <a:ext cx="91440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>
                <a:solidFill>
                  <a:srgbClr val="0033CC"/>
                </a:solidFill>
              </a:rPr>
              <a:t>Excited states are beyond KS theory!</a:t>
            </a:r>
          </a:p>
          <a:p>
            <a:pPr algn="l">
              <a:spcBef>
                <a:spcPct val="50000"/>
              </a:spcBef>
            </a:pPr>
            <a:r>
              <a:rPr lang="en-US" altLang="it-IT">
                <a:solidFill>
                  <a:srgbClr val="0033CC"/>
                </a:solidFill>
              </a:rPr>
              <a:t>A time dependent perturbation H</a:t>
            </a:r>
            <a:r>
              <a:rPr lang="en-US" altLang="it-IT" baseline="30000">
                <a:solidFill>
                  <a:srgbClr val="0033CC"/>
                </a:solidFill>
              </a:rPr>
              <a:t>(1)</a:t>
            </a:r>
            <a:r>
              <a:rPr lang="en-US" altLang="it-IT">
                <a:solidFill>
                  <a:srgbClr val="0033CC"/>
                </a:solidFill>
              </a:rPr>
              <a:t> generates an induced density </a:t>
            </a:r>
            <a:r>
              <a:rPr lang="en-US" altLang="it-IT">
                <a:solidFill>
                  <a:srgbClr val="0033CC"/>
                </a:solidFill>
                <a:latin typeface="Symbol" pitchFamily="18" charset="2"/>
              </a:rPr>
              <a:t>r</a:t>
            </a:r>
            <a:r>
              <a:rPr lang="en-US" altLang="it-IT" baseline="30000">
                <a:solidFill>
                  <a:srgbClr val="0033CC"/>
                </a:solidFill>
              </a:rPr>
              <a:t>(1)</a:t>
            </a:r>
            <a:r>
              <a:rPr lang="en-US" altLang="it-IT">
                <a:solidFill>
                  <a:srgbClr val="0033CC"/>
                </a:solidFill>
              </a:rPr>
              <a:t> and therefore an induced dipole: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39750" y="115888"/>
            <a:ext cx="7696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3200">
                <a:solidFill>
                  <a:srgbClr val="0033CC"/>
                </a:solidFill>
              </a:rPr>
              <a:t>TDDFT: Linear Response (LR)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835150" y="2420938"/>
            <a:ext cx="3455988" cy="19446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2051050" y="2565400"/>
            <a:ext cx="3455988" cy="19446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 flipV="1">
            <a:off x="2268538" y="2060575"/>
            <a:ext cx="2809875" cy="2808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0" y="2205038"/>
          <a:ext cx="22621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3" imgW="1244520" imgH="228600" progId="Equation.3">
                  <p:embed/>
                </p:oleObj>
              </mc:Choice>
              <mc:Fallback>
                <p:oleObj name="Equation" r:id="rId3" imgW="124452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05038"/>
                        <a:ext cx="22621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4572000" y="3357563"/>
          <a:ext cx="7905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5" imgW="304560" imgH="215640" progId="Equation.3">
                  <p:embed/>
                </p:oleObj>
              </mc:Choice>
              <mc:Fallback>
                <p:oleObj name="Equation" r:id="rId5" imgW="304560" imgH="215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57563"/>
                        <a:ext cx="7905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276600" y="1844675"/>
          <a:ext cx="13509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7" imgW="520560" imgH="228600" progId="Equation.3">
                  <p:embed/>
                </p:oleObj>
              </mc:Choice>
              <mc:Fallback>
                <p:oleObj name="Equation" r:id="rId7" imgW="52056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44675"/>
                        <a:ext cx="135096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323850" y="5445125"/>
          <a:ext cx="604996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Equation" r:id="rId9" imgW="2438280" imgH="228600" progId="Equation.3">
                  <p:embed/>
                </p:oleObj>
              </mc:Choice>
              <mc:Fallback>
                <p:oleObj name="Equation" r:id="rId9" imgW="243828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445125"/>
                        <a:ext cx="604996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250825" y="6092825"/>
          <a:ext cx="598646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Equation" r:id="rId11" imgW="2412720" imgH="228600" progId="Equation.3">
                  <p:embed/>
                </p:oleObj>
              </mc:Choice>
              <mc:Fallback>
                <p:oleObj name="Equation" r:id="rId11" imgW="241272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6092825"/>
                        <a:ext cx="598646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0" y="4797425"/>
            <a:ext cx="7596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>
                <a:solidFill>
                  <a:srgbClr val="0033CC"/>
                </a:solidFill>
              </a:rPr>
              <a:t>It is more convenient to work with FT in frequency domain: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3995738" y="908050"/>
          <a:ext cx="20161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4" r:id="rId3" imgW="1320800" imgH="228600" progId="Equation.DSMT4">
                  <p:embed/>
                </p:oleObj>
              </mc:Choice>
              <mc:Fallback>
                <p:oleObj r:id="rId3" imgW="13208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908050"/>
                        <a:ext cx="201612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5550" name="Rectangle 14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539750" y="115888"/>
            <a:ext cx="7696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3200">
                <a:solidFill>
                  <a:srgbClr val="0033CC"/>
                </a:solidFill>
              </a:rPr>
              <a:t>TDDFT: Linear Response (LR)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179388" y="765175"/>
            <a:ext cx="36718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Hamiltonian: small TD perturbation: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sp>
        <p:nvSpPr>
          <p:cNvPr id="65555" name="Oval 19"/>
          <p:cNvSpPr>
            <a:spLocks noChangeArrowheads="1"/>
          </p:cNvSpPr>
          <p:nvPr/>
        </p:nvSpPr>
        <p:spPr bwMode="auto">
          <a:xfrm>
            <a:off x="5148263" y="836613"/>
            <a:ext cx="1008062" cy="504825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cxnSp>
        <p:nvCxnSpPr>
          <p:cNvPr id="65556" name="AutoShape 20"/>
          <p:cNvCxnSpPr>
            <a:cxnSpLocks noChangeShapeType="1"/>
            <a:stCxn id="65554" idx="2"/>
            <a:endCxn id="65555" idx="4"/>
          </p:cNvCxnSpPr>
          <p:nvPr/>
        </p:nvCxnSpPr>
        <p:spPr bwMode="auto">
          <a:xfrm rot="16200000" flipH="1">
            <a:off x="3714750" y="-596900"/>
            <a:ext cx="239713" cy="3636963"/>
          </a:xfrm>
          <a:prstGeom prst="bentConnector3">
            <a:avLst>
              <a:gd name="adj1" fmla="val 195366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65558" name="Object 22"/>
          <p:cNvGraphicFramePr>
            <a:graphicFrameLocks noChangeAspect="1"/>
          </p:cNvGraphicFramePr>
          <p:nvPr/>
        </p:nvGraphicFramePr>
        <p:xfrm>
          <a:off x="900113" y="1844675"/>
          <a:ext cx="43926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5" name="Equation" r:id="rId5" imgW="2971800" imgH="228600" progId="Equation.3">
                  <p:embed/>
                </p:oleObj>
              </mc:Choice>
              <mc:Fallback>
                <p:oleObj name="Equation" r:id="rId5" imgW="297180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844675"/>
                        <a:ext cx="43926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64" name="Oval 28"/>
          <p:cNvSpPr>
            <a:spLocks noChangeArrowheads="1"/>
          </p:cNvSpPr>
          <p:nvPr/>
        </p:nvSpPr>
        <p:spPr bwMode="auto">
          <a:xfrm>
            <a:off x="4500563" y="1773238"/>
            <a:ext cx="863600" cy="504825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1258888" y="2492375"/>
            <a:ext cx="66976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1600">
                <a:solidFill>
                  <a:schemeClr val="accent2"/>
                </a:solidFill>
              </a:rPr>
              <a:t>Convergence factor with 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&gt;0</a:t>
            </a:r>
            <a:r>
              <a:rPr lang="en-US" altLang="it-IT" sz="1600">
                <a:solidFill>
                  <a:schemeClr val="accent2"/>
                </a:solidFill>
              </a:rPr>
              <a:t>: </a:t>
            </a:r>
            <a:r>
              <a:rPr lang="en-US" altLang="it-IT" sz="1600" i="1">
                <a:solidFill>
                  <a:schemeClr val="accent2"/>
                </a:solidFill>
              </a:rPr>
              <a:t>e</a:t>
            </a:r>
            <a:r>
              <a:rPr lang="en-US" altLang="it-IT" sz="1600" i="1" baseline="30000">
                <a:solidFill>
                  <a:schemeClr val="accent2"/>
                </a:solidFill>
                <a:latin typeface="Symbol" pitchFamily="18" charset="2"/>
              </a:rPr>
              <a:t>e</a:t>
            </a:r>
            <a:r>
              <a:rPr lang="en-US" altLang="it-IT" sz="1600" i="1" baseline="30000">
                <a:solidFill>
                  <a:schemeClr val="accent2"/>
                </a:solidFill>
              </a:rPr>
              <a:t>t</a:t>
            </a:r>
            <a:r>
              <a:rPr lang="en-US" altLang="it-IT" sz="1600">
                <a:solidFill>
                  <a:schemeClr val="accent2"/>
                </a:solidFill>
              </a:rPr>
              <a:t> 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 0 when </a:t>
            </a:r>
            <a:r>
              <a:rPr lang="en-US" altLang="it-IT" sz="1600" i="1">
                <a:solidFill>
                  <a:schemeClr val="accent2"/>
                </a:solidFill>
                <a:sym typeface="Symbol" pitchFamily="18" charset="2"/>
              </a:rPr>
              <a:t>t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  -</a:t>
            </a:r>
            <a:r>
              <a:rPr lang="en-US" altLang="it-IT" sz="1600">
                <a:solidFill>
                  <a:schemeClr val="accent2"/>
                </a:solidFill>
                <a:cs typeface="Times New Roman" pitchFamily="18" charset="0"/>
                <a:sym typeface="Symbol" pitchFamily="18" charset="2"/>
              </a:rPr>
              <a:t>∞ while </a:t>
            </a:r>
            <a:r>
              <a:rPr lang="en-US" altLang="it-IT" sz="1600" i="1">
                <a:solidFill>
                  <a:schemeClr val="accent2"/>
                </a:solidFill>
              </a:rPr>
              <a:t>e</a:t>
            </a:r>
            <a:r>
              <a:rPr lang="en-US" altLang="it-IT" sz="1600" i="1" baseline="30000">
                <a:solidFill>
                  <a:schemeClr val="accent2"/>
                </a:solidFill>
                <a:latin typeface="Symbol" pitchFamily="18" charset="2"/>
              </a:rPr>
              <a:t>e</a:t>
            </a:r>
            <a:r>
              <a:rPr lang="en-US" altLang="it-IT" sz="1600" i="1" baseline="30000">
                <a:solidFill>
                  <a:schemeClr val="accent2"/>
                </a:solidFill>
              </a:rPr>
              <a:t>t</a:t>
            </a:r>
            <a:r>
              <a:rPr lang="en-US" altLang="it-IT" sz="1600">
                <a:solidFill>
                  <a:schemeClr val="accent2"/>
                </a:solidFill>
              </a:rPr>
              <a:t> </a:t>
            </a:r>
            <a:r>
              <a:rPr lang="en-US" altLang="it-IT" sz="1600">
                <a:solidFill>
                  <a:schemeClr val="accent2"/>
                </a:solidFill>
                <a:cs typeface="Times New Roman" pitchFamily="18" charset="0"/>
              </a:rPr>
              <a:t>≈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 1 for finite </a:t>
            </a:r>
            <a:r>
              <a:rPr lang="en-US" altLang="it-IT" sz="1600" i="1">
                <a:solidFill>
                  <a:schemeClr val="accent2"/>
                </a:solidFill>
                <a:sym typeface="Symbol" pitchFamily="18" charset="2"/>
              </a:rPr>
              <a:t>t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: in this way the perturbation is switched on adiabatically</a:t>
            </a:r>
            <a:endParaRPr lang="en-US" altLang="it-IT" sz="1600">
              <a:solidFill>
                <a:schemeClr val="accent2"/>
              </a:solidFill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65567" name="Object 31"/>
          <p:cNvGraphicFramePr>
            <a:graphicFrameLocks noChangeAspect="1"/>
          </p:cNvGraphicFramePr>
          <p:nvPr/>
        </p:nvGraphicFramePr>
        <p:xfrm>
          <a:off x="3635375" y="3213100"/>
          <a:ext cx="198913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6" name="Equation" r:id="rId7" imgW="1346040" imgH="203040" progId="Equation.3">
                  <p:embed/>
                </p:oleObj>
              </mc:Choice>
              <mc:Fallback>
                <p:oleObj name="Equation" r:id="rId7" imgW="1346040" imgH="2030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213100"/>
                        <a:ext cx="1989138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68" name="Object 32"/>
          <p:cNvGraphicFramePr>
            <a:graphicFrameLocks noChangeAspect="1"/>
          </p:cNvGraphicFramePr>
          <p:nvPr/>
        </p:nvGraphicFramePr>
        <p:xfrm>
          <a:off x="1547813" y="4149725"/>
          <a:ext cx="4373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7" name="Equation" r:id="rId9" imgW="2958840" imgH="228600" progId="Equation.3">
                  <p:embed/>
                </p:oleObj>
              </mc:Choice>
              <mc:Fallback>
                <p:oleObj name="Equation" r:id="rId9" imgW="2958840" imgH="2286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149725"/>
                        <a:ext cx="4373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69" name="AutoShape 33"/>
          <p:cNvSpPr>
            <a:spLocks noChangeArrowheads="1"/>
          </p:cNvSpPr>
          <p:nvPr/>
        </p:nvSpPr>
        <p:spPr bwMode="auto">
          <a:xfrm>
            <a:off x="3563938" y="3573463"/>
            <a:ext cx="431800" cy="504825"/>
          </a:xfrm>
          <a:prstGeom prst="downArrow">
            <a:avLst>
              <a:gd name="adj1" fmla="val 50000"/>
              <a:gd name="adj2" fmla="val 29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5570" name="AutoShape 34"/>
          <p:cNvSpPr>
            <a:spLocks noChangeArrowheads="1"/>
          </p:cNvSpPr>
          <p:nvPr/>
        </p:nvSpPr>
        <p:spPr bwMode="auto">
          <a:xfrm>
            <a:off x="5364163" y="3573463"/>
            <a:ext cx="431800" cy="504825"/>
          </a:xfrm>
          <a:prstGeom prst="downArrow">
            <a:avLst>
              <a:gd name="adj1" fmla="val 50000"/>
              <a:gd name="adj2" fmla="val 29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5571" name="Text Box 35"/>
          <p:cNvSpPr txBox="1">
            <a:spLocks noChangeArrowheads="1"/>
          </p:cNvSpPr>
          <p:nvPr/>
        </p:nvSpPr>
        <p:spPr bwMode="auto">
          <a:xfrm>
            <a:off x="611188" y="4652963"/>
            <a:ext cx="66976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it-IT" sz="1600">
                <a:solidFill>
                  <a:schemeClr val="accent2"/>
                </a:solidFill>
              </a:rPr>
              <a:t>The convergence factor can be considered as a small imaginary frequency.</a:t>
            </a:r>
            <a:endParaRPr lang="en-US" altLang="it-IT" sz="1600">
              <a:solidFill>
                <a:schemeClr val="accent2"/>
              </a:solidFill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1042988" y="2349500"/>
          <a:ext cx="100806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19" name="Equation" r:id="rId3" imgW="723600" imgH="393480" progId="Equation.3">
                  <p:embed/>
                </p:oleObj>
              </mc:Choice>
              <mc:Fallback>
                <p:oleObj name="Equation" r:id="rId3" imgW="7236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349500"/>
                        <a:ext cx="1008062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539750" y="115888"/>
            <a:ext cx="7696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3200">
                <a:solidFill>
                  <a:srgbClr val="0033CC"/>
                </a:solidFill>
              </a:rPr>
              <a:t>TDDFT: Linear Response (LR)</a:t>
            </a:r>
          </a:p>
        </p:txBody>
      </p:sp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3563938" y="1628775"/>
          <a:ext cx="18716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0" name="Equation" r:id="rId5" imgW="1206360" imgH="241200" progId="Equation.3">
                  <p:embed/>
                </p:oleObj>
              </mc:Choice>
              <mc:Fallback>
                <p:oleObj name="Equation" r:id="rId5" imgW="120636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628775"/>
                        <a:ext cx="187166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2700338" y="2420938"/>
          <a:ext cx="3816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1" name="Equation" r:id="rId7" imgW="3047760" imgH="342720" progId="Equation.3">
                  <p:embed/>
                </p:oleObj>
              </mc:Choice>
              <mc:Fallback>
                <p:oleObj name="Equation" r:id="rId7" imgW="3047760" imgH="3427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420938"/>
                        <a:ext cx="3816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50825" y="1628775"/>
            <a:ext cx="3671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Assume to know </a:t>
            </a:r>
            <a:r>
              <a:rPr lang="en-US" altLang="it-IT" sz="1600" b="1">
                <a:solidFill>
                  <a:schemeClr val="accent2"/>
                </a:solidFill>
              </a:rPr>
              <a:t>all</a:t>
            </a:r>
            <a:r>
              <a:rPr lang="en-US" altLang="it-IT" sz="1600">
                <a:solidFill>
                  <a:schemeClr val="accent2"/>
                </a:solidFill>
              </a:rPr>
              <a:t> solutions of H</a:t>
            </a:r>
            <a:r>
              <a:rPr lang="en-US" altLang="it-IT" sz="1600" baseline="30000">
                <a:solidFill>
                  <a:schemeClr val="accent2"/>
                </a:solidFill>
              </a:rPr>
              <a:t>(0)</a:t>
            </a:r>
            <a:r>
              <a:rPr lang="en-US" altLang="it-IT" sz="1600">
                <a:solidFill>
                  <a:schemeClr val="accent2"/>
                </a:solidFill>
              </a:rPr>
              <a:t>: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250825" y="2420938"/>
            <a:ext cx="3671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Solve		with: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323850" y="3213100"/>
            <a:ext cx="3671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After some algebra … : 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graphicFrame>
        <p:nvGraphicFramePr>
          <p:cNvPr id="68629" name="Object 21"/>
          <p:cNvGraphicFramePr>
            <a:graphicFrameLocks noChangeAspect="1"/>
          </p:cNvGraphicFramePr>
          <p:nvPr/>
        </p:nvGraphicFramePr>
        <p:xfrm>
          <a:off x="2627313" y="3141663"/>
          <a:ext cx="32972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2" name="Equation" r:id="rId9" imgW="2679480" imgH="431640" progId="Equation.3">
                  <p:embed/>
                </p:oleObj>
              </mc:Choice>
              <mc:Fallback>
                <p:oleObj name="Equation" r:id="rId9" imgW="2679480" imgH="4316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141663"/>
                        <a:ext cx="3297237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179388" y="765175"/>
            <a:ext cx="36718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Hamiltonian: small TD perturbation: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graphicFrame>
        <p:nvGraphicFramePr>
          <p:cNvPr id="68633" name="Object 25"/>
          <p:cNvGraphicFramePr>
            <a:graphicFrameLocks noChangeAspect="1"/>
          </p:cNvGraphicFramePr>
          <p:nvPr/>
        </p:nvGraphicFramePr>
        <p:xfrm>
          <a:off x="3635375" y="836613"/>
          <a:ext cx="20161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3" r:id="rId11" imgW="1320800" imgH="228600" progId="Equation.DSMT4">
                  <p:embed/>
                </p:oleObj>
              </mc:Choice>
              <mc:Fallback>
                <p:oleObj r:id="rId11" imgW="13208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836613"/>
                        <a:ext cx="201612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34" name="Object 26"/>
          <p:cNvGraphicFramePr>
            <a:graphicFrameLocks noChangeAspect="1"/>
          </p:cNvGraphicFramePr>
          <p:nvPr/>
        </p:nvGraphicFramePr>
        <p:xfrm>
          <a:off x="6084888" y="3213100"/>
          <a:ext cx="124936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4" name="Equation" r:id="rId13" imgW="1015920" imgH="241200" progId="Equation.3">
                  <p:embed/>
                </p:oleObj>
              </mc:Choice>
              <mc:Fallback>
                <p:oleObj name="Equation" r:id="rId13" imgW="1015920" imgH="2412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213100"/>
                        <a:ext cx="124936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44" name="Text Box 36"/>
          <p:cNvSpPr txBox="1">
            <a:spLocks noChangeArrowheads="1"/>
          </p:cNvSpPr>
          <p:nvPr/>
        </p:nvSpPr>
        <p:spPr bwMode="auto">
          <a:xfrm>
            <a:off x="250825" y="4221163"/>
            <a:ext cx="8642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From coefficients, all the </a:t>
            </a:r>
            <a:r>
              <a:rPr lang="en-US" altLang="it-IT" sz="1600" i="1">
                <a:solidFill>
                  <a:schemeClr val="accent2"/>
                </a:solidFill>
              </a:rPr>
              <a:t>induced</a:t>
            </a:r>
            <a:r>
              <a:rPr lang="en-US" altLang="it-IT" sz="1600">
                <a:solidFill>
                  <a:schemeClr val="accent2"/>
                </a:solidFill>
              </a:rPr>
              <a:t> properties (i.e. electric dipole </a:t>
            </a:r>
            <a:r>
              <a:rPr lang="en-US" altLang="it-IT" sz="1600" b="1">
                <a:solidFill>
                  <a:schemeClr val="accent2"/>
                </a:solidFill>
                <a:sym typeface="Symbol" pitchFamily="18" charset="2"/>
              </a:rPr>
              <a:t>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=</a:t>
            </a:r>
            <a:r>
              <a:rPr lang="en-US" altLang="it-IT" sz="1600">
                <a:solidFill>
                  <a:schemeClr val="accent2"/>
                </a:solidFill>
              </a:rPr>
              <a:t>e</a:t>
            </a:r>
            <a:r>
              <a:rPr lang="en-US" altLang="it-IT" sz="1600" b="1">
                <a:solidFill>
                  <a:schemeClr val="accent2"/>
                </a:solidFill>
              </a:rPr>
              <a:t>r</a:t>
            </a:r>
            <a:r>
              <a:rPr lang="en-US" altLang="it-IT" sz="1600">
                <a:solidFill>
                  <a:schemeClr val="accent2"/>
                </a:solidFill>
              </a:rPr>
              <a:t>) can be obtained: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graphicFrame>
        <p:nvGraphicFramePr>
          <p:cNvPr id="68649" name="Object 41"/>
          <p:cNvGraphicFramePr>
            <a:graphicFrameLocks noChangeAspect="1"/>
          </p:cNvGraphicFramePr>
          <p:nvPr/>
        </p:nvGraphicFramePr>
        <p:xfrm>
          <a:off x="3132138" y="5013325"/>
          <a:ext cx="23034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5" name="Equation" r:id="rId15" imgW="1879560" imgH="279360" progId="Equation.3">
                  <p:embed/>
                </p:oleObj>
              </mc:Choice>
              <mc:Fallback>
                <p:oleObj name="Equation" r:id="rId15" imgW="1879560" imgH="27936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013325"/>
                        <a:ext cx="230346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53" name="Object 4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6" name="Equation" r:id="rId17" imgW="114120" imgH="215640" progId="Equation.3">
                  <p:embed/>
                </p:oleObj>
              </mc:Choice>
              <mc:Fallback>
                <p:oleObj name="Equation" r:id="rId17" imgW="114120" imgH="21564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539750" y="115888"/>
            <a:ext cx="7696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3200">
                <a:solidFill>
                  <a:srgbClr val="0033CC"/>
                </a:solidFill>
              </a:rPr>
              <a:t>TDDFT: Linear Response (LR)</a:t>
            </a:r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0" y="692150"/>
            <a:ext cx="8642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altLang="it-IT" sz="1600">
                <a:solidFill>
                  <a:schemeClr val="accent2"/>
                </a:solidFill>
              </a:rPr>
              <a:t> From coefficients, all the induced properties (i.e. electric dipole </a:t>
            </a:r>
            <a:r>
              <a:rPr lang="en-US" altLang="it-IT" sz="1600" b="1">
                <a:solidFill>
                  <a:schemeClr val="accent2"/>
                </a:solidFill>
                <a:sym typeface="Symbol" pitchFamily="18" charset="2"/>
              </a:rPr>
              <a:t></a:t>
            </a:r>
            <a:r>
              <a:rPr lang="en-US" altLang="it-IT" sz="1600">
                <a:solidFill>
                  <a:schemeClr val="accent2"/>
                </a:solidFill>
                <a:sym typeface="Symbol" pitchFamily="18" charset="2"/>
              </a:rPr>
              <a:t>=</a:t>
            </a:r>
            <a:r>
              <a:rPr lang="en-US" altLang="it-IT" sz="1600">
                <a:solidFill>
                  <a:schemeClr val="accent2"/>
                </a:solidFill>
              </a:rPr>
              <a:t>e</a:t>
            </a:r>
            <a:r>
              <a:rPr lang="en-US" altLang="it-IT" sz="1600" b="1">
                <a:solidFill>
                  <a:schemeClr val="accent2"/>
                </a:solidFill>
              </a:rPr>
              <a:t>r</a:t>
            </a:r>
            <a:r>
              <a:rPr lang="en-US" altLang="it-IT" sz="1600">
                <a:solidFill>
                  <a:schemeClr val="accent2"/>
                </a:solidFill>
              </a:rPr>
              <a:t>) can be obtained:</a:t>
            </a:r>
            <a:endParaRPr lang="it-IT" altLang="it-IT" sz="1600">
              <a:solidFill>
                <a:schemeClr val="accent2"/>
              </a:solidFill>
            </a:endParaRPr>
          </a:p>
        </p:txBody>
      </p:sp>
      <p:graphicFrame>
        <p:nvGraphicFramePr>
          <p:cNvPr id="69652" name="Object 20"/>
          <p:cNvGraphicFramePr>
            <a:graphicFrameLocks noChangeAspect="1"/>
          </p:cNvGraphicFramePr>
          <p:nvPr/>
        </p:nvGraphicFramePr>
        <p:xfrm>
          <a:off x="755650" y="1484313"/>
          <a:ext cx="74168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5" name="Equation" r:id="rId3" imgW="3555720" imgH="228600" progId="Equation.3">
                  <p:embed/>
                </p:oleObj>
              </mc:Choice>
              <mc:Fallback>
                <p:oleObj name="Equation" r:id="rId3" imgW="355572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84313"/>
                        <a:ext cx="74168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54" name="Object 22"/>
          <p:cNvGraphicFramePr>
            <a:graphicFrameLocks noChangeAspect="1"/>
          </p:cNvGraphicFramePr>
          <p:nvPr/>
        </p:nvGraphicFramePr>
        <p:xfrm>
          <a:off x="971550" y="2492375"/>
          <a:ext cx="718343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6" name="Equation" r:id="rId5" imgW="5638680" imgH="495000" progId="Equation.3">
                  <p:embed/>
                </p:oleObj>
              </mc:Choice>
              <mc:Fallback>
                <p:oleObj name="Equation" r:id="rId5" imgW="5638680" imgH="4950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492375"/>
                        <a:ext cx="7183438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55" name="Oval 23"/>
          <p:cNvSpPr>
            <a:spLocks noChangeArrowheads="1"/>
          </p:cNvSpPr>
          <p:nvPr/>
        </p:nvSpPr>
        <p:spPr bwMode="auto">
          <a:xfrm>
            <a:off x="755650" y="2565400"/>
            <a:ext cx="1512888" cy="504825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107950" y="3357563"/>
            <a:ext cx="5581650" cy="4699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it-IT">
                <a:solidFill>
                  <a:srgbClr val="FE0000"/>
                </a:solidFill>
              </a:rPr>
              <a:t>Dynamical polarizability = </a:t>
            </a:r>
            <a:r>
              <a:rPr lang="en-US" altLang="it-IT">
                <a:solidFill>
                  <a:srgbClr val="FE0000"/>
                </a:solidFill>
                <a:sym typeface="Symbol" pitchFamily="18" charset="2"/>
              </a:rPr>
              <a:t></a:t>
            </a:r>
            <a:r>
              <a:rPr lang="en-US" altLang="it-IT" baseline="-25000">
                <a:solidFill>
                  <a:srgbClr val="FE0000"/>
                </a:solidFill>
                <a:sym typeface="Symbol" pitchFamily="18" charset="2"/>
              </a:rPr>
              <a:t>pq</a:t>
            </a:r>
            <a:r>
              <a:rPr lang="en-US" altLang="it-IT">
                <a:solidFill>
                  <a:srgbClr val="FE0000"/>
                </a:solidFill>
                <a:sym typeface="Symbol" pitchFamily="18" charset="2"/>
              </a:rPr>
              <a:t>() p,q=x,y,z</a:t>
            </a:r>
          </a:p>
        </p:txBody>
      </p:sp>
      <p:cxnSp>
        <p:nvCxnSpPr>
          <p:cNvPr id="69657" name="AutoShape 25"/>
          <p:cNvCxnSpPr>
            <a:cxnSpLocks noChangeShapeType="1"/>
            <a:stCxn id="69655" idx="4"/>
          </p:cNvCxnSpPr>
          <p:nvPr/>
        </p:nvCxnSpPr>
        <p:spPr bwMode="auto">
          <a:xfrm>
            <a:off x="1512888" y="3070225"/>
            <a:ext cx="1350962" cy="287338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658" name="Text Box 26"/>
          <p:cNvSpPr txBox="1">
            <a:spLocks noChangeArrowheads="1"/>
          </p:cNvSpPr>
          <p:nvPr/>
        </p:nvSpPr>
        <p:spPr bwMode="auto">
          <a:xfrm>
            <a:off x="0" y="4005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/>
              <a:t>What happens on a resonance? </a:t>
            </a:r>
            <a:r>
              <a:rPr lang="en-US" altLang="it-IT">
                <a:sym typeface="Symbol" pitchFamily="18" charset="2"/>
              </a:rPr>
              <a:t></a:t>
            </a:r>
            <a:r>
              <a:rPr lang="en-US" altLang="it-IT" baseline="-25000">
                <a:sym typeface="Symbol" pitchFamily="18" charset="2"/>
              </a:rPr>
              <a:t>0n</a:t>
            </a:r>
          </a:p>
        </p:txBody>
      </p:sp>
      <p:graphicFrame>
        <p:nvGraphicFramePr>
          <p:cNvPr id="69659" name="Object 27"/>
          <p:cNvGraphicFramePr>
            <a:graphicFrameLocks noChangeAspect="1"/>
          </p:cNvGraphicFramePr>
          <p:nvPr/>
        </p:nvGraphicFramePr>
        <p:xfrm>
          <a:off x="2649538" y="4492625"/>
          <a:ext cx="44180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7" name="Equation" r:id="rId7" imgW="3466800" imgH="520560" progId="Equation.3">
                  <p:embed/>
                </p:oleObj>
              </mc:Choice>
              <mc:Fallback>
                <p:oleObj name="Equation" r:id="rId7" imgW="3466800" imgH="52056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9538" y="4492625"/>
                        <a:ext cx="441801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60" name="Text Box 28"/>
          <p:cNvSpPr txBox="1">
            <a:spLocks noChangeArrowheads="1"/>
          </p:cNvSpPr>
          <p:nvPr/>
        </p:nvSpPr>
        <p:spPr bwMode="auto">
          <a:xfrm>
            <a:off x="0" y="5157788"/>
            <a:ext cx="9144000" cy="137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Symbol" pitchFamily="18" charset="2"/>
              <a:buChar char="a"/>
            </a:pPr>
            <a:r>
              <a:rPr lang="en-US" altLang="it-IT">
                <a:solidFill>
                  <a:srgbClr val="0033CC"/>
                </a:solidFill>
              </a:rPr>
              <a:t> becomes imaginary and proportional to the transition moment!</a:t>
            </a:r>
          </a:p>
          <a:p>
            <a:pPr>
              <a:spcBef>
                <a:spcPct val="50000"/>
              </a:spcBef>
              <a:buFont typeface="Symbol" pitchFamily="18" charset="2"/>
              <a:buNone/>
            </a:pPr>
            <a:r>
              <a:rPr lang="en-US" altLang="it-IT">
                <a:solidFill>
                  <a:srgbClr val="0033CC"/>
                </a:solidFill>
                <a:sym typeface="Symbol" pitchFamily="18" charset="2"/>
              </a:rPr>
              <a:t> displays poles at excitation energies, the residues correspond to the transition moment or oscillator strength (</a:t>
            </a:r>
            <a:r>
              <a:rPr lang="en-US" altLang="it-IT" i="1">
                <a:solidFill>
                  <a:srgbClr val="0033CC"/>
                </a:solidFill>
                <a:sym typeface="Symbol" pitchFamily="18" charset="2"/>
              </a:rPr>
              <a:t>f</a:t>
            </a:r>
            <a:r>
              <a:rPr lang="en-US" altLang="it-IT">
                <a:solidFill>
                  <a:srgbClr val="0033CC"/>
                </a:solidFill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547813" y="188913"/>
            <a:ext cx="655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3200">
                <a:solidFill>
                  <a:srgbClr val="0033CC"/>
                </a:solidFill>
              </a:rPr>
              <a:t>TDDFT: Linear Response (LR)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57200" y="1052513"/>
            <a:ext cx="838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990000"/>
                </a:solidFill>
              </a:rPr>
              <a:t>In general, the density </a:t>
            </a:r>
            <a:r>
              <a:rPr lang="en-US" altLang="it-IT" sz="2800">
                <a:solidFill>
                  <a:srgbClr val="990000"/>
                </a:solidFill>
                <a:sym typeface="Symbol" pitchFamily="18" charset="2"/>
              </a:rPr>
              <a:t></a:t>
            </a:r>
            <a:r>
              <a:rPr lang="en-US" altLang="it-IT" sz="2800" baseline="30000">
                <a:solidFill>
                  <a:srgbClr val="990000"/>
                </a:solidFill>
                <a:sym typeface="Symbol" pitchFamily="18" charset="2"/>
              </a:rPr>
              <a:t>(1)</a:t>
            </a:r>
            <a:r>
              <a:rPr lang="en-US" altLang="it-IT" sz="2800">
                <a:solidFill>
                  <a:srgbClr val="990000"/>
                </a:solidFill>
                <a:sym typeface="Symbol" pitchFamily="18" charset="2"/>
              </a:rPr>
              <a:t> </a:t>
            </a:r>
            <a:r>
              <a:rPr lang="en-US" altLang="it-IT" sz="2800">
                <a:solidFill>
                  <a:srgbClr val="990000"/>
                </a:solidFill>
              </a:rPr>
              <a:t>induced by an external TD perturbative field </a:t>
            </a:r>
            <a:r>
              <a:rPr lang="en-US" altLang="it-IT" sz="2800" i="1">
                <a:solidFill>
                  <a:srgbClr val="990000"/>
                </a:solidFill>
              </a:rPr>
              <a:t>V</a:t>
            </a:r>
            <a:r>
              <a:rPr lang="en-US" altLang="it-IT" sz="2800" baseline="30000">
                <a:solidFill>
                  <a:srgbClr val="990000"/>
                </a:solidFill>
              </a:rPr>
              <a:t>(1)</a:t>
            </a:r>
            <a:r>
              <a:rPr lang="en-US" altLang="it-IT" sz="2800">
                <a:solidFill>
                  <a:srgbClr val="990000"/>
                </a:solidFill>
              </a:rPr>
              <a:t> is:</a:t>
            </a: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795463" y="2349500"/>
          <a:ext cx="55514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Equation" r:id="rId3" imgW="2158920" imgH="279360" progId="Equation.3">
                  <p:embed/>
                </p:oleObj>
              </mc:Choice>
              <mc:Fallback>
                <p:oleObj name="Equation" r:id="rId3" imgW="215892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349500"/>
                        <a:ext cx="55514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0" y="3573463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>
                <a:solidFill>
                  <a:srgbClr val="990000"/>
                </a:solidFill>
              </a:rPr>
              <a:t>Where </a:t>
            </a:r>
            <a:r>
              <a:rPr lang="en-US" altLang="it-IT" sz="2800">
                <a:solidFill>
                  <a:srgbClr val="990000"/>
                </a:solidFill>
                <a:sym typeface="Symbol" pitchFamily="18" charset="2"/>
              </a:rPr>
              <a:t> is the dielectric susceptibility of the interacting system, not easily accessible</a:t>
            </a:r>
            <a:endParaRPr lang="en-US" altLang="it-IT" sz="2800">
              <a:solidFill>
                <a:srgbClr val="990000"/>
              </a:solidFill>
            </a:endParaRP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0" y="4652963"/>
            <a:ext cx="9144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000"/>
              <a:t>LR (general): R. McWeeny, “Methods of molecular quantum mechanics”, Second Edition, Academic Press, London 1989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000"/>
              <a:t>LR-TDDFT: M. E. Casida, in “Recent Advances in Density Functional Theory”, World Scientific, Singapore 1995 p. 155.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000"/>
              <a:t>TDHF: A. D. McLachlan and M. A. Ball, Rev. Mod. Phys. 36 (1964) 844</a:t>
            </a:r>
            <a:endParaRPr lang="it-IT" altLang="it-IT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143000" y="44624"/>
            <a:ext cx="723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3200" dirty="0">
                <a:solidFill>
                  <a:srgbClr val="0033CC"/>
                </a:solidFill>
              </a:rPr>
              <a:t>TDDFT justifies the use of the </a:t>
            </a:r>
            <a:r>
              <a:rPr lang="en-US" altLang="it-IT" sz="3200" dirty="0">
                <a:solidFill>
                  <a:srgbClr val="0033CC"/>
                </a:solidFill>
                <a:sym typeface="Symbol" pitchFamily="18" charset="2"/>
              </a:rPr>
              <a:t></a:t>
            </a:r>
            <a:r>
              <a:rPr lang="en-US" altLang="it-IT" sz="3200" baseline="-25000" dirty="0">
                <a:solidFill>
                  <a:srgbClr val="0033CC"/>
                </a:solidFill>
                <a:sym typeface="Symbol" pitchFamily="18" charset="2"/>
              </a:rPr>
              <a:t>KS</a:t>
            </a:r>
            <a:r>
              <a:rPr lang="en-US" altLang="it-IT" sz="3200" dirty="0">
                <a:solidFill>
                  <a:srgbClr val="0033CC"/>
                </a:solidFill>
                <a:sym typeface="Symbol" pitchFamily="18" charset="2"/>
              </a:rPr>
              <a:t> of the non-interacting system:</a:t>
            </a:r>
            <a:endParaRPr lang="en-US" altLang="it-IT" sz="3200" baseline="-25000" dirty="0">
              <a:solidFill>
                <a:srgbClr val="0033CC"/>
              </a:solidFill>
            </a:endParaRP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940691"/>
              </p:ext>
            </p:extLst>
          </p:nvPr>
        </p:nvGraphicFramePr>
        <p:xfrm>
          <a:off x="1403648" y="1111424"/>
          <a:ext cx="652145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2" name="Equation" r:id="rId3" imgW="2336760" imgH="291960" progId="Equation.3">
                  <p:embed/>
                </p:oleObj>
              </mc:Choice>
              <mc:Fallback>
                <p:oleObj name="Equation" r:id="rId3" imgW="2336760" imgH="291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111424"/>
                        <a:ext cx="652145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400300" y="1844824"/>
            <a:ext cx="472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 dirty="0">
                <a:solidFill>
                  <a:srgbClr val="990000"/>
                </a:solidFill>
              </a:rPr>
              <a:t>Provided: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45625"/>
              </p:ext>
            </p:extLst>
          </p:nvPr>
        </p:nvGraphicFramePr>
        <p:xfrm>
          <a:off x="1081153" y="2367157"/>
          <a:ext cx="72961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3" name="Equation" r:id="rId5" imgW="3962160" imgH="469800" progId="Equation.3">
                  <p:embed/>
                </p:oleObj>
              </mc:Choice>
              <mc:Fallback>
                <p:oleObj name="Equation" r:id="rId5" imgW="3962160" imgH="469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153" y="2367157"/>
                        <a:ext cx="72961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0" y="3992284"/>
            <a:ext cx="7543800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it-IT" sz="2800" dirty="0" err="1" smtClean="0">
                <a:solidFill>
                  <a:srgbClr val="0033CC"/>
                </a:solidFill>
                <a:sym typeface="Symbol" pitchFamily="18" charset="2"/>
              </a:rPr>
              <a:t>Runge</a:t>
            </a:r>
            <a:r>
              <a:rPr lang="en-US" altLang="it-IT" sz="2800" dirty="0" smtClean="0">
                <a:solidFill>
                  <a:srgbClr val="0033CC"/>
                </a:solidFill>
                <a:sym typeface="Symbol" pitchFamily="18" charset="2"/>
              </a:rPr>
              <a:t> Gross theorem: PRL </a:t>
            </a:r>
            <a:r>
              <a:rPr lang="en-US" altLang="it-IT" sz="2800" b="1" dirty="0" smtClean="0">
                <a:solidFill>
                  <a:srgbClr val="0033CC"/>
                </a:solidFill>
                <a:sym typeface="Symbol" pitchFamily="18" charset="2"/>
              </a:rPr>
              <a:t>52</a:t>
            </a:r>
            <a:r>
              <a:rPr lang="en-US" altLang="it-IT" sz="2800" dirty="0" smtClean="0">
                <a:solidFill>
                  <a:srgbClr val="0033CC"/>
                </a:solidFill>
                <a:sym typeface="Symbol" pitchFamily="18" charset="2"/>
              </a:rPr>
              <a:t> (1984) 997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it-IT" sz="2800" i="1" dirty="0" err="1" smtClean="0">
                <a:solidFill>
                  <a:srgbClr val="0033CC"/>
                </a:solidFill>
                <a:sym typeface="Symbol" pitchFamily="18" charset="2"/>
              </a:rPr>
              <a:t>f</a:t>
            </a:r>
            <a:r>
              <a:rPr lang="en-US" altLang="it-IT" sz="2800" i="1" baseline="-25000" dirty="0" err="1" smtClean="0">
                <a:solidFill>
                  <a:srgbClr val="0033CC"/>
                </a:solidFill>
                <a:sym typeface="Symbol" pitchFamily="18" charset="2"/>
              </a:rPr>
              <a:t>XC</a:t>
            </a:r>
            <a:r>
              <a:rPr lang="en-US" altLang="it-IT" sz="2800" dirty="0" smtClean="0">
                <a:solidFill>
                  <a:srgbClr val="0033CC"/>
                </a:solidFill>
                <a:sym typeface="Symbol" pitchFamily="18" charset="2"/>
              </a:rPr>
              <a:t> </a:t>
            </a:r>
            <a:r>
              <a:rPr lang="en-US" altLang="it-IT" sz="2800" dirty="0">
                <a:solidFill>
                  <a:srgbClr val="0033CC"/>
                </a:solidFill>
                <a:sym typeface="Symbol" pitchFamily="18" charset="2"/>
              </a:rPr>
              <a:t>(XC kernel) is unknown, approximated by Adiabatic LDA: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Ø"/>
            </a:pPr>
            <a:endParaRPr lang="en-US" altLang="it-IT" sz="2800" dirty="0">
              <a:solidFill>
                <a:srgbClr val="0033CC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it-IT" sz="2800" dirty="0">
                <a:solidFill>
                  <a:srgbClr val="0033CC"/>
                </a:solidFill>
                <a:sym typeface="Symbol" pitchFamily="18" charset="2"/>
              </a:rPr>
              <a:t></a:t>
            </a:r>
            <a:r>
              <a:rPr lang="en-US" altLang="it-IT" sz="2800" baseline="30000" dirty="0">
                <a:solidFill>
                  <a:srgbClr val="0033CC"/>
                </a:solidFill>
                <a:sym typeface="Symbol" pitchFamily="18" charset="2"/>
              </a:rPr>
              <a:t>KS</a:t>
            </a:r>
            <a:r>
              <a:rPr lang="en-US" altLang="it-IT" sz="2800" dirty="0">
                <a:solidFill>
                  <a:srgbClr val="0033CC"/>
                </a:solidFill>
                <a:sym typeface="Symbol" pitchFamily="18" charset="2"/>
              </a:rPr>
              <a:t> is easy to calculate:</a:t>
            </a:r>
            <a:endParaRPr lang="en-US" altLang="it-IT" sz="2800" dirty="0">
              <a:solidFill>
                <a:srgbClr val="0033CC"/>
              </a:solidFill>
            </a:endParaRP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339975" y="5084763"/>
          <a:ext cx="453707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Equation" r:id="rId7" imgW="2755800" imgH="545760" progId="Equation.3">
                  <p:embed/>
                </p:oleObj>
              </mc:Choice>
              <mc:Fallback>
                <p:oleObj name="Equation" r:id="rId7" imgW="2755800" imgH="5457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5084763"/>
                        <a:ext cx="4537075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019175" y="1677988"/>
          <a:ext cx="710565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3" imgW="4647960" imgH="457200" progId="Equation.3">
                  <p:embed/>
                </p:oleObj>
              </mc:Choice>
              <mc:Fallback>
                <p:oleObj name="Equation" r:id="rId3" imgW="464796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1677988"/>
                        <a:ext cx="7105650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609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3200">
                <a:solidFill>
                  <a:srgbClr val="0033CC"/>
                </a:solidFill>
                <a:sym typeface="Symbol" pitchFamily="18" charset="2"/>
              </a:rPr>
              <a:t></a:t>
            </a:r>
            <a:r>
              <a:rPr lang="en-US" altLang="it-IT" sz="3200" baseline="-25000">
                <a:solidFill>
                  <a:srgbClr val="0033CC"/>
                </a:solidFill>
                <a:sym typeface="Symbol" pitchFamily="18" charset="2"/>
              </a:rPr>
              <a:t>KS</a:t>
            </a:r>
            <a:r>
              <a:rPr lang="en-US" altLang="it-IT" sz="3200">
                <a:solidFill>
                  <a:srgbClr val="0033CC"/>
                </a:solidFill>
                <a:sym typeface="Symbol" pitchFamily="18" charset="2"/>
              </a:rPr>
              <a:t> is expressed in terms of KS orbitals and energies: </a:t>
            </a:r>
            <a:endParaRPr lang="en-US" altLang="it-IT" sz="3200">
              <a:solidFill>
                <a:srgbClr val="0033CC"/>
              </a:solidFill>
            </a:endParaRP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827088" y="3716338"/>
          <a:ext cx="71834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5" imgW="5638680" imgH="495000" progId="Equation.3">
                  <p:embed/>
                </p:oleObj>
              </mc:Choice>
              <mc:Fallback>
                <p:oleObj name="Equation" r:id="rId5" imgW="5638680" imgH="495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716338"/>
                        <a:ext cx="718343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0" y="25654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/>
              <a:t>This expression can easily be obtained from the dynamical polarizability, using a KS zero order:</a:t>
            </a:r>
            <a:endParaRPr lang="it-IT" altLang="it-IT"/>
          </a:p>
        </p:txBody>
      </p:sp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2411413" y="5084763"/>
          <a:ext cx="36718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Equation" r:id="rId7" imgW="2882880" imgH="279360" progId="Equation.3">
                  <p:embed/>
                </p:oleObj>
              </mc:Choice>
              <mc:Fallback>
                <p:oleObj name="Equation" r:id="rId7" imgW="2882880" imgH="2793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084763"/>
                        <a:ext cx="3671887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348038" y="3500438"/>
            <a:ext cx="1800225" cy="720725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3924300" y="1484313"/>
            <a:ext cx="1295400" cy="720725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cxnSp>
        <p:nvCxnSpPr>
          <p:cNvPr id="21518" name="AutoShape 14"/>
          <p:cNvCxnSpPr>
            <a:cxnSpLocks noChangeShapeType="1"/>
            <a:stCxn id="21515" idx="4"/>
            <a:endCxn id="0" idx="1"/>
          </p:cNvCxnSpPr>
          <p:nvPr/>
        </p:nvCxnSpPr>
        <p:spPr bwMode="auto">
          <a:xfrm rot="5400000">
            <a:off x="2809082" y="3823494"/>
            <a:ext cx="1041400" cy="1836737"/>
          </a:xfrm>
          <a:prstGeom prst="bentConnector4">
            <a:avLst>
              <a:gd name="adj1" fmla="val 41463"/>
              <a:gd name="adj2" fmla="val 112444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9" name="AutoShape 15"/>
          <p:cNvCxnSpPr>
            <a:cxnSpLocks noChangeShapeType="1"/>
            <a:stCxn id="0" idx="3"/>
            <a:endCxn id="21516" idx="0"/>
          </p:cNvCxnSpPr>
          <p:nvPr/>
        </p:nvCxnSpPr>
        <p:spPr bwMode="auto">
          <a:xfrm flipH="1" flipV="1">
            <a:off x="4572000" y="1484313"/>
            <a:ext cx="1511300" cy="3778250"/>
          </a:xfrm>
          <a:prstGeom prst="bentConnector4">
            <a:avLst>
              <a:gd name="adj1" fmla="val -145801"/>
              <a:gd name="adj2" fmla="val 106051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4634</TotalTime>
  <Words>1077</Words>
  <Application>Microsoft Office PowerPoint</Application>
  <PresentationFormat>Presentazione su schermo (4:3)</PresentationFormat>
  <Paragraphs>110</Paragraphs>
  <Slides>26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Struttura predefinita</vt:lpstr>
      <vt:lpstr>Equation</vt:lpstr>
      <vt:lpstr>Equation.DSMT4</vt:lpstr>
      <vt:lpstr>Microsoft Equation 3.0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Dip. Scienze Chimiche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Utente DSCH</dc:creator>
  <cp:lastModifiedBy>Mauro Stener</cp:lastModifiedBy>
  <cp:revision>349</cp:revision>
  <dcterms:created xsi:type="dcterms:W3CDTF">2003-12-12T14:21:41Z</dcterms:created>
  <dcterms:modified xsi:type="dcterms:W3CDTF">2018-09-24T15:03:53Z</dcterms:modified>
</cp:coreProperties>
</file>