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79"/>
  </p:notesMasterIdLst>
  <p:sldIdLst>
    <p:sldId id="306" r:id="rId3"/>
    <p:sldId id="257" r:id="rId4"/>
    <p:sldId id="258" r:id="rId5"/>
    <p:sldId id="259" r:id="rId6"/>
    <p:sldId id="307" r:id="rId7"/>
    <p:sldId id="260" r:id="rId8"/>
    <p:sldId id="261" r:id="rId9"/>
    <p:sldId id="308" r:id="rId10"/>
    <p:sldId id="309" r:id="rId11"/>
    <p:sldId id="314" r:id="rId12"/>
    <p:sldId id="263" r:id="rId13"/>
    <p:sldId id="262" r:id="rId14"/>
    <p:sldId id="310" r:id="rId15"/>
    <p:sldId id="264" r:id="rId16"/>
    <p:sldId id="265" r:id="rId17"/>
    <p:sldId id="315" r:id="rId18"/>
    <p:sldId id="321" r:id="rId19"/>
    <p:sldId id="322" r:id="rId20"/>
    <p:sldId id="847" r:id="rId21"/>
    <p:sldId id="848" r:id="rId22"/>
    <p:sldId id="324" r:id="rId23"/>
    <p:sldId id="846" r:id="rId24"/>
    <p:sldId id="323" r:id="rId25"/>
    <p:sldId id="849" r:id="rId26"/>
    <p:sldId id="850" r:id="rId27"/>
    <p:sldId id="862" r:id="rId28"/>
    <p:sldId id="277" r:id="rId29"/>
    <p:sldId id="864" r:id="rId30"/>
    <p:sldId id="279" r:id="rId31"/>
    <p:sldId id="865" r:id="rId32"/>
    <p:sldId id="266" r:id="rId33"/>
    <p:sldId id="319" r:id="rId34"/>
    <p:sldId id="267" r:id="rId35"/>
    <p:sldId id="316" r:id="rId36"/>
    <p:sldId id="268" r:id="rId37"/>
    <p:sldId id="853" r:id="rId38"/>
    <p:sldId id="866" r:id="rId39"/>
    <p:sldId id="878" r:id="rId40"/>
    <p:sldId id="879" r:id="rId41"/>
    <p:sldId id="880" r:id="rId42"/>
    <p:sldId id="859" r:id="rId43"/>
    <p:sldId id="269" r:id="rId44"/>
    <p:sldId id="270" r:id="rId45"/>
    <p:sldId id="271" r:id="rId46"/>
    <p:sldId id="311" r:id="rId47"/>
    <p:sldId id="272" r:id="rId48"/>
    <p:sldId id="273" r:id="rId49"/>
    <p:sldId id="274" r:id="rId50"/>
    <p:sldId id="278" r:id="rId51"/>
    <p:sldId id="280" r:id="rId52"/>
    <p:sldId id="291" r:id="rId53"/>
    <p:sldId id="284" r:id="rId54"/>
    <p:sldId id="285" r:id="rId55"/>
    <p:sldId id="312" r:id="rId56"/>
    <p:sldId id="282" r:id="rId57"/>
    <p:sldId id="283" r:id="rId58"/>
    <p:sldId id="286" r:id="rId59"/>
    <p:sldId id="288" r:id="rId60"/>
    <p:sldId id="293" r:id="rId61"/>
    <p:sldId id="320" r:id="rId62"/>
    <p:sldId id="276" r:id="rId63"/>
    <p:sldId id="294" r:id="rId64"/>
    <p:sldId id="313" r:id="rId65"/>
    <p:sldId id="317" r:id="rId66"/>
    <p:sldId id="318" r:id="rId67"/>
    <p:sldId id="295" r:id="rId68"/>
    <p:sldId id="297" r:id="rId69"/>
    <p:sldId id="298" r:id="rId70"/>
    <p:sldId id="296" r:id="rId71"/>
    <p:sldId id="299" r:id="rId72"/>
    <p:sldId id="300" r:id="rId73"/>
    <p:sldId id="301" r:id="rId74"/>
    <p:sldId id="302" r:id="rId75"/>
    <p:sldId id="303" r:id="rId76"/>
    <p:sldId id="304" r:id="rId77"/>
    <p:sldId id="305" r:id="rId78"/>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5pPr>
    <a:lvl6pPr marL="22860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6pPr>
    <a:lvl7pPr marL="27432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7pPr>
    <a:lvl8pPr marL="32004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8pPr>
    <a:lvl9pPr marL="36576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48"/>
    <p:restoredTop sz="94715"/>
  </p:normalViewPr>
  <p:slideViewPr>
    <p:cSldViewPr>
      <p:cViewPr varScale="1">
        <p:scale>
          <a:sx n="122" d="100"/>
          <a:sy n="122" d="100"/>
        </p:scale>
        <p:origin x="424" y="18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2" name="Rectangle 4"/>
          <p:cNvSpPr>
            <a:spLocks noGrp="1" noChangeArrowheads="1"/>
          </p:cNvSpPr>
          <p:nvPr>
            <p:ph type="hdr"/>
          </p:nvPr>
        </p:nvSpPr>
        <p:spPr bwMode="auto">
          <a:xfrm>
            <a:off x="0" y="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endParaRPr lang="it-IT" altLang="it-IT"/>
          </a:p>
        </p:txBody>
      </p:sp>
      <p:sp>
        <p:nvSpPr>
          <p:cNvPr id="2053" name="Rectangle 5"/>
          <p:cNvSpPr>
            <a:spLocks noGrp="1" noChangeArrowheads="1"/>
          </p:cNvSpPr>
          <p:nvPr>
            <p:ph type="dt"/>
          </p:nvPr>
        </p:nvSpPr>
        <p:spPr bwMode="auto">
          <a:xfrm>
            <a:off x="3886200" y="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endParaRPr lang="it-IT" altLang="it-IT"/>
          </a:p>
        </p:txBody>
      </p:sp>
      <p:sp>
        <p:nvSpPr>
          <p:cNvPr id="2054" name="Rectangle 6"/>
          <p:cNvSpPr>
            <a:spLocks noGrp="1" noRot="1" noChangeAspect="1" noChangeArrowheads="1"/>
          </p:cNvSpPr>
          <p:nvPr>
            <p:ph type="sldImg"/>
          </p:nvPr>
        </p:nvSpPr>
        <p:spPr bwMode="auto">
          <a:xfrm>
            <a:off x="1143000" y="685800"/>
            <a:ext cx="4567238" cy="3424238"/>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5" name="Rectangle 7"/>
          <p:cNvSpPr>
            <a:spLocks noGrp="1" noChangeArrowheads="1"/>
          </p:cNvSpPr>
          <p:nvPr>
            <p:ph type="body"/>
          </p:nvPr>
        </p:nvSpPr>
        <p:spPr bwMode="auto">
          <a:xfrm>
            <a:off x="914400" y="4343400"/>
            <a:ext cx="50244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2056" name="Rectangle 8"/>
          <p:cNvSpPr>
            <a:spLocks noGrp="1" noChangeArrowheads="1"/>
          </p:cNvSpPr>
          <p:nvPr>
            <p:ph type="ftr"/>
          </p:nvPr>
        </p:nvSpPr>
        <p:spPr bwMode="auto">
          <a:xfrm>
            <a:off x="0" y="868680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endParaRPr lang="it-IT" altLang="it-IT"/>
          </a:p>
        </p:txBody>
      </p:sp>
      <p:sp>
        <p:nvSpPr>
          <p:cNvPr id="2057" name="Rectangle 9"/>
          <p:cNvSpPr>
            <a:spLocks noGrp="1" noChangeArrowheads="1"/>
          </p:cNvSpPr>
          <p:nvPr>
            <p:ph type="sldNum"/>
          </p:nvPr>
        </p:nvSpPr>
        <p:spPr bwMode="auto">
          <a:xfrm>
            <a:off x="3886200" y="868680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fld id="{812B7B58-0134-4E9C-B9FA-A817880117B8}"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F107B4A-7531-4FFA-9AC6-BEC10FED462C}" type="slidenum">
              <a:rPr lang="it-IT" altLang="it-IT"/>
              <a:pPr/>
              <a:t>2</a:t>
            </a:fld>
            <a:endParaRPr lang="it-IT" altLang="it-IT"/>
          </a:p>
        </p:txBody>
      </p:sp>
      <p:sp>
        <p:nvSpPr>
          <p:cNvPr id="55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6AB0BAAC-2436-414F-AD58-2AD483BBDD3F}"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17</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84325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4FB795A5-6E79-46F7-AF29-E8911F49C0B4}"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18</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48039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F42088B1-3294-41D0-A952-07212BA5519E}"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20</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808879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53600AD4-A732-4201-92F1-5AAFFDA3D272}"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21</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56738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AE123520-FC37-4BC0-82EB-7BAA72B4D137}"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23</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98508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BC5629BD-C453-469E-9090-D645F5F36547}"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24</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914400" y="4343400"/>
            <a:ext cx="5029200" cy="4124325"/>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95655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C59D5643-1DC3-43EE-949C-5EBD7B87E7A9}"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27</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914400" y="4343400"/>
            <a:ext cx="5029200" cy="4124325"/>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06519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AB3A707B-0099-43D5-9734-46A808A96156}"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28</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50817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344ABD83-115D-432F-AE81-655C305B25C9}"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29</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Grp="1" noChangeArrowheads="1"/>
          </p:cNvSpPr>
          <p:nvPr>
            <p:ph type="body" idx="1"/>
          </p:nvPr>
        </p:nvSpPr>
        <p:spPr bwMode="auto">
          <a:xfrm>
            <a:off x="914400" y="4343400"/>
            <a:ext cx="5029200" cy="4124325"/>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57563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7CF3BF11-9248-48C0-86DD-E10F51F0D498}"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30</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914400" y="4343400"/>
            <a:ext cx="5029200" cy="4124325"/>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9186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7E83D8E-0BF5-4768-8890-36A85110FD49}" type="slidenum">
              <a:rPr lang="it-IT" altLang="it-IT"/>
              <a:pPr/>
              <a:t>3</a:t>
            </a:fld>
            <a:endParaRPr lang="it-IT" altLang="it-IT"/>
          </a:p>
        </p:txBody>
      </p:sp>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341E5D4-D9CA-45A8-869A-00502501BA33}" type="slidenum">
              <a:rPr lang="it-IT" altLang="it-IT"/>
              <a:pPr/>
              <a:t>31</a:t>
            </a:fld>
            <a:endParaRPr lang="it-IT" altLang="it-IT"/>
          </a:p>
        </p:txBody>
      </p:sp>
      <p:sp>
        <p:nvSpPr>
          <p:cNvPr id="64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914400" y="4333875"/>
            <a:ext cx="5029200" cy="414337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FD34BD0-2EBF-431D-8872-C8E9CCA39941}" type="slidenum">
              <a:rPr lang="it-IT" altLang="it-IT"/>
              <a:pPr/>
              <a:t>33</a:t>
            </a:fld>
            <a:endParaRPr lang="it-IT" altLang="it-IT"/>
          </a:p>
        </p:txBody>
      </p:sp>
      <p:sp>
        <p:nvSpPr>
          <p:cNvPr id="655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914400" y="4333875"/>
            <a:ext cx="5029200" cy="414337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6FC6E63-DAB7-4191-B598-550F71996A09}" type="slidenum">
              <a:rPr lang="it-IT" altLang="it-IT"/>
              <a:pPr/>
              <a:t>35</a:t>
            </a:fld>
            <a:endParaRPr lang="it-IT" altLang="it-IT"/>
          </a:p>
        </p:txBody>
      </p:sp>
      <p:sp>
        <p:nvSpPr>
          <p:cNvPr id="665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6E4EBE39-7E7E-4FDF-88F7-382B7D2213D1}"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37</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680859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197104FD-8CD8-474E-9D06-8E5ED0313C19}"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39</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1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822298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9235163-0172-47CE-A83F-A3C8C1F3B44F}" type="slidenum">
              <a:rPr lang="it-IT" altLang="it-IT"/>
              <a:pPr/>
              <a:t>42</a:t>
            </a:fld>
            <a:endParaRPr lang="it-IT" altLang="it-IT"/>
          </a:p>
        </p:txBody>
      </p:sp>
      <p:sp>
        <p:nvSpPr>
          <p:cNvPr id="6758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204F761-57EE-484D-A948-4E413FECED2D}" type="slidenum">
              <a:rPr lang="it-IT" altLang="it-IT"/>
              <a:pPr/>
              <a:t>43</a:t>
            </a:fld>
            <a:endParaRPr lang="it-IT" altLang="it-IT"/>
          </a:p>
        </p:txBody>
      </p:sp>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2B34E8F-39BA-4444-A4AA-865336972FF8}" type="slidenum">
              <a:rPr lang="it-IT" altLang="it-IT"/>
              <a:pPr/>
              <a:t>44</a:t>
            </a:fld>
            <a:endParaRPr lang="it-IT" altLang="it-IT"/>
          </a:p>
        </p:txBody>
      </p:sp>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80B0416-4B65-4D5F-83BB-E2B5D07159B2}" type="slidenum">
              <a:rPr lang="it-IT" altLang="it-IT"/>
              <a:pPr/>
              <a:t>46</a:t>
            </a:fld>
            <a:endParaRPr lang="it-IT" altLang="it-IT"/>
          </a:p>
        </p:txBody>
      </p:sp>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8544ACE-A03A-49FB-A746-9B0DEAD08C96}" type="slidenum">
              <a:rPr lang="it-IT" altLang="it-IT"/>
              <a:pPr/>
              <a:t>47</a:t>
            </a:fld>
            <a:endParaRPr lang="it-IT" altLang="it-IT"/>
          </a:p>
        </p:txBody>
      </p:sp>
      <p:sp>
        <p:nvSpPr>
          <p:cNvPr id="716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09A6BE2-B73C-4040-B585-D2EADA9CC173}" type="slidenum">
              <a:rPr lang="it-IT" altLang="it-IT"/>
              <a:pPr/>
              <a:t>4</a:t>
            </a:fld>
            <a:endParaRPr lang="it-IT" altLang="it-IT"/>
          </a:p>
        </p:txBody>
      </p:sp>
      <p:sp>
        <p:nvSpPr>
          <p:cNvPr id="573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6CE439C-DFBF-468A-A6E8-69FB1B1DC3AE}" type="slidenum">
              <a:rPr lang="it-IT" altLang="it-IT"/>
              <a:pPr/>
              <a:t>48</a:t>
            </a:fld>
            <a:endParaRPr lang="it-IT" altLang="it-IT"/>
          </a:p>
        </p:txBody>
      </p:sp>
      <p:sp>
        <p:nvSpPr>
          <p:cNvPr id="72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5DB9B07-DCE8-41A2-BF3F-41F12E705476}" type="slidenum">
              <a:rPr lang="it-IT" altLang="it-IT"/>
              <a:pPr/>
              <a:t>49</a:t>
            </a:fld>
            <a:endParaRPr lang="it-IT" altLang="it-IT"/>
          </a:p>
        </p:txBody>
      </p:sp>
      <p:sp>
        <p:nvSpPr>
          <p:cNvPr id="768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95055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37BF5B5-9D93-4449-B186-E18CB7333A28}" type="slidenum">
              <a:rPr lang="it-IT" altLang="it-IT"/>
              <a:pPr/>
              <a:t>50</a:t>
            </a:fld>
            <a:endParaRPr lang="it-IT" altLang="it-IT"/>
          </a:p>
        </p:txBody>
      </p:sp>
      <p:sp>
        <p:nvSpPr>
          <p:cNvPr id="788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76082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0AFEF50-6F35-4F92-A51A-4DF6C26940E4}" type="slidenum">
              <a:rPr lang="it-IT" altLang="it-IT"/>
              <a:pPr/>
              <a:t>51</a:t>
            </a:fld>
            <a:endParaRPr lang="it-IT" altLang="it-IT"/>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77777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8E9D3D5-BFFC-42E7-99A1-488CF088C2E3}" type="slidenum">
              <a:rPr lang="it-IT" altLang="it-IT"/>
              <a:pPr/>
              <a:t>52</a:t>
            </a:fld>
            <a:endParaRPr lang="it-IT" altLang="it-IT"/>
          </a:p>
        </p:txBody>
      </p:sp>
      <p:sp>
        <p:nvSpPr>
          <p:cNvPr id="829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537478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67012F7A-AE29-4099-B4A9-A4F26C6BDC85}" type="slidenum">
              <a:rPr lang="it-IT" altLang="it-IT"/>
              <a:pPr/>
              <a:t>53</a:t>
            </a:fld>
            <a:endParaRPr lang="it-IT" altLang="it-IT"/>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21444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CABEE4C-6921-43E7-B9AC-3072B5E48330}" type="slidenum">
              <a:rPr lang="it-IT" altLang="it-IT"/>
              <a:pPr/>
              <a:t>54</a:t>
            </a:fld>
            <a:endParaRPr lang="it-IT" altLang="it-IT"/>
          </a:p>
        </p:txBody>
      </p:sp>
      <p:sp>
        <p:nvSpPr>
          <p:cNvPr id="798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7706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5ED1576-8C3C-408E-A395-9298D7AEC878}" type="slidenum">
              <a:rPr lang="it-IT" altLang="it-IT"/>
              <a:pPr/>
              <a:t>55</a:t>
            </a:fld>
            <a:endParaRPr lang="it-IT" altLang="it-IT"/>
          </a:p>
        </p:txBody>
      </p:sp>
      <p:sp>
        <p:nvSpPr>
          <p:cNvPr id="80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21070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27EF080-4114-4DB5-8E60-2B56AC05AC10}" type="slidenum">
              <a:rPr lang="it-IT" altLang="it-IT"/>
              <a:pPr/>
              <a:t>56</a:t>
            </a:fld>
            <a:endParaRPr lang="it-IT" altLang="it-IT"/>
          </a:p>
        </p:txBody>
      </p:sp>
      <p:sp>
        <p:nvSpPr>
          <p:cNvPr id="819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107268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4403C7C-A4EE-46BB-920B-A416FD3D4F6A}" type="slidenum">
              <a:rPr lang="it-IT" altLang="it-IT"/>
              <a:pPr/>
              <a:t>57</a:t>
            </a:fld>
            <a:endParaRPr lang="it-IT" altLang="it-IT"/>
          </a:p>
        </p:txBody>
      </p:sp>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3C29C46-B45C-449F-B1CD-EB0136D2895D}" type="slidenum">
              <a:rPr lang="it-IT" altLang="it-IT"/>
              <a:pPr/>
              <a:t>6</a:t>
            </a:fld>
            <a:endParaRPr lang="it-IT" altLang="it-IT"/>
          </a:p>
        </p:txBody>
      </p:sp>
      <p:sp>
        <p:nvSpPr>
          <p:cNvPr id="5836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0E7BE7B-9EC0-4EBA-AB14-D3C44F7215A0}" type="slidenum">
              <a:rPr lang="it-IT" altLang="it-IT"/>
              <a:pPr/>
              <a:t>58</a:t>
            </a:fld>
            <a:endParaRPr lang="it-IT" altLang="it-IT"/>
          </a:p>
        </p:txBody>
      </p:sp>
      <p:sp>
        <p:nvSpPr>
          <p:cNvPr id="870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80A8F5D-1C17-4EBF-BEF6-9732277C3B04}" type="slidenum">
              <a:rPr lang="it-IT" altLang="it-IT"/>
              <a:pPr/>
              <a:t>59</a:t>
            </a:fld>
            <a:endParaRPr lang="it-IT" altLang="it-IT"/>
          </a:p>
        </p:txBody>
      </p:sp>
      <p:sp>
        <p:nvSpPr>
          <p:cNvPr id="921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585B16E-7CDC-4810-99A6-878E150990FB}" type="slidenum">
              <a:rPr lang="it-IT" altLang="it-IT"/>
              <a:pPr/>
              <a:t>61</a:t>
            </a:fld>
            <a:endParaRPr lang="it-IT" altLang="it-IT"/>
          </a:p>
        </p:txBody>
      </p:sp>
      <p:sp>
        <p:nvSpPr>
          <p:cNvPr id="74753"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5253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7B88C15-4E7D-4A6B-9619-8DC0314E6F23}" type="slidenum">
              <a:rPr lang="it-IT" altLang="it-IT"/>
              <a:pPr/>
              <a:t>62</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7B88C15-4E7D-4A6B-9619-8DC0314E6F23}" type="slidenum">
              <a:rPr lang="it-IT" altLang="it-IT"/>
              <a:pPr/>
              <a:t>63</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836063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7B88C15-4E7D-4A6B-9619-8DC0314E6F23}" type="slidenum">
              <a:rPr lang="it-IT" altLang="it-IT"/>
              <a:pPr/>
              <a:t>64</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005261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D14348C-330B-496A-88B7-019D341C115C}" type="slidenum">
              <a:rPr lang="it-IT" altLang="it-IT"/>
              <a:pPr/>
              <a:t>66</a:t>
            </a:fld>
            <a:endParaRPr lang="it-IT" altLang="it-IT"/>
          </a:p>
        </p:txBody>
      </p:sp>
      <p:sp>
        <p:nvSpPr>
          <p:cNvPr id="9420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949E0FF-F650-454B-B255-F04A223E1198}" type="slidenum">
              <a:rPr lang="it-IT" altLang="it-IT"/>
              <a:pPr/>
              <a:t>67</a:t>
            </a:fld>
            <a:endParaRPr lang="it-IT" altLang="it-IT"/>
          </a:p>
        </p:txBody>
      </p:sp>
      <p:sp>
        <p:nvSpPr>
          <p:cNvPr id="9625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53BFC58-A551-46B6-980F-1D19776B95F8}" type="slidenum">
              <a:rPr lang="it-IT" altLang="it-IT"/>
              <a:pPr/>
              <a:t>68</a:t>
            </a:fld>
            <a:endParaRPr lang="it-IT" altLang="it-IT"/>
          </a:p>
        </p:txBody>
      </p:sp>
      <p:sp>
        <p:nvSpPr>
          <p:cNvPr id="972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336BB5F-A6AA-4AD0-959F-A17E88D8170F}" type="slidenum">
              <a:rPr lang="it-IT" altLang="it-IT"/>
              <a:pPr/>
              <a:t>69</a:t>
            </a:fld>
            <a:endParaRPr lang="it-IT" altLang="it-IT"/>
          </a:p>
        </p:txBody>
      </p:sp>
      <p:sp>
        <p:nvSpPr>
          <p:cNvPr id="952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9"/>
          <p:cNvSpPr>
            <a:spLocks noGrp="1" noChangeArrowheads="1"/>
          </p:cNvSpPr>
          <p:nvPr>
            <p:ph type="sldNum"/>
          </p:nvPr>
        </p:nvSpPr>
        <p:spPr>
          <a:ln/>
        </p:spPr>
        <p:txBody>
          <a:bodyPr/>
          <a:lstStyle/>
          <a:p>
            <a:fld id="{BC3BBAAF-7A71-44DA-8A3F-66F920979686}" type="slidenum">
              <a:rPr lang="it-IT" altLang="it-IT"/>
              <a:pPr/>
              <a:t>7</a:t>
            </a:fld>
            <a:endParaRPr lang="it-IT" altLang="it-IT"/>
          </a:p>
        </p:txBody>
      </p:sp>
      <p:sp>
        <p:nvSpPr>
          <p:cNvPr id="59393"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r">
              <a:buClrTx/>
              <a:buFontTx/>
              <a:buNone/>
            </a:pPr>
            <a:fld id="{B32EB69F-4E93-47E8-9D3B-82F8879AA678}" type="slidenum">
              <a:rPr lang="it-IT" altLang="it-IT" sz="1200">
                <a:solidFill>
                  <a:srgbClr val="000000"/>
                </a:solidFill>
                <a:latin typeface="Arial Black" panose="020B0A04020102020204" pitchFamily="34" charset="0"/>
                <a:cs typeface="Arial Unicode MS" pitchFamily="32" charset="0"/>
              </a:rPr>
              <a:pPr algn="r">
                <a:buClrTx/>
                <a:buFontTx/>
                <a:buNone/>
              </a:pPr>
              <a:t>7</a:t>
            </a:fld>
            <a:endParaRPr lang="it-IT" altLang="it-IT" sz="1200">
              <a:solidFill>
                <a:srgbClr val="000000"/>
              </a:solidFill>
              <a:latin typeface="Arial Black" panose="020B0A04020102020204" pitchFamily="34" charset="0"/>
              <a:cs typeface="Arial Unicode MS" pitchFamily="32" charset="0"/>
            </a:endParaRPr>
          </a:p>
        </p:txBody>
      </p:sp>
      <p:sp>
        <p:nvSpPr>
          <p:cNvPr id="59394" name="Text Box 2"/>
          <p:cNvSpPr txBox="1">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endParaRPr lang="it-IT" altLang="it-IT" sz="1200">
              <a:solidFill>
                <a:srgbClr val="000000"/>
              </a:solidFill>
              <a:latin typeface="Arial Black" panose="020B0A04020102020204" pitchFamily="34" charset="0"/>
              <a:cs typeface="Arial Unicode MS" pitchFamily="32" charset="0"/>
            </a:endParaRPr>
          </a:p>
        </p:txBody>
      </p:sp>
      <p:sp>
        <p:nvSpPr>
          <p:cNvPr id="59395"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endParaRPr lang="it-IT" altLang="it-IT" sz="1200">
              <a:solidFill>
                <a:srgbClr val="000000"/>
              </a:solidFill>
              <a:latin typeface="Arial Black" panose="020B0A04020102020204" pitchFamily="34" charset="0"/>
              <a:cs typeface="Arial Unicode MS" pitchFamily="32" charset="0"/>
            </a:endParaRPr>
          </a:p>
        </p:txBody>
      </p:sp>
      <p:sp>
        <p:nvSpPr>
          <p:cNvPr id="59396" name="Text Box 4"/>
          <p:cNvSpPr txBox="1">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r">
              <a:buClrTx/>
              <a:buFontTx/>
              <a:buNone/>
            </a:pPr>
            <a:endParaRPr lang="it-IT" altLang="it-IT" sz="1200">
              <a:solidFill>
                <a:srgbClr val="000000"/>
              </a:solidFill>
              <a:latin typeface="Arial Black" panose="020B0A04020102020204" pitchFamily="34" charset="0"/>
              <a:cs typeface="Arial Unicode MS" pitchFamily="32" charset="0"/>
            </a:endParaRPr>
          </a:p>
        </p:txBody>
      </p:sp>
      <p:sp>
        <p:nvSpPr>
          <p:cNvPr id="59397" name="Rectangle 5"/>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8" name="Rectangle 6"/>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99DAE19-9635-4DA2-8191-0710DF213791}" type="slidenum">
              <a:rPr lang="it-IT" altLang="it-IT"/>
              <a:pPr/>
              <a:t>70</a:t>
            </a:fld>
            <a:endParaRPr lang="it-IT" altLang="it-IT"/>
          </a:p>
        </p:txBody>
      </p:sp>
      <p:sp>
        <p:nvSpPr>
          <p:cNvPr id="9830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1B42A9D-909F-4AFA-9D0E-6D4F22D57784}" type="slidenum">
              <a:rPr lang="it-IT" altLang="it-IT"/>
              <a:pPr/>
              <a:t>71</a:t>
            </a:fld>
            <a:endParaRPr lang="it-IT" altLang="it-IT"/>
          </a:p>
        </p:txBody>
      </p:sp>
      <p:sp>
        <p:nvSpPr>
          <p:cNvPr id="9932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97B1421-4987-48D2-818B-32502E259C1E}" type="slidenum">
              <a:rPr lang="it-IT" altLang="it-IT"/>
              <a:pPr/>
              <a:t>72</a:t>
            </a:fld>
            <a:endParaRPr lang="it-IT" altLang="it-IT"/>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39CB63D0-AF8E-462E-A1D8-DD8D5C3414A0}" type="slidenum">
              <a:rPr lang="it-IT" altLang="it-IT"/>
              <a:pPr/>
              <a:t>73</a:t>
            </a:fld>
            <a:endParaRPr lang="it-IT" altLang="it-IT"/>
          </a:p>
        </p:txBody>
      </p:sp>
      <p:sp>
        <p:nvSpPr>
          <p:cNvPr id="10137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2103438-A148-46AB-87DB-0ED939F494B0}" type="slidenum">
              <a:rPr lang="it-IT" altLang="it-IT"/>
              <a:pPr/>
              <a:t>74</a:t>
            </a:fld>
            <a:endParaRPr lang="it-IT" altLang="it-IT"/>
          </a:p>
        </p:txBody>
      </p:sp>
      <p:sp>
        <p:nvSpPr>
          <p:cNvPr id="102401"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B3ADF0B-1B45-4FA0-85C2-28079D7BE220}" type="slidenum">
              <a:rPr lang="it-IT" altLang="it-IT"/>
              <a:pPr/>
              <a:t>75</a:t>
            </a:fld>
            <a:endParaRPr lang="it-IT" altLang="it-IT"/>
          </a:p>
        </p:txBody>
      </p:sp>
      <p:sp>
        <p:nvSpPr>
          <p:cNvPr id="10342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EE421D4-D930-43C3-86E9-5EB3CE2E7813}" type="slidenum">
              <a:rPr lang="it-IT" altLang="it-IT"/>
              <a:pPr/>
              <a:t>76</a:t>
            </a:fld>
            <a:endParaRPr lang="it-IT" altLang="it-IT"/>
          </a:p>
        </p:txBody>
      </p:sp>
      <p:sp>
        <p:nvSpPr>
          <p:cNvPr id="1044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0213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9146364-EFFA-4E6B-84A1-4AD632DC58BC}" type="slidenum">
              <a:rPr lang="it-IT" altLang="it-IT"/>
              <a:pPr/>
              <a:t>11</a:t>
            </a:fld>
            <a:endParaRPr lang="it-IT" altLang="it-IT"/>
          </a:p>
        </p:txBody>
      </p:sp>
      <p:sp>
        <p:nvSpPr>
          <p:cNvPr id="614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391FE48-9DCA-46BA-8EBE-BE25D0D723E5}" type="slidenum">
              <a:rPr lang="it-IT" altLang="it-IT"/>
              <a:pPr/>
              <a:t>12</a:t>
            </a:fld>
            <a:endParaRPr lang="it-IT" altLang="it-IT"/>
          </a:p>
        </p:txBody>
      </p:sp>
      <p:sp>
        <p:nvSpPr>
          <p:cNvPr id="604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E5EC87F-E61E-4901-8152-B71B92197BDF}" type="slidenum">
              <a:rPr lang="it-IT" altLang="it-IT"/>
              <a:pPr/>
              <a:t>14</a:t>
            </a:fld>
            <a:endParaRPr lang="it-IT" altLang="it-IT"/>
          </a:p>
        </p:txBody>
      </p:sp>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914400" y="4333875"/>
            <a:ext cx="5029200" cy="414337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369BB00-D889-47BD-8685-D4F532814780}" type="slidenum">
              <a:rPr lang="it-IT" altLang="it-IT"/>
              <a:pPr/>
              <a:t>15</a:t>
            </a:fld>
            <a:endParaRPr lang="it-IT" altLang="it-IT"/>
          </a:p>
        </p:txBody>
      </p:sp>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9F2956F7-A332-40AC-9122-C7271F3B0931}" type="slidenum">
              <a:rPr lang="it-IT" altLang="it-IT"/>
              <a:pPr/>
              <a:t>‹N›</a:t>
            </a:fld>
            <a:endParaRPr lang="it-IT" altLang="it-IT"/>
          </a:p>
        </p:txBody>
      </p:sp>
    </p:spTree>
    <p:extLst>
      <p:ext uri="{BB962C8B-B14F-4D97-AF65-F5344CB8AC3E}">
        <p14:creationId xmlns:p14="http://schemas.microsoft.com/office/powerpoint/2010/main" val="1145477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51EA1E24-B193-43CD-B773-8B94DD7A3C18}" type="slidenum">
              <a:rPr lang="it-IT" altLang="it-IT"/>
              <a:pPr/>
              <a:t>‹N›</a:t>
            </a:fld>
            <a:endParaRPr lang="it-IT" altLang="it-IT"/>
          </a:p>
        </p:txBody>
      </p:sp>
    </p:spTree>
    <p:extLst>
      <p:ext uri="{BB962C8B-B14F-4D97-AF65-F5344CB8AC3E}">
        <p14:creationId xmlns:p14="http://schemas.microsoft.com/office/powerpoint/2010/main" val="378706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1925" y="463550"/>
            <a:ext cx="1941513" cy="57483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463550"/>
            <a:ext cx="5673725" cy="57483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720AF3AD-45E1-411D-B911-AEEEE1049865}" type="slidenum">
              <a:rPr lang="it-IT" altLang="it-IT"/>
              <a:pPr/>
              <a:t>‹N›</a:t>
            </a:fld>
            <a:endParaRPr lang="it-IT" altLang="it-IT"/>
          </a:p>
        </p:txBody>
      </p:sp>
    </p:spTree>
    <p:extLst>
      <p:ext uri="{BB962C8B-B14F-4D97-AF65-F5344CB8AC3E}">
        <p14:creationId xmlns:p14="http://schemas.microsoft.com/office/powerpoint/2010/main" val="3735195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85800" y="463550"/>
            <a:ext cx="7767638" cy="1430338"/>
          </a:xfrm>
        </p:spPr>
        <p:txBody>
          <a:bodyPr/>
          <a:lstStyle/>
          <a:p>
            <a:r>
              <a:rPr lang="it-IT"/>
              <a:t>Fare clic per modificare lo stile del titolo</a:t>
            </a:r>
          </a:p>
        </p:txBody>
      </p:sp>
      <p:sp>
        <p:nvSpPr>
          <p:cNvPr id="3" name="Segnaposto data 2"/>
          <p:cNvSpPr>
            <a:spLocks noGrp="1"/>
          </p:cNvSpPr>
          <p:nvPr>
            <p:ph type="dt" idx="10"/>
          </p:nvPr>
        </p:nvSpPr>
        <p:spPr>
          <a:xfrm>
            <a:off x="685800" y="6248400"/>
            <a:ext cx="1900238" cy="455613"/>
          </a:xfrm>
        </p:spPr>
        <p:txBody>
          <a:bodyPr/>
          <a:lstStyle>
            <a:lvl1pPr>
              <a:defRPr/>
            </a:lvl1pPr>
          </a:lstStyle>
          <a:p>
            <a:endParaRPr lang="it-IT" altLang="it-IT"/>
          </a:p>
        </p:txBody>
      </p:sp>
      <p:sp>
        <p:nvSpPr>
          <p:cNvPr id="4" name="Segnaposto piè di pagina 3"/>
          <p:cNvSpPr>
            <a:spLocks noGrp="1"/>
          </p:cNvSpPr>
          <p:nvPr>
            <p:ph type="ftr" idx="11"/>
          </p:nvPr>
        </p:nvSpPr>
        <p:spPr>
          <a:xfrm>
            <a:off x="3124200" y="6248400"/>
            <a:ext cx="2890838" cy="455613"/>
          </a:xfrm>
        </p:spPr>
        <p:txBody>
          <a:bodyPr/>
          <a:lstStyle>
            <a:lvl1pPr>
              <a:defRPr/>
            </a:lvl1pPr>
          </a:lstStyle>
          <a:p>
            <a:endParaRPr lang="it-IT" altLang="it-IT"/>
          </a:p>
        </p:txBody>
      </p:sp>
      <p:sp>
        <p:nvSpPr>
          <p:cNvPr id="5" name="Segnaposto numero diapositiva 4"/>
          <p:cNvSpPr>
            <a:spLocks noGrp="1"/>
          </p:cNvSpPr>
          <p:nvPr>
            <p:ph type="sldNum" idx="12"/>
          </p:nvPr>
        </p:nvSpPr>
        <p:spPr>
          <a:xfrm>
            <a:off x="6553200" y="6248400"/>
            <a:ext cx="1900238" cy="455613"/>
          </a:xfrm>
        </p:spPr>
        <p:txBody>
          <a:bodyPr/>
          <a:lstStyle>
            <a:lvl1pPr>
              <a:defRPr/>
            </a:lvl1pPr>
          </a:lstStyle>
          <a:p>
            <a:fld id="{C7B6A674-DD5E-4311-9586-69781E790181}" type="slidenum">
              <a:rPr lang="it-IT" altLang="it-IT"/>
              <a:pPr/>
              <a:t>‹N›</a:t>
            </a:fld>
            <a:endParaRPr lang="it-IT" altLang="it-IT"/>
          </a:p>
        </p:txBody>
      </p:sp>
    </p:spTree>
    <p:extLst>
      <p:ext uri="{BB962C8B-B14F-4D97-AF65-F5344CB8AC3E}">
        <p14:creationId xmlns:p14="http://schemas.microsoft.com/office/powerpoint/2010/main" val="337174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9DB67A1-F52C-6746-9F0F-4A2C26E4458D}" type="datetimeFigureOut">
              <a:rPr lang="it-IT" smtClean="0"/>
              <a:t>24/05/21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2895221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9DB67A1-F52C-6746-9F0F-4A2C26E4458D}" type="datetimeFigureOut">
              <a:rPr lang="it-IT" smtClean="0"/>
              <a:t>24/05/21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1166884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9DB67A1-F52C-6746-9F0F-4A2C26E4458D}" type="datetimeFigureOut">
              <a:rPr lang="it-IT" smtClean="0"/>
              <a:t>24/05/21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89030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9DB67A1-F52C-6746-9F0F-4A2C26E4458D}" type="datetimeFigureOut">
              <a:rPr lang="it-IT" smtClean="0"/>
              <a:t>24/05/21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1141857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9DB67A1-F52C-6746-9F0F-4A2C26E4458D}" type="datetimeFigureOut">
              <a:rPr lang="it-IT" smtClean="0"/>
              <a:t>24/05/21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3554866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A9DB67A1-F52C-6746-9F0F-4A2C26E4458D}" type="datetimeFigureOut">
              <a:rPr lang="it-IT" smtClean="0"/>
              <a:t>24/05/21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3858451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B67A1-F52C-6746-9F0F-4A2C26E4458D}" type="datetimeFigureOut">
              <a:rPr lang="it-IT" smtClean="0"/>
              <a:t>24/05/21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422337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986484C-2B6B-44EF-83AB-4E5E76827A09}" type="slidenum">
              <a:rPr lang="it-IT" altLang="it-IT"/>
              <a:pPr/>
              <a:t>‹N›</a:t>
            </a:fld>
            <a:endParaRPr lang="it-IT" altLang="it-IT"/>
          </a:p>
        </p:txBody>
      </p:sp>
    </p:spTree>
    <p:extLst>
      <p:ext uri="{BB962C8B-B14F-4D97-AF65-F5344CB8AC3E}">
        <p14:creationId xmlns:p14="http://schemas.microsoft.com/office/powerpoint/2010/main" val="3334443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9DB67A1-F52C-6746-9F0F-4A2C26E4458D}" type="datetimeFigureOut">
              <a:rPr lang="it-IT" smtClean="0"/>
              <a:t>24/05/21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236174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9DB67A1-F52C-6746-9F0F-4A2C26E4458D}" type="datetimeFigureOut">
              <a:rPr lang="it-IT" smtClean="0"/>
              <a:t>24/05/21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695734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9DB67A1-F52C-6746-9F0F-4A2C26E4458D}" type="datetimeFigureOut">
              <a:rPr lang="it-IT" smtClean="0"/>
              <a:t>24/05/21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1970281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9DB67A1-F52C-6746-9F0F-4A2C26E4458D}" type="datetimeFigureOut">
              <a:rPr lang="it-IT" smtClean="0"/>
              <a:t>24/05/21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335977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1_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677881"/>
            <a:ext cx="8240713" cy="539432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3" name="Rectangle 3">
            <a:extLst>
              <a:ext uri="{FF2B5EF4-FFF2-40B4-BE49-F238E27FC236}">
                <a16:creationId xmlns:a16="http://schemas.microsoft.com/office/drawing/2014/main" id="{C5117166-676B-F049-B936-F3A6007EA0D9}"/>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4">
            <a:extLst>
              <a:ext uri="{FF2B5EF4-FFF2-40B4-BE49-F238E27FC236}">
                <a16:creationId xmlns:a16="http://schemas.microsoft.com/office/drawing/2014/main" id="{186CC80E-CDC0-C94B-8BC3-A0291883CF09}"/>
              </a:ext>
            </a:extLst>
          </p:cNvPr>
          <p:cNvSpPr>
            <a:spLocks noGrp="1" noChangeArrowheads="1"/>
          </p:cNvSpPr>
          <p:nvPr>
            <p:ph type="ftr" sz="quarter" idx="11"/>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93545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432B4F4-F603-4C4D-9491-27489DC6474E}" type="slidenum">
              <a:rPr lang="it-IT" altLang="it-IT"/>
              <a:pPr/>
              <a:t>‹N›</a:t>
            </a:fld>
            <a:endParaRPr lang="it-IT" altLang="it-IT"/>
          </a:p>
        </p:txBody>
      </p:sp>
    </p:spTree>
    <p:extLst>
      <p:ext uri="{BB962C8B-B14F-4D97-AF65-F5344CB8AC3E}">
        <p14:creationId xmlns:p14="http://schemas.microsoft.com/office/powerpoint/2010/main" val="413127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6825" cy="42306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5025" y="1981200"/>
            <a:ext cx="3808413" cy="42306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8BB3D7E9-EA6C-4285-9715-9CE66168AF8D}" type="slidenum">
              <a:rPr lang="it-IT" altLang="it-IT"/>
              <a:pPr/>
              <a:t>‹N›</a:t>
            </a:fld>
            <a:endParaRPr lang="it-IT" altLang="it-IT"/>
          </a:p>
        </p:txBody>
      </p:sp>
    </p:spTree>
    <p:extLst>
      <p:ext uri="{BB962C8B-B14F-4D97-AF65-F5344CB8AC3E}">
        <p14:creationId xmlns:p14="http://schemas.microsoft.com/office/powerpoint/2010/main" val="99169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8DF636BD-8DB7-4C51-A336-89F1CE3F31D5}" type="slidenum">
              <a:rPr lang="it-IT" altLang="it-IT"/>
              <a:pPr/>
              <a:t>‹N›</a:t>
            </a:fld>
            <a:endParaRPr lang="it-IT" altLang="it-IT"/>
          </a:p>
        </p:txBody>
      </p:sp>
    </p:spTree>
    <p:extLst>
      <p:ext uri="{BB962C8B-B14F-4D97-AF65-F5344CB8AC3E}">
        <p14:creationId xmlns:p14="http://schemas.microsoft.com/office/powerpoint/2010/main" val="2301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B0370721-B18D-4DFB-934C-10C467B20FDA}" type="slidenum">
              <a:rPr lang="it-IT" altLang="it-IT"/>
              <a:pPr/>
              <a:t>‹N›</a:t>
            </a:fld>
            <a:endParaRPr lang="it-IT" altLang="it-IT"/>
          </a:p>
        </p:txBody>
      </p:sp>
    </p:spTree>
    <p:extLst>
      <p:ext uri="{BB962C8B-B14F-4D97-AF65-F5344CB8AC3E}">
        <p14:creationId xmlns:p14="http://schemas.microsoft.com/office/powerpoint/2010/main" val="22337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8229B68D-D92B-43B2-B2FA-E504D555C0C0}" type="slidenum">
              <a:rPr lang="it-IT" altLang="it-IT"/>
              <a:pPr/>
              <a:t>‹N›</a:t>
            </a:fld>
            <a:endParaRPr lang="it-IT" altLang="it-IT"/>
          </a:p>
        </p:txBody>
      </p:sp>
    </p:spTree>
    <p:extLst>
      <p:ext uri="{BB962C8B-B14F-4D97-AF65-F5344CB8AC3E}">
        <p14:creationId xmlns:p14="http://schemas.microsoft.com/office/powerpoint/2010/main" val="33852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3D379340-EF2B-4470-9CAF-C08D49C74F78}" type="slidenum">
              <a:rPr lang="it-IT" altLang="it-IT"/>
              <a:pPr/>
              <a:t>‹N›</a:t>
            </a:fld>
            <a:endParaRPr lang="it-IT" altLang="it-IT"/>
          </a:p>
        </p:txBody>
      </p:sp>
    </p:spTree>
    <p:extLst>
      <p:ext uri="{BB962C8B-B14F-4D97-AF65-F5344CB8AC3E}">
        <p14:creationId xmlns:p14="http://schemas.microsoft.com/office/powerpoint/2010/main" val="151699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21BB843E-F796-4E3F-9323-857ECBBA8821}" type="slidenum">
              <a:rPr lang="it-IT" altLang="it-IT"/>
              <a:pPr/>
              <a:t>‹N›</a:t>
            </a:fld>
            <a:endParaRPr lang="it-IT" altLang="it-IT"/>
          </a:p>
        </p:txBody>
      </p:sp>
    </p:spTree>
    <p:extLst>
      <p:ext uri="{BB962C8B-B14F-4D97-AF65-F5344CB8AC3E}">
        <p14:creationId xmlns:p14="http://schemas.microsoft.com/office/powerpoint/2010/main" val="200705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463550"/>
            <a:ext cx="7767638" cy="143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26" name="Rectangle 2"/>
          <p:cNvSpPr>
            <a:spLocks noGrp="1" noChangeArrowheads="1"/>
          </p:cNvSpPr>
          <p:nvPr>
            <p:ph type="body" idx="1"/>
          </p:nvPr>
        </p:nvSpPr>
        <p:spPr bwMode="auto">
          <a:xfrm>
            <a:off x="685800" y="1981200"/>
            <a:ext cx="7767638" cy="423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7" name="Rectangle 3"/>
          <p:cNvSpPr>
            <a:spLocks noGrp="1" noChangeArrowheads="1"/>
          </p:cNvSpPr>
          <p:nvPr>
            <p:ph type="dt"/>
          </p:nvPr>
        </p:nvSpPr>
        <p:spPr bwMode="auto">
          <a:xfrm>
            <a:off x="685800" y="6248400"/>
            <a:ext cx="190023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endParaRPr lang="it-IT" altLang="it-IT"/>
          </a:p>
        </p:txBody>
      </p:sp>
      <p:sp>
        <p:nvSpPr>
          <p:cNvPr id="1028" name="Rectangle 4"/>
          <p:cNvSpPr>
            <a:spLocks noGrp="1" noChangeArrowheads="1"/>
          </p:cNvSpPr>
          <p:nvPr>
            <p:ph type="ftr"/>
          </p:nvPr>
        </p:nvSpPr>
        <p:spPr bwMode="auto">
          <a:xfrm>
            <a:off x="3124200" y="6248400"/>
            <a:ext cx="289083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endParaRPr lang="it-IT" altLang="it-IT"/>
          </a:p>
        </p:txBody>
      </p:sp>
      <p:sp>
        <p:nvSpPr>
          <p:cNvPr id="1029" name="Rectangle 5"/>
          <p:cNvSpPr>
            <a:spLocks noGrp="1" noChangeArrowheads="1"/>
          </p:cNvSpPr>
          <p:nvPr>
            <p:ph type="sldNum"/>
          </p:nvPr>
        </p:nvSpPr>
        <p:spPr bwMode="auto">
          <a:xfrm>
            <a:off x="6553200" y="6248400"/>
            <a:ext cx="190023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fld id="{339F43CC-DF5A-4920-8090-13E3395578A3}"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FF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B67A1-F52C-6746-9F0F-4A2C26E4458D}" type="datetimeFigureOut">
              <a:rPr lang="it-IT" smtClean="0"/>
              <a:t>24/05/21</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03436-07C9-7942-99CB-CB27D5F462A7}" type="slidenum">
              <a:rPr lang="it-IT" smtClean="0"/>
              <a:t>‹N›</a:t>
            </a:fld>
            <a:endParaRPr lang="it-IT"/>
          </a:p>
        </p:txBody>
      </p:sp>
    </p:spTree>
    <p:extLst>
      <p:ext uri="{BB962C8B-B14F-4D97-AF65-F5344CB8AC3E}">
        <p14:creationId xmlns:p14="http://schemas.microsoft.com/office/powerpoint/2010/main" val="23672339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6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6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7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E36282F-3F93-F544-A136-DA6AC57B5F4D}"/>
              </a:ext>
            </a:extLst>
          </p:cNvPr>
          <p:cNvSpPr>
            <a:spLocks noGrp="1"/>
          </p:cNvSpPr>
          <p:nvPr>
            <p:ph type="title"/>
          </p:nvPr>
        </p:nvSpPr>
        <p:spPr>
          <a:xfrm>
            <a:off x="827584" y="2564904"/>
            <a:ext cx="7767638" cy="1430338"/>
          </a:xfrm>
        </p:spPr>
        <p:txBody>
          <a:bodyPr/>
          <a:lstStyle/>
          <a:p>
            <a:r>
              <a:rPr lang="it-IT" sz="4000" b="1" dirty="0">
                <a:solidFill>
                  <a:schemeClr val="tx1"/>
                </a:solidFill>
                <a:latin typeface="Gurmukhi MN" panose="02020600050405020304" pitchFamily="18" charset="0"/>
                <a:cs typeface="Gurmukhi MN" panose="02020600050405020304" pitchFamily="18" charset="0"/>
              </a:rPr>
              <a:t>SISTEMA  RESPIRATORIO</a:t>
            </a:r>
          </a:p>
        </p:txBody>
      </p:sp>
    </p:spTree>
    <p:extLst>
      <p:ext uri="{BB962C8B-B14F-4D97-AF65-F5344CB8AC3E}">
        <p14:creationId xmlns:p14="http://schemas.microsoft.com/office/powerpoint/2010/main" val="1074157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0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4613"/>
            <a:ext cx="9144000" cy="6708775"/>
          </a:xfrm>
          <a:prstGeom prst="rect">
            <a:avLst/>
          </a:prstGeom>
          <a:noFill/>
          <a:ln>
            <a:noFill/>
          </a:ln>
        </p:spPr>
      </p:pic>
    </p:spTree>
    <p:extLst>
      <p:ext uri="{BB962C8B-B14F-4D97-AF65-F5344CB8AC3E}">
        <p14:creationId xmlns:p14="http://schemas.microsoft.com/office/powerpoint/2010/main" val="338684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4572000" cy="32861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724150"/>
            <a:ext cx="4572000" cy="3994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0" y="188640"/>
            <a:ext cx="86868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LARINGE</a:t>
            </a:r>
          </a:p>
        </p:txBody>
      </p:sp>
      <p:sp>
        <p:nvSpPr>
          <p:cNvPr id="9218" name="Rectangle 2"/>
          <p:cNvSpPr>
            <a:spLocks noGrp="1" noChangeArrowheads="1"/>
          </p:cNvSpPr>
          <p:nvPr>
            <p:ph type="body" idx="1"/>
          </p:nvPr>
        </p:nvSpPr>
        <p:spPr>
          <a:xfrm>
            <a:off x="683568" y="805946"/>
            <a:ext cx="8335144" cy="5719397"/>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000" dirty="0">
                <a:solidFill>
                  <a:schemeClr val="tx1"/>
                </a:solidFill>
                <a:latin typeface="Copperplate" panose="02000504000000020004" pitchFamily="2" charset="77"/>
              </a:rPr>
              <a:t>È un ORGANO CAVO, IMPARI e MEDIANO, localizzato nella regione CERVICALE, ad un livello compreso tra le vertebre C4 e C6, inferiormente all’ Osso IOIDE.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000" dirty="0">
                <a:solidFill>
                  <a:schemeClr val="tx1"/>
                </a:solidFill>
                <a:latin typeface="Copperplate" panose="02000504000000020004" pitchFamily="2" charset="77"/>
              </a:rPr>
              <a:t>Fa parte delle VIE AEREE ed è coinvolta, sia nel </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000" dirty="0">
                <a:solidFill>
                  <a:schemeClr val="tx1"/>
                </a:solidFill>
                <a:latin typeface="Copperplate" panose="02000504000000020004" pitchFamily="2" charset="77"/>
              </a:rPr>
              <a:t>   - PASSAGGIO DELL’ ARIA negli atti respiratori, </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000" dirty="0">
                <a:solidFill>
                  <a:schemeClr val="tx1"/>
                </a:solidFill>
                <a:latin typeface="Copperplate" panose="02000504000000020004" pitchFamily="2" charset="77"/>
              </a:rPr>
              <a:t>sia nel </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000" dirty="0">
                <a:solidFill>
                  <a:schemeClr val="tx1"/>
                </a:solidFill>
                <a:latin typeface="Copperplate" panose="02000504000000020004" pitchFamily="2" charset="77"/>
              </a:rPr>
              <a:t>   - PROCESSO DI FONAZIONE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000" dirty="0">
                <a:solidFill>
                  <a:schemeClr val="tx1"/>
                </a:solidFill>
                <a:latin typeface="Copperplate" panose="02000504000000020004" pitchFamily="2" charset="77"/>
              </a:rPr>
              <a:t>Dimensioni indicative cm 4 X 4 X 3.6</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7C4151-B68B-6B4D-BACE-E7BAE0B52751}"/>
              </a:ext>
            </a:extLst>
          </p:cNvPr>
          <p:cNvSpPr>
            <a:spLocks noGrp="1"/>
          </p:cNvSpPr>
          <p:nvPr>
            <p:ph type="title"/>
          </p:nvPr>
        </p:nvSpPr>
        <p:spPr>
          <a:xfrm>
            <a:off x="685800" y="0"/>
            <a:ext cx="7767638" cy="1268760"/>
          </a:xfrm>
        </p:spPr>
        <p:txBody>
          <a:bodyPr/>
          <a:lstStyle/>
          <a:p>
            <a:r>
              <a:rPr lang="it-IT" sz="3200" b="1" dirty="0">
                <a:solidFill>
                  <a:schemeClr val="tx1"/>
                </a:solidFill>
                <a:latin typeface="Gurmukhi MN" panose="02020600050405020304" pitchFamily="18" charset="0"/>
                <a:cs typeface="Gurmukhi MN" panose="02020600050405020304" pitchFamily="18" charset="0"/>
              </a:rPr>
              <a:t>LARINGE</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PRINCIPALI RAPPORTI</a:t>
            </a:r>
          </a:p>
        </p:txBody>
      </p:sp>
      <p:sp>
        <p:nvSpPr>
          <p:cNvPr id="3" name="Segnaposto contenuto 2">
            <a:extLst>
              <a:ext uri="{FF2B5EF4-FFF2-40B4-BE49-F238E27FC236}">
                <a16:creationId xmlns:a16="http://schemas.microsoft.com/office/drawing/2014/main" id="{D35E4A9A-66CA-DA41-9DAB-B2AABD22E31D}"/>
              </a:ext>
            </a:extLst>
          </p:cNvPr>
          <p:cNvSpPr>
            <a:spLocks noGrp="1"/>
          </p:cNvSpPr>
          <p:nvPr>
            <p:ph idx="1"/>
          </p:nvPr>
        </p:nvSpPr>
        <p:spPr>
          <a:xfrm>
            <a:off x="0" y="1268760"/>
            <a:ext cx="9144000" cy="5589240"/>
          </a:xfrm>
        </p:spPr>
        <p:txBody>
          <a:bodyPr/>
          <a:lstStyle/>
          <a:p>
            <a:r>
              <a:rPr lang="it-IT" sz="2800" b="1" dirty="0">
                <a:solidFill>
                  <a:schemeClr val="tx1"/>
                </a:solidFill>
                <a:latin typeface="Comic Sans MS" panose="030F0902030302020204" pitchFamily="66" charset="0"/>
              </a:rPr>
              <a:t>Nella sua posizione topografica, la LARINGE si rapporta:</a:t>
            </a:r>
          </a:p>
          <a:p>
            <a:r>
              <a:rPr lang="it-IT" sz="2800" b="1" dirty="0">
                <a:solidFill>
                  <a:schemeClr val="tx1"/>
                </a:solidFill>
                <a:latin typeface="Comic Sans MS" panose="030F0902030302020204" pitchFamily="66" charset="0"/>
              </a:rPr>
              <a:t>-ANTERIORMENTE con la GHIANDOLA TIROIDE e i MUSCOLI SOTTOIOIDEI;</a:t>
            </a:r>
          </a:p>
          <a:p>
            <a:pPr marL="457200" indent="-457200">
              <a:buFontTx/>
              <a:buChar char="-"/>
            </a:pPr>
            <a:r>
              <a:rPr lang="it-IT" sz="2800" b="1" dirty="0">
                <a:solidFill>
                  <a:schemeClr val="tx1"/>
                </a:solidFill>
                <a:latin typeface="Comic Sans MS" panose="030F0902030302020204" pitchFamily="66" charset="0"/>
              </a:rPr>
              <a:t>SUPERIORMENTE con l’ OSSO IOIDE ;</a:t>
            </a:r>
          </a:p>
          <a:p>
            <a:pPr marL="457200" indent="-457200">
              <a:buFontTx/>
              <a:buChar char="-"/>
            </a:pPr>
            <a:r>
              <a:rPr lang="it-IT" sz="2800" b="1" dirty="0">
                <a:solidFill>
                  <a:schemeClr val="tx1"/>
                </a:solidFill>
                <a:latin typeface="Comic Sans MS" panose="030F0902030302020204" pitchFamily="66" charset="0"/>
              </a:rPr>
              <a:t>LATERALMENTE con il FASCIO VASCOLO-NERVOSO del COLLO (Arteria Carotide Comune, Vena Giugulare Interna e Nervo Vago);</a:t>
            </a:r>
          </a:p>
          <a:p>
            <a:pPr marL="457200" indent="-457200">
              <a:buFontTx/>
              <a:buChar char="-"/>
            </a:pPr>
            <a:r>
              <a:rPr lang="it-IT" sz="2800" b="1" dirty="0">
                <a:solidFill>
                  <a:schemeClr val="tx1"/>
                </a:solidFill>
                <a:latin typeface="Comic Sans MS" panose="030F0902030302020204" pitchFamily="66" charset="0"/>
              </a:rPr>
              <a:t>POSTERIORMENTE con la FARINGE e la Porzione Cervicale dell’ ESOFAGO.</a:t>
            </a:r>
          </a:p>
        </p:txBody>
      </p:sp>
    </p:spTree>
    <p:extLst>
      <p:ext uri="{BB962C8B-B14F-4D97-AF65-F5344CB8AC3E}">
        <p14:creationId xmlns:p14="http://schemas.microsoft.com/office/powerpoint/2010/main" val="2576620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0" y="188640"/>
            <a:ext cx="86868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LARINGE</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ARCHITETTURA GENERALE</a:t>
            </a:r>
          </a:p>
        </p:txBody>
      </p:sp>
      <p:sp>
        <p:nvSpPr>
          <p:cNvPr id="11266" name="Rectangle 2"/>
          <p:cNvSpPr>
            <a:spLocks noGrp="1" noChangeArrowheads="1"/>
          </p:cNvSpPr>
          <p:nvPr>
            <p:ph type="body" idx="1"/>
          </p:nvPr>
        </p:nvSpPr>
        <p:spPr>
          <a:xfrm>
            <a:off x="683568" y="1052513"/>
            <a:ext cx="8136904" cy="5486400"/>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La LARINGE è formata da ELEMENTI CARTILAGINEI che si articolano variamente tra loro</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800" b="1" dirty="0">
              <a:solidFill>
                <a:schemeClr val="tx1"/>
              </a:solidFill>
              <a:latin typeface="Chalkboard SE" panose="03050602040202020205" pitchFamily="66" charset="77"/>
            </a:endParaRP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Queste CARTILAGINI delimitano una CAVITA’ (LUME) tappezzata da una TONACA MUCOSA (Epitelio Cilindrico </a:t>
            </a:r>
            <a:r>
              <a:rPr lang="it-IT" altLang="it-IT" sz="2800" b="1" dirty="0" err="1">
                <a:solidFill>
                  <a:schemeClr val="tx1"/>
                </a:solidFill>
                <a:latin typeface="Chalkboard SE" panose="03050602040202020205" pitchFamily="66" charset="77"/>
              </a:rPr>
              <a:t>Pseudostratificato</a:t>
            </a:r>
            <a:r>
              <a:rPr lang="it-IT" altLang="it-IT" sz="2800" b="1" dirty="0">
                <a:solidFill>
                  <a:schemeClr val="tx1"/>
                </a:solidFill>
                <a:latin typeface="Chalkboard SE" panose="03050602040202020205" pitchFamily="66" charset="77"/>
              </a:rPr>
              <a:t> Ciliato), profondamente alla quale si trova una struttura FIBRO-ELASTICA (costituita dalla MEMBRANA QUADRANGOLARE e dal CONO ELASTICO), che connette in più punti le cartilagini medesime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80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0" y="188640"/>
            <a:ext cx="8964613" cy="692696"/>
          </a:xfrm>
          <a:ln/>
        </p:spPr>
        <p:txBody>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CARTILAGINI LARINGEE</a:t>
            </a:r>
            <a:br>
              <a:rPr lang="it-IT" altLang="it-IT" sz="2800" b="1" dirty="0">
                <a:latin typeface="Arial" panose="020B0604020202020204" pitchFamily="34" charset="0"/>
              </a:rPr>
            </a:br>
            <a:endParaRPr lang="it-IT" altLang="it-IT" sz="2800" dirty="0">
              <a:solidFill>
                <a:schemeClr val="tx1"/>
              </a:solidFill>
              <a:latin typeface="Arial Black" panose="020B0A04020102020204" pitchFamily="34" charset="0"/>
            </a:endParaRPr>
          </a:p>
        </p:txBody>
      </p:sp>
      <p:pic>
        <p:nvPicPr>
          <p:cNvPr id="12290" name="Picture 2"/>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2627313" y="1628775"/>
            <a:ext cx="6265862" cy="4857750"/>
          </a:xfrm>
          <a:prstGeom prst="rect">
            <a:avLst/>
          </a:prstGeom>
          <a:noFill/>
          <a:ln>
            <a:noFill/>
          </a:ln>
          <a:effectLst/>
          <a:extLst>
            <a:ext uri="{909E8E84-426E-40DD-AFC4-6F175D3DCCD1}">
              <a14:hiddenFill xmlns:a14="http://schemas.microsoft.com/office/drawing/2010/main">
                <a:blipFill dpi="0" rotWithShape="0">
                  <a:blip>
                    <a:lum bright="-18000" contrast="18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1" name="Rectangle 3"/>
          <p:cNvSpPr>
            <a:spLocks noChangeArrowheads="1"/>
          </p:cNvSpPr>
          <p:nvPr/>
        </p:nvSpPr>
        <p:spPr bwMode="auto">
          <a:xfrm>
            <a:off x="179388" y="1125538"/>
            <a:ext cx="4572000"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endParaRPr lang="it-IT" altLang="it-IT" dirty="0">
              <a:latin typeface="Arial" panose="020B0604020202020204" pitchFamily="34" charset="0"/>
            </a:endParaRPr>
          </a:p>
          <a:p>
            <a:pPr>
              <a:buClrTx/>
              <a:buFontTx/>
              <a:buNone/>
            </a:pPr>
            <a:r>
              <a:rPr lang="it-IT" altLang="it-IT" b="1" dirty="0">
                <a:solidFill>
                  <a:schemeClr val="tx1"/>
                </a:solidFill>
                <a:latin typeface="Chalkboard SE" panose="03050602040202020205" pitchFamily="66" charset="77"/>
              </a:rPr>
              <a:t>IMPARI:</a:t>
            </a:r>
          </a:p>
          <a:p>
            <a:pPr>
              <a:buClrTx/>
              <a:buFontTx/>
              <a:buNone/>
            </a:pPr>
            <a:r>
              <a:rPr lang="it-IT" altLang="it-IT" b="1" dirty="0">
                <a:solidFill>
                  <a:schemeClr val="tx1"/>
                </a:solidFill>
                <a:latin typeface="Chalkboard SE" panose="03050602040202020205" pitchFamily="66" charset="77"/>
              </a:rPr>
              <a:t>TIROIDE</a:t>
            </a:r>
          </a:p>
          <a:p>
            <a:pPr>
              <a:buClrTx/>
              <a:buFontTx/>
              <a:buNone/>
            </a:pPr>
            <a:r>
              <a:rPr lang="it-IT" altLang="it-IT" b="1" dirty="0">
                <a:solidFill>
                  <a:schemeClr val="tx1"/>
                </a:solidFill>
                <a:latin typeface="Chalkboard SE" panose="03050602040202020205" pitchFamily="66" charset="77"/>
              </a:rPr>
              <a:t>CRICOIDE</a:t>
            </a:r>
          </a:p>
          <a:p>
            <a:pPr>
              <a:buClrTx/>
              <a:buFontTx/>
              <a:buNone/>
            </a:pPr>
            <a:r>
              <a:rPr lang="it-IT" altLang="it-IT" b="1" dirty="0">
                <a:solidFill>
                  <a:schemeClr val="tx1"/>
                </a:solidFill>
                <a:latin typeface="Chalkboard SE" panose="03050602040202020205" pitchFamily="66" charset="77"/>
              </a:rPr>
              <a:t>EPIGLOTTIDE</a:t>
            </a:r>
          </a:p>
          <a:p>
            <a:pPr>
              <a:buClrTx/>
              <a:buFontTx/>
              <a:buNone/>
            </a:pPr>
            <a:endParaRPr lang="it-IT" altLang="it-IT" dirty="0">
              <a:latin typeface="Arial" panose="020B0604020202020204" pitchFamily="34" charset="0"/>
            </a:endParaRPr>
          </a:p>
          <a:p>
            <a:pPr>
              <a:buClrTx/>
              <a:buFontTx/>
              <a:buNone/>
            </a:pPr>
            <a:r>
              <a:rPr lang="it-IT" altLang="it-IT" b="1" dirty="0">
                <a:solidFill>
                  <a:schemeClr val="tx1"/>
                </a:solidFill>
                <a:latin typeface="Chalkboard SE" panose="03050602040202020205" pitchFamily="66" charset="77"/>
              </a:rPr>
              <a:t>PARI:</a:t>
            </a:r>
          </a:p>
          <a:p>
            <a:pPr>
              <a:buClrTx/>
              <a:buFontTx/>
              <a:buNone/>
            </a:pPr>
            <a:r>
              <a:rPr lang="it-IT" altLang="it-IT" b="1" dirty="0">
                <a:solidFill>
                  <a:schemeClr val="tx1"/>
                </a:solidFill>
                <a:latin typeface="Chalkboard SE" panose="03050602040202020205" pitchFamily="66" charset="77"/>
              </a:rPr>
              <a:t>ARITENOIDI</a:t>
            </a:r>
          </a:p>
          <a:p>
            <a:pPr>
              <a:buClrTx/>
              <a:buFontTx/>
              <a:buNone/>
            </a:pPr>
            <a:r>
              <a:rPr lang="it-IT" altLang="it-IT" b="1" dirty="0">
                <a:solidFill>
                  <a:schemeClr val="tx1"/>
                </a:solidFill>
                <a:latin typeface="Chalkboard SE" panose="03050602040202020205" pitchFamily="66" charset="77"/>
              </a:rPr>
              <a:t>CORNICULATE</a:t>
            </a:r>
          </a:p>
          <a:p>
            <a:pPr>
              <a:buClrTx/>
              <a:buFontTx/>
              <a:buNone/>
            </a:pPr>
            <a:endParaRPr lang="it-IT" altLang="it-IT" dirty="0">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0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35100" y="0"/>
            <a:ext cx="6273800" cy="6858000"/>
          </a:xfrm>
          <a:prstGeom prst="rect">
            <a:avLst/>
          </a:prstGeom>
          <a:noFill/>
          <a:ln>
            <a:noFill/>
          </a:ln>
        </p:spPr>
      </p:pic>
    </p:spTree>
    <p:extLst>
      <p:ext uri="{BB962C8B-B14F-4D97-AF65-F5344CB8AC3E}">
        <p14:creationId xmlns:p14="http://schemas.microsoft.com/office/powerpoint/2010/main" val="1995549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228600" y="0"/>
            <a:ext cx="8610600" cy="11430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CARTILAGINI della LARINGE</a:t>
            </a:r>
          </a:p>
        </p:txBody>
      </p:sp>
      <p:sp>
        <p:nvSpPr>
          <p:cNvPr id="8194" name="Rectangle 2"/>
          <p:cNvSpPr>
            <a:spLocks noGrp="1" noChangeArrowheads="1"/>
          </p:cNvSpPr>
          <p:nvPr>
            <p:ph type="body" idx="1"/>
          </p:nvPr>
        </p:nvSpPr>
        <p:spPr>
          <a:xfrm>
            <a:off x="736270" y="990600"/>
            <a:ext cx="7837714" cy="5562600"/>
          </a:xfrm>
          <a:ln/>
        </p:spPr>
        <p:txBody>
          <a:bodyPr>
            <a:normAutofit/>
          </a:bodyPr>
          <a:lstStyle/>
          <a:p>
            <a:pPr indent="-341313">
              <a:spcBef>
                <a:spcPts val="700"/>
              </a:spcBef>
              <a:buClr>
                <a:schemeClr val="tx1"/>
              </a:buClr>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it-IT" altLang="it-IT" sz="3000" b="1" dirty="0">
                <a:latin typeface="Copperplate" panose="02000504000000020004" pitchFamily="2" charset="77"/>
              </a:rPr>
              <a:t>IMPARI:</a:t>
            </a:r>
          </a:p>
          <a:p>
            <a:pPr indent="-341313">
              <a:spcBef>
                <a:spcPts val="700"/>
              </a:spcBef>
              <a:buClr>
                <a:schemeClr val="tx1"/>
              </a:buClr>
              <a:buFont typeface="Arial Black" panose="020B0A040201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it-IT" altLang="it-IT" sz="3000" b="1" dirty="0">
                <a:latin typeface="Copperplate" panose="02000504000000020004" pitchFamily="2" charset="77"/>
              </a:rPr>
              <a:t>TIROIDE (Cartilagine Ialina)</a:t>
            </a:r>
          </a:p>
          <a:p>
            <a:pPr indent="-341313">
              <a:spcBef>
                <a:spcPts val="700"/>
              </a:spcBef>
              <a:buClr>
                <a:schemeClr val="tx1"/>
              </a:buClr>
              <a:buFont typeface="Arial Black" panose="020B0A040201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it-IT" altLang="it-IT" sz="3000" b="1" dirty="0">
                <a:latin typeface="Copperplate" panose="02000504000000020004" pitchFamily="2" charset="77"/>
              </a:rPr>
              <a:t>CRICOIDE (Cartilagine Ialina)</a:t>
            </a:r>
          </a:p>
          <a:p>
            <a:pPr indent="-341313">
              <a:spcBef>
                <a:spcPts val="700"/>
              </a:spcBef>
              <a:buClr>
                <a:schemeClr val="tx1"/>
              </a:buClr>
              <a:buFont typeface="Arial Black" panose="020B0A040201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it-IT" altLang="it-IT" sz="3000" b="1" dirty="0">
                <a:latin typeface="Copperplate" panose="02000504000000020004" pitchFamily="2" charset="77"/>
              </a:rPr>
              <a:t>EPIGLOTTIDE (Cartilagine Elastica)</a:t>
            </a:r>
          </a:p>
          <a:p>
            <a:pPr indent="-341313">
              <a:spcBef>
                <a:spcPts val="700"/>
              </a:spcBef>
              <a:buClr>
                <a:schemeClr val="tx1"/>
              </a:buClr>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it-IT" altLang="it-IT" sz="3000" b="1" dirty="0">
              <a:latin typeface="Copperplate" panose="02000504000000020004" pitchFamily="2" charset="77"/>
            </a:endParaRPr>
          </a:p>
          <a:p>
            <a:pPr indent="-341313">
              <a:spcBef>
                <a:spcPts val="700"/>
              </a:spcBef>
              <a:buClr>
                <a:schemeClr val="tx1"/>
              </a:buClr>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it-IT" altLang="it-IT" sz="3000" b="1" dirty="0">
                <a:latin typeface="Copperplate" panose="02000504000000020004" pitchFamily="2" charset="77"/>
              </a:rPr>
              <a:t>PARI:</a:t>
            </a:r>
          </a:p>
          <a:p>
            <a:pPr indent="-341313">
              <a:spcBef>
                <a:spcPts val="700"/>
              </a:spcBef>
              <a:buClr>
                <a:schemeClr val="tx1"/>
              </a:buClr>
              <a:buFont typeface="Arial Black" panose="020B0A040201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it-IT" altLang="it-IT" sz="3000" b="1" dirty="0">
                <a:latin typeface="Copperplate" panose="02000504000000020004" pitchFamily="2" charset="77"/>
              </a:rPr>
              <a:t>ARITENOIDI (Ialina ed Elastica)</a:t>
            </a:r>
          </a:p>
          <a:p>
            <a:pPr indent="-341313">
              <a:spcBef>
                <a:spcPts val="700"/>
              </a:spcBef>
              <a:buClr>
                <a:schemeClr val="tx1"/>
              </a:buClr>
              <a:buFont typeface="Arial Black" panose="020B0A040201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it-IT" altLang="it-IT" sz="3000" b="1" dirty="0">
                <a:latin typeface="Copperplate" panose="02000504000000020004" pitchFamily="2" charset="77"/>
              </a:rPr>
              <a:t>CORNICULATE (Cartilagine Elastica) </a:t>
            </a:r>
          </a:p>
          <a:p>
            <a:pPr indent="-341313">
              <a:spcBef>
                <a:spcPts val="700"/>
              </a:spcBef>
              <a:buClr>
                <a:schemeClr val="tx1"/>
              </a:buClr>
              <a:buFont typeface="Arial Black" panose="020B0A040201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it-IT" altLang="it-IT" sz="3000" b="1" dirty="0">
                <a:latin typeface="Copperplate" panose="02000504000000020004" pitchFamily="2" charset="77"/>
              </a:rPr>
              <a:t>CUNEIFORMI (Cartilagine Elastica)</a:t>
            </a:r>
          </a:p>
        </p:txBody>
      </p:sp>
    </p:spTree>
    <p:extLst>
      <p:ext uri="{BB962C8B-B14F-4D97-AF65-F5344CB8AC3E}">
        <p14:creationId xmlns:p14="http://schemas.microsoft.com/office/powerpoint/2010/main" val="21762471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b="7025"/>
          <a:stretch>
            <a:fillRect/>
          </a:stretch>
        </p:blipFill>
        <p:spPr bwMode="auto">
          <a:xfrm>
            <a:off x="0" y="765175"/>
            <a:ext cx="2443163" cy="6092825"/>
          </a:xfrm>
          <a:prstGeom prst="rect">
            <a:avLst/>
          </a:prstGeom>
          <a:noFill/>
          <a:ln>
            <a:noFill/>
          </a:ln>
          <a:effectLst/>
          <a:extLst>
            <a:ext uri="{909E8E84-426E-40DD-AFC4-6F175D3DCCD1}">
              <a14:hiddenFill xmlns:a14="http://schemas.microsoft.com/office/drawing/2010/main">
                <a:blipFill dpi="0" rotWithShape="0">
                  <a:blip>
                    <a:lum bright="-12000" contrast="18000"/>
                  </a:blip>
                  <a:srcRect b="702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3"/>
          <p:cNvSpPr txBox="1">
            <a:spLocks noChangeArrowheads="1"/>
          </p:cNvSpPr>
          <p:nvPr/>
        </p:nvSpPr>
        <p:spPr bwMode="auto">
          <a:xfrm>
            <a:off x="1221581" y="28668"/>
            <a:ext cx="7022285"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9pPr>
          </a:lstStyle>
          <a:p>
            <a:pPr marL="0" marR="0" lvl="0" indent="0" algn="l" defTabSz="76197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800" b="0" i="0" u="none" strike="noStrike" kern="1200" cap="none" spc="0" normalizeH="0" baseline="0" noProof="0" dirty="0">
                <a:ln>
                  <a:noFill/>
                </a:ln>
                <a:solidFill>
                  <a:prstClr val="black"/>
                </a:solidFill>
                <a:effectLst/>
                <a:uLnTx/>
                <a:uFillTx/>
                <a:latin typeface="Cooper Black" panose="0208090404030B020404" pitchFamily="18" charset="77"/>
                <a:ea typeface="SimSun" panose="02010600030101010101" pitchFamily="2" charset="-122"/>
                <a:cs typeface="+mn-cs"/>
              </a:rPr>
              <a:t>CARTILAGINE TIROIDE (TIROIDEA)</a:t>
            </a:r>
          </a:p>
        </p:txBody>
      </p:sp>
      <p:sp>
        <p:nvSpPr>
          <p:cNvPr id="9221" name="Rectangle 5"/>
          <p:cNvSpPr>
            <a:spLocks noChangeArrowheads="1"/>
          </p:cNvSpPr>
          <p:nvPr/>
        </p:nvSpPr>
        <p:spPr bwMode="auto">
          <a:xfrm>
            <a:off x="2627784" y="1412776"/>
            <a:ext cx="6158654" cy="5374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FFFF00"/>
                </a:solidFill>
                <a:latin typeface="Times New Roman" panose="02020603050405020304" pitchFamily="18" charset="0"/>
                <a:ea typeface="SimSun" panose="02010600030101010101" pitchFamily="2" charset="-122"/>
              </a:defRPr>
            </a:lvl1pPr>
            <a:lvl2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FFFF00"/>
                </a:solidFill>
                <a:latin typeface="Times New Roman" panose="02020603050405020304" pitchFamily="18" charset="0"/>
                <a:ea typeface="SimSun" panose="02010600030101010101" pitchFamily="2" charset="-122"/>
              </a:defRPr>
            </a:lvl2pPr>
            <a:lvl3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00"/>
                </a:solidFill>
                <a:latin typeface="Times New Roman" panose="02020603050405020304" pitchFamily="18" charset="0"/>
                <a:ea typeface="SimSun" panose="02010600030101010101" pitchFamily="2" charset="-122"/>
              </a:defRPr>
            </a:lvl3pPr>
            <a:lvl4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4pPr>
            <a:lvl5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9pPr>
          </a:lstStyle>
          <a:p>
            <a:pPr marL="341313" marR="0" lvl="0" indent="-341313" algn="l" defTabSz="761970" rtl="0" eaLnBrk="1" fontAlgn="auto" latinLnBrk="0" hangingPunct="1">
              <a:lnSpc>
                <a:spcPct val="9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Si trova nella PORZIONE ANTERIORE, SUPERIORE e LATERALE</a:t>
            </a:r>
          </a:p>
          <a:p>
            <a:pPr marL="341313" marR="0" lvl="0" indent="-341313" algn="l" defTabSz="761970" rtl="0" eaLnBrk="1" fontAlgn="auto" latinLnBrk="0" hangingPunct="1">
              <a:lnSpc>
                <a:spcPct val="9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endParaRPr>
          </a:p>
          <a:p>
            <a:pPr marL="341313" marR="0" lvl="0" indent="-341313" algn="l" defTabSz="761970" rtl="0" eaLnBrk="1" fontAlgn="auto" latinLnBrk="0" hangingPunct="1">
              <a:lnSpc>
                <a:spcPct val="9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È una Cartilagine IALINA</a:t>
            </a:r>
          </a:p>
          <a:p>
            <a:pPr marL="0" marR="0" lvl="0" indent="0" algn="l" defTabSz="761970" rtl="0" eaLnBrk="1" fontAlgn="auto" latinLnBrk="0" hangingPunct="1">
              <a:lnSpc>
                <a:spcPct val="90000"/>
              </a:lnSpc>
              <a:spcBef>
                <a:spcPts val="700"/>
              </a:spcBef>
              <a:spcAft>
                <a:spcPts val="0"/>
              </a:spcAft>
              <a:buClr>
                <a:prstClr val="black"/>
              </a:buClr>
              <a:buSzTx/>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endParaRPr>
          </a:p>
          <a:p>
            <a:pPr marL="341313" marR="0" lvl="0" indent="-341313" algn="l" defTabSz="761970" rtl="0" eaLnBrk="1" fontAlgn="auto" latinLnBrk="0" hangingPunct="1">
              <a:lnSpc>
                <a:spcPct val="9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Ha forma di SCUDO costituito da 2 LAMINE QUADRANGOLARI. Lo SPIGOLO ANTERIORE costituisce il «Pomo di Adamo»</a:t>
            </a:r>
          </a:p>
        </p:txBody>
      </p:sp>
    </p:spTree>
    <p:extLst>
      <p:ext uri="{BB962C8B-B14F-4D97-AF65-F5344CB8AC3E}">
        <p14:creationId xmlns:p14="http://schemas.microsoft.com/office/powerpoint/2010/main" val="7472606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Segnaposto contenuto 3" descr="05146.gif">
            <a:extLst>
              <a:ext uri="{FF2B5EF4-FFF2-40B4-BE49-F238E27FC236}">
                <a16:creationId xmlns:a16="http://schemas.microsoft.com/office/drawing/2014/main" id="{C44A8E28-C749-8B4E-81CE-132B7912A3C1}"/>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8949" t="14052" r="10917" b="10349"/>
          <a:stretch/>
        </p:blipFill>
        <p:spPr>
          <a:xfrm>
            <a:off x="1733799" y="118399"/>
            <a:ext cx="6044540" cy="6739601"/>
          </a:xfrm>
        </p:spPr>
      </p:pic>
    </p:spTree>
    <p:extLst>
      <p:ext uri="{BB962C8B-B14F-4D97-AF65-F5344CB8AC3E}">
        <p14:creationId xmlns:p14="http://schemas.microsoft.com/office/powerpoint/2010/main" val="1307991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4213" y="260350"/>
            <a:ext cx="7772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SISTEMA RESPIRATORIO</a:t>
            </a:r>
          </a:p>
        </p:txBody>
      </p:sp>
      <p:sp>
        <p:nvSpPr>
          <p:cNvPr id="4098" name="Rectangle 2"/>
          <p:cNvSpPr>
            <a:spLocks noGrp="1" noChangeArrowheads="1"/>
          </p:cNvSpPr>
          <p:nvPr>
            <p:ph type="body" idx="1"/>
          </p:nvPr>
        </p:nvSpPr>
        <p:spPr>
          <a:xfrm>
            <a:off x="251520" y="1700808"/>
            <a:ext cx="3816350" cy="4608512"/>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omic Sans MS" panose="030F0902030302020204" pitchFamily="66" charset="0"/>
              </a:rPr>
              <a:t>Consta di ORGANI CAVI (VIE AEREE o AERIFERE) deputati a garantire il FLUSSO DI ARIA verso e dai POLMONI (ORGANI PIENI), nei quali avvengono gli scambi gassosi con le cellule del sangue a ciò adibite (eritrociti)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341438"/>
            <a:ext cx="5148262" cy="4492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01882" y="0"/>
            <a:ext cx="8942118" cy="90805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CARTILAGINE  CRICOIDE (CRICOIDEA)</a:t>
            </a:r>
          </a:p>
        </p:txBody>
      </p:sp>
      <p:pic>
        <p:nvPicPr>
          <p:cNvPr id="11266" name="Picture 2"/>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15343" t="53487" r="13521" b="15102"/>
          <a:stretch>
            <a:fillRect/>
          </a:stretch>
        </p:blipFill>
        <p:spPr bwMode="auto">
          <a:xfrm>
            <a:off x="0" y="3789363"/>
            <a:ext cx="6156325" cy="2298700"/>
          </a:xfrm>
          <a:prstGeom prst="rect">
            <a:avLst/>
          </a:prstGeom>
          <a:noFill/>
          <a:ln>
            <a:noFill/>
          </a:ln>
          <a:effectLst/>
          <a:extLst>
            <a:ext uri="{909E8E84-426E-40DD-AFC4-6F175D3DCCD1}">
              <a14:hiddenFill xmlns:a14="http://schemas.microsoft.com/office/drawing/2010/main">
                <a:blipFill dpi="0" rotWithShape="0">
                  <a:blip>
                    <a:lum bright="-6000" contrast="24000"/>
                  </a:blip>
                  <a:srcRect l="15343" t="53487" r="13521" b="1510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4"/>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9700" r="5643" b="64285"/>
          <a:stretch>
            <a:fillRect/>
          </a:stretch>
        </p:blipFill>
        <p:spPr bwMode="auto">
          <a:xfrm>
            <a:off x="34925" y="908050"/>
            <a:ext cx="6192838" cy="2376487"/>
          </a:xfrm>
          <a:prstGeom prst="rect">
            <a:avLst/>
          </a:prstGeom>
          <a:noFill/>
          <a:ln>
            <a:noFill/>
          </a:ln>
          <a:effectLst/>
          <a:extLst>
            <a:ext uri="{909E8E84-426E-40DD-AFC4-6F175D3DCCD1}">
              <a14:hiddenFill xmlns:a14="http://schemas.microsoft.com/office/drawing/2010/main">
                <a:blipFill dpi="0" rotWithShape="0">
                  <a:blip>
                    <a:lum bright="-6000" contrast="24000"/>
                  </a:blip>
                  <a:srcRect l="9700" r="5643" b="6428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Rectangle 5"/>
          <p:cNvSpPr>
            <a:spLocks noChangeArrowheads="1"/>
          </p:cNvSpPr>
          <p:nvPr/>
        </p:nvSpPr>
        <p:spPr bwMode="auto">
          <a:xfrm>
            <a:off x="6150593" y="1801276"/>
            <a:ext cx="3070578" cy="350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FFFF00"/>
                </a:solidFill>
                <a:latin typeface="Times New Roman" panose="02020603050405020304" pitchFamily="18" charset="0"/>
                <a:ea typeface="SimSun" panose="02010600030101010101" pitchFamily="2" charset="-122"/>
              </a:defRPr>
            </a:lvl1pPr>
            <a:lvl2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FFFF00"/>
                </a:solidFill>
                <a:latin typeface="Times New Roman" panose="02020603050405020304" pitchFamily="18" charset="0"/>
                <a:ea typeface="SimSun" panose="02010600030101010101" pitchFamily="2" charset="-122"/>
              </a:defRPr>
            </a:lvl2pPr>
            <a:lvl3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00"/>
                </a:solidFill>
                <a:latin typeface="Times New Roman" panose="02020603050405020304" pitchFamily="18" charset="0"/>
                <a:ea typeface="SimSun" panose="02010600030101010101" pitchFamily="2" charset="-122"/>
              </a:defRPr>
            </a:lvl3pPr>
            <a:lvl4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4pPr>
            <a:lvl5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9pPr>
          </a:lstStyle>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Si trova nella PORZIONE INFERIORE</a:t>
            </a: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IALINA</a:t>
            </a: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ARCO ANTERIORE</a:t>
            </a: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LAMINA (o CASTONE) POSTERIORE</a:t>
            </a:r>
          </a:p>
        </p:txBody>
      </p:sp>
    </p:spTree>
    <p:extLst>
      <p:ext uri="{BB962C8B-B14F-4D97-AF65-F5344CB8AC3E}">
        <p14:creationId xmlns:p14="http://schemas.microsoft.com/office/powerpoint/2010/main" val="6127537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381000" y="228600"/>
            <a:ext cx="8534400" cy="7620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CARTILAGINE  EPIGLOTTIDE</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l="29311" t="2292" r="14265" b="23999"/>
          <a:stretch>
            <a:fillRect/>
          </a:stretch>
        </p:blipFill>
        <p:spPr bwMode="auto">
          <a:xfrm>
            <a:off x="250825" y="1916113"/>
            <a:ext cx="3095625" cy="4032250"/>
          </a:xfrm>
          <a:prstGeom prst="rect">
            <a:avLst/>
          </a:prstGeom>
          <a:noFill/>
          <a:ln>
            <a:noFill/>
          </a:ln>
          <a:effectLst/>
          <a:extLst>
            <a:ext uri="{909E8E84-426E-40DD-AFC4-6F175D3DCCD1}">
              <a14:hiddenFill xmlns:a14="http://schemas.microsoft.com/office/drawing/2010/main">
                <a:blipFill dpi="0" rotWithShape="0">
                  <a:blip/>
                  <a:srcRect l="29311" t="2292" r="14265" b="2399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Rectangle 4"/>
          <p:cNvSpPr>
            <a:spLocks noChangeArrowheads="1"/>
          </p:cNvSpPr>
          <p:nvPr/>
        </p:nvSpPr>
        <p:spPr bwMode="auto">
          <a:xfrm>
            <a:off x="3346450" y="1772816"/>
            <a:ext cx="4847696" cy="458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FFFF00"/>
                </a:solidFill>
                <a:latin typeface="Times New Roman" panose="02020603050405020304" pitchFamily="18" charset="0"/>
                <a:ea typeface="SimSun" panose="02010600030101010101" pitchFamily="2" charset="-122"/>
              </a:defRPr>
            </a:lvl1pPr>
            <a:lvl2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FFFF00"/>
                </a:solidFill>
                <a:latin typeface="Times New Roman" panose="02020603050405020304" pitchFamily="18" charset="0"/>
                <a:ea typeface="SimSun" panose="02010600030101010101" pitchFamily="2" charset="-122"/>
              </a:defRPr>
            </a:lvl2pPr>
            <a:lvl3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00"/>
                </a:solidFill>
                <a:latin typeface="Times New Roman" panose="02020603050405020304" pitchFamily="18" charset="0"/>
                <a:ea typeface="SimSun" panose="02010600030101010101" pitchFamily="2" charset="-122"/>
              </a:defRPr>
            </a:lvl3pPr>
            <a:lvl4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4pPr>
            <a:lvl5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9pPr>
          </a:lstStyle>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Ha una caratteristica forma di foglia di radicchio</a:t>
            </a:r>
          </a:p>
          <a:p>
            <a:pPr marL="0" marR="0" lvl="0" indent="0" algn="l" defTabSz="761970" rtl="0" eaLnBrk="1" fontAlgn="auto" latinLnBrk="0" hangingPunct="1">
              <a:lnSpc>
                <a:spcPct val="100000"/>
              </a:lnSpc>
              <a:spcBef>
                <a:spcPts val="700"/>
              </a:spcBef>
              <a:spcAft>
                <a:spcPts val="0"/>
              </a:spcAft>
              <a:buClr>
                <a:prstClr val="black"/>
              </a:buClr>
              <a:buSzTx/>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endParaRP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Separa la radice linguale dalla </a:t>
            </a:r>
            <a:r>
              <a:rPr kumimoji="0" lang="it-IT" altLang="it-IT" sz="2400" b="1" i="0" u="none" strike="noStrike" kern="1200" cap="none" spc="0" normalizeH="0" baseline="0" noProof="0" dirty="0" err="1">
                <a:ln>
                  <a:noFill/>
                </a:ln>
                <a:solidFill>
                  <a:prstClr val="black"/>
                </a:solidFill>
                <a:effectLst/>
                <a:uLnTx/>
                <a:uFillTx/>
                <a:latin typeface="Chalkboard SE" panose="03050602040202020205" pitchFamily="66" charset="77"/>
                <a:ea typeface="SimSun" panose="02010600030101010101" pitchFamily="2" charset="-122"/>
                <a:cs typeface="+mn-cs"/>
              </a:rPr>
              <a:t>cavita’</a:t>
            </a: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 laringea</a:t>
            </a:r>
          </a:p>
          <a:p>
            <a:pPr marL="0" marR="0" lvl="0" indent="0" algn="l" defTabSz="761970" rtl="0" eaLnBrk="1" fontAlgn="auto" latinLnBrk="0" hangingPunct="1">
              <a:lnSpc>
                <a:spcPct val="100000"/>
              </a:lnSpc>
              <a:spcBef>
                <a:spcPts val="700"/>
              </a:spcBef>
              <a:spcAft>
                <a:spcPts val="0"/>
              </a:spcAft>
              <a:buClr>
                <a:prstClr val="black"/>
              </a:buClr>
              <a:buSzTx/>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endParaRP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È cartilagine ELASTICA</a:t>
            </a:r>
          </a:p>
        </p:txBody>
      </p:sp>
    </p:spTree>
    <p:extLst>
      <p:ext uri="{BB962C8B-B14F-4D97-AF65-F5344CB8AC3E}">
        <p14:creationId xmlns:p14="http://schemas.microsoft.com/office/powerpoint/2010/main" val="35728478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Segnaposto contenuto 3" descr="05145.gif">
            <a:extLst>
              <a:ext uri="{FF2B5EF4-FFF2-40B4-BE49-F238E27FC236}">
                <a16:creationId xmlns:a16="http://schemas.microsoft.com/office/drawing/2014/main" id="{6166AD28-D2A5-8A4D-9B4C-92C39E882E21}"/>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6151" t="13304" r="9496" b="6908"/>
          <a:stretch/>
        </p:blipFill>
        <p:spPr>
          <a:xfrm>
            <a:off x="1888177" y="32256"/>
            <a:ext cx="6139544" cy="6825744"/>
          </a:xfrm>
        </p:spPr>
      </p:pic>
    </p:spTree>
    <p:extLst>
      <p:ext uri="{BB962C8B-B14F-4D97-AF65-F5344CB8AC3E}">
        <p14:creationId xmlns:p14="http://schemas.microsoft.com/office/powerpoint/2010/main" val="2910849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539750" y="0"/>
            <a:ext cx="7772400" cy="8382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CARTILAGINE  ARITENOIDE</a:t>
            </a:r>
          </a:p>
        </p:txBody>
      </p:sp>
      <p:pic>
        <p:nvPicPr>
          <p:cNvPr id="13314" name="Picture 2"/>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l="13971" r="10442" b="5945"/>
          <a:stretch>
            <a:fillRect/>
          </a:stretch>
        </p:blipFill>
        <p:spPr bwMode="auto">
          <a:xfrm>
            <a:off x="0" y="1268413"/>
            <a:ext cx="4895850" cy="5048250"/>
          </a:xfrm>
          <a:prstGeom prst="rect">
            <a:avLst/>
          </a:prstGeom>
          <a:noFill/>
          <a:ln>
            <a:noFill/>
          </a:ln>
          <a:effectLst/>
          <a:extLst>
            <a:ext uri="{909E8E84-426E-40DD-AFC4-6F175D3DCCD1}">
              <a14:hiddenFill xmlns:a14="http://schemas.microsoft.com/office/drawing/2010/main">
                <a:blipFill dpi="0" rotWithShape="0">
                  <a:blip>
                    <a:lum bright="-6000" contrast="18000"/>
                  </a:blip>
                  <a:srcRect l="13971" r="10442" b="594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Rectangle 4"/>
          <p:cNvSpPr>
            <a:spLocks noChangeArrowheads="1"/>
          </p:cNvSpPr>
          <p:nvPr/>
        </p:nvSpPr>
        <p:spPr bwMode="auto">
          <a:xfrm>
            <a:off x="4895850" y="1844824"/>
            <a:ext cx="4211637"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FFFF00"/>
                </a:solidFill>
                <a:latin typeface="Times New Roman" panose="02020603050405020304" pitchFamily="18" charset="0"/>
                <a:ea typeface="SimSun" panose="02010600030101010101" pitchFamily="2" charset="-122"/>
              </a:defRPr>
            </a:lvl1pPr>
            <a:lvl2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FFFF00"/>
                </a:solidFill>
                <a:latin typeface="Times New Roman" panose="02020603050405020304" pitchFamily="18" charset="0"/>
                <a:ea typeface="SimSun" panose="02010600030101010101" pitchFamily="2" charset="-122"/>
              </a:defRPr>
            </a:lvl2pPr>
            <a:lvl3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00"/>
                </a:solidFill>
                <a:latin typeface="Times New Roman" panose="02020603050405020304" pitchFamily="18" charset="0"/>
                <a:ea typeface="SimSun" panose="02010600030101010101" pitchFamily="2" charset="-122"/>
              </a:defRPr>
            </a:lvl3pPr>
            <a:lvl4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4pPr>
            <a:lvl5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9pPr>
          </a:lstStyle>
          <a:p>
            <a:pPr marL="341313" marR="0" lvl="0" indent="-341313" algn="l" defTabSz="761970" rtl="0" eaLnBrk="1" fontAlgn="auto" latinLnBrk="0" hangingPunct="1">
              <a:lnSpc>
                <a:spcPct val="100000"/>
              </a:lnSpc>
              <a:spcBef>
                <a:spcPts val="65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Si trova nella PORZIONE SUPERO-POSTERIORE dell’ organo</a:t>
            </a:r>
          </a:p>
          <a:p>
            <a:pPr marL="341313" marR="0" lvl="0" indent="-341313" algn="l" defTabSz="761970" rtl="0" eaLnBrk="1" fontAlgn="auto" latinLnBrk="0" hangingPunct="1">
              <a:lnSpc>
                <a:spcPct val="100000"/>
              </a:lnSpc>
              <a:spcBef>
                <a:spcPts val="65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IALINA ED ELASTICA (processo vocale ed apice)</a:t>
            </a:r>
          </a:p>
          <a:p>
            <a:pPr marL="341313" marR="0" lvl="0" indent="-341313" algn="l" defTabSz="761970" rtl="0" eaLnBrk="1" fontAlgn="auto" latinLnBrk="0" hangingPunct="1">
              <a:lnSpc>
                <a:spcPct val="100000"/>
              </a:lnSpc>
              <a:spcBef>
                <a:spcPts val="65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A forma di PIRAMIDE TRIANGOLARE</a:t>
            </a:r>
          </a:p>
          <a:p>
            <a:pPr marL="0" marR="0" lvl="0" indent="0" algn="l" defTabSz="761970" rtl="0" eaLnBrk="1" fontAlgn="auto" latinLnBrk="0" hangingPunct="1">
              <a:lnSpc>
                <a:spcPct val="100000"/>
              </a:lnSpc>
              <a:spcBef>
                <a:spcPts val="650"/>
              </a:spcBef>
              <a:spcAft>
                <a:spcPts val="0"/>
              </a:spcAft>
              <a:buClr>
                <a:prstClr val="black"/>
              </a:buClr>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endParaRPr>
          </a:p>
        </p:txBody>
      </p:sp>
    </p:spTree>
    <p:extLst>
      <p:ext uri="{BB962C8B-B14F-4D97-AF65-F5344CB8AC3E}">
        <p14:creationId xmlns:p14="http://schemas.microsoft.com/office/powerpoint/2010/main" val="15950728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228600" y="0"/>
            <a:ext cx="8610600" cy="7620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000" dirty="0">
                <a:latin typeface="Cooper Black" panose="0208090404030B020404" pitchFamily="18" charset="77"/>
              </a:rPr>
              <a:t>CARTILAGINI CORNICULATE</a:t>
            </a:r>
          </a:p>
        </p:txBody>
      </p:sp>
      <p:sp>
        <p:nvSpPr>
          <p:cNvPr id="17410" name="Rectangle 2"/>
          <p:cNvSpPr>
            <a:spLocks noGrp="1" noChangeArrowheads="1"/>
          </p:cNvSpPr>
          <p:nvPr>
            <p:ph type="body" idx="1"/>
          </p:nvPr>
        </p:nvSpPr>
        <p:spPr>
          <a:xfrm>
            <a:off x="228600" y="908050"/>
            <a:ext cx="8915400" cy="5562600"/>
          </a:xfrm>
          <a:ln/>
        </p:spPr>
        <p:txBody>
          <a:bodyPr/>
          <a:lstStyle/>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Forma di PICCOLI CONI</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Presentano l’ APICE AD UNCINO</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Sono Cartilagini ELASTICHE</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Si trovano SUPERIORMENTE ALLE ARITENOIDI</a:t>
            </a:r>
          </a:p>
        </p:txBody>
      </p:sp>
      <p:pic>
        <p:nvPicPr>
          <p:cNvPr id="17412" name="Picture 4"/>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l="13971" t="48950" r="48236" b="5945"/>
          <a:stretch>
            <a:fillRect/>
          </a:stretch>
        </p:blipFill>
        <p:spPr bwMode="auto">
          <a:xfrm>
            <a:off x="2771775" y="3794125"/>
            <a:ext cx="3024188" cy="2990850"/>
          </a:xfrm>
          <a:prstGeom prst="rect">
            <a:avLst/>
          </a:prstGeom>
          <a:noFill/>
          <a:ln>
            <a:noFill/>
          </a:ln>
          <a:effectLst/>
          <a:extLst>
            <a:ext uri="{909E8E84-426E-40DD-AFC4-6F175D3DCCD1}">
              <a14:hiddenFill xmlns:a14="http://schemas.microsoft.com/office/drawing/2010/main">
                <a:blipFill dpi="0" rotWithShape="0">
                  <a:blip>
                    <a:lum bright="-6000" contrast="18000"/>
                  </a:blip>
                  <a:srcRect l="13971" t="48950" r="48236" b="594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Rectangle 5"/>
          <p:cNvSpPr>
            <a:spLocks noChangeArrowheads="1"/>
          </p:cNvSpPr>
          <p:nvPr/>
        </p:nvSpPr>
        <p:spPr bwMode="auto">
          <a:xfrm>
            <a:off x="2987675" y="3789363"/>
            <a:ext cx="1512888" cy="287337"/>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414" name="Picture 6"/>
          <p:cNvPicPr>
            <a:picLocks noChangeAspect="1" noChangeArrowheads="1"/>
          </p:cNvPicPr>
          <p:nvPr/>
        </p:nvPicPr>
        <p:blipFill>
          <a:blip r:embed="rId4">
            <a:lum bright="-12000" contrast="18000"/>
            <a:extLst>
              <a:ext uri="{28A0092B-C50C-407E-A947-70E740481C1C}">
                <a14:useLocalDpi xmlns:a14="http://schemas.microsoft.com/office/drawing/2010/main" val="0"/>
              </a:ext>
            </a:extLst>
          </a:blip>
          <a:srcRect l="65417" b="31787"/>
          <a:stretch>
            <a:fillRect/>
          </a:stretch>
        </p:blipFill>
        <p:spPr bwMode="auto">
          <a:xfrm>
            <a:off x="6084888" y="3284538"/>
            <a:ext cx="2244725" cy="3573462"/>
          </a:xfrm>
          <a:prstGeom prst="rect">
            <a:avLst/>
          </a:prstGeom>
          <a:noFill/>
          <a:ln>
            <a:noFill/>
          </a:ln>
          <a:effectLst/>
          <a:extLst>
            <a:ext uri="{909E8E84-426E-40DD-AFC4-6F175D3DCCD1}">
              <a14:hiddenFill xmlns:a14="http://schemas.microsoft.com/office/drawing/2010/main">
                <a:blipFill dpi="0" rotWithShape="0">
                  <a:blip>
                    <a:lum bright="-12000" contrast="18000"/>
                  </a:blip>
                  <a:srcRect l="65417" b="3178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5" name="Line 7"/>
          <p:cNvSpPr>
            <a:spLocks noChangeShapeType="1"/>
          </p:cNvSpPr>
          <p:nvPr/>
        </p:nvSpPr>
        <p:spPr bwMode="auto">
          <a:xfrm>
            <a:off x="4572000" y="3933825"/>
            <a:ext cx="2376488" cy="935038"/>
          </a:xfrm>
          <a:prstGeom prst="line">
            <a:avLst/>
          </a:prstGeom>
          <a:noFill/>
          <a:ln w="5715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8357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Segnaposto contenuto 3" descr="05148.gif">
            <a:extLst>
              <a:ext uri="{FF2B5EF4-FFF2-40B4-BE49-F238E27FC236}">
                <a16:creationId xmlns:a16="http://schemas.microsoft.com/office/drawing/2014/main" id="{BDED1A9E-C7A7-074C-BAB2-EEC50E735607}"/>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9399" t="1848" r="10122" b="8330"/>
          <a:stretch/>
        </p:blipFill>
        <p:spPr>
          <a:xfrm>
            <a:off x="2814452" y="0"/>
            <a:ext cx="4583875" cy="6881339"/>
          </a:xfrm>
        </p:spPr>
      </p:pic>
    </p:spTree>
    <p:extLst>
      <p:ext uri="{BB962C8B-B14F-4D97-AF65-F5344CB8AC3E}">
        <p14:creationId xmlns:p14="http://schemas.microsoft.com/office/powerpoint/2010/main" val="3565856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D8C9F4-5541-3D45-BD62-6728310D1C19}"/>
              </a:ext>
            </a:extLst>
          </p:cNvPr>
          <p:cNvSpPr>
            <a:spLocks noGrp="1"/>
          </p:cNvSpPr>
          <p:nvPr>
            <p:ph type="title"/>
          </p:nvPr>
        </p:nvSpPr>
        <p:spPr>
          <a:xfrm>
            <a:off x="261257" y="139495"/>
            <a:ext cx="8799616" cy="1325563"/>
          </a:xfrm>
        </p:spPr>
        <p:txBody>
          <a:bodyPr>
            <a:normAutofit/>
          </a:bodyPr>
          <a:lstStyle/>
          <a:p>
            <a:r>
              <a:rPr lang="it-IT" sz="3400" dirty="0">
                <a:latin typeface="Cooper Black" panose="0208090404030B020404" pitchFamily="18" charset="77"/>
              </a:rPr>
              <a:t>FORMAZIONI FIBROSE della LARINGE</a:t>
            </a:r>
          </a:p>
        </p:txBody>
      </p:sp>
      <p:sp>
        <p:nvSpPr>
          <p:cNvPr id="3" name="Segnaposto contenuto 2">
            <a:extLst>
              <a:ext uri="{FF2B5EF4-FFF2-40B4-BE49-F238E27FC236}">
                <a16:creationId xmlns:a16="http://schemas.microsoft.com/office/drawing/2014/main" id="{4E87422F-641C-1046-9A89-8C9109E0C4BB}"/>
              </a:ext>
            </a:extLst>
          </p:cNvPr>
          <p:cNvSpPr>
            <a:spLocks noGrp="1"/>
          </p:cNvSpPr>
          <p:nvPr>
            <p:ph idx="1"/>
          </p:nvPr>
        </p:nvSpPr>
        <p:spPr>
          <a:xfrm>
            <a:off x="831273" y="1211284"/>
            <a:ext cx="7469579" cy="5094514"/>
          </a:xfrm>
        </p:spPr>
        <p:txBody>
          <a:bodyPr>
            <a:normAutofit fontScale="92500" lnSpcReduction="10000"/>
          </a:bodyPr>
          <a:lstStyle/>
          <a:p>
            <a:pPr marL="0" indent="0">
              <a:buNone/>
            </a:pPr>
            <a:r>
              <a:rPr lang="it-IT" b="1" dirty="0">
                <a:latin typeface="Copperplate" panose="02000504000000020004" pitchFamily="2" charset="77"/>
              </a:rPr>
              <a:t>Si descrivono :</a:t>
            </a:r>
          </a:p>
          <a:p>
            <a:pPr>
              <a:buFontTx/>
              <a:buChar char="-"/>
            </a:pPr>
            <a:r>
              <a:rPr lang="it-IT" b="1" dirty="0">
                <a:latin typeface="Copperplate" panose="02000504000000020004" pitchFamily="2" charset="77"/>
              </a:rPr>
              <a:t>LEGAMENTI ESTRINSECI: connettono la Laringe con strutture contigue. Tra questi la MEMBRANA TIRO-IOIDEA</a:t>
            </a:r>
          </a:p>
          <a:p>
            <a:pPr marL="0" indent="0">
              <a:buNone/>
            </a:pPr>
            <a:endParaRPr lang="it-IT" b="1" dirty="0">
              <a:latin typeface="Copperplate" panose="02000504000000020004" pitchFamily="2" charset="77"/>
            </a:endParaRPr>
          </a:p>
          <a:p>
            <a:pPr>
              <a:buFontTx/>
              <a:buChar char="-"/>
            </a:pPr>
            <a:r>
              <a:rPr lang="it-IT" b="1" dirty="0">
                <a:latin typeface="Copperplate" panose="02000504000000020004" pitchFamily="2" charset="77"/>
              </a:rPr>
              <a:t>LEGAMENTI INTRINSECI: connettono tra loro differenti cartilagini laringee ;</a:t>
            </a:r>
          </a:p>
          <a:p>
            <a:pPr>
              <a:buFontTx/>
              <a:buChar char="-"/>
            </a:pPr>
            <a:endParaRPr lang="it-IT" b="1" dirty="0">
              <a:latin typeface="Copperplate" panose="02000504000000020004" pitchFamily="2" charset="77"/>
            </a:endParaRPr>
          </a:p>
          <a:p>
            <a:pPr>
              <a:buFontTx/>
              <a:buChar char="-"/>
            </a:pPr>
            <a:r>
              <a:rPr lang="it-IT" b="1" dirty="0">
                <a:latin typeface="Copperplate" panose="02000504000000020004" pitchFamily="2" charset="77"/>
              </a:rPr>
              <a:t>MEMBRANE FIBRO-ELASTICHE: possono essere considerate tra i legamenti intrinseci e completano il lume dell’ organo</a:t>
            </a:r>
          </a:p>
        </p:txBody>
      </p:sp>
    </p:spTree>
    <p:extLst>
      <p:ext uri="{BB962C8B-B14F-4D97-AF65-F5344CB8AC3E}">
        <p14:creationId xmlns:p14="http://schemas.microsoft.com/office/powerpoint/2010/main" val="3583850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944880" y="74613"/>
            <a:ext cx="7162800" cy="1068387"/>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LARINGE </a:t>
            </a:r>
            <a:br>
              <a:rPr lang="it-IT" altLang="it-IT" sz="3200" dirty="0">
                <a:latin typeface="Cooper Black" panose="0208090404030B020404" pitchFamily="18" charset="77"/>
              </a:rPr>
            </a:br>
            <a:r>
              <a:rPr lang="it-IT" altLang="it-IT" sz="3200" dirty="0">
                <a:latin typeface="Cooper Black" panose="0208090404030B020404" pitchFamily="18" charset="77"/>
              </a:rPr>
              <a:t>MEMBRANE FIBRO-ELASTICHE</a:t>
            </a:r>
          </a:p>
        </p:txBody>
      </p:sp>
      <p:sp>
        <p:nvSpPr>
          <p:cNvPr id="24578" name="Rectangle 2"/>
          <p:cNvSpPr>
            <a:spLocks noGrp="1" noChangeArrowheads="1"/>
          </p:cNvSpPr>
          <p:nvPr>
            <p:ph type="body" idx="1"/>
          </p:nvPr>
        </p:nvSpPr>
        <p:spPr>
          <a:xfrm>
            <a:off x="185195" y="1143000"/>
            <a:ext cx="8877782" cy="5410200"/>
          </a:xfrm>
          <a:ln/>
        </p:spPr>
        <p:txBody>
          <a:bodyPr>
            <a:normAutofit fontScale="92500"/>
          </a:bodyPr>
          <a:lstStyle/>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SE" panose="03050602040202020205" pitchFamily="66" charset="77"/>
              </a:rPr>
              <a:t>Sono strutture connettivali pari, situate</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halkboard SE" panose="03050602040202020205" pitchFamily="66" charset="77"/>
              </a:rPr>
              <a:t>   </a:t>
            </a:r>
            <a:r>
              <a:rPr lang="it-IT" altLang="it-IT" sz="2800" b="1" dirty="0">
                <a:latin typeface="Chalkboard SE" panose="03050602040202020205" pitchFamily="66" charset="77"/>
              </a:rPr>
              <a:t>profondamente alla TONACA MUCOSA, che </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halkboard SE" panose="03050602040202020205" pitchFamily="66" charset="77"/>
              </a:rPr>
              <a:t>   </a:t>
            </a:r>
            <a:r>
              <a:rPr lang="it-IT" altLang="it-IT" sz="2800" b="1" dirty="0">
                <a:latin typeface="Chalkboard SE" panose="03050602040202020205" pitchFamily="66" charset="77"/>
              </a:rPr>
              <a:t>completano il Lume dell’ Organo e contribuiscono a      </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halkboard SE" panose="03050602040202020205" pitchFamily="66" charset="77"/>
              </a:rPr>
              <a:t>   </a:t>
            </a:r>
            <a:r>
              <a:rPr lang="it-IT" altLang="it-IT" sz="2800" b="1" dirty="0">
                <a:latin typeface="Chalkboard SE" panose="03050602040202020205" pitchFamily="66" charset="77"/>
              </a:rPr>
              <a:t>delimitarne il SEGMENTO MEDIO, dove si </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halkboard SE" panose="03050602040202020205" pitchFamily="66" charset="77"/>
              </a:rPr>
              <a:t>   </a:t>
            </a:r>
            <a:r>
              <a:rPr lang="it-IT" altLang="it-IT" sz="2800" b="1" dirty="0">
                <a:latin typeface="Chalkboard SE" panose="03050602040202020205" pitchFamily="66" charset="77"/>
              </a:rPr>
              <a:t>localizza il VENTRICOLO LARINGEO (di </a:t>
            </a:r>
            <a:r>
              <a:rPr lang="it-IT" altLang="it-IT" sz="2800" b="1" dirty="0" err="1">
                <a:latin typeface="Chalkboard SE" panose="03050602040202020205" pitchFamily="66" charset="77"/>
              </a:rPr>
              <a:t>Morgagni</a:t>
            </a:r>
            <a:r>
              <a:rPr lang="it-IT" altLang="it-IT" sz="2800" b="1" dirty="0">
                <a:latin typeface="Chalkboard SE" panose="03050602040202020205" pitchFamily="66" charset="77"/>
              </a:rPr>
              <a:t>)</a:t>
            </a:r>
          </a:p>
          <a:p>
            <a:pPr marL="341313" indent="-341313">
              <a:spcBef>
                <a:spcPts val="700"/>
              </a:spcBef>
              <a:buClr>
                <a:schemeClr val="tx1"/>
              </a:buClr>
              <a:buFont typeface="Arial Black" panose="020B0A040201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halkboard SE" panose="03050602040202020205" pitchFamily="66" charset="77"/>
            </a:endParaRP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SE" panose="03050602040202020205" pitchFamily="66" charset="77"/>
              </a:rPr>
              <a:t>Si descrivono:</a:t>
            </a:r>
          </a:p>
          <a:p>
            <a:pPr marL="341313" indent="-341313">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halkboard SE" panose="03050602040202020205" pitchFamily="66" charset="77"/>
            </a:endParaRPr>
          </a:p>
          <a:p>
            <a:pPr marL="341313" indent="-341313">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SE" panose="03050602040202020205" pitchFamily="66" charset="77"/>
              </a:rPr>
              <a:t>   - MEMBRANA QUADRANGOLARE (o QUADRILATERA)</a:t>
            </a:r>
          </a:p>
          <a:p>
            <a:pPr marL="341313" indent="-341313">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halkboard SE" panose="03050602040202020205" pitchFamily="66" charset="77"/>
            </a:endParaRPr>
          </a:p>
          <a:p>
            <a:pPr marL="341313" indent="-341313">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SE" panose="03050602040202020205" pitchFamily="66" charset="77"/>
              </a:rPr>
              <a:t>  - CONO ELASTICO</a:t>
            </a:r>
          </a:p>
        </p:txBody>
      </p:sp>
    </p:spTree>
    <p:extLst>
      <p:ext uri="{BB962C8B-B14F-4D97-AF65-F5344CB8AC3E}">
        <p14:creationId xmlns:p14="http://schemas.microsoft.com/office/powerpoint/2010/main" val="14389900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228600" y="0"/>
            <a:ext cx="8915400" cy="11430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MEMBRANA QUADRANGOLARE</a:t>
            </a:r>
            <a:br>
              <a:rPr lang="it-IT" altLang="it-IT" sz="3200" dirty="0">
                <a:latin typeface="Cooper Black" panose="0208090404030B020404" pitchFamily="18" charset="77"/>
              </a:rPr>
            </a:br>
            <a:r>
              <a:rPr lang="it-IT" altLang="it-IT" sz="3200" dirty="0">
                <a:latin typeface="Cooper Black" panose="0208090404030B020404" pitchFamily="18" charset="77"/>
              </a:rPr>
              <a:t> CONO ELASTICO</a:t>
            </a:r>
          </a:p>
        </p:txBody>
      </p:sp>
      <p:pic>
        <p:nvPicPr>
          <p:cNvPr id="25604" name="Picture 4" descr="08_29"/>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8221" t="10970" r="7520" b="13629"/>
          <a:stretch>
            <a:fillRect/>
          </a:stretch>
        </p:blipFill>
        <p:spPr bwMode="auto">
          <a:xfrm>
            <a:off x="611188" y="1052513"/>
            <a:ext cx="8208962" cy="5505450"/>
          </a:xfrm>
          <a:prstGeom prst="rect">
            <a:avLst/>
          </a:prstGeom>
          <a:noFill/>
          <a:extLst>
            <a:ext uri="{909E8E84-426E-40DD-AFC4-6F175D3DCCD1}">
              <a14:hiddenFill xmlns:a14="http://schemas.microsoft.com/office/drawing/2010/main">
                <a:solidFill>
                  <a:srgbClr val="FFFFFF"/>
                </a:solidFill>
              </a14:hiddenFill>
            </a:ext>
          </a:extLst>
        </p:spPr>
      </p:pic>
      <p:sp>
        <p:nvSpPr>
          <p:cNvPr id="25605" name="Line 5"/>
          <p:cNvSpPr>
            <a:spLocks noChangeShapeType="1"/>
          </p:cNvSpPr>
          <p:nvPr/>
        </p:nvSpPr>
        <p:spPr bwMode="auto">
          <a:xfrm>
            <a:off x="3348038" y="2492375"/>
            <a:ext cx="431800" cy="792163"/>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06" name="Line 6"/>
          <p:cNvSpPr>
            <a:spLocks noChangeShapeType="1"/>
          </p:cNvSpPr>
          <p:nvPr/>
        </p:nvSpPr>
        <p:spPr bwMode="auto">
          <a:xfrm flipV="1">
            <a:off x="3348038" y="2205038"/>
            <a:ext cx="431800" cy="287337"/>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07" name="Line 7"/>
          <p:cNvSpPr>
            <a:spLocks noChangeShapeType="1"/>
          </p:cNvSpPr>
          <p:nvPr/>
        </p:nvSpPr>
        <p:spPr bwMode="auto">
          <a:xfrm>
            <a:off x="3851275" y="2205038"/>
            <a:ext cx="576263" cy="1008062"/>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08" name="Line 8"/>
          <p:cNvSpPr>
            <a:spLocks noChangeShapeType="1"/>
          </p:cNvSpPr>
          <p:nvPr/>
        </p:nvSpPr>
        <p:spPr bwMode="auto">
          <a:xfrm flipV="1">
            <a:off x="3779838" y="3213100"/>
            <a:ext cx="720725" cy="71438"/>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09" name="Line 9"/>
          <p:cNvSpPr>
            <a:spLocks noChangeShapeType="1"/>
          </p:cNvSpPr>
          <p:nvPr/>
        </p:nvSpPr>
        <p:spPr bwMode="auto">
          <a:xfrm>
            <a:off x="3635375" y="3500438"/>
            <a:ext cx="865188"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10" name="Line 10"/>
          <p:cNvSpPr>
            <a:spLocks noChangeShapeType="1"/>
          </p:cNvSpPr>
          <p:nvPr/>
        </p:nvSpPr>
        <p:spPr bwMode="auto">
          <a:xfrm>
            <a:off x="4500563" y="3500438"/>
            <a:ext cx="71437" cy="649287"/>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11" name="Line 11"/>
          <p:cNvSpPr>
            <a:spLocks noChangeShapeType="1"/>
          </p:cNvSpPr>
          <p:nvPr/>
        </p:nvSpPr>
        <p:spPr bwMode="auto">
          <a:xfrm>
            <a:off x="3635375" y="3500438"/>
            <a:ext cx="936625" cy="649287"/>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12" name="Text Box 12"/>
          <p:cNvSpPr txBox="1">
            <a:spLocks noChangeArrowheads="1"/>
          </p:cNvSpPr>
          <p:nvPr/>
        </p:nvSpPr>
        <p:spPr bwMode="auto">
          <a:xfrm>
            <a:off x="3419475" y="2636838"/>
            <a:ext cx="1008063" cy="2762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altLang="it-IT" sz="6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MEMBRANA</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altLang="it-IT" sz="6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QUADRANGOLARE</a:t>
            </a:r>
          </a:p>
        </p:txBody>
      </p:sp>
      <p:sp>
        <p:nvSpPr>
          <p:cNvPr id="25613" name="Text Box 13"/>
          <p:cNvSpPr txBox="1">
            <a:spLocks noChangeArrowheads="1"/>
          </p:cNvSpPr>
          <p:nvPr/>
        </p:nvSpPr>
        <p:spPr bwMode="auto">
          <a:xfrm>
            <a:off x="3779838" y="3500438"/>
            <a:ext cx="863600" cy="2762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altLang="it-IT" sz="6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CONO ELASTICO</a:t>
            </a:r>
          </a:p>
        </p:txBody>
      </p:sp>
    </p:spTree>
    <p:extLst>
      <p:ext uri="{BB962C8B-B14F-4D97-AF65-F5344CB8AC3E}">
        <p14:creationId xmlns:p14="http://schemas.microsoft.com/office/powerpoint/2010/main" val="1314873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0" y="28575"/>
            <a:ext cx="9144000" cy="7620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MEMBRANA QUADRANGOLARE</a:t>
            </a:r>
          </a:p>
        </p:txBody>
      </p:sp>
      <p:sp>
        <p:nvSpPr>
          <p:cNvPr id="26626" name="Rectangle 2"/>
          <p:cNvSpPr>
            <a:spLocks noGrp="1" noChangeArrowheads="1"/>
          </p:cNvSpPr>
          <p:nvPr>
            <p:ph type="body" idx="1"/>
          </p:nvPr>
        </p:nvSpPr>
        <p:spPr>
          <a:xfrm>
            <a:off x="136567" y="1003300"/>
            <a:ext cx="4198938" cy="5410200"/>
          </a:xfrm>
          <a:ln/>
        </p:spPr>
        <p:txBody>
          <a:bodyPr>
            <a:noAutofit/>
          </a:bodyPr>
          <a:lstStyle/>
          <a:p>
            <a:pPr marL="341313" indent="-341313">
              <a:lnSpc>
                <a:spcPct val="80000"/>
              </a:lnSpc>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400" b="1" dirty="0">
                <a:latin typeface="Chalkboard SE" panose="03050602040202020205" pitchFamily="66" charset="77"/>
              </a:rPr>
              <a:t>Dai MARGINI LATERALI dell’ EPIGLOTTIDE raggiunge l’ARITENOIDE</a:t>
            </a:r>
          </a:p>
          <a:p>
            <a:pPr marL="341313" indent="-341313">
              <a:lnSpc>
                <a:spcPct val="80000"/>
              </a:lnSpc>
              <a:spcBef>
                <a:spcPts val="700"/>
              </a:spcBef>
              <a:buClr>
                <a:schemeClr val="tx1"/>
              </a:buClr>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400" b="1" dirty="0">
              <a:latin typeface="Chalkboard SE" panose="03050602040202020205" pitchFamily="66" charset="77"/>
            </a:endParaRPr>
          </a:p>
          <a:p>
            <a:pPr marL="341313" indent="-341313">
              <a:lnSpc>
                <a:spcPct val="80000"/>
              </a:lnSpc>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400" b="1" dirty="0">
                <a:latin typeface="Chalkboard SE" panose="03050602040202020205" pitchFamily="66" charset="77"/>
              </a:rPr>
              <a:t>MARGINE INFERIORE è il LEGAMENTO (o PLICA) VENTRICOLARE, che costituisce l’ impalcatura fibrosa della CORDA VOCALE FALSA o SUPERIORE</a:t>
            </a:r>
          </a:p>
        </p:txBody>
      </p:sp>
      <p:pic>
        <p:nvPicPr>
          <p:cNvPr id="26628" name="Picture 4" descr="08_29"/>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48877" t="13927" r="7520" b="17043"/>
          <a:stretch>
            <a:fillRect/>
          </a:stretch>
        </p:blipFill>
        <p:spPr bwMode="auto">
          <a:xfrm>
            <a:off x="4348163" y="1003300"/>
            <a:ext cx="4795837" cy="56896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nettore 1 3">
            <a:extLst>
              <a:ext uri="{FF2B5EF4-FFF2-40B4-BE49-F238E27FC236}">
                <a16:creationId xmlns:a16="http://schemas.microsoft.com/office/drawing/2014/main" id="{582C676C-C887-F141-BDFF-B05F02EBFAB6}"/>
              </a:ext>
            </a:extLst>
          </p:cNvPr>
          <p:cNvCxnSpPr>
            <a:cxnSpLocks/>
          </p:cNvCxnSpPr>
          <p:nvPr/>
        </p:nvCxnSpPr>
        <p:spPr>
          <a:xfrm>
            <a:off x="5201392" y="1852551"/>
            <a:ext cx="368135" cy="581891"/>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ttore 1 5">
            <a:extLst>
              <a:ext uri="{FF2B5EF4-FFF2-40B4-BE49-F238E27FC236}">
                <a16:creationId xmlns:a16="http://schemas.microsoft.com/office/drawing/2014/main" id="{8BEEDD85-3A47-5844-84E4-9D97FBB741FB}"/>
              </a:ext>
            </a:extLst>
          </p:cNvPr>
          <p:cNvCxnSpPr/>
          <p:nvPr/>
        </p:nvCxnSpPr>
        <p:spPr>
          <a:xfrm flipH="1">
            <a:off x="4427538" y="1911927"/>
            <a:ext cx="738228" cy="134191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ttore 1 7">
            <a:extLst>
              <a:ext uri="{FF2B5EF4-FFF2-40B4-BE49-F238E27FC236}">
                <a16:creationId xmlns:a16="http://schemas.microsoft.com/office/drawing/2014/main" id="{67AA3572-4F4D-494E-8DA3-65715CF4EA81}"/>
              </a:ext>
            </a:extLst>
          </p:cNvPr>
          <p:cNvCxnSpPr/>
          <p:nvPr/>
        </p:nvCxnSpPr>
        <p:spPr>
          <a:xfrm>
            <a:off x="4445351" y="3253839"/>
            <a:ext cx="940108" cy="95003"/>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1 9">
            <a:extLst>
              <a:ext uri="{FF2B5EF4-FFF2-40B4-BE49-F238E27FC236}">
                <a16:creationId xmlns:a16="http://schemas.microsoft.com/office/drawing/2014/main" id="{2AC51FAA-476F-5147-8C31-264541A96BCA}"/>
              </a:ext>
            </a:extLst>
          </p:cNvPr>
          <p:cNvCxnSpPr/>
          <p:nvPr/>
        </p:nvCxnSpPr>
        <p:spPr>
          <a:xfrm flipV="1">
            <a:off x="5385459" y="2434442"/>
            <a:ext cx="326572" cy="849251"/>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0200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55576" y="19439"/>
            <a:ext cx="7772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VIE AEREE</a:t>
            </a:r>
          </a:p>
        </p:txBody>
      </p:sp>
      <p:sp>
        <p:nvSpPr>
          <p:cNvPr id="5122" name="Rectangle 2"/>
          <p:cNvSpPr>
            <a:spLocks noGrp="1" noChangeArrowheads="1"/>
          </p:cNvSpPr>
          <p:nvPr>
            <p:ph type="body" idx="1"/>
          </p:nvPr>
        </p:nvSpPr>
        <p:spPr>
          <a:xfrm>
            <a:off x="107504" y="1052736"/>
            <a:ext cx="9036496" cy="5805264"/>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Le VIE AEREE sono un insieme di ORGANI CAVI e constano di:</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b="1" dirty="0">
              <a:solidFill>
                <a:schemeClr val="tx1"/>
              </a:solidFill>
              <a:latin typeface="Chalkboard SE" panose="03050602040202020205" pitchFamily="66" charset="77"/>
            </a:endParaRP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NASO, CAVITA’ NASALI e </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SENI PARANASALI</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FARINGE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LARINGE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TRACHEA</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BRONCHI EXTRAPOLMONARI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0" y="-42471"/>
            <a:ext cx="9144000" cy="7620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CONO  ELASTICO</a:t>
            </a:r>
          </a:p>
        </p:txBody>
      </p:sp>
      <p:sp>
        <p:nvSpPr>
          <p:cNvPr id="27650" name="Rectangle 2"/>
          <p:cNvSpPr>
            <a:spLocks noGrp="1" noChangeArrowheads="1"/>
          </p:cNvSpPr>
          <p:nvPr>
            <p:ph type="body" idx="1"/>
          </p:nvPr>
        </p:nvSpPr>
        <p:spPr>
          <a:xfrm>
            <a:off x="228600" y="572489"/>
            <a:ext cx="4127500" cy="5410200"/>
          </a:xfrm>
          <a:ln/>
        </p:spPr>
        <p:txBody>
          <a:bodyPr>
            <a:noAutofit/>
          </a:bodyPr>
          <a:lstStyle/>
          <a:p>
            <a:pPr marL="341313" indent="-341313">
              <a:lnSpc>
                <a:spcPct val="80000"/>
              </a:lnSpc>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500" b="1" dirty="0">
                <a:latin typeface="Copperplate" panose="02000504000000020004" pitchFamily="2" charset="77"/>
              </a:rPr>
              <a:t>Forma TRIANGOLARE</a:t>
            </a:r>
          </a:p>
          <a:p>
            <a:pPr marL="341313" indent="-341313">
              <a:lnSpc>
                <a:spcPct val="80000"/>
              </a:lnSpc>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500" b="1" dirty="0">
              <a:latin typeface="Copperplate" panose="02000504000000020004" pitchFamily="2" charset="77"/>
            </a:endParaRPr>
          </a:p>
          <a:p>
            <a:pPr marL="341313" indent="-341313">
              <a:lnSpc>
                <a:spcPct val="80000"/>
              </a:lnSpc>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500" b="1" dirty="0">
                <a:latin typeface="Copperplate" panose="02000504000000020004" pitchFamily="2" charset="77"/>
              </a:rPr>
              <a:t>È teso tra le cartilagini ARITENOIDE, CRICOIDE e TIROIDE</a:t>
            </a:r>
          </a:p>
          <a:p>
            <a:pPr marL="341313" indent="-341313">
              <a:lnSpc>
                <a:spcPct val="80000"/>
              </a:lnSpc>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500" b="1" dirty="0">
                <a:latin typeface="Copperplate" panose="02000504000000020004" pitchFamily="2" charset="77"/>
              </a:rPr>
              <a:t>Il suo MARGINE SUPERIORE costituisce il LEGAMENTO VOCALE (o PLICA, impalcatura della CORDA VOCALE VERA)</a:t>
            </a:r>
          </a:p>
        </p:txBody>
      </p:sp>
      <p:pic>
        <p:nvPicPr>
          <p:cNvPr id="27652" name="Picture 4" descr="08_29"/>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48877" t="13927" r="7520" b="17043"/>
          <a:stretch>
            <a:fillRect/>
          </a:stretch>
        </p:blipFill>
        <p:spPr bwMode="auto">
          <a:xfrm>
            <a:off x="4348163" y="908050"/>
            <a:ext cx="4795837" cy="56896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ttore 1 2">
            <a:extLst>
              <a:ext uri="{FF2B5EF4-FFF2-40B4-BE49-F238E27FC236}">
                <a16:creationId xmlns:a16="http://schemas.microsoft.com/office/drawing/2014/main" id="{87A19852-5F5C-7F48-B024-55AC46AEB0CE}"/>
              </a:ext>
            </a:extLst>
          </p:cNvPr>
          <p:cNvCxnSpPr/>
          <p:nvPr/>
        </p:nvCxnSpPr>
        <p:spPr>
          <a:xfrm>
            <a:off x="4348163" y="3384468"/>
            <a:ext cx="1351993" cy="332509"/>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Connettore 1 4">
            <a:extLst>
              <a:ext uri="{FF2B5EF4-FFF2-40B4-BE49-F238E27FC236}">
                <a16:creationId xmlns:a16="http://schemas.microsoft.com/office/drawing/2014/main" id="{97FFF3B3-13B4-4D44-A0D3-7749A64A5B70}"/>
              </a:ext>
            </a:extLst>
          </p:cNvPr>
          <p:cNvCxnSpPr/>
          <p:nvPr/>
        </p:nvCxnSpPr>
        <p:spPr>
          <a:xfrm>
            <a:off x="4356100" y="3408218"/>
            <a:ext cx="97147" cy="688769"/>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Connettore 1 6">
            <a:extLst>
              <a:ext uri="{FF2B5EF4-FFF2-40B4-BE49-F238E27FC236}">
                <a16:creationId xmlns:a16="http://schemas.microsoft.com/office/drawing/2014/main" id="{B9D130F4-E080-394A-A3B4-559857BE89FF}"/>
              </a:ext>
            </a:extLst>
          </p:cNvPr>
          <p:cNvCxnSpPr/>
          <p:nvPr/>
        </p:nvCxnSpPr>
        <p:spPr>
          <a:xfrm flipV="1">
            <a:off x="4476997" y="3716977"/>
            <a:ext cx="1223159" cy="391885"/>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0244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0" y="74613"/>
            <a:ext cx="9144000" cy="106838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Arial Black" panose="020B0A04020102020204" pitchFamily="34" charset="0"/>
              </a:rPr>
              <a:t>MEMBRANE ELASTICHE DELLA LARINGE</a:t>
            </a:r>
          </a:p>
        </p:txBody>
      </p:sp>
      <p:sp>
        <p:nvSpPr>
          <p:cNvPr id="13314" name="Rectangle 2"/>
          <p:cNvSpPr>
            <a:spLocks noGrp="1" noChangeArrowheads="1"/>
          </p:cNvSpPr>
          <p:nvPr>
            <p:ph type="body" idx="1"/>
          </p:nvPr>
        </p:nvSpPr>
        <p:spPr>
          <a:xfrm>
            <a:off x="-71974" y="758492"/>
            <a:ext cx="3336389" cy="5310187"/>
          </a:xfrm>
          <a:ln/>
        </p:spPr>
        <p:txBody>
          <a:bodyPr/>
          <a:lstStyle/>
          <a:p>
            <a:pPr>
              <a:spcBef>
                <a:spcPts val="700"/>
              </a:spcBef>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Tese sotto alla TONACA MUCOSA</a:t>
            </a:r>
          </a:p>
          <a:p>
            <a:pPr>
              <a:spcBef>
                <a:spcPts val="700"/>
              </a:spcBef>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Servono a completare il lume dell’organo dove mancano gli elementi cartilaginei</a:t>
            </a:r>
          </a:p>
          <a:p>
            <a:pPr>
              <a:spcBef>
                <a:spcPts val="700"/>
              </a:spcBef>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Si descrivono:</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000" dirty="0">
              <a:solidFill>
                <a:schemeClr val="tx1"/>
              </a:solidFill>
              <a:latin typeface="Copperplate Gothic Bold" panose="020E0705020206020404" pitchFamily="34" charset="77"/>
            </a:endParaRP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   - MEMBRANE QUADRANGOLARI (o QUADRILATERE), superiormente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000" dirty="0">
              <a:solidFill>
                <a:schemeClr val="tx1"/>
              </a:solidFill>
              <a:latin typeface="Copperplate Gothic Bold" panose="020E0705020206020404" pitchFamily="34" charset="77"/>
            </a:endParaRP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  - CONI ELASTICI, inferiormente</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l="7858" t="11601" r="7884" b="18495"/>
          <a:stretch>
            <a:fillRect/>
          </a:stretch>
        </p:blipFill>
        <p:spPr bwMode="auto">
          <a:xfrm>
            <a:off x="3131840" y="1773238"/>
            <a:ext cx="6012160" cy="3783012"/>
          </a:xfrm>
          <a:prstGeom prst="rect">
            <a:avLst/>
          </a:prstGeom>
          <a:noFill/>
          <a:ln>
            <a:noFill/>
          </a:ln>
          <a:effectLst/>
          <a:extLst>
            <a:ext uri="{909E8E84-426E-40DD-AFC4-6F175D3DCCD1}">
              <a14:hiddenFill xmlns:a14="http://schemas.microsoft.com/office/drawing/2010/main">
                <a:blipFill dpi="0" rotWithShape="0">
                  <a:blip/>
                  <a:srcRect l="7858" t="11601" r="7884" b="1849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Line 4"/>
          <p:cNvSpPr>
            <a:spLocks noChangeShapeType="1"/>
          </p:cNvSpPr>
          <p:nvPr/>
        </p:nvSpPr>
        <p:spPr bwMode="auto">
          <a:xfrm>
            <a:off x="5292725" y="3500438"/>
            <a:ext cx="719138" cy="1587"/>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17" name="Line 5"/>
          <p:cNvSpPr>
            <a:spLocks noChangeShapeType="1"/>
          </p:cNvSpPr>
          <p:nvPr/>
        </p:nvSpPr>
        <p:spPr bwMode="auto">
          <a:xfrm>
            <a:off x="5292725" y="3500438"/>
            <a:ext cx="647700" cy="360362"/>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18" name="Line 6"/>
          <p:cNvSpPr>
            <a:spLocks noChangeShapeType="1"/>
          </p:cNvSpPr>
          <p:nvPr/>
        </p:nvSpPr>
        <p:spPr bwMode="auto">
          <a:xfrm>
            <a:off x="5940425" y="3500438"/>
            <a:ext cx="1588" cy="433387"/>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19" name="Line 7"/>
          <p:cNvSpPr>
            <a:spLocks noChangeShapeType="1"/>
          </p:cNvSpPr>
          <p:nvPr/>
        </p:nvSpPr>
        <p:spPr bwMode="auto">
          <a:xfrm flipV="1">
            <a:off x="5076825" y="2633663"/>
            <a:ext cx="358775" cy="222250"/>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0" name="Line 8"/>
          <p:cNvSpPr>
            <a:spLocks noChangeShapeType="1"/>
          </p:cNvSpPr>
          <p:nvPr/>
        </p:nvSpPr>
        <p:spPr bwMode="auto">
          <a:xfrm>
            <a:off x="5076825" y="2852738"/>
            <a:ext cx="358775" cy="504825"/>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1" name="Line 9"/>
          <p:cNvSpPr>
            <a:spLocks noChangeShapeType="1"/>
          </p:cNvSpPr>
          <p:nvPr/>
        </p:nvSpPr>
        <p:spPr bwMode="auto">
          <a:xfrm>
            <a:off x="5435600" y="2636838"/>
            <a:ext cx="504825" cy="720725"/>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2" name="Line 10"/>
          <p:cNvSpPr>
            <a:spLocks noChangeShapeType="1"/>
          </p:cNvSpPr>
          <p:nvPr/>
        </p:nvSpPr>
        <p:spPr bwMode="auto">
          <a:xfrm>
            <a:off x="5435600" y="3357563"/>
            <a:ext cx="504825" cy="1587"/>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3" name="Text Box 11"/>
          <p:cNvSpPr txBox="1">
            <a:spLocks noChangeArrowheads="1"/>
          </p:cNvSpPr>
          <p:nvPr/>
        </p:nvSpPr>
        <p:spPr bwMode="auto">
          <a:xfrm>
            <a:off x="3203575" y="4129088"/>
            <a:ext cx="1733550" cy="24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1000">
                <a:solidFill>
                  <a:srgbClr val="000000"/>
                </a:solidFill>
                <a:latin typeface="Arial Black" panose="020B0A04020102020204" pitchFamily="34" charset="0"/>
              </a:rPr>
              <a:t>CORDA VOCALE VERA</a:t>
            </a:r>
          </a:p>
        </p:txBody>
      </p:sp>
      <p:sp>
        <p:nvSpPr>
          <p:cNvPr id="13324" name="Rectangle 12"/>
          <p:cNvSpPr>
            <a:spLocks noChangeArrowheads="1"/>
          </p:cNvSpPr>
          <p:nvPr/>
        </p:nvSpPr>
        <p:spPr bwMode="auto">
          <a:xfrm>
            <a:off x="3203575" y="4076700"/>
            <a:ext cx="1655763" cy="288925"/>
          </a:xfrm>
          <a:prstGeom prst="rect">
            <a:avLst/>
          </a:prstGeom>
          <a:noFill/>
          <a:ln w="93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325" name="Text Box 13"/>
          <p:cNvSpPr txBox="1">
            <a:spLocks noChangeArrowheads="1"/>
          </p:cNvSpPr>
          <p:nvPr/>
        </p:nvSpPr>
        <p:spPr bwMode="auto">
          <a:xfrm>
            <a:off x="6948488" y="2349500"/>
            <a:ext cx="1522412"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1000">
                <a:solidFill>
                  <a:srgbClr val="000000"/>
                </a:solidFill>
                <a:latin typeface="Arial Black" panose="020B0A04020102020204" pitchFamily="34" charset="0"/>
              </a:rPr>
              <a:t>Corda Vocale Falsa</a:t>
            </a:r>
          </a:p>
        </p:txBody>
      </p:sp>
      <p:sp>
        <p:nvSpPr>
          <p:cNvPr id="13326" name="Rectangle 14"/>
          <p:cNvSpPr>
            <a:spLocks noChangeArrowheads="1"/>
          </p:cNvSpPr>
          <p:nvPr/>
        </p:nvSpPr>
        <p:spPr bwMode="auto">
          <a:xfrm>
            <a:off x="6948488" y="2276475"/>
            <a:ext cx="1511300" cy="288925"/>
          </a:xfrm>
          <a:prstGeom prst="rect">
            <a:avLst/>
          </a:prstGeom>
          <a:noFill/>
          <a:ln w="936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327" name="Text Box 15"/>
          <p:cNvSpPr txBox="1">
            <a:spLocks noChangeArrowheads="1"/>
          </p:cNvSpPr>
          <p:nvPr/>
        </p:nvSpPr>
        <p:spPr bwMode="auto">
          <a:xfrm>
            <a:off x="2843213" y="5681663"/>
            <a:ext cx="6300787"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2000" b="1">
                <a:solidFill>
                  <a:srgbClr val="FFFFFF"/>
                </a:solidFill>
                <a:latin typeface="Arial" panose="020B0604020202020204" pitchFamily="34" charset="0"/>
              </a:rPr>
              <a:t>Muscolatura Striata Scheletrica, facendo variare le la tensione e la posizione delle corde vocali vere, permette l’emissione dei suoni diversi.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B0C7E5-1DDA-0E4D-9279-DD0FFDCC77B7}"/>
              </a:ext>
            </a:extLst>
          </p:cNvPr>
          <p:cNvSpPr>
            <a:spLocks noGrp="1"/>
          </p:cNvSpPr>
          <p:nvPr>
            <p:ph type="title"/>
          </p:nvPr>
        </p:nvSpPr>
        <p:spPr>
          <a:xfrm>
            <a:off x="0" y="25410"/>
            <a:ext cx="9144000" cy="1430338"/>
          </a:xfrm>
        </p:spPr>
        <p:txBody>
          <a:bodyPr/>
          <a:lstStyle/>
          <a:p>
            <a:r>
              <a:rPr lang="it-IT" sz="3200" b="1" dirty="0">
                <a:solidFill>
                  <a:schemeClr val="tx1"/>
                </a:solidFill>
                <a:latin typeface="Gurmukhi MN" panose="02020600050405020304" pitchFamily="18" charset="0"/>
                <a:cs typeface="Gurmukhi MN" panose="02020600050405020304" pitchFamily="18" charset="0"/>
              </a:rPr>
              <a:t>PIEGHE VESTIBOLARI (Corde Vocali False)</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PIEGHE VOCALI (Corde Vocali Vere)</a:t>
            </a:r>
          </a:p>
        </p:txBody>
      </p:sp>
      <p:sp>
        <p:nvSpPr>
          <p:cNvPr id="3" name="Segnaposto contenuto 2">
            <a:extLst>
              <a:ext uri="{FF2B5EF4-FFF2-40B4-BE49-F238E27FC236}">
                <a16:creationId xmlns:a16="http://schemas.microsoft.com/office/drawing/2014/main" id="{0AA0978F-EB4F-C34C-A34F-C5123D63BFE5}"/>
              </a:ext>
            </a:extLst>
          </p:cNvPr>
          <p:cNvSpPr>
            <a:spLocks noGrp="1"/>
          </p:cNvSpPr>
          <p:nvPr>
            <p:ph idx="1"/>
          </p:nvPr>
        </p:nvSpPr>
        <p:spPr>
          <a:xfrm>
            <a:off x="755576" y="1340768"/>
            <a:ext cx="7992888" cy="5517232"/>
          </a:xfrm>
        </p:spPr>
        <p:txBody>
          <a:bodyPr/>
          <a:lstStyle/>
          <a:p>
            <a:r>
              <a:rPr lang="it-IT" sz="2800" b="1" dirty="0">
                <a:solidFill>
                  <a:schemeClr val="tx1"/>
                </a:solidFill>
                <a:latin typeface="Comic Sans MS" panose="030F0902030302020204" pitchFamily="66" charset="0"/>
              </a:rPr>
              <a:t>Le PIEGHE VESTIBOLARI sono determinate dal Margine Inferiore della Membrana Quadrangolare</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Le PIEGHE VOCALI costituiscono le CORDE VOCALI VERE, che delimitano la RIMA della GLOTTIDE</a:t>
            </a:r>
          </a:p>
          <a:p>
            <a:r>
              <a:rPr lang="it-IT" sz="2800" b="1" dirty="0">
                <a:solidFill>
                  <a:schemeClr val="tx1"/>
                </a:solidFill>
                <a:latin typeface="Comic Sans MS" panose="030F0902030302020204" pitchFamily="66" charset="0"/>
              </a:rPr>
              <a:t>Essendo soggette a sollecitazioni di tipo meccanico nella Fonazione, sono rivestite da EPITELIO PAVIMENTOSO PLURISTRATIFICATO</a:t>
            </a:r>
          </a:p>
          <a:p>
            <a:endParaRPr lang="it-IT" sz="2800" b="1" dirty="0">
              <a:solidFill>
                <a:schemeClr val="tx1"/>
              </a:solidFill>
              <a:latin typeface="Comic Sans MS" panose="030F0902030302020204" pitchFamily="66" charset="0"/>
            </a:endParaRPr>
          </a:p>
        </p:txBody>
      </p:sp>
    </p:spTree>
    <p:extLst>
      <p:ext uri="{BB962C8B-B14F-4D97-AF65-F5344CB8AC3E}">
        <p14:creationId xmlns:p14="http://schemas.microsoft.com/office/powerpoint/2010/main" val="1008872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0" y="228600"/>
            <a:ext cx="91440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CONFIGURAZIONE  INTERNA</a:t>
            </a:r>
          </a:p>
        </p:txBody>
      </p:sp>
      <p:sp>
        <p:nvSpPr>
          <p:cNvPr id="14338" name="Rectangle 2"/>
          <p:cNvSpPr>
            <a:spLocks noGrp="1" noChangeArrowheads="1"/>
          </p:cNvSpPr>
          <p:nvPr>
            <p:ph type="body" idx="1"/>
          </p:nvPr>
        </p:nvSpPr>
        <p:spPr>
          <a:xfrm>
            <a:off x="109587" y="958248"/>
            <a:ext cx="3335288" cy="5410200"/>
          </a:xfrm>
          <a:ln/>
        </p:spPr>
        <p:txBody>
          <a:bodyPr/>
          <a:lstStyle/>
          <a:p>
            <a:pPr>
              <a:lnSpc>
                <a:spcPct val="80000"/>
              </a:lnSpc>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APERTURA SUPERIORE o ADITO LARINGEO (ADITUS AD LARINGEM)</a:t>
            </a:r>
          </a:p>
          <a:p>
            <a:pPr marL="346075">
              <a:lnSpc>
                <a:spcPct val="80000"/>
              </a:lnSpc>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400" b="1" dirty="0">
              <a:solidFill>
                <a:schemeClr val="tx1"/>
              </a:solidFill>
              <a:latin typeface="Comic Sans MS" panose="030F0902030302020204" pitchFamily="66" charset="0"/>
            </a:endParaRPr>
          </a:p>
          <a:p>
            <a:pPr>
              <a:lnSpc>
                <a:spcPct val="80000"/>
              </a:lnSpc>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CAVITA’ LARINGEA costituita da cranio-</a:t>
            </a:r>
            <a:r>
              <a:rPr lang="it-IT" altLang="it-IT" sz="2400" b="1" dirty="0" err="1">
                <a:solidFill>
                  <a:schemeClr val="tx1"/>
                </a:solidFill>
                <a:latin typeface="Comic Sans MS" panose="030F0902030302020204" pitchFamily="66" charset="0"/>
              </a:rPr>
              <a:t>caudalmente</a:t>
            </a:r>
            <a:r>
              <a:rPr lang="it-IT" altLang="it-IT" sz="2400" b="1" dirty="0">
                <a:solidFill>
                  <a:schemeClr val="tx1"/>
                </a:solidFill>
                <a:latin typeface="Comic Sans MS" panose="030F0902030302020204" pitchFamily="66" charset="0"/>
              </a:rPr>
              <a:t>:</a:t>
            </a:r>
          </a:p>
          <a:p>
            <a:pPr marL="341313" indent="-338138">
              <a:lnSpc>
                <a:spcPct val="80000"/>
              </a:lnSpc>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   - VESTIBOLO  LARINGEO</a:t>
            </a:r>
          </a:p>
          <a:p>
            <a:pPr marL="341313" indent="-338138">
              <a:lnSpc>
                <a:spcPct val="80000"/>
              </a:lnSpc>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   - SEGMENTO MEDIO</a:t>
            </a:r>
          </a:p>
          <a:p>
            <a:pPr marL="341313" indent="-338138">
              <a:lnSpc>
                <a:spcPct val="80000"/>
              </a:lnSpc>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   - SEGMENTO INFERIORE</a:t>
            </a:r>
          </a:p>
        </p:txBody>
      </p:sp>
      <p:pic>
        <p:nvPicPr>
          <p:cNvPr id="14339" name="Picture 3"/>
          <p:cNvPicPr>
            <a:picLocks noChangeAspect="1" noChangeArrowheads="1"/>
          </p:cNvPicPr>
          <p:nvPr/>
        </p:nvPicPr>
        <p:blipFill>
          <a:blip r:embed="rId3">
            <a:lum contrast="6000"/>
            <a:extLst>
              <a:ext uri="{28A0092B-C50C-407E-A947-70E740481C1C}">
                <a14:useLocalDpi xmlns:a14="http://schemas.microsoft.com/office/drawing/2010/main" val="0"/>
              </a:ext>
            </a:extLst>
          </a:blip>
          <a:srcRect l="2724"/>
          <a:stretch>
            <a:fillRect/>
          </a:stretch>
        </p:blipFill>
        <p:spPr bwMode="auto">
          <a:xfrm>
            <a:off x="3444875" y="1557338"/>
            <a:ext cx="5699125" cy="4440237"/>
          </a:xfrm>
          <a:prstGeom prst="rect">
            <a:avLst/>
          </a:prstGeom>
          <a:noFill/>
          <a:ln>
            <a:noFill/>
          </a:ln>
          <a:effectLst/>
          <a:extLst>
            <a:ext uri="{909E8E84-426E-40DD-AFC4-6F175D3DCCD1}">
              <a14:hiddenFill xmlns:a14="http://schemas.microsoft.com/office/drawing/2010/main">
                <a:blipFill dpi="0" rotWithShape="0">
                  <a:blip>
                    <a:lum contrast="6000"/>
                  </a:blip>
                  <a:srcRect l="272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0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44600"/>
            <a:ext cx="9144000" cy="4368800"/>
          </a:xfrm>
          <a:prstGeom prst="rect">
            <a:avLst/>
          </a:prstGeom>
          <a:noFill/>
          <a:ln>
            <a:noFill/>
          </a:ln>
        </p:spPr>
      </p:pic>
    </p:spTree>
    <p:extLst>
      <p:ext uri="{BB962C8B-B14F-4D97-AF65-F5344CB8AC3E}">
        <p14:creationId xmlns:p14="http://schemas.microsoft.com/office/powerpoint/2010/main" val="2412545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6324600" y="784225"/>
            <a:ext cx="2819400" cy="155575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ESAME della LARINGE</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068763"/>
            <a:ext cx="7239000" cy="2789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16625" cy="3733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Segnaposto contenuto 3" descr="05152.gif">
            <a:extLst>
              <a:ext uri="{FF2B5EF4-FFF2-40B4-BE49-F238E27FC236}">
                <a16:creationId xmlns:a16="http://schemas.microsoft.com/office/drawing/2014/main" id="{C5FDC005-244E-E94C-83E2-31284A678A3C}"/>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7353" t="46907" r="41280" b="9078"/>
          <a:stretch/>
        </p:blipFill>
        <p:spPr>
          <a:xfrm>
            <a:off x="5496560" y="1"/>
            <a:ext cx="3517211" cy="3564296"/>
          </a:xfrm>
        </p:spPr>
      </p:pic>
      <p:pic>
        <p:nvPicPr>
          <p:cNvPr id="4" name="Segnaposto contenuto 3" descr="05152.gif">
            <a:extLst>
              <a:ext uri="{FF2B5EF4-FFF2-40B4-BE49-F238E27FC236}">
                <a16:creationId xmlns:a16="http://schemas.microsoft.com/office/drawing/2014/main" id="{C83AAA71-A905-EE48-9C38-93D54E016DB7}"/>
              </a:ext>
            </a:extLst>
          </p:cNvPr>
          <p:cNvPicPr>
            <a:picLocks noChangeAspect="1"/>
          </p:cNvPicPr>
          <p:nvPr/>
        </p:nvPicPr>
        <p:blipFill rotWithShape="1">
          <a:blip r:embed="rId2">
            <a:extLst>
              <a:ext uri="{28A0092B-C50C-407E-A947-70E740481C1C}">
                <a14:useLocalDpi xmlns:a14="http://schemas.microsoft.com/office/drawing/2010/main" val="0"/>
              </a:ext>
            </a:extLst>
          </a:blip>
          <a:srcRect l="19994" t="-1" r="21286" b="53211"/>
          <a:stretch/>
        </p:blipFill>
        <p:spPr>
          <a:xfrm>
            <a:off x="81280" y="1"/>
            <a:ext cx="3759200" cy="3542606"/>
          </a:xfrm>
          <a:prstGeom prst="rect">
            <a:avLst/>
          </a:prstGeom>
        </p:spPr>
      </p:pic>
      <p:pic>
        <p:nvPicPr>
          <p:cNvPr id="5" name="Picture 2">
            <a:extLst>
              <a:ext uri="{FF2B5EF4-FFF2-40B4-BE49-F238E27FC236}">
                <a16:creationId xmlns:a16="http://schemas.microsoft.com/office/drawing/2014/main" id="{84046BBA-D776-1141-BCB5-A9AA15653793}"/>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b="18910"/>
          <a:stretch>
            <a:fillRect/>
          </a:stretch>
        </p:blipFill>
        <p:spPr bwMode="auto">
          <a:xfrm>
            <a:off x="3656511" y="3433259"/>
            <a:ext cx="4045858" cy="3179444"/>
          </a:xfrm>
          <a:prstGeom prst="rect">
            <a:avLst/>
          </a:prstGeom>
          <a:noFill/>
          <a:ln>
            <a:noFill/>
          </a:ln>
          <a:effectLst/>
          <a:extLst>
            <a:ext uri="{909E8E84-426E-40DD-AFC4-6F175D3DCCD1}">
              <a14:hiddenFill xmlns:a14="http://schemas.microsoft.com/office/drawing/2010/main">
                <a:blipFill dpi="0" rotWithShape="0">
                  <a:blip>
                    <a:lum bright="-6000" contrast="12000"/>
                  </a:blip>
                  <a:srcRect b="1891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1">
            <a:extLst>
              <a:ext uri="{FF2B5EF4-FFF2-40B4-BE49-F238E27FC236}">
                <a16:creationId xmlns:a16="http://schemas.microsoft.com/office/drawing/2014/main" id="{280B48BA-2548-4C42-B3F7-372FED1F168B}"/>
              </a:ext>
            </a:extLst>
          </p:cNvPr>
          <p:cNvSpPr txBox="1">
            <a:spLocks noChangeArrowheads="1"/>
          </p:cNvSpPr>
          <p:nvPr/>
        </p:nvSpPr>
        <p:spPr>
          <a:xfrm>
            <a:off x="2655752" y="1639909"/>
            <a:ext cx="4045857" cy="1143000"/>
          </a:xfrm>
          <a:prstGeom prst="rect">
            <a:avLst/>
          </a:prstGeom>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5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VASCOLARIZZAZIONE </a:t>
            </a:r>
            <a:br>
              <a:rPr kumimoji="0" lang="it-IT" altLang="it-IT" sz="25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br>
            <a:r>
              <a:rPr kumimoji="0" lang="it-IT" altLang="it-IT" sz="25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SANGUIFERA </a:t>
            </a:r>
          </a:p>
        </p:txBody>
      </p:sp>
      <p:sp>
        <p:nvSpPr>
          <p:cNvPr id="3" name="CasellaDiTesto 2">
            <a:extLst>
              <a:ext uri="{FF2B5EF4-FFF2-40B4-BE49-F238E27FC236}">
                <a16:creationId xmlns:a16="http://schemas.microsoft.com/office/drawing/2014/main" id="{7C9DFB15-C6A6-E048-A4BD-47541694C31C}"/>
              </a:ext>
            </a:extLst>
          </p:cNvPr>
          <p:cNvSpPr txBox="1"/>
          <p:nvPr/>
        </p:nvSpPr>
        <p:spPr>
          <a:xfrm>
            <a:off x="81280" y="4422817"/>
            <a:ext cx="3881120" cy="830997"/>
          </a:xfrm>
          <a:prstGeom prst="rect">
            <a:avLst/>
          </a:prstGeom>
          <a:noFill/>
        </p:spPr>
        <p:txBody>
          <a:bodyPr wrap="squar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4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VASCOLARIZZAZIONE LINFATICA</a:t>
            </a:r>
          </a:p>
        </p:txBody>
      </p:sp>
    </p:spTree>
    <p:extLst>
      <p:ext uri="{BB962C8B-B14F-4D97-AF65-F5344CB8AC3E}">
        <p14:creationId xmlns:p14="http://schemas.microsoft.com/office/powerpoint/2010/main" val="2856828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0" y="0"/>
            <a:ext cx="9144000" cy="1143000"/>
          </a:xfrm>
          <a:ln/>
        </p:spPr>
        <p:txBody>
          <a:bodyPr>
            <a:norm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2800" dirty="0">
                <a:latin typeface="Cooper Black" panose="0208090404030B020404" pitchFamily="18" charset="77"/>
              </a:rPr>
              <a:t>VASCOLARIZZAZIONE </a:t>
            </a:r>
            <a:br>
              <a:rPr lang="it-IT" altLang="it-IT" sz="2800" dirty="0">
                <a:latin typeface="Cooper Black" panose="0208090404030B020404" pitchFamily="18" charset="77"/>
              </a:rPr>
            </a:br>
            <a:r>
              <a:rPr lang="it-IT" altLang="it-IT" sz="2800" dirty="0">
                <a:latin typeface="Cooper Black" panose="0208090404030B020404" pitchFamily="18" charset="77"/>
              </a:rPr>
              <a:t>SANGUIFERA e LINFATICA</a:t>
            </a:r>
          </a:p>
        </p:txBody>
      </p:sp>
      <p:sp>
        <p:nvSpPr>
          <p:cNvPr id="45058" name="Rectangle 2"/>
          <p:cNvSpPr>
            <a:spLocks noGrp="1" noChangeArrowheads="1"/>
          </p:cNvSpPr>
          <p:nvPr>
            <p:ph type="body" idx="1"/>
          </p:nvPr>
        </p:nvSpPr>
        <p:spPr>
          <a:xfrm>
            <a:off x="518160" y="1143000"/>
            <a:ext cx="8493760" cy="5562600"/>
          </a:xfrm>
          <a:ln/>
        </p:spPr>
        <p:txBody>
          <a:bodyPr>
            <a:normAutofit/>
          </a:bodyPr>
          <a:lstStyle/>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L’ apporto sanguigno compete a:</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Arterie LARINGEE SUPERIORI (dalla </a:t>
            </a:r>
            <a:r>
              <a:rPr lang="it-IT" altLang="it-IT" sz="2800" b="1" dirty="0" err="1">
                <a:latin typeface="Chalkboard" panose="03050602040202020205" pitchFamily="66" charset="77"/>
              </a:rPr>
              <a:t>A.Carotide</a:t>
            </a:r>
            <a:r>
              <a:rPr lang="it-IT" altLang="it-IT" sz="2800" b="1" dirty="0">
                <a:latin typeface="Chalkboard" panose="03050602040202020205" pitchFamily="66" charset="77"/>
              </a:rPr>
              <a:t> Esterna) ed INFERIORI (dalla </a:t>
            </a:r>
            <a:r>
              <a:rPr lang="it-IT" altLang="it-IT" sz="2800" b="1" dirty="0" err="1">
                <a:latin typeface="Chalkboard" panose="03050602040202020205" pitchFamily="66" charset="77"/>
              </a:rPr>
              <a:t>A.Succlavia</a:t>
            </a:r>
            <a:r>
              <a:rPr lang="it-IT" altLang="it-IT" sz="2800" b="1" dirty="0">
                <a:latin typeface="Chalkboard" panose="03050602040202020205" pitchFamily="66" charset="77"/>
              </a:rPr>
              <a:t>)</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Vene LARINGEE SUPERIORI ed INFERIORI</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halkboard" panose="03050602040202020205" pitchFamily="66" charset="77"/>
            </a:endParaRPr>
          </a:p>
          <a:p>
            <a:pPr marL="341313" indent="-341313">
              <a:spcBef>
                <a:spcPts val="700"/>
              </a:spcBef>
              <a:buClr>
                <a:schemeClr val="tx1"/>
              </a:buClr>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Il Drenaggio Linfatico</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LINFONODI </a:t>
            </a:r>
            <a:r>
              <a:rPr lang="it-IT" altLang="it-IT" b="1" dirty="0">
                <a:latin typeface="Chalkboard" panose="03050602040202020205" pitchFamily="66" charset="77"/>
              </a:rPr>
              <a:t>CERVICALI PROFONDI, </a:t>
            </a:r>
            <a:r>
              <a:rPr lang="it-IT" altLang="it-IT" sz="2800" b="1" dirty="0">
                <a:latin typeface="Chalkboard" panose="03050602040202020205" pitchFamily="66" charset="77"/>
              </a:rPr>
              <a:t>PRELARINGEI e PRETRACHEALI</a:t>
            </a:r>
          </a:p>
        </p:txBody>
      </p:sp>
    </p:spTree>
    <p:extLst>
      <p:ext uri="{BB962C8B-B14F-4D97-AF65-F5344CB8AC3E}">
        <p14:creationId xmlns:p14="http://schemas.microsoft.com/office/powerpoint/2010/main" val="12235158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descr="05152.gif">
            <a:extLst>
              <a:ext uri="{FF2B5EF4-FFF2-40B4-BE49-F238E27FC236}">
                <a16:creationId xmlns:a16="http://schemas.microsoft.com/office/drawing/2014/main" id="{36668EFE-3970-7E4F-A861-F2E44A5D86B5}"/>
              </a:ext>
            </a:extLst>
          </p:cNvPr>
          <p:cNvPicPr>
            <a:picLocks noChangeAspect="1"/>
          </p:cNvPicPr>
          <p:nvPr/>
        </p:nvPicPr>
        <p:blipFill rotWithShape="1">
          <a:blip r:embed="rId2">
            <a:extLst>
              <a:ext uri="{28A0092B-C50C-407E-A947-70E740481C1C}">
                <a14:useLocalDpi xmlns:a14="http://schemas.microsoft.com/office/drawing/2010/main" val="0"/>
              </a:ext>
            </a:extLst>
          </a:blip>
          <a:srcRect l="19994" t="-1" r="21286" b="53211"/>
          <a:stretch/>
        </p:blipFill>
        <p:spPr>
          <a:xfrm>
            <a:off x="81279" y="0"/>
            <a:ext cx="7277296" cy="6858000"/>
          </a:xfrm>
          <a:prstGeom prst="rect">
            <a:avLst/>
          </a:prstGeom>
        </p:spPr>
      </p:pic>
      <p:sp>
        <p:nvSpPr>
          <p:cNvPr id="3" name="CasellaDiTesto 2">
            <a:extLst>
              <a:ext uri="{FF2B5EF4-FFF2-40B4-BE49-F238E27FC236}">
                <a16:creationId xmlns:a16="http://schemas.microsoft.com/office/drawing/2014/main" id="{C9412E10-EFBB-3A42-80E3-0097E9A64C0A}"/>
              </a:ext>
            </a:extLst>
          </p:cNvPr>
          <p:cNvSpPr txBox="1"/>
          <p:nvPr/>
        </p:nvSpPr>
        <p:spPr>
          <a:xfrm>
            <a:off x="1310640" y="101600"/>
            <a:ext cx="1142364" cy="276999"/>
          </a:xfrm>
          <a:prstGeom prst="rect">
            <a:avLst/>
          </a:prstGeom>
          <a:noFill/>
        </p:spPr>
        <p:txBody>
          <a:bodyPr wrap="none" rtlCol="0">
            <a:spAutoFit/>
          </a:bodyPr>
          <a:lstStyle/>
          <a:p>
            <a:pPr marL="0" marR="0" lvl="0" indent="0" algn="l" defTabSz="76197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alibri" panose="020F0502020204030204"/>
                <a:ea typeface="+mn-ea"/>
                <a:cs typeface="+mn-cs"/>
              </a:rPr>
              <a:t>N. vago  destro</a:t>
            </a:r>
          </a:p>
        </p:txBody>
      </p:sp>
      <p:cxnSp>
        <p:nvCxnSpPr>
          <p:cNvPr id="5" name="Connettore 1 4">
            <a:extLst>
              <a:ext uri="{FF2B5EF4-FFF2-40B4-BE49-F238E27FC236}">
                <a16:creationId xmlns:a16="http://schemas.microsoft.com/office/drawing/2014/main" id="{ED5DD617-4D2C-DD4E-9308-929FB0FDCD3C}"/>
              </a:ext>
            </a:extLst>
          </p:cNvPr>
          <p:cNvCxnSpPr>
            <a:stCxn id="3" idx="3"/>
          </p:cNvCxnSpPr>
          <p:nvPr/>
        </p:nvCxnSpPr>
        <p:spPr>
          <a:xfrm>
            <a:off x="2453004" y="240100"/>
            <a:ext cx="290196" cy="1384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48BD2BF8-C66B-9C49-8506-78FC77385BD5}"/>
              </a:ext>
            </a:extLst>
          </p:cNvPr>
          <p:cNvSpPr txBox="1"/>
          <p:nvPr/>
        </p:nvSpPr>
        <p:spPr>
          <a:xfrm>
            <a:off x="5913120" y="240099"/>
            <a:ext cx="617477" cy="261610"/>
          </a:xfrm>
          <a:prstGeom prst="rect">
            <a:avLst/>
          </a:prstGeom>
          <a:noFill/>
        </p:spPr>
        <p:txBody>
          <a:bodyPr wrap="none" rtlCol="0">
            <a:spAutoFit/>
          </a:bodyPr>
          <a:lstStyle/>
          <a:p>
            <a:pPr marL="0" marR="0" lvl="0" indent="0" algn="l" defTabSz="76197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Calibri" panose="020F0502020204030204"/>
                <a:ea typeface="+mn-ea"/>
                <a:cs typeface="+mn-cs"/>
              </a:rPr>
              <a:t>sinistro</a:t>
            </a:r>
            <a:endPar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B1040278-F965-BA4E-83F9-52DA99BBFBA6}"/>
              </a:ext>
            </a:extLst>
          </p:cNvPr>
          <p:cNvSpPr txBox="1"/>
          <p:nvPr/>
        </p:nvSpPr>
        <p:spPr>
          <a:xfrm>
            <a:off x="271048" y="2306320"/>
            <a:ext cx="2472152" cy="261610"/>
          </a:xfrm>
          <a:prstGeom prst="rect">
            <a:avLst/>
          </a:prstGeom>
          <a:noFill/>
        </p:spPr>
        <p:txBody>
          <a:bodyPr wrap="none" rtlCol="0">
            <a:spAutoFit/>
          </a:bodyPr>
          <a:lstStyle/>
          <a:p>
            <a:pPr marL="0" marR="0" lvl="0" indent="0" algn="l" defTabSz="76197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Calibri" panose="020F0502020204030204"/>
                <a:ea typeface="+mn-ea"/>
                <a:cs typeface="+mn-cs"/>
              </a:rPr>
              <a:t>N. laringeo inferiore (ricorrente) dest</a:t>
            </a:r>
            <a:r>
              <a:rPr kumimoji="0" lang="it-IT" sz="1050" b="1" i="0" u="none" strike="noStrike" kern="1200" cap="none" spc="0" normalizeH="0" baseline="0" noProof="0" dirty="0">
                <a:ln>
                  <a:noFill/>
                </a:ln>
                <a:solidFill>
                  <a:prstClr val="black"/>
                </a:solidFill>
                <a:effectLst/>
                <a:uLnTx/>
                <a:uFillTx/>
                <a:latin typeface="Calibri" panose="020F0502020204030204"/>
                <a:ea typeface="+mn-ea"/>
                <a:cs typeface="+mn-cs"/>
              </a:rPr>
              <a:t>ro</a:t>
            </a:r>
          </a:p>
        </p:txBody>
      </p:sp>
      <p:cxnSp>
        <p:nvCxnSpPr>
          <p:cNvPr id="9" name="Connettore 1 8">
            <a:extLst>
              <a:ext uri="{FF2B5EF4-FFF2-40B4-BE49-F238E27FC236}">
                <a16:creationId xmlns:a16="http://schemas.microsoft.com/office/drawing/2014/main" id="{B467A0CE-60DA-0844-BC95-D96E831E50EA}"/>
              </a:ext>
            </a:extLst>
          </p:cNvPr>
          <p:cNvCxnSpPr/>
          <p:nvPr/>
        </p:nvCxnSpPr>
        <p:spPr>
          <a:xfrm>
            <a:off x="2598102" y="2479040"/>
            <a:ext cx="957898" cy="386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681A16BD-5A52-7E4C-8CFC-6A2C1D4FABB5}"/>
              </a:ext>
            </a:extLst>
          </p:cNvPr>
          <p:cNvSpPr txBox="1"/>
          <p:nvPr/>
        </p:nvSpPr>
        <p:spPr>
          <a:xfrm>
            <a:off x="6864655" y="2406645"/>
            <a:ext cx="2395207" cy="1077218"/>
          </a:xfrm>
          <a:prstGeom prst="rect">
            <a:avLst/>
          </a:prstGeom>
          <a:noFill/>
          <a:scene3d>
            <a:camera prst="orthographicFront">
              <a:rot lat="0" lon="0" rev="5400000"/>
            </a:camera>
            <a:lightRig rig="threePt" dir="t"/>
          </a:scene3d>
        </p:spPr>
        <p:txBody>
          <a:bodyPr wrap="non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NERVI</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LARINGEI</a:t>
            </a:r>
          </a:p>
        </p:txBody>
      </p:sp>
    </p:spTree>
    <p:extLst>
      <p:ext uri="{BB962C8B-B14F-4D97-AF65-F5344CB8AC3E}">
        <p14:creationId xmlns:p14="http://schemas.microsoft.com/office/powerpoint/2010/main" val="3815808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0" y="0"/>
            <a:ext cx="9144000" cy="77216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LARINGE: INNERVAZIONE</a:t>
            </a:r>
          </a:p>
        </p:txBody>
      </p:sp>
      <p:sp>
        <p:nvSpPr>
          <p:cNvPr id="46082" name="Rectangle 2"/>
          <p:cNvSpPr>
            <a:spLocks noGrp="1" noChangeArrowheads="1"/>
          </p:cNvSpPr>
          <p:nvPr>
            <p:ph type="body" idx="1"/>
          </p:nvPr>
        </p:nvSpPr>
        <p:spPr>
          <a:xfrm>
            <a:off x="599440" y="1031240"/>
            <a:ext cx="8046720" cy="5181600"/>
          </a:xfrm>
          <a:ln/>
        </p:spPr>
        <p:txBody>
          <a:bodyPr>
            <a:normAutofit/>
          </a:bodyPr>
          <a:lstStyle/>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opperplate" panose="02000504000000020004" pitchFamily="2" charset="77"/>
              </a:rPr>
              <a:t>L’ INNERVAZIONE deriva dal 10° Nervo Cranico (VAGO) con i NERVI</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opperplate" panose="02000504000000020004" pitchFamily="2" charset="77"/>
            </a:endParaRP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opperplate" panose="02000504000000020004" pitchFamily="2" charset="77"/>
              </a:rPr>
              <a:t>LARINGEI SUPERIORI</a:t>
            </a:r>
          </a:p>
          <a:p>
            <a:pPr marL="341313" indent="-341313">
              <a:spcBef>
                <a:spcPts val="700"/>
              </a:spcBef>
              <a:buClr>
                <a:schemeClr val="tx1"/>
              </a:buClr>
              <a:buFont typeface="Arial Black" panose="020B0A040201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opperplate" panose="02000504000000020004" pitchFamily="2" charset="77"/>
            </a:endParaRP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opperplate" panose="02000504000000020004" pitchFamily="2" charset="77"/>
              </a:rPr>
              <a:t>LARINGEI INFERIORI o RICORRENTI, così definiti perché si diramano dal Vago INFERIORMENTE alla Laringe e poi  risalgono per raggiungerla</a:t>
            </a:r>
          </a:p>
          <a:p>
            <a:pPr marL="341313" indent="-341313">
              <a:spcBef>
                <a:spcPts val="700"/>
              </a:spcBef>
              <a:buClr>
                <a:schemeClr val="tx1"/>
              </a:buClr>
              <a:buFont typeface="Arial Black" panose="020B0A040201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opperplate" panose="02000504000000020004" pitchFamily="2" charset="77"/>
            </a:endParaRPr>
          </a:p>
        </p:txBody>
      </p:sp>
    </p:spTree>
    <p:extLst>
      <p:ext uri="{BB962C8B-B14F-4D97-AF65-F5344CB8AC3E}">
        <p14:creationId xmlns:p14="http://schemas.microsoft.com/office/powerpoint/2010/main" val="24210178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79388" y="260350"/>
            <a:ext cx="8964612"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NASO ESTERNO e CAVITA’ NASALI</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225550"/>
            <a:ext cx="4110038" cy="2708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33825"/>
            <a:ext cx="4211638" cy="289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3924300"/>
            <a:ext cx="3635375" cy="293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32080" y="0"/>
            <a:ext cx="8940800" cy="981075"/>
          </a:xfrm>
        </p:spPr>
        <p:txBody>
          <a:bodyPr/>
          <a:lstStyle/>
          <a:p>
            <a:pPr algn="ctr"/>
            <a:r>
              <a:rPr lang="it-IT" altLang="it-IT" sz="3200" dirty="0">
                <a:latin typeface="Cooper Black" panose="0208090404030B020404" pitchFamily="18" charset="77"/>
              </a:rPr>
              <a:t>LARINGE</a:t>
            </a:r>
            <a:br>
              <a:rPr lang="it-IT" altLang="it-IT" sz="3200" dirty="0">
                <a:latin typeface="Cooper Black" panose="0208090404030B020404" pitchFamily="18" charset="77"/>
              </a:rPr>
            </a:br>
            <a:r>
              <a:rPr lang="it-IT" altLang="it-IT" sz="3200" dirty="0">
                <a:latin typeface="Cooper Black" panose="0208090404030B020404" pitchFamily="18" charset="77"/>
              </a:rPr>
              <a:t>ANATOMIA MICROSCOPICA</a:t>
            </a:r>
          </a:p>
        </p:txBody>
      </p:sp>
      <p:sp>
        <p:nvSpPr>
          <p:cNvPr id="103427" name="Rectangle 3"/>
          <p:cNvSpPr>
            <a:spLocks noGrp="1" noChangeArrowheads="1"/>
          </p:cNvSpPr>
          <p:nvPr>
            <p:ph type="body" idx="1"/>
          </p:nvPr>
        </p:nvSpPr>
        <p:spPr>
          <a:xfrm>
            <a:off x="843279" y="1196975"/>
            <a:ext cx="7335521" cy="5661025"/>
          </a:xfrm>
        </p:spPr>
        <p:txBody>
          <a:bodyPr>
            <a:normAutofit lnSpcReduction="10000"/>
          </a:bodyPr>
          <a:lstStyle/>
          <a:p>
            <a:r>
              <a:rPr lang="it-IT" altLang="it-IT" sz="2800" b="1" dirty="0">
                <a:latin typeface="Chalkboard" panose="03050602040202020205" pitchFamily="66" charset="77"/>
              </a:rPr>
              <a:t>TONACA MUCOSA: </a:t>
            </a:r>
          </a:p>
          <a:p>
            <a:pPr>
              <a:buFontTx/>
              <a:buChar char="-"/>
            </a:pPr>
            <a:r>
              <a:rPr lang="it-IT" altLang="it-IT" sz="2800" b="1" dirty="0">
                <a:latin typeface="Chalkboard" panose="03050602040202020205" pitchFamily="66" charset="77"/>
              </a:rPr>
              <a:t>Epitelio Cilindrico </a:t>
            </a:r>
            <a:r>
              <a:rPr lang="it-IT" altLang="it-IT" sz="2800" b="1" dirty="0" err="1">
                <a:latin typeface="Chalkboard" panose="03050602040202020205" pitchFamily="66" charset="77"/>
              </a:rPr>
              <a:t>Pseudostratificato</a:t>
            </a:r>
            <a:r>
              <a:rPr lang="it-IT" altLang="it-IT" sz="2800" b="1" dirty="0">
                <a:latin typeface="Chalkboard" panose="03050602040202020205" pitchFamily="66" charset="77"/>
              </a:rPr>
              <a:t> Ciliato con Cellule Mucipare Caliciformi. Sulle CORDE VOCALI VERE l’ epitelio è Pavimentoso Pluristratificato Non Cheratinizzato</a:t>
            </a:r>
          </a:p>
          <a:p>
            <a:pPr>
              <a:buFontTx/>
              <a:buChar char="-"/>
            </a:pPr>
            <a:r>
              <a:rPr lang="it-IT" altLang="it-IT" sz="2800" b="1" dirty="0">
                <a:latin typeface="Chalkboard" panose="03050602040202020205" pitchFamily="66" charset="77"/>
              </a:rPr>
              <a:t>Lamina Propria di Connettivo con Fibre Elastiche con Tonsilla Laringea (nel Ventricolo Laringeo) e Ghiandole Tubulo-Acinose Composte a Secrezione Muco-Sierosa</a:t>
            </a:r>
          </a:p>
          <a:p>
            <a:pPr>
              <a:buFontTx/>
              <a:buNone/>
            </a:pPr>
            <a:r>
              <a:rPr lang="it-IT" altLang="it-IT" sz="2800" b="1" dirty="0">
                <a:latin typeface="Chalkboard" panose="03050602040202020205" pitchFamily="66" charset="77"/>
              </a:rPr>
              <a:t>TONACA SOTTOMUCOSA, di Connettivo Lasso, più evidente nella porzione del Segmento Inferiore.</a:t>
            </a:r>
          </a:p>
          <a:p>
            <a:pPr>
              <a:buFontTx/>
              <a:buChar char="-"/>
            </a:pPr>
            <a:endParaRPr lang="it-IT" altLang="it-IT" sz="2800" dirty="0">
              <a:latin typeface="Arial" panose="020B0604020202020204" pitchFamily="34" charset="0"/>
            </a:endParaRPr>
          </a:p>
        </p:txBody>
      </p:sp>
    </p:spTree>
    <p:extLst>
      <p:ext uri="{BB962C8B-B14F-4D97-AF65-F5344CB8AC3E}">
        <p14:creationId xmlns:p14="http://schemas.microsoft.com/office/powerpoint/2010/main" val="1792007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Segnaposto contenuto 3" descr="05158.gif">
            <a:extLst>
              <a:ext uri="{FF2B5EF4-FFF2-40B4-BE49-F238E27FC236}">
                <a16:creationId xmlns:a16="http://schemas.microsoft.com/office/drawing/2014/main" id="{C7051452-7551-EB4B-B30D-EF6FD34752C9}"/>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26091" t="38119" r="28415" b="10478"/>
          <a:stretch/>
        </p:blipFill>
        <p:spPr>
          <a:xfrm>
            <a:off x="5666029" y="2976880"/>
            <a:ext cx="3477971" cy="3799840"/>
          </a:xfrm>
        </p:spPr>
      </p:pic>
      <p:pic>
        <p:nvPicPr>
          <p:cNvPr id="3" name="Segnaposto contenuto 3" descr="05158.gif">
            <a:extLst>
              <a:ext uri="{FF2B5EF4-FFF2-40B4-BE49-F238E27FC236}">
                <a16:creationId xmlns:a16="http://schemas.microsoft.com/office/drawing/2014/main" id="{C35C230B-9F59-CE4E-81A2-B4A7697F36F3}"/>
              </a:ext>
            </a:extLst>
          </p:cNvPr>
          <p:cNvPicPr>
            <a:picLocks noChangeAspect="1"/>
          </p:cNvPicPr>
          <p:nvPr/>
        </p:nvPicPr>
        <p:blipFill rotWithShape="1">
          <a:blip r:embed="rId2">
            <a:extLst>
              <a:ext uri="{28A0092B-C50C-407E-A947-70E740481C1C}">
                <a14:useLocalDpi xmlns:a14="http://schemas.microsoft.com/office/drawing/2010/main" val="0"/>
              </a:ext>
            </a:extLst>
          </a:blip>
          <a:srcRect l="33901" t="10199" r="37707" b="62485"/>
          <a:stretch/>
        </p:blipFill>
        <p:spPr>
          <a:xfrm>
            <a:off x="304823" y="822960"/>
            <a:ext cx="5537178" cy="5151120"/>
          </a:xfrm>
          <a:prstGeom prst="rect">
            <a:avLst/>
          </a:prstGeom>
        </p:spPr>
      </p:pic>
    </p:spTree>
    <p:extLst>
      <p:ext uri="{BB962C8B-B14F-4D97-AF65-F5344CB8AC3E}">
        <p14:creationId xmlns:p14="http://schemas.microsoft.com/office/powerpoint/2010/main" val="3393237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0" y="0"/>
            <a:ext cx="9144000" cy="7651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TRACHEA e BRONCHI EXTRAPOLMONARI</a:t>
            </a:r>
          </a:p>
        </p:txBody>
      </p:sp>
      <p:sp>
        <p:nvSpPr>
          <p:cNvPr id="16386" name="Rectangle 2"/>
          <p:cNvSpPr>
            <a:spLocks noGrp="1" noChangeArrowheads="1"/>
          </p:cNvSpPr>
          <p:nvPr>
            <p:ph type="body" idx="1"/>
          </p:nvPr>
        </p:nvSpPr>
        <p:spPr>
          <a:xfrm>
            <a:off x="0" y="1052513"/>
            <a:ext cx="5651500" cy="5616575"/>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pperplate Gothic Bold" panose="020E0705020206020404" pitchFamily="34" charset="77"/>
              </a:rPr>
              <a:t>La TRACHEA è un ORGANO CAVO, IMPARI e MEDIANO, che si estende dalla regione del COLLO al MEDIASTINO del Torace</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pperplate Gothic Bold" panose="020E0705020206020404" pitchFamily="34" charset="77"/>
              </a:rPr>
              <a:t>La sua impalcatura è data dalla sovrapposizione di 18-20 ANELLI di CARTILAGINE IALINA, incompleti posteriormente</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pperplate Gothic Bold" panose="020E0705020206020404" pitchFamily="34" charset="77"/>
              </a:rPr>
              <a:t>A livello della Vertebra T4, essa si biforca nei 2 BRONCHI EXTRAPOLMONARI</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r="51683" b="10182"/>
          <a:stretch>
            <a:fillRect/>
          </a:stretch>
        </p:blipFill>
        <p:spPr bwMode="auto">
          <a:xfrm>
            <a:off x="5532438" y="981075"/>
            <a:ext cx="3611562" cy="5876925"/>
          </a:xfrm>
          <a:prstGeom prst="rect">
            <a:avLst/>
          </a:prstGeom>
          <a:noFill/>
          <a:ln>
            <a:noFill/>
          </a:ln>
          <a:effectLst/>
          <a:extLst>
            <a:ext uri="{909E8E84-426E-40DD-AFC4-6F175D3DCCD1}">
              <a14:hiddenFill xmlns:a14="http://schemas.microsoft.com/office/drawing/2010/main">
                <a:blipFill dpi="0" rotWithShape="0">
                  <a:blip/>
                  <a:srcRect r="51683" b="1018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0" y="260350"/>
            <a:ext cx="9144000" cy="5873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STRUTTURA di TRACHEA e BRONCHI EXTRAPOLMONARI</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l="46092" t="1735" b="7506"/>
          <a:stretch>
            <a:fillRect/>
          </a:stretch>
        </p:blipFill>
        <p:spPr bwMode="auto">
          <a:xfrm>
            <a:off x="4951413" y="981075"/>
            <a:ext cx="4192587" cy="5876925"/>
          </a:xfrm>
          <a:prstGeom prst="rect">
            <a:avLst/>
          </a:prstGeom>
          <a:noFill/>
          <a:ln>
            <a:noFill/>
          </a:ln>
          <a:effectLst/>
          <a:extLst>
            <a:ext uri="{909E8E84-426E-40DD-AFC4-6F175D3DCCD1}">
              <a14:hiddenFill xmlns:a14="http://schemas.microsoft.com/office/drawing/2010/main">
                <a:blipFill dpi="0" rotWithShape="0">
                  <a:blip/>
                  <a:srcRect l="46092" t="1735" b="750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Text Box 3"/>
          <p:cNvSpPr txBox="1">
            <a:spLocks noChangeArrowheads="1"/>
          </p:cNvSpPr>
          <p:nvPr/>
        </p:nvSpPr>
        <p:spPr bwMode="auto">
          <a:xfrm>
            <a:off x="212523" y="981075"/>
            <a:ext cx="4392613" cy="5388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1800" b="1" dirty="0">
                <a:solidFill>
                  <a:schemeClr val="tx1"/>
                </a:solidFill>
                <a:latin typeface="Copperplate Gothic Bold" panose="020E0705020206020404" pitchFamily="34" charset="77"/>
              </a:rPr>
              <a:t>TONACA MUCOSA:</a:t>
            </a:r>
          </a:p>
          <a:p>
            <a:pPr>
              <a:buClrTx/>
              <a:buFontTx/>
              <a:buNone/>
            </a:pPr>
            <a:r>
              <a:rPr lang="it-IT" altLang="it-IT" sz="1800" b="1" dirty="0">
                <a:solidFill>
                  <a:schemeClr val="tx1"/>
                </a:solidFill>
                <a:latin typeface="Copperplate Gothic Bold" panose="020E0705020206020404" pitchFamily="34" charset="77"/>
              </a:rPr>
              <a:t>Epitelio Cilindrico </a:t>
            </a:r>
            <a:r>
              <a:rPr lang="it-IT" altLang="it-IT" sz="1800" b="1" dirty="0" err="1">
                <a:solidFill>
                  <a:schemeClr val="tx1"/>
                </a:solidFill>
                <a:latin typeface="Copperplate Gothic Bold" panose="020E0705020206020404" pitchFamily="34" charset="77"/>
              </a:rPr>
              <a:t>Pseudostratificato</a:t>
            </a:r>
            <a:r>
              <a:rPr lang="it-IT" altLang="it-IT" sz="1800" b="1" dirty="0">
                <a:solidFill>
                  <a:schemeClr val="tx1"/>
                </a:solidFill>
                <a:latin typeface="Copperplate Gothic Bold" panose="020E0705020206020404" pitchFamily="34" charset="77"/>
              </a:rPr>
              <a:t> Ciliato con Cellule Caliciformi Mucipare</a:t>
            </a:r>
          </a:p>
          <a:p>
            <a:pPr>
              <a:buClrTx/>
              <a:buFontTx/>
              <a:buNone/>
            </a:pPr>
            <a:r>
              <a:rPr lang="it-IT" altLang="it-IT" sz="1800" b="1" dirty="0">
                <a:solidFill>
                  <a:schemeClr val="tx1"/>
                </a:solidFill>
                <a:latin typeface="Copperplate Gothic Bold" panose="020E0705020206020404" pitchFamily="34" charset="77"/>
              </a:rPr>
              <a:t>Lamina Propria di Tessuto Connettivo Lasso </a:t>
            </a:r>
          </a:p>
          <a:p>
            <a:pPr>
              <a:buClrTx/>
              <a:buFontTx/>
              <a:buNone/>
            </a:pPr>
            <a:endParaRPr lang="it-IT" altLang="it-IT" sz="1800" b="1" dirty="0">
              <a:solidFill>
                <a:schemeClr val="tx1"/>
              </a:solidFill>
              <a:latin typeface="Copperplate Gothic Bold" panose="020E0705020206020404" pitchFamily="34" charset="77"/>
            </a:endParaRPr>
          </a:p>
          <a:p>
            <a:pPr>
              <a:buClrTx/>
              <a:buFontTx/>
              <a:buNone/>
            </a:pPr>
            <a:r>
              <a:rPr lang="it-IT" altLang="it-IT" sz="1800" b="1" dirty="0">
                <a:solidFill>
                  <a:schemeClr val="tx1"/>
                </a:solidFill>
                <a:latin typeface="Copperplate Gothic Bold" panose="020E0705020206020404" pitchFamily="34" charset="77"/>
              </a:rPr>
              <a:t>TONACA SOTTOMUCOSA</a:t>
            </a:r>
          </a:p>
          <a:p>
            <a:pPr>
              <a:buClrTx/>
              <a:buFontTx/>
              <a:buNone/>
            </a:pPr>
            <a:r>
              <a:rPr lang="it-IT" altLang="it-IT" sz="1800" b="1" dirty="0">
                <a:solidFill>
                  <a:schemeClr val="tx1"/>
                </a:solidFill>
                <a:latin typeface="Copperplate Gothic Bold" panose="020E0705020206020404" pitchFamily="34" charset="77"/>
              </a:rPr>
              <a:t>con Ghiandole a Secrezione Siero-Mucosa</a:t>
            </a:r>
          </a:p>
          <a:p>
            <a:pPr>
              <a:buClrTx/>
              <a:buFontTx/>
              <a:buNone/>
            </a:pPr>
            <a:endParaRPr lang="it-IT" altLang="it-IT" sz="1800" b="1" dirty="0">
              <a:solidFill>
                <a:schemeClr val="tx1"/>
              </a:solidFill>
              <a:latin typeface="Copperplate Gothic Bold" panose="020E0705020206020404" pitchFamily="34" charset="77"/>
            </a:endParaRPr>
          </a:p>
          <a:p>
            <a:pPr>
              <a:buClrTx/>
              <a:buFontTx/>
              <a:buNone/>
            </a:pPr>
            <a:r>
              <a:rPr lang="it-IT" altLang="it-IT" sz="1800" b="1" dirty="0">
                <a:solidFill>
                  <a:schemeClr val="tx1"/>
                </a:solidFill>
                <a:latin typeface="Copperplate Gothic Bold" panose="020E0705020206020404" pitchFamily="34" charset="77"/>
              </a:rPr>
              <a:t>ANELLO CARTILAGINEO IALINO</a:t>
            </a:r>
          </a:p>
          <a:p>
            <a:pPr>
              <a:buClrTx/>
              <a:buFontTx/>
              <a:buNone/>
            </a:pPr>
            <a:endParaRPr lang="it-IT" altLang="it-IT" sz="1800" b="1" dirty="0">
              <a:solidFill>
                <a:schemeClr val="tx1"/>
              </a:solidFill>
              <a:latin typeface="Copperplate Gothic Bold" panose="020E0705020206020404" pitchFamily="34" charset="77"/>
            </a:endParaRPr>
          </a:p>
          <a:p>
            <a:pPr>
              <a:buClrTx/>
              <a:buFontTx/>
              <a:buNone/>
            </a:pPr>
            <a:r>
              <a:rPr lang="it-IT" altLang="it-IT" sz="1800" b="1" dirty="0">
                <a:solidFill>
                  <a:schemeClr val="tx1"/>
                </a:solidFill>
                <a:latin typeface="Copperplate Gothic Bold" panose="020E0705020206020404" pitchFamily="34" charset="77"/>
              </a:rPr>
              <a:t>Nella parte posteriore dell’ anello (incompleto) si trova TESSUTO FIBROELASTICO in rapporto con Tessuto MUSCOLARE LISCIO (MUSCOLO TRACHEALE</a:t>
            </a:r>
            <a:r>
              <a:rPr lang="it-IT" altLang="it-IT" sz="2000" b="1" dirty="0">
                <a:solidFill>
                  <a:schemeClr val="tx1"/>
                </a:solidFill>
                <a:latin typeface="Copperplate Gothic Bold" panose="020E0705020206020404" pitchFamily="34" charset="77"/>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48263" cy="337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398838"/>
            <a:ext cx="4643437" cy="3459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68C3A1-07B4-1D42-839E-0EFEEDA5D701}"/>
              </a:ext>
            </a:extLst>
          </p:cNvPr>
          <p:cNvSpPr>
            <a:spLocks noGrp="1"/>
          </p:cNvSpPr>
          <p:nvPr>
            <p:ph type="title"/>
          </p:nvPr>
        </p:nvSpPr>
        <p:spPr>
          <a:xfrm>
            <a:off x="683568" y="2564904"/>
            <a:ext cx="7767638" cy="1430338"/>
          </a:xfrm>
        </p:spPr>
        <p:txBody>
          <a:bodyPr/>
          <a:lstStyle/>
          <a:p>
            <a:r>
              <a:rPr lang="it-IT" sz="4000" b="1" dirty="0" err="1">
                <a:solidFill>
                  <a:schemeClr val="tx1"/>
                </a:solidFill>
                <a:latin typeface="Gurmukhi MN" panose="02020600050405020304" pitchFamily="18" charset="0"/>
                <a:cs typeface="Gurmukhi MN" panose="02020600050405020304" pitchFamily="18" charset="0"/>
              </a:rPr>
              <a:t>P</a:t>
            </a:r>
            <a:r>
              <a:rPr lang="it-IT" sz="4000" b="1" dirty="0">
                <a:solidFill>
                  <a:schemeClr val="tx1"/>
                </a:solidFill>
                <a:latin typeface="Gurmukhi MN" panose="02020600050405020304" pitchFamily="18" charset="0"/>
                <a:cs typeface="Gurmukhi MN" panose="02020600050405020304" pitchFamily="18" charset="0"/>
              </a:rPr>
              <a:t> O L M O </a:t>
            </a:r>
            <a:r>
              <a:rPr lang="it-IT" sz="4000" b="1" dirty="0" err="1">
                <a:solidFill>
                  <a:schemeClr val="tx1"/>
                </a:solidFill>
                <a:latin typeface="Gurmukhi MN" panose="02020600050405020304" pitchFamily="18" charset="0"/>
                <a:cs typeface="Gurmukhi MN" panose="02020600050405020304" pitchFamily="18" charset="0"/>
              </a:rPr>
              <a:t>N</a:t>
            </a:r>
            <a:r>
              <a:rPr lang="it-IT" sz="4000" b="1" dirty="0">
                <a:solidFill>
                  <a:schemeClr val="tx1"/>
                </a:solidFill>
                <a:latin typeface="Gurmukhi MN" panose="02020600050405020304" pitchFamily="18" charset="0"/>
                <a:cs typeface="Gurmukhi MN" panose="02020600050405020304" pitchFamily="18" charset="0"/>
              </a:rPr>
              <a:t> I</a:t>
            </a:r>
          </a:p>
        </p:txBody>
      </p:sp>
    </p:spTree>
    <p:extLst>
      <p:ext uri="{BB962C8B-B14F-4D97-AF65-F5344CB8AC3E}">
        <p14:creationId xmlns:p14="http://schemas.microsoft.com/office/powerpoint/2010/main" val="1555775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228600" y="0"/>
            <a:ext cx="8915400" cy="8382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p>
        </p:txBody>
      </p:sp>
      <p:pic>
        <p:nvPicPr>
          <p:cNvPr id="19458" name="Picture 2"/>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1524000" y="909638"/>
            <a:ext cx="6581775" cy="594836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0" y="19583"/>
            <a:ext cx="91440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p>
        </p:txBody>
      </p:sp>
      <p:sp>
        <p:nvSpPr>
          <p:cNvPr id="20482" name="Rectangle 2"/>
          <p:cNvSpPr>
            <a:spLocks noGrp="1" noChangeArrowheads="1"/>
          </p:cNvSpPr>
          <p:nvPr>
            <p:ph type="body" idx="1"/>
          </p:nvPr>
        </p:nvSpPr>
        <p:spPr>
          <a:xfrm>
            <a:off x="755576" y="836712"/>
            <a:ext cx="7848872" cy="5410200"/>
          </a:xfrm>
          <a:ln/>
        </p:spPr>
        <p:txBody>
          <a:bodyPr/>
          <a:lstStyle/>
          <a:p>
            <a:pPr marL="0" indent="0">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omic Sans MS" panose="030F0902030302020204" pitchFamily="66" charset="0"/>
              </a:rPr>
              <a:t>Sono ORGANI PIENI, PARI, in cui avvengono gli SCAMBI GASSOSI tra ARIA e SANGUE, al fine di garantirne l’ Ossigenazione e l’ Asportazione dell’ Anidride Carbonica.</a:t>
            </a:r>
          </a:p>
          <a:p>
            <a:pPr marL="341313" indent="-338138">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600" b="1" dirty="0">
              <a:solidFill>
                <a:schemeClr val="tx1"/>
              </a:solidFill>
              <a:latin typeface="Comic Sans MS" panose="030F0902030302020204" pitchFamily="66" charset="0"/>
            </a:endParaRPr>
          </a:p>
          <a:p>
            <a:pPr marL="0" indent="0">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omic Sans MS" panose="030F0902030302020204" pitchFamily="66" charset="0"/>
              </a:rPr>
              <a:t>Sono contenuti nelle LOGGE PLEURO-POLMONARI della CAVITA’ TORACICA, che, a loro volta, sono separate dalla interposizione del MEDIASTINO.</a:t>
            </a:r>
          </a:p>
          <a:p>
            <a:pPr marL="0" indent="0">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omic Sans MS" panose="030F0902030302020204" pitchFamily="66" charset="0"/>
              </a:rPr>
              <a:t>Riferimenti Scheletrici: l’ APICE POLMONARE »sconfina» nella Regione Cervicale SUPERIORMENTE alla 1ma Costa. La BASE corrisponde alla 7ma Costa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1528763" y="228600"/>
            <a:ext cx="6537325" cy="662940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250930" y="221408"/>
            <a:ext cx="93726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ANATOMIA  MACROSCOPICA</a:t>
            </a:r>
          </a:p>
        </p:txBody>
      </p:sp>
      <p:sp>
        <p:nvSpPr>
          <p:cNvPr id="25602" name="Rectangle 2"/>
          <p:cNvSpPr>
            <a:spLocks noGrp="1" noChangeArrowheads="1"/>
          </p:cNvSpPr>
          <p:nvPr>
            <p:ph type="body" idx="1"/>
          </p:nvPr>
        </p:nvSpPr>
        <p:spPr>
          <a:xfrm>
            <a:off x="827584" y="1004503"/>
            <a:ext cx="7992888" cy="5661248"/>
          </a:xfrm>
          <a:ln/>
        </p:spPr>
        <p:txBody>
          <a:bodyPr/>
          <a:lstStyle/>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600" b="1" dirty="0">
                <a:solidFill>
                  <a:schemeClr val="tx1"/>
                </a:solidFill>
                <a:latin typeface="Comic Sans MS" panose="030F0902030302020204" pitchFamily="66" charset="0"/>
              </a:rPr>
              <a:t>Il Polmone DESTRO ha un peso sui 680 g, mentre il SINISTRO attorno ai 620 g.</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6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600" b="1" dirty="0">
                <a:solidFill>
                  <a:schemeClr val="tx1"/>
                </a:solidFill>
                <a:latin typeface="Comic Sans MS" panose="030F0902030302020204" pitchFamily="66" charset="0"/>
              </a:rPr>
              <a:t>Il Volume Totale di aria presente nei due polmoni è circa 1500 cm</a:t>
            </a:r>
            <a:r>
              <a:rPr lang="it-IT" altLang="it-IT" sz="2600" b="1" baseline="30000" dirty="0">
                <a:solidFill>
                  <a:schemeClr val="tx1"/>
                </a:solidFill>
                <a:latin typeface="Comic Sans MS" panose="030F0902030302020204" pitchFamily="66" charset="0"/>
              </a:rPr>
              <a:t>3</a:t>
            </a:r>
            <a:r>
              <a:rPr lang="it-IT" altLang="it-IT" sz="2600" b="1" dirty="0">
                <a:solidFill>
                  <a:schemeClr val="tx1"/>
                </a:solidFill>
                <a:latin typeface="Comic Sans MS" panose="030F0902030302020204" pitchFamily="66" charset="0"/>
              </a:rPr>
              <a:t>.</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6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600" b="1" dirty="0">
                <a:solidFill>
                  <a:schemeClr val="tx1"/>
                </a:solidFill>
                <a:latin typeface="Comic Sans MS" panose="030F0902030302020204" pitchFamily="66" charset="0"/>
              </a:rPr>
              <a:t>Hanno una consistenza molle e spugnosa.</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6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600" b="1" dirty="0">
                <a:solidFill>
                  <a:schemeClr val="tx1"/>
                </a:solidFill>
                <a:latin typeface="Comic Sans MS" panose="030F0902030302020204" pitchFamily="66" charset="0"/>
              </a:rPr>
              <a:t>Il COLORE varia da ROSSO BRUNO alla nascita, a ROSEO nel bambino, BIANCASTRO nell’ adulto ad un COLORE PIU’ SCURO nell’ età più AVANZATA causa ANTRACOSI (da particelle CARBONIOSE inalate)</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b="1" dirty="0">
              <a:solidFill>
                <a:schemeClr val="tx1"/>
              </a:solidFill>
              <a:latin typeface="Comic Sans MS" panose="030F0902030302020204" pitchFamily="66" charset="0"/>
            </a:endParaRPr>
          </a:p>
          <a:p>
            <a:pPr marL="341313" indent="-336550">
              <a:spcBef>
                <a:spcPts val="7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dirty="0">
              <a:latin typeface="Arial Black" panose="020B0A04020102020204" pitchFamily="34" charset="0"/>
            </a:endParaRPr>
          </a:p>
        </p:txBody>
      </p:sp>
    </p:spTree>
    <p:extLst>
      <p:ext uri="{BB962C8B-B14F-4D97-AF65-F5344CB8AC3E}">
        <p14:creationId xmlns:p14="http://schemas.microsoft.com/office/powerpoint/2010/main" val="35841778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CD1DA8-0007-4B4A-BBDB-FE169F84AB59}"/>
              </a:ext>
            </a:extLst>
          </p:cNvPr>
          <p:cNvSpPr>
            <a:spLocks noGrp="1"/>
          </p:cNvSpPr>
          <p:nvPr>
            <p:ph type="title"/>
          </p:nvPr>
        </p:nvSpPr>
        <p:spPr>
          <a:xfrm>
            <a:off x="0" y="170745"/>
            <a:ext cx="9144000" cy="1430338"/>
          </a:xfrm>
        </p:spPr>
        <p:txBody>
          <a:bodyPr/>
          <a:lstStyle/>
          <a:p>
            <a:r>
              <a:rPr lang="it-IT" sz="3200" b="1" dirty="0">
                <a:solidFill>
                  <a:schemeClr val="tx1"/>
                </a:solidFill>
                <a:latin typeface="Gurmukhi MN" panose="02020600050405020304" pitchFamily="18" charset="0"/>
                <a:cs typeface="Gurmukhi MN" panose="02020600050405020304" pitchFamily="18" charset="0"/>
              </a:rPr>
              <a:t>NASO</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(Naso Esterno, Piramide Nasale)</a:t>
            </a:r>
          </a:p>
        </p:txBody>
      </p:sp>
      <p:sp>
        <p:nvSpPr>
          <p:cNvPr id="3" name="Segnaposto contenuto 2">
            <a:extLst>
              <a:ext uri="{FF2B5EF4-FFF2-40B4-BE49-F238E27FC236}">
                <a16:creationId xmlns:a16="http://schemas.microsoft.com/office/drawing/2014/main" id="{25FB2193-2800-174C-83D7-3F6E1842E318}"/>
              </a:ext>
            </a:extLst>
          </p:cNvPr>
          <p:cNvSpPr>
            <a:spLocks noGrp="1"/>
          </p:cNvSpPr>
          <p:nvPr>
            <p:ph idx="1"/>
          </p:nvPr>
        </p:nvSpPr>
        <p:spPr>
          <a:xfrm>
            <a:off x="120163" y="1628800"/>
            <a:ext cx="9036496" cy="5414453"/>
          </a:xfrm>
        </p:spPr>
        <p:txBody>
          <a:bodyPr/>
          <a:lstStyle/>
          <a:p>
            <a:r>
              <a:rPr lang="it-IT" sz="2800" dirty="0">
                <a:solidFill>
                  <a:schemeClr val="tx1"/>
                </a:solidFill>
                <a:latin typeface="Copperplate Gothic Bold" panose="020E0705020206020404" pitchFamily="34" charset="77"/>
              </a:rPr>
              <a:t>È una Struttura IMPARI e MEDIANA che delimita anteriormente il VESTIBOLO delle CAVITA’ NASALI. Ha una forma Piramidale e presenta un’ impalcatura costituita dalle CARTILAGINI del SETTO NASALE, ALARI e LATERALI, nonché da TESSUTO FIBRO-ADIPOSO. Tutto ciò si inserisce alle Ossa Nasali ed all’ OSSO MASCELLARE.</a:t>
            </a:r>
          </a:p>
        </p:txBody>
      </p:sp>
    </p:spTree>
    <p:extLst>
      <p:ext uri="{BB962C8B-B14F-4D97-AF65-F5344CB8AC3E}">
        <p14:creationId xmlns:p14="http://schemas.microsoft.com/office/powerpoint/2010/main" val="2468973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0" y="0"/>
            <a:ext cx="9144000" cy="10683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ANATOMIA  MACROSCOPICA</a:t>
            </a:r>
            <a:endParaRPr lang="it-IT" altLang="it-IT" sz="3200" dirty="0">
              <a:solidFill>
                <a:schemeClr val="tx1"/>
              </a:solidFill>
              <a:latin typeface="Arial Black" panose="020B0A04020102020204" pitchFamily="34" charset="0"/>
            </a:endParaRPr>
          </a:p>
        </p:txBody>
      </p:sp>
      <p:sp>
        <p:nvSpPr>
          <p:cNvPr id="27650" name="Rectangle 2"/>
          <p:cNvSpPr>
            <a:spLocks noGrp="1" noChangeArrowheads="1"/>
          </p:cNvSpPr>
          <p:nvPr>
            <p:ph type="body" idx="1"/>
          </p:nvPr>
        </p:nvSpPr>
        <p:spPr>
          <a:xfrm>
            <a:off x="467544" y="1089483"/>
            <a:ext cx="8208912" cy="5638800"/>
          </a:xfrm>
          <a:ln/>
        </p:spPr>
        <p:txBody>
          <a:bodyPr/>
          <a:lstStyle/>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La loro FORMA può essere schematizzata come un  CONO in cui sia asportata la PARTE MEDIALE, per mezzo di un piano di taglio VERTICALE, CONCAVO MEDIALMENTE ed OBLIQUO IN AVANTI ed IN FUORI</a:t>
            </a:r>
          </a:p>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Vi si distinguono:</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 BASE o FACCIA DIAFRAMMATICA</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 APICE (che si localizza nella REGIONE </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CERVICALE)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 FACCIA LATERALE (o COSTOVERTEBRALE)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 FACCIA MEDIALE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- 3 MARGINI (anteriore, posteriore, </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inferiore)</a:t>
            </a:r>
          </a:p>
          <a:p>
            <a:pPr marL="339725" indent="-336550">
              <a:lnSpc>
                <a:spcPct val="90000"/>
              </a:lnSpc>
              <a:spcBef>
                <a:spcPts val="7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dirty="0">
                <a:solidFill>
                  <a:schemeClr val="tx1"/>
                </a:solidFill>
                <a:latin typeface="Arial Black" panose="020B0A04020102020204" pitchFamily="34" charset="0"/>
              </a:rPr>
              <a:t>  </a:t>
            </a:r>
          </a:p>
        </p:txBody>
      </p:sp>
    </p:spTree>
    <p:extLst>
      <p:ext uri="{BB962C8B-B14F-4D97-AF65-F5344CB8AC3E}">
        <p14:creationId xmlns:p14="http://schemas.microsoft.com/office/powerpoint/2010/main" val="4621209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0" y="0"/>
            <a:ext cx="9144000" cy="9144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SUPERFICIE DEI POLMONI</a:t>
            </a:r>
          </a:p>
        </p:txBody>
      </p:sp>
      <p:sp>
        <p:nvSpPr>
          <p:cNvPr id="38914" name="Rectangle 2"/>
          <p:cNvSpPr>
            <a:spLocks noGrp="1" noChangeArrowheads="1"/>
          </p:cNvSpPr>
          <p:nvPr>
            <p:ph type="body" idx="1"/>
          </p:nvPr>
        </p:nvSpPr>
        <p:spPr>
          <a:xfrm>
            <a:off x="0" y="985838"/>
            <a:ext cx="5795963" cy="5867400"/>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omic Sans MS" panose="030F0902030302020204" pitchFamily="66" charset="0"/>
              </a:rPr>
              <a:t>La superficie dei POLMONI è percorsa da SCISSURE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800" b="1" dirty="0">
              <a:solidFill>
                <a:schemeClr val="tx1"/>
              </a:solidFill>
              <a:latin typeface="Comic Sans MS" panose="030F0902030302020204" pitchFamily="66" charset="0"/>
            </a:endParaRP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omic Sans MS" panose="030F0902030302020204" pitchFamily="66" charset="0"/>
              </a:rPr>
              <a:t>Il POLMONE DESTRO presenta DUE SCISSURE che lo dividono in TRE LOBI (Superiore, Medio, Inferiore)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omic Sans MS" panose="030F0902030302020204" pitchFamily="66" charset="0"/>
              </a:rPr>
              <a:t>Il POLMONE SINISTRO presenta UNA SOLA SCISSURA che lo divide in DUE LOBI (Superiore, Inferiore). </a:t>
            </a:r>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t="7762"/>
          <a:stretch>
            <a:fillRect/>
          </a:stretch>
        </p:blipFill>
        <p:spPr bwMode="auto">
          <a:xfrm>
            <a:off x="5554663" y="1773238"/>
            <a:ext cx="3589337" cy="4292600"/>
          </a:xfrm>
          <a:prstGeom prst="rect">
            <a:avLst/>
          </a:prstGeom>
          <a:noFill/>
          <a:ln>
            <a:noFill/>
          </a:ln>
          <a:effectLst/>
          <a:extLst>
            <a:ext uri="{909E8E84-426E-40DD-AFC4-6F175D3DCCD1}">
              <a14:hiddenFill xmlns:a14="http://schemas.microsoft.com/office/drawing/2010/main">
                <a:blipFill dpi="0" rotWithShape="0">
                  <a:blip/>
                  <a:srcRect t="776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563801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0" y="236538"/>
            <a:ext cx="6228184" cy="9144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FACCIA LATERALE DEL POLMONE DESTRO</a:t>
            </a:r>
          </a:p>
        </p:txBody>
      </p:sp>
      <p:sp>
        <p:nvSpPr>
          <p:cNvPr id="31746" name="Rectangle 2"/>
          <p:cNvSpPr>
            <a:spLocks noGrp="1" noChangeArrowheads="1"/>
          </p:cNvSpPr>
          <p:nvPr>
            <p:ph type="body" idx="1"/>
          </p:nvPr>
        </p:nvSpPr>
        <p:spPr>
          <a:xfrm>
            <a:off x="665820" y="1395412"/>
            <a:ext cx="4896544" cy="5462588"/>
          </a:xfrm>
          <a:ln/>
        </p:spPr>
        <p:txBody>
          <a:bodyPr/>
          <a:lstStyle/>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È percorsa da SCISSURE o FESSURE che si approfondano fino a livello dell’ ILO</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1950" dirty="0">
              <a:solidFill>
                <a:schemeClr val="tx1"/>
              </a:solidFill>
              <a:latin typeface="Arial Black" panose="020B0A04020102020204" pitchFamily="34" charset="0"/>
            </a:endParaRPr>
          </a:p>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Esse suddividono l’ organo in LOBI</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1950" dirty="0">
              <a:solidFill>
                <a:schemeClr val="tx1"/>
              </a:solidFill>
              <a:latin typeface="Arial Black" panose="020B0A04020102020204" pitchFamily="34" charset="0"/>
            </a:endParaRPr>
          </a:p>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A DESTRA le SCISSURE sono DUE:</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1950" dirty="0">
              <a:solidFill>
                <a:schemeClr val="tx1"/>
              </a:solidFill>
              <a:latin typeface="Arial Black" panose="020B0A04020102020204" pitchFamily="34" charset="0"/>
            </a:endParaRP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  - PRINCIPALE od OBLIQUA: origina dall’ ILO e si porta poi obliquamente ed in basso fino alla BASE</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1950" dirty="0">
              <a:solidFill>
                <a:schemeClr val="tx1"/>
              </a:solidFill>
              <a:latin typeface="Arial Black" panose="020B0A04020102020204" pitchFamily="34" charset="0"/>
            </a:endParaRP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  - SECONDARIA od ORIZZONTALE: si stacca sulla faccia laterale e termina all’ ILO</a:t>
            </a: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l="17909" t="3117" r="53094" b="55489"/>
          <a:stretch>
            <a:fillRect/>
          </a:stretch>
        </p:blipFill>
        <p:spPr bwMode="auto">
          <a:xfrm>
            <a:off x="5738813" y="0"/>
            <a:ext cx="3405187" cy="3573463"/>
          </a:xfrm>
          <a:prstGeom prst="rect">
            <a:avLst/>
          </a:prstGeom>
          <a:noFill/>
          <a:ln>
            <a:noFill/>
          </a:ln>
          <a:effectLst/>
          <a:extLst>
            <a:ext uri="{909E8E84-426E-40DD-AFC4-6F175D3DCCD1}">
              <a14:hiddenFill xmlns:a14="http://schemas.microsoft.com/office/drawing/2010/main">
                <a:blipFill dpi="0" rotWithShape="0">
                  <a:blip/>
                  <a:srcRect l="17909" t="3117" r="53094" b="5548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8" name="Picture 4"/>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19164" r="43037" b="50815"/>
          <a:stretch>
            <a:fillRect/>
          </a:stretch>
        </p:blipFill>
        <p:spPr bwMode="auto">
          <a:xfrm>
            <a:off x="5724525" y="3521075"/>
            <a:ext cx="3419475" cy="3336925"/>
          </a:xfrm>
          <a:prstGeom prst="rect">
            <a:avLst/>
          </a:prstGeom>
          <a:noFill/>
          <a:ln>
            <a:noFill/>
          </a:ln>
          <a:effectLst/>
          <a:extLst>
            <a:ext uri="{909E8E84-426E-40DD-AFC4-6F175D3DCCD1}">
              <a14:hiddenFill xmlns:a14="http://schemas.microsoft.com/office/drawing/2010/main">
                <a:blipFill dpi="0" rotWithShape="0">
                  <a:blip>
                    <a:lum bright="-6000" contrast="6000"/>
                  </a:blip>
                  <a:srcRect l="19164" r="43037" b="5081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164254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0" y="0"/>
            <a:ext cx="9144000" cy="8382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FACCIA LATERALE DEL POLMONE SINISTRO</a:t>
            </a:r>
          </a:p>
        </p:txBody>
      </p:sp>
      <p:sp>
        <p:nvSpPr>
          <p:cNvPr id="32770" name="Rectangle 2"/>
          <p:cNvSpPr>
            <a:spLocks noGrp="1" noChangeArrowheads="1"/>
          </p:cNvSpPr>
          <p:nvPr>
            <p:ph type="body" idx="1"/>
          </p:nvPr>
        </p:nvSpPr>
        <p:spPr>
          <a:xfrm>
            <a:off x="467544" y="914400"/>
            <a:ext cx="4824536" cy="5943600"/>
          </a:xfrm>
          <a:ln/>
        </p:spPr>
        <p:txBody>
          <a:bodyPr/>
          <a:lstStyle/>
          <a:p>
            <a:pPr marL="341313" indent="-336550">
              <a:spcBef>
                <a:spcPts val="7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dirty="0">
              <a:latin typeface="Arial Black" panose="020B0A04020102020204" pitchFamily="34" charset="0"/>
            </a:endParaRPr>
          </a:p>
          <a:p>
            <a:pPr marL="4763" indent="0" algn="ctr">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800" b="1" dirty="0">
                <a:solidFill>
                  <a:schemeClr val="tx1"/>
                </a:solidFill>
                <a:latin typeface="Comic Sans MS" panose="030F0902030302020204" pitchFamily="66" charset="0"/>
              </a:rPr>
              <a:t>Il POLMONE SINISTRO presenta la SOLA SCISSURA che corrisponde alla scissura obliqua del polmone destro</a:t>
            </a:r>
          </a:p>
          <a:p>
            <a:pPr marL="4763" indent="0" algn="ctr">
              <a:spcBef>
                <a:spcPts val="700"/>
              </a:spcBef>
              <a:buClrTx/>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b="1" dirty="0">
              <a:solidFill>
                <a:schemeClr val="tx1"/>
              </a:solidFill>
              <a:latin typeface="Comic Sans MS" panose="030F0902030302020204" pitchFamily="66" charset="0"/>
            </a:endParaRPr>
          </a:p>
          <a:p>
            <a:pPr marL="4763" indent="0" algn="ctr">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800" b="1" dirty="0">
                <a:solidFill>
                  <a:schemeClr val="tx1"/>
                </a:solidFill>
                <a:latin typeface="Comic Sans MS" panose="030F0902030302020204" pitchFamily="66" charset="0"/>
              </a:rPr>
              <a:t>Pertanto, viene suddiviso in 2 LOBI</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l="49991" t="3384" r="19183" b="54132"/>
          <a:stretch>
            <a:fillRect/>
          </a:stretch>
        </p:blipFill>
        <p:spPr bwMode="auto">
          <a:xfrm>
            <a:off x="6037263" y="692150"/>
            <a:ext cx="3106737" cy="3097213"/>
          </a:xfrm>
          <a:prstGeom prst="rect">
            <a:avLst/>
          </a:prstGeom>
          <a:noFill/>
          <a:ln>
            <a:noFill/>
          </a:ln>
          <a:effectLst/>
          <a:extLst>
            <a:ext uri="{909E8E84-426E-40DD-AFC4-6F175D3DCCD1}">
              <a14:hiddenFill xmlns:a14="http://schemas.microsoft.com/office/drawing/2010/main">
                <a:blipFill dpi="0" rotWithShape="0">
                  <a:blip/>
                  <a:srcRect l="49991" t="3384" r="19183" b="5413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4"/>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20103" t="51788" r="44958" b="3412"/>
          <a:stretch>
            <a:fillRect/>
          </a:stretch>
        </p:blipFill>
        <p:spPr bwMode="auto">
          <a:xfrm>
            <a:off x="6011863" y="3846513"/>
            <a:ext cx="3132137" cy="3011487"/>
          </a:xfrm>
          <a:prstGeom prst="rect">
            <a:avLst/>
          </a:prstGeom>
          <a:noFill/>
          <a:ln>
            <a:noFill/>
          </a:ln>
          <a:effectLst/>
          <a:extLst>
            <a:ext uri="{909E8E84-426E-40DD-AFC4-6F175D3DCCD1}">
              <a14:hiddenFill xmlns:a14="http://schemas.microsoft.com/office/drawing/2010/main">
                <a:blipFill dpi="0" rotWithShape="0">
                  <a:blip>
                    <a:lum bright="-6000" contrast="6000"/>
                  </a:blip>
                  <a:srcRect l="20103" t="51788" r="44958" b="341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344695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0" y="0"/>
            <a:ext cx="91440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 FACCIA MEDIALE</a:t>
            </a:r>
          </a:p>
        </p:txBody>
      </p:sp>
      <p:sp>
        <p:nvSpPr>
          <p:cNvPr id="28674" name="Rectangle 2"/>
          <p:cNvSpPr>
            <a:spLocks noGrp="1" noChangeArrowheads="1"/>
          </p:cNvSpPr>
          <p:nvPr>
            <p:ph type="body" idx="1"/>
          </p:nvPr>
        </p:nvSpPr>
        <p:spPr>
          <a:xfrm>
            <a:off x="0" y="533400"/>
            <a:ext cx="4643438" cy="6324600"/>
          </a:xfrm>
          <a:ln/>
        </p:spPr>
        <p:txBody>
          <a:bodyPr/>
          <a:lstStyle/>
          <a:p>
            <a:pPr marL="341313" indent="-336550">
              <a:lnSpc>
                <a:spcPct val="9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400" dirty="0">
              <a:latin typeface="Arial Black" panose="020B0A04020102020204" pitchFamily="34" charset="0"/>
            </a:endParaRP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È rivolta verso il MEDIASTINO</a:t>
            </a: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Concava, verticale, e delimitata dai MARGINI ANTERIORE e POSTERIORE</a:t>
            </a: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In prossimità del margine posteriore c’è l’ ILO, dove la PLEURA PARIETALE si «riflette» (trapassa) in quella VISCERALE, andando a formare i LEGAMENTI POLMONARI</a:t>
            </a: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FOSSA CARDIACA: davanti ed inferiormente all’ ILO, più profonda a SINISTRA</a:t>
            </a: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DOCCE per:    V. AZYGOS (dx)</a:t>
            </a:r>
          </a:p>
          <a:p>
            <a:pPr marL="4763" indent="0">
              <a:lnSpc>
                <a:spcPct val="90000"/>
              </a:lnSpc>
              <a:spcBef>
                <a:spcPts val="600"/>
              </a:spcBef>
              <a:buClrTx/>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                 AORTA (</a:t>
            </a:r>
            <a:r>
              <a:rPr lang="it-IT" altLang="it-IT" sz="2100" b="1" dirty="0" err="1">
                <a:solidFill>
                  <a:schemeClr val="tx1"/>
                </a:solidFill>
                <a:latin typeface="Chalkboard SE" panose="03050602040202020205" pitchFamily="66" charset="77"/>
              </a:rPr>
              <a:t>sn</a:t>
            </a:r>
            <a:r>
              <a:rPr lang="it-IT" altLang="it-IT" sz="2100" b="1" dirty="0">
                <a:solidFill>
                  <a:schemeClr val="tx1"/>
                </a:solidFill>
                <a:latin typeface="Chalkboard SE" panose="03050602040202020205" pitchFamily="66" charset="77"/>
              </a:rPr>
              <a:t>)</a:t>
            </a:r>
          </a:p>
          <a:p>
            <a:pPr marL="4763" indent="0">
              <a:lnSpc>
                <a:spcPct val="90000"/>
              </a:lnSpc>
              <a:spcBef>
                <a:spcPts val="600"/>
              </a:spcBef>
              <a:buClrTx/>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                 V. CAVA SUP. (dx)</a:t>
            </a:r>
          </a:p>
          <a:p>
            <a:pPr marL="4763" indent="0">
              <a:lnSpc>
                <a:spcPct val="90000"/>
              </a:lnSpc>
              <a:spcBef>
                <a:spcPts val="600"/>
              </a:spcBef>
              <a:buClrTx/>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                 V. ANONIMA SN (</a:t>
            </a:r>
            <a:r>
              <a:rPr lang="it-IT" altLang="it-IT" sz="2100" b="1" dirty="0" err="1">
                <a:solidFill>
                  <a:schemeClr val="tx1"/>
                </a:solidFill>
                <a:latin typeface="Chalkboard SE" panose="03050602040202020205" pitchFamily="66" charset="77"/>
              </a:rPr>
              <a:t>sn</a:t>
            </a:r>
            <a:r>
              <a:rPr lang="it-IT" altLang="it-IT" sz="2100" b="1" dirty="0">
                <a:solidFill>
                  <a:schemeClr val="tx1"/>
                </a:solidFill>
                <a:latin typeface="Chalkboard SE" panose="03050602040202020205" pitchFamily="66" charset="77"/>
              </a:rPr>
              <a:t>)</a:t>
            </a:r>
          </a:p>
          <a:p>
            <a:pPr marL="341313" indent="-336550">
              <a:lnSpc>
                <a:spcPct val="9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400" dirty="0">
                <a:latin typeface="Arial Black" panose="020B0A04020102020204" pitchFamily="34" charset="0"/>
              </a:rPr>
              <a:t>                 </a:t>
            </a:r>
          </a:p>
          <a:p>
            <a:pPr marL="341313" indent="-336550">
              <a:lnSpc>
                <a:spcPct val="9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400" dirty="0">
              <a:latin typeface="Arial Black" panose="020B0A04020102020204" pitchFamily="34" charset="0"/>
            </a:endParaRPr>
          </a:p>
        </p:txBody>
      </p:sp>
      <p:pic>
        <p:nvPicPr>
          <p:cNvPr id="28675"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19164" r="20226" b="3412"/>
          <a:stretch>
            <a:fillRect/>
          </a:stretch>
        </p:blipFill>
        <p:spPr bwMode="auto">
          <a:xfrm>
            <a:off x="4535488" y="765175"/>
            <a:ext cx="4608512" cy="5903913"/>
          </a:xfrm>
          <a:prstGeom prst="rect">
            <a:avLst/>
          </a:prstGeom>
          <a:noFill/>
          <a:ln>
            <a:noFill/>
          </a:ln>
          <a:effectLst/>
          <a:extLst>
            <a:ext uri="{909E8E84-426E-40DD-AFC4-6F175D3DCCD1}">
              <a14:hiddenFill xmlns:a14="http://schemas.microsoft.com/office/drawing/2010/main">
                <a:blipFill dpi="0" rotWithShape="0">
                  <a:blip>
                    <a:lum bright="-6000" contrast="6000"/>
                  </a:blip>
                  <a:srcRect l="19164" r="20226" b="341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 Box 4"/>
          <p:cNvSpPr txBox="1">
            <a:spLocks noChangeArrowheads="1"/>
          </p:cNvSpPr>
          <p:nvPr/>
        </p:nvSpPr>
        <p:spPr bwMode="auto">
          <a:xfrm>
            <a:off x="4551363" y="793750"/>
            <a:ext cx="4191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A</a:t>
            </a:r>
          </a:p>
        </p:txBody>
      </p:sp>
      <p:sp>
        <p:nvSpPr>
          <p:cNvPr id="28677" name="Text Box 5"/>
          <p:cNvSpPr txBox="1">
            <a:spLocks noChangeArrowheads="1"/>
          </p:cNvSpPr>
          <p:nvPr/>
        </p:nvSpPr>
        <p:spPr bwMode="auto">
          <a:xfrm>
            <a:off x="6227763" y="765175"/>
            <a:ext cx="4000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P</a:t>
            </a:r>
          </a:p>
        </p:txBody>
      </p:sp>
      <p:sp>
        <p:nvSpPr>
          <p:cNvPr id="28678" name="Text Box 6"/>
          <p:cNvSpPr txBox="1">
            <a:spLocks noChangeArrowheads="1"/>
          </p:cNvSpPr>
          <p:nvPr/>
        </p:nvSpPr>
        <p:spPr bwMode="auto">
          <a:xfrm>
            <a:off x="4716463" y="3716338"/>
            <a:ext cx="4000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P</a:t>
            </a:r>
          </a:p>
        </p:txBody>
      </p:sp>
      <p:sp>
        <p:nvSpPr>
          <p:cNvPr id="28679" name="Text Box 7"/>
          <p:cNvSpPr txBox="1">
            <a:spLocks noChangeArrowheads="1"/>
          </p:cNvSpPr>
          <p:nvPr/>
        </p:nvSpPr>
        <p:spPr bwMode="auto">
          <a:xfrm>
            <a:off x="6084888" y="3716338"/>
            <a:ext cx="4191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A</a:t>
            </a:r>
          </a:p>
        </p:txBody>
      </p:sp>
      <p:sp>
        <p:nvSpPr>
          <p:cNvPr id="28680" name="Line 8"/>
          <p:cNvSpPr>
            <a:spLocks noChangeShapeType="1"/>
          </p:cNvSpPr>
          <p:nvPr/>
        </p:nvSpPr>
        <p:spPr bwMode="auto">
          <a:xfrm>
            <a:off x="4572000" y="3789363"/>
            <a:ext cx="4572000" cy="1587"/>
          </a:xfrm>
          <a:prstGeom prst="line">
            <a:avLst/>
          </a:prstGeom>
          <a:noFill/>
          <a:ln w="572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8681" name="Text Box 9"/>
          <p:cNvSpPr txBox="1">
            <a:spLocks noChangeArrowheads="1"/>
          </p:cNvSpPr>
          <p:nvPr/>
        </p:nvSpPr>
        <p:spPr bwMode="auto">
          <a:xfrm>
            <a:off x="7359650" y="3168650"/>
            <a:ext cx="15684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dirty="0">
                <a:solidFill>
                  <a:srgbClr val="000000"/>
                </a:solidFill>
                <a:latin typeface="Arial Black" panose="020B0A04020102020204" pitchFamily="34" charset="0"/>
              </a:rPr>
              <a:t>DESTRO</a:t>
            </a:r>
          </a:p>
        </p:txBody>
      </p:sp>
      <p:sp>
        <p:nvSpPr>
          <p:cNvPr id="28682" name="Text Box 10"/>
          <p:cNvSpPr txBox="1">
            <a:spLocks noChangeArrowheads="1"/>
          </p:cNvSpPr>
          <p:nvPr/>
        </p:nvSpPr>
        <p:spPr bwMode="auto">
          <a:xfrm>
            <a:off x="7359650" y="6192838"/>
            <a:ext cx="182403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dirty="0">
                <a:solidFill>
                  <a:srgbClr val="000000"/>
                </a:solidFill>
                <a:latin typeface="Arial Black" panose="020B0A04020102020204" pitchFamily="34" charset="0"/>
              </a:rPr>
              <a:t>SINISTRO</a:t>
            </a:r>
          </a:p>
        </p:txBody>
      </p:sp>
    </p:spTree>
    <p:extLst>
      <p:ext uri="{BB962C8B-B14F-4D97-AF65-F5344CB8AC3E}">
        <p14:creationId xmlns:p14="http://schemas.microsoft.com/office/powerpoint/2010/main" val="25354519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0" y="0"/>
            <a:ext cx="9144000" cy="8382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POLMONE: MARGINE ANTERIORE</a:t>
            </a:r>
          </a:p>
        </p:txBody>
      </p:sp>
      <p:sp>
        <p:nvSpPr>
          <p:cNvPr id="29698" name="Rectangle 2"/>
          <p:cNvSpPr>
            <a:spLocks noGrp="1" noChangeArrowheads="1"/>
          </p:cNvSpPr>
          <p:nvPr>
            <p:ph type="body" idx="1"/>
          </p:nvPr>
        </p:nvSpPr>
        <p:spPr>
          <a:xfrm>
            <a:off x="611560" y="990600"/>
            <a:ext cx="4860107" cy="5867400"/>
          </a:xfrm>
          <a:ln/>
        </p:spPr>
        <p:txBody>
          <a:bodyPr/>
          <a:lstStyle/>
          <a:p>
            <a:pPr marL="0" indent="0">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Sottile e convesso</a:t>
            </a:r>
          </a:p>
          <a:p>
            <a:pPr marL="3175" indent="0">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latin typeface="Comic Sans MS" panose="030F0902030302020204" pitchFamily="66" charset="0"/>
            </a:endParaRPr>
          </a:p>
          <a:p>
            <a:pPr marL="0" indent="0">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A Sinistra, presenta INCISURA CARDIACA</a:t>
            </a:r>
          </a:p>
          <a:p>
            <a:pPr marL="3175" indent="0">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latin typeface="Comic Sans MS" panose="030F0902030302020204" pitchFamily="66" charset="0"/>
            </a:endParaRPr>
          </a:p>
          <a:p>
            <a:pPr marL="0" indent="0">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A Sinistra, la LINGULA si situa nel punto di passaggio tra il MARGINE ANTERIORE e quello INFERIORE</a:t>
            </a:r>
          </a:p>
        </p:txBody>
      </p:sp>
      <p:pic>
        <p:nvPicPr>
          <p:cNvPr id="29699"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19164" r="43037" b="50815"/>
          <a:stretch>
            <a:fillRect/>
          </a:stretch>
        </p:blipFill>
        <p:spPr bwMode="auto">
          <a:xfrm>
            <a:off x="6084888" y="765175"/>
            <a:ext cx="3059112" cy="2984500"/>
          </a:xfrm>
          <a:prstGeom prst="rect">
            <a:avLst/>
          </a:prstGeom>
          <a:noFill/>
          <a:ln>
            <a:noFill/>
          </a:ln>
          <a:effectLst/>
          <a:extLst>
            <a:ext uri="{909E8E84-426E-40DD-AFC4-6F175D3DCCD1}">
              <a14:hiddenFill xmlns:a14="http://schemas.microsoft.com/office/drawing/2010/main">
                <a:blipFill dpi="0" rotWithShape="0">
                  <a:blip>
                    <a:lum bright="-6000" contrast="6000"/>
                  </a:blip>
                  <a:srcRect l="19164" r="43037" b="5081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0" name="Picture 4"/>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20103" t="51788" r="44958" b="3412"/>
          <a:stretch>
            <a:fillRect/>
          </a:stretch>
        </p:blipFill>
        <p:spPr bwMode="auto">
          <a:xfrm>
            <a:off x="6011863" y="3846513"/>
            <a:ext cx="3132137" cy="3011487"/>
          </a:xfrm>
          <a:prstGeom prst="rect">
            <a:avLst/>
          </a:prstGeom>
          <a:noFill/>
          <a:ln>
            <a:noFill/>
          </a:ln>
          <a:effectLst/>
          <a:extLst>
            <a:ext uri="{909E8E84-426E-40DD-AFC4-6F175D3DCCD1}">
              <a14:hiddenFill xmlns:a14="http://schemas.microsoft.com/office/drawing/2010/main">
                <a:blipFill dpi="0" rotWithShape="0">
                  <a:blip>
                    <a:lum bright="-6000" contrast="6000"/>
                  </a:blip>
                  <a:srcRect l="20103" t="51788" r="44958" b="341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9">
            <a:extLst>
              <a:ext uri="{FF2B5EF4-FFF2-40B4-BE49-F238E27FC236}">
                <a16:creationId xmlns:a16="http://schemas.microsoft.com/office/drawing/2014/main" id="{880C87EB-39C4-9947-A586-9AAA73957F4D}"/>
              </a:ext>
            </a:extLst>
          </p:cNvPr>
          <p:cNvSpPr txBox="1">
            <a:spLocks noChangeArrowheads="1"/>
          </p:cNvSpPr>
          <p:nvPr/>
        </p:nvSpPr>
        <p:spPr bwMode="auto">
          <a:xfrm>
            <a:off x="4449230" y="1667818"/>
            <a:ext cx="15684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dirty="0">
                <a:solidFill>
                  <a:srgbClr val="000000"/>
                </a:solidFill>
                <a:latin typeface="Arial Black" panose="020B0A04020102020204" pitchFamily="34" charset="0"/>
              </a:rPr>
              <a:t>DESTRO</a:t>
            </a:r>
          </a:p>
        </p:txBody>
      </p:sp>
      <p:sp>
        <p:nvSpPr>
          <p:cNvPr id="7" name="Text Box 10">
            <a:extLst>
              <a:ext uri="{FF2B5EF4-FFF2-40B4-BE49-F238E27FC236}">
                <a16:creationId xmlns:a16="http://schemas.microsoft.com/office/drawing/2014/main" id="{760627CD-D1CC-1D49-81D6-A29DB612F28C}"/>
              </a:ext>
            </a:extLst>
          </p:cNvPr>
          <p:cNvSpPr txBox="1">
            <a:spLocks noChangeArrowheads="1"/>
          </p:cNvSpPr>
          <p:nvPr/>
        </p:nvSpPr>
        <p:spPr bwMode="auto">
          <a:xfrm>
            <a:off x="4260850" y="5877272"/>
            <a:ext cx="182403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dirty="0">
                <a:solidFill>
                  <a:srgbClr val="000000"/>
                </a:solidFill>
                <a:latin typeface="Arial Black" panose="020B0A04020102020204" pitchFamily="34" charset="0"/>
              </a:rPr>
              <a:t>SINISTRO</a:t>
            </a:r>
          </a:p>
        </p:txBody>
      </p:sp>
      <p:sp>
        <p:nvSpPr>
          <p:cNvPr id="2" name="Rettangolo 1">
            <a:extLst>
              <a:ext uri="{FF2B5EF4-FFF2-40B4-BE49-F238E27FC236}">
                <a16:creationId xmlns:a16="http://schemas.microsoft.com/office/drawing/2014/main" id="{99978753-8B15-9A42-B79D-DF14A4930BFD}"/>
              </a:ext>
            </a:extLst>
          </p:cNvPr>
          <p:cNvSpPr/>
          <p:nvPr/>
        </p:nvSpPr>
        <p:spPr bwMode="auto">
          <a:xfrm>
            <a:off x="6084888" y="1667818"/>
            <a:ext cx="863376" cy="230187"/>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2400" b="0" i="0" u="none" strike="noStrike" cap="none" normalizeH="0" baseline="0">
              <a:ln>
                <a:noFill/>
              </a:ln>
              <a:solidFill>
                <a:schemeClr val="bg1"/>
              </a:solidFill>
              <a:effectLst/>
              <a:latin typeface="Times New Roman" panose="02020603050405020304" pitchFamily="18" charset="0"/>
              <a:ea typeface="SimSun" panose="02010600030101010101" pitchFamily="2" charset="-122"/>
            </a:endParaRPr>
          </a:p>
        </p:txBody>
      </p:sp>
      <p:sp>
        <p:nvSpPr>
          <p:cNvPr id="9" name="Rettangolo 8">
            <a:extLst>
              <a:ext uri="{FF2B5EF4-FFF2-40B4-BE49-F238E27FC236}">
                <a16:creationId xmlns:a16="http://schemas.microsoft.com/office/drawing/2014/main" id="{87D3D45D-BC83-B94A-8001-598C7211AB1C}"/>
              </a:ext>
            </a:extLst>
          </p:cNvPr>
          <p:cNvSpPr/>
          <p:nvPr/>
        </p:nvSpPr>
        <p:spPr bwMode="auto">
          <a:xfrm>
            <a:off x="8280624" y="5145580"/>
            <a:ext cx="863376" cy="322415"/>
          </a:xfrm>
          <a:prstGeom prst="rect">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2400" b="0" i="0" u="none" strike="noStrike" cap="none" normalizeH="0" baseline="0">
              <a:ln>
                <a:noFill/>
              </a:ln>
              <a:solidFill>
                <a:schemeClr val="bg1"/>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1383532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179512" y="36513"/>
            <a:ext cx="9144000" cy="868362"/>
          </a:xfrm>
          <a:ln/>
        </p:spPr>
        <p:txBody>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POLMONE: MARGINI POSTERIORE ed INFERIORE</a:t>
            </a:r>
          </a:p>
        </p:txBody>
      </p:sp>
      <p:sp>
        <p:nvSpPr>
          <p:cNvPr id="30722" name="Rectangle 2"/>
          <p:cNvSpPr>
            <a:spLocks noGrp="1" noChangeArrowheads="1"/>
          </p:cNvSpPr>
          <p:nvPr>
            <p:ph type="body" idx="1"/>
          </p:nvPr>
        </p:nvSpPr>
        <p:spPr>
          <a:xfrm>
            <a:off x="539552" y="1094264"/>
            <a:ext cx="5256584" cy="5791200"/>
          </a:xfrm>
          <a:ln/>
        </p:spPr>
        <p:txBody>
          <a:bodyPr/>
          <a:lstStyle/>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500" b="1" dirty="0">
                <a:solidFill>
                  <a:schemeClr val="tx1"/>
                </a:solidFill>
                <a:latin typeface="Chalkboard SE" panose="03050602040202020205" pitchFamily="66" charset="77"/>
              </a:rPr>
              <a:t>POSTERIORE: è ARROTONDATO</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500" b="1" dirty="0">
                <a:solidFill>
                  <a:schemeClr val="tx1"/>
                </a:solidFill>
                <a:latin typeface="Chalkboard SE" panose="03050602040202020205" pitchFamily="66" charset="77"/>
              </a:rPr>
              <a:t>   in senso cranio-caudale, partendo dall’ APICE, provvede a separare la faccia LATERALE dalla FACCIA MEDIALE</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dirty="0">
                <a:latin typeface="Arial Black" panose="020B0A04020102020204" pitchFamily="34" charset="0"/>
              </a:rPr>
              <a:t>   </a:t>
            </a:r>
            <a:endParaRPr lang="it-IT" altLang="it-IT" sz="2500" b="1" dirty="0">
              <a:solidFill>
                <a:schemeClr val="tx1"/>
              </a:solidFill>
              <a:latin typeface="Copperplate" panose="02000504000000020004" pitchFamily="2" charset="77"/>
            </a:endParaRP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500" b="1" dirty="0">
              <a:solidFill>
                <a:schemeClr val="tx1"/>
              </a:solidFill>
              <a:latin typeface="Copperplate" panose="02000504000000020004" pitchFamily="2" charset="77"/>
            </a:endParaRPr>
          </a:p>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500" b="1" dirty="0">
                <a:solidFill>
                  <a:schemeClr val="tx1"/>
                </a:solidFill>
                <a:latin typeface="Copperplate" panose="02000504000000020004" pitchFamily="2" charset="77"/>
              </a:rPr>
              <a:t>INFERIORE: presenta un TRATTO LATERALE CONVESSO (separa la BASE dalla FACCIA LATERALE) ed uno MEDIALE CONCAVO (separa la BASE dalla FACCIA MEDIALE).</a:t>
            </a:r>
          </a:p>
        </p:txBody>
      </p:sp>
      <p:pic>
        <p:nvPicPr>
          <p:cNvPr id="30723"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20103" t="51788" r="44958" b="3412"/>
          <a:stretch>
            <a:fillRect/>
          </a:stretch>
        </p:blipFill>
        <p:spPr bwMode="auto">
          <a:xfrm>
            <a:off x="6050369" y="3932878"/>
            <a:ext cx="3059112" cy="2941637"/>
          </a:xfrm>
          <a:prstGeom prst="rect">
            <a:avLst/>
          </a:prstGeom>
          <a:noFill/>
          <a:ln>
            <a:noFill/>
          </a:ln>
          <a:effectLst/>
          <a:extLst>
            <a:ext uri="{909E8E84-426E-40DD-AFC4-6F175D3DCCD1}">
              <a14:hiddenFill xmlns:a14="http://schemas.microsoft.com/office/drawing/2010/main">
                <a:blipFill dpi="0" rotWithShape="0">
                  <a:blip>
                    <a:lum bright="-6000" contrast="6000"/>
                  </a:blip>
                  <a:srcRect l="20103" t="51788" r="44958" b="341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4" name="Picture 4"/>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19164" r="43037" b="50815"/>
          <a:stretch>
            <a:fillRect/>
          </a:stretch>
        </p:blipFill>
        <p:spPr bwMode="auto">
          <a:xfrm>
            <a:off x="6054997" y="918369"/>
            <a:ext cx="3059112" cy="2984500"/>
          </a:xfrm>
          <a:prstGeom prst="rect">
            <a:avLst/>
          </a:prstGeom>
          <a:noFill/>
          <a:ln>
            <a:noFill/>
          </a:ln>
          <a:effectLst/>
          <a:extLst>
            <a:ext uri="{909E8E84-426E-40DD-AFC4-6F175D3DCCD1}">
              <a14:hiddenFill xmlns:a14="http://schemas.microsoft.com/office/drawing/2010/main">
                <a:blipFill dpi="0" rotWithShape="0">
                  <a:blip>
                    <a:lum bright="-6000" contrast="6000"/>
                  </a:blip>
                  <a:srcRect l="19164" r="43037" b="5081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877878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0" y="114081"/>
            <a:ext cx="91440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SUDDIVISIONI MORFOLOGICHE</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dei POLMONI</a:t>
            </a:r>
          </a:p>
        </p:txBody>
      </p:sp>
      <p:sp>
        <p:nvSpPr>
          <p:cNvPr id="33794" name="Rectangle 2"/>
          <p:cNvSpPr>
            <a:spLocks noGrp="1" noChangeArrowheads="1"/>
          </p:cNvSpPr>
          <p:nvPr>
            <p:ph type="body" idx="1"/>
          </p:nvPr>
        </p:nvSpPr>
        <p:spPr>
          <a:xfrm>
            <a:off x="503548" y="878632"/>
            <a:ext cx="8136904" cy="5979368"/>
          </a:xfrm>
          <a:ln/>
        </p:spPr>
        <p:txBody>
          <a:bodyPr/>
          <a:lstStyle/>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LOBI: determinati dalle Scissure, rappresentano il PRIMO ORDINE di SUDDIVISIONE dei POLMONI</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dirty="0">
              <a:solidFill>
                <a:schemeClr val="tx1"/>
              </a:solidFill>
              <a:latin typeface="Comic Sans MS" panose="030F0902030302020204" pitchFamily="66" charset="0"/>
            </a:endParaRPr>
          </a:p>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ZONE o SEGMENTI: parti di parenchima polmonare relative a VASCOLARIZZAZIONE e VENTILAZIONE INDIPENDENTI. Infatti vi si possono descrivere: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   ARTERIA ZONALE (appartenente alla Circolazione </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                                    Polmonare)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   BRONCO ZONALE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   RETE VENOSA PERIZONALE (appartenente alla circolazione polmonare). Ogni POLMONE è suddiviso in 10 ZONE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dirty="0">
              <a:solidFill>
                <a:schemeClr val="tx1"/>
              </a:solidFill>
              <a:latin typeface="Comic Sans MS" panose="030F0902030302020204" pitchFamily="66" charset="0"/>
            </a:endParaRP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LOBULI: Suddivisioni rilevanti per quanto concerne l’ Anatomia Microscopica dell’ organo.</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dirty="0">
              <a:solidFill>
                <a:schemeClr val="tx1"/>
              </a:solidFill>
              <a:latin typeface="Comic Sans MS" panose="030F0902030302020204" pitchFamily="66" charset="0"/>
            </a:endParaRPr>
          </a:p>
          <a:p>
            <a:pPr marL="339725" indent="-336550">
              <a:lnSpc>
                <a:spcPct val="90000"/>
              </a:lnSpc>
              <a:spcBef>
                <a:spcPts val="7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dirty="0">
              <a:latin typeface="Arial Black" panose="020B0A04020102020204" pitchFamily="34" charset="0"/>
            </a:endParaRPr>
          </a:p>
          <a:p>
            <a:pPr marL="339725" indent="-336550">
              <a:lnSpc>
                <a:spcPct val="90000"/>
              </a:lnSpc>
              <a:spcBef>
                <a:spcPts val="7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707904" cy="3241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0"/>
            <a:ext cx="4001269" cy="33370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Text Box 4"/>
          <p:cNvSpPr txBox="1">
            <a:spLocks noChangeArrowheads="1"/>
          </p:cNvSpPr>
          <p:nvPr/>
        </p:nvSpPr>
        <p:spPr bwMode="auto">
          <a:xfrm>
            <a:off x="250825" y="5373688"/>
            <a:ext cx="439896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FFFF"/>
                </a:solidFill>
                <a:latin typeface="Arial Black" panose="020B0A04020102020204" pitchFamily="34" charset="0"/>
              </a:rPr>
              <a:t>PROIEZIONE ANTERIORE</a:t>
            </a:r>
          </a:p>
        </p:txBody>
      </p:sp>
      <p:pic>
        <p:nvPicPr>
          <p:cNvPr id="10" name="Picture 2">
            <a:extLst>
              <a:ext uri="{FF2B5EF4-FFF2-40B4-BE49-F238E27FC236}">
                <a16:creationId xmlns:a16="http://schemas.microsoft.com/office/drawing/2014/main" id="{952738CD-76EE-FB4D-9C5D-5F89C200A7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3514"/>
            <a:ext cx="4703541" cy="3356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3">
            <a:extLst>
              <a:ext uri="{FF2B5EF4-FFF2-40B4-BE49-F238E27FC236}">
                <a16:creationId xmlns:a16="http://schemas.microsoft.com/office/drawing/2014/main" id="{397A7C82-70E3-2B4B-9E89-8886CC2B49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4044" y="3448076"/>
            <a:ext cx="4319956" cy="31409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0" y="-198437"/>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PLEURE (SIEROSE PLEURICHE)</a:t>
            </a:r>
          </a:p>
        </p:txBody>
      </p:sp>
      <p:sp>
        <p:nvSpPr>
          <p:cNvPr id="40962" name="Rectangle 2"/>
          <p:cNvSpPr>
            <a:spLocks noGrp="1" noChangeArrowheads="1"/>
          </p:cNvSpPr>
          <p:nvPr>
            <p:ph type="body" idx="1"/>
          </p:nvPr>
        </p:nvSpPr>
        <p:spPr>
          <a:xfrm>
            <a:off x="0" y="480705"/>
            <a:ext cx="3384689" cy="5472112"/>
          </a:xfrm>
          <a:ln/>
        </p:spPr>
        <p:txBody>
          <a:bodyPr/>
          <a:lstStyle/>
          <a:p>
            <a:pPr marL="339725" indent="-338138">
              <a:lnSpc>
                <a:spcPct val="80000"/>
              </a:lnSpc>
              <a:spcBef>
                <a:spcPts val="700"/>
              </a:spcBef>
              <a:buClr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it-IT" altLang="it-IT" sz="800" dirty="0">
              <a:latin typeface="Arial Black" panose="020B0A04020102020204" pitchFamily="34" charset="0"/>
            </a:endParaRPr>
          </a:p>
          <a:p>
            <a:pPr marL="1588" indent="0">
              <a:lnSpc>
                <a:spcPct val="80000"/>
              </a:lnSpc>
              <a:spcBef>
                <a:spcPts val="700"/>
              </a:spcBef>
              <a:buClr>
                <a:srgbClr val="FFFF00"/>
              </a:buCl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I Polmoni sono avvolti dalle PLEURE</a:t>
            </a:r>
          </a:p>
          <a:p>
            <a:pPr marL="1588" indent="0">
              <a:lnSpc>
                <a:spcPct val="80000"/>
              </a:lnSpc>
              <a:spcBef>
                <a:spcPts val="700"/>
              </a:spcBef>
              <a:buClr>
                <a:srgbClr val="FFFF00"/>
              </a:buCl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Sono SACCHE SIEROSE che rivestono ciascuno </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     dei polmoni</a:t>
            </a:r>
          </a:p>
          <a:p>
            <a:pPr marL="1588" indent="0">
              <a:lnSpc>
                <a:spcPct val="80000"/>
              </a:lnSpc>
              <a:spcBef>
                <a:spcPts val="700"/>
              </a:spcBef>
              <a:buClr>
                <a:srgbClr val="FFFF00"/>
              </a:buCl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Constano di :</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   - PLEURA VISCERALE, che intimamente riveste i polmoni</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   - PLEURA PARIETALE: aderisce alle pareti toraciche</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it-IT" altLang="it-IT" sz="2000" b="1" dirty="0">
              <a:solidFill>
                <a:schemeClr val="tx1"/>
              </a:solidFill>
              <a:latin typeface="Copperplate" panose="02000504000000020004" pitchFamily="2" charset="77"/>
            </a:endParaRP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Tra le due si delimita la CAVITA’ PLEURICA: spazio virtuale tra le due pleure, contenente LIQUIDO PLEURICO che facilita lo scorrimento dei polmoni rispetto le pareti toraciche</a:t>
            </a:r>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l="6636" r="7774" b="22287"/>
          <a:stretch>
            <a:fillRect/>
          </a:stretch>
        </p:blipFill>
        <p:spPr bwMode="auto">
          <a:xfrm>
            <a:off x="3297167" y="1763688"/>
            <a:ext cx="5846833" cy="4174083"/>
          </a:xfrm>
          <a:prstGeom prst="rect">
            <a:avLst/>
          </a:prstGeom>
          <a:noFill/>
          <a:ln>
            <a:noFill/>
          </a:ln>
          <a:effectLst/>
          <a:extLst>
            <a:ext uri="{909E8E84-426E-40DD-AFC4-6F175D3DCCD1}">
              <a14:hiddenFill xmlns:a14="http://schemas.microsoft.com/office/drawing/2010/main">
                <a:blipFill dpi="0" rotWithShape="0">
                  <a:blip/>
                  <a:srcRect l="6636" r="7774" b="22287"/>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0" y="0"/>
            <a:ext cx="9144000" cy="863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STRUTTURA DELLE CAVITA’ NASALI</a:t>
            </a:r>
          </a:p>
        </p:txBody>
      </p:sp>
      <p:sp>
        <p:nvSpPr>
          <p:cNvPr id="7170" name="Rectangle 2"/>
          <p:cNvSpPr>
            <a:spLocks noGrp="1" noChangeArrowheads="1"/>
          </p:cNvSpPr>
          <p:nvPr>
            <p:ph type="body" idx="1"/>
          </p:nvPr>
        </p:nvSpPr>
        <p:spPr>
          <a:xfrm>
            <a:off x="287337" y="692696"/>
            <a:ext cx="8569325" cy="5256212"/>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Comunicano con l’ ESTERNO tramite il VESTIBOLO delle CAVITA’ NASALI</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Comunicano POSTERIORMENTE con la RINOFARINGE tramite le COANE</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Comunicano con i SENI PARANASALI che sono:</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SENO FRONTALE</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SENO MASCELLARE</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SENO SFENOIDALE</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CELLETTE AEREE ETMOIDALI</a:t>
            </a:r>
          </a:p>
          <a:p>
            <a:pPr marL="3175" inden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I Seni Paranasali permettono di far fluire l’aria attraverso di essi, in modo da renderla ad una temperatura più compatibile con la temperatura corporea (effetto di «riscaldamento») e, nel contempo, provvedere ad un’azione di «vigilanza e difesa» verso agenti patogeni.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E746C-1C6F-AA4B-A8AC-3C856FEE221B}"/>
              </a:ext>
            </a:extLst>
          </p:cNvPr>
          <p:cNvSpPr>
            <a:spLocks noGrp="1"/>
          </p:cNvSpPr>
          <p:nvPr>
            <p:ph type="title"/>
          </p:nvPr>
        </p:nvSpPr>
        <p:spPr>
          <a:xfrm>
            <a:off x="685800" y="25410"/>
            <a:ext cx="7767638" cy="1027326"/>
          </a:xfrm>
        </p:spPr>
        <p:txBody>
          <a:bodyPr/>
          <a:lstStyle/>
          <a:p>
            <a:r>
              <a:rPr lang="it-IT" sz="3200" b="1" dirty="0">
                <a:solidFill>
                  <a:schemeClr val="tx1"/>
                </a:solidFill>
                <a:latin typeface="Gurmukhi MN" panose="02020600050405020304" pitchFamily="18" charset="0"/>
                <a:cs typeface="Gurmukhi MN" panose="02020600050405020304" pitchFamily="18" charset="0"/>
              </a:rPr>
              <a:t>PLEURE (Sierose Pleuriche)</a:t>
            </a:r>
          </a:p>
        </p:txBody>
      </p:sp>
      <p:sp>
        <p:nvSpPr>
          <p:cNvPr id="3" name="Segnaposto contenuto 2">
            <a:extLst>
              <a:ext uri="{FF2B5EF4-FFF2-40B4-BE49-F238E27FC236}">
                <a16:creationId xmlns:a16="http://schemas.microsoft.com/office/drawing/2014/main" id="{F9A26C2A-AA9D-8049-A00E-6BB432FEA385}"/>
              </a:ext>
            </a:extLst>
          </p:cNvPr>
          <p:cNvSpPr>
            <a:spLocks noGrp="1"/>
          </p:cNvSpPr>
          <p:nvPr>
            <p:ph idx="1"/>
          </p:nvPr>
        </p:nvSpPr>
        <p:spPr>
          <a:xfrm>
            <a:off x="107504" y="1340768"/>
            <a:ext cx="9036496" cy="5517232"/>
          </a:xfrm>
        </p:spPr>
        <p:txBody>
          <a:bodyPr/>
          <a:lstStyle/>
          <a:p>
            <a:r>
              <a:rPr lang="it-IT" sz="2800" b="1" dirty="0">
                <a:solidFill>
                  <a:schemeClr val="tx1"/>
                </a:solidFill>
                <a:latin typeface="Chalkboard SE" panose="03050602040202020205" pitchFamily="66" charset="77"/>
              </a:rPr>
              <a:t>Le PLEURE costituiscono le LOGGE PLEURICHE che presentano i seguenti RECESSI o SENI:</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 SENO PLEURICO COSTO-DIAFRAMMATICO, posto inferiormente alla Base Polmonare fino alla 9na Costa (Anteriormente) ed alla 12ma Costa (Posteriormente);</a:t>
            </a:r>
          </a:p>
          <a:p>
            <a:r>
              <a:rPr lang="it-IT" sz="2800" b="1" dirty="0">
                <a:solidFill>
                  <a:schemeClr val="tx1"/>
                </a:solidFill>
                <a:latin typeface="Chalkboard SE" panose="03050602040202020205" pitchFamily="66" charset="77"/>
              </a:rPr>
              <a:t>- SENO PLEURICO COSTO-MEDIASTINICO, localizzato Medialmente, in rapporto con la Sierosa Pericardica.</a:t>
            </a:r>
          </a:p>
        </p:txBody>
      </p:sp>
    </p:spTree>
    <p:extLst>
      <p:ext uri="{BB962C8B-B14F-4D97-AF65-F5344CB8AC3E}">
        <p14:creationId xmlns:p14="http://schemas.microsoft.com/office/powerpoint/2010/main" val="41377756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3779" y="620688"/>
            <a:ext cx="4706668" cy="5688360"/>
          </a:xfrm>
          <a:prstGeom prst="rect">
            <a:avLst/>
          </a:prstGeom>
          <a:noFill/>
          <a:ln>
            <a:noFill/>
          </a:ln>
          <a:effectLst/>
          <a:extLst>
            <a:ext uri="{909E8E84-426E-40DD-AFC4-6F175D3DCCD1}">
              <a14:hiddenFill xmlns:a14="http://schemas.microsoft.com/office/drawing/2010/main">
                <a:blipFill dpi="0" rotWithShape="0">
                  <a:blip>
                    <a:lum bright="-18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
            <a:extLst>
              <a:ext uri="{FF2B5EF4-FFF2-40B4-BE49-F238E27FC236}">
                <a16:creationId xmlns:a16="http://schemas.microsoft.com/office/drawing/2014/main" id="{8623F086-3978-7745-86A8-F34FFC437A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0446" y="620688"/>
            <a:ext cx="4433553" cy="56628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623025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28600" y="0"/>
            <a:ext cx="8610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VASCOLARIZZAZIONE</a:t>
            </a:r>
          </a:p>
        </p:txBody>
      </p:sp>
      <p:sp>
        <p:nvSpPr>
          <p:cNvPr id="41986" name="Rectangle 2"/>
          <p:cNvSpPr>
            <a:spLocks noGrp="1" noChangeArrowheads="1"/>
          </p:cNvSpPr>
          <p:nvPr>
            <p:ph type="body" idx="1"/>
          </p:nvPr>
        </p:nvSpPr>
        <p:spPr>
          <a:xfrm>
            <a:off x="611560" y="1143000"/>
            <a:ext cx="8227640" cy="5715000"/>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Presentano una DUPLICE IRRORAZIONE sanguifera, UNA derivante della GRANDE CIRCOLAZIONE, l’ ALTRA derivante dalla PICCOLA CIRCOLAZIONE</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800" b="1" dirty="0">
              <a:solidFill>
                <a:schemeClr val="tx1"/>
              </a:solidFill>
              <a:latin typeface="Chalkboard SE" panose="03050602040202020205" pitchFamily="66" charset="77"/>
            </a:endParaRP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L’ una è una circolazione NUTRITIZIA, che apporta OSSIGENO e METABOLITI al PARENCHIMA POLMONARE, l’ altra è una circolazione FUNZIONALE che è deputata all’ OSSIGENAZIONE del sangue nell’ ambito degli ALVEOLI POLMONARI.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28600" y="-99392"/>
            <a:ext cx="8610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VASCOLARIZZAZIONE</a:t>
            </a:r>
          </a:p>
        </p:txBody>
      </p:sp>
      <p:sp>
        <p:nvSpPr>
          <p:cNvPr id="41986" name="Rectangle 2"/>
          <p:cNvSpPr>
            <a:spLocks noGrp="1" noChangeArrowheads="1"/>
          </p:cNvSpPr>
          <p:nvPr>
            <p:ph type="body" idx="1"/>
          </p:nvPr>
        </p:nvSpPr>
        <p:spPr>
          <a:xfrm>
            <a:off x="395536" y="1043608"/>
            <a:ext cx="8432030" cy="5715000"/>
          </a:xfrm>
          <a:ln/>
        </p:spPr>
        <p:txBody>
          <a:bodyPr/>
          <a:lstStyle/>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CIRCOLAZIONE POLMONARE </a:t>
            </a:r>
          </a:p>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(Piccola Circolazione)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L’ apporto di SANGUE NON OSSIGENATO proviene dalle ARTERIE POLMONARI (che si originano dal TRONCO ARTERIOSO POLMONARE) e, seguendo le Ramificazioni Bronchiali Intrapolmonari, penetrano nei LOBULI POLMONARI e raggiungono gli ALVEOLI, dove formano Microcircoli. Da essi, si dipartono le Ramificazioni Venose Polmonari, che veicolano il Sangue Ossigenato, tramite le 4 VENE POLMONARI, all’ Atrio Sinistro del Cuore. </a:t>
            </a:r>
          </a:p>
        </p:txBody>
      </p:sp>
    </p:spTree>
    <p:extLst>
      <p:ext uri="{BB962C8B-B14F-4D97-AF65-F5344CB8AC3E}">
        <p14:creationId xmlns:p14="http://schemas.microsoft.com/office/powerpoint/2010/main" val="33961848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28600" y="0"/>
            <a:ext cx="8610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VASCOLARIZZAZIONE</a:t>
            </a:r>
          </a:p>
        </p:txBody>
      </p:sp>
      <p:sp>
        <p:nvSpPr>
          <p:cNvPr id="41986" name="Rectangle 2"/>
          <p:cNvSpPr>
            <a:spLocks noGrp="1" noChangeArrowheads="1"/>
          </p:cNvSpPr>
          <p:nvPr>
            <p:ph type="body" idx="1"/>
          </p:nvPr>
        </p:nvSpPr>
        <p:spPr>
          <a:xfrm>
            <a:off x="611560" y="1143000"/>
            <a:ext cx="8227640" cy="5715000"/>
          </a:xfrm>
          <a:ln/>
        </p:spPr>
        <p:txBody>
          <a:bodyPr/>
          <a:lstStyle/>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700" b="1" dirty="0">
                <a:solidFill>
                  <a:schemeClr val="tx1"/>
                </a:solidFill>
                <a:latin typeface="Comic Sans MS" panose="030F0902030302020204" pitchFamily="66" charset="0"/>
              </a:rPr>
              <a:t>CIRCOLAZIONE BRONCHIALE </a:t>
            </a:r>
          </a:p>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700" b="1" dirty="0">
                <a:solidFill>
                  <a:schemeClr val="tx1"/>
                </a:solidFill>
                <a:latin typeface="Comic Sans MS" panose="030F0902030302020204" pitchFamily="66" charset="0"/>
              </a:rPr>
              <a:t>(dalla Grande Circolazione)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700" b="1" dirty="0">
                <a:solidFill>
                  <a:schemeClr val="tx1"/>
                </a:solidFill>
                <a:latin typeface="Comic Sans MS" panose="030F0902030302020204" pitchFamily="66" charset="0"/>
              </a:rPr>
              <a:t>Per garantire l’ Ossigenazione dei Tessuti Polmonari nelle aree di parenchima dove non è possibile uno scambio diretto con l’ aria degli Alveoli, è necessaria l’ IRRORAZIONE da parte delle Arterie BRONCHIALI. Le </a:t>
            </a:r>
            <a:r>
              <a:rPr lang="it-IT" altLang="it-IT" sz="2700" b="1" dirty="0" err="1">
                <a:solidFill>
                  <a:schemeClr val="tx1"/>
                </a:solidFill>
                <a:latin typeface="Comic Sans MS" panose="030F0902030302020204" pitchFamily="66" charset="0"/>
              </a:rPr>
              <a:t>piu’</a:t>
            </a:r>
            <a:r>
              <a:rPr lang="it-IT" altLang="it-IT" sz="2700" b="1" dirty="0">
                <a:solidFill>
                  <a:schemeClr val="tx1"/>
                </a:solidFill>
                <a:latin typeface="Comic Sans MS" panose="030F0902030302020204" pitchFamily="66" charset="0"/>
              </a:rPr>
              <a:t> fini ramificazioni NON penetrano nei Lobuli Polmonari Il Sangue Refluo del Circolo Bronchiale, tramite le VENE BRONCHIALI, affluisce al SISTEMA VENOSO AZYGOS-EMIAZYGOS, per confluire nella VENA CAVA SUPERIORE.</a:t>
            </a:r>
          </a:p>
        </p:txBody>
      </p:sp>
    </p:spTree>
    <p:extLst>
      <p:ext uri="{BB962C8B-B14F-4D97-AF65-F5344CB8AC3E}">
        <p14:creationId xmlns:p14="http://schemas.microsoft.com/office/powerpoint/2010/main" val="9937739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37F44C-CEC9-5E4B-8BDE-3BE87436E19E}"/>
              </a:ext>
            </a:extLst>
          </p:cNvPr>
          <p:cNvSpPr>
            <a:spLocks noGrp="1"/>
          </p:cNvSpPr>
          <p:nvPr>
            <p:ph type="title"/>
          </p:nvPr>
        </p:nvSpPr>
        <p:spPr>
          <a:xfrm>
            <a:off x="692632" y="116632"/>
            <a:ext cx="7767638" cy="836712"/>
          </a:xfrm>
        </p:spPr>
        <p:txBody>
          <a:bodyPr/>
          <a:lstStyle/>
          <a:p>
            <a:r>
              <a:rPr lang="it-IT" sz="3600" b="1" dirty="0">
                <a:solidFill>
                  <a:schemeClr val="tx1"/>
                </a:solidFill>
                <a:latin typeface="Gurmukhi MN" panose="02020600050405020304" pitchFamily="18" charset="0"/>
                <a:cs typeface="Gurmukhi MN" panose="02020600050405020304" pitchFamily="18" charset="0"/>
              </a:rPr>
              <a:t>PARENCHIMA POLMONARE</a:t>
            </a:r>
          </a:p>
        </p:txBody>
      </p:sp>
      <p:sp>
        <p:nvSpPr>
          <p:cNvPr id="3" name="Segnaposto contenuto 2">
            <a:extLst>
              <a:ext uri="{FF2B5EF4-FFF2-40B4-BE49-F238E27FC236}">
                <a16:creationId xmlns:a16="http://schemas.microsoft.com/office/drawing/2014/main" id="{766FF3B3-CD7A-CD4A-8BF5-CEDA9619142D}"/>
              </a:ext>
            </a:extLst>
          </p:cNvPr>
          <p:cNvSpPr>
            <a:spLocks noGrp="1"/>
          </p:cNvSpPr>
          <p:nvPr>
            <p:ph idx="1"/>
          </p:nvPr>
        </p:nvSpPr>
        <p:spPr>
          <a:xfrm>
            <a:off x="685800" y="1124744"/>
            <a:ext cx="7990656" cy="5733256"/>
          </a:xfrm>
        </p:spPr>
        <p:txBody>
          <a:bodyPr/>
          <a:lstStyle/>
          <a:p>
            <a:r>
              <a:rPr lang="it-IT" dirty="0">
                <a:solidFill>
                  <a:schemeClr val="tx1"/>
                </a:solidFill>
                <a:latin typeface="Chalkduster" panose="03050602040202020205" pitchFamily="66" charset="77"/>
              </a:rPr>
              <a:t>Il PARENCHIMA POLMONARE consta di:</a:t>
            </a:r>
          </a:p>
          <a:p>
            <a:pPr marL="457200" indent="-457200">
              <a:buFontTx/>
              <a:buChar char="-"/>
            </a:pPr>
            <a:r>
              <a:rPr lang="it-IT" dirty="0">
                <a:solidFill>
                  <a:schemeClr val="tx1"/>
                </a:solidFill>
                <a:latin typeface="Chalkduster" panose="03050602040202020205" pitchFamily="66" charset="77"/>
              </a:rPr>
              <a:t>RAMIFICAZIONI BRONCHIALI INTRAPOLMONARI;</a:t>
            </a:r>
          </a:p>
          <a:p>
            <a:pPr marL="457200" indent="-457200">
              <a:buFontTx/>
              <a:buChar char="-"/>
            </a:pPr>
            <a:r>
              <a:rPr lang="it-IT" dirty="0">
                <a:solidFill>
                  <a:schemeClr val="tx1"/>
                </a:solidFill>
                <a:latin typeface="Chalkduster" panose="03050602040202020205" pitchFamily="66" charset="77"/>
              </a:rPr>
              <a:t>ALVEOLI POLMONARI.</a:t>
            </a:r>
          </a:p>
          <a:p>
            <a:pPr marL="0" indent="0"/>
            <a:r>
              <a:rPr lang="it-IT" dirty="0">
                <a:solidFill>
                  <a:schemeClr val="tx1"/>
                </a:solidFill>
                <a:latin typeface="Chalkduster" panose="03050602040202020205" pitchFamily="66" charset="77"/>
              </a:rPr>
              <a:t>Pertanto, vi si descrivono diversi rivestimenti delle «</a:t>
            </a:r>
            <a:r>
              <a:rPr lang="it-IT" dirty="0" err="1">
                <a:solidFill>
                  <a:schemeClr val="tx1"/>
                </a:solidFill>
                <a:latin typeface="Chalkduster" panose="03050602040202020205" pitchFamily="66" charset="77"/>
              </a:rPr>
              <a:t>microcavità</a:t>
            </a:r>
            <a:r>
              <a:rPr lang="it-IT" dirty="0">
                <a:solidFill>
                  <a:schemeClr val="tx1"/>
                </a:solidFill>
                <a:latin typeface="Chalkduster" panose="03050602040202020205" pitchFamily="66" charset="77"/>
              </a:rPr>
              <a:t>» presenti nel parenchima.</a:t>
            </a:r>
          </a:p>
        </p:txBody>
      </p:sp>
    </p:spTree>
    <p:extLst>
      <p:ext uri="{BB962C8B-B14F-4D97-AF65-F5344CB8AC3E}">
        <p14:creationId xmlns:p14="http://schemas.microsoft.com/office/powerpoint/2010/main" val="13123268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0" y="0"/>
            <a:ext cx="4211638" cy="14335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STRUTTURA DEL PARENCHIMA POLMONARE</a:t>
            </a:r>
          </a:p>
        </p:txBody>
      </p:sp>
      <p:sp>
        <p:nvSpPr>
          <p:cNvPr id="43010" name="Rectangle 2"/>
          <p:cNvSpPr>
            <a:spLocks noGrp="1" noChangeArrowheads="1"/>
          </p:cNvSpPr>
          <p:nvPr>
            <p:ph type="body" idx="1"/>
          </p:nvPr>
        </p:nvSpPr>
        <p:spPr>
          <a:xfrm>
            <a:off x="251520" y="1394486"/>
            <a:ext cx="4033143" cy="5373687"/>
          </a:xfrm>
          <a:ln/>
        </p:spPr>
        <p:txBody>
          <a:bodyPr/>
          <a:lstStyle/>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Chalkboard SE" panose="03050602040202020205" pitchFamily="66" charset="77"/>
              </a:rPr>
              <a:t>Il PARENCHIMA del POLMONE è costituito dalle RAMIFICAZIONI INTRAPOLMONARI dei BRONCHI, dai DOTTI ALVEOLARI, dai SACCHI ALVEOLARI e dagli ALVEOLI POLMONARI, nonché dalle RAMIFICAZIONI VASCOLARI SANGUIFERE</a:t>
            </a:r>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0"/>
            <a:ext cx="4859337" cy="3330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3357563"/>
            <a:ext cx="4859337" cy="3500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395288" y="-22448"/>
            <a:ext cx="6192837" cy="100806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latin typeface="Arial Black" panose="020B0A04020102020204" pitchFamily="34" charset="0"/>
              </a:rPr>
              <a:t>RAMIFICAZIONI BRONCHIALI</a:t>
            </a:r>
          </a:p>
        </p:txBody>
      </p:sp>
      <p:sp>
        <p:nvSpPr>
          <p:cNvPr id="45058" name="Rectangle 2"/>
          <p:cNvSpPr>
            <a:spLocks noGrp="1" noChangeArrowheads="1"/>
          </p:cNvSpPr>
          <p:nvPr>
            <p:ph type="body" idx="1"/>
          </p:nvPr>
        </p:nvSpPr>
        <p:spPr>
          <a:xfrm>
            <a:off x="395288" y="764704"/>
            <a:ext cx="6518275" cy="5589587"/>
          </a:xfrm>
          <a:ln/>
        </p:spPr>
        <p:txBody>
          <a:bodyPr/>
          <a:lstStyle/>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solidFill>
                <a:latin typeface="Comic Sans MS" panose="030F0902030302020204" pitchFamily="66" charset="0"/>
              </a:rPr>
              <a:t>I BRONCHI EXTRAPOLMONARI (Grossi Bronchi) penetrano nel Polmone a livello dell’ ILO</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solidFill>
                <a:latin typeface="Comic Sans MS" panose="030F0902030302020204" pitchFamily="66" charset="0"/>
              </a:rPr>
              <a:t>Danno origine ai BRONCHI LOBARI (o SECONDARI)</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solidFill>
                <a:latin typeface="Comic Sans MS" panose="030F0902030302020204" pitchFamily="66" charset="0"/>
              </a:rPr>
              <a:t>Essi si suddividono DICOTOMICAMENTE (fino a 12-15 Divisioni dicotomiche).</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solidFill>
                <a:latin typeface="Comic Sans MS" panose="030F0902030302020204" pitchFamily="66" charset="0"/>
              </a:rPr>
              <a:t>I rami terminali di queste suddivisioni sono i </a:t>
            </a:r>
            <a:r>
              <a:rPr lang="it-IT" altLang="it-IT" sz="2300" b="1" dirty="0" err="1">
                <a:solidFill>
                  <a:schemeClr val="tx1"/>
                </a:solidFill>
                <a:latin typeface="Comic Sans MS" panose="030F0902030302020204" pitchFamily="66" charset="0"/>
              </a:rPr>
              <a:t>BRONCHIOLI,che</a:t>
            </a:r>
            <a:r>
              <a:rPr lang="it-IT" altLang="it-IT" sz="2300" b="1" dirty="0">
                <a:solidFill>
                  <a:schemeClr val="tx1"/>
                </a:solidFill>
                <a:latin typeface="Comic Sans MS" panose="030F0902030302020204" pitchFamily="66" charset="0"/>
              </a:rPr>
              <a:t> penetrano nei LOBULI, dove ciascuno si ramifica in 5-7 BRONCHIOLI TERMINALI e, poi, in 4-8 generazioni di BRONCHIOLI RESPIRATORI.</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solidFill>
                <a:latin typeface="Comic Sans MS" panose="030F0902030302020204" pitchFamily="66" charset="0"/>
              </a:rPr>
              <a:t>I BRONCHIOLI RESPIRATORI penetrano nell’ ACINO POLMONARE, dove si dilatano nei SACCHI ALVEOLARI, contenenti gli ALVEOLI </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dirty="0">
              <a:latin typeface="Arial" panose="020B0604020202020204" pitchFamily="34" charset="0"/>
            </a:endParaRPr>
          </a:p>
        </p:txBody>
      </p:sp>
      <p:pic>
        <p:nvPicPr>
          <p:cNvPr id="45059" name="Picture 3"/>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r="69206" b="6944"/>
          <a:stretch>
            <a:fillRect/>
          </a:stretch>
        </p:blipFill>
        <p:spPr bwMode="auto">
          <a:xfrm>
            <a:off x="7019925" y="0"/>
            <a:ext cx="2124075" cy="6858000"/>
          </a:xfrm>
          <a:prstGeom prst="rect">
            <a:avLst/>
          </a:prstGeom>
          <a:noFill/>
          <a:ln>
            <a:noFill/>
          </a:ln>
          <a:effectLst/>
          <a:extLst>
            <a:ext uri="{909E8E84-426E-40DD-AFC4-6F175D3DCCD1}">
              <a14:hiddenFill xmlns:a14="http://schemas.microsoft.com/office/drawing/2010/main">
                <a:blipFill dpi="0" rotWithShape="0">
                  <a:blip>
                    <a:lum bright="-12000" contrast="6000"/>
                  </a:blip>
                  <a:srcRect r="69206" b="694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638" y="2438189"/>
            <a:ext cx="3408362" cy="4449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3" name="Picture 3"/>
          <p:cNvPicPr>
            <a:picLocks noChangeAspect="1" noChangeArrowheads="1"/>
          </p:cNvPicPr>
          <p:nvPr/>
        </p:nvPicPr>
        <p:blipFill>
          <a:blip r:embed="rId4">
            <a:lum bright="-18000" contrast="12000"/>
            <a:extLst>
              <a:ext uri="{28A0092B-C50C-407E-A947-70E740481C1C}">
                <a14:useLocalDpi xmlns:a14="http://schemas.microsoft.com/office/drawing/2010/main" val="0"/>
              </a:ext>
            </a:extLst>
          </a:blip>
          <a:srcRect/>
          <a:stretch>
            <a:fillRect/>
          </a:stretch>
        </p:blipFill>
        <p:spPr bwMode="auto">
          <a:xfrm>
            <a:off x="-19879" y="260648"/>
            <a:ext cx="5957888" cy="6858000"/>
          </a:xfrm>
          <a:prstGeom prst="rect">
            <a:avLst/>
          </a:prstGeom>
          <a:noFill/>
          <a:ln>
            <a:noFill/>
          </a:ln>
          <a:effectLst/>
          <a:extLst>
            <a:ext uri="{909E8E84-426E-40DD-AFC4-6F175D3DCCD1}">
              <a14:hiddenFill xmlns:a14="http://schemas.microsoft.com/office/drawing/2010/main">
                <a:blipFill dpi="0" rotWithShape="0">
                  <a:blip>
                    <a:lum bright="-18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4" name="Text Box 4"/>
          <p:cNvSpPr txBox="1">
            <a:spLocks noChangeArrowheads="1"/>
          </p:cNvSpPr>
          <p:nvPr/>
        </p:nvSpPr>
        <p:spPr bwMode="auto">
          <a:xfrm>
            <a:off x="6052463" y="549275"/>
            <a:ext cx="2866787" cy="111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sz="2200" b="1" dirty="0">
                <a:solidFill>
                  <a:schemeClr val="tx1"/>
                </a:solidFill>
                <a:latin typeface="Gurmukhi MN" panose="02020600050405020304" pitchFamily="18" charset="0"/>
                <a:cs typeface="Gurmukhi MN" panose="02020600050405020304" pitchFamily="18" charset="0"/>
              </a:rPr>
              <a:t>RAMIFICAZIONI</a:t>
            </a:r>
          </a:p>
          <a:p>
            <a:pPr algn="ctr">
              <a:buClrTx/>
              <a:buFontTx/>
              <a:buNone/>
            </a:pPr>
            <a:r>
              <a:rPr lang="it-IT" altLang="it-IT" sz="2200" b="1" dirty="0">
                <a:solidFill>
                  <a:schemeClr val="tx1"/>
                </a:solidFill>
                <a:latin typeface="Gurmukhi MN" panose="02020600050405020304" pitchFamily="18" charset="0"/>
                <a:cs typeface="Gurmukhi MN" panose="02020600050405020304" pitchFamily="18" charset="0"/>
              </a:rPr>
              <a:t>BRONCHIALI</a:t>
            </a:r>
          </a:p>
          <a:p>
            <a:pPr algn="ctr">
              <a:buClrTx/>
              <a:buFontTx/>
              <a:buNone/>
            </a:pPr>
            <a:r>
              <a:rPr lang="it-IT" altLang="it-IT" sz="2200" b="1" dirty="0">
                <a:solidFill>
                  <a:schemeClr val="tx1"/>
                </a:solidFill>
                <a:latin typeface="Gurmukhi MN" panose="02020600050405020304" pitchFamily="18" charset="0"/>
                <a:cs typeface="Gurmukhi MN" panose="02020600050405020304" pitchFamily="18" charset="0"/>
              </a:rPr>
              <a:t>INTRAPOLMONARI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214438"/>
            <a:ext cx="4787900" cy="5643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16413" cy="4508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4213" y="404813"/>
            <a:ext cx="7772400" cy="73183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MUCOSA  OLFATTIVA</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55" y="955651"/>
            <a:ext cx="8801145" cy="55696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0" y="0"/>
            <a:ext cx="9144000" cy="8778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STRUTTURA BRONCHI INTRAPOLMONARI</a:t>
            </a:r>
          </a:p>
        </p:txBody>
      </p:sp>
      <p:sp>
        <p:nvSpPr>
          <p:cNvPr id="47106" name="Rectangle 2"/>
          <p:cNvSpPr>
            <a:spLocks noGrp="1" noChangeArrowheads="1"/>
          </p:cNvSpPr>
          <p:nvPr>
            <p:ph type="body" idx="1"/>
          </p:nvPr>
        </p:nvSpPr>
        <p:spPr>
          <a:xfrm>
            <a:off x="250825" y="836613"/>
            <a:ext cx="4537075" cy="5805487"/>
          </a:xfrm>
          <a:ln/>
        </p:spPr>
        <p:txBody>
          <a:bodyPr/>
          <a:lstStyle/>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b="1" dirty="0">
                <a:solidFill>
                  <a:schemeClr val="tx1"/>
                </a:solidFill>
                <a:latin typeface="Copperplate Gothic Bold" panose="020E0705020206020404" pitchFamily="34" charset="77"/>
              </a:rPr>
              <a:t>TONACA MUCOSA:</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b="1" dirty="0">
                <a:solidFill>
                  <a:schemeClr val="tx1"/>
                </a:solidFill>
                <a:latin typeface="Copperplate Gothic Bold" panose="020E0705020206020404" pitchFamily="34" charset="77"/>
              </a:rPr>
              <a:t>Epitelio Cilindrico </a:t>
            </a:r>
            <a:r>
              <a:rPr lang="it-IT" altLang="it-IT" sz="2200" b="1" dirty="0" err="1">
                <a:solidFill>
                  <a:schemeClr val="tx1"/>
                </a:solidFill>
                <a:latin typeface="Copperplate Gothic Bold" panose="020E0705020206020404" pitchFamily="34" charset="77"/>
              </a:rPr>
              <a:t>Pseudostratificato</a:t>
            </a:r>
            <a:r>
              <a:rPr lang="it-IT" altLang="it-IT" sz="2200" b="1" dirty="0">
                <a:solidFill>
                  <a:schemeClr val="tx1"/>
                </a:solidFill>
                <a:latin typeface="Copperplate Gothic Bold" panose="020E0705020206020404" pitchFamily="34" charset="77"/>
              </a:rPr>
              <a:t> Ciliato con Cellule Caliciformi Mucipare</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200" b="1" dirty="0">
              <a:solidFill>
                <a:schemeClr val="tx1"/>
              </a:solidFill>
              <a:latin typeface="Copperplate Gothic Bold" panose="020E0705020206020404" pitchFamily="34" charset="77"/>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b="1" dirty="0">
                <a:solidFill>
                  <a:schemeClr val="tx1"/>
                </a:solidFill>
                <a:latin typeface="Copperplate Gothic Bold" panose="020E0705020206020404" pitchFamily="34" charset="77"/>
              </a:rPr>
              <a:t>Lamina Propria di Tessuto Connettivo Lasso e Fibrocellule Muscolari Lisce e con Ghiandole a Secrezione Siero-Mucosa</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200" b="1" dirty="0">
              <a:solidFill>
                <a:schemeClr val="tx1"/>
              </a:solidFill>
              <a:latin typeface="Copperplate Gothic Bold" panose="020E0705020206020404" pitchFamily="34" charset="77"/>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b="1" dirty="0">
                <a:solidFill>
                  <a:schemeClr val="tx1"/>
                </a:solidFill>
                <a:latin typeface="Copperplate Gothic Bold" panose="020E0705020206020404" pitchFamily="34" charset="77"/>
              </a:rPr>
              <a:t>ANELLO CARTILAGINEO IALINO, che viene sostituito da PLACCHE CARTILAGINEE, man mano che il calibro diminuisce</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b="1" dirty="0">
              <a:solidFill>
                <a:srgbClr val="FFFFFF"/>
              </a:solidFill>
              <a:latin typeface="Arial" panose="020B0604020202020204" pitchFamily="34" charset="0"/>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b="1" dirty="0">
              <a:solidFill>
                <a:srgbClr val="FFFFFF"/>
              </a:solidFill>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b="1" dirty="0">
              <a:solidFill>
                <a:srgbClr val="FFFFFF"/>
              </a:solidFill>
            </a:endParaRPr>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989138"/>
            <a:ext cx="4067175" cy="3597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body"/>
          </p:nvPr>
        </p:nvSpPr>
        <p:spPr>
          <a:xfrm>
            <a:off x="539552" y="1196975"/>
            <a:ext cx="8280920" cy="5661025"/>
          </a:xfrm>
          <a:ln/>
        </p:spPr>
        <p:txBody>
          <a:bodyPr anchor="t"/>
          <a:lstStyle/>
          <a:p>
            <a:pPr marL="342900" indent="-339725" algn="l">
              <a:lnSpc>
                <a:spcPct val="90000"/>
              </a:lnSpc>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halkboard SE" panose="03050602040202020205" pitchFamily="66" charset="77"/>
              </a:rPr>
              <a:t>Sono PRIVI di Anelli o Placche Cartilaginee</a:t>
            </a:r>
          </a:p>
          <a:p>
            <a:pPr marL="342900" indent="-339725" algn="l">
              <a:lnSpc>
                <a:spcPct val="90000"/>
              </a:lnSpc>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halkboard SE" panose="03050602040202020205" pitchFamily="66" charset="77"/>
              </a:rPr>
              <a:t>Tonaca Mucosa: Epitelio Cilindrico </a:t>
            </a:r>
            <a:r>
              <a:rPr lang="it-IT" altLang="it-IT" sz="2800" b="1" dirty="0" err="1">
                <a:solidFill>
                  <a:schemeClr val="tx1"/>
                </a:solidFill>
                <a:latin typeface="Chalkboard SE" panose="03050602040202020205" pitchFamily="66" charset="77"/>
              </a:rPr>
              <a:t>Pseudostratificato</a:t>
            </a:r>
            <a:r>
              <a:rPr lang="it-IT" altLang="it-IT" sz="2800" b="1" dirty="0">
                <a:solidFill>
                  <a:schemeClr val="tx1"/>
                </a:solidFill>
                <a:latin typeface="Chalkboard SE" panose="03050602040202020205" pitchFamily="66" charset="77"/>
              </a:rPr>
              <a:t> Ciliato, che diviene Cilindrico o Cubico Monostratificato nei Bronchioli di Calibro Minore. </a:t>
            </a:r>
          </a:p>
          <a:p>
            <a:pPr marL="342900" indent="-339725" algn="l">
              <a:lnSpc>
                <a:spcPct val="90000"/>
              </a:lnSpc>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halkboard SE" panose="03050602040202020205" pitchFamily="66" charset="77"/>
              </a:rPr>
              <a:t>La LAMINA PROPRIA presenta FIBROCELLULE MUSCOLARI LISCE e FIBRE ELASTICHE, che si contraggono per Stimolazione Vagale Parasimpatica e si dilatano per Stimolazione Ortosimpatica.</a:t>
            </a:r>
          </a:p>
          <a:p>
            <a:pPr marL="342900" indent="-339725" algn="l">
              <a:lnSpc>
                <a:spcPct val="90000"/>
              </a:lnSpc>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halkboard SE" panose="03050602040202020205" pitchFamily="66" charset="77"/>
              </a:rPr>
              <a:t>I BRONCHIOLI RESPIRATORI hanno parete simile ai Bronchioli, ma è interrotta dalle DILATAZIONI degli ALVEOLI</a:t>
            </a:r>
          </a:p>
          <a:p>
            <a:pPr marL="342900" indent="-339725" algn="l">
              <a:lnSpc>
                <a:spcPct val="90000"/>
              </a:lnSpc>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dirty="0">
              <a:latin typeface="Arial" panose="020B0604020202020204" pitchFamily="34" charset="0"/>
            </a:endParaRPr>
          </a:p>
        </p:txBody>
      </p:sp>
      <p:sp>
        <p:nvSpPr>
          <p:cNvPr id="48130" name="Rectangle 2"/>
          <p:cNvSpPr>
            <a:spLocks noGrp="1" noChangeArrowheads="1"/>
          </p:cNvSpPr>
          <p:nvPr>
            <p:ph type="title" idx="1"/>
          </p:nvPr>
        </p:nvSpPr>
        <p:spPr>
          <a:xfrm>
            <a:off x="0" y="260648"/>
            <a:ext cx="9144000" cy="719137"/>
          </a:xfrm>
          <a:ln/>
        </p:spPr>
        <p:txBody>
          <a:bodyPr anchor="ctr"/>
          <a:lstStyle/>
          <a:p>
            <a:pPr marL="0" indent="0" algn="ctr">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STRUTTURA BRONCHIOLI e </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BRONCHIOLI RESPIRATORI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l="4085" b="48959"/>
          <a:stretch>
            <a:fillRect/>
          </a:stretch>
        </p:blipFill>
        <p:spPr bwMode="auto">
          <a:xfrm>
            <a:off x="15204" y="404664"/>
            <a:ext cx="9144000" cy="5544616"/>
          </a:xfrm>
          <a:prstGeom prst="rect">
            <a:avLst/>
          </a:prstGeom>
          <a:noFill/>
          <a:ln>
            <a:noFill/>
          </a:ln>
          <a:effectLst/>
          <a:extLst>
            <a:ext uri="{909E8E84-426E-40DD-AFC4-6F175D3DCCD1}">
              <a14:hiddenFill xmlns:a14="http://schemas.microsoft.com/office/drawing/2010/main">
                <a:blipFill dpi="0" rotWithShape="0">
                  <a:blip/>
                  <a:srcRect l="4085" b="4895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0" y="0"/>
            <a:ext cx="9144000" cy="9810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DOTTI ALVEOLARI e SACCHI ALVEOLARI</a:t>
            </a:r>
          </a:p>
        </p:txBody>
      </p:sp>
      <p:sp>
        <p:nvSpPr>
          <p:cNvPr id="50178" name="Rectangle 2"/>
          <p:cNvSpPr>
            <a:spLocks noGrp="1" noChangeArrowheads="1"/>
          </p:cNvSpPr>
          <p:nvPr>
            <p:ph type="body" idx="1"/>
          </p:nvPr>
        </p:nvSpPr>
        <p:spPr>
          <a:xfrm>
            <a:off x="467544" y="981075"/>
            <a:ext cx="4285431" cy="5589588"/>
          </a:xfrm>
          <a:ln/>
        </p:spPr>
        <p:txBody>
          <a:bodyPr/>
          <a:lstStyle/>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solidFill>
                <a:latin typeface="Chalkboard SE" panose="03050602040202020205" pitchFamily="66" charset="77"/>
              </a:rPr>
              <a:t>Sono rivestiti di EPITELIO PAVIMENTOSO MONOSTRATIFICATO con una LAMINA PROPRIA nella quale sono presenti FIBROCELLULE MUSCOLARI LISCE</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b="1" dirty="0">
              <a:solidFill>
                <a:schemeClr val="tx1"/>
              </a:solidFill>
              <a:latin typeface="Chalkboard SE" panose="03050602040202020205" pitchFamily="66" charset="77"/>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solidFill>
                <a:latin typeface="Chalkboard SE" panose="03050602040202020205" pitchFamily="66" charset="77"/>
              </a:rPr>
              <a:t>I Dotti Alveolari si aprono negli ATRII che comunicano con i SACCHI ALVEOLARI che presentano una fitta rete di FIBRE ELASTICHE, che permettono l’ espansione durante l’ inspirazione e la contrazione passiva durante l’ espirazione. </a:t>
            </a:r>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725" y="1528763"/>
            <a:ext cx="4105275" cy="5329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0" name="Text Box 4"/>
          <p:cNvSpPr txBox="1">
            <a:spLocks noChangeArrowheads="1"/>
          </p:cNvSpPr>
          <p:nvPr/>
        </p:nvSpPr>
        <p:spPr bwMode="auto">
          <a:xfrm>
            <a:off x="5510213" y="2133600"/>
            <a:ext cx="925512"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sz="1200">
                <a:solidFill>
                  <a:srgbClr val="000000"/>
                </a:solidFill>
                <a:latin typeface="Arial Black" panose="020B0A04020102020204" pitchFamily="34" charset="0"/>
              </a:rPr>
              <a:t>BRON</a:t>
            </a:r>
          </a:p>
          <a:p>
            <a:pPr algn="ctr">
              <a:buClrTx/>
              <a:buFontTx/>
              <a:buNone/>
            </a:pPr>
            <a:r>
              <a:rPr lang="it-IT" altLang="it-IT" sz="1200">
                <a:solidFill>
                  <a:srgbClr val="000000"/>
                </a:solidFill>
                <a:latin typeface="Arial Black" panose="020B0A04020102020204" pitchFamily="34" charset="0"/>
              </a:rPr>
              <a:t>CHIOLO</a:t>
            </a:r>
          </a:p>
          <a:p>
            <a:pPr algn="ctr">
              <a:buClrTx/>
              <a:buFontTx/>
              <a:buNone/>
            </a:pPr>
            <a:r>
              <a:rPr lang="it-IT" altLang="it-IT" sz="1200">
                <a:solidFill>
                  <a:srgbClr val="000000"/>
                </a:solidFill>
                <a:latin typeface="Arial Black" panose="020B0A04020102020204" pitchFamily="34" charset="0"/>
              </a:rPr>
              <a:t>RESPIRA</a:t>
            </a:r>
          </a:p>
          <a:p>
            <a:pPr algn="ctr">
              <a:buClrTx/>
              <a:buFontTx/>
              <a:buNone/>
            </a:pPr>
            <a:r>
              <a:rPr lang="it-IT" altLang="it-IT" sz="1200">
                <a:solidFill>
                  <a:srgbClr val="000000"/>
                </a:solidFill>
                <a:latin typeface="Arial Black" panose="020B0A04020102020204" pitchFamily="34" charset="0"/>
              </a:rPr>
              <a:t>TORIO</a:t>
            </a:r>
          </a:p>
        </p:txBody>
      </p:sp>
      <p:sp>
        <p:nvSpPr>
          <p:cNvPr id="50181" name="Text Box 5"/>
          <p:cNvSpPr txBox="1">
            <a:spLocks noChangeArrowheads="1"/>
          </p:cNvSpPr>
          <p:nvPr/>
        </p:nvSpPr>
        <p:spPr bwMode="auto">
          <a:xfrm>
            <a:off x="5772150" y="3933825"/>
            <a:ext cx="12065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sz="1200">
                <a:solidFill>
                  <a:srgbClr val="000000"/>
                </a:solidFill>
                <a:latin typeface="Arial Black" panose="020B0A04020102020204" pitchFamily="34" charset="0"/>
              </a:rPr>
              <a:t>DOTTO</a:t>
            </a:r>
          </a:p>
          <a:p>
            <a:pPr algn="ctr">
              <a:buClrTx/>
              <a:buFontTx/>
              <a:buNone/>
            </a:pPr>
            <a:r>
              <a:rPr lang="it-IT" altLang="it-IT" sz="1200">
                <a:solidFill>
                  <a:srgbClr val="000000"/>
                </a:solidFill>
                <a:latin typeface="Arial Black" panose="020B0A04020102020204" pitchFamily="34" charset="0"/>
              </a:rPr>
              <a:t>ALVEOLARE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684213" y="188913"/>
            <a:ext cx="7769225" cy="87788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ALVEOLI  POLMONARI </a:t>
            </a:r>
          </a:p>
        </p:txBody>
      </p:sp>
      <p:sp>
        <p:nvSpPr>
          <p:cNvPr id="51202" name="Rectangle 2"/>
          <p:cNvSpPr>
            <a:spLocks noGrp="1" noChangeArrowheads="1"/>
          </p:cNvSpPr>
          <p:nvPr>
            <p:ph type="body" idx="1"/>
          </p:nvPr>
        </p:nvSpPr>
        <p:spPr>
          <a:xfrm>
            <a:off x="0" y="1341438"/>
            <a:ext cx="9144000" cy="5732462"/>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latin typeface="Copperplate Gothic Bold" panose="020E0705020206020404" pitchFamily="34" charset="77"/>
              </a:rPr>
              <a:t>Evaginazioni Sacciformi dei BRONCHIOLI RESPIRATORI</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latin typeface="Copperplate Gothic Bold" panose="020E0705020206020404" pitchFamily="34" charset="77"/>
              </a:rPr>
              <a:t>Sono reciprocamente separati dal SETTO INTERALVEOLARE, costituito da 2 sottili strati di EPITELIO PAVIMENTOSO MONOSTRATIFICATO, fra i quali sono localizzati CAPILLARI SANGUIFERI, FIBRE ELASTICHE e RETICOLARI, MATRICE e CELLULE dei CONNETTIVI (il cosiddetto INTERSTIZIO)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xfrm>
            <a:off x="0" y="0"/>
            <a:ext cx="9144000" cy="9810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ALVEOLI POLMONARI </a:t>
            </a:r>
          </a:p>
        </p:txBody>
      </p:sp>
      <p:sp>
        <p:nvSpPr>
          <p:cNvPr id="52226" name="Rectangle 2"/>
          <p:cNvSpPr>
            <a:spLocks noGrp="1" noChangeArrowheads="1"/>
          </p:cNvSpPr>
          <p:nvPr>
            <p:ph type="body" idx="1"/>
          </p:nvPr>
        </p:nvSpPr>
        <p:spPr>
          <a:xfrm>
            <a:off x="0" y="836613"/>
            <a:ext cx="4211638" cy="5661025"/>
          </a:xfrm>
          <a:ln/>
        </p:spPr>
        <p:txBody>
          <a:bodyPr/>
          <a:lstStyle/>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Condividono la MEMBRANA BASALE con quella dei CAPILLARI SANGUIFERI</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Consta di un EPITELIO PAVIMENTOSO MONOSTRATIFICATO con:</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marL="339725" indent="-336550">
              <a:lnSpc>
                <a:spcPct val="80000"/>
              </a:lnSpc>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PNEUMOCITI di TIPO I (o di Primo Ordine) estremamente sottili e con GIUNZIONI OCCLUDENTI. Sono coinvolte negli SCAMBI GASSOSI.</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marL="339725" indent="-336550">
              <a:lnSpc>
                <a:spcPct val="80000"/>
              </a:lnSpc>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PNEUMOCITI di TIPO II (o di Secondo Ordine). Contengono i CORPI LAMELLARI contenenti il SURFATTANTE, che abbassa la Tensione Superficiale degli Alveoli impedendone il </a:t>
            </a:r>
            <a:r>
              <a:rPr lang="it-IT" altLang="it-IT" sz="1800" dirty="0" err="1">
                <a:solidFill>
                  <a:schemeClr val="tx1"/>
                </a:solidFill>
                <a:latin typeface="Comic Sans MS" panose="030F0902030302020204" pitchFamily="66" charset="0"/>
              </a:rPr>
              <a:t>Collassamento</a:t>
            </a:r>
            <a:endParaRPr lang="it-IT" altLang="it-IT" sz="1800" dirty="0">
              <a:solidFill>
                <a:schemeClr val="tx1"/>
              </a:solidFill>
              <a:latin typeface="Comic Sans MS" panose="030F0902030302020204" pitchFamily="66" charset="0"/>
            </a:endParaRPr>
          </a:p>
          <a:p>
            <a:pPr marL="341313"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marL="339725" indent="-336550">
              <a:lnSpc>
                <a:spcPct val="80000"/>
              </a:lnSpc>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MACROFAGI ALVEOLARI (o CELLULE della POLVERE)</a:t>
            </a:r>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852863"/>
            <a:ext cx="4356100" cy="3005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908050"/>
            <a:ext cx="4427537" cy="2947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a:extLst>
              <a:ext uri="{28A0092B-C50C-407E-A947-70E740481C1C}">
                <a14:useLocalDpi xmlns:a14="http://schemas.microsoft.com/office/drawing/2010/main" val="0"/>
              </a:ext>
            </a:extLst>
          </a:blip>
          <a:srcRect l="3323" t="52109"/>
          <a:stretch>
            <a:fillRect/>
          </a:stretch>
        </p:blipFill>
        <p:spPr bwMode="auto">
          <a:xfrm>
            <a:off x="0" y="2073275"/>
            <a:ext cx="9144000" cy="4784725"/>
          </a:xfrm>
          <a:prstGeom prst="rect">
            <a:avLst/>
          </a:prstGeom>
          <a:noFill/>
          <a:ln>
            <a:noFill/>
          </a:ln>
          <a:effectLst/>
          <a:extLst>
            <a:ext uri="{909E8E84-426E-40DD-AFC4-6F175D3DCCD1}">
              <a14:hiddenFill xmlns:a14="http://schemas.microsoft.com/office/drawing/2010/main">
                <a:blipFill dpi="0" rotWithShape="0">
                  <a:blip/>
                  <a:srcRect l="3323" t="5210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0" name="Text Box 2"/>
          <p:cNvSpPr txBox="1">
            <a:spLocks noChangeArrowheads="1"/>
          </p:cNvSpPr>
          <p:nvPr/>
        </p:nvSpPr>
        <p:spPr bwMode="auto">
          <a:xfrm>
            <a:off x="0" y="404813"/>
            <a:ext cx="9144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a:solidFill>
                  <a:srgbClr val="FFFFFF"/>
                </a:solidFill>
                <a:latin typeface="Arial Black" panose="020B0A04020102020204" pitchFamily="34" charset="0"/>
              </a:rPr>
              <a:t>SCHEMA DEI MECCANISMI DI SCAMBIO </a:t>
            </a:r>
          </a:p>
          <a:p>
            <a:pPr algn="ctr">
              <a:buClrTx/>
              <a:buFontTx/>
              <a:buNone/>
            </a:pPr>
            <a:r>
              <a:rPr lang="it-IT" altLang="it-IT">
                <a:solidFill>
                  <a:srgbClr val="FFFFFF"/>
                </a:solidFill>
                <a:latin typeface="Arial Black" panose="020B0A04020102020204" pitchFamily="34" charset="0"/>
              </a:rPr>
              <a:t>GASSOSO NEGLI ALVEOLI POLMONARI</a:t>
            </a:r>
          </a:p>
        </p:txBody>
      </p:sp>
    </p:spTree>
    <p:extLst>
      <p:ext uri="{BB962C8B-B14F-4D97-AF65-F5344CB8AC3E}">
        <p14:creationId xmlns:p14="http://schemas.microsoft.com/office/powerpoint/2010/main" val="24597618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6DF19E-E4EA-184D-B659-5767210F818A}"/>
              </a:ext>
            </a:extLst>
          </p:cNvPr>
          <p:cNvSpPr>
            <a:spLocks noGrp="1"/>
          </p:cNvSpPr>
          <p:nvPr>
            <p:ph type="title"/>
          </p:nvPr>
        </p:nvSpPr>
        <p:spPr>
          <a:xfrm>
            <a:off x="654652" y="0"/>
            <a:ext cx="7767638" cy="1196752"/>
          </a:xfrm>
        </p:spPr>
        <p:txBody>
          <a:bodyPr/>
          <a:lstStyle/>
          <a:p>
            <a:r>
              <a:rPr lang="it-IT" altLang="it-IT" sz="3200" b="1" dirty="0">
                <a:solidFill>
                  <a:schemeClr val="tx1"/>
                </a:solidFill>
                <a:latin typeface="Gurmukhi MN" panose="02020600050405020304" pitchFamily="18" charset="0"/>
                <a:cs typeface="Gurmukhi MN" panose="02020600050405020304" pitchFamily="18" charset="0"/>
              </a:rPr>
              <a:t>STRUTTURA DELLE CAVITA’ NASALI</a:t>
            </a:r>
            <a:endParaRPr lang="it-IT" sz="3200" dirty="0"/>
          </a:p>
        </p:txBody>
      </p:sp>
      <p:sp>
        <p:nvSpPr>
          <p:cNvPr id="3" name="Segnaposto contenuto 2">
            <a:extLst>
              <a:ext uri="{FF2B5EF4-FFF2-40B4-BE49-F238E27FC236}">
                <a16:creationId xmlns:a16="http://schemas.microsoft.com/office/drawing/2014/main" id="{22036D99-5DD6-464E-B179-09B62E551DBD}"/>
              </a:ext>
            </a:extLst>
          </p:cNvPr>
          <p:cNvSpPr>
            <a:spLocks noGrp="1"/>
          </p:cNvSpPr>
          <p:nvPr>
            <p:ph idx="1"/>
          </p:nvPr>
        </p:nvSpPr>
        <p:spPr>
          <a:xfrm>
            <a:off x="268394" y="1194087"/>
            <a:ext cx="8856984" cy="5445224"/>
          </a:xfrm>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  TONACA MUCOSA delle Cavità Nasali si suddivide in:</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b="1" dirty="0">
              <a:solidFill>
                <a:schemeClr val="tx1"/>
              </a:solidFill>
              <a:latin typeface="Comic Sans MS" panose="030F0902030302020204" pitchFamily="66" charset="0"/>
            </a:endParaRP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   - MUCOSA RESPIRATORIA con EPITELIO CILINDRICO PSEUDOSTRATIFICATO CILIATO con intercalate CELLULE MUCIPARE CALICIFORMI </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   - MUCOSA OLFATTIVA per lo SPECIFICO SENSO dell’ OLFATTO, dove sono presenti i NEURONI di SCHULTZ, da cui si dipartono gli ASSONI che formano il NERVO OLFATTIVO </a:t>
            </a:r>
          </a:p>
          <a:p>
            <a:endParaRPr lang="it-IT" dirty="0"/>
          </a:p>
        </p:txBody>
      </p:sp>
    </p:spTree>
    <p:extLst>
      <p:ext uri="{BB962C8B-B14F-4D97-AF65-F5344CB8AC3E}">
        <p14:creationId xmlns:p14="http://schemas.microsoft.com/office/powerpoint/2010/main" val="625848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1A749B-D878-DF45-B43D-0AB0BFD4FD45}"/>
              </a:ext>
            </a:extLst>
          </p:cNvPr>
          <p:cNvSpPr>
            <a:spLocks noGrp="1"/>
          </p:cNvSpPr>
          <p:nvPr>
            <p:ph type="title"/>
          </p:nvPr>
        </p:nvSpPr>
        <p:spPr>
          <a:xfrm>
            <a:off x="539552" y="2420888"/>
            <a:ext cx="7767638" cy="1430338"/>
          </a:xfrm>
        </p:spPr>
        <p:txBody>
          <a:bodyPr/>
          <a:lstStyle/>
          <a:p>
            <a:r>
              <a:rPr lang="it-IT" sz="4000" b="1" dirty="0">
                <a:solidFill>
                  <a:schemeClr val="tx1"/>
                </a:solidFill>
                <a:latin typeface="Gurmukhi MN" panose="02020600050405020304" pitchFamily="18" charset="0"/>
                <a:cs typeface="Gurmukhi MN" panose="02020600050405020304" pitchFamily="18" charset="0"/>
              </a:rPr>
              <a:t>L A </a:t>
            </a:r>
            <a:r>
              <a:rPr lang="it-IT" sz="4000" b="1" dirty="0" err="1">
                <a:solidFill>
                  <a:schemeClr val="tx1"/>
                </a:solidFill>
                <a:latin typeface="Gurmukhi MN" panose="02020600050405020304" pitchFamily="18" charset="0"/>
                <a:cs typeface="Gurmukhi MN" panose="02020600050405020304" pitchFamily="18" charset="0"/>
              </a:rPr>
              <a:t>R</a:t>
            </a:r>
            <a:r>
              <a:rPr lang="it-IT" sz="4000" b="1" dirty="0">
                <a:solidFill>
                  <a:schemeClr val="tx1"/>
                </a:solidFill>
                <a:latin typeface="Gurmukhi MN" panose="02020600050405020304" pitchFamily="18" charset="0"/>
                <a:cs typeface="Gurmukhi MN" panose="02020600050405020304" pitchFamily="18" charset="0"/>
              </a:rPr>
              <a:t> I </a:t>
            </a:r>
            <a:r>
              <a:rPr lang="it-IT" sz="4000" b="1" dirty="0" err="1">
                <a:solidFill>
                  <a:schemeClr val="tx1"/>
                </a:solidFill>
                <a:latin typeface="Gurmukhi MN" panose="02020600050405020304" pitchFamily="18" charset="0"/>
                <a:cs typeface="Gurmukhi MN" panose="02020600050405020304" pitchFamily="18" charset="0"/>
              </a:rPr>
              <a:t>N</a:t>
            </a:r>
            <a:r>
              <a:rPr lang="it-IT" sz="4000" b="1" dirty="0">
                <a:solidFill>
                  <a:schemeClr val="tx1"/>
                </a:solidFill>
                <a:latin typeface="Gurmukhi MN" panose="02020600050405020304" pitchFamily="18" charset="0"/>
                <a:cs typeface="Gurmukhi MN" panose="02020600050405020304" pitchFamily="18" charset="0"/>
              </a:rPr>
              <a:t> G E</a:t>
            </a:r>
          </a:p>
        </p:txBody>
      </p:sp>
    </p:spTree>
    <p:extLst>
      <p:ext uri="{BB962C8B-B14F-4D97-AF65-F5344CB8AC3E}">
        <p14:creationId xmlns:p14="http://schemas.microsoft.com/office/powerpoint/2010/main" val="4289878835"/>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imes New Roman"/>
        <a:ea typeface="SimSun"/>
        <a:cs typeface=""/>
      </a:majorFont>
      <a:minorFont>
        <a:latin typeface="Times New Roman"/>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Times New Roman" panose="02020603050405020304" pitchFamily="18"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Times New Roman" panose="02020603050405020304" pitchFamily="18"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13403</TotalTime>
  <Words>2814</Words>
  <Application>Microsoft Macintosh PowerPoint</Application>
  <PresentationFormat>Presentazione su schermo (4:3)</PresentationFormat>
  <Paragraphs>418</Paragraphs>
  <Slides>76</Slides>
  <Notes>56</Notes>
  <HiddenSlides>0</HiddenSlides>
  <MMClips>0</MMClips>
  <ScaleCrop>false</ScaleCrop>
  <HeadingPairs>
    <vt:vector size="6" baseType="variant">
      <vt:variant>
        <vt:lpstr>Caratteri utilizzati</vt:lpstr>
      </vt:variant>
      <vt:variant>
        <vt:i4>16</vt:i4>
      </vt:variant>
      <vt:variant>
        <vt:lpstr>Tema</vt:lpstr>
      </vt:variant>
      <vt:variant>
        <vt:i4>2</vt:i4>
      </vt:variant>
      <vt:variant>
        <vt:lpstr>Titoli diapositive</vt:lpstr>
      </vt:variant>
      <vt:variant>
        <vt:i4>76</vt:i4>
      </vt:variant>
    </vt:vector>
  </HeadingPairs>
  <TitlesOfParts>
    <vt:vector size="94" baseType="lpstr">
      <vt:lpstr>Arial Unicode MS</vt:lpstr>
      <vt:lpstr>SimSun</vt:lpstr>
      <vt:lpstr>Arial</vt:lpstr>
      <vt:lpstr>Arial Black</vt:lpstr>
      <vt:lpstr>Calibri</vt:lpstr>
      <vt:lpstr>Calibri Light</vt:lpstr>
      <vt:lpstr>Chalkboard</vt:lpstr>
      <vt:lpstr>Chalkboard SE</vt:lpstr>
      <vt:lpstr>Chalkduster</vt:lpstr>
      <vt:lpstr>Comic Sans MS</vt:lpstr>
      <vt:lpstr>Cooper Black</vt:lpstr>
      <vt:lpstr>Copperplate</vt:lpstr>
      <vt:lpstr>Copperplate Gothic Bold</vt:lpstr>
      <vt:lpstr>Gurmukhi MN</vt:lpstr>
      <vt:lpstr>Times New Roman</vt:lpstr>
      <vt:lpstr>Wingdings</vt:lpstr>
      <vt:lpstr>Tema di Office</vt:lpstr>
      <vt:lpstr>1_Tema di Office</vt:lpstr>
      <vt:lpstr>SISTEMA  RESPIRATORIO</vt:lpstr>
      <vt:lpstr>SISTEMA RESPIRATORIO</vt:lpstr>
      <vt:lpstr>VIE AEREE</vt:lpstr>
      <vt:lpstr>NASO ESTERNO e CAVITA’ NASALI</vt:lpstr>
      <vt:lpstr>NASO (Naso Esterno, Piramide Nasale)</vt:lpstr>
      <vt:lpstr>STRUTTURA DELLE CAVITA’ NASALI</vt:lpstr>
      <vt:lpstr>MUCOSA  OLFATTIVA</vt:lpstr>
      <vt:lpstr>STRUTTURA DELLE CAVITA’ NASALI</vt:lpstr>
      <vt:lpstr>L A R I N G E</vt:lpstr>
      <vt:lpstr>Presentazione standard di PowerPoint</vt:lpstr>
      <vt:lpstr>Presentazione standard di PowerPoint</vt:lpstr>
      <vt:lpstr>LARINGE</vt:lpstr>
      <vt:lpstr>LARINGE PRINCIPALI RAPPORTI</vt:lpstr>
      <vt:lpstr>LARINGE ARCHITETTURA GENERALE</vt:lpstr>
      <vt:lpstr>CARTILAGINI LARINGEE </vt:lpstr>
      <vt:lpstr>Presentazione standard di PowerPoint</vt:lpstr>
      <vt:lpstr>CARTILAGINI della LARINGE</vt:lpstr>
      <vt:lpstr>Presentazione standard di PowerPoint</vt:lpstr>
      <vt:lpstr>Presentazione standard di PowerPoint</vt:lpstr>
      <vt:lpstr>CARTILAGINE  CRICOIDE (CRICOIDEA)</vt:lpstr>
      <vt:lpstr>CARTILAGINE  EPIGLOTTIDE</vt:lpstr>
      <vt:lpstr>Presentazione standard di PowerPoint</vt:lpstr>
      <vt:lpstr>CARTILAGINE  ARITENOIDE</vt:lpstr>
      <vt:lpstr>CARTILAGINI CORNICULATE</vt:lpstr>
      <vt:lpstr>Presentazione standard di PowerPoint</vt:lpstr>
      <vt:lpstr>FORMAZIONI FIBROSE della LARINGE</vt:lpstr>
      <vt:lpstr>LARINGE  MEMBRANE FIBRO-ELASTICHE</vt:lpstr>
      <vt:lpstr>MEMBRANA QUADRANGOLARE  CONO ELASTICO</vt:lpstr>
      <vt:lpstr>MEMBRANA QUADRANGOLARE</vt:lpstr>
      <vt:lpstr>CONO  ELASTICO</vt:lpstr>
      <vt:lpstr>MEMBRANE ELASTICHE DELLA LARINGE</vt:lpstr>
      <vt:lpstr>PIEGHE VESTIBOLARI (Corde Vocali False) PIEGHE VOCALI (Corde Vocali Vere)</vt:lpstr>
      <vt:lpstr>CONFIGURAZIONE  INTERNA</vt:lpstr>
      <vt:lpstr>Presentazione standard di PowerPoint</vt:lpstr>
      <vt:lpstr>ESAME della LARINGE</vt:lpstr>
      <vt:lpstr>Presentazione standard di PowerPoint</vt:lpstr>
      <vt:lpstr>VASCOLARIZZAZIONE  SANGUIFERA e LINFATICA</vt:lpstr>
      <vt:lpstr>Presentazione standard di PowerPoint</vt:lpstr>
      <vt:lpstr>LARINGE: INNERVAZIONE</vt:lpstr>
      <vt:lpstr>LARINGE ANATOMIA MICROSCOPICA</vt:lpstr>
      <vt:lpstr>Presentazione standard di PowerPoint</vt:lpstr>
      <vt:lpstr>TRACHEA e BRONCHI EXTRAPOLMONARI</vt:lpstr>
      <vt:lpstr>STRUTTURA di TRACHEA e BRONCHI EXTRAPOLMONARI</vt:lpstr>
      <vt:lpstr>Presentazione standard di PowerPoint</vt:lpstr>
      <vt:lpstr>P O L M O N I</vt:lpstr>
      <vt:lpstr>POLMONI</vt:lpstr>
      <vt:lpstr>POLMONI</vt:lpstr>
      <vt:lpstr>Presentazione standard di PowerPoint</vt:lpstr>
      <vt:lpstr>POLMONI ANATOMIA  MACROSCOPICA</vt:lpstr>
      <vt:lpstr>POLMONI ANATOMIA  MACROSCOPICA</vt:lpstr>
      <vt:lpstr>SUPERFICIE DEI POLMONI</vt:lpstr>
      <vt:lpstr>FACCIA LATERALE DEL POLMONE DESTRO</vt:lpstr>
      <vt:lpstr>FACCIA LATERALE DEL POLMONE SINISTRO</vt:lpstr>
      <vt:lpstr>POLMONI: FACCIA MEDIALE</vt:lpstr>
      <vt:lpstr>POLMONE: MARGINE ANTERIORE</vt:lpstr>
      <vt:lpstr>POLMONE: MARGINI POSTERIORE ed INFERIORE</vt:lpstr>
      <vt:lpstr>SUDDIVISIONI MORFOLOGICHE dei POLMONI</vt:lpstr>
      <vt:lpstr>Presentazione standard di PowerPoint</vt:lpstr>
      <vt:lpstr>PLEURE (SIEROSE PLEURICHE)</vt:lpstr>
      <vt:lpstr>PLEURE (Sierose Pleuriche)</vt:lpstr>
      <vt:lpstr>Presentazione standard di PowerPoint</vt:lpstr>
      <vt:lpstr>POLMONI VASCOLARIZZAZIONE</vt:lpstr>
      <vt:lpstr>POLMONI VASCOLARIZZAZIONE</vt:lpstr>
      <vt:lpstr>POLMONI VASCOLARIZZAZIONE</vt:lpstr>
      <vt:lpstr>PARENCHIMA POLMONARE</vt:lpstr>
      <vt:lpstr>STRUTTURA DEL PARENCHIMA POLMONARE</vt:lpstr>
      <vt:lpstr>RAMIFICAZIONI BRONCHIALI</vt:lpstr>
      <vt:lpstr>Presentazione standard di PowerPoint</vt:lpstr>
      <vt:lpstr>Presentazione standard di PowerPoint</vt:lpstr>
      <vt:lpstr>STRUTTURA BRONCHI INTRAPOLMONARI</vt:lpstr>
      <vt:lpstr>STRUTTURA BRONCHIOLI e  BRONCHIOLI RESPIRATORI</vt:lpstr>
      <vt:lpstr>Presentazione standard di PowerPoint</vt:lpstr>
      <vt:lpstr>DOTTI ALVEOLARI e SACCHI ALVEOLARI</vt:lpstr>
      <vt:lpstr>ALVEOLI  POLMONARI </vt:lpstr>
      <vt:lpstr>ALVEOLI POLMONARI </vt:lpstr>
      <vt:lpstr>Presentazione standard di PowerPoint</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LARINGE</dc:title>
  <dc:creator>Prof. Vittorio Grill</dc:creator>
  <cp:lastModifiedBy>Utente di Microsoft Office</cp:lastModifiedBy>
  <cp:revision>285</cp:revision>
  <cp:lastPrinted>2020-02-29T15:30:59Z</cp:lastPrinted>
  <dcterms:created xsi:type="dcterms:W3CDTF">2001-03-21T13:10:24Z</dcterms:created>
  <dcterms:modified xsi:type="dcterms:W3CDTF">2021-05-24T05:29:26Z</dcterms:modified>
</cp:coreProperties>
</file>