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5" r:id="rId2"/>
    <p:sldId id="326" r:id="rId3"/>
    <p:sldId id="330" r:id="rId4"/>
    <p:sldId id="332" r:id="rId5"/>
    <p:sldId id="334" r:id="rId6"/>
    <p:sldId id="327" r:id="rId7"/>
    <p:sldId id="335" r:id="rId8"/>
    <p:sldId id="336" r:id="rId9"/>
    <p:sldId id="340" r:id="rId10"/>
    <p:sldId id="337" r:id="rId11"/>
    <p:sldId id="338" r:id="rId12"/>
    <p:sldId id="345" r:id="rId13"/>
    <p:sldId id="339" r:id="rId14"/>
    <p:sldId id="341" r:id="rId15"/>
    <p:sldId id="342" r:id="rId16"/>
    <p:sldId id="343" r:id="rId17"/>
    <p:sldId id="344" r:id="rId18"/>
    <p:sldId id="346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4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B1D41E-5378-4CCA-8E78-CAAF6243A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EB13F98-AC32-4CE5-9F96-51DD3E32C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2B1BEB4-5499-4B64-89E2-3E9FFE14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4E3A-D55E-449B-94C6-A41A79293851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7E61FF-9977-4E4A-9677-6C13FC625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BBDE92-FD02-4748-90FA-C6F5DA1BE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76CF-4E92-43FC-9C39-1C5E4A1C4D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566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81085C-5749-4ABF-B4EE-00033E797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FFD2417-4161-4B82-A342-6147E21D2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DBB3AB9-D64E-4B67-A825-8CFD5F961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4E3A-D55E-449B-94C6-A41A79293851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C83EC2-9AD2-4947-8D53-DA022DEA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F81B5B-43E7-46EA-B211-A806C4CA8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76CF-4E92-43FC-9C39-1C5E4A1C4D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390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F38BD62-B8D3-4D39-9478-7AC717F42A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6509947-9D2B-4E56-8C51-A6BA29A462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59C9D-4565-4B2A-B27F-E2B837F26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4E3A-D55E-449B-94C6-A41A79293851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5A5A4A-ACF5-4643-A3DA-3F99B9F48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7A762C-BB46-4A29-AA7A-A00839C7C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76CF-4E92-43FC-9C39-1C5E4A1C4D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159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3FE125-94A5-4AC2-9129-FDAF278FF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97F60B-4E4E-4D02-8244-FE87F9E66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918C7C-2156-4B94-B85B-ED341949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4E3A-D55E-449B-94C6-A41A79293851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DE2D67-5C6E-4295-90FC-7C7751BB9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9152F3-5E07-459E-AEDE-3D05D1344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76CF-4E92-43FC-9C39-1C5E4A1C4D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11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13DDEF-8370-464F-BDF5-1EF25D9B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643940B-2BB1-450F-86C8-F2A9CC8AE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281DF5D-CBCA-4181-93C5-D23E738F4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4E3A-D55E-449B-94C6-A41A79293851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5ACDB5-62E3-4551-9227-1714EE66E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879ADC-01D1-4D3F-9912-1EF7A4A89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76CF-4E92-43FC-9C39-1C5E4A1C4D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04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DEC11E-743E-40C5-B720-93F618C0A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12F1B8-E138-4667-ACFE-99BB272DC1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188B96C-61F4-4CF6-A313-658CDA95A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E129B0-A115-4BA9-9EA1-BC01376C4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4E3A-D55E-449B-94C6-A41A79293851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087B0A-8EB5-4039-8898-EBB22E70B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9C1C26-C28D-4593-8B90-F6A0E653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76CF-4E92-43FC-9C39-1C5E4A1C4D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977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640828-60AE-4113-B8B4-88A1FE48B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6A98492-738A-4EAA-BF4A-F59ACD6BE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0DA352E-387C-46A4-9D62-5CE9AF0C3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7223B14-7267-4C54-9699-4C3B0BDA0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137241D-07BD-4B98-9306-C93F7E4F7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06C6DE0-A6F1-44A7-9218-A37B9DF06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4E3A-D55E-449B-94C6-A41A79293851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48A7045-43FC-46A8-814C-9424575E2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AA4E6FA-CDD3-4525-A992-14CD60A13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76CF-4E92-43FC-9C39-1C5E4A1C4D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13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80C1E3-0538-4A90-BB4C-B2F528A5A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260E9B5-C014-4CC2-AB8F-A1234E2AE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4E3A-D55E-449B-94C6-A41A79293851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DABAEAA-58E1-47BA-ADAE-EE1AA3E95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2ADC6E5-B82C-46CD-B31A-E62DCEED4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76CF-4E92-43FC-9C39-1C5E4A1C4D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620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FAE2E6D-8806-48BC-B609-43D1C0612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4E3A-D55E-449B-94C6-A41A79293851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63391E6-C9CC-4AAA-BE26-C4A70A97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B5CDE13-1476-4740-B824-33994599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76CF-4E92-43FC-9C39-1C5E4A1C4D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773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AEAD0F-5DC6-4721-A11C-2F265E21C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B36207-5A99-4F1A-96B9-ED949C901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BD3010B-B5EE-40E7-BCBC-402BE9580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90AA1A3-1D9C-46F4-9A56-D8CF78F3E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4E3A-D55E-449B-94C6-A41A79293851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86EA219-C35E-452B-962C-8FB6CCCE1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214311D-C99B-4F3E-9E95-80A8F076B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76CF-4E92-43FC-9C39-1C5E4A1C4D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393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4AF309-0049-4D07-9C80-502C3CEC0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2C4E7C6-98D2-4831-8454-8C6CC70142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37AE89D-87AC-44E6-915C-AE9796851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477FE08-1A94-4926-A97C-F693FA776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4E3A-D55E-449B-94C6-A41A79293851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31EEC51-CA6E-4D38-91D4-064C4B4CC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B9F2A72-611C-4BCA-8A4E-0A17FBA88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76CF-4E92-43FC-9C39-1C5E4A1C4D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09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47500">
              <a:schemeClr val="accent6">
                <a:lumMod val="60000"/>
                <a:lumOff val="40000"/>
              </a:schemeClr>
            </a:gs>
            <a:gs pos="95000">
              <a:schemeClr val="accent4">
                <a:lumMod val="60000"/>
                <a:lumOff val="4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124A426-C7F3-4EE5-8C84-9E7143E86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B1F8660-D897-47FA-8C5A-07819DF7D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3C34E3-4D66-43FB-8569-FED92DA0CC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54E3A-D55E-449B-94C6-A41A79293851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AA1931-5815-4634-93F6-ABBF53A27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F8C572-9C59-43FB-997C-9531C5AF2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876CF-4E92-43FC-9C39-1C5E4A1C4D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20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txBody>
          <a:bodyPr/>
          <a:lstStyle/>
          <a:p>
            <a:r>
              <a:rPr lang="it-IT" dirty="0"/>
              <a:t>LA COMUNICAZIONE «DI MASSA»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1450" y="1340768"/>
            <a:ext cx="12020550" cy="5256584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</a:rPr>
              <a:t>Teoria della società di massa – premesse di base</a:t>
            </a:r>
          </a:p>
          <a:p>
            <a:r>
              <a:rPr lang="it-IT" dirty="0">
                <a:solidFill>
                  <a:prstClr val="black"/>
                </a:solidFill>
              </a:rPr>
              <a:t>Isolamento psicologico</a:t>
            </a:r>
          </a:p>
          <a:p>
            <a:r>
              <a:rPr lang="it-IT" dirty="0">
                <a:solidFill>
                  <a:prstClr val="black"/>
                </a:solidFill>
              </a:rPr>
              <a:t>Relazioni sociali improntate all’impersonalità</a:t>
            </a:r>
          </a:p>
          <a:p>
            <a:r>
              <a:rPr lang="it-IT" dirty="0">
                <a:solidFill>
                  <a:prstClr val="black"/>
                </a:solidFill>
              </a:rPr>
              <a:t>Individui liberi da pressioni/obblighi sociali informali e vincolanti</a:t>
            </a:r>
          </a:p>
          <a:p>
            <a:pPr marL="0" indent="0">
              <a:buNone/>
            </a:pP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</a:rPr>
              <a:t>Teoria psicologica dell’azione (‘20/’30)</a:t>
            </a:r>
          </a:p>
          <a:p>
            <a:r>
              <a:rPr lang="it-IT" dirty="0">
                <a:solidFill>
                  <a:prstClr val="black"/>
                </a:solidFill>
              </a:rPr>
              <a:t>Stimolo-risposta </a:t>
            </a:r>
          </a:p>
          <a:p>
            <a:r>
              <a:rPr lang="it-IT" dirty="0">
                <a:solidFill>
                  <a:prstClr val="black"/>
                </a:solidFill>
              </a:rPr>
              <a:t>Le cause del comportamento vanno ricercate nella struttura biologica e nell’innatismo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4825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643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prstClr val="black"/>
                </a:solidFill>
                <a:latin typeface="+mn-lt"/>
              </a:rPr>
              <a:t>TEORIA DEGLI «EFFETTI LIMITATI»</a:t>
            </a:r>
            <a:br>
              <a:rPr lang="it-IT" sz="3200" dirty="0">
                <a:solidFill>
                  <a:prstClr val="black"/>
                </a:solidFill>
                <a:latin typeface="+mn-lt"/>
              </a:rPr>
            </a:br>
            <a:r>
              <a:rPr lang="it-IT" sz="2400" dirty="0">
                <a:solidFill>
                  <a:prstClr val="black"/>
                </a:solidFill>
                <a:latin typeface="+mn-lt"/>
              </a:rPr>
              <a:t>Approccio sociologico empirico</a:t>
            </a:r>
            <a:endParaRPr lang="it-IT" sz="24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0768"/>
            <a:ext cx="12192000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prstClr val="black"/>
                </a:solidFill>
              </a:rPr>
              <a:t>Connette i processi di comunicazione di massa alle caratteristiche del contesto sociale entro cui si realizzano</a:t>
            </a:r>
          </a:p>
          <a:p>
            <a:pPr marL="0" indent="0">
              <a:buNone/>
            </a:pPr>
            <a:r>
              <a:rPr lang="it-IT" sz="2000" dirty="0">
                <a:solidFill>
                  <a:prstClr val="black"/>
                </a:solidFill>
              </a:rPr>
              <a:t>propaganda/manipolazione                   persuasione                      influenza mediata</a:t>
            </a:r>
          </a:p>
          <a:p>
            <a:r>
              <a:rPr lang="it-IT" sz="1800" b="1" dirty="0">
                <a:solidFill>
                  <a:prstClr val="black"/>
                </a:solidFill>
              </a:rPr>
              <a:t>Paul Felix </a:t>
            </a:r>
            <a:r>
              <a:rPr lang="it-IT" sz="1800" b="1" dirty="0" err="1">
                <a:solidFill>
                  <a:prstClr val="black"/>
                </a:solidFill>
              </a:rPr>
              <a:t>Lazarsfeld</a:t>
            </a:r>
            <a:r>
              <a:rPr lang="it-IT" sz="1800" dirty="0">
                <a:solidFill>
                  <a:prstClr val="black"/>
                </a:solidFill>
              </a:rPr>
              <a:t>: studio condotto nella contea di Erie nell’Ohio (campagna presidenziale fra F.D. </a:t>
            </a:r>
            <a:r>
              <a:rPr lang="it-IT" sz="1800" dirty="0" err="1">
                <a:solidFill>
                  <a:prstClr val="black"/>
                </a:solidFill>
              </a:rPr>
              <a:t>Roosvelt</a:t>
            </a:r>
            <a:r>
              <a:rPr lang="it-IT" sz="1800" dirty="0">
                <a:solidFill>
                  <a:prstClr val="black"/>
                </a:solidFill>
              </a:rPr>
              <a:t>, candidato democratico e Wendell </a:t>
            </a:r>
            <a:r>
              <a:rPr lang="it-IT" sz="1800" dirty="0" err="1">
                <a:solidFill>
                  <a:prstClr val="black"/>
                </a:solidFill>
              </a:rPr>
              <a:t>Willkie</a:t>
            </a:r>
            <a:r>
              <a:rPr lang="it-IT" sz="1800" dirty="0">
                <a:solidFill>
                  <a:prstClr val="black"/>
                </a:solidFill>
              </a:rPr>
              <a:t>, candidato repubblicano)</a:t>
            </a:r>
          </a:p>
          <a:p>
            <a:r>
              <a:rPr lang="it-IT" sz="1800" dirty="0">
                <a:solidFill>
                  <a:prstClr val="black"/>
                </a:solidFill>
              </a:rPr>
              <a:t>Messaggio mediale sottoposto ad analisi: discorsi elettorali e messaggi politici</a:t>
            </a:r>
          </a:p>
          <a:p>
            <a:r>
              <a:rPr lang="it-IT" sz="1800" dirty="0">
                <a:solidFill>
                  <a:prstClr val="black"/>
                </a:solidFill>
              </a:rPr>
              <a:t>Mezzi: quotidiani, settimanali e radio</a:t>
            </a:r>
          </a:p>
          <a:p>
            <a:r>
              <a:rPr lang="it-IT" sz="1800" dirty="0">
                <a:solidFill>
                  <a:prstClr val="black"/>
                </a:solidFill>
              </a:rPr>
              <a:t>Tecnica del «panel»: campione di 600 persone intervistate ad intervalli regolari di un mese fra il giugno e il novembre 1940</a:t>
            </a:r>
          </a:p>
          <a:p>
            <a:r>
              <a:rPr lang="it-IT" sz="1800" dirty="0">
                <a:solidFill>
                  <a:prstClr val="black"/>
                </a:solidFill>
              </a:rPr>
              <a:t>Emerge la figura del </a:t>
            </a:r>
            <a:r>
              <a:rPr lang="it-IT" sz="1800" b="1" dirty="0">
                <a:solidFill>
                  <a:prstClr val="black"/>
                </a:solidFill>
              </a:rPr>
              <a:t>leader d’opinione</a:t>
            </a:r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4" name="Freccia a destra 3"/>
          <p:cNvSpPr/>
          <p:nvPr/>
        </p:nvSpPr>
        <p:spPr>
          <a:xfrm>
            <a:off x="3073033" y="2316411"/>
            <a:ext cx="792088" cy="242316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465" y="2290792"/>
            <a:ext cx="82232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210" y="4310419"/>
            <a:ext cx="3547790" cy="2580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122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/>
              <a:t>FUNZIONI E DISFUNZIONI SOCIALI DEI MEDIA </a:t>
            </a:r>
            <a:br>
              <a:rPr lang="it-IT" sz="3200" dirty="0"/>
            </a:br>
            <a:r>
              <a:rPr lang="it-IT" sz="3200" dirty="0"/>
              <a:t>(Denis </a:t>
            </a:r>
            <a:r>
              <a:rPr lang="it-IT" sz="3200" dirty="0" err="1"/>
              <a:t>McQuail</a:t>
            </a:r>
            <a:r>
              <a:rPr lang="it-IT" sz="3200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08720"/>
            <a:ext cx="12192000" cy="5544616"/>
          </a:xfrm>
        </p:spPr>
        <p:txBody>
          <a:bodyPr>
            <a:normAutofit fontScale="92500" lnSpcReduction="20000"/>
          </a:bodyPr>
          <a:lstStyle/>
          <a:p>
            <a:r>
              <a:rPr lang="it-IT" sz="1900" b="1" dirty="0">
                <a:solidFill>
                  <a:prstClr val="black"/>
                </a:solidFill>
              </a:rPr>
              <a:t>Informazione</a:t>
            </a:r>
            <a:r>
              <a:rPr lang="it-IT" sz="1900" dirty="0">
                <a:solidFill>
                  <a:prstClr val="black"/>
                </a:solidFill>
              </a:rPr>
              <a:t> </a:t>
            </a:r>
          </a:p>
          <a:p>
            <a:pPr marL="0" indent="0">
              <a:buNone/>
            </a:pPr>
            <a:r>
              <a:rPr lang="it-IT" sz="1900" dirty="0">
                <a:solidFill>
                  <a:prstClr val="black"/>
                </a:solidFill>
              </a:rPr>
              <a:t>Innovazione, adattamento, progresso, allertare…</a:t>
            </a:r>
          </a:p>
          <a:p>
            <a:r>
              <a:rPr lang="it-IT" sz="1900" b="1" dirty="0">
                <a:solidFill>
                  <a:prstClr val="black"/>
                </a:solidFill>
              </a:rPr>
              <a:t>Correlazione</a:t>
            </a:r>
          </a:p>
          <a:p>
            <a:pPr marL="0" indent="0">
              <a:buNone/>
            </a:pPr>
            <a:r>
              <a:rPr lang="it-IT" sz="1900" dirty="0">
                <a:solidFill>
                  <a:prstClr val="black"/>
                </a:solidFill>
              </a:rPr>
              <a:t>Spiegare, interpretare, commentare…</a:t>
            </a:r>
          </a:p>
          <a:p>
            <a:r>
              <a:rPr lang="it-IT" sz="1900" b="1" dirty="0">
                <a:solidFill>
                  <a:prstClr val="black"/>
                </a:solidFill>
              </a:rPr>
              <a:t>Continuità</a:t>
            </a:r>
          </a:p>
          <a:p>
            <a:pPr marL="0" indent="0">
              <a:buNone/>
            </a:pPr>
            <a:r>
              <a:rPr lang="it-IT" sz="1900" dirty="0">
                <a:solidFill>
                  <a:prstClr val="black"/>
                </a:solidFill>
              </a:rPr>
              <a:t>Costruire il consenso, funzione eticizzante, legittimazione delle autorità, prestigio</a:t>
            </a:r>
          </a:p>
          <a:p>
            <a:r>
              <a:rPr lang="it-IT" sz="1900" b="1" dirty="0">
                <a:solidFill>
                  <a:prstClr val="black"/>
                </a:solidFill>
              </a:rPr>
              <a:t>Intrattenimento</a:t>
            </a:r>
          </a:p>
          <a:p>
            <a:r>
              <a:rPr lang="it-IT" sz="1900" b="1" dirty="0">
                <a:solidFill>
                  <a:prstClr val="black"/>
                </a:solidFill>
              </a:rPr>
              <a:t>Mobilitazione</a:t>
            </a:r>
          </a:p>
          <a:p>
            <a:pPr marL="0" indent="0">
              <a:buNone/>
            </a:pPr>
            <a:r>
              <a:rPr lang="it-IT" sz="1900" dirty="0">
                <a:solidFill>
                  <a:prstClr val="black"/>
                </a:solidFill>
              </a:rPr>
              <a:t>Politica, guerra, lavoro, iniziative sociali, ecc.</a:t>
            </a:r>
          </a:p>
          <a:p>
            <a:pPr marL="0" indent="0">
              <a:buNone/>
            </a:pPr>
            <a:endParaRPr lang="it-IT" sz="19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it-IT" sz="1900" b="1" dirty="0">
                <a:solidFill>
                  <a:prstClr val="black"/>
                </a:solidFill>
              </a:rPr>
              <a:t>Disfunzioni – mass-media e Internet</a:t>
            </a:r>
          </a:p>
          <a:p>
            <a:r>
              <a:rPr lang="it-IT" sz="1900" dirty="0">
                <a:solidFill>
                  <a:prstClr val="black"/>
                </a:solidFill>
              </a:rPr>
              <a:t>Flussi liberi e circolanti, incontrollati</a:t>
            </a:r>
          </a:p>
          <a:p>
            <a:r>
              <a:rPr lang="it-IT" sz="1900" dirty="0">
                <a:solidFill>
                  <a:prstClr val="black"/>
                </a:solidFill>
              </a:rPr>
              <a:t>Ripiegamento sul privato (esibizione, autoreferenzialità, egocentrismo)</a:t>
            </a:r>
          </a:p>
          <a:p>
            <a:r>
              <a:rPr lang="it-IT" sz="1900" dirty="0">
                <a:solidFill>
                  <a:prstClr val="black"/>
                </a:solidFill>
              </a:rPr>
              <a:t>Eccesso di informazioni (scorrette, parziali, </a:t>
            </a:r>
            <a:r>
              <a:rPr lang="it-IT" sz="1900" b="1" dirty="0" err="1">
                <a:solidFill>
                  <a:prstClr val="black"/>
                </a:solidFill>
              </a:rPr>
              <a:t>fake</a:t>
            </a:r>
            <a:r>
              <a:rPr lang="it-IT" sz="1900" b="1" dirty="0">
                <a:solidFill>
                  <a:prstClr val="black"/>
                </a:solidFill>
              </a:rPr>
              <a:t> news</a:t>
            </a:r>
            <a:r>
              <a:rPr lang="it-IT" sz="1900" dirty="0">
                <a:solidFill>
                  <a:prstClr val="black"/>
                </a:solidFill>
              </a:rPr>
              <a:t>)</a:t>
            </a:r>
          </a:p>
          <a:p>
            <a:r>
              <a:rPr lang="it-IT" sz="1900" dirty="0">
                <a:solidFill>
                  <a:prstClr val="black"/>
                </a:solidFill>
              </a:rPr>
              <a:t>Disfunzione narcotizzante</a:t>
            </a:r>
          </a:p>
          <a:p>
            <a:r>
              <a:rPr lang="it-IT" sz="1900" dirty="0">
                <a:solidFill>
                  <a:prstClr val="black"/>
                </a:solidFill>
              </a:rPr>
              <a:t>Critica culturologica-estetica</a:t>
            </a:r>
          </a:p>
          <a:p>
            <a:r>
              <a:rPr lang="it-IT" sz="1900" dirty="0">
                <a:solidFill>
                  <a:prstClr val="black"/>
                </a:solidFill>
              </a:rPr>
              <a:t>Conformismo </a:t>
            </a:r>
          </a:p>
          <a:p>
            <a:pPr marL="0" indent="0">
              <a:buNone/>
            </a:pPr>
            <a:endParaRPr lang="it-IT" sz="1400" dirty="0">
              <a:solidFill>
                <a:prstClr val="black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0608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18FFEF-E0F5-4EB4-957A-4558D4154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75"/>
            <a:ext cx="10515600" cy="703383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LA PROSPETTIVA «USI E GRATIFICAZIONI»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E29FE5-CE46-46E2-8267-75554AF72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5249"/>
            <a:ext cx="12192000" cy="61827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1800" dirty="0"/>
              <a:t>Dal secondo dopoguerra gli studi sulla comunicazione si fanno più maturi.</a:t>
            </a:r>
          </a:p>
          <a:p>
            <a:pPr marL="0" indent="0">
              <a:buNone/>
            </a:pPr>
            <a:r>
              <a:rPr lang="it-IT" sz="1800" dirty="0"/>
              <a:t>I media diventano a pieno titolo agenti di socializzazione e fonti di mutamento, presenza permanente all’interno della società, interagendo con la quotidianità.</a:t>
            </a:r>
          </a:p>
          <a:p>
            <a:pPr marL="0" indent="0">
              <a:buNone/>
            </a:pPr>
            <a:r>
              <a:rPr lang="it-IT" sz="1800" dirty="0"/>
              <a:t>L’idea di «funzione» che sostituisce quella di «scopo» introduce la possibilità che la loro azione abbia una portata generale, non sempre misurabile e potenzialmente difforme dalle aspettative dell’emittente.</a:t>
            </a:r>
          </a:p>
          <a:p>
            <a:pPr marL="0" indent="0">
              <a:buNone/>
            </a:pPr>
            <a:r>
              <a:rPr lang="it-IT" sz="1800" dirty="0"/>
              <a:t>La prospettiva viene rovesciata: non si tratta di capire </a:t>
            </a:r>
            <a:r>
              <a:rPr lang="it-IT" sz="1800" i="1" dirty="0"/>
              <a:t>cosa fanno i media alle persone</a:t>
            </a:r>
            <a:r>
              <a:rPr lang="it-IT" sz="1800" dirty="0"/>
              <a:t> bensì </a:t>
            </a:r>
            <a:r>
              <a:rPr lang="it-IT" sz="1800" i="1" dirty="0"/>
              <a:t>cosa fanno le persone con i media </a:t>
            </a:r>
            <a:r>
              <a:rPr lang="it-IT" sz="1800" dirty="0"/>
              <a:t>(Blumer, Katz, 1974).</a:t>
            </a:r>
          </a:p>
          <a:p>
            <a:pPr marL="0" indent="0">
              <a:buNone/>
            </a:pPr>
            <a:r>
              <a:rPr lang="it-IT" sz="2000" b="1" dirty="0"/>
              <a:t>In sintesi: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1600" dirty="0"/>
              <a:t>L’idea di massa scompare a favore di un </a:t>
            </a:r>
            <a:r>
              <a:rPr lang="it-IT" sz="1600" b="1" dirty="0"/>
              <a:t>pubblico attivo e attento</a:t>
            </a:r>
            <a:r>
              <a:rPr lang="it-IT" sz="1600" dirty="0"/>
              <a:t>, dotato di capacità valutative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1600" dirty="0"/>
              <a:t>Il pubblico </a:t>
            </a:r>
            <a:r>
              <a:rPr lang="it-IT" sz="1600" b="1" dirty="0"/>
              <a:t>utilizza</a:t>
            </a:r>
            <a:r>
              <a:rPr lang="it-IT" sz="1600" dirty="0"/>
              <a:t> i media per </a:t>
            </a:r>
            <a:r>
              <a:rPr lang="it-IT" sz="1600" b="1" dirty="0"/>
              <a:t>soddisfare</a:t>
            </a:r>
            <a:r>
              <a:rPr lang="it-IT" sz="1600" dirty="0"/>
              <a:t> una gamma di bisogni ed esigenze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1600" dirty="0"/>
              <a:t>I media </a:t>
            </a:r>
            <a:r>
              <a:rPr lang="it-IT" sz="1600" b="1" dirty="0"/>
              <a:t>competono </a:t>
            </a:r>
            <a:r>
              <a:rPr lang="it-IT" sz="1600" dirty="0"/>
              <a:t>con altre potenziali forme di soddisfazione (cosiddette «alternative funzionali»)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1600" dirty="0"/>
              <a:t>Le persone sono piuttosto consapevoli dei processi comunicativi in cui sono coinvolte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1600" dirty="0"/>
              <a:t>Lo studio scientifico deve sospendere i giudizi di valore sui </a:t>
            </a:r>
            <a:r>
              <a:rPr lang="it-IT" sz="1600" b="1" dirty="0"/>
              <a:t>contenuti</a:t>
            </a:r>
            <a:r>
              <a:rPr lang="it-IT" sz="1600" dirty="0"/>
              <a:t> offerti </a:t>
            </a:r>
          </a:p>
          <a:p>
            <a:pPr marL="0" indent="0">
              <a:buNone/>
            </a:pPr>
            <a:r>
              <a:rPr lang="it-IT" sz="2000" dirty="0"/>
              <a:t>LA NATURA DEI BISOGNI:</a:t>
            </a:r>
          </a:p>
          <a:p>
            <a:r>
              <a:rPr lang="it-IT" sz="2000" dirty="0"/>
              <a:t>Emozioni, affetti</a:t>
            </a:r>
          </a:p>
          <a:p>
            <a:r>
              <a:rPr lang="it-IT" sz="2000" dirty="0"/>
              <a:t>Relax, compagnia, abitudine/rituale, oblio</a:t>
            </a:r>
          </a:p>
          <a:p>
            <a:r>
              <a:rPr lang="it-IT" sz="2000" dirty="0"/>
              <a:t>Apprendimento</a:t>
            </a:r>
          </a:p>
          <a:p>
            <a:r>
              <a:rPr lang="it-IT" sz="2000" dirty="0"/>
              <a:t>Adrenalina</a:t>
            </a:r>
          </a:p>
          <a:p>
            <a:r>
              <a:rPr lang="it-IT" sz="2000" dirty="0"/>
              <a:t>Costruzione dell’identità personale e sociale (modelli di comportamento e stili di vita) e comprensione di sé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144394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dirty="0"/>
              <a:t>STUDIO EFFETTI A LUNGO TERMINE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5474"/>
            <a:ext cx="12192000" cy="4831489"/>
          </a:xfrm>
        </p:spPr>
        <p:txBody>
          <a:bodyPr>
            <a:normAutofit lnSpcReduction="10000"/>
          </a:bodyPr>
          <a:lstStyle/>
          <a:p>
            <a:r>
              <a:rPr lang="it-IT" dirty="0">
                <a:solidFill>
                  <a:prstClr val="black"/>
                </a:solidFill>
              </a:rPr>
              <a:t>I media svolgono un ruolo di costruzione della realtà</a:t>
            </a:r>
          </a:p>
          <a:p>
            <a:r>
              <a:rPr lang="it-IT" dirty="0">
                <a:solidFill>
                  <a:prstClr val="black"/>
                </a:solidFill>
              </a:rPr>
              <a:t>Aiutano a strutturare l’immagine della realtà sociale nel LUNGO PERIODO</a:t>
            </a:r>
          </a:p>
          <a:p>
            <a:r>
              <a:rPr lang="it-IT" dirty="0">
                <a:solidFill>
                  <a:prstClr val="black"/>
                </a:solidFill>
              </a:rPr>
              <a:t>A organizzare nuovi elementi di tale immagine</a:t>
            </a:r>
          </a:p>
          <a:p>
            <a:r>
              <a:rPr lang="it-IT" dirty="0">
                <a:solidFill>
                  <a:prstClr val="black"/>
                </a:solidFill>
              </a:rPr>
              <a:t>A formare nuove opinioni e credenze</a:t>
            </a:r>
          </a:p>
          <a:p>
            <a:pPr marL="0" indent="0">
              <a:buNone/>
            </a:pPr>
            <a:r>
              <a:rPr lang="it-IT" b="1" dirty="0">
                <a:solidFill>
                  <a:prstClr val="black"/>
                </a:solidFill>
              </a:rPr>
              <a:t>Non più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>
                <a:solidFill>
                  <a:prstClr val="black"/>
                </a:solidFill>
              </a:rPr>
              <a:t>Effetti intenzionali legati ad un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>
                <a:solidFill>
                  <a:prstClr val="black"/>
                </a:solidFill>
              </a:rPr>
              <a:t>Contesto comunicativo circoscritto nel tempo (campagne) e caratterizzato da scopi</a:t>
            </a:r>
          </a:p>
          <a:p>
            <a:pPr marL="0" indent="0">
              <a:buNone/>
            </a:pPr>
            <a:r>
              <a:rPr lang="it-IT" b="1" dirty="0">
                <a:solidFill>
                  <a:prstClr val="black"/>
                </a:solidFill>
              </a:rPr>
              <a:t>Ma</a:t>
            </a:r>
          </a:p>
          <a:p>
            <a:pPr marL="0" indent="0">
              <a:buNone/>
            </a:pPr>
            <a:r>
              <a:rPr lang="it-IT" dirty="0">
                <a:solidFill>
                  <a:prstClr val="black"/>
                </a:solidFill>
              </a:rPr>
              <a:t>Da </a:t>
            </a:r>
            <a:r>
              <a:rPr lang="it-IT" b="1" dirty="0">
                <a:solidFill>
                  <a:prstClr val="black"/>
                </a:solidFill>
                <a:latin typeface="Harlow Solid Italic" panose="04030604020F02020D02" pitchFamily="82" charset="0"/>
              </a:rPr>
              <a:t>effetti limitati</a:t>
            </a:r>
            <a:r>
              <a:rPr lang="it-IT" dirty="0">
                <a:solidFill>
                  <a:prstClr val="black"/>
                </a:solidFill>
              </a:rPr>
              <a:t>                                       a </a:t>
            </a:r>
            <a:r>
              <a:rPr lang="it-IT" b="1" dirty="0">
                <a:solidFill>
                  <a:prstClr val="black"/>
                </a:solidFill>
                <a:latin typeface="Harlow Solid Italic" panose="04030604020F02020D02" pitchFamily="82" charset="0"/>
              </a:rPr>
              <a:t>effetti cumulativi</a:t>
            </a:r>
          </a:p>
          <a:p>
            <a:endParaRPr lang="it-IT" dirty="0"/>
          </a:p>
        </p:txBody>
      </p:sp>
      <p:sp>
        <p:nvSpPr>
          <p:cNvPr id="4" name="Freccia a destra 3"/>
          <p:cNvSpPr/>
          <p:nvPr/>
        </p:nvSpPr>
        <p:spPr>
          <a:xfrm>
            <a:off x="2866229" y="5634798"/>
            <a:ext cx="2448272" cy="7200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0240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8677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RITORNO ALLA CONCEZIONE DEL MEDIUM «FORTE»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896" y="1200150"/>
            <a:ext cx="12147104" cy="5397202"/>
          </a:xfrm>
        </p:spPr>
        <p:txBody>
          <a:bodyPr>
            <a:normAutofit lnSpcReduction="10000"/>
          </a:bodyPr>
          <a:lstStyle/>
          <a:p>
            <a:r>
              <a:rPr lang="it-IT" sz="2400" dirty="0">
                <a:solidFill>
                  <a:prstClr val="black"/>
                </a:solidFill>
              </a:rPr>
              <a:t>Rinnovato potere dei media</a:t>
            </a:r>
          </a:p>
          <a:p>
            <a:r>
              <a:rPr lang="it-IT" sz="2400" dirty="0">
                <a:solidFill>
                  <a:prstClr val="black"/>
                </a:solidFill>
              </a:rPr>
              <a:t>L’effetto non riguarda attitudini, valori, comportamenti del destinatario, ma è un EFFETTO COGNITIVO; i media svolgono un ruolo di costruzione della realtà</a:t>
            </a:r>
          </a:p>
          <a:p>
            <a:r>
              <a:rPr lang="it-IT" sz="2400" dirty="0">
                <a:solidFill>
                  <a:prstClr val="black"/>
                </a:solidFill>
              </a:rPr>
              <a:t>Effetti cumulativi sedimentati (metafora: «come la goccia d’acqua che a lungo erode la pietra»)</a:t>
            </a:r>
          </a:p>
          <a:p>
            <a:r>
              <a:rPr lang="it-IT" sz="2400" dirty="0">
                <a:solidFill>
                  <a:prstClr val="black"/>
                </a:solidFill>
              </a:rPr>
              <a:t>Da «effetti intenzionali» a «effetti latenti»</a:t>
            </a:r>
          </a:p>
          <a:p>
            <a:pPr marL="0" indent="0">
              <a:buNone/>
            </a:pPr>
            <a:r>
              <a:rPr lang="it-IT" sz="2400" dirty="0">
                <a:solidFill>
                  <a:prstClr val="black"/>
                </a:solidFill>
              </a:rPr>
              <a:t>I media sono: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2400" b="1" dirty="0">
                <a:solidFill>
                  <a:prstClr val="black"/>
                </a:solidFill>
              </a:rPr>
              <a:t>Cumulativi</a:t>
            </a:r>
            <a:r>
              <a:rPr lang="it-IT" sz="2400" dirty="0">
                <a:solidFill>
                  <a:prstClr val="black"/>
                </a:solidFill>
              </a:rPr>
              <a:t> – l’impatto è molto più forte; agiscono come un </a:t>
            </a:r>
            <a:r>
              <a:rPr lang="it-IT" sz="2400" b="1" dirty="0">
                <a:solidFill>
                  <a:prstClr val="black"/>
                </a:solidFill>
              </a:rPr>
              <a:t>sistema</a:t>
            </a:r>
            <a:r>
              <a:rPr lang="it-IT" sz="2400" dirty="0">
                <a:solidFill>
                  <a:prstClr val="black"/>
                </a:solidFill>
              </a:rPr>
              <a:t> organico altamente pervasivo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2400" b="1" dirty="0">
                <a:solidFill>
                  <a:prstClr val="black"/>
                </a:solidFill>
              </a:rPr>
              <a:t>Consonanti</a:t>
            </a:r>
            <a:r>
              <a:rPr lang="it-IT" sz="2400" dirty="0">
                <a:solidFill>
                  <a:prstClr val="black"/>
                </a:solidFill>
              </a:rPr>
              <a:t> – messaggi più simili che dissimili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2400" b="1" dirty="0">
                <a:solidFill>
                  <a:prstClr val="black"/>
                </a:solidFill>
              </a:rPr>
              <a:t>Onnipresenti</a:t>
            </a:r>
            <a:r>
              <a:rPr lang="it-IT" sz="2400" dirty="0">
                <a:solidFill>
                  <a:prstClr val="black"/>
                </a:solidFill>
              </a:rPr>
              <a:t>– sapere pubblico, pubblicamente noto</a:t>
            </a:r>
          </a:p>
          <a:p>
            <a:pPr marL="0" indent="0">
              <a:buNone/>
            </a:pPr>
            <a:r>
              <a:rPr lang="it-IT" sz="2400" dirty="0">
                <a:solidFill>
                  <a:prstClr val="black"/>
                </a:solidFill>
              </a:rPr>
              <a:t>(E. Noelle-Neumann, 1973)</a:t>
            </a:r>
          </a:p>
          <a:p>
            <a:pPr marL="0" indent="0">
              <a:buNone/>
            </a:pPr>
            <a:r>
              <a:rPr lang="it-IT" sz="2400" dirty="0">
                <a:solidFill>
                  <a:prstClr val="black"/>
                </a:solidFill>
              </a:rPr>
              <a:t>«I media aiutano a strutturare l’immagine della realtà sociale – nel lungo periodo – a organizzare nuovi elementi di tale immagine, a formare nuove opinioni e credenze» (Roberts, 1972).</a:t>
            </a:r>
          </a:p>
          <a:p>
            <a:pPr marL="0" indent="0">
              <a:buNone/>
            </a:pPr>
            <a:endParaRPr lang="it-IT" dirty="0">
              <a:solidFill>
                <a:prstClr val="black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8093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7279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AGENDA SETTING</a:t>
            </a:r>
            <a:br>
              <a:rPr lang="en-US" sz="3600" dirty="0"/>
            </a:br>
            <a:r>
              <a:rPr lang="en-US" sz="3600" dirty="0"/>
              <a:t>(Mc Combs, Shaw, 1979) 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1950" y="1097280"/>
            <a:ext cx="11696700" cy="5338704"/>
          </a:xfrm>
        </p:spPr>
        <p:txBody>
          <a:bodyPr>
            <a:normAutofit fontScale="92500" lnSpcReduction="10000"/>
          </a:bodyPr>
          <a:lstStyle/>
          <a:p>
            <a:r>
              <a:rPr lang="it-IT" dirty="0">
                <a:solidFill>
                  <a:prstClr val="black"/>
                </a:solidFill>
              </a:rPr>
              <a:t>I media non inducono </a:t>
            </a:r>
            <a:r>
              <a:rPr lang="it-IT" b="1" dirty="0">
                <a:solidFill>
                  <a:prstClr val="black"/>
                </a:solidFill>
              </a:rPr>
              <a:t>cosa</a:t>
            </a:r>
            <a:r>
              <a:rPr lang="it-IT" dirty="0">
                <a:solidFill>
                  <a:prstClr val="black"/>
                </a:solidFill>
              </a:rPr>
              <a:t> pensare ma </a:t>
            </a:r>
            <a:r>
              <a:rPr lang="it-IT" b="1" dirty="0">
                <a:solidFill>
                  <a:prstClr val="black"/>
                </a:solidFill>
              </a:rPr>
              <a:t>su cosa </a:t>
            </a:r>
            <a:r>
              <a:rPr lang="it-IT" dirty="0">
                <a:solidFill>
                  <a:prstClr val="black"/>
                </a:solidFill>
              </a:rPr>
              <a:t>riflettere</a:t>
            </a:r>
          </a:p>
          <a:p>
            <a:pPr marL="0" indent="0">
              <a:buNone/>
            </a:pPr>
            <a:r>
              <a:rPr lang="it-IT" dirty="0">
                <a:solidFill>
                  <a:prstClr val="black"/>
                </a:solidFill>
              </a:rPr>
              <a:t>Due livelli: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prstClr val="black"/>
                </a:solidFill>
              </a:rPr>
              <a:t>Ordine del giorno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prstClr val="black"/>
                </a:solidFill>
              </a:rPr>
              <a:t>Gerarchia di importanza   </a:t>
            </a:r>
          </a:p>
          <a:p>
            <a:pPr marL="0" indent="0">
              <a:buNone/>
            </a:pPr>
            <a:r>
              <a:rPr lang="it-IT" dirty="0"/>
              <a:t>In conseguenza dell’azione mediale, il pubblico è consapevole o ignora, dà attenzione o trascura, enfatizza o neglige, elementi specifici degli scenari pubblici. Il pubblico tende a includere o escludere dalle proprie conoscenze ciò che i media includono o escludono dal proprio contenuto. La comprensione della realtà sociale è mutuata per lo più dai media (</a:t>
            </a:r>
            <a:r>
              <a:rPr lang="it-IT" b="1" dirty="0"/>
              <a:t>dipendenza cognitiva </a:t>
            </a:r>
            <a:r>
              <a:rPr lang="it-IT" dirty="0"/>
              <a:t>dai media).</a:t>
            </a:r>
          </a:p>
          <a:p>
            <a:pPr marL="0" indent="0">
              <a:buNone/>
            </a:pPr>
            <a:r>
              <a:rPr lang="it-IT" dirty="0"/>
              <a:t>Le diverse «agende»: </a:t>
            </a:r>
            <a:r>
              <a:rPr lang="it-IT" b="1" dirty="0"/>
              <a:t>intrapersonale</a:t>
            </a:r>
            <a:r>
              <a:rPr lang="it-IT" dirty="0"/>
              <a:t> (salienza individuale); </a:t>
            </a:r>
            <a:r>
              <a:rPr lang="it-IT" b="1" dirty="0"/>
              <a:t>interpersonale </a:t>
            </a:r>
            <a:r>
              <a:rPr lang="it-IT" dirty="0"/>
              <a:t>(salienza comunitaria); </a:t>
            </a:r>
            <a:r>
              <a:rPr lang="it-IT" b="1" dirty="0"/>
              <a:t>percezione dell’opinione pubblica </a:t>
            </a:r>
            <a:r>
              <a:rPr lang="it-IT" dirty="0"/>
              <a:t>(clima d’opinione e tematizzazioni), </a:t>
            </a:r>
            <a:r>
              <a:rPr lang="it-IT" i="1" dirty="0" err="1"/>
              <a:t>perceived</a:t>
            </a:r>
            <a:r>
              <a:rPr lang="it-IT" i="1" dirty="0"/>
              <a:t> community </a:t>
            </a:r>
            <a:r>
              <a:rPr lang="it-IT" i="1" dirty="0" err="1"/>
              <a:t>salience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Anche le </a:t>
            </a:r>
            <a:r>
              <a:rPr lang="it-IT" b="1" dirty="0"/>
              <a:t>strategie politiche </a:t>
            </a:r>
            <a:r>
              <a:rPr lang="it-IT" dirty="0"/>
              <a:t>ne sono influenzate.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879976" y="643598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310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AEABC4-26E5-4CEB-BEBD-645AC50A2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/>
          </a:bodyPr>
          <a:lstStyle/>
          <a:p>
            <a:pPr algn="ctr"/>
            <a:r>
              <a:rPr lang="it-IT" sz="3600" dirty="0"/>
              <a:t>LA «SPIRALE DEL SILENZIO», Elisabeth </a:t>
            </a:r>
            <a:r>
              <a:rPr lang="it-IT" sz="3600" dirty="0" err="1"/>
              <a:t>Nolle</a:t>
            </a:r>
            <a:r>
              <a:rPr lang="it-IT" sz="3600" dirty="0"/>
              <a:t>-Neumann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FFEAFF-945E-43DF-AC11-80617D243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28700"/>
            <a:ext cx="12192000" cy="5464175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/>
              <a:t>Premesse:</a:t>
            </a:r>
          </a:p>
          <a:p>
            <a:r>
              <a:rPr lang="it-IT" sz="2400" dirty="0"/>
              <a:t>Particolare </a:t>
            </a:r>
            <a:r>
              <a:rPr lang="it-IT" sz="2400" b="1" dirty="0"/>
              <a:t>teoria dell’opinione pubblica</a:t>
            </a:r>
            <a:r>
              <a:rPr lang="it-IT" sz="2400" dirty="0"/>
              <a:t>: gli individui hanno una naturale predisposizione ad evitare l’isolamento (ad essere socialmente isolati nell’esprimere le proprie opinioni). Ciò li spinge ad un atteggiamento di natura </a:t>
            </a:r>
            <a:r>
              <a:rPr lang="it-IT" sz="2400" b="1" dirty="0"/>
              <a:t>conformista</a:t>
            </a:r>
            <a:r>
              <a:rPr lang="it-IT" sz="2400" dirty="0"/>
              <a:t>. Hanno riluttanza ad esprimersi se ritengono che le loro idee siano percepite minoritarie o addirittura «perdenti».</a:t>
            </a:r>
          </a:p>
          <a:p>
            <a:r>
              <a:rPr lang="it-IT" sz="2400" dirty="0"/>
              <a:t>Il modo più semplice per sondare l’opinione diffusa è costituito da quanto presentato dai media (a torto o ragione).</a:t>
            </a:r>
          </a:p>
          <a:p>
            <a:r>
              <a:rPr lang="it-IT" sz="2400" dirty="0"/>
              <a:t>Si instaura un </a:t>
            </a:r>
            <a:r>
              <a:rPr lang="it-IT" sz="2400" b="1" dirty="0"/>
              <a:t>processo perverso</a:t>
            </a:r>
            <a:r>
              <a:rPr lang="it-IT" sz="2400" dirty="0"/>
              <a:t>: le voci più deboli sono portate a ritirarsi.</a:t>
            </a:r>
          </a:p>
          <a:p>
            <a:r>
              <a:rPr lang="it-IT" sz="2400" dirty="0"/>
              <a:t>Il modello può servire a spiegare le circostanze in cui opinioni, mode, atteggiamenti, balzano improvvisamente agli onori della cronaca, come nati dal nulla. Spesso di tratta di fenomeni sociali già presenti e diffusi.</a:t>
            </a:r>
          </a:p>
          <a:p>
            <a:r>
              <a:rPr lang="it-IT" sz="2400" dirty="0"/>
              <a:t>Ad un certo punto le tensioni della spirale tracimano, il circuito si spezza e le voci indotte al silenzio fuoriescono.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2798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3200" dirty="0"/>
              <a:t>PROCESSO DI </a:t>
            </a:r>
            <a:r>
              <a:rPr lang="it-IT" sz="3200" i="1" dirty="0"/>
              <a:t>NEWSMAKING</a:t>
            </a:r>
            <a:r>
              <a:rPr lang="it-IT" sz="3200" dirty="0"/>
              <a:t> E VALORI-NOTIZIA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28468"/>
            <a:ext cx="12192000" cy="57408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2000" b="1" dirty="0">
                <a:solidFill>
                  <a:prstClr val="black"/>
                </a:solidFill>
              </a:rPr>
              <a:t>CRITERI SOSTANTIVI</a:t>
            </a:r>
          </a:p>
          <a:p>
            <a:pPr marL="0" indent="0">
              <a:buNone/>
            </a:pPr>
            <a:r>
              <a:rPr lang="it-IT" sz="2000" dirty="0">
                <a:solidFill>
                  <a:prstClr val="black"/>
                </a:solidFill>
              </a:rPr>
              <a:t>Grado di importanza dei soggetti coinvolti, prestigio e notorietà</a:t>
            </a:r>
          </a:p>
          <a:p>
            <a:pPr marL="0" indent="0">
              <a:buNone/>
            </a:pPr>
            <a:r>
              <a:rPr lang="it-IT" sz="2000" dirty="0">
                <a:solidFill>
                  <a:prstClr val="black"/>
                </a:solidFill>
              </a:rPr>
              <a:t>Impatto sulla nazione e sugli interessi nazionali (significatività)</a:t>
            </a:r>
          </a:p>
          <a:p>
            <a:pPr marL="0" indent="0">
              <a:buNone/>
            </a:pPr>
            <a:r>
              <a:rPr lang="it-IT" sz="2000" dirty="0">
                <a:solidFill>
                  <a:prstClr val="black"/>
                </a:solidFill>
              </a:rPr>
              <a:t>Quantità di persone che l’evento coinvolge («legge di </a:t>
            </a:r>
            <a:r>
              <a:rPr lang="it-IT" sz="2000" dirty="0" err="1">
                <a:solidFill>
                  <a:prstClr val="black"/>
                </a:solidFill>
              </a:rPr>
              <a:t>McLurg</a:t>
            </a:r>
            <a:r>
              <a:rPr lang="it-IT" sz="2000" dirty="0">
                <a:solidFill>
                  <a:prstClr val="black"/>
                </a:solidFill>
              </a:rPr>
              <a:t>»: un europeo=28 Cinesi; 2 minatori gallesi=100 Pakistani)</a:t>
            </a:r>
          </a:p>
          <a:p>
            <a:pPr marL="0" indent="0">
              <a:buNone/>
            </a:pPr>
            <a:r>
              <a:rPr lang="it-IT" sz="2000" dirty="0">
                <a:solidFill>
                  <a:prstClr val="black"/>
                </a:solidFill>
              </a:rPr>
              <a:t>Rilevanza riguardo gli sviluppi futuri di una situazione</a:t>
            </a:r>
          </a:p>
          <a:p>
            <a:pPr marL="0" indent="0">
              <a:buNone/>
            </a:pPr>
            <a:r>
              <a:rPr lang="it-IT" sz="2000" dirty="0">
                <a:solidFill>
                  <a:prstClr val="black"/>
                </a:solidFill>
              </a:rPr>
              <a:t>Capacità di intrattenere – destare curiosità e attenzione; storie di </a:t>
            </a:r>
            <a:r>
              <a:rPr lang="it-IT" sz="2000" i="1" dirty="0">
                <a:solidFill>
                  <a:prstClr val="black"/>
                </a:solidFill>
              </a:rPr>
              <a:t>human </a:t>
            </a:r>
            <a:r>
              <a:rPr lang="it-IT" sz="2000" i="1" dirty="0" err="1">
                <a:solidFill>
                  <a:prstClr val="black"/>
                </a:solidFill>
              </a:rPr>
              <a:t>interest</a:t>
            </a:r>
            <a:r>
              <a:rPr lang="it-IT" sz="2000" i="1" dirty="0">
                <a:solidFill>
                  <a:prstClr val="black"/>
                </a:solidFill>
              </a:rPr>
              <a:t>; </a:t>
            </a:r>
            <a:r>
              <a:rPr lang="it-IT" sz="2000" dirty="0">
                <a:solidFill>
                  <a:prstClr val="black"/>
                </a:solidFill>
              </a:rPr>
              <a:t>rovesciamento di ruoli</a:t>
            </a:r>
          </a:p>
          <a:p>
            <a:pPr marL="0" indent="0">
              <a:buNone/>
            </a:pPr>
            <a:r>
              <a:rPr lang="it-IT" sz="2000" b="1" dirty="0">
                <a:solidFill>
                  <a:prstClr val="black"/>
                </a:solidFill>
              </a:rPr>
              <a:t>CRITERI RELATIVI AL PRODOTTO</a:t>
            </a:r>
          </a:p>
          <a:p>
            <a:pPr marL="0" indent="0">
              <a:buNone/>
            </a:pPr>
            <a:r>
              <a:rPr lang="it-IT" sz="2000" dirty="0">
                <a:solidFill>
                  <a:prstClr val="black"/>
                </a:solidFill>
              </a:rPr>
              <a:t>Tecnicamente trattabile, breve (detto giornalistico: le notizie come le gonne delle donne, lunghe da coprire l’essenziale, brevi da trattenere l’attenzione)</a:t>
            </a:r>
          </a:p>
          <a:p>
            <a:pPr marL="0" indent="0">
              <a:buNone/>
            </a:pPr>
            <a:r>
              <a:rPr lang="it-IT" sz="2000" dirty="0">
                <a:solidFill>
                  <a:prstClr val="black"/>
                </a:solidFill>
              </a:rPr>
              <a:t>Novità</a:t>
            </a:r>
          </a:p>
          <a:p>
            <a:pPr marL="0" indent="0">
              <a:buNone/>
            </a:pPr>
            <a:r>
              <a:rPr lang="it-IT" sz="2000" dirty="0">
                <a:solidFill>
                  <a:prstClr val="black"/>
                </a:solidFill>
              </a:rPr>
              <a:t>Qualità della storia (azione, ritmo, completezza, chiarezza del linguaggio, standard tecnici minimi)</a:t>
            </a:r>
          </a:p>
          <a:p>
            <a:pPr marL="0" indent="0">
              <a:buNone/>
            </a:pPr>
            <a:r>
              <a:rPr lang="it-IT" sz="2000" dirty="0">
                <a:solidFill>
                  <a:prstClr val="black"/>
                </a:solidFill>
              </a:rPr>
              <a:t>Drammaticità – </a:t>
            </a:r>
            <a:r>
              <a:rPr lang="it-IT" sz="2000" i="1" dirty="0" err="1">
                <a:solidFill>
                  <a:prstClr val="black"/>
                </a:solidFill>
              </a:rPr>
              <a:t>bad</a:t>
            </a:r>
            <a:r>
              <a:rPr lang="it-IT" sz="2000" i="1" dirty="0">
                <a:solidFill>
                  <a:prstClr val="black"/>
                </a:solidFill>
              </a:rPr>
              <a:t> news </a:t>
            </a:r>
            <a:r>
              <a:rPr lang="it-IT" sz="2000" i="1" dirty="0" err="1">
                <a:solidFill>
                  <a:prstClr val="black"/>
                </a:solidFill>
              </a:rPr>
              <a:t>is</a:t>
            </a:r>
            <a:r>
              <a:rPr lang="it-IT" sz="2000" i="1" dirty="0">
                <a:solidFill>
                  <a:prstClr val="black"/>
                </a:solidFill>
              </a:rPr>
              <a:t> good news</a:t>
            </a:r>
          </a:p>
          <a:p>
            <a:pPr marL="0" indent="0">
              <a:buNone/>
            </a:pPr>
            <a:r>
              <a:rPr lang="it-IT" sz="2000" dirty="0">
                <a:solidFill>
                  <a:prstClr val="black"/>
                </a:solidFill>
              </a:rPr>
              <a:t>Bilanciamento ( deve interessare tutti: generazione; geografia, ideologia politica)</a:t>
            </a:r>
          </a:p>
          <a:p>
            <a:pPr marL="0" indent="0">
              <a:buNone/>
            </a:pPr>
            <a:r>
              <a:rPr lang="it-IT" sz="2000" b="1" dirty="0">
                <a:solidFill>
                  <a:prstClr val="black"/>
                </a:solidFill>
              </a:rPr>
              <a:t>CRITERI RELATIVI AL MEZZO</a:t>
            </a:r>
          </a:p>
          <a:p>
            <a:pPr marL="0" indent="0">
              <a:buNone/>
            </a:pPr>
            <a:r>
              <a:rPr lang="it-IT" sz="2000" dirty="0">
                <a:solidFill>
                  <a:prstClr val="black"/>
                </a:solidFill>
              </a:rPr>
              <a:t>Deve fornire «buon materiale visivo»</a:t>
            </a:r>
          </a:p>
          <a:p>
            <a:pPr marL="0" indent="0">
              <a:buNone/>
            </a:pPr>
            <a:r>
              <a:rPr lang="it-IT" sz="2000" dirty="0">
                <a:solidFill>
                  <a:prstClr val="black"/>
                </a:solidFill>
              </a:rPr>
              <a:t>Struttura narrativa (apertura, svolgimento, chiusura)</a:t>
            </a:r>
          </a:p>
          <a:p>
            <a:pPr marL="0" indent="0">
              <a:buNone/>
            </a:pPr>
            <a:r>
              <a:rPr lang="it-IT" sz="2000" b="1" dirty="0">
                <a:solidFill>
                  <a:prstClr val="black"/>
                </a:solidFill>
              </a:rPr>
              <a:t>CRITERI RELATIVI ALLA CONCORRENZA</a:t>
            </a:r>
          </a:p>
          <a:p>
            <a:pPr marL="0" indent="0">
              <a:buNone/>
            </a:pPr>
            <a:r>
              <a:rPr lang="it-IT" sz="2000" dirty="0">
                <a:solidFill>
                  <a:prstClr val="black"/>
                </a:solidFill>
              </a:rPr>
              <a:t>Ottenere l’esclusiva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6059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3320AA-4941-4135-8C29-90C6CC576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</p:spPr>
        <p:txBody>
          <a:bodyPr/>
          <a:lstStyle/>
          <a:p>
            <a:pPr algn="ctr"/>
            <a:r>
              <a:rPr lang="it-IT" dirty="0"/>
              <a:t>«DISTORSIONE INVOLONTARIA»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E7FDD0-2B4B-43BB-9710-EBA17A9B0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0160"/>
            <a:ext cx="12192000" cy="5472332"/>
          </a:xfrm>
        </p:spPr>
        <p:txBody>
          <a:bodyPr/>
          <a:lstStyle/>
          <a:p>
            <a:r>
              <a:rPr lang="it-IT" dirty="0"/>
              <a:t>Trattare un evento attraverso l’applicazione di stereotipi o l’uso di generalizzazioni.</a:t>
            </a:r>
          </a:p>
          <a:p>
            <a:r>
              <a:rPr lang="it-IT" dirty="0"/>
              <a:t>Selezionare un fatto non particolarmente rilevante per riempire lo spazio di una sezione.</a:t>
            </a:r>
          </a:p>
          <a:p>
            <a:r>
              <a:rPr lang="it-IT" dirty="0"/>
              <a:t>Titolare in modo non adeguato, conformandosi alla regola del «sensazionalismo» o a causa delle tempistiche del processo redazionale che hanno impedito una rilettura attenta del pezzo.</a:t>
            </a:r>
          </a:p>
          <a:p>
            <a:r>
              <a:rPr lang="it-IT" dirty="0"/>
              <a:t>Introdurre materiale visivo non appropriato all’articolo per richiamare l’attenzione del pubblico o per la mancanza di archivi fotografici e foto focalizzate sul tema.</a:t>
            </a:r>
          </a:p>
        </p:txBody>
      </p:sp>
    </p:spTree>
    <p:extLst>
      <p:ext uri="{BB962C8B-B14F-4D97-AF65-F5344CB8AC3E}">
        <p14:creationId xmlns:p14="http://schemas.microsoft.com/office/powerpoint/2010/main" val="46442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19300" y="274638"/>
            <a:ext cx="8191500" cy="850106"/>
          </a:xfrm>
        </p:spPr>
        <p:txBody>
          <a:bodyPr>
            <a:normAutofit/>
          </a:bodyPr>
          <a:lstStyle/>
          <a:p>
            <a:r>
              <a:rPr lang="it-IT" sz="2800" b="1" dirty="0"/>
              <a:t>I FASE: TEORIA IPODERMICA o della «manipolazione»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80728"/>
            <a:ext cx="12192000" cy="56166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it-IT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it-IT" i="1" dirty="0">
                <a:solidFill>
                  <a:prstClr val="black"/>
                </a:solidFill>
              </a:rPr>
              <a:t>Ogni membro del pubblico di massa è personalmente ‘attaccato’ dal messaggio </a:t>
            </a:r>
            <a:r>
              <a:rPr lang="it-IT" dirty="0">
                <a:solidFill>
                  <a:prstClr val="black"/>
                </a:solidFill>
              </a:rPr>
              <a:t>(Wright, 1975)</a:t>
            </a:r>
          </a:p>
          <a:p>
            <a:pPr marL="0" indent="0">
              <a:buNone/>
            </a:pPr>
            <a:r>
              <a:rPr lang="it-IT" dirty="0">
                <a:solidFill>
                  <a:prstClr val="black"/>
                </a:solidFill>
              </a:rPr>
              <a:t>Convergenza fra: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>
                <a:solidFill>
                  <a:prstClr val="black"/>
                </a:solidFill>
              </a:rPr>
              <a:t>Teoria della «società di massa» (pensiero politico conservatore) – ogni </a:t>
            </a:r>
            <a:r>
              <a:rPr lang="it-IT" b="1" dirty="0">
                <a:solidFill>
                  <a:prstClr val="black"/>
                </a:solidFill>
              </a:rPr>
              <a:t>idea semplice </a:t>
            </a:r>
            <a:r>
              <a:rPr lang="it-IT" dirty="0">
                <a:solidFill>
                  <a:prstClr val="black"/>
                </a:solidFill>
              </a:rPr>
              <a:t>è anche la più </a:t>
            </a:r>
            <a:r>
              <a:rPr lang="it-IT" b="1" i="1" dirty="0">
                <a:solidFill>
                  <a:prstClr val="black"/>
                </a:solidFill>
              </a:rPr>
              <a:t>radicale</a:t>
            </a:r>
            <a:r>
              <a:rPr lang="it-IT" b="1" dirty="0">
                <a:solidFill>
                  <a:prstClr val="black"/>
                </a:solidFill>
              </a:rPr>
              <a:t> ed </a:t>
            </a:r>
            <a:r>
              <a:rPr lang="it-IT" b="1" i="1" dirty="0">
                <a:solidFill>
                  <a:prstClr val="black"/>
                </a:solidFill>
              </a:rPr>
              <a:t>esclusiva</a:t>
            </a:r>
          </a:p>
          <a:p>
            <a:pPr marL="0" indent="0">
              <a:buNone/>
            </a:pPr>
            <a:r>
              <a:rPr lang="it-IT" sz="2200" b="1" dirty="0">
                <a:solidFill>
                  <a:prstClr val="black"/>
                </a:solidFill>
              </a:rPr>
              <a:t>La massa:</a:t>
            </a:r>
          </a:p>
          <a:p>
            <a:r>
              <a:rPr lang="it-IT" sz="2200" dirty="0">
                <a:solidFill>
                  <a:prstClr val="black"/>
                </a:solidFill>
              </a:rPr>
              <a:t>Aggregato omogeneo di individui, uguali anche se provenienti da strati sociali e ambienti diversi</a:t>
            </a:r>
          </a:p>
          <a:p>
            <a:r>
              <a:rPr lang="it-IT" sz="2200" dirty="0">
                <a:solidFill>
                  <a:prstClr val="black"/>
                </a:solidFill>
              </a:rPr>
              <a:t>I membri non si conoscono, hanno scarsa possibilità di interazione reciproca</a:t>
            </a:r>
          </a:p>
          <a:p>
            <a:r>
              <a:rPr lang="it-IT" sz="2200" dirty="0">
                <a:solidFill>
                  <a:prstClr val="black"/>
                </a:solidFill>
              </a:rPr>
              <a:t>Non ha tradizione, regole di comportamento, leadership e struttura organizzativa (atomizzazione)</a:t>
            </a:r>
          </a:p>
          <a:p>
            <a:r>
              <a:rPr lang="it-IT" sz="2200" dirty="0">
                <a:solidFill>
                  <a:prstClr val="black"/>
                </a:solidFill>
              </a:rPr>
              <a:t>Prevede isolamento fisico e normativo</a:t>
            </a:r>
          </a:p>
          <a:p>
            <a:r>
              <a:rPr lang="it-IT" sz="2200" dirty="0">
                <a:solidFill>
                  <a:prstClr val="black"/>
                </a:solidFill>
              </a:rPr>
              <a:t>È il risultato della disgregazione  delle comunità preesistenti</a:t>
            </a:r>
          </a:p>
          <a:p>
            <a:endParaRPr lang="it-IT" sz="2400" i="1" u="sng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it-IT" sz="3100" dirty="0">
                <a:solidFill>
                  <a:prstClr val="black"/>
                </a:solidFill>
              </a:rPr>
              <a:t>Teoria psicologica dell’azione (stimolo-risposta)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3100" dirty="0">
                <a:solidFill>
                  <a:prstClr val="black"/>
                </a:solidFill>
              </a:rPr>
              <a:t> Modello comunicativo fondato sulla psicologia </a:t>
            </a:r>
            <a:r>
              <a:rPr lang="it-IT" sz="3100" b="1" dirty="0">
                <a:solidFill>
                  <a:prstClr val="black"/>
                </a:solidFill>
              </a:rPr>
              <a:t>behaviorista/comportamentista</a:t>
            </a:r>
            <a:r>
              <a:rPr lang="it-IT" sz="3100" dirty="0">
                <a:solidFill>
                  <a:prstClr val="black"/>
                </a:solidFill>
              </a:rPr>
              <a:t> (viene considerato solo quanto è visibile, non importa ciò che accade all’interno del soggetto)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32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9325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PRIME OPERAZIONI PER CONVINCERE PUBBLICO ED ELETTORATO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57350"/>
            <a:ext cx="12192000" cy="4519613"/>
          </a:xfrm>
        </p:spPr>
        <p:txBody>
          <a:bodyPr/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Napoleone istituisce un 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bureau de l’opinion </a:t>
            </a:r>
            <a:r>
              <a:rPr lang="it-IT" i="1" dirty="0" err="1">
                <a:latin typeface="Calibri" panose="020F0502020204030204" pitchFamily="34" charset="0"/>
                <a:cs typeface="Calibri" panose="020F0502020204030204" pitchFamily="34" charset="0"/>
              </a:rPr>
              <a:t>publique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– organismo di stampa e propaganda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 guerra mondiale. Quasi tutti i Paesi si dotano di un «ministero dell’Informazione» – convincere ad accettare il progetto bellico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Prima operazione propagandistica di un governo moderno: </a:t>
            </a:r>
          </a:p>
          <a:p>
            <a:pPr marL="0" indent="0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Il Presidente statunitense Woodrow Wilson crea con decreto legge il 13 aprile 1917 il </a:t>
            </a:r>
            <a:r>
              <a:rPr lang="it-IT" i="1" dirty="0" err="1">
                <a:latin typeface="Calibri" panose="020F0502020204030204" pitchFamily="34" charset="0"/>
                <a:cs typeface="Calibri" panose="020F0502020204030204" pitchFamily="34" charset="0"/>
              </a:rPr>
              <a:t>Committee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 of public information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con l’obiettivo di «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vendere la guerra al pubblico americano»</a:t>
            </a:r>
          </a:p>
        </p:txBody>
      </p:sp>
    </p:spTree>
    <p:extLst>
      <p:ext uri="{BB962C8B-B14F-4D97-AF65-F5344CB8AC3E}">
        <p14:creationId xmlns:p14="http://schemas.microsoft.com/office/powerpoint/2010/main" val="298367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>
                <a:latin typeface="Calibri" panose="020F0502020204030204" pitchFamily="34" charset="0"/>
                <a:cs typeface="Calibri" panose="020F0502020204030204" pitchFamily="34" charset="0"/>
              </a:rPr>
              <a:t>I PRINCIPI ELEMENTARI DELLA PROPAGANDA DI GUERRA (Arthur </a:t>
            </a:r>
            <a:r>
              <a:rPr lang="it-IT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Ponsonby</a:t>
            </a:r>
            <a:r>
              <a:rPr lang="it-IT" sz="3600" dirty="0">
                <a:latin typeface="Calibri" panose="020F0502020204030204" pitchFamily="34" charset="0"/>
                <a:cs typeface="Calibri" panose="020F0502020204030204" pitchFamily="34" charset="0"/>
              </a:rPr>
              <a:t> 1871-1946)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777524"/>
            <a:ext cx="12192000" cy="50804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«Noi non vogliamo la guerra»</a:t>
            </a:r>
          </a:p>
          <a:p>
            <a:pPr marL="514350" indent="-514350">
              <a:buAutoNum type="arabicPeriod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«Il campo avverso è il solo responsabile della guerra»</a:t>
            </a:r>
          </a:p>
          <a:p>
            <a:pPr marL="514350" indent="-514350">
              <a:buAutoNum type="arabicPeriod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«Il nemico ha l’aspetto del diavolo e del cattivo di turno»</a:t>
            </a:r>
          </a:p>
          <a:p>
            <a:pPr marL="514350" indent="-514350">
              <a:buAutoNum type="arabicPeriod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«Quella difesa è una causa nobile e non frutto di interessi personali»</a:t>
            </a:r>
          </a:p>
          <a:p>
            <a:pPr marL="514350" indent="-514350">
              <a:buAutoNum type="arabicPeriod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«Il nemico provoca intenzionalmente atrocità»</a:t>
            </a:r>
          </a:p>
          <a:p>
            <a:pPr marL="514350" indent="-514350">
              <a:buAutoNum type="arabicPeriod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«Il nemico usa armi illegali»</a:t>
            </a:r>
          </a:p>
          <a:p>
            <a:pPr marL="514350" indent="-514350">
              <a:buAutoNum type="arabicPeriod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«Le perdite del nemico sono imponenti»</a:t>
            </a:r>
          </a:p>
          <a:p>
            <a:pPr marL="514350" indent="-514350">
              <a:buAutoNum type="arabicPeriod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«Artisti e intellettuali sostengono la causa»</a:t>
            </a:r>
          </a:p>
          <a:p>
            <a:pPr marL="514350" indent="-514350">
              <a:buAutoNum type="arabicPeriod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«La causa ha carattere sacro»</a:t>
            </a:r>
          </a:p>
          <a:p>
            <a:pPr marL="514350" indent="-514350">
              <a:buAutoNum type="arabicPeriod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«Chi mette in dubbio quanto dichiarato è un traditore»</a:t>
            </a:r>
          </a:p>
          <a:p>
            <a:pPr marL="0" indent="0">
              <a:buNone/>
            </a:pPr>
            <a:r>
              <a:rPr lang="it-IT" dirty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6281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6746" y="203192"/>
            <a:ext cx="10515600" cy="48827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latin typeface="Baskerville Old Face" panose="02020602080505020303" pitchFamily="18" charset="0"/>
              </a:rPr>
              <a:t>IL TERZO REICH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80216" y="726393"/>
            <a:ext cx="10473583" cy="5913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i="1" dirty="0"/>
              <a:t>«Il nemico ci ha sconfitto sul fronte della propaganda a mezzo dei volantini (…) Il nemico ci ha vinto non in un corpo a corpo sul campo di battaglia, baionetta contro baionetta. No! Pessimi testi su poveri fogli malamente stampati hanno fatto venir meno il nostro braccio»</a:t>
            </a:r>
            <a:r>
              <a:rPr lang="it-IT" sz="2000" dirty="0"/>
              <a:t> </a:t>
            </a:r>
          </a:p>
          <a:p>
            <a:pPr marL="0" indent="0">
              <a:buNone/>
            </a:pPr>
            <a:r>
              <a:rPr lang="it-IT" sz="2000" dirty="0"/>
              <a:t>(Bollettino della 18° armata del Kaiser alla fine della I guerra mondiale)</a:t>
            </a:r>
            <a:endParaRPr lang="it-IT" sz="2000" i="1" dirty="0"/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b="1" dirty="0"/>
              <a:t>Joseph Goebbels – vertice Ufficio della Propaganda 1929</a:t>
            </a:r>
          </a:p>
          <a:p>
            <a:pPr marL="0" indent="0">
              <a:buNone/>
            </a:pPr>
            <a:r>
              <a:rPr lang="it-IT" sz="2400" b="1" dirty="0">
                <a:latin typeface="Baskerville Old Face" panose="02020602080505020303" pitchFamily="18" charset="0"/>
              </a:rPr>
              <a:t>Principi di propaganda del Terzo Reich (</a:t>
            </a:r>
            <a:r>
              <a:rPr lang="it-IT" sz="2400" b="1" dirty="0" err="1">
                <a:latin typeface="Baskerville Old Face" panose="02020602080505020303" pitchFamily="18" charset="0"/>
              </a:rPr>
              <a:t>Dobb</a:t>
            </a:r>
            <a:r>
              <a:rPr lang="it-IT" sz="2400" b="1" dirty="0">
                <a:latin typeface="Baskerville Old Face" panose="02020602080505020303" pitchFamily="18" charset="0"/>
              </a:rPr>
              <a:t>, 1954)</a:t>
            </a:r>
          </a:p>
          <a:p>
            <a:pPr marL="0" indent="0">
              <a:buNone/>
            </a:pPr>
            <a:endParaRPr lang="it-IT" sz="2400" b="1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it-IT" sz="2400" b="1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36848" y="3228127"/>
          <a:ext cx="11436051" cy="333219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5659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6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3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 Principio della semplificazione e del nemico unico</a:t>
                      </a:r>
                    </a:p>
                    <a:p>
                      <a:endParaRPr lang="it-IT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7. Principio del continuo rinnovamento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 Principio del metodo del contagio</a:t>
                      </a:r>
                    </a:p>
                    <a:p>
                      <a:endParaRPr lang="it-IT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8. Principio della verosimiglianza</a:t>
                      </a:r>
                    </a:p>
                    <a:p>
                      <a:endParaRPr lang="it-IT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 Principio della trasposizione</a:t>
                      </a:r>
                    </a:p>
                    <a:p>
                      <a:endParaRPr lang="it-IT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9. Principio del </a:t>
                      </a:r>
                      <a:r>
                        <a:rPr lang="it-IT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silenziamento</a:t>
                      </a:r>
                      <a:endParaRPr lang="it-IT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it-IT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1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 Principio dell’esagerazione e del travisamento</a:t>
                      </a:r>
                    </a:p>
                    <a:p>
                      <a:endParaRPr lang="it-IT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10. Principio della trasfusione</a:t>
                      </a:r>
                    </a:p>
                    <a:p>
                      <a:endParaRPr lang="it-IT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2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5. Principio della volgarizzazione (</a:t>
                      </a:r>
                      <a:r>
                        <a:rPr lang="it-IT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Mein</a:t>
                      </a:r>
                      <a:r>
                        <a:rPr lang="it-IT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it-IT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Kampf</a:t>
                      </a:r>
                      <a:r>
                        <a:rPr lang="it-IT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 – la capacità ricettiva delle masse è limitata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11. Principio dell’unanimità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594">
                <a:tc>
                  <a:txBody>
                    <a:bodyPr/>
                    <a:lstStyle/>
                    <a:p>
                      <a:r>
                        <a:rPr lang="it-IT" sz="1600" dirty="0"/>
                        <a:t>6</a:t>
                      </a:r>
                      <a:r>
                        <a:rPr lang="it-IT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Principio di orchestrazione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265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96752"/>
          </a:xfrm>
        </p:spPr>
        <p:txBody>
          <a:bodyPr>
            <a:noAutofit/>
          </a:bodyPr>
          <a:lstStyle/>
          <a:p>
            <a:r>
              <a:rPr lang="it-IT" sz="2000" dirty="0">
                <a:solidFill>
                  <a:prstClr val="black"/>
                </a:solidFill>
              </a:rPr>
              <a:t>IL MODELLO DI </a:t>
            </a:r>
            <a:r>
              <a:rPr lang="it-IT" sz="2000" b="1" dirty="0">
                <a:solidFill>
                  <a:prstClr val="black"/>
                </a:solidFill>
              </a:rPr>
              <a:t>HAROLD LASSWELL </a:t>
            </a:r>
            <a:r>
              <a:rPr lang="it-IT" sz="2000" dirty="0">
                <a:solidFill>
                  <a:prstClr val="black"/>
                </a:solidFill>
              </a:rPr>
              <a:t>(1948) E IL SUPERAMENTO DELLA TEORIA IPODERMICA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838200"/>
            <a:ext cx="12192000" cy="583116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it-IT" sz="2400" b="1" dirty="0">
                <a:solidFill>
                  <a:prstClr val="black"/>
                </a:solidFill>
              </a:rPr>
              <a:t>Le 5 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>
                <a:solidFill>
                  <a:prstClr val="black"/>
                </a:solidFill>
              </a:rPr>
              <a:t>CHI? </a:t>
            </a:r>
            <a:r>
              <a:rPr lang="it-IT" b="1" dirty="0">
                <a:solidFill>
                  <a:prstClr val="black"/>
                </a:solidFill>
              </a:rPr>
              <a:t>W</a:t>
            </a:r>
            <a:r>
              <a:rPr lang="it-IT" dirty="0">
                <a:solidFill>
                  <a:prstClr val="black"/>
                </a:solidFill>
              </a:rPr>
              <a:t>HO - Studio dell’emittente</a:t>
            </a:r>
          </a:p>
          <a:p>
            <a:pPr marL="0" indent="0">
              <a:buNone/>
            </a:pPr>
            <a:r>
              <a:rPr lang="it-IT" dirty="0">
                <a:solidFill>
                  <a:prstClr val="black"/>
                </a:solidFill>
              </a:rPr>
              <a:t>Dice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>
                <a:solidFill>
                  <a:prstClr val="black"/>
                </a:solidFill>
              </a:rPr>
              <a:t>COSA ? </a:t>
            </a:r>
            <a:r>
              <a:rPr lang="it-IT" b="1" dirty="0">
                <a:solidFill>
                  <a:prstClr val="black"/>
                </a:solidFill>
              </a:rPr>
              <a:t>W</a:t>
            </a:r>
            <a:r>
              <a:rPr lang="it-IT" dirty="0">
                <a:solidFill>
                  <a:prstClr val="black"/>
                </a:solidFill>
              </a:rPr>
              <a:t>HAT - Analisi e contenuto del messaggio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>
                <a:solidFill>
                  <a:prstClr val="black"/>
                </a:solidFill>
              </a:rPr>
              <a:t>ATTRAVERSO QUALE CANALE? </a:t>
            </a:r>
            <a:r>
              <a:rPr lang="it-IT" b="1" dirty="0">
                <a:solidFill>
                  <a:prstClr val="black"/>
                </a:solidFill>
              </a:rPr>
              <a:t>W</a:t>
            </a:r>
            <a:r>
              <a:rPr lang="it-IT" dirty="0">
                <a:solidFill>
                  <a:prstClr val="black"/>
                </a:solidFill>
              </a:rPr>
              <a:t>HERE - Analisi dei mezzi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>
                <a:solidFill>
                  <a:prstClr val="black"/>
                </a:solidFill>
              </a:rPr>
              <a:t>A CHI? </a:t>
            </a:r>
            <a:r>
              <a:rPr lang="it-IT" b="1" dirty="0">
                <a:solidFill>
                  <a:prstClr val="black"/>
                </a:solidFill>
              </a:rPr>
              <a:t>W</a:t>
            </a:r>
            <a:r>
              <a:rPr lang="it-IT" dirty="0">
                <a:solidFill>
                  <a:prstClr val="black"/>
                </a:solidFill>
              </a:rPr>
              <a:t>HOM - Analisi del pubblico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>
                <a:solidFill>
                  <a:prstClr val="black"/>
                </a:solidFill>
              </a:rPr>
              <a:t>CON QUALI EFFETTI? </a:t>
            </a:r>
            <a:r>
              <a:rPr lang="it-IT" b="1" dirty="0">
                <a:solidFill>
                  <a:prstClr val="black"/>
                </a:solidFill>
              </a:rPr>
              <a:t>W</a:t>
            </a:r>
            <a:r>
              <a:rPr lang="it-IT" dirty="0">
                <a:solidFill>
                  <a:prstClr val="black"/>
                </a:solidFill>
              </a:rPr>
              <a:t>HAT EFFECTS - Analisi degli effetti</a:t>
            </a:r>
          </a:p>
          <a:p>
            <a:pPr marL="0" indent="0">
              <a:buNone/>
            </a:pPr>
            <a:r>
              <a:rPr lang="it-IT" dirty="0">
                <a:solidFill>
                  <a:prstClr val="black"/>
                </a:solidFill>
              </a:rPr>
              <a:t>Premesse forti:</a:t>
            </a:r>
          </a:p>
          <a:p>
            <a:pPr marL="457200" indent="-457200">
              <a:buFont typeface="+mj-lt"/>
              <a:buAutoNum type="alphaLcParenR"/>
            </a:pPr>
            <a:r>
              <a:rPr lang="it-IT" dirty="0">
                <a:solidFill>
                  <a:prstClr val="black"/>
                </a:solidFill>
              </a:rPr>
              <a:t> - Processi asimmetrici (emittente attivo e destinatario passivo, «reagisce» colpita dallo stimolo).</a:t>
            </a:r>
          </a:p>
          <a:p>
            <a:pPr marL="457200" indent="-457200">
              <a:buFont typeface="+mj-lt"/>
              <a:buAutoNum type="alphaLcParenR"/>
            </a:pPr>
            <a:r>
              <a:rPr lang="it-IT" dirty="0">
                <a:solidFill>
                  <a:prstClr val="black"/>
                </a:solidFill>
              </a:rPr>
              <a:t>- Comunicazione intenzionale e pianificata, rivolta ad uno scopo (</a:t>
            </a:r>
            <a:r>
              <a:rPr lang="it-IT" b="1" dirty="0">
                <a:solidFill>
                  <a:prstClr val="black"/>
                </a:solidFill>
              </a:rPr>
              <a:t>campagne*</a:t>
            </a:r>
            <a:r>
              <a:rPr lang="it-IT" dirty="0">
                <a:solidFill>
                  <a:prstClr val="black"/>
                </a:solidFill>
              </a:rPr>
              <a:t> elettorali, propagandistiche, pubblicitarie, informativa ecc.). Gli unici effetti pertinenti sono quelli osservabili: cambiamenti, modifica di comportamenti, atteggiamenti, opinioni…</a:t>
            </a:r>
          </a:p>
          <a:p>
            <a:pPr marL="457200" indent="-457200">
              <a:buFont typeface="+mj-lt"/>
              <a:buAutoNum type="alphaLcParenR"/>
            </a:pPr>
            <a:r>
              <a:rPr lang="it-IT" dirty="0">
                <a:solidFill>
                  <a:prstClr val="black"/>
                </a:solidFill>
              </a:rPr>
              <a:t>- Emittente e destinatario appaiono isolati, indipendenti da rapporti di natura sociale, situazionale, culturale. Gli effetti riguardano destinatari atomizzati, isolati.</a:t>
            </a:r>
          </a:p>
          <a:p>
            <a:pPr marL="0" indent="0">
              <a:buNone/>
            </a:pPr>
            <a:endParaRPr lang="it-IT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prstClr val="black"/>
                </a:solidFill>
              </a:rPr>
              <a:t>*Campagna</a:t>
            </a:r>
            <a:r>
              <a:rPr lang="it-IT" dirty="0">
                <a:solidFill>
                  <a:prstClr val="black"/>
                </a:solidFill>
              </a:rPr>
              <a:t>: </a:t>
            </a:r>
          </a:p>
          <a:p>
            <a:pPr marL="0" indent="0">
              <a:buNone/>
            </a:pPr>
            <a:r>
              <a:rPr lang="it-IT" dirty="0">
                <a:solidFill>
                  <a:prstClr val="black"/>
                </a:solidFill>
              </a:rPr>
              <a:t>Ha scopi specifici, è </a:t>
            </a:r>
            <a:r>
              <a:rPr lang="it-IT" b="1" dirty="0">
                <a:solidFill>
                  <a:prstClr val="black"/>
                </a:solidFill>
              </a:rPr>
              <a:t>pianificata </a:t>
            </a:r>
            <a:r>
              <a:rPr lang="it-IT" dirty="0">
                <a:solidFill>
                  <a:prstClr val="black"/>
                </a:solidFill>
              </a:rPr>
              <a:t>per raggiungerli; ha una </a:t>
            </a:r>
            <a:r>
              <a:rPr lang="it-IT" b="1" dirty="0">
                <a:solidFill>
                  <a:prstClr val="black"/>
                </a:solidFill>
              </a:rPr>
              <a:t>durata temporale </a:t>
            </a:r>
            <a:r>
              <a:rPr lang="it-IT" dirty="0">
                <a:solidFill>
                  <a:prstClr val="black"/>
                </a:solidFill>
              </a:rPr>
              <a:t>definita; è </a:t>
            </a:r>
            <a:r>
              <a:rPr lang="it-IT" b="1" dirty="0">
                <a:solidFill>
                  <a:prstClr val="black"/>
                </a:solidFill>
              </a:rPr>
              <a:t>intensiva</a:t>
            </a:r>
            <a:r>
              <a:rPr lang="it-IT" dirty="0">
                <a:solidFill>
                  <a:prstClr val="black"/>
                </a:solidFill>
              </a:rPr>
              <a:t> e ha vasta copertura; il suo </a:t>
            </a:r>
            <a:r>
              <a:rPr lang="it-IT" b="1" dirty="0">
                <a:solidFill>
                  <a:prstClr val="black"/>
                </a:solidFill>
              </a:rPr>
              <a:t>successo</a:t>
            </a:r>
            <a:r>
              <a:rPr lang="it-IT" dirty="0">
                <a:solidFill>
                  <a:prstClr val="black"/>
                </a:solidFill>
              </a:rPr>
              <a:t> è soggetto a </a:t>
            </a:r>
            <a:r>
              <a:rPr lang="it-IT" b="1" dirty="0">
                <a:solidFill>
                  <a:prstClr val="black"/>
                </a:solidFill>
              </a:rPr>
              <a:t>valutazione</a:t>
            </a:r>
            <a:r>
              <a:rPr lang="it-IT" dirty="0">
                <a:solidFill>
                  <a:prstClr val="black"/>
                </a:solidFill>
              </a:rPr>
              <a:t>; è promossa da </a:t>
            </a:r>
            <a:r>
              <a:rPr lang="it-IT" b="1" dirty="0">
                <a:solidFill>
                  <a:prstClr val="black"/>
                </a:solidFill>
              </a:rPr>
              <a:t>istituzioni o enti </a:t>
            </a:r>
            <a:r>
              <a:rPr lang="it-IT" dirty="0">
                <a:solidFill>
                  <a:prstClr val="black"/>
                </a:solidFill>
              </a:rPr>
              <a:t>dotati di un certo </a:t>
            </a:r>
            <a:r>
              <a:rPr lang="it-IT" b="1" dirty="0">
                <a:solidFill>
                  <a:prstClr val="black"/>
                </a:solidFill>
              </a:rPr>
              <a:t>potere/autorità</a:t>
            </a:r>
            <a:r>
              <a:rPr lang="it-IT" dirty="0">
                <a:solidFill>
                  <a:prstClr val="black"/>
                </a:solidFill>
              </a:rPr>
              <a:t>; i suoi argomenti sono </a:t>
            </a:r>
            <a:r>
              <a:rPr lang="it-IT" b="1" dirty="0">
                <a:solidFill>
                  <a:prstClr val="black"/>
                </a:solidFill>
              </a:rPr>
              <a:t>«venduti» al pubblico</a:t>
            </a:r>
            <a:r>
              <a:rPr lang="it-IT" dirty="0">
                <a:solidFill>
                  <a:prstClr val="black"/>
                </a:solidFill>
              </a:rPr>
              <a:t>, per il quale sono </a:t>
            </a:r>
            <a:r>
              <a:rPr lang="it-IT" b="1" dirty="0">
                <a:solidFill>
                  <a:prstClr val="black"/>
                </a:solidFill>
              </a:rPr>
              <a:t>nuovi</a:t>
            </a:r>
            <a:r>
              <a:rPr lang="it-IT" dirty="0">
                <a:solidFill>
                  <a:prstClr val="black"/>
                </a:solidFill>
              </a:rPr>
              <a:t>, anche se si fondano su schemi condivisi di valori (</a:t>
            </a:r>
            <a:r>
              <a:rPr lang="it-IT" dirty="0" err="1">
                <a:solidFill>
                  <a:prstClr val="black"/>
                </a:solidFill>
              </a:rPr>
              <a:t>McQuail</a:t>
            </a:r>
            <a:r>
              <a:rPr lang="it-IT" dirty="0">
                <a:solidFill>
                  <a:prstClr val="black"/>
                </a:solidFill>
              </a:rPr>
              <a:t>, 1977).</a:t>
            </a:r>
          </a:p>
          <a:p>
            <a:pPr marL="0" indent="0">
              <a:buNone/>
            </a:pPr>
            <a:endParaRPr lang="it-IT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it-IT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55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>
                <a:solidFill>
                  <a:prstClr val="black"/>
                </a:solidFill>
              </a:rPr>
              <a:t>APPROCCIO EMPIRICO-SPERIMENTALE o</a:t>
            </a:r>
            <a:br>
              <a:rPr lang="it-IT" sz="2800" dirty="0">
                <a:solidFill>
                  <a:prstClr val="black"/>
                </a:solidFill>
              </a:rPr>
            </a:br>
            <a:r>
              <a:rPr lang="it-IT" sz="2800" dirty="0">
                <a:solidFill>
                  <a:prstClr val="black"/>
                </a:solidFill>
              </a:rPr>
              <a:t>della «persuasione»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8262" y="1484785"/>
            <a:ext cx="11895992" cy="4641379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Dagli anni ‘40</a:t>
            </a:r>
          </a:p>
          <a:p>
            <a:r>
              <a:rPr lang="it-IT" dirty="0">
                <a:solidFill>
                  <a:prstClr val="black"/>
                </a:solidFill>
              </a:rPr>
              <a:t>Metodologia psicologico-sperimentale</a:t>
            </a:r>
          </a:p>
          <a:p>
            <a:r>
              <a:rPr lang="it-IT" dirty="0">
                <a:solidFill>
                  <a:prstClr val="black"/>
                </a:solidFill>
              </a:rPr>
              <a:t>Revisione del meccanismo stimolo-risposta</a:t>
            </a:r>
          </a:p>
          <a:p>
            <a:r>
              <a:rPr lang="it-IT" dirty="0">
                <a:solidFill>
                  <a:prstClr val="black"/>
                </a:solidFill>
              </a:rPr>
              <a:t>Studio e analisi dei tratti specifici di personalità</a:t>
            </a:r>
          </a:p>
          <a:p>
            <a:r>
              <a:rPr lang="it-IT" dirty="0">
                <a:solidFill>
                  <a:prstClr val="black"/>
                </a:solidFill>
              </a:rPr>
              <a:t>Ricerca sull’organizzazione ottimale del messaggio a scopo persuasivo</a:t>
            </a:r>
          </a:p>
          <a:p>
            <a:endParaRPr lang="it-IT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it-IT" sz="2200" dirty="0">
                <a:solidFill>
                  <a:prstClr val="black"/>
                </a:solidFill>
              </a:rPr>
              <a:t>CAUSA/STIMOLO            PROCESSI PSICOLOGICI                EFFETTO/RISPOSTA</a:t>
            </a:r>
          </a:p>
          <a:p>
            <a:pPr marL="0" indent="0">
              <a:buNone/>
            </a:pPr>
            <a:r>
              <a:rPr lang="it-IT" sz="2200" dirty="0">
                <a:solidFill>
                  <a:prstClr val="black"/>
                </a:solidFill>
              </a:rPr>
              <a:t>                                                 INTERVENIENTI</a:t>
            </a:r>
          </a:p>
          <a:p>
            <a:pPr marL="0" indent="0">
              <a:buNone/>
            </a:pPr>
            <a:r>
              <a:rPr lang="it-IT" sz="2200" dirty="0">
                <a:solidFill>
                  <a:prstClr val="black"/>
                </a:solidFill>
              </a:rPr>
              <a:t>                                                   (mediazione)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2298325" y="4652801"/>
            <a:ext cx="58113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14" y="4590317"/>
            <a:ext cx="7254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2144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Autofit/>
          </a:bodyPr>
          <a:lstStyle/>
          <a:p>
            <a:r>
              <a:rPr lang="it-IT" sz="2400" b="1" dirty="0"/>
              <a:t>CARATTERISTICHE PSICOLOGICHE DEL PUBBLICO</a:t>
            </a:r>
            <a:r>
              <a:rPr lang="it-IT" sz="2400" dirty="0"/>
              <a:t>, FATTORI LEGATI ALL’</a:t>
            </a:r>
            <a:r>
              <a:rPr lang="it-IT" sz="2400" b="1" dirty="0"/>
              <a:t>EMITTENTE</a:t>
            </a:r>
            <a:r>
              <a:rPr lang="it-IT" sz="2400" dirty="0"/>
              <a:t> E AL </a:t>
            </a:r>
            <a:r>
              <a:rPr lang="it-IT" sz="2400" b="1" dirty="0"/>
              <a:t>MESSAGGIO</a:t>
            </a:r>
            <a:r>
              <a:rPr lang="it-IT" sz="2400" dirty="0"/>
              <a:t> (Mauro </a:t>
            </a:r>
            <a:r>
              <a:rPr lang="it-IT" sz="2400" dirty="0" err="1"/>
              <a:t>Wolf</a:t>
            </a:r>
            <a:r>
              <a:rPr lang="it-IT" sz="2400" dirty="0"/>
              <a:t>, 1985)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546" y="1196752"/>
            <a:ext cx="12130454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1. Interesse ad acquisire informazione</a:t>
            </a:r>
          </a:p>
          <a:p>
            <a:pPr marL="0" indent="0">
              <a:buNone/>
            </a:pPr>
            <a:r>
              <a:rPr lang="it-IT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2. Esposizione selettiva: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prstClr val="black"/>
                </a:solidFill>
              </a:rPr>
              <a:t>tendenza ad esporsi all’informazione congeniale alle proprie attitudini evitando messaggi difformi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Leon </a:t>
            </a:r>
            <a:r>
              <a:rPr lang="it-IT" sz="2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Festinger</a:t>
            </a:r>
            <a:r>
              <a:rPr lang="it-IT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«Teoria della dissonanza cognitiva», (1957)</a:t>
            </a:r>
          </a:p>
          <a:p>
            <a:pPr marL="0" indent="0">
              <a:buNone/>
            </a:pPr>
            <a:r>
              <a:rPr lang="it-IT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3. Percezione selettiva:</a:t>
            </a:r>
          </a:p>
          <a:p>
            <a:pPr marL="0" indent="0">
              <a:buNone/>
            </a:pPr>
            <a:r>
              <a:rPr lang="it-IT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Cooper, </a:t>
            </a:r>
            <a:r>
              <a:rPr lang="it-IT" sz="2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Jahoda</a:t>
            </a:r>
            <a:r>
              <a:rPr lang="it-IT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(1947): cartoons a scopi anti-razzisti. Il messaggio «non viene compreso» (</a:t>
            </a:r>
            <a:r>
              <a:rPr lang="it-IT" sz="2400" i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derailment</a:t>
            </a:r>
            <a:r>
              <a:rPr lang="it-IT" sz="24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sz="2400" i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understanding</a:t>
            </a:r>
            <a:r>
              <a:rPr lang="it-IT" sz="24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decodifica aberrante</a:t>
            </a:r>
            <a:r>
              <a:rPr lang="it-IT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prstClr val="black"/>
                </a:solidFill>
              </a:rPr>
              <a:t>Effetto di assimilazione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prstClr val="black"/>
                </a:solidFill>
              </a:rPr>
              <a:t>Effetto di contrasto</a:t>
            </a:r>
            <a:endParaRPr lang="it-IT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sz="2400" dirty="0">
              <a:solidFill>
                <a:prstClr val="black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2440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8F08C1-BF72-4EF1-8386-9EAA0351D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CARATTERISTICHE PSICOLOGICHE DEL PUBBLICO</a:t>
            </a:r>
            <a:r>
              <a:rPr lang="it-IT" sz="3200" dirty="0"/>
              <a:t>, FATTORI LEGATI ALL’</a:t>
            </a:r>
            <a:r>
              <a:rPr lang="it-IT" sz="3200" b="1" dirty="0"/>
              <a:t>EMITTENTE</a:t>
            </a:r>
            <a:r>
              <a:rPr lang="it-IT" sz="3200" dirty="0"/>
              <a:t> E AL </a:t>
            </a:r>
            <a:r>
              <a:rPr lang="it-IT" sz="3200" b="1" dirty="0"/>
              <a:t>MESSAGGIO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D6CA26-2775-46DE-AFBF-73F3B555B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4. Memorizzazione selettiva: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prstClr val="black"/>
                </a:solidFill>
              </a:rPr>
              <a:t>Effetto Bartlett (1932): nel corso del tempo, la memoria seleziona gli elementi più significativi per il soggetto, a scapito di quelli difformi o culturalmente distanti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prstClr val="black"/>
                </a:solidFill>
              </a:rPr>
              <a:t>Effetto latente (</a:t>
            </a:r>
            <a:r>
              <a:rPr lang="it-IT" sz="2800" i="1" dirty="0">
                <a:solidFill>
                  <a:prstClr val="black"/>
                </a:solidFill>
              </a:rPr>
              <a:t>sleeper </a:t>
            </a:r>
            <a:r>
              <a:rPr lang="it-IT" sz="2800" i="1" dirty="0" err="1">
                <a:solidFill>
                  <a:prstClr val="black"/>
                </a:solidFill>
              </a:rPr>
              <a:t>effect</a:t>
            </a:r>
            <a:r>
              <a:rPr lang="it-IT" sz="2800" dirty="0">
                <a:solidFill>
                  <a:prstClr val="black"/>
                </a:solidFill>
              </a:rPr>
              <a:t>): in alcuni casi, dopo l’esposizione al messaggio, la persuasione è pressoché nulla; col passare del tempo, aumenta</a:t>
            </a:r>
          </a:p>
          <a:p>
            <a:pPr marL="0" indent="0">
              <a:buNone/>
            </a:pPr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5.Credibilità del comunicatore</a:t>
            </a:r>
          </a:p>
          <a:p>
            <a:pPr marL="0" indent="0">
              <a:buNone/>
            </a:pP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6.Ordine delle argomentazioni</a:t>
            </a:r>
            <a:r>
              <a:rPr lang="it-IT" b="1" dirty="0">
                <a:solidFill>
                  <a:prstClr val="black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prstClr val="black"/>
                </a:solidFill>
              </a:rPr>
              <a:t>Effetto </a:t>
            </a:r>
            <a:r>
              <a:rPr lang="it-IT" sz="2800" i="1" dirty="0" err="1">
                <a:solidFill>
                  <a:prstClr val="black"/>
                </a:solidFill>
              </a:rPr>
              <a:t>primacy</a:t>
            </a:r>
            <a:endParaRPr lang="it-IT" sz="2800" i="1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prstClr val="black"/>
                </a:solidFill>
              </a:rPr>
              <a:t>Effetto </a:t>
            </a:r>
            <a:r>
              <a:rPr lang="it-IT" sz="2800" i="1" dirty="0" err="1">
                <a:solidFill>
                  <a:prstClr val="black"/>
                </a:solidFill>
              </a:rPr>
              <a:t>recency</a:t>
            </a:r>
            <a:endParaRPr lang="it-IT" sz="2800" i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7.Completezza delle argomentazioni</a:t>
            </a:r>
          </a:p>
          <a:p>
            <a:pPr marL="0" indent="0">
              <a:buNone/>
            </a:pP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8.Esplicitazione delle conclusioni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643770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2170</Words>
  <Application>Microsoft Office PowerPoint</Application>
  <PresentationFormat>Widescreen</PresentationFormat>
  <Paragraphs>204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6" baseType="lpstr">
      <vt:lpstr>Arial</vt:lpstr>
      <vt:lpstr>Baskerville Old Face</vt:lpstr>
      <vt:lpstr>Calibri</vt:lpstr>
      <vt:lpstr>Calibri Light</vt:lpstr>
      <vt:lpstr>Comic Sans MS</vt:lpstr>
      <vt:lpstr>Harlow Solid Italic</vt:lpstr>
      <vt:lpstr>Wingdings</vt:lpstr>
      <vt:lpstr>1_Tema di Office</vt:lpstr>
      <vt:lpstr>LA COMUNICAZIONE «DI MASSA»</vt:lpstr>
      <vt:lpstr>I FASE: TEORIA IPODERMICA o della «manipolazione»</vt:lpstr>
      <vt:lpstr>PRIME OPERAZIONI PER CONVINCERE PUBBLICO ED ELETTORATO</vt:lpstr>
      <vt:lpstr>I PRINCIPI ELEMENTARI DELLA PROPAGANDA DI GUERRA (Arthur Ponsonby 1871-1946)</vt:lpstr>
      <vt:lpstr>IL TERZO REICH</vt:lpstr>
      <vt:lpstr>IL MODELLO DI HAROLD LASSWELL (1948) E IL SUPERAMENTO DELLA TEORIA IPODERMICA</vt:lpstr>
      <vt:lpstr>APPROCCIO EMPIRICO-SPERIMENTALE o della «persuasione»</vt:lpstr>
      <vt:lpstr>CARATTERISTICHE PSICOLOGICHE DEL PUBBLICO, FATTORI LEGATI ALL’EMITTENTE E AL MESSAGGIO (Mauro Wolf, 1985)</vt:lpstr>
      <vt:lpstr>CARATTERISTICHE PSICOLOGICHE DEL PUBBLICO, FATTORI LEGATI ALL’EMITTENTE E AL MESSAGGIO</vt:lpstr>
      <vt:lpstr>TEORIA DEGLI «EFFETTI LIMITATI» Approccio sociologico empirico</vt:lpstr>
      <vt:lpstr>FUNZIONI E DISFUNZIONI SOCIALI DEI MEDIA  (Denis McQuail)</vt:lpstr>
      <vt:lpstr>LA PROSPETTIVA «USI E GRATIFICAZIONI»</vt:lpstr>
      <vt:lpstr>STUDIO EFFETTI A LUNGO TERMINE</vt:lpstr>
      <vt:lpstr>RITORNO ALLA CONCEZIONE DEL MEDIUM «FORTE»</vt:lpstr>
      <vt:lpstr>AGENDA SETTING (Mc Combs, Shaw, 1979) </vt:lpstr>
      <vt:lpstr>LA «SPIRALE DEL SILENZIO», Elisabeth Nolle-Neumann</vt:lpstr>
      <vt:lpstr>PROCESSO DI NEWSMAKING E VALORI-NOTIZIA</vt:lpstr>
      <vt:lpstr>«DISTORSIONE INVOLONTARIA»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ELEMENTI DELLA COMUNICAZIONE INTERPERSONALE</dc:title>
  <dc:creator>elena bettinelli</dc:creator>
  <cp:lastModifiedBy>elena bettinelli</cp:lastModifiedBy>
  <cp:revision>2</cp:revision>
  <dcterms:created xsi:type="dcterms:W3CDTF">2021-05-24T08:20:32Z</dcterms:created>
  <dcterms:modified xsi:type="dcterms:W3CDTF">2021-05-24T08:32:40Z</dcterms:modified>
</cp:coreProperties>
</file>