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3" autoAdjust="0"/>
    <p:restoredTop sz="94660"/>
  </p:normalViewPr>
  <p:slideViewPr>
    <p:cSldViewPr snapToGrid="0">
      <p:cViewPr varScale="1">
        <p:scale>
          <a:sx n="93" d="100"/>
          <a:sy n="93" d="100"/>
        </p:scale>
        <p:origin x="4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0306F-6908-4878-ABB5-6DD7BE335722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78921-2BCD-48B2-BBB7-5CACFAC6FB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013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08580-4134-4E3A-A544-5C58B414829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259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D9B9-8E9D-405C-95C4-67976931364F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F1DD-DDE2-43F3-A19E-8849BF1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134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D9B9-8E9D-405C-95C4-67976931364F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F1DD-DDE2-43F3-A19E-8849BF1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46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D9B9-8E9D-405C-95C4-67976931364F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F1DD-DDE2-43F3-A19E-8849BF1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509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D9B9-8E9D-405C-95C4-67976931364F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F1DD-DDE2-43F3-A19E-8849BF1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99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D9B9-8E9D-405C-95C4-67976931364F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F1DD-DDE2-43F3-A19E-8849BF1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967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D9B9-8E9D-405C-95C4-67976931364F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F1DD-DDE2-43F3-A19E-8849BF1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922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D9B9-8E9D-405C-95C4-67976931364F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F1DD-DDE2-43F3-A19E-8849BF1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777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D9B9-8E9D-405C-95C4-67976931364F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F1DD-DDE2-43F3-A19E-8849BF1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76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D9B9-8E9D-405C-95C4-67976931364F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F1DD-DDE2-43F3-A19E-8849BF1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051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D9B9-8E9D-405C-95C4-67976931364F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F1DD-DDE2-43F3-A19E-8849BF1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904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D9B9-8E9D-405C-95C4-67976931364F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F1DD-DDE2-43F3-A19E-8849BF1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577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0D9B9-8E9D-405C-95C4-67976931364F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4F1DD-DDE2-43F3-A19E-8849BF19B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49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2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9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Errata corrige</a:t>
            </a:r>
            <a:endParaRPr lang="en-GB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Applies to MobileRobots part 1.1</a:t>
            </a:r>
          </a:p>
          <a:p>
            <a:r>
              <a:rPr lang="en-US" smtClean="0"/>
              <a:t>Slides 55-57</a:t>
            </a:r>
          </a:p>
          <a:p>
            <a:endParaRPr lang="en-US"/>
          </a:p>
          <a:p>
            <a:r>
              <a:rPr lang="en-US" smtClean="0"/>
              <a:t>Published on 25/05/2021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969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Swedish wheel model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496" y="1600200"/>
                <a:ext cx="6624736" cy="4525963"/>
              </a:xfrm>
            </p:spPr>
            <p:txBody>
              <a:bodyPr>
                <a:noAutofit/>
              </a:bodyPr>
              <a:lstStyle/>
              <a:p>
                <a:r>
                  <a:rPr lang="en-GB" sz="2200" dirty="0" smtClean="0"/>
                  <a:t>The </a:t>
                </a:r>
                <a:r>
                  <a:rPr lang="en-GB" sz="2200" dirty="0">
                    <a:solidFill>
                      <a:srgbClr val="FF0000"/>
                    </a:solidFill>
                  </a:rPr>
                  <a:t>rolling constraint</a:t>
                </a:r>
                <a:r>
                  <a:rPr lang="en-GB" sz="2200" dirty="0"/>
                  <a:t>:</a:t>
                </a:r>
              </a:p>
              <a:p>
                <a:endParaRPr lang="en-GB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func>
                                      <m:funcPr>
                                        <m:ctrlPr>
                                          <a:rPr lang="en-GB" sz="2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  <m:brk m:alnAt="7"/>
                                          </m:rPr>
                                          <a:rPr lang="en-GB" sz="2200">
                                            <a:latin typeface="Cambria Math"/>
                                          </a:rPr>
                                          <m:t>s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GB" sz="2200">
                                            <a:latin typeface="Cambria Math"/>
                                          </a:rPr>
                                          <m:t>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en-GB" sz="2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GB" sz="2200" i="1">
                                                <a:latin typeface="Cambria Math"/>
                                              </a:rPr>
                                              <m:t>𝛼</m:t>
                                            </m:r>
                                            <m:r>
                                              <a:rPr lang="en-GB" sz="2200" i="1">
                                                <a:latin typeface="Cambria Math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GB" sz="2200" i="1">
                                                <a:latin typeface="Cambria Math"/>
                                              </a:rPr>
                                              <m:t>𝛽</m:t>
                                            </m:r>
                                            <m:r>
                                              <a:rPr lang="en-GB" sz="2200" b="0" i="1" smtClean="0">
                                                <a:latin typeface="Cambria Math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GB" sz="2200" b="0" i="1" smtClean="0">
                                                <a:latin typeface="Cambria Math"/>
                                              </a:rPr>
                                              <m:t>𝛾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e>
                                </m:mr>
                                <m:mr>
                                  <m:e>
                                    <m:r>
                                      <a:rPr lang="en-GB" sz="2200" i="1">
                                        <a:latin typeface="Cambria Math"/>
                                      </a:rPr>
                                      <m:t>−</m:t>
                                    </m:r>
                                    <m:func>
                                      <m:funcPr>
                                        <m:ctrlPr>
                                          <a:rPr lang="en-GB" sz="2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GB" sz="2200">
                                            <a:latin typeface="Cambria Math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en-GB" sz="2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GB" sz="2200" i="1">
                                                <a:latin typeface="Cambria Math"/>
                                              </a:rPr>
                                              <m:t>𝛼</m:t>
                                            </m:r>
                                            <m:r>
                                              <a:rPr lang="en-GB" sz="2200" i="1">
                                                <a:latin typeface="Cambria Math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GB" sz="2200" i="1">
                                                <a:latin typeface="Cambria Math"/>
                                              </a:rPr>
                                              <m:t>𝛽</m:t>
                                            </m:r>
                                            <m:r>
                                              <a:rPr lang="en-GB" sz="2200" b="0" i="1" smtClean="0">
                                                <a:latin typeface="Cambria Math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GB" sz="2200" b="0" i="1" smtClean="0">
                                                <a:latin typeface="Cambria Math"/>
                                              </a:rPr>
                                              <m:t>𝛾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e>
                                </m:mr>
                                <m:mr>
                                  <m:e>
                                    <m:r>
                                      <a:rPr lang="en-GB" sz="2200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GB" sz="2200" i="1">
                                        <a:latin typeface="Cambria Math"/>
                                      </a:rPr>
                                      <m:t>𝑙</m:t>
                                    </m:r>
                                    <m:func>
                                      <m:funcPr>
                                        <m:ctrlPr>
                                          <a:rPr lang="en-GB" sz="2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GB" sz="2200">
                                            <a:latin typeface="Cambria Math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en-GB" sz="2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GB" sz="2200" i="1">
                                                <a:latin typeface="Cambria Math"/>
                                              </a:rPr>
                                              <m:t>𝛽</m:t>
                                            </m:r>
                                            <m:r>
                                              <a:rPr lang="en-GB" sz="2200" b="0" i="1" smtClean="0">
                                                <a:latin typeface="Cambria Math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GB" sz="2200" b="0" i="1" smtClean="0">
                                                <a:latin typeface="Cambria Math"/>
                                              </a:rPr>
                                              <m:t>𝛾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GB" sz="2200" i="1">
                              <a:latin typeface="Cambria Math"/>
                            </a:rPr>
                            <m:t>𝑇</m:t>
                          </m:r>
                        </m:sup>
                      </m:sSup>
                      <m:r>
                        <a:rPr lang="en-GB" sz="2200" i="1">
                          <a:latin typeface="Cambria Math"/>
                        </a:rPr>
                        <m:t>𝑅</m:t>
                      </m:r>
                      <m:d>
                        <m:d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200" i="1">
                              <a:latin typeface="Cambria Math"/>
                            </a:rPr>
                            <m:t>𝜗</m:t>
                          </m:r>
                        </m:e>
                      </m:d>
                      <m:sSub>
                        <m:sSubPr>
                          <m:ctrlPr>
                            <a:rPr lang="en-GB" sz="2200" i="1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GB" sz="22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sz="2200" i="1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  <m:t>𝜉</m:t>
                              </m:r>
                            </m:e>
                          </m:acc>
                        </m:e>
                        <m:sub>
                          <m:r>
                            <a:rPr lang="en-GB" sz="2200" i="1" dirty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𝐼</m:t>
                          </m:r>
                        </m:sub>
                      </m:sSub>
                      <m:r>
                        <a:rPr lang="en-GB" sz="2200" i="1" dirty="0">
                          <a:latin typeface="Cambria Math"/>
                        </a:rPr>
                        <m:t>−</m:t>
                      </m:r>
                      <m:r>
                        <a:rPr lang="en-GB" sz="2200" i="1" dirty="0">
                          <a:latin typeface="Cambria Math"/>
                        </a:rPr>
                        <m:t>𝑟</m:t>
                      </m:r>
                      <m:acc>
                        <m:accPr>
                          <m:chr m:val="̇"/>
                          <m:ctrlPr>
                            <a:rPr lang="en-GB" sz="2200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200" i="1" dirty="0">
                              <a:latin typeface="Cambria Math"/>
                            </a:rPr>
                            <m:t>𝜑</m:t>
                          </m:r>
                        </m:e>
                      </m:acc>
                      <m:func>
                        <m:funcPr>
                          <m:ctrlPr>
                            <a:rPr lang="en-GB" sz="2200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200" b="0" i="0" dirty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sz="2200" b="0" i="1" dirty="0" smtClean="0">
                              <a:latin typeface="Cambria Math"/>
                            </a:rPr>
                            <m:t>𝛾</m:t>
                          </m:r>
                        </m:e>
                      </m:func>
                      <m:r>
                        <a:rPr lang="en-GB" sz="2200" i="1" dirty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2200" dirty="0"/>
              </a:p>
              <a:p>
                <a:endParaRPr lang="en-GB" sz="2200" dirty="0" smtClean="0"/>
              </a:p>
              <a:p>
                <a:r>
                  <a:rPr lang="en-GB" sz="2200" dirty="0" smtClean="0"/>
                  <a:t>The </a:t>
                </a:r>
                <a:r>
                  <a:rPr lang="en-GB" sz="2200" dirty="0">
                    <a:solidFill>
                      <a:srgbClr val="FF0000"/>
                    </a:solidFill>
                  </a:rPr>
                  <a:t>sliding constraint</a:t>
                </a:r>
                <a:r>
                  <a:rPr lang="en-GB" sz="2200" dirty="0"/>
                  <a:t>:</a:t>
                </a:r>
              </a:p>
              <a:p>
                <a:endParaRPr lang="en-GB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func>
                                      <m:funcPr>
                                        <m:ctrlPr>
                                          <a:rPr lang="en-GB" sz="2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GB" sz="2200">
                                            <a:latin typeface="Cambria Math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en-GB" sz="2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GB" sz="2200" i="1">
                                                <a:latin typeface="Cambria Math"/>
                                              </a:rPr>
                                              <m:t>𝛼</m:t>
                                            </m:r>
                                            <m:r>
                                              <a:rPr lang="en-GB" sz="2200" i="1">
                                                <a:latin typeface="Cambria Math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GB" sz="2200" i="1">
                                                <a:latin typeface="Cambria Math"/>
                                              </a:rPr>
                                              <m:t>𝛽</m:t>
                                            </m:r>
                                            <m:r>
                                              <a:rPr lang="en-GB" sz="2200" i="1">
                                                <a:latin typeface="Cambria Math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GB" sz="2200" i="1">
                                                <a:latin typeface="Cambria Math"/>
                                              </a:rPr>
                                              <m:t>𝛾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e>
                                </m:mr>
                                <m:mr>
                                  <m:e>
                                    <m:func>
                                      <m:funcPr>
                                        <m:ctrlPr>
                                          <a:rPr lang="en-GB" sz="2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GB" sz="2200">
                                            <a:latin typeface="Cambria Math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en-GB" sz="2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GB" sz="2200" i="1">
                                                <a:latin typeface="Cambria Math"/>
                                              </a:rPr>
                                              <m:t>𝛼</m:t>
                                            </m:r>
                                            <m:r>
                                              <a:rPr lang="en-GB" sz="2200" i="1">
                                                <a:latin typeface="Cambria Math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GB" sz="2200" i="1">
                                                <a:latin typeface="Cambria Math"/>
                                              </a:rPr>
                                              <m:t>𝛽</m:t>
                                            </m:r>
                                            <m:r>
                                              <a:rPr lang="en-GB" sz="2200" i="1">
                                                <a:latin typeface="Cambria Math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GB" sz="2200" i="1">
                                                <a:latin typeface="Cambria Math"/>
                                              </a:rPr>
                                              <m:t>𝛾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e>
                                </m:mr>
                                <m:mr>
                                  <m:e>
                                    <m:r>
                                      <a:rPr lang="en-GB" sz="2200" i="1">
                                        <a:latin typeface="Cambria Math"/>
                                      </a:rPr>
                                      <m:t>𝑙</m:t>
                                    </m:r>
                                    <m:func>
                                      <m:funcPr>
                                        <m:ctrlPr>
                                          <a:rPr lang="en-GB" sz="2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GB" sz="2200">
                                            <a:latin typeface="Cambria Math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en-GB" sz="2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GB" sz="2200" i="1">
                                                <a:latin typeface="Cambria Math"/>
                                              </a:rPr>
                                              <m:t>𝛽</m:t>
                                            </m:r>
                                            <m:r>
                                              <a:rPr lang="en-GB" sz="2200" i="1">
                                                <a:latin typeface="Cambria Math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GB" sz="2200" i="1">
                                                <a:latin typeface="Cambria Math"/>
                                              </a:rPr>
                                              <m:t>𝛾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GB" sz="2200" i="1">
                              <a:latin typeface="Cambria Math"/>
                            </a:rPr>
                            <m:t>𝑇</m:t>
                          </m:r>
                        </m:sup>
                      </m:sSup>
                      <m:r>
                        <a:rPr lang="en-GB" sz="2200" i="1">
                          <a:latin typeface="Cambria Math"/>
                        </a:rPr>
                        <m:t>𝑅</m:t>
                      </m:r>
                      <m:d>
                        <m:d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200" i="1">
                              <a:latin typeface="Cambria Math"/>
                            </a:rPr>
                            <m:t>𝜗</m:t>
                          </m:r>
                        </m:e>
                      </m:d>
                      <m:sSub>
                        <m:sSubPr>
                          <m:ctrlPr>
                            <a:rPr lang="en-GB" sz="2200" i="1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GB" sz="22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sz="2200" i="1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  <m:t>𝜉</m:t>
                              </m:r>
                            </m:e>
                          </m:acc>
                        </m:e>
                        <m:sub>
                          <m:r>
                            <a:rPr lang="en-GB" sz="2200" i="1" dirty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𝐼</m:t>
                          </m:r>
                        </m:sub>
                      </m:sSub>
                      <m:r>
                        <a:rPr lang="en-GB" sz="2200" i="1" dirty="0">
                          <a:latin typeface="Cambria Math"/>
                        </a:rPr>
                        <m:t>−</m:t>
                      </m:r>
                      <m:r>
                        <a:rPr lang="en-GB" sz="2200" i="1" dirty="0">
                          <a:latin typeface="Cambria Math"/>
                        </a:rPr>
                        <m:t>𝑟</m:t>
                      </m:r>
                      <m:acc>
                        <m:accPr>
                          <m:chr m:val="̇"/>
                          <m:ctrlPr>
                            <a:rPr lang="en-GB" sz="2200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200" i="1" dirty="0">
                              <a:latin typeface="Cambria Math"/>
                            </a:rPr>
                            <m:t>𝜑</m:t>
                          </m:r>
                        </m:e>
                      </m:acc>
                      <m:func>
                        <m:funcPr>
                          <m:ctrlPr>
                            <a:rPr lang="en-GB" sz="2200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200" b="0" i="0" dirty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GB" sz="2200" b="0" i="1" dirty="0" smtClean="0">
                              <a:latin typeface="Cambria Math"/>
                            </a:rPr>
                            <m:t>𝛾</m:t>
                          </m:r>
                        </m:e>
                      </m:func>
                      <m:r>
                        <a:rPr lang="en-GB" sz="2200" b="0" i="1" dirty="0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GB" sz="22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200" b="0" i="1" dirty="0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GB" sz="2200" b="0" i="1" dirty="0" smtClean="0">
                              <a:latin typeface="Cambria Math"/>
                            </a:rPr>
                            <m:t>𝑟𝑙</m:t>
                          </m:r>
                        </m:sub>
                      </m:sSub>
                      <m:sSub>
                        <m:sSubPr>
                          <m:ctrlPr>
                            <a:rPr lang="en-GB" sz="22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GB" sz="22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sz="2200" b="0" i="1" dirty="0" smtClean="0">
                                  <a:latin typeface="Cambria Math"/>
                                </a:rPr>
                                <m:t>𝜑</m:t>
                              </m:r>
                            </m:e>
                          </m:acc>
                        </m:e>
                        <m:sub>
                          <m:r>
                            <a:rPr lang="en-GB" sz="2200" b="0" i="1" dirty="0" smtClean="0">
                              <a:latin typeface="Cambria Math"/>
                            </a:rPr>
                            <m:t>𝑟𝑙</m:t>
                          </m:r>
                        </m:sub>
                      </m:sSub>
                      <m:r>
                        <a:rPr lang="en-GB" sz="2200" i="1" dirty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2200" dirty="0"/>
              </a:p>
              <a:p>
                <a:endParaRPr lang="en-GB" sz="2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496" y="1600200"/>
                <a:ext cx="6624736" cy="4525963"/>
              </a:xfrm>
              <a:blipFill rotWithShape="1">
                <a:blip r:embed="rId5"/>
                <a:stretch>
                  <a:fillRect l="-1104" t="-8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4283968" y="5182894"/>
            <a:ext cx="1135357" cy="910402"/>
            <a:chOff x="1196131" y="5182894"/>
            <a:chExt cx="1135357" cy="910402"/>
          </a:xfrm>
        </p:grpSpPr>
        <p:sp>
          <p:nvSpPr>
            <p:cNvPr id="6" name="TextBox 5"/>
            <p:cNvSpPr txBox="1"/>
            <p:nvPr/>
          </p:nvSpPr>
          <p:spPr>
            <a:xfrm>
              <a:off x="1196131" y="5631631"/>
              <a:ext cx="10243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solidFill>
                    <a:srgbClr val="FF0000"/>
                  </a:solidFill>
                </a:rPr>
                <a:t>Rollers</a:t>
              </a:r>
              <a:endParaRPr lang="en-GB" sz="2400" dirty="0">
                <a:solidFill>
                  <a:srgbClr val="FF0000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628179" y="5182894"/>
              <a:ext cx="703309" cy="349282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058914" y="1844824"/>
            <a:ext cx="2852715" cy="3928038"/>
            <a:chOff x="6025962" y="1304234"/>
            <a:chExt cx="2852715" cy="3928038"/>
          </a:xfrm>
        </p:grpSpPr>
        <p:pic>
          <p:nvPicPr>
            <p:cNvPr id="1027" name="Picture 3" descr="C:\Users\almo\Google Drive\Didattica\Master robotics 2019\mecanum_wheel_model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25962" y="1304234"/>
              <a:ext cx="2852715" cy="3928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6369595" y="4823727"/>
                  <a:ext cx="36933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𝑣</m:t>
                        </m:r>
                      </m:oMath>
                    </m:oMathPara>
                  </a14:m>
                  <a:endParaRPr lang="en-GB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69595" y="4823727"/>
                  <a:ext cx="369332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5" name="Straight Arrow Connector 24"/>
            <p:cNvCxnSpPr/>
            <p:nvPr/>
          </p:nvCxnSpPr>
          <p:spPr>
            <a:xfrm>
              <a:off x="7382261" y="2483598"/>
              <a:ext cx="209550" cy="833437"/>
            </a:xfrm>
            <a:prstGeom prst="straightConnector1">
              <a:avLst/>
            </a:prstGeom>
            <a:ln w="28575">
              <a:solidFill>
                <a:srgbClr val="0000FF"/>
              </a:solidFill>
              <a:headEnd type="none" w="med" len="me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7545478" y="3032426"/>
                  <a:ext cx="4481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n-GB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45478" y="3032426"/>
                  <a:ext cx="448136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6483264" y="2303054"/>
                  <a:ext cx="36933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oMath>
                    </m:oMathPara>
                  </a14:m>
                  <a:endParaRPr lang="en-GB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83264" y="2303054"/>
                  <a:ext cx="369332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2" name="Straight Arrow Connector 11"/>
          <p:cNvCxnSpPr/>
          <p:nvPr/>
        </p:nvCxnSpPr>
        <p:spPr>
          <a:xfrm flipH="1">
            <a:off x="6823076" y="2908300"/>
            <a:ext cx="558799" cy="15557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480304" y="3063875"/>
                <a:ext cx="3693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304" y="3063875"/>
                <a:ext cx="369332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 rot="18812220">
            <a:off x="6832333" y="3185851"/>
            <a:ext cx="225715" cy="161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6588125" y="3213100"/>
            <a:ext cx="266700" cy="216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20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Rolling constraint</a:t>
            </a:r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139"/>
          <a:stretch/>
        </p:blipFill>
        <p:spPr>
          <a:xfrm>
            <a:off x="-238254" y="3645024"/>
            <a:ext cx="9132127" cy="2692896"/>
          </a:xfrm>
        </p:spPr>
      </p:pic>
      <p:grpSp>
        <p:nvGrpSpPr>
          <p:cNvPr id="9" name="Group 8"/>
          <p:cNvGrpSpPr/>
          <p:nvPr/>
        </p:nvGrpSpPr>
        <p:grpSpPr>
          <a:xfrm>
            <a:off x="-396552" y="1196752"/>
            <a:ext cx="3744416" cy="2952328"/>
            <a:chOff x="-396552" y="1340768"/>
            <a:chExt cx="3744416" cy="2952328"/>
          </a:xfrm>
        </p:grpSpPr>
        <p:sp>
          <p:nvSpPr>
            <p:cNvPr id="6" name="Rectangle 5"/>
            <p:cNvSpPr/>
            <p:nvPr/>
          </p:nvSpPr>
          <p:spPr>
            <a:xfrm>
              <a:off x="0" y="3933056"/>
              <a:ext cx="2339752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" name="Content Placeholder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7637" t="32777" r="68212" b="36362"/>
            <a:stretch/>
          </p:blipFill>
          <p:spPr>
            <a:xfrm>
              <a:off x="-396552" y="1340768"/>
              <a:ext cx="3600400" cy="2692896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2987824" y="3169568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207145" y="1707832"/>
                <a:ext cx="4457182" cy="10275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func>
                                      <m:funcPr>
                                        <m:ctrlP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  <m:brk m:alnAt="7"/>
                                          </m:rPr>
                                          <a:rPr lang="en-GB">
                                            <a:latin typeface="Cambria Math"/>
                                          </a:rPr>
                                          <m:t>s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GB">
                                            <a:latin typeface="Cambria Math"/>
                                          </a:rPr>
                                          <m:t>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GB" i="1">
                                                <a:latin typeface="Cambria Math"/>
                                              </a:rPr>
                                              <m:t>𝛼</m:t>
                                            </m:r>
                                            <m:r>
                                              <a:rPr lang="en-GB" i="1">
                                                <a:latin typeface="Cambria Math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GB" i="1">
                                                <a:latin typeface="Cambria Math"/>
                                              </a:rPr>
                                              <m:t>𝛽</m:t>
                                            </m:r>
                                            <m:r>
                                              <a:rPr lang="en-GB" i="1">
                                                <a:latin typeface="Cambria Math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GB" i="1">
                                                <a:latin typeface="Cambria Math"/>
                                              </a:rPr>
                                              <m:t>𝛾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e>
                                </m:mr>
                                <m:mr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−</m:t>
                                    </m:r>
                                    <m:func>
                                      <m:funcPr>
                                        <m:ctrlP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GB">
                                            <a:latin typeface="Cambria Math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GB" i="1">
                                                <a:latin typeface="Cambria Math"/>
                                              </a:rPr>
                                              <m:t>𝛼</m:t>
                                            </m:r>
                                            <m:r>
                                              <a:rPr lang="en-GB" i="1">
                                                <a:latin typeface="Cambria Math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GB" i="1">
                                                <a:latin typeface="Cambria Math"/>
                                              </a:rPr>
                                              <m:t>𝛽</m:t>
                                            </m:r>
                                            <m:r>
                                              <a:rPr lang="en-GB" i="1">
                                                <a:latin typeface="Cambria Math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GB" i="1">
                                                <a:latin typeface="Cambria Math"/>
                                              </a:rPr>
                                              <m:t>𝛾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e>
                                </m:mr>
                                <m:mr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GB" i="1">
                                        <a:latin typeface="Cambria Math"/>
                                      </a:rPr>
                                      <m:t>𝑙</m:t>
                                    </m:r>
                                    <m:func>
                                      <m:funcPr>
                                        <m:ctrlPr>
                                          <a:rPr lang="en-GB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GB">
                                            <a:latin typeface="Cambria Math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en-GB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GB" i="1">
                                                <a:latin typeface="Cambria Math"/>
                                              </a:rPr>
                                              <m:t>𝛽</m:t>
                                            </m:r>
                                            <m:r>
                                              <a:rPr lang="en-GB" i="1">
                                                <a:latin typeface="Cambria Math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GB" i="1">
                                                <a:latin typeface="Cambria Math"/>
                                              </a:rPr>
                                              <m:t>𝛾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GB" i="1">
                              <a:latin typeface="Cambria Math"/>
                            </a:rPr>
                            <m:t>𝑇</m:t>
                          </m:r>
                        </m:sup>
                      </m:sSup>
                      <m:r>
                        <a:rPr lang="en-GB" i="1">
                          <a:latin typeface="Cambria Math"/>
                        </a:rPr>
                        <m:t>𝑅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/>
                            </a:rPr>
                            <m:t>𝜗</m:t>
                          </m:r>
                        </m:e>
                      </m:d>
                      <m:sSub>
                        <m:sSubPr>
                          <m:ctrlPr>
                            <a:rPr lang="en-GB" i="1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GB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i="1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  <m:t>𝜉</m:t>
                              </m:r>
                            </m:e>
                          </m:acc>
                        </m:e>
                        <m:sub>
                          <m:r>
                            <a:rPr lang="en-GB" i="1" dirty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𝐼</m:t>
                          </m:r>
                        </m:sub>
                      </m:sSub>
                      <m:r>
                        <a:rPr lang="en-GB" i="1" dirty="0">
                          <a:latin typeface="Cambria Math"/>
                        </a:rPr>
                        <m:t>−</m:t>
                      </m:r>
                      <m:r>
                        <a:rPr lang="en-GB" i="1" dirty="0">
                          <a:latin typeface="Cambria Math"/>
                        </a:rPr>
                        <m:t>𝑟</m:t>
                      </m:r>
                      <m:acc>
                        <m:accPr>
                          <m:chr m:val="̇"/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i="1" dirty="0">
                              <a:latin typeface="Cambria Math"/>
                            </a:rPr>
                            <m:t>𝜑</m:t>
                          </m:r>
                        </m:e>
                      </m:acc>
                      <m:func>
                        <m:func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dirty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i="1" dirty="0">
                              <a:latin typeface="Cambria Math"/>
                            </a:rPr>
                            <m:t>𝛾</m:t>
                          </m:r>
                        </m:e>
                      </m:func>
                      <m:r>
                        <a:rPr lang="en-GB" i="1" dirty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7145" y="1707832"/>
                <a:ext cx="4457182" cy="10275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1241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Sliding constraint</a:t>
            </a:r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32" t="34660" r="-141" b="-677"/>
          <a:stretch/>
        </p:blipFill>
        <p:spPr>
          <a:xfrm>
            <a:off x="2771800" y="1405196"/>
            <a:ext cx="6336704" cy="5336172"/>
          </a:xfrm>
        </p:spPr>
      </p:pic>
      <p:sp>
        <p:nvSpPr>
          <p:cNvPr id="3" name="Rectangle 2"/>
          <p:cNvSpPr/>
          <p:nvPr/>
        </p:nvSpPr>
        <p:spPr>
          <a:xfrm>
            <a:off x="2736304" y="2132856"/>
            <a:ext cx="467544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699792" y="3363888"/>
            <a:ext cx="720080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-483071" y="2780928"/>
            <a:ext cx="3744416" cy="2952328"/>
            <a:chOff x="-396552" y="1340768"/>
            <a:chExt cx="3744416" cy="2952328"/>
          </a:xfrm>
        </p:grpSpPr>
        <p:sp>
          <p:nvSpPr>
            <p:cNvPr id="6" name="Rectangle 5"/>
            <p:cNvSpPr/>
            <p:nvPr/>
          </p:nvSpPr>
          <p:spPr>
            <a:xfrm>
              <a:off x="0" y="3933056"/>
              <a:ext cx="2339752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" name="Content Placeholder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7637" t="32777" r="68212" b="36362"/>
            <a:stretch/>
          </p:blipFill>
          <p:spPr>
            <a:xfrm>
              <a:off x="-396552" y="1340768"/>
              <a:ext cx="3600400" cy="2692896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2987824" y="3169568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6660232" y="1825985"/>
            <a:ext cx="1944216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07504" y="1415110"/>
                <a:ext cx="4015903" cy="8197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func>
                                      <m:funcPr>
                                        <m:ctrlPr>
                                          <a:rPr lang="en-GB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GB" sz="1400">
                                            <a:latin typeface="Cambria Math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en-GB" sz="1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GB" sz="1400" i="1">
                                                <a:latin typeface="Cambria Math"/>
                                              </a:rPr>
                                              <m:t>𝛼</m:t>
                                            </m:r>
                                            <m:r>
                                              <a:rPr lang="en-GB" sz="1400" i="1">
                                                <a:latin typeface="Cambria Math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GB" sz="1400" i="1">
                                                <a:latin typeface="Cambria Math"/>
                                              </a:rPr>
                                              <m:t>𝛽</m:t>
                                            </m:r>
                                            <m:r>
                                              <a:rPr lang="en-GB" sz="1400" i="1">
                                                <a:latin typeface="Cambria Math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GB" sz="1400" i="1">
                                                <a:latin typeface="Cambria Math"/>
                                              </a:rPr>
                                              <m:t>𝛾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e>
                                </m:mr>
                                <m:mr>
                                  <m:e>
                                    <m:func>
                                      <m:funcPr>
                                        <m:ctrlPr>
                                          <a:rPr lang="en-GB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GB" sz="1400">
                                            <a:latin typeface="Cambria Math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en-GB" sz="1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GB" sz="1400" i="1">
                                                <a:latin typeface="Cambria Math"/>
                                              </a:rPr>
                                              <m:t>𝛼</m:t>
                                            </m:r>
                                            <m:r>
                                              <a:rPr lang="en-GB" sz="1400" i="1">
                                                <a:latin typeface="Cambria Math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GB" sz="1400" i="1">
                                                <a:latin typeface="Cambria Math"/>
                                              </a:rPr>
                                              <m:t>𝛽</m:t>
                                            </m:r>
                                            <m:r>
                                              <a:rPr lang="en-GB" sz="1400" i="1">
                                                <a:latin typeface="Cambria Math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GB" sz="1400" i="1">
                                                <a:latin typeface="Cambria Math"/>
                                              </a:rPr>
                                              <m:t>𝛾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e>
                                </m:mr>
                                <m:mr>
                                  <m:e>
                                    <m:r>
                                      <a:rPr lang="en-GB" sz="1400" i="1">
                                        <a:latin typeface="Cambria Math"/>
                                      </a:rPr>
                                      <m:t>𝑙</m:t>
                                    </m:r>
                                    <m:func>
                                      <m:funcPr>
                                        <m:ctrlPr>
                                          <a:rPr lang="en-GB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GB" sz="1400">
                                            <a:latin typeface="Cambria Math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en-GB" sz="1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GB" sz="1400" i="1">
                                                <a:latin typeface="Cambria Math"/>
                                              </a:rPr>
                                              <m:t>𝛽</m:t>
                                            </m:r>
                                            <m:r>
                                              <a:rPr lang="en-GB" sz="1400" i="1">
                                                <a:latin typeface="Cambria Math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GB" sz="1400" i="1">
                                                <a:latin typeface="Cambria Math"/>
                                              </a:rPr>
                                              <m:t>𝛾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𝑇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𝑅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𝜗</m:t>
                          </m:r>
                        </m:e>
                      </m:d>
                      <m:sSub>
                        <m:sSubPr>
                          <m:ctrlPr>
                            <a:rPr lang="en-GB" sz="1400" i="1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GB" sz="1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sz="1400" i="1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  <m:t>𝜉</m:t>
                              </m:r>
                            </m:e>
                          </m:acc>
                        </m:e>
                        <m:sub>
                          <m:r>
                            <a:rPr lang="en-GB" sz="1400" i="1" dirty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𝐼</m:t>
                          </m:r>
                        </m:sub>
                      </m:sSub>
                      <m:r>
                        <a:rPr lang="en-GB" sz="1400" i="1" dirty="0">
                          <a:latin typeface="Cambria Math"/>
                        </a:rPr>
                        <m:t>−</m:t>
                      </m:r>
                      <m:r>
                        <a:rPr lang="en-GB" sz="1400" i="1" dirty="0">
                          <a:latin typeface="Cambria Math"/>
                        </a:rPr>
                        <m:t>𝑟</m:t>
                      </m:r>
                      <m:acc>
                        <m:accPr>
                          <m:chr m:val="̇"/>
                          <m:ctrlPr>
                            <a:rPr lang="en-GB" sz="1400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400" i="1" dirty="0">
                              <a:latin typeface="Cambria Math"/>
                            </a:rPr>
                            <m:t>𝜑</m:t>
                          </m:r>
                        </m:e>
                      </m:acc>
                      <m:func>
                        <m:funcPr>
                          <m:ctrlPr>
                            <a:rPr lang="en-GB" sz="1400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dirty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GB" sz="1400" i="1" dirty="0">
                              <a:latin typeface="Cambria Math"/>
                            </a:rPr>
                            <m:t>𝛾</m:t>
                          </m:r>
                        </m:e>
                      </m:func>
                      <m:r>
                        <a:rPr lang="en-GB" sz="1400" i="1" dirty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GB" sz="1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 dirty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GB" sz="1400" i="1" dirty="0">
                              <a:latin typeface="Cambria Math"/>
                            </a:rPr>
                            <m:t>𝑟𝑙</m:t>
                          </m:r>
                        </m:sub>
                      </m:sSub>
                      <m:sSub>
                        <m:sSubPr>
                          <m:ctrlPr>
                            <a:rPr lang="en-GB" sz="1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GB" sz="1400" i="1" dirty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sz="1400" i="1" dirty="0">
                                  <a:latin typeface="Cambria Math"/>
                                </a:rPr>
                                <m:t>𝜑</m:t>
                              </m:r>
                            </m:e>
                          </m:acc>
                        </m:e>
                        <m:sub>
                          <m:r>
                            <a:rPr lang="en-GB" sz="1400" i="1" dirty="0">
                              <a:latin typeface="Cambria Math"/>
                            </a:rPr>
                            <m:t>𝑟𝑙</m:t>
                          </m:r>
                        </m:sub>
                      </m:sSub>
                      <m:r>
                        <a:rPr lang="en-GB" sz="1400" i="1" dirty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415110"/>
                <a:ext cx="4015903" cy="8197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6798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28</Words>
  <Application>Microsoft Office PowerPoint</Application>
  <PresentationFormat>On-screen Show (4:3)</PresentationFormat>
  <Paragraphs>23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Errata corrige</vt:lpstr>
      <vt:lpstr>Swedish wheel model</vt:lpstr>
      <vt:lpstr>Rolling constraint</vt:lpstr>
      <vt:lpstr>Sliding constraint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Errata corrige</dc:title>
  <dc:creator>stefano seriani</dc:creator>
  <cp:lastModifiedBy>stefano seriani</cp:lastModifiedBy>
  <cp:revision>1</cp:revision>
  <dcterms:created xsi:type="dcterms:W3CDTF">2021-05-25T00:00:18Z</dcterms:created>
  <dcterms:modified xsi:type="dcterms:W3CDTF">2021-05-25T00:02:47Z</dcterms:modified>
</cp:coreProperties>
</file>