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8" r:id="rId8"/>
    <p:sldId id="269" r:id="rId9"/>
    <p:sldId id="262" r:id="rId10"/>
    <p:sldId id="263" r:id="rId11"/>
    <p:sldId id="264" r:id="rId12"/>
    <p:sldId id="265" r:id="rId13"/>
    <p:sldId id="266" r:id="rId14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968" autoAdjust="0"/>
    <p:restoredTop sz="94660"/>
  </p:normalViewPr>
  <p:slideViewPr>
    <p:cSldViewPr snapToGrid="0">
      <p:cViewPr varScale="1">
        <p:scale>
          <a:sx n="82" d="100"/>
          <a:sy n="82" d="100"/>
        </p:scale>
        <p:origin x="29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951A-C72E-497E-AD9B-72B1B7500F7A}" type="datetimeFigureOut">
              <a:rPr lang="it-IT" smtClean="0"/>
              <a:t>25/05/2021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0EBC-89C0-4078-8449-984526CA32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2329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951A-C72E-497E-AD9B-72B1B7500F7A}" type="datetimeFigureOut">
              <a:rPr lang="it-IT" smtClean="0"/>
              <a:t>25/05/2021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0EBC-89C0-4078-8449-984526CA32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629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951A-C72E-497E-AD9B-72B1B7500F7A}" type="datetimeFigureOut">
              <a:rPr lang="it-IT" smtClean="0"/>
              <a:t>25/05/2021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0EBC-89C0-4078-8449-984526CA32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755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951A-C72E-497E-AD9B-72B1B7500F7A}" type="datetimeFigureOut">
              <a:rPr lang="it-IT" smtClean="0"/>
              <a:t>25/05/2021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0EBC-89C0-4078-8449-984526CA32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4443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951A-C72E-497E-AD9B-72B1B7500F7A}" type="datetimeFigureOut">
              <a:rPr lang="it-IT" smtClean="0"/>
              <a:t>25/05/2021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0EBC-89C0-4078-8449-984526CA32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263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951A-C72E-497E-AD9B-72B1B7500F7A}" type="datetimeFigureOut">
              <a:rPr lang="it-IT" smtClean="0"/>
              <a:t>25/05/2021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0EBC-89C0-4078-8449-984526CA32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9531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951A-C72E-497E-AD9B-72B1B7500F7A}" type="datetimeFigureOut">
              <a:rPr lang="it-IT" smtClean="0"/>
              <a:t>25/05/2021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0EBC-89C0-4078-8449-984526CA32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1296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951A-C72E-497E-AD9B-72B1B7500F7A}" type="datetimeFigureOut">
              <a:rPr lang="it-IT" smtClean="0"/>
              <a:t>25/05/2021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0EBC-89C0-4078-8449-984526CA32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9904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951A-C72E-497E-AD9B-72B1B7500F7A}" type="datetimeFigureOut">
              <a:rPr lang="it-IT" smtClean="0"/>
              <a:t>25/05/2021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0EBC-89C0-4078-8449-984526CA32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728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951A-C72E-497E-AD9B-72B1B7500F7A}" type="datetimeFigureOut">
              <a:rPr lang="it-IT" smtClean="0"/>
              <a:t>25/05/2021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0EBC-89C0-4078-8449-984526CA32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97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8951A-C72E-497E-AD9B-72B1B7500F7A}" type="datetimeFigureOut">
              <a:rPr lang="it-IT" smtClean="0"/>
              <a:t>25/05/2021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A0EBC-89C0-4078-8449-984526CA32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86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8951A-C72E-497E-AD9B-72B1B7500F7A}" type="datetimeFigureOut">
              <a:rPr lang="it-IT" smtClean="0"/>
              <a:t>25/05/2021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A0EBC-89C0-4078-8449-984526CA32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8744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699247" y="351338"/>
                <a:ext cx="5593977" cy="92033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:r>
                  <a:rPr lang="it-IT" sz="1800" b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Stima di massima verosimiglianza: Inferenza sui parametri stimati. </a:t>
                </a:r>
              </a:p>
              <a:p>
                <a:pPr>
                  <a:buNone/>
                </a:pPr>
                <a:endParaRPr lang="it-IT" b="1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:r>
                  <a:rPr lang="it-IT" b="1" i="1" u="sng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Elementi essenziali</a:t>
                </a:r>
              </a:p>
              <a:p>
                <a:pPr algn="ctr">
                  <a:buNone/>
                </a:pPr>
                <a:endParaRPr lang="it-IT" sz="1800" b="1" i="1" u="sng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r>
                  <a:rPr lang="it-IT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Data una serie di variabili aleatorie indipendenti,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𝑦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, 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𝑦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, …, </m:t>
                    </m:r>
                    <m:sSub>
                      <m:sSubPr>
                        <m:ctrlPr>
                          <a:rPr lang="it-IT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𝑦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identicamente distribuite secondo una legge di probabilità definita nei parametri </a:t>
                </a:r>
                <a:r>
                  <a:rPr lang="el-GR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φ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, e nei valori della </a:t>
                </a:r>
                <a:r>
                  <a:rPr lang="it-IT" dirty="0" err="1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covariata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1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, </m:t>
                    </m:r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2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, …, </m:t>
                    </m:r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𝑛</m:t>
                        </m:r>
                      </m:sub>
                    </m:sSub>
                  </m:oMath>
                </a14:m>
                <a:endParaRPr lang="it-IT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𝑝</m:t>
                      </m:r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|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it-IT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𝑓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it-IT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;</m:t>
                          </m:r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𝜑</m:t>
                          </m:r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it-IT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r>
                  <a:rPr lang="it-IT" i="1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</a:t>
                </a:r>
                <a:r>
                  <a:rPr lang="it-IT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la funzione di log- Verosimiglianza può essere scritta come</a:t>
                </a:r>
                <a:endParaRPr lang="it-IT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i="1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8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𝑙</m:t>
                      </m:r>
                      <m:d>
                        <m:dPr>
                          <m:ctrlPr>
                            <a:rPr lang="it-IT" sz="18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𝜑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it-IT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it-IT" sz="18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it-IT" sz="18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it-IT" sz="18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𝑖</m:t>
                          </m:r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=1</m:t>
                          </m:r>
                        </m:sub>
                        <m:sup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𝑛</m:t>
                          </m:r>
                        </m:sup>
                        <m:e>
                          <m:r>
                            <a:rPr lang="it-IT" sz="18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𝑙𝑛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it-IT" sz="18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8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it-IT" sz="1800" b="0" i="1" smtClean="0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  <a:ea typeface="ＭＳ Ｐゴシック" pitchFamily="-65" charset="-128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i="1">
                                          <a:latin typeface="Cambria Math" panose="02040503050406030204" pitchFamily="18" charset="0"/>
                                          <a:ea typeface="ＭＳ Ｐゴシック" pitchFamily="-65" charset="-128"/>
                                          <a:cs typeface="Calibri" panose="020F0502020204030204" pitchFamily="34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it-IT" i="1">
                                          <a:latin typeface="Cambria Math" panose="02040503050406030204" pitchFamily="18" charset="0"/>
                                          <a:ea typeface="ＭＳ Ｐゴシック" pitchFamily="-65" charset="-128"/>
                                          <a:cs typeface="Calibri" panose="020F0502020204030204" pitchFamily="34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;</m:t>
                                  </m:r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𝜑</m:t>
                                  </m:r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it-IT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it-IT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nary>
                      <m:r>
                        <a:rPr lang="it-IT" sz="18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.</m:t>
                      </m:r>
                    </m:oMath>
                  </m:oMathPara>
                </a14:m>
                <a:endParaRPr lang="it-IT" sz="1800" b="0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i="1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r>
                  <a:rPr lang="it-IT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</a:t>
                </a:r>
                <a:r>
                  <a:rPr lang="it-IT" sz="1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La stima di massima verosimiglianza (MLE) richiede la massimizzazione di questa funzione, rispetto ai parametri ignoti </a:t>
                </a:r>
                <a14:m>
                  <m:oMath xmlns:m="http://schemas.openxmlformats.org/officeDocument/2006/math"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𝜑</m:t>
                    </m:r>
                  </m:oMath>
                </a14:m>
                <a:r>
                  <a:rPr lang="it-IT" sz="1800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</a:p>
              <a:p>
                <a:pPr>
                  <a:buNone/>
                </a:pPr>
                <a:endParaRPr lang="it-IT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buNone/>
                </a:pPr>
                <a:r>
                  <a:rPr lang="it-IT" i="1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</a:t>
                </a:r>
                <a:r>
                  <a:rPr lang="it-IT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Il (vettore) gradiente, </a:t>
                </a:r>
                <a:r>
                  <a:rPr lang="it-IT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score </a:t>
                </a:r>
                <a:r>
                  <a:rPr lang="it-IT" i="1" dirty="0" err="1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vector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, contiene le derivate parziali di primo ordine della funzione di verosimiglianza:</a:t>
                </a:r>
              </a:p>
              <a:p>
                <a:pPr>
                  <a:buNone/>
                </a:pPr>
                <a:endParaRPr lang="it-IT" sz="1800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𝒖</m:t>
                      </m:r>
                      <m:r>
                        <a:rPr lang="it-IT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f>
                        <m:fPr>
                          <m:ctrlPr>
                            <a:rPr lang="it-IT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r>
                            <a:rPr lang="it-IT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𝜕</m:t>
                          </m:r>
                          <m:r>
                            <a:rPr lang="it-IT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𝑙</m:t>
                          </m:r>
                          <m:d>
                            <m:d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𝜑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;</m:t>
                              </m:r>
                              <m:sSub>
                                <m:sSub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it-IT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𝜕</m:t>
                          </m:r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𝜑</m:t>
                          </m:r>
                        </m:den>
                      </m:f>
                      <m:r>
                        <a:rPr lang="it-IT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it-IT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it-IT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f>
                                  <m:f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𝜕</m:t>
                                    </m:r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𝑙</m:t>
                                    </m:r>
                                    <m:d>
                                      <m:dPr>
                                        <m:ctrlPr>
                                          <a:rPr lang="it-IT" i="1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𝜑</m:t>
                                        </m:r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;</m:t>
                                        </m:r>
                                        <m:sSub>
                                          <m:sSubPr>
                                            <m:ctrlP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  <m:t>,</m:t>
                                        </m:r>
                                        <m:sSub>
                                          <m:sSubPr>
                                            <m:ctrlP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num>
                                  <m:den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it-IT" i="1" smtClean="0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𝜑</m:t>
                                        </m:r>
                                      </m:e>
                                      <m:sub>
                                        <m: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  <m:mr>
                              <m:e>
                                <m:r>
                                  <a:rPr lang="it-IT" i="1" smtClean="0">
                                    <a:latin typeface="Cambria Math" panose="02040503050406030204" pitchFamily="18" charset="0"/>
                                    <a:ea typeface="ＭＳ Ｐゴシック" pitchFamily="-65" charset="-128"/>
                                    <a:cs typeface="Calibri" panose="020F0502020204030204" pitchFamily="34" charset="0"/>
                                  </a:rPr>
                                  <m:t>⋮</m:t>
                                </m:r>
                              </m:e>
                            </m:mr>
                            <m:mr>
                              <m:e>
                                <m:f>
                                  <m:f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𝜕</m:t>
                                    </m:r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𝑙</m:t>
                                    </m:r>
                                    <m:d>
                                      <m:dPr>
                                        <m:ctrlPr>
                                          <a:rPr lang="it-IT" i="1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𝜑</m:t>
                                        </m:r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;</m:t>
                                        </m:r>
                                        <m:sSub>
                                          <m:sSubPr>
                                            <m:ctrlP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  <m:t>,</m:t>
                                        </m:r>
                                        <m:sSub>
                                          <m:sSubPr>
                                            <m:ctrlP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num>
                                  <m:den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it-IT" i="1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𝜑</m:t>
                                        </m:r>
                                      </m:e>
                                      <m:sub>
                                        <m: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it-IT" sz="18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47" y="351338"/>
                <a:ext cx="5593977" cy="9203325"/>
              </a:xfrm>
              <a:prstGeom prst="rect">
                <a:avLst/>
              </a:prstGeom>
              <a:blipFill>
                <a:blip r:embed="rId2"/>
                <a:stretch>
                  <a:fillRect l="-981" t="-398" r="-43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1346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53718" y="622207"/>
            <a:ext cx="5832612" cy="904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 smtClean="0">
                <a:latin typeface="Calibri" panose="020F0502020204030204" pitchFamily="34" charset="0"/>
                <a:cs typeface="Calibri" panose="020F0502020204030204" pitchFamily="34" charset="0"/>
              </a:rPr>
              <a:t>Si chiama “Deviance” la statistica ottenuta moltiplicando -2 volte il massimo della funzione di log-Verosimiglianza, </a:t>
            </a:r>
          </a:p>
          <a:p>
            <a:endParaRPr lang="es-E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s-E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Deviance</a:t>
            </a:r>
            <a:r>
              <a:rPr lang="es-E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&lt;- -2*(  sum(y*X%*%phi-log(1+exp(X%*%phi))) )</a:t>
            </a:r>
          </a:p>
          <a:p>
            <a:r>
              <a:rPr lang="fr-F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fr-F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Deviance</a:t>
            </a:r>
            <a:endParaRPr lang="fr-F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[1] 9.344316</a:t>
            </a:r>
          </a:p>
          <a:p>
            <a:endParaRPr lang="fr-FR" sz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dirty="0" smtClean="0">
                <a:latin typeface="Calibri" panose="020F0502020204030204" pitchFamily="34" charset="0"/>
                <a:cs typeface="Calibri" panose="020F0502020204030204" pitchFamily="34" charset="0"/>
              </a:rPr>
              <a:t>e distribuita secondo un Chi-quadrato, con gradi di libertà pari alla grandezza campionaria meno il numero di parametri da stimare nel modello lineare.</a:t>
            </a:r>
          </a:p>
          <a:p>
            <a:endParaRPr lang="fr-FR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es-E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N=10 # campione</a:t>
            </a:r>
          </a:p>
          <a:p>
            <a:pPr lvl="0"/>
            <a:r>
              <a:rPr lang="es-E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K=2 # variabili x</a:t>
            </a:r>
          </a:p>
          <a:p>
            <a:pPr lvl="0"/>
            <a:r>
              <a:rPr lang="es-E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Df&lt;-N-K-1</a:t>
            </a:r>
          </a:p>
          <a:p>
            <a:pPr lvl="0"/>
            <a:r>
              <a:rPr lang="fr-F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fr-F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Df</a:t>
            </a:r>
            <a:endParaRPr lang="fr-F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fr-F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[1] </a:t>
            </a:r>
            <a:r>
              <a:rPr lang="fr-F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pPr lvl="0"/>
            <a:endParaRPr lang="fr-FR" sz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0"/>
            <a:r>
              <a:rPr lang="it-IT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il modello «nullo» contenente unicamente il valore di intercetta, avremo quindi:</a:t>
            </a:r>
            <a:endParaRPr lang="fr-FR" sz="12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fr-FR" sz="12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mod.H0</a:t>
            </a:r>
            <a:r>
              <a:rPr lang="fr-F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&lt;-</a:t>
            </a:r>
            <a:r>
              <a:rPr lang="fr-F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glm</a:t>
            </a:r>
            <a:r>
              <a:rPr lang="fr-F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(y~1,binomial(</a:t>
            </a:r>
            <a:r>
              <a:rPr lang="fr-F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link</a:t>
            </a:r>
            <a:r>
              <a:rPr lang="fr-F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fr-F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logit</a:t>
            </a:r>
            <a:r>
              <a:rPr lang="fr-F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"))</a:t>
            </a:r>
          </a:p>
          <a:p>
            <a:r>
              <a:rPr lang="fr-F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fr-F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phi_H0&lt;-c(coefficients(mod.H0),0,0)</a:t>
            </a:r>
          </a:p>
          <a:p>
            <a:r>
              <a:rPr lang="fr-F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 phi_H0</a:t>
            </a:r>
          </a:p>
          <a:p>
            <a:r>
              <a:rPr lang="fr-F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Intercept</a:t>
            </a:r>
            <a:r>
              <a:rPr lang="fr-F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                        </a:t>
            </a:r>
          </a:p>
          <a:p>
            <a:r>
              <a:rPr lang="fr-F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-0.4054651   0.0000000   0.0000000 </a:t>
            </a:r>
            <a:endParaRPr lang="fr-FR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fr-FR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E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N=10 # campione</a:t>
            </a:r>
          </a:p>
          <a:p>
            <a:r>
              <a:rPr lang="es-E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K=0 </a:t>
            </a:r>
            <a:r>
              <a:rPr lang="es-E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 variabili x</a:t>
            </a:r>
          </a:p>
          <a:p>
            <a:r>
              <a:rPr lang="fr-F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 Deviance.H0&lt;- -2*(</a:t>
            </a:r>
            <a:r>
              <a:rPr lang="fr-FR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fr-F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(y*X%*%phi_H0-log(1+exp(X%*%phi_H0))))</a:t>
            </a:r>
          </a:p>
          <a:p>
            <a:r>
              <a:rPr lang="fr-F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&gt; Deviance.H0</a:t>
            </a:r>
          </a:p>
          <a:p>
            <a:r>
              <a:rPr lang="fr-F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[1] 13.46023</a:t>
            </a:r>
          </a:p>
          <a:p>
            <a:endParaRPr lang="es-E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E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Df_H0&lt;-N-K-1</a:t>
            </a:r>
            <a:endParaRPr lang="es-E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fr-FR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Df_H0</a:t>
            </a:r>
            <a:endParaRPr lang="fr-FR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fr-FR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[1] </a:t>
            </a:r>
            <a:r>
              <a:rPr lang="fr-FR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endParaRPr lang="es-E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summary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</a:t>
            </a:r>
            <a:r>
              <a:rPr lang="it-IT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it-IT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deviance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 13.4602  on </a:t>
            </a:r>
            <a:r>
              <a:rPr lang="it-IT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9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degrees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freedom</a:t>
            </a:r>
            <a:endParaRPr lang="it-IT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Residual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deviance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  9.3443  on </a:t>
            </a:r>
            <a:r>
              <a:rPr lang="it-IT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degrees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freedom</a:t>
            </a:r>
            <a:endParaRPr lang="it-IT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AIC: 15.344</a:t>
            </a:r>
          </a:p>
          <a:p>
            <a:endParaRPr lang="it-IT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of Fisher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Scoring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iterations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it-IT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endParaRPr lang="es-E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983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ttangolo 1"/>
              <p:cNvSpPr/>
              <p:nvPr/>
            </p:nvSpPr>
            <p:spPr>
              <a:xfrm>
                <a:off x="897636" y="1033237"/>
                <a:ext cx="5515356" cy="70140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it-IT" dirty="0" smtClean="0">
                    <a:solidFill>
                      <a:prstClr val="black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La differenza tra due </a:t>
                </a:r>
                <a:r>
                  <a:rPr lang="it-IT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Deviance</a:t>
                </a:r>
                <a:r>
                  <a:rPr lang="it-IT" dirty="0" smtClean="0">
                    <a:solidFill>
                      <a:prstClr val="black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, una per </a:t>
                </a:r>
                <a:r>
                  <a:rPr lang="it-IT" dirty="0">
                    <a:solidFill>
                      <a:prstClr val="black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il modello «nullo» (numericamente più grande) </a:t>
                </a:r>
                <a:r>
                  <a:rPr lang="it-IT" dirty="0" smtClean="0">
                    <a:solidFill>
                      <a:prstClr val="black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ed una per il modello «alternativo</a:t>
                </a:r>
                <a:r>
                  <a:rPr lang="it-IT" dirty="0">
                    <a:solidFill>
                      <a:prstClr val="black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» (numericamente più piccola)</a:t>
                </a:r>
              </a:p>
              <a:p>
                <a:pPr lvl="0"/>
                <a:endParaRPr lang="it-IT" b="1" dirty="0">
                  <a:solidFill>
                    <a:prstClr val="black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−2</m:t>
                      </m:r>
                      <m:r>
                        <a:rPr lang="it-IT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𝑙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it-IT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;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it-IT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it-IT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−</m:t>
                      </m:r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−2</m:t>
                          </m:r>
                          <m:r>
                            <a:rPr lang="it-IT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𝑙</m:t>
                          </m:r>
                          <m:d>
                            <m:d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;</m:t>
                              </m:r>
                              <m:sSub>
                                <m:sSub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it-IT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</m:oMath>
                  </m:oMathPara>
                </a14:m>
                <a:endParaRPr lang="it-IT" b="0" i="1" dirty="0" smtClean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lvl="0" algn="ctr"/>
                <a:endParaRPr lang="it-IT" b="0" i="1" dirty="0" smtClean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2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𝑙</m:t>
                          </m:r>
                          <m:d>
                            <m:d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;</m:t>
                              </m:r>
                              <m:sSub>
                                <m:sSub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it-IT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−</m:t>
                          </m:r>
                          <m:r>
                            <a:rPr lang="it-IT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𝑙</m:t>
                          </m:r>
                          <m:d>
                            <m:d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;</m:t>
                              </m:r>
                              <m:sSub>
                                <m:sSub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it-IT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≈</m:t>
                      </m:r>
                      <m:sSubSup>
                        <m:sSubSupPr>
                          <m:ctrlPr>
                            <a:rPr lang="it-IT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SupPr>
                        <m:e>
                          <m:r>
                            <a:rPr lang="it-IT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𝜒</m:t>
                          </m:r>
                        </m:e>
                        <m:sub>
                          <m:d>
                            <m:dPr>
                              <m:ctrlPr>
                                <a:rPr lang="it-IT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𝑠</m:t>
                              </m:r>
                            </m:e>
                          </m:d>
                        </m:sub>
                        <m:sup>
                          <m:r>
                            <a:rPr lang="it-IT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s-ES" sz="1200" dirty="0" smtClean="0">
                  <a:solidFill>
                    <a:prstClr val="black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0" algn="ctr"/>
                <a:endParaRPr lang="es-ES" sz="1200" dirty="0">
                  <a:solidFill>
                    <a:prstClr val="black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0"/>
                <a:r>
                  <a:rPr lang="es-ES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Dove </a:t>
                </a:r>
                <a:r>
                  <a:rPr lang="es-ES" i="1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</a:t>
                </a:r>
                <a:r>
                  <a:rPr lang="es-ES" dirty="0" smtClean="0">
                    <a:solidFill>
                      <a:prstClr val="black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, gradi di libertà della distribuzione Chi-quadrato, è la differenza di parametri tra il modello nulle e quello alternativo.</a:t>
                </a:r>
                <a:endParaRPr lang="es-ES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fr-FR" sz="120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fr-FR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# 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Likelihood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ratio test: Chi square, 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df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= Df_H0 – 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Df</a:t>
                </a:r>
                <a:endParaRPr lang="fr-FR" sz="12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endParaRPr lang="fr-FR" sz="12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 LRT&lt;- Deviance.H0 - 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Deviance</a:t>
                </a:r>
                <a:endParaRPr lang="fr-FR" sz="12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 LRT</a:t>
                </a:r>
              </a:p>
              <a:p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[1] 4.115918</a:t>
                </a:r>
              </a:p>
              <a:p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 Df_H0-Df</a:t>
                </a:r>
              </a:p>
              <a:p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[1] 2</a:t>
                </a:r>
              </a:p>
              <a:p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 1-pchisq(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LRT,df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=2)</a:t>
                </a:r>
              </a:p>
              <a:p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[1] </a:t>
                </a:r>
                <a:r>
                  <a:rPr lang="fr-FR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0.1277144</a:t>
                </a:r>
              </a:p>
              <a:p>
                <a:endParaRPr lang="fr-FR" sz="12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fr-FR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# </a:t>
                </a:r>
                <a:r>
                  <a:rPr lang="fr-FR" sz="1200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Confronto</a:t>
                </a:r>
                <a:r>
                  <a:rPr lang="fr-FR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fr-FR" sz="1200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tra</a:t>
                </a:r>
                <a:r>
                  <a:rPr lang="fr-FR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i due </a:t>
                </a:r>
                <a:r>
                  <a:rPr lang="fr-FR" sz="1200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modelli</a:t>
                </a:r>
                <a:r>
                  <a:rPr lang="fr-FR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fr-FR" sz="1200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stimati</a:t>
                </a:r>
                <a:r>
                  <a:rPr lang="fr-FR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con </a:t>
                </a:r>
                <a:r>
                  <a:rPr lang="fr-FR" sz="1200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glm</a:t>
                </a:r>
                <a:r>
                  <a:rPr lang="fr-FR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() e </a:t>
                </a:r>
                <a:r>
                  <a:rPr lang="fr-FR" sz="1200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anova</a:t>
                </a:r>
                <a:r>
                  <a:rPr lang="fr-FR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()</a:t>
                </a:r>
                <a:endParaRPr lang="fr-FR" sz="12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endParaRPr lang="fr-FR" sz="1200" dirty="0" smtClean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fr-FR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 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anova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(mod.H0,mod,test="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Chisq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")</a:t>
                </a:r>
              </a:p>
              <a:p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Analysis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of 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Deviance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Table</a:t>
                </a:r>
              </a:p>
              <a:p>
                <a:endParaRPr lang="fr-FR" sz="12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Model 1: y ~ 1</a:t>
                </a:r>
              </a:p>
              <a:p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Model 2: y ~ X[, 2] + X[, 3]</a:t>
                </a:r>
              </a:p>
              <a:p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Resid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. 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Df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Resid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. Dev 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Df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Deviance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Pr(&gt;</a:t>
                </a:r>
                <a:r>
                  <a:rPr lang="fr-FR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Chi)</a:t>
                </a:r>
              </a:p>
              <a:p>
                <a:r>
                  <a:rPr lang="fr-FR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1         9    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13.4602                     </a:t>
                </a:r>
              </a:p>
              <a:p>
                <a:r>
                  <a:rPr lang="fr-FR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2         7     9.3443  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2   4.1159   0.1277</a:t>
                </a:r>
              </a:p>
            </p:txBody>
          </p:sp>
        </mc:Choice>
        <mc:Fallback xmlns="">
          <p:sp>
            <p:nvSpPr>
              <p:cNvPr id="2" name="Rettango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636" y="1033237"/>
                <a:ext cx="5515356" cy="7014036"/>
              </a:xfrm>
              <a:prstGeom prst="rect">
                <a:avLst/>
              </a:prstGeom>
              <a:blipFill>
                <a:blip r:embed="rId2"/>
                <a:stretch>
                  <a:fillRect l="-884" t="-434" r="-165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49495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450574" y="351338"/>
                <a:ext cx="6109251" cy="9203325"/>
              </a:xfrm>
              <a:prstGeom prst="rect">
                <a:avLst/>
              </a:prstGeom>
              <a:pattFill prst="pct25">
                <a:fgClr>
                  <a:schemeClr val="accent1">
                    <a:lumMod val="40000"/>
                    <a:lumOff val="60000"/>
                  </a:schemeClr>
                </a:fgClr>
                <a:bgClr>
                  <a:schemeClr val="bg1"/>
                </a:bgClr>
              </a:pattFill>
            </p:spPr>
            <p:txBody>
              <a:bodyPr vert="horz" lIns="91440" tIns="45720" rIns="91440" bIns="45720" rtlCol="0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:r>
                  <a:rPr lang="it-IT" sz="1200" b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Appendice alla lezione.</a:t>
                </a:r>
              </a:p>
              <a:p>
                <a:pPr>
                  <a:buNone/>
                </a:pPr>
                <a:endParaRPr lang="it-IT" sz="1200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r>
                  <a:rPr lang="it-IT" sz="1200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 </a:t>
                </a:r>
                <a:r>
                  <a:rPr lang="it-IT" sz="1200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Consideriamo due variabili aleatorie </a:t>
                </a:r>
                <a:r>
                  <a:rPr lang="it-IT" sz="1200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X</a:t>
                </a:r>
                <a:r>
                  <a:rPr lang="it-IT" sz="1200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e </a:t>
                </a:r>
                <a:r>
                  <a:rPr lang="it-IT" sz="1200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Y.</a:t>
                </a:r>
                <a:r>
                  <a:rPr lang="it-IT" sz="1200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Definiamo la covarianza tra X e Y, scritta come </a:t>
                </a:r>
                <a:r>
                  <a:rPr lang="it-IT" sz="1200" i="1" dirty="0" err="1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Cov</a:t>
                </a:r>
                <a:r>
                  <a:rPr lang="it-IT" sz="1200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(X,Y):</a:t>
                </a:r>
              </a:p>
              <a:p>
                <a:pPr>
                  <a:buNone/>
                </a:pPr>
                <a:endParaRPr lang="it-IT" sz="1200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𝐶𝑜𝑣</m:t>
                      </m:r>
                      <m:d>
                        <m:dPr>
                          <m:ctrlP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𝑋</m:t>
                          </m:r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,</m:t>
                          </m:r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𝑌</m:t>
                          </m:r>
                        </m:e>
                      </m:d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it-IT" sz="120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𝑋</m:t>
                              </m:r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𝐸𝑋</m:t>
                              </m:r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)</m:t>
                              </m:r>
                            </m:e>
                          </m:d>
                          <m:d>
                            <m:dPr>
                              <m:ctrlPr>
                                <a:rPr lang="it-IT" sz="120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𝑌</m:t>
                              </m:r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𝐸𝑌</m:t>
                              </m:r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 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it-IT" sz="120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sz="1200" b="0" i="1" dirty="0" smtClean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𝑋𝑌</m:t>
                          </m:r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−</m:t>
                          </m:r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it-IT" sz="12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𝐸𝑌</m:t>
                              </m:r>
                            </m:e>
                          </m:d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it-IT" sz="12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𝐸𝑋</m:t>
                              </m:r>
                            </m:e>
                          </m:d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𝑌</m:t>
                          </m:r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+(</m:t>
                          </m:r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𝐸𝑋</m:t>
                          </m:r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)(</m:t>
                          </m:r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𝐸𝑌</m:t>
                          </m:r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it-IT" sz="1200" b="0" i="1" dirty="0" smtClean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sz="120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𝑋𝑌</m:t>
                          </m:r>
                        </m:e>
                      </m:d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−</m:t>
                      </m:r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𝑋</m:t>
                          </m:r>
                          <m:d>
                            <m:d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𝐸𝑌</m:t>
                              </m:r>
                            </m:e>
                          </m:d>
                        </m:e>
                      </m:d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−</m:t>
                      </m:r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𝐸</m:t>
                              </m:r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𝑋</m:t>
                              </m:r>
                            </m:e>
                          </m:d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𝑌</m:t>
                          </m:r>
                        </m:e>
                      </m:d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+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</m:t>
                          </m:r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𝑋</m:t>
                          </m:r>
                        </m:e>
                      </m:d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𝐸𝑌</m:t>
                          </m:r>
                        </m:e>
                      </m:d>
                    </m:oMath>
                  </m:oMathPara>
                </a14:m>
                <a:endParaRPr lang="it-IT" sz="1200" i="1" dirty="0" smtClean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sz="1200" i="1" dirty="0" smtClean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𝑋𝑌</m:t>
                          </m:r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−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𝐸𝑋</m:t>
                          </m:r>
                        </m:e>
                      </m:d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𝐸𝑌</m:t>
                          </m:r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−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𝐸𝑋</m:t>
                          </m:r>
                        </m:e>
                      </m:d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𝐸𝑌</m:t>
                          </m:r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+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𝐸𝑋</m:t>
                          </m:r>
                        </m:e>
                      </m:d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𝐸𝑌</m:t>
                          </m:r>
                        </m:e>
                      </m:d>
                    </m:oMath>
                  </m:oMathPara>
                </a14:m>
                <a:endParaRPr lang="it-IT" sz="1200" i="1" dirty="0" smtClean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sz="1200" i="1" dirty="0" smtClean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𝑋𝑌</m:t>
                          </m:r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−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𝐸𝑋</m:t>
                          </m:r>
                        </m:e>
                      </m:d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𝐸𝑌</m:t>
                          </m:r>
                        </m:e>
                      </m:d>
                    </m:oMath>
                  </m:oMathPara>
                </a14:m>
                <a:endParaRPr lang="it-IT" sz="1200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sz="1200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r>
                  <a:rPr lang="it-IT" sz="1200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 </a:t>
                </a:r>
                <a:r>
                  <a:rPr lang="it-IT" sz="1200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La varianza di </a:t>
                </a:r>
                <a:r>
                  <a:rPr lang="it-IT" sz="1200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X </a:t>
                </a:r>
                <a:r>
                  <a:rPr lang="it-IT" sz="1200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(o </a:t>
                </a:r>
                <a:r>
                  <a:rPr lang="it-IT" sz="1200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Y</a:t>
                </a:r>
                <a:r>
                  <a:rPr lang="it-IT" sz="1200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)</a:t>
                </a:r>
              </a:p>
              <a:p>
                <a:pPr>
                  <a:buNone/>
                </a:pPr>
                <a:endParaRPr lang="it-IT" sz="1200" i="1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𝑋</m:t>
                          </m:r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it-IT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it-IT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𝐸𝑋</m:t>
                              </m:r>
                            </m:e>
                          </m:d>
                        </m:e>
                        <m:sup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p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,</m:t>
                      </m:r>
                    </m:oMath>
                  </m:oMathPara>
                </a14:m>
                <a:endParaRPr lang="it-IT" sz="1200" b="0" dirty="0" smtClean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sz="1200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r>
                  <a:rPr lang="it-IT" sz="1200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è un caso limite della covarianza (di una variabile con se stessa!):</a:t>
                </a:r>
              </a:p>
              <a:p>
                <a:pPr>
                  <a:buNone/>
                </a:pPr>
                <a:endParaRPr lang="it-IT" sz="1200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𝐶𝑜𝑣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𝑋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,</m:t>
                          </m:r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𝑋</m:t>
                          </m:r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𝑋</m:t>
                              </m:r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𝐸𝑋</m:t>
                              </m:r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)</m:t>
                              </m:r>
                            </m:e>
                          </m:d>
                          <m:d>
                            <m:d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𝑋</m:t>
                              </m:r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𝐸𝑋</m:t>
                              </m:r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 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it-IT" sz="120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sz="1200" i="1" dirty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𝑋𝑌</m:t>
                          </m:r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−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𝐸𝑋</m:t>
                          </m:r>
                        </m:e>
                      </m:d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</m:t>
                          </m:r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𝑋</m:t>
                          </m:r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−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𝐸𝑋</m:t>
                          </m:r>
                        </m:e>
                      </m:d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</m:t>
                          </m:r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𝑋</m:t>
                          </m:r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+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𝐸𝑋</m:t>
                          </m:r>
                        </m:e>
                      </m:d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</m:t>
                          </m:r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𝑋</m:t>
                          </m:r>
                        </m:e>
                      </m:d>
                    </m:oMath>
                  </m:oMathPara>
                </a14:m>
                <a:endParaRPr lang="it-IT" sz="1200" b="0" i="1" dirty="0" smtClean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sz="1200" i="1" dirty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𝐸𝑋</m:t>
                              </m:r>
                            </m:e>
                          </m:d>
                        </m:e>
                        <m:sup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p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.</m:t>
                      </m:r>
                    </m:oMath>
                  </m:oMathPara>
                </a14:m>
                <a:endParaRPr lang="it-IT" sz="1200" b="0" dirty="0" smtClean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sz="1200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r>
                  <a:rPr lang="it-IT" sz="1200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 Supponendo che </a:t>
                </a:r>
                <a14:m>
                  <m:oMath xmlns:m="http://schemas.openxmlformats.org/officeDocument/2006/math">
                    <m:r>
                      <a:rPr lang="it-IT" sz="1200" b="0" i="1" smtClean="0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𝑍</m:t>
                    </m:r>
                    <m:r>
                      <a:rPr lang="it-IT" sz="1200" b="0" i="1" smtClean="0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=</m:t>
                    </m:r>
                    <m:r>
                      <a:rPr lang="it-IT" sz="1200" b="0" i="1" smtClean="0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𝑋</m:t>
                    </m:r>
                    <m:r>
                      <a:rPr lang="it-IT" sz="1200" b="0" i="1" smtClean="0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+</m:t>
                    </m:r>
                    <m:r>
                      <a:rPr lang="it-IT" sz="1200" b="0" i="1" smtClean="0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𝑌</m:t>
                    </m:r>
                  </m:oMath>
                </a14:m>
                <a:r>
                  <a:rPr lang="it-IT" sz="1200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, allora avremo che </a:t>
                </a:r>
                <a14:m>
                  <m:oMath xmlns:m="http://schemas.openxmlformats.org/officeDocument/2006/math">
                    <m:r>
                      <a:rPr lang="it-IT" sz="1200" i="1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𝑉𝑎𝑟</m:t>
                    </m:r>
                    <m:d>
                      <m:dPr>
                        <m:ctrlPr>
                          <a:rPr lang="it-IT" sz="1200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it-IT" sz="1200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𝑍</m:t>
                        </m:r>
                      </m:e>
                    </m:d>
                    <m:r>
                      <a:rPr lang="it-IT" sz="1200" b="0" i="1" smtClean="0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=</m:t>
                    </m:r>
                    <m:r>
                      <a:rPr lang="it-IT" sz="1200" i="1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𝐶𝑜𝑣</m:t>
                    </m:r>
                    <m:d>
                      <m:dPr>
                        <m:ctrlPr>
                          <a:rPr lang="it-IT" sz="1200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it-IT" sz="1200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𝑍</m:t>
                        </m:r>
                        <m:r>
                          <a:rPr lang="it-IT" sz="1200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a:rPr lang="it-IT" sz="1200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𝑍</m:t>
                        </m:r>
                      </m:e>
                    </m:d>
                  </m:oMath>
                </a14:m>
                <a:endParaRPr lang="it-IT" sz="1200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sz="1200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𝐶𝑜𝑣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𝑋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 + 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𝑌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,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𝑋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 + 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𝑌</m:t>
                          </m:r>
                        </m:e>
                      </m:d>
                    </m:oMath>
                  </m:oMathPara>
                </a14:m>
                <a:endParaRPr lang="it-IT" sz="1200" i="1" dirty="0" smtClean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:endParaRPr lang="it-IT" sz="1200" i="1" dirty="0" smtClean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sz="1200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1200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𝑋</m:t>
                                  </m:r>
                                  <m:r>
                                    <a:rPr lang="it-IT" sz="1200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 + </m:t>
                                  </m:r>
                                  <m:r>
                                    <a:rPr lang="it-IT" sz="1200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𝑌</m:t>
                                  </m:r>
                                </m:e>
                              </m:d>
                            </m:e>
                            <m:sup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it-IT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it-IT" sz="1200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1200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𝑋</m:t>
                                  </m:r>
                                  <m:r>
                                    <a:rPr lang="it-IT" sz="1200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 + </m:t>
                                  </m:r>
                                  <m:r>
                                    <a:rPr lang="it-IT" sz="1200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𝑌</m:t>
                                  </m:r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t-IT" sz="120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:endParaRPr lang="it-IT" sz="120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+2</m:t>
                          </m:r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𝑋𝑌</m:t>
                          </m:r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𝐸</m:t>
                              </m:r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𝑋</m:t>
                              </m:r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+</m:t>
                              </m:r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𝐸𝑌</m:t>
                              </m:r>
                            </m:e>
                          </m:d>
                        </m:e>
                        <m:sup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it-IT" sz="120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:endParaRPr lang="it-IT" sz="120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𝐸</m:t>
                      </m:r>
                      <m:sSup>
                        <m:sSupPr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[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𝑋</m:t>
                          </m:r>
                        </m:e>
                        <m:sup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p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]</m:t>
                      </m:r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+2</m:t>
                      </m:r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𝑋𝑌</m:t>
                          </m:r>
                        </m:e>
                      </m:d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𝐸𝑋</m:t>
                              </m:r>
                            </m:e>
                          </m:d>
                        </m:e>
                        <m:sup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p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−</m:t>
                      </m:r>
                      <m:sSup>
                        <m:sSupPr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𝐸𝑌</m:t>
                              </m:r>
                            </m:e>
                          </m:d>
                        </m:e>
                        <m:sup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p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−2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𝐸𝑋</m:t>
                          </m:r>
                        </m:e>
                      </m:d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</m:t>
                          </m:r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𝑌</m:t>
                          </m:r>
                        </m:e>
                      </m:d>
                    </m:oMath>
                  </m:oMathPara>
                </a14:m>
                <a:endParaRPr lang="it-IT" sz="1200" b="0" i="1" dirty="0" smtClean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:endParaRPr lang="it-IT" sz="1200" i="1" dirty="0" smtClean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limLow>
                        <m:limLowPr>
                          <m:ctrlP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it-IT" sz="1200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groupChr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𝐸</m:t>
                              </m:r>
                              <m:sSup>
                                <m:sSupPr>
                                  <m:ctrlPr>
                                    <a:rPr lang="it-IT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[</m:t>
                                  </m:r>
                                  <m:r>
                                    <a:rPr lang="it-IT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𝑋</m:t>
                                  </m:r>
                                </m:e>
                                <m:sup>
                                  <m:r>
                                    <a:rPr lang="it-IT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]−</m:t>
                              </m:r>
                              <m:sSup>
                                <m:sSupPr>
                                  <m:ctrlPr>
                                    <a:rPr lang="it-IT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it-IT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sz="1200" i="1">
                                          <a:latin typeface="Cambria Math" panose="02040503050406030204" pitchFamily="18" charset="0"/>
                                          <a:ea typeface="ＭＳ Ｐゴシック" pitchFamily="-65" charset="-128"/>
                                          <a:cs typeface="Calibri" panose="020F0502020204030204" pitchFamily="34" charset="0"/>
                                        </a:rPr>
                                        <m:t>𝐸𝑋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it-IT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groupChr>
                        </m:e>
                        <m:lim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𝐶𝑜𝑣</m:t>
                          </m:r>
                          <m:d>
                            <m:d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𝑋</m:t>
                              </m:r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,</m:t>
                              </m:r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𝑋</m:t>
                              </m:r>
                            </m:e>
                          </m:d>
                        </m:lim>
                      </m:limLow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+</m:t>
                      </m:r>
                      <m:limLow>
                        <m:limLow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groupChr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𝐸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it-IT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it-IT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it-IT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𝑌</m:t>
                                      </m:r>
                                    </m:e>
                                    <m:sup>
                                      <m:r>
                                        <a:rPr lang="it-IT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it-IT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it-IT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it-IT" sz="1200" i="1">
                                          <a:latin typeface="Cambria Math" panose="02040503050406030204" pitchFamily="18" charset="0"/>
                                          <a:ea typeface="ＭＳ Ｐゴシック" pitchFamily="-65" charset="-128"/>
                                          <a:cs typeface="Calibri" panose="020F0502020204030204" pitchFamily="34" charset="0"/>
                                        </a:rPr>
                                        <m:t>𝐸𝑌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it-IT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groupChr>
                        </m:e>
                        <m:lim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𝐶𝑜𝑣</m:t>
                          </m:r>
                          <m:d>
                            <m:d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𝑌</m:t>
                              </m:r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,</m:t>
                              </m:r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𝑌</m:t>
                              </m:r>
                            </m:e>
                          </m:d>
                        </m:lim>
                      </m:limLow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+</m:t>
                      </m:r>
                      <m:limLow>
                        <m:limLow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groupChr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𝐸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it-IT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𝑋𝑌</m:t>
                                  </m:r>
                                </m:e>
                              </m:d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−2</m:t>
                              </m:r>
                              <m:d>
                                <m:dPr>
                                  <m:ctrlPr>
                                    <a:rPr lang="it-IT" sz="1200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1200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𝐸𝑋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it-IT" sz="1200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it-IT" sz="1200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𝐸𝑌</m:t>
                                  </m:r>
                                </m:e>
                              </m:d>
                            </m:e>
                          </m:groupChr>
                        </m:e>
                        <m:lim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2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𝐶𝑜𝑣</m:t>
                          </m:r>
                          <m:d>
                            <m:d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𝑋</m:t>
                              </m:r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,</m:t>
                              </m:r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𝑌</m:t>
                              </m:r>
                            </m:e>
                          </m:d>
                        </m:lim>
                      </m:limLow>
                    </m:oMath>
                  </m:oMathPara>
                </a14:m>
                <a:endParaRPr lang="it-IT" sz="1200" i="1" dirty="0" smtClean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:endParaRPr lang="it-IT" sz="1200" b="0" i="1" dirty="0" smtClean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𝑋</m:t>
                          </m:r>
                        </m:e>
                      </m:d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𝑌</m:t>
                          </m:r>
                        </m:e>
                      </m:d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+2∗</m:t>
                      </m:r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𝐶𝑜𝑣</m:t>
                      </m:r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(</m:t>
                      </m:r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𝑋</m:t>
                      </m:r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,</m:t>
                      </m:r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𝑌</m:t>
                      </m:r>
                      <m:r>
                        <a:rPr lang="it-IT" sz="1200" b="0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)</m:t>
                      </m:r>
                    </m:oMath>
                  </m:oMathPara>
                </a14:m>
                <a:endParaRPr lang="it-IT" sz="1200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sz="1200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sz="1200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sz="1200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74" y="351338"/>
                <a:ext cx="6109251" cy="9203325"/>
              </a:xfrm>
              <a:prstGeom prst="rect">
                <a:avLst/>
              </a:prstGeom>
              <a:blipFill>
                <a:blip r:embed="rId2"/>
                <a:stretch>
                  <a:fillRect l="-100" t="-66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342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450574" y="351338"/>
                <a:ext cx="6109251" cy="9203325"/>
              </a:xfrm>
              <a:prstGeom prst="rect">
                <a:avLst/>
              </a:prstGeom>
              <a:pattFill prst="pct25">
                <a:fgClr>
                  <a:schemeClr val="accent1">
                    <a:lumMod val="40000"/>
                    <a:lumOff val="60000"/>
                  </a:schemeClr>
                </a:fgClr>
                <a:bgClr>
                  <a:schemeClr val="bg1"/>
                </a:bgClr>
              </a:pattFill>
            </p:spPr>
            <p:txBody>
              <a:bodyPr vert="horz" lIns="91440" tIns="45720" rIns="91440" bIns="45720" rtlCol="0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:r>
                  <a:rPr lang="it-IT" b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Appendice alla lezione.</a:t>
                </a:r>
              </a:p>
              <a:p>
                <a:pPr>
                  <a:buNone/>
                </a:pPr>
                <a:endParaRPr lang="it-IT" sz="2400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r>
                  <a:rPr lang="it-IT" sz="1200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 </a:t>
                </a:r>
                <a:r>
                  <a:rPr lang="it-IT" sz="1200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Nel caso del </a:t>
                </a:r>
                <a:r>
                  <a:rPr lang="it-IT" sz="1200" dirty="0" err="1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Logit</a:t>
                </a:r>
                <a:r>
                  <a:rPr lang="it-IT" sz="1200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, per un generico valore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it-IT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</m:oMath>
                </a14:m>
                <a:endParaRPr lang="it-IT" sz="1200" b="0" i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endParaRPr lang="it-IT" sz="1200" b="0" i="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it-IT" sz="1200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𝑙𝑛</m:t>
                    </m:r>
                    <m:d>
                      <m:dPr>
                        <m:begChr m:val="["/>
                        <m:endChr m:val="]"/>
                        <m:ctrlPr>
                          <a:rPr lang="it-IT" sz="12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it-IT" sz="12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fPr>
                          <m:num>
                            <m:r>
                              <a:rPr lang="it-IT" sz="12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it-IT" sz="1200" i="1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it-IT" sz="1200" i="1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r>
                                  <a:rPr lang="it-IT" sz="1200" i="1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1|</m:t>
                                </m:r>
                                <m:sSub>
                                  <m:sSubPr>
                                    <m:ctrlP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it-IT" sz="1200" i="1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</m:num>
                          <m:den>
                            <m:r>
                              <a:rPr lang="it-IT" sz="12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1−</m:t>
                            </m:r>
                            <m:r>
                              <a:rPr lang="it-IT" sz="12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𝑝</m:t>
                            </m:r>
                            <m:d>
                              <m:dPr>
                                <m:ctrlPr>
                                  <a:rPr lang="it-IT" sz="1200" i="1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m:rPr>
                                    <m:brk m:alnAt="7"/>
                                  </m:rPr>
                                  <a:rPr lang="it-IT" sz="1200" i="1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=</m:t>
                                </m:r>
                                <m:r>
                                  <a:rPr lang="it-IT" sz="1200" i="1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1|</m:t>
                                </m:r>
                                <m:sSub>
                                  <m:sSubPr>
                                    <m:ctrlP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it-IT" sz="1200" i="1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sz="12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d>
                          </m:den>
                        </m:f>
                      </m:e>
                    </m:d>
                    <m:r>
                      <a:rPr lang="it-IT" sz="1200" i="1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=</m:t>
                    </m:r>
                    <m:r>
                      <a:rPr lang="it-IT" sz="1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𝛼</m:t>
                    </m:r>
                    <m:r>
                      <a:rPr lang="it-IT" sz="1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+</m:t>
                    </m:r>
                    <m:r>
                      <a:rPr lang="it-IT" sz="1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𝛽</m:t>
                    </m:r>
                    <m:sSub>
                      <m:sSubPr>
                        <m:ctrlPr>
                          <a:rPr lang="it-IT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it-IT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it-IT" sz="1200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, </a:t>
                </a:r>
                <a:endParaRPr lang="it-IT" sz="1200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/>
                <a:endParaRPr lang="it-IT" sz="1200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r>
                  <a:rPr lang="it-IT" sz="1200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avremo che </a:t>
                </a:r>
                <a14:m>
                  <m:oMath xmlns:m="http://schemas.openxmlformats.org/officeDocument/2006/math">
                    <m:r>
                      <a:rPr lang="it-IT" sz="1200" i="1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𝑉𝑎𝑟</m:t>
                    </m:r>
                    <m:d>
                      <m:dPr>
                        <m:ctrlPr>
                          <a:rPr lang="it-IT" sz="120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it-IT" sz="12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𝑙𝑛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it-IT" sz="1200" i="1">
                                <a:latin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it-IT" sz="1200" i="1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fPr>
                              <m:num>
                                <m:r>
                                  <a:rPr lang="it-IT" sz="1200" i="1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𝑝</m:t>
                                </m:r>
                                <m:d>
                                  <m:dPr>
                                    <m:ctrlP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it-IT" sz="1200" i="1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200" i="1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it-IT" sz="1200" i="1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=</m:t>
                                    </m:r>
                                    <m: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1|</m:t>
                                    </m:r>
                                    <m:sSub>
                                      <m:sSubPr>
                                        <m:ctrlPr>
                                          <a:rPr lang="it-IT" sz="1200" i="1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200" i="1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it-IT" sz="1200" i="1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it-IT" sz="1200" i="1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it-IT" sz="1200" i="1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e>
                                </m:d>
                              </m:num>
                              <m:den>
                                <m:r>
                                  <a:rPr lang="it-IT" sz="1200" i="1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1−</m:t>
                                </m:r>
                                <m:r>
                                  <a:rPr lang="it-IT" sz="1200" i="1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𝑝</m:t>
                                </m:r>
                                <m:d>
                                  <m:dPr>
                                    <m:ctrlP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dPr>
                                  <m:e>
                                    <m:sSub>
                                      <m:sSubPr>
                                        <m:ctrlPr>
                                          <a:rPr lang="it-IT" sz="1200" i="1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200" i="1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𝑦</m:t>
                                        </m:r>
                                      </m:e>
                                      <m:sub>
                                        <m:r>
                                          <a:rPr lang="it-IT" sz="1200" i="1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m:rPr>
                                        <m:brk m:alnAt="7"/>
                                      </m:rP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=</m:t>
                                    </m:r>
                                    <m: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1|</m:t>
                                    </m:r>
                                    <m:sSub>
                                      <m:sSubPr>
                                        <m:ctrlPr>
                                          <a:rPr lang="it-IT" sz="1200" i="1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200" i="1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it-IT" sz="1200" i="1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  <m:r>
                                      <a:rPr lang="it-IT" sz="1200" i="1">
                                        <a:latin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,</m:t>
                                    </m:r>
                                    <m:sSub>
                                      <m:sSubPr>
                                        <m:ctrlPr>
                                          <a:rPr lang="it-IT" sz="1200" i="1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sz="12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𝛽</m:t>
                                        </m:r>
                                      </m:e>
                                      <m:sub>
                                        <m:r>
                                          <a:rPr lang="it-IT" sz="1200" i="1">
                                            <a:latin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e>
                                </m:d>
                              </m:den>
                            </m:f>
                          </m:e>
                        </m:d>
                      </m:e>
                    </m:d>
                    <m:r>
                      <a:rPr lang="it-IT" sz="1200" b="0" i="1" smtClean="0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=</m:t>
                    </m:r>
                    <m:r>
                      <a:rPr lang="it-IT" sz="1200" b="0" i="1" smtClean="0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𝑉𝑎𝑟</m:t>
                    </m:r>
                    <m:d>
                      <m:dPr>
                        <m:ctrlPr>
                          <a:rPr lang="it-IT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it-IT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𝛼</m:t>
                        </m:r>
                        <m:r>
                          <a:rPr lang="it-IT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+</m:t>
                        </m:r>
                        <m:r>
                          <a:rPr lang="it-IT" sz="1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𝛽</m:t>
                        </m:r>
                        <m:sSub>
                          <m:sSubPr>
                            <m:ctrlPr>
                              <a:rPr lang="it-IT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it-IT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it-IT" sz="12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𝑖</m:t>
                            </m:r>
                          </m:sub>
                        </m:sSub>
                      </m:e>
                    </m:d>
                  </m:oMath>
                </a14:m>
                <a:endParaRPr lang="it-IT" sz="1200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/>
                <a:endParaRPr lang="it-IT" sz="1200" i="1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𝐶𝑜𝑣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𝛼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+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𝛽</m:t>
                          </m:r>
                          <m:sSub>
                            <m:sSub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,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𝛼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+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𝛽</m:t>
                          </m:r>
                          <m:sSub>
                            <m:sSub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it-IT" sz="120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:endParaRPr lang="it-IT" sz="1200" i="1" dirty="0" smtClean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𝐶𝑜𝑣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𝛼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,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𝛼</m:t>
                          </m:r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𝐶𝑜𝑣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𝛽</m:t>
                          </m:r>
                          <m:sSub>
                            <m:sSub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,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𝛽</m:t>
                          </m:r>
                          <m:sSub>
                            <m:sSub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+2</m:t>
                      </m:r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𝐶𝑜𝑣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𝛼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,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𝛽</m:t>
                          </m:r>
                          <m:sSub>
                            <m:sSub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it-IT" sz="1200" i="1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:endParaRPr lang="it-IT" sz="1200" i="1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𝛼</m:t>
                          </m:r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sSubSup>
                        <m:sSubSupPr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Sup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𝑖</m:t>
                          </m:r>
                        </m:sub>
                        <m:sup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bSup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−</m:t>
                      </m:r>
                      <m:sSubSup>
                        <m:sSubSupPr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Sup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𝑖</m:t>
                          </m:r>
                        </m:sub>
                        <m:sup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bSup>
                      <m:sSup>
                        <m:sSupPr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𝐸</m:t>
                              </m:r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𝛽</m:t>
                              </m:r>
                            </m:e>
                          </m:d>
                        </m:e>
                        <m:sup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p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+2</m:t>
                      </m:r>
                      <m:sSub>
                        <m:sSubPr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𝑖</m:t>
                          </m:r>
                        </m:sub>
                      </m:sSub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𝛼𝛽</m:t>
                          </m:r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−2</m:t>
                      </m:r>
                      <m:sSub>
                        <m:sSubPr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𝛼</m:t>
                          </m:r>
                        </m:e>
                      </m:d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𝐸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𝛽</m:t>
                          </m:r>
                        </m:e>
                      </m:d>
                    </m:oMath>
                  </m:oMathPara>
                </a14:m>
                <a:endParaRPr lang="it-IT" sz="1200" i="1" dirty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:endParaRPr lang="it-IT" sz="1200" i="1" dirty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𝛼</m:t>
                          </m:r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+</m:t>
                      </m:r>
                      <m:sSubSup>
                        <m:sSubSup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sSubSup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𝑖</m:t>
                          </m:r>
                        </m:sub>
                        <m:sup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bSup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𝛽</m:t>
                          </m:r>
                        </m:e>
                      </m:d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+2</m:t>
                      </m:r>
                      <m:sSub>
                        <m:sSubPr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𝑖</m:t>
                          </m:r>
                        </m:sub>
                      </m:sSub>
                      <m:r>
                        <a:rPr lang="it-IT" sz="1200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𝐶𝑜𝑣</m:t>
                      </m:r>
                      <m:d>
                        <m:dPr>
                          <m:ctrlP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𝛼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,</m:t>
                          </m:r>
                          <m: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𝛽</m:t>
                          </m:r>
                        </m:e>
                      </m:d>
                    </m:oMath>
                  </m:oMathPara>
                </a14:m>
                <a:endParaRPr lang="it-IT" sz="1200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:endParaRPr lang="it-IT" sz="1200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it-IT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it-IT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it-IT" sz="1200" b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𝐇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it-IT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11</m:t>
                          </m:r>
                        </m:sub>
                      </m:sSub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sSubSup>
                            <m:sSubSup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2</m:t>
                              </m:r>
                            </m:sup>
                          </m:sSubSup>
                          <m:d>
                            <m:dPr>
                              <m:begChr m:val="["/>
                              <m:endChr m:val="]"/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it-IT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it-IT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it-IT" sz="1200" b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𝐇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it-IT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22</m:t>
                          </m:r>
                        </m:sub>
                      </m:sSub>
                      <m:r>
                        <a:rPr lang="it-IT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+2</m:t>
                      </m:r>
                      <m:sSub>
                        <m:sSubPr>
                          <m:ctrlPr>
                            <a:rPr lang="it-IT" sz="1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it-IT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it-IT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it-IT" sz="12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it-IT" sz="1200" b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𝐇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it-IT" sz="12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it-IT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it-IT" sz="1200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>
                  <a:buNone/>
                </a:pPr>
                <a:endParaRPr lang="it-IT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74" y="351338"/>
                <a:ext cx="6109251" cy="9203325"/>
              </a:xfrm>
              <a:prstGeom prst="rect">
                <a:avLst/>
              </a:prstGeom>
              <a:blipFill>
                <a:blip r:embed="rId2"/>
                <a:stretch>
                  <a:fillRect l="-898" t="-39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75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699247" y="351338"/>
                <a:ext cx="6026406" cy="92033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None/>
                </a:pPr>
                <a:r>
                  <a:rPr lang="it-IT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Le stime di massima verosimiglianza (MLE) soddisfano la condizione:</a:t>
                </a:r>
                <a:endParaRPr lang="it-IT" sz="1800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𝒖</m:t>
                      </m:r>
                      <m:r>
                        <a:rPr lang="it-IT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b="1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𝟎</m:t>
                      </m:r>
                    </m:oMath>
                  </m:oMathPara>
                </a14:m>
                <a:endParaRPr lang="it-IT" b="1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sz="1800" b="1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buNone/>
                </a:pPr>
                <a:r>
                  <a:rPr lang="it-IT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 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La matrice Hessiana, di ordine </a:t>
                </a:r>
                <a14:m>
                  <m:oMath xmlns:m="http://schemas.openxmlformats.org/officeDocument/2006/math">
                    <m:r>
                      <a:rPr lang="it-IT" b="0" i="1" smtClean="0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𝑗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  <m:r>
                      <a:rPr lang="it-I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𝑗</m:t>
                    </m:r>
                  </m:oMath>
                </a14:m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, contiene le derivate seconde parziali (e cross-parziali) della funzione di verosimiglianza:</a:t>
                </a:r>
              </a:p>
              <a:p>
                <a:pPr>
                  <a:buNone/>
                </a:pPr>
                <a:endParaRPr lang="it-IT" sz="1800" b="1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sz="1800" b="1" i="0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𝐇</m:t>
                      </m:r>
                      <m:r>
                        <a:rPr lang="it-IT" sz="1800" b="1" i="0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it-IT" sz="18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it-IT" sz="1800" b="1" i="1" smtClean="0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it-IT" sz="1800" b="1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it-IT" sz="1800" b="1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it-IT" sz="1800" b="1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 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1800" b="1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⋯</m:t>
                                </m:r>
                              </m:e>
                              <m:e>
                                <m:f>
                                  <m:f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</m:ctrlPr>
                                  </m:fPr>
                                  <m:num>
                                    <m:sSup>
                                      <m:sSupPr>
                                        <m:ctrlPr>
                                          <a:rPr lang="it-IT" i="1" smtClean="0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  <m:t>𝜕</m:t>
                                        </m:r>
                                      </m:e>
                                      <m:sup>
                                        <m: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𝑙</m:t>
                                    </m:r>
                                    <m:d>
                                      <m:dPr>
                                        <m:ctrlPr>
                                          <a:rPr lang="it-IT" i="1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𝜑</m:t>
                                        </m:r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;</m:t>
                                        </m:r>
                                        <m:sSub>
                                          <m:sSubPr>
                                            <m:ctrlP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  <m:t>𝑦</m:t>
                                            </m:r>
                                          </m:e>
                                          <m:sub>
                                            <m: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  <m:t>,</m:t>
                                        </m:r>
                                        <m:sSub>
                                          <m:sSubPr>
                                            <m:ctrlP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  <m:t>𝑥</m:t>
                                            </m:r>
                                          </m:e>
                                          <m:sub>
                                            <m:r>
                                              <a:rPr lang="it-IT" i="1"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  <m:t>𝑖</m:t>
                                            </m:r>
                                          </m:sub>
                                        </m:sSub>
                                      </m:e>
                                    </m:d>
                                  </m:num>
                                  <m:den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𝜕</m:t>
                                    </m:r>
                                    <m:sSub>
                                      <m:sSubPr>
                                        <m:ctrlPr>
                                          <a:rPr lang="it-IT" i="1" smtClean="0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𝜑</m:t>
                                        </m:r>
                                      </m:e>
                                      <m:sub>
                                        <m: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  <m:sSub>
                                      <m:sSubPr>
                                        <m:ctrlPr>
                                          <a:rPr lang="it-IT" i="1" smtClean="0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𝜑</m:t>
                                        </m:r>
                                      </m:e>
                                      <m:sub>
                                        <m:r>
                                          <a:rPr lang="it-IT" b="0" i="1" smtClean="0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  <m:t>𝑗</m:t>
                                        </m:r>
                                      </m:sub>
                                    </m:sSub>
                                  </m:den>
                                </m:f>
                              </m:e>
                              <m:e>
                                <m:r>
                                  <a:rPr lang="it-IT" sz="1800" b="1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⋯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sz="1800" b="1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 </m:t>
                                </m:r>
                              </m:e>
                              <m:e>
                                <m:r>
                                  <a:rPr lang="it-IT" sz="1800" b="1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⋮</m:t>
                                </m:r>
                              </m:e>
                              <m:e>
                                <m:r>
                                  <a:rPr lang="it-IT" sz="1800" b="1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 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it-IT" sz="1800" b="1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algn="ctr"/>
                <a:r>
                  <a:rPr lang="it-IT" b="1" i="1" u="sng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In campioni sufficientemente grandi</a:t>
                </a:r>
              </a:p>
              <a:p>
                <a:pPr algn="ctr"/>
                <a:endParaRPr lang="it-IT" b="1" i="1" u="sng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r>
                  <a:rPr lang="it-IT" i="1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 </a:t>
                </a:r>
                <a:r>
                  <a:rPr lang="it-IT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La 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distribuzione delle stime MLE,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it-IT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𝜑</m:t>
                        </m:r>
                      </m:e>
                    </m:acc>
                  </m:oMath>
                </a14:m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, è approssimativamente normale:</a:t>
                </a:r>
              </a:p>
              <a:p>
                <a:endParaRPr lang="it-IT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𝜑</m:t>
                          </m:r>
                        </m:e>
                      </m:acc>
                      <m:r>
                        <a:rPr lang="it-I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≈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𝑁</m:t>
                      </m:r>
                      <m:d>
                        <m:dPr>
                          <m:ctrlP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𝜑</m:t>
                          </m:r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, −</m:t>
                          </m:r>
                          <m:sSup>
                            <m:sSup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it-IT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b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𝐇</m:t>
                                  </m:r>
                                </m:e>
                              </m:acc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−1</m:t>
                              </m:r>
                            </m:sup>
                          </m:sSup>
                        </m:e>
                      </m:d>
                      <m:r>
                        <a:rPr lang="it-IT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,</m:t>
                      </m:r>
                    </m:oMath>
                  </m:oMathPara>
                </a14:m>
                <a:endParaRPr lang="it-IT" b="0" dirty="0" smtClean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endParaRPr lang="it-IT" b="0" dirty="0" smtClean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r>
                  <a:rPr lang="it-IT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l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a matrice di </a:t>
                </a:r>
                <a:r>
                  <a:rPr lang="it-IT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varianza-covarianza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dei parametri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𝜑</m:t>
                        </m:r>
                      </m:e>
                    </m:acc>
                  </m:oMath>
                </a14:m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viene ottenuta dalla matrice Hessiana, mediante opportuna sostituzione delle stime MLE (…vedi esempi della </a:t>
                </a:r>
                <a:r>
                  <a:rPr lang="it-IT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normale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e della </a:t>
                </a:r>
                <a:r>
                  <a:rPr lang="it-IT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binomiale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) nelle formule delle derivate seconde, oppure direttamente al termine del processo iterativo.</a:t>
                </a:r>
              </a:p>
              <a:p>
                <a:endParaRPr lang="it-IT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r>
                  <a:rPr lang="it-IT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 </a:t>
                </a:r>
                <a:r>
                  <a:rPr lang="it-IT" b="1" dirty="0" err="1" smtClean="0">
                    <a:solidFill>
                      <a:schemeClr val="accent4">
                        <a:lumMod val="75000"/>
                      </a:schemeClr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Wald</a:t>
                </a:r>
                <a:r>
                  <a:rPr lang="it-IT" b="1" dirty="0" smtClean="0">
                    <a:solidFill>
                      <a:schemeClr val="accent4">
                        <a:lumMod val="75000"/>
                      </a:schemeClr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Test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: supponiamo che interessi eseguire un’inferenza statistica per un singolo parametro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𝑗</m:t>
                        </m:r>
                      </m:sub>
                    </m:sSub>
                  </m:oMath>
                </a14:m>
                <a:endParaRPr lang="it-IT" b="1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endParaRPr lang="it-IT" b="1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r>
                  <a:rPr lang="it-IT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 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La teoria generale (per grandi campioni) afferma che</a:t>
                </a:r>
              </a:p>
              <a:p>
                <a:endParaRPr lang="it-IT" i="1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it-IT" i="1" smtClean="0">
                                <a:latin typeface="Cambria Math" panose="02040503050406030204" pitchFamily="18" charset="0"/>
                                <a:ea typeface="ＭＳ Ｐゴシック" pitchFamily="-65" charset="-128"/>
                                <a:cs typeface="Calibri" panose="020F0502020204030204" pitchFamily="34" charset="0"/>
                              </a:rPr>
                            </m:ctrlPr>
                          </m:acc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𝜑</m:t>
                            </m:r>
                          </m:e>
                        </m:acc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𝑗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≈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𝑁</m:t>
                    </m:r>
                    <m:d>
                      <m:dPr>
                        <m:ctrl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it-IT" i="1">
                                <a:latin typeface="Cambria Math" panose="02040503050406030204" pitchFamily="18" charset="0"/>
                                <a:ea typeface="ＭＳ Ｐゴシック" pitchFamily="-65" charset="-128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it-IT" i="1">
                                <a:latin typeface="Cambria Math" panose="02040503050406030204" pitchFamily="18" charset="0"/>
                                <a:ea typeface="ＭＳ Ｐゴシック" pitchFamily="-65" charset="-128"/>
                                <a:cs typeface="Calibri" panose="020F0502020204030204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it-IT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it-IT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b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pPr>
                                  <m:e>
                                    <m:acc>
                                      <m:accPr>
                                        <m:chr m:val="̂"/>
                                        <m:ctrlP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accPr>
                                      <m:e>
                                        <m:r>
                                          <a:rPr lang="it-IT" b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𝐇</m:t>
                                        </m:r>
                                      </m:e>
                                    </m:acc>
                                  </m:e>
                                  <m:sup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−1</m:t>
                                    </m:r>
                                  </m:sup>
                                </m:sSup>
                              </m:e>
                            </m:d>
                          </m:e>
                          <m:sub>
                            <m:r>
                              <a:rPr lang="it-IT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𝑗𝑗</m:t>
                            </m:r>
                          </m:sub>
                        </m:sSub>
                      </m:e>
                    </m:d>
                  </m:oMath>
                </a14:m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</a:t>
                </a:r>
                <a:endParaRPr lang="it-IT" b="1" i="1" u="sng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endParaRPr lang="it-IT" b="1" i="1" u="sng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sz="1800" b="1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47" y="351338"/>
                <a:ext cx="6026406" cy="9203325"/>
              </a:xfrm>
              <a:prstGeom prst="rect">
                <a:avLst/>
              </a:prstGeom>
              <a:blipFill>
                <a:blip r:embed="rId2"/>
                <a:stretch>
                  <a:fillRect l="-911" t="-39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1680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699247" y="351338"/>
                <a:ext cx="5593977" cy="92033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it-IT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 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L’ipotesi nulla circa il valore teorico del coefficiente,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b="0" i="1" smtClean="0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𝐻</m:t>
                        </m:r>
                      </m:e>
                      <m:sub>
                        <m:r>
                          <a:rPr lang="it-IT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:</m:t>
                    </m:r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𝜑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𝑗</m:t>
                        </m:r>
                      </m:sub>
                    </m:sSub>
                    <m:r>
                      <a:rPr lang="it-IT" b="0" i="1" smtClean="0">
                        <a:latin typeface="Cambria Math" panose="02040503050406030204" pitchFamily="18" charset="0"/>
                        <a:ea typeface="ＭＳ Ｐゴシック" pitchFamily="-65" charset="-128"/>
                        <a:cs typeface="Calibri" panose="020F0502020204030204" pitchFamily="34" charset="0"/>
                      </a:rPr>
                      <m:t>=0,</m:t>
                    </m:r>
                  </m:oMath>
                </a14:m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può essere falsificata mediante la statistica di test:</a:t>
                </a:r>
                <a:endParaRPr lang="it-IT" i="1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̂"/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𝜑</m:t>
                                  </m:r>
                                </m:e>
                              </m:acc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−0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it-IT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it-I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Calibri" panose="020F0502020204030204" pitchFamily="34" charset="0"/>
                                            </a:rPr>
                                          </m:ctrlPr>
                                        </m:sSupPr>
                                        <m:e>
                                          <m:acc>
                                            <m:accPr>
                                              <m:chr m:val="̂"/>
                                              <m:ctrlPr>
                                                <a:rPr lang="it-IT" i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Calibri" panose="020F0502020204030204" pitchFamily="34" charset="0"/>
                                                </a:rPr>
                                              </m:ctrlPr>
                                            </m:accPr>
                                            <m:e>
                                              <m:r>
                                                <a:rPr lang="it-IT" b="1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  <a:cs typeface="Calibri" panose="020F0502020204030204" pitchFamily="34" charset="0"/>
                                                </a:rPr>
                                                <m:t>𝐇</m:t>
                                              </m:r>
                                            </m:e>
                                          </m:acc>
                                        </m:e>
                                        <m:sup>
                                          <m:r>
                                            <a:rPr lang="it-I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Calibri" panose="020F0502020204030204" pitchFamily="34" charset="0"/>
                                            </a:rPr>
                                            <m:t>−1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b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𝑗𝑗</m:t>
                                  </m:r>
                                </m:sub>
                              </m:sSub>
                            </m:e>
                          </m:rad>
                        </m:den>
                      </m:f>
                      <m:r>
                        <a:rPr lang="it-IT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≈</m:t>
                      </m:r>
                      <m:r>
                        <a:rPr lang="it-IT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𝑁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(0,1)</m:t>
                      </m:r>
                    </m:oMath>
                  </m:oMathPara>
                </a14:m>
                <a:endParaRPr lang="it-IT" b="1" i="1" u="sng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/>
                <a:endParaRPr lang="it-IT" b="1" i="1" u="sng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o in modo equivalente</a:t>
                </a:r>
                <a:endParaRPr lang="it-IT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sz="1800" b="1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it-IT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it-IT" i="1" smtClean="0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  <a:ea typeface="ＭＳ Ｐゴシック" pitchFamily="-65" charset="-128"/>
                                          <a:cs typeface="Calibri" panose="020F0502020204030204" pitchFamily="34" charset="0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it-IT" i="1">
                                              <a:latin typeface="Cambria Math" panose="02040503050406030204" pitchFamily="18" charset="0"/>
                                              <a:ea typeface="ＭＳ Ｐゴシック" pitchFamily="-65" charset="-128"/>
                                              <a:cs typeface="Calibri" panose="020F0502020204030204" pitchFamily="34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it-I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Calibri" panose="020F0502020204030204" pitchFamily="34" charset="0"/>
                                            </a:rPr>
                                            <m:t>𝜑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it-IT" i="1">
                                          <a:latin typeface="Cambria Math" panose="02040503050406030204" pitchFamily="18" charset="0"/>
                                          <a:ea typeface="ＭＳ Ｐゴシック" pitchFamily="-65" charset="-128"/>
                                          <a:cs typeface="Calibri" panose="020F0502020204030204" pitchFamily="34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−0</m:t>
                                  </m:r>
                                </m:e>
                              </m:d>
                            </m:e>
                            <m:sup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sSupPr>
                                    <m:e>
                                      <m:acc>
                                        <m:accPr>
                                          <m:chr m:val="̂"/>
                                          <m:ctrlPr>
                                            <a:rPr lang="it-IT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Calibri" panose="020F0502020204030204" pitchFamily="34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it-IT" b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Calibri" panose="020F0502020204030204" pitchFamily="34" charset="0"/>
                                            </a:rPr>
                                            <m:t>𝐇</m:t>
                                          </m:r>
                                        </m:e>
                                      </m:acc>
                                    </m:e>
                                    <m:sup>
                                      <m:r>
                                        <a:rPr lang="it-I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−1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𝑗𝑗</m:t>
                              </m:r>
                            </m:sub>
                          </m:sSub>
                        </m:den>
                      </m:f>
                      <m:r>
                        <a:rPr lang="it-IT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≈</m:t>
                      </m:r>
                      <m:sSubSup>
                        <m:sSubSupPr>
                          <m:ctrlPr>
                            <a:rPr lang="it-I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SupPr>
                        <m:e>
                          <m:r>
                            <a:rPr lang="it-IT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𝜒</m:t>
                          </m:r>
                        </m:e>
                        <m:sub>
                          <m:d>
                            <m:dPr>
                              <m:ctrlP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</m:t>
                              </m:r>
                            </m:e>
                          </m:d>
                        </m:sub>
                        <m:sup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it-IT" dirty="0" smtClean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endParaRPr lang="it-IT" sz="1800" b="1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it-IT" b="1" dirty="0" smtClean="0">
                    <a:latin typeface="Calibri" panose="020F0502020204030204" pitchFamily="34" charset="0"/>
                    <a:cs typeface="Calibri" panose="020F0502020204030204" pitchFamily="34" charset="0"/>
                  </a:rPr>
                  <a:t>Per il nostro esempio in Excel:</a:t>
                </a:r>
              </a:p>
              <a:p>
                <a:endParaRPr lang="it-IT" sz="1800" b="1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it-IT" sz="18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it-IT" sz="1800" b="1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47" y="351338"/>
                <a:ext cx="5593977" cy="9203325"/>
              </a:xfrm>
              <a:prstGeom prst="rect">
                <a:avLst/>
              </a:prstGeom>
              <a:blipFill>
                <a:blip r:embed="rId2"/>
                <a:stretch>
                  <a:fillRect l="-981" t="-398" r="-10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ttangolo 6"/>
          <p:cNvSpPr/>
          <p:nvPr/>
        </p:nvSpPr>
        <p:spPr>
          <a:xfrm>
            <a:off x="6914" y="8324803"/>
            <a:ext cx="685108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Coefficients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Estimate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z 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 Pr(&gt;|z|)</a:t>
            </a:r>
          </a:p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Intercept</a:t>
            </a:r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)  -0.7228     0.8133  -0.889    0.374</a:t>
            </a:r>
          </a:p>
          <a:p>
            <a:r>
              <a:rPr lang="it-IT" dirty="0">
                <a:latin typeface="Courier New" panose="02070309020205020404" pitchFamily="49" charset="0"/>
                <a:cs typeface="Courier New" panose="02070309020205020404" pitchFamily="49" charset="0"/>
              </a:rPr>
              <a:t>X[, 2]        0.1396     0.1155   1.209    0.227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4591429"/>
              </p:ext>
            </p:extLst>
          </p:nvPr>
        </p:nvGraphicFramePr>
        <p:xfrm>
          <a:off x="1237535" y="4883110"/>
          <a:ext cx="4517400" cy="2604814"/>
        </p:xfrm>
        <a:graphic>
          <a:graphicData uri="http://schemas.openxmlformats.org/drawingml/2006/table">
            <a:tbl>
              <a:tblPr/>
              <a:tblGrid>
                <a:gridCol w="618623">
                  <a:extLst>
                    <a:ext uri="{9D8B030D-6E8A-4147-A177-3AD203B41FA5}">
                      <a16:colId xmlns:a16="http://schemas.microsoft.com/office/drawing/2014/main" val="877651643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573547388"/>
                    </a:ext>
                  </a:extLst>
                </a:gridCol>
                <a:gridCol w="1152500">
                  <a:extLst>
                    <a:ext uri="{9D8B030D-6E8A-4147-A177-3AD203B41FA5}">
                      <a16:colId xmlns:a16="http://schemas.microsoft.com/office/drawing/2014/main" val="496609545"/>
                    </a:ext>
                  </a:extLst>
                </a:gridCol>
                <a:gridCol w="971260">
                  <a:extLst>
                    <a:ext uri="{9D8B030D-6E8A-4147-A177-3AD203B41FA5}">
                      <a16:colId xmlns:a16="http://schemas.microsoft.com/office/drawing/2014/main" val="3788132930"/>
                    </a:ext>
                  </a:extLst>
                </a:gridCol>
                <a:gridCol w="1071654">
                  <a:extLst>
                    <a:ext uri="{9D8B030D-6E8A-4147-A177-3AD203B41FA5}">
                      <a16:colId xmlns:a16="http://schemas.microsoft.com/office/drawing/2014/main" val="4100961442"/>
                    </a:ext>
                  </a:extLst>
                </a:gridCol>
              </a:tblGrid>
              <a:tr h="28878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Hessiana der. seconde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1981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-1,9422234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-6,44056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255486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-6,4405595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-96,3557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035169"/>
                  </a:ext>
                </a:extLst>
              </a:tr>
              <a:tr h="32530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aggiornamento t+1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Wald (Z)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p-valore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bidir.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031012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alpha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-0,7227534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-0,889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0,187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0,374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472267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beta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D0D0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F2F2F2"/>
                          </a:solidFill>
                          <a:effectLst/>
                          <a:latin typeface="Calibri" panose="020F0502020204030204" pitchFamily="34" charset="0"/>
                        </a:rPr>
                        <a:t>0,13962812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1,209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0,113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0,227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50895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50063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H^(-1)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-0,661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0825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0,044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-0,013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369332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78072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alpha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beta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88628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-H(^-1)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0,6615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0,0133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84756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RADQ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0,8133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0,1155</a:t>
                      </a: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63" marR="4763" marT="476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655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0199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753718" y="622207"/>
            <a:ext cx="5395291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E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E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X&lt;-cbind(1,c(8,14,-7,6,5,6,-5,1,0,-17),c(2,14,6,4,4,4,-7,2,10,-19))</a:t>
            </a:r>
          </a:p>
          <a:p>
            <a:r>
              <a:rPr lang="es-E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s-E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s-E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y=c(1,1,0,0,1,0,1,0,0,0</a:t>
            </a:r>
            <a:r>
              <a:rPr lang="es-E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it-IT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it-IT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[,1] [,2] [,3]</a:t>
            </a: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[1,]    1    8    2</a:t>
            </a: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[2,]    1   14   14</a:t>
            </a: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[3,]    1   -7    6</a:t>
            </a: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[4,]    1    6    4</a:t>
            </a: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[5,]    1    5    4</a:t>
            </a: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[6,]    1    6    4</a:t>
            </a: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[7,]    1   -5   -7</a:t>
            </a: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[8,]    1    1    2</a:t>
            </a: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[9,]    1    0   10</a:t>
            </a: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[10,]    1  -17  -19</a:t>
            </a:r>
          </a:p>
          <a:p>
            <a:r>
              <a:rPr lang="it-IT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it-IT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[1] 1 1 0 0 1 0 1 0 0 </a:t>
            </a:r>
            <a:r>
              <a:rPr lang="it-IT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endParaRPr lang="it-IT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&lt;-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glm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y~X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[,2]+X[,3],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binomial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(link = "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logit</a:t>
            </a:r>
            <a:r>
              <a:rPr lang="it-IT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"))</a:t>
            </a:r>
            <a:endParaRPr lang="it-IT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summary</a:t>
            </a:r>
            <a:r>
              <a:rPr lang="it-IT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endParaRPr lang="it-IT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Call:</a:t>
            </a:r>
          </a:p>
          <a:p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glm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(formula = y ~ X[, 2] + X[, 3], family =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binomial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(link = "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logit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"))</a:t>
            </a:r>
          </a:p>
          <a:p>
            <a:endParaRPr lang="it-IT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Deviance</a:t>
            </a:r>
            <a:r>
              <a:rPr lang="it-IT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Residuals</a:t>
            </a:r>
            <a:r>
              <a:rPr lang="it-IT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r>
              <a:rPr lang="it-IT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it-IT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it-IT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1Q    </a:t>
            </a:r>
            <a:r>
              <a:rPr lang="it-IT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Median</a:t>
            </a:r>
            <a:r>
              <a:rPr lang="it-IT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3Q       Max  </a:t>
            </a:r>
          </a:p>
          <a:p>
            <a:r>
              <a:rPr lang="it-IT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-1.38650  -0.69050  -0.09496   0.83941   1.44984  </a:t>
            </a:r>
          </a:p>
          <a:p>
            <a:endParaRPr lang="it-IT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Coefficients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Estimate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Error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z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Pr(&gt;|z|)</a:t>
            </a: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Intercept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 -0.8811     1.0578  -0.833    0.405</a:t>
            </a: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X[, 2]        0.4802     0.4593   1.045    0.296</a:t>
            </a: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X[, 3]       -0.3801     0.4393  -0.865    0.387</a:t>
            </a:r>
          </a:p>
          <a:p>
            <a:endParaRPr lang="it-IT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Dispersion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for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binomial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family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taken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to be 1)</a:t>
            </a:r>
          </a:p>
          <a:p>
            <a:endParaRPr lang="it-IT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deviance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 13.4602  on 9 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degrees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freedom</a:t>
            </a:r>
            <a:endParaRPr lang="it-IT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Residual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deviance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  9.3443  on 7 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degrees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freedom</a:t>
            </a:r>
            <a:endParaRPr lang="it-IT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AIC: 15.344</a:t>
            </a:r>
          </a:p>
          <a:p>
            <a:endParaRPr lang="it-IT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of Fisher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Scoring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iterations</a:t>
            </a:r>
            <a:r>
              <a:rPr lang="it-IT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 6</a:t>
            </a:r>
          </a:p>
          <a:p>
            <a:endParaRPr lang="it-IT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189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 txBox="1">
                <a:spLocks noChangeArrowheads="1"/>
              </p:cNvSpPr>
              <p:nvPr/>
            </p:nvSpPr>
            <p:spPr>
              <a:xfrm>
                <a:off x="699247" y="351338"/>
                <a:ext cx="5593977" cy="920332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it-IT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 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L’ipotesi nulla circa la </a:t>
                </a:r>
                <a:r>
                  <a:rPr lang="it-IT" b="1" dirty="0" smtClean="0">
                    <a:solidFill>
                      <a:schemeClr val="accent4">
                        <a:lumMod val="75000"/>
                      </a:schemeClr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combinazione lineare degli elementi in </a:t>
                </a:r>
                <a14:m>
                  <m:oMath xmlns:m="http://schemas.openxmlformats.org/officeDocument/2006/math">
                    <m:r>
                      <a:rPr lang="it-IT" b="1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𝝋</m:t>
                    </m:r>
                  </m:oMath>
                </a14:m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, ad esempio </a:t>
                </a:r>
              </a:p>
              <a:p>
                <a:pPr algn="ctr"/>
                <a:endParaRPr lang="it-IT" i="1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𝐻</m:t>
                          </m:r>
                        </m:e>
                        <m:sub>
                          <m:r>
                            <a:rPr lang="it-I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0</m:t>
                          </m:r>
                        </m:sub>
                      </m:sSub>
                      <m:r>
                        <a:rPr lang="it-I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:</m:t>
                      </m:r>
                      <m:sSub>
                        <m:sSub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𝜑</m:t>
                          </m:r>
                        </m:e>
                        <m:sub>
                          <m:r>
                            <a:rPr lang="it-I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sub>
                      </m:sSub>
                      <m:r>
                        <a:rPr lang="it-I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𝜑</m:t>
                          </m:r>
                        </m:e>
                        <m:sub>
                          <m:r>
                            <a:rPr lang="it-I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  <m:r>
                        <a:rPr lang="it-I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𝐯</m:t>
                      </m:r>
                      <m:r>
                        <a:rPr lang="it-IT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′</m:t>
                      </m:r>
                      <m:r>
                        <a:rPr lang="it-IT" b="1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𝛗</m:t>
                      </m:r>
                      <m:r>
                        <a:rPr lang="it-I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0,</m:t>
                      </m:r>
                    </m:oMath>
                  </m:oMathPara>
                </a14:m>
                <a:endParaRPr lang="it-IT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r>
                  <a:rPr lang="it-IT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</a:t>
                </a:r>
              </a:p>
              <a:p>
                <a:r>
                  <a:rPr lang="it-IT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con </a:t>
                </a:r>
                <a:endParaRPr lang="it-IT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it-IT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𝐯</m:t>
                      </m:r>
                      <m:r>
                        <a:rPr lang="it-IT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it-IT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it-IT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it-IT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it-IT" b="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ＭＳ Ｐゴシック" pitchFamily="-65" charset="-128"/>
                                          <a:cs typeface="Calibri" panose="020F0502020204030204" pitchFamily="34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it-IT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ＭＳ Ｐゴシック" pitchFamily="-65" charset="-128"/>
                                              <a:cs typeface="Calibri" panose="020F0502020204030204" pitchFamily="34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it-IT" b="0" i="0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  <m:t>−</m:t>
                                            </m:r>
                                            <m:r>
                                              <a:rPr lang="it-IT" b="0" i="0" smtClean="0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  <m:t>1</m:t>
                                            </m:r>
                                          </m:e>
                                        </m:mr>
                                        <m:mr>
                                          <m:e>
                                            <m:eqArr>
                                              <m:eqArrPr>
                                                <m:ctrlPr>
                                                  <a:rPr lang="it-IT" b="0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ＭＳ Ｐゴシック" pitchFamily="-65" charset="-128"/>
                                                    <a:cs typeface="Calibri" panose="020F0502020204030204" pitchFamily="34" charset="0"/>
                                                  </a:rPr>
                                                </m:ctrlPr>
                                              </m:eqArrPr>
                                              <m:e>
                                                <m:r>
                                                  <a:rPr lang="it-IT" b="0" i="0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ＭＳ Ｐゴシック" pitchFamily="-65" charset="-128"/>
                                                    <a:cs typeface="Calibri" panose="020F0502020204030204" pitchFamily="34" charset="0"/>
                                                  </a:rPr>
                                                  <m:t>0</m:t>
                                                </m:r>
                                              </m:e>
                                              <m:e>
                                                <m:r>
                                                  <a:rPr lang="it-IT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ＭＳ Ｐゴシック" pitchFamily="-65" charset="-128"/>
                                                    <a:cs typeface="Calibri" panose="020F0502020204030204" pitchFamily="34" charset="0"/>
                                                  </a:rPr>
                                                  <m:t>⋮</m:t>
                                                </m:r>
                                              </m:e>
                                            </m:eqArr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r>
                                  <a:rPr lang="it-IT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ＭＳ Ｐゴシック" pitchFamily="-65" charset="-128"/>
                                    <a:cs typeface="Calibri" panose="020F0502020204030204" pitchFamily="34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it-IT" b="1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endParaRPr lang="it-IT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r>
                  <a:rPr lang="it-IT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e </a:t>
                </a:r>
                <a:endParaRPr lang="it-IT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it-IT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𝐯</m:t>
                          </m:r>
                        </m:e>
                        <m:sup>
                          <m:r>
                            <a:rPr lang="it-I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it-IT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𝛗</m:t>
                      </m:r>
                      <m:r>
                        <a:rPr lang="it-IT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it-IT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it-IT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it-IT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it-IT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−1</m:t>
                                </m:r>
                              </m:e>
                              <m:e>
                                <m:r>
                                  <a:rPr lang="it-IT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⋯0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it-IT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it-IT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ＭＳ Ｐゴシック" pitchFamily="-65" charset="-128"/>
                                              <a:cs typeface="Calibri" panose="020F0502020204030204" pitchFamily="34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it-IT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Calibri" panose="020F0502020204030204" pitchFamily="34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it-IT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Calibri" panose="020F0502020204030204" pitchFamily="34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it-IT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ＭＳ Ｐゴシック" pitchFamily="-65" charset="-128"/>
                                              <a:cs typeface="Calibri" panose="020F0502020204030204" pitchFamily="34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it-IT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ＭＳ Ｐゴシック" pitchFamily="-65" charset="-128"/>
                                                    <a:cs typeface="Calibri" panose="020F0502020204030204" pitchFamily="34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it-IT" i="1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  <a:cs typeface="Calibri" panose="020F0502020204030204" pitchFamily="34" charset="0"/>
                                                  </a:rPr>
                                                  <m:t>𝜑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it-IT" b="0" i="1" smtClean="0">
                                                    <a:solidFill>
                                                      <a:schemeClr val="tx1"/>
                                                    </a:solidFill>
                                                    <a:latin typeface="Cambria Math" panose="02040503050406030204" pitchFamily="18" charset="0"/>
                                                    <a:ea typeface="Cambria Math" panose="02040503050406030204" pitchFamily="18" charset="0"/>
                                                    <a:cs typeface="Calibri" panose="020F0502020204030204" pitchFamily="34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  <m:mr>
                                          <m:e>
                                            <m:r>
                                              <a:rPr lang="it-IT" i="1">
                                                <a:solidFill>
                                                  <a:schemeClr val="tx1"/>
                                                </a:solidFill>
                                                <a:latin typeface="Cambria Math" panose="02040503050406030204" pitchFamily="18" charset="0"/>
                                                <a:ea typeface="ＭＳ Ｐゴシック" pitchFamily="-65" charset="-128"/>
                                                <a:cs typeface="Calibri" panose="020F0502020204030204" pitchFamily="34" charset="0"/>
                                              </a:rPr>
                                              <m:t>⋮</m:t>
                                            </m:r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𝜑</m:t>
                                    </m:r>
                                  </m:e>
                                  <m:sub>
                                    <m: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𝑗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it-IT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𝜑</m:t>
                          </m:r>
                        </m:e>
                        <m:sub>
                          <m:r>
                            <a:rPr lang="it-I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</m:t>
                          </m:r>
                        </m:sub>
                      </m:sSub>
                      <m:r>
                        <a:rPr lang="it-I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−</m:t>
                      </m:r>
                      <m:sSub>
                        <m:sSub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𝜑</m:t>
                          </m:r>
                        </m:e>
                        <m:sub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  <m:r>
                        <a:rPr lang="it-I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+…0</m:t>
                      </m:r>
                      <m:sSub>
                        <m:sSubPr>
                          <m:ctrlPr>
                            <a:rPr lang="it-I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×</m:t>
                          </m:r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𝜑</m:t>
                          </m:r>
                        </m:e>
                        <m:sub>
                          <m:r>
                            <a:rPr lang="it-I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it-IT" b="1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endParaRPr lang="it-IT" b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r>
                  <a:rPr lang="es-ES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phi</a:t>
                </a:r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&lt;-coefficients(mod)</a:t>
                </a:r>
              </a:p>
              <a:p>
                <a:r>
                  <a:rPr lang="es-ES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phi[1</a:t>
                </a:r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]-phi[2]</a:t>
                </a: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[,1]</a:t>
                </a: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[1,] -1.361289</a:t>
                </a:r>
              </a:p>
              <a:p>
                <a:endParaRPr lang="es-ES" sz="1200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v&lt;-c(1,-1,0)</a:t>
                </a: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v%*%phi</a:t>
                </a: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[,1]</a:t>
                </a: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[1,] -1.361289</a:t>
                </a:r>
              </a:p>
              <a:p>
                <a:endParaRPr lang="es-ES" sz="1200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#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it-IT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it-IT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acc>
                          <m:accPr>
                            <m:chr m:val="̂"/>
                            <m:ctrlPr>
                              <a:rPr lang="it-IT" sz="12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accPr>
                          <m:e>
                            <m:r>
                              <a:rPr lang="it-IT" sz="1200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𝐇</m:t>
                            </m:r>
                          </m:e>
                        </m:acc>
                      </m:e>
                      <m:sup>
                        <m:r>
                          <a:rPr lang="it-IT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matrice di varianza-covarianza dei parametri MLE</a:t>
                </a:r>
              </a:p>
              <a:p>
                <a:endParaRPr lang="es-ES" sz="1200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invH&lt;-vcov(mod)</a:t>
                </a: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     (Intercept)     X[, 2]     X[, 3]</a:t>
                </a: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(Intercept)   1.1188729 -0.3103417  0.2725780</a:t>
                </a: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X[, 2]       -0.3103417  0.2109619 -0.1969017</a:t>
                </a: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X[, 3]        0.2725780 -0.1969017  0.1930004</a:t>
                </a:r>
              </a:p>
              <a:p>
                <a:endParaRPr lang="it-IT" dirty="0" smtClean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r>
                  <a:rPr lang="it-IT" dirty="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s</a:t>
                </a:r>
                <a:r>
                  <a:rPr lang="it-IT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econdo la </a:t>
                </a:r>
                <a:r>
                  <a:rPr lang="it-IT" dirty="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teoria generale (per grandi campioni</a:t>
                </a:r>
                <a:r>
                  <a:rPr lang="it-IT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), si distribuisce come</a:t>
                </a:r>
              </a:p>
              <a:p>
                <a:endParaRPr lang="it-IT" i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it-IT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it-IT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𝐯</m:t>
                        </m:r>
                      </m:e>
                      <m:sup>
                        <m:r>
                          <a:rPr lang="it-IT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′</m:t>
                        </m:r>
                      </m:sup>
                    </m:sSup>
                    <m:acc>
                      <m:accPr>
                        <m:chr m:val="̂"/>
                        <m:ctrlPr>
                          <a:rPr lang="it-IT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it-IT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𝛗</m:t>
                        </m:r>
                      </m:e>
                    </m:acc>
                    <m:r>
                      <a:rPr lang="it-IT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≈</m:t>
                    </m:r>
                    <m:r>
                      <a:rPr lang="it-IT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𝑁</m:t>
                    </m:r>
                    <m:d>
                      <m:dPr>
                        <m:ctrlPr>
                          <a:rPr lang="it-I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it-IT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ＭＳ Ｐゴシック" pitchFamily="-65" charset="-128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it-IT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ＭＳ Ｐゴシック" pitchFamily="-65" charset="-128"/>
                                <a:cs typeface="Calibri" panose="020F0502020204030204" pitchFamily="34" charset="0"/>
                              </a:rPr>
                              <m:t>𝐯</m:t>
                            </m:r>
                          </m:e>
                          <m:sup>
                            <m:r>
                              <a:rPr lang="it-IT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ＭＳ Ｐゴシック" pitchFamily="-65" charset="-128"/>
                                <a:cs typeface="Calibri" panose="020F0502020204030204" pitchFamily="34" charset="0"/>
                              </a:rPr>
                              <m:t>′</m:t>
                            </m:r>
                          </m:sup>
                        </m:sSup>
                        <m:r>
                          <a:rPr lang="it-IT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𝛗</m:t>
                        </m:r>
                        <m:r>
                          <a:rPr lang="it-I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a:rPr lang="it-IT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sSup>
                          <m:sSupPr>
                            <m:ctrlPr>
                              <a:rPr lang="it-IT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it-IT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ＭＳ Ｐゴシック" pitchFamily="-65" charset="-128"/>
                                <a:cs typeface="Calibri" panose="020F0502020204030204" pitchFamily="34" charset="0"/>
                              </a:rPr>
                              <m:t>𝐯</m:t>
                            </m:r>
                          </m:e>
                          <m:sup>
                            <m:r>
                              <a:rPr lang="it-IT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′</m:t>
                            </m:r>
                          </m:sup>
                        </m:sSup>
                        <m:sSup>
                          <m:sSupPr>
                            <m:ctrlPr>
                              <a:rPr lang="it-I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̂"/>
                                <m:ctrlPr>
                                  <a:rPr lang="it-IT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accPr>
                              <m:e>
                                <m:r>
                                  <a:rPr lang="it-IT" b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𝐇</m:t>
                                </m:r>
                              </m:e>
                            </m:acc>
                          </m:e>
                          <m:sup>
                            <m:r>
                              <a:rPr lang="it-I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−1</m:t>
                            </m:r>
                          </m:sup>
                        </m:sSup>
                        <m:r>
                          <a:rPr lang="it-IT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𝐯</m:t>
                        </m:r>
                      </m:e>
                    </m:d>
                    <m:r>
                      <a:rPr lang="it-IT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,</m:t>
                    </m:r>
                  </m:oMath>
                </a14:m>
                <a:r>
                  <a:rPr lang="it-IT" dirty="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</a:t>
                </a:r>
                <a:endParaRPr lang="it-IT" b="1" i="1" u="sng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endParaRPr lang="it-IT" dirty="0" smtClean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endParaRPr lang="it-IT" sz="1800" b="1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it-IT" sz="1800" b="1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it-IT" sz="1800" b="1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it-IT" sz="1800" b="1" dirty="0" smtClean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4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47" y="351338"/>
                <a:ext cx="5593977" cy="9203325"/>
              </a:xfrm>
              <a:prstGeom prst="rect">
                <a:avLst/>
              </a:prstGeom>
              <a:blipFill>
                <a:blip r:embed="rId2"/>
                <a:stretch>
                  <a:fillRect l="-981" t="-398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479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/>
              <p:cNvSpPr/>
              <p:nvPr/>
            </p:nvSpPr>
            <p:spPr>
              <a:xfrm>
                <a:off x="753718" y="622207"/>
                <a:ext cx="5607325" cy="88942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s-ES" sz="1200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0"/>
                <a:endParaRPr lang="it-IT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lvl="0"/>
                <a:r>
                  <a:rPr lang="it-IT" dirty="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può essere falsificata mediante la </a:t>
                </a:r>
                <a:r>
                  <a:rPr lang="it-IT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statistica </a:t>
                </a:r>
                <a:r>
                  <a:rPr lang="it-IT" dirty="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test:</a:t>
                </a:r>
              </a:p>
              <a:p>
                <a:pPr lvl="0"/>
                <a:endParaRPr lang="it-IT" i="1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it-I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ＭＳ Ｐゴシック" pitchFamily="-65" charset="-128"/>
                                          <a:cs typeface="Calibri" panose="020F0502020204030204" pitchFamily="34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it-I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𝜑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it-I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ＭＳ Ｐゴシック" pitchFamily="-65" charset="-128"/>
                                          <a:cs typeface="Calibri" panose="020F0502020204030204" pitchFamily="34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it-I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𝜑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  <m:r>
                            <a:rPr lang="it-I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−0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it-I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it-IT" b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  <m:t>𝐯</m:t>
                                  </m:r>
                                </m:e>
                                <m:sup>
                                  <m: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′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it-IT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it-IT" b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𝐇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it-I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it-IT" b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𝐯</m:t>
                              </m:r>
                            </m:e>
                          </m:rad>
                        </m:den>
                      </m:f>
                      <m:r>
                        <a:rPr lang="it-I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≈</m:t>
                      </m:r>
                      <m:r>
                        <a:rPr lang="it-I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𝑁</m:t>
                      </m:r>
                      <m:r>
                        <a:rPr lang="it-IT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(0,1)</m:t>
                      </m:r>
                    </m:oMath>
                  </m:oMathPara>
                </a14:m>
                <a:endParaRPr lang="it-IT" b="1" i="1" u="sng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lvl="0" algn="ctr"/>
                <a:endParaRPr lang="it-IT" b="1" i="1" u="sng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lvl="0"/>
                <a:r>
                  <a:rPr lang="it-IT" dirty="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o in modo </a:t>
                </a:r>
                <a:r>
                  <a:rPr lang="it-IT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equivalente (</a:t>
                </a:r>
                <a:r>
                  <a:rPr lang="it-IT" i="1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Delta Method</a:t>
                </a:r>
                <a:r>
                  <a:rPr lang="it-IT" dirty="0" smtClean="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):</a:t>
                </a:r>
                <a:endParaRPr lang="it-IT" dirty="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lvl="0"/>
                <a:endParaRPr lang="it-IT" b="1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lvl="0" algn="ctr"/>
                <a14:m>
                  <m:oMath xmlns:m="http://schemas.openxmlformats.org/officeDocument/2006/math">
                    <m:sSup>
                      <m:sSupPr>
                        <m:ctrlPr>
                          <a:rPr lang="it-IT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it-IT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it-IT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ＭＳ Ｐゴシック" pitchFamily="-65" charset="-128"/>
                                <a:cs typeface="Calibri" panose="020F0502020204030204" pitchFamily="34" charset="0"/>
                              </a:rPr>
                              <m:t>𝐯</m:t>
                            </m:r>
                            <m:r>
                              <a:rPr lang="it-IT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ＭＳ Ｐゴシック" pitchFamily="-65" charset="-128"/>
                                <a:cs typeface="Calibri" panose="020F0502020204030204" pitchFamily="34" charset="0"/>
                              </a:rPr>
                              <m:t>′</m:t>
                            </m:r>
                            <m:acc>
                              <m:accPr>
                                <m:chr m:val="̂"/>
                                <m:ctrlPr>
                                  <a:rPr lang="it-IT" b="1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ＭＳ Ｐゴシック" pitchFamily="-65" charset="-128"/>
                                    <a:cs typeface="Calibri" panose="020F0502020204030204" pitchFamily="34" charset="0"/>
                                  </a:rPr>
                                </m:ctrlPr>
                              </m:accPr>
                              <m:e>
                                <m:r>
                                  <a:rPr lang="it-IT" b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𝛗</m:t>
                                </m:r>
                              </m:e>
                            </m:acc>
                            <m:r>
                              <a:rPr lang="it-IT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−</m:t>
                            </m:r>
                            <m:r>
                              <a:rPr lang="it-IT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𝟎</m:t>
                            </m:r>
                          </m:e>
                        </m:d>
                      </m:e>
                      <m:sup>
                        <m:r>
                          <a:rPr lang="it-IT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′</m:t>
                        </m:r>
                      </m:sup>
                    </m:sSup>
                    <m:sSup>
                      <m:sSupPr>
                        <m:ctrlPr>
                          <a:rPr lang="it-IT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it-IT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it-IT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it-IT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it-IT" b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ＭＳ Ｐゴシック" pitchFamily="-65" charset="-128"/>
                                    <a:cs typeface="Calibri" panose="020F0502020204030204" pitchFamily="34" charset="0"/>
                                  </a:rPr>
                                  <m:t>𝐯</m:t>
                                </m:r>
                              </m:e>
                              <m:sup>
                                <m:r>
                                  <a:rPr lang="it-IT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′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it-IT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sSupPr>
                              <m:e>
                                <m:acc>
                                  <m:accPr>
                                    <m:chr m:val="̂"/>
                                    <m:ctrlPr>
                                      <a:rPr lang="it-IT" i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accPr>
                                  <m:e>
                                    <m:r>
                                      <a:rPr lang="it-IT" b="1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𝐇</m:t>
                                    </m:r>
                                  </m:e>
                                </m:acc>
                              </m:e>
                              <m:sup>
                                <m:r>
                                  <a:rPr lang="it-IT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−1</m:t>
                                </m:r>
                              </m:sup>
                            </m:sSup>
                            <m:r>
                              <a:rPr lang="it-IT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ＭＳ Ｐゴシック" pitchFamily="-65" charset="-128"/>
                                <a:cs typeface="Calibri" panose="020F0502020204030204" pitchFamily="34" charset="0"/>
                              </a:rPr>
                              <m:t>𝐯</m:t>
                            </m:r>
                          </m:e>
                        </m:d>
                      </m:e>
                      <m:sup>
                        <m:r>
                          <a:rPr lang="it-IT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it-IT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𝟏</m:t>
                        </m:r>
                      </m:sup>
                    </m:sSup>
                    <m:d>
                      <m:dPr>
                        <m:ctrlPr>
                          <a:rPr lang="it-IT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it-IT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𝐯</m:t>
                        </m:r>
                        <m:r>
                          <a:rPr lang="it-IT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′</m:t>
                        </m:r>
                        <m:acc>
                          <m:accPr>
                            <m:chr m:val="̂"/>
                            <m:ctrlPr>
                              <a:rPr lang="it-IT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ＭＳ Ｐゴシック" pitchFamily="-65" charset="-128"/>
                                <a:cs typeface="Calibri" panose="020F0502020204030204" pitchFamily="34" charset="0"/>
                              </a:rPr>
                            </m:ctrlPr>
                          </m:accPr>
                          <m:e>
                            <m:r>
                              <a:rPr lang="it-IT" b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𝛗</m:t>
                            </m:r>
                          </m:e>
                        </m:acc>
                        <m:r>
                          <a:rPr lang="it-IT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r>
                          <a:rPr lang="it-IT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𝟎</m:t>
                        </m:r>
                      </m:e>
                    </m:d>
                    <m:r>
                      <a:rPr lang="it-IT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≈</m:t>
                    </m:r>
                    <m:sSubSup>
                      <m:sSubSupPr>
                        <m:ctrlPr>
                          <a:rPr lang="it-I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SupPr>
                      <m:e>
                        <m:r>
                          <a:rPr lang="it-I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𝜒</m:t>
                        </m:r>
                      </m:e>
                      <m:sub>
                        <m:d>
                          <m:dPr>
                            <m:ctrlPr>
                              <a:rPr lang="it-I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dPr>
                          <m:e>
                            <m:r>
                              <a:rPr lang="it-IT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1</m:t>
                            </m:r>
                          </m:e>
                        </m:d>
                      </m:sub>
                      <m:sup>
                        <m:r>
                          <a:rPr lang="it-IT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es-ES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</a:p>
              <a:p>
                <a:endParaRPr lang="es-ES" sz="1200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endParaRPr lang="es-ES" sz="1200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fr-FR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&gt; Chi_1</a:t>
                </a:r>
                <a:r>
                  <a:rPr lang="fr-FR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&lt;-t(v%*%phi</a:t>
                </a:r>
                <a:r>
                  <a:rPr lang="fr-FR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)%*%</a:t>
                </a:r>
                <a:r>
                  <a:rPr lang="fr-FR" sz="1200" dirty="0" err="1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solve</a:t>
                </a:r>
                <a:r>
                  <a:rPr lang="fr-FR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(t(v</a:t>
                </a:r>
                <a:r>
                  <a:rPr lang="fr-FR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)%*%</a:t>
                </a:r>
                <a:r>
                  <a:rPr lang="fr-FR" sz="1200" dirty="0" err="1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invH</a:t>
                </a:r>
                <a:r>
                  <a:rPr lang="fr-FR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%*%v)%*%(v%*%phi</a:t>
                </a:r>
                <a:r>
                  <a:rPr lang="fr-FR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</a:p>
              <a:p>
                <a:endParaRPr lang="fr-FR" sz="1200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&gt; </a:t>
                </a:r>
                <a:r>
                  <a:rPr lang="fr-FR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Chi_1 # </a:t>
                </a:r>
                <a:r>
                  <a:rPr lang="fr-FR" sz="1200" dirty="0" err="1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Valore</a:t>
                </a:r>
                <a:r>
                  <a:rPr lang="fr-FR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fr-FR" sz="1200" dirty="0" err="1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della</a:t>
                </a:r>
                <a:r>
                  <a:rPr lang="fr-FR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fr-FR" sz="1200" dirty="0" err="1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statistica</a:t>
                </a:r>
                <a:r>
                  <a:rPr lang="fr-FR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di test, con 1 </a:t>
                </a:r>
                <a:r>
                  <a:rPr lang="fr-FR" sz="1200" dirty="0" err="1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g.d.l</a:t>
                </a:r>
                <a:r>
                  <a:rPr lang="fr-FR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.</a:t>
                </a:r>
                <a:endParaRPr lang="es-ES" sz="1200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 [,1]</a:t>
                </a: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[1,] </a:t>
                </a:r>
                <a:r>
                  <a:rPr lang="es-ES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0.9500589</a:t>
                </a:r>
              </a:p>
              <a:p>
                <a:endParaRPr lang="es-ES" sz="1200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fr-FR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&gt; </a:t>
                </a:r>
                <a:r>
                  <a:rPr lang="fr-FR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1-pchisq(Chi_1,df=1</a:t>
                </a:r>
                <a:r>
                  <a:rPr lang="fr-FR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) # area </a:t>
                </a:r>
                <a:r>
                  <a:rPr lang="fr-FR" sz="1200" dirty="0" err="1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della</a:t>
                </a:r>
                <a:r>
                  <a:rPr lang="fr-FR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coda Chi-</a:t>
                </a:r>
                <a:r>
                  <a:rPr lang="fr-FR" sz="1200" dirty="0" err="1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quadro</a:t>
                </a:r>
                <a:r>
                  <a:rPr lang="fr-FR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fr-FR" sz="1200" dirty="0" err="1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destra</a:t>
                </a:r>
                <a:endParaRPr lang="fr-FR" sz="1200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fr-FR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    [,1]</a:t>
                </a:r>
              </a:p>
              <a:p>
                <a:r>
                  <a:rPr lang="fr-FR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[1,] 0.3297043</a:t>
                </a:r>
                <a:endParaRPr lang="fr-FR" sz="1200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endParaRPr lang="fr-FR" sz="1200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s-ES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&gt; library(car) # Usiamo la funzione per contrasti lineari</a:t>
                </a: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&gt; linearHypothesis(mod, "(Intercept)    =   X[, 2] ")</a:t>
                </a: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s-ES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# o in modo equivalente, usando il vettore “v”...</a:t>
                </a:r>
              </a:p>
              <a:p>
                <a:r>
                  <a:rPr lang="es-ES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&gt; linearHypothesis(mod</a:t>
                </a:r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, v</a:t>
                </a:r>
                <a:r>
                  <a:rPr lang="es-ES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)</a:t>
                </a:r>
              </a:p>
              <a:p>
                <a:endParaRPr lang="es-ES" sz="1200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Linear hypothesis test</a:t>
                </a:r>
              </a:p>
              <a:p>
                <a:endParaRPr lang="es-ES" sz="1200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Hypothesis:</a:t>
                </a: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(Intercept) - X[, 2] = 0</a:t>
                </a:r>
              </a:p>
              <a:p>
                <a:endParaRPr lang="es-ES" sz="1200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Model 1: restricted model</a:t>
                </a: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Model 2: y ~ X[, 2] + X[, 3]</a:t>
                </a:r>
              </a:p>
              <a:p>
                <a:endParaRPr lang="es-ES" sz="1200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  Res.Df Df  Chisq Pr(&gt;Chisq)</a:t>
                </a:r>
              </a:p>
              <a:p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1      8                     </a:t>
                </a:r>
              </a:p>
              <a:p>
                <a:r>
                  <a:rPr lang="es-ES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2      7  </a:t>
                </a:r>
                <a:r>
                  <a:rPr lang="es-ES" sz="1200" dirty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1 0.9501     </a:t>
                </a:r>
                <a:r>
                  <a:rPr lang="es-ES" sz="1200" dirty="0" smtClean="0">
                    <a:solidFill>
                      <a:schemeClr val="tx1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0.3297</a:t>
                </a:r>
              </a:p>
              <a:p>
                <a:endParaRPr lang="es-ES" sz="1200" dirty="0" smtClean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endParaRPr lang="es-ES" sz="1200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endParaRPr lang="es-ES" sz="1200" dirty="0">
                  <a:solidFill>
                    <a:schemeClr val="tx1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718" y="622207"/>
                <a:ext cx="5607325" cy="8894294"/>
              </a:xfrm>
              <a:prstGeom prst="rect">
                <a:avLst/>
              </a:prstGeom>
              <a:blipFill>
                <a:blip r:embed="rId2"/>
                <a:stretch>
                  <a:fillRect l="-97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720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/>
              <p:cNvSpPr/>
              <p:nvPr/>
            </p:nvSpPr>
            <p:spPr>
              <a:xfrm>
                <a:off x="535406" y="551731"/>
                <a:ext cx="5973678" cy="85736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i="1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 </a:t>
                </a:r>
                <a:r>
                  <a:rPr lang="it-IT" b="1" dirty="0" smtClean="0">
                    <a:solidFill>
                      <a:schemeClr val="accent4">
                        <a:lumMod val="75000"/>
                      </a:schemeClr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Intervallo di fiducia per i valori previsti (probabilità)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: </a:t>
                </a:r>
                <a:r>
                  <a:rPr lang="it-IT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Nel caso del </a:t>
                </a:r>
                <a:r>
                  <a:rPr lang="it-IT" dirty="0" err="1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Logit</a:t>
                </a:r>
                <a:r>
                  <a:rPr lang="it-IT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, per un generico valore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it-IT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:endParaRPr lang="it-IT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endParaRPr lang="it-IT" dirty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it-IT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ln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fPr>
                            <m:num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𝑝</m:t>
                              </m:r>
                            </m:num>
                            <m:den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(1−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𝑝</m:t>
                              </m:r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it-IT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𝛼</m:t>
                      </m:r>
                      <m:r>
                        <a:rPr lang="it-IT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it-IT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𝛽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it-IT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𝑖</m:t>
                          </m:r>
                        </m:sub>
                      </m:sSub>
                      <m:r>
                        <a:rPr lang="it-IT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.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it-IT" dirty="0" smtClean="0"/>
              </a:p>
              <a:p>
                <a:pPr algn="ctr"/>
                <a:endParaRPr lang="it-IT" dirty="0"/>
              </a:p>
              <a:p>
                <a:pPr>
                  <a:buNone/>
                </a:pPr>
                <a:r>
                  <a:rPr lang="it-IT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In termini matriciali, dato il vettore</a:t>
                </a:r>
              </a:p>
              <a:p>
                <a:endParaRPr lang="it-IT" b="1" dirty="0">
                  <a:latin typeface="Cambria Math" panose="02040503050406030204" pitchFamily="18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it-IT" b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𝐯</m:t>
                      </m:r>
                      <m:r>
                        <a:rPr lang="it-IT" b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it-IT" b="1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it-IT" i="1">
                                    <a:latin typeface="Cambria Math" panose="02040503050406030204" pitchFamily="18" charset="0"/>
                                    <a:ea typeface="ＭＳ Ｐゴシック" pitchFamily="-65" charset="-128"/>
                                    <a:cs typeface="Calibri" panose="020F0502020204030204" pitchFamily="34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r>
                        <a:rPr lang="it-IT" b="1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,</m:t>
                      </m:r>
                    </m:oMath>
                  </m:oMathPara>
                </a14:m>
                <a:endParaRPr lang="it-IT" b="1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endParaRPr lang="it-IT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b="1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it-IT" b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𝐯</m:t>
                          </m:r>
                        </m:e>
                        <m:sup>
                          <m:r>
                            <a:rPr lang="it-IT" b="1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it-IT" b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𝛗</m:t>
                      </m:r>
                      <m:r>
                        <a:rPr lang="it-IT" b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it-IT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it-IT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1</m:t>
                                </m:r>
                              </m:e>
                              <m:e>
                                <m:sSub>
                                  <m:sSubPr>
                                    <m:ctrlPr>
                                      <a:rPr lang="it-I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it-IT" b="1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it-IT" b="1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𝛼</m:t>
                                </m:r>
                              </m:e>
                            </m:mr>
                            <m:mr>
                              <m:e>
                                <m: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𝛽</m:t>
                                </m:r>
                              </m:e>
                            </m:mr>
                          </m:m>
                        </m:e>
                      </m:d>
                      <m:r>
                        <a:rPr lang="it-IT" b="1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it-IT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𝛼</m:t>
                      </m:r>
                      <m:r>
                        <a:rPr lang="it-IT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it-IT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𝛽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it-IT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endParaRPr lang="it-IT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r>
                  <a:rPr lang="it-IT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con 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distribuzione, secondo quanto già visto in precedenza,</a:t>
                </a:r>
              </a:p>
              <a:p>
                <a:endParaRPr lang="it-IT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it-IT" b="1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it-IT" b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𝐯</m:t>
                        </m:r>
                      </m:e>
                      <m:sup>
                        <m:r>
                          <a:rPr lang="it-IT" b="1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′</m:t>
                        </m:r>
                      </m:sup>
                    </m:sSup>
                    <m:acc>
                      <m:accPr>
                        <m:chr m:val="̂"/>
                        <m:ctrlPr>
                          <a:rPr lang="it-IT" b="1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</m:ctrlPr>
                      </m:accPr>
                      <m:e>
                        <m:r>
                          <a:rPr lang="it-IT" b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𝛗</m:t>
                        </m:r>
                      </m:e>
                    </m:acc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≈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𝑁</m:t>
                    </m:r>
                    <m:d>
                      <m:dPr>
                        <m:ctrl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it-IT" b="1" i="1">
                                <a:latin typeface="Cambria Math" panose="02040503050406030204" pitchFamily="18" charset="0"/>
                                <a:ea typeface="ＭＳ Ｐゴシック" pitchFamily="-65" charset="-128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it-IT" b="1">
                                <a:latin typeface="Cambria Math" panose="02040503050406030204" pitchFamily="18" charset="0"/>
                                <a:ea typeface="ＭＳ Ｐゴシック" pitchFamily="-65" charset="-128"/>
                                <a:cs typeface="Calibri" panose="020F0502020204030204" pitchFamily="34" charset="0"/>
                              </a:rPr>
                              <m:t>𝐯</m:t>
                            </m:r>
                          </m:e>
                          <m:sup>
                            <m:r>
                              <a:rPr lang="it-IT" b="1" i="1">
                                <a:latin typeface="Cambria Math" panose="02040503050406030204" pitchFamily="18" charset="0"/>
                                <a:ea typeface="ＭＳ Ｐゴシック" pitchFamily="-65" charset="-128"/>
                                <a:cs typeface="Calibri" panose="020F0502020204030204" pitchFamily="34" charset="0"/>
                              </a:rPr>
                              <m:t>′</m:t>
                            </m:r>
                          </m:sup>
                        </m:sSup>
                        <m:r>
                          <a:rPr lang="it-IT" b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𝛗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,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−</m:t>
                        </m:r>
                        <m:sSup>
                          <m:sSupPr>
                            <m:ctrlP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r>
                              <a:rPr lang="it-IT" b="1">
                                <a:latin typeface="Cambria Math" panose="02040503050406030204" pitchFamily="18" charset="0"/>
                                <a:ea typeface="ＭＳ Ｐゴシック" pitchFamily="-65" charset="-128"/>
                                <a:cs typeface="Calibri" panose="020F0502020204030204" pitchFamily="34" charset="0"/>
                              </a:rPr>
                              <m:t>𝐯</m:t>
                            </m:r>
                          </m:e>
                          <m:sup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′</m:t>
                            </m:r>
                          </m:sup>
                        </m:sSup>
                        <m:sSup>
                          <m:sSupPr>
                            <m:ctrlP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̂"/>
                                <m:ctrlPr>
                                  <a:rPr lang="it-IT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</m:ctrlPr>
                              </m:accPr>
                              <m:e>
                                <m:r>
                                  <a:rPr lang="it-IT" b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𝐇</m:t>
                                </m:r>
                              </m:e>
                            </m:acc>
                          </m:e>
                          <m:sup>
                            <m:r>
                              <a:rPr lang="it-IT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Calibri" panose="020F0502020204030204" pitchFamily="34" charset="0"/>
                              </a:rPr>
                              <m:t>−1</m:t>
                            </m:r>
                          </m:sup>
                        </m:sSup>
                        <m:r>
                          <a:rPr lang="it-IT" b="1">
                            <a:latin typeface="Cambria Math" panose="02040503050406030204" pitchFamily="18" charset="0"/>
                            <a:ea typeface="ＭＳ Ｐゴシック" pitchFamily="-65" charset="-128"/>
                            <a:cs typeface="Calibri" panose="020F0502020204030204" pitchFamily="34" charset="0"/>
                          </a:rPr>
                          <m:t>𝐯</m:t>
                        </m:r>
                      </m:e>
                    </m:d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,</m:t>
                    </m:r>
                  </m:oMath>
                </a14:m>
                <a:r>
                  <a:rPr lang="it-IT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</a:t>
                </a:r>
                <a:endParaRPr lang="it-IT" b="1" i="1" u="sng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endParaRPr lang="it-IT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r>
                  <a:rPr lang="it-IT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e intervallo di fiducia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it-IT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P</m:t>
                    </m:r>
                    <m:r>
                      <a:rPr lang="it-IT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(1−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𝛼</m:t>
                    </m:r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it-IT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endParaRPr lang="it-IT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it-IT" b="1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it-IT" b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𝐯</m:t>
                          </m:r>
                        </m:e>
                        <m:sup>
                          <m:r>
                            <a:rPr lang="it-IT" b="1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′</m:t>
                          </m:r>
                        </m:sup>
                      </m:sSup>
                      <m:acc>
                        <m:accPr>
                          <m:chr m:val="̂"/>
                          <m:ctrlPr>
                            <a:rPr lang="it-IT" b="1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accPr>
                        <m:e>
                          <m:r>
                            <a:rPr lang="it-IT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𝛗</m:t>
                          </m:r>
                        </m:e>
                      </m:acc>
                      <m:r>
                        <a:rPr lang="it-IT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±</m:t>
                      </m:r>
                      <m:sSub>
                        <m:sSubPr>
                          <m:ctrlPr>
                            <a:rPr lang="it-IT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𝒛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𝛼</m:t>
                          </m:r>
                          <m:r>
                            <a:rPr lang="it-IT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/</m:t>
                          </m:r>
                          <m:r>
                            <a:rPr lang="it-IT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𝟐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it-IT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b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𝐯</m:t>
                              </m:r>
                            </m:e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′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b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𝐇</m:t>
                                  </m:r>
                                </m:e>
                              </m:acc>
                            </m:e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it-IT" b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𝐯</m:t>
                          </m:r>
                        </m:e>
                      </m:rad>
                      <m:r>
                        <a:rPr lang="it-IT" b="1" i="1" smtClean="0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,</m:t>
                      </m:r>
                    </m:oMath>
                  </m:oMathPara>
                </a14:m>
                <a:endParaRPr lang="it-IT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>
                  <a:buNone/>
                </a:pPr>
                <a:endParaRPr lang="it-IT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r>
                  <a:rPr lang="it-IT" dirty="0">
                    <a:latin typeface="Calibri" panose="020F0502020204030204" pitchFamily="34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Per un valore di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1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=10,</m:t>
                    </m:r>
                  </m:oMath>
                </a14:m>
                <a:r>
                  <a:rPr lang="it-IT" dirty="0">
                    <a:latin typeface="Calibri" panose="020F0502020204030204" pitchFamily="34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 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  <m:sub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2</m:t>
                        </m:r>
                        <m:r>
                          <a:rPr lang="it-IT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𝑖</m:t>
                        </m:r>
                      </m:sub>
                    </m:sSub>
                    <m:r>
                      <a:rPr lang="it-IT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=5</m:t>
                    </m:r>
                  </m:oMath>
                </a14:m>
                <a:endParaRPr lang="it-IT" dirty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endParaRPr lang="it-IT" sz="1200" dirty="0">
                  <a:latin typeface="Courier New" panose="02070309020205020404" pitchFamily="49" charset="0"/>
                  <a:ea typeface="Cambria Math" panose="02040503050406030204" pitchFamily="18" charset="0"/>
                  <a:cs typeface="Courier New" panose="02070309020205020404" pitchFamily="49" charset="0"/>
                </a:endParaRPr>
              </a:p>
              <a:p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&gt; v=c(1,10,5)</a:t>
                </a:r>
              </a:p>
              <a:p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&gt; 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phi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=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coefficients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(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mod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)</a:t>
                </a:r>
                <a:endParaRPr lang="it-IT" b="1" dirty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endParaRPr lang="it-IT" sz="1200" dirty="0">
                  <a:latin typeface="Courier New" panose="02070309020205020404" pitchFamily="49" charset="0"/>
                  <a:ea typeface="Cambria Math" panose="02040503050406030204" pitchFamily="18" charset="0"/>
                  <a:cs typeface="Courier New" panose="02070309020205020404" pitchFamily="49" charset="0"/>
                </a:endParaRPr>
              </a:p>
              <a:p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&gt; t(v)%*%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phi</a:t>
                </a:r>
                <a:endParaRPr lang="it-IT" sz="1200" dirty="0">
                  <a:latin typeface="Courier New" panose="02070309020205020404" pitchFamily="49" charset="0"/>
                  <a:ea typeface="Cambria Math" panose="02040503050406030204" pitchFamily="18" charset="0"/>
                  <a:cs typeface="Courier New" panose="02070309020205020404" pitchFamily="49" charset="0"/>
                </a:endParaRPr>
              </a:p>
              <a:p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     [,1]</a:t>
                </a:r>
              </a:p>
              <a:p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[1,] 2.019685</a:t>
                </a:r>
              </a:p>
              <a:p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&gt; 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zc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&lt;-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qnorm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(0.025)</a:t>
                </a:r>
              </a:p>
              <a:p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&gt; 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zc</a:t>
                </a:r>
                <a:endParaRPr lang="it-IT" sz="1200" dirty="0">
                  <a:latin typeface="Courier New" panose="02070309020205020404" pitchFamily="49" charset="0"/>
                  <a:ea typeface="Cambria Math" panose="02040503050406030204" pitchFamily="18" charset="0"/>
                  <a:cs typeface="Courier New" panose="02070309020205020404" pitchFamily="49" charset="0"/>
                </a:endParaRPr>
              </a:p>
              <a:p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[1] -1.959964</a:t>
                </a:r>
              </a:p>
              <a:p>
                <a:endParaRPr lang="it-IT" sz="1200" dirty="0">
                  <a:latin typeface="Courier New" panose="02070309020205020404" pitchFamily="49" charset="0"/>
                  <a:ea typeface="Cambria Math" panose="02040503050406030204" pitchFamily="18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06" y="551731"/>
                <a:ext cx="5973678" cy="8573694"/>
              </a:xfrm>
              <a:prstGeom prst="rect">
                <a:avLst/>
              </a:prstGeom>
              <a:blipFill>
                <a:blip r:embed="rId2"/>
                <a:stretch>
                  <a:fillRect l="-918" t="-427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2098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/>
              <p:cNvSpPr/>
              <p:nvPr/>
            </p:nvSpPr>
            <p:spPr>
              <a:xfrm>
                <a:off x="535406" y="551731"/>
                <a:ext cx="5973678" cy="75262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sz="1200" dirty="0" smtClean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&gt; 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vcov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(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mod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)</a:t>
                </a:r>
              </a:p>
              <a:p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            (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Intercept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)     X[, 2]     X[, 3]</a:t>
                </a:r>
              </a:p>
              <a:p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(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Intercept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)   1.1188729 -0.3103417  0.2725780</a:t>
                </a:r>
              </a:p>
              <a:p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X[, 2]       -0.3103417  0.2109619 -0.1969017</a:t>
                </a:r>
              </a:p>
              <a:p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X[, 3]        0.2725780 -0.1969017  </a:t>
                </a:r>
                <a:r>
                  <a:rPr lang="it-IT" sz="1200" dirty="0" smtClean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0.1930004</a:t>
                </a:r>
              </a:p>
              <a:p>
                <a:endParaRPr lang="it-IT" sz="1200" dirty="0">
                  <a:latin typeface="Courier New" panose="02070309020205020404" pitchFamily="49" charset="0"/>
                  <a:ea typeface="Cambria Math" panose="02040503050406030204" pitchFamily="18" charset="0"/>
                  <a:cs typeface="Courier New" panose="02070309020205020404" pitchFamily="49" charset="0"/>
                </a:endParaRPr>
              </a:p>
              <a:p>
                <a:pPr lvl="0"/>
                <a:r>
                  <a:rPr lang="it-IT" dirty="0" smtClean="0">
                    <a:solidFill>
                      <a:prstClr val="black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Intervallo di fiducia per il </a:t>
                </a:r>
                <a:r>
                  <a:rPr lang="it-IT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Logit</a:t>
                </a:r>
                <a:r>
                  <a:rPr lang="it-IT" dirty="0" smtClean="0">
                    <a:solidFill>
                      <a:prstClr val="black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:</a:t>
                </a:r>
                <a:endParaRPr lang="it-IT" dirty="0">
                  <a:solidFill>
                    <a:prstClr val="black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endParaRPr lang="it-IT" sz="1200" dirty="0">
                  <a:latin typeface="Courier New" panose="02070309020205020404" pitchFamily="49" charset="0"/>
                  <a:ea typeface="Cambria Math" panose="02040503050406030204" pitchFamily="18" charset="0"/>
                  <a:cs typeface="Courier New" panose="02070309020205020404" pitchFamily="49" charset="0"/>
                </a:endParaRPr>
              </a:p>
              <a:p>
                <a:r>
                  <a:rPr lang="it-IT" sz="1200" dirty="0" smtClean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&gt; </a:t>
                </a:r>
                <a:r>
                  <a:rPr lang="it-IT" sz="1200" dirty="0" err="1" smtClean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Logit_CI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&lt;- t(v)%*%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phi+c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(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zc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,-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zc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)*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sqrt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(t(v)%*%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vcov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(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mod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)%*%v</a:t>
                </a:r>
                <a:r>
                  <a:rPr lang="it-IT" sz="1200" dirty="0" smtClean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)</a:t>
                </a:r>
              </a:p>
              <a:p>
                <a:endParaRPr lang="it-IT" sz="1200" dirty="0" smtClean="0">
                  <a:latin typeface="Courier New" panose="02070309020205020404" pitchFamily="49" charset="0"/>
                  <a:ea typeface="Cambria Math" panose="02040503050406030204" pitchFamily="18" charset="0"/>
                  <a:cs typeface="Courier New" panose="02070309020205020404" pitchFamily="49" charset="0"/>
                </a:endParaRPr>
              </a:p>
              <a:p>
                <a:pPr lvl="0"/>
                <a:r>
                  <a:rPr lang="it-IT" dirty="0" smtClean="0">
                    <a:solidFill>
                      <a:prstClr val="black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L’intervallo di fiducia per la proporzione si otterrà facilmente, sostituendo i due limiti esterni all’interno della funzione inversa (</a:t>
                </a:r>
                <a:r>
                  <a:rPr lang="it-IT" i="1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anti</a:t>
                </a:r>
                <a:r>
                  <a:rPr lang="it-IT" dirty="0" err="1" smtClean="0">
                    <a:solidFill>
                      <a:prstClr val="black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logit</a:t>
                </a:r>
                <a:r>
                  <a:rPr lang="it-IT" dirty="0" smtClean="0">
                    <a:solidFill>
                      <a:prstClr val="black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):</a:t>
                </a:r>
                <a:endParaRPr lang="it-IT" dirty="0">
                  <a:solidFill>
                    <a:prstClr val="black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endParaRPr lang="it-IT" sz="1200" dirty="0">
                  <a:latin typeface="Courier New" panose="02070309020205020404" pitchFamily="49" charset="0"/>
                  <a:ea typeface="Cambria Math" panose="02040503050406030204" pitchFamily="18" charset="0"/>
                  <a:cs typeface="Courier New" panose="02070309020205020404" pitchFamily="49" charset="0"/>
                </a:endParaRPr>
              </a:p>
              <a:p>
                <a:r>
                  <a:rPr lang="it-IT" sz="1200" dirty="0" smtClean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&gt; P_CI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&lt;- 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exp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(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Logit_CI</a:t>
                </a:r>
                <a:r>
                  <a:rPr lang="it-IT" sz="1200" dirty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)/(1+exp(</a:t>
                </a:r>
                <a:r>
                  <a:rPr lang="it-IT" sz="1200" dirty="0" err="1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Logit_CI</a:t>
                </a:r>
                <a:r>
                  <a:rPr lang="it-IT" sz="1200" dirty="0" smtClean="0">
                    <a:latin typeface="Courier New" panose="02070309020205020404" pitchFamily="49" charset="0"/>
                    <a:ea typeface="Cambria Math" panose="02040503050406030204" pitchFamily="18" charset="0"/>
                    <a:cs typeface="Courier New" panose="02070309020205020404" pitchFamily="49" charset="0"/>
                  </a:rPr>
                  <a:t>))</a:t>
                </a:r>
              </a:p>
              <a:p>
                <a:endParaRPr lang="it-IT" sz="1200" dirty="0">
                  <a:latin typeface="Courier New" panose="02070309020205020404" pitchFamily="49" charset="0"/>
                  <a:ea typeface="Cambria Math" panose="02040503050406030204" pitchFamily="18" charset="0"/>
                  <a:cs typeface="Courier New" panose="02070309020205020404" pitchFamily="49" charset="0"/>
                </a:endParaRPr>
              </a:p>
              <a:p>
                <a:pPr>
                  <a:buNone/>
                </a:pPr>
                <a:r>
                  <a:rPr lang="it-IT" sz="2400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 </a:t>
                </a:r>
                <a:r>
                  <a:rPr lang="it-IT" dirty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In termini </a:t>
                </a:r>
                <a:r>
                  <a:rPr lang="it-IT" dirty="0" smtClean="0"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estesi, notiamo che</a:t>
                </a:r>
              </a:p>
              <a:p>
                <a:pPr>
                  <a:buNone/>
                </a:pPr>
                <a:endParaRPr lang="it-IT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𝑉𝑎𝑟</m:t>
                      </m:r>
                      <m:d>
                        <m:dPr>
                          <m:ctrlPr>
                            <a:rPr lang="it-IT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𝛼</m:t>
                          </m:r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+</m:t>
                          </m:r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𝛽</m:t>
                          </m:r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it-IT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it-IT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radPr>
                        <m:deg/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r>
                                <a:rPr lang="it-IT" b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𝐯</m:t>
                              </m:r>
                            </m:e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′</m:t>
                              </m:r>
                            </m:sup>
                          </m:sSup>
                          <m:sSup>
                            <m:sSup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acc>
                                <m:accPr>
                                  <m:chr m:val="̂"/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accPr>
                                <m:e>
                                  <m:r>
                                    <a:rPr lang="it-IT" b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𝐇</m:t>
                                  </m:r>
                                </m:e>
                              </m:acc>
                            </m:e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it-IT" b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𝐯</m:t>
                          </m:r>
                        </m:e>
                      </m:rad>
                    </m:oMath>
                  </m:oMathPara>
                </a14:m>
                <a:endParaRPr lang="it-IT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endParaRPr lang="it-IT" dirty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it-IT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radPr>
                        <m:deg/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it-IT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it-IT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it-I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1</m:t>
                                    </m:r>
                                  </m:e>
                                  <m:e>
                                    <m:sSub>
                                      <m:sSubPr>
                                        <m:ctrlP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it-IT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2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it-IT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𝑉𝑎𝑟</m:t>
                                    </m:r>
                                    <m:d>
                                      <m:dPr>
                                        <m:ctrlPr>
                                          <a:rPr lang="it-IT" i="1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𝛼</m:t>
                                        </m:r>
                                      </m:e>
                                    </m:d>
                                  </m:e>
                                  <m:e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𝐶𝑜𝑣</m:t>
                                    </m:r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(</m:t>
                                    </m:r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𝛼</m:t>
                                    </m:r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,</m:t>
                                    </m:r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𝛽</m:t>
                                    </m:r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)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it-IT" dirty="0">
                                        <a:latin typeface="Calibri" panose="020F0502020204030204" pitchFamily="34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 </m:t>
                                    </m:r>
                                  </m:e>
                                </m:mr>
                                <m:mr>
                                  <m:e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𝐶𝑜𝑣</m:t>
                                    </m:r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(</m:t>
                                    </m:r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𝛼</m:t>
                                    </m:r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,</m:t>
                                    </m:r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Calibri" panose="020F0502020204030204" pitchFamily="34" charset="0"/>
                                      </a:rPr>
                                      <m:t>𝛽</m:t>
                                    </m:r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)</m:t>
                                    </m:r>
                                    <m:r>
                                      <m:rPr>
                                        <m:nor/>
                                      </m:rPr>
                                      <a:rPr lang="it-IT" dirty="0">
                                        <a:latin typeface="Calibri" panose="020F0502020204030204" pitchFamily="34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 </m:t>
                                    </m:r>
                                  </m:e>
                                  <m:e>
                                    <m: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𝑉𝑎𝑟</m:t>
                                    </m:r>
                                    <m:d>
                                      <m:dPr>
                                        <m:ctrlPr>
                                          <a:rPr lang="it-IT" i="1">
                                            <a:latin typeface="Cambria Math" panose="02040503050406030204" pitchFamily="18" charset="0"/>
                                            <a:ea typeface="ＭＳ Ｐゴシック" pitchFamily="-65" charset="-128"/>
                                            <a:cs typeface="Calibri" panose="020F0502020204030204" pitchFamily="34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𝛽</m:t>
                                        </m:r>
                                      </m:e>
                                    </m:d>
                                  </m:e>
                                </m:mr>
                              </m:m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it-IT" b="1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it-IT" b="1" i="1">
                                      <a:latin typeface="Cambria Math" panose="02040503050406030204" pitchFamily="18" charset="0"/>
                                      <a:ea typeface="ＭＳ Ｐゴシック" pitchFamily="-65" charset="-128"/>
                                      <a:cs typeface="Calibri" panose="020F0502020204030204" pitchFamily="34" charset="0"/>
                                    </a:rPr>
                                  </m:ctrlPr>
                                </m:mPr>
                                <m:mr>
                                  <m:e>
                                    <m:r>
                                      <m:rPr>
                                        <m:brk m:alnAt="7"/>
                                      </m:rPr>
                                      <a:rPr lang="it-IT" i="1">
                                        <a:latin typeface="Cambria Math" panose="02040503050406030204" pitchFamily="18" charset="0"/>
                                        <a:ea typeface="ＭＳ Ｐゴシック" pitchFamily="-65" charset="-128"/>
                                        <a:cs typeface="Calibri" panose="020F0502020204030204" pitchFamily="34" charset="0"/>
                                      </a:rPr>
                                      <m:t>1</m:t>
                                    </m:r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it-IT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Calibri" panose="020F0502020204030204" pitchFamily="34" charset="0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</m:e>
                      </m:rad>
                    </m:oMath>
                  </m:oMathPara>
                </a14:m>
                <a:endParaRPr lang="it-IT" b="1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endParaRPr lang="it-IT" b="1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it-IT" i="1"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it-IT" b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𝐇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11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+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sSubSup>
                            <m:sSubSup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</m:ctrlPr>
                            </m:sSubSup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it-IT" i="1">
                                  <a:latin typeface="Cambria Math" panose="02040503050406030204" pitchFamily="18" charset="0"/>
                                  <a:ea typeface="ＭＳ Ｐゴシック" pitchFamily="-65" charset="-128"/>
                                  <a:cs typeface="Calibri" panose="020F0502020204030204" pitchFamily="34" charset="0"/>
                                </a:rPr>
                                <m:t>2</m:t>
                              </m:r>
                            </m:sup>
                          </m:sSubSup>
                          <m:d>
                            <m:dPr>
                              <m:begChr m:val="["/>
                              <m:endChr m:val="]"/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it-IT" b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𝐇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22</m:t>
                          </m:r>
                        </m:sub>
                      </m:sSub>
                      <m:r>
                        <a:rPr lang="it-IT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+2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b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begChr m:val="["/>
                              <m:endChr m:val="]"/>
                              <m:ctrlP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dPr>
                            <m:e>
                              <m:r>
                                <a:rPr lang="it-IT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it-I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sSupPr>
                                <m:e>
                                  <m:acc>
                                    <m:accPr>
                                      <m:chr m:val="̂"/>
                                      <m:ctrlPr>
                                        <a:rPr lang="it-IT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it-IT" b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Calibri" panose="020F0502020204030204" pitchFamily="34" charset="0"/>
                                        </a:rPr>
                                        <m:t>𝐇</m:t>
                                      </m:r>
                                    </m:e>
                                  </m:acc>
                                </m:e>
                                <m:sup>
                                  <m:r>
                                    <a:rPr lang="it-IT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it-IT" b="1" dirty="0" smtClean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endParaRPr lang="it-IT" b="1" dirty="0" smtClean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r>
                  <a:rPr lang="it-IT" dirty="0" smtClean="0">
                    <a:latin typeface="Calibri" panose="020F0502020204030204" pitchFamily="34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Come previsto dalla regola della varianza di una somma di variabili aleatorie (vedi appendice)</a:t>
                </a:r>
                <a:endParaRPr lang="it-IT" dirty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endParaRPr lang="it-IT" sz="1200" dirty="0">
                  <a:latin typeface="Courier New" panose="02070309020205020404" pitchFamily="49" charset="0"/>
                  <a:ea typeface="Cambria Math" panose="02040503050406030204" pitchFamily="18" charset="0"/>
                  <a:cs typeface="Courier New" panose="02070309020205020404" pitchFamily="49" charset="0"/>
                </a:endParaRPr>
              </a:p>
              <a:p>
                <a:endParaRPr lang="it-IT" sz="1200" dirty="0">
                  <a:latin typeface="Courier New" panose="02070309020205020404" pitchFamily="49" charset="0"/>
                  <a:ea typeface="Cambria Math" panose="02040503050406030204" pitchFamily="18" charset="0"/>
                  <a:cs typeface="Courier New" panose="02070309020205020404" pitchFamily="49" charset="0"/>
                </a:endParaRPr>
              </a:p>
              <a:p>
                <a:endParaRPr lang="it-IT" sz="1200" dirty="0">
                  <a:latin typeface="Courier New" panose="02070309020205020404" pitchFamily="49" charset="0"/>
                  <a:ea typeface="Cambria Math" panose="02040503050406030204" pitchFamily="18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06" y="551731"/>
                <a:ext cx="5973678" cy="7526291"/>
              </a:xfrm>
              <a:prstGeom prst="rect">
                <a:avLst/>
              </a:prstGeom>
              <a:blipFill>
                <a:blip r:embed="rId2"/>
                <a:stretch>
                  <a:fillRect l="-1633" t="-81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98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tangolo 3"/>
              <p:cNvSpPr/>
              <p:nvPr/>
            </p:nvSpPr>
            <p:spPr>
              <a:xfrm>
                <a:off x="753718" y="622207"/>
                <a:ext cx="5607325" cy="80329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it-IT" i="1" dirty="0" smtClean="0">
                    <a:solidFill>
                      <a:prstClr val="black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• </a:t>
                </a:r>
                <a:r>
                  <a:rPr lang="it-IT" b="1" dirty="0" err="1" smtClean="0">
                    <a:solidFill>
                      <a:schemeClr val="accent4">
                        <a:lumMod val="75000"/>
                      </a:schemeClr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Likelihood</a:t>
                </a:r>
                <a:r>
                  <a:rPr lang="it-IT" b="1" dirty="0" smtClean="0">
                    <a:solidFill>
                      <a:schemeClr val="accent4">
                        <a:lumMod val="75000"/>
                      </a:schemeClr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 ratio test</a:t>
                </a:r>
                <a:r>
                  <a:rPr lang="it-IT" b="1" dirty="0" smtClean="0">
                    <a:solidFill>
                      <a:prstClr val="black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. </a:t>
                </a:r>
                <a:r>
                  <a:rPr lang="it-IT" dirty="0" smtClean="0">
                    <a:solidFill>
                      <a:prstClr val="black"/>
                    </a:solidFill>
                    <a:latin typeface="Calibri" panose="020F0502020204030204" pitchFamily="34" charset="0"/>
                    <a:ea typeface="ＭＳ Ｐゴシック" pitchFamily="-65" charset="-128"/>
                    <a:cs typeface="Calibri" panose="020F0502020204030204" pitchFamily="34" charset="0"/>
                  </a:rPr>
                  <a:t>Supponiamo che ci interessi verificare simultaneamente l’uguaglianza a zero di un sottoinsieme di parametri:</a:t>
                </a:r>
              </a:p>
              <a:p>
                <a:endParaRPr lang="it-IT" b="1" dirty="0">
                  <a:solidFill>
                    <a:prstClr val="black"/>
                  </a:solidFill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𝑯</m:t>
                          </m:r>
                        </m:e>
                        <m:sub>
                          <m:r>
                            <a:rPr lang="it-IT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𝟎</m:t>
                          </m:r>
                        </m:sub>
                      </m:sSub>
                      <m:r>
                        <a:rPr lang="it-IT" b="1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: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𝜑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𝜑</m:t>
                          </m:r>
                        </m:e>
                        <m:sub>
                          <m:r>
                            <a:rPr lang="it-IT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3</m:t>
                          </m:r>
                        </m:sub>
                      </m:sSub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=0,</m:t>
                      </m:r>
                    </m:oMath>
                  </m:oMathPara>
                </a14:m>
                <a:endParaRPr lang="it-IT" b="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endParaRPr lang="it-IT" b="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r>
                  <a:rPr lang="it-IT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# </a:t>
                </a:r>
                <a:r>
                  <a:rPr lang="it-IT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modello con solo </a:t>
                </a:r>
                <a:r>
                  <a:rPr lang="it-IT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intercetta</a:t>
                </a:r>
              </a:p>
              <a:p>
                <a:pPr lvl="0"/>
                <a:r>
                  <a:rPr lang="fr-FR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 </a:t>
                </a:r>
                <a:r>
                  <a:rPr lang="fr-FR" sz="1200" b="1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mod.H0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&lt;-</a:t>
                </a:r>
                <a:r>
                  <a:rPr lang="fr-FR" sz="1200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glm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:r>
                  <a:rPr lang="fr-FR" sz="12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y~1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,binomial(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link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= "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logit</a:t>
                </a:r>
                <a:r>
                  <a:rPr lang="fr-FR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"))</a:t>
                </a:r>
              </a:p>
              <a:p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 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summary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(mod.H0)</a:t>
                </a:r>
              </a:p>
              <a:p>
                <a:endParaRPr lang="fr-FR" sz="12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Call:</a:t>
                </a:r>
              </a:p>
              <a:p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glm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(formula = y ~ 1, 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family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= binomial(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link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= "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logit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"))</a:t>
                </a:r>
              </a:p>
              <a:p>
                <a:endParaRPr lang="fr-FR" sz="12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Coefficients:</a:t>
                </a:r>
              </a:p>
              <a:p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     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Estimate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Std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. 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Error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z value Pr(&gt;|z|)</a:t>
                </a:r>
              </a:p>
              <a:p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:r>
                  <a:rPr lang="fr-FR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Intercept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)  </a:t>
                </a:r>
                <a:r>
                  <a:rPr lang="fr-FR" sz="1200" b="1" dirty="0">
                    <a:solidFill>
                      <a:srgbClr val="FF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-0.4055     </a:t>
                </a:r>
                <a:r>
                  <a:rPr lang="fr-FR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0.6455  -0.628     0.53</a:t>
                </a:r>
              </a:p>
              <a:p>
                <a:pPr lvl="0"/>
                <a:endParaRPr lang="fr-FR" sz="12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endParaRPr lang="it-IT" sz="12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it-IT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b="1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𝑯</m:t>
                          </m:r>
                        </m:e>
                        <m:sub>
                          <m:r>
                            <a:rPr lang="it-IT" b="1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  <m:t>𝑨</m:t>
                          </m:r>
                        </m:sub>
                      </m:sSub>
                      <m:r>
                        <a:rPr lang="it-IT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ＭＳ Ｐゴシック" pitchFamily="-65" charset="-128"/>
                          <a:cs typeface="Calibri" panose="020F0502020204030204" pitchFamily="34" charset="0"/>
                        </a:rPr>
                        <m:t>: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𝜑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2</m:t>
                          </m:r>
                        </m:sub>
                      </m:sSub>
                      <m:r>
                        <a:rPr lang="it-I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≠</m:t>
                      </m:r>
                      <m:sSub>
                        <m:sSubPr>
                          <m:ctrlPr>
                            <a:rPr lang="it-IT" i="1">
                              <a:latin typeface="Cambria Math" panose="02040503050406030204" pitchFamily="18" charset="0"/>
                              <a:ea typeface="ＭＳ Ｐゴシック" pitchFamily="-65" charset="-128"/>
                              <a:cs typeface="Calibri" panose="020F0502020204030204" pitchFamily="34" charset="0"/>
                            </a:rPr>
                          </m:ctrlPr>
                        </m:sSubPr>
                        <m:e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𝜑</m:t>
                          </m:r>
                        </m:e>
                        <m:sub>
                          <m:r>
                            <a:rPr lang="it-IT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Calibri" panose="020F0502020204030204" pitchFamily="34" charset="0"/>
                            </a:rPr>
                            <m:t>3</m:t>
                          </m:r>
                        </m:sub>
                      </m:sSub>
                      <m:r>
                        <a:rPr lang="it-IT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≠</m:t>
                      </m:r>
                      <m:r>
                        <a:rPr lang="it-IT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0</m:t>
                      </m:r>
                      <m:r>
                        <a:rPr lang="it-IT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alibri" panose="020F0502020204030204" pitchFamily="34" charset="0"/>
                        </a:rPr>
                        <m:t>,</m:t>
                      </m:r>
                    </m:oMath>
                  </m:oMathPara>
                </a14:m>
                <a:endParaRPr lang="it-IT" b="0" dirty="0" smtClean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endParaRPr lang="it-IT" b="0" dirty="0" smtClean="0">
                  <a:latin typeface="Calibri" panose="020F0502020204030204" pitchFamily="34" charset="0"/>
                  <a:ea typeface="Cambria Math" panose="02040503050406030204" pitchFamily="18" charset="0"/>
                  <a:cs typeface="Calibri" panose="020F0502020204030204" pitchFamily="34" charset="0"/>
                </a:endParaRPr>
              </a:p>
              <a:p>
                <a:r>
                  <a:rPr lang="it-IT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# </a:t>
                </a:r>
                <a:r>
                  <a:rPr lang="it-IT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modello con </a:t>
                </a:r>
                <a:r>
                  <a:rPr lang="it-IT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i parametri </a:t>
                </a:r>
                <a:r>
                  <a:rPr lang="it-IT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delle </a:t>
                </a:r>
                <a:r>
                  <a:rPr lang="it-IT" sz="1200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covariate</a:t>
                </a:r>
                <a:r>
                  <a:rPr lang="it-IT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diversi da 0</a:t>
                </a:r>
                <a:endParaRPr lang="it-IT" sz="12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lvl="0"/>
                <a:r>
                  <a:rPr lang="it-IT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 </a:t>
                </a:r>
                <a:r>
                  <a:rPr lang="it-IT" sz="1200" b="1" dirty="0" err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mod</a:t>
                </a:r>
                <a:r>
                  <a:rPr lang="it-IT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&lt;-</a:t>
                </a:r>
                <a:r>
                  <a:rPr lang="it-IT" sz="1200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glm</a:t>
                </a:r>
                <a:r>
                  <a:rPr lang="it-IT" sz="12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</a:t>
                </a:r>
                <a:r>
                  <a:rPr lang="it-IT" sz="1200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y~X</a:t>
                </a:r>
                <a:r>
                  <a:rPr lang="it-IT" sz="1200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[,2]+X[,3],</a:t>
                </a:r>
                <a:r>
                  <a:rPr lang="it-IT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binomial</a:t>
                </a:r>
                <a:r>
                  <a:rPr lang="it-IT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(link = "</a:t>
                </a:r>
                <a:r>
                  <a:rPr lang="it-IT" sz="1200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logit</a:t>
                </a:r>
                <a:r>
                  <a:rPr lang="it-IT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"))</a:t>
                </a:r>
              </a:p>
              <a:p>
                <a:pPr lvl="0"/>
                <a:endParaRPr lang="it-IT" sz="1200" dirty="0" smtClean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s-ES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 phi</a:t>
                </a:r>
                <a:r>
                  <a:rPr lang="es-ES" sz="1200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&lt;-coefficients(mod)</a:t>
                </a:r>
              </a:p>
              <a:p>
                <a:pPr lvl="0"/>
                <a:endParaRPr lang="it-IT" sz="1200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endParaRPr lang="it-IT" sz="1200" b="1" dirty="0" smtClean="0">
                  <a:latin typeface="Calibri" panose="020F0502020204030204" pitchFamily="34" charset="0"/>
                  <a:ea typeface="ＭＳ Ｐゴシック" pitchFamily="-65" charset="-128"/>
                  <a:cs typeface="Calibri" panose="020F0502020204030204" pitchFamily="34" charset="0"/>
                </a:endParaRPr>
              </a:p>
              <a:p>
                <a:r>
                  <a:rPr lang="es-ES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&gt; summary(mod)</a:t>
                </a:r>
              </a:p>
              <a:p>
                <a:endParaRPr lang="es-ES" sz="1200" dirty="0" smtClean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s-ES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Call:</a:t>
                </a:r>
              </a:p>
              <a:p>
                <a:r>
                  <a:rPr lang="es-ES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glm(formula = y ~ X[, 2] + X[, 3], family = binomial(link = "logit"))</a:t>
                </a:r>
              </a:p>
              <a:p>
                <a:endParaRPr lang="es-ES" sz="1200" dirty="0" smtClean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r>
                  <a:rPr lang="es-ES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Coefficients:</a:t>
                </a:r>
              </a:p>
              <a:p>
                <a:r>
                  <a:rPr lang="es-ES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           Estimate Std. Error z value Pr(&gt;|z|)</a:t>
                </a:r>
              </a:p>
              <a:p>
                <a:r>
                  <a:rPr lang="es-ES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(Intercept)  </a:t>
                </a:r>
                <a:r>
                  <a:rPr lang="es-ES" sz="1200" b="1" dirty="0" smtClean="0">
                    <a:solidFill>
                      <a:srgbClr val="FF0000"/>
                    </a:solidFill>
                    <a:latin typeface="Courier New" panose="02070309020205020404" pitchFamily="49" charset="0"/>
                    <a:cs typeface="Courier New" panose="02070309020205020404" pitchFamily="49" charset="0"/>
                  </a:rPr>
                  <a:t>-0.8811     </a:t>
                </a:r>
                <a:r>
                  <a:rPr lang="es-ES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1.0578  -0.833    0.405</a:t>
                </a:r>
              </a:p>
              <a:p>
                <a:r>
                  <a:rPr lang="es-ES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X[, 2]        0.4802     0.4593   1.045    0.296</a:t>
                </a:r>
              </a:p>
              <a:p>
                <a:r>
                  <a:rPr lang="es-ES" sz="1200" dirty="0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X[, 3]       -0.3801     0.4393  -0.865    0.387</a:t>
                </a:r>
              </a:p>
              <a:p>
                <a:endParaRPr lang="es-ES" sz="1200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endParaRPr lang="es-ES" sz="1200" dirty="0" smtClean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mc:Choice>
        <mc:Fallback xmlns="">
          <p:sp>
            <p:nvSpPr>
              <p:cNvPr id="4" name="Rettango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718" y="622207"/>
                <a:ext cx="5607325" cy="8032968"/>
              </a:xfrm>
              <a:prstGeom prst="rect">
                <a:avLst/>
              </a:prstGeom>
              <a:blipFill>
                <a:blip r:embed="rId2"/>
                <a:stretch>
                  <a:fillRect l="-979" t="-379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768063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4049</TotalTime>
  <Words>3518</Words>
  <Application>Microsoft Office PowerPoint</Application>
  <PresentationFormat>A4 (21x29,7 cm)</PresentationFormat>
  <Paragraphs>410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0" baseType="lpstr">
      <vt:lpstr>ＭＳ Ｐゴシック</vt:lpstr>
      <vt:lpstr>Arial</vt:lpstr>
      <vt:lpstr>Calibri</vt:lpstr>
      <vt:lpstr>Calibri Light</vt:lpstr>
      <vt:lpstr>Cambria Math</vt:lpstr>
      <vt:lpstr>Courier New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Dipartimento di Scienze della Vita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Grassi</dc:creator>
  <cp:lastModifiedBy>Grassi</cp:lastModifiedBy>
  <cp:revision>227</cp:revision>
  <dcterms:created xsi:type="dcterms:W3CDTF">2021-04-26T07:37:25Z</dcterms:created>
  <dcterms:modified xsi:type="dcterms:W3CDTF">2021-05-25T21:35:50Z</dcterms:modified>
</cp:coreProperties>
</file>