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sldIdLst>
    <p:sldId id="264" r:id="rId2"/>
    <p:sldId id="274" r:id="rId3"/>
    <p:sldId id="275" r:id="rId4"/>
    <p:sldId id="276" r:id="rId5"/>
    <p:sldId id="277" r:id="rId6"/>
    <p:sldId id="278" r:id="rId7"/>
    <p:sldId id="279" r:id="rId8"/>
    <p:sldId id="265" r:id="rId9"/>
    <p:sldId id="280" r:id="rId10"/>
    <p:sldId id="258" r:id="rId11"/>
    <p:sldId id="261" r:id="rId12"/>
    <p:sldId id="260" r:id="rId13"/>
    <p:sldId id="262" r:id="rId14"/>
    <p:sldId id="263" r:id="rId15"/>
    <p:sldId id="259" r:id="rId16"/>
    <p:sldId id="272" r:id="rId17"/>
    <p:sldId id="257" r:id="rId18"/>
    <p:sldId id="268" r:id="rId19"/>
    <p:sldId id="269" r:id="rId20"/>
    <p:sldId id="270" r:id="rId21"/>
    <p:sldId id="271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79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eglinde Kofler" userId="75fe829d3fd50c74" providerId="LiveId" clId="{C8DEACB2-3A6D-459F-9EE3-AC1D88C83C1F}"/>
    <pc:docChg chg="modSld">
      <pc:chgData name="Sieglinde Kofler" userId="75fe829d3fd50c74" providerId="LiveId" clId="{C8DEACB2-3A6D-459F-9EE3-AC1D88C83C1F}" dt="2020-12-14T10:52:23.662" v="10" actId="20577"/>
      <pc:docMkLst>
        <pc:docMk/>
      </pc:docMkLst>
      <pc:sldChg chg="modSp">
        <pc:chgData name="Sieglinde Kofler" userId="75fe829d3fd50c74" providerId="LiveId" clId="{C8DEACB2-3A6D-459F-9EE3-AC1D88C83C1F}" dt="2020-12-14T10:52:23.662" v="10" actId="20577"/>
        <pc:sldMkLst>
          <pc:docMk/>
          <pc:sldMk cId="1083619856" sldId="263"/>
        </pc:sldMkLst>
        <pc:spChg chg="mod">
          <ac:chgData name="Sieglinde Kofler" userId="75fe829d3fd50c74" providerId="LiveId" clId="{C8DEACB2-3A6D-459F-9EE3-AC1D88C83C1F}" dt="2020-12-14T10:52:23.662" v="10" actId="20577"/>
          <ac:spMkLst>
            <pc:docMk/>
            <pc:sldMk cId="1083619856" sldId="263"/>
            <ac:spMk id="3" creationId="{2B408073-2562-45C0-A843-DE713B902101}"/>
          </ac:spMkLst>
        </pc:spChg>
      </pc:sldChg>
      <pc:sldChg chg="modSp">
        <pc:chgData name="Sieglinde Kofler" userId="75fe829d3fd50c74" providerId="LiveId" clId="{C8DEACB2-3A6D-459F-9EE3-AC1D88C83C1F}" dt="2020-12-14T10:49:49.022" v="9" actId="1076"/>
        <pc:sldMkLst>
          <pc:docMk/>
          <pc:sldMk cId="1276308527" sldId="276"/>
        </pc:sldMkLst>
        <pc:spChg chg="mod">
          <ac:chgData name="Sieglinde Kofler" userId="75fe829d3fd50c74" providerId="LiveId" clId="{C8DEACB2-3A6D-459F-9EE3-AC1D88C83C1F}" dt="2020-12-14T10:49:49.022" v="9" actId="1076"/>
          <ac:spMkLst>
            <pc:docMk/>
            <pc:sldMk cId="1276308527" sldId="276"/>
            <ac:spMk id="8" creationId="{2DF7E9CC-9AA0-40B1-87AF-6DC47B693B2C}"/>
          </ac:spMkLst>
        </pc:spChg>
      </pc:sldChg>
      <pc:sldChg chg="modSp">
        <pc:chgData name="Sieglinde Kofler" userId="75fe829d3fd50c74" providerId="LiveId" clId="{C8DEACB2-3A6D-459F-9EE3-AC1D88C83C1F}" dt="2020-12-14T10:31:32.334" v="1" actId="20577"/>
        <pc:sldMkLst>
          <pc:docMk/>
          <pc:sldMk cId="4071299856" sldId="277"/>
        </pc:sldMkLst>
        <pc:spChg chg="mod">
          <ac:chgData name="Sieglinde Kofler" userId="75fe829d3fd50c74" providerId="LiveId" clId="{C8DEACB2-3A6D-459F-9EE3-AC1D88C83C1F}" dt="2020-12-14T10:31:32.334" v="1" actId="20577"/>
          <ac:spMkLst>
            <pc:docMk/>
            <pc:sldMk cId="4071299856" sldId="277"/>
            <ac:spMk id="3" creationId="{9CA94AE2-F10B-4876-A5D5-8C7AE5C98373}"/>
          </ac:spMkLst>
        </pc:spChg>
      </pc:sldChg>
      <pc:sldChg chg="modSp">
        <pc:chgData name="Sieglinde Kofler" userId="75fe829d3fd50c74" providerId="LiveId" clId="{C8DEACB2-3A6D-459F-9EE3-AC1D88C83C1F}" dt="2020-12-14T10:33:23.097" v="6" actId="6549"/>
        <pc:sldMkLst>
          <pc:docMk/>
          <pc:sldMk cId="1430654660" sldId="278"/>
        </pc:sldMkLst>
        <pc:spChg chg="mod">
          <ac:chgData name="Sieglinde Kofler" userId="75fe829d3fd50c74" providerId="LiveId" clId="{C8DEACB2-3A6D-459F-9EE3-AC1D88C83C1F}" dt="2020-12-14T10:33:23.097" v="6" actId="6549"/>
          <ac:spMkLst>
            <pc:docMk/>
            <pc:sldMk cId="1430654660" sldId="278"/>
            <ac:spMk id="2" creationId="{E83DD93F-AD5E-4F06-A008-6D9921EEF389}"/>
          </ac:spMkLst>
        </pc:spChg>
        <pc:spChg chg="mod">
          <ac:chgData name="Sieglinde Kofler" userId="75fe829d3fd50c74" providerId="LiveId" clId="{C8DEACB2-3A6D-459F-9EE3-AC1D88C83C1F}" dt="2020-12-14T10:33:16.814" v="5" actId="14100"/>
          <ac:spMkLst>
            <pc:docMk/>
            <pc:sldMk cId="1430654660" sldId="278"/>
            <ac:spMk id="8" creationId="{3C39D004-EF8E-42FC-BE3E-2A89AF059AB3}"/>
          </ac:spMkLst>
        </pc:spChg>
        <pc:spChg chg="mod">
          <ac:chgData name="Sieglinde Kofler" userId="75fe829d3fd50c74" providerId="LiveId" clId="{C8DEACB2-3A6D-459F-9EE3-AC1D88C83C1F}" dt="2020-12-14T10:32:45.561" v="3" actId="14100"/>
          <ac:spMkLst>
            <pc:docMk/>
            <pc:sldMk cId="1430654660" sldId="278"/>
            <ac:spMk id="10" creationId="{06D2C72D-0350-43B1-8E98-B7A27C409548}"/>
          </ac:spMkLst>
        </pc:spChg>
      </pc:sldChg>
      <pc:sldChg chg="modSp">
        <pc:chgData name="Sieglinde Kofler" userId="75fe829d3fd50c74" providerId="LiveId" clId="{C8DEACB2-3A6D-459F-9EE3-AC1D88C83C1F}" dt="2020-12-14T10:49:12.883" v="8" actId="20577"/>
        <pc:sldMkLst>
          <pc:docMk/>
          <pc:sldMk cId="4024585934" sldId="279"/>
        </pc:sldMkLst>
        <pc:spChg chg="mod">
          <ac:chgData name="Sieglinde Kofler" userId="75fe829d3fd50c74" providerId="LiveId" clId="{C8DEACB2-3A6D-459F-9EE3-AC1D88C83C1F}" dt="2020-12-14T10:49:12.883" v="8" actId="20577"/>
          <ac:spMkLst>
            <pc:docMk/>
            <pc:sldMk cId="4024585934" sldId="279"/>
            <ac:spMk id="3" creationId="{E66BAAB0-E96D-43B7-832C-06247C3D9F8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61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09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00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36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508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084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400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8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31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61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24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12/14/2020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56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8677094E-F0FE-4EC2-9511-5A411A2E1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E0E1ADA3-256B-436F-BB84-15BF272B4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378" y="246887"/>
            <a:ext cx="586132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7DDC7D3D-A4F6-4638-B02B-2DBB6C11F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36924" y="4220801"/>
            <a:ext cx="4215939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5C091E65-5627-4CC0-82AA-74A3C89D7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2F39889-345A-4835-8D2D-A1222556EA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06703" y="-5224"/>
            <a:ext cx="5861321" cy="3640137"/>
          </a:xfrm>
        </p:spPr>
        <p:txBody>
          <a:bodyPr>
            <a:normAutofit/>
          </a:bodyPr>
          <a:lstStyle/>
          <a:p>
            <a:r>
              <a:rPr lang="de-DE" sz="6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NIEDERSACHSEN</a:t>
            </a:r>
            <a:endParaRPr lang="es-ES" sz="6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E44A61A-ADCA-4D6C-B4D5-4F07B7750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4028" y="4649579"/>
            <a:ext cx="5843996" cy="1543422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Iglica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Carra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Sara Gregori, Benedetta </a:t>
            </a:r>
            <a:r>
              <a:rPr 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Mondadori</a:t>
            </a:r>
            <a:endParaRPr lang="es-E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C47E81E-6ABC-415B-AFE7-77A93F70C0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14" r="26062" b="-2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924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D22CD7-9893-45CB-8391-EC29DA352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1045679"/>
            <a:ext cx="4469313" cy="135636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it-IT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WATTENMEER</a:t>
            </a:r>
            <a:r>
              <a:rPr lang="it-IT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89D7348B-D24D-4B29-A009-4974D6732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819400"/>
            <a:ext cx="3912583" cy="40386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450 Kilometer an der Nordseeküste. </a:t>
            </a:r>
          </a:p>
          <a:p>
            <a:endParaRPr lang="de-DE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Wasseroberfläche von etwa 8000 Quadratkilometern. </a:t>
            </a:r>
          </a:p>
          <a:p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7" name="Segnaposto contenuto 6" descr="Immagine che contiene mappa&#10;&#10;Descrizione generata automaticamente">
            <a:extLst>
              <a:ext uri="{FF2B5EF4-FFF2-40B4-BE49-F238E27FC236}">
                <a16:creationId xmlns:a16="http://schemas.microsoft.com/office/drawing/2014/main" id="{2358EDFF-79D5-4930-8E45-D744DF0BF4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1480" y="518160"/>
            <a:ext cx="7025640" cy="5638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56011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12A15F-3E2E-4414-9302-9E4DFF76D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830" y="2325172"/>
            <a:ext cx="4752893" cy="2207656"/>
          </a:xfrm>
        </p:spPr>
        <p:txBody>
          <a:bodyPr>
            <a:normAutofit/>
          </a:bodyPr>
          <a:lstStyle/>
          <a:p>
            <a:r>
              <a:rPr lang="de-DE" sz="2500" dirty="0">
                <a:solidFill>
                  <a:schemeClr val="tx1"/>
                </a:solidFill>
              </a:rPr>
              <a:t>„</a:t>
            </a:r>
            <a:r>
              <a:rPr lang="de-DE" sz="2500" b="1" i="1" dirty="0">
                <a:solidFill>
                  <a:schemeClr val="tx1"/>
                </a:solidFill>
              </a:rPr>
              <a:t>Nichts bleibt wie es ist. Das Wattenmeer verändert ständig sein Gesicht.“</a:t>
            </a:r>
            <a:endParaRPr lang="es-ES" sz="2500" b="1" i="1" dirty="0">
              <a:solidFill>
                <a:schemeClr val="tx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866A132-5C52-44A9-B2FE-C42FD30794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831" y="2513528"/>
            <a:ext cx="4111264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  <a:p>
            <a:pPr marL="45720" indent="0">
              <a:buNone/>
            </a:pPr>
            <a:endParaRPr lang="es-ES" sz="1800" dirty="0"/>
          </a:p>
        </p:txBody>
      </p:sp>
      <p:pic>
        <p:nvPicPr>
          <p:cNvPr id="2052" name="Picture 4" descr="Daenemark/Flut im Wattenmeer. – Bild 22">
            <a:extLst>
              <a:ext uri="{FF2B5EF4-FFF2-40B4-BE49-F238E27FC236}">
                <a16:creationId xmlns:a16="http://schemas.microsoft.com/office/drawing/2014/main" id="{EF16FAA4-F3EB-4730-A1B7-DA462E67B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83" b="-3"/>
          <a:stretch/>
        </p:blipFill>
        <p:spPr bwMode="auto">
          <a:xfrm>
            <a:off x="3044815" y="3249974"/>
            <a:ext cx="4027002" cy="287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as Wattenmeer und die westfriesischen Inseln Hollands:  UNESCO-Weltnaturerbe - Holland.com">
            <a:extLst>
              <a:ext uri="{FF2B5EF4-FFF2-40B4-BE49-F238E27FC236}">
                <a16:creationId xmlns:a16="http://schemas.microsoft.com/office/drawing/2014/main" id="{C05F6D3E-DACD-41D5-9365-B6FCBE9C5E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5" r="21699" b="-2"/>
          <a:stretch/>
        </p:blipFill>
        <p:spPr bwMode="auto">
          <a:xfrm>
            <a:off x="805402" y="609600"/>
            <a:ext cx="4027002" cy="249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FAB11032-7F24-4321-84F6-2D6154B4A458}"/>
              </a:ext>
            </a:extLst>
          </p:cNvPr>
          <p:cNvSpPr txBox="1">
            <a:spLocks/>
          </p:cNvSpPr>
          <p:nvPr/>
        </p:nvSpPr>
        <p:spPr>
          <a:xfrm>
            <a:off x="510389" y="3897598"/>
            <a:ext cx="3177815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Flut/ Hochwasser</a:t>
            </a:r>
          </a:p>
          <a:p>
            <a:pPr marL="45720" indent="0">
              <a:buNone/>
            </a:pPr>
            <a:endParaRPr lang="es-ES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Flut dehnt sich das</a:t>
            </a:r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Meer 40 Kilometer in </a:t>
            </a:r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die offene See aus.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Font typeface="Corbel" pitchFamily="34" charset="0"/>
              <a:buNone/>
            </a:pP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AFC43BE4-1094-478C-AEFF-A1890D67AFDB}"/>
              </a:ext>
            </a:extLst>
          </p:cNvPr>
          <p:cNvSpPr txBox="1">
            <a:spLocks/>
          </p:cNvSpPr>
          <p:nvPr/>
        </p:nvSpPr>
        <p:spPr>
          <a:xfrm>
            <a:off x="4832404" y="677045"/>
            <a:ext cx="391258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Ebbe/ Niedrigwasser</a:t>
            </a:r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Bei Ebbe werden </a:t>
            </a:r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etwa 3500 Kilometer </a:t>
            </a:r>
          </a:p>
          <a:p>
            <a:pPr marL="45720" indent="0">
              <a:buNone/>
            </a:pPr>
            <a:r>
              <a:rPr lang="es-E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trocken </a:t>
            </a:r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</p:txBody>
      </p:sp>
    </p:spTree>
    <p:extLst>
      <p:ext uri="{BB962C8B-B14F-4D97-AF65-F5344CB8AC3E}">
        <p14:creationId xmlns:p14="http://schemas.microsoft.com/office/powerpoint/2010/main" val="2344601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46012FF-62A6-482E-9AC0-2438A7FCF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8939" y="533273"/>
            <a:ext cx="7144399" cy="1356360"/>
          </a:xfrm>
        </p:spPr>
        <p:txBody>
          <a:bodyPr>
            <a:normAutofit/>
          </a:bodyPr>
          <a:lstStyle/>
          <a:p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LANDSCHAFT </a:t>
            </a:r>
            <a:endParaRPr lang="es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31EFC4-23BA-4CEB-AD7D-A5601F039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8939" y="2233170"/>
            <a:ext cx="6693061" cy="4038600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Watten und die Priele</a:t>
            </a:r>
          </a:p>
          <a:p>
            <a:pPr marL="45720" indent="0">
              <a:buNone/>
            </a:pPr>
            <a:endParaRPr lang="de-DE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Sandstrand und Dünen </a:t>
            </a:r>
          </a:p>
          <a:p>
            <a:pPr marL="45720" indent="0">
              <a:buNone/>
            </a:pPr>
            <a:endParaRPr lang="es-E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es-E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Salzwiese </a:t>
            </a:r>
          </a:p>
        </p:txBody>
      </p:sp>
      <p:pic>
        <p:nvPicPr>
          <p:cNvPr id="6" name="Immagine 5" descr="Düne im Nationalpark Wattenmeer">
            <a:extLst>
              <a:ext uri="{FF2B5EF4-FFF2-40B4-BE49-F238E27FC236}">
                <a16:creationId xmlns:a16="http://schemas.microsoft.com/office/drawing/2014/main" id="{8E3F2493-FBF1-4113-A76E-B7383B20B5F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476"/>
          <a:stretch/>
        </p:blipFill>
        <p:spPr bwMode="auto">
          <a:xfrm>
            <a:off x="223336" y="2072640"/>
            <a:ext cx="4333424" cy="2189575"/>
          </a:xfrm>
          <a:prstGeom prst="rect">
            <a:avLst/>
          </a:prstGeom>
          <a:noFill/>
        </p:spPr>
      </p:pic>
      <p:pic>
        <p:nvPicPr>
          <p:cNvPr id="1026" name="Picture 2" descr="Gewässertyp 2015 - Salzreiches Wattenmeer | Umweltbundesamt">
            <a:extLst>
              <a:ext uri="{FF2B5EF4-FFF2-40B4-BE49-F238E27FC236}">
                <a16:creationId xmlns:a16="http://schemas.microsoft.com/office/drawing/2014/main" id="{CC883D34-283E-4EAA-A3FA-59C3D05E7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476"/>
          <a:stretch/>
        </p:blipFill>
        <p:spPr bwMode="auto">
          <a:xfrm>
            <a:off x="223336" y="240146"/>
            <a:ext cx="4333424" cy="194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wischen Land und Meer - NABU">
            <a:extLst>
              <a:ext uri="{FF2B5EF4-FFF2-40B4-BE49-F238E27FC236}">
                <a16:creationId xmlns:a16="http://schemas.microsoft.com/office/drawing/2014/main" id="{1869791A-F4B1-4C67-BEBE-D2E87E3335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r="-2" b="-2"/>
          <a:stretch/>
        </p:blipFill>
        <p:spPr bwMode="auto">
          <a:xfrm>
            <a:off x="223336" y="4262215"/>
            <a:ext cx="4333424" cy="235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861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1A30D88-6286-4BFD-AE2E-3AFBFD51C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365763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ÖKOSYSTEM: die TIERWELT </a:t>
            </a:r>
          </a:p>
        </p:txBody>
      </p:sp>
      <p:pic>
        <p:nvPicPr>
          <p:cNvPr id="7" name="Picture 8" descr="Muscheln im Watt von Baltrum - Baltrum - myheimat.de">
            <a:extLst>
              <a:ext uri="{FF2B5EF4-FFF2-40B4-BE49-F238E27FC236}">
                <a16:creationId xmlns:a16="http://schemas.microsoft.com/office/drawing/2014/main" id="{851F2150-947D-461C-8830-6923898E74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6" r="23448" b="-1"/>
          <a:stretch/>
        </p:blipFill>
        <p:spPr bwMode="auto">
          <a:xfrm>
            <a:off x="433549" y="2196497"/>
            <a:ext cx="2758171" cy="36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 descr="Ein Austernfischer brütet auf mehreren Eiern © NDR Foto: Sebastian Conradt">
            <a:extLst>
              <a:ext uri="{FF2B5EF4-FFF2-40B4-BE49-F238E27FC236}">
                <a16:creationId xmlns:a16="http://schemas.microsoft.com/office/drawing/2014/main" id="{4B06680C-E67A-4CA6-8DD6-CED8643AB6C9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1" r="27702" b="-1"/>
          <a:stretch/>
        </p:blipFill>
        <p:spPr bwMode="auto">
          <a:xfrm>
            <a:off x="3289169" y="2208277"/>
            <a:ext cx="2733228" cy="3674868"/>
          </a:xfrm>
          <a:prstGeom prst="rect">
            <a:avLst/>
          </a:prstGeom>
          <a:noFill/>
        </p:spPr>
      </p:pic>
      <p:pic>
        <p:nvPicPr>
          <p:cNvPr id="3076" name="Picture 4" descr="Wildgänse - NABU Schleswig-Holstein">
            <a:extLst>
              <a:ext uri="{FF2B5EF4-FFF2-40B4-BE49-F238E27FC236}">
                <a16:creationId xmlns:a16="http://schemas.microsoft.com/office/drawing/2014/main" id="{22528ABF-A028-47F7-8590-47EF06A2F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7" r="18675" b="3"/>
          <a:stretch/>
        </p:blipFill>
        <p:spPr bwMode="auto">
          <a:xfrm>
            <a:off x="6119846" y="2208277"/>
            <a:ext cx="2690914" cy="3674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euler | Nationalpark Wattenmeer">
            <a:extLst>
              <a:ext uri="{FF2B5EF4-FFF2-40B4-BE49-F238E27FC236}">
                <a16:creationId xmlns:a16="http://schemas.microsoft.com/office/drawing/2014/main" id="{732DFF15-26FF-4DCC-A934-A75A4A9F4E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0" r="43144" b="3"/>
          <a:stretch/>
        </p:blipFill>
        <p:spPr bwMode="auto">
          <a:xfrm>
            <a:off x="8908209" y="2208277"/>
            <a:ext cx="2855620" cy="366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egnaposto contenuto 2">
            <a:extLst>
              <a:ext uri="{FF2B5EF4-FFF2-40B4-BE49-F238E27FC236}">
                <a16:creationId xmlns:a16="http://schemas.microsoft.com/office/drawing/2014/main" id="{20CADF06-F64F-472D-9DAF-7223FEE2E77D}"/>
              </a:ext>
            </a:extLst>
          </p:cNvPr>
          <p:cNvSpPr txBox="1">
            <a:spLocks/>
          </p:cNvSpPr>
          <p:nvPr/>
        </p:nvSpPr>
        <p:spPr>
          <a:xfrm>
            <a:off x="721980" y="5906002"/>
            <a:ext cx="12031845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Muscheln                               Seeschwalbe                                 Gans                                           Robbe</a:t>
            </a:r>
          </a:p>
        </p:txBody>
      </p:sp>
    </p:spTree>
    <p:extLst>
      <p:ext uri="{BB962C8B-B14F-4D97-AF65-F5344CB8AC3E}">
        <p14:creationId xmlns:p14="http://schemas.microsoft.com/office/powerpoint/2010/main" val="2597573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8428EE-E577-42EB-91BE-33B2A7A3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250" y="585943"/>
            <a:ext cx="8546789" cy="1356360"/>
          </a:xfrm>
        </p:spPr>
        <p:txBody>
          <a:bodyPr>
            <a:normAutofit/>
          </a:bodyPr>
          <a:lstStyle/>
          <a:p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</a:t>
            </a:r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ÖKOSYSTEM:</a:t>
            </a:r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de-DE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PFLANZENWELT</a:t>
            </a:r>
            <a:endParaRPr lang="es-E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408073-2562-45C0-A843-DE713B902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695" y="3155077"/>
            <a:ext cx="3912583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it-IT" sz="1800" dirty="0"/>
          </a:p>
          <a:p>
            <a:pPr marL="45720" indent="0">
              <a:buNone/>
            </a:pPr>
            <a:endParaRPr lang="it-IT" sz="1800" dirty="0">
              <a:solidFill>
                <a:schemeClr val="tx1"/>
              </a:solidFill>
            </a:endParaRPr>
          </a:p>
          <a:p>
            <a:pPr marL="45720" indent="0">
              <a:buNone/>
            </a:pPr>
            <a:endParaRPr lang="de-DE" sz="1800" dirty="0"/>
          </a:p>
          <a:p>
            <a:pPr marL="45720" indent="0">
              <a:buNone/>
            </a:pPr>
            <a:endParaRPr lang="de-DE" sz="1800" dirty="0"/>
          </a:p>
          <a:p>
            <a:pPr marL="45720" indent="0">
              <a:buNone/>
            </a:pPr>
            <a:endParaRPr lang="de-DE" sz="1800" dirty="0"/>
          </a:p>
          <a:p>
            <a:pPr marL="45720" indent="0">
              <a:buNone/>
            </a:pPr>
            <a:endParaRPr lang="de-DE" sz="1800" dirty="0"/>
          </a:p>
          <a:p>
            <a:pPr marL="45720" indent="0">
              <a:buNone/>
            </a:pPr>
            <a:endParaRPr lang="de-DE" sz="1800" dirty="0"/>
          </a:p>
          <a:p>
            <a:pPr marL="45720" indent="0">
              <a:buNone/>
            </a:pPr>
            <a:r>
              <a:rPr lang="it-IT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ünenpflanze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endParaRPr lang="es-ES" sz="1800" dirty="0"/>
          </a:p>
        </p:txBody>
      </p:sp>
      <p:pic>
        <p:nvPicPr>
          <p:cNvPr id="4" name="Picture 6" descr="Wattenmeer | Hintergrund | Inhalt | Lebensräume - Nordsee | Wissenspool">
            <a:extLst>
              <a:ext uri="{FF2B5EF4-FFF2-40B4-BE49-F238E27FC236}">
                <a16:creationId xmlns:a16="http://schemas.microsoft.com/office/drawing/2014/main" id="{75A008E5-8DCD-4BD4-9E9C-8A7164A171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r="6179" b="2"/>
          <a:stretch/>
        </p:blipFill>
        <p:spPr bwMode="auto">
          <a:xfrm>
            <a:off x="3044814" y="2420785"/>
            <a:ext cx="4991355" cy="370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 descr="Immagine che contiene esterni, pianta, fiore, sedendo&#10;&#10;Descrizione generata automaticamente">
            <a:extLst>
              <a:ext uri="{FF2B5EF4-FFF2-40B4-BE49-F238E27FC236}">
                <a16:creationId xmlns:a16="http://schemas.microsoft.com/office/drawing/2014/main" id="{7B028C8F-8946-4551-98E3-8F2742AF43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1"/>
          <a:stretch/>
        </p:blipFill>
        <p:spPr>
          <a:xfrm>
            <a:off x="8036167" y="228601"/>
            <a:ext cx="3912583" cy="3427404"/>
          </a:xfrm>
          <a:prstGeom prst="rect">
            <a:avLst/>
          </a:prstGeom>
        </p:spPr>
      </p:pic>
      <p:pic>
        <p:nvPicPr>
          <p:cNvPr id="1026" name="Picture 2" descr="Die Würze des Spülsaums: der Meersenf – BUND e.V.">
            <a:extLst>
              <a:ext uri="{FF2B5EF4-FFF2-40B4-BE49-F238E27FC236}">
                <a16:creationId xmlns:a16="http://schemas.microsoft.com/office/drawing/2014/main" id="{DDBFE0C8-42EC-4EB4-B0D7-F874639AE1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r="28681" b="1"/>
          <a:stretch/>
        </p:blipFill>
        <p:spPr bwMode="auto">
          <a:xfrm>
            <a:off x="202278" y="4225518"/>
            <a:ext cx="2883509" cy="232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egnaposto contenuto 2">
            <a:extLst>
              <a:ext uri="{FF2B5EF4-FFF2-40B4-BE49-F238E27FC236}">
                <a16:creationId xmlns:a16="http://schemas.microsoft.com/office/drawing/2014/main" id="{0E68D77A-647E-4562-8A8F-43C8E3C782AC}"/>
              </a:ext>
            </a:extLst>
          </p:cNvPr>
          <p:cNvSpPr txBox="1">
            <a:spLocks/>
          </p:cNvSpPr>
          <p:nvPr/>
        </p:nvSpPr>
        <p:spPr>
          <a:xfrm>
            <a:off x="451477" y="3429000"/>
            <a:ext cx="4108948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Corbel" pitchFamily="34" charset="0"/>
              <a:buNone/>
            </a:pPr>
            <a:endParaRPr lang="it-IT" sz="1800" dirty="0"/>
          </a:p>
          <a:p>
            <a:pPr marL="45720" indent="0">
              <a:buFont typeface="Corbel" pitchFamily="34" charset="0"/>
              <a:buNone/>
            </a:pPr>
            <a:r>
              <a:rPr lang="de-DE" sz="1800" dirty="0">
                <a:solidFill>
                  <a:schemeClr val="tx1"/>
                </a:solidFill>
              </a:rPr>
              <a:t>           </a:t>
            </a:r>
            <a:r>
              <a:rPr lang="de-DE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Meersenf</a:t>
            </a:r>
            <a:endParaRPr lang="it-IT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de-DE" sz="1800" dirty="0"/>
          </a:p>
          <a:p>
            <a:pPr marL="45720" indent="0">
              <a:buFont typeface="Corbel" pitchFamily="34" charset="0"/>
              <a:buNone/>
            </a:pPr>
            <a:endParaRPr lang="es-ES" sz="1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7F900DD-1F56-4FDA-A6A9-E0985E874259}"/>
              </a:ext>
            </a:extLst>
          </p:cNvPr>
          <p:cNvSpPr txBox="1"/>
          <p:nvPr/>
        </p:nvSpPr>
        <p:spPr>
          <a:xfrm>
            <a:off x="9253644" y="3674878"/>
            <a:ext cx="2938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Quellerpflanz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61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Nationalpark Wattenmeer">
            <a:extLst>
              <a:ext uri="{FF2B5EF4-FFF2-40B4-BE49-F238E27FC236}">
                <a16:creationId xmlns:a16="http://schemas.microsoft.com/office/drawing/2014/main" id="{48398338-E983-468C-9E12-BB2C9F6849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04" y="936184"/>
            <a:ext cx="4793225" cy="2168708"/>
          </a:xfrm>
          <a:prstGeom prst="rect">
            <a:avLst/>
          </a:prstGeom>
          <a:noFill/>
        </p:spPr>
      </p:pic>
      <p:pic>
        <p:nvPicPr>
          <p:cNvPr id="4" name="Segnaposto contenuto 3" descr="Immagine che contiene mappa&#10;&#10;Descrizione generata automaticamente">
            <a:extLst>
              <a:ext uri="{FF2B5EF4-FFF2-40B4-BE49-F238E27FC236}">
                <a16:creationId xmlns:a16="http://schemas.microsoft.com/office/drawing/2014/main" id="{D092CDFA-4DB0-485D-A09F-E55455EEEC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3497" y="1077187"/>
            <a:ext cx="4414193" cy="5237648"/>
          </a:xfrm>
          <a:prstGeom prst="rect">
            <a:avLst/>
          </a:prstGeom>
          <a:noFill/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572C6EA-6770-4A2D-AE96-667765B3F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2727915"/>
            <a:ext cx="3825240" cy="4572000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ClrTx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1986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Nationalpark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niedersächsiches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Wattenmeer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1992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niedersächsisches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Wattenmeer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UNESCO-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Biosphärenreservat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Seit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2009 UNESCO- </a:t>
            </a:r>
            <a:r>
              <a:rPr lang="en-US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Weltnaturerbe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7B8C7B7-8367-4FB6-AE14-9D2743B41487}"/>
              </a:ext>
            </a:extLst>
          </p:cNvPr>
          <p:cNvSpPr txBox="1"/>
          <p:nvPr/>
        </p:nvSpPr>
        <p:spPr>
          <a:xfrm>
            <a:off x="3642852" y="307746"/>
            <a:ext cx="81116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DER NATIONALPARK</a:t>
            </a:r>
            <a:endParaRPr lang="es-ES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396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BC36EB-0F4B-4DA7-AE59-E60BFBA12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324" y="486507"/>
            <a:ext cx="9875520" cy="1356360"/>
          </a:xfrm>
        </p:spPr>
        <p:txBody>
          <a:bodyPr/>
          <a:lstStyle/>
          <a:p>
            <a:r>
              <a:rPr lang="it-IT" sz="4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WATTENMEER UND LITERATUR</a:t>
            </a:r>
            <a:endParaRPr lang="es-ES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4164670-C22F-4833-9AAE-EA0E50115C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959" y="2057400"/>
            <a:ext cx="844674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445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D26964-FC0E-487C-B0CE-6E86C694D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791" y="274636"/>
            <a:ext cx="8696417" cy="1028669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LITERARISCHE WATTFÜHRUNGEN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7041E66-DB94-40DA-8DB1-200E862AC1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0889" y="1096896"/>
            <a:ext cx="2474650" cy="544714"/>
          </a:xfrm>
        </p:spPr>
        <p:txBody>
          <a:bodyPr/>
          <a:lstStyle/>
          <a:p>
            <a:pPr marL="45720" indent="0">
              <a:buNone/>
            </a:pP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Wattgeflüster</a:t>
            </a:r>
            <a:r>
              <a:rPr lang="it-IT" sz="2400" dirty="0">
                <a:solidFill>
                  <a:schemeClr val="tx1"/>
                </a:solidFill>
              </a:rPr>
              <a:t>» </a:t>
            </a:r>
          </a:p>
          <a:p>
            <a:endParaRPr lang="it-IT" dirty="0"/>
          </a:p>
          <a:p>
            <a:endParaRPr lang="de-DE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9E0BBEB-93D9-45A1-83B6-7A72D47AB4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9" y="1648177"/>
            <a:ext cx="4474346" cy="2491281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C3F012E-1642-4CA7-9932-F2E6D4B22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979" y="1648177"/>
            <a:ext cx="3042105" cy="2491281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D414C2-97DE-459F-9625-2C7853BC2823}"/>
              </a:ext>
            </a:extLst>
          </p:cNvPr>
          <p:cNvSpPr txBox="1"/>
          <p:nvPr/>
        </p:nvSpPr>
        <p:spPr>
          <a:xfrm>
            <a:off x="5863789" y="4115363"/>
            <a:ext cx="151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Ingrid Austen 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7BE13C6A-F245-4DF3-8B7A-F2F82BB3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89" y="4484695"/>
            <a:ext cx="4279037" cy="204591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7E7DC05-1E98-45E2-A995-B70562422B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235" y="4487082"/>
            <a:ext cx="3491594" cy="204352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EA2A96B-7CEF-442D-82ED-6468DACB2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676" y="1648177"/>
            <a:ext cx="3553511" cy="2456544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851940A-3A7C-4F72-A79F-BD6A9A22439B}"/>
              </a:ext>
            </a:extLst>
          </p:cNvPr>
          <p:cNvSpPr txBox="1"/>
          <p:nvPr/>
        </p:nvSpPr>
        <p:spPr>
          <a:xfrm>
            <a:off x="9289056" y="4115363"/>
            <a:ext cx="1716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latin typeface="Calibri" panose="020F0502020204030204" pitchFamily="34" charset="0"/>
                <a:cs typeface="Calibri" panose="020F0502020204030204" pitchFamily="34" charset="0"/>
              </a:rPr>
              <a:t>Wolfgang Gedat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534117D-85CC-4D4D-90A1-C3C045AE51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143" y="4484695"/>
            <a:ext cx="3398575" cy="20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06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40F8F-0A41-4B2D-8F64-553AD804A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de-DE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MEERESSTRAND</a:t>
            </a: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de-D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5B8280-7730-403A-88E6-04BF926B81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7360" y="1899089"/>
            <a:ext cx="3445344" cy="160337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Storm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melancholische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Grundstimmung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870558D-8AE2-4076-8A08-0F86FF75AE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139" y="1264364"/>
            <a:ext cx="3748501" cy="5047536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34D081-4035-4661-A0F6-2E3EA8BDA35F}"/>
              </a:ext>
            </a:extLst>
          </p:cNvPr>
          <p:cNvSpPr txBox="1"/>
          <p:nvPr/>
        </p:nvSpPr>
        <p:spPr>
          <a:xfrm>
            <a:off x="4748984" y="1483797"/>
            <a:ext cx="3187155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Ans Haff nun fliegt die Möwe,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Dämmerung bricht herein;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Über die feuchten Watten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Spiegelt der Abendschein.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Graues Geflügel huschet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Neben dem Wasser her;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Wie Träume liegen die Inseln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 Nebel auf dem Meer.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Ich höre des gärenden Schlammes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Geheimnisvollen Ton,</a:t>
            </a:r>
          </a:p>
          <a:p>
            <a:pPr algn="just"/>
            <a:r>
              <a:rPr lang="de-DE" sz="16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Einsames Vogelrufen </a:t>
            </a:r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 war es immer schon.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Noch einmal </a:t>
            </a:r>
            <a:r>
              <a:rPr lang="de-DE" sz="16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schauert leise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Und schweiget dann </a:t>
            </a:r>
            <a:r>
              <a:rPr lang="de-DE" sz="1600" b="0" i="1" u="sng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der Wind</a:t>
            </a:r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Vernehmlich werden die Stimmen,</a:t>
            </a:r>
          </a:p>
          <a:p>
            <a:pPr algn="just"/>
            <a:r>
              <a:rPr lang="de-DE" sz="16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Die über der Tiefe sind.</a:t>
            </a:r>
          </a:p>
          <a:p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F440D6E-7EAE-427C-89CF-A75F5B4EB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3" y="3710865"/>
            <a:ext cx="4111027" cy="260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649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5C39D6-83F8-4BF3-8F8A-DDFC35AB7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3475" y="44574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de-DE" b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„DIE FLUT IST PÜNKTLICH“ 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4ABC3A-B52C-4D28-A55D-611B5635B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5809" y="1816747"/>
            <a:ext cx="5181600" cy="4351338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Kurzgeschichte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ClrTx/>
            </a:pP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Drei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Figuren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B6FFA7B2-8CCB-455D-9489-13D695054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99" y="3381467"/>
            <a:ext cx="4472792" cy="301622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296A46A-0D07-4060-AAC9-7010DC598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472" y="2379294"/>
            <a:ext cx="3223434" cy="368546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D49CE87-9EF7-4DA3-990F-4A654D12AC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988" y="2046355"/>
            <a:ext cx="273998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E2CACBE-9808-4187-8018-7B96058E0A5E}"/>
              </a:ext>
            </a:extLst>
          </p:cNvPr>
          <p:cNvSpPr txBox="1"/>
          <p:nvPr/>
        </p:nvSpPr>
        <p:spPr>
          <a:xfrm>
            <a:off x="5839285" y="6064754"/>
            <a:ext cx="1951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latin typeface="Calibri" panose="020F0502020204030204" pitchFamily="34" charset="0"/>
                <a:cs typeface="Calibri" panose="020F0502020204030204" pitchFamily="34" charset="0"/>
              </a:rPr>
              <a:t>Siegfried </a:t>
            </a:r>
            <a:r>
              <a:rPr lang="it-IT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Lenz</a:t>
            </a:r>
            <a:endParaRPr lang="it-IT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61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DB899F-B6C6-4F46-AA1F-5B8EB16CC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GRENZEN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6AB263-A7A9-485F-978D-84FF86EA5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0722" y="2076302"/>
            <a:ext cx="9541566" cy="3651504"/>
          </a:xfrm>
          <a:ln>
            <a:solidFill>
              <a:schemeClr val="bg1"/>
            </a:solidFill>
          </a:ln>
        </p:spPr>
        <p:txBody>
          <a:bodyPr/>
          <a:lstStyle/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Norden: Hamburg, Schleswig-Holstein, Mecklenburg-Vorpommern;</a:t>
            </a:r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Osten: Brandenburg, Sachsen-Anhalt;</a:t>
            </a:r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Süden: Hessen, Thüringen;</a:t>
            </a:r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Südwesten: Nordrhein-Westfalen</a:t>
            </a:r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Mitten liegt es Bremen.</a:t>
            </a:r>
          </a:p>
          <a:p>
            <a:pPr>
              <a:buClr>
                <a:schemeClr val="tx1"/>
              </a:buClr>
            </a:pP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Westen: Königreich der Niederlande</a:t>
            </a:r>
          </a:p>
          <a:p>
            <a:pPr>
              <a:buClr>
                <a:schemeClr val="tx1"/>
              </a:buClr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 Norden: Nordsee</a:t>
            </a:r>
          </a:p>
        </p:txBody>
      </p:sp>
    </p:spTree>
    <p:extLst>
      <p:ext uri="{BB962C8B-B14F-4D97-AF65-F5344CB8AC3E}">
        <p14:creationId xmlns:p14="http://schemas.microsoft.com/office/powerpoint/2010/main" val="2320621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A03427-45D0-4EB6-8AEB-D54A6480E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9691"/>
          </a:xfrm>
        </p:spPr>
        <p:txBody>
          <a:bodyPr>
            <a:normAutofit fontScale="90000"/>
          </a:bodyPr>
          <a:lstStyle/>
          <a:p>
            <a:pPr algn="ctr"/>
            <a:br>
              <a:rPr lang="it-IT" dirty="0"/>
            </a:br>
            <a:r>
              <a:rPr lang="it-IT" sz="49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 VERFILMUNG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011136-F449-449B-87A2-71C0C0DCC5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723" y="1711477"/>
            <a:ext cx="5181600" cy="1592279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2013</a:t>
            </a:r>
          </a:p>
          <a:p>
            <a:pPr>
              <a:buClrTx/>
            </a:pP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Tod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Watt</a:t>
            </a:r>
          </a:p>
          <a:p>
            <a:pPr>
              <a:buClrTx/>
            </a:pP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junge</a:t>
            </a:r>
            <a:r>
              <a:rPr lang="it-IT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Polizistin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19D34F7-8073-4F55-BEB4-224EEAAF4A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17" y="3652990"/>
            <a:ext cx="4140879" cy="2734322"/>
          </a:xfr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CE44124-47C8-4752-8F66-F5DB1E070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1389" y="1705544"/>
            <a:ext cx="3602669" cy="2365677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6F1964-BD0D-4CAB-9435-21CEBE338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2824" y="2142265"/>
            <a:ext cx="3009900" cy="424077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8DD28478-2F06-40A2-913C-14D7C68D7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1390" y="4127283"/>
            <a:ext cx="3602669" cy="225576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8438A0-2BAD-45FD-9F57-94C358C20764}"/>
              </a:ext>
            </a:extLst>
          </p:cNvPr>
          <p:cNvSpPr txBox="1"/>
          <p:nvPr/>
        </p:nvSpPr>
        <p:spPr>
          <a:xfrm>
            <a:off x="1900654" y="3303756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Alexander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26EE170-3D37-4F41-979A-15E380EED37B}"/>
              </a:ext>
            </a:extLst>
          </p:cNvPr>
          <p:cNvSpPr txBox="1"/>
          <p:nvPr/>
        </p:nvSpPr>
        <p:spPr>
          <a:xfrm>
            <a:off x="5697032" y="1407627"/>
            <a:ext cx="1771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Tom und Bettina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A6B3229-9A05-40C4-B219-353F791F1314}"/>
              </a:ext>
            </a:extLst>
          </p:cNvPr>
          <p:cNvSpPr txBox="1"/>
          <p:nvPr/>
        </p:nvSpPr>
        <p:spPr>
          <a:xfrm>
            <a:off x="9726871" y="1776959"/>
            <a:ext cx="763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Maike</a:t>
            </a:r>
          </a:p>
        </p:txBody>
      </p:sp>
    </p:spTree>
    <p:extLst>
      <p:ext uri="{BB962C8B-B14F-4D97-AF65-F5344CB8AC3E}">
        <p14:creationId xmlns:p14="http://schemas.microsoft.com/office/powerpoint/2010/main" val="2479444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1DC87884-20CE-4BA4-A0D5-2AAD120B9A4A}"/>
              </a:ext>
            </a:extLst>
          </p:cNvPr>
          <p:cNvSpPr txBox="1"/>
          <p:nvPr/>
        </p:nvSpPr>
        <p:spPr>
          <a:xfrm>
            <a:off x="3288366" y="609956"/>
            <a:ext cx="52023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b="1" dirty="0">
                <a:latin typeface="Calibri" panose="020F0502020204030204" pitchFamily="34" charset="0"/>
                <a:cs typeface="Calibri" panose="020F0502020204030204" pitchFamily="34" charset="0"/>
              </a:rPr>
              <a:t>ENDE</a:t>
            </a:r>
          </a:p>
        </p:txBody>
      </p:sp>
      <p:pic>
        <p:nvPicPr>
          <p:cNvPr id="2052" name="Picture 4" descr="Seal safari | Wattenmeer, Seehunde, Robben">
            <a:extLst>
              <a:ext uri="{FF2B5EF4-FFF2-40B4-BE49-F238E27FC236}">
                <a16:creationId xmlns:a16="http://schemas.microsoft.com/office/drawing/2014/main" id="{B5F1616B-AD5A-4BA4-9356-1EAF186FA9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985" y="1617785"/>
            <a:ext cx="4021585" cy="368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umetto: ovale 12">
            <a:extLst>
              <a:ext uri="{FF2B5EF4-FFF2-40B4-BE49-F238E27FC236}">
                <a16:creationId xmlns:a16="http://schemas.microsoft.com/office/drawing/2014/main" id="{2A2C6B3E-0FC8-4697-93EB-7FFB4AA14140}"/>
              </a:ext>
            </a:extLst>
          </p:cNvPr>
          <p:cNvSpPr/>
          <p:nvPr/>
        </p:nvSpPr>
        <p:spPr>
          <a:xfrm rot="331814">
            <a:off x="8406292" y="866984"/>
            <a:ext cx="2934797" cy="1376867"/>
          </a:xfrm>
          <a:prstGeom prst="wedgeEllipseCallout">
            <a:avLst>
              <a:gd name="adj1" fmla="val -24039"/>
              <a:gd name="adj2" fmla="val 73893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Habt</a:t>
            </a:r>
            <a:r>
              <a:rPr lang="it-I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ihr</a:t>
            </a:r>
            <a:r>
              <a:rPr lang="it-I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Fragen</a:t>
            </a:r>
            <a:r>
              <a:rPr lang="it-IT" sz="2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93850B9-AA28-4185-88D3-AA2554D63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25" y="1617785"/>
            <a:ext cx="5202313" cy="365469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49C2291-0D76-4B46-908B-55CD49AB833F}"/>
              </a:ext>
            </a:extLst>
          </p:cNvPr>
          <p:cNvSpPr txBox="1"/>
          <p:nvPr/>
        </p:nvSpPr>
        <p:spPr>
          <a:xfrm>
            <a:off x="4697969" y="5591000"/>
            <a:ext cx="72976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>
                <a:latin typeface="Calibri" panose="020F0502020204030204" pitchFamily="34" charset="0"/>
                <a:cs typeface="Calibri" panose="020F0502020204030204" pitchFamily="34" charset="0"/>
              </a:rPr>
              <a:t>Vielen Dank!</a:t>
            </a:r>
            <a:endParaRPr lang="es-E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462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DBA84-1520-4FAA-A764-6D5B69077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ÜBERBLICK ÜBER NIEDERSACHSEN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7D743A-D865-4041-BB3E-087C7E11CD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80" y="2226365"/>
            <a:ext cx="11532040" cy="3737415"/>
          </a:xfrm>
        </p:spPr>
        <p:txBody>
          <a:bodyPr/>
          <a:lstStyle/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Fläche: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47.614 Quadratkilometer 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Bevölkerung: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7.926.600 Einwohner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Bevölkerungsdichte: 166 Einwohner pro Quadratkilometer</a:t>
            </a:r>
          </a:p>
          <a:p>
            <a:pPr marL="285750" indent="-285750">
              <a:buClrTx/>
              <a:buFont typeface="Wingdings" panose="05000000000000000000" pitchFamily="2" charset="2"/>
              <a:buChar char="v"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Hauptstadt: Hannover (533.160 Einwohner)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it-IT" dirty="0">
              <a:latin typeface="Abadi" panose="020B0604020104020204" pitchFamily="34" charset="0"/>
            </a:endParaRP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1BDFBBAE-F51D-448C-B5AC-00AA4EBD1B04}"/>
              </a:ext>
            </a:extLst>
          </p:cNvPr>
          <p:cNvCxnSpPr>
            <a:cxnSpLocks/>
          </p:cNvCxnSpPr>
          <p:nvPr/>
        </p:nvCxnSpPr>
        <p:spPr>
          <a:xfrm flipV="1">
            <a:off x="4849533" y="2463919"/>
            <a:ext cx="1246467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2C299C-C8F8-4B61-A6C9-AA01A6D94C79}"/>
              </a:ext>
            </a:extLst>
          </p:cNvPr>
          <p:cNvSpPr txBox="1"/>
          <p:nvPr/>
        </p:nvSpPr>
        <p:spPr>
          <a:xfrm>
            <a:off x="6230304" y="2090993"/>
            <a:ext cx="5195719" cy="561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it-IT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13,3% </a:t>
            </a:r>
            <a:r>
              <a:rPr lang="de-DE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der Fläche Deutschlands 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76A756D-989D-4C6A-A574-D6F1A8E9A66A}"/>
              </a:ext>
            </a:extLst>
          </p:cNvPr>
          <p:cNvCxnSpPr>
            <a:cxnSpLocks/>
          </p:cNvCxnSpPr>
          <p:nvPr/>
        </p:nvCxnSpPr>
        <p:spPr>
          <a:xfrm>
            <a:off x="5109935" y="2917887"/>
            <a:ext cx="10969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5F81661-0BBF-4297-B964-3276FD61AFE6}"/>
              </a:ext>
            </a:extLst>
          </p:cNvPr>
          <p:cNvSpPr txBox="1"/>
          <p:nvPr/>
        </p:nvSpPr>
        <p:spPr>
          <a:xfrm>
            <a:off x="6230305" y="2648940"/>
            <a:ext cx="5876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10% </a:t>
            </a:r>
            <a:r>
              <a:rPr lang="de-DE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der</a:t>
            </a:r>
            <a:r>
              <a:rPr lang="it-IT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Bevölkerung Deutschlands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A5D8B55-7A70-4FFF-92EE-88FF5DD3D340}"/>
              </a:ext>
            </a:extLst>
          </p:cNvPr>
          <p:cNvCxnSpPr>
            <a:cxnSpLocks/>
          </p:cNvCxnSpPr>
          <p:nvPr/>
        </p:nvCxnSpPr>
        <p:spPr>
          <a:xfrm>
            <a:off x="6206858" y="3980577"/>
            <a:ext cx="109692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C0C882F-8786-439C-8439-AB434227AD2E}"/>
              </a:ext>
            </a:extLst>
          </p:cNvPr>
          <p:cNvSpPr txBox="1"/>
          <p:nvPr/>
        </p:nvSpPr>
        <p:spPr>
          <a:xfrm>
            <a:off x="7366884" y="3561445"/>
            <a:ext cx="4825116" cy="560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  <a:spcBef>
                <a:spcPts val="930"/>
              </a:spcBef>
            </a:pPr>
            <a:r>
              <a:rPr lang="de-DE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Sitz</a:t>
            </a:r>
            <a:r>
              <a:rPr lang="de-DE" sz="2400" spc="15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2400" spc="150" dirty="0">
                <a:latin typeface="Calibri" panose="020F0502020204030204" pitchFamily="34" charset="0"/>
                <a:cs typeface="Calibri" panose="020F0502020204030204" pitchFamily="34" charset="0"/>
              </a:rPr>
              <a:t>der Landesregierung</a:t>
            </a:r>
          </a:p>
        </p:txBody>
      </p:sp>
    </p:spTree>
    <p:extLst>
      <p:ext uri="{BB962C8B-B14F-4D97-AF65-F5344CB8AC3E}">
        <p14:creationId xmlns:p14="http://schemas.microsoft.com/office/powerpoint/2010/main" val="1903079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B71362F-6305-42A2-8633-285CE3813B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11F50C1-F708-485D-B1A9-65873AB2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F7F52A-561E-4CE4-A251-1565CF80F2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7DDF717E-1596-4763-8083-7EDE48E71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516E5FD-1641-417A-B344-1BB57281D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323114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8845E976-91FB-4BB1-877A-F197C5911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831" y="3832642"/>
            <a:ext cx="9966960" cy="149047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b="1" cap="al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LANDSCHAFTEN</a:t>
            </a:r>
          </a:p>
        </p:txBody>
      </p:sp>
      <p:pic>
        <p:nvPicPr>
          <p:cNvPr id="5" name="Segnaposto contenuto 4" descr="Immagine che contiene esterni, erba, spiaggia, acqua&#10;&#10;Descrizione generata automaticamente">
            <a:extLst>
              <a:ext uri="{FF2B5EF4-FFF2-40B4-BE49-F238E27FC236}">
                <a16:creationId xmlns:a16="http://schemas.microsoft.com/office/drawing/2014/main" id="{240077BB-D2C1-449A-ABD6-6CB81D2D6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5" r="2" b="2"/>
          <a:stretch/>
        </p:blipFill>
        <p:spPr>
          <a:xfrm>
            <a:off x="837008" y="939041"/>
            <a:ext cx="5098126" cy="2600266"/>
          </a:xfrm>
          <a:prstGeom prst="rect">
            <a:avLst/>
          </a:prstGeom>
        </p:spPr>
      </p:pic>
      <p:pic>
        <p:nvPicPr>
          <p:cNvPr id="7" name="Segnaposto contenuto 6" descr="Immagine che contiene montagna, natura, esterni, canyon&#10;&#10;Descrizione generata automaticamente">
            <a:extLst>
              <a:ext uri="{FF2B5EF4-FFF2-40B4-BE49-F238E27FC236}">
                <a16:creationId xmlns:a16="http://schemas.microsoft.com/office/drawing/2014/main" id="{EC2631B3-D25B-43F7-B510-D8F7397F61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" r="2" b="2"/>
          <a:stretch/>
        </p:blipFill>
        <p:spPr>
          <a:xfrm>
            <a:off x="6256866" y="939041"/>
            <a:ext cx="5075939" cy="260026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DF7E9CC-9AA0-40B1-87AF-6DC47B693B2C}"/>
              </a:ext>
            </a:extLst>
          </p:cNvPr>
          <p:cNvSpPr txBox="1"/>
          <p:nvPr/>
        </p:nvSpPr>
        <p:spPr>
          <a:xfrm>
            <a:off x="6407487" y="3590061"/>
            <a:ext cx="5075939" cy="35603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Mittelgebirgszüge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i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 Harz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AE75970-E590-414C-874C-ED663F185793}"/>
              </a:ext>
            </a:extLst>
          </p:cNvPr>
          <p:cNvSpPr txBox="1"/>
          <p:nvPr/>
        </p:nvSpPr>
        <p:spPr>
          <a:xfrm>
            <a:off x="837008" y="3539307"/>
            <a:ext cx="5098126" cy="38578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noAutofit/>
          </a:bodyPr>
          <a:lstStyle/>
          <a:p>
            <a:pPr algn="ctr">
              <a:spcAft>
                <a:spcPts val="600"/>
              </a:spcAft>
            </a:pP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Küstenregion an der Nordsee</a:t>
            </a:r>
            <a:r>
              <a:rPr lang="de-DE" sz="20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6308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F163136-F6C0-499F-AAE4-7F176BDAE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pPr algn="ctr"/>
            <a:r>
              <a:rPr lang="it-IT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GEOGRAFIE</a:t>
            </a:r>
            <a:endParaRPr lang="it-IT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6BFA590A-9468-432B-8780-6C55E4D02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841" y="1563403"/>
            <a:ext cx="3771829" cy="332863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CA94AE2-F10B-4876-A5D5-8C7AE5C983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3626" y="2035197"/>
            <a:ext cx="6524894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Flüsse</a:t>
            </a:r>
          </a:p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Elbe (1094 km)</a:t>
            </a:r>
          </a:p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Weser (452 km)</a:t>
            </a:r>
          </a:p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Ems</a:t>
            </a: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(371 km)</a:t>
            </a:r>
          </a:p>
          <a:p>
            <a:pPr marL="45720" indent="0">
              <a:buNone/>
            </a:pPr>
            <a:r>
              <a:rPr lang="de-DE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Vechte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182 km)</a:t>
            </a: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CA4E418-67EE-4E1C-9301-FA42A490487A}"/>
              </a:ext>
            </a:extLst>
          </p:cNvPr>
          <p:cNvSpPr txBox="1"/>
          <p:nvPr/>
        </p:nvSpPr>
        <p:spPr>
          <a:xfrm>
            <a:off x="7401770" y="1965960"/>
            <a:ext cx="3340873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930"/>
              </a:spcBef>
            </a:pPr>
            <a:r>
              <a:rPr lang="de-DE" sz="2000" b="1" spc="150" dirty="0">
                <a:latin typeface="Calibri" panose="020F0502020204030204" pitchFamily="34" charset="0"/>
                <a:cs typeface="Calibri" panose="020F0502020204030204" pitchFamily="34" charset="0"/>
              </a:rPr>
              <a:t>Höchste Erhebung </a:t>
            </a:r>
          </a:p>
          <a:p>
            <a:pPr>
              <a:lnSpc>
                <a:spcPct val="120000"/>
              </a:lnSpc>
              <a:spcBef>
                <a:spcPts val="930"/>
              </a:spcBef>
            </a:pPr>
            <a:r>
              <a:rPr lang="de-DE" sz="2000" spc="150" dirty="0">
                <a:latin typeface="Calibri" panose="020F0502020204030204" pitchFamily="34" charset="0"/>
                <a:cs typeface="Calibri" panose="020F0502020204030204" pitchFamily="34" charset="0"/>
              </a:rPr>
              <a:t>Wurmberg (972 Meter)</a:t>
            </a:r>
          </a:p>
        </p:txBody>
      </p:sp>
    </p:spTree>
    <p:extLst>
      <p:ext uri="{BB962C8B-B14F-4D97-AF65-F5344CB8AC3E}">
        <p14:creationId xmlns:p14="http://schemas.microsoft.com/office/powerpoint/2010/main" val="40712998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3DD93F-AD5E-4F06-A008-6D9921EEF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OSTFRIESISCHE</a:t>
            </a:r>
            <a:r>
              <a:rPr lang="it-IT" b="1" dirty="0">
                <a:solidFill>
                  <a:schemeClr val="tx1"/>
                </a:solidFill>
              </a:rPr>
              <a:t> INSELN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B5536E-08E8-4B12-B86A-B8324C9DE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319" y="2654744"/>
            <a:ext cx="2820573" cy="352656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Borkum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Juist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Norderney 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Baltrum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Langeoog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Spiekeroog</a:t>
            </a:r>
          </a:p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Wangerooge</a:t>
            </a:r>
            <a:endParaRPr lang="it-IT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 descr="Immagine che contiene esterni, natura, acqua, aeroplano&#10;&#10;Descrizione generata automaticamente">
            <a:extLst>
              <a:ext uri="{FF2B5EF4-FFF2-40B4-BE49-F238E27FC236}">
                <a16:creationId xmlns:a16="http://schemas.microsoft.com/office/drawing/2014/main" id="{86E4EED7-0A62-418D-8D49-A8C35C3AC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0" y="2245750"/>
            <a:ext cx="3168401" cy="1753691"/>
          </a:xfrm>
          <a:prstGeom prst="rect">
            <a:avLst/>
          </a:prstGeom>
        </p:spPr>
      </p:pic>
      <p:pic>
        <p:nvPicPr>
          <p:cNvPr id="7" name="Immagine 6" descr="Immagine che contiene esterni, neve, camion, persone&#10;&#10;Descrizione generata automaticamente">
            <a:extLst>
              <a:ext uri="{FF2B5EF4-FFF2-40B4-BE49-F238E27FC236}">
                <a16:creationId xmlns:a16="http://schemas.microsoft.com/office/drawing/2014/main" id="{BF0B1983-1481-48C3-864B-37EDCB5CC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57" y="2245751"/>
            <a:ext cx="3112452" cy="1753691"/>
          </a:xfrm>
          <a:prstGeom prst="rect">
            <a:avLst/>
          </a:prstGeom>
        </p:spPr>
      </p:pic>
      <p:pic>
        <p:nvPicPr>
          <p:cNvPr id="9" name="Immagine 8" descr="Immagine che contiene esterni, sedendo, uomo, largo&#10;&#10;Descrizione generata automaticamente">
            <a:extLst>
              <a:ext uri="{FF2B5EF4-FFF2-40B4-BE49-F238E27FC236}">
                <a16:creationId xmlns:a16="http://schemas.microsoft.com/office/drawing/2014/main" id="{FC89E911-C37E-4640-B6DD-8ACDB1C6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991" y="4159204"/>
            <a:ext cx="3168400" cy="2022103"/>
          </a:xfrm>
          <a:prstGeom prst="rect">
            <a:avLst/>
          </a:prstGeom>
        </p:spPr>
      </p:pic>
      <p:pic>
        <p:nvPicPr>
          <p:cNvPr id="11" name="Immagine 10" descr="Immagine che contiene edificio, esterni, casa, erba&#10;&#10;Descrizione generata automaticamente">
            <a:extLst>
              <a:ext uri="{FF2B5EF4-FFF2-40B4-BE49-F238E27FC236}">
                <a16:creationId xmlns:a16="http://schemas.microsoft.com/office/drawing/2014/main" id="{EF4F1E70-BF41-4A57-A756-C4AC14FBF1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037" y="2225450"/>
            <a:ext cx="2687468" cy="1769330"/>
          </a:xfrm>
          <a:prstGeom prst="rect">
            <a:avLst/>
          </a:prstGeom>
        </p:spPr>
      </p:pic>
      <p:pic>
        <p:nvPicPr>
          <p:cNvPr id="13" name="Immagine 12" descr="Immagine che contiene esterni, spiaggia, acqua, persone&#10;&#10;Descrizione generata automaticamente">
            <a:extLst>
              <a:ext uri="{FF2B5EF4-FFF2-40B4-BE49-F238E27FC236}">
                <a16:creationId xmlns:a16="http://schemas.microsoft.com/office/drawing/2014/main" id="{9B7355E6-B6C2-4207-9DC6-181EC8A157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257" y="4159206"/>
            <a:ext cx="3747735" cy="201870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2E1626-4010-4ABB-B206-AE9824609976}"/>
              </a:ext>
            </a:extLst>
          </p:cNvPr>
          <p:cNvSpPr txBox="1"/>
          <p:nvPr/>
        </p:nvSpPr>
        <p:spPr>
          <a:xfrm>
            <a:off x="2808387" y="1897783"/>
            <a:ext cx="30382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Baltrum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2718BD7-6E6F-4440-AAB6-CA8D827DE283}"/>
              </a:ext>
            </a:extLst>
          </p:cNvPr>
          <p:cNvSpPr txBox="1"/>
          <p:nvPr/>
        </p:nvSpPr>
        <p:spPr>
          <a:xfrm>
            <a:off x="6052585" y="1897783"/>
            <a:ext cx="2514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Borkum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39D004-EF8E-42FC-BE3E-2A89AF059AB3}"/>
              </a:ext>
            </a:extLst>
          </p:cNvPr>
          <p:cNvSpPr txBox="1"/>
          <p:nvPr/>
        </p:nvSpPr>
        <p:spPr>
          <a:xfrm>
            <a:off x="2500009" y="6174227"/>
            <a:ext cx="35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Langeoog, typische Strandkörbe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6D2C72D-0350-43B1-8E98-B7A27C409548}"/>
              </a:ext>
            </a:extLst>
          </p:cNvPr>
          <p:cNvSpPr txBox="1"/>
          <p:nvPr/>
        </p:nvSpPr>
        <p:spPr>
          <a:xfrm>
            <a:off x="5944256" y="6184692"/>
            <a:ext cx="4020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Nordstrand- Promenade auf Borkum  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F2B40DF-44C3-41DD-ADD4-B69300A45B3E}"/>
              </a:ext>
            </a:extLst>
          </p:cNvPr>
          <p:cNvSpPr txBox="1"/>
          <p:nvPr/>
        </p:nvSpPr>
        <p:spPr>
          <a:xfrm>
            <a:off x="9691992" y="1897783"/>
            <a:ext cx="1969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Norderney</a:t>
            </a:r>
            <a:endParaRPr lang="es-E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065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00A10-906F-40B5-8A86-30FADE43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WIRTSCHAFT</a:t>
            </a:r>
          </a:p>
        </p:txBody>
      </p:sp>
      <p:pic>
        <p:nvPicPr>
          <p:cNvPr id="7" name="Immagine 6" descr="Immagine che contiene esterni, casa, edificio, erba&#10;&#10;Descrizione generata automaticamente">
            <a:extLst>
              <a:ext uri="{FF2B5EF4-FFF2-40B4-BE49-F238E27FC236}">
                <a16:creationId xmlns:a16="http://schemas.microsoft.com/office/drawing/2014/main" id="{8D09E05F-9C24-488F-B830-3AEDB0234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7255" y="1391059"/>
            <a:ext cx="3171893" cy="2037941"/>
          </a:xfrm>
          <a:prstGeom prst="rect">
            <a:avLst/>
          </a:prstGeom>
        </p:spPr>
      </p:pic>
      <p:pic>
        <p:nvPicPr>
          <p:cNvPr id="4" name="Immagine 3" descr="Immagine che contiene esterni, edificio, città, notte&#10;&#10;Descrizione generata automaticamente">
            <a:extLst>
              <a:ext uri="{FF2B5EF4-FFF2-40B4-BE49-F238E27FC236}">
                <a16:creationId xmlns:a16="http://schemas.microsoft.com/office/drawing/2014/main" id="{EE159FF6-73EF-418F-B767-412BB3B24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255" y="3589020"/>
            <a:ext cx="3171893" cy="2037941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66BAAB0-E96D-43B7-832C-06247C3D9F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</a:rPr>
              <a:t>-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Primärer Sektor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führendes Agrarland Deutschlands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-Wirtschaftskraft nördlich des Harzes:</a:t>
            </a:r>
          </a:p>
          <a:p>
            <a:pPr>
              <a:buClrTx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Hildesheim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(Weltkulturerbe Dom und              	Michaeliskirche)</a:t>
            </a:r>
          </a:p>
          <a:p>
            <a:pPr>
              <a:buClrTx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Salzgitter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(Stahlzentrum)</a:t>
            </a: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ClrTx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Hannover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(globalen Leitmessen) </a:t>
            </a:r>
          </a:p>
          <a:p>
            <a:pPr>
              <a:buClrTx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Wolfsburg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(Volkswagens Autostadt)</a:t>
            </a:r>
          </a:p>
          <a:p>
            <a:pPr>
              <a:buClrTx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de-DE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Braunschweig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(Hightech – Tradition)</a:t>
            </a:r>
          </a:p>
          <a:p>
            <a:endParaRPr lang="de-DE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48ABDD-02F3-418E-8C40-B6F47FBAC1EC}"/>
              </a:ext>
            </a:extLst>
          </p:cNvPr>
          <p:cNvSpPr txBox="1"/>
          <p:nvPr/>
        </p:nvSpPr>
        <p:spPr>
          <a:xfrm>
            <a:off x="670885" y="5688009"/>
            <a:ext cx="3384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Gelände der Autostadt Wolfsburg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95B81C3-83D2-45AF-A491-5C0FE8B4E30D}"/>
              </a:ext>
            </a:extLst>
          </p:cNvPr>
          <p:cNvSpPr txBox="1"/>
          <p:nvPr/>
        </p:nvSpPr>
        <p:spPr>
          <a:xfrm>
            <a:off x="777255" y="960679"/>
            <a:ext cx="317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alibri" panose="020F0502020204030204" pitchFamily="34" charset="0"/>
                <a:cs typeface="Calibri" panose="020F0502020204030204" pitchFamily="34" charset="0"/>
              </a:rPr>
              <a:t>Michaeliskirche-</a:t>
            </a:r>
            <a:r>
              <a:rPr lang="de-DE" dirty="0"/>
              <a:t> Hildesheim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4585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A5611A-7FAE-4A69-9584-488143C11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6816" y="579907"/>
            <a:ext cx="6693061" cy="1356360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MESSEN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0CFABE8-5E30-4DAF-91F3-35B24018B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962" r="21215" b="2"/>
          <a:stretch/>
        </p:blipFill>
        <p:spPr>
          <a:xfrm>
            <a:off x="875919" y="3724356"/>
            <a:ext cx="2832964" cy="2533484"/>
          </a:xfrm>
          <a:prstGeom prst="rect">
            <a:avLst/>
          </a:prstGeom>
        </p:spPr>
      </p:pic>
      <p:pic>
        <p:nvPicPr>
          <p:cNvPr id="13" name="Immagine 12" descr="Immagine che contiene persona, persone, bagagli, edificio&#10;&#10;Descrizione generata automaticamente">
            <a:extLst>
              <a:ext uri="{FF2B5EF4-FFF2-40B4-BE49-F238E27FC236}">
                <a16:creationId xmlns:a16="http://schemas.microsoft.com/office/drawing/2014/main" id="{B10F5E10-BEB6-4FFE-8642-DFE47EEB90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4" r="15458" b="1"/>
          <a:stretch/>
        </p:blipFill>
        <p:spPr>
          <a:xfrm>
            <a:off x="1057156" y="375936"/>
            <a:ext cx="2414779" cy="317555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B31262-C577-4BC7-8E0B-AB2201D5D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1697" y="1705056"/>
            <a:ext cx="669306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it-IT" dirty="0">
                <a:solidFill>
                  <a:schemeClr val="tx1"/>
                </a:solidFill>
              </a:rPr>
              <a:t>- </a:t>
            </a: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Hannover Messe (Industrieschau)</a:t>
            </a:r>
          </a:p>
          <a:p>
            <a:pPr marL="0" indent="0">
              <a:buNone/>
            </a:pPr>
            <a:r>
              <a:rPr lang="de-D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CeBIT (Messe für Informationstechnologie)</a:t>
            </a:r>
          </a:p>
          <a:p>
            <a:pPr marL="45720" indent="0">
              <a:buNone/>
            </a:pP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FDD56920-8371-432D-8E57-D31443014166}"/>
              </a:ext>
            </a:extLst>
          </p:cNvPr>
          <p:cNvSpPr txBox="1"/>
          <p:nvPr/>
        </p:nvSpPr>
        <p:spPr>
          <a:xfrm>
            <a:off x="3936816" y="3682913"/>
            <a:ext cx="7304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s-ES" sz="4400" b="1" dirty="0">
                <a:latin typeface="Calibri" panose="020F0502020204030204" pitchFamily="34" charset="0"/>
                <a:cs typeface="Calibri" panose="020F0502020204030204" pitchFamily="34" charset="0"/>
              </a:rPr>
              <a:t>AUTOMOBILWIRTSCHAFT</a:t>
            </a:r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DEDA4759-A5E2-4ACC-B32B-B2289077FB79}"/>
              </a:ext>
            </a:extLst>
          </p:cNvPr>
          <p:cNvSpPr txBox="1">
            <a:spLocks/>
          </p:cNvSpPr>
          <p:nvPr/>
        </p:nvSpPr>
        <p:spPr>
          <a:xfrm>
            <a:off x="4266179" y="4686723"/>
            <a:ext cx="9872871" cy="1512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it-IT" dirty="0">
                <a:solidFill>
                  <a:schemeClr val="tx1"/>
                </a:solidFill>
              </a:rPr>
              <a:t>  - </a:t>
            </a:r>
            <a:r>
              <a:rPr lang="it-IT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Hannover</a:t>
            </a:r>
          </a:p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Braunschweig </a:t>
            </a:r>
            <a:endParaRPr lang="it-IT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" indent="0">
              <a:buNone/>
            </a:pPr>
            <a:r>
              <a:rPr lang="de-DE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Wolfsburg</a:t>
            </a:r>
            <a:endParaRPr lang="it-IT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Tx/>
              <a:buChar char="-"/>
            </a:pPr>
            <a:endParaRPr lang="de-DE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984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B913B3-F04A-4957-AF6C-B9D3AD4DF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de-DE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ENERGIEWIRTSCHAFT</a:t>
            </a:r>
            <a:r>
              <a:rPr lang="de-DE" sz="4000" b="1" dirty="0">
                <a:solidFill>
                  <a:schemeClr val="tx1"/>
                </a:solidFill>
              </a:rPr>
              <a:t> </a:t>
            </a:r>
            <a:endParaRPr lang="es-ES" sz="40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7">
            <a:extLst>
              <a:ext uri="{FF2B5EF4-FFF2-40B4-BE49-F238E27FC236}">
                <a16:creationId xmlns:a16="http://schemas.microsoft.com/office/drawing/2014/main" id="{11E91CDB-E403-4AC3-A834-4F4B56F97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DE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Deutsches Zentrum für die Herstellung von Windenergieanlagen</a:t>
            </a:r>
          </a:p>
        </p:txBody>
      </p:sp>
      <p:pic>
        <p:nvPicPr>
          <p:cNvPr id="5" name="Immagine 4" descr="Immagine che contiene cielo, esterni, terra, oggetto da esterni&#10;&#10;Descrizione generata automaticamente">
            <a:extLst>
              <a:ext uri="{FF2B5EF4-FFF2-40B4-BE49-F238E27FC236}">
                <a16:creationId xmlns:a16="http://schemas.microsoft.com/office/drawing/2014/main" id="{BC0DEC49-07AA-456E-8760-8D10396A6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0" r="11367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028079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483</Words>
  <Application>Microsoft Office PowerPoint</Application>
  <PresentationFormat>Widescreen</PresentationFormat>
  <Paragraphs>173</Paragraphs>
  <Slides>21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6" baseType="lpstr">
      <vt:lpstr>Abadi</vt:lpstr>
      <vt:lpstr>Calibri</vt:lpstr>
      <vt:lpstr>Corbel</vt:lpstr>
      <vt:lpstr>Wingdings</vt:lpstr>
      <vt:lpstr>Base</vt:lpstr>
      <vt:lpstr>NIEDERSACHSEN</vt:lpstr>
      <vt:lpstr>GRENZEN</vt:lpstr>
      <vt:lpstr>EIN ÜBERBLICK ÜBER NIEDERSACHSEN</vt:lpstr>
      <vt:lpstr>LANDSCHAFTEN</vt:lpstr>
      <vt:lpstr>GEOGRAFIE</vt:lpstr>
      <vt:lpstr>OSTFRIESISCHE INSELN</vt:lpstr>
      <vt:lpstr>WIRTSCHAFT</vt:lpstr>
      <vt:lpstr>MESSEN</vt:lpstr>
      <vt:lpstr>ENERGIEWIRTSCHAFT </vt:lpstr>
      <vt:lpstr>DAS WATTENMEER </vt:lpstr>
      <vt:lpstr>„Nichts bleibt wie es ist. Das Wattenmeer verändert ständig sein Gesicht.“</vt:lpstr>
      <vt:lpstr>DIE LANDSCHAFT </vt:lpstr>
      <vt:lpstr>DAS ÖKOSYSTEM: die TIERWELT </vt:lpstr>
      <vt:lpstr>DAS ÖKOSYSTEM: DIE PFLANZENWELT</vt:lpstr>
      <vt:lpstr>Presentazione standard di PowerPoint</vt:lpstr>
      <vt:lpstr>WATTENMEER UND LITERATUR</vt:lpstr>
      <vt:lpstr>LITERARISCHE WATTFÜHRUNGEN</vt:lpstr>
      <vt:lpstr>„MEERESSTRAND“ </vt:lpstr>
      <vt:lpstr>„DIE FLUT IST PÜNKTLICH“ </vt:lpstr>
      <vt:lpstr> DIE VERFILMUNG 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NIEDERSACHSEN</dc:title>
  <dc:creator>GREGORI SARA [SL0101999]</dc:creator>
  <cp:lastModifiedBy>Sieglinde Kofler</cp:lastModifiedBy>
  <cp:revision>10</cp:revision>
  <dcterms:created xsi:type="dcterms:W3CDTF">2020-12-08T11:43:48Z</dcterms:created>
  <dcterms:modified xsi:type="dcterms:W3CDTF">2020-12-14T10:52:51Z</dcterms:modified>
</cp:coreProperties>
</file>