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5" r:id="rId11"/>
    <p:sldId id="264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D7CF0-B9FC-4D82-BD60-DCE20631626D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08580-4134-4E3A-A544-5C58B4148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46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55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5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53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8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0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1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6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7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58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B801D-7E29-4F86-A2BA-9E76CEC4EC99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D97F8-D537-4556-BF0A-236E2419D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--Sd4xH9Z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15159"/>
            <a:ext cx="7772400" cy="1470025"/>
          </a:xfrm>
        </p:spPr>
        <p:txBody>
          <a:bodyPr>
            <a:normAutofit/>
          </a:bodyPr>
          <a:lstStyle/>
          <a:p>
            <a:r>
              <a:rPr lang="it-IT" dirty="0" smtClean="0"/>
              <a:t>Robot Operating System</a:t>
            </a:r>
            <a:br>
              <a:rPr lang="it-IT" dirty="0" smtClean="0"/>
            </a:br>
            <a:r>
              <a:rPr lang="it-IT" dirty="0" smtClean="0"/>
              <a:t>ROS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0536"/>
            <a:ext cx="6400800" cy="1752600"/>
          </a:xfrm>
        </p:spPr>
        <p:txBody>
          <a:bodyPr/>
          <a:lstStyle/>
          <a:p>
            <a:r>
              <a:rPr lang="it-IT" dirty="0" smtClean="0"/>
              <a:t>Special Machineries and Processes</a:t>
            </a:r>
            <a:endParaRPr lang="it-IT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7164288" y="409009"/>
            <a:ext cx="1580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a.a. </a:t>
            </a:r>
            <a:r>
              <a:rPr lang="it-IT" smtClean="0"/>
              <a:t>2019-2020</a:t>
            </a:r>
            <a:endParaRPr lang="it-IT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2441"/>
            <a:ext cx="4114800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024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ROS structure</a:t>
            </a:r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08312"/>
            <a:ext cx="66865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628800"/>
            <a:ext cx="3600400" cy="23083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The master node </a:t>
            </a:r>
            <a:r>
              <a:rPr lang="it-IT" sz="2400" b="1" dirty="0" smtClean="0"/>
              <a:t>coordinates</a:t>
            </a:r>
            <a:r>
              <a:rPr lang="it-IT" sz="2400" dirty="0" smtClean="0"/>
              <a:t> all other nodes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All nodes </a:t>
            </a:r>
            <a:r>
              <a:rPr lang="it-IT" sz="2400" b="1" dirty="0" smtClean="0"/>
              <a:t>register</a:t>
            </a:r>
            <a:r>
              <a:rPr lang="it-IT" sz="2400" dirty="0" smtClean="0"/>
              <a:t> with the master at startup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20632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ROS structure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15219"/>
            <a:ext cx="6667500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71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ROS nodes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Single-purposed executable programs</a:t>
            </a:r>
          </a:p>
          <a:p>
            <a:pPr lvl="1"/>
            <a:r>
              <a:rPr lang="en-US" dirty="0" smtClean="0"/>
              <a:t>Sensor drivers, </a:t>
            </a:r>
            <a:r>
              <a:rPr lang="en-US" dirty="0"/>
              <a:t>actuator </a:t>
            </a:r>
            <a:r>
              <a:rPr lang="en-US" dirty="0" smtClean="0"/>
              <a:t>drivers, </a:t>
            </a:r>
            <a:r>
              <a:rPr lang="en-US" dirty="0"/>
              <a:t>mapper, planner, </a:t>
            </a:r>
            <a:r>
              <a:rPr lang="en-US" dirty="0" smtClean="0"/>
              <a:t>User Interfaces, …</a:t>
            </a:r>
            <a:endParaRPr lang="en-US" dirty="0"/>
          </a:p>
          <a:p>
            <a:r>
              <a:rPr lang="en-US" dirty="0"/>
              <a:t>Individually </a:t>
            </a:r>
            <a:r>
              <a:rPr lang="en-US" b="1" dirty="0"/>
              <a:t>compiled</a:t>
            </a:r>
            <a:r>
              <a:rPr lang="en-US" dirty="0"/>
              <a:t>, </a:t>
            </a:r>
            <a:r>
              <a:rPr lang="en-US" b="1" dirty="0"/>
              <a:t>executed</a:t>
            </a:r>
            <a:r>
              <a:rPr lang="en-US" dirty="0"/>
              <a:t>, and </a:t>
            </a:r>
            <a:r>
              <a:rPr lang="en-US" b="1" dirty="0"/>
              <a:t>managed </a:t>
            </a:r>
          </a:p>
          <a:p>
            <a:r>
              <a:rPr lang="en-US" dirty="0"/>
              <a:t>Nodes are written using a ROS client library</a:t>
            </a:r>
          </a:p>
          <a:p>
            <a:pPr lvl="1"/>
            <a:r>
              <a:rPr lang="en-US" b="1" dirty="0" err="1"/>
              <a:t>roscpp</a:t>
            </a:r>
            <a:r>
              <a:rPr lang="en-US" dirty="0"/>
              <a:t> – C++ client library</a:t>
            </a:r>
          </a:p>
          <a:p>
            <a:pPr lvl="1"/>
            <a:r>
              <a:rPr lang="en-US" b="1" dirty="0" err="1"/>
              <a:t>rospy</a:t>
            </a:r>
            <a:r>
              <a:rPr lang="en-US" dirty="0"/>
              <a:t> – python client library</a:t>
            </a:r>
          </a:p>
          <a:p>
            <a:r>
              <a:rPr lang="en-US" dirty="0"/>
              <a:t>Nodes can </a:t>
            </a:r>
            <a:r>
              <a:rPr lang="en-US" b="1" dirty="0">
                <a:solidFill>
                  <a:srgbClr val="0070C0"/>
                </a:solidFill>
              </a:rPr>
              <a:t>publish</a:t>
            </a:r>
            <a:r>
              <a:rPr lang="en-US" dirty="0"/>
              <a:t> or </a:t>
            </a:r>
            <a:r>
              <a:rPr lang="en-US" b="1" dirty="0">
                <a:solidFill>
                  <a:srgbClr val="FF0000"/>
                </a:solidFill>
              </a:rPr>
              <a:t>subscribe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a </a:t>
            </a:r>
            <a:r>
              <a:rPr lang="en-US" b="1" dirty="0">
                <a:solidFill>
                  <a:srgbClr val="7030A0"/>
                </a:solidFill>
              </a:rPr>
              <a:t>Topic</a:t>
            </a:r>
          </a:p>
          <a:p>
            <a:r>
              <a:rPr lang="en-US" dirty="0"/>
              <a:t>Nodes can also provide or use a </a:t>
            </a:r>
            <a:r>
              <a:rPr lang="en-US" b="1" dirty="0">
                <a:solidFill>
                  <a:srgbClr val="00B050"/>
                </a:solidFill>
              </a:rPr>
              <a:t>Service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810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ROS Topics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 smtClean="0"/>
              <a:t>A </a:t>
            </a:r>
            <a:r>
              <a:rPr lang="en-US" sz="3000" b="1" dirty="0"/>
              <a:t>stream of messages with a defined type </a:t>
            </a:r>
          </a:p>
          <a:p>
            <a:pPr marL="457200" lvl="1" indent="0">
              <a:buNone/>
            </a:pPr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b="1" dirty="0"/>
              <a:t>L</a:t>
            </a:r>
            <a:r>
              <a:rPr lang="en-US" b="1" dirty="0" smtClean="0"/>
              <a:t>aser </a:t>
            </a:r>
            <a:r>
              <a:rPr lang="en-US" b="1" dirty="0"/>
              <a:t>range-finder </a:t>
            </a:r>
            <a:r>
              <a:rPr lang="en-US" b="1" dirty="0" smtClean="0">
                <a:solidFill>
                  <a:srgbClr val="0070C0"/>
                </a:solidFill>
              </a:rPr>
              <a:t>sends data</a:t>
            </a:r>
            <a:r>
              <a:rPr lang="en-US" dirty="0" smtClean="0"/>
              <a:t> on </a:t>
            </a:r>
            <a:r>
              <a:rPr lang="en-US" dirty="0"/>
              <a:t>a </a:t>
            </a:r>
            <a:r>
              <a:rPr lang="en-US" b="1" dirty="0">
                <a:solidFill>
                  <a:srgbClr val="7030A0"/>
                </a:solidFill>
              </a:rPr>
              <a:t>topic</a:t>
            </a:r>
            <a:r>
              <a:rPr lang="en-US" dirty="0">
                <a:solidFill>
                  <a:srgbClr val="7030A0"/>
                </a:solidFill>
              </a:rPr>
              <a:t> called </a:t>
            </a:r>
            <a:r>
              <a:rPr lang="en-US" i="1" dirty="0">
                <a:solidFill>
                  <a:srgbClr val="7030A0"/>
                </a:solidFill>
              </a:rPr>
              <a:t>scan</a:t>
            </a:r>
            <a:r>
              <a:rPr lang="en-US"/>
              <a:t>, </a:t>
            </a:r>
            <a:r>
              <a:rPr lang="en-US" smtClean="0"/>
              <a:t>with </a:t>
            </a:r>
            <a:r>
              <a:rPr lang="en-US" i="1"/>
              <a:t>message </a:t>
            </a:r>
            <a:r>
              <a:rPr lang="en-US" i="1" smtClean="0"/>
              <a:t>type: </a:t>
            </a:r>
            <a:r>
              <a:rPr lang="en-US" smtClean="0"/>
              <a:t>“</a:t>
            </a:r>
            <a:r>
              <a:rPr lang="en-US" dirty="0" err="1" smtClean="0"/>
              <a:t>LaserScan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sz="3000" dirty="0"/>
              <a:t>Nodes communicate with each other by </a:t>
            </a:r>
            <a:r>
              <a:rPr lang="en-US" sz="3000" b="1" dirty="0">
                <a:solidFill>
                  <a:srgbClr val="0070C0"/>
                </a:solidFill>
              </a:rPr>
              <a:t>publishing messages</a:t>
            </a:r>
            <a:r>
              <a:rPr lang="en-US" sz="3000" dirty="0"/>
              <a:t> to </a:t>
            </a:r>
            <a:r>
              <a:rPr lang="en-US" sz="3000" b="1" dirty="0">
                <a:solidFill>
                  <a:srgbClr val="7030A0"/>
                </a:solidFill>
              </a:rPr>
              <a:t>topics</a:t>
            </a:r>
          </a:p>
          <a:p>
            <a:r>
              <a:rPr lang="en-US" sz="3000" dirty="0"/>
              <a:t>Publish/Subscribe </a:t>
            </a:r>
            <a:r>
              <a:rPr lang="en-US" sz="3000" dirty="0" smtClean="0"/>
              <a:t>model:</a:t>
            </a:r>
          </a:p>
          <a:p>
            <a:pPr marL="457200" lvl="1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1-to-N broadcasting</a:t>
            </a:r>
            <a:endParaRPr lang="en-US" sz="2600" b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738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ROS Topics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Example:</a:t>
            </a:r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1838613" y="2368990"/>
            <a:ext cx="1325812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Left camera</a:t>
            </a:r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5472008" y="4437112"/>
            <a:ext cx="1548264" cy="715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Stereoscopy</a:t>
            </a:r>
          </a:p>
          <a:p>
            <a:pPr algn="ctr"/>
            <a:r>
              <a:rPr lang="it-IT" dirty="0" smtClean="0"/>
              <a:t>3D Processing</a:t>
            </a:r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1838613" y="5373216"/>
            <a:ext cx="1427797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Path-planner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1838613" y="3025230"/>
            <a:ext cx="1440739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Right camera</a:t>
            </a:r>
            <a:endParaRPr lang="it-IT" dirty="0"/>
          </a:p>
        </p:txBody>
      </p:sp>
      <p:cxnSp>
        <p:nvCxnSpPr>
          <p:cNvPr id="18" name="Curved Connector 17"/>
          <p:cNvCxnSpPr>
            <a:stCxn id="4" idx="3"/>
            <a:endCxn id="6" idx="1"/>
          </p:cNvCxnSpPr>
          <p:nvPr/>
        </p:nvCxnSpPr>
        <p:spPr>
          <a:xfrm>
            <a:off x="3164425" y="2573302"/>
            <a:ext cx="1044810" cy="801821"/>
          </a:xfrm>
          <a:prstGeom prst="curvedConnector3">
            <a:avLst>
              <a:gd name="adj1" fmla="val 50000"/>
            </a:avLst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9" idx="3"/>
            <a:endCxn id="6" idx="1"/>
          </p:cNvCxnSpPr>
          <p:nvPr/>
        </p:nvCxnSpPr>
        <p:spPr>
          <a:xfrm>
            <a:off x="3279352" y="3229542"/>
            <a:ext cx="929883" cy="145581"/>
          </a:xfrm>
          <a:prstGeom prst="curvedConnector3">
            <a:avLst>
              <a:gd name="adj1" fmla="val 50000"/>
            </a:avLst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09235" y="3190457"/>
            <a:ext cx="1444947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Topic: </a:t>
            </a:r>
            <a:r>
              <a:rPr lang="it-IT" b="1" dirty="0">
                <a:solidFill>
                  <a:srgbClr val="7030A0"/>
                </a:solidFill>
              </a:rPr>
              <a:t>/vision</a:t>
            </a:r>
            <a:endParaRPr lang="it-IT" dirty="0"/>
          </a:p>
        </p:txBody>
      </p:sp>
      <p:cxnSp>
        <p:nvCxnSpPr>
          <p:cNvPr id="27" name="Curved Connector 26"/>
          <p:cNvCxnSpPr>
            <a:stCxn id="7" idx="1"/>
            <a:endCxn id="30" idx="3"/>
          </p:cNvCxnSpPr>
          <p:nvPr/>
        </p:nvCxnSpPr>
        <p:spPr>
          <a:xfrm rot="10800000" flipV="1">
            <a:off x="4910902" y="4794656"/>
            <a:ext cx="561107" cy="105861"/>
          </a:xfrm>
          <a:prstGeom prst="curvedConnector3">
            <a:avLst>
              <a:gd name="adj1" fmla="val 50000"/>
            </a:avLst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00606" y="4715852"/>
            <a:ext cx="1310295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Topic: </a:t>
            </a:r>
            <a:r>
              <a:rPr lang="it-IT" b="1" dirty="0">
                <a:solidFill>
                  <a:srgbClr val="7030A0"/>
                </a:solidFill>
              </a:rPr>
              <a:t>/map</a:t>
            </a:r>
            <a:endParaRPr lang="it-IT" dirty="0"/>
          </a:p>
        </p:txBody>
      </p:sp>
      <p:sp>
        <p:nvSpPr>
          <p:cNvPr id="31" name="TextBox 30"/>
          <p:cNvSpPr txBox="1"/>
          <p:nvPr/>
        </p:nvSpPr>
        <p:spPr>
          <a:xfrm>
            <a:off x="4209235" y="2111637"/>
            <a:ext cx="216023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Camera nodes </a:t>
            </a:r>
            <a:r>
              <a:rPr lang="it-IT" b="1" dirty="0" smtClean="0">
                <a:solidFill>
                  <a:srgbClr val="0070C0"/>
                </a:solidFill>
              </a:rPr>
              <a:t>publish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image data to topic </a:t>
            </a:r>
            <a:r>
              <a:rPr lang="it-IT" b="1" dirty="0" smtClean="0">
                <a:solidFill>
                  <a:srgbClr val="7030A0"/>
                </a:solidFill>
              </a:rPr>
              <a:t>/vision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88724" y="3501008"/>
            <a:ext cx="2503756" cy="6542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Stereo node </a:t>
            </a:r>
            <a:r>
              <a:rPr lang="it-IT" b="1" dirty="0" smtClean="0">
                <a:solidFill>
                  <a:srgbClr val="FF0000"/>
                </a:solidFill>
              </a:rPr>
              <a:t>subscribes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to topic </a:t>
            </a:r>
            <a:r>
              <a:rPr lang="it-IT" b="1" dirty="0">
                <a:solidFill>
                  <a:srgbClr val="7030A0"/>
                </a:solidFill>
              </a:rPr>
              <a:t>/vision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72008" y="5250379"/>
            <a:ext cx="250375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Stereo node </a:t>
            </a:r>
            <a:r>
              <a:rPr lang="it-IT" b="1" dirty="0" smtClean="0">
                <a:solidFill>
                  <a:srgbClr val="0070C0"/>
                </a:solidFill>
              </a:rPr>
              <a:t>publishes</a:t>
            </a:r>
            <a:r>
              <a:rPr lang="it-IT" dirty="0" smtClean="0"/>
              <a:t> 3D data of map to topic </a:t>
            </a:r>
            <a:r>
              <a:rPr lang="it-IT" b="1" dirty="0" smtClean="0">
                <a:solidFill>
                  <a:srgbClr val="7030A0"/>
                </a:solidFill>
              </a:rPr>
              <a:t>/map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2375" y="5877272"/>
            <a:ext cx="302954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Path-planner node </a:t>
            </a:r>
            <a:r>
              <a:rPr lang="it-IT" b="1" dirty="0">
                <a:solidFill>
                  <a:srgbClr val="FF0000"/>
                </a:solidFill>
              </a:rPr>
              <a:t>subscribes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to </a:t>
            </a:r>
            <a:r>
              <a:rPr lang="it-IT" dirty="0" smtClean="0"/>
              <a:t>topic </a:t>
            </a:r>
            <a:r>
              <a:rPr lang="it-IT" b="1" dirty="0">
                <a:solidFill>
                  <a:srgbClr val="7030A0"/>
                </a:solidFill>
              </a:rPr>
              <a:t>/</a:t>
            </a:r>
            <a:r>
              <a:rPr lang="it-IT" b="1" dirty="0" smtClean="0">
                <a:solidFill>
                  <a:srgbClr val="7030A0"/>
                </a:solidFill>
              </a:rPr>
              <a:t>map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17630" y="6505599"/>
            <a:ext cx="4070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Eventually, the path-planner commands the motors...</a:t>
            </a:r>
            <a:endParaRPr lang="it-IT" sz="1400" dirty="0"/>
          </a:p>
        </p:txBody>
      </p:sp>
      <p:cxnSp>
        <p:nvCxnSpPr>
          <p:cNvPr id="22" name="Curved Connector 21"/>
          <p:cNvCxnSpPr>
            <a:stCxn id="6" idx="3"/>
            <a:endCxn id="7" idx="0"/>
          </p:cNvCxnSpPr>
          <p:nvPr/>
        </p:nvCxnSpPr>
        <p:spPr>
          <a:xfrm>
            <a:off x="5654182" y="3375123"/>
            <a:ext cx="591958" cy="1061989"/>
          </a:xfrm>
          <a:prstGeom prst="curvedConnector2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30" idx="1"/>
            <a:endCxn id="8" idx="3"/>
          </p:cNvCxnSpPr>
          <p:nvPr/>
        </p:nvCxnSpPr>
        <p:spPr>
          <a:xfrm rot="10800000" flipV="1">
            <a:off x="3266410" y="4900518"/>
            <a:ext cx="334196" cy="677010"/>
          </a:xfrm>
          <a:prstGeom prst="curvedConnector3">
            <a:avLst>
              <a:gd name="adj1" fmla="val 50000"/>
            </a:avLst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63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418" y1="5699" x2="8754" y2="19171"/>
                        <a14:foregroundMark x1="28635" y1="11399" x2="3412" y2="24870"/>
                        <a14:foregroundMark x1="4006" y1="7772" x2="32344" y2="6218"/>
                        <a14:foregroundMark x1="29822" y1="13990" x2="8605" y2="11140"/>
                        <a14:foregroundMark x1="7567" y1="21244" x2="32789" y2="23575"/>
                        <a14:foregroundMark x1="65579" y1="8031" x2="92285" y2="9067"/>
                        <a14:foregroundMark x1="91840" y1="16839" x2="67507" y2="11140"/>
                        <a14:foregroundMark x1="68546" y1="21762" x2="91988" y2="20207"/>
                        <a14:foregroundMark x1="39169" y1="32383" x2="58012" y2="61140"/>
                        <a14:foregroundMark x1="47181" y1="69948" x2="4748" y2="92746"/>
                        <a14:foregroundMark x1="4599" y1="72798" x2="47033" y2="95078"/>
                        <a14:foregroundMark x1="39318" y1="35492" x2="41988" y2="59326"/>
                        <a14:foregroundMark x1="69288" y1="33420" x2="64540" y2="5181"/>
                        <a14:foregroundMark x1="83531" y1="33938" x2="74481" y2="11917"/>
                        <a14:foregroundMark x1="92136" y1="35233" x2="87537" y2="16321"/>
                        <a14:foregroundMark x1="12760" y1="3368" x2="71365" y2="2332"/>
                        <a14:foregroundMark x1="34125" y1="29016" x2="69436" y2="28497"/>
                        <a14:backgroundMark x1="35312" y1="5181" x2="35460" y2="25648"/>
                        <a14:backgroundMark x1="36053" y1="25648" x2="62760" y2="26425"/>
                        <a14:backgroundMark x1="62760" y1="25907" x2="62908" y2="4663"/>
                        <a14:backgroundMark x1="62315" y1="4922" x2="36053" y2="56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52936"/>
            <a:ext cx="641985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ROS Services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en-GB" dirty="0" smtClean="0"/>
              <a:t>Used for </a:t>
            </a:r>
            <a:r>
              <a:rPr lang="en-GB" b="1" dirty="0" smtClean="0"/>
              <a:t>request/response</a:t>
            </a:r>
            <a:r>
              <a:rPr lang="en-GB" dirty="0" smtClean="0"/>
              <a:t> communication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32642" l="0" r="100000">
                        <a14:foregroundMark x1="742" y1="1813" x2="1039" y2="25389"/>
                        <a14:foregroundMark x1="2819" y1="26166" x2="94659" y2="26166"/>
                        <a14:foregroundMark x1="95104" y1="25648" x2="95401" y2="0"/>
                        <a14:foregroundMark x1="94659" y1="26943" x2="99852" y2="24611"/>
                        <a14:foregroundMark x1="94955" y1="27202" x2="99703" y2="26166"/>
                        <a14:foregroundMark x1="97033" y1="17358" x2="97033" y2="17358"/>
                        <a14:foregroundMark x1="97478" y1="3627" x2="97478" y2="3627"/>
                        <a14:foregroundMark x1="96884" y1="24611" x2="97329" y2="259"/>
                        <a14:foregroundMark x1="93620" y1="1813" x2="2522" y2="2332"/>
                        <a14:foregroundMark x1="35608" y1="13731" x2="63798" y2="15544"/>
                        <a14:foregroundMark x1="47478" y1="6995" x2="45846" y2="22539"/>
                        <a14:foregroundMark x1="52522" y1="6477" x2="54748" y2="25907"/>
                        <a14:foregroundMark x1="57122" y1="10104" x2="37834" y2="7254"/>
                        <a14:foregroundMark x1="3412" y1="24352" x2="0" y2="284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8934"/>
          <a:stretch/>
        </p:blipFill>
        <p:spPr bwMode="auto">
          <a:xfrm>
            <a:off x="1403648" y="2852936"/>
            <a:ext cx="6419850" cy="114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4316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2" y="1628800"/>
            <a:ext cx="6048674" cy="15121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Client-server communication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3" y="3284984"/>
            <a:ext cx="6048674" cy="3168352"/>
          </a:xfrm>
          <a:prstGeom prst="roundRect">
            <a:avLst>
              <a:gd name="adj" fmla="val 704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none" rtlCol="0" anchor="b">
            <a:no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1-N broadcast communication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/ Services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275856" y="2492896"/>
            <a:ext cx="25922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51759" y="2437844"/>
            <a:ext cx="1169746" cy="4944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it-IT" dirty="0" smtClean="0"/>
              <a:t>Node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6192180" y="2437844"/>
            <a:ext cx="1169746" cy="4944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it-IT" dirty="0" smtClean="0"/>
              <a:t>Node</a:t>
            </a:r>
            <a:endParaRPr lang="it-IT" dirty="0"/>
          </a:p>
        </p:txBody>
      </p:sp>
      <p:sp>
        <p:nvSpPr>
          <p:cNvPr id="10" name="Rectangle 9"/>
          <p:cNvSpPr/>
          <p:nvPr/>
        </p:nvSpPr>
        <p:spPr>
          <a:xfrm>
            <a:off x="3287774" y="2505041"/>
            <a:ext cx="25922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Service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51759" y="3843177"/>
            <a:ext cx="1169746" cy="4944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it-IT" dirty="0" smtClean="0"/>
              <a:t>Node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1751759" y="5067313"/>
            <a:ext cx="1169746" cy="4944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it-IT" dirty="0" smtClean="0"/>
              <a:t>Node</a:t>
            </a:r>
            <a:endParaRPr lang="it-IT" dirty="0"/>
          </a:p>
        </p:txBody>
      </p:sp>
      <p:sp>
        <p:nvSpPr>
          <p:cNvPr id="13" name="TextBox 12"/>
          <p:cNvSpPr txBox="1"/>
          <p:nvPr/>
        </p:nvSpPr>
        <p:spPr>
          <a:xfrm>
            <a:off x="6192180" y="3843177"/>
            <a:ext cx="1169746" cy="4944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it-IT" dirty="0" smtClean="0"/>
              <a:t>Node</a:t>
            </a:r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6192180" y="5067313"/>
            <a:ext cx="1169746" cy="4944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it-IT" dirty="0" smtClean="0"/>
              <a:t>Node</a:t>
            </a:r>
            <a:endParaRPr lang="it-IT" dirty="0"/>
          </a:p>
        </p:txBody>
      </p:sp>
      <p:sp>
        <p:nvSpPr>
          <p:cNvPr id="15" name="Snip Diagonal Corner Rectangle 14"/>
          <p:cNvSpPr/>
          <p:nvPr/>
        </p:nvSpPr>
        <p:spPr>
          <a:xfrm>
            <a:off x="3918791" y="4404004"/>
            <a:ext cx="1330253" cy="6811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Topic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483768" y="4566018"/>
            <a:ext cx="1000659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Publication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0112" y="4561383"/>
            <a:ext cx="1090298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Subscription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12" idx="3"/>
            <a:endCxn id="15" idx="2"/>
          </p:cNvCxnSpPr>
          <p:nvPr/>
        </p:nvCxnSpPr>
        <p:spPr>
          <a:xfrm flipV="1">
            <a:off x="2921505" y="4744594"/>
            <a:ext cx="997286" cy="5699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5" idx="2"/>
          </p:cNvCxnSpPr>
          <p:nvPr/>
        </p:nvCxnSpPr>
        <p:spPr>
          <a:xfrm>
            <a:off x="2921505" y="4090394"/>
            <a:ext cx="997286" cy="654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  <a:endCxn id="15" idx="2"/>
          </p:cNvCxnSpPr>
          <p:nvPr/>
        </p:nvCxnSpPr>
        <p:spPr>
          <a:xfrm>
            <a:off x="2336632" y="2932278"/>
            <a:ext cx="1582159" cy="181231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0"/>
            <a:endCxn id="13" idx="1"/>
          </p:cNvCxnSpPr>
          <p:nvPr/>
        </p:nvCxnSpPr>
        <p:spPr>
          <a:xfrm flipV="1">
            <a:off x="5249044" y="4090394"/>
            <a:ext cx="943136" cy="654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" idx="0"/>
            <a:endCxn id="14" idx="1"/>
          </p:cNvCxnSpPr>
          <p:nvPr/>
        </p:nvCxnSpPr>
        <p:spPr>
          <a:xfrm>
            <a:off x="5249044" y="4744594"/>
            <a:ext cx="943136" cy="56993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  <a:endCxn id="9" idx="1"/>
          </p:cNvCxnSpPr>
          <p:nvPr/>
        </p:nvCxnSpPr>
        <p:spPr>
          <a:xfrm>
            <a:off x="5880062" y="2685061"/>
            <a:ext cx="31211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3"/>
            <a:endCxn id="10" idx="1"/>
          </p:cNvCxnSpPr>
          <p:nvPr/>
        </p:nvCxnSpPr>
        <p:spPr>
          <a:xfrm>
            <a:off x="2921505" y="2685061"/>
            <a:ext cx="36626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2240" y="1092465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Comparison: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81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Rviz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3D </a:t>
            </a:r>
            <a:r>
              <a:rPr lang="en-GB" b="1" dirty="0" smtClean="0"/>
              <a:t>visualization tool</a:t>
            </a:r>
            <a:r>
              <a:rPr lang="en-GB" dirty="0" smtClean="0"/>
              <a:t> for ROS</a:t>
            </a:r>
          </a:p>
          <a:p>
            <a:pPr lvl="1"/>
            <a:r>
              <a:rPr lang="en-GB" dirty="0" smtClean="0"/>
              <a:t>Allows visualization of robot frame</a:t>
            </a:r>
          </a:p>
          <a:p>
            <a:pPr lvl="1"/>
            <a:r>
              <a:rPr lang="en-GB" dirty="0" smtClean="0"/>
              <a:t>Frames of reference</a:t>
            </a:r>
          </a:p>
          <a:p>
            <a:pPr lvl="1"/>
            <a:r>
              <a:rPr lang="en-GB" dirty="0" smtClean="0"/>
              <a:t>Path/trajectories</a:t>
            </a:r>
          </a:p>
          <a:p>
            <a:pPr lvl="1"/>
            <a:r>
              <a:rPr lang="en-GB" dirty="0" smtClean="0"/>
              <a:t>Objects</a:t>
            </a:r>
          </a:p>
          <a:p>
            <a:pPr lvl="1"/>
            <a:r>
              <a:rPr lang="en-GB" dirty="0" smtClean="0"/>
              <a:t>Vision output</a:t>
            </a:r>
          </a:p>
          <a:p>
            <a:r>
              <a:rPr lang="en-GB" dirty="0" smtClean="0">
                <a:hlinkClick r:id="rId2"/>
              </a:rPr>
              <a:t>Video RVIZ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88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Introduction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ROS</a:t>
            </a:r>
            <a:r>
              <a:rPr lang="it-IT" dirty="0" smtClean="0">
                <a:solidFill>
                  <a:srgbClr val="0070C0"/>
                </a:solidFill>
              </a:rPr>
              <a:t>: Robot Operating System</a:t>
            </a:r>
          </a:p>
          <a:p>
            <a:endParaRPr lang="it-IT" dirty="0" smtClean="0"/>
          </a:p>
          <a:p>
            <a:r>
              <a:rPr lang="it-IT" dirty="0" smtClean="0"/>
              <a:t>A set of </a:t>
            </a:r>
            <a:r>
              <a:rPr lang="it-IT" b="1" dirty="0" smtClean="0"/>
              <a:t>libraries</a:t>
            </a:r>
            <a:r>
              <a:rPr lang="it-IT" dirty="0" smtClean="0"/>
              <a:t> to build robot applications</a:t>
            </a:r>
          </a:p>
          <a:p>
            <a:pPr lvl="1"/>
            <a:r>
              <a:rPr lang="it-IT" b="1" dirty="0" smtClean="0"/>
              <a:t>Hardware</a:t>
            </a:r>
            <a:r>
              <a:rPr lang="it-IT" dirty="0" smtClean="0"/>
              <a:t> control (actuators, sensors, ...)</a:t>
            </a:r>
          </a:p>
          <a:p>
            <a:pPr lvl="1"/>
            <a:r>
              <a:rPr lang="it-IT" b="1" dirty="0" smtClean="0"/>
              <a:t>Software</a:t>
            </a:r>
            <a:r>
              <a:rPr lang="it-IT" dirty="0" smtClean="0"/>
              <a:t> control (navigation, mapping, ...)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Features</a:t>
            </a:r>
          </a:p>
          <a:p>
            <a:pPr lvl="1"/>
            <a:r>
              <a:rPr lang="it-IT" dirty="0" smtClean="0"/>
              <a:t>Wide variety of platforms</a:t>
            </a:r>
          </a:p>
          <a:p>
            <a:pPr lvl="1"/>
            <a:r>
              <a:rPr lang="it-IT" dirty="0" smtClean="0"/>
              <a:t>Flexible</a:t>
            </a:r>
          </a:p>
          <a:p>
            <a:pPr lvl="1"/>
            <a:r>
              <a:rPr lang="it-IT" dirty="0" smtClean="0"/>
              <a:t>Distributed</a:t>
            </a:r>
          </a:p>
          <a:p>
            <a:endParaRPr lang="it-IT" dirty="0"/>
          </a:p>
        </p:txBody>
      </p:sp>
      <p:sp>
        <p:nvSpPr>
          <p:cNvPr id="4" name="AutoShape 4" descr="Image result for ros nodes"/>
          <p:cNvSpPr>
            <a:spLocks noChangeAspect="1" noChangeArrowheads="1"/>
          </p:cNvSpPr>
          <p:nvPr/>
        </p:nvSpPr>
        <p:spPr bwMode="auto">
          <a:xfrm>
            <a:off x="155575" y="-1790700"/>
            <a:ext cx="73342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089" y="390881"/>
            <a:ext cx="2088232" cy="20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67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History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Originally developed in 2007 at the </a:t>
            </a:r>
            <a:r>
              <a:rPr lang="it-IT" b="1" dirty="0"/>
              <a:t>Stanford Artificial Intelligence Laboratory </a:t>
            </a:r>
            <a:r>
              <a:rPr lang="it-IT" dirty="0"/>
              <a:t>and continued at </a:t>
            </a:r>
            <a:r>
              <a:rPr lang="it-IT" b="1" dirty="0"/>
              <a:t>Willow Garage </a:t>
            </a:r>
            <a:r>
              <a:rPr lang="it-IT" dirty="0"/>
              <a:t>(now Clearpath </a:t>
            </a:r>
            <a:r>
              <a:rPr lang="it-IT" dirty="0" smtClean="0"/>
              <a:t>Robotics)</a:t>
            </a:r>
          </a:p>
          <a:p>
            <a:endParaRPr lang="it-IT" dirty="0" smtClean="0"/>
          </a:p>
          <a:p>
            <a:r>
              <a:rPr lang="en-US" dirty="0"/>
              <a:t>Since 2013 managed by </a:t>
            </a:r>
            <a:r>
              <a:rPr lang="en-US" b="1" dirty="0"/>
              <a:t>OSRF</a:t>
            </a:r>
            <a:r>
              <a:rPr lang="en-US" dirty="0"/>
              <a:t> (Open Source Robotics Foundation)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2950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ROS Ecosystem</a:t>
            </a:r>
            <a:endParaRPr lang="it-IT" dirty="0"/>
          </a:p>
        </p:txBody>
      </p:sp>
      <p:pic>
        <p:nvPicPr>
          <p:cNvPr id="4098" name="Picture 2" descr="Image result for ros robo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71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Main Features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Operating system side</a:t>
            </a:r>
          </a:p>
          <a:p>
            <a:pPr lvl="1"/>
            <a:r>
              <a:rPr lang="it-IT" dirty="0" smtClean="0"/>
              <a:t>Provides core functionality</a:t>
            </a:r>
          </a:p>
          <a:p>
            <a:pPr lvl="1"/>
            <a:r>
              <a:rPr lang="it-IT" dirty="0" smtClean="0"/>
              <a:t>Low-level hardware control</a:t>
            </a:r>
          </a:p>
          <a:p>
            <a:pPr lvl="1"/>
            <a:r>
              <a:rPr lang="it-IT" dirty="0" smtClean="0"/>
              <a:t>Messaging between processes</a:t>
            </a:r>
          </a:p>
          <a:p>
            <a:pPr lvl="1"/>
            <a:endParaRPr lang="it-IT" dirty="0"/>
          </a:p>
          <a:p>
            <a:r>
              <a:rPr lang="it-IT" b="1" dirty="0" smtClean="0">
                <a:solidFill>
                  <a:srgbClr val="0070C0"/>
                </a:solidFill>
              </a:rPr>
              <a:t>Packages</a:t>
            </a:r>
          </a:p>
          <a:p>
            <a:pPr lvl="1"/>
            <a:r>
              <a:rPr lang="it-IT" dirty="0" smtClean="0"/>
              <a:t>Contributed by the </a:t>
            </a:r>
            <a:r>
              <a:rPr lang="it-IT" b="1" dirty="0" smtClean="0"/>
              <a:t>user base</a:t>
            </a:r>
          </a:p>
          <a:p>
            <a:pPr lvl="1"/>
            <a:r>
              <a:rPr lang="it-IT" dirty="0" smtClean="0"/>
              <a:t>Implement </a:t>
            </a:r>
            <a:r>
              <a:rPr lang="it-IT" b="1" dirty="0" smtClean="0"/>
              <a:t>common robot functionality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SLAM, path planning, perception, vision, manipulation, ...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947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Philosophy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Distributed</a:t>
            </a:r>
          </a:p>
          <a:p>
            <a:pPr lvl="1"/>
            <a:r>
              <a:rPr lang="it-IT" dirty="0" smtClean="0"/>
              <a:t>Peer-to-peer</a:t>
            </a:r>
          </a:p>
          <a:p>
            <a:pPr lvl="1"/>
            <a:r>
              <a:rPr lang="it-IT" dirty="0" smtClean="0"/>
              <a:t>Numerous small programs which </a:t>
            </a:r>
            <a:r>
              <a:rPr lang="it-IT" b="1" dirty="0" smtClean="0"/>
              <a:t>exchange messages</a:t>
            </a:r>
            <a:endParaRPr lang="it-IT" dirty="0" smtClean="0"/>
          </a:p>
          <a:p>
            <a:r>
              <a:rPr lang="it-IT" b="1" dirty="0" smtClean="0">
                <a:solidFill>
                  <a:srgbClr val="0070C0"/>
                </a:solidFill>
              </a:rPr>
              <a:t>Package-based</a:t>
            </a:r>
          </a:p>
          <a:p>
            <a:pPr lvl="1"/>
            <a:r>
              <a:rPr lang="it-IT" dirty="0" smtClean="0"/>
              <a:t>Packages provide all the specific functionalities.</a:t>
            </a:r>
          </a:p>
          <a:p>
            <a:pPr lvl="1"/>
            <a:r>
              <a:rPr lang="it-IT" dirty="0" smtClean="0"/>
              <a:t>Client libraries: C++, Python, Java, MATLAB, ...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Thin</a:t>
            </a:r>
          </a:p>
          <a:p>
            <a:pPr lvl="1"/>
            <a:r>
              <a:rPr lang="it-IT" dirty="0" smtClean="0"/>
              <a:t>ROS itself is only a layer that </a:t>
            </a:r>
            <a:r>
              <a:rPr lang="it-IT" b="1" dirty="0" smtClean="0"/>
              <a:t>wraps</a:t>
            </a:r>
            <a:r>
              <a:rPr lang="it-IT" dirty="0" smtClean="0"/>
              <a:t> around stand-alone libraries</a:t>
            </a:r>
          </a:p>
          <a:p>
            <a:pPr lvl="1"/>
            <a:r>
              <a:rPr lang="it-IT" dirty="0" smtClean="0"/>
              <a:t>It allows there to exchange information between them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Free and Open-source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8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ROS elements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Nodes</a:t>
            </a:r>
          </a:p>
          <a:p>
            <a:r>
              <a:rPr lang="en-US" dirty="0"/>
              <a:t>Messages and Topics </a:t>
            </a:r>
          </a:p>
          <a:p>
            <a:r>
              <a:rPr lang="en-US" dirty="0"/>
              <a:t>Services</a:t>
            </a:r>
          </a:p>
          <a:p>
            <a:r>
              <a:rPr lang="en-US" dirty="0"/>
              <a:t>ROS Master</a:t>
            </a:r>
          </a:p>
          <a:p>
            <a:r>
              <a:rPr lang="en-US" dirty="0" smtClean="0"/>
              <a:t>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61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ROS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 </a:t>
            </a:r>
            <a:r>
              <a:rPr lang="en-GB" b="1" dirty="0"/>
              <a:t>ROS network </a:t>
            </a:r>
            <a:r>
              <a:rPr lang="en-GB" dirty="0"/>
              <a:t>comprises different parts of a robot system (such as a planner or a camera interface) that communicate over ROS. The network can be distributed over several machines.</a:t>
            </a:r>
          </a:p>
          <a:p>
            <a:r>
              <a:rPr lang="en-GB" dirty="0"/>
              <a:t>A </a:t>
            </a:r>
            <a:r>
              <a:rPr lang="en-GB" b="1" dirty="0"/>
              <a:t>ROS master </a:t>
            </a:r>
            <a:r>
              <a:rPr lang="en-GB" dirty="0"/>
              <a:t>coordinates the different parts of a ROS network. It is identified by a Master URI (Uniform Resource Identifier) that specifies the hostname or IP address of the machine where the master is running.</a:t>
            </a:r>
          </a:p>
          <a:p>
            <a:r>
              <a:rPr lang="en-GB" dirty="0"/>
              <a:t>A </a:t>
            </a:r>
            <a:r>
              <a:rPr lang="en-GB" b="1" dirty="0"/>
              <a:t>ROS node </a:t>
            </a:r>
            <a:r>
              <a:rPr lang="en-GB" dirty="0"/>
              <a:t>is an entity that contains a collection of related ROS capabilities (such as publishers, subscribers and services). A ROS network can have many ROS nodes.</a:t>
            </a:r>
          </a:p>
          <a:p>
            <a:r>
              <a:rPr lang="en-GB" b="1" dirty="0" smtClean="0"/>
              <a:t>Publishers</a:t>
            </a:r>
            <a:r>
              <a:rPr lang="en-GB" dirty="0" smtClean="0"/>
              <a:t>, </a:t>
            </a:r>
            <a:r>
              <a:rPr lang="en-GB" b="1" dirty="0" smtClean="0"/>
              <a:t>subscribers</a:t>
            </a:r>
            <a:r>
              <a:rPr lang="en-GB" dirty="0" smtClean="0"/>
              <a:t>, and </a:t>
            </a:r>
            <a:r>
              <a:rPr lang="en-GB" b="1" dirty="0" smtClean="0"/>
              <a:t>services</a:t>
            </a:r>
            <a:r>
              <a:rPr lang="en-GB" dirty="0" smtClean="0"/>
              <a:t> are different kinds of ROS entities that process data. They exchange data using </a:t>
            </a:r>
            <a:r>
              <a:rPr lang="en-GB" b="1" dirty="0" smtClean="0"/>
              <a:t>messages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</a:t>
            </a:r>
            <a:r>
              <a:rPr lang="en-GB" b="1" dirty="0"/>
              <a:t>publisher</a:t>
            </a:r>
            <a:r>
              <a:rPr lang="en-GB" dirty="0"/>
              <a:t> sends messages to a specific </a:t>
            </a:r>
            <a:r>
              <a:rPr lang="en-GB" b="1" dirty="0"/>
              <a:t>topic</a:t>
            </a:r>
            <a:r>
              <a:rPr lang="en-GB" dirty="0"/>
              <a:t> (such as "</a:t>
            </a:r>
            <a:r>
              <a:rPr lang="en-GB" dirty="0" err="1"/>
              <a:t>odometry</a:t>
            </a:r>
            <a:r>
              <a:rPr lang="en-GB" dirty="0"/>
              <a:t>"), and subscribers to that topic receive those messages. There can be multiple publishers and subscribers associated with a single topic.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434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Example</a:t>
            </a:r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844824"/>
            <a:ext cx="1588257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Face detection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844025" y="3501008"/>
            <a:ext cx="2037282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Obstacle detection</a:t>
            </a:r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5589240"/>
            <a:ext cx="1449693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Map building</a:t>
            </a:r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4293096"/>
            <a:ext cx="1513092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Laser-scanner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6803028" y="2769215"/>
            <a:ext cx="939468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Camera</a:t>
            </a:r>
            <a:endParaRPr lang="it-IT" dirty="0"/>
          </a:p>
        </p:txBody>
      </p:sp>
      <p:cxnSp>
        <p:nvCxnSpPr>
          <p:cNvPr id="17" name="Straight Arrow Connector 16"/>
          <p:cNvCxnSpPr>
            <a:stCxn id="9" idx="1"/>
            <a:endCxn id="6" idx="3"/>
          </p:cNvCxnSpPr>
          <p:nvPr/>
        </p:nvCxnSpPr>
        <p:spPr>
          <a:xfrm flipH="1">
            <a:off x="2881307" y="2973527"/>
            <a:ext cx="3921721" cy="7317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1"/>
            <a:endCxn id="6" idx="3"/>
          </p:cNvCxnSpPr>
          <p:nvPr/>
        </p:nvCxnSpPr>
        <p:spPr>
          <a:xfrm flipH="1" flipV="1">
            <a:off x="2881307" y="3705320"/>
            <a:ext cx="3634909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1"/>
            <a:endCxn id="5" idx="3"/>
          </p:cNvCxnSpPr>
          <p:nvPr/>
        </p:nvCxnSpPr>
        <p:spPr>
          <a:xfrm flipH="1" flipV="1">
            <a:off x="2415841" y="2049136"/>
            <a:ext cx="4387187" cy="9243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7" idx="0"/>
          </p:cNvCxnSpPr>
          <p:nvPr/>
        </p:nvCxnSpPr>
        <p:spPr>
          <a:xfrm flipH="1">
            <a:off x="1696447" y="3909631"/>
            <a:ext cx="166219" cy="16796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1"/>
            <a:endCxn id="7" idx="3"/>
          </p:cNvCxnSpPr>
          <p:nvPr/>
        </p:nvCxnSpPr>
        <p:spPr>
          <a:xfrm flipH="1">
            <a:off x="2421293" y="4497408"/>
            <a:ext cx="4094923" cy="1296144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703891">
            <a:off x="3563888" y="2049135"/>
            <a:ext cx="1625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Image message</a:t>
            </a:r>
            <a:endParaRPr lang="it-IT" dirty="0"/>
          </a:p>
        </p:txBody>
      </p:sp>
      <p:sp>
        <p:nvSpPr>
          <p:cNvPr id="37" name="TextBox 36"/>
          <p:cNvSpPr txBox="1"/>
          <p:nvPr/>
        </p:nvSpPr>
        <p:spPr>
          <a:xfrm rot="20939905">
            <a:off x="3563888" y="2993172"/>
            <a:ext cx="1625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Image message</a:t>
            </a:r>
            <a:endParaRPr lang="it-IT" dirty="0"/>
          </a:p>
        </p:txBody>
      </p:sp>
      <p:sp>
        <p:nvSpPr>
          <p:cNvPr id="38" name="TextBox 37"/>
          <p:cNvSpPr txBox="1"/>
          <p:nvPr/>
        </p:nvSpPr>
        <p:spPr>
          <a:xfrm rot="703891">
            <a:off x="4353530" y="3762406"/>
            <a:ext cx="123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Point cloud</a:t>
            </a:r>
            <a:endParaRPr lang="it-IT" dirty="0"/>
          </a:p>
        </p:txBody>
      </p:sp>
      <p:sp>
        <p:nvSpPr>
          <p:cNvPr id="39" name="TextBox 38"/>
          <p:cNvSpPr txBox="1"/>
          <p:nvPr/>
        </p:nvSpPr>
        <p:spPr>
          <a:xfrm rot="20486054">
            <a:off x="3520393" y="4830232"/>
            <a:ext cx="123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Point cloud</a:t>
            </a:r>
            <a:endParaRPr lang="it-IT" dirty="0"/>
          </a:p>
        </p:txBody>
      </p:sp>
      <p:sp>
        <p:nvSpPr>
          <p:cNvPr id="40" name="TextBox 39"/>
          <p:cNvSpPr txBox="1"/>
          <p:nvPr/>
        </p:nvSpPr>
        <p:spPr>
          <a:xfrm>
            <a:off x="467544" y="4433234"/>
            <a:ext cx="1248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Obstacle position/size</a:t>
            </a:r>
            <a:endParaRPr lang="it-IT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6803028" y="110616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Nodes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75299" y="1475492"/>
            <a:ext cx="109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Messages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6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555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Robot Operating System ROS</vt:lpstr>
      <vt:lpstr>Introduction</vt:lpstr>
      <vt:lpstr>History</vt:lpstr>
      <vt:lpstr>ROS Ecosystem</vt:lpstr>
      <vt:lpstr>Main Features</vt:lpstr>
      <vt:lpstr>Philosophy</vt:lpstr>
      <vt:lpstr>ROS elements</vt:lpstr>
      <vt:lpstr>ROS Terminology</vt:lpstr>
      <vt:lpstr>Example</vt:lpstr>
      <vt:lpstr>ROS structure</vt:lpstr>
      <vt:lpstr>ROS structure</vt:lpstr>
      <vt:lpstr>ROS nodes</vt:lpstr>
      <vt:lpstr>ROS Topics</vt:lpstr>
      <vt:lpstr>ROS Topics</vt:lpstr>
      <vt:lpstr>ROS Services</vt:lpstr>
      <vt:lpstr>Topics / Services</vt:lpstr>
      <vt:lpstr>Rviz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Robotics Part III</dc:title>
  <dc:creator>almo</dc:creator>
  <cp:lastModifiedBy>stefano seriani</cp:lastModifiedBy>
  <cp:revision>147</cp:revision>
  <dcterms:created xsi:type="dcterms:W3CDTF">2018-03-20T12:39:03Z</dcterms:created>
  <dcterms:modified xsi:type="dcterms:W3CDTF">2021-05-31T12:33:48Z</dcterms:modified>
</cp:coreProperties>
</file>