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9" r:id="rId2"/>
    <p:sldId id="290" r:id="rId3"/>
    <p:sldId id="291" r:id="rId4"/>
    <p:sldId id="286" r:id="rId5"/>
    <p:sldId id="257" r:id="rId6"/>
    <p:sldId id="285" r:id="rId7"/>
    <p:sldId id="258" r:id="rId8"/>
    <p:sldId id="261" r:id="rId9"/>
    <p:sldId id="287" r:id="rId10"/>
    <p:sldId id="288" r:id="rId11"/>
    <p:sldId id="262" r:id="rId12"/>
    <p:sldId id="263" r:id="rId13"/>
    <p:sldId id="264" r:id="rId14"/>
    <p:sldId id="266" r:id="rId15"/>
    <p:sldId id="267" r:id="rId16"/>
    <p:sldId id="268" r:id="rId17"/>
    <p:sldId id="269" r:id="rId18"/>
    <p:sldId id="270" r:id="rId19"/>
    <p:sldId id="265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94" r:id="rId34"/>
    <p:sldId id="292" r:id="rId35"/>
    <p:sldId id="293" r:id="rId36"/>
    <p:sldId id="296" r:id="rId3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2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6A9F5-0992-4ABF-B35E-71EC7F1A160B}" type="datetimeFigureOut">
              <a:rPr lang="it-IT" smtClean="0"/>
              <a:t>01/06/2021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455A9-02F7-4C0A-85C0-5FA5E3549FDB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369A-C0ED-4F8B-872B-DBD326ABAE5C}" type="datetime1">
              <a:rPr lang="it-IT" smtClean="0"/>
              <a:t>01/06/2021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781B-2D62-40E1-AB16-5CAE3E02278E}" type="datetime1">
              <a:rPr lang="it-IT" smtClean="0"/>
              <a:t>01/06/2021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6DA2-B700-4413-9989-41D4AEBC9452}" type="datetime1">
              <a:rPr lang="it-IT" smtClean="0"/>
              <a:t>01/06/2021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B0EB-BFB3-4133-A752-EEB52A809C6A}" type="datetime1">
              <a:rPr lang="it-IT" smtClean="0"/>
              <a:t>01/06/2021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FA1F-24DC-4081-98EA-B4B20364A011}" type="datetime1">
              <a:rPr lang="it-IT" smtClean="0"/>
              <a:t>01/06/2021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9911-B02C-440A-B9DE-AC82A48B866B}" type="datetime1">
              <a:rPr lang="it-IT" smtClean="0"/>
              <a:t>01/06/2021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7397-8930-4FE4-827C-72E74B067F0E}" type="datetime1">
              <a:rPr lang="it-IT" smtClean="0"/>
              <a:t>01/06/2021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5BD9-EC0D-42FD-94DE-B8F79F0F27F2}" type="datetime1">
              <a:rPr lang="it-IT" smtClean="0"/>
              <a:t>01/06/2021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0796-26AF-4253-B24D-538583128B19}" type="datetime1">
              <a:rPr lang="it-IT" smtClean="0"/>
              <a:t>01/06/2021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8C1C-F1A4-4387-A4AE-629CA9E7CB6C}" type="datetime1">
              <a:rPr lang="it-IT" smtClean="0"/>
              <a:t>01/06/2021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E63E-5B22-499D-818C-4FB9C5EC4D3E}" type="datetime1">
              <a:rPr lang="it-IT" smtClean="0"/>
              <a:t>01/06/2021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E973F-8A28-49DD-BC2D-E7775223E31E}" type="datetime1">
              <a:rPr lang="it-IT" smtClean="0"/>
              <a:t>01/06/2021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741987"/>
          </a:xfrm>
        </p:spPr>
        <p:txBody>
          <a:bodyPr/>
          <a:lstStyle/>
          <a:p>
            <a:pPr algn="ctr">
              <a:buNone/>
            </a:pPr>
            <a:r>
              <a:rPr lang="it-IT" b="1" dirty="0" smtClean="0"/>
              <a:t>Presentazione articolo di ricerca</a:t>
            </a:r>
          </a:p>
          <a:p>
            <a:pPr algn="ctr">
              <a:buNone/>
            </a:pPr>
            <a:r>
              <a:rPr lang="it-IT" b="1" dirty="0" smtClean="0"/>
              <a:t>   </a:t>
            </a:r>
          </a:p>
          <a:p>
            <a:pPr algn="ctr">
              <a:buNone/>
            </a:pPr>
            <a:r>
              <a:rPr lang="it-IT" b="1" dirty="0" smtClean="0"/>
              <a:t> </a:t>
            </a:r>
            <a:r>
              <a:rPr lang="it-IT" dirty="0" smtClean="0"/>
              <a:t>TECNOLOGIE </a:t>
            </a:r>
            <a:r>
              <a:rPr lang="it-IT" dirty="0" err="1" smtClean="0"/>
              <a:t>DI</a:t>
            </a:r>
            <a:r>
              <a:rPr lang="it-IT" dirty="0" smtClean="0"/>
              <a:t> TRASMISSIONE DELLA CONOSCENZA 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Roberta Renda </a:t>
            </a:r>
          </a:p>
          <a:p>
            <a:pPr algn="ctr">
              <a:buNone/>
            </a:pPr>
            <a:r>
              <a:rPr lang="it-IT" dirty="0" smtClean="0"/>
              <a:t>Matricola: SF0500366</a:t>
            </a:r>
          </a:p>
          <a:p>
            <a:pPr algn="ctr">
              <a:buNone/>
            </a:pPr>
            <a:r>
              <a:rPr lang="it-IT" dirty="0" smtClean="0"/>
              <a:t>Università degli Studi di Trieste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404664"/>
            <a:ext cx="8892480" cy="612068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4000"/>
              </a:lnSpc>
              <a:buNone/>
            </a:pPr>
            <a:r>
              <a:rPr lang="it-IT" sz="4100" dirty="0" err="1" smtClean="0"/>
              <a:t>Biemmi</a:t>
            </a:r>
            <a:r>
              <a:rPr lang="it-IT" sz="4100" dirty="0" smtClean="0"/>
              <a:t> aveva rilevato differenze significative nel:</a:t>
            </a:r>
          </a:p>
          <a:p>
            <a:pPr>
              <a:lnSpc>
                <a:spcPct val="134000"/>
              </a:lnSpc>
            </a:pPr>
            <a:r>
              <a:rPr lang="it-IT" sz="4100" b="1" i="1" dirty="0" smtClean="0"/>
              <a:t>genere dei personaggi protagonisti </a:t>
            </a:r>
            <a:r>
              <a:rPr lang="it-IT" sz="4100" dirty="0" smtClean="0"/>
              <a:t>(le femmine sono in numero ridotto);</a:t>
            </a:r>
          </a:p>
          <a:p>
            <a:pPr>
              <a:lnSpc>
                <a:spcPct val="134000"/>
              </a:lnSpc>
            </a:pPr>
            <a:r>
              <a:rPr lang="it-IT" sz="4100" i="1" dirty="0" smtClean="0"/>
              <a:t>nei </a:t>
            </a:r>
            <a:r>
              <a:rPr lang="it-IT" sz="4100" b="1" i="1" dirty="0" smtClean="0"/>
              <a:t>ruoli professionali </a:t>
            </a:r>
            <a:r>
              <a:rPr lang="it-IT" sz="4100" dirty="0" smtClean="0"/>
              <a:t>(alle donne sono assegnati cura, insegnamento e faccende domestiche);</a:t>
            </a:r>
          </a:p>
          <a:p>
            <a:pPr>
              <a:lnSpc>
                <a:spcPct val="134000"/>
              </a:lnSpc>
              <a:tabLst>
                <a:tab pos="182563" algn="l"/>
              </a:tabLst>
            </a:pPr>
            <a:r>
              <a:rPr lang="it-IT" sz="4100" i="1" dirty="0" smtClean="0"/>
              <a:t>nello </a:t>
            </a:r>
            <a:r>
              <a:rPr lang="it-IT" sz="4100" b="1" i="1" dirty="0" smtClean="0"/>
              <a:t>spazio agito </a:t>
            </a:r>
            <a:r>
              <a:rPr lang="it-IT" sz="4100" dirty="0" smtClean="0"/>
              <a:t>(le figure femminili operano quasi esclusivamente al chiuso);</a:t>
            </a:r>
          </a:p>
          <a:p>
            <a:pPr>
              <a:lnSpc>
                <a:spcPct val="134000"/>
              </a:lnSpc>
            </a:pPr>
            <a:r>
              <a:rPr lang="it-IT" sz="4100" dirty="0" smtClean="0"/>
              <a:t> </a:t>
            </a:r>
            <a:r>
              <a:rPr lang="it-IT" sz="4100" i="1" dirty="0" smtClean="0"/>
              <a:t>nel ricorso ad </a:t>
            </a:r>
            <a:r>
              <a:rPr lang="it-IT" sz="4100" b="1" i="1" dirty="0" smtClean="0"/>
              <a:t>attributi fisici </a:t>
            </a:r>
            <a:r>
              <a:rPr lang="it-IT" sz="4100" i="1" dirty="0" smtClean="0"/>
              <a:t>nella descrizione dei personaggi </a:t>
            </a:r>
            <a:r>
              <a:rPr lang="it-IT" sz="4100" dirty="0" smtClean="0"/>
              <a:t>(quelli femminili sono definiti in base a caratteristiche fisiche in misura maggiore rispetto a quelli maschili).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200" b="1" dirty="0" smtClean="0">
                <a:latin typeface="+mn-lt"/>
              </a:rPr>
              <a:t>Presentazione della ricerca</a:t>
            </a:r>
            <a:endParaRPr lang="it-IT" sz="32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484784"/>
            <a:ext cx="8208912" cy="4525963"/>
          </a:xfrm>
        </p:spPr>
        <p:txBody>
          <a:bodyPr>
            <a:noAutofit/>
          </a:bodyPr>
          <a:lstStyle/>
          <a:p>
            <a:pPr marL="514350" indent="-514350">
              <a:lnSpc>
                <a:spcPct val="114000"/>
              </a:lnSpc>
              <a:buAutoNum type="arabicPeriod"/>
            </a:pPr>
            <a:r>
              <a:rPr lang="it-IT" b="1" dirty="0" smtClean="0"/>
              <a:t>Domanda di ricerca</a:t>
            </a:r>
            <a:r>
              <a:rPr lang="it-IT" dirty="0" smtClean="0"/>
              <a:t>:</a:t>
            </a:r>
          </a:p>
          <a:p>
            <a:pPr marL="0" indent="0">
              <a:lnSpc>
                <a:spcPct val="114000"/>
              </a:lnSpc>
              <a:buNone/>
              <a:tabLst>
                <a:tab pos="0" algn="l"/>
                <a:tab pos="269875" algn="l"/>
              </a:tabLst>
            </a:pPr>
            <a:r>
              <a:rPr lang="it-IT" dirty="0" smtClean="0"/>
              <a:t>I libri adottati sono ancora sessisti? oppure il progetto Polite ha avuto un effetto positivo, riducendo la presenza di stereotipi sessisti?</a:t>
            </a:r>
          </a:p>
          <a:p>
            <a:pPr marL="0" indent="0">
              <a:lnSpc>
                <a:spcPct val="114000"/>
              </a:lnSpc>
              <a:buNone/>
              <a:tabLst>
                <a:tab pos="0" algn="l"/>
                <a:tab pos="269875" algn="l"/>
              </a:tabLst>
            </a:pPr>
            <a:endParaRPr lang="it-IT" dirty="0" smtClean="0"/>
          </a:p>
          <a:p>
            <a:pPr marL="0" indent="0">
              <a:lnSpc>
                <a:spcPct val="114000"/>
              </a:lnSpc>
              <a:buNone/>
              <a:tabLst>
                <a:tab pos="0" algn="l"/>
                <a:tab pos="269875" algn="l"/>
              </a:tabLst>
            </a:pPr>
            <a:r>
              <a:rPr lang="it-IT" dirty="0" smtClean="0"/>
              <a:t>In sintesi: verificare l’efficacia del progetto Polite.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048672"/>
          </a:xfrm>
        </p:spPr>
        <p:txBody>
          <a:bodyPr>
            <a:noAutofit/>
          </a:bodyPr>
          <a:lstStyle/>
          <a:p>
            <a:pPr>
              <a:lnSpc>
                <a:spcPct val="133000"/>
              </a:lnSpc>
            </a:pPr>
            <a:r>
              <a:rPr lang="it-IT" b="1" dirty="0" smtClean="0"/>
              <a:t>Analisi quantitativa</a:t>
            </a:r>
            <a:r>
              <a:rPr lang="it-IT" dirty="0" smtClean="0"/>
              <a:t>:</a:t>
            </a:r>
          </a:p>
          <a:p>
            <a:pPr indent="12700">
              <a:lnSpc>
                <a:spcPct val="133000"/>
              </a:lnSpc>
              <a:buNone/>
            </a:pPr>
            <a:r>
              <a:rPr lang="it-IT" dirty="0" smtClean="0"/>
              <a:t>verificare se lo spazio dedicato alla rappresentazione dei due generi nei testi di lettura presenti nei libri scolastici nazionali è paritario.</a:t>
            </a:r>
            <a:endParaRPr lang="it-IT" b="1" dirty="0" smtClean="0"/>
          </a:p>
          <a:p>
            <a:pPr>
              <a:lnSpc>
                <a:spcPct val="133000"/>
              </a:lnSpc>
            </a:pPr>
            <a:r>
              <a:rPr lang="it-IT" b="1" dirty="0" smtClean="0"/>
              <a:t>Analisi qualitativa</a:t>
            </a:r>
            <a:r>
              <a:rPr lang="it-IT" dirty="0" smtClean="0"/>
              <a:t>: </a:t>
            </a:r>
          </a:p>
          <a:p>
            <a:pPr indent="12700">
              <a:lnSpc>
                <a:spcPct val="133000"/>
              </a:lnSpc>
              <a:buNone/>
              <a:tabLst>
                <a:tab pos="355600" algn="l"/>
              </a:tabLst>
            </a:pPr>
            <a:r>
              <a:rPr lang="it-IT" dirty="0" smtClean="0"/>
              <a:t>verificare se il modo in cui vengono descritti i due generi presenta dissimmetrie.</a:t>
            </a:r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dirty="0" smtClean="0"/>
              <a:t/>
            </a:r>
            <a:br>
              <a:rPr lang="it-IT" dirty="0" smtClean="0"/>
            </a:br>
            <a:r>
              <a:rPr lang="it-IT" sz="3600" b="1" dirty="0" smtClean="0"/>
              <a:t>2. Ipotesi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3000"/>
              </a:lnSpc>
              <a:buNone/>
            </a:pPr>
            <a:r>
              <a:rPr lang="it-IT" dirty="0" smtClean="0"/>
              <a:t>Si ipotizzano differenze significative tra sussidiari recanti la dichiarazione di adesione al progetto rispetto a quelli che ne sono sprovvisti.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 smtClean="0"/>
              <a:t>3. Campioni e analisi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0405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3000"/>
              </a:lnSpc>
            </a:pPr>
            <a:r>
              <a:rPr lang="it-IT" sz="4600" dirty="0" smtClean="0"/>
              <a:t>analisi di due gruppi di libri di testo, editi tra il </a:t>
            </a:r>
            <a:r>
              <a:rPr lang="it-IT" sz="4600" b="1" dirty="0" smtClean="0"/>
              <a:t>2008-10</a:t>
            </a:r>
            <a:r>
              <a:rPr lang="it-IT" sz="4600" dirty="0" smtClean="0"/>
              <a:t> e il </a:t>
            </a:r>
            <a:r>
              <a:rPr lang="it-IT" sz="4600" b="1" dirty="0" smtClean="0"/>
              <a:t>2014</a:t>
            </a:r>
            <a:r>
              <a:rPr lang="it-IT" sz="4600" dirty="0" smtClean="0"/>
              <a:t>;</a:t>
            </a:r>
          </a:p>
          <a:p>
            <a:pPr>
              <a:lnSpc>
                <a:spcPct val="133000"/>
              </a:lnSpc>
            </a:pPr>
            <a:r>
              <a:rPr lang="it-IT" sz="4600" dirty="0" smtClean="0"/>
              <a:t>penultime e ultime edizioni dei sussidiari dei linguaggi per la </a:t>
            </a:r>
            <a:r>
              <a:rPr lang="it-IT" sz="4600" b="1" dirty="0" smtClean="0"/>
              <a:t>classe quarta della scuola primaria</a:t>
            </a:r>
            <a:r>
              <a:rPr lang="it-IT" sz="4600" dirty="0" smtClean="0"/>
              <a:t>;</a:t>
            </a:r>
          </a:p>
          <a:p>
            <a:pPr>
              <a:lnSpc>
                <a:spcPct val="133000"/>
              </a:lnSpc>
            </a:pPr>
            <a:r>
              <a:rPr lang="it-IT" sz="4600" dirty="0" smtClean="0"/>
              <a:t>in fase di analisi sono stati esaminati separatamente i due campioni e confrontati i risultati.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200" b="1" dirty="0" smtClean="0"/>
              <a:t>3. Campioni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buNone/>
            </a:pPr>
            <a:r>
              <a:rPr lang="it-IT" dirty="0" smtClean="0"/>
              <a:t>Sono stati selezionati i testi:</a:t>
            </a:r>
          </a:p>
          <a:p>
            <a:pPr>
              <a:lnSpc>
                <a:spcPct val="114000"/>
              </a:lnSpc>
            </a:pPr>
            <a:r>
              <a:rPr lang="it-IT" b="1" dirty="0" smtClean="0"/>
              <a:t>narrativi</a:t>
            </a:r>
            <a:r>
              <a:rPr lang="it-IT" dirty="0" smtClean="0"/>
              <a:t>;</a:t>
            </a:r>
          </a:p>
          <a:p>
            <a:pPr>
              <a:lnSpc>
                <a:spcPct val="114000"/>
              </a:lnSpc>
            </a:pPr>
            <a:r>
              <a:rPr lang="it-IT" b="1" dirty="0" smtClean="0"/>
              <a:t>descrittivi</a:t>
            </a:r>
            <a:r>
              <a:rPr lang="it-IT" dirty="0" smtClean="0"/>
              <a:t>;</a:t>
            </a:r>
          </a:p>
          <a:p>
            <a:pPr>
              <a:lnSpc>
                <a:spcPct val="114000"/>
              </a:lnSpc>
            </a:pPr>
            <a:r>
              <a:rPr lang="it-IT" b="1" dirty="0" smtClean="0"/>
              <a:t>informativi</a:t>
            </a:r>
            <a:r>
              <a:rPr lang="it-IT" dirty="0" smtClean="0"/>
              <a:t>.</a:t>
            </a:r>
          </a:p>
          <a:p>
            <a:pPr marL="0" indent="0">
              <a:lnSpc>
                <a:spcPct val="114000"/>
              </a:lnSpc>
              <a:buNone/>
              <a:tabLst>
                <a:tab pos="0" algn="l"/>
                <a:tab pos="87313" algn="l"/>
              </a:tabLst>
            </a:pPr>
            <a:r>
              <a:rPr lang="it-IT" dirty="0" smtClean="0"/>
              <a:t>In totale sono stati analizzati </a:t>
            </a:r>
            <a:r>
              <a:rPr lang="it-IT" b="1" dirty="0" smtClean="0"/>
              <a:t>1084 brani</a:t>
            </a:r>
            <a:r>
              <a:rPr lang="it-IT" dirty="0" smtClean="0"/>
              <a:t>: 561 per le edizioni 2008-10 e 523 per le edizioni del 2014. </a:t>
            </a:r>
          </a:p>
          <a:p>
            <a:endParaRPr lang="it-IT" sz="14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 smtClean="0"/>
              <a:t>Testi narrativi: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5112568"/>
          </a:xfrm>
        </p:spPr>
        <p:txBody>
          <a:bodyPr>
            <a:noAutofit/>
          </a:bodyPr>
          <a:lstStyle/>
          <a:p>
            <a:pPr lvl="1">
              <a:lnSpc>
                <a:spcPct val="113000"/>
              </a:lnSpc>
              <a:buFont typeface="Arial" pitchFamily="34" charset="0"/>
              <a:buChar char="•"/>
            </a:pPr>
            <a:r>
              <a:rPr lang="it-IT" sz="3200" dirty="0" smtClean="0"/>
              <a:t>racconti realistici</a:t>
            </a:r>
          </a:p>
          <a:p>
            <a:pPr lvl="1">
              <a:lnSpc>
                <a:spcPct val="113000"/>
              </a:lnSpc>
              <a:buFont typeface="Arial" pitchFamily="34" charset="0"/>
              <a:buChar char="•"/>
            </a:pPr>
            <a:r>
              <a:rPr lang="it-IT" sz="3200" dirty="0" smtClean="0"/>
              <a:t>racconti fantastici</a:t>
            </a:r>
          </a:p>
          <a:p>
            <a:pPr lvl="1">
              <a:lnSpc>
                <a:spcPct val="113000"/>
              </a:lnSpc>
              <a:buFont typeface="Arial" pitchFamily="34" charset="0"/>
              <a:buChar char="•"/>
            </a:pPr>
            <a:r>
              <a:rPr lang="it-IT" sz="3200" dirty="0" smtClean="0"/>
              <a:t>racconti d’avventura</a:t>
            </a:r>
          </a:p>
          <a:p>
            <a:pPr lvl="1">
              <a:lnSpc>
                <a:spcPct val="113000"/>
              </a:lnSpc>
              <a:buFont typeface="Arial" pitchFamily="34" charset="0"/>
              <a:buChar char="•"/>
            </a:pPr>
            <a:r>
              <a:rPr lang="it-IT" sz="3200" dirty="0" smtClean="0"/>
              <a:t>racconti di paura</a:t>
            </a:r>
          </a:p>
          <a:p>
            <a:pPr lvl="1">
              <a:lnSpc>
                <a:spcPct val="113000"/>
              </a:lnSpc>
              <a:buFont typeface="Arial" pitchFamily="34" charset="0"/>
              <a:buChar char="•"/>
            </a:pPr>
            <a:r>
              <a:rPr lang="it-IT" sz="3200" dirty="0" smtClean="0"/>
              <a:t>racconti umoristici</a:t>
            </a:r>
          </a:p>
          <a:p>
            <a:pPr lvl="1">
              <a:lnSpc>
                <a:spcPct val="113000"/>
              </a:lnSpc>
              <a:buFont typeface="Arial" pitchFamily="34" charset="0"/>
              <a:buChar char="•"/>
            </a:pPr>
            <a:r>
              <a:rPr lang="it-IT" sz="3200" dirty="0" smtClean="0"/>
              <a:t>racconti gialli</a:t>
            </a:r>
          </a:p>
          <a:p>
            <a:pPr lvl="1">
              <a:lnSpc>
                <a:spcPct val="113000"/>
              </a:lnSpc>
              <a:buFont typeface="Arial" pitchFamily="34" charset="0"/>
              <a:buChar char="•"/>
            </a:pPr>
            <a:r>
              <a:rPr lang="it-IT" sz="3200" dirty="0" smtClean="0"/>
              <a:t>biografie e autobiografie</a:t>
            </a:r>
          </a:p>
          <a:p>
            <a:pPr lvl="1">
              <a:lnSpc>
                <a:spcPct val="113000"/>
              </a:lnSpc>
              <a:buFont typeface="Arial" pitchFamily="34" charset="0"/>
              <a:buChar char="•"/>
            </a:pPr>
            <a:r>
              <a:rPr lang="it-IT" sz="3200" dirty="0" smtClean="0"/>
              <a:t>fiabe, miti e leggende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200" b="1" dirty="0" smtClean="0"/>
              <a:t>Testi descrittivi: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4896544"/>
          </a:xfrm>
        </p:spPr>
        <p:txBody>
          <a:bodyPr>
            <a:normAutofit/>
          </a:bodyPr>
          <a:lstStyle/>
          <a:p>
            <a:pPr>
              <a:lnSpc>
                <a:spcPct val="113000"/>
              </a:lnSpc>
            </a:pPr>
            <a:r>
              <a:rPr lang="it-IT" dirty="0" smtClean="0"/>
              <a:t>incentrati sulla descrizione di persone o in cui il personaggio rivestiva una certa importanza, escludendo quelli incentrati sulla</a:t>
            </a:r>
          </a:p>
          <a:p>
            <a:pPr>
              <a:lnSpc>
                <a:spcPct val="113000"/>
              </a:lnSpc>
              <a:buNone/>
            </a:pPr>
            <a:r>
              <a:rPr lang="it-IT" dirty="0" smtClean="0"/>
              <a:t>    descrizione di animali o ambienti;</a:t>
            </a:r>
          </a:p>
          <a:p>
            <a:pPr>
              <a:lnSpc>
                <a:spcPct val="113000"/>
              </a:lnSpc>
              <a:buNone/>
            </a:pPr>
            <a:endParaRPr lang="it-IT" dirty="0" smtClean="0"/>
          </a:p>
          <a:p>
            <a:pPr>
              <a:lnSpc>
                <a:spcPct val="113000"/>
              </a:lnSpc>
              <a:buNone/>
            </a:pPr>
            <a:r>
              <a:rPr lang="it-IT" b="1" dirty="0" smtClean="0"/>
              <a:t> Testi informativi:</a:t>
            </a:r>
          </a:p>
          <a:p>
            <a:pPr>
              <a:lnSpc>
                <a:spcPct val="113000"/>
              </a:lnSpc>
            </a:pPr>
            <a:r>
              <a:rPr lang="it-IT" dirty="0" smtClean="0"/>
              <a:t>sono stati selezionati quelli riguardanti persone.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 smtClean="0"/>
              <a:t>Principali tredici case editrici nazionali: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it-IT" b="1" dirty="0" smtClean="0"/>
              <a:t>Aderenti a Polite</a:t>
            </a:r>
            <a:r>
              <a:rPr lang="it-IT" dirty="0" smtClean="0"/>
              <a:t>: De Agostini, Raffaello, Il Capitello, Giunti, Nicola Milano, Piccoli.</a:t>
            </a:r>
          </a:p>
          <a:p>
            <a:pPr>
              <a:lnSpc>
                <a:spcPct val="114000"/>
              </a:lnSpc>
            </a:pPr>
            <a:endParaRPr lang="it-IT" dirty="0" smtClean="0"/>
          </a:p>
          <a:p>
            <a:pPr>
              <a:lnSpc>
                <a:spcPct val="114000"/>
              </a:lnSpc>
            </a:pPr>
            <a:r>
              <a:rPr lang="it-IT" b="1" dirty="0" smtClean="0"/>
              <a:t>Non aderenti a Polite</a:t>
            </a:r>
            <a:r>
              <a:rPr lang="it-IT" dirty="0" smtClean="0"/>
              <a:t>: Fabbri, </a:t>
            </a:r>
            <a:r>
              <a:rPr lang="it-IT" dirty="0" err="1" smtClean="0"/>
              <a:t>Pearson</a:t>
            </a:r>
            <a:r>
              <a:rPr lang="it-IT" dirty="0" smtClean="0"/>
              <a:t>, Mondadori, </a:t>
            </a:r>
            <a:r>
              <a:rPr lang="it-IT" dirty="0" err="1" smtClean="0"/>
              <a:t>Immedia</a:t>
            </a:r>
            <a:r>
              <a:rPr lang="it-IT" dirty="0" smtClean="0"/>
              <a:t>, </a:t>
            </a:r>
            <a:r>
              <a:rPr lang="it-IT" dirty="0" err="1" smtClean="0"/>
              <a:t>ArdeaTredieci</a:t>
            </a:r>
            <a:r>
              <a:rPr lang="it-IT" dirty="0" smtClean="0"/>
              <a:t>, La Scuola, Del Borgo.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836712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 smtClean="0"/>
              <a:t>4. Variabili: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24744"/>
            <a:ext cx="8892480" cy="5616624"/>
          </a:xfrm>
        </p:spPr>
        <p:txBody>
          <a:bodyPr>
            <a:normAutofit fontScale="25000" lnSpcReduction="20000"/>
          </a:bodyPr>
          <a:lstStyle/>
          <a:p>
            <a:pPr marL="355600" indent="0">
              <a:lnSpc>
                <a:spcPct val="134000"/>
              </a:lnSpc>
              <a:buAutoNum type="arabicPeriod"/>
              <a:tabLst>
                <a:tab pos="355600" algn="l"/>
              </a:tabLst>
            </a:pPr>
            <a:r>
              <a:rPr lang="it-IT" sz="9600" i="1" dirty="0" smtClean="0"/>
              <a:t> genere del protagonista;</a:t>
            </a:r>
          </a:p>
          <a:p>
            <a:pPr marL="355600" indent="0">
              <a:lnSpc>
                <a:spcPct val="134000"/>
              </a:lnSpc>
              <a:buNone/>
              <a:tabLst>
                <a:tab pos="355600" algn="l"/>
              </a:tabLst>
            </a:pPr>
            <a:r>
              <a:rPr lang="it-IT" sz="9600" i="1" dirty="0" smtClean="0"/>
              <a:t>2. genere letterario;</a:t>
            </a:r>
          </a:p>
          <a:p>
            <a:pPr marL="355600" indent="0">
              <a:lnSpc>
                <a:spcPct val="134000"/>
              </a:lnSpc>
              <a:buNone/>
              <a:tabLst>
                <a:tab pos="355600" algn="l"/>
              </a:tabLst>
            </a:pPr>
            <a:r>
              <a:rPr lang="it-IT" sz="9600" i="1" dirty="0" smtClean="0"/>
              <a:t>3. ambientazione;</a:t>
            </a:r>
          </a:p>
          <a:p>
            <a:pPr marL="355600" indent="0">
              <a:lnSpc>
                <a:spcPct val="134000"/>
              </a:lnSpc>
              <a:buNone/>
              <a:tabLst>
                <a:tab pos="355600" algn="l"/>
              </a:tabLst>
            </a:pPr>
            <a:r>
              <a:rPr lang="it-IT" sz="9600" i="1" dirty="0" smtClean="0"/>
              <a:t>4. tempo;</a:t>
            </a:r>
          </a:p>
          <a:p>
            <a:pPr marL="355600" indent="0">
              <a:lnSpc>
                <a:spcPct val="134000"/>
              </a:lnSpc>
              <a:buNone/>
              <a:tabLst>
                <a:tab pos="355600" algn="l"/>
              </a:tabLst>
            </a:pPr>
            <a:r>
              <a:rPr lang="it-IT" sz="9600" i="1" dirty="0" smtClean="0"/>
              <a:t>5. età;</a:t>
            </a:r>
          </a:p>
          <a:p>
            <a:pPr marL="355600" indent="0">
              <a:lnSpc>
                <a:spcPct val="134000"/>
              </a:lnSpc>
              <a:buNone/>
              <a:tabLst>
                <a:tab pos="355600" algn="l"/>
              </a:tabLst>
            </a:pPr>
            <a:r>
              <a:rPr lang="it-IT" sz="9600" i="1" dirty="0" smtClean="0"/>
              <a:t>6. ruolo professionale;</a:t>
            </a:r>
          </a:p>
          <a:p>
            <a:pPr marL="355600" indent="0">
              <a:lnSpc>
                <a:spcPct val="134000"/>
              </a:lnSpc>
              <a:buNone/>
              <a:tabLst>
                <a:tab pos="355600" algn="l"/>
              </a:tabLst>
            </a:pPr>
            <a:r>
              <a:rPr lang="it-IT" sz="9600" i="1" dirty="0" smtClean="0"/>
              <a:t>7. attributi fisici;</a:t>
            </a:r>
          </a:p>
          <a:p>
            <a:pPr marL="355600" indent="0">
              <a:lnSpc>
                <a:spcPct val="134000"/>
              </a:lnSpc>
              <a:buNone/>
              <a:tabLst>
                <a:tab pos="355600" algn="l"/>
              </a:tabLst>
            </a:pPr>
            <a:r>
              <a:rPr lang="it-IT" sz="9600" i="1" dirty="0" smtClean="0"/>
              <a:t>8.</a:t>
            </a:r>
            <a:r>
              <a:rPr lang="it-IT" sz="9600" dirty="0" smtClean="0"/>
              <a:t> </a:t>
            </a:r>
            <a:r>
              <a:rPr lang="en-US" sz="9600" i="1" dirty="0" err="1" smtClean="0"/>
              <a:t>diminutivi</a:t>
            </a:r>
            <a:r>
              <a:rPr lang="en-US" sz="9600" i="1" dirty="0" smtClean="0"/>
              <a:t> e </a:t>
            </a:r>
            <a:r>
              <a:rPr lang="en-US" sz="9600" i="1" dirty="0" err="1" smtClean="0"/>
              <a:t>vezzeggiativi</a:t>
            </a:r>
            <a:r>
              <a:rPr lang="en-US" sz="9600" i="1" dirty="0" smtClean="0"/>
              <a:t>.</a:t>
            </a:r>
            <a:endParaRPr lang="it-IT" sz="9600" i="1" dirty="0" smtClean="0"/>
          </a:p>
          <a:p>
            <a:pPr marL="355600" indent="0">
              <a:lnSpc>
                <a:spcPct val="134000"/>
              </a:lnSpc>
              <a:buNone/>
              <a:tabLst>
                <a:tab pos="355600" algn="l"/>
              </a:tabLst>
            </a:pPr>
            <a:endParaRPr lang="it-IT" sz="9600" dirty="0" smtClean="0"/>
          </a:p>
          <a:p>
            <a:pPr marL="355600" indent="0">
              <a:lnSpc>
                <a:spcPct val="134000"/>
              </a:lnSpc>
              <a:buNone/>
              <a:tabLst>
                <a:tab pos="355600" algn="l"/>
              </a:tabLst>
            </a:pPr>
            <a:r>
              <a:rPr lang="it-IT" sz="9600" dirty="0" smtClean="0"/>
              <a:t>Sono le variabili che si ritengono più emblematiche dell’asimmetria nella rappresentazione dei due generi.</a:t>
            </a:r>
            <a:endParaRPr lang="it-IT" sz="9600" i="1" dirty="0" smtClean="0"/>
          </a:p>
          <a:p>
            <a:endParaRPr lang="it-IT" i="1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344816" cy="591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908720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 smtClean="0"/>
              <a:t>5.Risultati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692696"/>
            <a:ext cx="8229600" cy="4032448"/>
          </a:xfrm>
        </p:spPr>
        <p:txBody>
          <a:bodyPr/>
          <a:lstStyle/>
          <a:p>
            <a:pPr>
              <a:buNone/>
            </a:pPr>
            <a:r>
              <a:rPr lang="it-IT" i="1" dirty="0" smtClean="0"/>
              <a:t>1. </a:t>
            </a:r>
            <a:r>
              <a:rPr lang="it-IT" b="1" i="1" dirty="0" smtClean="0"/>
              <a:t>Genere del protagonista</a:t>
            </a:r>
            <a:endParaRPr lang="it-IT" b="1" i="1" dirty="0"/>
          </a:p>
        </p:txBody>
      </p:sp>
      <p:pic>
        <p:nvPicPr>
          <p:cNvPr id="5" name="image5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712" y="1268760"/>
            <a:ext cx="5112568" cy="280831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07504" y="4293096"/>
            <a:ext cx="8892480" cy="230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it-IT" sz="3200" dirty="0" smtClean="0"/>
              <a:t>I protagonisti maschili sono presenti in misura superiore in entrambi i gruppi analizzati: l’aumento delle protagoniste femminili non si è verificato nei testi di alcuna casa editrice analizzata.   </a:t>
            </a:r>
            <a:endParaRPr lang="it-IT" sz="32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buNone/>
            </a:pPr>
            <a:r>
              <a:rPr lang="it-IT" i="1" dirty="0" smtClean="0"/>
              <a:t>2. </a:t>
            </a:r>
            <a:r>
              <a:rPr lang="it-IT" b="1" i="1" dirty="0" smtClean="0"/>
              <a:t>Genere letterario</a:t>
            </a:r>
          </a:p>
          <a:p>
            <a:pPr>
              <a:lnSpc>
                <a:spcPct val="114000"/>
              </a:lnSpc>
            </a:pPr>
            <a:r>
              <a:rPr lang="it-IT" dirty="0" smtClean="0"/>
              <a:t>Nei racconti d’avventura è ancora protagonista quasi assoluto il genere maschile 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conferma dello stereotipo per cui l’</a:t>
            </a:r>
            <a:r>
              <a:rPr lang="it-IT" b="1" dirty="0" smtClean="0"/>
              <a:t>avventura </a:t>
            </a:r>
            <a:r>
              <a:rPr lang="it-IT" dirty="0" smtClean="0"/>
              <a:t>e l’</a:t>
            </a:r>
            <a:r>
              <a:rPr lang="it-IT" b="1" dirty="0" smtClean="0"/>
              <a:t>azione </a:t>
            </a:r>
            <a:r>
              <a:rPr lang="it-IT" dirty="0" smtClean="0"/>
              <a:t>sono riservati al genere maschile; </a:t>
            </a:r>
          </a:p>
          <a:p>
            <a:pPr>
              <a:lnSpc>
                <a:spcPct val="114000"/>
              </a:lnSpc>
            </a:pPr>
            <a:r>
              <a:rPr lang="it-IT" dirty="0" smtClean="0"/>
              <a:t>il genere femminile è relegato in una dimensione di quotidiana </a:t>
            </a:r>
            <a:r>
              <a:rPr lang="it-IT" b="1" dirty="0" smtClean="0"/>
              <a:t>staticità</a:t>
            </a:r>
            <a:r>
              <a:rPr lang="it-IT" dirty="0" smtClean="0"/>
              <a:t>;</a:t>
            </a:r>
          </a:p>
          <a:p>
            <a:pPr>
              <a:lnSpc>
                <a:spcPct val="114000"/>
              </a:lnSpc>
            </a:pPr>
            <a:r>
              <a:rPr lang="it-IT" dirty="0" smtClean="0"/>
              <a:t>nei testi informativi assenza di esempi femminili.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it-IT" i="1" dirty="0" smtClean="0"/>
              <a:t>3. </a:t>
            </a:r>
            <a:r>
              <a:rPr lang="it-IT" b="1" i="1" dirty="0" smtClean="0"/>
              <a:t>Ambientazione</a:t>
            </a:r>
            <a:endParaRPr lang="it-IT" b="1" dirty="0"/>
          </a:p>
        </p:txBody>
      </p:sp>
      <p:pic>
        <p:nvPicPr>
          <p:cNvPr id="4" name="image1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88" y="1772816"/>
            <a:ext cx="5688632" cy="324036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620688"/>
            <a:ext cx="8507288" cy="5289451"/>
          </a:xfrm>
        </p:spPr>
        <p:txBody>
          <a:bodyPr>
            <a:noAutofit/>
          </a:bodyPr>
          <a:lstStyle/>
          <a:p>
            <a:pPr>
              <a:lnSpc>
                <a:spcPct val="124000"/>
              </a:lnSpc>
            </a:pPr>
            <a:r>
              <a:rPr lang="it-IT" dirty="0" smtClean="0"/>
              <a:t>I </a:t>
            </a:r>
            <a:r>
              <a:rPr lang="it-IT" b="1" dirty="0" smtClean="0"/>
              <a:t>protagonisti maschili </a:t>
            </a:r>
            <a:r>
              <a:rPr lang="it-IT" dirty="0" smtClean="0"/>
              <a:t>si trovano prevalentemente in </a:t>
            </a:r>
            <a:r>
              <a:rPr lang="it-IT" b="1" dirty="0" smtClean="0"/>
              <a:t>spazi aperti </a:t>
            </a:r>
            <a:r>
              <a:rPr lang="it-IT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it-IT" dirty="0" smtClean="0">
                <a:sym typeface="Wingdings" pitchFamily="2" charset="2"/>
              </a:rPr>
              <a:t> il genere maschile è</a:t>
            </a:r>
            <a:r>
              <a:rPr lang="it-IT" dirty="0" smtClean="0"/>
              <a:t> libero di muoversi in diversi ambienti, attività più dinamiche;</a:t>
            </a:r>
          </a:p>
          <a:p>
            <a:pPr>
              <a:lnSpc>
                <a:spcPct val="124000"/>
              </a:lnSpc>
            </a:pPr>
            <a:r>
              <a:rPr lang="it-IT" dirty="0" smtClean="0"/>
              <a:t>le </a:t>
            </a:r>
            <a:r>
              <a:rPr lang="it-IT" b="1" dirty="0" smtClean="0"/>
              <a:t>protagoniste femminili </a:t>
            </a:r>
            <a:r>
              <a:rPr lang="it-IT" dirty="0" smtClean="0"/>
              <a:t>si trovano collocate principalmente in </a:t>
            </a:r>
            <a:r>
              <a:rPr lang="it-IT" b="1" dirty="0" smtClean="0"/>
              <a:t>spazi chiusi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it-IT" dirty="0" smtClean="0">
                <a:sym typeface="Wingdings" pitchFamily="2" charset="2"/>
              </a:rPr>
              <a:t>il </a:t>
            </a:r>
            <a:r>
              <a:rPr lang="it-IT" dirty="0" smtClean="0"/>
              <a:t>genere femminile resta confinato in una dimensione quotidiana e domestica.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200" i="1" dirty="0" smtClean="0"/>
              <a:t>4. </a:t>
            </a:r>
            <a:r>
              <a:rPr lang="it-IT" sz="3200" b="1" i="1" dirty="0" smtClean="0"/>
              <a:t>Tempo</a:t>
            </a:r>
            <a:endParaRPr lang="it-IT" sz="3200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it-IT" dirty="0" smtClean="0"/>
              <a:t>Si registra una forte disparità nella rappresentazione in epoche passate: i protagonisti maschili si trovano collocati nel passato oltre il doppio delle volte rispetto alle protagoniste femminili.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200" i="1" dirty="0" smtClean="0"/>
              <a:t>5. </a:t>
            </a:r>
            <a:r>
              <a:rPr lang="it-IT" sz="3200" b="1" i="1" dirty="0" smtClean="0"/>
              <a:t>Età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/>
          <a:lstStyle/>
          <a:p>
            <a:pPr marL="269875" indent="-182563">
              <a:lnSpc>
                <a:spcPct val="114000"/>
              </a:lnSpc>
              <a:tabLst>
                <a:tab pos="182563" algn="l"/>
                <a:tab pos="269875" algn="l"/>
              </a:tabLst>
            </a:pPr>
            <a:r>
              <a:rPr lang="it-IT" dirty="0" smtClean="0"/>
              <a:t>Le donne sono molto rappresentate come bambine e poco come adulte.</a:t>
            </a:r>
          </a:p>
          <a:p>
            <a:pPr marL="269875" indent="-182563">
              <a:lnSpc>
                <a:spcPct val="114000"/>
              </a:lnSpc>
              <a:tabLst>
                <a:tab pos="182563" algn="l"/>
                <a:tab pos="269875" algn="l"/>
              </a:tabLst>
            </a:pPr>
            <a:r>
              <a:rPr lang="it-IT" dirty="0" smtClean="0"/>
              <a:t> Si riconferma quanto già rilevato nelle edizioni 1998-2002 da </a:t>
            </a:r>
            <a:r>
              <a:rPr lang="it-IT" dirty="0" err="1" smtClean="0"/>
              <a:t>Biemmi</a:t>
            </a:r>
            <a:r>
              <a:rPr lang="it-IT" dirty="0" smtClean="0"/>
              <a:t>: vi è una «maggiore</a:t>
            </a:r>
          </a:p>
          <a:p>
            <a:pPr marL="269875" indent="-182563">
              <a:lnSpc>
                <a:spcPct val="114000"/>
              </a:lnSpc>
              <a:buNone/>
              <a:tabLst>
                <a:tab pos="182563" algn="l"/>
                <a:tab pos="269875" algn="l"/>
              </a:tabLst>
            </a:pPr>
            <a:r>
              <a:rPr lang="it-IT" dirty="0" smtClean="0"/>
              <a:t>  attenzione ad una rappresentazione paritaria del mondo infantile rispetto al mondo adulto».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200" i="1" dirty="0" smtClean="0"/>
              <a:t>6. </a:t>
            </a:r>
            <a:r>
              <a:rPr lang="it-IT" sz="3200" b="1" i="1" dirty="0" smtClean="0"/>
              <a:t>Ruolo professionale</a:t>
            </a:r>
            <a:endParaRPr lang="it-IT" sz="3200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buNone/>
            </a:pPr>
            <a:r>
              <a:rPr lang="it-IT" dirty="0" smtClean="0"/>
              <a:t>si vuole appurare:</a:t>
            </a:r>
          </a:p>
          <a:p>
            <a:pPr>
              <a:lnSpc>
                <a:spcPct val="114000"/>
              </a:lnSpc>
              <a:buNone/>
            </a:pPr>
            <a:r>
              <a:rPr lang="it-IT" dirty="0" smtClean="0"/>
              <a:t>1) se gli uomini vengono definiti in misura maggiore delle donne attraverso il loro ruolo</a:t>
            </a:r>
          </a:p>
          <a:p>
            <a:pPr>
              <a:lnSpc>
                <a:spcPct val="114000"/>
              </a:lnSpc>
              <a:buNone/>
            </a:pPr>
            <a:r>
              <a:rPr lang="it-IT" dirty="0" smtClean="0"/>
              <a:t>    professionale; </a:t>
            </a:r>
          </a:p>
          <a:p>
            <a:pPr>
              <a:lnSpc>
                <a:spcPct val="114000"/>
              </a:lnSpc>
              <a:buNone/>
            </a:pPr>
            <a:r>
              <a:rPr lang="it-IT" dirty="0" smtClean="0"/>
              <a:t>2) se esiste una disparità nella tipologia di lavori che svolgono.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200" b="1" i="1" dirty="0" smtClean="0"/>
              <a:t>6.Ruolo professionale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lnSpc>
                <a:spcPct val="124000"/>
              </a:lnSpc>
              <a:buNone/>
            </a:pPr>
            <a:r>
              <a:rPr lang="it-IT" dirty="0" smtClean="0"/>
              <a:t>1) il genere maschile è connotato più di quello</a:t>
            </a:r>
          </a:p>
          <a:p>
            <a:pPr>
              <a:lnSpc>
                <a:spcPct val="124000"/>
              </a:lnSpc>
              <a:buNone/>
            </a:pPr>
            <a:r>
              <a:rPr lang="it-IT" dirty="0" smtClean="0"/>
              <a:t>femminile attraverso un’identità professionale.</a:t>
            </a:r>
            <a:endParaRPr lang="it-IT" dirty="0"/>
          </a:p>
        </p:txBody>
      </p:sp>
      <p:pic>
        <p:nvPicPr>
          <p:cNvPr id="4" name="image1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752" y="1196752"/>
            <a:ext cx="4896544" cy="3290583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200" i="1" dirty="0" smtClean="0"/>
              <a:t>6.</a:t>
            </a:r>
            <a:r>
              <a:rPr lang="it-IT" sz="3200" b="1" i="1" dirty="0" smtClean="0"/>
              <a:t>Ruolo professionale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buNone/>
            </a:pPr>
            <a:r>
              <a:rPr lang="it-IT" dirty="0" smtClean="0"/>
              <a:t>2) le donne possono identificarsi in una tipologia di ruoli ristretta e stereotipata rispetto agli uomini: i</a:t>
            </a:r>
            <a:r>
              <a:rPr lang="it-IT" b="1" dirty="0" smtClean="0"/>
              <a:t>nsegnamento</a:t>
            </a:r>
            <a:r>
              <a:rPr lang="it-IT" dirty="0" smtClean="0"/>
              <a:t>, </a:t>
            </a:r>
            <a:r>
              <a:rPr lang="it-IT" b="1" dirty="0" smtClean="0"/>
              <a:t>cura</a:t>
            </a:r>
            <a:r>
              <a:rPr lang="it-IT" dirty="0" smtClean="0"/>
              <a:t> e </a:t>
            </a:r>
            <a:r>
              <a:rPr lang="it-IT" b="1" i="1" dirty="0" smtClean="0"/>
              <a:t>ruolo parentale  </a:t>
            </a:r>
            <a:r>
              <a:rPr lang="it-IT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it-IT" i="1" dirty="0" smtClean="0"/>
              <a:t> </a:t>
            </a:r>
            <a:r>
              <a:rPr lang="it-IT" dirty="0" smtClean="0"/>
              <a:t>limita alle bambine, lettrici di queste storie, la possibilità di immaginarsi professionalmente.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200" i="1" dirty="0" smtClean="0"/>
              <a:t>7. </a:t>
            </a:r>
            <a:r>
              <a:rPr lang="it-IT" sz="3200" b="1" i="1" dirty="0" smtClean="0"/>
              <a:t>Attributi fisici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132856"/>
            <a:ext cx="8280920" cy="4525963"/>
          </a:xfrm>
        </p:spPr>
        <p:txBody>
          <a:bodyPr>
            <a:normAutofit fontScale="92500" lnSpcReduction="10000"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lnSpc>
                <a:spcPct val="124000"/>
              </a:lnSpc>
            </a:pPr>
            <a:r>
              <a:rPr lang="it-IT" sz="3500" dirty="0" smtClean="0"/>
              <a:t>Il genere femminile è connotato in base ad </a:t>
            </a:r>
            <a:r>
              <a:rPr lang="it-IT" sz="3500" b="1" dirty="0" smtClean="0"/>
              <a:t>attributi fisici </a:t>
            </a:r>
            <a:r>
              <a:rPr lang="it-IT" sz="3500" dirty="0" smtClean="0"/>
              <a:t>in misura maggiore rispetto al genere maschile</a:t>
            </a:r>
            <a:r>
              <a:rPr lang="it-IT" sz="3500" dirty="0" smtClean="0">
                <a:solidFill>
                  <a:srgbClr val="C00000"/>
                </a:solidFill>
              </a:rPr>
              <a:t> </a:t>
            </a:r>
            <a:r>
              <a:rPr lang="it-IT" sz="3500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it-IT" sz="3500" dirty="0" smtClean="0">
                <a:sym typeface="Wingdings" pitchFamily="2" charset="2"/>
              </a:rPr>
              <a:t>nel genere femminile prevale la </a:t>
            </a:r>
            <a:r>
              <a:rPr lang="it-IT" sz="3500" b="1" dirty="0" smtClean="0"/>
              <a:t>dimensione estetica</a:t>
            </a:r>
            <a:r>
              <a:rPr lang="it-IT" sz="3500" dirty="0" smtClean="0"/>
              <a:t>.</a:t>
            </a:r>
            <a:endParaRPr lang="it-IT" sz="3500" dirty="0"/>
          </a:p>
        </p:txBody>
      </p:sp>
      <p:pic>
        <p:nvPicPr>
          <p:cNvPr id="4" name="image19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3728" y="980728"/>
            <a:ext cx="5112568" cy="3127986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488832" cy="605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3600" i="1" dirty="0" smtClean="0"/>
              <a:t>8. </a:t>
            </a:r>
            <a:r>
              <a:rPr lang="en-US" sz="3600" b="1" i="1" dirty="0" err="1" smtClean="0"/>
              <a:t>Diminutivi</a:t>
            </a:r>
            <a:r>
              <a:rPr lang="en-US" sz="3600" b="1" i="1" dirty="0" smtClean="0"/>
              <a:t> e vezzeggiativi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62500" lnSpcReduction="20000"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lnSpc>
                <a:spcPct val="124000"/>
              </a:lnSpc>
            </a:pPr>
            <a:endParaRPr lang="it-IT" sz="4100" dirty="0" smtClean="0"/>
          </a:p>
          <a:p>
            <a:pPr>
              <a:lnSpc>
                <a:spcPct val="124000"/>
              </a:lnSpc>
            </a:pPr>
            <a:endParaRPr lang="it-IT" sz="4100" dirty="0" smtClean="0"/>
          </a:p>
          <a:p>
            <a:pPr>
              <a:lnSpc>
                <a:spcPct val="124000"/>
              </a:lnSpc>
            </a:pPr>
            <a:r>
              <a:rPr lang="it-IT" sz="5100" dirty="0" smtClean="0"/>
              <a:t>Per i protagonisti l’uso di diminutivi e vezzeggiativi è significativamente maggiore nel genere femminile rispetto a quello maschile.</a:t>
            </a:r>
            <a:endParaRPr lang="it-IT" sz="5100" dirty="0"/>
          </a:p>
        </p:txBody>
      </p:sp>
      <p:pic>
        <p:nvPicPr>
          <p:cNvPr id="4" name="image2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1196752"/>
            <a:ext cx="4896544" cy="288032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200" b="1" dirty="0" smtClean="0"/>
              <a:t>Conclusioni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813995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endParaRPr lang="it-IT" dirty="0" smtClean="0"/>
          </a:p>
          <a:p>
            <a:pPr>
              <a:lnSpc>
                <a:spcPct val="114000"/>
              </a:lnSpc>
            </a:pPr>
            <a:r>
              <a:rPr lang="it-IT" dirty="0" smtClean="0"/>
              <a:t>il Polite ha avuto efficacia scarsa o nulla: la dichiarazione di adesione al progetto Polite non comporta una significativa diminuzione della presenza di stereotipi sessisti rispetto ai sussidiari che non hanno aderito all’accordo.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sz="3600" b="1" dirty="0" smtClean="0"/>
              <a:t>Possibili cause: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80728"/>
            <a:ext cx="8748464" cy="5400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4000"/>
              </a:lnSpc>
            </a:pPr>
            <a:r>
              <a:rPr lang="it-IT" sz="3800" dirty="0" smtClean="0"/>
              <a:t>l’abitudine di molte case editrici di </a:t>
            </a:r>
            <a:r>
              <a:rPr lang="it-IT" sz="3800" b="1" dirty="0" smtClean="0"/>
              <a:t>rieditare </a:t>
            </a:r>
            <a:r>
              <a:rPr lang="it-IT" sz="3800" dirty="0" smtClean="0"/>
              <a:t>per decenni lo stesso libro </a:t>
            </a:r>
            <a:r>
              <a:rPr lang="it-IT" sz="3800" b="1" dirty="0" smtClean="0"/>
              <a:t>senza alcuna modifica </a:t>
            </a:r>
            <a:r>
              <a:rPr lang="it-IT" sz="3800" dirty="0" smtClean="0"/>
              <a:t>sostanziale;</a:t>
            </a:r>
          </a:p>
          <a:p>
            <a:pPr>
              <a:lnSpc>
                <a:spcPct val="124000"/>
              </a:lnSpc>
            </a:pPr>
            <a:r>
              <a:rPr lang="it-IT" sz="3800" b="1" dirty="0" smtClean="0"/>
              <a:t>mancanza </a:t>
            </a:r>
            <a:r>
              <a:rPr lang="it-IT" sz="3800" dirty="0" smtClean="0"/>
              <a:t>di</a:t>
            </a:r>
            <a:r>
              <a:rPr lang="it-IT" sz="3800" b="1" dirty="0" smtClean="0"/>
              <a:t> </a:t>
            </a:r>
            <a:r>
              <a:rPr lang="it-IT" sz="3800" dirty="0" smtClean="0"/>
              <a:t>una adeguata </a:t>
            </a:r>
            <a:r>
              <a:rPr lang="it-IT" sz="3800" b="1" dirty="0" smtClean="0"/>
              <a:t>formazione </a:t>
            </a:r>
            <a:r>
              <a:rPr lang="it-IT" sz="3800" dirty="0" smtClean="0"/>
              <a:t>sul tema per realizzare dei prodotti liberi da stereotipi;</a:t>
            </a:r>
          </a:p>
          <a:p>
            <a:pPr>
              <a:lnSpc>
                <a:spcPct val="124000"/>
              </a:lnSpc>
            </a:pPr>
            <a:r>
              <a:rPr lang="it-IT" sz="3800" b="1" dirty="0" smtClean="0"/>
              <a:t>pressioni di associazioni conservatrici </a:t>
            </a:r>
            <a:r>
              <a:rPr lang="it-IT" sz="3800" dirty="0" smtClean="0"/>
              <a:t>verso ‘iniziative gender’. A titolo di esempio, il tentativo di censura di 49 libri per l’infanzia presenti nelle biblioteche scolastiche del comune di Venezia.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42561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840760" cy="607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20891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Grazie per l’ascolto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548680"/>
            <a:ext cx="8712968" cy="5505475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  <a:buNone/>
            </a:pPr>
            <a:r>
              <a:rPr lang="it-IT" b="1" dirty="0" smtClean="0"/>
              <a:t>Stereotipi di genere nei sussidiari di lettura </a:t>
            </a:r>
          </a:p>
          <a:p>
            <a:pPr algn="ctr">
              <a:lnSpc>
                <a:spcPct val="114000"/>
              </a:lnSpc>
              <a:buNone/>
            </a:pPr>
            <a:r>
              <a:rPr lang="it-IT" b="1" dirty="0" smtClean="0"/>
              <a:t>per la scuola primaria </a:t>
            </a:r>
            <a:endParaRPr lang="it-IT" dirty="0" smtClean="0"/>
          </a:p>
          <a:p>
            <a:pPr algn="ctr">
              <a:lnSpc>
                <a:spcPct val="114000"/>
              </a:lnSpc>
              <a:buNone/>
            </a:pPr>
            <a:r>
              <a:rPr lang="it-IT" dirty="0" smtClean="0"/>
              <a:t> </a:t>
            </a:r>
            <a:r>
              <a:rPr lang="it-IT" i="1" dirty="0" smtClean="0"/>
              <a:t>Gender </a:t>
            </a:r>
            <a:r>
              <a:rPr lang="en-US" i="1" dirty="0" smtClean="0"/>
              <a:t>Stereotypes in Primary School Textbooks</a:t>
            </a:r>
          </a:p>
          <a:p>
            <a:pPr indent="109538">
              <a:lnSpc>
                <a:spcPct val="114000"/>
              </a:lnSpc>
              <a:tabLst>
                <a:tab pos="355600" algn="l"/>
              </a:tabLst>
            </a:pPr>
            <a:endParaRPr lang="en-US" dirty="0" smtClean="0"/>
          </a:p>
          <a:p>
            <a:pPr indent="109538">
              <a:lnSpc>
                <a:spcPct val="114000"/>
              </a:lnSpc>
              <a:buNone/>
              <a:tabLst>
                <a:tab pos="355600" algn="l"/>
              </a:tabLst>
            </a:pPr>
            <a:r>
              <a:rPr lang="it-IT" dirty="0" err="1" smtClean="0"/>
              <a:t>Article</a:t>
            </a:r>
            <a:r>
              <a:rPr lang="it-IT" dirty="0" smtClean="0"/>
              <a:t>:  </a:t>
            </a:r>
            <a:r>
              <a:rPr lang="it-IT" dirty="0" err="1" smtClean="0"/>
              <a:t>December</a:t>
            </a:r>
            <a:r>
              <a:rPr lang="it-IT" dirty="0" smtClean="0"/>
              <a:t> </a:t>
            </a:r>
            <a:r>
              <a:rPr lang="it-IT" b="1" dirty="0" smtClean="0"/>
              <a:t>2017</a:t>
            </a:r>
          </a:p>
          <a:p>
            <a:pPr indent="109538">
              <a:lnSpc>
                <a:spcPct val="114000"/>
              </a:lnSpc>
              <a:buNone/>
              <a:tabLst>
                <a:tab pos="355600" algn="l"/>
              </a:tabLst>
            </a:pPr>
            <a:r>
              <a:rPr lang="it-IT" dirty="0" err="1" smtClean="0"/>
              <a:t>Author</a:t>
            </a:r>
            <a:r>
              <a:rPr lang="it-IT" dirty="0" smtClean="0"/>
              <a:t>: Irene Dora Maria </a:t>
            </a:r>
            <a:r>
              <a:rPr lang="it-IT" b="1" dirty="0" err="1" smtClean="0"/>
              <a:t>Scierri</a:t>
            </a:r>
            <a:endParaRPr lang="it-IT" b="1" dirty="0" smtClean="0"/>
          </a:p>
          <a:p>
            <a:pPr indent="109538">
              <a:lnSpc>
                <a:spcPct val="114000"/>
              </a:lnSpc>
              <a:buNone/>
              <a:tabLst>
                <a:tab pos="355600" algn="l"/>
              </a:tabLst>
            </a:pPr>
            <a:r>
              <a:rPr lang="it-IT" dirty="0" smtClean="0"/>
              <a:t>Università di Perugia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sz="3600" b="1" dirty="0" smtClean="0"/>
              <a:t/>
            </a:r>
            <a:br>
              <a:rPr lang="it-IT" sz="3600" b="1" dirty="0" smtClean="0"/>
            </a:br>
            <a:r>
              <a:rPr lang="it-IT" sz="3600" b="1" dirty="0" err="1" smtClean="0"/>
              <a:t>Abstract</a:t>
            </a:r>
            <a:r>
              <a:rPr lang="it-IT" sz="3600" b="1" dirty="0" smtClean="0"/>
              <a:t/>
            </a:r>
            <a:br>
              <a:rPr lang="it-IT" sz="3600" b="1" dirty="0" smtClean="0"/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001419"/>
          </a:xfrm>
        </p:spPr>
        <p:txBody>
          <a:bodyPr/>
          <a:lstStyle/>
          <a:p>
            <a:pPr marL="0" indent="0" algn="just">
              <a:tabLst>
                <a:tab pos="0" algn="l"/>
              </a:tabLst>
            </a:pPr>
            <a:endParaRPr lang="en-US" dirty="0" smtClean="0"/>
          </a:p>
          <a:p>
            <a:pPr marL="0" indent="0" algn="just">
              <a:lnSpc>
                <a:spcPct val="114000"/>
              </a:lnSpc>
              <a:tabLst>
                <a:tab pos="0" algn="l"/>
              </a:tabLst>
            </a:pPr>
            <a:r>
              <a:rPr lang="en-US" dirty="0" smtClean="0"/>
              <a:t> This study aims at investigating the ways males and females are represented in textbooks for primary school after Polite […]</a:t>
            </a:r>
          </a:p>
          <a:p>
            <a:pPr marL="0" indent="0" algn="just">
              <a:lnSpc>
                <a:spcPct val="114000"/>
              </a:lnSpc>
              <a:tabLst>
                <a:tab pos="0" algn="l"/>
              </a:tabLst>
            </a:pPr>
            <a:r>
              <a:rPr lang="en-US" dirty="0" smtClean="0"/>
              <a:t> The study demonstrates the current inequality of gender representation and the ineffectiveness of the Polite project.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200" b="1" dirty="0" err="1" smtClean="0"/>
              <a:t>Keywords</a:t>
            </a:r>
            <a:r>
              <a:rPr lang="it-IT" sz="3200" b="1" i="1" dirty="0" smtClean="0"/>
              <a:t>: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tabLst>
                <a:tab pos="182563" algn="l"/>
                <a:tab pos="355600" algn="l"/>
              </a:tabLst>
            </a:pPr>
            <a:r>
              <a:rPr lang="it-IT" i="1" dirty="0" smtClean="0"/>
              <a:t>Gender </a:t>
            </a:r>
            <a:r>
              <a:rPr lang="it-IT" i="1" dirty="0" err="1" smtClean="0"/>
              <a:t>stereotypes</a:t>
            </a:r>
            <a:r>
              <a:rPr lang="it-IT" i="1" dirty="0" smtClean="0"/>
              <a:t>;</a:t>
            </a:r>
          </a:p>
          <a:p>
            <a:pPr>
              <a:lnSpc>
                <a:spcPct val="114000"/>
              </a:lnSpc>
              <a:tabLst>
                <a:tab pos="182563" algn="l"/>
                <a:tab pos="355600" algn="l"/>
              </a:tabLst>
            </a:pPr>
            <a:r>
              <a:rPr lang="it-IT" i="1" dirty="0" smtClean="0"/>
              <a:t>Gender </a:t>
            </a:r>
            <a:r>
              <a:rPr lang="it-IT" i="1" dirty="0" err="1" smtClean="0"/>
              <a:t>representations</a:t>
            </a:r>
            <a:r>
              <a:rPr lang="it-IT" i="1" dirty="0" smtClean="0"/>
              <a:t>;</a:t>
            </a:r>
          </a:p>
          <a:p>
            <a:pPr>
              <a:lnSpc>
                <a:spcPct val="114000"/>
              </a:lnSpc>
              <a:tabLst>
                <a:tab pos="182563" algn="l"/>
                <a:tab pos="355600" algn="l"/>
              </a:tabLst>
            </a:pPr>
            <a:r>
              <a:rPr lang="it-IT" i="1" dirty="0" err="1" smtClean="0"/>
              <a:t>Sexism</a:t>
            </a:r>
            <a:r>
              <a:rPr lang="it-IT" i="1" dirty="0" smtClean="0"/>
              <a:t>;</a:t>
            </a:r>
          </a:p>
          <a:p>
            <a:pPr>
              <a:lnSpc>
                <a:spcPct val="114000"/>
              </a:lnSpc>
              <a:tabLst>
                <a:tab pos="182563" algn="l"/>
                <a:tab pos="355600" algn="l"/>
              </a:tabLst>
            </a:pPr>
            <a:r>
              <a:rPr lang="it-IT" i="1" dirty="0" err="1" smtClean="0"/>
              <a:t>Education</a:t>
            </a:r>
            <a:r>
              <a:rPr lang="it-IT" i="1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200" b="1" dirty="0" smtClean="0"/>
              <a:t>Cos’è Polite?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4824536"/>
          </a:xfrm>
        </p:spPr>
        <p:txBody>
          <a:bodyPr>
            <a:normAutofit/>
          </a:bodyPr>
          <a:lstStyle/>
          <a:p>
            <a:pPr algn="just">
              <a:lnSpc>
                <a:spcPct val="114000"/>
              </a:lnSpc>
              <a:buNone/>
              <a:tabLst>
                <a:tab pos="7978775" algn="l"/>
              </a:tabLst>
            </a:pPr>
            <a:r>
              <a:rPr lang="it-IT" b="1" dirty="0" smtClean="0"/>
              <a:t>   Polite</a:t>
            </a:r>
            <a:r>
              <a:rPr lang="it-IT" dirty="0" smtClean="0"/>
              <a:t> (Pari Opportunità e Libri di Testo):</a:t>
            </a:r>
          </a:p>
          <a:p>
            <a:pPr>
              <a:lnSpc>
                <a:spcPct val="114000"/>
              </a:lnSpc>
              <a:tabLst>
                <a:tab pos="7978775" algn="l"/>
              </a:tabLst>
            </a:pPr>
            <a:r>
              <a:rPr lang="it-IT" dirty="0" smtClean="0"/>
              <a:t>progetto europeo nato nel 1999 per l’autoregolamentazione dell’editoria </a:t>
            </a:r>
            <a:r>
              <a:rPr lang="it-IT" dirty="0" smtClean="0"/>
              <a:t>scolastica;</a:t>
            </a:r>
            <a:endParaRPr lang="it-IT" dirty="0" smtClean="0"/>
          </a:p>
          <a:p>
            <a:pPr>
              <a:lnSpc>
                <a:spcPct val="114000"/>
              </a:lnSpc>
              <a:tabLst>
                <a:tab pos="7978775" algn="l"/>
              </a:tabLst>
            </a:pPr>
            <a:r>
              <a:rPr lang="it-IT" b="1" dirty="0" smtClean="0"/>
              <a:t>obiettivo</a:t>
            </a:r>
            <a:r>
              <a:rPr lang="it-IT" dirty="0" smtClean="0"/>
              <a:t>: ripensare i libri scolastici nell’ottica di una rappresentazione di uomini e donne senza stereotipi e discriminazioni sessiste.</a:t>
            </a:r>
          </a:p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865515"/>
          </a:xfrm>
        </p:spPr>
        <p:txBody>
          <a:bodyPr>
            <a:normAutofit/>
          </a:bodyPr>
          <a:lstStyle/>
          <a:p>
            <a:pPr marL="0" indent="0">
              <a:lnSpc>
                <a:spcPct val="113000"/>
              </a:lnSpc>
              <a:buNone/>
              <a:tabLst>
                <a:tab pos="0" algn="l"/>
                <a:tab pos="87313" algn="l"/>
                <a:tab pos="182563" algn="l"/>
              </a:tabLst>
            </a:pPr>
            <a:r>
              <a:rPr lang="it-IT" dirty="0" smtClean="0"/>
              <a:t>In Italia L. 119/2013 e relativo </a:t>
            </a:r>
            <a:r>
              <a:rPr lang="it-IT" b="1" i="1" dirty="0" smtClean="0"/>
              <a:t>Piano d’azione straordinario contro la violenza sessuale e di genere:</a:t>
            </a:r>
          </a:p>
          <a:p>
            <a:pPr>
              <a:lnSpc>
                <a:spcPct val="113000"/>
              </a:lnSpc>
            </a:pPr>
            <a:r>
              <a:rPr lang="it-IT" dirty="0" smtClean="0"/>
              <a:t>avvio di una riflessione sull’uso del linguaggio nei libri di testo e sui possibili stereotipi discriminatori (p. 29);</a:t>
            </a:r>
          </a:p>
          <a:p>
            <a:pPr>
              <a:lnSpc>
                <a:spcPct val="113000"/>
              </a:lnSpc>
            </a:pPr>
            <a:r>
              <a:rPr lang="it-IT" dirty="0" smtClean="0"/>
              <a:t>riconsiderare i risultati raggiunti nell’ambito del progetto Polite. 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288032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it-IT" dirty="0" smtClean="0"/>
              <a:t>La presente ricerca muove dal lavoro di Irene </a:t>
            </a:r>
            <a:r>
              <a:rPr lang="it-IT" dirty="0" err="1" smtClean="0"/>
              <a:t>Biemmi</a:t>
            </a:r>
            <a:r>
              <a:rPr lang="it-IT" dirty="0" smtClean="0"/>
              <a:t>, </a:t>
            </a:r>
            <a:r>
              <a:rPr lang="it-IT" i="1" dirty="0" smtClean="0"/>
              <a:t>Educazione sessista. Stereotipi di genere nei libri delle elementari (2010),</a:t>
            </a:r>
            <a:r>
              <a:rPr lang="it-IT" dirty="0" smtClean="0"/>
              <a:t> in cui analizza testi editi tra il </a:t>
            </a:r>
            <a:r>
              <a:rPr lang="it-IT" b="1" dirty="0" smtClean="0"/>
              <a:t>1998</a:t>
            </a:r>
            <a:r>
              <a:rPr lang="it-IT" dirty="0" smtClean="0"/>
              <a:t> e il </a:t>
            </a:r>
            <a:r>
              <a:rPr lang="it-IT" b="1" dirty="0" smtClean="0"/>
              <a:t>2002</a:t>
            </a:r>
            <a:r>
              <a:rPr lang="it-IT" dirty="0" smtClean="0"/>
              <a:t>.   </a:t>
            </a:r>
            <a:endParaRPr lang="it-IT" dirty="0"/>
          </a:p>
        </p:txBody>
      </p:sp>
      <p:pic>
        <p:nvPicPr>
          <p:cNvPr id="30722" name="Picture 2" descr="Educazione sessista. Stereotipi di genere nei libri delle elementari -  Biemmi, Irene - Ebook - PDF con Light DRM | I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924944"/>
            <a:ext cx="2808312" cy="3740433"/>
          </a:xfrm>
          <a:prstGeom prst="rect">
            <a:avLst/>
          </a:prstGeom>
          <a:noFill/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1159</Words>
  <Application>Microsoft Office PowerPoint</Application>
  <PresentationFormat>Presentazione su schermo (4:3)</PresentationFormat>
  <Paragraphs>181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Tema di Office</vt:lpstr>
      <vt:lpstr>Diapositiva 1</vt:lpstr>
      <vt:lpstr>Diapositiva 2</vt:lpstr>
      <vt:lpstr>Diapositiva 3</vt:lpstr>
      <vt:lpstr>Diapositiva 4</vt:lpstr>
      <vt:lpstr> Abstract </vt:lpstr>
      <vt:lpstr>Keywords:</vt:lpstr>
      <vt:lpstr>Cos’è Polite?</vt:lpstr>
      <vt:lpstr>Diapositiva 8</vt:lpstr>
      <vt:lpstr>Diapositiva 9</vt:lpstr>
      <vt:lpstr>Diapositiva 10</vt:lpstr>
      <vt:lpstr>Presentazione della ricerca</vt:lpstr>
      <vt:lpstr>Diapositiva 12</vt:lpstr>
      <vt:lpstr> 2. Ipotesi  </vt:lpstr>
      <vt:lpstr>3. Campioni e analisi</vt:lpstr>
      <vt:lpstr>3. Campioni</vt:lpstr>
      <vt:lpstr>Testi narrativi:</vt:lpstr>
      <vt:lpstr>Testi descrittivi:</vt:lpstr>
      <vt:lpstr>Principali tredici case editrici nazionali:</vt:lpstr>
      <vt:lpstr>4. Variabili:</vt:lpstr>
      <vt:lpstr>5.Risultati</vt:lpstr>
      <vt:lpstr>Diapositiva 21</vt:lpstr>
      <vt:lpstr>Diapositiva 22</vt:lpstr>
      <vt:lpstr>Diapositiva 23</vt:lpstr>
      <vt:lpstr>4. Tempo</vt:lpstr>
      <vt:lpstr>5. Età</vt:lpstr>
      <vt:lpstr>6. Ruolo professionale</vt:lpstr>
      <vt:lpstr>6.Ruolo professionale</vt:lpstr>
      <vt:lpstr>6.Ruolo professionale</vt:lpstr>
      <vt:lpstr>7. Attributi fisici</vt:lpstr>
      <vt:lpstr> 8. Diminutivi e vezzeggiativi </vt:lpstr>
      <vt:lpstr>Conclusioni</vt:lpstr>
      <vt:lpstr>Possibili cause: </vt:lpstr>
      <vt:lpstr>Diapositiva 33</vt:lpstr>
      <vt:lpstr>Diapositiva 34</vt:lpstr>
      <vt:lpstr>Diapositiva 35</vt:lpstr>
      <vt:lpstr>Grazie per l’ascolto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Roby</dc:creator>
  <cp:lastModifiedBy>Hantol</cp:lastModifiedBy>
  <cp:revision>38</cp:revision>
  <dcterms:created xsi:type="dcterms:W3CDTF">2021-05-29T08:43:00Z</dcterms:created>
  <dcterms:modified xsi:type="dcterms:W3CDTF">2021-06-01T05:45:12Z</dcterms:modified>
</cp:coreProperties>
</file>