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5" r:id="rId3"/>
    <p:sldId id="286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69" r:id="rId30"/>
    <p:sldId id="283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4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56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65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57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8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575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06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583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0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83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04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31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5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2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5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1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649862-5C64-4807-8C80-753C530CA28A}" type="datetimeFigureOut">
              <a:rPr lang="it-IT" smtClean="0"/>
              <a:t>27/03/20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0E6CAB-F9C0-4749-B1CB-81D582F72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858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8093797" TargetMode="External"/><Relationship Id="rId13" Type="http://schemas.openxmlformats.org/officeDocument/2006/relationships/hyperlink" Target="https://www.ncbi.nlm.nih.gov/pubmed/28096957" TargetMode="External"/><Relationship Id="rId18" Type="http://schemas.openxmlformats.org/officeDocument/2006/relationships/hyperlink" Target="https://www.ncbi.nlm.nih.gov/pubmed/25745485" TargetMode="External"/><Relationship Id="rId3" Type="http://schemas.openxmlformats.org/officeDocument/2006/relationships/hyperlink" Target="http://www.fitoterapia.in/piante_officinali/aglio.html" TargetMode="External"/><Relationship Id="rId7" Type="http://schemas.openxmlformats.org/officeDocument/2006/relationships/hyperlink" Target="https://www.fondazioneveronesi.it/magazine/articoli/alimentazione/riso-rosso-fermentato-utile-per-il-colesterolo-alto-i-dubbi-degli-esperti" TargetMode="External"/><Relationship Id="rId12" Type="http://schemas.openxmlformats.org/officeDocument/2006/relationships/hyperlink" Target="https://www.ncbi.nlm.nih.gov/pubmed/20513336" TargetMode="External"/><Relationship Id="rId17" Type="http://schemas.openxmlformats.org/officeDocument/2006/relationships/hyperlink" Target="https://www.ncbi.nlm.nih.gov/pubmed/27325504" TargetMode="External"/><Relationship Id="rId2" Type="http://schemas.openxmlformats.org/officeDocument/2006/relationships/hyperlink" Target="http://www.fitoterapia.in/piante_officinali/guggul.html" TargetMode="External"/><Relationship Id="rId16" Type="http://schemas.openxmlformats.org/officeDocument/2006/relationships/hyperlink" Target="https://www.ncbi.nlm.nih.gov/pubmed/24559810" TargetMode="External"/><Relationship Id="rId20" Type="http://schemas.openxmlformats.org/officeDocument/2006/relationships/hyperlink" Target="https://www.medicina360.com/insulino-resistenza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ndocrinologiaoggi.it/2018/06/riso-rosso-fermentato-monacolina-k/" TargetMode="External"/><Relationship Id="rId11" Type="http://schemas.openxmlformats.org/officeDocument/2006/relationships/hyperlink" Target="https://www.cure-naturali.it/articoli/rimedi-naturali/erboristeria/olio-borragine.html" TargetMode="External"/><Relationship Id="rId5" Type="http://schemas.openxmlformats.org/officeDocument/2006/relationships/hyperlink" Target="https://www.ncbi.nlm.nih.gov/pubmed/?term=Burke+FM.+Red+yeast+rice+for+the+treatment+of+dyslipidemia" TargetMode="External"/><Relationship Id="rId15" Type="http://schemas.openxmlformats.org/officeDocument/2006/relationships/hyperlink" Target="https://www.ncbi.nlm.nih.gov/pubmed/28505392" TargetMode="External"/><Relationship Id="rId10" Type="http://schemas.openxmlformats.org/officeDocument/2006/relationships/hyperlink" Target="https://www.ncbi.nlm.nih.gov/pubmed/30378485" TargetMode="External"/><Relationship Id="rId19" Type="http://schemas.openxmlformats.org/officeDocument/2006/relationships/hyperlink" Target="https://it.wikipedia.org/wiki/Insulinoresistenza" TargetMode="External"/><Relationship Id="rId4" Type="http://schemas.openxmlformats.org/officeDocument/2006/relationships/hyperlink" Target="http://www.fitoterapia.in/piante_officinali/garcinia.html" TargetMode="External"/><Relationship Id="rId9" Type="http://schemas.openxmlformats.org/officeDocument/2006/relationships/hyperlink" Target="https://www.cure-naturali.it/enciclopedia-naturale/rimedi-naturali/erboristeria/olio-di-lino.html#proprieta%20e%20uso" TargetMode="External"/><Relationship Id="rId14" Type="http://schemas.openxmlformats.org/officeDocument/2006/relationships/hyperlink" Target="https://www.ncbi.nlm.nih.gov/pubmed/2787967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780365-6110-43E6-9859-C8286B02EBAB}"/>
              </a:ext>
            </a:extLst>
          </p:cNvPr>
          <p:cNvSpPr txBox="1"/>
          <p:nvPr/>
        </p:nvSpPr>
        <p:spPr>
          <a:xfrm>
            <a:off x="1090019" y="1995953"/>
            <a:ext cx="6927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/>
              <a:t>COLESTEROLO E FITOTERAPIA</a:t>
            </a:r>
          </a:p>
        </p:txBody>
      </p:sp>
    </p:spTree>
    <p:extLst>
      <p:ext uri="{BB962C8B-B14F-4D97-AF65-F5344CB8AC3E}">
        <p14:creationId xmlns:p14="http://schemas.microsoft.com/office/powerpoint/2010/main" val="143240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31B017-DB51-44A4-8431-E15726D48D2C}"/>
              </a:ext>
            </a:extLst>
          </p:cNvPr>
          <p:cNvSpPr txBox="1"/>
          <p:nvPr/>
        </p:nvSpPr>
        <p:spPr>
          <a:xfrm>
            <a:off x="837210" y="751344"/>
            <a:ext cx="88253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Garcinia</a:t>
            </a:r>
          </a:p>
          <a:p>
            <a:pPr algn="just"/>
            <a:r>
              <a:rPr lang="it-IT" sz="2000" dirty="0"/>
              <a:t>Famiglia delle </a:t>
            </a:r>
            <a:r>
              <a:rPr lang="it-IT" sz="2000" dirty="0" err="1"/>
              <a:t>Guttiferae</a:t>
            </a:r>
            <a:r>
              <a:rPr lang="it-IT" sz="2000" dirty="0"/>
              <a:t>, viene utilizzata la buccia dei frutti per fare un estratto secco nebulizzato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Dosaggio</a:t>
            </a:r>
            <a:r>
              <a:rPr lang="it-IT" sz="2000" dirty="0"/>
              <a:t>: 10-15 mg per kg di peso corporeo, 2 somministrazioni lontane dai pasti</a:t>
            </a:r>
          </a:p>
          <a:p>
            <a:pPr algn="just"/>
            <a:r>
              <a:rPr lang="it-IT" sz="2000" b="1" dirty="0"/>
              <a:t>Componente principale</a:t>
            </a:r>
            <a:r>
              <a:rPr lang="it-IT" sz="2000" dirty="0"/>
              <a:t>: </a:t>
            </a:r>
            <a:r>
              <a:rPr lang="it-IT" sz="2000" dirty="0" err="1"/>
              <a:t>idrossicitrato</a:t>
            </a:r>
            <a:r>
              <a:rPr lang="it-IT" sz="2000" dirty="0"/>
              <a:t>. La pianta viene utilizzata a scopo dimagrante.</a:t>
            </a:r>
          </a:p>
          <a:p>
            <a:pPr algn="just"/>
            <a:r>
              <a:rPr lang="it-IT" sz="2000" dirty="0"/>
              <a:t>L'acido </a:t>
            </a:r>
            <a:r>
              <a:rPr lang="it-IT" sz="2000" dirty="0" err="1"/>
              <a:t>idrossicitrico</a:t>
            </a:r>
            <a:r>
              <a:rPr lang="it-IT" sz="2000" dirty="0"/>
              <a:t> inibisce nettamente l'azione dell’enzima citrato-</a:t>
            </a:r>
            <a:r>
              <a:rPr lang="it-IT" sz="2000" dirty="0" err="1"/>
              <a:t>liasi</a:t>
            </a:r>
            <a:r>
              <a:rPr lang="it-IT" sz="2000" dirty="0"/>
              <a:t>, che trasforma i carboidrati non consumati in grassi, e quindi limita molto l'immagazzinamento di calorie sotto forma di grassi di deposito, che si accumulano soprattutto nel tessuto adiposo sottocutaneo e che sono i principali responsabili dell'aumento del peso corporeo. Inoltre stimola la sintesi epatica di glicogeno a partire dal glucosio, con aumento del deposito di questo zucchero di riserva nel fegato e nei muscoli.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39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567560-5407-4B64-A40C-1D6F89C22585}"/>
              </a:ext>
            </a:extLst>
          </p:cNvPr>
          <p:cNvSpPr txBox="1"/>
          <p:nvPr/>
        </p:nvSpPr>
        <p:spPr>
          <a:xfrm>
            <a:off x="977735" y="905232"/>
            <a:ext cx="922712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Studi</a:t>
            </a:r>
          </a:p>
          <a:p>
            <a:pPr algn="just"/>
            <a:r>
              <a:rPr lang="it-IT" sz="2000" dirty="0"/>
              <a:t>89 donne in sovrappeso, cui veniva prescritta una dieta ipocalorica abbinata a 2,4 g al giorno di estratto secco titolato di garcinia o un placebo per bocca per un periodo di 12 settimane. La valutazione era fatta misurando la composizione corporea tramite </a:t>
            </a:r>
            <a:r>
              <a:rPr lang="it-IT" sz="2000" dirty="0" err="1"/>
              <a:t>elettrolipografia</a:t>
            </a:r>
            <a:r>
              <a:rPr lang="it-IT" sz="2000" dirty="0"/>
              <a:t> computerizzata, il peso corporeo e l'intensità del senso di fame prima della terapia e al termine della stessa. Si è notato che la perdita di peso al termine dello studio era di 3,7 kg nei pazienti del gruppo garcinia e di 2,4 in quelli trattati col placebo, ma la sensazione di fame non era differente tra i due gruppi. Lo studio conclude quindi che questa pianta favorisce il dimagramento ma non sembra avere effetti rilevanti sul senso di fame.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Non sono noti effetti collaterali, controindicazioni o interazioni con farmaci.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61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C8786-320D-4DE4-A4DE-AEE062E8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sz="1800" dirty="0">
                <a:latin typeface="+mn-lt"/>
              </a:rPr>
            </a:br>
            <a:endParaRPr lang="it-IT" sz="1800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A9E369-B238-4FD5-A864-A429C30B52EC}"/>
              </a:ext>
            </a:extLst>
          </p:cNvPr>
          <p:cNvSpPr txBox="1"/>
          <p:nvPr/>
        </p:nvSpPr>
        <p:spPr>
          <a:xfrm>
            <a:off x="1029195" y="1021278"/>
            <a:ext cx="88530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Riso rosso fermentato</a:t>
            </a:r>
          </a:p>
          <a:p>
            <a:pPr algn="just"/>
            <a:r>
              <a:rPr lang="it-IT" sz="2000" dirty="0"/>
              <a:t>Metodo tradizionale cinese. Il riso bianco viene fatto fermentare con il lievito </a:t>
            </a:r>
            <a:r>
              <a:rPr lang="it-IT" sz="2000" dirty="0" err="1"/>
              <a:t>Monascus</a:t>
            </a:r>
            <a:r>
              <a:rPr lang="it-IT" sz="2000" dirty="0"/>
              <a:t> </a:t>
            </a:r>
            <a:r>
              <a:rPr lang="it-IT" sz="2000" dirty="0" err="1"/>
              <a:t>purpureus</a:t>
            </a:r>
            <a:r>
              <a:rPr lang="it-IT" sz="2000" dirty="0"/>
              <a:t>. Negli Stati Uniti è stato utilizzato come terapia alternativa alle statine in pazienti con lieve o moderata ipercolesterolemia. Contiene una serie di varietà di </a:t>
            </a:r>
            <a:r>
              <a:rPr lang="it-IT" sz="2000" dirty="0" err="1"/>
              <a:t>monacolina</a:t>
            </a:r>
            <a:r>
              <a:rPr lang="it-IT" sz="2000" dirty="0"/>
              <a:t>, che agiscono </a:t>
            </a:r>
            <a:r>
              <a:rPr lang="it-IT" sz="2000" dirty="0" err="1"/>
              <a:t>sullìidrossi-metil-glutaril</a:t>
            </a:r>
            <a:r>
              <a:rPr lang="it-IT" sz="2000" dirty="0"/>
              <a:t> Coenzima A reduttasi, inibendolo, esso è uno </a:t>
            </a:r>
            <a:r>
              <a:rPr lang="it-IT" sz="2000" dirty="0" err="1"/>
              <a:t>spet</a:t>
            </a:r>
            <a:r>
              <a:rPr lang="it-IT" sz="2000" dirty="0"/>
              <a:t> importante nella sintesi del colesterolo.</a:t>
            </a:r>
          </a:p>
          <a:p>
            <a:pPr algn="just"/>
            <a:r>
              <a:rPr lang="it-IT" sz="2000" dirty="0"/>
              <a:t>L’FDA ha vietato la vendita del riso rosso fermentato contenente </a:t>
            </a:r>
            <a:r>
              <a:rPr lang="it-IT" sz="2000" dirty="0" err="1"/>
              <a:t>monacolina</a:t>
            </a:r>
            <a:r>
              <a:rPr lang="it-IT" sz="2000" dirty="0"/>
              <a:t> K, considerata identica chimicamente alla </a:t>
            </a:r>
            <a:r>
              <a:rPr lang="it-IT" sz="2000" dirty="0" err="1"/>
              <a:t>Lovastatina</a:t>
            </a:r>
            <a:r>
              <a:rPr lang="it-IT" sz="2000" dirty="0"/>
              <a:t>, che non è stata approvata negli Stati Uniti. Invece attualmente la normativa italiana consente la vendita libera di prodotti che contengano fino a 10 mg/die di </a:t>
            </a:r>
            <a:r>
              <a:rPr lang="it-IT" sz="2000" dirty="0" err="1"/>
              <a:t>monacolina</a:t>
            </a:r>
            <a:r>
              <a:rPr lang="it-IT" sz="2000" dirty="0"/>
              <a:t> K. Somministrata a questo dosaggio, è in grado di indurre una riduzione della colesterolemia compresa in media tra il 19 e il 24 %.</a:t>
            </a:r>
          </a:p>
        </p:txBody>
      </p:sp>
    </p:spTree>
    <p:extLst>
      <p:ext uri="{BB962C8B-B14F-4D97-AF65-F5344CB8AC3E}">
        <p14:creationId xmlns:p14="http://schemas.microsoft.com/office/powerpoint/2010/main" val="141218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81536B5A-13C7-4546-B5E1-0494441EC5E2}"/>
              </a:ext>
            </a:extLst>
          </p:cNvPr>
          <p:cNvSpPr txBox="1">
            <a:spLocks/>
          </p:cNvSpPr>
          <p:nvPr/>
        </p:nvSpPr>
        <p:spPr>
          <a:xfrm>
            <a:off x="684212" y="1244601"/>
            <a:ext cx="10515600" cy="31162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t-IT" sz="2000" cap="none" dirty="0">
                <a:latin typeface="+mn-lt"/>
              </a:rPr>
              <a:t>Gli studi fatti si sono dimostrati sicuro ed efficienti, tuttavia si sono svolti per un periodo di tempo piuttosto limitato.</a:t>
            </a:r>
          </a:p>
          <a:p>
            <a:pPr algn="just"/>
            <a:endParaRPr lang="it-IT" sz="2000" b="1" cap="none" dirty="0">
              <a:latin typeface="+mn-lt"/>
            </a:endParaRPr>
          </a:p>
          <a:p>
            <a:pPr algn="just"/>
            <a:r>
              <a:rPr lang="it-IT" sz="2000" b="1" cap="none" dirty="0">
                <a:latin typeface="+mn-lt"/>
              </a:rPr>
              <a:t>Effetti collaterali</a:t>
            </a:r>
            <a:r>
              <a:rPr lang="it-IT" sz="2000" cap="none" dirty="0">
                <a:latin typeface="+mn-lt"/>
              </a:rPr>
              <a:t>: sono state documentate 55 reazioni avverse provocate dagli integratori a base di riso rosso fermentato: consistenti dolori muscolari, rabdomiolisi (rottura delle cellule muscolari), reazioni gastrointestinali, danni epatici e reazioni cutanee. L’età in media dei pazienti (70% donne) era di 64 anni e in quasi la totalità dei casi l’associazione con il consumo di integratori a base di riso rosso fermentato è risultata certa, probabile o possibile.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747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7204E-BE62-4EE5-AECF-66C3C52B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2700" b="1" cap="none" dirty="0">
                <a:latin typeface="+mn-lt"/>
              </a:rPr>
              <a:t>Olio</a:t>
            </a:r>
            <a:r>
              <a:rPr lang="it-IT" sz="2000" cap="none" dirty="0">
                <a:latin typeface="+mn-lt"/>
              </a:rPr>
              <a:t> </a:t>
            </a:r>
            <a:r>
              <a:rPr lang="it-IT" sz="2700" b="1" cap="none" dirty="0">
                <a:latin typeface="+mn-lt"/>
              </a:rPr>
              <a:t>di lino</a:t>
            </a:r>
            <a:br>
              <a:rPr lang="it-IT" sz="2000" cap="none" dirty="0">
                <a:latin typeface="+mn-lt"/>
              </a:rPr>
            </a:br>
            <a:r>
              <a:rPr lang="it-IT" sz="2200" cap="none" dirty="0">
                <a:latin typeface="+mn-lt"/>
              </a:rPr>
              <a:t>Importante fonte di omega 3 e 6, contiene acido linoleico, linolenico, alfa linoleico, vitamina E </a:t>
            </a:r>
            <a:r>
              <a:rPr lang="it-IT" sz="2200" cap="none" dirty="0" err="1">
                <a:latin typeface="+mn-lt"/>
              </a:rPr>
              <a:t>e</a:t>
            </a:r>
            <a:r>
              <a:rPr lang="it-IT" sz="2200" cap="none" dirty="0">
                <a:latin typeface="+mn-lt"/>
              </a:rPr>
              <a:t> lecitina. È un potente antiossidante. Alcuni studi hanno dimostrato la sua efficacia nella protezione del cuore e nella riduzione del colesterolo LDL. La presenza di vitamina E permette di combattere i radicali liberi e riduce l’ossidazione della vitamina F, che è essenziale per evitare il deposito e l’accumulo del colesterolo LDL, con la presenza di queste due vitamine si riduce il rischio di malattie cardiovascolari.</a:t>
            </a:r>
          </a:p>
        </p:txBody>
      </p:sp>
    </p:spTree>
    <p:extLst>
      <p:ext uri="{BB962C8B-B14F-4D97-AF65-F5344CB8AC3E}">
        <p14:creationId xmlns:p14="http://schemas.microsoft.com/office/powerpoint/2010/main" val="109885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8449CC-AF63-4850-AF8B-14979926872D}"/>
              </a:ext>
            </a:extLst>
          </p:cNvPr>
          <p:cNvSpPr txBox="1"/>
          <p:nvPr/>
        </p:nvSpPr>
        <p:spPr>
          <a:xfrm>
            <a:off x="945573" y="1250373"/>
            <a:ext cx="98782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Olio di </a:t>
            </a:r>
            <a:r>
              <a:rPr lang="it-IT" sz="2400" b="1" dirty="0" err="1"/>
              <a:t>boraggine</a:t>
            </a:r>
            <a:endParaRPr lang="it-IT" sz="2400" b="1" dirty="0"/>
          </a:p>
          <a:p>
            <a:pPr algn="just"/>
            <a:r>
              <a:rPr lang="it-IT" sz="2000" dirty="0"/>
              <a:t>Fonte di Omega 6. Ottenuto dalla spremitura a freddo dei semi della Borgo officinalis. Riequilibra il sistema ormonale femminile, è un antiossidante naturale. Usato anche per eliminare il colesterolo dalle vene e dalle arterie in quanto l’Omega 6 è necessario alla corretta funzione cardiovascolare. Ha la capacità di favorire la produzione delle prostaglandine 1 (PGE1) dotate di attività antiaggregante piastrinica, cardioprotettiva, antisclerotica e vasodilatatrice, su questi presupposti si fondano le proprietà terapeutiche tra cui la riduzione del rischio cardiovascolare, il controllo di colesterolo alto, ipertensione e azione antiinfiammatoria coadiuvante nella cura dell’artrite reumatoide.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64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06415-6143-486A-9031-80830A1B0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046162"/>
            <a:ext cx="9144000" cy="3015884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/>
              <a:t>INSULINO RESISTENZA</a:t>
            </a:r>
            <a:br>
              <a:rPr lang="it-IT" sz="6000" dirty="0"/>
            </a:br>
            <a:r>
              <a:rPr lang="it-IT" sz="6000" b="1" dirty="0"/>
              <a:t>E FITOTERAPIA</a:t>
            </a:r>
          </a:p>
        </p:txBody>
      </p:sp>
    </p:spTree>
    <p:extLst>
      <p:ext uri="{BB962C8B-B14F-4D97-AF65-F5344CB8AC3E}">
        <p14:creationId xmlns:p14="http://schemas.microsoft.com/office/powerpoint/2010/main" val="356303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96CCB3-E284-434D-8AA0-2B41E8C60792}"/>
              </a:ext>
            </a:extLst>
          </p:cNvPr>
          <p:cNvSpPr txBox="1"/>
          <p:nvPr/>
        </p:nvSpPr>
        <p:spPr>
          <a:xfrm>
            <a:off x="1312985" y="1441938"/>
            <a:ext cx="9026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Per </a:t>
            </a:r>
            <a:r>
              <a:rPr lang="it-IT" sz="2000" dirty="0" err="1"/>
              <a:t>insulino</a:t>
            </a:r>
            <a:r>
              <a:rPr lang="it-IT" sz="2000" dirty="0"/>
              <a:t>-resistenza si intende la bassa sensibilità delle cellule all'azione dell'insulina. L’incapacità delle cellule di legare l’ormone e di rispondere al suo segnale fa sì che il glucosio non possa essere assorbito e quindi utilizzato dalle cellule stesse. </a:t>
            </a:r>
          </a:p>
          <a:p>
            <a:pPr algn="just"/>
            <a:r>
              <a:rPr lang="it-IT" sz="2000" dirty="0"/>
              <a:t>Esiste in due forme: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A28292B-2A92-405D-80AA-CFA2C5AB78C2}"/>
              </a:ext>
            </a:extLst>
          </p:cNvPr>
          <p:cNvCxnSpPr/>
          <p:nvPr/>
        </p:nvCxnSpPr>
        <p:spPr>
          <a:xfrm flipH="1">
            <a:off x="3270738" y="2955070"/>
            <a:ext cx="656493" cy="106680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3D054B2-0AAC-4DF0-8074-CD97FB05DE5E}"/>
              </a:ext>
            </a:extLst>
          </p:cNvPr>
          <p:cNvCxnSpPr>
            <a:cxnSpLocks/>
          </p:cNvCxnSpPr>
          <p:nvPr/>
        </p:nvCxnSpPr>
        <p:spPr>
          <a:xfrm>
            <a:off x="6406661" y="2955070"/>
            <a:ext cx="726831" cy="106680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A6AB1E-9F53-41CD-9BB3-606ED4CD6CCA}"/>
              </a:ext>
            </a:extLst>
          </p:cNvPr>
          <p:cNvSpPr txBox="1"/>
          <p:nvPr/>
        </p:nvSpPr>
        <p:spPr>
          <a:xfrm>
            <a:off x="2016369" y="4103076"/>
            <a:ext cx="244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Insulino</a:t>
            </a:r>
            <a:r>
              <a:rPr lang="it-IT" sz="2000" dirty="0"/>
              <a:t>-resistenza di tipo 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4343BA-4E63-4D3F-97B0-5AE5B3D185A1}"/>
              </a:ext>
            </a:extLst>
          </p:cNvPr>
          <p:cNvSpPr txBox="1"/>
          <p:nvPr/>
        </p:nvSpPr>
        <p:spPr>
          <a:xfrm>
            <a:off x="6406660" y="4103076"/>
            <a:ext cx="2343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Insulino</a:t>
            </a:r>
            <a:r>
              <a:rPr lang="it-IT" sz="2000" dirty="0"/>
              <a:t>-resistenza di tipo B</a:t>
            </a:r>
          </a:p>
        </p:txBody>
      </p:sp>
    </p:spTree>
    <p:extLst>
      <p:ext uri="{BB962C8B-B14F-4D97-AF65-F5344CB8AC3E}">
        <p14:creationId xmlns:p14="http://schemas.microsoft.com/office/powerpoint/2010/main" val="229846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>
            <a:extLst>
              <a:ext uri="{FF2B5EF4-FFF2-40B4-BE49-F238E27FC236}">
                <a16:creationId xmlns:a16="http://schemas.microsoft.com/office/drawing/2014/main" id="{FA6F2884-3D81-4355-8BAE-418A044AC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 bwMode="auto">
          <a:xfrm>
            <a:off x="2329079" y="769703"/>
            <a:ext cx="7255692" cy="48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1E3708-8E29-4ED6-A59D-AFDEAA6AFA02}"/>
              </a:ext>
            </a:extLst>
          </p:cNvPr>
          <p:cNvSpPr txBox="1"/>
          <p:nvPr/>
        </p:nvSpPr>
        <p:spPr>
          <a:xfrm>
            <a:off x="1163515" y="1180123"/>
            <a:ext cx="91908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Come reagisce l’organismo?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In risposta a questa condizione, l’organismo mette in atto un meccanismo di difesa, basato sulla compensazione. Aumenta infatti il rilascio di insulina nel sangue, generando casi di </a:t>
            </a:r>
            <a:r>
              <a:rPr lang="it-IT" sz="2000" dirty="0" err="1"/>
              <a:t>iperinsulinemia</a:t>
            </a:r>
            <a:r>
              <a:rPr lang="it-IT" sz="2000" dirty="0"/>
              <a:t>.</a:t>
            </a:r>
          </a:p>
          <a:p>
            <a:pPr algn="just"/>
            <a:r>
              <a:rPr lang="it-IT" sz="2000" dirty="0"/>
              <a:t>All’inizio, questa compensazione riesce a mantenere la glicemia a livelli normali. In uno stadio avanzato, però, le cellule pancreatiche deputate alla produzione di insulina non riescono ad adeguarne la sintesi. Nella fase conclamata, infine, iniziano a verificarsi casi di iperglicemia anche a digiuno.</a:t>
            </a:r>
          </a:p>
          <a:p>
            <a:pPr algn="just"/>
            <a:r>
              <a:rPr lang="it-IT" sz="2000" dirty="0"/>
              <a:t>Ecco che l’ </a:t>
            </a:r>
            <a:r>
              <a:rPr lang="it-IT" sz="2000" dirty="0" err="1"/>
              <a:t>insulino</a:t>
            </a:r>
            <a:r>
              <a:rPr lang="it-IT" sz="2000" dirty="0"/>
              <a:t>-resistenza può facilmente diventare il precursore del diabete.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41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F41943-5B26-4414-87CE-428FE7E2B663}"/>
              </a:ext>
            </a:extLst>
          </p:cNvPr>
          <p:cNvSpPr txBox="1"/>
          <p:nvPr/>
        </p:nvSpPr>
        <p:spPr>
          <a:xfrm>
            <a:off x="1028700" y="691445"/>
            <a:ext cx="9639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Il colesterolo viene prodotto dal fegato, può anche essere introdotto con la</a:t>
            </a:r>
          </a:p>
          <a:p>
            <a:pPr algn="just"/>
            <a:r>
              <a:rPr lang="it-IT" sz="2000" dirty="0"/>
              <a:t>dieta: è contenuto, per esempio, nei cibi ricchi di grassi animali, come carne,</a:t>
            </a:r>
          </a:p>
          <a:p>
            <a:pPr algn="just"/>
            <a:r>
              <a:rPr lang="it-IT" sz="2000" dirty="0"/>
              <a:t>burro, salumi, formaggi, tuorlo dell’uovo, fegato. È invece assente in frutta,</a:t>
            </a:r>
          </a:p>
          <a:p>
            <a:pPr algn="just"/>
            <a:r>
              <a:rPr lang="it-IT" sz="2000" dirty="0"/>
              <a:t>verdura e cereali.</a:t>
            </a:r>
          </a:p>
          <a:p>
            <a:pPr algn="just"/>
            <a:r>
              <a:rPr lang="it-IT" sz="2000" dirty="0"/>
              <a:t> </a:t>
            </a:r>
          </a:p>
          <a:p>
            <a:pPr algn="just"/>
            <a:r>
              <a:rPr lang="it-IT" sz="2000" dirty="0"/>
              <a:t>Il trasporto del colesterolo attraverso il sangue è affidato alle lipoproteine.</a:t>
            </a:r>
          </a:p>
          <a:p>
            <a:pPr algn="just"/>
            <a:r>
              <a:rPr lang="it-IT" sz="2000" dirty="0"/>
              <a:t>Esistono quattro tipi di lipoproteine, classificate in base alla densità, che è</a:t>
            </a:r>
          </a:p>
          <a:p>
            <a:pPr algn="just"/>
            <a:r>
              <a:rPr lang="it-IT" sz="2000" dirty="0"/>
              <a:t>inversamente proporzionale alla quantità di colesterolo presente. Le più</a:t>
            </a:r>
          </a:p>
          <a:p>
            <a:pPr algn="just"/>
            <a:r>
              <a:rPr lang="it-IT" sz="2000" dirty="0"/>
              <a:t>importanti per la prevenzione cardiovascolare sono: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LDL, o lipoproteine a bassa densità: trasportano il colesterolo sintetizzato</a:t>
            </a:r>
          </a:p>
          <a:p>
            <a:pPr algn="just"/>
            <a:r>
              <a:rPr lang="it-IT" sz="2000" dirty="0"/>
              <a:t>dal fegato alle cellule del corpo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HDL, o lipoproteine ad alta densità: rimuovono il colesterolo in eccesso</a:t>
            </a:r>
          </a:p>
          <a:p>
            <a:pPr algn="just"/>
            <a:r>
              <a:rPr lang="it-IT" sz="2000" dirty="0"/>
              <a:t>dai diversi tessuti e lo trasportano nuovamente al fegato, che poi</a:t>
            </a:r>
          </a:p>
          <a:p>
            <a:pPr algn="just"/>
            <a:r>
              <a:rPr lang="it-IT" sz="2000" dirty="0"/>
              <a:t>provvede a eliminarlo.</a:t>
            </a:r>
          </a:p>
        </p:txBody>
      </p:sp>
    </p:spTree>
    <p:extLst>
      <p:ext uri="{BB962C8B-B14F-4D97-AF65-F5344CB8AC3E}">
        <p14:creationId xmlns:p14="http://schemas.microsoft.com/office/powerpoint/2010/main" val="232467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6C7D6A-37BA-4D5D-8CCB-DB0A00AF8EF2}"/>
              </a:ext>
            </a:extLst>
          </p:cNvPr>
          <p:cNvSpPr txBox="1"/>
          <p:nvPr/>
        </p:nvSpPr>
        <p:spPr>
          <a:xfrm>
            <a:off x="1172308" y="305757"/>
            <a:ext cx="9038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sintomi spesso possono essere sovrapposti alle conseguenze e alle cause di questo disturbo: 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una condizione di </a:t>
            </a:r>
            <a:r>
              <a:rPr lang="it-IT" dirty="0" err="1"/>
              <a:t>insulino</a:t>
            </a:r>
            <a:r>
              <a:rPr lang="it-IT" dirty="0"/>
              <a:t>-resistenza provoca una situazione di </a:t>
            </a:r>
            <a:r>
              <a:rPr lang="it-IT" dirty="0" err="1"/>
              <a:t>iperandrogenismo</a:t>
            </a:r>
            <a:r>
              <a:rPr lang="it-IT" dirty="0"/>
              <a:t>, vengono cioè prodotti maggiori quantità di ormoni maschili nella donna. Questo può causare infertilità e patologie come la sindrome dell’ovaio policistico. Se si verifica in gravidanza può causare aborto spontaneo nei primi mesi di gestazione.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L’</a:t>
            </a:r>
            <a:r>
              <a:rPr lang="it-IT" dirty="0" err="1"/>
              <a:t>insulino</a:t>
            </a:r>
            <a:r>
              <a:rPr lang="it-IT" dirty="0"/>
              <a:t>-resistenza provoca un’alterazione nel metabolismo degli acidi grassi. Aumenta la quantità di acidi grassi liberi che proviene dall’eccesso di glucosio in circolo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si ha un accumulo di acidi grassi a livello del tessuto adiposo con conseguente aumento di peso e deposito di grasso animale. A livello del fegato si può avere il rischio di steatosi epatica e a livello delle arterie la maggior quantità di acidi grassi aumenta il rischio di aterosclerosi.</a:t>
            </a:r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Può causare inoltre problemi cardiovascolari sia per l’aumento della pressione arteriosa causato da una maggiore ritenzione di sodio a causa dell’</a:t>
            </a:r>
            <a:r>
              <a:rPr lang="it-IT" dirty="0" err="1"/>
              <a:t>iperinsulinemia</a:t>
            </a:r>
            <a:r>
              <a:rPr lang="it-IT" dirty="0"/>
              <a:t>, sia per la formazione di placche di grasso nelle arterie.</a:t>
            </a:r>
          </a:p>
          <a:p>
            <a:endParaRPr lang="it-IT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5843612-85A8-4358-B3C2-542109133DDE}"/>
              </a:ext>
            </a:extLst>
          </p:cNvPr>
          <p:cNvSpPr/>
          <p:nvPr/>
        </p:nvSpPr>
        <p:spPr>
          <a:xfrm>
            <a:off x="504092" y="1220177"/>
            <a:ext cx="668216" cy="29307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8C53672-EC51-49D3-B907-4D8A8A082B11}"/>
              </a:ext>
            </a:extLst>
          </p:cNvPr>
          <p:cNvSpPr/>
          <p:nvPr/>
        </p:nvSpPr>
        <p:spPr>
          <a:xfrm>
            <a:off x="504092" y="2828835"/>
            <a:ext cx="668216" cy="29307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31A427CD-9AF2-4982-97E7-ABC0B0DE0596}"/>
              </a:ext>
            </a:extLst>
          </p:cNvPr>
          <p:cNvSpPr/>
          <p:nvPr/>
        </p:nvSpPr>
        <p:spPr>
          <a:xfrm>
            <a:off x="504092" y="4727330"/>
            <a:ext cx="668216" cy="3223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43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ADF489-8942-443D-81F0-F37B0FFA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3722587"/>
            <a:ext cx="3948506" cy="25720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346AAB-5B1E-4560-BB1D-3A7D543B0B63}"/>
              </a:ext>
            </a:extLst>
          </p:cNvPr>
          <p:cNvSpPr txBox="1"/>
          <p:nvPr/>
        </p:nvSpPr>
        <p:spPr>
          <a:xfrm>
            <a:off x="765908" y="703385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CANNELLA</a:t>
            </a:r>
            <a:r>
              <a:rPr lang="it-IT" sz="2400" dirty="0"/>
              <a:t> (</a:t>
            </a:r>
            <a:r>
              <a:rPr lang="it-IT" sz="2400" dirty="0" err="1"/>
              <a:t>Cinnamomum</a:t>
            </a:r>
            <a:r>
              <a:rPr lang="it-IT" sz="2400" dirty="0"/>
              <a:t> Verum)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In uno studio sono stati analizzati 543 pazienti affetti dal diabete di tipo 2. Tra i soggetti, alcuni hanno assunto 6 grammi di cannella in forma di integratori, ogni giorno, per un periodo di 18 settimane. I risultati delle analisi effettuate hanno dimostrato come i soggetti che consumavano cannella quotidianamente avevano fatto registrare un importante calo dei livelli di glucosio plasmatico a digiuno, decisamente superiori rispetto ai soggetti che, nello stesso periodo, non avevano assunto gli stessi integratori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Dosaggio: fino a 6 g/die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245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33CAF9A-D1B0-4A7C-97B0-B9EC6B23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0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196756-4542-451D-B266-EB53653F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913" y="4753721"/>
            <a:ext cx="2694435" cy="184171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73B755-19E1-4E7B-A37E-3F0F70BA5ABC}"/>
              </a:ext>
            </a:extLst>
          </p:cNvPr>
          <p:cNvSpPr txBox="1"/>
          <p:nvPr/>
        </p:nvSpPr>
        <p:spPr>
          <a:xfrm>
            <a:off x="854808" y="590388"/>
            <a:ext cx="9155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GYMNEMA SYLVESTRE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L'estratto di foglie di questa pianta è stato trovato utile nella produzione di insulina, nell'abbassamento di zucchero nel sangue e nella riduzione dell'appetito. Il principio attivo (acido </a:t>
            </a:r>
            <a:r>
              <a:rPr lang="it-IT" sz="2000" dirty="0" err="1"/>
              <a:t>gimnemico</a:t>
            </a:r>
            <a:r>
              <a:rPr lang="it-IT" sz="2000" dirty="0"/>
              <a:t>) è una molecola simile a quella del glucosio ma di dimensioni maggiori. L'azione dell'acido </a:t>
            </a:r>
            <a:r>
              <a:rPr lang="it-IT" sz="2000" dirty="0" err="1"/>
              <a:t>gimnemico</a:t>
            </a:r>
            <a:r>
              <a:rPr lang="it-IT" sz="2000" dirty="0"/>
              <a:t> pare si esplichi a 2 livelli nel nostro organismo:</a:t>
            </a:r>
          </a:p>
          <a:p>
            <a:pPr algn="just"/>
            <a:endParaRPr lang="it-IT" sz="2000" dirty="0"/>
          </a:p>
          <a:p>
            <a:pPr marL="285750" lvl="0" indent="-285750" algn="just">
              <a:buFontTx/>
              <a:buChar char="-"/>
            </a:pPr>
            <a:r>
              <a:rPr lang="it-IT" sz="2000" dirty="0"/>
              <a:t>a livello dell'intestino, dove viene bloccato reversibilmente il recettore per il glucosio, riducendo l'assorbimento degli zuccheri per il 50%. Il blocco si instaura già dopo 60 minuti dalla somministrazione.</a:t>
            </a:r>
          </a:p>
          <a:p>
            <a:pPr marL="285750" lvl="0" indent="-285750" algn="just">
              <a:buFontTx/>
              <a:buChar char="-"/>
            </a:pPr>
            <a:r>
              <a:rPr lang="it-IT" sz="2000" dirty="0"/>
              <a:t>a livello delle papille gustative, dove il legame con il recettore del glucosio ha l'effetto di alterare la percezione del sapore dolce, senza modificare quella del salato e dell'amaro.</a:t>
            </a:r>
          </a:p>
          <a:p>
            <a:pPr lvl="0" algn="just"/>
            <a:endParaRPr lang="it-IT" sz="2000" dirty="0"/>
          </a:p>
          <a:p>
            <a:pPr lvl="0" algn="just"/>
            <a:r>
              <a:rPr lang="it-IT" sz="2000" dirty="0"/>
              <a:t>Dosaggio: 400 mg/die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388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565B19-54A4-4ACA-BFE4-C3A0B31122B2}"/>
              </a:ext>
            </a:extLst>
          </p:cNvPr>
          <p:cNvSpPr txBox="1"/>
          <p:nvPr/>
        </p:nvSpPr>
        <p:spPr>
          <a:xfrm>
            <a:off x="943545" y="916036"/>
            <a:ext cx="958947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FIENO GRECO </a:t>
            </a:r>
            <a:r>
              <a:rPr lang="it-IT" sz="2400" dirty="0"/>
              <a:t>(Trigonella </a:t>
            </a:r>
            <a:r>
              <a:rPr lang="it-IT" sz="2400" dirty="0" err="1"/>
              <a:t>foenum-graecum</a:t>
            </a:r>
            <a:r>
              <a:rPr lang="it-IT" sz="2400" dirty="0"/>
              <a:t>)</a:t>
            </a:r>
          </a:p>
          <a:p>
            <a:pPr algn="just"/>
            <a:endParaRPr lang="it-IT" sz="2400" dirty="0"/>
          </a:p>
          <a:p>
            <a:pPr algn="just"/>
            <a:r>
              <a:rPr lang="it-IT" sz="2000" dirty="0"/>
              <a:t>La ricerca moderna ha dimostrato che i semi di fieno greco non solo riducono il livello di glucosio nel sangue, ma anche il livello di insulina, di colesterolo dannoso e dei trigliceridi, mentre aumenta il livello di colesterolo buono. I semi di fieno greco contengono fino al 50 % di fibra, che è un indizio di come funziona sul paziente diabetico: hanno la capacità di abbassare la glicemia, modulando l'assorbimento degli zuccheri. Le fibre disidratate, una volta giunte nell'intestino, assorbono acqua aumentando la motilità intestinale e riducendo, di conseguenza, l'assorbimento dei nutrienti.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Dosaggio tipico: al massimo 5 g/die. 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F69E3D-18E0-4B8D-9EAB-9CFBFF9B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17" y="4269086"/>
            <a:ext cx="4250307" cy="15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9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CDF35B-917B-404B-A8F5-91DB6693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3" y="772538"/>
            <a:ext cx="10543642" cy="49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4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7B6B48-7D05-40DB-830C-9D904FAF5C84}"/>
              </a:ext>
            </a:extLst>
          </p:cNvPr>
          <p:cNvSpPr txBox="1"/>
          <p:nvPr/>
        </p:nvSpPr>
        <p:spPr>
          <a:xfrm>
            <a:off x="832338" y="841276"/>
            <a:ext cx="96129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ZENZERO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In uno studio 88 pazienti diabetici sono stati divisi in due gruppi. Ogni giorno, al primo gruppo veniva somministrato un placebo, mentre all’altro 3 capsule da un grammo di zenzero in polvere. Dopo otto settimane, il gruppo che assumeva lo zenzero ha visto una riduzione della glicemia a digiuno del 10,5%, oltre all’aumento della sensibilità all’insulina. Nel gruppo trattato con il placebo, invece, la glicemia a digiuno era aumentata del 21%. 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EF7CD2-1A53-4908-AA84-9C4DC42A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24432"/>
            <a:ext cx="4432992" cy="22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4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A62A234-CE8D-4818-A6B8-4DEE1C33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6" y="643466"/>
            <a:ext cx="99929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5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730A08-E92C-4D14-98C7-29E7C7BF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992" y="1557891"/>
            <a:ext cx="1863618" cy="122829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69BF90-8C0C-4BC3-9F19-1F3138C4D08F}"/>
              </a:ext>
            </a:extLst>
          </p:cNvPr>
          <p:cNvSpPr txBox="1"/>
          <p:nvPr/>
        </p:nvSpPr>
        <p:spPr>
          <a:xfrm>
            <a:off x="702407" y="312615"/>
            <a:ext cx="95425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CURCUMA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 componenti principali della curcuma, il cui effetto è motivo di interesse scientifico, sono i </a:t>
            </a:r>
            <a:r>
              <a:rPr lang="it-IT" dirty="0" err="1"/>
              <a:t>curcuminoidi</a:t>
            </a:r>
            <a:r>
              <a:rPr lang="it-IT" dirty="0"/>
              <a:t>, molecole composte da due anelli aromatici che conferiscono alla polvere il colore giallastro.</a:t>
            </a:r>
          </a:p>
          <a:p>
            <a:pPr algn="just"/>
            <a:r>
              <a:rPr lang="it-IT" dirty="0"/>
              <a:t>Ci sono diversi meccanismi che possono spiegare e supportare questo effetto ipoglicemizzante: innanzitutto la stimolazione da parte della curcumina dell’AMPK a livello del tessuto muscolo scheletrico ed epatico fa aumentare l’assorbimento e l’</a:t>
            </a:r>
            <a:r>
              <a:rPr lang="it-IT" dirty="0" err="1"/>
              <a:t>intake</a:t>
            </a:r>
            <a:r>
              <a:rPr lang="it-IT" dirty="0"/>
              <a:t> di glucosio a livello delle fibre muscolari. Sicuramente l’effetto ipoglicemizzante è mediato anche da un miglioramento della sensibilità all’insulina, probabilmente attraverso gli effetti antinfiammatori della curcumina. </a:t>
            </a:r>
          </a:p>
          <a:p>
            <a:pPr algn="just"/>
            <a:r>
              <a:rPr lang="it-IT" dirty="0"/>
              <a:t>L’infiammazione sembra avere un ruolo nell’obesità, in particolare viene </a:t>
            </a:r>
            <a:r>
              <a:rPr lang="it-IT" dirty="0" err="1"/>
              <a:t>sovraespressa</a:t>
            </a:r>
            <a:r>
              <a:rPr lang="it-IT" dirty="0"/>
              <a:t> una citochina nota come TNF-alfa. Probabilmente i soggetti obesi sono più facilmente sensibili al TNF-alfa, esattamente come sono meno sensibili all’insulina. </a:t>
            </a:r>
          </a:p>
          <a:p>
            <a:pPr algn="just"/>
            <a:r>
              <a:rPr lang="it-IT" dirty="0"/>
              <a:t>In conclusione, in generale uno stato infiammatorio eccessivo a livello del tessuto adiposo (che si può misurare e valutare proprio osservando vari </a:t>
            </a:r>
            <a:r>
              <a:rPr lang="it-IT" dirty="0" err="1"/>
              <a:t>biomarkers</a:t>
            </a:r>
            <a:r>
              <a:rPr lang="it-IT" dirty="0"/>
              <a:t> dell’infiammazione tra cui appunto il TNF-alfa) è correlato altamente con la sindrome metabolica e l’obesità.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Dosaggio: 8-12 g/die. </a:t>
            </a:r>
          </a:p>
        </p:txBody>
      </p:sp>
    </p:spTree>
    <p:extLst>
      <p:ext uri="{BB962C8B-B14F-4D97-AF65-F5344CB8AC3E}">
        <p14:creationId xmlns:p14="http://schemas.microsoft.com/office/powerpoint/2010/main" val="1482867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186DDA6-1365-45E6-8644-D4655BA9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4AC2D8-BE27-435C-8F0E-0149041069FF}"/>
              </a:ext>
            </a:extLst>
          </p:cNvPr>
          <p:cNvSpPr txBox="1"/>
          <p:nvPr/>
        </p:nvSpPr>
        <p:spPr>
          <a:xfrm>
            <a:off x="889000" y="785267"/>
            <a:ext cx="9779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Ipercolesterolemia ed effetti sulla salute</a:t>
            </a:r>
          </a:p>
          <a:p>
            <a:pPr algn="just"/>
            <a:r>
              <a:rPr lang="it-IT" sz="2000" dirty="0"/>
              <a:t>Le LDL sono note nel linguaggio comune come “colesterolo cattivo”: quando</a:t>
            </a:r>
          </a:p>
          <a:p>
            <a:pPr algn="just"/>
            <a:r>
              <a:rPr lang="it-IT" sz="2000" dirty="0"/>
              <a:t>sono presenti in quantità eccessiva tendono a depositarsi sulla parete delle</a:t>
            </a:r>
          </a:p>
          <a:p>
            <a:pPr algn="just"/>
            <a:r>
              <a:rPr lang="it-IT" sz="2000" dirty="0"/>
              <a:t>arterie, provocandone ispessimento e indurimento. Questo processo (chiamato aterosclerosi) può portare nel tempo alla formazione di vere e proprie placche (o ateromi) che ostacolano il flusso sanguigno, o addirittura lo bloccano del tutto. Quando il cuore non riceve abbastanza sangue ricco di ossigeno, si può sviluppare l’angina pectoris. Inoltre, le placche possono staccarsi e formare un trombo, che può indurre un improvviso arresto del flusso sanguigno. A seconda di dove è localizzata, l’ostruzione di un vaso può provocare infarto del miocardio (a livello cardiaco), ictus (a livello cerebrale) o </a:t>
            </a:r>
            <a:r>
              <a:rPr lang="it-IT" sz="2000" dirty="0" err="1"/>
              <a:t>claudicatio</a:t>
            </a:r>
            <a:r>
              <a:rPr lang="it-IT" sz="2000" dirty="0"/>
              <a:t> </a:t>
            </a:r>
            <a:r>
              <a:rPr lang="it-IT" sz="2000" dirty="0" err="1"/>
              <a:t>intermittens</a:t>
            </a:r>
            <a:r>
              <a:rPr lang="it-IT" sz="2000" dirty="0"/>
              <a:t> (a livello degli arti inferiori).</a:t>
            </a:r>
          </a:p>
        </p:txBody>
      </p:sp>
    </p:spTree>
    <p:extLst>
      <p:ext uri="{BB962C8B-B14F-4D97-AF65-F5344CB8AC3E}">
        <p14:creationId xmlns:p14="http://schemas.microsoft.com/office/powerpoint/2010/main" val="1893769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9605BF-EADD-4C3F-A503-AAFC4E9CB1EB}"/>
              </a:ext>
            </a:extLst>
          </p:cNvPr>
          <p:cNvSpPr txBox="1"/>
          <p:nvPr/>
        </p:nvSpPr>
        <p:spPr>
          <a:xfrm>
            <a:off x="1063990" y="1089269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FOGLIE DI ULIVO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 ricercatori dell’università di Auckland hanno dimostrato che l’estratto di foglie di ulivo può aiutare i soggetti che soffrono di </a:t>
            </a:r>
            <a:r>
              <a:rPr lang="it-IT" sz="2000" dirty="0" err="1"/>
              <a:t>insulino</a:t>
            </a:r>
            <a:r>
              <a:rPr lang="it-IT" sz="2000" dirty="0"/>
              <a:t>-resistenza. La supplementazione con foglie di ulivo per 12 settimane nei soggetti utilizzati nella ricerca ha fatto registrare un significativo miglioramento della sensibilità all’insulina e dell’attività delle cellule del pancreas adibite alla produzione di insulina. Il composto presente abbondantemente è l’</a:t>
            </a:r>
            <a:r>
              <a:rPr lang="it-IT" sz="2000" dirty="0" err="1"/>
              <a:t>oleuropeina</a:t>
            </a:r>
            <a:r>
              <a:rPr lang="it-IT" sz="2000" dirty="0"/>
              <a:t> che assieme all’acido enolico ha un effetto antidiabetico: riduce il glucosio ematico, abbassa i livelli d’insulina e migliora la tolleranza al glucosio. 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3B510E-15F9-41AF-B9CF-33AC0FA7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4390542"/>
            <a:ext cx="2789779" cy="2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31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2B348B-6490-4A34-B16D-B297C179BD34}"/>
              </a:ext>
            </a:extLst>
          </p:cNvPr>
          <p:cNvSpPr txBox="1"/>
          <p:nvPr/>
        </p:nvSpPr>
        <p:spPr>
          <a:xfrm>
            <a:off x="879764" y="258901"/>
            <a:ext cx="867294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Bibliografia</a:t>
            </a:r>
          </a:p>
          <a:p>
            <a:pPr algn="just"/>
            <a:r>
              <a:rPr lang="it-IT" sz="1600" u="sng" dirty="0">
                <a:hlinkClick r:id="rId2"/>
              </a:rPr>
              <a:t>http://www.fitoterapia.in/piante_officinali/guggul.html</a:t>
            </a:r>
            <a:endParaRPr lang="it-IT" sz="1600" dirty="0"/>
          </a:p>
          <a:p>
            <a:pPr algn="just"/>
            <a:r>
              <a:rPr lang="it-IT" sz="1600" u="sng" dirty="0">
                <a:hlinkClick r:id="rId3"/>
              </a:rPr>
              <a:t>http://www.fitoterapia.in/piante_officinali/aglio.html</a:t>
            </a:r>
            <a:endParaRPr lang="it-IT" sz="1600" u="sng" dirty="0"/>
          </a:p>
          <a:p>
            <a:pPr algn="just"/>
            <a:r>
              <a:rPr lang="it-IT" sz="1600" u="sng" dirty="0">
                <a:hlinkClick r:id="rId4"/>
              </a:rPr>
              <a:t>http://www.fitoterapia.in/piante_officinali/garcinia.html</a:t>
            </a:r>
            <a:endParaRPr lang="it-IT" sz="1600" dirty="0"/>
          </a:p>
          <a:p>
            <a:pPr algn="just"/>
            <a:r>
              <a:rPr lang="it-IT" sz="1600" u="sng" dirty="0">
                <a:hlinkClick r:id="rId5"/>
              </a:rPr>
              <a:t>https://www.ncbi.nlm.nih.gov/pubmed/?term=Burke+FM.+Red+yeast+rice+for+the+treatment+of+dyslipidemia</a:t>
            </a:r>
            <a:endParaRPr lang="it-IT" sz="1600" dirty="0"/>
          </a:p>
          <a:p>
            <a:pPr algn="just"/>
            <a:r>
              <a:rPr lang="it-IT" sz="1600" u="sng" dirty="0">
                <a:hlinkClick r:id="rId6"/>
              </a:rPr>
              <a:t>https://www.endocrinologiaoggi.it/2018/06/riso-rosso-fermentato-monacolina-k/</a:t>
            </a:r>
            <a:endParaRPr lang="it-IT" sz="1600" dirty="0"/>
          </a:p>
          <a:p>
            <a:pPr algn="just"/>
            <a:r>
              <a:rPr lang="it-IT" sz="1600" u="sng" dirty="0">
                <a:hlinkClick r:id="rId7"/>
              </a:rPr>
              <a:t>https://www.fondazioneveronesi.it/magazine/articoli/alimentazione/riso-rosso-fermentato-utile-per-il-colesterolo-alto-i-dubbi-degli-esperti</a:t>
            </a:r>
            <a:endParaRPr lang="it-IT" sz="1600" dirty="0"/>
          </a:p>
          <a:p>
            <a:pPr algn="just"/>
            <a:r>
              <a:rPr lang="it-IT" sz="1600" u="sng" dirty="0">
                <a:hlinkClick r:id="rId8"/>
              </a:rPr>
              <a:t>https://www.ncbi.nlm.nih.gov/pubmed/28093797</a:t>
            </a:r>
            <a:endParaRPr lang="it-IT" sz="1600" dirty="0"/>
          </a:p>
          <a:p>
            <a:pPr algn="just"/>
            <a:r>
              <a:rPr lang="it-IT" sz="1600" u="sng" dirty="0">
                <a:hlinkClick r:id="rId9"/>
              </a:rPr>
              <a:t>https://www.cure-naturali.it/enciclopedia-naturale/rimedi-naturali/erboristeria/olio-di-lino.html#proprieta%20e%20uso</a:t>
            </a:r>
            <a:endParaRPr lang="it-IT" sz="1600" dirty="0"/>
          </a:p>
          <a:p>
            <a:pPr algn="just"/>
            <a:r>
              <a:rPr lang="it-IT" sz="1600" u="sng" dirty="0">
                <a:hlinkClick r:id="rId10"/>
              </a:rPr>
              <a:t>https://www.ncbi.nlm.nih.gov/pubmed/30378485</a:t>
            </a:r>
            <a:endParaRPr lang="it-IT" sz="1600" dirty="0"/>
          </a:p>
          <a:p>
            <a:pPr algn="just"/>
            <a:r>
              <a:rPr lang="it-IT" sz="1600" u="sng" dirty="0">
                <a:hlinkClick r:id="rId11"/>
              </a:rPr>
              <a:t>https://www.cure-naturali.it/articoli/rimedi-naturali/erboristeria/olio-borragine.html</a:t>
            </a:r>
            <a:endParaRPr lang="it-IT" sz="1600" u="sng" dirty="0"/>
          </a:p>
          <a:p>
            <a:pPr algn="just"/>
            <a:r>
              <a:rPr lang="it-IT" sz="1600" u="sng" dirty="0">
                <a:hlinkClick r:id="rId12"/>
              </a:rPr>
              <a:t>https://www.ncbi.nlm.nih.gov/pubmed/20513336</a:t>
            </a:r>
            <a:endParaRPr lang="it-IT" sz="1600" dirty="0"/>
          </a:p>
          <a:p>
            <a:pPr algn="just"/>
            <a:r>
              <a:rPr lang="it-IT" sz="1600" u="sng" dirty="0">
                <a:hlinkClick r:id="rId13"/>
              </a:rPr>
              <a:t>https://www.ncbi.nlm.nih.gov/pubmed/28096957</a:t>
            </a:r>
            <a:endParaRPr lang="it-IT" sz="1600" dirty="0"/>
          </a:p>
          <a:p>
            <a:pPr algn="just"/>
            <a:r>
              <a:rPr lang="it-IT" sz="1600" u="sng" dirty="0">
                <a:hlinkClick r:id="rId14"/>
              </a:rPr>
              <a:t>https://www.ncbi.nlm.nih.gov/pubmed/27879673</a:t>
            </a:r>
            <a:endParaRPr lang="it-IT" sz="1600" dirty="0"/>
          </a:p>
          <a:p>
            <a:pPr algn="just"/>
            <a:r>
              <a:rPr lang="it-IT" sz="1600" u="sng" dirty="0">
                <a:hlinkClick r:id="rId15"/>
              </a:rPr>
              <a:t>https://www.ncbi.nlm.nih.gov/pubmed/28505392</a:t>
            </a:r>
            <a:endParaRPr lang="it-IT" sz="1600" dirty="0"/>
          </a:p>
          <a:p>
            <a:pPr algn="just"/>
            <a:r>
              <a:rPr lang="it-IT" sz="1600" u="sng" dirty="0">
                <a:hlinkClick r:id="rId16"/>
              </a:rPr>
              <a:t>https://www.ncbi.nlm.nih.gov/pubmed/24559810</a:t>
            </a:r>
            <a:endParaRPr lang="it-IT" sz="1600" dirty="0"/>
          </a:p>
          <a:p>
            <a:pPr algn="just"/>
            <a:r>
              <a:rPr lang="it-IT" sz="1600" u="sng" dirty="0">
                <a:hlinkClick r:id="rId17"/>
              </a:rPr>
              <a:t>https://www.ncbi.nlm.nih.gov/pubmed/27325504</a:t>
            </a:r>
            <a:endParaRPr lang="it-IT" sz="1600" dirty="0"/>
          </a:p>
          <a:p>
            <a:pPr algn="just"/>
            <a:r>
              <a:rPr lang="it-IT" sz="1600" u="sng" dirty="0">
                <a:hlinkClick r:id="rId18"/>
              </a:rPr>
              <a:t>https://www.ncbi.nlm.nih.gov/pubmed/25745485</a:t>
            </a:r>
            <a:endParaRPr lang="it-IT" sz="1600" u="sng" dirty="0"/>
          </a:p>
          <a:p>
            <a:pPr algn="just"/>
            <a:r>
              <a:rPr lang="it-IT" sz="1600" dirty="0">
                <a:hlinkClick r:id="rId19"/>
              </a:rPr>
              <a:t>https://it.wikipedia.org/wiki/Insulinoresistenza</a:t>
            </a:r>
            <a:endParaRPr lang="it-IT" sz="1600" dirty="0"/>
          </a:p>
          <a:p>
            <a:pPr algn="just"/>
            <a:r>
              <a:rPr lang="it-IT" sz="1600" dirty="0">
                <a:hlinkClick r:id="rId20"/>
              </a:rPr>
              <a:t>https://www.medicina360.com/insulino-resistenza.html</a:t>
            </a:r>
            <a:endParaRPr lang="it-IT" sz="1600" dirty="0"/>
          </a:p>
          <a:p>
            <a:pPr algn="just"/>
            <a:endParaRPr lang="it-IT" sz="1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080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5E5EEB3-0A4A-4B63-B60A-F27C8AE30C62}"/>
              </a:ext>
            </a:extLst>
          </p:cNvPr>
          <p:cNvSpPr/>
          <p:nvPr/>
        </p:nvSpPr>
        <p:spPr>
          <a:xfrm>
            <a:off x="1739900" y="1099707"/>
            <a:ext cx="7467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err="1"/>
              <a:t>Guggul</a:t>
            </a:r>
            <a:endParaRPr lang="it-IT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Oleoresina gommosa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Famiglia delle </a:t>
            </a:r>
            <a:r>
              <a:rPr lang="it-IT" sz="2000" dirty="0" err="1"/>
              <a:t>Burseraceae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Impiegata sottoforma di polvere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Proprietà </a:t>
            </a:r>
            <a:r>
              <a:rPr lang="it-IT" sz="2000" dirty="0" err="1"/>
              <a:t>ipocolesterolemizzante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Estratto (per incisione della </a:t>
            </a:r>
            <a:r>
              <a:rPr lang="it-IT" sz="2000" dirty="0" err="1"/>
              <a:t>Commiphera</a:t>
            </a:r>
            <a:r>
              <a:rPr lang="it-IT" sz="2000" dirty="0"/>
              <a:t> </a:t>
            </a:r>
            <a:r>
              <a:rPr lang="it-IT" sz="2000" dirty="0" err="1"/>
              <a:t>Mukul</a:t>
            </a:r>
            <a:r>
              <a:rPr lang="it-IT" sz="2000" dirty="0"/>
              <a:t>) in acetato di etile dell’oleoresina gommosa (</a:t>
            </a:r>
            <a:r>
              <a:rPr lang="it-IT" sz="2000" dirty="0" err="1"/>
              <a:t>guggulipide</a:t>
            </a:r>
            <a:r>
              <a:rPr lang="it-IT" sz="2000" dirty="0"/>
              <a:t>)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Dosaggio</a:t>
            </a:r>
            <a:r>
              <a:rPr lang="it-IT" sz="2000" dirty="0"/>
              <a:t>: 14-20 mg per kg di peso corporeo, 2 volte al giorno, appena svegliati e prima di andare a dormire.</a:t>
            </a:r>
          </a:p>
          <a:p>
            <a:pPr algn="just"/>
            <a:r>
              <a:rPr lang="it-IT" sz="2000" dirty="0"/>
              <a:t>Risultati di vari studi: riduzione del colesterolo totale del colesterolo LDL.</a:t>
            </a:r>
          </a:p>
        </p:txBody>
      </p:sp>
    </p:spTree>
    <p:extLst>
      <p:ext uri="{BB962C8B-B14F-4D97-AF65-F5344CB8AC3E}">
        <p14:creationId xmlns:p14="http://schemas.microsoft.com/office/powerpoint/2010/main" val="313792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7BB38E-B0E6-4CEA-A5D0-72669407A317}"/>
              </a:ext>
            </a:extLst>
          </p:cNvPr>
          <p:cNvSpPr txBox="1"/>
          <p:nvPr/>
        </p:nvSpPr>
        <p:spPr>
          <a:xfrm>
            <a:off x="753790" y="680925"/>
            <a:ext cx="88669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Studi</a:t>
            </a:r>
          </a:p>
          <a:p>
            <a:pPr algn="just"/>
            <a:r>
              <a:rPr lang="it-IT" sz="2000" dirty="0"/>
              <a:t>Su cani e scimmie con diete ricche di grassi, la polvere ha un effetto di ossidazione delle LDL, che sono causa di aterosclerosi.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Pazienti obesi ipercolesterolemici: somministrazione di </a:t>
            </a:r>
            <a:r>
              <a:rPr lang="it-IT" sz="2000" dirty="0" err="1"/>
              <a:t>Guggul</a:t>
            </a:r>
            <a:r>
              <a:rPr lang="it-IT" sz="2000" dirty="0"/>
              <a:t> per bocca con una dose di 6 g al giorno per un mese. Risultati: calo del peso corporeo e di colesterolo LDL, senza comparsa di importanti effetti collaterali.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Gruppo di 41 pazienti con ipercolesterolemia: somministrazione o di </a:t>
            </a:r>
            <a:r>
              <a:rPr lang="it-IT" sz="2000" dirty="0" err="1"/>
              <a:t>Guggul</a:t>
            </a:r>
            <a:r>
              <a:rPr lang="it-IT" sz="2000" dirty="0"/>
              <a:t> per bocca ad una dose di 1.5 g al giorno, oppure un farmaco capace di abbassare il colesterolo, il </a:t>
            </a:r>
            <a:r>
              <a:rPr lang="it-IT" sz="2000" dirty="0" err="1"/>
              <a:t>Clofibrato</a:t>
            </a:r>
            <a:r>
              <a:rPr lang="it-IT" sz="2000" dirty="0"/>
              <a:t>, con una dose di 2g al giorno, per un anno e mezzo. Prima durante e dopo il trattamento sono stati rilevati i valori di colesterolo totale e di trigliceridi: calo del 26.2% e 36.5% con il </a:t>
            </a:r>
            <a:r>
              <a:rPr lang="it-IT" sz="2000" dirty="0" err="1"/>
              <a:t>Guggul</a:t>
            </a:r>
            <a:r>
              <a:rPr lang="it-IT" sz="2000" dirty="0"/>
              <a:t>, e del 31.5% e del 33% nei pazienti con il </a:t>
            </a:r>
            <a:r>
              <a:rPr lang="it-IT" sz="2000" dirty="0" err="1"/>
              <a:t>Clofibratopeso</a:t>
            </a:r>
            <a:r>
              <a:rPr lang="it-IT" sz="2000" dirty="0"/>
              <a:t> corporeo dei pazienti rimane invariato. Effetti collaterali: 5 casi di diarrea con il </a:t>
            </a:r>
            <a:r>
              <a:rPr lang="it-IT" sz="2000" dirty="0" err="1"/>
              <a:t>guggul</a:t>
            </a:r>
            <a:r>
              <a:rPr lang="it-IT" sz="2000" dirty="0"/>
              <a:t> e 2 con il </a:t>
            </a:r>
            <a:r>
              <a:rPr lang="it-IT" sz="2000" dirty="0" err="1"/>
              <a:t>clofibrato</a:t>
            </a:r>
            <a:r>
              <a:rPr lang="it-IT" sz="2000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156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017F41-3F5A-422E-81BD-E09298323C47}"/>
              </a:ext>
            </a:extLst>
          </p:cNvPr>
          <p:cNvSpPr txBox="1"/>
          <p:nvPr/>
        </p:nvSpPr>
        <p:spPr>
          <a:xfrm>
            <a:off x="1765300" y="1859339"/>
            <a:ext cx="7952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Effetti collaterali</a:t>
            </a:r>
            <a:r>
              <a:rPr lang="it-IT" sz="2000" dirty="0"/>
              <a:t>: il </a:t>
            </a:r>
            <a:r>
              <a:rPr lang="it-IT" sz="2000" dirty="0" err="1"/>
              <a:t>Guggul</a:t>
            </a:r>
            <a:r>
              <a:rPr lang="it-IT" sz="2000" dirty="0"/>
              <a:t> può portare nausea eruttazioni e singhiozzo, a dosi elevate diarrea.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Controindicazioni</a:t>
            </a:r>
            <a:r>
              <a:rPr lang="it-IT" sz="2000" dirty="0"/>
              <a:t>: non è consigliabile in gravidanza o durante l’allattamento.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Interazioni</a:t>
            </a:r>
            <a:r>
              <a:rPr lang="it-IT" sz="2000" dirty="0"/>
              <a:t>: può ridurre l’assorbimento intestinale del </a:t>
            </a:r>
            <a:r>
              <a:rPr lang="it-IT" sz="2000" dirty="0" err="1"/>
              <a:t>propanololo</a:t>
            </a:r>
            <a:r>
              <a:rPr lang="it-IT" sz="2000" dirty="0"/>
              <a:t> (beta-bloccante) e del </a:t>
            </a:r>
            <a:r>
              <a:rPr lang="it-IT" sz="2000" dirty="0" err="1"/>
              <a:t>Diltiazem</a:t>
            </a:r>
            <a:r>
              <a:rPr lang="it-IT" sz="2000" dirty="0"/>
              <a:t>, un calcio antagonista.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60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C6DF7A-F98B-4127-ABA5-98C0C5FC613D}"/>
              </a:ext>
            </a:extLst>
          </p:cNvPr>
          <p:cNvSpPr txBox="1"/>
          <p:nvPr/>
        </p:nvSpPr>
        <p:spPr>
          <a:xfrm>
            <a:off x="1535545" y="1446645"/>
            <a:ext cx="8811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Aglio (</a:t>
            </a:r>
            <a:r>
              <a:rPr lang="it-IT" sz="2400" b="1" dirty="0" err="1"/>
              <a:t>Allium</a:t>
            </a:r>
            <a:r>
              <a:rPr lang="it-IT" sz="2400" b="1" dirty="0"/>
              <a:t> </a:t>
            </a:r>
            <a:r>
              <a:rPr lang="it-IT" sz="2400" b="1" dirty="0" err="1"/>
              <a:t>Sativum</a:t>
            </a:r>
            <a:r>
              <a:rPr lang="it-IT" sz="2400" b="1" dirty="0"/>
              <a:t>)</a:t>
            </a:r>
          </a:p>
          <a:p>
            <a:pPr algn="just"/>
            <a:r>
              <a:rPr lang="it-IT" dirty="0"/>
              <a:t>Famiglia delle Liliacee, viene utilizzato il bulbo, è un estratto secco e nebulizzato, il costituente principale è l’</a:t>
            </a:r>
            <a:r>
              <a:rPr lang="it-IT" dirty="0" err="1"/>
              <a:t>alliina</a:t>
            </a:r>
            <a:r>
              <a:rPr lang="it-IT" dirty="0"/>
              <a:t> che viene lacerata e sottoposta a essicazione trasformandosi in allicina.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Dosaggio</a:t>
            </a:r>
            <a:r>
              <a:rPr lang="it-IT" dirty="0"/>
              <a:t>: 10-13 mg per kg di peso corporeo, 2 somministrazioni dopo i pasti.</a:t>
            </a:r>
          </a:p>
          <a:p>
            <a:pPr algn="just"/>
            <a:endParaRPr lang="it-IT" dirty="0"/>
          </a:p>
          <a:p>
            <a:pPr algn="just"/>
            <a:r>
              <a:rPr lang="it-IT" b="1" dirty="0"/>
              <a:t>Proprietà terapeutiche</a:t>
            </a:r>
            <a:r>
              <a:rPr lang="it-IT" dirty="0"/>
              <a:t>: importante attività di antiaggregante piastrinico, riducendo il rischio di fenomeni trombotici nei vasi sanguigni. Azione sul colesterolo, portandone ad una significativa riduzione quando i suoi livelli superano i 250 mg/dl.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836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B537E9-66BF-4C34-B560-0571849D40A7}"/>
              </a:ext>
            </a:extLst>
          </p:cNvPr>
          <p:cNvSpPr txBox="1"/>
          <p:nvPr/>
        </p:nvSpPr>
        <p:spPr>
          <a:xfrm>
            <a:off x="1537855" y="858982"/>
            <a:ext cx="922712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Studi </a:t>
            </a:r>
          </a:p>
          <a:p>
            <a:pPr algn="just"/>
            <a:r>
              <a:rPr lang="it-IT" sz="2000" dirty="0"/>
              <a:t>16 studi su 952 pazienti</a:t>
            </a:r>
          </a:p>
          <a:p>
            <a:pPr algn="just"/>
            <a:r>
              <a:rPr lang="it-IT" sz="2000" dirty="0"/>
              <a:t>Calo medio del colesterolo: 12% già dopo 30 gg, con dose media di 600-900 mg di estratto secco. I trigliceridi sono diminuiti mediamente del 10%, mentre il colesterolo HDL non è stato modificato significativamente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Studio con pazienti anziani con estratto secco, 300 mg al giorno per 2 anni. Effetti benefici sull’elasticità dell’aorta, proteggendo il vaso dall’evoluzione della malattia aterosclerotica. L’azione antiaggregante aiuta pazienti obesi, diabetici, ipertesi, con colesterolo alto a prevenire l’aterosclerosi. Abbassa inoltre la pressione arteriosa e ha azione anti-infettiva.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112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26A28D-AD4A-4E69-A006-023065FBE157}"/>
              </a:ext>
            </a:extLst>
          </p:cNvPr>
          <p:cNvSpPr txBox="1"/>
          <p:nvPr/>
        </p:nvSpPr>
        <p:spPr>
          <a:xfrm>
            <a:off x="1421245" y="972127"/>
            <a:ext cx="829887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È aperto un dibattitto sulla reale utilità dell’aglio, in quanto alcuni studi recenti hanno dimostrato che l’effetto non è poi così tanto benefico. In ogni caso l’estratto secco risulta avere un’azione migliore rispetto alla polvere e al macerato oleoso (che sono quasi ininfluenti).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Effetti </a:t>
            </a:r>
            <a:r>
              <a:rPr lang="it-IT" sz="2000" b="1" dirty="0" err="1"/>
              <a:t>colaterali</a:t>
            </a:r>
            <a:r>
              <a:rPr lang="it-IT" sz="2000" dirty="0"/>
              <a:t>: dosi elevate possono portare a nausea, vomito e diarrea. Si sono osservate anche reazioni allergiche in forma di dermatiti da contatto.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Controindicazioni</a:t>
            </a:r>
            <a:r>
              <a:rPr lang="it-IT" sz="2000" dirty="0"/>
              <a:t>: è sconsigliato in pazienti anemici, con ulcera peptica e gastrite acuta, allergici, in gravidanza e durante l’allattamento. Non indicato in età pediatrica.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/>
              <a:t>Interazioni</a:t>
            </a:r>
            <a:r>
              <a:rPr lang="it-IT" sz="2000" dirty="0"/>
              <a:t>: non è consigliato abbinarlo a farmaci con azione vasodilatatoria.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9944655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699</TotalTime>
  <Words>2686</Words>
  <Application>Microsoft Macintosh PowerPoint</Application>
  <PresentationFormat>Widescreen</PresentationFormat>
  <Paragraphs>146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Olio di lino Importante fonte di omega 3 e 6, contiene acido linoleico, linolenico, alfa linoleico, vitamina E e lecitina. È un potente antiossidante. Alcuni studi hanno dimostrato la sua efficacia nella protezione del cuore e nella riduzione del colesterolo LDL. La presenza di vitamina E permette di combattere i radicali liberi e riduce l’ossidazione della vitamina F, che è essenziale per evitare il deposito e l’accumulo del colesterolo LDL, con la presenza di queste due vitamine si riduce il rischio di malattie cardiovascolari.</vt:lpstr>
      <vt:lpstr>Presentazione standard di PowerPoint</vt:lpstr>
      <vt:lpstr>INSULINO RESISTENZA E FITOTERAPIA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Battini</dc:creator>
  <cp:lastModifiedBy>Microsoft Office User</cp:lastModifiedBy>
  <cp:revision>16</cp:revision>
  <dcterms:created xsi:type="dcterms:W3CDTF">2019-05-13T10:14:11Z</dcterms:created>
  <dcterms:modified xsi:type="dcterms:W3CDTF">2020-03-27T10:37:02Z</dcterms:modified>
</cp:coreProperties>
</file>