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1"/>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5/21/20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5/21/20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447191" y="2824269"/>
            <a:ext cx="4645152" cy="2644457"/>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412362" y="2821491"/>
            <a:ext cx="4645152" cy="263737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5/21/20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5/21/20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5/21/20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eurer-shop.it/it/p/termometro-basale-ot-20-di-beurer/" TargetMode="External"/><Relationship Id="rId2" Type="http://schemas.openxmlformats.org/officeDocument/2006/relationships/hyperlink" Target="https://www.beurer-shop.it/it/p/termometro-basale-ot-30-di-beur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my-personaltrainer.it/salute/allattamento-seno.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www.my-personaltrainer.it/salute/antibiotici.html" TargetMode="External"/><Relationship Id="rId13" Type="http://schemas.openxmlformats.org/officeDocument/2006/relationships/hyperlink" Target="https://www.my-personaltrainer.it/salute-benessere/insufficienza-renale.html" TargetMode="External"/><Relationship Id="rId3" Type="http://schemas.openxmlformats.org/officeDocument/2006/relationships/hyperlink" Target="https://www.my-personaltrainer.it/salute/menopausa-sintomi.html" TargetMode="External"/><Relationship Id="rId7" Type="http://schemas.openxmlformats.org/officeDocument/2006/relationships/hyperlink" Target="https://www.my-personaltrainer.it/fisiologia/ormoni.html" TargetMode="External"/><Relationship Id="rId12" Type="http://schemas.openxmlformats.org/officeDocument/2006/relationships/hyperlink" Target="https://www.my-personaltrainer.it/benessere/preservativo-femminile.html" TargetMode="External"/><Relationship Id="rId2" Type="http://schemas.openxmlformats.org/officeDocument/2006/relationships/hyperlink" Target="https://www.my-personaltrainer.it/salute/pillola-anticoncezionale.html" TargetMode="External"/><Relationship Id="rId1" Type="http://schemas.openxmlformats.org/officeDocument/2006/relationships/slideLayout" Target="../slideLayouts/slideLayout2.xml"/><Relationship Id="rId6" Type="http://schemas.openxmlformats.org/officeDocument/2006/relationships/hyperlink" Target="https://www.my-personaltrainer.it/Sangue.htm" TargetMode="External"/><Relationship Id="rId11" Type="http://schemas.openxmlformats.org/officeDocument/2006/relationships/hyperlink" Target="https://www.my-personaltrainer.it/salute/preservativo.html" TargetMode="External"/><Relationship Id="rId5" Type="http://schemas.openxmlformats.org/officeDocument/2006/relationships/hyperlink" Target="https://www.my-personaltrainer.it/salute/siero.html" TargetMode="External"/><Relationship Id="rId15" Type="http://schemas.openxmlformats.org/officeDocument/2006/relationships/hyperlink" Target="https://www.my-personaltrainer.it/salute/vampate-menopausa.html" TargetMode="External"/><Relationship Id="rId10" Type="http://schemas.openxmlformats.org/officeDocument/2006/relationships/hyperlink" Target="https://www.my-personaltrainer.it/benessere/contraccettivi-barriera.html" TargetMode="External"/><Relationship Id="rId4" Type="http://schemas.openxmlformats.org/officeDocument/2006/relationships/hyperlink" Target="https://www.my-personaltrainer.it/salute/sterilita.html" TargetMode="External"/><Relationship Id="rId9" Type="http://schemas.openxmlformats.org/officeDocument/2006/relationships/hyperlink" Target="https://www.my-personaltrainer.it/salute/tetraciclina.html" TargetMode="External"/><Relationship Id="rId14" Type="http://schemas.openxmlformats.org/officeDocument/2006/relationships/hyperlink" Target="https://www.my-personaltrainer.it/salute/ovaio-policistico.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my-personaltrainer.it/salute/urina.html" TargetMode="External"/><Relationship Id="rId2" Type="http://schemas.openxmlformats.org/officeDocument/2006/relationships/hyperlink" Target="https://www.my-personaltrainer.it/allenamento/nintendo-wii.htm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hyperlink" Target="https://www.my-personaltrainer.it/salute/esame-delle-urin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5F6171-7C3E-D342-ACE7-72F6468660E6}"/>
              </a:ext>
            </a:extLst>
          </p:cNvPr>
          <p:cNvSpPr>
            <a:spLocks noGrp="1"/>
          </p:cNvSpPr>
          <p:nvPr>
            <p:ph type="ctrTitle"/>
          </p:nvPr>
        </p:nvSpPr>
        <p:spPr/>
        <p:txBody>
          <a:bodyPr>
            <a:normAutofit fontScale="90000"/>
          </a:bodyPr>
          <a:lstStyle/>
          <a:p>
            <a:r>
              <a:rPr lang="it-IT" dirty="0"/>
              <a:t>Metodi di contraccezione</a:t>
            </a:r>
            <a:br>
              <a:rPr lang="it-IT" dirty="0"/>
            </a:br>
            <a:r>
              <a:rPr lang="it-IT" dirty="0"/>
              <a:t>senza ricetta  </a:t>
            </a:r>
          </a:p>
        </p:txBody>
      </p:sp>
      <p:sp>
        <p:nvSpPr>
          <p:cNvPr id="3" name="Sottotitolo 2">
            <a:extLst>
              <a:ext uri="{FF2B5EF4-FFF2-40B4-BE49-F238E27FC236}">
                <a16:creationId xmlns:a16="http://schemas.microsoft.com/office/drawing/2014/main" id="{143969C5-785C-7044-A4BC-BCD80FC5D3D7}"/>
              </a:ext>
            </a:extLst>
          </p:cNvPr>
          <p:cNvSpPr>
            <a:spLocks noGrp="1"/>
          </p:cNvSpPr>
          <p:nvPr>
            <p:ph type="subTitle" idx="1"/>
          </p:nvPr>
        </p:nvSpPr>
        <p:spPr/>
        <p:txBody>
          <a:bodyPr/>
          <a:lstStyle/>
          <a:p>
            <a:r>
              <a:rPr lang="it-IT" dirty="0"/>
              <a:t>Prof Lorenzo </a:t>
            </a:r>
            <a:r>
              <a:rPr lang="it-IT" dirty="0" err="1"/>
              <a:t>Pascazio</a:t>
            </a:r>
            <a:endParaRPr lang="it-IT" dirty="0"/>
          </a:p>
        </p:txBody>
      </p:sp>
    </p:spTree>
    <p:extLst>
      <p:ext uri="{BB962C8B-B14F-4D97-AF65-F5344CB8AC3E}">
        <p14:creationId xmlns:p14="http://schemas.microsoft.com/office/powerpoint/2010/main" val="476319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778B02-646D-EE4B-B21C-950E67A8E76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505D0D0-94F9-8A4B-8AF1-F17408FEBB71}"/>
              </a:ext>
            </a:extLst>
          </p:cNvPr>
          <p:cNvSpPr>
            <a:spLocks noGrp="1"/>
          </p:cNvSpPr>
          <p:nvPr>
            <p:ph idx="1"/>
          </p:nvPr>
        </p:nvSpPr>
        <p:spPr/>
        <p:txBody>
          <a:bodyPr>
            <a:normAutofit fontScale="77500" lnSpcReduction="20000"/>
          </a:bodyPr>
          <a:lstStyle/>
          <a:p>
            <a:r>
              <a:rPr lang="it-IT" dirty="0"/>
              <a:t>Innovativi termometri basali </a:t>
            </a:r>
            <a:r>
              <a:rPr lang="it-IT" dirty="0" err="1"/>
              <a:t>Beurer</a:t>
            </a:r>
            <a:r>
              <a:rPr lang="it-IT" dirty="0"/>
              <a:t> acquistabili online</a:t>
            </a:r>
          </a:p>
          <a:p>
            <a:r>
              <a:rPr lang="it-IT" dirty="0"/>
              <a:t>Nello shop online </a:t>
            </a:r>
            <a:r>
              <a:rPr lang="it-IT" dirty="0" err="1"/>
              <a:t>Beurer</a:t>
            </a:r>
            <a:r>
              <a:rPr lang="it-IT" dirty="0"/>
              <a:t> per apparecchi medici potete acquistare online termometri basali per l'ovulazione di alta qualità. L'innovativo termometro basale </a:t>
            </a:r>
            <a:r>
              <a:rPr lang="it-IT" dirty="0">
                <a:hlinkClick r:id="rId2"/>
              </a:rPr>
              <a:t>Beurer OT 30</a:t>
            </a:r>
            <a:r>
              <a:rPr lang="it-IT" dirty="0"/>
              <a:t> con </a:t>
            </a:r>
            <a:r>
              <a:rPr lang="it-IT" i="1" dirty="0"/>
              <a:t>Bluetooth</a:t>
            </a:r>
            <a:r>
              <a:rPr lang="it-IT" dirty="0"/>
              <a:t>® è l'aiuto ideale per la pianificazione familiare naturale. In questo pratico termometro basale la moderna tecnica di misurazione della temperatura viene integrata con l'</a:t>
            </a:r>
            <a:r>
              <a:rPr lang="it-IT" dirty="0" err="1"/>
              <a:t>app</a:t>
            </a:r>
            <a:r>
              <a:rPr lang="it-IT" dirty="0"/>
              <a:t> gratuita "</a:t>
            </a:r>
            <a:r>
              <a:rPr lang="it-IT" dirty="0" err="1"/>
              <a:t>Ovy</a:t>
            </a:r>
            <a:r>
              <a:rPr lang="it-IT" dirty="0"/>
              <a:t>" per il controllo del ciclo. Il termometro basale indica la temperatura misurata con due cifre decimali e trasmette i risultati allo </a:t>
            </a:r>
            <a:r>
              <a:rPr lang="it-IT" dirty="0" err="1"/>
              <a:t>smartphone</a:t>
            </a:r>
            <a:r>
              <a:rPr lang="it-IT" dirty="0"/>
              <a:t> attraverso il Bluetooth®. L'</a:t>
            </a:r>
            <a:r>
              <a:rPr lang="it-IT" dirty="0" err="1"/>
              <a:t>app</a:t>
            </a:r>
            <a:r>
              <a:rPr lang="it-IT" dirty="0"/>
              <a:t> "</a:t>
            </a:r>
            <a:r>
              <a:rPr lang="it-IT" dirty="0" err="1"/>
              <a:t>Ovy</a:t>
            </a:r>
            <a:r>
              <a:rPr lang="it-IT" dirty="0"/>
              <a:t>" vi permette di visualizzare in modo digitale i sintomi del vostro corpo e di seguirne l'andamento. I risultati particolarmente precisi della misurazione e la facilità di controllo del ciclo tramite l'</a:t>
            </a:r>
            <a:r>
              <a:rPr lang="it-IT" dirty="0" err="1"/>
              <a:t>app</a:t>
            </a:r>
            <a:r>
              <a:rPr lang="it-IT" dirty="0"/>
              <a:t> sono una sicurezza durante la pianificazione familiare naturale. Anche il termometro basale </a:t>
            </a:r>
            <a:r>
              <a:rPr lang="it-IT" dirty="0">
                <a:hlinkClick r:id="rId3"/>
              </a:rPr>
              <a:t>Beurer OT 20</a:t>
            </a:r>
            <a:r>
              <a:rPr lang="it-IT" dirty="0"/>
              <a:t> vi aiuta nella pianificazione familiare naturale grazie alla misurazione precisa con due cifre decimali e alla pratica possibilità di memorizzazione. La precisione di misurazione è di ±0,05°C come nel </a:t>
            </a:r>
            <a:r>
              <a:rPr lang="it-IT" dirty="0" err="1"/>
              <a:t>Beurer</a:t>
            </a:r>
            <a:r>
              <a:rPr lang="it-IT" dirty="0"/>
              <a:t> OT 30. Potete usare anche questo termometro basale per il controllo del ciclo con l'</a:t>
            </a:r>
            <a:r>
              <a:rPr lang="it-IT" dirty="0" err="1"/>
              <a:t>app</a:t>
            </a:r>
            <a:r>
              <a:rPr lang="it-IT" dirty="0"/>
              <a:t> gratuita "</a:t>
            </a:r>
            <a:r>
              <a:rPr lang="it-IT" dirty="0" err="1"/>
              <a:t>Ovy</a:t>
            </a:r>
            <a:r>
              <a:rPr lang="it-IT" dirty="0"/>
              <a:t>", vi basta inserire manualmente i valori misurati nell'</a:t>
            </a:r>
            <a:r>
              <a:rPr lang="it-IT" dirty="0" err="1"/>
              <a:t>app</a:t>
            </a:r>
            <a:r>
              <a:rPr lang="it-IT" dirty="0"/>
              <a:t>.</a:t>
            </a:r>
          </a:p>
          <a:p>
            <a:endParaRPr lang="it-IT" dirty="0"/>
          </a:p>
        </p:txBody>
      </p:sp>
    </p:spTree>
    <p:extLst>
      <p:ext uri="{BB962C8B-B14F-4D97-AF65-F5344CB8AC3E}">
        <p14:creationId xmlns:p14="http://schemas.microsoft.com/office/powerpoint/2010/main" val="143220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78105A-6290-8A44-B462-396BCC87898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A9C1A7F-393B-3F4F-8A11-3CF97CDAA314}"/>
              </a:ext>
            </a:extLst>
          </p:cNvPr>
          <p:cNvSpPr>
            <a:spLocks noGrp="1"/>
          </p:cNvSpPr>
          <p:nvPr>
            <p:ph idx="1"/>
          </p:nvPr>
        </p:nvSpPr>
        <p:spPr/>
        <p:txBody>
          <a:bodyPr>
            <a:normAutofit fontScale="92500" lnSpcReduction="20000"/>
          </a:bodyPr>
          <a:lstStyle/>
          <a:p>
            <a:r>
              <a:rPr lang="it-IT" dirty="0"/>
              <a:t>Come si misura la temperatura basale con il termometro basale?</a:t>
            </a:r>
          </a:p>
          <a:p>
            <a:r>
              <a:rPr lang="it-IT" dirty="0"/>
              <a:t>Per poter seguire il vostro ciclo basandovi sulla temperatura basale, dovete prestare attenzione ad alcune cose. È importante misurare sempre la temperatura con il termometro basale per il controllo del ciclo subito dopo il risveglio e prima di alzarsi. Pertanto si consiglia di tenere il termometro basale a portata di mano accanto al letto, sempre nello stesso posto. La misurazione può avvenire sia per via orale che vaginale. Il metodo di pianificazione familiare naturale (NFP) consiglia un tempo di misurazione di tre minuti.</a:t>
            </a:r>
          </a:p>
          <a:p>
            <a:r>
              <a:rPr lang="it-IT" dirty="0"/>
              <a:t>Sin dall'inizio della misurazione dovete misurare quotidianamente la temperatura con il termometro basale. Non appena siete in confidenza con l'andamento del vostro ciclo, potete limitare la misurazione ai giorni del ciclo rilevanti per l'ovulazione.</a:t>
            </a:r>
          </a:p>
          <a:p>
            <a:endParaRPr lang="it-IT" dirty="0"/>
          </a:p>
        </p:txBody>
      </p:sp>
      <p:pic>
        <p:nvPicPr>
          <p:cNvPr id="5" name="Immagine 4">
            <a:extLst>
              <a:ext uri="{FF2B5EF4-FFF2-40B4-BE49-F238E27FC236}">
                <a16:creationId xmlns:a16="http://schemas.microsoft.com/office/drawing/2014/main" id="{2CA0D178-5222-C944-86E6-93F832C89029}"/>
              </a:ext>
            </a:extLst>
          </p:cNvPr>
          <p:cNvPicPr>
            <a:picLocks noChangeAspect="1"/>
          </p:cNvPicPr>
          <p:nvPr/>
        </p:nvPicPr>
        <p:blipFill>
          <a:blip r:embed="rId2"/>
          <a:stretch>
            <a:fillRect/>
          </a:stretch>
        </p:blipFill>
        <p:spPr>
          <a:xfrm>
            <a:off x="8115738" y="143419"/>
            <a:ext cx="2289503" cy="1634799"/>
          </a:xfrm>
          <a:prstGeom prst="rect">
            <a:avLst/>
          </a:prstGeom>
        </p:spPr>
      </p:pic>
    </p:spTree>
    <p:extLst>
      <p:ext uri="{BB962C8B-B14F-4D97-AF65-F5344CB8AC3E}">
        <p14:creationId xmlns:p14="http://schemas.microsoft.com/office/powerpoint/2010/main" val="3117404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AE1031-47CF-A742-8F1B-374483F85B62}"/>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629D2801-0EF4-FF4F-8BD8-E2AD450EB9AD}"/>
              </a:ext>
            </a:extLst>
          </p:cNvPr>
          <p:cNvSpPr>
            <a:spLocks noGrp="1"/>
          </p:cNvSpPr>
          <p:nvPr>
            <p:ph idx="1"/>
          </p:nvPr>
        </p:nvSpPr>
        <p:spPr/>
        <p:txBody>
          <a:bodyPr/>
          <a:lstStyle/>
          <a:p>
            <a:pPr fontAlgn="base"/>
            <a:r>
              <a:rPr lang="it-IT" dirty="0"/>
              <a:t>I punti essenziali e ……..relativi rischi:</a:t>
            </a:r>
          </a:p>
          <a:p>
            <a:pPr fontAlgn="base"/>
            <a:r>
              <a:rPr lang="it-IT" dirty="0"/>
              <a:t>misurarla al risveglio, sempre alla stessa ora, dopo aver dormito almeno 3 ore</a:t>
            </a:r>
          </a:p>
          <a:p>
            <a:pPr fontAlgn="base"/>
            <a:r>
              <a:rPr lang="it-IT" dirty="0"/>
              <a:t>misurarla sempre nello stesso modo con lo stesso termometro</a:t>
            </a:r>
          </a:p>
          <a:p>
            <a:pPr fontAlgn="base"/>
            <a:r>
              <a:rPr lang="it-IT" dirty="0"/>
              <a:t>segnare sempre l’ora della misura</a:t>
            </a:r>
          </a:p>
          <a:p>
            <a:pPr fontAlgn="base"/>
            <a:r>
              <a:rPr lang="it-IT" dirty="0"/>
              <a:t>segnare situazioni particolari (malanni, cene impegnative, andata a letto molto tardi, …)</a:t>
            </a:r>
          </a:p>
          <a:p>
            <a:endParaRPr lang="it-IT" dirty="0"/>
          </a:p>
        </p:txBody>
      </p:sp>
      <p:pic>
        <p:nvPicPr>
          <p:cNvPr id="5" name="Immagine 4">
            <a:extLst>
              <a:ext uri="{FF2B5EF4-FFF2-40B4-BE49-F238E27FC236}">
                <a16:creationId xmlns:a16="http://schemas.microsoft.com/office/drawing/2014/main" id="{E2EEF760-4721-B74C-A007-D88727304036}"/>
              </a:ext>
            </a:extLst>
          </p:cNvPr>
          <p:cNvPicPr>
            <a:picLocks noChangeAspect="1"/>
          </p:cNvPicPr>
          <p:nvPr/>
        </p:nvPicPr>
        <p:blipFill>
          <a:blip r:embed="rId2"/>
          <a:stretch>
            <a:fillRect/>
          </a:stretch>
        </p:blipFill>
        <p:spPr>
          <a:xfrm>
            <a:off x="7842688" y="221280"/>
            <a:ext cx="3966398" cy="2215712"/>
          </a:xfrm>
          <a:prstGeom prst="rect">
            <a:avLst/>
          </a:prstGeom>
        </p:spPr>
      </p:pic>
    </p:spTree>
    <p:extLst>
      <p:ext uri="{BB962C8B-B14F-4D97-AF65-F5344CB8AC3E}">
        <p14:creationId xmlns:p14="http://schemas.microsoft.com/office/powerpoint/2010/main" val="1635279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622989-31FC-5245-AB79-C83937E1D8B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367BAE9-0A5D-744C-833C-39AB15CE69C9}"/>
              </a:ext>
            </a:extLst>
          </p:cNvPr>
          <p:cNvSpPr>
            <a:spLocks noGrp="1"/>
          </p:cNvSpPr>
          <p:nvPr>
            <p:ph idx="1"/>
          </p:nvPr>
        </p:nvSpPr>
        <p:spPr/>
        <p:txBody>
          <a:bodyPr>
            <a:normAutofit fontScale="85000" lnSpcReduction="20000"/>
          </a:bodyPr>
          <a:lstStyle/>
          <a:p>
            <a:r>
              <a:rPr lang="it-IT" b="1" dirty="0"/>
              <a:t>Metodo "Billings" (o del muco cervicale)</a:t>
            </a:r>
            <a:br>
              <a:rPr lang="it-IT" dirty="0"/>
            </a:br>
            <a:r>
              <a:rPr lang="it-IT" dirty="0"/>
              <a:t>Il metodo Billings consiste nel determinare il periodo fertile mediante l'osservazione del muco cervicale, che in prossimità dell'ovulazione diventa fluido, elastico e può essere stirato in lunghi filamenti. È necessario astenersi dai rapporti sessuali nel periodo fertile. Come gli altri metodi contraccettivi naturali è utilizzabile quando non è disponibile o accettabile nessun altro metodo. Gli svantaggi sono:</a:t>
            </a:r>
            <a:br>
              <a:rPr lang="it-IT" dirty="0"/>
            </a:br>
            <a:r>
              <a:rPr lang="it-IT" dirty="0"/>
              <a:t>necessità di programmare i rapporti</a:t>
            </a:r>
          </a:p>
          <a:p>
            <a:r>
              <a:rPr lang="it-IT" dirty="0"/>
              <a:t>necessità di una buona conoscenza del proprio corpo e disponibilità al contatto profondo con i propri genitali</a:t>
            </a:r>
          </a:p>
          <a:p>
            <a:r>
              <a:rPr lang="it-IT" dirty="0"/>
              <a:t>il muco può subire variazioni anche per cause diverse dall'influsso ormonale</a:t>
            </a:r>
          </a:p>
          <a:p>
            <a:r>
              <a:rPr lang="it-IT" dirty="0"/>
              <a:t>scarsa affidabilità, soprattutto perché il muco, prima dell'ovulazione può non dare segni rilevanti di modificazione.</a:t>
            </a:r>
          </a:p>
          <a:p>
            <a:endParaRPr lang="it-IT" dirty="0"/>
          </a:p>
        </p:txBody>
      </p:sp>
    </p:spTree>
    <p:extLst>
      <p:ext uri="{BB962C8B-B14F-4D97-AF65-F5344CB8AC3E}">
        <p14:creationId xmlns:p14="http://schemas.microsoft.com/office/powerpoint/2010/main" val="210212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0EA7F9-5618-0545-81F4-1B134DA4AB6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FF2E706-D582-474F-807C-1CED22F4C297}"/>
              </a:ext>
            </a:extLst>
          </p:cNvPr>
          <p:cNvSpPr>
            <a:spLocks noGrp="1"/>
          </p:cNvSpPr>
          <p:nvPr>
            <p:ph idx="1"/>
          </p:nvPr>
        </p:nvSpPr>
        <p:spPr/>
        <p:txBody>
          <a:bodyPr/>
          <a:lstStyle/>
          <a:p>
            <a:br>
              <a:rPr lang="it-IT" dirty="0"/>
            </a:br>
            <a:r>
              <a:rPr lang="it-IT" b="1" dirty="0"/>
              <a:t>Sistema "Persona"</a:t>
            </a:r>
            <a:br>
              <a:rPr lang="it-IT" dirty="0"/>
            </a:br>
            <a:r>
              <a:rPr lang="it-IT" dirty="0"/>
              <a:t>Persona è un sistema contraccettivo che, monitorando i livelli ormonali, è in grado di stabilire quali sono i giorni fertili. In pratica, con dei semplici </a:t>
            </a:r>
            <a:r>
              <a:rPr lang="it-IT" dirty="0" err="1"/>
              <a:t>stick</a:t>
            </a:r>
            <a:r>
              <a:rPr lang="it-IT" dirty="0"/>
              <a:t> usa e getta analizza le urine del mattino e segnala su un piccolo monitor portatile se si possono avere rapporti sessuali. Si tratta del più sicuro tra i metodi naturali. Gli svantaggi sono la necessità di programmare i rapporti e i costi.</a:t>
            </a:r>
          </a:p>
        </p:txBody>
      </p:sp>
    </p:spTree>
    <p:extLst>
      <p:ext uri="{BB962C8B-B14F-4D97-AF65-F5344CB8AC3E}">
        <p14:creationId xmlns:p14="http://schemas.microsoft.com/office/powerpoint/2010/main" val="121033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283DD1-C8D0-2D43-A2A4-B5E4877EB8E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D427C9C-3DF1-D248-96AD-8C5674B0CEED}"/>
              </a:ext>
            </a:extLst>
          </p:cNvPr>
          <p:cNvSpPr>
            <a:spLocks noGrp="1"/>
          </p:cNvSpPr>
          <p:nvPr>
            <p:ph idx="1"/>
          </p:nvPr>
        </p:nvSpPr>
        <p:spPr/>
        <p:txBody>
          <a:bodyPr>
            <a:normAutofit fontScale="70000" lnSpcReduction="20000"/>
          </a:bodyPr>
          <a:lstStyle/>
          <a:p>
            <a:pPr fontAlgn="base"/>
            <a:br>
              <a:rPr lang="it-IT" b="1" dirty="0"/>
            </a:br>
            <a:r>
              <a:rPr lang="it-IT" b="1" dirty="0"/>
              <a:t>Affidabilità</a:t>
            </a:r>
          </a:p>
          <a:p>
            <a:pPr fontAlgn="base"/>
            <a:r>
              <a:rPr lang="it-IT" dirty="0"/>
              <a:t>Utilizzando l'apparecchio in modo adeguato, seguendo alla lettera le indicazioni fornite dal farmacista, dal medico e riportate in etichetta, l'affidabilità di Persona (utilizzato come metodo contraccettivo) risulta essere pari al 94%. In altri termini, si stima che 6 donne su 100 che utilizzano il metodo contraccettivo Persona vanno incontro ad un concepimento indesiderato. </a:t>
            </a:r>
            <a:br>
              <a:rPr lang="it-IT" dirty="0"/>
            </a:br>
            <a:r>
              <a:rPr lang="it-IT" dirty="0"/>
              <a:t>Ricordiamo, tuttavia, che nessun metodo contraccettivo - al di fuori della completa astinenza sessuale - assicura un'efficacia contraccettiva pari al 100%.</a:t>
            </a:r>
            <a:br>
              <a:rPr lang="it-IT" dirty="0"/>
            </a:br>
            <a:r>
              <a:rPr lang="it-IT" dirty="0"/>
              <a:t>L'affidabilità del metodo contraccettivo Persona può essere compromessa od alterata se la donna ha recentemente </a:t>
            </a:r>
            <a:r>
              <a:rPr lang="it-IT" dirty="0">
                <a:hlinkClick r:id="rId2"/>
              </a:rPr>
              <a:t>allattato al seno</a:t>
            </a:r>
            <a:r>
              <a:rPr lang="it-IT" dirty="0"/>
              <a:t> o se ha partorito da poco tempo. Similmente, anche una possibile gravidanza non andata a buon termine e la concomitante assunzione di alcune specialità farmacologiche potrebbero alterare l'affidabilità del metodo.</a:t>
            </a:r>
            <a:br>
              <a:rPr lang="it-IT" dirty="0"/>
            </a:br>
            <a:r>
              <a:rPr lang="it-IT" dirty="0"/>
              <a:t>Nei casi appena descritti, la donna dovrà attendere almeno due cicli mestruali (naturali) consecutivi di durata compresa tra 23 e 35 giorni prima di avvalersi del metodo anticoncezionale Persona (da iniziare, dunque, al terzo ciclo).</a:t>
            </a:r>
          </a:p>
          <a:p>
            <a:endParaRPr lang="it-IT" dirty="0"/>
          </a:p>
        </p:txBody>
      </p:sp>
    </p:spTree>
    <p:extLst>
      <p:ext uri="{BB962C8B-B14F-4D97-AF65-F5344CB8AC3E}">
        <p14:creationId xmlns:p14="http://schemas.microsoft.com/office/powerpoint/2010/main" val="1854211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DA62C5-9D47-6F40-81EE-C0F0C7CA167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B36BCE1-987F-3E46-A95A-B9C7DF5B519E}"/>
              </a:ext>
            </a:extLst>
          </p:cNvPr>
          <p:cNvSpPr>
            <a:spLocks noGrp="1"/>
          </p:cNvSpPr>
          <p:nvPr>
            <p:ph idx="1"/>
          </p:nvPr>
        </p:nvSpPr>
        <p:spPr/>
        <p:txBody>
          <a:bodyPr>
            <a:normAutofit fontScale="77500" lnSpcReduction="20000"/>
          </a:bodyPr>
          <a:lstStyle/>
          <a:p>
            <a:r>
              <a:rPr lang="it-IT" dirty="0"/>
              <a:t>Persona non è indicato per le donne che stanno seguendo terapie ormonali (es. assunzione della </a:t>
            </a:r>
            <a:r>
              <a:rPr lang="it-IT" dirty="0">
                <a:hlinkClick r:id="rId2"/>
              </a:rPr>
              <a:t>pillola contraccettiva</a:t>
            </a:r>
            <a:r>
              <a:rPr lang="it-IT" dirty="0"/>
              <a:t>), terapie ormonali sostitutive (per il controllo dei </a:t>
            </a:r>
            <a:r>
              <a:rPr lang="it-IT" dirty="0">
                <a:hlinkClick r:id="rId3"/>
              </a:rPr>
              <a:t>sintomi da menopausa</a:t>
            </a:r>
            <a:r>
              <a:rPr lang="it-IT" dirty="0"/>
              <a:t>) o, ancora, trattamenti per la </a:t>
            </a:r>
            <a:r>
              <a:rPr lang="it-IT" dirty="0">
                <a:hlinkClick r:id="rId4"/>
              </a:rPr>
              <a:t>fertilità</a:t>
            </a:r>
            <a:r>
              <a:rPr lang="it-IT" dirty="0"/>
              <a:t>. Anche la somministrazione di alcune specialità medicinali potrebbe interferire con il ciclo mestruale, alterando la concentrazione </a:t>
            </a:r>
            <a:r>
              <a:rPr lang="it-IT" dirty="0">
                <a:hlinkClick r:id="rId5"/>
              </a:rPr>
              <a:t>sierica</a:t>
            </a:r>
            <a:r>
              <a:rPr lang="it-IT" dirty="0"/>
              <a:t> (nel </a:t>
            </a:r>
            <a:r>
              <a:rPr lang="it-IT" dirty="0">
                <a:hlinkClick r:id="rId6"/>
              </a:rPr>
              <a:t>sangue</a:t>
            </a:r>
            <a:r>
              <a:rPr lang="it-IT" dirty="0"/>
              <a:t>) degli </a:t>
            </a:r>
            <a:r>
              <a:rPr lang="it-IT" dirty="0">
                <a:hlinkClick r:id="rId7"/>
              </a:rPr>
              <a:t>ormoni</a:t>
            </a:r>
            <a:r>
              <a:rPr lang="it-IT" dirty="0"/>
              <a:t>. Particolare attenzione dev'essere posta nell'assunzione di </a:t>
            </a:r>
            <a:r>
              <a:rPr lang="it-IT" dirty="0">
                <a:hlinkClick r:id="rId8"/>
              </a:rPr>
              <a:t>antibiotici</a:t>
            </a:r>
            <a:r>
              <a:rPr lang="it-IT" dirty="0"/>
              <a:t> come le </a:t>
            </a:r>
            <a:r>
              <a:rPr lang="it-IT" dirty="0">
                <a:hlinkClick r:id="rId9"/>
              </a:rPr>
              <a:t>tetracicline</a:t>
            </a:r>
            <a:r>
              <a:rPr lang="it-IT" dirty="0"/>
              <a:t>: in simili frangenti, si consiglia di sospendere l'utilizzo del metodo contraccettivo Persona e di avvalersi eventualmente di altri </a:t>
            </a:r>
            <a:r>
              <a:rPr lang="it-IT" dirty="0">
                <a:hlinkClick r:id="rId10"/>
              </a:rPr>
              <a:t>contraccettivi meccanici</a:t>
            </a:r>
            <a:r>
              <a:rPr lang="it-IT" dirty="0"/>
              <a:t> (come il </a:t>
            </a:r>
            <a:r>
              <a:rPr lang="it-IT" dirty="0">
                <a:hlinkClick r:id="rId11"/>
              </a:rPr>
              <a:t>preservativo</a:t>
            </a:r>
            <a:r>
              <a:rPr lang="it-IT" dirty="0"/>
              <a:t> maschile o il </a:t>
            </a:r>
            <a:r>
              <a:rPr lang="it-IT" dirty="0">
                <a:hlinkClick r:id="rId12"/>
              </a:rPr>
              <a:t>profilattico femminile</a:t>
            </a:r>
            <a:r>
              <a:rPr lang="it-IT" dirty="0"/>
              <a:t>). Chi lo desidera, può riprendere l'utilizzo di Persona al termine della terapia con le tetracicline.</a:t>
            </a:r>
            <a:br>
              <a:rPr lang="it-IT" dirty="0"/>
            </a:br>
            <a:r>
              <a:rPr lang="it-IT" dirty="0"/>
              <a:t>Ancora, il metodo contraccettivo Persona è controindicato in presenza di </a:t>
            </a:r>
            <a:r>
              <a:rPr lang="it-IT" dirty="0">
                <a:hlinkClick r:id="rId13"/>
              </a:rPr>
              <a:t>insufficienza renale</a:t>
            </a:r>
            <a:r>
              <a:rPr lang="it-IT" dirty="0"/>
              <a:t>/epatica, </a:t>
            </a:r>
            <a:r>
              <a:rPr lang="it-IT" dirty="0">
                <a:hlinkClick r:id="rId14"/>
              </a:rPr>
              <a:t>sindrome dell'ovaio policistico</a:t>
            </a:r>
            <a:r>
              <a:rPr lang="it-IT" dirty="0"/>
              <a:t> o sintomi della menopausa (come le </a:t>
            </a:r>
            <a:r>
              <a:rPr lang="it-IT" dirty="0">
                <a:hlinkClick r:id="rId15"/>
              </a:rPr>
              <a:t>vampate di calore</a:t>
            </a:r>
            <a:r>
              <a:rPr lang="it-IT" dirty="0"/>
              <a:t>).</a:t>
            </a:r>
            <a:br>
              <a:rPr lang="it-IT" dirty="0"/>
            </a:br>
            <a:r>
              <a:rPr lang="it-IT" dirty="0"/>
              <a:t>Ricordiamo ancora una volta che l'affidabilità del metodo contraccettivo Persona non è pari al 100% (come vale, del resto, per gli altri metodi contraccettivi): pertanto, se un'eventuale gravidanza dovesse costituire un grave problema, si sconsiglia di avvalersi del metodo Persona.</a:t>
            </a:r>
          </a:p>
        </p:txBody>
      </p:sp>
    </p:spTree>
    <p:extLst>
      <p:ext uri="{BB962C8B-B14F-4D97-AF65-F5344CB8AC3E}">
        <p14:creationId xmlns:p14="http://schemas.microsoft.com/office/powerpoint/2010/main" val="3765531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096671-A889-3B46-B96F-6F22B69F1E3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F677B67-B7C2-0D48-A141-BC4B6807962A}"/>
              </a:ext>
            </a:extLst>
          </p:cNvPr>
          <p:cNvSpPr>
            <a:spLocks noGrp="1"/>
          </p:cNvSpPr>
          <p:nvPr>
            <p:ph idx="1"/>
          </p:nvPr>
        </p:nvSpPr>
        <p:spPr/>
        <p:txBody>
          <a:bodyPr/>
          <a:lstStyle/>
          <a:p>
            <a:pPr fontAlgn="base"/>
            <a:r>
              <a:rPr lang="it-IT" dirty="0">
                <a:hlinkClick r:id="rId2" tooltip="Nintendo WII Fit e allenamento"/>
              </a:rPr>
              <a:t>Monitor</a:t>
            </a:r>
            <a:r>
              <a:rPr lang="it-IT" dirty="0"/>
              <a:t> </a:t>
            </a:r>
            <a:r>
              <a:rPr lang="it-IT" dirty="0" err="1"/>
              <a:t>touch</a:t>
            </a:r>
            <a:r>
              <a:rPr lang="it-IT" dirty="0"/>
              <a:t> screen interattivo munito di coperchio, il quale rivela i giorni "verdi" (non fertili) e "rossi" (giudicati invece fertili)</a:t>
            </a:r>
          </a:p>
          <a:p>
            <a:pPr fontAlgn="base"/>
            <a:r>
              <a:rPr lang="it-IT" dirty="0"/>
              <a:t>Una serie di </a:t>
            </a:r>
            <a:r>
              <a:rPr lang="it-IT" dirty="0" err="1"/>
              <a:t>stick</a:t>
            </a:r>
            <a:r>
              <a:rPr lang="it-IT" dirty="0"/>
              <a:t> per il prelievo dell'</a:t>
            </a:r>
            <a:r>
              <a:rPr lang="it-IT" dirty="0">
                <a:hlinkClick r:id="rId3"/>
              </a:rPr>
              <a:t>urina</a:t>
            </a:r>
            <a:endParaRPr lang="it-IT" dirty="0"/>
          </a:p>
          <a:p>
            <a:r>
              <a:rPr lang="it-IT" b="1" dirty="0"/>
              <a:t>Rileva due ormoni nell’urina</a:t>
            </a:r>
          </a:p>
          <a:p>
            <a:r>
              <a:rPr lang="it-IT" dirty="0"/>
              <a:t>Utilizzando un semplice test dell’urina, rileva i cambiamenti nei livelli di due ormoni (l‘estrogeno e l’ormone </a:t>
            </a:r>
            <a:r>
              <a:rPr lang="it-IT" dirty="0" err="1"/>
              <a:t>luteinizzante</a:t>
            </a:r>
            <a:r>
              <a:rPr lang="it-IT" dirty="0"/>
              <a:t>) e ti comunica quando puoi avere rapporti sessuali a basso rischio di una gravidanza (giorni verdi) e quando invece potresti rimanere incinta a seguito di rapporti sessuali non protetti (giorni rossi)</a:t>
            </a:r>
          </a:p>
          <a:p>
            <a:endParaRPr lang="it-IT" dirty="0"/>
          </a:p>
        </p:txBody>
      </p:sp>
      <p:pic>
        <p:nvPicPr>
          <p:cNvPr id="5" name="Immagine 4">
            <a:extLst>
              <a:ext uri="{FF2B5EF4-FFF2-40B4-BE49-F238E27FC236}">
                <a16:creationId xmlns:a16="http://schemas.microsoft.com/office/drawing/2014/main" id="{DDBE5479-8D21-464D-845F-80ED550E097C}"/>
              </a:ext>
            </a:extLst>
          </p:cNvPr>
          <p:cNvPicPr>
            <a:picLocks noChangeAspect="1"/>
          </p:cNvPicPr>
          <p:nvPr/>
        </p:nvPicPr>
        <p:blipFill>
          <a:blip r:embed="rId4"/>
          <a:stretch>
            <a:fillRect/>
          </a:stretch>
        </p:blipFill>
        <p:spPr>
          <a:xfrm>
            <a:off x="10305473" y="62122"/>
            <a:ext cx="1774197" cy="1953610"/>
          </a:xfrm>
          <a:prstGeom prst="rect">
            <a:avLst/>
          </a:prstGeom>
        </p:spPr>
      </p:pic>
    </p:spTree>
    <p:extLst>
      <p:ext uri="{BB962C8B-B14F-4D97-AF65-F5344CB8AC3E}">
        <p14:creationId xmlns:p14="http://schemas.microsoft.com/office/powerpoint/2010/main" val="1366515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6E7195-9E44-CB44-B438-C75E142AD14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E66EC77-87B2-1D40-9971-B3066AF9F09B}"/>
              </a:ext>
            </a:extLst>
          </p:cNvPr>
          <p:cNvSpPr>
            <a:spLocks noGrp="1"/>
          </p:cNvSpPr>
          <p:nvPr>
            <p:ph idx="1"/>
          </p:nvPr>
        </p:nvSpPr>
        <p:spPr/>
        <p:txBody>
          <a:bodyPr>
            <a:normAutofit fontScale="85000" lnSpcReduction="10000"/>
          </a:bodyPr>
          <a:lstStyle/>
          <a:p>
            <a:pPr fontAlgn="base"/>
            <a:r>
              <a:rPr lang="it-IT" b="1" dirty="0"/>
              <a:t>Funzionamento e modo d'uso</a:t>
            </a:r>
          </a:p>
          <a:p>
            <a:pPr fontAlgn="base"/>
            <a:r>
              <a:rPr lang="it-IT" dirty="0"/>
              <a:t>Abbiamo visto che Persona analizza i cambiamenti ormonali a partire da un campione di urina per identificare i giorni potenzialmente fertili e non fertili della donna. Per interpretare le variazioni ormonali, gli </a:t>
            </a:r>
            <a:r>
              <a:rPr lang="it-IT" dirty="0" err="1"/>
              <a:t>sticks</a:t>
            </a:r>
            <a:r>
              <a:rPr lang="it-IT" dirty="0"/>
              <a:t> dovranno semplicemente essere inseriti dentro l'apposita fessura nell'apparecchio Persona.</a:t>
            </a:r>
            <a:br>
              <a:rPr lang="it-IT" dirty="0"/>
            </a:br>
            <a:r>
              <a:rPr lang="it-IT" dirty="0"/>
              <a:t>Ma come e in quale momento si può procedere con l'</a:t>
            </a:r>
            <a:r>
              <a:rPr lang="it-IT" dirty="0">
                <a:hlinkClick r:id="rId2"/>
              </a:rPr>
              <a:t>analisi dell'urina</a:t>
            </a:r>
            <a:r>
              <a:rPr lang="it-IT" dirty="0"/>
              <a:t>?</a:t>
            </a:r>
            <a:br>
              <a:rPr lang="it-IT" dirty="0"/>
            </a:br>
            <a:r>
              <a:rPr lang="it-IT" dirty="0"/>
              <a:t>Al primo utilizzo, la donna dovrà raccogliere un campione di urina mediante appositi </a:t>
            </a:r>
            <a:r>
              <a:rPr lang="it-IT" dirty="0" err="1"/>
              <a:t>sticks</a:t>
            </a:r>
            <a:r>
              <a:rPr lang="it-IT" dirty="0"/>
              <a:t> monouso 16 volte (al giorno 6 e dal giorno 9 al giorno 23), in modo da permettere al monitor di apprendere l'andamento del ciclo mestruale, calcolando dunque in modo adeguato i giorni rossi ed i giorni verdi. </a:t>
            </a:r>
            <a:br>
              <a:rPr lang="it-IT" dirty="0"/>
            </a:br>
            <a:r>
              <a:rPr lang="it-IT" dirty="0"/>
              <a:t>A partire dal secondo mese, sarà sufficiente ripetere il test dell'urina solamente 8 volte (da replicare durante ogni ciclo mestruale). È lo stesso apparecchio che segnala quando è necessario sottoporsi al test: la spia gialla che si accende nel monitor indica la necessità di eseguire il test dell'urina.</a:t>
            </a:r>
          </a:p>
          <a:p>
            <a:endParaRPr lang="it-IT" dirty="0"/>
          </a:p>
        </p:txBody>
      </p:sp>
    </p:spTree>
    <p:extLst>
      <p:ext uri="{BB962C8B-B14F-4D97-AF65-F5344CB8AC3E}">
        <p14:creationId xmlns:p14="http://schemas.microsoft.com/office/powerpoint/2010/main" val="2220341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2E9551-7F1D-424B-901B-1A9C2373D2F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6AB2B6B-05C1-3F48-8643-46FA30B58FE2}"/>
              </a:ext>
            </a:extLst>
          </p:cNvPr>
          <p:cNvSpPr>
            <a:spLocks noGrp="1"/>
          </p:cNvSpPr>
          <p:nvPr>
            <p:ph idx="1"/>
          </p:nvPr>
        </p:nvSpPr>
        <p:spPr/>
        <p:txBody>
          <a:bodyPr>
            <a:normAutofit fontScale="92500" lnSpcReduction="10000"/>
          </a:bodyPr>
          <a:lstStyle/>
          <a:p>
            <a:r>
              <a:rPr lang="it-IT" b="1" dirty="0"/>
              <a:t>Efficacia della contraccezione</a:t>
            </a:r>
          </a:p>
          <a:p>
            <a:r>
              <a:rPr lang="it-IT" dirty="0"/>
              <a:t>L'efficacia di un metodo contraccettivo si misura valutando il numero di gravidanze indesiderate che causa. Un metodo, quindi, è efficace quando è utilizzato in modo corretto, senza nessun errore e senza nessun elemento che possa interferire (per esempio, l'assunzione della pillola per 21 giorni consecutivi con interruzione di 7 giorni, senza problemi di mancato assorbimento determinato da vomito o altri problemi gastrointestinali). L'efficacia del metodo viene valutata anche in base a come viene applicato nella vita reale: si comprendono quindi anche i fallimenti dovuti a dimenticanza o ad un errato utilizzo. In questo caso è molto importante la capacità delle coppie di utilizzare correttamente il metodo contraccettivo scelto. </a:t>
            </a:r>
          </a:p>
          <a:p>
            <a:endParaRPr lang="it-IT" dirty="0"/>
          </a:p>
        </p:txBody>
      </p:sp>
    </p:spTree>
    <p:extLst>
      <p:ext uri="{BB962C8B-B14F-4D97-AF65-F5344CB8AC3E}">
        <p14:creationId xmlns:p14="http://schemas.microsoft.com/office/powerpoint/2010/main" val="4251407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FF1159-5446-F848-A0E2-807555A5C31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D35738B-2C6D-DD45-A4B1-D7F5F270A2CF}"/>
              </a:ext>
            </a:extLst>
          </p:cNvPr>
          <p:cNvSpPr>
            <a:spLocks noGrp="1"/>
          </p:cNvSpPr>
          <p:nvPr>
            <p:ph idx="1"/>
          </p:nvPr>
        </p:nvSpPr>
        <p:spPr/>
        <p:txBody>
          <a:bodyPr>
            <a:normAutofit fontScale="85000" lnSpcReduction="20000"/>
          </a:bodyPr>
          <a:lstStyle/>
          <a:p>
            <a:r>
              <a:rPr lang="it-IT" b="1" dirty="0"/>
              <a:t>Indice di Pearl</a:t>
            </a:r>
            <a:br>
              <a:rPr lang="it-IT" dirty="0"/>
            </a:br>
            <a:r>
              <a:rPr lang="it-IT" dirty="0"/>
              <a:t>L'unità di misura più utilizzata per misurare l'efficacia di un metodo contraccettivo è l'indice di Pearl, che indica il numero di gravidanze insorte in 100 donne che usano un certo metodo in un anno. Si calcola in base a due criteri: numero di gravidanze osservate nel periodo considerato e numero di cicli mestruali nei quali è stato utilizzato un determinato metodo contraccettivo. È necessario, inoltre, considerare che mediamente una donna ha 13 cicli mestruali l'anno. In base a questi dati, la formula per il calcolo dell'i</a:t>
            </a:r>
            <a:r>
              <a:rPr lang="it-IT" b="1" dirty="0"/>
              <a:t>ndice di Pearl </a:t>
            </a:r>
            <a:r>
              <a:rPr lang="it-IT" dirty="0"/>
              <a:t>è la seguente:</a:t>
            </a:r>
            <a:br>
              <a:rPr lang="it-IT" dirty="0"/>
            </a:br>
            <a:br>
              <a:rPr lang="it-IT" dirty="0"/>
            </a:br>
            <a:r>
              <a:rPr lang="it-IT" b="1" dirty="0"/>
              <a:t>(numero di gravidanze x 1300)/numero dei cicli mestruali valutati </a:t>
            </a:r>
          </a:p>
          <a:p>
            <a:r>
              <a:rPr lang="it-IT" dirty="0"/>
              <a:t>Minore è questo valore più elevata è l'efficacia del metodo contraccettivo. Idealmente, quindi, l'indice di Pearl di un contraccettivo veramente efficace dovrebbe essere pari a zero. </a:t>
            </a:r>
            <a:br>
              <a:rPr lang="it-IT" b="1" dirty="0"/>
            </a:br>
            <a:endParaRPr lang="it-IT" dirty="0"/>
          </a:p>
        </p:txBody>
      </p:sp>
    </p:spTree>
    <p:extLst>
      <p:ext uri="{BB962C8B-B14F-4D97-AF65-F5344CB8AC3E}">
        <p14:creationId xmlns:p14="http://schemas.microsoft.com/office/powerpoint/2010/main" val="3627298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CF3D1A-4514-6A44-9A31-F05EA0B2876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591CBB4-046A-F44F-A5FB-7CF5546D6339}"/>
              </a:ext>
            </a:extLst>
          </p:cNvPr>
          <p:cNvSpPr>
            <a:spLocks noGrp="1"/>
          </p:cNvSpPr>
          <p:nvPr>
            <p:ph idx="1"/>
          </p:nvPr>
        </p:nvSpPr>
        <p:spPr/>
        <p:txBody>
          <a:bodyPr/>
          <a:lstStyle/>
          <a:p>
            <a:r>
              <a:rPr lang="it-IT" dirty="0"/>
              <a:t>All'indice di Pearl è stato recentemente affiancato un altro indice,</a:t>
            </a:r>
            <a:r>
              <a:rPr lang="it-IT" b="1" dirty="0"/>
              <a:t> l'incidenza di gravidanza</a:t>
            </a:r>
            <a:r>
              <a:rPr lang="it-IT" dirty="0"/>
              <a:t> (</a:t>
            </a:r>
            <a:r>
              <a:rPr lang="it-IT" dirty="0" err="1"/>
              <a:t>pregnancy</a:t>
            </a:r>
            <a:r>
              <a:rPr lang="it-IT" dirty="0"/>
              <a:t> rate), che considera la percentuale di gravidanze che si verifica nel gruppo preso in esame. La formula per il calcolo è la seguente:</a:t>
            </a:r>
            <a:br>
              <a:rPr lang="it-IT" dirty="0"/>
            </a:br>
            <a:br>
              <a:rPr lang="it-IT" dirty="0"/>
            </a:br>
            <a:r>
              <a:rPr lang="it-IT" b="1" dirty="0"/>
              <a:t>(numero di gravidanze x 100)/numero di donne trattate </a:t>
            </a:r>
            <a:endParaRPr lang="it-IT" dirty="0"/>
          </a:p>
        </p:txBody>
      </p:sp>
    </p:spTree>
    <p:extLst>
      <p:ext uri="{BB962C8B-B14F-4D97-AF65-F5344CB8AC3E}">
        <p14:creationId xmlns:p14="http://schemas.microsoft.com/office/powerpoint/2010/main" val="973501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7DFD60-AEB7-E748-BC14-5026FDD502F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2E83135-1B68-334E-87D6-B6B1BC8A8C92}"/>
              </a:ext>
            </a:extLst>
          </p:cNvPr>
          <p:cNvSpPr>
            <a:spLocks noGrp="1"/>
          </p:cNvSpPr>
          <p:nvPr>
            <p:ph idx="1"/>
          </p:nvPr>
        </p:nvSpPr>
        <p:spPr/>
        <p:txBody>
          <a:bodyPr>
            <a:normAutofit fontScale="92500" lnSpcReduction="10000"/>
          </a:bodyPr>
          <a:lstStyle/>
          <a:p>
            <a:r>
              <a:rPr lang="it-IT" dirty="0"/>
              <a:t>Quali meccanismi spingono le donne a scegliere un contraccettivo piuttosto che un altro? Un primo dato importante è che solo il 20 per cento delle donne adulte in età fertile (secondo un'indagine del febbraio 2003) non usa alcun metodo contraccettivo, escludendo l'utilizzo del profilattico da parte dell'uomo se legato alla ricerca di rapporti sicuri (soprattutto come protezione dall'HIV). Questa percentuale segnala, dopo decenni di lenta evoluzione, una forte accelerazione della </a:t>
            </a:r>
            <a:r>
              <a:rPr lang="it-IT" b="1" dirty="0"/>
              <a:t>crescita della contraccezione</a:t>
            </a:r>
            <a:r>
              <a:rPr lang="it-IT" dirty="0"/>
              <a:t>, che deriva probabilmente da diversi fattori, per esempio: gli effetti del mutamento socio-culturale, la crescita di informazione e di consapevolezza delle donne, il crescente ricorso femminile ai ginecologi, l'influenza dei mass media, la presenza dei consultori in alcune aree e l'entusiasmo diffuso sulla sessualità responsabile legato anche alle campagne </a:t>
            </a:r>
            <a:r>
              <a:rPr lang="it-IT" dirty="0" err="1"/>
              <a:t>anti-AIDS</a:t>
            </a:r>
            <a:r>
              <a:rPr lang="it-IT" dirty="0"/>
              <a:t>. </a:t>
            </a:r>
          </a:p>
        </p:txBody>
      </p:sp>
    </p:spTree>
    <p:extLst>
      <p:ext uri="{BB962C8B-B14F-4D97-AF65-F5344CB8AC3E}">
        <p14:creationId xmlns:p14="http://schemas.microsoft.com/office/powerpoint/2010/main" val="2168175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CB1B17-5DB7-0849-A34E-F2D271DFCA3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36585B5-2AB5-3B49-A20C-E25DB2B598C5}"/>
              </a:ext>
            </a:extLst>
          </p:cNvPr>
          <p:cNvSpPr>
            <a:spLocks noGrp="1"/>
          </p:cNvSpPr>
          <p:nvPr>
            <p:ph idx="1"/>
          </p:nvPr>
        </p:nvSpPr>
        <p:spPr/>
        <p:txBody>
          <a:bodyPr>
            <a:normAutofit fontScale="92500"/>
          </a:bodyPr>
          <a:lstStyle/>
          <a:p>
            <a:r>
              <a:rPr lang="it-IT" b="1" dirty="0"/>
              <a:t>Metodi contraccettivi naturali</a:t>
            </a:r>
          </a:p>
          <a:p>
            <a:r>
              <a:rPr lang="it-IT" dirty="0"/>
              <a:t>L'applicazione pratica di questi metodi, che si basano sull'astinenza periodica dai rapporti sessuali, è fondata sull'ipotesi della periodicità di fertilità e infertilità nel corso del ciclo femminile. Questa periodicità è calcolata in base a tre fattori: attitudine alla fecondazione dei gameti limitata nel tempo (ovulo: fino a 24 ore, spermatozoi: fino a 5 giorni), verificarsi di una sola ovulazione per ciclo, determinabilità della data dell'ovulazione. La determinabilità della data dell'ovulazione rappresenta il criterio decisivo per l'applicazione pratica dei metodi di astinenza periodica ed è il fattore responsabile della maggior parte dei loro fallimenti.</a:t>
            </a:r>
            <a:br>
              <a:rPr lang="it-IT" dirty="0"/>
            </a:br>
            <a:endParaRPr lang="it-IT" dirty="0"/>
          </a:p>
          <a:p>
            <a:endParaRPr lang="it-IT" dirty="0"/>
          </a:p>
        </p:txBody>
      </p:sp>
    </p:spTree>
    <p:extLst>
      <p:ext uri="{BB962C8B-B14F-4D97-AF65-F5344CB8AC3E}">
        <p14:creationId xmlns:p14="http://schemas.microsoft.com/office/powerpoint/2010/main" val="4226093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071EEE-9378-9449-ABFA-6307F9C36E0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DC7F47D-CEB1-7C4B-9ECF-C171BC8023D5}"/>
              </a:ext>
            </a:extLst>
          </p:cNvPr>
          <p:cNvSpPr>
            <a:spLocks noGrp="1"/>
          </p:cNvSpPr>
          <p:nvPr>
            <p:ph idx="1"/>
          </p:nvPr>
        </p:nvSpPr>
        <p:spPr/>
        <p:txBody>
          <a:bodyPr/>
          <a:lstStyle/>
          <a:p>
            <a:r>
              <a:rPr lang="it-IT" b="1" dirty="0"/>
              <a:t>Coito interrotto</a:t>
            </a:r>
            <a:br>
              <a:rPr lang="it-IT" dirty="0"/>
            </a:br>
            <a:r>
              <a:rPr lang="it-IT" dirty="0"/>
              <a:t>Si tratta dell'interruzione del coito prima dell'eiaculazione. Il coito interrotto ha il vantaggio di non richiedere alcuna pianificazione del rapporto; inoltre, non è costoso ed è utilizzabile quando non è disponibile nessun altro metodo. Ci sono però alcuni svantaggi: è poco affidabile (tra l'altro richiede un'elevata dose di autocontrollo), interferisce con il piacere sessuale e può essere difficile determinare con esattezza il momento dell'eiaculazione.</a:t>
            </a:r>
          </a:p>
        </p:txBody>
      </p:sp>
    </p:spTree>
    <p:extLst>
      <p:ext uri="{BB962C8B-B14F-4D97-AF65-F5344CB8AC3E}">
        <p14:creationId xmlns:p14="http://schemas.microsoft.com/office/powerpoint/2010/main" val="985699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3D893B-6B4D-AC41-8E4A-E1102CD2C97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10BC321-66E4-6E4A-8211-5AB7E0CC355C}"/>
              </a:ext>
            </a:extLst>
          </p:cNvPr>
          <p:cNvSpPr>
            <a:spLocks noGrp="1"/>
          </p:cNvSpPr>
          <p:nvPr>
            <p:ph idx="1"/>
          </p:nvPr>
        </p:nvSpPr>
        <p:spPr/>
        <p:txBody>
          <a:bodyPr>
            <a:normAutofit fontScale="77500" lnSpcReduction="20000"/>
          </a:bodyPr>
          <a:lstStyle/>
          <a:p>
            <a:r>
              <a:rPr lang="it-IT" b="1" dirty="0"/>
              <a:t>Metodo di </a:t>
            </a:r>
            <a:r>
              <a:rPr lang="it-IT" b="1" dirty="0" err="1"/>
              <a:t>Ogino-Knaus</a:t>
            </a:r>
            <a:r>
              <a:rPr lang="it-IT" b="1" dirty="0"/>
              <a:t> (o del calendario)</a:t>
            </a:r>
            <a:br>
              <a:rPr lang="it-IT" dirty="0"/>
            </a:br>
            <a:r>
              <a:rPr lang="it-IT" dirty="0"/>
              <a:t>Basandosi sui propri studi clinici, il giapponese </a:t>
            </a:r>
            <a:r>
              <a:rPr lang="it-IT" dirty="0" err="1"/>
              <a:t>Ogino</a:t>
            </a:r>
            <a:r>
              <a:rPr lang="it-IT" dirty="0"/>
              <a:t> stabilì che l'ovulazione avviene tra il 16mo e il 12mo giorno antecedente l'inizio della mestruazione successiva. Ipotizzando una durata massima della vita degli spermatozoi di 3 giorni, la durata del periodo fertile andrebbe dal 19mo al 12mo giorno prima della mestruazione successiva. Se la donna ha un ciclo mestruale normale di 28 giorni, il periodo fertile va dal 10mo al 17mo giorno del ciclo. Se invece ha un ciclo mestruale variabile da 26 a 30 giorni il periodo fertile va dall'ottavo al 19mo giorno del ciclo. Questo metodo è utilizzabile quando non è disponibile o accettabile nessun altro metodo, ma ha alcuni svantaggi:</a:t>
            </a:r>
            <a:br>
              <a:rPr lang="it-IT" dirty="0"/>
            </a:br>
            <a:r>
              <a:rPr lang="it-IT" dirty="0"/>
              <a:t>necessità di programmare i rapporti</a:t>
            </a:r>
          </a:p>
          <a:p>
            <a:r>
              <a:rPr lang="it-IT" dirty="0"/>
              <a:t>è di difficile attuazione nelle donne con cicli irregolari</a:t>
            </a:r>
          </a:p>
          <a:p>
            <a:r>
              <a:rPr lang="it-IT" dirty="0"/>
              <a:t>difficoltà di calcolo della data presunta di ovulazione</a:t>
            </a:r>
          </a:p>
          <a:p>
            <a:r>
              <a:rPr lang="it-IT" dirty="0"/>
              <a:t>scarsa affidabilità.</a:t>
            </a:r>
          </a:p>
          <a:p>
            <a:endParaRPr lang="it-IT" dirty="0"/>
          </a:p>
        </p:txBody>
      </p:sp>
    </p:spTree>
    <p:extLst>
      <p:ext uri="{BB962C8B-B14F-4D97-AF65-F5344CB8AC3E}">
        <p14:creationId xmlns:p14="http://schemas.microsoft.com/office/powerpoint/2010/main" val="4110267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B9B3A1-15AB-994A-BF28-D00FF0E4084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2521282-26AF-3244-AAB9-CCD6F8BF1DEA}"/>
              </a:ext>
            </a:extLst>
          </p:cNvPr>
          <p:cNvSpPr>
            <a:spLocks noGrp="1"/>
          </p:cNvSpPr>
          <p:nvPr>
            <p:ph idx="1"/>
          </p:nvPr>
        </p:nvSpPr>
        <p:spPr/>
        <p:txBody>
          <a:bodyPr>
            <a:normAutofit fontScale="85000" lnSpcReduction="10000"/>
          </a:bodyPr>
          <a:lstStyle/>
          <a:p>
            <a:r>
              <a:rPr lang="it-IT" b="1" dirty="0"/>
              <a:t>Misurazione della temperatura basale</a:t>
            </a:r>
            <a:br>
              <a:rPr lang="it-IT" dirty="0"/>
            </a:br>
            <a:r>
              <a:rPr lang="it-IT" dirty="0"/>
              <a:t>Con la misurazione della temperatura, per via orale, rettale o vaginale, prima di alzarsi la mattina è possibile determinare la data dell'ovulazione con una precisione di 1-2 giorni circa. L'ovulazione si considera avvenuta quando la temperatura basale sale di 0,3-0,5°C. Ci si deve astenere dai rapporti sessuali da 3 giorni prima a 3 giorni dopo l'aumento della temperatura. Come il metodo di </a:t>
            </a:r>
            <a:r>
              <a:rPr lang="it-IT" dirty="0" err="1"/>
              <a:t>Ogino</a:t>
            </a:r>
            <a:r>
              <a:rPr lang="it-IT" dirty="0"/>
              <a:t>, è utilizzabile quando non è disponibile o accettabile nessun altro metodo, ma ha alcuni svantaggi:</a:t>
            </a:r>
            <a:br>
              <a:rPr lang="it-IT" dirty="0"/>
            </a:br>
            <a:r>
              <a:rPr lang="it-IT" dirty="0"/>
              <a:t>necessità di programmare i rapporti</a:t>
            </a:r>
          </a:p>
          <a:p>
            <a:r>
              <a:rPr lang="it-IT" dirty="0"/>
              <a:t>inaffidabilità totale in caso di malesseri o malattie</a:t>
            </a:r>
          </a:p>
          <a:p>
            <a:r>
              <a:rPr lang="it-IT" dirty="0"/>
              <a:t>scarsa affidabilità</a:t>
            </a:r>
          </a:p>
          <a:p>
            <a:r>
              <a:rPr lang="it-IT" dirty="0"/>
              <a:t>impossibilità di prevedere con certezza il momento dell'ovulazione.</a:t>
            </a:r>
          </a:p>
          <a:p>
            <a:endParaRPr lang="it-IT" dirty="0"/>
          </a:p>
        </p:txBody>
      </p:sp>
    </p:spTree>
    <p:extLst>
      <p:ext uri="{BB962C8B-B14F-4D97-AF65-F5344CB8AC3E}">
        <p14:creationId xmlns:p14="http://schemas.microsoft.com/office/powerpoint/2010/main" val="3029762530"/>
      </p:ext>
    </p:extLst>
  </p:cSld>
  <p:clrMapOvr>
    <a:masterClrMapping/>
  </p:clrMapOvr>
</p:sld>
</file>

<file path=ppt/theme/theme1.xml><?xml version="1.0" encoding="utf-8"?>
<a:theme xmlns:a="http://schemas.openxmlformats.org/drawingml/2006/main" name="Raccolt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Raccolta</Template>
  <TotalTime>549</TotalTime>
  <Words>2196</Words>
  <Application>Microsoft Macintosh PowerPoint</Application>
  <PresentationFormat>Widescreen</PresentationFormat>
  <Paragraphs>43</Paragraphs>
  <Slides>18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18</vt:i4>
      </vt:variant>
    </vt:vector>
  </HeadingPairs>
  <TitlesOfParts>
    <vt:vector size="21" baseType="lpstr">
      <vt:lpstr>Arial</vt:lpstr>
      <vt:lpstr>Gill Sans MT</vt:lpstr>
      <vt:lpstr>Raccolta</vt:lpstr>
      <vt:lpstr>Metodi di contraccezione senza ricetta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Metodi di contraccezione senza ricetta  </dc:title>
  <dc:creator>Microsoft Office User</dc:creator>
  <cp:lastModifiedBy>Microsoft Office User</cp:lastModifiedBy>
  <cp:revision>5</cp:revision>
  <dcterms:created xsi:type="dcterms:W3CDTF">2020-05-21T04:36:10Z</dcterms:created>
  <dcterms:modified xsi:type="dcterms:W3CDTF">2020-05-21T13:46:00Z</dcterms:modified>
</cp:coreProperties>
</file>