
<file path=[Content_Types].xml><?xml version="1.0" encoding="utf-8"?>
<Types xmlns="http://schemas.openxmlformats.org/package/2006/content-types">
  <Default Extension="png" ContentType="image/png"/>
  <Default Extension="webp" ContentType="image/webp"/>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1"/>
  </p:notesMasterIdLst>
  <p:sldIdLst>
    <p:sldId id="258" r:id="rId2"/>
    <p:sldId id="257" r:id="rId3"/>
    <p:sldId id="259" r:id="rId4"/>
    <p:sldId id="260" r:id="rId5"/>
    <p:sldId id="332" r:id="rId6"/>
    <p:sldId id="261" r:id="rId7"/>
    <p:sldId id="263" r:id="rId8"/>
    <p:sldId id="264" r:id="rId9"/>
    <p:sldId id="266" r:id="rId10"/>
    <p:sldId id="265" r:id="rId11"/>
    <p:sldId id="269" r:id="rId12"/>
    <p:sldId id="267" r:id="rId13"/>
    <p:sldId id="268" r:id="rId14"/>
    <p:sldId id="281" r:id="rId15"/>
    <p:sldId id="270" r:id="rId16"/>
    <p:sldId id="272" r:id="rId17"/>
    <p:sldId id="273" r:id="rId18"/>
    <p:sldId id="274" r:id="rId19"/>
    <p:sldId id="275" r:id="rId20"/>
    <p:sldId id="276" r:id="rId21"/>
    <p:sldId id="277" r:id="rId22"/>
    <p:sldId id="278" r:id="rId23"/>
    <p:sldId id="279" r:id="rId24"/>
    <p:sldId id="280" r:id="rId25"/>
    <p:sldId id="282" r:id="rId26"/>
    <p:sldId id="283" r:id="rId27"/>
    <p:sldId id="284" r:id="rId28"/>
    <p:sldId id="285" r:id="rId29"/>
    <p:sldId id="286" r:id="rId30"/>
    <p:sldId id="335" r:id="rId31"/>
    <p:sldId id="336" r:id="rId32"/>
    <p:sldId id="287" r:id="rId33"/>
    <p:sldId id="342"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33" r:id="rId49"/>
    <p:sldId id="302" r:id="rId50"/>
    <p:sldId id="305" r:id="rId51"/>
    <p:sldId id="334" r:id="rId52"/>
    <p:sldId id="306" r:id="rId53"/>
    <p:sldId id="307" r:id="rId54"/>
    <p:sldId id="309" r:id="rId55"/>
    <p:sldId id="341" r:id="rId56"/>
    <p:sldId id="310" r:id="rId57"/>
    <p:sldId id="311" r:id="rId58"/>
    <p:sldId id="312" r:id="rId59"/>
    <p:sldId id="313" r:id="rId60"/>
    <p:sldId id="314" r:id="rId61"/>
    <p:sldId id="316" r:id="rId62"/>
    <p:sldId id="317" r:id="rId63"/>
    <p:sldId id="339" r:id="rId64"/>
    <p:sldId id="318" r:id="rId65"/>
    <p:sldId id="319" r:id="rId66"/>
    <p:sldId id="320" r:id="rId67"/>
    <p:sldId id="321" r:id="rId68"/>
    <p:sldId id="323" r:id="rId69"/>
    <p:sldId id="337" r:id="rId70"/>
    <p:sldId id="338" r:id="rId71"/>
    <p:sldId id="340" r:id="rId72"/>
    <p:sldId id="322" r:id="rId73"/>
    <p:sldId id="324" r:id="rId74"/>
    <p:sldId id="325" r:id="rId75"/>
    <p:sldId id="327" r:id="rId76"/>
    <p:sldId id="328" r:id="rId77"/>
    <p:sldId id="329" r:id="rId78"/>
    <p:sldId id="330" r:id="rId79"/>
    <p:sldId id="331" r:id="rId8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ulipanna6725@gmail.com" initials="t" lastIdx="2" clrIdx="0">
    <p:extLst>
      <p:ext uri="{19B8F6BF-5375-455C-9EA6-DF929625EA0E}">
        <p15:presenceInfo xmlns:p15="http://schemas.microsoft.com/office/powerpoint/2012/main" userId="1d2154de32e92f8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1818" autoAdjust="0"/>
  </p:normalViewPr>
  <p:slideViewPr>
    <p:cSldViewPr snapToGrid="0">
      <p:cViewPr varScale="1">
        <p:scale>
          <a:sx n="72" d="100"/>
          <a:sy n="72" d="100"/>
        </p:scale>
        <p:origin x="110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6FA4FF-CAF3-4009-BC3E-496B8EE05111}" type="datetimeFigureOut">
              <a:rPr lang="it-IT" smtClean="0"/>
              <a:t>15/06/2021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EDEBDE-BB92-48CB-9A1F-A89C311CB620}" type="slidenum">
              <a:rPr lang="it-IT" smtClean="0"/>
              <a:t>‹N›</a:t>
            </a:fld>
            <a:endParaRPr lang="it-IT"/>
          </a:p>
        </p:txBody>
      </p:sp>
    </p:spTree>
    <p:extLst>
      <p:ext uri="{BB962C8B-B14F-4D97-AF65-F5344CB8AC3E}">
        <p14:creationId xmlns:p14="http://schemas.microsoft.com/office/powerpoint/2010/main" val="1778980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18EDEBDE-BB92-48CB-9A1F-A89C311CB620}" type="slidenum">
              <a:rPr lang="it-IT" smtClean="0"/>
              <a:t>33</a:t>
            </a:fld>
            <a:endParaRPr lang="it-IT"/>
          </a:p>
        </p:txBody>
      </p:sp>
    </p:spTree>
    <p:extLst>
      <p:ext uri="{BB962C8B-B14F-4D97-AF65-F5344CB8AC3E}">
        <p14:creationId xmlns:p14="http://schemas.microsoft.com/office/powerpoint/2010/main" val="418277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18EDEBDE-BB92-48CB-9A1F-A89C311CB620}" type="slidenum">
              <a:rPr lang="it-IT" smtClean="0"/>
              <a:t>37</a:t>
            </a:fld>
            <a:endParaRPr lang="it-IT"/>
          </a:p>
        </p:txBody>
      </p:sp>
    </p:spTree>
    <p:extLst>
      <p:ext uri="{BB962C8B-B14F-4D97-AF65-F5344CB8AC3E}">
        <p14:creationId xmlns:p14="http://schemas.microsoft.com/office/powerpoint/2010/main" val="848885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18EDEBDE-BB92-48CB-9A1F-A89C311CB620}" type="slidenum">
              <a:rPr lang="it-IT" smtClean="0"/>
              <a:t>50</a:t>
            </a:fld>
            <a:endParaRPr lang="it-IT"/>
          </a:p>
        </p:txBody>
      </p:sp>
    </p:spTree>
    <p:extLst>
      <p:ext uri="{BB962C8B-B14F-4D97-AF65-F5344CB8AC3E}">
        <p14:creationId xmlns:p14="http://schemas.microsoft.com/office/powerpoint/2010/main" val="1980835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18EDEBDE-BB92-48CB-9A1F-A89C311CB620}" type="slidenum">
              <a:rPr lang="it-IT" smtClean="0"/>
              <a:t>60</a:t>
            </a:fld>
            <a:endParaRPr lang="it-IT"/>
          </a:p>
        </p:txBody>
      </p:sp>
    </p:spTree>
    <p:extLst>
      <p:ext uri="{BB962C8B-B14F-4D97-AF65-F5344CB8AC3E}">
        <p14:creationId xmlns:p14="http://schemas.microsoft.com/office/powerpoint/2010/main" val="361009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18EDEBDE-BB92-48CB-9A1F-A89C311CB620}" type="slidenum">
              <a:rPr lang="it-IT" smtClean="0"/>
              <a:t>61</a:t>
            </a:fld>
            <a:endParaRPr lang="it-IT"/>
          </a:p>
        </p:txBody>
      </p:sp>
    </p:spTree>
    <p:extLst>
      <p:ext uri="{BB962C8B-B14F-4D97-AF65-F5344CB8AC3E}">
        <p14:creationId xmlns:p14="http://schemas.microsoft.com/office/powerpoint/2010/main" val="716247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18EDEBDE-BB92-48CB-9A1F-A89C311CB620}" type="slidenum">
              <a:rPr lang="it-IT" smtClean="0"/>
              <a:t>75</a:t>
            </a:fld>
            <a:endParaRPr lang="it-IT"/>
          </a:p>
        </p:txBody>
      </p:sp>
    </p:spTree>
    <p:extLst>
      <p:ext uri="{BB962C8B-B14F-4D97-AF65-F5344CB8AC3E}">
        <p14:creationId xmlns:p14="http://schemas.microsoft.com/office/powerpoint/2010/main" val="2174404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756FB-E05E-443F-88A1-CFC90638997C}"/>
              </a:ext>
            </a:extLst>
          </p:cNvPr>
          <p:cNvSpPr>
            <a:spLocks noGrp="1"/>
          </p:cNvSpPr>
          <p:nvPr>
            <p:ph type="ctrTitle"/>
          </p:nvPr>
        </p:nvSpPr>
        <p:spPr>
          <a:xfrm>
            <a:off x="1084727" y="1597961"/>
            <a:ext cx="9144000" cy="31623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3C5DA97A-281B-4A77-9D2C-C5E6A860E645}"/>
              </a:ext>
            </a:extLst>
          </p:cNvPr>
          <p:cNvSpPr>
            <a:spLocks noGrp="1"/>
          </p:cNvSpPr>
          <p:nvPr>
            <p:ph type="subTitle" idx="1"/>
          </p:nvPr>
        </p:nvSpPr>
        <p:spPr>
          <a:xfrm>
            <a:off x="1084727" y="4902488"/>
            <a:ext cx="9144000" cy="985075"/>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5FD7BAE-E194-4223-BB4E-5E487863F5BE}"/>
              </a:ext>
            </a:extLst>
          </p:cNvPr>
          <p:cNvSpPr>
            <a:spLocks noGrp="1"/>
          </p:cNvSpPr>
          <p:nvPr>
            <p:ph type="dt" sz="half" idx="10"/>
          </p:nvPr>
        </p:nvSpPr>
        <p:spPr/>
        <p:txBody>
          <a:bodyPr/>
          <a:lstStyle/>
          <a:p>
            <a:fld id="{8C28A28C-4C6A-46EA-90C0-4EE0B89CC5C7}" type="datetimeFigureOut">
              <a:rPr lang="en-US" smtClean="0"/>
              <a:t>6/15/2021</a:t>
            </a:fld>
            <a:endParaRPr lang="en-US" dirty="0"/>
          </a:p>
        </p:txBody>
      </p:sp>
      <p:sp>
        <p:nvSpPr>
          <p:cNvPr id="5" name="Footer Placeholder 4">
            <a:extLst>
              <a:ext uri="{FF2B5EF4-FFF2-40B4-BE49-F238E27FC236}">
                <a16:creationId xmlns:a16="http://schemas.microsoft.com/office/drawing/2014/main" id="{9721F6C9-7279-4DF8-9462-3EFEFA03FB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457072-0A38-49AD-8D0D-0E42DD488E4F}"/>
              </a:ext>
            </a:extLst>
          </p:cNvPr>
          <p:cNvSpPr>
            <a:spLocks noGrp="1"/>
          </p:cNvSpPr>
          <p:nvPr>
            <p:ph type="sldNum" sz="quarter" idx="12"/>
          </p:nvPr>
        </p:nvSpPr>
        <p:spPr/>
        <p:txBody>
          <a:bodyPr/>
          <a:lstStyle/>
          <a:p>
            <a:fld id="{5DEF7F31-0B8A-474A-B86C-91F381754329}" type="slidenum">
              <a:rPr lang="en-US" smtClean="0"/>
              <a:t>‹N›</a:t>
            </a:fld>
            <a:endParaRPr lang="en-US" dirty="0"/>
          </a:p>
        </p:txBody>
      </p:sp>
    </p:spTree>
    <p:extLst>
      <p:ext uri="{BB962C8B-B14F-4D97-AF65-F5344CB8AC3E}">
        <p14:creationId xmlns:p14="http://schemas.microsoft.com/office/powerpoint/2010/main" val="207735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89E81-5CFF-4A28-B9C8-5D54E51DF202}"/>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158A4CC8-DCB0-4E94-98A7-236E3D1866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D1F802-21C2-44B2-A419-55469D826571}"/>
              </a:ext>
            </a:extLst>
          </p:cNvPr>
          <p:cNvSpPr>
            <a:spLocks noGrp="1"/>
          </p:cNvSpPr>
          <p:nvPr>
            <p:ph type="dt" sz="half" idx="10"/>
          </p:nvPr>
        </p:nvSpPr>
        <p:spPr/>
        <p:txBody>
          <a:bodyPr/>
          <a:lstStyle/>
          <a:p>
            <a:fld id="{8C28A28C-4C6A-46EA-90C0-4EE0B89CC5C7}" type="datetimeFigureOut">
              <a:rPr lang="en-US" smtClean="0"/>
              <a:t>6/15/2021</a:t>
            </a:fld>
            <a:endParaRPr lang="en-US"/>
          </a:p>
        </p:txBody>
      </p:sp>
      <p:sp>
        <p:nvSpPr>
          <p:cNvPr id="5" name="Footer Placeholder 4">
            <a:extLst>
              <a:ext uri="{FF2B5EF4-FFF2-40B4-BE49-F238E27FC236}">
                <a16:creationId xmlns:a16="http://schemas.microsoft.com/office/drawing/2014/main" id="{84BDB709-08FF-4C4A-8670-4CCA9146F9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395375-1CC8-4950-8439-877451C4266D}"/>
              </a:ext>
            </a:extLst>
          </p:cNvPr>
          <p:cNvSpPr>
            <a:spLocks noGrp="1"/>
          </p:cNvSpPr>
          <p:nvPr>
            <p:ph type="sldNum" sz="quarter" idx="12"/>
          </p:nvPr>
        </p:nvSpPr>
        <p:spPr/>
        <p:txBody>
          <a:bodyPr/>
          <a:lstStyle/>
          <a:p>
            <a:fld id="{5DEF7F31-0B8A-474A-B86C-91F381754329}" type="slidenum">
              <a:rPr lang="en-US" smtClean="0"/>
              <a:t>‹N›</a:t>
            </a:fld>
            <a:endParaRPr lang="en-US"/>
          </a:p>
        </p:txBody>
      </p:sp>
    </p:spTree>
    <p:extLst>
      <p:ext uri="{BB962C8B-B14F-4D97-AF65-F5344CB8AC3E}">
        <p14:creationId xmlns:p14="http://schemas.microsoft.com/office/powerpoint/2010/main" val="3844707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8BDF0-A155-454D-B3E2-AD15D0905A62}"/>
              </a:ext>
            </a:extLst>
          </p:cNvPr>
          <p:cNvSpPr>
            <a:spLocks noGrp="1"/>
          </p:cNvSpPr>
          <p:nvPr>
            <p:ph type="title" orient="vert"/>
          </p:nvPr>
        </p:nvSpPr>
        <p:spPr>
          <a:xfrm>
            <a:off x="9073242" y="827313"/>
            <a:ext cx="2280557" cy="5061857"/>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07244E0D-96EC-4B35-BA5C-5DAFCC7281AE}"/>
              </a:ext>
            </a:extLst>
          </p:cNvPr>
          <p:cNvSpPr>
            <a:spLocks noGrp="1"/>
          </p:cNvSpPr>
          <p:nvPr>
            <p:ph type="body" orient="vert" idx="1"/>
          </p:nvPr>
        </p:nvSpPr>
        <p:spPr>
          <a:xfrm>
            <a:off x="838200" y="827313"/>
            <a:ext cx="8115300" cy="5061857"/>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3ADC4E-9FB1-439F-B0FB-47F47B3421A7}"/>
              </a:ext>
            </a:extLst>
          </p:cNvPr>
          <p:cNvSpPr>
            <a:spLocks noGrp="1"/>
          </p:cNvSpPr>
          <p:nvPr>
            <p:ph type="dt" sz="half" idx="10"/>
          </p:nvPr>
        </p:nvSpPr>
        <p:spPr/>
        <p:txBody>
          <a:bodyPr/>
          <a:lstStyle/>
          <a:p>
            <a:fld id="{8C28A28C-4C6A-46EA-90C0-4EE0B89CC5C7}" type="datetimeFigureOut">
              <a:rPr lang="en-US" smtClean="0"/>
              <a:t>6/15/2021</a:t>
            </a:fld>
            <a:endParaRPr lang="en-US"/>
          </a:p>
        </p:txBody>
      </p:sp>
      <p:sp>
        <p:nvSpPr>
          <p:cNvPr id="5" name="Footer Placeholder 4">
            <a:extLst>
              <a:ext uri="{FF2B5EF4-FFF2-40B4-BE49-F238E27FC236}">
                <a16:creationId xmlns:a16="http://schemas.microsoft.com/office/drawing/2014/main" id="{637EE406-061A-4440-BA75-3B684FC848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6D93CF-F5F3-4897-A51E-47D577FDD344}"/>
              </a:ext>
            </a:extLst>
          </p:cNvPr>
          <p:cNvSpPr>
            <a:spLocks noGrp="1"/>
          </p:cNvSpPr>
          <p:nvPr>
            <p:ph type="sldNum" sz="quarter" idx="12"/>
          </p:nvPr>
        </p:nvSpPr>
        <p:spPr/>
        <p:txBody>
          <a:bodyPr/>
          <a:lstStyle/>
          <a:p>
            <a:fld id="{5DEF7F31-0B8A-474A-B86C-91F381754329}" type="slidenum">
              <a:rPr lang="en-US" smtClean="0"/>
              <a:t>‹N›</a:t>
            </a:fld>
            <a:endParaRPr lang="en-US"/>
          </a:p>
        </p:txBody>
      </p:sp>
    </p:spTree>
    <p:extLst>
      <p:ext uri="{BB962C8B-B14F-4D97-AF65-F5344CB8AC3E}">
        <p14:creationId xmlns:p14="http://schemas.microsoft.com/office/powerpoint/2010/main" val="1769132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98199-C6CF-4DFF-A750-435F06CC74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F2D5EB-F993-411F-9DBA-971321FC00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A5D216-27F9-4078-8349-ABC9F614A5E7}"/>
              </a:ext>
            </a:extLst>
          </p:cNvPr>
          <p:cNvSpPr>
            <a:spLocks noGrp="1"/>
          </p:cNvSpPr>
          <p:nvPr>
            <p:ph type="dt" sz="half" idx="10"/>
          </p:nvPr>
        </p:nvSpPr>
        <p:spPr/>
        <p:txBody>
          <a:bodyPr/>
          <a:lstStyle/>
          <a:p>
            <a:fld id="{8C28A28C-4C6A-46EA-90C0-4EE0B89CC5C7}" type="datetimeFigureOut">
              <a:rPr lang="en-US" smtClean="0"/>
              <a:t>6/15/2021</a:t>
            </a:fld>
            <a:endParaRPr lang="en-US"/>
          </a:p>
        </p:txBody>
      </p:sp>
      <p:sp>
        <p:nvSpPr>
          <p:cNvPr id="5" name="Footer Placeholder 4">
            <a:extLst>
              <a:ext uri="{FF2B5EF4-FFF2-40B4-BE49-F238E27FC236}">
                <a16:creationId xmlns:a16="http://schemas.microsoft.com/office/drawing/2014/main" id="{4384F8A8-FBA7-4F25-ADEA-AF346495DE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4609F8-5897-4724-8FA6-3EFDE8F2DD79}"/>
              </a:ext>
            </a:extLst>
          </p:cNvPr>
          <p:cNvSpPr>
            <a:spLocks noGrp="1"/>
          </p:cNvSpPr>
          <p:nvPr>
            <p:ph type="sldNum" sz="quarter" idx="12"/>
          </p:nvPr>
        </p:nvSpPr>
        <p:spPr/>
        <p:txBody>
          <a:bodyPr/>
          <a:lstStyle/>
          <a:p>
            <a:fld id="{5DEF7F31-0B8A-474A-B86C-91F381754329}" type="slidenum">
              <a:rPr lang="en-US" smtClean="0"/>
              <a:t>‹N›</a:t>
            </a:fld>
            <a:endParaRPr lang="en-US"/>
          </a:p>
        </p:txBody>
      </p:sp>
    </p:spTree>
    <p:extLst>
      <p:ext uri="{BB962C8B-B14F-4D97-AF65-F5344CB8AC3E}">
        <p14:creationId xmlns:p14="http://schemas.microsoft.com/office/powerpoint/2010/main" val="277164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C0F0C-7BA8-490D-B4C9-CCE145DCD19A}"/>
              </a:ext>
            </a:extLst>
          </p:cNvPr>
          <p:cNvSpPr>
            <a:spLocks noGrp="1"/>
          </p:cNvSpPr>
          <p:nvPr>
            <p:ph type="title"/>
          </p:nvPr>
        </p:nvSpPr>
        <p:spPr>
          <a:xfrm>
            <a:off x="1084726" y="1709738"/>
            <a:ext cx="9143999" cy="3050523"/>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290E61-B837-4BE4-9BC7-6AF706BCCA42}"/>
              </a:ext>
            </a:extLst>
          </p:cNvPr>
          <p:cNvSpPr>
            <a:spLocks noGrp="1"/>
          </p:cNvSpPr>
          <p:nvPr>
            <p:ph type="body" idx="1"/>
          </p:nvPr>
        </p:nvSpPr>
        <p:spPr>
          <a:xfrm>
            <a:off x="1084726" y="4902488"/>
            <a:ext cx="9143999" cy="9850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52E15F-E46D-44C6-9FB9-07B0BC545AEF}"/>
              </a:ext>
            </a:extLst>
          </p:cNvPr>
          <p:cNvSpPr>
            <a:spLocks noGrp="1"/>
          </p:cNvSpPr>
          <p:nvPr>
            <p:ph type="dt" sz="half" idx="10"/>
          </p:nvPr>
        </p:nvSpPr>
        <p:spPr/>
        <p:txBody>
          <a:bodyPr/>
          <a:lstStyle/>
          <a:p>
            <a:fld id="{8C28A28C-4C6A-46EA-90C0-4EE0B89CC5C7}" type="datetimeFigureOut">
              <a:rPr lang="en-US" smtClean="0"/>
              <a:t>6/15/2021</a:t>
            </a:fld>
            <a:endParaRPr lang="en-US"/>
          </a:p>
        </p:txBody>
      </p:sp>
      <p:sp>
        <p:nvSpPr>
          <p:cNvPr id="5" name="Footer Placeholder 4">
            <a:extLst>
              <a:ext uri="{FF2B5EF4-FFF2-40B4-BE49-F238E27FC236}">
                <a16:creationId xmlns:a16="http://schemas.microsoft.com/office/drawing/2014/main" id="{2EBF6955-3667-4857-B35A-9E12F79886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14B309-D15E-4FA1-9B8D-8C1F3B56C375}"/>
              </a:ext>
            </a:extLst>
          </p:cNvPr>
          <p:cNvSpPr>
            <a:spLocks noGrp="1"/>
          </p:cNvSpPr>
          <p:nvPr>
            <p:ph type="sldNum" sz="quarter" idx="12"/>
          </p:nvPr>
        </p:nvSpPr>
        <p:spPr/>
        <p:txBody>
          <a:bodyPr/>
          <a:lstStyle/>
          <a:p>
            <a:fld id="{5DEF7F31-0B8A-474A-B86C-91F381754329}" type="slidenum">
              <a:rPr lang="en-US" smtClean="0"/>
              <a:t>‹N›</a:t>
            </a:fld>
            <a:endParaRPr lang="en-US"/>
          </a:p>
        </p:txBody>
      </p:sp>
    </p:spTree>
    <p:extLst>
      <p:ext uri="{BB962C8B-B14F-4D97-AF65-F5344CB8AC3E}">
        <p14:creationId xmlns:p14="http://schemas.microsoft.com/office/powerpoint/2010/main" val="3610400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219AB-91F9-4F80-9B5D-2E6FE925F0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19F334-D0CF-4DFD-BAA9-3ECD639B1F1E}"/>
              </a:ext>
            </a:extLst>
          </p:cNvPr>
          <p:cNvSpPr>
            <a:spLocks noGrp="1"/>
          </p:cNvSpPr>
          <p:nvPr>
            <p:ph sz="half" idx="1"/>
          </p:nvPr>
        </p:nvSpPr>
        <p:spPr>
          <a:xfrm>
            <a:off x="1077362" y="2227809"/>
            <a:ext cx="4942438" cy="39491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5E0B5D-4613-4DA7-BA20-58B19BE8A496}"/>
              </a:ext>
            </a:extLst>
          </p:cNvPr>
          <p:cNvSpPr>
            <a:spLocks noGrp="1"/>
          </p:cNvSpPr>
          <p:nvPr>
            <p:ph sz="half" idx="2"/>
          </p:nvPr>
        </p:nvSpPr>
        <p:spPr>
          <a:xfrm>
            <a:off x="6172200" y="2227809"/>
            <a:ext cx="4855265" cy="39491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F311AB-0603-424D-BC42-0CEAB3562BA4}"/>
              </a:ext>
            </a:extLst>
          </p:cNvPr>
          <p:cNvSpPr>
            <a:spLocks noGrp="1"/>
          </p:cNvSpPr>
          <p:nvPr>
            <p:ph type="dt" sz="half" idx="10"/>
          </p:nvPr>
        </p:nvSpPr>
        <p:spPr/>
        <p:txBody>
          <a:bodyPr/>
          <a:lstStyle/>
          <a:p>
            <a:fld id="{8C28A28C-4C6A-46EA-90C0-4EE0B89CC5C7}" type="datetimeFigureOut">
              <a:rPr lang="en-US" smtClean="0"/>
              <a:t>6/15/2021</a:t>
            </a:fld>
            <a:endParaRPr lang="en-US"/>
          </a:p>
        </p:txBody>
      </p:sp>
      <p:sp>
        <p:nvSpPr>
          <p:cNvPr id="6" name="Footer Placeholder 5">
            <a:extLst>
              <a:ext uri="{FF2B5EF4-FFF2-40B4-BE49-F238E27FC236}">
                <a16:creationId xmlns:a16="http://schemas.microsoft.com/office/drawing/2014/main" id="{7A3AA2AC-0C5F-4835-BE47-D780C29890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6C54C0-DFDA-4778-9EE8-5E5C30E05412}"/>
              </a:ext>
            </a:extLst>
          </p:cNvPr>
          <p:cNvSpPr>
            <a:spLocks noGrp="1"/>
          </p:cNvSpPr>
          <p:nvPr>
            <p:ph type="sldNum" sz="quarter" idx="12"/>
          </p:nvPr>
        </p:nvSpPr>
        <p:spPr/>
        <p:txBody>
          <a:bodyPr/>
          <a:lstStyle/>
          <a:p>
            <a:fld id="{5DEF7F31-0B8A-474A-B86C-91F381754329}" type="slidenum">
              <a:rPr lang="en-US" smtClean="0"/>
              <a:t>‹N›</a:t>
            </a:fld>
            <a:endParaRPr lang="en-US"/>
          </a:p>
        </p:txBody>
      </p:sp>
    </p:spTree>
    <p:extLst>
      <p:ext uri="{BB962C8B-B14F-4D97-AF65-F5344CB8AC3E}">
        <p14:creationId xmlns:p14="http://schemas.microsoft.com/office/powerpoint/2010/main" val="845087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F3603-5B09-4916-8324-A6BDAB4E060E}"/>
              </a:ext>
            </a:extLst>
          </p:cNvPr>
          <p:cNvSpPr>
            <a:spLocks noGrp="1"/>
          </p:cNvSpPr>
          <p:nvPr>
            <p:ph type="title"/>
          </p:nvPr>
        </p:nvSpPr>
        <p:spPr>
          <a:xfrm>
            <a:off x="1084726" y="365125"/>
            <a:ext cx="9942739"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74073C-C15B-4218-9B84-6758955176E7}"/>
              </a:ext>
            </a:extLst>
          </p:cNvPr>
          <p:cNvSpPr>
            <a:spLocks noGrp="1"/>
          </p:cNvSpPr>
          <p:nvPr>
            <p:ph type="body" idx="1"/>
          </p:nvPr>
        </p:nvSpPr>
        <p:spPr>
          <a:xfrm>
            <a:off x="1084725" y="1681163"/>
            <a:ext cx="49128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116D27-36F6-440B-A9BE-8B9499047CEF}"/>
              </a:ext>
            </a:extLst>
          </p:cNvPr>
          <p:cNvSpPr>
            <a:spLocks noGrp="1"/>
          </p:cNvSpPr>
          <p:nvPr>
            <p:ph sz="half" idx="2"/>
          </p:nvPr>
        </p:nvSpPr>
        <p:spPr>
          <a:xfrm>
            <a:off x="1084726" y="2505075"/>
            <a:ext cx="4912849"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C12010D-7AC4-4A70-A211-6A29274119DB}"/>
              </a:ext>
            </a:extLst>
          </p:cNvPr>
          <p:cNvSpPr>
            <a:spLocks noGrp="1"/>
          </p:cNvSpPr>
          <p:nvPr>
            <p:ph type="body" sz="quarter" idx="3"/>
          </p:nvPr>
        </p:nvSpPr>
        <p:spPr>
          <a:xfrm>
            <a:off x="6172200" y="1681163"/>
            <a:ext cx="485526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AE85B5-3350-49A4-86A1-E5DAED491624}"/>
              </a:ext>
            </a:extLst>
          </p:cNvPr>
          <p:cNvSpPr>
            <a:spLocks noGrp="1"/>
          </p:cNvSpPr>
          <p:nvPr>
            <p:ph sz="quarter" idx="4"/>
          </p:nvPr>
        </p:nvSpPr>
        <p:spPr>
          <a:xfrm>
            <a:off x="6172200" y="2505075"/>
            <a:ext cx="485526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73E874-D08B-4D81-B82D-5DF242E4A1AA}"/>
              </a:ext>
            </a:extLst>
          </p:cNvPr>
          <p:cNvSpPr>
            <a:spLocks noGrp="1"/>
          </p:cNvSpPr>
          <p:nvPr>
            <p:ph type="dt" sz="half" idx="10"/>
          </p:nvPr>
        </p:nvSpPr>
        <p:spPr/>
        <p:txBody>
          <a:bodyPr/>
          <a:lstStyle/>
          <a:p>
            <a:fld id="{8C28A28C-4C6A-46EA-90C0-4EE0B89CC5C7}" type="datetimeFigureOut">
              <a:rPr lang="en-US" smtClean="0"/>
              <a:t>6/15/2021</a:t>
            </a:fld>
            <a:endParaRPr lang="en-US"/>
          </a:p>
        </p:txBody>
      </p:sp>
      <p:sp>
        <p:nvSpPr>
          <p:cNvPr id="8" name="Footer Placeholder 7">
            <a:extLst>
              <a:ext uri="{FF2B5EF4-FFF2-40B4-BE49-F238E27FC236}">
                <a16:creationId xmlns:a16="http://schemas.microsoft.com/office/drawing/2014/main" id="{AE174067-0FFA-41C3-A3A6-E8907CC32D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947985-FBC0-4118-8877-2E327F637DF5}"/>
              </a:ext>
            </a:extLst>
          </p:cNvPr>
          <p:cNvSpPr>
            <a:spLocks noGrp="1"/>
          </p:cNvSpPr>
          <p:nvPr>
            <p:ph type="sldNum" sz="quarter" idx="12"/>
          </p:nvPr>
        </p:nvSpPr>
        <p:spPr/>
        <p:txBody>
          <a:bodyPr/>
          <a:lstStyle/>
          <a:p>
            <a:fld id="{5DEF7F31-0B8A-474A-B86C-91F381754329}" type="slidenum">
              <a:rPr lang="en-US" smtClean="0"/>
              <a:t>‹N›</a:t>
            </a:fld>
            <a:endParaRPr lang="en-US"/>
          </a:p>
        </p:txBody>
      </p:sp>
    </p:spTree>
    <p:extLst>
      <p:ext uri="{BB962C8B-B14F-4D97-AF65-F5344CB8AC3E}">
        <p14:creationId xmlns:p14="http://schemas.microsoft.com/office/powerpoint/2010/main" val="753516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E0282-3DE7-4AB9-83AC-AFEDD22AF3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A7436C-706A-443F-86CD-4444C82818B2}"/>
              </a:ext>
            </a:extLst>
          </p:cNvPr>
          <p:cNvSpPr>
            <a:spLocks noGrp="1"/>
          </p:cNvSpPr>
          <p:nvPr>
            <p:ph type="dt" sz="half" idx="10"/>
          </p:nvPr>
        </p:nvSpPr>
        <p:spPr/>
        <p:txBody>
          <a:bodyPr/>
          <a:lstStyle/>
          <a:p>
            <a:fld id="{8C28A28C-4C6A-46EA-90C0-4EE0B89CC5C7}" type="datetimeFigureOut">
              <a:rPr lang="en-US" smtClean="0"/>
              <a:t>6/15/2021</a:t>
            </a:fld>
            <a:endParaRPr lang="en-US"/>
          </a:p>
        </p:txBody>
      </p:sp>
      <p:sp>
        <p:nvSpPr>
          <p:cNvPr id="4" name="Footer Placeholder 3">
            <a:extLst>
              <a:ext uri="{FF2B5EF4-FFF2-40B4-BE49-F238E27FC236}">
                <a16:creationId xmlns:a16="http://schemas.microsoft.com/office/drawing/2014/main" id="{09B53292-7EA5-45D0-957F-636A44FC06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76F59D-34BB-462C-B506-040B9E982FCB}"/>
              </a:ext>
            </a:extLst>
          </p:cNvPr>
          <p:cNvSpPr>
            <a:spLocks noGrp="1"/>
          </p:cNvSpPr>
          <p:nvPr>
            <p:ph type="sldNum" sz="quarter" idx="12"/>
          </p:nvPr>
        </p:nvSpPr>
        <p:spPr/>
        <p:txBody>
          <a:bodyPr/>
          <a:lstStyle/>
          <a:p>
            <a:fld id="{5DEF7F31-0B8A-474A-B86C-91F381754329}" type="slidenum">
              <a:rPr lang="en-US" smtClean="0"/>
              <a:t>‹N›</a:t>
            </a:fld>
            <a:endParaRPr lang="en-US"/>
          </a:p>
        </p:txBody>
      </p:sp>
    </p:spTree>
    <p:extLst>
      <p:ext uri="{BB962C8B-B14F-4D97-AF65-F5344CB8AC3E}">
        <p14:creationId xmlns:p14="http://schemas.microsoft.com/office/powerpoint/2010/main" val="2411501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55245-AB52-41B4-9B28-55E6527DA2F8}"/>
              </a:ext>
            </a:extLst>
          </p:cNvPr>
          <p:cNvSpPr>
            <a:spLocks noGrp="1"/>
          </p:cNvSpPr>
          <p:nvPr>
            <p:ph type="dt" sz="half" idx="10"/>
          </p:nvPr>
        </p:nvSpPr>
        <p:spPr/>
        <p:txBody>
          <a:bodyPr/>
          <a:lstStyle/>
          <a:p>
            <a:fld id="{8C28A28C-4C6A-46EA-90C0-4EE0B89CC5C7}" type="datetimeFigureOut">
              <a:rPr lang="en-US" smtClean="0"/>
              <a:t>6/15/2021</a:t>
            </a:fld>
            <a:endParaRPr lang="en-US"/>
          </a:p>
        </p:txBody>
      </p:sp>
      <p:sp>
        <p:nvSpPr>
          <p:cNvPr id="3" name="Footer Placeholder 2">
            <a:extLst>
              <a:ext uri="{FF2B5EF4-FFF2-40B4-BE49-F238E27FC236}">
                <a16:creationId xmlns:a16="http://schemas.microsoft.com/office/drawing/2014/main" id="{CA73B8AE-58B0-4FDF-8430-9D8D3DD537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9E4D91-8619-43C1-841B-B5F47DE01739}"/>
              </a:ext>
            </a:extLst>
          </p:cNvPr>
          <p:cNvSpPr>
            <a:spLocks noGrp="1"/>
          </p:cNvSpPr>
          <p:nvPr>
            <p:ph type="sldNum" sz="quarter" idx="12"/>
          </p:nvPr>
        </p:nvSpPr>
        <p:spPr/>
        <p:txBody>
          <a:bodyPr/>
          <a:lstStyle/>
          <a:p>
            <a:fld id="{5DEF7F31-0B8A-474A-B86C-91F381754329}" type="slidenum">
              <a:rPr lang="en-US" smtClean="0"/>
              <a:t>‹N›</a:t>
            </a:fld>
            <a:endParaRPr lang="en-US"/>
          </a:p>
        </p:txBody>
      </p:sp>
    </p:spTree>
    <p:extLst>
      <p:ext uri="{BB962C8B-B14F-4D97-AF65-F5344CB8AC3E}">
        <p14:creationId xmlns:p14="http://schemas.microsoft.com/office/powerpoint/2010/main" val="117752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DA660-DF93-4947-B93F-BF118D3B5F80}"/>
              </a:ext>
            </a:extLst>
          </p:cNvPr>
          <p:cNvSpPr>
            <a:spLocks noGrp="1"/>
          </p:cNvSpPr>
          <p:nvPr>
            <p:ph type="title"/>
          </p:nvPr>
        </p:nvSpPr>
        <p:spPr>
          <a:xfrm>
            <a:off x="1084727" y="457200"/>
            <a:ext cx="3687298"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2F0292E-B3E1-4FD6-A7FA-C165BAC21C28}"/>
              </a:ext>
            </a:extLst>
          </p:cNvPr>
          <p:cNvSpPr>
            <a:spLocks noGrp="1"/>
          </p:cNvSpPr>
          <p:nvPr>
            <p:ph idx="1"/>
          </p:nvPr>
        </p:nvSpPr>
        <p:spPr>
          <a:xfrm>
            <a:off x="5183188" y="987425"/>
            <a:ext cx="5844277" cy="487362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EFB0ECC-817B-4A71-AFB5-FC60A2BC3ABC}"/>
              </a:ext>
            </a:extLst>
          </p:cNvPr>
          <p:cNvSpPr>
            <a:spLocks noGrp="1"/>
          </p:cNvSpPr>
          <p:nvPr>
            <p:ph type="body" sz="half" idx="2"/>
          </p:nvPr>
        </p:nvSpPr>
        <p:spPr>
          <a:xfrm>
            <a:off x="1084727" y="2253343"/>
            <a:ext cx="3687298" cy="361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7788E0B-6135-4F59-A35A-2CA1A8BA4ED2}"/>
              </a:ext>
            </a:extLst>
          </p:cNvPr>
          <p:cNvSpPr>
            <a:spLocks noGrp="1"/>
          </p:cNvSpPr>
          <p:nvPr>
            <p:ph type="dt" sz="half" idx="10"/>
          </p:nvPr>
        </p:nvSpPr>
        <p:spPr/>
        <p:txBody>
          <a:bodyPr/>
          <a:lstStyle/>
          <a:p>
            <a:fld id="{8C28A28C-4C6A-46EA-90C0-4EE0B89CC5C7}" type="datetimeFigureOut">
              <a:rPr lang="en-US" smtClean="0"/>
              <a:t>6/15/2021</a:t>
            </a:fld>
            <a:endParaRPr lang="en-US"/>
          </a:p>
        </p:txBody>
      </p:sp>
      <p:sp>
        <p:nvSpPr>
          <p:cNvPr id="6" name="Footer Placeholder 5">
            <a:extLst>
              <a:ext uri="{FF2B5EF4-FFF2-40B4-BE49-F238E27FC236}">
                <a16:creationId xmlns:a16="http://schemas.microsoft.com/office/drawing/2014/main" id="{FD0DEF36-4037-4E6D-988F-CC8E3F11C6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5C0D2D-D878-4723-A002-5A601EFB48A0}"/>
              </a:ext>
            </a:extLst>
          </p:cNvPr>
          <p:cNvSpPr>
            <a:spLocks noGrp="1"/>
          </p:cNvSpPr>
          <p:nvPr>
            <p:ph type="sldNum" sz="quarter" idx="12"/>
          </p:nvPr>
        </p:nvSpPr>
        <p:spPr/>
        <p:txBody>
          <a:bodyPr/>
          <a:lstStyle/>
          <a:p>
            <a:fld id="{5DEF7F31-0B8A-474A-B86C-91F381754329}" type="slidenum">
              <a:rPr lang="en-US" smtClean="0"/>
              <a:t>‹N›</a:t>
            </a:fld>
            <a:endParaRPr lang="en-US"/>
          </a:p>
        </p:txBody>
      </p:sp>
    </p:spTree>
    <p:extLst>
      <p:ext uri="{BB962C8B-B14F-4D97-AF65-F5344CB8AC3E}">
        <p14:creationId xmlns:p14="http://schemas.microsoft.com/office/powerpoint/2010/main" val="946353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C59D5-B8A1-4C9C-A61F-E082A44330BB}"/>
              </a:ext>
            </a:extLst>
          </p:cNvPr>
          <p:cNvSpPr>
            <a:spLocks noGrp="1"/>
          </p:cNvSpPr>
          <p:nvPr>
            <p:ph type="title"/>
          </p:nvPr>
        </p:nvSpPr>
        <p:spPr>
          <a:xfrm>
            <a:off x="1084727" y="720433"/>
            <a:ext cx="3687298" cy="1587337"/>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4CB4F5F-E6E7-45C3-B35C-80F81FB1A5E8}"/>
              </a:ext>
            </a:extLst>
          </p:cNvPr>
          <p:cNvSpPr>
            <a:spLocks noGrp="1"/>
          </p:cNvSpPr>
          <p:nvPr>
            <p:ph type="pic" idx="1"/>
          </p:nvPr>
        </p:nvSpPr>
        <p:spPr>
          <a:xfrm>
            <a:off x="5183188" y="987425"/>
            <a:ext cx="58277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633AB7-4F8E-4A9F-AC15-89E6A6E00347}"/>
              </a:ext>
            </a:extLst>
          </p:cNvPr>
          <p:cNvSpPr>
            <a:spLocks noGrp="1"/>
          </p:cNvSpPr>
          <p:nvPr>
            <p:ph type="body" sz="half" idx="2"/>
          </p:nvPr>
        </p:nvSpPr>
        <p:spPr>
          <a:xfrm>
            <a:off x="1084727" y="2449286"/>
            <a:ext cx="3687298" cy="3419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C074B526-866D-4E11-A7F9-081BD4EDF484}"/>
              </a:ext>
            </a:extLst>
          </p:cNvPr>
          <p:cNvSpPr>
            <a:spLocks noGrp="1"/>
          </p:cNvSpPr>
          <p:nvPr>
            <p:ph type="dt" sz="half" idx="10"/>
          </p:nvPr>
        </p:nvSpPr>
        <p:spPr/>
        <p:txBody>
          <a:bodyPr/>
          <a:lstStyle/>
          <a:p>
            <a:fld id="{8C28A28C-4C6A-46EA-90C0-4EE0B89CC5C7}" type="datetimeFigureOut">
              <a:rPr lang="en-US" smtClean="0"/>
              <a:t>6/15/2021</a:t>
            </a:fld>
            <a:endParaRPr lang="en-US"/>
          </a:p>
        </p:txBody>
      </p:sp>
      <p:sp>
        <p:nvSpPr>
          <p:cNvPr id="6" name="Footer Placeholder 5">
            <a:extLst>
              <a:ext uri="{FF2B5EF4-FFF2-40B4-BE49-F238E27FC236}">
                <a16:creationId xmlns:a16="http://schemas.microsoft.com/office/drawing/2014/main" id="{CD758BF8-E962-4367-8495-62438FDD48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C20AE1-C97D-4E6C-9DB2-B2904C2CF247}"/>
              </a:ext>
            </a:extLst>
          </p:cNvPr>
          <p:cNvSpPr>
            <a:spLocks noGrp="1"/>
          </p:cNvSpPr>
          <p:nvPr>
            <p:ph type="sldNum" sz="quarter" idx="12"/>
          </p:nvPr>
        </p:nvSpPr>
        <p:spPr/>
        <p:txBody>
          <a:bodyPr/>
          <a:lstStyle/>
          <a:p>
            <a:fld id="{5DEF7F31-0B8A-474A-B86C-91F381754329}" type="slidenum">
              <a:rPr lang="en-US" smtClean="0"/>
              <a:t>‹N›</a:t>
            </a:fld>
            <a:endParaRPr lang="en-US"/>
          </a:p>
        </p:txBody>
      </p:sp>
    </p:spTree>
    <p:extLst>
      <p:ext uri="{BB962C8B-B14F-4D97-AF65-F5344CB8AC3E}">
        <p14:creationId xmlns:p14="http://schemas.microsoft.com/office/powerpoint/2010/main" val="1028644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AE192E3E-68A9-4F36-936C-1C8D0B9EF132}"/>
              </a:ext>
            </a:extLst>
          </p:cNvPr>
          <p:cNvSpPr/>
          <p:nvPr/>
        </p:nvSpPr>
        <p:spPr>
          <a:xfrm>
            <a:off x="8803792"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3F214EB0-7E6D-4536-9350-5CB688B56F26}"/>
              </a:ext>
            </a:extLst>
          </p:cNvPr>
          <p:cNvSpPr>
            <a:spLocks noGrp="1"/>
          </p:cNvSpPr>
          <p:nvPr>
            <p:ph type="title"/>
          </p:nvPr>
        </p:nvSpPr>
        <p:spPr>
          <a:xfrm>
            <a:off x="1077362" y="720434"/>
            <a:ext cx="9950103" cy="150737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ABF5455E-4725-4924-BF7D-2E1FC9E391F8}"/>
              </a:ext>
            </a:extLst>
          </p:cNvPr>
          <p:cNvSpPr>
            <a:spLocks noGrp="1"/>
          </p:cNvSpPr>
          <p:nvPr>
            <p:ph type="body" idx="1"/>
          </p:nvPr>
        </p:nvSpPr>
        <p:spPr>
          <a:xfrm>
            <a:off x="1077362" y="2427316"/>
            <a:ext cx="9950103" cy="351351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2CAD9D9-1A1D-4438-9F3D-E5E58FD72F1F}"/>
              </a:ext>
            </a:extLst>
          </p:cNvPr>
          <p:cNvSpPr>
            <a:spLocks noGrp="1"/>
          </p:cNvSpPr>
          <p:nvPr>
            <p:ph type="dt" sz="half" idx="2"/>
          </p:nvPr>
        </p:nvSpPr>
        <p:spPr>
          <a:xfrm>
            <a:off x="9243751" y="6356350"/>
            <a:ext cx="2296603" cy="365125"/>
          </a:xfrm>
          <a:prstGeom prst="rect">
            <a:avLst/>
          </a:prstGeom>
        </p:spPr>
        <p:txBody>
          <a:bodyPr vert="horz" lIns="91440" tIns="45720" rIns="91440" bIns="45720" rtlCol="0" anchor="ctr"/>
          <a:lstStyle>
            <a:lvl1pPr algn="r">
              <a:defRPr sz="900">
                <a:solidFill>
                  <a:schemeClr val="bg1"/>
                </a:solidFill>
              </a:defRPr>
            </a:lvl1pPr>
          </a:lstStyle>
          <a:p>
            <a:fld id="{8C28A28C-4C6A-46EA-90C0-4EE0B89CC5C7}" type="datetimeFigureOut">
              <a:rPr lang="en-US" smtClean="0"/>
              <a:pPr/>
              <a:t>6/15/2021</a:t>
            </a:fld>
            <a:endParaRPr lang="en-US" dirty="0"/>
          </a:p>
        </p:txBody>
      </p:sp>
      <p:sp>
        <p:nvSpPr>
          <p:cNvPr id="5" name="Footer Placeholder 4">
            <a:extLst>
              <a:ext uri="{FF2B5EF4-FFF2-40B4-BE49-F238E27FC236}">
                <a16:creationId xmlns:a16="http://schemas.microsoft.com/office/drawing/2014/main" id="{AE80A827-D7BF-4CA4-8C29-5AE54ADA4787}"/>
              </a:ext>
            </a:extLst>
          </p:cNvPr>
          <p:cNvSpPr>
            <a:spLocks noGrp="1"/>
          </p:cNvSpPr>
          <p:nvPr>
            <p:ph type="ftr" sz="quarter" idx="3"/>
          </p:nvPr>
        </p:nvSpPr>
        <p:spPr>
          <a:xfrm rot="5400000">
            <a:off x="-1610380" y="1926575"/>
            <a:ext cx="3830351"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06717188-1DE1-4DA5-8161-21179E4ADEAE}"/>
              </a:ext>
            </a:extLst>
          </p:cNvPr>
          <p:cNvSpPr>
            <a:spLocks noGrp="1"/>
          </p:cNvSpPr>
          <p:nvPr>
            <p:ph type="sldNum" sz="quarter" idx="4"/>
          </p:nvPr>
        </p:nvSpPr>
        <p:spPr>
          <a:xfrm>
            <a:off x="11540355" y="6356350"/>
            <a:ext cx="410973" cy="365125"/>
          </a:xfrm>
          <a:prstGeom prst="rect">
            <a:avLst/>
          </a:prstGeom>
        </p:spPr>
        <p:txBody>
          <a:bodyPr vert="horz" lIns="91440" tIns="45720" rIns="91440" bIns="45720" rtlCol="0" anchor="ctr"/>
          <a:lstStyle>
            <a:lvl1pPr algn="r">
              <a:defRPr sz="900">
                <a:solidFill>
                  <a:schemeClr val="bg1"/>
                </a:solidFill>
              </a:defRPr>
            </a:lvl1pPr>
          </a:lstStyle>
          <a:p>
            <a:fld id="{5DEF7F31-0B8A-474A-B86C-91F381754329}" type="slidenum">
              <a:rPr lang="en-US" smtClean="0"/>
              <a:pPr/>
              <a:t>‹N›</a:t>
            </a:fld>
            <a:endParaRPr lang="en-US" dirty="0"/>
          </a:p>
        </p:txBody>
      </p:sp>
    </p:spTree>
    <p:extLst>
      <p:ext uri="{BB962C8B-B14F-4D97-AF65-F5344CB8AC3E}">
        <p14:creationId xmlns:p14="http://schemas.microsoft.com/office/powerpoint/2010/main" val="1439778160"/>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10000"/>
        </a:lnSpc>
        <a:spcBef>
          <a:spcPct val="0"/>
        </a:spcBef>
        <a:buNone/>
        <a:defRPr sz="3200" b="1" kern="120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20000"/>
        </a:lnSpc>
        <a:spcBef>
          <a:spcPts val="500"/>
        </a:spcBef>
        <a:buFontTx/>
        <a:buNone/>
        <a:defRPr sz="1600" b="1"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94360"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29.xml.rels><?xml version="1.0" encoding="UTF-8" standalone="yes"?>
<Relationships xmlns="http://schemas.openxmlformats.org/package/2006/relationships"><Relationship Id="rId3" Type="http://schemas.openxmlformats.org/officeDocument/2006/relationships/hyperlink" Target="https://www.dlink-forum.info/showthread.php?tid=380" TargetMode="External"/><Relationship Id="rId2" Type="http://schemas.openxmlformats.org/officeDocument/2006/relationships/image" Target="../media/image13.gi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2.webp"/><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26DDB5-606E-4AA5-B219-42A97712FF75}"/>
              </a:ext>
            </a:extLst>
          </p:cNvPr>
          <p:cNvSpPr>
            <a:spLocks noGrp="1"/>
          </p:cNvSpPr>
          <p:nvPr>
            <p:ph type="ctrTitle"/>
          </p:nvPr>
        </p:nvSpPr>
        <p:spPr>
          <a:xfrm>
            <a:off x="3038622" y="1597961"/>
            <a:ext cx="7190105" cy="1831039"/>
          </a:xfrm>
        </p:spPr>
        <p:txBody>
          <a:bodyPr>
            <a:normAutofit/>
          </a:bodyPr>
          <a:lstStyle/>
          <a:p>
            <a:r>
              <a:rPr lang="it-IT" sz="9600" dirty="0"/>
              <a:t>O</a:t>
            </a:r>
            <a:r>
              <a:rPr lang="it-IT" sz="2000" dirty="0"/>
              <a:t>2</a:t>
            </a:r>
            <a:r>
              <a:rPr lang="it-IT" sz="9600" dirty="0"/>
              <a:t>Terapia</a:t>
            </a:r>
          </a:p>
        </p:txBody>
      </p:sp>
      <p:sp>
        <p:nvSpPr>
          <p:cNvPr id="3" name="Sottotitolo 2">
            <a:extLst>
              <a:ext uri="{FF2B5EF4-FFF2-40B4-BE49-F238E27FC236}">
                <a16:creationId xmlns:a16="http://schemas.microsoft.com/office/drawing/2014/main" id="{CBA95807-8693-4F3D-8546-68E4694A2845}"/>
              </a:ext>
            </a:extLst>
          </p:cNvPr>
          <p:cNvSpPr>
            <a:spLocks noGrp="1"/>
          </p:cNvSpPr>
          <p:nvPr>
            <p:ph type="subTitle" idx="1"/>
          </p:nvPr>
        </p:nvSpPr>
        <p:spPr/>
        <p:txBody>
          <a:bodyPr>
            <a:normAutofit/>
          </a:bodyPr>
          <a:lstStyle/>
          <a:p>
            <a:r>
              <a:rPr lang="it-IT" sz="2400" dirty="0"/>
              <a:t>Giugno 2021</a:t>
            </a:r>
            <a:r>
              <a:rPr lang="it-IT" sz="800" dirty="0"/>
              <a:t>  </a:t>
            </a:r>
          </a:p>
        </p:txBody>
      </p:sp>
      <p:sp>
        <p:nvSpPr>
          <p:cNvPr id="4" name="CasellaDiTesto 3">
            <a:extLst>
              <a:ext uri="{FF2B5EF4-FFF2-40B4-BE49-F238E27FC236}">
                <a16:creationId xmlns:a16="http://schemas.microsoft.com/office/drawing/2014/main" id="{D50CCEA4-660D-4908-8021-3F937BEF1B9A}"/>
              </a:ext>
            </a:extLst>
          </p:cNvPr>
          <p:cNvSpPr txBox="1"/>
          <p:nvPr/>
        </p:nvSpPr>
        <p:spPr>
          <a:xfrm>
            <a:off x="7367954" y="4902488"/>
            <a:ext cx="3446583" cy="461665"/>
          </a:xfrm>
          <a:prstGeom prst="rect">
            <a:avLst/>
          </a:prstGeom>
          <a:noFill/>
        </p:spPr>
        <p:txBody>
          <a:bodyPr wrap="square" rtlCol="0">
            <a:spAutoFit/>
          </a:bodyPr>
          <a:lstStyle/>
          <a:p>
            <a:r>
              <a:rPr lang="it-IT" sz="2400" dirty="0"/>
              <a:t>Annamaria Marsilli</a:t>
            </a:r>
          </a:p>
        </p:txBody>
      </p:sp>
    </p:spTree>
    <p:extLst>
      <p:ext uri="{BB962C8B-B14F-4D97-AF65-F5344CB8AC3E}">
        <p14:creationId xmlns:p14="http://schemas.microsoft.com/office/powerpoint/2010/main" val="5968292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F4662D-62AC-40D0-A028-72E9FA9B0612}"/>
              </a:ext>
            </a:extLst>
          </p:cNvPr>
          <p:cNvSpPr>
            <a:spLocks noGrp="1"/>
          </p:cNvSpPr>
          <p:nvPr>
            <p:ph type="title"/>
          </p:nvPr>
        </p:nvSpPr>
        <p:spPr>
          <a:xfrm>
            <a:off x="1077362" y="268941"/>
            <a:ext cx="9950103" cy="1004047"/>
          </a:xfrm>
        </p:spPr>
        <p:txBody>
          <a:bodyPr>
            <a:normAutofit/>
          </a:bodyPr>
          <a:lstStyle/>
          <a:p>
            <a:r>
              <a:rPr lang="it-IT" sz="3600" dirty="0"/>
              <a:t>Obiettivo dell’O2 Terapia</a:t>
            </a:r>
          </a:p>
        </p:txBody>
      </p:sp>
      <p:sp>
        <p:nvSpPr>
          <p:cNvPr id="3" name="Segnaposto contenuto 2">
            <a:extLst>
              <a:ext uri="{FF2B5EF4-FFF2-40B4-BE49-F238E27FC236}">
                <a16:creationId xmlns:a16="http://schemas.microsoft.com/office/drawing/2014/main" id="{401188EC-CECD-4138-B03A-D193D7924489}"/>
              </a:ext>
            </a:extLst>
          </p:cNvPr>
          <p:cNvSpPr>
            <a:spLocks noGrp="1"/>
          </p:cNvSpPr>
          <p:nvPr>
            <p:ph idx="1"/>
          </p:nvPr>
        </p:nvSpPr>
        <p:spPr>
          <a:xfrm>
            <a:off x="1077362" y="1846730"/>
            <a:ext cx="9950103" cy="4094100"/>
          </a:xfrm>
        </p:spPr>
        <p:style>
          <a:lnRef idx="2">
            <a:schemeClr val="dk1"/>
          </a:lnRef>
          <a:fillRef idx="1">
            <a:schemeClr val="lt1"/>
          </a:fillRef>
          <a:effectRef idx="0">
            <a:schemeClr val="dk1"/>
          </a:effectRef>
          <a:fontRef idx="minor">
            <a:schemeClr val="dk1"/>
          </a:fontRef>
        </p:style>
        <p:txBody>
          <a:bodyPr>
            <a:normAutofit/>
          </a:bodyPr>
          <a:lstStyle/>
          <a:p>
            <a:r>
              <a:rPr lang="it-IT" dirty="0"/>
              <a:t>L’obiettivo dell’ossigenoterapia è quello di contrastare  l’ipossiemia attraverso l’aumento della pressione parziale inspiratoria di O2 (FiO2)con conseguente aumento della saturazione dell’emoglobina (SpO2) e del contenuto di O2 nel sangue (PaO2).</a:t>
            </a:r>
          </a:p>
          <a:p>
            <a:endParaRPr lang="it-IT" dirty="0"/>
          </a:p>
          <a:p>
            <a:r>
              <a:rPr lang="it-IT" dirty="0"/>
              <a:t>IPOSSIA  </a:t>
            </a:r>
            <a:r>
              <a:rPr lang="it-IT" dirty="0">
                <a:latin typeface="Calibri" panose="020F0502020204030204" pitchFamily="34" charset="0"/>
                <a:cs typeface="Calibri" panose="020F0502020204030204" pitchFamily="34" charset="0"/>
              </a:rPr>
              <a:t>→</a:t>
            </a:r>
            <a:r>
              <a:rPr lang="it-IT" dirty="0"/>
              <a:t>       IPOSSIEMIA   </a:t>
            </a:r>
            <a:r>
              <a:rPr lang="it-IT" dirty="0">
                <a:latin typeface="Calibri" panose="020F0502020204030204" pitchFamily="34" charset="0"/>
                <a:cs typeface="Calibri" panose="020F0502020204030204" pitchFamily="34" charset="0"/>
              </a:rPr>
              <a:t>→</a:t>
            </a:r>
            <a:r>
              <a:rPr lang="it-IT" dirty="0"/>
              <a:t>    INSUFFICIENZA ORGANICA   </a:t>
            </a:r>
            <a:r>
              <a:rPr lang="it-IT" dirty="0">
                <a:latin typeface="Calibri" panose="020F0502020204030204" pitchFamily="34" charset="0"/>
                <a:cs typeface="Calibri" panose="020F0502020204030204" pitchFamily="34" charset="0"/>
              </a:rPr>
              <a:t>→</a:t>
            </a:r>
            <a:r>
              <a:rPr lang="it-IT" dirty="0"/>
              <a:t>   MORTE</a:t>
            </a:r>
          </a:p>
          <a:p>
            <a:endParaRPr lang="it-IT" dirty="0"/>
          </a:p>
          <a:p>
            <a:r>
              <a:rPr lang="it-IT" dirty="0"/>
              <a:t>Si definisce ipossiemia una condizione per la quale si hanno questi valori:                                      </a:t>
            </a:r>
          </a:p>
          <a:p>
            <a:pPr marL="0" indent="0">
              <a:buNone/>
            </a:pPr>
            <a:r>
              <a:rPr lang="it-IT" dirty="0"/>
              <a:t>         </a:t>
            </a:r>
            <a:r>
              <a:rPr lang="it-IT" sz="3600" b="1" u="sng" dirty="0"/>
              <a:t>PaO2&lt;60mmHg e una SpO2&lt;=94%</a:t>
            </a:r>
          </a:p>
        </p:txBody>
      </p:sp>
    </p:spTree>
    <p:extLst>
      <p:ext uri="{BB962C8B-B14F-4D97-AF65-F5344CB8AC3E}">
        <p14:creationId xmlns:p14="http://schemas.microsoft.com/office/powerpoint/2010/main" val="33132208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8F018F-1E51-4118-84F4-C94F6031ED6B}"/>
              </a:ext>
            </a:extLst>
          </p:cNvPr>
          <p:cNvSpPr>
            <a:spLocks noGrp="1"/>
          </p:cNvSpPr>
          <p:nvPr>
            <p:ph type="title"/>
          </p:nvPr>
        </p:nvSpPr>
        <p:spPr>
          <a:xfrm>
            <a:off x="1077362" y="720433"/>
            <a:ext cx="9950103" cy="4080167"/>
          </a:xfrm>
        </p:spPr>
        <p:txBody>
          <a:bodyPr>
            <a:normAutofit/>
          </a:bodyPr>
          <a:lstStyle/>
          <a:p>
            <a:r>
              <a:rPr lang="it-IT" dirty="0"/>
              <a:t>Il grado di ossigenazione del sangue può essere espresso da 2 parametri diversi e </a:t>
            </a:r>
            <a:r>
              <a:rPr lang="it-IT" dirty="0">
                <a:highlight>
                  <a:srgbClr val="FFFF00"/>
                </a:highlight>
              </a:rPr>
              <a:t>NON</a:t>
            </a:r>
            <a:r>
              <a:rPr lang="it-IT" dirty="0"/>
              <a:t> corrispondenti tra loro:</a:t>
            </a:r>
            <a:br>
              <a:rPr lang="it-IT" dirty="0"/>
            </a:br>
            <a:r>
              <a:rPr lang="it-IT" dirty="0"/>
              <a:t>-Saturazione in ossigeno dell’emoglobina</a:t>
            </a:r>
            <a:br>
              <a:rPr lang="it-IT" dirty="0"/>
            </a:br>
            <a:r>
              <a:rPr lang="it-IT" dirty="0"/>
              <a:t>-Pressione parziale di O2 nel sangue arterioso (E.G.A.)</a:t>
            </a:r>
          </a:p>
        </p:txBody>
      </p:sp>
    </p:spTree>
    <p:extLst>
      <p:ext uri="{BB962C8B-B14F-4D97-AF65-F5344CB8AC3E}">
        <p14:creationId xmlns:p14="http://schemas.microsoft.com/office/powerpoint/2010/main" val="42847364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3855F3-633E-4D7D-879A-F3D387219102}"/>
              </a:ext>
            </a:extLst>
          </p:cNvPr>
          <p:cNvSpPr>
            <a:spLocks noGrp="1"/>
          </p:cNvSpPr>
          <p:nvPr>
            <p:ph type="title"/>
          </p:nvPr>
        </p:nvSpPr>
        <p:spPr>
          <a:xfrm>
            <a:off x="1077362" y="720433"/>
            <a:ext cx="9950103" cy="5208880"/>
          </a:xfrm>
        </p:spPr>
        <p:txBody>
          <a:bodyPr>
            <a:normAutofit fontScale="90000"/>
          </a:bodyPr>
          <a:lstStyle/>
          <a:p>
            <a:r>
              <a:rPr lang="it-IT" sz="4000" dirty="0"/>
              <a:t>Ossigenazione del sangue:</a:t>
            </a:r>
            <a:br>
              <a:rPr lang="it-IT" sz="4000" dirty="0"/>
            </a:br>
            <a:r>
              <a:rPr lang="it-IT" dirty="0"/>
              <a:t/>
            </a:r>
            <a:br>
              <a:rPr lang="it-IT" dirty="0"/>
            </a:br>
            <a:r>
              <a:rPr lang="it-IT" dirty="0">
                <a:latin typeface="+mn-lt"/>
              </a:rPr>
              <a:t>-Saturazione in ossigeno dell’</a:t>
            </a:r>
            <a:r>
              <a:rPr lang="it-IT" dirty="0" err="1">
                <a:latin typeface="+mn-lt"/>
              </a:rPr>
              <a:t>Hb</a:t>
            </a:r>
            <a:r>
              <a:rPr lang="it-IT" dirty="0">
                <a:latin typeface="+mn-lt"/>
              </a:rPr>
              <a:t>(</a:t>
            </a:r>
            <a:r>
              <a:rPr lang="it-IT" dirty="0">
                <a:highlight>
                  <a:srgbClr val="FFFF00"/>
                </a:highlight>
                <a:latin typeface="+mn-lt"/>
              </a:rPr>
              <a:t>SpO2</a:t>
            </a:r>
            <a:r>
              <a:rPr lang="it-IT" dirty="0">
                <a:latin typeface="+mn-lt"/>
              </a:rPr>
              <a:t>): rispecchia quanta emoglobina in percentuale ha legato l’ossigeno  e si calcola con il saturimetro</a:t>
            </a:r>
            <a:br>
              <a:rPr lang="it-IT" dirty="0">
                <a:latin typeface="+mn-lt"/>
              </a:rPr>
            </a:br>
            <a:r>
              <a:rPr lang="it-IT" dirty="0">
                <a:latin typeface="+mn-lt"/>
              </a:rPr>
              <a:t/>
            </a:r>
            <a:br>
              <a:rPr lang="it-IT" dirty="0">
                <a:latin typeface="+mn-lt"/>
              </a:rPr>
            </a:br>
            <a:r>
              <a:rPr lang="it-IT" dirty="0">
                <a:latin typeface="+mn-lt"/>
              </a:rPr>
              <a:t>-Pressione parziale di O2 nel sangue arterioso(</a:t>
            </a:r>
            <a:r>
              <a:rPr lang="it-IT" dirty="0">
                <a:highlight>
                  <a:srgbClr val="FFFF00"/>
                </a:highlight>
                <a:latin typeface="+mn-lt"/>
              </a:rPr>
              <a:t>PaO2</a:t>
            </a:r>
            <a:r>
              <a:rPr lang="it-IT" dirty="0">
                <a:latin typeface="+mn-lt"/>
              </a:rPr>
              <a:t>):rispecchia la quota di O2 fisicamente disciolta, si può ricavare attraverso un esame </a:t>
            </a:r>
            <a:r>
              <a:rPr lang="it-IT" dirty="0" err="1">
                <a:latin typeface="+mn-lt"/>
              </a:rPr>
              <a:t>emogasanalitico</a:t>
            </a:r>
            <a:r>
              <a:rPr lang="it-IT" dirty="0">
                <a:latin typeface="+mn-lt"/>
              </a:rPr>
              <a:t>.</a:t>
            </a:r>
          </a:p>
        </p:txBody>
      </p:sp>
    </p:spTree>
    <p:extLst>
      <p:ext uri="{BB962C8B-B14F-4D97-AF65-F5344CB8AC3E}">
        <p14:creationId xmlns:p14="http://schemas.microsoft.com/office/powerpoint/2010/main" val="15430133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A1A72D-63C6-4E87-AC8F-F430B14AB814}"/>
              </a:ext>
            </a:extLst>
          </p:cNvPr>
          <p:cNvSpPr>
            <a:spLocks noGrp="1"/>
          </p:cNvSpPr>
          <p:nvPr>
            <p:ph type="title"/>
          </p:nvPr>
        </p:nvSpPr>
        <p:spPr>
          <a:xfrm>
            <a:off x="1120948" y="777582"/>
            <a:ext cx="9950103" cy="5780381"/>
          </a:xfrm>
        </p:spPr>
        <p:txBody>
          <a:bodyPr>
            <a:normAutofit fontScale="90000"/>
          </a:bodyPr>
          <a:lstStyle/>
          <a:p>
            <a:r>
              <a:rPr lang="it-IT" dirty="0"/>
              <a:t>Al ridursi della PaO2 la SpO2 è mantenuta entro valori accettabili fino a valori di PaO2 di 60 mmHg; una ulteriore riduzione della PaO2 si avrà una precipitosa caduta Della SpO2 e quindi una quantità insufficiente di ossigeno in periferia.</a:t>
            </a:r>
            <a:br>
              <a:rPr lang="it-IT" dirty="0"/>
            </a:br>
            <a:r>
              <a:rPr lang="it-IT" dirty="0"/>
              <a:t/>
            </a:r>
            <a:br>
              <a:rPr lang="it-IT" dirty="0"/>
            </a:br>
            <a:r>
              <a:rPr lang="it-IT" dirty="0">
                <a:highlight>
                  <a:srgbClr val="FFFF00"/>
                </a:highlight>
              </a:rPr>
              <a:t>-97%saturazione=97mmHg  Pa02 (normale)</a:t>
            </a:r>
            <a:br>
              <a:rPr lang="it-IT" dirty="0">
                <a:highlight>
                  <a:srgbClr val="FFFF00"/>
                </a:highlight>
              </a:rPr>
            </a:br>
            <a:r>
              <a:rPr lang="it-IT" dirty="0">
                <a:highlight>
                  <a:srgbClr val="FFFF00"/>
                </a:highlight>
              </a:rPr>
              <a:t>-90%saturazione=60mmHg  PaO2(pericolo)</a:t>
            </a:r>
            <a:br>
              <a:rPr lang="it-IT" dirty="0">
                <a:highlight>
                  <a:srgbClr val="FFFF00"/>
                </a:highlight>
              </a:rPr>
            </a:br>
            <a:r>
              <a:rPr lang="it-IT" dirty="0">
                <a:highlight>
                  <a:srgbClr val="FFFF00"/>
                </a:highlight>
              </a:rPr>
              <a:t>-80%saturazione=45mmHg  PaO2 (grave ipossiemia)</a:t>
            </a:r>
            <a:br>
              <a:rPr lang="it-IT" dirty="0">
                <a:highlight>
                  <a:srgbClr val="FFFF00"/>
                </a:highlight>
              </a:rPr>
            </a:br>
            <a:r>
              <a:rPr lang="it-IT" dirty="0"/>
              <a:t/>
            </a:r>
            <a:br>
              <a:rPr lang="it-IT" dirty="0"/>
            </a:br>
            <a:endParaRPr lang="it-IT" dirty="0"/>
          </a:p>
        </p:txBody>
      </p:sp>
    </p:spTree>
    <p:extLst>
      <p:ext uri="{BB962C8B-B14F-4D97-AF65-F5344CB8AC3E}">
        <p14:creationId xmlns:p14="http://schemas.microsoft.com/office/powerpoint/2010/main" val="33491533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21BB2B-80D3-42E2-9B51-2B45E5E0F354}"/>
              </a:ext>
            </a:extLst>
          </p:cNvPr>
          <p:cNvSpPr>
            <a:spLocks noGrp="1"/>
          </p:cNvSpPr>
          <p:nvPr>
            <p:ph type="title"/>
          </p:nvPr>
        </p:nvSpPr>
        <p:spPr>
          <a:xfrm>
            <a:off x="1120948" y="422031"/>
            <a:ext cx="9950103" cy="644132"/>
          </a:xfrm>
        </p:spPr>
        <p:txBody>
          <a:bodyPr>
            <a:noAutofit/>
          </a:bodyPr>
          <a:lstStyle/>
          <a:p>
            <a:r>
              <a:rPr lang="it-IT" sz="3600" dirty="0"/>
              <a:t>Curva di dissociazione dell’emoglobina </a:t>
            </a:r>
          </a:p>
        </p:txBody>
      </p:sp>
      <p:pic>
        <p:nvPicPr>
          <p:cNvPr id="5" name="Segnaposto contenuto 4">
            <a:extLst>
              <a:ext uri="{FF2B5EF4-FFF2-40B4-BE49-F238E27FC236}">
                <a16:creationId xmlns:a16="http://schemas.microsoft.com/office/drawing/2014/main" id="{DAE26E09-7C70-4391-A06F-52C1F70CF6F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0343" y="1965726"/>
            <a:ext cx="6299200" cy="4638274"/>
          </a:xfrm>
        </p:spPr>
      </p:pic>
    </p:spTree>
    <p:extLst>
      <p:ext uri="{BB962C8B-B14F-4D97-AF65-F5344CB8AC3E}">
        <p14:creationId xmlns:p14="http://schemas.microsoft.com/office/powerpoint/2010/main" val="36013454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CDB69FBB-7CC1-4D1D-898E-112A94AAD7EA}"/>
              </a:ext>
            </a:extLst>
          </p:cNvPr>
          <p:cNvSpPr>
            <a:spLocks noGrp="1"/>
          </p:cNvSpPr>
          <p:nvPr>
            <p:ph type="title"/>
          </p:nvPr>
        </p:nvSpPr>
        <p:spPr>
          <a:xfrm>
            <a:off x="2546253" y="-265404"/>
            <a:ext cx="8081895" cy="1507376"/>
          </a:xfrm>
        </p:spPr>
        <p:txBody>
          <a:bodyPr>
            <a:normAutofit/>
          </a:bodyPr>
          <a:lstStyle/>
          <a:p>
            <a:r>
              <a:rPr lang="it-IT" sz="3600" dirty="0"/>
              <a:t>Quanto ossigeno somministrare</a:t>
            </a:r>
          </a:p>
        </p:txBody>
      </p:sp>
      <p:sp>
        <p:nvSpPr>
          <p:cNvPr id="4" name="Segnaposto contenuto 3">
            <a:extLst>
              <a:ext uri="{FF2B5EF4-FFF2-40B4-BE49-F238E27FC236}">
                <a16:creationId xmlns:a16="http://schemas.microsoft.com/office/drawing/2014/main" id="{84CFB62B-ECDD-46FB-8C59-A0BF6C53D76C}"/>
              </a:ext>
            </a:extLst>
          </p:cNvPr>
          <p:cNvSpPr>
            <a:spLocks noGrp="1"/>
          </p:cNvSpPr>
          <p:nvPr>
            <p:ph idx="1"/>
          </p:nvPr>
        </p:nvSpPr>
        <p:spPr>
          <a:xfrm>
            <a:off x="954270" y="1926616"/>
            <a:ext cx="10709826" cy="4154892"/>
          </a:xfrm>
        </p:spPr>
        <p:txBody>
          <a:bodyPr/>
          <a:lstStyle/>
          <a:p>
            <a:pPr algn="ctr"/>
            <a:r>
              <a:rPr lang="it-IT" sz="2800" dirty="0"/>
              <a:t>La somministrazione  artificiale di ossigeno ha lo scopo di             </a:t>
            </a:r>
            <a:r>
              <a:rPr lang="it-IT" sz="2800" u="sng" dirty="0"/>
              <a:t>correggere l’ipossiemia.</a:t>
            </a:r>
          </a:p>
          <a:p>
            <a:pPr marL="0" indent="0">
              <a:buNone/>
            </a:pPr>
            <a:r>
              <a:rPr lang="it-IT" sz="2800" i="1" dirty="0"/>
              <a:t>                    </a:t>
            </a:r>
            <a:endParaRPr lang="it-IT" i="1" dirty="0"/>
          </a:p>
          <a:p>
            <a:pPr marL="0" indent="0">
              <a:buNone/>
            </a:pPr>
            <a:r>
              <a:rPr lang="it-IT" i="1" dirty="0"/>
              <a:t>                              </a:t>
            </a:r>
            <a:r>
              <a:rPr lang="it-IT" sz="4000" i="1" dirty="0"/>
              <a:t>1</a:t>
            </a:r>
            <a:r>
              <a:rPr lang="it-IT" sz="4000" i="1" dirty="0">
                <a:latin typeface="Avenir Next LT Pro Demi" panose="020B0604020202020204" pitchFamily="34" charset="0"/>
              </a:rPr>
              <a:t>ª</a:t>
            </a:r>
            <a:r>
              <a:rPr lang="it-IT" sz="4000" i="1" dirty="0"/>
              <a:t> regola = non c’è una regola</a:t>
            </a:r>
          </a:p>
        </p:txBody>
      </p:sp>
    </p:spTree>
    <p:extLst>
      <p:ext uri="{BB962C8B-B14F-4D97-AF65-F5344CB8AC3E}">
        <p14:creationId xmlns:p14="http://schemas.microsoft.com/office/powerpoint/2010/main" val="20588784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33388D-2D59-4AB4-9980-731AD5F28F86}"/>
              </a:ext>
            </a:extLst>
          </p:cNvPr>
          <p:cNvSpPr>
            <a:spLocks noGrp="1"/>
          </p:cNvSpPr>
          <p:nvPr>
            <p:ph type="title"/>
          </p:nvPr>
        </p:nvSpPr>
        <p:spPr>
          <a:xfrm>
            <a:off x="1077362" y="720434"/>
            <a:ext cx="9950103" cy="714471"/>
          </a:xfrm>
        </p:spPr>
        <p:txBody>
          <a:bodyPr>
            <a:normAutofit/>
          </a:bodyPr>
          <a:lstStyle/>
          <a:p>
            <a:r>
              <a:rPr lang="it-IT" sz="3600" dirty="0"/>
              <a:t>Fisiologia della respirazione</a:t>
            </a:r>
          </a:p>
        </p:txBody>
      </p:sp>
      <p:sp>
        <p:nvSpPr>
          <p:cNvPr id="3" name="Segnaposto contenuto 2">
            <a:extLst>
              <a:ext uri="{FF2B5EF4-FFF2-40B4-BE49-F238E27FC236}">
                <a16:creationId xmlns:a16="http://schemas.microsoft.com/office/drawing/2014/main" id="{069D4745-51A1-4DF9-8551-8010B5B08F54}"/>
              </a:ext>
            </a:extLst>
          </p:cNvPr>
          <p:cNvSpPr>
            <a:spLocks noGrp="1"/>
          </p:cNvSpPr>
          <p:nvPr>
            <p:ph idx="1"/>
          </p:nvPr>
        </p:nvSpPr>
        <p:spPr>
          <a:xfrm>
            <a:off x="1077362" y="1955409"/>
            <a:ext cx="9950103" cy="4304714"/>
          </a:xfrm>
        </p:spPr>
        <p:txBody>
          <a:bodyPr>
            <a:normAutofit/>
          </a:bodyPr>
          <a:lstStyle/>
          <a:p>
            <a:r>
              <a:rPr lang="it-IT" dirty="0"/>
              <a:t>Ventilazione polmonare: Quantità di aria scambiata dal polmone nell’unità di tempo. Essa dipende dal ciclico alternarsi di inspirazione-espirazione di aria.</a:t>
            </a:r>
          </a:p>
          <a:p>
            <a:r>
              <a:rPr lang="it-IT" dirty="0"/>
              <a:t>Volume corrente: è il volume d’aria mobilizzato ad ogni atto respiratorio per il numero di atti respiratori nell’unità di tempo. A riposo varia tra 350 e 850 ml, negli </a:t>
            </a:r>
            <a:r>
              <a:rPr lang="it-IT" dirty="0" err="1"/>
              <a:t>adulti.In</a:t>
            </a:r>
            <a:r>
              <a:rPr lang="it-IT" dirty="0"/>
              <a:t> condizioni fisiologiche è di 6-8ml/</a:t>
            </a:r>
            <a:r>
              <a:rPr lang="it-IT" dirty="0" err="1"/>
              <a:t>Kg.Per</a:t>
            </a:r>
            <a:r>
              <a:rPr lang="it-IT" dirty="0"/>
              <a:t> una persona di 70 Kg è di 7X70=490 ml, per una persona di 100Kg è di 7X100= 700 ml.</a:t>
            </a:r>
          </a:p>
          <a:p>
            <a:r>
              <a:rPr lang="it-IT" dirty="0"/>
              <a:t>Volume minuto: è la quantità d’aria che viene inspirata in un minuto(VE). </a:t>
            </a:r>
            <a:r>
              <a:rPr lang="it-IT" dirty="0" err="1"/>
              <a:t>E’data</a:t>
            </a:r>
            <a:r>
              <a:rPr lang="it-IT" dirty="0"/>
              <a:t> dal volume corrente  per la frequenza respiratoria: VE=</a:t>
            </a:r>
            <a:r>
              <a:rPr lang="it-IT" dirty="0" err="1"/>
              <a:t>Vc</a:t>
            </a:r>
            <a:r>
              <a:rPr lang="it-IT" dirty="0"/>
              <a:t> X </a:t>
            </a:r>
            <a:r>
              <a:rPr lang="it-IT" dirty="0" err="1"/>
              <a:t>Fr</a:t>
            </a:r>
            <a:r>
              <a:rPr lang="it-IT" dirty="0"/>
              <a:t>. A riposo ha un valore compreso tra 6-10 litri. Dato che la </a:t>
            </a:r>
            <a:r>
              <a:rPr lang="it-IT" dirty="0" err="1"/>
              <a:t>Fr</a:t>
            </a:r>
            <a:r>
              <a:rPr lang="it-IT" dirty="0"/>
              <a:t> a riposo  è di 12-16 </a:t>
            </a:r>
            <a:r>
              <a:rPr lang="it-IT" dirty="0" err="1"/>
              <a:t>respirin</a:t>
            </a:r>
            <a:r>
              <a:rPr lang="it-IT" dirty="0"/>
              <a:t> al minuto, il volume minuto è di 6-8ml/</a:t>
            </a:r>
            <a:r>
              <a:rPr lang="it-IT" dirty="0" err="1"/>
              <a:t>KgX</a:t>
            </a:r>
            <a:r>
              <a:rPr lang="it-IT" dirty="0"/>
              <a:t> 12-16 atti respiratori.</a:t>
            </a:r>
          </a:p>
          <a:p>
            <a:pPr marL="0" indent="0">
              <a:buNone/>
            </a:pPr>
            <a:endParaRPr lang="it-IT" dirty="0"/>
          </a:p>
          <a:p>
            <a:endParaRPr lang="it-IT" dirty="0"/>
          </a:p>
        </p:txBody>
      </p:sp>
    </p:spTree>
    <p:extLst>
      <p:ext uri="{BB962C8B-B14F-4D97-AF65-F5344CB8AC3E}">
        <p14:creationId xmlns:p14="http://schemas.microsoft.com/office/powerpoint/2010/main" val="11759834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D473BEC-97DA-415A-B06F-72E4BE5ABBA9}"/>
              </a:ext>
            </a:extLst>
          </p:cNvPr>
          <p:cNvSpPr>
            <a:spLocks noGrp="1"/>
          </p:cNvSpPr>
          <p:nvPr>
            <p:ph type="title"/>
          </p:nvPr>
        </p:nvSpPr>
        <p:spPr>
          <a:xfrm>
            <a:off x="1077362" y="720434"/>
            <a:ext cx="9950103" cy="498766"/>
          </a:xfrm>
        </p:spPr>
        <p:txBody>
          <a:bodyPr>
            <a:noAutofit/>
          </a:bodyPr>
          <a:lstStyle/>
          <a:p>
            <a:r>
              <a:rPr lang="it-IT" sz="3600" dirty="0"/>
              <a:t>Fisiologia della respirazione</a:t>
            </a:r>
          </a:p>
        </p:txBody>
      </p:sp>
      <p:sp>
        <p:nvSpPr>
          <p:cNvPr id="3" name="Segnaposto contenuto 2">
            <a:extLst>
              <a:ext uri="{FF2B5EF4-FFF2-40B4-BE49-F238E27FC236}">
                <a16:creationId xmlns:a16="http://schemas.microsoft.com/office/drawing/2014/main" id="{D37B1970-5EFD-43B5-A6CB-34915544371E}"/>
              </a:ext>
            </a:extLst>
          </p:cNvPr>
          <p:cNvSpPr>
            <a:spLocks noGrp="1"/>
          </p:cNvSpPr>
          <p:nvPr>
            <p:ph idx="1"/>
          </p:nvPr>
        </p:nvSpPr>
        <p:spPr>
          <a:xfrm>
            <a:off x="1077362" y="1596571"/>
            <a:ext cx="9950103" cy="4344259"/>
          </a:xfrm>
        </p:spPr>
        <p:txBody>
          <a:bodyPr/>
          <a:lstStyle/>
          <a:p>
            <a:r>
              <a:rPr lang="it-IT" sz="2000" dirty="0"/>
              <a:t>Spazio morto: anatomico</a:t>
            </a:r>
            <a:r>
              <a:rPr lang="it-IT" sz="2000" dirty="0">
                <a:latin typeface="Calibri" panose="020F0502020204030204" pitchFamily="34" charset="0"/>
                <a:cs typeface="Calibri" panose="020F0502020204030204" pitchFamily="34" charset="0"/>
              </a:rPr>
              <a:t>→</a:t>
            </a:r>
            <a:r>
              <a:rPr lang="it-IT" sz="2000" dirty="0"/>
              <a:t> quota d’aria che non partecipa agli scambi gassosi. Negli adulti varia tra 150-200 ml. Fisiologico</a:t>
            </a:r>
            <a:r>
              <a:rPr lang="it-IT" sz="2000" dirty="0">
                <a:latin typeface="Calibri" panose="020F0502020204030204" pitchFamily="34" charset="0"/>
                <a:cs typeface="Calibri" panose="020F0502020204030204" pitchFamily="34" charset="0"/>
              </a:rPr>
              <a:t>→</a:t>
            </a:r>
            <a:r>
              <a:rPr lang="it-IT" sz="2000" dirty="0"/>
              <a:t> alveoli che non partecipano agli scambi gassosi per deficit di perfusione.</a:t>
            </a:r>
          </a:p>
          <a:p>
            <a:r>
              <a:rPr lang="it-IT" sz="2000" dirty="0"/>
              <a:t>Ventilazione alveolare: è la quota di ventilazione che perviene agli alveoli, partecipando agli scambi gassosi. Se la ventilazione alveolare  è inadeguata (</a:t>
            </a:r>
            <a:r>
              <a:rPr lang="it-IT" sz="2000" dirty="0" err="1"/>
              <a:t>ipoventilazione</a:t>
            </a:r>
            <a:r>
              <a:rPr lang="it-IT" sz="2000" dirty="0"/>
              <a:t>) si ha come conseguenza uno stato di ipossia e ipercapnia a causa dell’insufficiente ricambio del volume d’aria che partecipa agli scambi gassosi alveolari. La CO2 nel sangue arterioso è l’indice più sensibile e specifico della ventilazione alveolare: aumenta nell’</a:t>
            </a:r>
            <a:r>
              <a:rPr lang="it-IT" sz="2000" dirty="0" err="1"/>
              <a:t>ipoventilazione,si</a:t>
            </a:r>
            <a:r>
              <a:rPr lang="it-IT" sz="2000" dirty="0"/>
              <a:t> riduce nell’iperventilazione. </a:t>
            </a:r>
            <a:r>
              <a:rPr lang="it-IT" sz="2000" dirty="0" err="1"/>
              <a:t>Affinchè</a:t>
            </a:r>
            <a:r>
              <a:rPr lang="it-IT" sz="2000" dirty="0"/>
              <a:t> una persona sia ventilata adeguatamente deve avere sia un </a:t>
            </a:r>
            <a:r>
              <a:rPr lang="it-IT" sz="2000" dirty="0" err="1"/>
              <a:t>Vc</a:t>
            </a:r>
            <a:r>
              <a:rPr lang="it-IT" sz="2000" dirty="0"/>
              <a:t> che un Ve adeguati.</a:t>
            </a:r>
          </a:p>
          <a:p>
            <a:endParaRPr lang="it-IT" sz="2000" dirty="0"/>
          </a:p>
          <a:p>
            <a:pPr marL="0" indent="0">
              <a:buNone/>
            </a:pPr>
            <a:endParaRPr lang="it-IT" dirty="0"/>
          </a:p>
        </p:txBody>
      </p:sp>
    </p:spTree>
    <p:extLst>
      <p:ext uri="{BB962C8B-B14F-4D97-AF65-F5344CB8AC3E}">
        <p14:creationId xmlns:p14="http://schemas.microsoft.com/office/powerpoint/2010/main" val="30049859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BB05CF-57DA-4FD5-9DAB-DAD9D14353DB}"/>
              </a:ext>
            </a:extLst>
          </p:cNvPr>
          <p:cNvSpPr>
            <a:spLocks noGrp="1"/>
          </p:cNvSpPr>
          <p:nvPr>
            <p:ph type="title"/>
          </p:nvPr>
        </p:nvSpPr>
        <p:spPr>
          <a:xfrm>
            <a:off x="1077362" y="720434"/>
            <a:ext cx="9950103" cy="701966"/>
          </a:xfrm>
        </p:spPr>
        <p:txBody>
          <a:bodyPr>
            <a:normAutofit/>
          </a:bodyPr>
          <a:lstStyle/>
          <a:p>
            <a:r>
              <a:rPr lang="it-IT" sz="3600" dirty="0"/>
              <a:t>Casi clinici:</a:t>
            </a:r>
          </a:p>
        </p:txBody>
      </p:sp>
      <p:sp>
        <p:nvSpPr>
          <p:cNvPr id="3" name="Segnaposto contenuto 2">
            <a:extLst>
              <a:ext uri="{FF2B5EF4-FFF2-40B4-BE49-F238E27FC236}">
                <a16:creationId xmlns:a16="http://schemas.microsoft.com/office/drawing/2014/main" id="{03583B63-DEB8-473A-9F17-84481A8B872A}"/>
              </a:ext>
            </a:extLst>
          </p:cNvPr>
          <p:cNvSpPr>
            <a:spLocks noGrp="1"/>
          </p:cNvSpPr>
          <p:nvPr>
            <p:ph idx="1"/>
          </p:nvPr>
        </p:nvSpPr>
        <p:spPr>
          <a:xfrm>
            <a:off x="1077362" y="2427315"/>
            <a:ext cx="9950103" cy="4118627"/>
          </a:xfrm>
        </p:spPr>
        <p:txBody>
          <a:bodyPr/>
          <a:lstStyle/>
          <a:p>
            <a:r>
              <a:rPr lang="it-IT" dirty="0"/>
              <a:t>Caso clinico 1:paziente di 70 KG, in overdose di narcotici, esegue 5 respiri al minuto di 600 ml ciascuno. </a:t>
            </a:r>
            <a:r>
              <a:rPr lang="it-IT" dirty="0" err="1"/>
              <a:t>Vc</a:t>
            </a:r>
            <a:r>
              <a:rPr lang="it-IT" dirty="0"/>
              <a:t> ottimo, ma Ve inadeguato(600 ml per 5 atti= 3litri.PAZIENTE .?. ventilato</a:t>
            </a:r>
          </a:p>
          <a:p>
            <a:endParaRPr lang="it-IT" dirty="0"/>
          </a:p>
          <a:p>
            <a:endParaRPr lang="it-IT" dirty="0"/>
          </a:p>
          <a:p>
            <a:r>
              <a:rPr lang="it-IT" dirty="0"/>
              <a:t>Caso clinico 2 :paziente di 70 Kg, crisi d’ansia, esegue 20 respiri al minuto (frequenza respiratoria ancora «normale»)di 1000 ml l’</a:t>
            </a:r>
            <a:r>
              <a:rPr lang="it-IT" dirty="0" err="1"/>
              <a:t>uno.Ve</a:t>
            </a:r>
            <a:r>
              <a:rPr lang="it-IT" dirty="0"/>
              <a:t> 20 litri. PAZIENTE    .?.    ventilato</a:t>
            </a:r>
          </a:p>
        </p:txBody>
      </p:sp>
    </p:spTree>
    <p:extLst>
      <p:ext uri="{BB962C8B-B14F-4D97-AF65-F5344CB8AC3E}">
        <p14:creationId xmlns:p14="http://schemas.microsoft.com/office/powerpoint/2010/main" val="26497702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832C27-006D-49FC-B5D3-A936C4F9D271}"/>
              </a:ext>
            </a:extLst>
          </p:cNvPr>
          <p:cNvSpPr>
            <a:spLocks noGrp="1"/>
          </p:cNvSpPr>
          <p:nvPr>
            <p:ph type="title"/>
          </p:nvPr>
        </p:nvSpPr>
        <p:spPr>
          <a:xfrm>
            <a:off x="1077362" y="720434"/>
            <a:ext cx="9950103" cy="745509"/>
          </a:xfrm>
        </p:spPr>
        <p:txBody>
          <a:bodyPr>
            <a:normAutofit/>
          </a:bodyPr>
          <a:lstStyle/>
          <a:p>
            <a:r>
              <a:rPr lang="it-IT" sz="3600" dirty="0"/>
              <a:t>Fisiologia della respirazione</a:t>
            </a:r>
          </a:p>
        </p:txBody>
      </p:sp>
      <p:sp>
        <p:nvSpPr>
          <p:cNvPr id="3" name="Segnaposto contenuto 2">
            <a:extLst>
              <a:ext uri="{FF2B5EF4-FFF2-40B4-BE49-F238E27FC236}">
                <a16:creationId xmlns:a16="http://schemas.microsoft.com/office/drawing/2014/main" id="{EB89BA1F-1B51-4D27-87B7-53E05AC13FF7}"/>
              </a:ext>
            </a:extLst>
          </p:cNvPr>
          <p:cNvSpPr>
            <a:spLocks noGrp="1"/>
          </p:cNvSpPr>
          <p:nvPr>
            <p:ph idx="1"/>
          </p:nvPr>
        </p:nvSpPr>
        <p:spPr>
          <a:xfrm>
            <a:off x="1077362" y="2075543"/>
            <a:ext cx="9950103" cy="3865287"/>
          </a:xfrm>
        </p:spPr>
        <p:txBody>
          <a:bodyPr/>
          <a:lstStyle/>
          <a:p>
            <a:r>
              <a:rPr lang="it-IT" dirty="0"/>
              <a:t>Inoltre è molto importante il rapporto ventilazione/perfusione, vale a dire che ciascuna zona del polmone sia adeguatamente ventilata e adeguatamente perfusa. Se il rapporto non è conservato, il paziente diventa </a:t>
            </a:r>
            <a:r>
              <a:rPr lang="it-IT" dirty="0" err="1"/>
              <a:t>ipossiemico</a:t>
            </a:r>
            <a:r>
              <a:rPr lang="it-IT" dirty="0"/>
              <a:t>. Viene chiamato effetto spazio morto la situazione in cui l’alveolo è ventilato , ma non è perfuso, come nell’embolia polmonare. Viene chiamato effetto shunt la situazione in cui l’alveolo è perfuso  ma non ventilato, come nella polmonite. Sono sufficienti piccole variazioni del rapporto ventilazione/perfusione per causare ipossiemia. Per questo motivo un’embolia polmonare relativamente piccola, o una polmonite non particolarmente estesa causano ipossiemia, mentre invece una pneumectomia non causa ipossiemia perché il rapporto ventilazione/perfusione nel polmone residuo è nella norma.</a:t>
            </a:r>
          </a:p>
        </p:txBody>
      </p:sp>
    </p:spTree>
    <p:extLst>
      <p:ext uri="{BB962C8B-B14F-4D97-AF65-F5344CB8AC3E}">
        <p14:creationId xmlns:p14="http://schemas.microsoft.com/office/powerpoint/2010/main" val="6273443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CFC969-DEEC-41E8-83B8-8C1124D4ED93}"/>
              </a:ext>
            </a:extLst>
          </p:cNvPr>
          <p:cNvSpPr>
            <a:spLocks noGrp="1"/>
          </p:cNvSpPr>
          <p:nvPr>
            <p:ph type="title"/>
          </p:nvPr>
        </p:nvSpPr>
        <p:spPr/>
        <p:txBody>
          <a:bodyPr>
            <a:normAutofit/>
          </a:bodyPr>
          <a:lstStyle/>
          <a:p>
            <a:r>
              <a:rPr lang="it-IT" sz="3600" dirty="0"/>
              <a:t>Somministrazione supplementare di O2 a scopo terapeutico</a:t>
            </a:r>
          </a:p>
        </p:txBody>
      </p:sp>
      <p:sp>
        <p:nvSpPr>
          <p:cNvPr id="3" name="Segnaposto testo 2">
            <a:extLst>
              <a:ext uri="{FF2B5EF4-FFF2-40B4-BE49-F238E27FC236}">
                <a16:creationId xmlns:a16="http://schemas.microsoft.com/office/drawing/2014/main" id="{A6B3AC6E-77A5-44B0-ACAE-AE0518B67837}"/>
              </a:ext>
            </a:extLst>
          </p:cNvPr>
          <p:cNvSpPr>
            <a:spLocks noGrp="1"/>
          </p:cNvSpPr>
          <p:nvPr>
            <p:ph type="body" idx="1"/>
          </p:nvPr>
        </p:nvSpPr>
        <p:spPr>
          <a:xfrm>
            <a:off x="1084724" y="1681163"/>
            <a:ext cx="3135583" cy="1045468"/>
          </a:xfrm>
        </p:spPr>
        <p:txBody>
          <a:bodyPr>
            <a:normAutofit fontScale="85000" lnSpcReduction="20000"/>
          </a:bodyPr>
          <a:lstStyle/>
          <a:p>
            <a:r>
              <a:rPr lang="it-IT" dirty="0"/>
              <a:t>FARMACO						</a:t>
            </a:r>
          </a:p>
        </p:txBody>
      </p:sp>
      <p:pic>
        <p:nvPicPr>
          <p:cNvPr id="8" name="Segnaposto contenuto 7">
            <a:extLst>
              <a:ext uri="{FF2B5EF4-FFF2-40B4-BE49-F238E27FC236}">
                <a16:creationId xmlns:a16="http://schemas.microsoft.com/office/drawing/2014/main" id="{30A78C4D-3B86-43B0-AF8D-461667F53D7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84263" y="2965500"/>
            <a:ext cx="4913312" cy="2763738"/>
          </a:xfrm>
        </p:spPr>
      </p:pic>
      <p:sp>
        <p:nvSpPr>
          <p:cNvPr id="5" name="Segnaposto testo 4">
            <a:extLst>
              <a:ext uri="{FF2B5EF4-FFF2-40B4-BE49-F238E27FC236}">
                <a16:creationId xmlns:a16="http://schemas.microsoft.com/office/drawing/2014/main" id="{4B1FB013-DA62-4F95-99D3-0DBCBDD6C35B}"/>
              </a:ext>
            </a:extLst>
          </p:cNvPr>
          <p:cNvSpPr>
            <a:spLocks noGrp="1"/>
          </p:cNvSpPr>
          <p:nvPr>
            <p:ph type="body" sz="quarter" idx="3"/>
          </p:nvPr>
        </p:nvSpPr>
        <p:spPr/>
        <p:txBody>
          <a:bodyPr>
            <a:normAutofit/>
          </a:bodyPr>
          <a:lstStyle/>
          <a:p>
            <a:r>
              <a:rPr lang="it-IT" dirty="0"/>
              <a:t>                   FARMACO</a:t>
            </a:r>
          </a:p>
          <a:p>
            <a:endParaRPr lang="it-IT" dirty="0"/>
          </a:p>
        </p:txBody>
      </p:sp>
      <p:pic>
        <p:nvPicPr>
          <p:cNvPr id="10" name="Segnaposto contenuto 9" descr="Immagine che contiene terra, bianco&#10;&#10;Descrizione generata automaticamente">
            <a:extLst>
              <a:ext uri="{FF2B5EF4-FFF2-40B4-BE49-F238E27FC236}">
                <a16:creationId xmlns:a16="http://schemas.microsoft.com/office/drawing/2014/main" id="{E20EB9E3-6981-4A2A-B36F-ABBDC6F538E0}"/>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7623175" y="2726631"/>
            <a:ext cx="2101117" cy="2763738"/>
          </a:xfrm>
        </p:spPr>
      </p:pic>
    </p:spTree>
    <p:extLst>
      <p:ext uri="{BB962C8B-B14F-4D97-AF65-F5344CB8AC3E}">
        <p14:creationId xmlns:p14="http://schemas.microsoft.com/office/powerpoint/2010/main" val="20192797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397257-B297-46A2-9361-B32F9BDC9576}"/>
              </a:ext>
            </a:extLst>
          </p:cNvPr>
          <p:cNvSpPr>
            <a:spLocks noGrp="1"/>
          </p:cNvSpPr>
          <p:nvPr>
            <p:ph type="title"/>
          </p:nvPr>
        </p:nvSpPr>
        <p:spPr>
          <a:xfrm>
            <a:off x="1077362" y="720434"/>
            <a:ext cx="9950103" cy="728538"/>
          </a:xfrm>
        </p:spPr>
        <p:txBody>
          <a:bodyPr>
            <a:normAutofit/>
          </a:bodyPr>
          <a:lstStyle/>
          <a:p>
            <a:r>
              <a:rPr lang="it-IT" sz="3600" dirty="0"/>
              <a:t>Fisiologia della respirazione</a:t>
            </a:r>
          </a:p>
        </p:txBody>
      </p:sp>
      <p:sp>
        <p:nvSpPr>
          <p:cNvPr id="3" name="Segnaposto contenuto 2">
            <a:extLst>
              <a:ext uri="{FF2B5EF4-FFF2-40B4-BE49-F238E27FC236}">
                <a16:creationId xmlns:a16="http://schemas.microsoft.com/office/drawing/2014/main" id="{4E1D78B6-1526-42F3-858C-7269C4F5629B}"/>
              </a:ext>
            </a:extLst>
          </p:cNvPr>
          <p:cNvSpPr>
            <a:spLocks noGrp="1"/>
          </p:cNvSpPr>
          <p:nvPr>
            <p:ph idx="1"/>
          </p:nvPr>
        </p:nvSpPr>
        <p:spPr>
          <a:xfrm>
            <a:off x="1077362" y="1828800"/>
            <a:ext cx="9950103" cy="4112030"/>
          </a:xfrm>
        </p:spPr>
        <p:txBody>
          <a:bodyPr/>
          <a:lstStyle/>
          <a:p>
            <a:r>
              <a:rPr lang="it-IT" dirty="0" err="1"/>
              <a:t>Ipoventilazione</a:t>
            </a:r>
            <a:r>
              <a:rPr lang="it-IT" dirty="0"/>
              <a:t>: è l’insufficiente apporto d’aria a livello alveolare che determina scambi gassosi insufficienti con conseguente ipercapnia, ipossiemia, acidosi respiratoria.</a:t>
            </a:r>
          </a:p>
          <a:p>
            <a:r>
              <a:rPr lang="it-IT" dirty="0"/>
              <a:t>Iperventilazione: è un apporto di aria a livello alveolare eccessivo rispetto alle richieste dell’organismo, il che determina scambi gassosi eccessivi  con conseguente ipocapnia e alcalosi respiratoria</a:t>
            </a:r>
          </a:p>
          <a:p>
            <a:r>
              <a:rPr lang="it-IT" dirty="0"/>
              <a:t>Frequenza respiratoria ; negli adulti a riposo è di 12-16 respiri al minuto con estremi di 8-20. L’aumento della frequenza respiratoria viene definito tachipnea, la riduzione bradipnea</a:t>
            </a:r>
          </a:p>
          <a:p>
            <a:r>
              <a:rPr lang="it-IT" dirty="0"/>
              <a:t>Controllo centrale del  respiro: il respiro viene regolato in modo che i valori di pH, pO</a:t>
            </a:r>
            <a:r>
              <a:rPr lang="it-IT" sz="1100" dirty="0"/>
              <a:t>2</a:t>
            </a:r>
            <a:r>
              <a:rPr lang="it-IT" dirty="0"/>
              <a:t>, pCO</a:t>
            </a:r>
            <a:r>
              <a:rPr lang="it-IT" sz="1100" dirty="0"/>
              <a:t>2 </a:t>
            </a:r>
            <a:r>
              <a:rPr lang="it-IT" dirty="0"/>
              <a:t>, siano mantenuti  a valori normali. Il controllo della frequenza respiratoria avviene tramite un gruppo di neuroni localizzati nel tronco encefalico.</a:t>
            </a:r>
          </a:p>
          <a:p>
            <a:pPr marL="0" indent="0">
              <a:buNone/>
            </a:pPr>
            <a:endParaRPr lang="it-IT" dirty="0"/>
          </a:p>
        </p:txBody>
      </p:sp>
    </p:spTree>
    <p:extLst>
      <p:ext uri="{BB962C8B-B14F-4D97-AF65-F5344CB8AC3E}">
        <p14:creationId xmlns:p14="http://schemas.microsoft.com/office/powerpoint/2010/main" val="21851684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EFBEE5-5180-4C78-99A3-DA37B8CBEDBF}"/>
              </a:ext>
            </a:extLst>
          </p:cNvPr>
          <p:cNvSpPr>
            <a:spLocks noGrp="1"/>
          </p:cNvSpPr>
          <p:nvPr>
            <p:ph type="title"/>
          </p:nvPr>
        </p:nvSpPr>
        <p:spPr>
          <a:xfrm>
            <a:off x="1077362" y="720434"/>
            <a:ext cx="9950103" cy="686335"/>
          </a:xfrm>
        </p:spPr>
        <p:txBody>
          <a:bodyPr>
            <a:normAutofit fontScale="90000"/>
          </a:bodyPr>
          <a:lstStyle/>
          <a:p>
            <a:r>
              <a:rPr lang="it-IT" sz="3600" dirty="0"/>
              <a:t>Fisiologia della respirazione</a:t>
            </a:r>
          </a:p>
        </p:txBody>
      </p:sp>
      <p:sp>
        <p:nvSpPr>
          <p:cNvPr id="3" name="Segnaposto contenuto 2">
            <a:extLst>
              <a:ext uri="{FF2B5EF4-FFF2-40B4-BE49-F238E27FC236}">
                <a16:creationId xmlns:a16="http://schemas.microsoft.com/office/drawing/2014/main" id="{9377D548-5EDD-41CF-B33A-20893A909BAA}"/>
              </a:ext>
            </a:extLst>
          </p:cNvPr>
          <p:cNvSpPr>
            <a:spLocks noGrp="1"/>
          </p:cNvSpPr>
          <p:nvPr>
            <p:ph idx="1"/>
          </p:nvPr>
        </p:nvSpPr>
        <p:spPr>
          <a:xfrm>
            <a:off x="1077362" y="1772529"/>
            <a:ext cx="9950103" cy="4783016"/>
          </a:xfrm>
        </p:spPr>
        <p:txBody>
          <a:bodyPr>
            <a:normAutofit fontScale="92500"/>
          </a:bodyPr>
          <a:lstStyle/>
          <a:p>
            <a:r>
              <a:rPr lang="it-IT" dirty="0"/>
              <a:t>Regolazione chimica del respiro: lo scopo del respiro è mantenere valori normali di pH,pO</a:t>
            </a:r>
            <a:r>
              <a:rPr lang="it-IT" sz="1100" dirty="0"/>
              <a:t>2</a:t>
            </a:r>
            <a:r>
              <a:rPr lang="it-IT" dirty="0"/>
              <a:t>, pCO</a:t>
            </a:r>
            <a:r>
              <a:rPr lang="it-IT" sz="1100" dirty="0"/>
              <a:t>2 . </a:t>
            </a:r>
            <a:r>
              <a:rPr lang="it-IT" dirty="0"/>
              <a:t>(pH 7,36-7,44,pO</a:t>
            </a:r>
            <a:r>
              <a:rPr lang="it-IT" sz="1100" dirty="0"/>
              <a:t>2</a:t>
            </a:r>
            <a:r>
              <a:rPr lang="it-IT" dirty="0"/>
              <a:t> 70-109 mmHg, correlata all’età,pCO</a:t>
            </a:r>
            <a:r>
              <a:rPr lang="it-IT" sz="1100" dirty="0"/>
              <a:t>2 </a:t>
            </a:r>
            <a:r>
              <a:rPr lang="it-IT" dirty="0"/>
              <a:t>36-44). Il principale controllo  è correlato ai livelli di anidride carbonica. Piccoli aumenti della pCO2 inducono una forte attivazione dei recettori periferici con conseguente aumento della </a:t>
            </a:r>
            <a:r>
              <a:rPr lang="it-IT" dirty="0" err="1"/>
              <a:t>ventilazione.L’ipossiemia</a:t>
            </a:r>
            <a:r>
              <a:rPr lang="it-IT" dirty="0"/>
              <a:t> invece, attiva la ventilazione solo quando la pO2 scende sotto i 65 </a:t>
            </a:r>
            <a:r>
              <a:rPr lang="it-IT" dirty="0" err="1"/>
              <a:t>mmHg.Quando</a:t>
            </a:r>
            <a:r>
              <a:rPr lang="it-IT" dirty="0"/>
              <a:t> tratteniamo il respiro la saturazione non scende, mentre la pCO2 sale rapidamente a 50 mmHg, dopo 1-3 minuti ci è impossibile trattenere ulteriormente il respiro poiché il rapido aumento della pCO2 è un forte stimolo ventilatorio. Nel paziente BPCO, affetto da insufficienza respiratoria cronica, la pCO2 sale molto lentamente, nel corso di anni,  per cui i recettori diventano poco sensibili all’ipercapnia (è come si «abituassero» lentamente a valori di pCO2 più alti) e il principale stimolo alla ventilazione, è, in questo </a:t>
            </a:r>
            <a:r>
              <a:rPr lang="it-IT" dirty="0" err="1"/>
              <a:t>caso,l’ipossiemia</a:t>
            </a:r>
            <a:r>
              <a:rPr lang="it-IT" dirty="0"/>
              <a:t>. Per questo </a:t>
            </a:r>
            <a:r>
              <a:rPr lang="it-IT" dirty="0" err="1"/>
              <a:t>motivo,se</a:t>
            </a:r>
            <a:r>
              <a:rPr lang="it-IT" dirty="0"/>
              <a:t> nel paziente </a:t>
            </a:r>
            <a:r>
              <a:rPr lang="it-IT" dirty="0" err="1"/>
              <a:t>ipossiemico-ipercapnico</a:t>
            </a:r>
            <a:r>
              <a:rPr lang="it-IT" dirty="0"/>
              <a:t> si corregge troppo  l’ipossiemia con un eccessivo apporto di ossigeno il risultato sarà una riduzione della </a:t>
            </a:r>
            <a:r>
              <a:rPr lang="it-IT" dirty="0" err="1"/>
              <a:t>FR,del</a:t>
            </a:r>
            <a:r>
              <a:rPr lang="it-IT" dirty="0"/>
              <a:t> </a:t>
            </a:r>
            <a:r>
              <a:rPr lang="it-IT" dirty="0" err="1"/>
              <a:t>Vc</a:t>
            </a:r>
            <a:r>
              <a:rPr lang="it-IT" dirty="0"/>
              <a:t> e del VE, con </a:t>
            </a:r>
            <a:r>
              <a:rPr lang="it-IT" dirty="0" err="1"/>
              <a:t>ipoventilazione,acidosi</a:t>
            </a:r>
            <a:r>
              <a:rPr lang="it-IT" dirty="0"/>
              <a:t> </a:t>
            </a:r>
            <a:r>
              <a:rPr lang="it-IT" dirty="0" err="1"/>
              <a:t>respiratoria,peggioramento.Tutto</a:t>
            </a:r>
            <a:r>
              <a:rPr lang="it-IT" dirty="0"/>
              <a:t> ciò può avvenire anche dopo pochi minuti di «</a:t>
            </a:r>
            <a:r>
              <a:rPr lang="it-IT" dirty="0" err="1"/>
              <a:t>ossigenoterapia».In</a:t>
            </a:r>
            <a:r>
              <a:rPr lang="it-IT" dirty="0"/>
              <a:t> questi malati il supporto di ossigeno deve essere tale da mantenere la saturazione tra 88°- 90%,NON OLTRE!</a:t>
            </a:r>
            <a:endParaRPr lang="it-IT" sz="1100" dirty="0"/>
          </a:p>
        </p:txBody>
      </p:sp>
    </p:spTree>
    <p:extLst>
      <p:ext uri="{BB962C8B-B14F-4D97-AF65-F5344CB8AC3E}">
        <p14:creationId xmlns:p14="http://schemas.microsoft.com/office/powerpoint/2010/main" val="7425072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DED450-1D30-4882-AD55-9CAA6E57EC6F}"/>
              </a:ext>
            </a:extLst>
          </p:cNvPr>
          <p:cNvSpPr>
            <a:spLocks noGrp="1"/>
          </p:cNvSpPr>
          <p:nvPr>
            <p:ph type="title"/>
          </p:nvPr>
        </p:nvSpPr>
        <p:spPr>
          <a:xfrm>
            <a:off x="1077362" y="720434"/>
            <a:ext cx="9950103" cy="644132"/>
          </a:xfrm>
        </p:spPr>
        <p:txBody>
          <a:bodyPr>
            <a:noAutofit/>
          </a:bodyPr>
          <a:lstStyle/>
          <a:p>
            <a:r>
              <a:rPr lang="it-IT" sz="3600" dirty="0"/>
              <a:t>Fisiologia della respirazione</a:t>
            </a:r>
          </a:p>
        </p:txBody>
      </p:sp>
      <p:sp>
        <p:nvSpPr>
          <p:cNvPr id="3" name="Segnaposto contenuto 2">
            <a:extLst>
              <a:ext uri="{FF2B5EF4-FFF2-40B4-BE49-F238E27FC236}">
                <a16:creationId xmlns:a16="http://schemas.microsoft.com/office/drawing/2014/main" id="{6793D6B2-0FF1-4AA2-B07A-DD5728A0210C}"/>
              </a:ext>
            </a:extLst>
          </p:cNvPr>
          <p:cNvSpPr>
            <a:spLocks noGrp="1"/>
          </p:cNvSpPr>
          <p:nvPr>
            <p:ph idx="1"/>
          </p:nvPr>
        </p:nvSpPr>
        <p:spPr>
          <a:xfrm>
            <a:off x="1077362" y="1674055"/>
            <a:ext cx="9950103" cy="4266775"/>
          </a:xfrm>
        </p:spPr>
        <p:txBody>
          <a:bodyPr/>
          <a:lstStyle/>
          <a:p>
            <a:r>
              <a:rPr lang="it-IT" dirty="0"/>
              <a:t>Umidificazione dell’aria: l’umidificazione e il riscaldamento dell’aria nella cavità nasale costituiscono uno dei più importanti meccanismi di difesa dalle infezioni. Durante la normale respirazione l’aria inspirata viene riscaldata e umidificata nel tratto </a:t>
            </a:r>
            <a:r>
              <a:rPr lang="it-IT" dirty="0" err="1"/>
              <a:t>nasofaringeo,orofaingeo,trachea.Quando</a:t>
            </a:r>
            <a:r>
              <a:rPr lang="it-IT" dirty="0"/>
              <a:t> l’aria arriva ai polmoni avrà raggiunto la temperatura  corporea di base (37C°) e lo stato saturo (100%). Se il paziente respira gas secchi e freddi si osserva cessazione dei movimenti delle ciglia dell’epitelio bronchiale con più facile insorgenza di fenomeni </a:t>
            </a:r>
            <a:r>
              <a:rPr lang="it-IT" dirty="0" err="1"/>
              <a:t>infettivi,essicazione</a:t>
            </a:r>
            <a:r>
              <a:rPr lang="it-IT" dirty="0"/>
              <a:t> dei secreti bronchiali con conseguente difficoltà alla loro rimozione, fino a giungere all’occlusione dei bronchi, anche i bronchi principali, da parte di tappi di </a:t>
            </a:r>
            <a:r>
              <a:rPr lang="it-IT" dirty="0" err="1"/>
              <a:t>muco.Per</a:t>
            </a:r>
            <a:r>
              <a:rPr lang="it-IT" dirty="0"/>
              <a:t> questo è importante umidificare e in certi casi riscaldare l’aria inspirata.</a:t>
            </a:r>
          </a:p>
        </p:txBody>
      </p:sp>
    </p:spTree>
    <p:extLst>
      <p:ext uri="{BB962C8B-B14F-4D97-AF65-F5344CB8AC3E}">
        <p14:creationId xmlns:p14="http://schemas.microsoft.com/office/powerpoint/2010/main" val="13603868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7D6BAD-7CD9-499C-B385-4E97417F202B}"/>
              </a:ext>
            </a:extLst>
          </p:cNvPr>
          <p:cNvSpPr>
            <a:spLocks noGrp="1"/>
          </p:cNvSpPr>
          <p:nvPr>
            <p:ph type="title"/>
          </p:nvPr>
        </p:nvSpPr>
        <p:spPr>
          <a:xfrm>
            <a:off x="1077362" y="474249"/>
            <a:ext cx="9950103" cy="630064"/>
          </a:xfrm>
        </p:spPr>
        <p:txBody>
          <a:bodyPr>
            <a:noAutofit/>
          </a:bodyPr>
          <a:lstStyle/>
          <a:p>
            <a:r>
              <a:rPr lang="it-IT" sz="3600" dirty="0"/>
              <a:t>Fisiologia della respirazione</a:t>
            </a:r>
          </a:p>
        </p:txBody>
      </p:sp>
      <p:sp>
        <p:nvSpPr>
          <p:cNvPr id="3" name="Segnaposto contenuto 2">
            <a:extLst>
              <a:ext uri="{FF2B5EF4-FFF2-40B4-BE49-F238E27FC236}">
                <a16:creationId xmlns:a16="http://schemas.microsoft.com/office/drawing/2014/main" id="{5ED6B698-DEBB-4664-8BD1-0ECADCE33934}"/>
              </a:ext>
            </a:extLst>
          </p:cNvPr>
          <p:cNvSpPr>
            <a:spLocks noGrp="1"/>
          </p:cNvSpPr>
          <p:nvPr>
            <p:ph idx="1"/>
          </p:nvPr>
        </p:nvSpPr>
        <p:spPr>
          <a:xfrm>
            <a:off x="1077362" y="1350498"/>
            <a:ext cx="9950103" cy="5507502"/>
          </a:xfrm>
        </p:spPr>
        <p:txBody>
          <a:bodyPr/>
          <a:lstStyle/>
          <a:p>
            <a:r>
              <a:rPr lang="it-IT" dirty="0"/>
              <a:t>Muscolatura respiratoria : in condizioni fisiologiche la muscolatura respiratoria interviene solo in fase inspiratoria, l’espirazione è passiva. I principali muscoli inspiratori sono il diaframma, gli intercostali interni, gli scaleni. In caso di aumento del fabbisogno ventilatorio vengono attivati i muscoli respiratori accessori, sternocleidomastoideo e intercostali esterni.</a:t>
            </a:r>
          </a:p>
        </p:txBody>
      </p:sp>
      <p:pic>
        <p:nvPicPr>
          <p:cNvPr id="5" name="Immagine 4">
            <a:extLst>
              <a:ext uri="{FF2B5EF4-FFF2-40B4-BE49-F238E27FC236}">
                <a16:creationId xmlns:a16="http://schemas.microsoft.com/office/drawing/2014/main" id="{92195E1B-C13D-4CD1-8D22-DBF8D8794F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1184" y="2831122"/>
            <a:ext cx="7467600" cy="3763108"/>
          </a:xfrm>
          <a:prstGeom prst="rect">
            <a:avLst/>
          </a:prstGeom>
        </p:spPr>
      </p:pic>
    </p:spTree>
    <p:extLst>
      <p:ext uri="{BB962C8B-B14F-4D97-AF65-F5344CB8AC3E}">
        <p14:creationId xmlns:p14="http://schemas.microsoft.com/office/powerpoint/2010/main" val="32362163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422236-A68D-462B-A2D8-47726FDFD775}"/>
              </a:ext>
            </a:extLst>
          </p:cNvPr>
          <p:cNvSpPr>
            <a:spLocks noGrp="1"/>
          </p:cNvSpPr>
          <p:nvPr>
            <p:ph type="title"/>
          </p:nvPr>
        </p:nvSpPr>
        <p:spPr>
          <a:xfrm>
            <a:off x="1077362" y="720434"/>
            <a:ext cx="9950103" cy="672268"/>
          </a:xfrm>
        </p:spPr>
        <p:txBody>
          <a:bodyPr>
            <a:normAutofit fontScale="90000"/>
          </a:bodyPr>
          <a:lstStyle/>
          <a:p>
            <a:r>
              <a:rPr lang="it-IT" sz="3600" dirty="0"/>
              <a:t>Fisiologia della respirazione</a:t>
            </a:r>
          </a:p>
        </p:txBody>
      </p:sp>
      <p:sp>
        <p:nvSpPr>
          <p:cNvPr id="3" name="Segnaposto contenuto 2">
            <a:extLst>
              <a:ext uri="{FF2B5EF4-FFF2-40B4-BE49-F238E27FC236}">
                <a16:creationId xmlns:a16="http://schemas.microsoft.com/office/drawing/2014/main" id="{802E747D-88C9-4D7E-B04B-46A7D7D6FDF7}"/>
              </a:ext>
            </a:extLst>
          </p:cNvPr>
          <p:cNvSpPr>
            <a:spLocks noGrp="1"/>
          </p:cNvSpPr>
          <p:nvPr>
            <p:ph idx="1"/>
          </p:nvPr>
        </p:nvSpPr>
        <p:spPr>
          <a:xfrm>
            <a:off x="1077362" y="1589648"/>
            <a:ext cx="9950103" cy="4351181"/>
          </a:xfrm>
        </p:spPr>
        <p:txBody>
          <a:bodyPr/>
          <a:lstStyle/>
          <a:p>
            <a:r>
              <a:rPr lang="it-IT" dirty="0"/>
              <a:t>Emogasanalisi arteriosa: i valori normali dell’emogasanalisi arteriosa sono : pH 7,36-7,44 corrisponde alla concentrazione dello ione idrogeno nel sangue, viene mantenuta in un range molto stretto </a:t>
            </a:r>
            <a:r>
              <a:rPr lang="it-IT" dirty="0" err="1"/>
              <a:t>affinchè</a:t>
            </a:r>
            <a:r>
              <a:rPr lang="it-IT" dirty="0"/>
              <a:t> possano svolgersi correttamente i processi elettrofisiologici delle membrane eccitabili dell’organismo; pO2 109-(0,43 x età espressa in anni)mmHg; Sat.93-98% è la percentuale di emoglobina che trasporta ossigeno. A ciascun valore di pO2 corrisponde una ben definita saturazione in ossigeno dell’emoglobina. IL rapporto viene rappresentato graficamente dalla curva di dissociazione dell’emoglobina. Ciò significa </a:t>
            </a:r>
            <a:r>
              <a:rPr lang="it-IT" dirty="0" err="1"/>
              <a:t>cgìhe</a:t>
            </a:r>
            <a:r>
              <a:rPr lang="it-IT" dirty="0"/>
              <a:t> inizialmente le riduzioni di paO2 modificano poco la saturazione mentre quando la curva diventa ripida anche piccole  riduzioni di pO2 modificano la saturazione in modo significativo. Se il paziente scende di quattro punti di saturazione, da 96% a 92%, la sua pO2 si modifica poco, ma se scende ancora di quattro punti da 80 a 76%, la sua pO2 si modifica molto.</a:t>
            </a:r>
          </a:p>
        </p:txBody>
      </p:sp>
    </p:spTree>
    <p:extLst>
      <p:ext uri="{BB962C8B-B14F-4D97-AF65-F5344CB8AC3E}">
        <p14:creationId xmlns:p14="http://schemas.microsoft.com/office/powerpoint/2010/main" val="12237818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587CC711-7845-4A77-90A4-483040703EB5}"/>
              </a:ext>
            </a:extLst>
          </p:cNvPr>
          <p:cNvSpPr>
            <a:spLocks noGrp="1"/>
          </p:cNvSpPr>
          <p:nvPr>
            <p:ph type="title"/>
          </p:nvPr>
        </p:nvSpPr>
        <p:spPr>
          <a:xfrm>
            <a:off x="1077362" y="163482"/>
            <a:ext cx="9950103" cy="1507376"/>
          </a:xfrm>
        </p:spPr>
        <p:txBody>
          <a:bodyPr>
            <a:normAutofit fontScale="90000"/>
          </a:bodyPr>
          <a:lstStyle/>
          <a:p>
            <a:r>
              <a:rPr lang="it-IT" sz="7200" dirty="0"/>
              <a:t/>
            </a:r>
            <a:br>
              <a:rPr lang="it-IT" sz="7200" dirty="0"/>
            </a:br>
            <a:r>
              <a:rPr lang="it-IT" sz="7200" dirty="0"/>
              <a:t/>
            </a:r>
            <a:br>
              <a:rPr lang="it-IT" sz="7200" dirty="0"/>
            </a:br>
            <a:r>
              <a:rPr lang="it-IT" sz="7200" dirty="0"/>
              <a:t/>
            </a:r>
            <a:br>
              <a:rPr lang="it-IT" sz="7200" dirty="0"/>
            </a:br>
            <a:r>
              <a:rPr lang="it-IT" sz="4000" dirty="0"/>
              <a:t>Presidi ed interfacce</a:t>
            </a:r>
          </a:p>
        </p:txBody>
      </p:sp>
      <p:sp>
        <p:nvSpPr>
          <p:cNvPr id="2" name="Segnaposto contenuto 1">
            <a:extLst>
              <a:ext uri="{FF2B5EF4-FFF2-40B4-BE49-F238E27FC236}">
                <a16:creationId xmlns:a16="http://schemas.microsoft.com/office/drawing/2014/main" id="{3E2EC77C-EC13-4350-BF7B-DD3A92B0476D}"/>
              </a:ext>
            </a:extLst>
          </p:cNvPr>
          <p:cNvSpPr>
            <a:spLocks noGrp="1"/>
          </p:cNvSpPr>
          <p:nvPr>
            <p:ph idx="1"/>
          </p:nvPr>
        </p:nvSpPr>
        <p:spPr>
          <a:xfrm>
            <a:off x="1077362" y="1864608"/>
            <a:ext cx="9950103" cy="3513514"/>
          </a:xfrm>
        </p:spPr>
        <p:txBody>
          <a:bodyPr/>
          <a:lstStyle/>
          <a:p>
            <a:pPr marL="0" indent="0">
              <a:buNone/>
            </a:pPr>
            <a:endParaRPr lang="it-IT" dirty="0"/>
          </a:p>
          <a:p>
            <a:pPr marL="0" indent="0">
              <a:buNone/>
            </a:pPr>
            <a:endParaRPr lang="it-IT" dirty="0"/>
          </a:p>
          <a:p>
            <a:pPr marL="0" indent="0">
              <a:buNone/>
            </a:pPr>
            <a:r>
              <a:rPr lang="it-IT" sz="2400" dirty="0"/>
              <a:t>Diversi sono i dispositivi  e le interfacce  che si usano per veicolare l’ossigeno dal sistema di distribuzione alle vie respiratorie del paziente. Le sorgenti di somministrazione disponibili sono rappresentate da:</a:t>
            </a:r>
          </a:p>
        </p:txBody>
      </p:sp>
    </p:spTree>
    <p:extLst>
      <p:ext uri="{BB962C8B-B14F-4D97-AF65-F5344CB8AC3E}">
        <p14:creationId xmlns:p14="http://schemas.microsoft.com/office/powerpoint/2010/main" val="5469404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A958A1-DFB2-4242-9264-8F4D381FD1B6}"/>
              </a:ext>
            </a:extLst>
          </p:cNvPr>
          <p:cNvSpPr>
            <a:spLocks noGrp="1"/>
          </p:cNvSpPr>
          <p:nvPr>
            <p:ph type="title"/>
          </p:nvPr>
        </p:nvSpPr>
        <p:spPr>
          <a:xfrm>
            <a:off x="1077362" y="720434"/>
            <a:ext cx="9950103" cy="890652"/>
          </a:xfrm>
        </p:spPr>
        <p:txBody>
          <a:bodyPr>
            <a:normAutofit/>
          </a:bodyPr>
          <a:lstStyle/>
          <a:p>
            <a:r>
              <a:rPr lang="it-IT" sz="3600" dirty="0"/>
              <a:t>Sistema centralizzato</a:t>
            </a:r>
          </a:p>
        </p:txBody>
      </p:sp>
      <p:pic>
        <p:nvPicPr>
          <p:cNvPr id="5" name="Segnaposto contenuto 4">
            <a:extLst>
              <a:ext uri="{FF2B5EF4-FFF2-40B4-BE49-F238E27FC236}">
                <a16:creationId xmlns:a16="http://schemas.microsoft.com/office/drawing/2014/main" id="{E93AE908-2272-4F54-A6DF-EC3D3019EE2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5181" y="2046514"/>
            <a:ext cx="6739505" cy="4228939"/>
          </a:xfrm>
        </p:spPr>
      </p:pic>
    </p:spTree>
    <p:extLst>
      <p:ext uri="{BB962C8B-B14F-4D97-AF65-F5344CB8AC3E}">
        <p14:creationId xmlns:p14="http://schemas.microsoft.com/office/powerpoint/2010/main" val="19939939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BAE693-9348-4B36-BD03-29B753C2FDD5}"/>
              </a:ext>
            </a:extLst>
          </p:cNvPr>
          <p:cNvSpPr>
            <a:spLocks noGrp="1"/>
          </p:cNvSpPr>
          <p:nvPr>
            <p:ph type="title"/>
          </p:nvPr>
        </p:nvSpPr>
        <p:spPr>
          <a:xfrm>
            <a:off x="1077362" y="720434"/>
            <a:ext cx="9950103" cy="714471"/>
          </a:xfrm>
        </p:spPr>
        <p:txBody>
          <a:bodyPr>
            <a:normAutofit fontScale="90000"/>
          </a:bodyPr>
          <a:lstStyle/>
          <a:p>
            <a:r>
              <a:rPr lang="it-IT" sz="4000" dirty="0"/>
              <a:t>Bombole per ossigeno gassoso</a:t>
            </a:r>
          </a:p>
        </p:txBody>
      </p:sp>
      <p:pic>
        <p:nvPicPr>
          <p:cNvPr id="5" name="Segnaposto contenuto 4" descr="Immagine che contiene interni&#10;&#10;Descrizione generata automaticamente">
            <a:extLst>
              <a:ext uri="{FF2B5EF4-FFF2-40B4-BE49-F238E27FC236}">
                <a16:creationId xmlns:a16="http://schemas.microsoft.com/office/drawing/2014/main" id="{D92956A7-D688-40E5-8349-E85FF79FF02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8743" y="1434905"/>
            <a:ext cx="6037943" cy="5285209"/>
          </a:xfrm>
        </p:spPr>
      </p:pic>
    </p:spTree>
    <p:extLst>
      <p:ext uri="{BB962C8B-B14F-4D97-AF65-F5344CB8AC3E}">
        <p14:creationId xmlns:p14="http://schemas.microsoft.com/office/powerpoint/2010/main" val="18001387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D91C04-ECCE-415E-9E63-BAB07F6480D3}"/>
              </a:ext>
            </a:extLst>
          </p:cNvPr>
          <p:cNvSpPr>
            <a:spLocks noGrp="1"/>
          </p:cNvSpPr>
          <p:nvPr>
            <p:ph type="title"/>
          </p:nvPr>
        </p:nvSpPr>
        <p:spPr>
          <a:xfrm>
            <a:off x="1077362" y="720434"/>
            <a:ext cx="9950103" cy="672937"/>
          </a:xfrm>
        </p:spPr>
        <p:txBody>
          <a:bodyPr>
            <a:normAutofit fontScale="90000"/>
          </a:bodyPr>
          <a:lstStyle/>
          <a:p>
            <a:r>
              <a:rPr lang="it-IT" sz="3600" dirty="0"/>
              <a:t>Codice colore</a:t>
            </a:r>
          </a:p>
        </p:txBody>
      </p:sp>
      <p:pic>
        <p:nvPicPr>
          <p:cNvPr id="5" name="Segnaposto contenuto 4" descr="Immagine che contiene interni&#10;&#10;Descrizione generata automaticamente">
            <a:extLst>
              <a:ext uri="{FF2B5EF4-FFF2-40B4-BE49-F238E27FC236}">
                <a16:creationId xmlns:a16="http://schemas.microsoft.com/office/drawing/2014/main" id="{6CAA4066-2BA5-4CE9-BA53-598253303BA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1489" y="2438400"/>
            <a:ext cx="3072956" cy="3948359"/>
          </a:xfrm>
        </p:spPr>
      </p:pic>
      <p:pic>
        <p:nvPicPr>
          <p:cNvPr id="7" name="Immagine 6">
            <a:extLst>
              <a:ext uri="{FF2B5EF4-FFF2-40B4-BE49-F238E27FC236}">
                <a16:creationId xmlns:a16="http://schemas.microsoft.com/office/drawing/2014/main" id="{02185FCA-208B-4D00-A628-E8B3971978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6262" y="2625968"/>
            <a:ext cx="3944815" cy="3511598"/>
          </a:xfrm>
          <a:prstGeom prst="rect">
            <a:avLst/>
          </a:prstGeom>
        </p:spPr>
      </p:pic>
      <p:pic>
        <p:nvPicPr>
          <p:cNvPr id="9" name="Immagine 8">
            <a:extLst>
              <a:ext uri="{FF2B5EF4-FFF2-40B4-BE49-F238E27FC236}">
                <a16:creationId xmlns:a16="http://schemas.microsoft.com/office/drawing/2014/main" id="{492857BB-EE85-4A6C-AAF0-479D66EF30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1077" y="2438400"/>
            <a:ext cx="3072956" cy="3259015"/>
          </a:xfrm>
          <a:prstGeom prst="rect">
            <a:avLst/>
          </a:prstGeom>
        </p:spPr>
      </p:pic>
      <p:sp>
        <p:nvSpPr>
          <p:cNvPr id="10" name="CasellaDiTesto 9">
            <a:extLst>
              <a:ext uri="{FF2B5EF4-FFF2-40B4-BE49-F238E27FC236}">
                <a16:creationId xmlns:a16="http://schemas.microsoft.com/office/drawing/2014/main" id="{CE147C73-1C38-4957-B97D-099879DA505F}"/>
              </a:ext>
            </a:extLst>
          </p:cNvPr>
          <p:cNvSpPr txBox="1"/>
          <p:nvPr/>
        </p:nvSpPr>
        <p:spPr>
          <a:xfrm>
            <a:off x="1407885" y="1843314"/>
            <a:ext cx="8476343" cy="369332"/>
          </a:xfrm>
          <a:prstGeom prst="rect">
            <a:avLst/>
          </a:prstGeom>
          <a:noFill/>
        </p:spPr>
        <p:txBody>
          <a:bodyPr wrap="square" rtlCol="0">
            <a:spAutoFit/>
          </a:bodyPr>
          <a:lstStyle/>
          <a:p>
            <a:r>
              <a:rPr lang="it-IT" dirty="0"/>
              <a:t>Ossigeno                        Protossido di azoto                                            CO2</a:t>
            </a:r>
          </a:p>
        </p:txBody>
      </p:sp>
    </p:spTree>
    <p:extLst>
      <p:ext uri="{BB962C8B-B14F-4D97-AF65-F5344CB8AC3E}">
        <p14:creationId xmlns:p14="http://schemas.microsoft.com/office/powerpoint/2010/main" val="7794557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egnaposto contenuto 18">
            <a:extLst>
              <a:ext uri="{FF2B5EF4-FFF2-40B4-BE49-F238E27FC236}">
                <a16:creationId xmlns:a16="http://schemas.microsoft.com/office/drawing/2014/main" id="{A3D3BF8F-2EB3-40B9-A53D-56EDE37E617E}"/>
              </a:ext>
            </a:extLst>
          </p:cNvPr>
          <p:cNvSpPr>
            <a:spLocks noGrp="1"/>
          </p:cNvSpPr>
          <p:nvPr>
            <p:ph sz="half" idx="1"/>
          </p:nvPr>
        </p:nvSpPr>
        <p:spPr>
          <a:xfrm>
            <a:off x="1077362" y="856343"/>
            <a:ext cx="4942438" cy="5320620"/>
          </a:xfrm>
        </p:spPr>
        <p:txBody>
          <a:bodyPr>
            <a:normAutofit/>
          </a:bodyPr>
          <a:lstStyle/>
          <a:p>
            <a:r>
              <a:rPr lang="it-IT" dirty="0"/>
              <a:t>Non devono essere capovolte</a:t>
            </a:r>
          </a:p>
          <a:p>
            <a:r>
              <a:rPr lang="it-IT" dirty="0"/>
              <a:t>Non si devono lubrificare le valvole, i flussimetri , o altri componenti della bombola</a:t>
            </a:r>
          </a:p>
          <a:p>
            <a:r>
              <a:rPr lang="it-IT" dirty="0"/>
              <a:t>Non devono essere posizionate in prossimità di fonti di calore, poiché la loro pressione interna può aumentare</a:t>
            </a:r>
          </a:p>
          <a:p>
            <a:r>
              <a:rPr lang="it-IT" dirty="0"/>
              <a:t>Non vanno trascinate o fatte rotolare</a:t>
            </a:r>
          </a:p>
          <a:p>
            <a:r>
              <a:rPr lang="it-IT" dirty="0"/>
              <a:t>NON FUMARE</a:t>
            </a:r>
          </a:p>
          <a:p>
            <a:r>
              <a:rPr lang="it-IT" dirty="0"/>
              <a:t>Conservarle in aree ventilate</a:t>
            </a:r>
          </a:p>
          <a:p>
            <a:r>
              <a:rPr lang="it-IT" dirty="0"/>
              <a:t>Chiudere la bombola quando non è in uso</a:t>
            </a:r>
          </a:p>
        </p:txBody>
      </p:sp>
      <p:pic>
        <p:nvPicPr>
          <p:cNvPr id="20" name="Segnaposto contenuto 19">
            <a:extLst>
              <a:ext uri="{FF2B5EF4-FFF2-40B4-BE49-F238E27FC236}">
                <a16:creationId xmlns:a16="http://schemas.microsoft.com/office/drawing/2014/main" id="{72FB736D-3AD8-4FD1-9453-4A4BF8F17FA3}"/>
              </a:ext>
            </a:extLst>
          </p:cNvPr>
          <p:cNvPicPr>
            <a:picLocks noGrp="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7618412" y="2584450"/>
            <a:ext cx="1962150" cy="2000250"/>
          </a:xfrm>
          <a:prstGeom prst="rect">
            <a:avLst/>
          </a:prstGeom>
        </p:spPr>
      </p:pic>
    </p:spTree>
    <p:extLst>
      <p:ext uri="{BB962C8B-B14F-4D97-AF65-F5344CB8AC3E}">
        <p14:creationId xmlns:p14="http://schemas.microsoft.com/office/powerpoint/2010/main" val="39665499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FA285277-D54C-4C8D-8CF1-01A9EF6F1685}"/>
              </a:ext>
            </a:extLst>
          </p:cNvPr>
          <p:cNvSpPr>
            <a:spLocks noGrp="1"/>
          </p:cNvSpPr>
          <p:nvPr>
            <p:ph type="title"/>
          </p:nvPr>
        </p:nvSpPr>
        <p:spPr>
          <a:xfrm>
            <a:off x="1084727" y="861949"/>
            <a:ext cx="3687298" cy="1587337"/>
          </a:xfrm>
        </p:spPr>
        <p:txBody>
          <a:bodyPr>
            <a:noAutofit/>
          </a:bodyPr>
          <a:lstStyle/>
          <a:p>
            <a:r>
              <a:rPr lang="it-IT" sz="3600" dirty="0"/>
              <a:t>Storia dell’ossigeno terapia</a:t>
            </a:r>
          </a:p>
        </p:txBody>
      </p:sp>
      <p:pic>
        <p:nvPicPr>
          <p:cNvPr id="12" name="Segnaposto immagine 11" descr="Immagine che contiene esterni, erba, terra, atletica&#10;&#10;Descrizione generata automaticamente">
            <a:extLst>
              <a:ext uri="{FF2B5EF4-FFF2-40B4-BE49-F238E27FC236}">
                <a16:creationId xmlns:a16="http://schemas.microsoft.com/office/drawing/2014/main" id="{B0A51877-FFBF-4F85-BAED-16C9F7395632}"/>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0360" r="10360"/>
          <a:stretch/>
        </p:blipFill>
        <p:spPr/>
      </p:pic>
      <p:sp>
        <p:nvSpPr>
          <p:cNvPr id="9" name="Segnaposto testo 8">
            <a:extLst>
              <a:ext uri="{FF2B5EF4-FFF2-40B4-BE49-F238E27FC236}">
                <a16:creationId xmlns:a16="http://schemas.microsoft.com/office/drawing/2014/main" id="{7D3DFDDE-C717-4C89-A6CC-D37E742353C3}"/>
              </a:ext>
            </a:extLst>
          </p:cNvPr>
          <p:cNvSpPr>
            <a:spLocks noGrp="1"/>
          </p:cNvSpPr>
          <p:nvPr>
            <p:ph type="body" sz="half" idx="2"/>
          </p:nvPr>
        </p:nvSpPr>
        <p:spPr/>
        <p:txBody>
          <a:bodyPr>
            <a:normAutofit/>
          </a:bodyPr>
          <a:lstStyle/>
          <a:p>
            <a:endParaRPr lang="it-IT" sz="1800" dirty="0"/>
          </a:p>
          <a:p>
            <a:endParaRPr lang="it-IT" sz="1800" dirty="0"/>
          </a:p>
          <a:p>
            <a:r>
              <a:rPr lang="it-IT" sz="3200" dirty="0" err="1"/>
              <a:t>J.Priestley</a:t>
            </a:r>
            <a:r>
              <a:rPr lang="it-IT" sz="3200" dirty="0"/>
              <a:t> 1774</a:t>
            </a:r>
          </a:p>
          <a:p>
            <a:r>
              <a:rPr lang="it-IT" sz="3200" dirty="0" err="1"/>
              <a:t>T.Beddoes</a:t>
            </a:r>
            <a:r>
              <a:rPr lang="it-IT" sz="3200" dirty="0"/>
              <a:t> 1789</a:t>
            </a:r>
          </a:p>
        </p:txBody>
      </p:sp>
    </p:spTree>
    <p:extLst>
      <p:ext uri="{BB962C8B-B14F-4D97-AF65-F5344CB8AC3E}">
        <p14:creationId xmlns:p14="http://schemas.microsoft.com/office/powerpoint/2010/main" val="8576354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322C7C-ED0C-4AEE-AF51-CB6C05CD0D27}"/>
              </a:ext>
            </a:extLst>
          </p:cNvPr>
          <p:cNvSpPr>
            <a:spLocks noGrp="1"/>
          </p:cNvSpPr>
          <p:nvPr>
            <p:ph type="title"/>
          </p:nvPr>
        </p:nvSpPr>
        <p:spPr>
          <a:xfrm>
            <a:off x="1077362" y="720434"/>
            <a:ext cx="9950103" cy="651166"/>
          </a:xfrm>
        </p:spPr>
        <p:txBody>
          <a:bodyPr>
            <a:noAutofit/>
          </a:bodyPr>
          <a:lstStyle/>
          <a:p>
            <a:r>
              <a:rPr lang="it-IT" sz="3600" dirty="0"/>
              <a:t>Valutare quanto ossigeno contiene</a:t>
            </a:r>
          </a:p>
        </p:txBody>
      </p:sp>
      <p:sp>
        <p:nvSpPr>
          <p:cNvPr id="3" name="Segnaposto contenuto 2">
            <a:extLst>
              <a:ext uri="{FF2B5EF4-FFF2-40B4-BE49-F238E27FC236}">
                <a16:creationId xmlns:a16="http://schemas.microsoft.com/office/drawing/2014/main" id="{3D9BD6BA-C801-49F4-BCFB-0EB6A879B39D}"/>
              </a:ext>
            </a:extLst>
          </p:cNvPr>
          <p:cNvSpPr>
            <a:spLocks noGrp="1"/>
          </p:cNvSpPr>
          <p:nvPr>
            <p:ph idx="1"/>
          </p:nvPr>
        </p:nvSpPr>
        <p:spPr>
          <a:xfrm>
            <a:off x="1077362" y="1793631"/>
            <a:ext cx="9950103" cy="4147199"/>
          </a:xfrm>
        </p:spPr>
        <p:txBody>
          <a:bodyPr>
            <a:normAutofit/>
          </a:bodyPr>
          <a:lstStyle/>
          <a:p>
            <a:pPr marL="0" indent="0">
              <a:buNone/>
            </a:pPr>
            <a:r>
              <a:rPr lang="it-IT" sz="2800" b="1" dirty="0"/>
              <a:t>Volume della bombola  x Pressione bombola</a:t>
            </a:r>
          </a:p>
          <a:p>
            <a:pPr marL="0" indent="0">
              <a:buNone/>
            </a:pPr>
            <a:r>
              <a:rPr lang="it-IT" sz="2800" b="1" u="sng" dirty="0"/>
              <a:t>ES.</a:t>
            </a:r>
          </a:p>
          <a:p>
            <a:r>
              <a:rPr lang="it-IT" sz="2400" b="1" dirty="0"/>
              <a:t>Bombola da 5 litri carica a 200 atmosfere:</a:t>
            </a:r>
          </a:p>
          <a:p>
            <a:pPr marL="0" indent="0">
              <a:buNone/>
            </a:pPr>
            <a:r>
              <a:rPr lang="it-IT" sz="2400" b="1" dirty="0"/>
              <a:t>   5X200=1000 litri di O2 disponibili</a:t>
            </a:r>
          </a:p>
          <a:p>
            <a:pPr marL="0" indent="0">
              <a:buNone/>
            </a:pPr>
            <a:endParaRPr lang="it-IT" sz="1400" b="1" dirty="0"/>
          </a:p>
          <a:p>
            <a:r>
              <a:rPr lang="it-IT" sz="2400" b="1" dirty="0"/>
              <a:t>Bombola da 2 litri carica  a 150 atmosfere</a:t>
            </a:r>
          </a:p>
          <a:p>
            <a:pPr marL="0" indent="0">
              <a:buNone/>
            </a:pPr>
            <a:r>
              <a:rPr lang="it-IT" sz="2400" b="1" dirty="0"/>
              <a:t>   2 X 150 = 300 litri di O2 disponibili</a:t>
            </a:r>
          </a:p>
        </p:txBody>
      </p:sp>
    </p:spTree>
    <p:extLst>
      <p:ext uri="{BB962C8B-B14F-4D97-AF65-F5344CB8AC3E}">
        <p14:creationId xmlns:p14="http://schemas.microsoft.com/office/powerpoint/2010/main" val="19072044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238D6F-8083-4417-8729-B74735551A77}"/>
              </a:ext>
            </a:extLst>
          </p:cNvPr>
          <p:cNvSpPr>
            <a:spLocks noGrp="1"/>
          </p:cNvSpPr>
          <p:nvPr>
            <p:ph type="title"/>
          </p:nvPr>
        </p:nvSpPr>
        <p:spPr>
          <a:xfrm>
            <a:off x="1077362" y="720434"/>
            <a:ext cx="9950103" cy="879766"/>
          </a:xfrm>
        </p:spPr>
        <p:txBody>
          <a:bodyPr/>
          <a:lstStyle/>
          <a:p>
            <a:r>
              <a:rPr lang="it-IT" sz="3600" dirty="0"/>
              <a:t>Autonomia della bombola</a:t>
            </a:r>
            <a:r>
              <a:rPr lang="it-IT" dirty="0"/>
              <a:t>:</a:t>
            </a:r>
          </a:p>
        </p:txBody>
      </p:sp>
      <p:sp>
        <p:nvSpPr>
          <p:cNvPr id="3" name="Segnaposto contenuto 2">
            <a:extLst>
              <a:ext uri="{FF2B5EF4-FFF2-40B4-BE49-F238E27FC236}">
                <a16:creationId xmlns:a16="http://schemas.microsoft.com/office/drawing/2014/main" id="{607F6BE2-BF21-4CAD-A442-C437E9E192D9}"/>
              </a:ext>
            </a:extLst>
          </p:cNvPr>
          <p:cNvSpPr>
            <a:spLocks noGrp="1"/>
          </p:cNvSpPr>
          <p:nvPr>
            <p:ph idx="1"/>
          </p:nvPr>
        </p:nvSpPr>
        <p:spPr>
          <a:xfrm>
            <a:off x="1077362" y="2057400"/>
            <a:ext cx="9950103" cy="4501662"/>
          </a:xfrm>
        </p:spPr>
        <p:txBody>
          <a:bodyPr>
            <a:normAutofit/>
          </a:bodyPr>
          <a:lstStyle/>
          <a:p>
            <a:pPr marL="0" indent="0">
              <a:buNone/>
            </a:pPr>
            <a:endParaRPr lang="it-IT" i="1" u="sng" dirty="0"/>
          </a:p>
          <a:p>
            <a:pPr marL="0" indent="0">
              <a:buNone/>
            </a:pPr>
            <a:r>
              <a:rPr lang="it-IT" i="1" u="sng" dirty="0"/>
              <a:t>Contenuto</a:t>
            </a:r>
            <a:r>
              <a:rPr lang="it-IT" u="sng" dirty="0"/>
              <a:t> bombola in litri(volume X pressione)</a:t>
            </a:r>
          </a:p>
          <a:p>
            <a:pPr marL="0" indent="0">
              <a:buNone/>
            </a:pPr>
            <a:r>
              <a:rPr lang="it-IT" dirty="0"/>
              <a:t>Flusso di O2 erogato</a:t>
            </a:r>
          </a:p>
          <a:p>
            <a:pPr marL="0" indent="0">
              <a:buNone/>
            </a:pPr>
            <a:endParaRPr lang="it-IT" dirty="0"/>
          </a:p>
          <a:p>
            <a:pPr marL="0" indent="0">
              <a:buNone/>
            </a:pPr>
            <a:r>
              <a:rPr lang="it-IT" dirty="0"/>
              <a:t>Es.</a:t>
            </a:r>
          </a:p>
          <a:p>
            <a:pPr marL="0" indent="0">
              <a:buNone/>
            </a:pPr>
            <a:r>
              <a:rPr lang="it-IT" u="sng" dirty="0"/>
              <a:t>Bombola da 5 litri carica a 200 atmosfere= 1000 litri</a:t>
            </a:r>
          </a:p>
          <a:p>
            <a:pPr marL="0" indent="0">
              <a:buNone/>
            </a:pPr>
            <a:r>
              <a:rPr lang="it-IT" dirty="0"/>
              <a:t>Mascherina a 10 l/min</a:t>
            </a:r>
          </a:p>
          <a:p>
            <a:pPr marL="0" indent="0">
              <a:buNone/>
            </a:pPr>
            <a:endParaRPr lang="it-IT" dirty="0"/>
          </a:p>
          <a:p>
            <a:pPr marL="0" indent="0">
              <a:buNone/>
            </a:pPr>
            <a:r>
              <a:rPr lang="it-IT" dirty="0"/>
              <a:t>Quindi 1000 litri :10 = 100 minuti di autonomia</a:t>
            </a:r>
          </a:p>
        </p:txBody>
      </p:sp>
    </p:spTree>
    <p:extLst>
      <p:ext uri="{BB962C8B-B14F-4D97-AF65-F5344CB8AC3E}">
        <p14:creationId xmlns:p14="http://schemas.microsoft.com/office/powerpoint/2010/main" val="16553671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481DFFDF-C67E-4138-9861-040F1243DAA8}"/>
              </a:ext>
            </a:extLst>
          </p:cNvPr>
          <p:cNvSpPr>
            <a:spLocks noGrp="1"/>
          </p:cNvSpPr>
          <p:nvPr>
            <p:ph type="title"/>
          </p:nvPr>
        </p:nvSpPr>
        <p:spPr>
          <a:xfrm>
            <a:off x="1077362" y="720434"/>
            <a:ext cx="9950103" cy="614880"/>
          </a:xfrm>
        </p:spPr>
        <p:txBody>
          <a:bodyPr>
            <a:noAutofit/>
          </a:bodyPr>
          <a:lstStyle/>
          <a:p>
            <a:r>
              <a:rPr lang="it-IT" sz="3600" dirty="0"/>
              <a:t>Contenitori per ossigeno liquido</a:t>
            </a:r>
          </a:p>
        </p:txBody>
      </p:sp>
      <p:sp>
        <p:nvSpPr>
          <p:cNvPr id="6" name="Segnaposto contenuto 5">
            <a:extLst>
              <a:ext uri="{FF2B5EF4-FFF2-40B4-BE49-F238E27FC236}">
                <a16:creationId xmlns:a16="http://schemas.microsoft.com/office/drawing/2014/main" id="{B7AA8915-4DA7-44F0-92B8-D5DABEF409EF}"/>
              </a:ext>
            </a:extLst>
          </p:cNvPr>
          <p:cNvSpPr>
            <a:spLocks noGrp="1"/>
          </p:cNvSpPr>
          <p:nvPr>
            <p:ph idx="1"/>
          </p:nvPr>
        </p:nvSpPr>
        <p:spPr>
          <a:xfrm>
            <a:off x="1077362" y="1494971"/>
            <a:ext cx="9950103" cy="4445859"/>
          </a:xfrm>
        </p:spPr>
        <p:txBody>
          <a:bodyPr/>
          <a:lstStyle/>
          <a:p>
            <a:endParaRPr lang="it-IT" dirty="0"/>
          </a:p>
          <a:p>
            <a:r>
              <a:rPr lang="it-IT" dirty="0"/>
              <a:t>L’ossigeno assume lo stato liquido  a temperature uguali o inferiori a -183° alla pressione di un’atmosfera; l’utilità dello stato liquido deriva dal fatto che l’ossigeno liquido occupa un volume che è 862 volte inferiore rispetto a quello occupato dallo stesso allo stato gassoso. 1 litro di ossigeno liquido stoccato a una pressione di 1,5 bar equivale a 873 litri di ossigeno gassoso. Il sistema è composto da due unità:</a:t>
            </a:r>
          </a:p>
          <a:p>
            <a:pPr marL="0" indent="0">
              <a:buNone/>
            </a:pPr>
            <a:r>
              <a:rPr lang="it-IT" dirty="0"/>
              <a:t>   L’unità base o unità madre                                                 l’unità portatile o «</a:t>
            </a:r>
            <a:r>
              <a:rPr lang="it-IT" dirty="0" err="1"/>
              <a:t>stroller</a:t>
            </a:r>
            <a:r>
              <a:rPr lang="it-IT" dirty="0"/>
              <a:t>»</a:t>
            </a:r>
          </a:p>
        </p:txBody>
      </p:sp>
      <p:pic>
        <p:nvPicPr>
          <p:cNvPr id="8" name="Immagine 7" descr="Immagine che contiene pavimento, interni, cucina, contatore&#10;&#10;Descrizione generata automaticamente">
            <a:extLst>
              <a:ext uri="{FF2B5EF4-FFF2-40B4-BE49-F238E27FC236}">
                <a16:creationId xmlns:a16="http://schemas.microsoft.com/office/drawing/2014/main" id="{3F94FE19-6958-4A5A-A431-7E1B91C6A1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5257" y="3773714"/>
            <a:ext cx="2308539" cy="2943609"/>
          </a:xfrm>
          <a:prstGeom prst="rect">
            <a:avLst/>
          </a:prstGeom>
        </p:spPr>
      </p:pic>
    </p:spTree>
    <p:extLst>
      <p:ext uri="{BB962C8B-B14F-4D97-AF65-F5344CB8AC3E}">
        <p14:creationId xmlns:p14="http://schemas.microsoft.com/office/powerpoint/2010/main" val="19752634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FF76D1-1A2E-42D7-9EA8-A6FAFD899F0E}"/>
              </a:ext>
            </a:extLst>
          </p:cNvPr>
          <p:cNvSpPr>
            <a:spLocks noGrp="1"/>
          </p:cNvSpPr>
          <p:nvPr>
            <p:ph type="title"/>
          </p:nvPr>
        </p:nvSpPr>
        <p:spPr>
          <a:xfrm>
            <a:off x="1077363" y="720434"/>
            <a:ext cx="7503930" cy="475320"/>
          </a:xfrm>
        </p:spPr>
        <p:txBody>
          <a:bodyPr>
            <a:noAutofit/>
          </a:bodyPr>
          <a:lstStyle/>
          <a:p>
            <a:r>
              <a:rPr lang="it-IT" sz="3600" dirty="0"/>
              <a:t>Ustione da freddo</a:t>
            </a:r>
          </a:p>
        </p:txBody>
      </p:sp>
      <p:pic>
        <p:nvPicPr>
          <p:cNvPr id="5" name="Segnaposto contenuto 4" descr="Immagine che contiene guanti&#10;&#10;Descrizione generata automaticamente">
            <a:extLst>
              <a:ext uri="{FF2B5EF4-FFF2-40B4-BE49-F238E27FC236}">
                <a16:creationId xmlns:a16="http://schemas.microsoft.com/office/drawing/2014/main" id="{F50D2927-5D2C-468D-B56E-10A5AD1B524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7363" y="1498242"/>
            <a:ext cx="9367900" cy="4840082"/>
          </a:xfrm>
        </p:spPr>
      </p:pic>
    </p:spTree>
    <p:extLst>
      <p:ext uri="{BB962C8B-B14F-4D97-AF65-F5344CB8AC3E}">
        <p14:creationId xmlns:p14="http://schemas.microsoft.com/office/powerpoint/2010/main" val="13766936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5738A4-5CDA-4909-9AB8-F4562639C229}"/>
              </a:ext>
            </a:extLst>
          </p:cNvPr>
          <p:cNvSpPr>
            <a:spLocks noGrp="1"/>
          </p:cNvSpPr>
          <p:nvPr>
            <p:ph type="title"/>
          </p:nvPr>
        </p:nvSpPr>
        <p:spPr>
          <a:xfrm>
            <a:off x="1077362" y="720434"/>
            <a:ext cx="9950103" cy="658423"/>
          </a:xfrm>
        </p:spPr>
        <p:txBody>
          <a:bodyPr>
            <a:normAutofit fontScale="90000"/>
          </a:bodyPr>
          <a:lstStyle/>
          <a:p>
            <a:r>
              <a:rPr lang="it-IT" sz="3600" dirty="0"/>
              <a:t>Concentratore di ossigeno</a:t>
            </a:r>
          </a:p>
        </p:txBody>
      </p:sp>
      <p:sp>
        <p:nvSpPr>
          <p:cNvPr id="3" name="Segnaposto contenuto 2">
            <a:extLst>
              <a:ext uri="{FF2B5EF4-FFF2-40B4-BE49-F238E27FC236}">
                <a16:creationId xmlns:a16="http://schemas.microsoft.com/office/drawing/2014/main" id="{99FB9D7B-047E-47E5-9A15-BBDE26424B0E}"/>
              </a:ext>
            </a:extLst>
          </p:cNvPr>
          <p:cNvSpPr>
            <a:spLocks noGrp="1"/>
          </p:cNvSpPr>
          <p:nvPr>
            <p:ph idx="1"/>
          </p:nvPr>
        </p:nvSpPr>
        <p:spPr>
          <a:xfrm>
            <a:off x="1077362" y="1916723"/>
            <a:ext cx="9950103" cy="4527620"/>
          </a:xfrm>
        </p:spPr>
        <p:txBody>
          <a:bodyPr>
            <a:normAutofit/>
          </a:bodyPr>
          <a:lstStyle/>
          <a:p>
            <a:pPr marL="0" indent="0">
              <a:buNone/>
            </a:pPr>
            <a:r>
              <a:rPr lang="it-IT" sz="2000" dirty="0"/>
              <a:t>E’ un dispositivo elettrico in grado di produrre ossigeno a partire dall’ambiente circostante; generalmente fa ricorso alla tecnologia nota come «adsorbimento dell’oscillazione di pressione», un processo fisico per separare le miscele di gas mediante adsorbimento sotto pressione. Viene per lo più impiegato in ambito domiciliare. Le  unità di oggi riescono ad erogare fino a 10l/min con una concentrazione superiore al 90%. I concentratori di ossigeno la più economica sorgente di somministrazione e, per tratti possono essere impiegati in auto connessi all’accendi sigari.</a:t>
            </a:r>
          </a:p>
        </p:txBody>
      </p:sp>
    </p:spTree>
    <p:extLst>
      <p:ext uri="{BB962C8B-B14F-4D97-AF65-F5344CB8AC3E}">
        <p14:creationId xmlns:p14="http://schemas.microsoft.com/office/powerpoint/2010/main" val="8416921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FC52AD-20FD-4B7B-B661-D6ADD5FC64B8}"/>
              </a:ext>
            </a:extLst>
          </p:cNvPr>
          <p:cNvSpPr>
            <a:spLocks noGrp="1"/>
          </p:cNvSpPr>
          <p:nvPr>
            <p:ph type="title"/>
          </p:nvPr>
        </p:nvSpPr>
        <p:spPr>
          <a:xfrm>
            <a:off x="1077362" y="720435"/>
            <a:ext cx="9950103" cy="687452"/>
          </a:xfrm>
        </p:spPr>
        <p:txBody>
          <a:bodyPr>
            <a:normAutofit fontScale="90000"/>
          </a:bodyPr>
          <a:lstStyle/>
          <a:p>
            <a:r>
              <a:rPr lang="it-IT" sz="3600" dirty="0"/>
              <a:t>Concentratori di ossigeno</a:t>
            </a:r>
          </a:p>
        </p:txBody>
      </p:sp>
      <p:pic>
        <p:nvPicPr>
          <p:cNvPr id="5" name="Segnaposto contenuto 4">
            <a:extLst>
              <a:ext uri="{FF2B5EF4-FFF2-40B4-BE49-F238E27FC236}">
                <a16:creationId xmlns:a16="http://schemas.microsoft.com/office/drawing/2014/main" id="{64F6FDA2-A901-4AB5-A3F3-2B2A57D8121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4117" y="2811930"/>
            <a:ext cx="3030633" cy="3513016"/>
          </a:xfrm>
        </p:spPr>
      </p:pic>
      <p:pic>
        <p:nvPicPr>
          <p:cNvPr id="7" name="Immagine 6" descr="Immagine che contiene interni, controllore, gioco, bianco&#10;&#10;Descrizione generata automaticamente">
            <a:extLst>
              <a:ext uri="{FF2B5EF4-FFF2-40B4-BE49-F238E27FC236}">
                <a16:creationId xmlns:a16="http://schemas.microsoft.com/office/drawing/2014/main" id="{A7A74EB5-4B64-480D-8F77-E7F7E3CA88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4750" y="2437281"/>
            <a:ext cx="4163158" cy="3887665"/>
          </a:xfrm>
          <a:prstGeom prst="rect">
            <a:avLst/>
          </a:prstGeom>
        </p:spPr>
      </p:pic>
      <p:pic>
        <p:nvPicPr>
          <p:cNvPr id="9" name="Immagine 8" descr="Immagine che contiene nero&#10;&#10;Descrizione generata automaticamente">
            <a:extLst>
              <a:ext uri="{FF2B5EF4-FFF2-40B4-BE49-F238E27FC236}">
                <a16:creationId xmlns:a16="http://schemas.microsoft.com/office/drawing/2014/main" id="{B28FEC52-43EA-4930-ACEA-AB59415518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7908" y="2931886"/>
            <a:ext cx="4314092" cy="3393060"/>
          </a:xfrm>
          <a:prstGeom prst="rect">
            <a:avLst/>
          </a:prstGeom>
        </p:spPr>
      </p:pic>
    </p:spTree>
    <p:extLst>
      <p:ext uri="{BB962C8B-B14F-4D97-AF65-F5344CB8AC3E}">
        <p14:creationId xmlns:p14="http://schemas.microsoft.com/office/powerpoint/2010/main" val="34331040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189CCF-F6C5-4A9D-B7FE-EDB45C1C011F}"/>
              </a:ext>
            </a:extLst>
          </p:cNvPr>
          <p:cNvSpPr>
            <a:spLocks noGrp="1"/>
          </p:cNvSpPr>
          <p:nvPr>
            <p:ph type="title"/>
          </p:nvPr>
        </p:nvSpPr>
        <p:spPr>
          <a:xfrm>
            <a:off x="1077362" y="720434"/>
            <a:ext cx="9950103" cy="585852"/>
          </a:xfrm>
        </p:spPr>
        <p:txBody>
          <a:bodyPr>
            <a:noAutofit/>
          </a:bodyPr>
          <a:lstStyle/>
          <a:p>
            <a:r>
              <a:rPr lang="it-IT" sz="3600" dirty="0"/>
              <a:t>Interfacce per ossigenoterapia</a:t>
            </a:r>
          </a:p>
        </p:txBody>
      </p:sp>
      <p:sp>
        <p:nvSpPr>
          <p:cNvPr id="3" name="Segnaposto contenuto 2">
            <a:extLst>
              <a:ext uri="{FF2B5EF4-FFF2-40B4-BE49-F238E27FC236}">
                <a16:creationId xmlns:a16="http://schemas.microsoft.com/office/drawing/2014/main" id="{CCDA70B5-5547-46A2-B335-51FA65505AAE}"/>
              </a:ext>
            </a:extLst>
          </p:cNvPr>
          <p:cNvSpPr>
            <a:spLocks noGrp="1"/>
          </p:cNvSpPr>
          <p:nvPr>
            <p:ph idx="1"/>
          </p:nvPr>
        </p:nvSpPr>
        <p:spPr>
          <a:xfrm>
            <a:off x="1077361" y="2128378"/>
            <a:ext cx="9950103" cy="3513514"/>
          </a:xfrm>
        </p:spPr>
        <p:txBody>
          <a:bodyPr>
            <a:noAutofit/>
          </a:bodyPr>
          <a:lstStyle/>
          <a:p>
            <a:pPr marL="0" indent="0">
              <a:buNone/>
            </a:pPr>
            <a:r>
              <a:rPr lang="it-IT" sz="2800" dirty="0"/>
              <a:t>Le interfacce per ossigenoterapia attualmente disponibili in commercio sono numerose; tra queste troviamo le cannule nasali chiamate comunemente occhialini nasali, le maschere semplici, le maschere di Venturi, le maschere con reservoir, le cannule nasali high flow.</a:t>
            </a:r>
          </a:p>
        </p:txBody>
      </p:sp>
    </p:spTree>
    <p:extLst>
      <p:ext uri="{BB962C8B-B14F-4D97-AF65-F5344CB8AC3E}">
        <p14:creationId xmlns:p14="http://schemas.microsoft.com/office/powerpoint/2010/main" val="27575199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848EAA-E7A9-4495-9EC2-7F751DA631FE}"/>
              </a:ext>
            </a:extLst>
          </p:cNvPr>
          <p:cNvSpPr>
            <a:spLocks noGrp="1"/>
          </p:cNvSpPr>
          <p:nvPr>
            <p:ph type="title"/>
          </p:nvPr>
        </p:nvSpPr>
        <p:spPr>
          <a:xfrm>
            <a:off x="888676" y="650631"/>
            <a:ext cx="9950103" cy="780931"/>
          </a:xfrm>
        </p:spPr>
        <p:txBody>
          <a:bodyPr>
            <a:normAutofit/>
          </a:bodyPr>
          <a:lstStyle/>
          <a:p>
            <a:r>
              <a:rPr lang="it-IT" sz="3600" dirty="0"/>
              <a:t>Occhialini nasali</a:t>
            </a:r>
          </a:p>
        </p:txBody>
      </p:sp>
      <p:pic>
        <p:nvPicPr>
          <p:cNvPr id="5" name="Segnaposto contenuto 4">
            <a:extLst>
              <a:ext uri="{FF2B5EF4-FFF2-40B4-BE49-F238E27FC236}">
                <a16:creationId xmlns:a16="http://schemas.microsoft.com/office/drawing/2014/main" id="{BC255EFA-DC5B-4B98-A74C-EF2E4652C13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16333" y="2114564"/>
            <a:ext cx="4586990" cy="3311875"/>
          </a:xfrm>
        </p:spPr>
      </p:pic>
      <p:sp>
        <p:nvSpPr>
          <p:cNvPr id="6" name="CasellaDiTesto 5">
            <a:extLst>
              <a:ext uri="{FF2B5EF4-FFF2-40B4-BE49-F238E27FC236}">
                <a16:creationId xmlns:a16="http://schemas.microsoft.com/office/drawing/2014/main" id="{3D5B50A6-8873-47FE-A533-0B8DE409DC02}"/>
              </a:ext>
            </a:extLst>
          </p:cNvPr>
          <p:cNvSpPr txBox="1"/>
          <p:nvPr/>
        </p:nvSpPr>
        <p:spPr>
          <a:xfrm>
            <a:off x="888676" y="2114564"/>
            <a:ext cx="5207324" cy="3693319"/>
          </a:xfrm>
          <a:prstGeom prst="rect">
            <a:avLst/>
          </a:prstGeom>
          <a:noFill/>
        </p:spPr>
        <p:txBody>
          <a:bodyPr wrap="square" rtlCol="0">
            <a:spAutoFit/>
          </a:bodyPr>
          <a:lstStyle/>
          <a:p>
            <a:r>
              <a:rPr lang="it-IT" dirty="0"/>
              <a:t>Costituiscono l’interfaccia più </a:t>
            </a:r>
            <a:r>
              <a:rPr lang="it-IT" dirty="0" err="1"/>
              <a:t>semplice,economica,e</a:t>
            </a:r>
            <a:r>
              <a:rPr lang="it-IT" dirty="0"/>
              <a:t> più ben accettata dai </a:t>
            </a:r>
            <a:r>
              <a:rPr lang="it-IT" dirty="0" err="1"/>
              <a:t>pazienti.Consiste</a:t>
            </a:r>
            <a:r>
              <a:rPr lang="it-IT" dirty="0"/>
              <a:t> in un tubo flessibile che termina con due cannucce per le narici attraverso le quali viene erogato ossigeno. La premessa è che il malato respiri con il naso, L’aumento di flusso di 1 l/min corrisponde in linea di max a respirare aria a una concentrazione  del24%, 2l/min corrisponde al 28%,5 l/min corrisponde al 40%; il primo l/min consente un incremento della FiO2 di 3 punti(dal 21% al24%)mentre i successivi l/min permettono un incremento di 4 punti ciascuno.</a:t>
            </a:r>
          </a:p>
        </p:txBody>
      </p:sp>
    </p:spTree>
    <p:extLst>
      <p:ext uri="{BB962C8B-B14F-4D97-AF65-F5344CB8AC3E}">
        <p14:creationId xmlns:p14="http://schemas.microsoft.com/office/powerpoint/2010/main" val="9508948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EEA8AB-04E6-4F47-920E-7A821DDA4721}"/>
              </a:ext>
            </a:extLst>
          </p:cNvPr>
          <p:cNvSpPr>
            <a:spLocks noGrp="1"/>
          </p:cNvSpPr>
          <p:nvPr>
            <p:ph type="title"/>
          </p:nvPr>
        </p:nvSpPr>
        <p:spPr>
          <a:xfrm>
            <a:off x="1077362" y="720434"/>
            <a:ext cx="9950103" cy="703920"/>
          </a:xfrm>
        </p:spPr>
        <p:txBody>
          <a:bodyPr>
            <a:normAutofit/>
          </a:bodyPr>
          <a:lstStyle/>
          <a:p>
            <a:r>
              <a:rPr lang="it-IT" sz="3600" dirty="0"/>
              <a:t>Occhialini nasali: vantaggi e svantaggi</a:t>
            </a:r>
          </a:p>
        </p:txBody>
      </p:sp>
      <p:graphicFrame>
        <p:nvGraphicFramePr>
          <p:cNvPr id="4" name="Tabella 4">
            <a:extLst>
              <a:ext uri="{FF2B5EF4-FFF2-40B4-BE49-F238E27FC236}">
                <a16:creationId xmlns:a16="http://schemas.microsoft.com/office/drawing/2014/main" id="{810ECE1E-78C3-4C19-B849-28485827167A}"/>
              </a:ext>
            </a:extLst>
          </p:cNvPr>
          <p:cNvGraphicFramePr>
            <a:graphicFrameLocks noGrp="1"/>
          </p:cNvGraphicFramePr>
          <p:nvPr>
            <p:ph idx="1"/>
            <p:extLst>
              <p:ext uri="{D42A27DB-BD31-4B8C-83A1-F6EECF244321}">
                <p14:modId xmlns:p14="http://schemas.microsoft.com/office/powerpoint/2010/main" val="3597351271"/>
              </p:ext>
            </p:extLst>
          </p:nvPr>
        </p:nvGraphicFramePr>
        <p:xfrm>
          <a:off x="1077913" y="1969477"/>
          <a:ext cx="9948862" cy="4343400"/>
        </p:xfrm>
        <a:graphic>
          <a:graphicData uri="http://schemas.openxmlformats.org/drawingml/2006/table">
            <a:tbl>
              <a:tblPr firstRow="1" bandRow="1">
                <a:tableStyleId>{00A15C55-8517-42AA-B614-E9B94910E393}</a:tableStyleId>
              </a:tblPr>
              <a:tblGrid>
                <a:gridCol w="4974431">
                  <a:extLst>
                    <a:ext uri="{9D8B030D-6E8A-4147-A177-3AD203B41FA5}">
                      <a16:colId xmlns:a16="http://schemas.microsoft.com/office/drawing/2014/main" val="346813914"/>
                    </a:ext>
                  </a:extLst>
                </a:gridCol>
                <a:gridCol w="4974431">
                  <a:extLst>
                    <a:ext uri="{9D8B030D-6E8A-4147-A177-3AD203B41FA5}">
                      <a16:colId xmlns:a16="http://schemas.microsoft.com/office/drawing/2014/main" val="2260627244"/>
                    </a:ext>
                  </a:extLst>
                </a:gridCol>
              </a:tblGrid>
              <a:tr h="459519">
                <a:tc>
                  <a:txBody>
                    <a:bodyPr/>
                    <a:lstStyle/>
                    <a:p>
                      <a:r>
                        <a:rPr lang="it-IT" dirty="0"/>
                        <a:t>Vantaggi</a:t>
                      </a:r>
                    </a:p>
                  </a:txBody>
                  <a:tcPr/>
                </a:tc>
                <a:tc>
                  <a:txBody>
                    <a:bodyPr/>
                    <a:lstStyle/>
                    <a:p>
                      <a:r>
                        <a:rPr lang="it-IT" dirty="0"/>
                        <a:t>Svantaggi</a:t>
                      </a:r>
                    </a:p>
                  </a:txBody>
                  <a:tcPr/>
                </a:tc>
                <a:extLst>
                  <a:ext uri="{0D108BD9-81ED-4DB2-BD59-A6C34878D82A}">
                    <a16:rowId xmlns:a16="http://schemas.microsoft.com/office/drawing/2014/main" val="763433589"/>
                  </a:ext>
                </a:extLst>
              </a:tr>
              <a:tr h="459519">
                <a:tc>
                  <a:txBody>
                    <a:bodyPr/>
                    <a:lstStyle/>
                    <a:p>
                      <a:r>
                        <a:rPr lang="it-IT" dirty="0"/>
                        <a:t>Basso costo</a:t>
                      </a:r>
                    </a:p>
                  </a:txBody>
                  <a:tcPr/>
                </a:tc>
                <a:tc>
                  <a:txBody>
                    <a:bodyPr/>
                    <a:lstStyle/>
                    <a:p>
                      <a:r>
                        <a:rPr lang="it-IT" dirty="0"/>
                        <a:t>Facile </a:t>
                      </a:r>
                      <a:r>
                        <a:rPr lang="it-IT" dirty="0" err="1"/>
                        <a:t>deposizionamento</a:t>
                      </a:r>
                      <a:r>
                        <a:rPr lang="it-IT" dirty="0"/>
                        <a:t> ,durante il sonno.</a:t>
                      </a:r>
                    </a:p>
                  </a:txBody>
                  <a:tcPr/>
                </a:tc>
                <a:extLst>
                  <a:ext uri="{0D108BD9-81ED-4DB2-BD59-A6C34878D82A}">
                    <a16:rowId xmlns:a16="http://schemas.microsoft.com/office/drawing/2014/main" val="1464373856"/>
                  </a:ext>
                </a:extLst>
              </a:tr>
              <a:tr h="459519">
                <a:tc>
                  <a:txBody>
                    <a:bodyPr/>
                    <a:lstStyle/>
                    <a:p>
                      <a:r>
                        <a:rPr lang="it-IT" dirty="0"/>
                        <a:t>Modesto training per un corretto impiego</a:t>
                      </a:r>
                    </a:p>
                  </a:txBody>
                  <a:tcPr/>
                </a:tc>
                <a:tc>
                  <a:txBody>
                    <a:bodyPr/>
                    <a:lstStyle/>
                    <a:p>
                      <a:r>
                        <a:rPr lang="it-IT" dirty="0"/>
                        <a:t>Non utili se il paziente respira a bocca aperta</a:t>
                      </a:r>
                    </a:p>
                  </a:txBody>
                  <a:tcPr/>
                </a:tc>
                <a:extLst>
                  <a:ext uri="{0D108BD9-81ED-4DB2-BD59-A6C34878D82A}">
                    <a16:rowId xmlns:a16="http://schemas.microsoft.com/office/drawing/2014/main" val="2625309618"/>
                  </a:ext>
                </a:extLst>
              </a:tr>
              <a:tr h="459519">
                <a:tc>
                  <a:txBody>
                    <a:bodyPr/>
                    <a:lstStyle/>
                    <a:p>
                      <a:r>
                        <a:rPr lang="it-IT" dirty="0"/>
                        <a:t>Semplici da posizionare</a:t>
                      </a:r>
                    </a:p>
                  </a:txBody>
                  <a:tcPr/>
                </a:tc>
                <a:tc>
                  <a:txBody>
                    <a:bodyPr/>
                    <a:lstStyle/>
                    <a:p>
                      <a:r>
                        <a:rPr lang="it-IT" dirty="0"/>
                        <a:t>Non utili in caso di rinite/ostruzione nasale</a:t>
                      </a:r>
                    </a:p>
                  </a:txBody>
                  <a:tcPr/>
                </a:tc>
                <a:extLst>
                  <a:ext uri="{0D108BD9-81ED-4DB2-BD59-A6C34878D82A}">
                    <a16:rowId xmlns:a16="http://schemas.microsoft.com/office/drawing/2014/main" val="3311047762"/>
                  </a:ext>
                </a:extLst>
              </a:tr>
              <a:tr h="459519">
                <a:tc>
                  <a:txBody>
                    <a:bodyPr/>
                    <a:lstStyle/>
                    <a:p>
                      <a:r>
                        <a:rPr lang="it-IT" dirty="0"/>
                        <a:t>Confortevoli</a:t>
                      </a:r>
                    </a:p>
                  </a:txBody>
                  <a:tcPr/>
                </a:tc>
                <a:tc>
                  <a:txBody>
                    <a:bodyPr/>
                    <a:lstStyle/>
                    <a:p>
                      <a:r>
                        <a:rPr lang="it-IT" dirty="0"/>
                        <a:t>Secchezza della mucosa nasale ed epistassi</a:t>
                      </a:r>
                    </a:p>
                  </a:txBody>
                  <a:tcPr/>
                </a:tc>
                <a:extLst>
                  <a:ext uri="{0D108BD9-81ED-4DB2-BD59-A6C34878D82A}">
                    <a16:rowId xmlns:a16="http://schemas.microsoft.com/office/drawing/2014/main" val="430768616"/>
                  </a:ext>
                </a:extLst>
              </a:tr>
              <a:tr h="793143">
                <a:tc>
                  <a:txBody>
                    <a:bodyPr/>
                    <a:lstStyle/>
                    <a:p>
                      <a:r>
                        <a:rPr lang="it-IT" dirty="0"/>
                        <a:t>Permettono di parlare , mangiare, bere  </a:t>
                      </a:r>
                    </a:p>
                  </a:txBody>
                  <a:tcPr/>
                </a:tc>
                <a:tc>
                  <a:txBody>
                    <a:bodyPr/>
                    <a:lstStyle/>
                    <a:p>
                      <a:r>
                        <a:rPr lang="it-IT" dirty="0"/>
                        <a:t>Impedimento di alcune azioni quotidiane e. vestirsi , lavarsi.</a:t>
                      </a:r>
                    </a:p>
                  </a:txBody>
                  <a:tcPr/>
                </a:tc>
                <a:extLst>
                  <a:ext uri="{0D108BD9-81ED-4DB2-BD59-A6C34878D82A}">
                    <a16:rowId xmlns:a16="http://schemas.microsoft.com/office/drawing/2014/main" val="1057896082"/>
                  </a:ext>
                </a:extLst>
              </a:tr>
              <a:tr h="459519">
                <a:tc>
                  <a:txBody>
                    <a:bodyPr/>
                    <a:lstStyle/>
                    <a:p>
                      <a:r>
                        <a:rPr lang="it-IT" dirty="0"/>
                        <a:t>Basso rischi di claustrofobia</a:t>
                      </a:r>
                    </a:p>
                  </a:txBody>
                  <a:tcPr/>
                </a:tc>
                <a:tc>
                  <a:txBody>
                    <a:bodyPr/>
                    <a:lstStyle/>
                    <a:p>
                      <a:r>
                        <a:rPr lang="it-IT" dirty="0"/>
                        <a:t>Possono causare ulcerazioni della cute</a:t>
                      </a:r>
                    </a:p>
                  </a:txBody>
                  <a:tcPr/>
                </a:tc>
                <a:extLst>
                  <a:ext uri="{0D108BD9-81ED-4DB2-BD59-A6C34878D82A}">
                    <a16:rowId xmlns:a16="http://schemas.microsoft.com/office/drawing/2014/main" val="1913952546"/>
                  </a:ext>
                </a:extLst>
              </a:tr>
              <a:tr h="793143">
                <a:tc>
                  <a:txBody>
                    <a:bodyPr/>
                    <a:lstStyle/>
                    <a:p>
                      <a:r>
                        <a:rPr lang="it-IT" dirty="0"/>
                        <a:t>Basso rischio da inalazione/ostruzione in caso di vomito</a:t>
                      </a:r>
                    </a:p>
                  </a:txBody>
                  <a:tcPr/>
                </a:tc>
                <a:tc>
                  <a:txBody>
                    <a:bodyPr/>
                    <a:lstStyle/>
                    <a:p>
                      <a:r>
                        <a:rPr lang="it-IT" dirty="0"/>
                        <a:t>Antiestetici</a:t>
                      </a:r>
                    </a:p>
                  </a:txBody>
                  <a:tcPr/>
                </a:tc>
                <a:extLst>
                  <a:ext uri="{0D108BD9-81ED-4DB2-BD59-A6C34878D82A}">
                    <a16:rowId xmlns:a16="http://schemas.microsoft.com/office/drawing/2014/main" val="3176745123"/>
                  </a:ext>
                </a:extLst>
              </a:tr>
            </a:tbl>
          </a:graphicData>
        </a:graphic>
      </p:graphicFrame>
    </p:spTree>
    <p:extLst>
      <p:ext uri="{BB962C8B-B14F-4D97-AF65-F5344CB8AC3E}">
        <p14:creationId xmlns:p14="http://schemas.microsoft.com/office/powerpoint/2010/main" val="20413279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03D287-C411-4218-8911-E4D1127F5CD3}"/>
              </a:ext>
            </a:extLst>
          </p:cNvPr>
          <p:cNvSpPr>
            <a:spLocks noGrp="1"/>
          </p:cNvSpPr>
          <p:nvPr>
            <p:ph type="title"/>
          </p:nvPr>
        </p:nvSpPr>
        <p:spPr>
          <a:xfrm>
            <a:off x="1077362" y="720434"/>
            <a:ext cx="9950103" cy="844597"/>
          </a:xfrm>
        </p:spPr>
        <p:txBody>
          <a:bodyPr>
            <a:normAutofit/>
          </a:bodyPr>
          <a:lstStyle/>
          <a:p>
            <a:r>
              <a:rPr lang="it-IT" sz="3600" dirty="0"/>
              <a:t>Occhiali per ossigenoterapia</a:t>
            </a:r>
          </a:p>
        </p:txBody>
      </p:sp>
      <p:sp>
        <p:nvSpPr>
          <p:cNvPr id="3" name="Segnaposto contenuto 2">
            <a:extLst>
              <a:ext uri="{FF2B5EF4-FFF2-40B4-BE49-F238E27FC236}">
                <a16:creationId xmlns:a16="http://schemas.microsoft.com/office/drawing/2014/main" id="{FF602598-81E6-49BC-A983-97561A9FD17F}"/>
              </a:ext>
            </a:extLst>
          </p:cNvPr>
          <p:cNvSpPr>
            <a:spLocks noGrp="1"/>
          </p:cNvSpPr>
          <p:nvPr>
            <p:ph idx="1"/>
          </p:nvPr>
        </p:nvSpPr>
        <p:spPr/>
        <p:txBody>
          <a:bodyPr/>
          <a:lstStyle/>
          <a:p>
            <a:r>
              <a:rPr lang="it-IT" sz="2400" dirty="0"/>
              <a:t>Molti pazienti rifiutano la dipendenza dall’ossigeno per motivi psicologici, per questo motivo tendono a limitare le relazioni sociali e la vita all’aria aperta. Nel tentativo di ovviare a questo inconveniente sono stati messi in commercio occhiali per O2 terapia ma, nonostante siano economici, poco ingombranti, adattabili ad ogni tipo di lente incluse quelle da sole NON hanno trovato un largo impiego.</a:t>
            </a:r>
          </a:p>
          <a:p>
            <a:endParaRPr lang="it-IT" dirty="0"/>
          </a:p>
        </p:txBody>
      </p:sp>
    </p:spTree>
    <p:extLst>
      <p:ext uri="{BB962C8B-B14F-4D97-AF65-F5344CB8AC3E}">
        <p14:creationId xmlns:p14="http://schemas.microsoft.com/office/powerpoint/2010/main" val="9912325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7EE548-3B50-49C8-B8BC-B6B14696A5AA}"/>
              </a:ext>
            </a:extLst>
          </p:cNvPr>
          <p:cNvSpPr>
            <a:spLocks noGrp="1"/>
          </p:cNvSpPr>
          <p:nvPr>
            <p:ph type="title"/>
          </p:nvPr>
        </p:nvSpPr>
        <p:spPr>
          <a:xfrm>
            <a:off x="478972" y="590844"/>
            <a:ext cx="3234726" cy="5766414"/>
          </a:xfrm>
        </p:spPr>
        <p:txBody>
          <a:bodyPr vert="horz" lIns="91440" tIns="45720" rIns="91440" bIns="45720" rtlCol="0" anchor="t">
            <a:normAutofit/>
          </a:bodyPr>
          <a:lstStyle/>
          <a:p>
            <a:r>
              <a:rPr lang="en-US" sz="2800" dirty="0" err="1"/>
              <a:t>Respirazione</a:t>
            </a:r>
            <a:r>
              <a:rPr lang="en-US" sz="2800" dirty="0"/>
              <a:t>:</a:t>
            </a:r>
            <a:r>
              <a:rPr lang="en-US" sz="2200" dirty="0"/>
              <a:t/>
            </a:r>
            <a:br>
              <a:rPr lang="en-US" sz="2200" dirty="0"/>
            </a:br>
            <a:r>
              <a:rPr lang="en-US" sz="2200" dirty="0"/>
              <a:t/>
            </a:r>
            <a:br>
              <a:rPr lang="en-US" sz="2200" dirty="0"/>
            </a:br>
            <a:r>
              <a:rPr lang="en-US" sz="2200" b="0" dirty="0" err="1"/>
              <a:t>Scambio</a:t>
            </a:r>
            <a:r>
              <a:rPr lang="en-US" sz="2200" b="0" dirty="0"/>
              <a:t> di gas a </a:t>
            </a:r>
            <a:r>
              <a:rPr lang="en-US" sz="2200" b="0" dirty="0" err="1"/>
              <a:t>livello</a:t>
            </a:r>
            <a:r>
              <a:rPr lang="en-US" sz="2200" b="0" dirty="0"/>
              <a:t> </a:t>
            </a:r>
            <a:r>
              <a:rPr lang="en-US" sz="2200" b="0" dirty="0" err="1"/>
              <a:t>polmonare</a:t>
            </a:r>
            <a:r>
              <a:rPr lang="en-US" sz="2200" b="0" dirty="0"/>
              <a:t> e </a:t>
            </a:r>
            <a:r>
              <a:rPr lang="en-US" sz="2200" b="0" dirty="0" err="1"/>
              <a:t>successiva</a:t>
            </a:r>
            <a:r>
              <a:rPr lang="en-US" sz="2200" b="0" dirty="0"/>
              <a:t> </a:t>
            </a:r>
            <a:r>
              <a:rPr lang="en-US" sz="2200" b="0" dirty="0" err="1"/>
              <a:t>loro</a:t>
            </a:r>
            <a:r>
              <a:rPr lang="en-US" sz="2200" b="0" dirty="0"/>
              <a:t> </a:t>
            </a:r>
            <a:r>
              <a:rPr lang="en-US" sz="2200" b="0" dirty="0" err="1"/>
              <a:t>diffusione</a:t>
            </a:r>
            <a:r>
              <a:rPr lang="en-US" sz="2200" b="0" dirty="0"/>
              <a:t> </a:t>
            </a:r>
            <a:r>
              <a:rPr lang="en-US" sz="2200" b="0" dirty="0" err="1"/>
              <a:t>tra</a:t>
            </a:r>
            <a:r>
              <a:rPr lang="en-US" sz="2200" b="0" dirty="0"/>
              <a:t> </a:t>
            </a:r>
            <a:r>
              <a:rPr lang="en-US" sz="2200" b="0" dirty="0" err="1"/>
              <a:t>gli</a:t>
            </a:r>
            <a:r>
              <a:rPr lang="en-US" sz="2200" b="0" dirty="0"/>
              <a:t> alveoli ed </a:t>
            </a:r>
            <a:r>
              <a:rPr lang="en-US" sz="2200" b="0" dirty="0" err="1"/>
              <a:t>i</a:t>
            </a:r>
            <a:r>
              <a:rPr lang="en-US" sz="2200" b="0" dirty="0"/>
              <a:t> </a:t>
            </a:r>
            <a:r>
              <a:rPr lang="en-US" sz="2200" b="0" dirty="0" err="1"/>
              <a:t>capillari</a:t>
            </a:r>
            <a:r>
              <a:rPr lang="en-US" sz="2200" b="0" dirty="0"/>
              <a:t> </a:t>
            </a:r>
            <a:r>
              <a:rPr lang="en-US" sz="2200" b="0" dirty="0" err="1"/>
              <a:t>polmonari</a:t>
            </a:r>
            <a:r>
              <a:rPr lang="en-US" sz="2200" b="0" dirty="0"/>
              <a:t> in </a:t>
            </a:r>
            <a:r>
              <a:rPr lang="en-US" sz="2200" b="0" dirty="0" err="1"/>
              <a:t>entrambi</a:t>
            </a:r>
            <a:r>
              <a:rPr lang="en-US" sz="2200" b="0" dirty="0"/>
              <a:t> </a:t>
            </a:r>
            <a:r>
              <a:rPr lang="en-US" sz="2200" b="0" dirty="0" err="1"/>
              <a:t>i</a:t>
            </a:r>
            <a:r>
              <a:rPr lang="en-US" sz="2200" b="0" dirty="0"/>
              <a:t> sensi.</a:t>
            </a:r>
            <a:br>
              <a:rPr lang="en-US" sz="2200" b="0" dirty="0"/>
            </a:br>
            <a:r>
              <a:rPr lang="en-US" sz="2200" b="0" dirty="0"/>
              <a:t>A </a:t>
            </a:r>
            <a:r>
              <a:rPr lang="en-US" sz="2200" b="0" dirty="0" err="1"/>
              <a:t>livello</a:t>
            </a:r>
            <a:r>
              <a:rPr lang="en-US" sz="2200" b="0" dirty="0"/>
              <a:t> </a:t>
            </a:r>
            <a:r>
              <a:rPr lang="en-US" sz="2200" b="0" dirty="0" err="1"/>
              <a:t>tissutale</a:t>
            </a:r>
            <a:r>
              <a:rPr lang="en-US" sz="2200" b="0" dirty="0"/>
              <a:t> </a:t>
            </a:r>
            <a:r>
              <a:rPr lang="en-US" sz="2200" b="0" dirty="0" err="1"/>
              <a:t>l’ossigeno</a:t>
            </a:r>
            <a:r>
              <a:rPr lang="en-US" sz="2200" b="0" dirty="0"/>
              <a:t> </a:t>
            </a:r>
            <a:r>
              <a:rPr lang="en-US" sz="2200" b="0" dirty="0" err="1"/>
              <a:t>viene</a:t>
            </a:r>
            <a:r>
              <a:rPr lang="en-US" sz="2200" b="0" dirty="0"/>
              <a:t> </a:t>
            </a:r>
            <a:r>
              <a:rPr lang="en-US" sz="2200" b="0" dirty="0" err="1"/>
              <a:t>rilasciato</a:t>
            </a:r>
            <a:r>
              <a:rPr lang="en-US" sz="2200" b="0" dirty="0"/>
              <a:t> dal </a:t>
            </a:r>
            <a:r>
              <a:rPr lang="en-US" sz="2200" b="0" dirty="0" err="1"/>
              <a:t>sangue</a:t>
            </a:r>
            <a:r>
              <a:rPr lang="en-US" sz="2200" b="0" dirty="0"/>
              <a:t> ai </a:t>
            </a:r>
            <a:r>
              <a:rPr lang="en-US" sz="2200" b="0" dirty="0" err="1"/>
              <a:t>tessuti</a:t>
            </a:r>
            <a:r>
              <a:rPr lang="en-US" sz="2200" b="0" dirty="0"/>
              <a:t> e la CO2viene </a:t>
            </a:r>
            <a:r>
              <a:rPr lang="en-US" sz="2200" b="0" dirty="0" err="1"/>
              <a:t>rilasciata</a:t>
            </a:r>
            <a:r>
              <a:rPr lang="en-US" sz="2200" b="0" dirty="0"/>
              <a:t> </a:t>
            </a:r>
            <a:r>
              <a:rPr lang="en-US" sz="2200" b="0" dirty="0" err="1"/>
              <a:t>dai</a:t>
            </a:r>
            <a:r>
              <a:rPr lang="en-US" sz="2200" b="0" dirty="0"/>
              <a:t> </a:t>
            </a:r>
            <a:r>
              <a:rPr lang="en-US" sz="2200" b="0" dirty="0" err="1"/>
              <a:t>tessuti</a:t>
            </a:r>
            <a:r>
              <a:rPr lang="en-US" sz="2200" b="0" dirty="0"/>
              <a:t> al </a:t>
            </a:r>
            <a:r>
              <a:rPr lang="en-US" sz="2200" b="0" dirty="0" err="1"/>
              <a:t>sangue</a:t>
            </a:r>
            <a:r>
              <a:rPr lang="en-US" sz="2200" b="0" dirty="0"/>
              <a:t>.</a:t>
            </a:r>
          </a:p>
        </p:txBody>
      </p:sp>
      <p:pic>
        <p:nvPicPr>
          <p:cNvPr id="7" name="Segnaposto contenuto 6">
            <a:extLst>
              <a:ext uri="{FF2B5EF4-FFF2-40B4-BE49-F238E27FC236}">
                <a16:creationId xmlns:a16="http://schemas.microsoft.com/office/drawing/2014/main" id="{C3292D88-0569-4CF2-B3FF-B44CF880A5C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86831" y="590844"/>
            <a:ext cx="7309415" cy="5676312"/>
          </a:xfrm>
        </p:spPr>
      </p:pic>
    </p:spTree>
    <p:extLst>
      <p:ext uri="{BB962C8B-B14F-4D97-AF65-F5344CB8AC3E}">
        <p14:creationId xmlns:p14="http://schemas.microsoft.com/office/powerpoint/2010/main" val="39302383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arma, pistola, forbici, occhiali&#10;&#10;Descrizione generata automaticamente">
            <a:extLst>
              <a:ext uri="{FF2B5EF4-FFF2-40B4-BE49-F238E27FC236}">
                <a16:creationId xmlns:a16="http://schemas.microsoft.com/office/drawing/2014/main" id="{F2102F46-AEDA-44EA-94C1-AAE08E18E0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171" y="0"/>
            <a:ext cx="8241322" cy="6858000"/>
          </a:xfrm>
          <a:prstGeom prst="rect">
            <a:avLst/>
          </a:prstGeom>
        </p:spPr>
      </p:pic>
    </p:spTree>
    <p:extLst>
      <p:ext uri="{BB962C8B-B14F-4D97-AF65-F5344CB8AC3E}">
        <p14:creationId xmlns:p14="http://schemas.microsoft.com/office/powerpoint/2010/main" val="33497105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F88988-497D-49C9-99D6-491D1A701F4A}"/>
              </a:ext>
            </a:extLst>
          </p:cNvPr>
          <p:cNvSpPr>
            <a:spLocks noGrp="1"/>
          </p:cNvSpPr>
          <p:nvPr>
            <p:ph type="title"/>
          </p:nvPr>
        </p:nvSpPr>
        <p:spPr>
          <a:xfrm>
            <a:off x="1077362" y="720434"/>
            <a:ext cx="9950103" cy="563243"/>
          </a:xfrm>
        </p:spPr>
        <p:txBody>
          <a:bodyPr>
            <a:noAutofit/>
          </a:bodyPr>
          <a:lstStyle/>
          <a:p>
            <a:r>
              <a:rPr lang="it-IT" sz="3600" dirty="0"/>
              <a:t>Maschere facciali</a:t>
            </a:r>
          </a:p>
        </p:txBody>
      </p:sp>
      <p:sp>
        <p:nvSpPr>
          <p:cNvPr id="3" name="Segnaposto contenuto 2">
            <a:extLst>
              <a:ext uri="{FF2B5EF4-FFF2-40B4-BE49-F238E27FC236}">
                <a16:creationId xmlns:a16="http://schemas.microsoft.com/office/drawing/2014/main" id="{1636A38B-728E-4547-8F54-4029D388E00D}"/>
              </a:ext>
            </a:extLst>
          </p:cNvPr>
          <p:cNvSpPr>
            <a:spLocks noGrp="1"/>
          </p:cNvSpPr>
          <p:nvPr>
            <p:ph sz="half" idx="1"/>
          </p:nvPr>
        </p:nvSpPr>
        <p:spPr>
          <a:xfrm>
            <a:off x="1077362" y="1512277"/>
            <a:ext cx="4942438" cy="4664686"/>
          </a:xfrm>
        </p:spPr>
        <p:txBody>
          <a:bodyPr>
            <a:normAutofit fontScale="92500" lnSpcReduction="10000"/>
          </a:bodyPr>
          <a:lstStyle/>
          <a:p>
            <a:r>
              <a:rPr lang="it-IT" sz="2000" dirty="0"/>
              <a:t>Rappresentano un’alternativa agli occhialini per quei pazienti che respirano prevalentemente con la bocca aperta e per quelli che presentano un’irritazione o una tendenza al sanguinamento della mucosa nasale- Sono costituite da plastica trasparente, sono corredate da una clip metallica nasale, sono fornite di elastico regolabile quale sistema di ancoraggio al volto del paziente. Sono ormai in disuso perché ingombranti, poco confortevoli, limitative per la </a:t>
            </a:r>
            <a:r>
              <a:rPr lang="it-IT" sz="2000" dirty="0" err="1"/>
              <a:t>comunicazionema</a:t>
            </a:r>
            <a:r>
              <a:rPr lang="it-IT" sz="2000" dirty="0"/>
              <a:t>, </a:t>
            </a:r>
            <a:r>
              <a:rPr lang="it-IT" sz="2000" dirty="0" err="1"/>
              <a:t>spt</a:t>
            </a:r>
            <a:r>
              <a:rPr lang="it-IT" sz="2000" dirty="0"/>
              <a:t>. Si rischia un aumento della CO2per il </a:t>
            </a:r>
            <a:r>
              <a:rPr lang="it-IT" sz="2000" dirty="0" err="1"/>
              <a:t>rebreathing</a:t>
            </a:r>
            <a:r>
              <a:rPr lang="it-IT" sz="2000" dirty="0"/>
              <a:t>.</a:t>
            </a:r>
          </a:p>
        </p:txBody>
      </p:sp>
      <p:pic>
        <p:nvPicPr>
          <p:cNvPr id="6" name="Segnaposto contenuto 5">
            <a:extLst>
              <a:ext uri="{FF2B5EF4-FFF2-40B4-BE49-F238E27FC236}">
                <a16:creationId xmlns:a16="http://schemas.microsoft.com/office/drawing/2014/main" id="{C05E7527-5E56-4A6D-BC71-1497299CD10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67451" y="1512889"/>
            <a:ext cx="4624678" cy="4624678"/>
          </a:xfrm>
        </p:spPr>
      </p:pic>
    </p:spTree>
    <p:extLst>
      <p:ext uri="{BB962C8B-B14F-4D97-AF65-F5344CB8AC3E}">
        <p14:creationId xmlns:p14="http://schemas.microsoft.com/office/powerpoint/2010/main" val="12492364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27715D-418C-45D4-9D11-2FC77C4EE81B}"/>
              </a:ext>
            </a:extLst>
          </p:cNvPr>
          <p:cNvSpPr>
            <a:spLocks noGrp="1"/>
          </p:cNvSpPr>
          <p:nvPr>
            <p:ph type="title"/>
          </p:nvPr>
        </p:nvSpPr>
        <p:spPr>
          <a:xfrm>
            <a:off x="1077362" y="720434"/>
            <a:ext cx="9950103" cy="703920"/>
          </a:xfrm>
        </p:spPr>
        <p:txBody>
          <a:bodyPr>
            <a:normAutofit/>
          </a:bodyPr>
          <a:lstStyle/>
          <a:p>
            <a:r>
              <a:rPr lang="it-IT" sz="3600" dirty="0"/>
              <a:t>Maschere facciali: vantaggi e svantaggi</a:t>
            </a:r>
          </a:p>
        </p:txBody>
      </p:sp>
      <p:graphicFrame>
        <p:nvGraphicFramePr>
          <p:cNvPr id="4" name="Tabella 4">
            <a:extLst>
              <a:ext uri="{FF2B5EF4-FFF2-40B4-BE49-F238E27FC236}">
                <a16:creationId xmlns:a16="http://schemas.microsoft.com/office/drawing/2014/main" id="{285999D7-850F-420F-8853-6C752F5664AE}"/>
              </a:ext>
            </a:extLst>
          </p:cNvPr>
          <p:cNvGraphicFramePr>
            <a:graphicFrameLocks noGrp="1"/>
          </p:cNvGraphicFramePr>
          <p:nvPr>
            <p:ph idx="1"/>
            <p:extLst>
              <p:ext uri="{D42A27DB-BD31-4B8C-83A1-F6EECF244321}">
                <p14:modId xmlns:p14="http://schemas.microsoft.com/office/powerpoint/2010/main" val="53356678"/>
              </p:ext>
            </p:extLst>
          </p:nvPr>
        </p:nvGraphicFramePr>
        <p:xfrm>
          <a:off x="1366113" y="1934309"/>
          <a:ext cx="9372600" cy="4203257"/>
        </p:xfrm>
        <a:graphic>
          <a:graphicData uri="http://schemas.openxmlformats.org/drawingml/2006/table">
            <a:tbl>
              <a:tblPr firstRow="1" bandRow="1">
                <a:tableStyleId>{00A15C55-8517-42AA-B614-E9B94910E393}</a:tableStyleId>
              </a:tblPr>
              <a:tblGrid>
                <a:gridCol w="4712677">
                  <a:extLst>
                    <a:ext uri="{9D8B030D-6E8A-4147-A177-3AD203B41FA5}">
                      <a16:colId xmlns:a16="http://schemas.microsoft.com/office/drawing/2014/main" val="836575026"/>
                    </a:ext>
                  </a:extLst>
                </a:gridCol>
                <a:gridCol w="4659923">
                  <a:extLst>
                    <a:ext uri="{9D8B030D-6E8A-4147-A177-3AD203B41FA5}">
                      <a16:colId xmlns:a16="http://schemas.microsoft.com/office/drawing/2014/main" val="1348946322"/>
                    </a:ext>
                  </a:extLst>
                </a:gridCol>
              </a:tblGrid>
              <a:tr h="889384">
                <a:tc>
                  <a:txBody>
                    <a:bodyPr/>
                    <a:lstStyle/>
                    <a:p>
                      <a:r>
                        <a:rPr lang="it-IT" dirty="0"/>
                        <a:t>Vantaggi</a:t>
                      </a:r>
                    </a:p>
                  </a:txBody>
                  <a:tcPr/>
                </a:tc>
                <a:tc>
                  <a:txBody>
                    <a:bodyPr/>
                    <a:lstStyle/>
                    <a:p>
                      <a:r>
                        <a:rPr lang="it-IT" dirty="0"/>
                        <a:t>Svantaggi</a:t>
                      </a:r>
                    </a:p>
                  </a:txBody>
                  <a:tcPr/>
                </a:tc>
                <a:extLst>
                  <a:ext uri="{0D108BD9-81ED-4DB2-BD59-A6C34878D82A}">
                    <a16:rowId xmlns:a16="http://schemas.microsoft.com/office/drawing/2014/main" val="1573279465"/>
                  </a:ext>
                </a:extLst>
              </a:tr>
              <a:tr h="889384">
                <a:tc>
                  <a:txBody>
                    <a:bodyPr/>
                    <a:lstStyle/>
                    <a:p>
                      <a:r>
                        <a:rPr lang="it-IT" dirty="0"/>
                        <a:t>Economica</a:t>
                      </a:r>
                    </a:p>
                  </a:txBody>
                  <a:tcPr/>
                </a:tc>
                <a:tc>
                  <a:txBody>
                    <a:bodyPr/>
                    <a:lstStyle/>
                    <a:p>
                      <a:r>
                        <a:rPr lang="it-IT" dirty="0"/>
                        <a:t>Elevato rischio di </a:t>
                      </a:r>
                      <a:r>
                        <a:rPr lang="it-IT" dirty="0" err="1"/>
                        <a:t>rebreathing</a:t>
                      </a:r>
                      <a:r>
                        <a:rPr lang="it-IT" dirty="0"/>
                        <a:t> di CO2 a bassi flussi</a:t>
                      </a:r>
                    </a:p>
                  </a:txBody>
                  <a:tcPr/>
                </a:tc>
                <a:extLst>
                  <a:ext uri="{0D108BD9-81ED-4DB2-BD59-A6C34878D82A}">
                    <a16:rowId xmlns:a16="http://schemas.microsoft.com/office/drawing/2014/main" val="1350352423"/>
                  </a:ext>
                </a:extLst>
              </a:tr>
              <a:tr h="889384">
                <a:tc>
                  <a:txBody>
                    <a:bodyPr/>
                    <a:lstStyle/>
                    <a:p>
                      <a:r>
                        <a:rPr lang="it-IT" dirty="0"/>
                        <a:t>Assenza di perdite aeree dalla bocca</a:t>
                      </a:r>
                    </a:p>
                  </a:txBody>
                  <a:tcPr/>
                </a:tc>
                <a:tc>
                  <a:txBody>
                    <a:bodyPr/>
                    <a:lstStyle/>
                    <a:p>
                      <a:r>
                        <a:rPr lang="it-IT" dirty="0"/>
                        <a:t>Ingombranti e poco confortevoli</a:t>
                      </a:r>
                    </a:p>
                  </a:txBody>
                  <a:tcPr/>
                </a:tc>
                <a:extLst>
                  <a:ext uri="{0D108BD9-81ED-4DB2-BD59-A6C34878D82A}">
                    <a16:rowId xmlns:a16="http://schemas.microsoft.com/office/drawing/2014/main" val="2919569714"/>
                  </a:ext>
                </a:extLst>
              </a:tr>
              <a:tr h="1535105">
                <a:tc>
                  <a:txBody>
                    <a:bodyPr/>
                    <a:lstStyle/>
                    <a:p>
                      <a:r>
                        <a:rPr lang="it-IT" dirty="0"/>
                        <a:t>Valida alternativa alle cannule nasali</a:t>
                      </a:r>
                    </a:p>
                  </a:txBody>
                  <a:tcPr/>
                </a:tc>
                <a:tc>
                  <a:txBody>
                    <a:bodyPr/>
                    <a:lstStyle/>
                    <a:p>
                      <a:r>
                        <a:rPr lang="it-IT" dirty="0"/>
                        <a:t>Quantità di ossigeno non ben misurabile</a:t>
                      </a:r>
                    </a:p>
                  </a:txBody>
                  <a:tcPr/>
                </a:tc>
                <a:extLst>
                  <a:ext uri="{0D108BD9-81ED-4DB2-BD59-A6C34878D82A}">
                    <a16:rowId xmlns:a16="http://schemas.microsoft.com/office/drawing/2014/main" val="4194532844"/>
                  </a:ext>
                </a:extLst>
              </a:tr>
            </a:tbl>
          </a:graphicData>
        </a:graphic>
      </p:graphicFrame>
    </p:spTree>
    <p:extLst>
      <p:ext uri="{BB962C8B-B14F-4D97-AF65-F5344CB8AC3E}">
        <p14:creationId xmlns:p14="http://schemas.microsoft.com/office/powerpoint/2010/main" val="9474281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96D420-4F9B-46B6-B983-8D27F924F5ED}"/>
              </a:ext>
            </a:extLst>
          </p:cNvPr>
          <p:cNvSpPr>
            <a:spLocks noGrp="1"/>
          </p:cNvSpPr>
          <p:nvPr>
            <p:ph type="title"/>
          </p:nvPr>
        </p:nvSpPr>
        <p:spPr>
          <a:xfrm>
            <a:off x="1077362" y="720434"/>
            <a:ext cx="9950103" cy="457735"/>
          </a:xfrm>
        </p:spPr>
        <p:txBody>
          <a:bodyPr>
            <a:noAutofit/>
          </a:bodyPr>
          <a:lstStyle/>
          <a:p>
            <a:r>
              <a:rPr lang="it-IT" dirty="0"/>
              <a:t>Machere con reservoir</a:t>
            </a:r>
          </a:p>
        </p:txBody>
      </p:sp>
      <p:sp>
        <p:nvSpPr>
          <p:cNvPr id="3" name="Segnaposto contenuto 2">
            <a:extLst>
              <a:ext uri="{FF2B5EF4-FFF2-40B4-BE49-F238E27FC236}">
                <a16:creationId xmlns:a16="http://schemas.microsoft.com/office/drawing/2014/main" id="{51E80DF6-88A3-42D8-925A-705447E2652C}"/>
              </a:ext>
            </a:extLst>
          </p:cNvPr>
          <p:cNvSpPr>
            <a:spLocks noGrp="1"/>
          </p:cNvSpPr>
          <p:nvPr>
            <p:ph idx="1"/>
          </p:nvPr>
        </p:nvSpPr>
        <p:spPr>
          <a:xfrm>
            <a:off x="1077362" y="1846384"/>
            <a:ext cx="9950103" cy="4094445"/>
          </a:xfrm>
        </p:spPr>
        <p:txBody>
          <a:bodyPr>
            <a:noAutofit/>
          </a:bodyPr>
          <a:lstStyle/>
          <a:p>
            <a:r>
              <a:rPr lang="it-IT" sz="2400" dirty="0"/>
              <a:t>Sono maschere da usare in emergenza, alla maschera è collegato un sacchetto che si riempie con l’alto flusso di ossigeno e da cui il paziente respira ossigeno quasi puro, si arriva a una FiO2-percentuale di ossigeno erogata- pari al 90% se la maschera è ben adesa e il flusso è sufficiente a gonfiare bene il reservoir, da 8-10l/min in su. Non va utilizzato sotto i 6l/min per il pericolo di </a:t>
            </a:r>
            <a:r>
              <a:rPr lang="it-IT" sz="2400" dirty="0" err="1"/>
              <a:t>rebreathing</a:t>
            </a:r>
            <a:r>
              <a:rPr lang="it-IT" sz="2400" dirty="0"/>
              <a:t>, ovvero quando il flusso non è sufficiente a «lavare via» dalla maschera la CO2 che il paziente continua a produrre</a:t>
            </a:r>
          </a:p>
        </p:txBody>
      </p:sp>
    </p:spTree>
    <p:extLst>
      <p:ext uri="{BB962C8B-B14F-4D97-AF65-F5344CB8AC3E}">
        <p14:creationId xmlns:p14="http://schemas.microsoft.com/office/powerpoint/2010/main" val="5505025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B7158F65-C824-4445-9D73-C892529443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5342" y="0"/>
            <a:ext cx="7197213" cy="6858000"/>
          </a:xfrm>
          <a:prstGeom prst="rect">
            <a:avLst/>
          </a:prstGeom>
        </p:spPr>
      </p:pic>
    </p:spTree>
    <p:extLst>
      <p:ext uri="{BB962C8B-B14F-4D97-AF65-F5344CB8AC3E}">
        <p14:creationId xmlns:p14="http://schemas.microsoft.com/office/powerpoint/2010/main" val="36538964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80F7DF-6DEA-46FD-BB45-DBAEA9F738D2}"/>
              </a:ext>
            </a:extLst>
          </p:cNvPr>
          <p:cNvSpPr>
            <a:spLocks noGrp="1"/>
          </p:cNvSpPr>
          <p:nvPr>
            <p:ph type="title" idx="4294967295"/>
          </p:nvPr>
        </p:nvSpPr>
        <p:spPr>
          <a:xfrm>
            <a:off x="321621" y="333375"/>
            <a:ext cx="9948863" cy="581025"/>
          </a:xfrm>
        </p:spPr>
        <p:txBody>
          <a:bodyPr>
            <a:noAutofit/>
          </a:bodyPr>
          <a:lstStyle/>
          <a:p>
            <a:r>
              <a:rPr lang="it-IT" sz="3600" dirty="0"/>
              <a:t>Maschera di Venturi</a:t>
            </a:r>
          </a:p>
        </p:txBody>
      </p:sp>
      <p:sp>
        <p:nvSpPr>
          <p:cNvPr id="3" name="Segnaposto contenuto 2">
            <a:extLst>
              <a:ext uri="{FF2B5EF4-FFF2-40B4-BE49-F238E27FC236}">
                <a16:creationId xmlns:a16="http://schemas.microsoft.com/office/drawing/2014/main" id="{2E605853-939D-4080-AF3C-FC3DB0957FE3}"/>
              </a:ext>
            </a:extLst>
          </p:cNvPr>
          <p:cNvSpPr>
            <a:spLocks noGrp="1"/>
          </p:cNvSpPr>
          <p:nvPr>
            <p:ph idx="4294967295"/>
          </p:nvPr>
        </p:nvSpPr>
        <p:spPr>
          <a:xfrm>
            <a:off x="321621" y="1038225"/>
            <a:ext cx="9948863" cy="5486400"/>
          </a:xfrm>
        </p:spPr>
        <p:txBody>
          <a:bodyPr>
            <a:normAutofit/>
          </a:bodyPr>
          <a:lstStyle/>
          <a:p>
            <a:r>
              <a:rPr lang="it-IT" sz="2400" dirty="0"/>
              <a:t>Le maschere di  Venturi o </a:t>
            </a:r>
            <a:r>
              <a:rPr lang="it-IT" sz="2400" dirty="0" err="1"/>
              <a:t>Ventimask</a:t>
            </a:r>
            <a:r>
              <a:rPr lang="it-IT" sz="2400" dirty="0"/>
              <a:t> permettono la somministrazione  di ossigeno a concentrazioni fisse e stabilite. Le maschere di Venturi, anche a flussi elevati. Consentono di mantenere un rapporto costante tra ossigeno e aria ambiente.</a:t>
            </a:r>
          </a:p>
        </p:txBody>
      </p:sp>
      <p:pic>
        <p:nvPicPr>
          <p:cNvPr id="5" name="Immagine 4" descr="Immagine che contiene parete, interni, bottiglia&#10;&#10;Descrizione generata automaticamente">
            <a:extLst>
              <a:ext uri="{FF2B5EF4-FFF2-40B4-BE49-F238E27FC236}">
                <a16:creationId xmlns:a16="http://schemas.microsoft.com/office/drawing/2014/main" id="{7C8B6B06-E163-4530-8FAD-51CED0431F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3137" y="2883878"/>
            <a:ext cx="6105832" cy="3974122"/>
          </a:xfrm>
          <a:prstGeom prst="rect">
            <a:avLst/>
          </a:prstGeom>
        </p:spPr>
      </p:pic>
    </p:spTree>
    <p:extLst>
      <p:ext uri="{BB962C8B-B14F-4D97-AF65-F5344CB8AC3E}">
        <p14:creationId xmlns:p14="http://schemas.microsoft.com/office/powerpoint/2010/main" val="10556787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testo&#10;&#10;Descrizione generata automaticamente">
            <a:extLst>
              <a:ext uri="{FF2B5EF4-FFF2-40B4-BE49-F238E27FC236}">
                <a16:creationId xmlns:a16="http://schemas.microsoft.com/office/drawing/2014/main" id="{AE902EB2-BA7A-43CB-AAD1-9F638D4166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032" y="0"/>
            <a:ext cx="10357338" cy="6349229"/>
          </a:xfrm>
          <a:prstGeom prst="rect">
            <a:avLst/>
          </a:prstGeom>
        </p:spPr>
      </p:pic>
    </p:spTree>
    <p:extLst>
      <p:ext uri="{BB962C8B-B14F-4D97-AF65-F5344CB8AC3E}">
        <p14:creationId xmlns:p14="http://schemas.microsoft.com/office/powerpoint/2010/main" val="26147801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tavolo&#10;&#10;Descrizione generata automaticamente">
            <a:extLst>
              <a:ext uri="{FF2B5EF4-FFF2-40B4-BE49-F238E27FC236}">
                <a16:creationId xmlns:a16="http://schemas.microsoft.com/office/drawing/2014/main" id="{F9BE7F26-87C3-44DF-8DFE-579E4C5831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Tree>
    <p:extLst>
      <p:ext uri="{BB962C8B-B14F-4D97-AF65-F5344CB8AC3E}">
        <p14:creationId xmlns:p14="http://schemas.microsoft.com/office/powerpoint/2010/main" val="18530048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986A59-A51C-4B65-B600-9792528C33D9}"/>
              </a:ext>
            </a:extLst>
          </p:cNvPr>
          <p:cNvSpPr>
            <a:spLocks noGrp="1"/>
          </p:cNvSpPr>
          <p:nvPr>
            <p:ph type="title"/>
          </p:nvPr>
        </p:nvSpPr>
        <p:spPr>
          <a:xfrm>
            <a:off x="1077362" y="720434"/>
            <a:ext cx="9950103" cy="827012"/>
          </a:xfrm>
        </p:spPr>
        <p:txBody>
          <a:bodyPr>
            <a:normAutofit fontScale="90000"/>
          </a:bodyPr>
          <a:lstStyle/>
          <a:p>
            <a:r>
              <a:rPr lang="it-IT" sz="4000" dirty="0">
                <a:solidFill>
                  <a:srgbClr val="FF0000"/>
                </a:solidFill>
              </a:rPr>
              <a:t>Attenzione</a:t>
            </a:r>
            <a:r>
              <a:rPr lang="it-IT" sz="4800" dirty="0">
                <a:solidFill>
                  <a:srgbClr val="FF0000"/>
                </a:solidFill>
              </a:rPr>
              <a:t> !!!</a:t>
            </a:r>
          </a:p>
        </p:txBody>
      </p:sp>
      <p:sp>
        <p:nvSpPr>
          <p:cNvPr id="3" name="Segnaposto contenuto 2">
            <a:extLst>
              <a:ext uri="{FF2B5EF4-FFF2-40B4-BE49-F238E27FC236}">
                <a16:creationId xmlns:a16="http://schemas.microsoft.com/office/drawing/2014/main" id="{2D8837CB-9B04-4BD6-AAAF-DCCBF83507BA}"/>
              </a:ext>
            </a:extLst>
          </p:cNvPr>
          <p:cNvSpPr>
            <a:spLocks noGrp="1"/>
          </p:cNvSpPr>
          <p:nvPr>
            <p:ph idx="1"/>
          </p:nvPr>
        </p:nvSpPr>
        <p:spPr/>
        <p:txBody>
          <a:bodyPr>
            <a:normAutofit/>
          </a:bodyPr>
          <a:lstStyle/>
          <a:p>
            <a:r>
              <a:rPr lang="it-IT" sz="2400" dirty="0"/>
              <a:t>La valvola non deve essere coperta ne’ dalle mani ne ’dalle coperte</a:t>
            </a:r>
          </a:p>
          <a:p>
            <a:r>
              <a:rPr lang="it-IT" sz="2400" dirty="0"/>
              <a:t>La maschera va posizionata correttamente evitando sfiati ai bordi</a:t>
            </a:r>
          </a:p>
          <a:p>
            <a:r>
              <a:rPr lang="it-IT" sz="2400" dirty="0"/>
              <a:t>Controllare il fissaggio dei raccordi  allo scopo di evitare perdite e controllare che non vi siano punti di clampaggio</a:t>
            </a:r>
          </a:p>
          <a:p>
            <a:r>
              <a:rPr lang="it-IT" sz="2400" dirty="0"/>
              <a:t>Posizionare correttamente l’elastico e variare la sua posizione per evitare la formazione di lesioni da pressione.</a:t>
            </a:r>
          </a:p>
        </p:txBody>
      </p:sp>
    </p:spTree>
    <p:extLst>
      <p:ext uri="{BB962C8B-B14F-4D97-AF65-F5344CB8AC3E}">
        <p14:creationId xmlns:p14="http://schemas.microsoft.com/office/powerpoint/2010/main" val="30880930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FC8639C6-A3AE-42C4-BC8B-926884269DB5}"/>
              </a:ext>
            </a:extLst>
          </p:cNvPr>
          <p:cNvSpPr txBox="1"/>
          <p:nvPr/>
        </p:nvSpPr>
        <p:spPr>
          <a:xfrm>
            <a:off x="668216" y="920621"/>
            <a:ext cx="10075984" cy="4324261"/>
          </a:xfrm>
          <a:prstGeom prst="rect">
            <a:avLst/>
          </a:prstGeom>
          <a:noFill/>
          <a:ln>
            <a:noFill/>
          </a:ln>
        </p:spPr>
        <p:txBody>
          <a:bodyPr wrap="square" rtlCol="0">
            <a:spAutoFit/>
          </a:bodyPr>
          <a:lstStyle/>
          <a:p>
            <a:r>
              <a:rPr lang="it-IT" sz="3600" b="1" dirty="0">
                <a:solidFill>
                  <a:srgbClr val="FF0000"/>
                </a:solidFill>
                <a:latin typeface="+mj-lt"/>
              </a:rPr>
              <a:t>Peculiarità</a:t>
            </a:r>
            <a:endParaRPr lang="it-IT" sz="4300" b="1" dirty="0">
              <a:solidFill>
                <a:srgbClr val="FF0000"/>
              </a:solidFill>
              <a:latin typeface="+mj-lt"/>
            </a:endParaRPr>
          </a:p>
          <a:p>
            <a:endParaRPr lang="it-IT" sz="3200" b="1" dirty="0">
              <a:solidFill>
                <a:srgbClr val="FF0000"/>
              </a:solidFill>
            </a:endParaRPr>
          </a:p>
          <a:p>
            <a:endParaRPr lang="it-IT" sz="3200" b="1" dirty="0">
              <a:solidFill>
                <a:srgbClr val="FF0000"/>
              </a:solidFill>
            </a:endParaRPr>
          </a:p>
          <a:p>
            <a:r>
              <a:rPr lang="it-IT" sz="2800" dirty="0"/>
              <a:t>E’ possibile stabilire la FiO2,essendo dotate di Raccordi colorati che vengono interposti tra la maschera e il circuito. Cambiando la valvola cambia la quantità di ossigeno erogata- Importante è seguire le istruzioni del produttore che indicano a quanti litri al minuto va regolato il flussimetro per garantire una determinata concentrazione di O2.</a:t>
            </a:r>
          </a:p>
        </p:txBody>
      </p:sp>
    </p:spTree>
    <p:extLst>
      <p:ext uri="{BB962C8B-B14F-4D97-AF65-F5344CB8AC3E}">
        <p14:creationId xmlns:p14="http://schemas.microsoft.com/office/powerpoint/2010/main" val="23969738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BAC9DEDD-7FC5-46C0-AF57-6A37F3DA95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 y="1"/>
            <a:ext cx="12182475" cy="6858000"/>
          </a:xfrm>
          <a:prstGeom prst="rect">
            <a:avLst/>
          </a:prstGeom>
        </p:spPr>
      </p:pic>
    </p:spTree>
    <p:extLst>
      <p:ext uri="{BB962C8B-B14F-4D97-AF65-F5344CB8AC3E}">
        <p14:creationId xmlns:p14="http://schemas.microsoft.com/office/powerpoint/2010/main" val="17777078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327929-54D8-4BCD-8793-4EB84D829D78}"/>
              </a:ext>
            </a:extLst>
          </p:cNvPr>
          <p:cNvSpPr>
            <a:spLocks noGrp="1"/>
          </p:cNvSpPr>
          <p:nvPr>
            <p:ph type="title"/>
          </p:nvPr>
        </p:nvSpPr>
        <p:spPr>
          <a:xfrm>
            <a:off x="1077362" y="522514"/>
            <a:ext cx="9950103" cy="1904802"/>
          </a:xfrm>
        </p:spPr>
        <p:txBody>
          <a:bodyPr>
            <a:normAutofit fontScale="90000"/>
          </a:bodyPr>
          <a:lstStyle/>
          <a:p>
            <a:r>
              <a:rPr lang="it-IT" dirty="0"/>
              <a:t>L’ossigeno sotto pressione  passa attraverso un  orifizio ristretto generando una corrente ad alta velocità che attira all’interno una proporzione costante di aria ambiente.</a:t>
            </a:r>
          </a:p>
        </p:txBody>
      </p:sp>
      <p:pic>
        <p:nvPicPr>
          <p:cNvPr id="7" name="Segnaposto contenuto 6">
            <a:extLst>
              <a:ext uri="{FF2B5EF4-FFF2-40B4-BE49-F238E27FC236}">
                <a16:creationId xmlns:a16="http://schemas.microsoft.com/office/drawing/2014/main" id="{E204B20A-B0A9-4199-9E50-F6B0F01128A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54215" y="2655888"/>
            <a:ext cx="5440220" cy="4080166"/>
          </a:xfrm>
        </p:spPr>
      </p:pic>
    </p:spTree>
    <p:extLst>
      <p:ext uri="{BB962C8B-B14F-4D97-AF65-F5344CB8AC3E}">
        <p14:creationId xmlns:p14="http://schemas.microsoft.com/office/powerpoint/2010/main" val="23958813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EAF8A6-05B3-41BF-B235-8B5B5C329ACA}"/>
              </a:ext>
            </a:extLst>
          </p:cNvPr>
          <p:cNvSpPr>
            <a:spLocks noGrp="1"/>
          </p:cNvSpPr>
          <p:nvPr>
            <p:ph type="title"/>
          </p:nvPr>
        </p:nvSpPr>
        <p:spPr>
          <a:xfrm>
            <a:off x="1077362" y="720434"/>
            <a:ext cx="9950103" cy="756674"/>
          </a:xfrm>
        </p:spPr>
        <p:txBody>
          <a:bodyPr>
            <a:normAutofit/>
          </a:bodyPr>
          <a:lstStyle/>
          <a:p>
            <a:r>
              <a:rPr lang="it-IT" sz="3600" dirty="0" err="1"/>
              <a:t>Ventimask</a:t>
            </a:r>
            <a:r>
              <a:rPr lang="it-IT" sz="3600" dirty="0"/>
              <a:t>: vantaggi e svantaggi</a:t>
            </a:r>
          </a:p>
        </p:txBody>
      </p:sp>
      <p:graphicFrame>
        <p:nvGraphicFramePr>
          <p:cNvPr id="4" name="Tabella 4">
            <a:extLst>
              <a:ext uri="{FF2B5EF4-FFF2-40B4-BE49-F238E27FC236}">
                <a16:creationId xmlns:a16="http://schemas.microsoft.com/office/drawing/2014/main" id="{2DBE3058-11DD-43A7-BF61-027E31AD08D7}"/>
              </a:ext>
            </a:extLst>
          </p:cNvPr>
          <p:cNvGraphicFramePr>
            <a:graphicFrameLocks noGrp="1"/>
          </p:cNvGraphicFramePr>
          <p:nvPr>
            <p:ph idx="1"/>
            <p:extLst>
              <p:ext uri="{D42A27DB-BD31-4B8C-83A1-F6EECF244321}">
                <p14:modId xmlns:p14="http://schemas.microsoft.com/office/powerpoint/2010/main" val="3122833974"/>
              </p:ext>
            </p:extLst>
          </p:nvPr>
        </p:nvGraphicFramePr>
        <p:xfrm>
          <a:off x="1077913" y="2022231"/>
          <a:ext cx="9948862" cy="3886200"/>
        </p:xfrm>
        <a:graphic>
          <a:graphicData uri="http://schemas.openxmlformats.org/drawingml/2006/table">
            <a:tbl>
              <a:tblPr firstRow="1" bandRow="1">
                <a:tableStyleId>{00A15C55-8517-42AA-B614-E9B94910E393}</a:tableStyleId>
              </a:tblPr>
              <a:tblGrid>
                <a:gridCol w="4974431">
                  <a:extLst>
                    <a:ext uri="{9D8B030D-6E8A-4147-A177-3AD203B41FA5}">
                      <a16:colId xmlns:a16="http://schemas.microsoft.com/office/drawing/2014/main" val="1975497676"/>
                    </a:ext>
                  </a:extLst>
                </a:gridCol>
                <a:gridCol w="4974431">
                  <a:extLst>
                    <a:ext uri="{9D8B030D-6E8A-4147-A177-3AD203B41FA5}">
                      <a16:colId xmlns:a16="http://schemas.microsoft.com/office/drawing/2014/main" val="1630400267"/>
                    </a:ext>
                  </a:extLst>
                </a:gridCol>
              </a:tblGrid>
              <a:tr h="602320">
                <a:tc>
                  <a:txBody>
                    <a:bodyPr/>
                    <a:lstStyle/>
                    <a:p>
                      <a:r>
                        <a:rPr lang="it-IT" dirty="0"/>
                        <a:t>Vantaggi</a:t>
                      </a:r>
                    </a:p>
                  </a:txBody>
                  <a:tcPr/>
                </a:tc>
                <a:tc>
                  <a:txBody>
                    <a:bodyPr/>
                    <a:lstStyle/>
                    <a:p>
                      <a:r>
                        <a:rPr lang="it-IT" dirty="0"/>
                        <a:t>Svantaggi</a:t>
                      </a:r>
                    </a:p>
                  </a:txBody>
                  <a:tcPr/>
                </a:tc>
                <a:extLst>
                  <a:ext uri="{0D108BD9-81ED-4DB2-BD59-A6C34878D82A}">
                    <a16:rowId xmlns:a16="http://schemas.microsoft.com/office/drawing/2014/main" val="193750485"/>
                  </a:ext>
                </a:extLst>
              </a:tr>
              <a:tr h="602320">
                <a:tc>
                  <a:txBody>
                    <a:bodyPr/>
                    <a:lstStyle/>
                    <a:p>
                      <a:r>
                        <a:rPr lang="it-IT" dirty="0"/>
                        <a:t>Concentrazione precisa della FiO2 stabilita</a:t>
                      </a:r>
                    </a:p>
                  </a:txBody>
                  <a:tcPr/>
                </a:tc>
                <a:tc>
                  <a:txBody>
                    <a:bodyPr/>
                    <a:lstStyle/>
                    <a:p>
                      <a:r>
                        <a:rPr lang="it-IT" dirty="0"/>
                        <a:t>Può provocare senso di claustrofobia</a:t>
                      </a:r>
                    </a:p>
                  </a:txBody>
                  <a:tcPr/>
                </a:tc>
                <a:extLst>
                  <a:ext uri="{0D108BD9-81ED-4DB2-BD59-A6C34878D82A}">
                    <a16:rowId xmlns:a16="http://schemas.microsoft.com/office/drawing/2014/main" val="1885209718"/>
                  </a:ext>
                </a:extLst>
              </a:tr>
              <a:tr h="1039620">
                <a:tc>
                  <a:txBody>
                    <a:bodyPr/>
                    <a:lstStyle/>
                    <a:p>
                      <a:r>
                        <a:rPr lang="it-IT" dirty="0"/>
                        <a:t>Non </a:t>
                      </a:r>
                      <a:r>
                        <a:rPr lang="it-IT" dirty="0" err="1"/>
                        <a:t>essica</a:t>
                      </a:r>
                      <a:r>
                        <a:rPr lang="it-IT" dirty="0"/>
                        <a:t> le mucose</a:t>
                      </a:r>
                    </a:p>
                  </a:txBody>
                  <a:tcPr/>
                </a:tc>
                <a:tc>
                  <a:txBody>
                    <a:bodyPr/>
                    <a:lstStyle/>
                    <a:p>
                      <a:r>
                        <a:rPr lang="it-IT" dirty="0"/>
                        <a:t>Limita la persona nell’alimentazione/idratazione</a:t>
                      </a:r>
                    </a:p>
                  </a:txBody>
                  <a:tcPr/>
                </a:tc>
                <a:extLst>
                  <a:ext uri="{0D108BD9-81ED-4DB2-BD59-A6C34878D82A}">
                    <a16:rowId xmlns:a16="http://schemas.microsoft.com/office/drawing/2014/main" val="1283705346"/>
                  </a:ext>
                </a:extLst>
              </a:tr>
              <a:tr h="1039620">
                <a:tc>
                  <a:txBody>
                    <a:bodyPr/>
                    <a:lstStyle/>
                    <a:p>
                      <a:r>
                        <a:rPr lang="it-IT" dirty="0"/>
                        <a:t>Si possono erogare bassi livelli di O2 supplementare</a:t>
                      </a:r>
                    </a:p>
                  </a:txBody>
                  <a:tcPr/>
                </a:tc>
                <a:tc>
                  <a:txBody>
                    <a:bodyPr/>
                    <a:lstStyle/>
                    <a:p>
                      <a:r>
                        <a:rPr lang="it-IT" dirty="0"/>
                        <a:t>Rischio di inalazione in caso di vomito</a:t>
                      </a:r>
                    </a:p>
                  </a:txBody>
                  <a:tcPr/>
                </a:tc>
                <a:extLst>
                  <a:ext uri="{0D108BD9-81ED-4DB2-BD59-A6C34878D82A}">
                    <a16:rowId xmlns:a16="http://schemas.microsoft.com/office/drawing/2014/main" val="2122358306"/>
                  </a:ext>
                </a:extLst>
              </a:tr>
              <a:tr h="602320">
                <a:tc>
                  <a:txBody>
                    <a:bodyPr/>
                    <a:lstStyle/>
                    <a:p>
                      <a:endParaRPr lang="it-IT"/>
                    </a:p>
                  </a:txBody>
                  <a:tcPr/>
                </a:tc>
                <a:tc>
                  <a:txBody>
                    <a:bodyPr/>
                    <a:lstStyle/>
                    <a:p>
                      <a:r>
                        <a:rPr lang="it-IT" dirty="0"/>
                        <a:t>Costosa</a:t>
                      </a:r>
                    </a:p>
                  </a:txBody>
                  <a:tcPr/>
                </a:tc>
                <a:extLst>
                  <a:ext uri="{0D108BD9-81ED-4DB2-BD59-A6C34878D82A}">
                    <a16:rowId xmlns:a16="http://schemas.microsoft.com/office/drawing/2014/main" val="880133420"/>
                  </a:ext>
                </a:extLst>
              </a:tr>
            </a:tbl>
          </a:graphicData>
        </a:graphic>
      </p:graphicFrame>
    </p:spTree>
    <p:extLst>
      <p:ext uri="{BB962C8B-B14F-4D97-AF65-F5344CB8AC3E}">
        <p14:creationId xmlns:p14="http://schemas.microsoft.com/office/powerpoint/2010/main" val="1236027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CA1129-9ACA-4292-B860-70D983D793FB}"/>
              </a:ext>
            </a:extLst>
          </p:cNvPr>
          <p:cNvSpPr>
            <a:spLocks noGrp="1"/>
          </p:cNvSpPr>
          <p:nvPr>
            <p:ph type="title"/>
          </p:nvPr>
        </p:nvSpPr>
        <p:spPr>
          <a:xfrm>
            <a:off x="1077362" y="720434"/>
            <a:ext cx="9950103" cy="686335"/>
          </a:xfrm>
        </p:spPr>
        <p:txBody>
          <a:bodyPr>
            <a:normAutofit fontScale="90000"/>
          </a:bodyPr>
          <a:lstStyle/>
          <a:p>
            <a:r>
              <a:rPr lang="it-IT" sz="3600" dirty="0"/>
              <a:t>Cannule nasali HIGH FLOW</a:t>
            </a:r>
          </a:p>
        </p:txBody>
      </p:sp>
      <p:sp>
        <p:nvSpPr>
          <p:cNvPr id="3" name="Segnaposto contenuto 2">
            <a:extLst>
              <a:ext uri="{FF2B5EF4-FFF2-40B4-BE49-F238E27FC236}">
                <a16:creationId xmlns:a16="http://schemas.microsoft.com/office/drawing/2014/main" id="{E117C3E9-175A-4523-9769-811A6A307972}"/>
              </a:ext>
            </a:extLst>
          </p:cNvPr>
          <p:cNvSpPr>
            <a:spLocks noGrp="1"/>
          </p:cNvSpPr>
          <p:nvPr>
            <p:ph idx="1"/>
          </p:nvPr>
        </p:nvSpPr>
        <p:spPr>
          <a:xfrm>
            <a:off x="1077362" y="2075519"/>
            <a:ext cx="9950103" cy="4062047"/>
          </a:xfrm>
        </p:spPr>
        <p:txBody>
          <a:bodyPr>
            <a:noAutofit/>
          </a:bodyPr>
          <a:lstStyle/>
          <a:p>
            <a:pPr marL="0" indent="0">
              <a:buNone/>
            </a:pPr>
            <a:r>
              <a:rPr lang="it-IT" sz="2000" dirty="0"/>
              <a:t>Fatte di silicone morbido e spesso, di diverse misure compresa la misura pediatrica, vanno poste davanti alle narici del paziente, Lo scopo è erogare una miscela di aria e ossigeno umidificata e riscaldata con una FiO2 regolabile grazie a flussi che arrivano fino a 60l/min. questa modalità di O2 terapia ha il beneficio di ridurre gli spazi morti anatomici, fornire una FiO2 costante e regolabile, garantire una buona umidificazione , ma </a:t>
            </a:r>
            <a:r>
              <a:rPr lang="it-IT" sz="2000" dirty="0" err="1"/>
              <a:t>spt</a:t>
            </a:r>
            <a:r>
              <a:rPr lang="it-IT" sz="2000" dirty="0"/>
              <a:t>. dare un effetto PEEP= una pressione positiva di fine espirazione che recluta gli alveoli migliorando gli scambi gassosi. Si applica di solito a pazienti che respirano autonomamente e che richiedono flussi molto elevati. Si utilizza spesso  in terapia intensiva o sub intensiva perché rappresenta una buona alternativa alla ventilazione non invasiva</a:t>
            </a:r>
            <a:r>
              <a:rPr lang="it-IT" sz="2400" dirty="0"/>
              <a:t>.</a:t>
            </a:r>
          </a:p>
        </p:txBody>
      </p:sp>
    </p:spTree>
    <p:extLst>
      <p:ext uri="{BB962C8B-B14F-4D97-AF65-F5344CB8AC3E}">
        <p14:creationId xmlns:p14="http://schemas.microsoft.com/office/powerpoint/2010/main" val="26646006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6898E74F-19F2-4DEA-8F35-1B602B429E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046" y="281355"/>
            <a:ext cx="10058400" cy="5838092"/>
          </a:xfrm>
          <a:prstGeom prst="rect">
            <a:avLst/>
          </a:prstGeom>
        </p:spPr>
      </p:pic>
    </p:spTree>
    <p:extLst>
      <p:ext uri="{BB962C8B-B14F-4D97-AF65-F5344CB8AC3E}">
        <p14:creationId xmlns:p14="http://schemas.microsoft.com/office/powerpoint/2010/main" val="4064552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persona, interni, neonato, figlio&#10;&#10;Descrizione generata automaticamente">
            <a:extLst>
              <a:ext uri="{FF2B5EF4-FFF2-40B4-BE49-F238E27FC236}">
                <a16:creationId xmlns:a16="http://schemas.microsoft.com/office/drawing/2014/main" id="{2ABB0E77-1B93-431B-A6E2-74556BC64A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0361" y="750093"/>
            <a:ext cx="8751277" cy="5357813"/>
          </a:xfrm>
          <a:prstGeom prst="rect">
            <a:avLst/>
          </a:prstGeom>
        </p:spPr>
      </p:pic>
    </p:spTree>
    <p:extLst>
      <p:ext uri="{BB962C8B-B14F-4D97-AF65-F5344CB8AC3E}">
        <p14:creationId xmlns:p14="http://schemas.microsoft.com/office/powerpoint/2010/main" val="378944914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apparecchio&#10;&#10;Descrizione generata automaticamente">
            <a:extLst>
              <a:ext uri="{FF2B5EF4-FFF2-40B4-BE49-F238E27FC236}">
                <a16:creationId xmlns:a16="http://schemas.microsoft.com/office/drawing/2014/main" id="{7EA0C704-6E84-4D92-B1E0-733CC7EC6B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6291" y="0"/>
            <a:ext cx="4870939" cy="6857999"/>
          </a:xfrm>
          <a:prstGeom prst="rect">
            <a:avLst/>
          </a:prstGeom>
        </p:spPr>
      </p:pic>
    </p:spTree>
    <p:extLst>
      <p:ext uri="{BB962C8B-B14F-4D97-AF65-F5344CB8AC3E}">
        <p14:creationId xmlns:p14="http://schemas.microsoft.com/office/powerpoint/2010/main" val="9995948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72CB7B-3F8E-4743-B029-4B965E0F8164}"/>
              </a:ext>
            </a:extLst>
          </p:cNvPr>
          <p:cNvSpPr>
            <a:spLocks noGrp="1"/>
          </p:cNvSpPr>
          <p:nvPr>
            <p:ph type="title"/>
          </p:nvPr>
        </p:nvSpPr>
        <p:spPr>
          <a:xfrm>
            <a:off x="620162" y="565210"/>
            <a:ext cx="11267038" cy="703920"/>
          </a:xfrm>
        </p:spPr>
        <p:txBody>
          <a:bodyPr>
            <a:noAutofit/>
          </a:bodyPr>
          <a:lstStyle/>
          <a:p>
            <a:r>
              <a:rPr lang="it-IT" sz="3600" dirty="0"/>
              <a:t>Ossigenoterapia attraverso tracheotomia/stomia</a:t>
            </a:r>
          </a:p>
        </p:txBody>
      </p:sp>
      <p:sp>
        <p:nvSpPr>
          <p:cNvPr id="3" name="Segnaposto contenuto 2">
            <a:extLst>
              <a:ext uri="{FF2B5EF4-FFF2-40B4-BE49-F238E27FC236}">
                <a16:creationId xmlns:a16="http://schemas.microsoft.com/office/drawing/2014/main" id="{824272AB-1E1F-4E12-936C-3179FAB3619B}"/>
              </a:ext>
            </a:extLst>
          </p:cNvPr>
          <p:cNvSpPr>
            <a:spLocks noGrp="1"/>
          </p:cNvSpPr>
          <p:nvPr>
            <p:ph idx="1"/>
          </p:nvPr>
        </p:nvSpPr>
        <p:spPr>
          <a:xfrm>
            <a:off x="1120948" y="2075623"/>
            <a:ext cx="9950103" cy="3513514"/>
          </a:xfrm>
        </p:spPr>
        <p:txBody>
          <a:bodyPr>
            <a:normAutofit/>
          </a:bodyPr>
          <a:lstStyle/>
          <a:p>
            <a:r>
              <a:rPr lang="it-IT" sz="2000" dirty="0"/>
              <a:t>Tracheotomia: prevede un’ apertura temporanea della trachea che, se non mantenuta aperta tramite apposite cannule, si richiude spontaneamente in pochi giorni.</a:t>
            </a:r>
          </a:p>
          <a:p>
            <a:r>
              <a:rPr lang="it-IT" sz="2000" dirty="0"/>
              <a:t>Tracheostomia; è una soluzione a lungo termine mediante l’apertura di uno «stoma»(dal greco bocca) definitivo.</a:t>
            </a:r>
          </a:p>
          <a:p>
            <a:r>
              <a:rPr lang="it-IT" sz="2000" dirty="0"/>
              <a:t>Le maschere per tracheotomia sono disponibili in misura per adulti e pediatrica sono dotate di un elastico per il posizionamento adeguato alla testa del paziente. Sono disponibili in lattice o </a:t>
            </a:r>
            <a:r>
              <a:rPr lang="it-IT" sz="2000" dirty="0" err="1"/>
              <a:t>lattex</a:t>
            </a:r>
            <a:r>
              <a:rPr lang="it-IT" sz="2000" dirty="0"/>
              <a:t> free.</a:t>
            </a:r>
          </a:p>
        </p:txBody>
      </p:sp>
    </p:spTree>
    <p:extLst>
      <p:ext uri="{BB962C8B-B14F-4D97-AF65-F5344CB8AC3E}">
        <p14:creationId xmlns:p14="http://schemas.microsoft.com/office/powerpoint/2010/main" val="179399973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interni&#10;&#10;Descrizione generata automaticamente">
            <a:extLst>
              <a:ext uri="{FF2B5EF4-FFF2-40B4-BE49-F238E27FC236}">
                <a16:creationId xmlns:a16="http://schemas.microsoft.com/office/drawing/2014/main" id="{17382F85-8494-4DF3-89B2-9711D40D21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924" y="582561"/>
            <a:ext cx="9910916" cy="5692877"/>
          </a:xfrm>
          <a:prstGeom prst="rect">
            <a:avLst/>
          </a:prstGeom>
        </p:spPr>
      </p:pic>
    </p:spTree>
    <p:extLst>
      <p:ext uri="{BB962C8B-B14F-4D97-AF65-F5344CB8AC3E}">
        <p14:creationId xmlns:p14="http://schemas.microsoft.com/office/powerpoint/2010/main" val="282110683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3AFE4B-5353-4EBC-B7A6-7838F1CC3FCE}"/>
              </a:ext>
            </a:extLst>
          </p:cNvPr>
          <p:cNvSpPr>
            <a:spLocks noGrp="1"/>
          </p:cNvSpPr>
          <p:nvPr>
            <p:ph type="title"/>
          </p:nvPr>
        </p:nvSpPr>
        <p:spPr>
          <a:xfrm>
            <a:off x="1077364" y="720435"/>
            <a:ext cx="4140096" cy="1507375"/>
          </a:xfrm>
        </p:spPr>
        <p:txBody>
          <a:bodyPr>
            <a:normAutofit/>
          </a:bodyPr>
          <a:lstStyle/>
          <a:p>
            <a:pPr>
              <a:lnSpc>
                <a:spcPct val="100000"/>
              </a:lnSpc>
            </a:pPr>
            <a:r>
              <a:rPr lang="it-IT" sz="2200"/>
              <a:t>In caso di pazienti intubati o tracheotomizzati si possono usare anche altri due sistemi per somministrare ossigeno</a:t>
            </a:r>
          </a:p>
        </p:txBody>
      </p:sp>
      <p:sp>
        <p:nvSpPr>
          <p:cNvPr id="3" name="Segnaposto contenuto 2">
            <a:extLst>
              <a:ext uri="{FF2B5EF4-FFF2-40B4-BE49-F238E27FC236}">
                <a16:creationId xmlns:a16="http://schemas.microsoft.com/office/drawing/2014/main" id="{623E4C4C-04F3-44E4-B795-85EA8B8B64EA}"/>
              </a:ext>
            </a:extLst>
          </p:cNvPr>
          <p:cNvSpPr>
            <a:spLocks noGrp="1"/>
          </p:cNvSpPr>
          <p:nvPr>
            <p:ph idx="1"/>
          </p:nvPr>
        </p:nvSpPr>
        <p:spPr>
          <a:xfrm>
            <a:off x="1077364" y="2427316"/>
            <a:ext cx="4140096" cy="3513514"/>
          </a:xfrm>
        </p:spPr>
        <p:txBody>
          <a:bodyPr>
            <a:normAutofit/>
          </a:bodyPr>
          <a:lstStyle/>
          <a:p>
            <a:r>
              <a:rPr lang="it-IT" sz="2000" dirty="0" err="1"/>
              <a:t>Portanaso</a:t>
            </a:r>
            <a:r>
              <a:rPr lang="it-IT" sz="2000" dirty="0"/>
              <a:t> o naso artificiale; sistema di filtraggio e umidificazione da applicare al tubo endotracheale o alla cannula </a:t>
            </a:r>
            <a:r>
              <a:rPr lang="it-IT" sz="2000" dirty="0" err="1"/>
              <a:t>tracheotomica</a:t>
            </a:r>
            <a:r>
              <a:rPr lang="it-IT" sz="2000" dirty="0"/>
              <a:t> e tramite un raccordo è possibile somministrare ossigeno</a:t>
            </a:r>
            <a:r>
              <a:rPr lang="it-IT" dirty="0"/>
              <a:t>.</a:t>
            </a:r>
          </a:p>
        </p:txBody>
      </p:sp>
      <p:pic>
        <p:nvPicPr>
          <p:cNvPr id="5" name="Immagine 4">
            <a:extLst>
              <a:ext uri="{FF2B5EF4-FFF2-40B4-BE49-F238E27FC236}">
                <a16:creationId xmlns:a16="http://schemas.microsoft.com/office/drawing/2014/main" id="{5FC3D14D-7A95-4ED8-A31C-A1F480A08B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6464" y="1034569"/>
            <a:ext cx="4788861" cy="4788861"/>
          </a:xfrm>
          <a:prstGeom prst="rect">
            <a:avLst/>
          </a:prstGeom>
        </p:spPr>
      </p:pic>
    </p:spTree>
    <p:extLst>
      <p:ext uri="{BB962C8B-B14F-4D97-AF65-F5344CB8AC3E}">
        <p14:creationId xmlns:p14="http://schemas.microsoft.com/office/powerpoint/2010/main" val="228001627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29257B-7625-4B17-AB49-0244BBAEE3B4}"/>
              </a:ext>
            </a:extLst>
          </p:cNvPr>
          <p:cNvSpPr>
            <a:spLocks noGrp="1"/>
          </p:cNvSpPr>
          <p:nvPr>
            <p:ph type="title"/>
          </p:nvPr>
        </p:nvSpPr>
        <p:spPr>
          <a:xfrm>
            <a:off x="1077362" y="720434"/>
            <a:ext cx="9950103" cy="735142"/>
          </a:xfrm>
        </p:spPr>
        <p:txBody>
          <a:bodyPr>
            <a:normAutofit/>
          </a:bodyPr>
          <a:lstStyle/>
          <a:p>
            <a:r>
              <a:rPr lang="it-IT" sz="3600" dirty="0"/>
              <a:t>Tubo a T</a:t>
            </a:r>
          </a:p>
        </p:txBody>
      </p:sp>
      <p:sp>
        <p:nvSpPr>
          <p:cNvPr id="3" name="Segnaposto contenuto 2">
            <a:extLst>
              <a:ext uri="{FF2B5EF4-FFF2-40B4-BE49-F238E27FC236}">
                <a16:creationId xmlns:a16="http://schemas.microsoft.com/office/drawing/2014/main" id="{77D9DD25-3E90-4AF2-AF99-D9C25C594A49}"/>
              </a:ext>
            </a:extLst>
          </p:cNvPr>
          <p:cNvSpPr>
            <a:spLocks noGrp="1"/>
          </p:cNvSpPr>
          <p:nvPr>
            <p:ph idx="1"/>
          </p:nvPr>
        </p:nvSpPr>
        <p:spPr>
          <a:xfrm>
            <a:off x="1077362" y="2058039"/>
            <a:ext cx="9950103" cy="3513514"/>
          </a:xfrm>
        </p:spPr>
        <p:txBody>
          <a:bodyPr/>
          <a:lstStyle/>
          <a:p>
            <a:r>
              <a:rPr lang="it-IT" sz="2400" dirty="0"/>
              <a:t>Circuito composto da un tubo corrugato e da un raccordo a T che viene posizionato sul tubo endotracheale o sulla cannula </a:t>
            </a:r>
            <a:r>
              <a:rPr lang="it-IT" sz="2400" dirty="0" err="1"/>
              <a:t>tracheostomica</a:t>
            </a:r>
            <a:r>
              <a:rPr lang="it-IT" sz="2400" dirty="0"/>
              <a:t>, A questo raccordo vanno collegate da una parte la branca inspiratoria che deve essere umidificata e dall’altra la branca espiratoria, costituita da un tubo lungo circa 20 cm. Questa metodica viene spesso utilizzata nello svezzamento (</a:t>
            </a:r>
            <a:r>
              <a:rPr lang="it-IT" sz="2400" dirty="0" err="1"/>
              <a:t>weaning</a:t>
            </a:r>
            <a:r>
              <a:rPr lang="it-IT" sz="2400" dirty="0"/>
              <a:t>) dalla ventilazione meccanica.</a:t>
            </a:r>
          </a:p>
          <a:p>
            <a:endParaRPr lang="it-IT" dirty="0"/>
          </a:p>
        </p:txBody>
      </p:sp>
    </p:spTree>
    <p:extLst>
      <p:ext uri="{BB962C8B-B14F-4D97-AF65-F5344CB8AC3E}">
        <p14:creationId xmlns:p14="http://schemas.microsoft.com/office/powerpoint/2010/main" val="24736996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12F80CBD-89A4-420D-8645-03DF9C857CBE}"/>
              </a:ext>
            </a:extLst>
          </p:cNvPr>
          <p:cNvPicPr>
            <a:picLocks noChangeAspect="1"/>
          </p:cNvPicPr>
          <p:nvPr/>
        </p:nvPicPr>
        <p:blipFill rotWithShape="1">
          <a:blip r:embed="rId2">
            <a:extLst>
              <a:ext uri="{28A0092B-C50C-407E-A947-70E740481C1C}">
                <a14:useLocalDpi xmlns:a14="http://schemas.microsoft.com/office/drawing/2010/main" val="0"/>
              </a:ext>
            </a:extLst>
          </a:blip>
          <a:srcRect l="1543" r="1645" b="-1"/>
          <a:stretch/>
        </p:blipFill>
        <p:spPr>
          <a:xfrm>
            <a:off x="21" y="10"/>
            <a:ext cx="8732748" cy="6857990"/>
          </a:xfrm>
          <a:prstGeom prst="rect">
            <a:avLst/>
          </a:prstGeom>
        </p:spPr>
      </p:pic>
    </p:spTree>
    <p:extLst>
      <p:ext uri="{BB962C8B-B14F-4D97-AF65-F5344CB8AC3E}">
        <p14:creationId xmlns:p14="http://schemas.microsoft.com/office/powerpoint/2010/main" val="247824547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26086AC8-AA77-4251-AA9A-617FD79697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523" y="632080"/>
            <a:ext cx="10445262" cy="5593839"/>
          </a:xfrm>
          <a:prstGeom prst="rect">
            <a:avLst/>
          </a:prstGeom>
        </p:spPr>
      </p:pic>
    </p:spTree>
    <p:extLst>
      <p:ext uri="{BB962C8B-B14F-4D97-AF65-F5344CB8AC3E}">
        <p14:creationId xmlns:p14="http://schemas.microsoft.com/office/powerpoint/2010/main" val="405861310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E1B92F-8986-437A-8D87-57994D59D425}"/>
              </a:ext>
            </a:extLst>
          </p:cNvPr>
          <p:cNvSpPr>
            <a:spLocks noGrp="1"/>
          </p:cNvSpPr>
          <p:nvPr>
            <p:ph type="title"/>
          </p:nvPr>
        </p:nvSpPr>
        <p:spPr>
          <a:xfrm>
            <a:off x="1077362" y="720434"/>
            <a:ext cx="9950103" cy="735142"/>
          </a:xfrm>
        </p:spPr>
        <p:txBody>
          <a:bodyPr>
            <a:normAutofit/>
          </a:bodyPr>
          <a:lstStyle/>
          <a:p>
            <a:r>
              <a:rPr lang="it-IT" sz="3600" dirty="0"/>
              <a:t>L’umidificazione</a:t>
            </a:r>
          </a:p>
        </p:txBody>
      </p:sp>
      <p:sp>
        <p:nvSpPr>
          <p:cNvPr id="3" name="Segnaposto contenuto 2">
            <a:extLst>
              <a:ext uri="{FF2B5EF4-FFF2-40B4-BE49-F238E27FC236}">
                <a16:creationId xmlns:a16="http://schemas.microsoft.com/office/drawing/2014/main" id="{E2642FB7-FBA7-4EDF-B816-928EB2D62BB3}"/>
              </a:ext>
            </a:extLst>
          </p:cNvPr>
          <p:cNvSpPr>
            <a:spLocks noGrp="1"/>
          </p:cNvSpPr>
          <p:nvPr>
            <p:ph idx="1"/>
          </p:nvPr>
        </p:nvSpPr>
        <p:spPr>
          <a:xfrm>
            <a:off x="1077362" y="2145962"/>
            <a:ext cx="9950103" cy="3513514"/>
          </a:xfrm>
        </p:spPr>
        <p:txBody>
          <a:bodyPr>
            <a:normAutofit lnSpcReduction="10000"/>
          </a:bodyPr>
          <a:lstStyle/>
          <a:p>
            <a:r>
              <a:rPr lang="it-IT" sz="2000" dirty="0"/>
              <a:t>In emergenza e a bassissimi flussi (da 0,5 a 3,5l/min) non è strettamente necessaria. Qualora l’ossigenoterapia si deve protrarre  con flussi maggiori di 4l/min  l’umidificazione diventa fondamentale al fine di prevenire danni alle mucose.</a:t>
            </a:r>
          </a:p>
          <a:p>
            <a:r>
              <a:rPr lang="it-IT" sz="2000" dirty="0" err="1"/>
              <a:t>Pre</a:t>
            </a:r>
            <a:r>
              <a:rPr lang="it-IT" sz="2000" dirty="0"/>
              <a:t>-riempito(</a:t>
            </a:r>
            <a:r>
              <a:rPr lang="it-IT" sz="2000" dirty="0" err="1"/>
              <a:t>aquapack</a:t>
            </a:r>
            <a:r>
              <a:rPr lang="it-IT" sz="2000" dirty="0"/>
              <a:t>)</a:t>
            </a:r>
            <a:r>
              <a:rPr lang="it-IT" sz="2000" dirty="0">
                <a:cs typeface="Calibri" panose="020F0502020204030204" pitchFamily="34" charset="0"/>
              </a:rPr>
              <a:t>→ sistema chiuso contenente acqua </a:t>
            </a:r>
            <a:r>
              <a:rPr lang="it-IT" sz="2000" dirty="0" err="1">
                <a:cs typeface="Calibri" panose="020F0502020204030204" pitchFamily="34" charset="0"/>
              </a:rPr>
              <a:t>sterile→garantisce</a:t>
            </a:r>
            <a:r>
              <a:rPr lang="it-IT" sz="2000" dirty="0">
                <a:cs typeface="Calibri" panose="020F0502020204030204" pitchFamily="34" charset="0"/>
              </a:rPr>
              <a:t> un elevato standard igienico e previene le infezioni nosocomiali delle vie respiratorie.</a:t>
            </a:r>
          </a:p>
          <a:p>
            <a:r>
              <a:rPr lang="it-IT" sz="2000" dirty="0">
                <a:cs typeface="Calibri" panose="020F0502020204030204" pitchFamily="34" charset="0"/>
              </a:rPr>
              <a:t>Umidificatore a bolla </a:t>
            </a:r>
            <a:r>
              <a:rPr lang="it-IT" sz="2000" dirty="0" err="1">
                <a:cs typeface="Calibri" panose="020F0502020204030204" pitchFamily="34" charset="0"/>
              </a:rPr>
              <a:t>fredda→si</a:t>
            </a:r>
            <a:r>
              <a:rPr lang="it-IT" sz="2000" dirty="0">
                <a:cs typeface="Calibri" panose="020F0502020204030204" pitchFamily="34" charset="0"/>
              </a:rPr>
              <a:t> usa acqua bidistillata </a:t>
            </a:r>
            <a:r>
              <a:rPr lang="it-IT" sz="2000" dirty="0" err="1">
                <a:cs typeface="Calibri" panose="020F0502020204030204" pitchFamily="34" charset="0"/>
              </a:rPr>
              <a:t>sterile→va</a:t>
            </a:r>
            <a:r>
              <a:rPr lang="it-IT" sz="2000" dirty="0">
                <a:cs typeface="Calibri" panose="020F0502020204030204" pitchFamily="34" charset="0"/>
              </a:rPr>
              <a:t> sostituita ogni giorno NON </a:t>
            </a:r>
            <a:r>
              <a:rPr lang="it-IT" sz="2000" dirty="0" err="1">
                <a:cs typeface="Calibri" panose="020F0502020204030204" pitchFamily="34" charset="0"/>
              </a:rPr>
              <a:t>aggiunta→lavare</a:t>
            </a:r>
            <a:r>
              <a:rPr lang="it-IT" sz="2000" dirty="0">
                <a:cs typeface="Calibri" panose="020F0502020204030204" pitchFamily="34" charset="0"/>
              </a:rPr>
              <a:t> ogni giorno con un normale </a:t>
            </a:r>
            <a:r>
              <a:rPr lang="it-IT" sz="2000" dirty="0" err="1">
                <a:cs typeface="Calibri" panose="020F0502020204030204" pitchFamily="34" charset="0"/>
              </a:rPr>
              <a:t>detergente,sciacquare</a:t>
            </a:r>
            <a:r>
              <a:rPr lang="it-IT" sz="2000" dirty="0">
                <a:cs typeface="Calibri" panose="020F0502020204030204" pitchFamily="34" charset="0"/>
              </a:rPr>
              <a:t>, asciugare e </a:t>
            </a:r>
            <a:r>
              <a:rPr lang="it-IT" sz="2000" dirty="0" err="1">
                <a:cs typeface="Calibri" panose="020F0502020204030204" pitchFamily="34" charset="0"/>
              </a:rPr>
              <a:t>riempire→sostituire</a:t>
            </a:r>
            <a:r>
              <a:rPr lang="it-IT" sz="2000" dirty="0">
                <a:cs typeface="Calibri" panose="020F0502020204030204" pitchFamily="34" charset="0"/>
              </a:rPr>
              <a:t> tra una persona e l’</a:t>
            </a:r>
            <a:r>
              <a:rPr lang="it-IT" sz="2000" dirty="0" err="1">
                <a:cs typeface="Calibri" panose="020F0502020204030204" pitchFamily="34" charset="0"/>
              </a:rPr>
              <a:t>altra→controllare</a:t>
            </a:r>
            <a:r>
              <a:rPr lang="it-IT" sz="2000" dirty="0">
                <a:cs typeface="Calibri" panose="020F0502020204030204" pitchFamily="34" charset="0"/>
              </a:rPr>
              <a:t> che sia ben </a:t>
            </a:r>
            <a:r>
              <a:rPr lang="it-IT" sz="2000" dirty="0" err="1">
                <a:cs typeface="Calibri" panose="020F0502020204030204" pitchFamily="34" charset="0"/>
              </a:rPr>
              <a:t>avvitato→fare</a:t>
            </a:r>
            <a:r>
              <a:rPr lang="it-IT" sz="2000" dirty="0">
                <a:cs typeface="Calibri" panose="020F0502020204030204" pitchFamily="34" charset="0"/>
              </a:rPr>
              <a:t> attenzione al livello di riempimento.</a:t>
            </a:r>
            <a:endParaRPr lang="it-IT" sz="2000" dirty="0"/>
          </a:p>
          <a:p>
            <a:endParaRPr lang="it-IT" dirty="0"/>
          </a:p>
        </p:txBody>
      </p:sp>
    </p:spTree>
    <p:extLst>
      <p:ext uri="{BB962C8B-B14F-4D97-AF65-F5344CB8AC3E}">
        <p14:creationId xmlns:p14="http://schemas.microsoft.com/office/powerpoint/2010/main" val="92219878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testo&#10;&#10;Descrizione generata automaticamente">
            <a:extLst>
              <a:ext uri="{FF2B5EF4-FFF2-40B4-BE49-F238E27FC236}">
                <a16:creationId xmlns:a16="http://schemas.microsoft.com/office/drawing/2014/main" id="{2C90948F-B635-46D5-AF59-031BF73D27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8579"/>
            <a:ext cx="5617029" cy="6242897"/>
          </a:xfrm>
          <a:prstGeom prst="rect">
            <a:avLst/>
          </a:prstGeom>
        </p:spPr>
      </p:pic>
      <p:pic>
        <p:nvPicPr>
          <p:cNvPr id="7" name="Immagine 6" descr="Immagine che contiene testo, accendino&#10;&#10;Descrizione generata automaticamente">
            <a:extLst>
              <a:ext uri="{FF2B5EF4-FFF2-40B4-BE49-F238E27FC236}">
                <a16:creationId xmlns:a16="http://schemas.microsoft.com/office/drawing/2014/main" id="{60B9FC75-7A41-4891-8FD5-51F3AC2B6B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9552" y="921936"/>
            <a:ext cx="5458356" cy="5275385"/>
          </a:xfrm>
          <a:prstGeom prst="rect">
            <a:avLst/>
          </a:prstGeom>
        </p:spPr>
      </p:pic>
    </p:spTree>
    <p:extLst>
      <p:ext uri="{BB962C8B-B14F-4D97-AF65-F5344CB8AC3E}">
        <p14:creationId xmlns:p14="http://schemas.microsoft.com/office/powerpoint/2010/main" val="129162559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9020EB-0F2E-48DB-BE1A-9CAA9F7FFF88}"/>
              </a:ext>
            </a:extLst>
          </p:cNvPr>
          <p:cNvSpPr>
            <a:spLocks noGrp="1"/>
          </p:cNvSpPr>
          <p:nvPr>
            <p:ph type="ctrTitle"/>
          </p:nvPr>
        </p:nvSpPr>
        <p:spPr>
          <a:xfrm>
            <a:off x="1084727" y="1597961"/>
            <a:ext cx="9144000" cy="1567270"/>
          </a:xfrm>
        </p:spPr>
        <p:txBody>
          <a:bodyPr>
            <a:normAutofit/>
          </a:bodyPr>
          <a:lstStyle/>
          <a:p>
            <a:r>
              <a:rPr lang="it-IT" sz="4800" dirty="0"/>
              <a:t>LA TRACHEOASPIRAZIONE</a:t>
            </a:r>
          </a:p>
        </p:txBody>
      </p:sp>
    </p:spTree>
    <p:extLst>
      <p:ext uri="{BB962C8B-B14F-4D97-AF65-F5344CB8AC3E}">
        <p14:creationId xmlns:p14="http://schemas.microsoft.com/office/powerpoint/2010/main" val="254209475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2A01D3-1067-469B-BC50-A9E923C75074}"/>
              </a:ext>
            </a:extLst>
          </p:cNvPr>
          <p:cNvSpPr>
            <a:spLocks noGrp="1"/>
          </p:cNvSpPr>
          <p:nvPr>
            <p:ph type="title"/>
          </p:nvPr>
        </p:nvSpPr>
        <p:spPr>
          <a:xfrm>
            <a:off x="1077361" y="545123"/>
            <a:ext cx="9950103" cy="1073197"/>
          </a:xfrm>
        </p:spPr>
        <p:txBody>
          <a:bodyPr>
            <a:noAutofit/>
          </a:bodyPr>
          <a:lstStyle/>
          <a:p>
            <a:r>
              <a:rPr lang="it-IT" sz="3600" dirty="0"/>
              <a:t>Indicazioni per l’aspirazione delle prime vie aeree</a:t>
            </a:r>
          </a:p>
        </p:txBody>
      </p:sp>
      <p:sp>
        <p:nvSpPr>
          <p:cNvPr id="3" name="Segnaposto contenuto 2">
            <a:extLst>
              <a:ext uri="{FF2B5EF4-FFF2-40B4-BE49-F238E27FC236}">
                <a16:creationId xmlns:a16="http://schemas.microsoft.com/office/drawing/2014/main" id="{9FC1B45E-20F0-4938-9439-A1C90C1542CB}"/>
              </a:ext>
            </a:extLst>
          </p:cNvPr>
          <p:cNvSpPr>
            <a:spLocks noGrp="1"/>
          </p:cNvSpPr>
          <p:nvPr>
            <p:ph idx="1"/>
          </p:nvPr>
        </p:nvSpPr>
        <p:spPr>
          <a:xfrm>
            <a:off x="1077362" y="1969477"/>
            <a:ext cx="9950103" cy="4202723"/>
          </a:xfrm>
        </p:spPr>
        <p:txBody>
          <a:bodyPr>
            <a:normAutofit/>
          </a:bodyPr>
          <a:lstStyle/>
          <a:p>
            <a:r>
              <a:rPr lang="it-IT" sz="2000" dirty="0"/>
              <a:t>L’aspirazione delle prime vie respiratorie è una rimozione meccanica delle secrezioni dell’albero tracheobronchiale per mezzo di una fonte aspirante e di un sondino inserito nelle vie aeree tramite una via naturale come la bocca o il naso, tramite una via artificiale come lo stoma  o le protesi respiratorie. Scopo: mantenere pervie le vie aeree rimuovendo le secrezioni o il materiale estraneo in esse presenti. L’aspirazione oro/naso faringea è indispensabile per tutti i malati che non sono in grado di espellere autonomamente mediante la tosse o l’espettorazione. </a:t>
            </a:r>
          </a:p>
          <a:p>
            <a:r>
              <a:rPr lang="it-IT" sz="2000" dirty="0"/>
              <a:t>Tipologia di malati: pazienti appena operati al torace o all’addome, pazienti con malattie neurologiche o muscolari con il riflesso della tosse alterato, malati in coma, malati intubati</a:t>
            </a:r>
            <a:r>
              <a:rPr lang="it-IT" dirty="0"/>
              <a:t>.</a:t>
            </a:r>
          </a:p>
        </p:txBody>
      </p:sp>
    </p:spTree>
    <p:extLst>
      <p:ext uri="{BB962C8B-B14F-4D97-AF65-F5344CB8AC3E}">
        <p14:creationId xmlns:p14="http://schemas.microsoft.com/office/powerpoint/2010/main" val="350289049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D7351A-06D4-4222-97EE-F0EE986ED321}"/>
              </a:ext>
            </a:extLst>
          </p:cNvPr>
          <p:cNvSpPr>
            <a:spLocks noGrp="1"/>
          </p:cNvSpPr>
          <p:nvPr>
            <p:ph type="title"/>
          </p:nvPr>
        </p:nvSpPr>
        <p:spPr>
          <a:xfrm>
            <a:off x="1077362" y="720434"/>
            <a:ext cx="9950103" cy="651166"/>
          </a:xfrm>
        </p:spPr>
        <p:txBody>
          <a:bodyPr>
            <a:noAutofit/>
          </a:bodyPr>
          <a:lstStyle/>
          <a:p>
            <a:r>
              <a:rPr lang="it-IT" sz="3600" dirty="0"/>
              <a:t>Indicazioni per l’aspirazione:</a:t>
            </a:r>
          </a:p>
        </p:txBody>
      </p:sp>
      <p:sp>
        <p:nvSpPr>
          <p:cNvPr id="3" name="Segnaposto contenuto 2">
            <a:extLst>
              <a:ext uri="{FF2B5EF4-FFF2-40B4-BE49-F238E27FC236}">
                <a16:creationId xmlns:a16="http://schemas.microsoft.com/office/drawing/2014/main" id="{535C7434-4C51-4C6E-B418-56B9EE30830D}"/>
              </a:ext>
            </a:extLst>
          </p:cNvPr>
          <p:cNvSpPr>
            <a:spLocks noGrp="1"/>
          </p:cNvSpPr>
          <p:nvPr>
            <p:ph idx="1"/>
          </p:nvPr>
        </p:nvSpPr>
        <p:spPr>
          <a:xfrm>
            <a:off x="1077362" y="1811215"/>
            <a:ext cx="9950103" cy="4129615"/>
          </a:xfrm>
        </p:spPr>
        <p:txBody>
          <a:bodyPr>
            <a:normAutofit/>
          </a:bodyPr>
          <a:lstStyle/>
          <a:p>
            <a:r>
              <a:rPr lang="it-IT" sz="3200" dirty="0"/>
              <a:t>Riflesso della tosse diminuito</a:t>
            </a:r>
          </a:p>
          <a:p>
            <a:r>
              <a:rPr lang="it-IT" sz="3200" dirty="0"/>
              <a:t>Paziente in coma o semi coma</a:t>
            </a:r>
          </a:p>
          <a:p>
            <a:r>
              <a:rPr lang="it-IT" sz="3200" dirty="0"/>
              <a:t>Presenza di muco denso e ben adeso</a:t>
            </a:r>
          </a:p>
          <a:p>
            <a:r>
              <a:rPr lang="it-IT" sz="3200" dirty="0"/>
              <a:t>Paziente debole debilitato</a:t>
            </a:r>
          </a:p>
          <a:p>
            <a:r>
              <a:rPr lang="it-IT" sz="3200" dirty="0"/>
              <a:t>Funzioni polmonari indebolite</a:t>
            </a:r>
          </a:p>
        </p:txBody>
      </p:sp>
    </p:spTree>
    <p:extLst>
      <p:ext uri="{BB962C8B-B14F-4D97-AF65-F5344CB8AC3E}">
        <p14:creationId xmlns:p14="http://schemas.microsoft.com/office/powerpoint/2010/main" val="383358786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071416-8755-44F1-A97F-FE0C1ED9E8C9}"/>
              </a:ext>
            </a:extLst>
          </p:cNvPr>
          <p:cNvSpPr>
            <a:spLocks noGrp="1"/>
          </p:cNvSpPr>
          <p:nvPr>
            <p:ph type="title"/>
          </p:nvPr>
        </p:nvSpPr>
        <p:spPr>
          <a:xfrm>
            <a:off x="1077362" y="720434"/>
            <a:ext cx="9950103" cy="668751"/>
          </a:xfrm>
        </p:spPr>
        <p:txBody>
          <a:bodyPr>
            <a:normAutofit fontScale="90000"/>
          </a:bodyPr>
          <a:lstStyle/>
          <a:p>
            <a:r>
              <a:rPr lang="it-IT" sz="3600" dirty="0"/>
              <a:t>Materiale occorrente:</a:t>
            </a:r>
          </a:p>
        </p:txBody>
      </p:sp>
      <p:sp>
        <p:nvSpPr>
          <p:cNvPr id="3" name="Segnaposto contenuto 2">
            <a:extLst>
              <a:ext uri="{FF2B5EF4-FFF2-40B4-BE49-F238E27FC236}">
                <a16:creationId xmlns:a16="http://schemas.microsoft.com/office/drawing/2014/main" id="{D9478C2D-F649-4F3E-86FE-C338C3B1DE12}"/>
              </a:ext>
            </a:extLst>
          </p:cNvPr>
          <p:cNvSpPr>
            <a:spLocks noGrp="1"/>
          </p:cNvSpPr>
          <p:nvPr>
            <p:ph idx="1"/>
          </p:nvPr>
        </p:nvSpPr>
        <p:spPr>
          <a:xfrm>
            <a:off x="1077362" y="1811215"/>
            <a:ext cx="9950103" cy="4501662"/>
          </a:xfrm>
        </p:spPr>
        <p:txBody>
          <a:bodyPr>
            <a:normAutofit/>
          </a:bodyPr>
          <a:lstStyle/>
          <a:p>
            <a:r>
              <a:rPr lang="it-IT" sz="2400" dirty="0"/>
              <a:t>Aspiratore portatile</a:t>
            </a:r>
          </a:p>
          <a:p>
            <a:r>
              <a:rPr lang="it-IT" sz="2400" dirty="0"/>
              <a:t>Cateteri per aspirazione monouso di varie misure</a:t>
            </a:r>
          </a:p>
          <a:p>
            <a:r>
              <a:rPr lang="it-IT" sz="2400" dirty="0"/>
              <a:t>Guanti sterili</a:t>
            </a:r>
          </a:p>
          <a:p>
            <a:r>
              <a:rPr lang="it-IT" sz="2400" dirty="0"/>
              <a:t>DPI (camice, mascherina, protezione per gli occhi)</a:t>
            </a:r>
          </a:p>
          <a:p>
            <a:r>
              <a:rPr lang="it-IT" sz="2400" dirty="0"/>
              <a:t>Contenitore per soluzione fisiologica sterile</a:t>
            </a:r>
          </a:p>
          <a:p>
            <a:r>
              <a:rPr lang="it-IT" sz="2400" dirty="0"/>
              <a:t>S.F- riportante la data e l’ora di apertura (gettare dopo 24 ore)</a:t>
            </a:r>
          </a:p>
          <a:p>
            <a:r>
              <a:rPr lang="it-IT" sz="2400" dirty="0"/>
              <a:t>Lubrificante sterile</a:t>
            </a:r>
          </a:p>
        </p:txBody>
      </p:sp>
    </p:spTree>
    <p:extLst>
      <p:ext uri="{BB962C8B-B14F-4D97-AF65-F5344CB8AC3E}">
        <p14:creationId xmlns:p14="http://schemas.microsoft.com/office/powerpoint/2010/main" val="343752902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lavagnabianca&#10;&#10;Descrizione generata automaticamente">
            <a:extLst>
              <a:ext uri="{FF2B5EF4-FFF2-40B4-BE49-F238E27FC236}">
                <a16:creationId xmlns:a16="http://schemas.microsoft.com/office/drawing/2014/main" id="{05BF6A06-569F-45F1-BF16-D08C0C6C14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8697" y="893964"/>
            <a:ext cx="3766062" cy="4267971"/>
          </a:xfrm>
          <a:prstGeom prst="rect">
            <a:avLst/>
          </a:prstGeom>
        </p:spPr>
      </p:pic>
      <p:pic>
        <p:nvPicPr>
          <p:cNvPr id="11" name="Immagine 10" descr="Immagine che contiene strumento&#10;&#10;Descrizione generata automaticamente">
            <a:extLst>
              <a:ext uri="{FF2B5EF4-FFF2-40B4-BE49-F238E27FC236}">
                <a16:creationId xmlns:a16="http://schemas.microsoft.com/office/drawing/2014/main" id="{8886BBBE-5770-4EE4-BBF3-95F32CC90A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0297" y="893964"/>
            <a:ext cx="4513006" cy="4267971"/>
          </a:xfrm>
          <a:prstGeom prst="rect">
            <a:avLst/>
          </a:prstGeom>
        </p:spPr>
      </p:pic>
    </p:spTree>
    <p:extLst>
      <p:ext uri="{BB962C8B-B14F-4D97-AF65-F5344CB8AC3E}">
        <p14:creationId xmlns:p14="http://schemas.microsoft.com/office/powerpoint/2010/main" val="346410782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strumento scrittorio, stazionario, pennarello, penna&#10;&#10;Descrizione generata automaticamente">
            <a:extLst>
              <a:ext uri="{FF2B5EF4-FFF2-40B4-BE49-F238E27FC236}">
                <a16:creationId xmlns:a16="http://schemas.microsoft.com/office/drawing/2014/main" id="{B814D0CA-84A5-47F5-8227-55B82DFEF3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897" y="809625"/>
            <a:ext cx="10099241" cy="5154217"/>
          </a:xfrm>
          <a:prstGeom prst="rect">
            <a:avLst/>
          </a:prstGeom>
        </p:spPr>
      </p:pic>
    </p:spTree>
    <p:extLst>
      <p:ext uri="{BB962C8B-B14F-4D97-AF65-F5344CB8AC3E}">
        <p14:creationId xmlns:p14="http://schemas.microsoft.com/office/powerpoint/2010/main" val="83004450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4D6BBE-CCEC-41A1-AF1A-1D6148B30B24}"/>
              </a:ext>
            </a:extLst>
          </p:cNvPr>
          <p:cNvSpPr>
            <a:spLocks noGrp="1"/>
          </p:cNvSpPr>
          <p:nvPr>
            <p:ph type="title"/>
          </p:nvPr>
        </p:nvSpPr>
        <p:spPr>
          <a:xfrm>
            <a:off x="1077361" y="517557"/>
            <a:ext cx="9950103" cy="809428"/>
          </a:xfrm>
        </p:spPr>
        <p:txBody>
          <a:bodyPr>
            <a:normAutofit/>
          </a:bodyPr>
          <a:lstStyle/>
          <a:p>
            <a:r>
              <a:rPr lang="it-IT" sz="3600" dirty="0"/>
              <a:t>Scala francese o scala di </a:t>
            </a:r>
            <a:r>
              <a:rPr lang="it-IT" sz="3600" dirty="0" err="1"/>
              <a:t>Charriere</a:t>
            </a:r>
            <a:endParaRPr lang="it-IT" sz="3600" dirty="0"/>
          </a:p>
        </p:txBody>
      </p:sp>
      <p:sp>
        <p:nvSpPr>
          <p:cNvPr id="3" name="Segnaposto contenuto 2">
            <a:extLst>
              <a:ext uri="{FF2B5EF4-FFF2-40B4-BE49-F238E27FC236}">
                <a16:creationId xmlns:a16="http://schemas.microsoft.com/office/drawing/2014/main" id="{072BDBB9-E2D8-4386-83A1-C90B8CB9891D}"/>
              </a:ext>
            </a:extLst>
          </p:cNvPr>
          <p:cNvSpPr>
            <a:spLocks noGrp="1"/>
          </p:cNvSpPr>
          <p:nvPr>
            <p:ph idx="1"/>
          </p:nvPr>
        </p:nvSpPr>
        <p:spPr>
          <a:xfrm>
            <a:off x="1077362" y="1758462"/>
            <a:ext cx="9950103" cy="4182368"/>
          </a:xfrm>
        </p:spPr>
        <p:txBody>
          <a:bodyPr>
            <a:normAutofit fontScale="92500"/>
          </a:bodyPr>
          <a:lstStyle/>
          <a:p>
            <a:pPr marL="0" indent="0">
              <a:buNone/>
            </a:pPr>
            <a:r>
              <a:rPr lang="it-IT" sz="2400" dirty="0"/>
              <a:t>E’ un sistema di misura comunemente utilizzato per misurare la dimensione( diametro esterno) di un catetere. Viene spesso abbreviato come </a:t>
            </a:r>
            <a:r>
              <a:rPr lang="it-IT" sz="2400" dirty="0" err="1"/>
              <a:t>Fr</a:t>
            </a:r>
            <a:r>
              <a:rPr lang="it-IT" sz="2400" dirty="0"/>
              <a:t> ; può essere espresso anche come CH o </a:t>
            </a:r>
            <a:r>
              <a:rPr lang="it-IT" sz="2400" dirty="0" err="1"/>
              <a:t>Ch</a:t>
            </a:r>
            <a:r>
              <a:rPr lang="it-IT" sz="2400" dirty="0"/>
              <a:t> ( per </a:t>
            </a:r>
            <a:r>
              <a:rPr lang="it-IT" sz="2400" dirty="0" err="1"/>
              <a:t>Charriere</a:t>
            </a:r>
            <a:r>
              <a:rPr lang="it-IT" sz="2400" dirty="0"/>
              <a:t> il suo inventore).</a:t>
            </a:r>
          </a:p>
          <a:p>
            <a:pPr marL="0" indent="0">
              <a:buNone/>
            </a:pPr>
            <a:r>
              <a:rPr lang="it-IT" sz="2400" dirty="0"/>
              <a:t>1 FR = 0,33 mm e quindi il diametro del catetere in millimetri può essere determinato dividendo per 3 la dimensione in French:</a:t>
            </a:r>
          </a:p>
          <a:p>
            <a:pPr marL="0" indent="0">
              <a:buNone/>
            </a:pPr>
            <a:endParaRPr lang="it-IT" sz="2400" u="sng" dirty="0"/>
          </a:p>
          <a:p>
            <a:pPr marL="0" indent="0">
              <a:buNone/>
            </a:pPr>
            <a:r>
              <a:rPr lang="it-IT" sz="2400" i="1" dirty="0"/>
              <a:t>             </a:t>
            </a:r>
          </a:p>
          <a:p>
            <a:pPr marL="0" indent="0">
              <a:buNone/>
            </a:pPr>
            <a:r>
              <a:rPr lang="it-IT" sz="2400" i="1" dirty="0"/>
              <a:t>Se la  dimensione in French è 9, il diametro è di 3 mm.</a:t>
            </a:r>
          </a:p>
          <a:p>
            <a:pPr marL="0" indent="0">
              <a:buNone/>
            </a:pPr>
            <a:endParaRPr lang="it-IT" sz="2400" i="1" dirty="0"/>
          </a:p>
        </p:txBody>
      </p:sp>
      <mc:AlternateContent xmlns:mc="http://schemas.openxmlformats.org/markup-compatibility/2006" xmlns:a14="http://schemas.microsoft.com/office/drawing/2010/main">
        <mc:Choice Requires="a14">
          <p:sp>
            <p:nvSpPr>
              <p:cNvPr id="4" name="CasellaDiTesto 3">
                <a:extLst>
                  <a:ext uri="{FF2B5EF4-FFF2-40B4-BE49-F238E27FC236}">
                    <a16:creationId xmlns:a16="http://schemas.microsoft.com/office/drawing/2014/main" id="{951073F5-010D-464F-A86D-E8FAC2602B37}"/>
                  </a:ext>
                </a:extLst>
              </p:cNvPr>
              <p:cNvSpPr txBox="1"/>
              <p:nvPr/>
            </p:nvSpPr>
            <p:spPr>
              <a:xfrm>
                <a:off x="1077362" y="4079627"/>
                <a:ext cx="2351638" cy="620298"/>
              </a:xfrm>
              <a:prstGeom prst="rect">
                <a:avLst/>
              </a:prstGeom>
              <a:noFill/>
            </p:spPr>
            <p:txBody>
              <a:bodyPr wrap="square" lIns="0" tIns="0" rIns="0" bIns="0" rtlCol="0">
                <a:spAutoFit/>
              </a:bodyPr>
              <a:lstStyle/>
              <a:p>
                <a:r>
                  <a:rPr lang="it-IT" sz="2800" b="0" dirty="0"/>
                  <a:t>D (mm)=</a:t>
                </a:r>
                <a14:m>
                  <m:oMath xmlns:m="http://schemas.openxmlformats.org/officeDocument/2006/math">
                    <m:f>
                      <m:fPr>
                        <m:ctrlPr>
                          <a:rPr lang="it-IT" sz="2800" b="0" i="1" smtClean="0">
                            <a:latin typeface="Cambria Math" panose="02040503050406030204" pitchFamily="18" charset="0"/>
                          </a:rPr>
                        </m:ctrlPr>
                      </m:fPr>
                      <m:num>
                        <m:r>
                          <a:rPr lang="it-IT" sz="2800" b="0" i="1" smtClean="0">
                            <a:latin typeface="Cambria Math" panose="02040503050406030204" pitchFamily="18" charset="0"/>
                          </a:rPr>
                          <m:t>𝐹𝑅</m:t>
                        </m:r>
                      </m:num>
                      <m:den>
                        <m:r>
                          <a:rPr lang="it-IT" sz="2800" b="0" i="1" smtClean="0">
                            <a:latin typeface="Cambria Math" panose="02040503050406030204" pitchFamily="18" charset="0"/>
                          </a:rPr>
                          <m:t>3</m:t>
                        </m:r>
                      </m:den>
                    </m:f>
                  </m:oMath>
                </a14:m>
                <a:endParaRPr lang="it-IT" sz="2800" dirty="0"/>
              </a:p>
            </p:txBody>
          </p:sp>
        </mc:Choice>
        <mc:Fallback xmlns="">
          <p:sp>
            <p:nvSpPr>
              <p:cNvPr id="4" name="CasellaDiTesto 3">
                <a:extLst>
                  <a:ext uri="{FF2B5EF4-FFF2-40B4-BE49-F238E27FC236}">
                    <a16:creationId xmlns:a16="http://schemas.microsoft.com/office/drawing/2014/main" id="{951073F5-010D-464F-A86D-E8FAC2602B37}"/>
                  </a:ext>
                </a:extLst>
              </p:cNvPr>
              <p:cNvSpPr txBox="1">
                <a:spLocks noRot="1" noChangeAspect="1" noMove="1" noResize="1" noEditPoints="1" noAdjustHandles="1" noChangeArrowheads="1" noChangeShapeType="1" noTextEdit="1"/>
              </p:cNvSpPr>
              <p:nvPr/>
            </p:nvSpPr>
            <p:spPr>
              <a:xfrm>
                <a:off x="1077362" y="4079627"/>
                <a:ext cx="2351638" cy="620298"/>
              </a:xfrm>
              <a:prstGeom prst="rect">
                <a:avLst/>
              </a:prstGeom>
              <a:blipFill>
                <a:blip r:embed="rId2"/>
                <a:stretch>
                  <a:fillRect l="-9326" t="-1961" b="-19608"/>
                </a:stretch>
              </a:blipFill>
            </p:spPr>
            <p:txBody>
              <a:bodyPr/>
              <a:lstStyle/>
              <a:p>
                <a:r>
                  <a:rPr lang="it-IT">
                    <a:noFill/>
                  </a:rPr>
                  <a:t> </a:t>
                </a:r>
              </a:p>
            </p:txBody>
          </p:sp>
        </mc:Fallback>
      </mc:AlternateContent>
    </p:spTree>
    <p:extLst>
      <p:ext uri="{BB962C8B-B14F-4D97-AF65-F5344CB8AC3E}">
        <p14:creationId xmlns:p14="http://schemas.microsoft.com/office/powerpoint/2010/main" val="11504780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F4F2CB-BD34-44D5-8691-1E00DCB1153F}"/>
              </a:ext>
            </a:extLst>
          </p:cNvPr>
          <p:cNvSpPr>
            <a:spLocks noGrp="1"/>
          </p:cNvSpPr>
          <p:nvPr>
            <p:ph type="title"/>
          </p:nvPr>
        </p:nvSpPr>
        <p:spPr>
          <a:xfrm>
            <a:off x="1077361" y="386327"/>
            <a:ext cx="9950103" cy="1507376"/>
          </a:xfrm>
        </p:spPr>
        <p:txBody>
          <a:bodyPr>
            <a:normAutofit/>
          </a:bodyPr>
          <a:lstStyle/>
          <a:p>
            <a:r>
              <a:rPr lang="it-IT" sz="3600" dirty="0"/>
              <a:t>Condizioni morbose di tipo cronico che richiedono l’ossigeno :</a:t>
            </a:r>
          </a:p>
        </p:txBody>
      </p:sp>
      <p:sp>
        <p:nvSpPr>
          <p:cNvPr id="3" name="Segnaposto contenuto 2">
            <a:extLst>
              <a:ext uri="{FF2B5EF4-FFF2-40B4-BE49-F238E27FC236}">
                <a16:creationId xmlns:a16="http://schemas.microsoft.com/office/drawing/2014/main" id="{D9788752-CFFF-41AB-813A-6AB061769F56}"/>
              </a:ext>
            </a:extLst>
          </p:cNvPr>
          <p:cNvSpPr>
            <a:spLocks noGrp="1"/>
          </p:cNvSpPr>
          <p:nvPr>
            <p:ph idx="1"/>
          </p:nvPr>
        </p:nvSpPr>
        <p:spPr/>
        <p:txBody>
          <a:bodyPr>
            <a:normAutofit lnSpcReduction="10000"/>
          </a:bodyPr>
          <a:lstStyle/>
          <a:p>
            <a:r>
              <a:rPr lang="it-IT" dirty="0"/>
              <a:t>BPCO</a:t>
            </a:r>
          </a:p>
          <a:p>
            <a:r>
              <a:rPr lang="it-IT" dirty="0"/>
              <a:t>ASMA</a:t>
            </a:r>
          </a:p>
          <a:p>
            <a:r>
              <a:rPr lang="it-IT" dirty="0"/>
              <a:t>BRONCHIECTASIE</a:t>
            </a:r>
          </a:p>
          <a:p>
            <a:r>
              <a:rPr lang="it-IT" dirty="0"/>
              <a:t>ENFISEMA POLMONARE</a:t>
            </a:r>
          </a:p>
          <a:p>
            <a:r>
              <a:rPr lang="it-IT" dirty="0"/>
              <a:t>FIBROSI POLMONARE E INTERSTIZIOPATIE</a:t>
            </a:r>
          </a:p>
          <a:p>
            <a:r>
              <a:rPr lang="it-IT" dirty="0"/>
              <a:t>STATI DI INSUFF. CARDIO-RESP. A UNO STADIO AVANZATO</a:t>
            </a:r>
          </a:p>
          <a:p>
            <a:r>
              <a:rPr lang="it-IT" dirty="0"/>
              <a:t>MALATTIE NEUROVEGETATIVE IN STADIO AVANZATO</a:t>
            </a:r>
          </a:p>
          <a:p>
            <a:r>
              <a:rPr lang="it-IT" dirty="0"/>
              <a:t>FIBROSI CISTICA</a:t>
            </a:r>
          </a:p>
          <a:p>
            <a:endParaRPr lang="it-IT" dirty="0"/>
          </a:p>
        </p:txBody>
      </p:sp>
    </p:spTree>
    <p:extLst>
      <p:ext uri="{BB962C8B-B14F-4D97-AF65-F5344CB8AC3E}">
        <p14:creationId xmlns:p14="http://schemas.microsoft.com/office/powerpoint/2010/main" val="302493790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E13A71-6AA1-4DD0-9D04-1C113DC7D5A8}"/>
              </a:ext>
            </a:extLst>
          </p:cNvPr>
          <p:cNvSpPr>
            <a:spLocks noGrp="1"/>
          </p:cNvSpPr>
          <p:nvPr>
            <p:ph type="title"/>
          </p:nvPr>
        </p:nvSpPr>
        <p:spPr>
          <a:xfrm>
            <a:off x="1077362" y="720434"/>
            <a:ext cx="9950103" cy="580828"/>
          </a:xfrm>
        </p:spPr>
        <p:txBody>
          <a:bodyPr>
            <a:noAutofit/>
          </a:bodyPr>
          <a:lstStyle/>
          <a:p>
            <a:r>
              <a:rPr lang="it-IT" sz="3600" dirty="0"/>
              <a:t>Chi è </a:t>
            </a:r>
            <a:r>
              <a:rPr lang="it-IT" sz="3600" dirty="0" err="1"/>
              <a:t>J.Charriere</a:t>
            </a:r>
            <a:endParaRPr lang="it-IT" sz="3600" dirty="0"/>
          </a:p>
        </p:txBody>
      </p:sp>
      <p:sp>
        <p:nvSpPr>
          <p:cNvPr id="3" name="Segnaposto contenuto 2">
            <a:extLst>
              <a:ext uri="{FF2B5EF4-FFF2-40B4-BE49-F238E27FC236}">
                <a16:creationId xmlns:a16="http://schemas.microsoft.com/office/drawing/2014/main" id="{C93A9D27-00F2-42AD-9417-2DDFB6FFB6FB}"/>
              </a:ext>
            </a:extLst>
          </p:cNvPr>
          <p:cNvSpPr>
            <a:spLocks noGrp="1"/>
          </p:cNvSpPr>
          <p:nvPr>
            <p:ph sz="half" idx="1"/>
          </p:nvPr>
        </p:nvSpPr>
        <p:spPr>
          <a:xfrm>
            <a:off x="1077362" y="2188412"/>
            <a:ext cx="4942438" cy="3949154"/>
          </a:xfrm>
        </p:spPr>
        <p:txBody>
          <a:bodyPr>
            <a:normAutofit/>
          </a:bodyPr>
          <a:lstStyle/>
          <a:p>
            <a:pPr marL="0" indent="0">
              <a:buNone/>
            </a:pPr>
            <a:r>
              <a:rPr lang="it-IT" sz="2800" dirty="0"/>
              <a:t>Costruttore di strumenti chirurgici  della Parigi del XIX secolo</a:t>
            </a:r>
          </a:p>
        </p:txBody>
      </p:sp>
      <p:pic>
        <p:nvPicPr>
          <p:cNvPr id="6" name="Segnaposto contenuto 5" descr="Immagine che contiene persona, parete, uomo, posando&#10;&#10;Descrizione generata automaticamente">
            <a:extLst>
              <a:ext uri="{FF2B5EF4-FFF2-40B4-BE49-F238E27FC236}">
                <a16:creationId xmlns:a16="http://schemas.microsoft.com/office/drawing/2014/main" id="{4F35894A-F87A-45C6-B03A-C1FF5F04B57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19800" y="2227809"/>
            <a:ext cx="3785290" cy="3403054"/>
          </a:xfrm>
        </p:spPr>
      </p:pic>
    </p:spTree>
    <p:extLst>
      <p:ext uri="{BB962C8B-B14F-4D97-AF65-F5344CB8AC3E}">
        <p14:creationId xmlns:p14="http://schemas.microsoft.com/office/powerpoint/2010/main" val="382742229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A6EEBB58-4CCF-47A5-9D11-89BE3BEE6F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8037" y="1881187"/>
            <a:ext cx="5495925" cy="3095625"/>
          </a:xfrm>
          <a:prstGeom prst="rect">
            <a:avLst/>
          </a:prstGeom>
        </p:spPr>
      </p:pic>
    </p:spTree>
    <p:extLst>
      <p:ext uri="{BB962C8B-B14F-4D97-AF65-F5344CB8AC3E}">
        <p14:creationId xmlns:p14="http://schemas.microsoft.com/office/powerpoint/2010/main" val="286558133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giallo, aperto&#10;&#10;Descrizione generata automaticamente">
            <a:extLst>
              <a:ext uri="{FF2B5EF4-FFF2-40B4-BE49-F238E27FC236}">
                <a16:creationId xmlns:a16="http://schemas.microsoft.com/office/drawing/2014/main" id="{ED1278C4-34FF-4D80-9145-DBC44FA627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9742" y="766916"/>
            <a:ext cx="7344697" cy="5486399"/>
          </a:xfrm>
          <a:prstGeom prst="rect">
            <a:avLst/>
          </a:prstGeom>
        </p:spPr>
      </p:pic>
    </p:spTree>
    <p:extLst>
      <p:ext uri="{BB962C8B-B14F-4D97-AF65-F5344CB8AC3E}">
        <p14:creationId xmlns:p14="http://schemas.microsoft.com/office/powerpoint/2010/main" val="397426195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6FE8AD-0FAA-4A71-BD32-20C3ABB60E8E}"/>
              </a:ext>
            </a:extLst>
          </p:cNvPr>
          <p:cNvSpPr>
            <a:spLocks noGrp="1"/>
          </p:cNvSpPr>
          <p:nvPr>
            <p:ph type="title"/>
          </p:nvPr>
        </p:nvSpPr>
        <p:spPr>
          <a:xfrm>
            <a:off x="1077362" y="720434"/>
            <a:ext cx="9950103" cy="633581"/>
          </a:xfrm>
        </p:spPr>
        <p:txBody>
          <a:bodyPr>
            <a:noAutofit/>
          </a:bodyPr>
          <a:lstStyle/>
          <a:p>
            <a:r>
              <a:rPr lang="it-IT" sz="3600" dirty="0"/>
              <a:t>Preparazione:</a:t>
            </a:r>
          </a:p>
        </p:txBody>
      </p:sp>
      <p:sp>
        <p:nvSpPr>
          <p:cNvPr id="3" name="Segnaposto contenuto 2">
            <a:extLst>
              <a:ext uri="{FF2B5EF4-FFF2-40B4-BE49-F238E27FC236}">
                <a16:creationId xmlns:a16="http://schemas.microsoft.com/office/drawing/2014/main" id="{F14E54E9-84C6-492B-B0BD-E55641BF4C8A}"/>
              </a:ext>
            </a:extLst>
          </p:cNvPr>
          <p:cNvSpPr>
            <a:spLocks noGrp="1"/>
          </p:cNvSpPr>
          <p:nvPr>
            <p:ph idx="1"/>
          </p:nvPr>
        </p:nvSpPr>
        <p:spPr>
          <a:xfrm>
            <a:off x="1077362" y="1635369"/>
            <a:ext cx="9950103" cy="4818185"/>
          </a:xfrm>
        </p:spPr>
        <p:txBody>
          <a:bodyPr>
            <a:normAutofit fontScale="92500" lnSpcReduction="10000"/>
          </a:bodyPr>
          <a:lstStyle/>
          <a:p>
            <a:r>
              <a:rPr lang="it-IT" dirty="0"/>
              <a:t>Identificare la persona</a:t>
            </a:r>
          </a:p>
          <a:p>
            <a:r>
              <a:rPr lang="it-IT" dirty="0"/>
              <a:t>Salutare e presentarsi</a:t>
            </a:r>
          </a:p>
          <a:p>
            <a:r>
              <a:rPr lang="it-IT" dirty="0"/>
              <a:t>Fornire le informazioni necessarie</a:t>
            </a:r>
          </a:p>
          <a:p>
            <a:r>
              <a:rPr lang="it-IT" dirty="0"/>
              <a:t>Garantire la privacy</a:t>
            </a:r>
          </a:p>
          <a:p>
            <a:r>
              <a:rPr lang="it-IT" dirty="0"/>
              <a:t>Togliere monili e orologio</a:t>
            </a:r>
          </a:p>
          <a:p>
            <a:r>
              <a:rPr lang="it-IT" dirty="0"/>
              <a:t>Preparare il materiale</a:t>
            </a:r>
          </a:p>
          <a:p>
            <a:r>
              <a:rPr lang="it-IT" dirty="0"/>
              <a:t>Lavarsi le mani</a:t>
            </a:r>
          </a:p>
          <a:p>
            <a:r>
              <a:rPr lang="it-IT" dirty="0"/>
              <a:t>Mettere il paziente in posizione semi Fowler o usare la posizione supina con la testa del paziente girata verso di voi</a:t>
            </a:r>
          </a:p>
          <a:p>
            <a:r>
              <a:rPr lang="it-IT" dirty="0"/>
              <a:t>Raccordare il catetere al tubo dell’ aspiratore(il tubo non dovrebbe mai essere superiore ai 3 metri altrimenti la capacità di aspirazione diminuisce)</a:t>
            </a:r>
          </a:p>
          <a:p>
            <a:r>
              <a:rPr lang="it-IT" dirty="0"/>
              <a:t>Aprire la confezione del catetere lasciando la plastica protettiva</a:t>
            </a:r>
          </a:p>
          <a:p>
            <a:endParaRPr lang="it-IT" dirty="0"/>
          </a:p>
          <a:p>
            <a:endParaRPr lang="it-IT" dirty="0"/>
          </a:p>
          <a:p>
            <a:endParaRPr lang="it-IT" dirty="0"/>
          </a:p>
        </p:txBody>
      </p:sp>
    </p:spTree>
    <p:extLst>
      <p:ext uri="{BB962C8B-B14F-4D97-AF65-F5344CB8AC3E}">
        <p14:creationId xmlns:p14="http://schemas.microsoft.com/office/powerpoint/2010/main" val="258941286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8B15C5-09F1-4D34-AFA7-AC21F399A052}"/>
              </a:ext>
            </a:extLst>
          </p:cNvPr>
          <p:cNvSpPr>
            <a:spLocks noGrp="1"/>
          </p:cNvSpPr>
          <p:nvPr>
            <p:ph type="title"/>
          </p:nvPr>
        </p:nvSpPr>
        <p:spPr>
          <a:xfrm>
            <a:off x="1077362" y="574002"/>
            <a:ext cx="9950103" cy="686335"/>
          </a:xfrm>
        </p:spPr>
        <p:txBody>
          <a:bodyPr>
            <a:normAutofit fontScale="90000"/>
          </a:bodyPr>
          <a:lstStyle/>
          <a:p>
            <a:r>
              <a:rPr lang="it-IT" sz="3600" dirty="0"/>
              <a:t>Posizione di semi Fowler</a:t>
            </a:r>
          </a:p>
        </p:txBody>
      </p:sp>
      <p:sp>
        <p:nvSpPr>
          <p:cNvPr id="7" name="Segnaposto contenuto 6">
            <a:extLst>
              <a:ext uri="{FF2B5EF4-FFF2-40B4-BE49-F238E27FC236}">
                <a16:creationId xmlns:a16="http://schemas.microsoft.com/office/drawing/2014/main" id="{EA41EB1F-CF8E-4749-B763-85898822A1E4}"/>
              </a:ext>
            </a:extLst>
          </p:cNvPr>
          <p:cNvSpPr>
            <a:spLocks noGrp="1"/>
          </p:cNvSpPr>
          <p:nvPr>
            <p:ph idx="1"/>
          </p:nvPr>
        </p:nvSpPr>
        <p:spPr>
          <a:xfrm>
            <a:off x="1077362" y="1617785"/>
            <a:ext cx="9950103" cy="4323045"/>
          </a:xfrm>
        </p:spPr>
        <p:txBody>
          <a:bodyPr>
            <a:normAutofit/>
          </a:bodyPr>
          <a:lstStyle/>
          <a:p>
            <a:pPr marL="0" indent="0">
              <a:buNone/>
            </a:pPr>
            <a:r>
              <a:rPr lang="it-IT" sz="2000" dirty="0"/>
              <a:t>E’ stata inventata dal chirurgo statunitense George </a:t>
            </a:r>
            <a:r>
              <a:rPr lang="it-IT" sz="2000" dirty="0" err="1"/>
              <a:t>Ryerson</a:t>
            </a:r>
            <a:r>
              <a:rPr lang="it-IT" sz="2000" dirty="0"/>
              <a:t> Fowler alla fine dell’800. Il medico la vide come un modo semplice ed efficace per ridurre la mortalità della peritonite: la posizione impediva l’accumulo di materiale purulento sotto il diaframma che portava a una rapida sepsi sistemica e shock settico, mentre gli ascessi pelvici potevano essere drenati attraverso il retto. Una persona è nella posizione di semi Fowler se giace in posizione supina sul letto che è inclinato formando un angolo tra i 30 e i 45 gradi. Questa posizione è spesso applicabile per pazienti che hanno problemi cardiaci, disturbi respiratori o problemi neurologici. La posizione è utile nel promuovere l’espansione polmonare poiché la gravità attira il diaframma verso il basso, consentendo l’espansione e la ventilazione.</a:t>
            </a:r>
          </a:p>
        </p:txBody>
      </p:sp>
    </p:spTree>
    <p:extLst>
      <p:ext uri="{BB962C8B-B14F-4D97-AF65-F5344CB8AC3E}">
        <p14:creationId xmlns:p14="http://schemas.microsoft.com/office/powerpoint/2010/main" val="293054760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869E7C-9F04-4120-9F50-6A0A95EC7227}"/>
              </a:ext>
            </a:extLst>
          </p:cNvPr>
          <p:cNvSpPr>
            <a:spLocks noGrp="1"/>
          </p:cNvSpPr>
          <p:nvPr>
            <p:ph type="title"/>
          </p:nvPr>
        </p:nvSpPr>
        <p:spPr>
          <a:xfrm>
            <a:off x="1077362" y="720434"/>
            <a:ext cx="9950103" cy="872392"/>
          </a:xfrm>
        </p:spPr>
        <p:txBody>
          <a:bodyPr>
            <a:noAutofit/>
          </a:bodyPr>
          <a:lstStyle/>
          <a:p>
            <a:r>
              <a:rPr lang="it-IT" sz="3600" dirty="0"/>
              <a:t>3 varianti della posizione del </a:t>
            </a:r>
            <a:r>
              <a:rPr lang="it-IT" sz="3600" dirty="0" err="1"/>
              <a:t>fowler</a:t>
            </a:r>
            <a:r>
              <a:rPr lang="it-IT" sz="3600" dirty="0"/>
              <a:t>:</a:t>
            </a:r>
          </a:p>
        </p:txBody>
      </p:sp>
      <p:sp>
        <p:nvSpPr>
          <p:cNvPr id="3" name="Segnaposto contenuto 2">
            <a:extLst>
              <a:ext uri="{FF2B5EF4-FFF2-40B4-BE49-F238E27FC236}">
                <a16:creationId xmlns:a16="http://schemas.microsoft.com/office/drawing/2014/main" id="{1D94EC58-4539-433A-8906-C20FD8BF586A}"/>
              </a:ext>
            </a:extLst>
          </p:cNvPr>
          <p:cNvSpPr>
            <a:spLocks noGrp="1"/>
          </p:cNvSpPr>
          <p:nvPr>
            <p:ph sz="half" idx="1"/>
          </p:nvPr>
        </p:nvSpPr>
        <p:spPr>
          <a:xfrm>
            <a:off x="1077362" y="1592826"/>
            <a:ext cx="4942438" cy="4983819"/>
          </a:xfrm>
        </p:spPr>
        <p:txBody>
          <a:bodyPr>
            <a:normAutofit/>
          </a:bodyPr>
          <a:lstStyle/>
          <a:p>
            <a:endParaRPr lang="it-IT" dirty="0"/>
          </a:p>
          <a:p>
            <a:endParaRPr lang="it-IT" dirty="0"/>
          </a:p>
          <a:p>
            <a:r>
              <a:rPr lang="it-IT" sz="2800" dirty="0"/>
              <a:t>Posizione di semi Fowler</a:t>
            </a:r>
            <a:r>
              <a:rPr lang="it-IT" sz="2800" dirty="0">
                <a:cs typeface="Calibri" panose="020F0502020204030204" pitchFamily="34" charset="0"/>
              </a:rPr>
              <a:t>→ angolo tra 30° e 45°</a:t>
            </a:r>
          </a:p>
          <a:p>
            <a:r>
              <a:rPr lang="it-IT" sz="2800" dirty="0">
                <a:cs typeface="Calibri" panose="020F0502020204030204" pitchFamily="34" charset="0"/>
              </a:rPr>
              <a:t>Posizione di Fowler bassa→ angolo tra 15°e 20°</a:t>
            </a:r>
          </a:p>
          <a:p>
            <a:r>
              <a:rPr lang="it-IT" sz="2800" dirty="0">
                <a:cs typeface="Calibri" panose="020F0502020204030204" pitchFamily="34" charset="0"/>
              </a:rPr>
              <a:t>Posizione di Fowler alta→ angolo tra 45° e 90°</a:t>
            </a:r>
            <a:endParaRPr lang="it-IT" sz="2800" dirty="0"/>
          </a:p>
        </p:txBody>
      </p:sp>
      <p:pic>
        <p:nvPicPr>
          <p:cNvPr id="6" name="Segnaposto contenuto 5">
            <a:extLst>
              <a:ext uri="{FF2B5EF4-FFF2-40B4-BE49-F238E27FC236}">
                <a16:creationId xmlns:a16="http://schemas.microsoft.com/office/drawing/2014/main" id="{F9D5416A-8A63-4AAC-A475-19F5CD038C7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624636" y="1592827"/>
            <a:ext cx="4402829" cy="4544740"/>
          </a:xfrm>
        </p:spPr>
      </p:pic>
    </p:spTree>
    <p:extLst>
      <p:ext uri="{BB962C8B-B14F-4D97-AF65-F5344CB8AC3E}">
        <p14:creationId xmlns:p14="http://schemas.microsoft.com/office/powerpoint/2010/main" val="32687220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2E274D-C0E3-454B-B5DF-78425AD79257}"/>
              </a:ext>
            </a:extLst>
          </p:cNvPr>
          <p:cNvSpPr>
            <a:spLocks noGrp="1"/>
          </p:cNvSpPr>
          <p:nvPr>
            <p:ph type="title"/>
          </p:nvPr>
        </p:nvSpPr>
        <p:spPr>
          <a:xfrm>
            <a:off x="1077362" y="720434"/>
            <a:ext cx="9950103" cy="598412"/>
          </a:xfrm>
        </p:spPr>
        <p:txBody>
          <a:bodyPr>
            <a:noAutofit/>
          </a:bodyPr>
          <a:lstStyle/>
          <a:p>
            <a:r>
              <a:rPr lang="it-IT" sz="3600" dirty="0"/>
              <a:t>Procedura:</a:t>
            </a:r>
          </a:p>
        </p:txBody>
      </p:sp>
      <p:sp>
        <p:nvSpPr>
          <p:cNvPr id="3" name="Segnaposto contenuto 2">
            <a:extLst>
              <a:ext uri="{FF2B5EF4-FFF2-40B4-BE49-F238E27FC236}">
                <a16:creationId xmlns:a16="http://schemas.microsoft.com/office/drawing/2014/main" id="{EC8482DB-5AA2-4FC4-9C1F-4D333173ED42}"/>
              </a:ext>
            </a:extLst>
          </p:cNvPr>
          <p:cNvSpPr>
            <a:spLocks noGrp="1"/>
          </p:cNvSpPr>
          <p:nvPr>
            <p:ph idx="1"/>
          </p:nvPr>
        </p:nvSpPr>
        <p:spPr>
          <a:xfrm>
            <a:off x="1077362" y="1617785"/>
            <a:ext cx="9950103" cy="4323045"/>
          </a:xfrm>
        </p:spPr>
        <p:txBody>
          <a:bodyPr>
            <a:normAutofit/>
          </a:bodyPr>
          <a:lstStyle/>
          <a:p>
            <a:r>
              <a:rPr lang="it-IT" sz="2000" dirty="0"/>
              <a:t>Accendere l’aspiratore</a:t>
            </a:r>
          </a:p>
          <a:p>
            <a:r>
              <a:rPr lang="it-IT" sz="2000" dirty="0"/>
              <a:t>Mettere un po’ di S.F. nel contenitore sterile, adibito alla rimozione di secrezioni all’interno del catetere</a:t>
            </a:r>
          </a:p>
          <a:p>
            <a:r>
              <a:rPr lang="it-IT" sz="2000" dirty="0"/>
              <a:t>Lubrificare il catetere</a:t>
            </a:r>
          </a:p>
          <a:p>
            <a:r>
              <a:rPr lang="it-IT" sz="2000" dirty="0"/>
              <a:t>Somministrare ossigeno per 1-2 minuti prima di aspirare se il paziente è in grado di respirare autonomamente(per prevenire l’ipossia)</a:t>
            </a:r>
          </a:p>
          <a:p>
            <a:r>
              <a:rPr lang="it-IT" sz="2000" dirty="0"/>
              <a:t>Inserire circa 15-20 cm di catetere nelle narici  senza azionare l’aspirazione</a:t>
            </a:r>
          </a:p>
          <a:p>
            <a:r>
              <a:rPr lang="it-IT" sz="2000" dirty="0"/>
              <a:t>Iniziare l’aspirazione utilizzando un movimento rotatorio nel ritrarre il catetere</a:t>
            </a:r>
          </a:p>
        </p:txBody>
      </p:sp>
    </p:spTree>
    <p:extLst>
      <p:ext uri="{BB962C8B-B14F-4D97-AF65-F5344CB8AC3E}">
        <p14:creationId xmlns:p14="http://schemas.microsoft.com/office/powerpoint/2010/main" val="427458623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00B8E6-4608-442A-B39C-8A17018A4E08}"/>
              </a:ext>
            </a:extLst>
          </p:cNvPr>
          <p:cNvSpPr>
            <a:spLocks noGrp="1"/>
          </p:cNvSpPr>
          <p:nvPr>
            <p:ph type="title"/>
          </p:nvPr>
        </p:nvSpPr>
        <p:spPr>
          <a:xfrm>
            <a:off x="1077362" y="720434"/>
            <a:ext cx="9950103" cy="580828"/>
          </a:xfrm>
        </p:spPr>
        <p:txBody>
          <a:bodyPr>
            <a:noAutofit/>
          </a:bodyPr>
          <a:lstStyle/>
          <a:p>
            <a:r>
              <a:rPr lang="it-IT" sz="3600" dirty="0"/>
              <a:t>Procedura:</a:t>
            </a:r>
          </a:p>
        </p:txBody>
      </p:sp>
      <p:sp>
        <p:nvSpPr>
          <p:cNvPr id="3" name="Segnaposto contenuto 2">
            <a:extLst>
              <a:ext uri="{FF2B5EF4-FFF2-40B4-BE49-F238E27FC236}">
                <a16:creationId xmlns:a16="http://schemas.microsoft.com/office/drawing/2014/main" id="{AEB58809-0160-43D4-A644-CAEECD73D9EF}"/>
              </a:ext>
            </a:extLst>
          </p:cNvPr>
          <p:cNvSpPr>
            <a:spLocks noGrp="1"/>
          </p:cNvSpPr>
          <p:nvPr>
            <p:ph idx="1"/>
          </p:nvPr>
        </p:nvSpPr>
        <p:spPr>
          <a:xfrm>
            <a:off x="1077361" y="1811854"/>
            <a:ext cx="9950103" cy="4096577"/>
          </a:xfrm>
        </p:spPr>
        <p:txBody>
          <a:bodyPr>
            <a:normAutofit fontScale="70000" lnSpcReduction="20000"/>
          </a:bodyPr>
          <a:lstStyle/>
          <a:p>
            <a:r>
              <a:rPr lang="it-IT" sz="3400" dirty="0"/>
              <a:t>Limitare l’aspirazione a non più di 10-15 secondi alla volta controllando il ritmo cardiaco e la SpO2</a:t>
            </a:r>
          </a:p>
          <a:p>
            <a:r>
              <a:rPr lang="it-IT" sz="3400" dirty="0"/>
              <a:t>Tra un aspirazione e l’altra far respirare normalmente il paziente  e se necessario somministrare ossigeno</a:t>
            </a:r>
          </a:p>
          <a:p>
            <a:r>
              <a:rPr lang="it-IT" sz="3400" dirty="0"/>
              <a:t>Risciacquare il catetere nella fisiologica sterile e aspirare nuovamente dall’altra narice se necessario</a:t>
            </a:r>
          </a:p>
          <a:p>
            <a:r>
              <a:rPr lang="it-IT" sz="3400" dirty="0"/>
              <a:t>Se è presente una grande quantità di secrezioni tra un’aspirazione e l’altra lasciare un intervallo di qualche minuto</a:t>
            </a:r>
          </a:p>
          <a:p>
            <a:r>
              <a:rPr lang="it-IT" sz="3400" dirty="0"/>
              <a:t>Spegnere l’aspiratore</a:t>
            </a:r>
          </a:p>
          <a:p>
            <a:endParaRPr lang="it-IT" dirty="0"/>
          </a:p>
        </p:txBody>
      </p:sp>
    </p:spTree>
    <p:extLst>
      <p:ext uri="{BB962C8B-B14F-4D97-AF65-F5344CB8AC3E}">
        <p14:creationId xmlns:p14="http://schemas.microsoft.com/office/powerpoint/2010/main" val="91276314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144AF1-C962-484E-A2C5-B3EF3682B5EA}"/>
              </a:ext>
            </a:extLst>
          </p:cNvPr>
          <p:cNvSpPr>
            <a:spLocks noGrp="1"/>
          </p:cNvSpPr>
          <p:nvPr>
            <p:ph type="title"/>
          </p:nvPr>
        </p:nvSpPr>
        <p:spPr>
          <a:xfrm>
            <a:off x="1077362" y="720434"/>
            <a:ext cx="9950103" cy="668751"/>
          </a:xfrm>
        </p:spPr>
        <p:txBody>
          <a:bodyPr>
            <a:normAutofit fontScale="90000"/>
          </a:bodyPr>
          <a:lstStyle/>
          <a:p>
            <a:r>
              <a:rPr lang="it-IT" sz="3600" dirty="0"/>
              <a:t>Procedura:</a:t>
            </a:r>
          </a:p>
        </p:txBody>
      </p:sp>
      <p:sp>
        <p:nvSpPr>
          <p:cNvPr id="3" name="Segnaposto contenuto 2">
            <a:extLst>
              <a:ext uri="{FF2B5EF4-FFF2-40B4-BE49-F238E27FC236}">
                <a16:creationId xmlns:a16="http://schemas.microsoft.com/office/drawing/2014/main" id="{32E74813-5A87-403D-B559-383AB1BF0225}"/>
              </a:ext>
            </a:extLst>
          </p:cNvPr>
          <p:cNvSpPr>
            <a:spLocks noGrp="1"/>
          </p:cNvSpPr>
          <p:nvPr>
            <p:ph idx="1"/>
          </p:nvPr>
        </p:nvSpPr>
        <p:spPr>
          <a:xfrm>
            <a:off x="1077362" y="1951892"/>
            <a:ext cx="9950103" cy="3988938"/>
          </a:xfrm>
        </p:spPr>
        <p:txBody>
          <a:bodyPr>
            <a:normAutofit/>
          </a:bodyPr>
          <a:lstStyle/>
          <a:p>
            <a:r>
              <a:rPr lang="it-IT" sz="2400" dirty="0"/>
              <a:t>Gettare tutto il materiale monouso</a:t>
            </a:r>
          </a:p>
          <a:p>
            <a:r>
              <a:rPr lang="it-IT" sz="2400" dirty="0"/>
              <a:t>Posizionare il paziente assicurando confort</a:t>
            </a:r>
          </a:p>
          <a:p>
            <a:r>
              <a:rPr lang="it-IT" sz="2400" dirty="0"/>
              <a:t>Valutare la sua respirazione </a:t>
            </a:r>
          </a:p>
          <a:p>
            <a:r>
              <a:rPr lang="it-IT" sz="2400" dirty="0"/>
              <a:t>Lavarsi le mani</a:t>
            </a:r>
          </a:p>
          <a:p>
            <a:r>
              <a:rPr lang="it-IT" sz="2400" dirty="0"/>
              <a:t>Registrare la procedura, l’esito e i dati utili sulla documentazione sanitaria</a:t>
            </a:r>
          </a:p>
          <a:p>
            <a:r>
              <a:rPr lang="it-IT" sz="2400" dirty="0"/>
              <a:t>Sostituire il contenitore dell’aspirato al termine di ogni turno.</a:t>
            </a:r>
          </a:p>
        </p:txBody>
      </p:sp>
    </p:spTree>
    <p:extLst>
      <p:ext uri="{BB962C8B-B14F-4D97-AF65-F5344CB8AC3E}">
        <p14:creationId xmlns:p14="http://schemas.microsoft.com/office/powerpoint/2010/main" val="315331090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cielo, esterni, acqua, natura&#10;&#10;Descrizione generata automaticamente">
            <a:extLst>
              <a:ext uri="{FF2B5EF4-FFF2-40B4-BE49-F238E27FC236}">
                <a16:creationId xmlns:a16="http://schemas.microsoft.com/office/drawing/2014/main" id="{CCA1CEDC-EC72-46EC-807D-1E5AAD975E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3377"/>
            <a:ext cx="12191999" cy="7056119"/>
          </a:xfrm>
          <a:prstGeom prst="rect">
            <a:avLst/>
          </a:prstGeom>
        </p:spPr>
      </p:pic>
      <p:sp>
        <p:nvSpPr>
          <p:cNvPr id="6" name="CasellaDiTesto 5">
            <a:extLst>
              <a:ext uri="{FF2B5EF4-FFF2-40B4-BE49-F238E27FC236}">
                <a16:creationId xmlns:a16="http://schemas.microsoft.com/office/drawing/2014/main" id="{DDFF6A7C-96EA-4D3A-9395-B8188BA5CE28}"/>
              </a:ext>
            </a:extLst>
          </p:cNvPr>
          <p:cNvSpPr txBox="1"/>
          <p:nvPr/>
        </p:nvSpPr>
        <p:spPr>
          <a:xfrm rot="20283593" flipH="1">
            <a:off x="4281738" y="2326068"/>
            <a:ext cx="4918371" cy="1938992"/>
          </a:xfrm>
          <a:prstGeom prst="rect">
            <a:avLst/>
          </a:prstGeom>
          <a:noFill/>
        </p:spPr>
        <p:txBody>
          <a:bodyPr wrap="square" rtlCol="0">
            <a:spAutoFit/>
          </a:bodyPr>
          <a:lstStyle/>
          <a:p>
            <a:r>
              <a:rPr lang="it-IT" sz="6000" dirty="0"/>
              <a:t>Buone vacanze</a:t>
            </a:r>
          </a:p>
        </p:txBody>
      </p:sp>
    </p:spTree>
    <p:extLst>
      <p:ext uri="{BB962C8B-B14F-4D97-AF65-F5344CB8AC3E}">
        <p14:creationId xmlns:p14="http://schemas.microsoft.com/office/powerpoint/2010/main" val="30915564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C9F3E3-1FDC-4924-B848-17DD4C3E0B0E}"/>
              </a:ext>
            </a:extLst>
          </p:cNvPr>
          <p:cNvSpPr>
            <a:spLocks noGrp="1"/>
          </p:cNvSpPr>
          <p:nvPr>
            <p:ph type="title"/>
          </p:nvPr>
        </p:nvSpPr>
        <p:spPr>
          <a:xfrm>
            <a:off x="1077362" y="1371600"/>
            <a:ext cx="9950103" cy="856210"/>
          </a:xfrm>
        </p:spPr>
        <p:txBody>
          <a:bodyPr>
            <a:noAutofit/>
          </a:bodyPr>
          <a:lstStyle/>
          <a:p>
            <a:r>
              <a:rPr lang="it-IT" sz="3600" dirty="0"/>
              <a:t>Condizioni acute che richiedono l’ossigeno:</a:t>
            </a:r>
            <a:br>
              <a:rPr lang="it-IT" sz="3600" dirty="0"/>
            </a:br>
            <a:endParaRPr lang="it-IT" sz="3600" dirty="0"/>
          </a:p>
        </p:txBody>
      </p:sp>
      <p:sp>
        <p:nvSpPr>
          <p:cNvPr id="3" name="Segnaposto contenuto 2">
            <a:extLst>
              <a:ext uri="{FF2B5EF4-FFF2-40B4-BE49-F238E27FC236}">
                <a16:creationId xmlns:a16="http://schemas.microsoft.com/office/drawing/2014/main" id="{C02BBC8C-55A9-4F36-81F4-C094088772BA}"/>
              </a:ext>
            </a:extLst>
          </p:cNvPr>
          <p:cNvSpPr>
            <a:spLocks noGrp="1"/>
          </p:cNvSpPr>
          <p:nvPr>
            <p:ph idx="1"/>
          </p:nvPr>
        </p:nvSpPr>
        <p:spPr/>
        <p:txBody>
          <a:bodyPr>
            <a:normAutofit lnSpcReduction="10000"/>
          </a:bodyPr>
          <a:lstStyle/>
          <a:p>
            <a:r>
              <a:rPr lang="it-IT" dirty="0"/>
              <a:t>ANAFILASSI</a:t>
            </a:r>
          </a:p>
          <a:p>
            <a:r>
              <a:rPr lang="it-IT" dirty="0"/>
              <a:t>EMORRAGIE GRAVI</a:t>
            </a:r>
          </a:p>
          <a:p>
            <a:r>
              <a:rPr lang="it-IT" dirty="0"/>
              <a:t>EPISODI DI SHOCK</a:t>
            </a:r>
          </a:p>
          <a:p>
            <a:r>
              <a:rPr lang="it-IT" dirty="0"/>
              <a:t>TRAUMI GRAVI</a:t>
            </a:r>
          </a:p>
          <a:p>
            <a:r>
              <a:rPr lang="it-IT" dirty="0"/>
              <a:t>IPOTERMIA</a:t>
            </a:r>
          </a:p>
          <a:p>
            <a:r>
              <a:rPr lang="it-IT" dirty="0"/>
              <a:t>INTOSSICAZIONE DA MONOSSIDO DI CARBONIO</a:t>
            </a:r>
          </a:p>
          <a:p>
            <a:r>
              <a:rPr lang="it-IT" dirty="0"/>
              <a:t>EMBOLIA GASSOSA</a:t>
            </a:r>
          </a:p>
          <a:p>
            <a:r>
              <a:rPr lang="it-IT" dirty="0"/>
              <a:t>EDEMA POLMONARE</a:t>
            </a:r>
          </a:p>
        </p:txBody>
      </p:sp>
    </p:spTree>
    <p:extLst>
      <p:ext uri="{BB962C8B-B14F-4D97-AF65-F5344CB8AC3E}">
        <p14:creationId xmlns:p14="http://schemas.microsoft.com/office/powerpoint/2010/main" val="23405907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CCFAD5-8AE2-4605-9B37-769CEF5B96E0}"/>
              </a:ext>
            </a:extLst>
          </p:cNvPr>
          <p:cNvSpPr>
            <a:spLocks noGrp="1"/>
          </p:cNvSpPr>
          <p:nvPr>
            <p:ph type="title"/>
          </p:nvPr>
        </p:nvSpPr>
        <p:spPr>
          <a:xfrm>
            <a:off x="1026205" y="0"/>
            <a:ext cx="9942739" cy="1325563"/>
          </a:xfrm>
        </p:spPr>
        <p:txBody>
          <a:bodyPr>
            <a:normAutofit/>
          </a:bodyPr>
          <a:lstStyle/>
          <a:p>
            <a:r>
              <a:rPr lang="it-IT" sz="3600" dirty="0"/>
              <a:t>Ossigenoterapia</a:t>
            </a:r>
          </a:p>
        </p:txBody>
      </p:sp>
      <p:sp>
        <p:nvSpPr>
          <p:cNvPr id="8" name="Segnaposto testo 7">
            <a:extLst>
              <a:ext uri="{FF2B5EF4-FFF2-40B4-BE49-F238E27FC236}">
                <a16:creationId xmlns:a16="http://schemas.microsoft.com/office/drawing/2014/main" id="{5F7DE273-7A23-4B8D-A317-51CD0D5D0CAD}"/>
              </a:ext>
            </a:extLst>
          </p:cNvPr>
          <p:cNvSpPr>
            <a:spLocks noGrp="1"/>
          </p:cNvSpPr>
          <p:nvPr>
            <p:ph type="body" idx="1"/>
          </p:nvPr>
        </p:nvSpPr>
        <p:spPr/>
        <p:txBody>
          <a:bodyPr>
            <a:normAutofit fontScale="92500" lnSpcReduction="20000"/>
          </a:bodyPr>
          <a:lstStyle/>
          <a:p>
            <a:r>
              <a:rPr lang="it-IT" dirty="0"/>
              <a:t>Condizioni </a:t>
            </a:r>
            <a:r>
              <a:rPr lang="it-IT" dirty="0">
                <a:solidFill>
                  <a:srgbClr val="00B0F0"/>
                </a:solidFill>
              </a:rPr>
              <a:t>croniche</a:t>
            </a:r>
            <a:r>
              <a:rPr lang="it-IT" dirty="0"/>
              <a:t> richiedono O2 terapia</a:t>
            </a:r>
          </a:p>
        </p:txBody>
      </p:sp>
      <p:sp>
        <p:nvSpPr>
          <p:cNvPr id="9" name="Segnaposto contenuto 8">
            <a:extLst>
              <a:ext uri="{FF2B5EF4-FFF2-40B4-BE49-F238E27FC236}">
                <a16:creationId xmlns:a16="http://schemas.microsoft.com/office/drawing/2014/main" id="{35170E6F-FE60-4B5B-A240-D8E145A8A80A}"/>
              </a:ext>
            </a:extLst>
          </p:cNvPr>
          <p:cNvSpPr>
            <a:spLocks noGrp="1"/>
          </p:cNvSpPr>
          <p:nvPr>
            <p:ph sz="half" idx="2"/>
          </p:nvPr>
        </p:nvSpPr>
        <p:spPr>
          <a:xfrm>
            <a:off x="1084726" y="2594219"/>
            <a:ext cx="4912849" cy="2453788"/>
          </a:xfrm>
        </p:spPr>
        <p:txBody>
          <a:bodyPr/>
          <a:lstStyle/>
          <a:p>
            <a:endParaRPr lang="it-IT" dirty="0"/>
          </a:p>
          <a:p>
            <a:pPr marL="0" indent="0">
              <a:buNone/>
            </a:pPr>
            <a:r>
              <a:rPr lang="it-IT" dirty="0">
                <a:latin typeface="Calibri" panose="020F0502020204030204" pitchFamily="34" charset="0"/>
                <a:cs typeface="Calibri" panose="020F0502020204030204" pitchFamily="34" charset="0"/>
              </a:rPr>
              <a:t>                                    ↓   </a:t>
            </a:r>
            <a:endParaRPr lang="it-IT" dirty="0"/>
          </a:p>
          <a:p>
            <a:endParaRPr lang="it-IT" dirty="0"/>
          </a:p>
          <a:p>
            <a:pPr marL="0" indent="0">
              <a:buNone/>
            </a:pPr>
            <a:r>
              <a:rPr lang="it-IT" sz="3200" dirty="0"/>
              <a:t>     A </a:t>
            </a:r>
            <a:r>
              <a:rPr lang="it-IT" sz="3200" dirty="0">
                <a:solidFill>
                  <a:srgbClr val="00B0F0"/>
                </a:solidFill>
              </a:rPr>
              <a:t>LUNGO</a:t>
            </a:r>
            <a:r>
              <a:rPr lang="it-IT" sz="3200" dirty="0"/>
              <a:t> TERMINE</a:t>
            </a:r>
          </a:p>
        </p:txBody>
      </p:sp>
      <p:sp>
        <p:nvSpPr>
          <p:cNvPr id="10" name="Segnaposto testo 9">
            <a:extLst>
              <a:ext uri="{FF2B5EF4-FFF2-40B4-BE49-F238E27FC236}">
                <a16:creationId xmlns:a16="http://schemas.microsoft.com/office/drawing/2014/main" id="{4EAA3A7D-18A3-4C1D-B286-6127F8E6B4E4}"/>
              </a:ext>
            </a:extLst>
          </p:cNvPr>
          <p:cNvSpPr>
            <a:spLocks noGrp="1"/>
          </p:cNvSpPr>
          <p:nvPr>
            <p:ph type="body" sz="quarter" idx="3"/>
          </p:nvPr>
        </p:nvSpPr>
        <p:spPr/>
        <p:txBody>
          <a:bodyPr>
            <a:normAutofit fontScale="92500" lnSpcReduction="20000"/>
          </a:bodyPr>
          <a:lstStyle/>
          <a:p>
            <a:r>
              <a:rPr lang="it-IT" dirty="0"/>
              <a:t>Condizioni </a:t>
            </a:r>
            <a:r>
              <a:rPr lang="it-IT" dirty="0">
                <a:solidFill>
                  <a:srgbClr val="00B0F0"/>
                </a:solidFill>
              </a:rPr>
              <a:t>acute</a:t>
            </a:r>
            <a:r>
              <a:rPr lang="it-IT" dirty="0"/>
              <a:t> richiedono O2 terapia</a:t>
            </a:r>
          </a:p>
        </p:txBody>
      </p:sp>
      <p:sp>
        <p:nvSpPr>
          <p:cNvPr id="11" name="Segnaposto contenuto 10">
            <a:extLst>
              <a:ext uri="{FF2B5EF4-FFF2-40B4-BE49-F238E27FC236}">
                <a16:creationId xmlns:a16="http://schemas.microsoft.com/office/drawing/2014/main" id="{35869E2C-4DCF-4BDD-9DAB-87623E9E1D96}"/>
              </a:ext>
            </a:extLst>
          </p:cNvPr>
          <p:cNvSpPr>
            <a:spLocks noGrp="1"/>
          </p:cNvSpPr>
          <p:nvPr>
            <p:ph sz="quarter" idx="4"/>
          </p:nvPr>
        </p:nvSpPr>
        <p:spPr>
          <a:xfrm>
            <a:off x="6172200" y="2505075"/>
            <a:ext cx="4855265" cy="3385771"/>
          </a:xfrm>
        </p:spPr>
        <p:txBody>
          <a:bodyPr/>
          <a:lstStyle/>
          <a:p>
            <a:pPr marL="0" indent="0">
              <a:buNone/>
            </a:pPr>
            <a:endParaRPr lang="it-IT" dirty="0"/>
          </a:p>
          <a:p>
            <a:pPr marL="0" indent="0">
              <a:buNone/>
            </a:pPr>
            <a:r>
              <a:rPr lang="it-IT" dirty="0">
                <a:latin typeface="Calibri" panose="020F0502020204030204" pitchFamily="34" charset="0"/>
                <a:cs typeface="Calibri" panose="020F0502020204030204" pitchFamily="34" charset="0"/>
              </a:rPr>
              <a:t>                                  ↓ </a:t>
            </a:r>
          </a:p>
          <a:p>
            <a:pPr marL="0" indent="0">
              <a:buNone/>
            </a:pPr>
            <a:endParaRPr lang="it-IT" dirty="0"/>
          </a:p>
          <a:p>
            <a:pPr marL="0" indent="0">
              <a:buNone/>
            </a:pPr>
            <a:r>
              <a:rPr lang="it-IT" sz="3200" dirty="0"/>
              <a:t>A </a:t>
            </a:r>
            <a:r>
              <a:rPr lang="it-IT" sz="3200" dirty="0">
                <a:solidFill>
                  <a:srgbClr val="00B0F0"/>
                </a:solidFill>
              </a:rPr>
              <a:t>BREVE</a:t>
            </a:r>
            <a:r>
              <a:rPr lang="it-IT" sz="3200" dirty="0">
                <a:latin typeface="Calibri" panose="020F0502020204030204" pitchFamily="34" charset="0"/>
                <a:cs typeface="Calibri" panose="020F0502020204030204" pitchFamily="34" charset="0"/>
              </a:rPr>
              <a:t> </a:t>
            </a:r>
            <a:r>
              <a:rPr lang="it-IT" sz="3600" dirty="0">
                <a:latin typeface="Calibri" panose="020F0502020204030204" pitchFamily="34" charset="0"/>
                <a:cs typeface="Calibri" panose="020F0502020204030204" pitchFamily="34" charset="0"/>
              </a:rPr>
              <a:t>TERMINE</a:t>
            </a:r>
            <a:endParaRPr lang="it-IT" sz="3600" dirty="0"/>
          </a:p>
        </p:txBody>
      </p:sp>
    </p:spTree>
    <p:extLst>
      <p:ext uri="{BB962C8B-B14F-4D97-AF65-F5344CB8AC3E}">
        <p14:creationId xmlns:p14="http://schemas.microsoft.com/office/powerpoint/2010/main" val="2224792252"/>
      </p:ext>
    </p:extLst>
  </p:cSld>
  <p:clrMapOvr>
    <a:masterClrMapping/>
  </p:clrMapOvr>
  <p:timing>
    <p:tnLst>
      <p:par>
        <p:cTn id="1" dur="indefinite" restart="never" nodeType="tmRoot"/>
      </p:par>
    </p:tnLst>
  </p:timing>
</p:sld>
</file>

<file path=ppt/theme/theme1.xml><?xml version="1.0" encoding="utf-8"?>
<a:theme xmlns:a="http://schemas.openxmlformats.org/drawingml/2006/main" name="BlocksVTI">
  <a:themeElements>
    <a:clrScheme name="AnalogousFromDarkSeedLeftStep">
      <a:dk1>
        <a:srgbClr val="000000"/>
      </a:dk1>
      <a:lt1>
        <a:srgbClr val="FFFFFF"/>
      </a:lt1>
      <a:dk2>
        <a:srgbClr val="1B2130"/>
      </a:dk2>
      <a:lt2>
        <a:srgbClr val="F0F3F1"/>
      </a:lt2>
      <a:accent1>
        <a:srgbClr val="E7299D"/>
      </a:accent1>
      <a:accent2>
        <a:srgbClr val="D017D5"/>
      </a:accent2>
      <a:accent3>
        <a:srgbClr val="9329E7"/>
      </a:accent3>
      <a:accent4>
        <a:srgbClr val="462ED9"/>
      </a:accent4>
      <a:accent5>
        <a:srgbClr val="295DE7"/>
      </a:accent5>
      <a:accent6>
        <a:srgbClr val="179BD5"/>
      </a:accent6>
      <a:hlink>
        <a:srgbClr val="3F4DBF"/>
      </a:hlink>
      <a:folHlink>
        <a:srgbClr val="7F7F7F"/>
      </a:folHlink>
    </a:clrScheme>
    <a:fontScheme name="Avenir">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sVTI" id="{31656FE6-20D8-4105-85EA-706EC9332BE9}" vid="{039DFFC9-9B25-4063-9235-B287A446F509}"/>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2911</TotalTime>
  <Words>3908</Words>
  <Application>Microsoft Office PowerPoint</Application>
  <PresentationFormat>Widescreen</PresentationFormat>
  <Paragraphs>270</Paragraphs>
  <Slides>79</Slides>
  <Notes>6</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79</vt:i4>
      </vt:variant>
    </vt:vector>
  </HeadingPairs>
  <TitlesOfParts>
    <vt:vector size="86" baseType="lpstr">
      <vt:lpstr>Arial</vt:lpstr>
      <vt:lpstr>Avenir Next LT Pro</vt:lpstr>
      <vt:lpstr>Avenir Next LT Pro Demi</vt:lpstr>
      <vt:lpstr>Avenir Next LT Pro Light</vt:lpstr>
      <vt:lpstr>Calibri</vt:lpstr>
      <vt:lpstr>Cambria Math</vt:lpstr>
      <vt:lpstr>BlocksVTI</vt:lpstr>
      <vt:lpstr>O2Terapia</vt:lpstr>
      <vt:lpstr>Somministrazione supplementare di O2 a scopo terapeutico</vt:lpstr>
      <vt:lpstr>Storia dell’ossigeno terapia</vt:lpstr>
      <vt:lpstr>Respirazione:  Scambio di gas a livello polmonare e successiva loro diffusione tra gli alveoli ed i capillari polmonari in entrambi i sensi. A livello tissutale l’ossigeno viene rilasciato dal sangue ai tessuti e la CO2viene rilasciata dai tessuti al sangue.</vt:lpstr>
      <vt:lpstr>Presentazione standard di PowerPoint</vt:lpstr>
      <vt:lpstr>Presentazione standard di PowerPoint</vt:lpstr>
      <vt:lpstr>Condizioni morbose di tipo cronico che richiedono l’ossigeno :</vt:lpstr>
      <vt:lpstr>Condizioni acute che richiedono l’ossigeno: </vt:lpstr>
      <vt:lpstr>Ossigenoterapia</vt:lpstr>
      <vt:lpstr>Obiettivo dell’O2 Terapia</vt:lpstr>
      <vt:lpstr>Il grado di ossigenazione del sangue può essere espresso da 2 parametri diversi e NON corrispondenti tra loro: -Saturazione in ossigeno dell’emoglobina -Pressione parziale di O2 nel sangue arterioso (E.G.A.)</vt:lpstr>
      <vt:lpstr>Ossigenazione del sangue:  -Saturazione in ossigeno dell’Hb(SpO2): rispecchia quanta emoglobina in percentuale ha legato l’ossigeno  e si calcola con il saturimetro  -Pressione parziale di O2 nel sangue arterioso(PaO2):rispecchia la quota di O2 fisicamente disciolta, si può ricavare attraverso un esame emogasanalitico.</vt:lpstr>
      <vt:lpstr>Al ridursi della PaO2 la SpO2 è mantenuta entro valori accettabili fino a valori di PaO2 di 60 mmHg; una ulteriore riduzione della PaO2 si avrà una precipitosa caduta Della SpO2 e quindi una quantità insufficiente di ossigeno in periferia.  -97%saturazione=97mmHg  Pa02 (normale) -90%saturazione=60mmHg  PaO2(pericolo) -80%saturazione=45mmHg  PaO2 (grave ipossiemia)  </vt:lpstr>
      <vt:lpstr>Curva di dissociazione dell’emoglobina </vt:lpstr>
      <vt:lpstr>Quanto ossigeno somministrare</vt:lpstr>
      <vt:lpstr>Fisiologia della respirazione</vt:lpstr>
      <vt:lpstr>Fisiologia della respirazione</vt:lpstr>
      <vt:lpstr>Casi clinici:</vt:lpstr>
      <vt:lpstr>Fisiologia della respirazione</vt:lpstr>
      <vt:lpstr>Fisiologia della respirazione</vt:lpstr>
      <vt:lpstr>Fisiologia della respirazione</vt:lpstr>
      <vt:lpstr>Fisiologia della respirazione</vt:lpstr>
      <vt:lpstr>Fisiologia della respirazione</vt:lpstr>
      <vt:lpstr>Fisiologia della respirazione</vt:lpstr>
      <vt:lpstr>   Presidi ed interfacce</vt:lpstr>
      <vt:lpstr>Sistema centralizzato</vt:lpstr>
      <vt:lpstr>Bombole per ossigeno gassoso</vt:lpstr>
      <vt:lpstr>Codice colore</vt:lpstr>
      <vt:lpstr>Presentazione standard di PowerPoint</vt:lpstr>
      <vt:lpstr>Valutare quanto ossigeno contiene</vt:lpstr>
      <vt:lpstr>Autonomia della bombola:</vt:lpstr>
      <vt:lpstr>Contenitori per ossigeno liquido</vt:lpstr>
      <vt:lpstr>Ustione da freddo</vt:lpstr>
      <vt:lpstr>Concentratore di ossigeno</vt:lpstr>
      <vt:lpstr>Concentratori di ossigeno</vt:lpstr>
      <vt:lpstr>Interfacce per ossigenoterapia</vt:lpstr>
      <vt:lpstr>Occhialini nasali</vt:lpstr>
      <vt:lpstr>Occhialini nasali: vantaggi e svantaggi</vt:lpstr>
      <vt:lpstr>Occhiali per ossigenoterapia</vt:lpstr>
      <vt:lpstr>Presentazione standard di PowerPoint</vt:lpstr>
      <vt:lpstr>Maschere facciali</vt:lpstr>
      <vt:lpstr>Maschere facciali: vantaggi e svantaggi</vt:lpstr>
      <vt:lpstr>Machere con reservoir</vt:lpstr>
      <vt:lpstr>Presentazione standard di PowerPoint</vt:lpstr>
      <vt:lpstr>Maschera di Venturi</vt:lpstr>
      <vt:lpstr>Presentazione standard di PowerPoint</vt:lpstr>
      <vt:lpstr>Presentazione standard di PowerPoint</vt:lpstr>
      <vt:lpstr>Attenzione !!!</vt:lpstr>
      <vt:lpstr>Presentazione standard di PowerPoint</vt:lpstr>
      <vt:lpstr>L’ossigeno sotto pressione  passa attraverso un  orifizio ristretto generando una corrente ad alta velocità che attira all’interno una proporzione costante di aria ambiente.</vt:lpstr>
      <vt:lpstr>Ventimask: vantaggi e svantaggi</vt:lpstr>
      <vt:lpstr>Cannule nasali HIGH FLOW</vt:lpstr>
      <vt:lpstr>Presentazione standard di PowerPoint</vt:lpstr>
      <vt:lpstr>Presentazione standard di PowerPoint</vt:lpstr>
      <vt:lpstr>Presentazione standard di PowerPoint</vt:lpstr>
      <vt:lpstr>Ossigenoterapia attraverso tracheotomia/stomia</vt:lpstr>
      <vt:lpstr>Presentazione standard di PowerPoint</vt:lpstr>
      <vt:lpstr>In caso di pazienti intubati o tracheotomizzati si possono usare anche altri due sistemi per somministrare ossigeno</vt:lpstr>
      <vt:lpstr>Tubo a T</vt:lpstr>
      <vt:lpstr>Presentazione standard di PowerPoint</vt:lpstr>
      <vt:lpstr>L’umidificazione</vt:lpstr>
      <vt:lpstr>Presentazione standard di PowerPoint</vt:lpstr>
      <vt:lpstr>LA TRACHEOASPIRAZIONE</vt:lpstr>
      <vt:lpstr>Indicazioni per l’aspirazione delle prime vie aeree</vt:lpstr>
      <vt:lpstr>Indicazioni per l’aspirazione:</vt:lpstr>
      <vt:lpstr>Materiale occorrente:</vt:lpstr>
      <vt:lpstr>Presentazione standard di PowerPoint</vt:lpstr>
      <vt:lpstr>Presentazione standard di PowerPoint</vt:lpstr>
      <vt:lpstr>Scala francese o scala di Charriere</vt:lpstr>
      <vt:lpstr>Chi è J.Charriere</vt:lpstr>
      <vt:lpstr>Presentazione standard di PowerPoint</vt:lpstr>
      <vt:lpstr>Presentazione standard di PowerPoint</vt:lpstr>
      <vt:lpstr>Preparazione:</vt:lpstr>
      <vt:lpstr>Posizione di semi Fowler</vt:lpstr>
      <vt:lpstr>3 varianti della posizione del fowler:</vt:lpstr>
      <vt:lpstr>Procedura:</vt:lpstr>
      <vt:lpstr>Procedura:</vt:lpstr>
      <vt:lpstr>Procedura:</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O2 TERAPIA e TRACHEOASPIRAZIONE</dc:title>
  <dc:creator>tulipanna6725@gmail.com</dc:creator>
  <cp:lastModifiedBy>Opertatore Reception Biblioteca Cattinara</cp:lastModifiedBy>
  <cp:revision>198</cp:revision>
  <dcterms:created xsi:type="dcterms:W3CDTF">2021-06-01T07:36:35Z</dcterms:created>
  <dcterms:modified xsi:type="dcterms:W3CDTF">2021-06-15T08:26:33Z</dcterms:modified>
</cp:coreProperties>
</file>