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39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47" r:id="rId16"/>
    <p:sldId id="374" r:id="rId17"/>
    <p:sldId id="371" r:id="rId18"/>
    <p:sldId id="372" r:id="rId19"/>
    <p:sldId id="373" r:id="rId20"/>
    <p:sldId id="316" r:id="rId21"/>
    <p:sldId id="317" r:id="rId22"/>
    <p:sldId id="320" r:id="rId23"/>
    <p:sldId id="321" r:id="rId24"/>
    <p:sldId id="319" r:id="rId25"/>
    <p:sldId id="322" r:id="rId26"/>
    <p:sldId id="323" r:id="rId27"/>
    <p:sldId id="324" r:id="rId28"/>
    <p:sldId id="256" r:id="rId29"/>
    <p:sldId id="259" r:id="rId30"/>
    <p:sldId id="260" r:id="rId31"/>
    <p:sldId id="261" r:id="rId32"/>
    <p:sldId id="262" r:id="rId33"/>
    <p:sldId id="263" r:id="rId34"/>
    <p:sldId id="266" r:id="rId35"/>
    <p:sldId id="264" r:id="rId36"/>
    <p:sldId id="267" r:id="rId37"/>
    <p:sldId id="265" r:id="rId38"/>
    <p:sldId id="268" r:id="rId39"/>
    <p:sldId id="269" r:id="rId40"/>
    <p:sldId id="270" r:id="rId41"/>
    <p:sldId id="271" r:id="rId42"/>
    <p:sldId id="272" r:id="rId43"/>
    <p:sldId id="284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53" r:id="rId5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1655" autoAdjust="0"/>
  </p:normalViewPr>
  <p:slideViewPr>
    <p:cSldViewPr>
      <p:cViewPr varScale="1">
        <p:scale>
          <a:sx n="67" d="100"/>
          <a:sy n="6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652E7-6A94-4100-934E-D1384CE6749F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58A7D-CF67-4BCF-92E9-17B517E44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21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8A7D-CF67-4BCF-92E9-17B517E44A0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0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836-E107-41C8-B0DA-8051EDD677B5}" type="datetime1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41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A3E9-4F10-44FC-B843-A2212336BBB6}" type="datetime1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17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CC25-0433-4050-B300-E3BF4764B9D2}" type="datetime1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3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5DB-292A-4D61-A5E2-0A4867D341EE}" type="datetime1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69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31B3-9FEC-44A2-96E3-3B46BC3076E9}" type="datetime1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08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5837-4E66-4AF8-81AA-E679A6311A61}" type="datetime1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3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E5F7-98F2-4BE2-9FF0-9E53186F4F8D}" type="datetime1">
              <a:rPr lang="it-IT" smtClean="0"/>
              <a:t>25/04/2021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88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0902-1503-47F8-BDD4-DD53E1E41D24}" type="datetime1">
              <a:rPr lang="it-IT" smtClean="0"/>
              <a:t>25/04/2021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18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57DD-CF33-4B47-9D75-E8DBAC25F263}" type="datetime1">
              <a:rPr lang="it-IT" smtClean="0"/>
              <a:t>25/04/2021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3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27BC-D403-46B7-9781-61313A516299}" type="datetime1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88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EA30-D780-4B06-857F-EBCFC52DC66C}" type="datetime1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4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133E3-467F-4922-AD60-856655ADFB8A}" type="datetime1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E0515-18EF-4B08-9508-23B7C9C2EE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82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it/url?sa=i&amp;url=https://www.ilmondodimilla.it/se-c-e-igiene-c-e-salute/laviamo-via-ogni-dubbio/giornata-mondiale-del-lavaggio-delle-mani&amp;psig=AOvVaw0TPT2pvZv52gp3Tn_ZTDWl&amp;ust=1583424198050000&amp;source=images&amp;cd=vfe&amp;ved=0CAIQjRxqFwoTCMC85e6YgegCFQAAAAAdAAAAABA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2BknzXSYV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utura_chirurgica" TargetMode="External"/><Relationship Id="rId2" Type="http://schemas.openxmlformats.org/officeDocument/2006/relationships/hyperlink" Target="https://it.wikipedia.org/wiki/Ferit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hyperlink" Target="https://it.wikipedia.org/wiki/Tessuto_di_granulazione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it.wikipedia.org/wiki/Tessuto_di_granulazion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Drenaggio_chirurgico" TargetMode="External"/><Relationship Id="rId2" Type="http://schemas.openxmlformats.org/officeDocument/2006/relationships/hyperlink" Target="https://it.wikipedia.org/wiki/Deiscenz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ditalia.i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6804248" cy="1354162"/>
          </a:xfrm>
        </p:spPr>
        <p:txBody>
          <a:bodyPr>
            <a:noAutofit/>
          </a:bodyPr>
          <a:lstStyle/>
          <a:p>
            <a:r>
              <a:rPr lang="it-IT" sz="2800" dirty="0"/>
              <a:t>L’APPROCCIO SOCIO ASSISTENZIALE AL PAZIENTE ATTRAVERSO L’APPRENDIMENTO E LA RELAZIONE CON LA PERSONA ASSISTITA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528392"/>
          </a:xfrm>
        </p:spPr>
        <p:txBody>
          <a:bodyPr>
            <a:normAutofit/>
          </a:bodyPr>
          <a:lstStyle/>
          <a:p>
            <a:r>
              <a:rPr lang="it-IT" sz="2800" dirty="0"/>
              <a:t>Garantire la sicurezza del paziente</a:t>
            </a:r>
          </a:p>
          <a:p>
            <a:r>
              <a:rPr lang="it-IT" sz="2800" dirty="0"/>
              <a:t>Garantire la privacy</a:t>
            </a:r>
          </a:p>
          <a:p>
            <a:r>
              <a:rPr lang="it-IT" sz="2800" dirty="0"/>
              <a:t>Corretta identificazione del paziente</a:t>
            </a:r>
          </a:p>
          <a:p>
            <a:r>
              <a:rPr lang="it-IT" sz="2800" dirty="0"/>
              <a:t>Lavaggio delle mani</a:t>
            </a:r>
          </a:p>
          <a:p>
            <a:r>
              <a:rPr lang="it-IT" sz="2800" dirty="0" smtClean="0"/>
              <a:t>Le ferite e le medicazioni semplici</a:t>
            </a:r>
            <a:endParaRPr lang="it-IT" sz="2800" dirty="0"/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371600" y="6165304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Dott.ssa Lorena Castellani</a:t>
            </a:r>
          </a:p>
        </p:txBody>
      </p:sp>
      <p:pic>
        <p:nvPicPr>
          <p:cNvPr id="5" name="Immagine 4" descr="asu gi verde tratto-0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16024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38" y="2564904"/>
            <a:ext cx="2433426" cy="188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EPIDEMIOLOGIA DEGLI EVENTI AVVERSI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La letteratura internazionale riporta un tasso di eventi avversi su 1000 giorni di ricovero compreso tra l’8 ed il 12% nei sistemi sanitari avanzati (Francia: 6,6%; Regno Unito: 8,7%; Svezia 12,3%).* </a:t>
            </a:r>
          </a:p>
          <a:p>
            <a:r>
              <a:rPr lang="it-IT" dirty="0"/>
              <a:t>Gli eventi prevenibili sarebbero il 43,5%.**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sz="2200" dirty="0"/>
              <a:t>* Vincent C. “La Sicurezza del paziente”. 2011</a:t>
            </a:r>
          </a:p>
          <a:p>
            <a:pPr marL="0" indent="0">
              <a:buNone/>
            </a:pPr>
            <a:r>
              <a:rPr lang="it-IT" sz="2200" dirty="0"/>
              <a:t> ** De Vries EN. “The </a:t>
            </a:r>
            <a:r>
              <a:rPr lang="it-IT" sz="2200" dirty="0" err="1"/>
              <a:t>incidents</a:t>
            </a:r>
            <a:r>
              <a:rPr lang="it-IT" sz="2200" dirty="0"/>
              <a:t> and nature of in-hospital </a:t>
            </a:r>
            <a:r>
              <a:rPr lang="it-IT" sz="2200" dirty="0" err="1"/>
              <a:t>adverse</a:t>
            </a:r>
            <a:r>
              <a:rPr lang="it-IT" sz="2200" dirty="0"/>
              <a:t> </a:t>
            </a:r>
            <a:r>
              <a:rPr lang="it-IT" sz="2200" dirty="0" err="1"/>
              <a:t>events</a:t>
            </a:r>
            <a:r>
              <a:rPr lang="it-IT" sz="2200" dirty="0"/>
              <a:t>: a </a:t>
            </a:r>
            <a:r>
              <a:rPr lang="it-IT" sz="2200" dirty="0" err="1"/>
              <a:t>systematic</a:t>
            </a:r>
            <a:r>
              <a:rPr lang="it-IT" sz="2200" dirty="0"/>
              <a:t> </a:t>
            </a:r>
            <a:r>
              <a:rPr lang="en-US" sz="2200" dirty="0"/>
              <a:t>review. </a:t>
            </a:r>
            <a:r>
              <a:rPr lang="en-US" sz="2200" dirty="0" err="1"/>
              <a:t>Qual</a:t>
            </a:r>
            <a:r>
              <a:rPr lang="en-US" sz="2200" dirty="0"/>
              <a:t> </a:t>
            </a:r>
            <a:r>
              <a:rPr lang="en-US" sz="2200" dirty="0" err="1"/>
              <a:t>Saf</a:t>
            </a:r>
            <a:r>
              <a:rPr lang="en-US" sz="2200" dirty="0"/>
              <a:t> Health Care 2008; 17 (3):216-23 </a:t>
            </a:r>
            <a:endParaRPr lang="it-IT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07886"/>
            <a:ext cx="3528392" cy="212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1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EPIDEMIOLOGIA DEGLI EVENTI AVVERSI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260654" cy="4997152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 L’incidenza media di eventi avversi è di 5.2%.*</a:t>
            </a:r>
          </a:p>
          <a:p>
            <a:pPr marL="0" indent="0">
              <a:buNone/>
            </a:pPr>
            <a:r>
              <a:rPr lang="it-IT" dirty="0"/>
              <a:t>	 - 37,5% in area medica </a:t>
            </a:r>
          </a:p>
          <a:p>
            <a:pPr marL="0" indent="0">
              <a:buNone/>
            </a:pPr>
            <a:r>
              <a:rPr lang="it-IT" dirty="0"/>
              <a:t>	 - 30,1% in area chirurgica </a:t>
            </a:r>
          </a:p>
          <a:p>
            <a:r>
              <a:rPr lang="it-IT" dirty="0"/>
              <a:t>Eventi prevenibili sul totale di eventi avversi: 56,7%. </a:t>
            </a:r>
          </a:p>
          <a:p>
            <a:r>
              <a:rPr lang="it-IT" dirty="0"/>
              <a:t>Nel 9,5% dei casi l’evento avverso determina il decesso del paziente. </a:t>
            </a:r>
          </a:p>
          <a:p>
            <a:pPr marL="0" indent="0">
              <a:buNone/>
            </a:pPr>
            <a:r>
              <a:rPr lang="it-IT" sz="2200" dirty="0"/>
              <a:t>*Tartaglia et al. “Eventi avversi e conseguenze prevenibili: studio retrospettivo in 5 grandi ospedali italiani”. </a:t>
            </a:r>
            <a:r>
              <a:rPr lang="it-IT" sz="2200" dirty="0" err="1"/>
              <a:t>Epidemiolo</a:t>
            </a:r>
            <a:r>
              <a:rPr lang="it-IT" sz="2200" dirty="0"/>
              <a:t>. </a:t>
            </a:r>
            <a:r>
              <a:rPr lang="it-IT" sz="2200" dirty="0" err="1"/>
              <a:t>Prev</a:t>
            </a:r>
            <a:r>
              <a:rPr lang="it-IT" sz="2200" dirty="0"/>
              <a:t>. 2012; 36(3-4): 151-161 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41" y="2132856"/>
            <a:ext cx="2392347" cy="32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4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MODELLO DEL FORMAGGIO SVIZZERO</a:t>
            </a:r>
          </a:p>
        </p:txBody>
      </p:sp>
      <p:sp>
        <p:nvSpPr>
          <p:cNvPr id="6" name="Rettangolo 5"/>
          <p:cNvSpPr/>
          <p:nvPr/>
        </p:nvSpPr>
        <p:spPr>
          <a:xfrm>
            <a:off x="827584" y="177281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Talvolta, quando si allineano una sequenza di azioni, fattori e concause, possono essere penetrate tutte le misure di sicurezza … </a:t>
            </a:r>
          </a:p>
        </p:txBody>
      </p:sp>
      <p:sp>
        <p:nvSpPr>
          <p:cNvPr id="8" name="AutoShape 5" descr="Risultato immagine per IL MODELLO DEL FORMAGGIO SVIZZERO"/>
          <p:cNvSpPr>
            <a:spLocks noChangeAspect="1" noChangeArrowheads="1"/>
          </p:cNvSpPr>
          <p:nvPr/>
        </p:nvSpPr>
        <p:spPr bwMode="auto">
          <a:xfrm>
            <a:off x="63500" y="-136525"/>
            <a:ext cx="28384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54" y="4022947"/>
            <a:ext cx="3734769" cy="215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losione 1 8"/>
          <p:cNvSpPr/>
          <p:nvPr/>
        </p:nvSpPr>
        <p:spPr>
          <a:xfrm>
            <a:off x="6516216" y="3342476"/>
            <a:ext cx="2088232" cy="123865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RISCHI</a:t>
            </a:r>
          </a:p>
        </p:txBody>
      </p:sp>
      <p:sp>
        <p:nvSpPr>
          <p:cNvPr id="10" name="AutoShape 8" descr="Risultato immagine per IL MODELLO DEL FORMAGGIO SVIZZERO"/>
          <p:cNvSpPr>
            <a:spLocks noChangeAspect="1" noChangeArrowheads="1"/>
          </p:cNvSpPr>
          <p:nvPr/>
        </p:nvSpPr>
        <p:spPr bwMode="auto">
          <a:xfrm>
            <a:off x="215900" y="15875"/>
            <a:ext cx="28384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611560" y="5430708"/>
            <a:ext cx="2232248" cy="123865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INCIDENTE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562928" y="6156012"/>
            <a:ext cx="2185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J. </a:t>
            </a:r>
            <a:r>
              <a:rPr lang="it-IT" dirty="0" err="1"/>
              <a:t>Reason</a:t>
            </a:r>
            <a:r>
              <a:rPr lang="it-IT" dirty="0"/>
              <a:t>, 1997, BMJ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2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MODELLO DEL FORMAGGIO SVIZZERO</a:t>
            </a:r>
          </a:p>
        </p:txBody>
      </p:sp>
      <p:sp>
        <p:nvSpPr>
          <p:cNvPr id="6" name="Rettangolo 5"/>
          <p:cNvSpPr/>
          <p:nvPr/>
        </p:nvSpPr>
        <p:spPr>
          <a:xfrm>
            <a:off x="827584" y="1772816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Le difese del sistema:</a:t>
            </a:r>
          </a:p>
          <a:p>
            <a:r>
              <a:rPr lang="it-IT" sz="3200" dirty="0"/>
              <a:t>- formazione</a:t>
            </a:r>
          </a:p>
          <a:p>
            <a:r>
              <a:rPr lang="it-IT" sz="3200" dirty="0"/>
              <a:t>- organizzazione</a:t>
            </a:r>
          </a:p>
          <a:p>
            <a:r>
              <a:rPr lang="it-IT" sz="3200" dirty="0"/>
              <a:t>- tecnologia</a:t>
            </a:r>
          </a:p>
          <a:p>
            <a:r>
              <a:rPr lang="it-IT" sz="3200" dirty="0"/>
              <a:t>- standardizzazione</a:t>
            </a:r>
          </a:p>
          <a:p>
            <a:endParaRPr lang="it-IT" sz="3200" dirty="0"/>
          </a:p>
        </p:txBody>
      </p:sp>
      <p:sp>
        <p:nvSpPr>
          <p:cNvPr id="8" name="AutoShape 5" descr="Risultato immagine per IL MODELLO DEL FORMAGGIO SVIZZERO"/>
          <p:cNvSpPr>
            <a:spLocks noChangeAspect="1" noChangeArrowheads="1"/>
          </p:cNvSpPr>
          <p:nvPr/>
        </p:nvSpPr>
        <p:spPr bwMode="auto">
          <a:xfrm>
            <a:off x="63500" y="-136525"/>
            <a:ext cx="28384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54" y="4225689"/>
            <a:ext cx="3734769" cy="215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losione 1 8"/>
          <p:cNvSpPr/>
          <p:nvPr/>
        </p:nvSpPr>
        <p:spPr>
          <a:xfrm>
            <a:off x="6516216" y="3774524"/>
            <a:ext cx="2088232" cy="123865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RISCHI</a:t>
            </a:r>
          </a:p>
        </p:txBody>
      </p:sp>
      <p:sp>
        <p:nvSpPr>
          <p:cNvPr id="10" name="AutoShape 8" descr="Risultato immagine per IL MODELLO DEL FORMAGGIO SVIZZERO"/>
          <p:cNvSpPr>
            <a:spLocks noChangeAspect="1" noChangeArrowheads="1"/>
          </p:cNvSpPr>
          <p:nvPr/>
        </p:nvSpPr>
        <p:spPr bwMode="auto">
          <a:xfrm>
            <a:off x="215900" y="15875"/>
            <a:ext cx="28384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Esplosione 1 13"/>
          <p:cNvSpPr/>
          <p:nvPr/>
        </p:nvSpPr>
        <p:spPr>
          <a:xfrm>
            <a:off x="611560" y="5430708"/>
            <a:ext cx="2232248" cy="123865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INCIDENTE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562928" y="6156012"/>
            <a:ext cx="2185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J. </a:t>
            </a:r>
            <a:r>
              <a:rPr lang="it-IT" dirty="0" err="1"/>
              <a:t>Reason</a:t>
            </a:r>
            <a:r>
              <a:rPr lang="it-IT" dirty="0"/>
              <a:t>, 1997, BMJ </a:t>
            </a:r>
          </a:p>
        </p:txBody>
      </p:sp>
      <p:sp>
        <p:nvSpPr>
          <p:cNvPr id="3" name="Rettangolo 2"/>
          <p:cNvSpPr/>
          <p:nvPr/>
        </p:nvSpPr>
        <p:spPr>
          <a:xfrm>
            <a:off x="5517232" y="1039376"/>
            <a:ext cx="2799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 </a:t>
            </a:r>
            <a:r>
              <a:rPr lang="it-IT" sz="2800" i="1" dirty="0"/>
              <a:t>Gli interventi mirano a mantenere disallineata la via ad un potenziale evento avverso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07" y="4221088"/>
            <a:ext cx="1717737" cy="228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9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249596"/>
            <a:ext cx="6509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… dalla cultura della colpevolizzazione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888605" y="5210036"/>
            <a:ext cx="4895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… alla cultura della sicurezza</a:t>
            </a:r>
          </a:p>
        </p:txBody>
      </p:sp>
      <p:sp>
        <p:nvSpPr>
          <p:cNvPr id="4" name="Rettangolo 3"/>
          <p:cNvSpPr/>
          <p:nvPr/>
        </p:nvSpPr>
        <p:spPr>
          <a:xfrm>
            <a:off x="899592" y="2708920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i="1" dirty="0"/>
              <a:t>“Non si può risolvere un problema conservando lo stesso modo di pensare che l’ha causato.”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548680"/>
            <a:ext cx="198022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62" y="4582244"/>
            <a:ext cx="2698626" cy="179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1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INCIDENT REPORTING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Raccolta volontaria di schede anonime per le segnalazioni degli eventi avversi.</a:t>
            </a:r>
          </a:p>
          <a:p>
            <a:r>
              <a:rPr lang="it-IT" dirty="0"/>
              <a:t> Si possono raccogliere informazioni fondamentali per tracciare il percorso che ha permesso il verificarsi dell’evento avverso: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Luogo di accadimento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Persone coinvolte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Tipologia prestazioni fornite al momento dell’errore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Gravità dell’evento</a:t>
            </a:r>
          </a:p>
          <a:p>
            <a:r>
              <a:rPr lang="it-IT" dirty="0"/>
              <a:t>Possibili cause dell’errore (umani, organizzativi, tecnologici, infrastrutturali)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6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INCIDENT REPORTING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Vanno segnalati non solo gli eventi avversi ma soprattutto i </a:t>
            </a:r>
            <a:r>
              <a:rPr lang="it-IT" i="1" dirty="0" err="1"/>
              <a:t>near</a:t>
            </a:r>
            <a:r>
              <a:rPr lang="it-IT" i="1" dirty="0"/>
              <a:t> </a:t>
            </a:r>
            <a:r>
              <a:rPr lang="it-IT" i="1" dirty="0" err="1"/>
              <a:t>misses</a:t>
            </a:r>
            <a:r>
              <a:rPr lang="it-IT" i="1" dirty="0"/>
              <a:t> </a:t>
            </a:r>
            <a:r>
              <a:rPr lang="it-IT" dirty="0"/>
              <a:t>perché: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Numericamente maggiori, quindi maggiori informazioni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Minor coinvolgimento emotivo, si può imparare dagli errori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Consentono di imparare prima che si verifichino eventi più gravi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8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17</a:t>
            </a:fld>
            <a:endParaRPr lang="it-IT"/>
          </a:p>
        </p:txBody>
      </p:sp>
      <p:pic>
        <p:nvPicPr>
          <p:cNvPr id="2052" name="Picture 4" descr="C:\Users\Lorena\Desktop\Cattur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04" y="249026"/>
            <a:ext cx="4593378" cy="651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Lorena\Desktop\Cattura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99" y="249026"/>
            <a:ext cx="4586501" cy="651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18</a:t>
            </a:fld>
            <a:endParaRPr lang="it-IT"/>
          </a:p>
        </p:txBody>
      </p:sp>
      <p:pic>
        <p:nvPicPr>
          <p:cNvPr id="3074" name="Picture 2" descr="C:\Users\Lorena\Desktop\Cattura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08"/>
            <a:ext cx="4628626" cy="657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orena\Desktop\Cattura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7" y="63707"/>
            <a:ext cx="4672437" cy="65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19</a:t>
            </a:fld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8" name="Picture 4" descr="C:\Users\Lorena\Desktop\Cattura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35" y="0"/>
            <a:ext cx="5110687" cy="6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QUALITÀ E SICUREZZA NEL  SISTEMA SANITARIO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Responsabilità delle istituzioni sanitarie è  fornire cure di qualità  (diritto delle persone di riceverle)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Una delle principali dimensioni della qualità delle cure  è la sicurezza …perciò… </a:t>
            </a:r>
          </a:p>
          <a:p>
            <a:r>
              <a:rPr lang="it-IT" dirty="0"/>
              <a:t> Le istituzioni sanitarie hanno il dovere di fornire la massima protezione possibile da danni conseguenti ad eventi avversi, errori umani e  soprattutto ad errori di sistema 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4139952" y="2492896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4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709936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/>
              <a:t>GARANTIRE LA SICUREZZA DEL PAZIENTE : LA CORRETTA IDENTIFICAZIONE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08865"/>
            <a:ext cx="3387221" cy="254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asu gi verde tratto-0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80" y="260648"/>
            <a:ext cx="2286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8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RESPONSABILITA’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Tutto il personale di assistenza ha la responsabilità della corretta identificazione del paziente, prima dell’esecuzione di: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somministrazione farmaci, sangue, emoderivati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prelievo di campioni di sangue ed altri campioni biologici per test di laboratorio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 terapie, trattamenti o procedure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1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PAZIENTI IN REGIME DI RICOVERO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 L’Accettazione amministrativa, all’atto della raccolta dei dati anagrafici del paziente, stampa un braccialetto identificativo con le seguenti informazioni: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 Nome e cognome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 Data di nascita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 Numero di accoglimento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 Codice a barre con codice fiscale e numero di accoglimento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0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PAZIENTI IN REGIME DI RICOVERO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L’operatore della Struttura di degenza, dopo aver richiesto al paziente nome e cognome e data di nascita e averne verificata la corrispondenza con il braccialetto identificativo e la documentazione sanitaria, applica al polso del paziente il braccialetto.</a:t>
            </a:r>
          </a:p>
          <a:p>
            <a:r>
              <a:rPr lang="it-IT" dirty="0"/>
              <a:t>Nel caso in cui non fosse disponibile il braccialetto identificativo prodotto dall’Accettazione Amministrativa (es. nelle giornate festive) si deve applicare un braccialetto provvisorio bianco riportando, con pennarello indelebile, NOME COGNOME e DATA DI NASCITA del paziente. </a:t>
            </a:r>
          </a:p>
          <a:p>
            <a:r>
              <a:rPr lang="it-IT" dirty="0"/>
              <a:t>Qualora il paziente rifiuti di indossare il braccialetto identificativo, questo va segnalato in cartella clinica.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0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PAZIENTI IN REGIME AMBULATORIALE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 Gli operatori che eseguono l’accettazione degli utenti oltre all’impegnativa e/o alla scheda di prenotazione appuntamento, devono effettuare la corretta identificazione attraverso il riconoscimento verbale, la richiesta del documento di identità, i cui estremi dovranno essere annotati sul retro dell’impegnativa.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1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ERRORI DI IDENTIFICAZIONE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ambito sanitario un numero significativo di eventi sfavorevoli sono ascrivibili a difetti di identificazione, esempi: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Scambi di paziente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Pz sconosciuto senza documenti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Pz con uguali dati anagrafici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4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CORRETTA IDENTIFICAZIONE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corretta identificazione del paziente è fondamentale per garantire la sicurezza degli interventi e delle cure.</a:t>
            </a:r>
          </a:p>
          <a:p>
            <a:r>
              <a:rPr lang="it-IT" dirty="0"/>
              <a:t>In ambito sanitario l’identità non può essere autocertificata: la persona assistita può essere identificata solo tramite un valido documento di riconoscimento, che contiene dati anagrafici e fotografia del soggetto.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8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MODALITA’ ESECUTIVE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L’operatore chiede di esplicitare con domanda aperta alla persona assistita cognome e nome e data di nascita </a:t>
            </a:r>
            <a:r>
              <a:rPr lang="it-IT" dirty="0">
                <a:solidFill>
                  <a:srgbClr val="FF0000"/>
                </a:solidFill>
              </a:rPr>
              <a:t>evitando di suggerire la risposta.</a:t>
            </a:r>
          </a:p>
          <a:p>
            <a:r>
              <a:rPr lang="it-IT" dirty="0"/>
              <a:t>Dopo che il paziente ha dichiarato il proprio nome, cognome e data di nascita, l’operatore confronta l’identità riferita con quella indicata sulla documentazione relativa alla prestazione da effettuare.</a:t>
            </a:r>
          </a:p>
          <a:p>
            <a:r>
              <a:rPr lang="it-IT" dirty="0"/>
              <a:t>E’ fondamentale che la documentazione sanitaria sia sempre disponibile nel luogo in cui avviene l’identificazione.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4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o immagini per lavaggio delle man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69441"/>
            <a:ext cx="7427152" cy="435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008111"/>
          </a:xfrm>
        </p:spPr>
        <p:txBody>
          <a:bodyPr/>
          <a:lstStyle/>
          <a:p>
            <a:r>
              <a:rPr lang="it-IT" b="1" dirty="0"/>
              <a:t>IGIENE DELLE MANI</a:t>
            </a:r>
          </a:p>
        </p:txBody>
      </p:sp>
      <p:pic>
        <p:nvPicPr>
          <p:cNvPr id="4" name="Immagine 3" descr="asu gi verde tratto-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80" y="260648"/>
            <a:ext cx="2286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7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RESPONSABILITA’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Tutti gli operatori sanitari sono </a:t>
            </a:r>
            <a:r>
              <a:rPr lang="it-IT" sz="4000" b="1" dirty="0"/>
              <a:t>responsabili </a:t>
            </a:r>
            <a:r>
              <a:rPr lang="it-IT" sz="4000" dirty="0"/>
              <a:t>dell’esecuzione dell’igiene delle mani e dell’educazione del paziente, dei famigliari o care </a:t>
            </a:r>
            <a:r>
              <a:rPr lang="it-IT" sz="4000" dirty="0" err="1"/>
              <a:t>giver</a:t>
            </a:r>
            <a:r>
              <a:rPr lang="it-IT" sz="4000" dirty="0"/>
              <a:t> sulla corretta igiene delle mani.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RISCHIO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La probabilità che un paziente subisca un qualsiasi danno o disagio  imputabile, anche se in modo involontario, alle cure mediche o sanitarie più in generale prestate durante il periodo di degenza e non,  che causa un prolungamento del periodo di degenza, un peggioramento delle condizioni di salute o la morte. (</a:t>
            </a:r>
            <a:r>
              <a:rPr lang="it-IT" dirty="0" err="1"/>
              <a:t>Kohn</a:t>
            </a:r>
            <a:r>
              <a:rPr lang="it-IT" dirty="0"/>
              <a:t>, </a:t>
            </a:r>
            <a:r>
              <a:rPr lang="it-IT" dirty="0" err="1"/>
              <a:t>Institute</a:t>
            </a:r>
            <a:r>
              <a:rPr lang="it-IT" dirty="0"/>
              <a:t> of Medicine, 1999)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1325"/>
            <a:ext cx="3960440" cy="29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MODALITA’ ESECUTIVE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Prima del contatto con il paziente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Prima di una manovra asettica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Dopo una esposizione a rischio con un liquido corporeo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Dopo il contatto con il paziente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Dopo il contatto con l’ambiente circostante il paziente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38" y="1988840"/>
            <a:ext cx="4548174" cy="335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7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CHIAVE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Tenere le unghie naturali e corte</a:t>
            </a:r>
          </a:p>
          <a:p>
            <a:r>
              <a:rPr lang="it-IT" dirty="0"/>
              <a:t>Non portare unghie artificiali o estensioni delle unghie</a:t>
            </a:r>
          </a:p>
          <a:p>
            <a:r>
              <a:rPr lang="it-IT" dirty="0"/>
              <a:t>Non utilizzare lo smalto</a:t>
            </a:r>
          </a:p>
          <a:p>
            <a:r>
              <a:rPr lang="it-IT" dirty="0"/>
              <a:t>Non indossare gioielli alle dita o ai polsi</a:t>
            </a:r>
          </a:p>
          <a:p>
            <a:r>
              <a:rPr lang="it-IT" dirty="0"/>
              <a:t>Usare creme e lozioni protettive per la cute</a:t>
            </a:r>
          </a:p>
          <a:p>
            <a:r>
              <a:rPr lang="it-IT" dirty="0"/>
              <a:t>Non risciacquare le mani con acqua troppo calda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4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4 TIPI DI LAVAGGIO DELLE MANI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Lavaggio sociale o di routine</a:t>
            </a:r>
          </a:p>
          <a:p>
            <a:r>
              <a:rPr lang="it-IT" sz="4400" dirty="0"/>
              <a:t>Lavaggio antisettico/antimicrobico</a:t>
            </a:r>
          </a:p>
          <a:p>
            <a:r>
              <a:rPr lang="it-IT" sz="4400" dirty="0"/>
              <a:t>Uso di gel idro/alcolici</a:t>
            </a:r>
          </a:p>
          <a:p>
            <a:r>
              <a:rPr lang="it-IT" sz="4400" dirty="0"/>
              <a:t>Lavaggio chirurgico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3528392"/>
          </a:xfrm>
        </p:spPr>
        <p:txBody>
          <a:bodyPr>
            <a:normAutofit/>
          </a:bodyPr>
          <a:lstStyle/>
          <a:p>
            <a:r>
              <a:rPr lang="it-IT" sz="3600" dirty="0"/>
              <a:t>L’utilizzo dei guanti </a:t>
            </a:r>
            <a:r>
              <a:rPr lang="it-IT" sz="3600" b="1" dirty="0"/>
              <a:t>non sostituisce </a:t>
            </a:r>
            <a:r>
              <a:rPr lang="it-IT" sz="3600" dirty="0"/>
              <a:t>la necessità di lavare le mani</a:t>
            </a:r>
          </a:p>
          <a:p>
            <a:r>
              <a:rPr lang="it-IT" sz="3600" dirty="0"/>
              <a:t>L’igiene delle mani va praticata </a:t>
            </a:r>
            <a:r>
              <a:rPr lang="it-IT" sz="3600" b="1" dirty="0"/>
              <a:t>prima e dopo </a:t>
            </a:r>
            <a:r>
              <a:rPr lang="it-IT" sz="3600" dirty="0"/>
              <a:t>l’utilizzo dei guanti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74107"/>
            <a:ext cx="3223245" cy="32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LAVAGGIO SOCIALE O DI ROUTINE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Prima e dopo il turno di lavoro</a:t>
            </a:r>
          </a:p>
          <a:p>
            <a:r>
              <a:rPr lang="it-IT" dirty="0"/>
              <a:t>Prima e dopo confezionamento e distribuzione vitto</a:t>
            </a:r>
          </a:p>
          <a:p>
            <a:r>
              <a:rPr lang="it-IT" dirty="0"/>
              <a:t>Prima e dopo assunzione alimenti</a:t>
            </a:r>
          </a:p>
          <a:p>
            <a:r>
              <a:rPr lang="it-IT" dirty="0"/>
              <a:t>Prima e dopo utilizzo servizi igienici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49" y="1926233"/>
            <a:ext cx="3735015" cy="37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LAVAGGIO SOCIALE O DI ROUTINE</a:t>
            </a:r>
            <a:br>
              <a:rPr lang="it-IT" sz="3600" dirty="0"/>
            </a:br>
            <a:r>
              <a:rPr lang="it-IT" sz="3600" dirty="0"/>
              <a:t>1 minuto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47689"/>
            <a:ext cx="6461818" cy="522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3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LAVAGGIO ANTISETTICO – ANTIBATTERICO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Dopo contatto con materiale organico</a:t>
            </a:r>
          </a:p>
          <a:p>
            <a:r>
              <a:rPr lang="it-IT" dirty="0"/>
              <a:t>Dopo procedure invasive</a:t>
            </a:r>
          </a:p>
          <a:p>
            <a:r>
              <a:rPr lang="it-IT" dirty="0"/>
              <a:t>Prima e dopo procedure asettiche</a:t>
            </a:r>
          </a:p>
          <a:p>
            <a:r>
              <a:rPr lang="it-IT" dirty="0"/>
              <a:t>Prima e dopo il contatto con un paziente</a:t>
            </a:r>
          </a:p>
          <a:p>
            <a:r>
              <a:rPr lang="it-IT" dirty="0"/>
              <a:t>Prima e dopo contatto con lesioni e ferite</a:t>
            </a:r>
          </a:p>
          <a:p>
            <a:r>
              <a:rPr lang="it-IT" dirty="0"/>
              <a:t>Dopo contatto con oggetti e/o apparecchiature contaminati</a:t>
            </a:r>
          </a:p>
          <a:p>
            <a:endParaRPr lang="it-IT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371913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9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LAVAGGIO ANTISETTICO – ANTIBATTERICO</a:t>
            </a:r>
            <a:br>
              <a:rPr lang="it-IT" sz="3600" dirty="0"/>
            </a:br>
            <a:r>
              <a:rPr lang="it-IT" sz="3600" dirty="0"/>
              <a:t>2 minuti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36717"/>
            <a:ext cx="6389885" cy="516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0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LAVAGGIO CON GEL IDROALCOLICO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Utilizzare con le mani pulite, </a:t>
            </a:r>
            <a:r>
              <a:rPr lang="it-IT" b="1" dirty="0"/>
              <a:t>non utilizzare il prodotto a base alcolica quando le mani sono visibilmente sporche</a:t>
            </a:r>
          </a:p>
        </p:txBody>
      </p:sp>
      <p:sp>
        <p:nvSpPr>
          <p:cNvPr id="6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Dopo contatto con materiale organico</a:t>
            </a:r>
          </a:p>
          <a:p>
            <a:r>
              <a:rPr lang="it-IT" dirty="0"/>
              <a:t>Dopo procedure invasive</a:t>
            </a:r>
          </a:p>
          <a:p>
            <a:r>
              <a:rPr lang="it-IT" dirty="0"/>
              <a:t>Prima e dopo procedure asettiche</a:t>
            </a:r>
          </a:p>
          <a:p>
            <a:r>
              <a:rPr lang="it-IT" dirty="0"/>
              <a:t>Prima e dopo il contatto con un paziente</a:t>
            </a:r>
          </a:p>
          <a:p>
            <a:r>
              <a:rPr lang="it-IT" dirty="0"/>
              <a:t>Prima e dopo contatto con lesioni e ferite</a:t>
            </a:r>
          </a:p>
          <a:p>
            <a:r>
              <a:rPr lang="it-IT" dirty="0"/>
              <a:t>Dopo contatto con oggetti e/o apparecchiature contaminati</a:t>
            </a:r>
          </a:p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41" y="449423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6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81" y="1547111"/>
            <a:ext cx="7222691" cy="505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LAVAGGIO CON GEL IDROALCOLICO</a:t>
            </a:r>
            <a:br>
              <a:rPr lang="it-IT" sz="3600" dirty="0"/>
            </a:br>
            <a:r>
              <a:rPr lang="it-IT" sz="3600" dirty="0"/>
              <a:t>30 SECONDI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DALL’ERRORE ALL’EVENTO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“Evento” è ogni accadimento che avrebbe potuto causare o ha causato danno a un paziente, un visitatore, un  operatore.</a:t>
            </a:r>
          </a:p>
          <a:p>
            <a:r>
              <a:rPr lang="it-IT" dirty="0"/>
              <a:t>gli eventi si possono classificare in: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 </a:t>
            </a:r>
            <a:r>
              <a:rPr lang="it-IT" dirty="0" err="1"/>
              <a:t>near</a:t>
            </a:r>
            <a:r>
              <a:rPr lang="it-IT" dirty="0"/>
              <a:t>-miss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eventi senza esito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 eventi avversi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eventi sentinella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9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LAVAGGIO CHIRURGICO</a:t>
            </a:r>
            <a:br>
              <a:rPr lang="it-IT" sz="3600" dirty="0"/>
            </a:br>
            <a:r>
              <a:rPr lang="it-IT" sz="3600" dirty="0"/>
              <a:t>5 MINUTI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https://www.youtube.com/watch?v=g2BknzXSYVM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2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USO DEI GUANTI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L’uso dei guanti non sostituisce l’igiene delle mani</a:t>
            </a:r>
          </a:p>
          <a:p>
            <a:r>
              <a:rPr lang="it-IT" dirty="0"/>
              <a:t>Indossare i guanti quando si prevede di avere contatto con sangue o liquidi biologici, cute non integra</a:t>
            </a:r>
          </a:p>
          <a:p>
            <a:r>
              <a:rPr lang="it-IT" dirty="0"/>
              <a:t>Rimuoverli dopo aver concluso l’assistenza al paziente</a:t>
            </a:r>
          </a:p>
          <a:p>
            <a:r>
              <a:rPr lang="it-IT" dirty="0"/>
              <a:t>Non indossare lo stesso paio di guanti per l’assistenza a più di un paziente</a:t>
            </a:r>
          </a:p>
          <a:p>
            <a:r>
              <a:rPr lang="it-IT" dirty="0"/>
              <a:t>Cambiare i guanti quando ci si sposta da un’area del corpo contaminata ad un’altra</a:t>
            </a:r>
          </a:p>
          <a:p>
            <a:r>
              <a:rPr lang="it-IT" dirty="0"/>
              <a:t>Non riutilizzare i guanti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99392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1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 SONO INDICATI I GUANTI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ESPOSIZIONE DIRETTA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Misurare parametri vitali</a:t>
            </a:r>
          </a:p>
          <a:p>
            <a:r>
              <a:rPr lang="it-IT" dirty="0"/>
              <a:t>Trasportare il paziente</a:t>
            </a:r>
          </a:p>
          <a:p>
            <a:r>
              <a:rPr lang="it-IT" dirty="0"/>
              <a:t>Manipolare linee </a:t>
            </a:r>
            <a:r>
              <a:rPr lang="it-IT" dirty="0" err="1"/>
              <a:t>infusive</a:t>
            </a:r>
            <a:r>
              <a:rPr lang="it-IT" dirty="0"/>
              <a:t> in assenza di fuoriuscita di sangue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ESPOSIZIONE INDIRETTA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/>
              <a:t>Usare il telefono</a:t>
            </a:r>
          </a:p>
          <a:p>
            <a:r>
              <a:rPr lang="it-IT" dirty="0"/>
              <a:t>Scrivere in cartella clinica</a:t>
            </a:r>
          </a:p>
          <a:p>
            <a:r>
              <a:rPr lang="it-IT" dirty="0"/>
              <a:t>Somministrare la terapia orale</a:t>
            </a:r>
          </a:p>
          <a:p>
            <a:r>
              <a:rPr lang="it-IT" dirty="0"/>
              <a:t>Cambiare le lenzuola</a:t>
            </a:r>
          </a:p>
          <a:p>
            <a:r>
              <a:rPr lang="it-IT" dirty="0"/>
              <a:t>Posizionare un sistema di ventilazione non invasiva</a:t>
            </a:r>
          </a:p>
          <a:p>
            <a:r>
              <a:rPr lang="it-IT" dirty="0"/>
              <a:t>Spostare i mobili all’interno della camera del paziente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0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TIPOLOGIA DI GUANTI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VINILE </a:t>
            </a:r>
          </a:p>
          <a:p>
            <a:r>
              <a:rPr lang="it-IT" dirty="0"/>
              <a:t>NITRILE </a:t>
            </a:r>
          </a:p>
          <a:p>
            <a:r>
              <a:rPr lang="it-IT" dirty="0"/>
              <a:t>LATTICE</a:t>
            </a:r>
          </a:p>
          <a:p>
            <a:r>
              <a:rPr lang="it-IT" dirty="0"/>
              <a:t>STERILI/NON STERILI</a:t>
            </a:r>
          </a:p>
          <a:p>
            <a:r>
              <a:rPr lang="it-IT" dirty="0"/>
              <a:t>ANTIBLASTICI…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6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DEFINIZIONE DI FERITA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Interruzione della continuità della cute(epidermide e derma</a:t>
            </a:r>
            <a:r>
              <a:rPr lang="it-IT" dirty="0" smtClean="0"/>
              <a:t>) e/o </a:t>
            </a:r>
            <a:r>
              <a:rPr lang="it-IT" dirty="0"/>
              <a:t>dei tessuti </a:t>
            </a:r>
            <a:r>
              <a:rPr lang="it-IT" dirty="0" smtClean="0"/>
              <a:t>molli (tessuto </a:t>
            </a:r>
            <a:r>
              <a:rPr lang="it-IT" dirty="0"/>
              <a:t>sottocutaneo e muscoli</a:t>
            </a:r>
            <a:r>
              <a:rPr lang="it-IT" dirty="0" smtClean="0"/>
              <a:t>) conseguente </a:t>
            </a:r>
            <a:r>
              <a:rPr lang="it-IT" dirty="0"/>
              <a:t>all’applicazione di una forza esterna che supera la resistenza imposta dai medesimi</a:t>
            </a:r>
            <a:r>
              <a:rPr lang="it-IT" dirty="0" smtClean="0"/>
              <a:t>. Può </a:t>
            </a:r>
            <a:r>
              <a:rPr lang="it-IT" dirty="0"/>
              <a:t>essere di natura traumatica o patologica o essere conseguenza di </a:t>
            </a:r>
            <a:r>
              <a:rPr lang="it-IT" dirty="0" smtClean="0"/>
              <a:t>interventi </a:t>
            </a:r>
            <a:r>
              <a:rPr lang="it-IT" dirty="0"/>
              <a:t>chirurgici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 Viene definita in base alla modalità con cui si determina.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0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DEFINIZIONE DI FERITA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Incisione</a:t>
            </a:r>
          </a:p>
          <a:p>
            <a:r>
              <a:rPr lang="it-IT" dirty="0" smtClean="0"/>
              <a:t>Contusione</a:t>
            </a:r>
          </a:p>
          <a:p>
            <a:r>
              <a:rPr lang="it-IT" dirty="0" smtClean="0"/>
              <a:t>Lacerazione</a:t>
            </a:r>
          </a:p>
          <a:p>
            <a:r>
              <a:rPr lang="it-IT" dirty="0" smtClean="0"/>
              <a:t>Lacero contusa</a:t>
            </a:r>
          </a:p>
          <a:p>
            <a:r>
              <a:rPr lang="it-IT" dirty="0" smtClean="0"/>
              <a:t>Penetrante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6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46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98520"/>
            <a:ext cx="7416824" cy="56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5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47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5428"/>
            <a:ext cx="7227647" cy="542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TIPOLOGIA DI GUARIGIONE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2060"/>
                </a:solidFill>
              </a:rPr>
              <a:t>Per </a:t>
            </a:r>
            <a:r>
              <a:rPr lang="it-IT" b="1" dirty="0">
                <a:solidFill>
                  <a:srgbClr val="002060"/>
                </a:solidFill>
              </a:rPr>
              <a:t>prima intenzione</a:t>
            </a:r>
            <a:r>
              <a:rPr lang="it-IT" dirty="0">
                <a:solidFill>
                  <a:srgbClr val="002060"/>
                </a:solidFill>
              </a:rPr>
              <a:t>: è il caso delle </a:t>
            </a:r>
            <a:r>
              <a:rPr lang="it-IT" dirty="0">
                <a:solidFill>
                  <a:srgbClr val="002060"/>
                </a:solidFill>
                <a:hlinkClick r:id="rId2" tooltip="Ferita"/>
              </a:rPr>
              <a:t>ferite da taglio</a:t>
            </a:r>
            <a:r>
              <a:rPr lang="it-IT" dirty="0">
                <a:solidFill>
                  <a:srgbClr val="002060"/>
                </a:solidFill>
              </a:rPr>
              <a:t>, delle quali rappresenta un esempio quella chirurgica, lineari o a grande curvatura, a margini netti e soprattutto </a:t>
            </a:r>
            <a:r>
              <a:rPr lang="it-IT" dirty="0">
                <a:solidFill>
                  <a:srgbClr val="002060"/>
                </a:solidFill>
                <a:hlinkClick r:id="rId3" tooltip="Sutura chirurgica"/>
              </a:rPr>
              <a:t>suturate</a:t>
            </a:r>
            <a:r>
              <a:rPr lang="it-IT" dirty="0">
                <a:solidFill>
                  <a:srgbClr val="002060"/>
                </a:solidFill>
              </a:rPr>
              <a:t>. Tale procedimento, infatti, riducendo al minimo la perdita di sostanza per accostamento dei lembi, ne favorisce il riempimento da parte del </a:t>
            </a:r>
            <a:r>
              <a:rPr lang="it-IT" dirty="0">
                <a:solidFill>
                  <a:srgbClr val="002060"/>
                </a:solidFill>
                <a:hlinkClick r:id="rId4" tooltip="Tessuto di granulazione"/>
              </a:rPr>
              <a:t>tessuto di granulazione</a:t>
            </a:r>
            <a:r>
              <a:rPr lang="it-IT" dirty="0">
                <a:solidFill>
                  <a:srgbClr val="002060"/>
                </a:solidFill>
              </a:rPr>
              <a:t> con tempi di cicatrizzazione veloci e risultati estetici buoni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48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240360" cy="432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7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TIPOLOGIA DI GUARIGIONE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/>
              <a:t>Per seconda intenzione</a:t>
            </a:r>
            <a:r>
              <a:rPr lang="it-IT" dirty="0"/>
              <a:t>: riguarda le ferite non suturate e quindi lasciate aperte, per scelta o per necessità. In questi casi il </a:t>
            </a:r>
            <a:r>
              <a:rPr lang="it-IT" dirty="0">
                <a:hlinkClick r:id="rId2" tooltip="Tessuto di granulazione"/>
              </a:rPr>
              <a:t>tessuto di granulazione</a:t>
            </a:r>
            <a:r>
              <a:rPr lang="it-IT" dirty="0"/>
              <a:t>, che si forma sul fondo della lesione, per riempirla deve procedere dal basso in superficie con un processo che richiede tempi più lunghi e che può determinare inestetismi anche gravi.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49</a:t>
            </a:fld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11" y="2204864"/>
            <a:ext cx="441649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8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NEAR-MISS «QUASI EVENTO»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dirty="0"/>
              <a:t>Situazione in cui per motivi fortuiti o per “meccanismi barriera”, come l’intervento tempestivo di qualcuno, l’evento, che sarebbe potuto accadere, non si è verificato</a:t>
            </a:r>
          </a:p>
          <a:p>
            <a:pPr marL="0" indent="0" algn="ctr">
              <a:buNone/>
            </a:pPr>
            <a:r>
              <a:rPr lang="it-IT" dirty="0"/>
              <a:t> (ad esempio: paziente preparato al tavolo operatorio per intervento ortopedico con errore di lato evitato all’ultimo momento; doppio controllo terapia oncologica che permette di non infondere infusione chemioterapica nell’ordine sbagliato)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3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TIPOLOGIA DI GUARIGIONE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it-IT" sz="1800" b="1" dirty="0"/>
              <a:t>Per terza intenzione</a:t>
            </a:r>
            <a:r>
              <a:rPr lang="it-IT" sz="1800" dirty="0"/>
              <a:t>: questo tipo di guarigione riguarda le ferite chirurgiche andate incontro, nel decorso post-operatorio, a una </a:t>
            </a:r>
            <a:r>
              <a:rPr lang="it-IT" sz="1800" dirty="0">
                <a:hlinkClick r:id="rId2" tooltip="Deiscenza"/>
              </a:rPr>
              <a:t>deiscenza</a:t>
            </a:r>
            <a:r>
              <a:rPr lang="it-IT" sz="1800" dirty="0"/>
              <a:t> parziale o totale. Il trattamento di questa complicazione prevede di norma la riapertura completa della ferita, la sua accurata detersione, l'asportazione delle aree mortificate, un adeguato </a:t>
            </a:r>
            <a:r>
              <a:rPr lang="it-IT" sz="1800" dirty="0" err="1">
                <a:hlinkClick r:id="rId3" tooltip="Drenaggio chirurgico"/>
              </a:rPr>
              <a:t>zaffaggio</a:t>
            </a:r>
            <a:r>
              <a:rPr lang="it-IT" sz="1800" dirty="0"/>
              <a:t>. In un secondo momento, valutata la situazione locale e dopo aver escluso la presenza di focolai di infezione, si può procedere a una nuova sutura dei lembi. Ciò favorirà il processo di guarigione che, in questo caso, sarà detto per III intenzione.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50</a:t>
            </a:fld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95" y="2564904"/>
            <a:ext cx="4586808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3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FINALITA’ DELLA MEDICAZIONE 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b="1" dirty="0"/>
              <a:t>Protettiva</a:t>
            </a:r>
            <a:r>
              <a:rPr lang="it-IT" dirty="0" smtClean="0"/>
              <a:t>: ad </a:t>
            </a:r>
            <a:r>
              <a:rPr lang="it-IT" dirty="0"/>
              <a:t>esempio nella ferita chirurgica</a:t>
            </a:r>
            <a:r>
              <a:rPr lang="it-IT" dirty="0" smtClean="0"/>
              <a:t>. In </a:t>
            </a:r>
            <a:r>
              <a:rPr lang="it-IT" dirty="0"/>
              <a:t>questo caso gli scopi della medicazione sono quelli di proteggere la ferita da contaminazioni esterne</a:t>
            </a:r>
            <a:r>
              <a:rPr lang="it-IT" dirty="0" smtClean="0"/>
              <a:t>, mantenere </a:t>
            </a:r>
            <a:r>
              <a:rPr lang="it-IT" dirty="0"/>
              <a:t>le condizioni congrue alla guarigione e la protezione da traumi </a:t>
            </a:r>
            <a:r>
              <a:rPr lang="it-IT" dirty="0" smtClean="0"/>
              <a:t>meccanici.</a:t>
            </a:r>
            <a:endParaRPr lang="it-IT" dirty="0"/>
          </a:p>
          <a:p>
            <a:r>
              <a:rPr lang="it-IT" b="1" dirty="0" smtClean="0"/>
              <a:t>Curativa</a:t>
            </a:r>
            <a:r>
              <a:rPr lang="it-IT" dirty="0"/>
              <a:t>: ad esempio nelle lesioni da compressione</a:t>
            </a:r>
            <a:r>
              <a:rPr lang="it-IT" dirty="0" smtClean="0"/>
              <a:t>. La </a:t>
            </a:r>
            <a:r>
              <a:rPr lang="it-IT" dirty="0"/>
              <a:t>medicazione</a:t>
            </a:r>
            <a:r>
              <a:rPr lang="it-IT" dirty="0" smtClean="0"/>
              <a:t>, accanto </a:t>
            </a:r>
            <a:r>
              <a:rPr lang="it-IT" dirty="0"/>
              <a:t>alla protezione</a:t>
            </a:r>
            <a:r>
              <a:rPr lang="it-IT" dirty="0" smtClean="0"/>
              <a:t>, della </a:t>
            </a:r>
            <a:r>
              <a:rPr lang="it-IT" dirty="0"/>
              <a:t>lesione da contaminazione esterna e da ulteriori traumi meccanici</a:t>
            </a:r>
            <a:r>
              <a:rPr lang="it-IT" dirty="0" smtClean="0"/>
              <a:t>, ha </a:t>
            </a:r>
            <a:r>
              <a:rPr lang="it-IT" dirty="0"/>
              <a:t>lo scopo</a:t>
            </a:r>
            <a:r>
              <a:rPr lang="it-IT" dirty="0" smtClean="0"/>
              <a:t>, attraverso </a:t>
            </a:r>
            <a:r>
              <a:rPr lang="it-IT" dirty="0"/>
              <a:t>l’applicazione di prodotti specifici</a:t>
            </a:r>
            <a:r>
              <a:rPr lang="it-IT" dirty="0" smtClean="0"/>
              <a:t>, di </a:t>
            </a:r>
            <a:r>
              <a:rPr lang="it-IT" dirty="0"/>
              <a:t>promuoverne la </a:t>
            </a:r>
            <a:r>
              <a:rPr lang="it-IT" dirty="0" smtClean="0"/>
              <a:t>guarigione.</a:t>
            </a:r>
          </a:p>
          <a:p>
            <a:r>
              <a:rPr lang="it-IT" b="1" dirty="0" smtClean="0"/>
              <a:t>Preventiva</a:t>
            </a:r>
            <a:r>
              <a:rPr lang="it-IT" dirty="0" smtClean="0"/>
              <a:t>: ad </a:t>
            </a:r>
            <a:r>
              <a:rPr lang="it-IT" dirty="0"/>
              <a:t>esempio le applicazioni effettuate in tutte le </a:t>
            </a:r>
            <a:r>
              <a:rPr lang="it-IT" dirty="0" smtClean="0"/>
              <a:t>zone sottoposte </a:t>
            </a:r>
            <a:r>
              <a:rPr lang="it-IT" dirty="0"/>
              <a:t>a frizione</a:t>
            </a:r>
            <a:r>
              <a:rPr lang="it-IT" dirty="0" smtClean="0"/>
              <a:t>, stiramento </a:t>
            </a:r>
            <a:r>
              <a:rPr lang="it-IT" dirty="0"/>
              <a:t>e pressione(sacro</a:t>
            </a:r>
            <a:r>
              <a:rPr lang="it-IT" dirty="0" smtClean="0"/>
              <a:t>, talloni, malleoli, glutei, ecc</a:t>
            </a:r>
            <a:r>
              <a:rPr lang="it-IT" dirty="0"/>
              <a:t>.)nelle persone costrette</a:t>
            </a:r>
            <a:r>
              <a:rPr lang="it-IT" dirty="0" smtClean="0"/>
              <a:t>, per </a:t>
            </a:r>
            <a:r>
              <a:rPr lang="it-IT" dirty="0"/>
              <a:t>cause diverse</a:t>
            </a:r>
            <a:r>
              <a:rPr lang="it-IT" dirty="0" smtClean="0"/>
              <a:t>, ad </a:t>
            </a:r>
            <a:r>
              <a:rPr lang="it-IT" dirty="0"/>
              <a:t>un prolungato </a:t>
            </a:r>
            <a:r>
              <a:rPr lang="it-IT" dirty="0" smtClean="0"/>
              <a:t>allettamento.</a:t>
            </a:r>
          </a:p>
          <a:p>
            <a:r>
              <a:rPr lang="it-IT" b="1" dirty="0" smtClean="0"/>
              <a:t>Di </a:t>
            </a:r>
            <a:r>
              <a:rPr lang="it-IT" b="1" dirty="0"/>
              <a:t>copertura</a:t>
            </a:r>
            <a:r>
              <a:rPr lang="it-IT" dirty="0" smtClean="0"/>
              <a:t>: ad </a:t>
            </a:r>
            <a:r>
              <a:rPr lang="it-IT" dirty="0"/>
              <a:t>esempio per mantenere in sede un unguento</a:t>
            </a:r>
            <a:r>
              <a:rPr lang="it-IT" dirty="0" smtClean="0"/>
              <a:t>, una </a:t>
            </a:r>
            <a:r>
              <a:rPr lang="it-IT" dirty="0"/>
              <a:t>crema</a:t>
            </a:r>
            <a:r>
              <a:rPr lang="it-IT" dirty="0" smtClean="0"/>
              <a:t>, un </a:t>
            </a:r>
            <a:r>
              <a:rPr lang="it-IT" dirty="0"/>
              <a:t>gel o una pasta applicati </a:t>
            </a:r>
            <a:r>
              <a:rPr lang="it-IT" dirty="0" smtClean="0"/>
              <a:t>per ridurre </a:t>
            </a:r>
            <a:r>
              <a:rPr lang="it-IT" dirty="0"/>
              <a:t>e/o contenere alterazioni cutanee</a:t>
            </a:r>
            <a:r>
              <a:rPr lang="it-IT" dirty="0" smtClean="0"/>
              <a:t>, quali </a:t>
            </a:r>
            <a:r>
              <a:rPr lang="it-IT" dirty="0"/>
              <a:t>tumefazioni o arrossamenti di diversa </a:t>
            </a:r>
            <a:r>
              <a:rPr lang="it-IT" dirty="0" smtClean="0"/>
              <a:t>natura.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9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VALUTAZIONE DELLA FERITA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b="1" dirty="0"/>
          </a:p>
          <a:p>
            <a:r>
              <a:rPr lang="it-IT" dirty="0" smtClean="0"/>
              <a:t> Tipo </a:t>
            </a:r>
            <a:r>
              <a:rPr lang="it-IT" dirty="0"/>
              <a:t>di medicazione adatta per la ferita in questione;</a:t>
            </a:r>
          </a:p>
          <a:p>
            <a:r>
              <a:rPr lang="it-IT" dirty="0"/>
              <a:t>E</a:t>
            </a:r>
            <a:r>
              <a:rPr lang="it-IT" dirty="0" smtClean="0"/>
              <a:t>ventuale </a:t>
            </a:r>
            <a:r>
              <a:rPr lang="it-IT" dirty="0"/>
              <a:t>presenza di infezione;</a:t>
            </a:r>
          </a:p>
          <a:p>
            <a:r>
              <a:rPr lang="it-IT" dirty="0"/>
              <a:t>A</a:t>
            </a:r>
            <a:r>
              <a:rPr lang="it-IT" dirty="0" smtClean="0"/>
              <a:t>ndamento </a:t>
            </a:r>
            <a:r>
              <a:rPr lang="it-IT" dirty="0"/>
              <a:t>del processo di guarigione della ferita;</a:t>
            </a:r>
          </a:p>
          <a:p>
            <a:r>
              <a:rPr lang="it-IT" dirty="0"/>
              <a:t>S</a:t>
            </a:r>
            <a:r>
              <a:rPr lang="it-IT" dirty="0" smtClean="0"/>
              <a:t>tato </a:t>
            </a:r>
            <a:r>
              <a:rPr lang="it-IT" dirty="0"/>
              <a:t>nutrizionale del paziente.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6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PREPARAZIONE DEL MATERIALE PER EFFETTUARE LA MEDICAZIONE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guanti </a:t>
            </a:r>
            <a:r>
              <a:rPr lang="it-IT" dirty="0"/>
              <a:t>puliti e guanti sterili</a:t>
            </a:r>
            <a:r>
              <a:rPr lang="it-IT" dirty="0" smtClean="0"/>
              <a:t>;</a:t>
            </a:r>
          </a:p>
          <a:p>
            <a:r>
              <a:rPr lang="it-IT" dirty="0" smtClean="0"/>
              <a:t> mascherina </a:t>
            </a:r>
            <a:r>
              <a:rPr lang="it-IT" dirty="0"/>
              <a:t>facciale e camice; </a:t>
            </a:r>
            <a:endParaRPr lang="it-IT" dirty="0" smtClean="0"/>
          </a:p>
          <a:p>
            <a:r>
              <a:rPr lang="it-IT" dirty="0" smtClean="0"/>
              <a:t>kit </a:t>
            </a:r>
            <a:r>
              <a:rPr lang="it-IT" dirty="0"/>
              <a:t>sterile per medicazione; </a:t>
            </a:r>
            <a:endParaRPr lang="it-IT" dirty="0" smtClean="0"/>
          </a:p>
          <a:p>
            <a:r>
              <a:rPr lang="it-IT" dirty="0" smtClean="0"/>
              <a:t>batuffoli </a:t>
            </a:r>
            <a:r>
              <a:rPr lang="it-IT" dirty="0"/>
              <a:t>sterili, soluzione fisiologica sterile</a:t>
            </a:r>
            <a:r>
              <a:rPr lang="it-IT" dirty="0" smtClean="0"/>
              <a:t>,</a:t>
            </a:r>
          </a:p>
          <a:p>
            <a:r>
              <a:rPr lang="it-IT" dirty="0" smtClean="0"/>
              <a:t> </a:t>
            </a:r>
            <a:r>
              <a:rPr lang="it-IT" dirty="0"/>
              <a:t>antisettico sterile previsto dal </a:t>
            </a:r>
            <a:r>
              <a:rPr lang="it-IT" dirty="0" smtClean="0"/>
              <a:t>protocollo </a:t>
            </a:r>
            <a:r>
              <a:rPr lang="it-IT" dirty="0"/>
              <a:t>specifico; </a:t>
            </a:r>
            <a:endParaRPr lang="it-IT" dirty="0" smtClean="0"/>
          </a:p>
          <a:p>
            <a:r>
              <a:rPr lang="it-IT" dirty="0" smtClean="0"/>
              <a:t>cerotto </a:t>
            </a:r>
            <a:r>
              <a:rPr lang="it-IT" dirty="0"/>
              <a:t>medicato sterile; </a:t>
            </a:r>
            <a:endParaRPr lang="it-IT" dirty="0" smtClean="0"/>
          </a:p>
          <a:p>
            <a:r>
              <a:rPr lang="it-IT" dirty="0" smtClean="0"/>
              <a:t>contenitore </a:t>
            </a:r>
            <a:r>
              <a:rPr lang="it-IT" dirty="0"/>
              <a:t>per taglienti</a:t>
            </a:r>
            <a:r>
              <a:rPr lang="it-IT" dirty="0" smtClean="0"/>
              <a:t>;</a:t>
            </a:r>
          </a:p>
          <a:p>
            <a:r>
              <a:rPr lang="it-IT" dirty="0" smtClean="0"/>
              <a:t> contenitore </a:t>
            </a:r>
            <a:r>
              <a:rPr lang="it-IT" dirty="0"/>
              <a:t>per rifiuti speciali.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9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PREPARAZIONE DEL SETTING E DEL PAZIENTE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effettuare </a:t>
            </a:r>
            <a:r>
              <a:rPr lang="it-IT" dirty="0"/>
              <a:t>l’igiene delle mani</a:t>
            </a:r>
            <a:r>
              <a:rPr lang="it-IT" dirty="0" smtClean="0"/>
              <a:t>,</a:t>
            </a:r>
          </a:p>
          <a:p>
            <a:r>
              <a:rPr lang="it-IT" dirty="0" smtClean="0"/>
              <a:t>identificare </a:t>
            </a:r>
            <a:r>
              <a:rPr lang="it-IT" dirty="0"/>
              <a:t>e </a:t>
            </a:r>
            <a:r>
              <a:rPr lang="it-IT" dirty="0" smtClean="0"/>
              <a:t>garantire </a:t>
            </a:r>
            <a:r>
              <a:rPr lang="it-IT" dirty="0"/>
              <a:t>la privacy del paziente; </a:t>
            </a:r>
            <a:endParaRPr lang="it-IT" dirty="0" smtClean="0"/>
          </a:p>
          <a:p>
            <a:r>
              <a:rPr lang="it-IT" dirty="0" smtClean="0"/>
              <a:t>spiegare </a:t>
            </a:r>
            <a:r>
              <a:rPr lang="it-IT" dirty="0"/>
              <a:t>al paziente con parole adatte al suo livello di comprensione le fasi e l’utilità della manovra che si sta per eseguire affinché egli comprenda pienamente ciò che verrà effettuato e aumenti la sua collaborazione</a:t>
            </a:r>
            <a:r>
              <a:rPr lang="it-IT" dirty="0" smtClean="0"/>
              <a:t>;</a:t>
            </a:r>
          </a:p>
          <a:p>
            <a:r>
              <a:rPr lang="it-IT" dirty="0" smtClean="0"/>
              <a:t> far </a:t>
            </a:r>
            <a:r>
              <a:rPr lang="it-IT" dirty="0"/>
              <a:t>assumere alla persona una posizione comoda e che faciliti l’accesso alla zona da medicare; </a:t>
            </a:r>
            <a:endParaRPr lang="it-IT" dirty="0" smtClean="0"/>
          </a:p>
          <a:p>
            <a:r>
              <a:rPr lang="it-IT" dirty="0" smtClean="0"/>
              <a:t>svestire </a:t>
            </a:r>
            <a:r>
              <a:rPr lang="it-IT" dirty="0"/>
              <a:t>la persona nella parte interessata.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0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PROCEDURA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472608"/>
          </a:xfrm>
        </p:spPr>
        <p:txBody>
          <a:bodyPr>
            <a:noAutofit/>
          </a:bodyPr>
          <a:lstStyle/>
          <a:p>
            <a:r>
              <a:rPr lang="it-IT" sz="1800" dirty="0" smtClean="0"/>
              <a:t>Effettuare </a:t>
            </a:r>
            <a:r>
              <a:rPr lang="it-IT" sz="1800" dirty="0"/>
              <a:t>l’igiene delle mani e </a:t>
            </a:r>
            <a:r>
              <a:rPr lang="it-IT" sz="1800" dirty="0" smtClean="0"/>
              <a:t>indossare </a:t>
            </a:r>
            <a:r>
              <a:rPr lang="it-IT" sz="1800" dirty="0"/>
              <a:t>i dispositivi di protezione individuale;</a:t>
            </a:r>
          </a:p>
          <a:p>
            <a:r>
              <a:rPr lang="it-IT" sz="1800" dirty="0"/>
              <a:t>R</a:t>
            </a:r>
            <a:r>
              <a:rPr lang="it-IT" sz="1800" dirty="0" smtClean="0"/>
              <a:t>imuovere </a:t>
            </a:r>
            <a:r>
              <a:rPr lang="it-IT" sz="1800" dirty="0"/>
              <a:t>delicatamente la medicazione precedente tirando in direzione della ferita per una rimozione meno dolorosa; in caso di medicazione aderente alla zona dell’incisione, </a:t>
            </a:r>
            <a:r>
              <a:rPr lang="it-IT" sz="1800" dirty="0" smtClean="0"/>
              <a:t>inumidire </a:t>
            </a:r>
            <a:r>
              <a:rPr lang="it-IT" sz="1800" dirty="0"/>
              <a:t>la zona con soluzione fisiologica;</a:t>
            </a:r>
          </a:p>
          <a:p>
            <a:r>
              <a:rPr lang="it-IT" sz="1800" dirty="0"/>
              <a:t>V</a:t>
            </a:r>
            <a:r>
              <a:rPr lang="it-IT" sz="1800" dirty="0" smtClean="0"/>
              <a:t>alutare </a:t>
            </a:r>
            <a:r>
              <a:rPr lang="it-IT" sz="1800" dirty="0"/>
              <a:t>lo stato della ferita (arrossamento, gonfiore, dolore, secrezioni);</a:t>
            </a:r>
          </a:p>
          <a:p>
            <a:r>
              <a:rPr lang="it-IT" sz="1800" dirty="0"/>
              <a:t>R</a:t>
            </a:r>
            <a:r>
              <a:rPr lang="it-IT" sz="1800" dirty="0" smtClean="0"/>
              <a:t>imuovere </a:t>
            </a:r>
            <a:r>
              <a:rPr lang="it-IT" sz="1800" dirty="0"/>
              <a:t>i guanti e </a:t>
            </a:r>
            <a:r>
              <a:rPr lang="it-IT" sz="1800" dirty="0" smtClean="0"/>
              <a:t>smaltirli </a:t>
            </a:r>
            <a:r>
              <a:rPr lang="it-IT" sz="1800" dirty="0"/>
              <a:t>insieme alla medicazione sporca;</a:t>
            </a:r>
          </a:p>
          <a:p>
            <a:r>
              <a:rPr lang="it-IT" sz="1800" dirty="0"/>
              <a:t>E</a:t>
            </a:r>
            <a:r>
              <a:rPr lang="it-IT" sz="1800" dirty="0" smtClean="0"/>
              <a:t>ffettuare </a:t>
            </a:r>
            <a:r>
              <a:rPr lang="it-IT" sz="1800" dirty="0"/>
              <a:t>l’igiene delle mani, </a:t>
            </a:r>
            <a:r>
              <a:rPr lang="it-IT" sz="1800" dirty="0" smtClean="0"/>
              <a:t>controllare </a:t>
            </a:r>
            <a:r>
              <a:rPr lang="it-IT" sz="1800" dirty="0"/>
              <a:t>l’integrità del kit sterile </a:t>
            </a:r>
            <a:r>
              <a:rPr lang="it-IT" sz="1800" dirty="0" smtClean="0"/>
              <a:t>e aprirlo;</a:t>
            </a:r>
            <a:endParaRPr lang="it-IT" sz="1800" dirty="0"/>
          </a:p>
          <a:p>
            <a:r>
              <a:rPr lang="it-IT" sz="1800" dirty="0" smtClean="0"/>
              <a:t>Indossare </a:t>
            </a:r>
            <a:r>
              <a:rPr lang="it-IT" sz="1800" dirty="0"/>
              <a:t>i guanti puliti (per la tecnica no-</a:t>
            </a:r>
            <a:r>
              <a:rPr lang="it-IT" sz="1800" dirty="0" err="1"/>
              <a:t>touch</a:t>
            </a:r>
            <a:r>
              <a:rPr lang="it-IT" sz="1800" dirty="0"/>
              <a:t>) o quello sterili, qualora risulti difficile mantenere la sterilità del materiale presente nel kit;</a:t>
            </a:r>
          </a:p>
          <a:p>
            <a:r>
              <a:rPr lang="it-IT" sz="1800" dirty="0"/>
              <a:t>D</a:t>
            </a:r>
            <a:r>
              <a:rPr lang="it-IT" sz="1800" dirty="0" smtClean="0"/>
              <a:t>etergere </a:t>
            </a:r>
            <a:r>
              <a:rPr lang="it-IT" sz="1800" dirty="0"/>
              <a:t>la ferita con tamponi sterili imbevuti di soluzione fisiologica pulendo dall’alto verso il basso e con movimenti centrifughi, cambiando batuffolo ad ogni passaggio;</a:t>
            </a:r>
          </a:p>
          <a:p>
            <a:r>
              <a:rPr lang="it-IT" sz="1800" dirty="0"/>
              <a:t>T</a:t>
            </a:r>
            <a:r>
              <a:rPr lang="it-IT" sz="1800" dirty="0" smtClean="0"/>
              <a:t>amponare </a:t>
            </a:r>
            <a:r>
              <a:rPr lang="it-IT" sz="1800" dirty="0"/>
              <a:t>e </a:t>
            </a:r>
            <a:r>
              <a:rPr lang="it-IT" sz="1800" dirty="0" smtClean="0"/>
              <a:t>asciugare </a:t>
            </a:r>
            <a:r>
              <a:rPr lang="it-IT" sz="1800" dirty="0"/>
              <a:t>con batuffoli sterili;</a:t>
            </a:r>
          </a:p>
          <a:p>
            <a:r>
              <a:rPr lang="it-IT" sz="1800" dirty="0"/>
              <a:t>P</a:t>
            </a:r>
            <a:r>
              <a:rPr lang="it-IT" sz="1800" dirty="0" smtClean="0"/>
              <a:t>osizionare </a:t>
            </a:r>
            <a:r>
              <a:rPr lang="it-IT" sz="1800" dirty="0"/>
              <a:t>la garza sterile a copertura di tutta la ferita;</a:t>
            </a:r>
          </a:p>
          <a:p>
            <a:r>
              <a:rPr lang="it-IT" sz="1800" dirty="0" smtClean="0"/>
              <a:t>Rimuovere </a:t>
            </a:r>
            <a:r>
              <a:rPr lang="it-IT" sz="1800" dirty="0"/>
              <a:t>i guanti e il resto dei dispositivi di protezione individuale; </a:t>
            </a:r>
          </a:p>
          <a:p>
            <a:r>
              <a:rPr lang="it-IT" sz="1800" dirty="0" smtClean="0"/>
              <a:t>Fissare la </a:t>
            </a:r>
            <a:r>
              <a:rPr lang="it-IT" sz="1800" dirty="0"/>
              <a:t>medicazione con il </a:t>
            </a:r>
            <a:r>
              <a:rPr lang="it-IT" sz="1800" dirty="0" smtClean="0"/>
              <a:t>cerotto, in alternativa utilizzare le medicazioni pronte.</a:t>
            </a:r>
            <a:endParaRPr lang="it-IT" sz="1800" dirty="0"/>
          </a:p>
          <a:p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6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REGISTRAZIONE IN CARTELLA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Rivestire </a:t>
            </a:r>
            <a:r>
              <a:rPr lang="it-IT" dirty="0"/>
              <a:t>e </a:t>
            </a:r>
            <a:r>
              <a:rPr lang="it-IT" dirty="0" smtClean="0"/>
              <a:t>riposizionare </a:t>
            </a:r>
            <a:r>
              <a:rPr lang="it-IT" dirty="0"/>
              <a:t>il paziente; </a:t>
            </a:r>
            <a:endParaRPr lang="it-IT" dirty="0" smtClean="0"/>
          </a:p>
          <a:p>
            <a:r>
              <a:rPr lang="it-IT" dirty="0" smtClean="0"/>
              <a:t>Ripristinare </a:t>
            </a:r>
            <a:r>
              <a:rPr lang="it-IT" dirty="0"/>
              <a:t>il materiale utilizzato e </a:t>
            </a:r>
            <a:r>
              <a:rPr lang="it-IT" dirty="0" smtClean="0"/>
              <a:t>attivare </a:t>
            </a:r>
            <a:r>
              <a:rPr lang="it-IT" dirty="0"/>
              <a:t>la procedura di decontaminazione </a:t>
            </a:r>
            <a:r>
              <a:rPr lang="it-IT" dirty="0" smtClean="0"/>
              <a:t>del materiale non monouso; </a:t>
            </a:r>
          </a:p>
          <a:p>
            <a:r>
              <a:rPr lang="it-IT" dirty="0" smtClean="0"/>
              <a:t>Registrare </a:t>
            </a:r>
            <a:r>
              <a:rPr lang="it-IT" dirty="0"/>
              <a:t>sulla documentazione </a:t>
            </a:r>
            <a:r>
              <a:rPr lang="it-IT" dirty="0" smtClean="0"/>
              <a:t>clinica </a:t>
            </a:r>
            <a:r>
              <a:rPr lang="it-IT" dirty="0"/>
              <a:t>la manovra effettuata e le caratteristiche della ferita.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5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BIBLIOGRAFIA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sz="4000" dirty="0"/>
              <a:t>22 </a:t>
            </a:r>
            <a:r>
              <a:rPr lang="it-IT" sz="4000" dirty="0" err="1"/>
              <a:t>mag</a:t>
            </a:r>
            <a:r>
              <a:rPr lang="it-IT" sz="4000" dirty="0"/>
              <a:t> 2007 - Sicurezza dei pazienti e gestione del rischio clinico: manuale per la formazione degli operatori sanitari. A cura di Ministero della Salute</a:t>
            </a:r>
            <a:r>
              <a:rPr lang="it-IT" sz="4000" dirty="0" smtClean="0"/>
              <a:t>. ww.w.salute.gov.it</a:t>
            </a:r>
          </a:p>
          <a:p>
            <a:r>
              <a:rPr lang="it-IT" sz="4000" dirty="0"/>
              <a:t>1 mar 2004 - </a:t>
            </a:r>
            <a:r>
              <a:rPr lang="it-IT" sz="4000" dirty="0" err="1"/>
              <a:t>Risk</a:t>
            </a:r>
            <a:r>
              <a:rPr lang="it-IT" sz="4000" dirty="0"/>
              <a:t> management in sanità. Il problema degli errori. A cura di </a:t>
            </a:r>
            <a:r>
              <a:rPr lang="it-IT" sz="4000" dirty="0" smtClean="0"/>
              <a:t>Ministero </a:t>
            </a:r>
            <a:r>
              <a:rPr lang="it-IT" sz="4000" dirty="0"/>
              <a:t>della Salute</a:t>
            </a:r>
            <a:r>
              <a:rPr lang="it-IT" sz="4000" dirty="0" smtClean="0"/>
              <a:t>. ww.w.salute.gov.it</a:t>
            </a:r>
          </a:p>
          <a:p>
            <a:r>
              <a:rPr lang="it-IT" sz="4000" dirty="0" smtClean="0"/>
              <a:t>Procedura aziendale </a:t>
            </a:r>
            <a:r>
              <a:rPr lang="it-IT" sz="4000" dirty="0" err="1" smtClean="0"/>
              <a:t>Asuits</a:t>
            </a:r>
            <a:r>
              <a:rPr lang="it-IT" sz="4000" dirty="0" smtClean="0"/>
              <a:t> «Verifica corretta identificazione del paziente» 01.10.2018</a:t>
            </a:r>
          </a:p>
          <a:p>
            <a:r>
              <a:rPr lang="it-IT" sz="4000" dirty="0" smtClean="0"/>
              <a:t>Procedura aziendale </a:t>
            </a:r>
            <a:r>
              <a:rPr lang="it-IT" sz="4000" dirty="0" err="1" smtClean="0"/>
              <a:t>Asuits</a:t>
            </a:r>
            <a:r>
              <a:rPr lang="it-IT" sz="4000" dirty="0" smtClean="0"/>
              <a:t> «Igiene delle mani» 07.06.2013</a:t>
            </a:r>
          </a:p>
          <a:p>
            <a:r>
              <a:rPr lang="it-IT" sz="4000" dirty="0"/>
              <a:t>EDUISS, “prevenzione e controllo delle infezioni nel contesto dell’emergenza COVID-19</a:t>
            </a:r>
            <a:r>
              <a:rPr lang="it-IT" sz="4000" dirty="0" smtClean="0"/>
              <a:t>”</a:t>
            </a:r>
          </a:p>
          <a:p>
            <a:r>
              <a:rPr lang="it-IT" sz="4000" dirty="0" smtClean="0">
                <a:hlinkClick r:id="rId2"/>
              </a:rPr>
              <a:t>www.siditalia.it</a:t>
            </a:r>
            <a:endParaRPr lang="it-IT" sz="4000" dirty="0" smtClean="0"/>
          </a:p>
          <a:p>
            <a:r>
              <a:rPr lang="it-IT" sz="4000" dirty="0" smtClean="0"/>
              <a:t>Linee guida in materia di </a:t>
            </a:r>
            <a:r>
              <a:rPr lang="it-IT" sz="4000" dirty="0"/>
              <a:t>d</a:t>
            </a:r>
            <a:r>
              <a:rPr lang="it-IT" sz="4000" dirty="0" smtClean="0"/>
              <a:t>ossier sanitario</a:t>
            </a:r>
            <a:endParaRPr lang="it-IT" sz="4000" dirty="0"/>
          </a:p>
          <a:p>
            <a:pPr marL="0" indent="0">
              <a:buNone/>
            </a:pPr>
            <a:r>
              <a:rPr lang="it-IT" sz="4000" dirty="0" smtClean="0"/>
              <a:t>	Allegato </a:t>
            </a:r>
            <a:r>
              <a:rPr lang="it-IT" sz="4000" dirty="0"/>
              <a:t>A alla deliberazione del Garante del 4 giugno 2015 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1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EVENTO SENZA ESITO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Evento che è accaduto, ma senza conseguenze negative per il paziente. </a:t>
            </a:r>
          </a:p>
          <a:p>
            <a:pPr marL="0" indent="0" algn="ctr">
              <a:buNone/>
            </a:pPr>
            <a:r>
              <a:rPr lang="it-IT" dirty="0"/>
              <a:t>(esempio: caduta di un paziente senza lesioni; somministrazione di un farmaco a dosaggio superiore alla dose indicata, senza conseguenze)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EVENTO AVVERSO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Ogni caso in cui un trattamento sanitario abbia procurato danno, temporaneo o permanente, per la salute del paziente. </a:t>
            </a:r>
          </a:p>
          <a:p>
            <a:pPr marL="0" indent="0" algn="ctr">
              <a:buNone/>
            </a:pPr>
            <a:r>
              <a:rPr lang="it-IT" dirty="0"/>
              <a:t> (esempio: caduta dal letto di un paziente, con frattura femore; stravaso di farmaco antiblastico)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6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DANNO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Alterazione, temporanea o permanente, di una parte del corpo o di una funzione fisica o psichica (compresa la percezione del dolore). (Ministero della Salute, 2008)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1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EVENTO SENTINELLA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Evento avverso di particolare gravità che causa la morte o un grave danno fisico o psicologico al paziente.  </a:t>
            </a:r>
          </a:p>
          <a:p>
            <a:r>
              <a:rPr lang="it-IT" sz="2800" dirty="0"/>
              <a:t>Questi eventi sono chiamati sentinella perché implicano la necessità immediata di intervenire. </a:t>
            </a:r>
          </a:p>
          <a:p>
            <a:r>
              <a:rPr lang="it-IT" sz="2800" dirty="0"/>
              <a:t>La soglia di allarme è = 1  </a:t>
            </a:r>
          </a:p>
          <a:p>
            <a:r>
              <a:rPr lang="it-IT" sz="2800" dirty="0"/>
              <a:t>Basta che l’evento si verifichi una volta sola perché si renda necessaria un’indagine immediata, volta ad accertare se al suo verificarsi abbiano contribuito alcuni fattori che possono essere corretti/rimossi.  </a:t>
            </a:r>
          </a:p>
          <a:p>
            <a:pPr marL="0" indent="0">
              <a:buNone/>
            </a:pPr>
            <a:r>
              <a:rPr lang="it-IT" sz="2000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0515-18EF-4B08-9508-23B7C9C2EEA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5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4518</TotalTime>
  <Words>2629</Words>
  <Application>Microsoft Office PowerPoint</Application>
  <PresentationFormat>Presentazione su schermo (4:3)</PresentationFormat>
  <Paragraphs>317</Paragraphs>
  <Slides>57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58" baseType="lpstr">
      <vt:lpstr>Tema di Office</vt:lpstr>
      <vt:lpstr>L’APPROCCIO SOCIO ASSISTENZIALE AL PAZIENTE ATTRAVERSO L’APPRENDIMENTO E LA RELAZIONE CON LA PERSONA ASSISTITA</vt:lpstr>
      <vt:lpstr>QUALITÀ E SICUREZZA NEL  SISTEMA SANITARIO </vt:lpstr>
      <vt:lpstr>IL RISCHIO CLINICO</vt:lpstr>
      <vt:lpstr>DALL’ERRORE ALL’EVENTO</vt:lpstr>
      <vt:lpstr>NEAR-MISS «QUASI EVENTO»</vt:lpstr>
      <vt:lpstr>EVENTO SENZA ESITO</vt:lpstr>
      <vt:lpstr>EVENTO AVVERSO</vt:lpstr>
      <vt:lpstr>DANNO</vt:lpstr>
      <vt:lpstr>EVENTO SENTINELLA</vt:lpstr>
      <vt:lpstr>EPIDEMIOLOGIA DEGLI EVENTI AVVERSI</vt:lpstr>
      <vt:lpstr>EPIDEMIOLOGIA DEGLI EVENTI AVVERSI</vt:lpstr>
      <vt:lpstr>IL MODELLO DEL FORMAGGIO SVIZZERO</vt:lpstr>
      <vt:lpstr>IL MODELLO DEL FORMAGGIO SVIZZERO</vt:lpstr>
      <vt:lpstr>Presentazione standard di PowerPoint</vt:lpstr>
      <vt:lpstr>INCIDENT REPORTING</vt:lpstr>
      <vt:lpstr>INCIDENT REPORTING</vt:lpstr>
      <vt:lpstr>Presentazione standard di PowerPoint</vt:lpstr>
      <vt:lpstr>Presentazione standard di PowerPoint</vt:lpstr>
      <vt:lpstr>Presentazione standard di PowerPoint</vt:lpstr>
      <vt:lpstr>GARANTIRE LA SICUREZZA DEL PAZIENTE : LA CORRETTA IDENTIFICAZIONE</vt:lpstr>
      <vt:lpstr>RESPONSABILITA’</vt:lpstr>
      <vt:lpstr>PAZIENTI IN REGIME DI RICOVERO</vt:lpstr>
      <vt:lpstr>PAZIENTI IN REGIME DI RICOVERO</vt:lpstr>
      <vt:lpstr>PAZIENTI IN REGIME AMBULATORIALE</vt:lpstr>
      <vt:lpstr>ERRORI DI IDENTIFICAZIONE</vt:lpstr>
      <vt:lpstr>LA CORRETTA IDENTIFICAZIONE</vt:lpstr>
      <vt:lpstr>MODALITA’ ESECUTIVE</vt:lpstr>
      <vt:lpstr>IGIENE DELLE MANI</vt:lpstr>
      <vt:lpstr>RESPONSABILITA’</vt:lpstr>
      <vt:lpstr>MODALITA’ ESECUTIVE</vt:lpstr>
      <vt:lpstr>PUNTI CHIAVE</vt:lpstr>
      <vt:lpstr>I 4 TIPI DI LAVAGGIO DELLE MANI</vt:lpstr>
      <vt:lpstr>Presentazione standard di PowerPoint</vt:lpstr>
      <vt:lpstr>LAVAGGIO SOCIALE O DI ROUTINE</vt:lpstr>
      <vt:lpstr>LAVAGGIO SOCIALE O DI ROUTINE 1 minuto</vt:lpstr>
      <vt:lpstr>LAVAGGIO ANTISETTICO – ANTIBATTERICO</vt:lpstr>
      <vt:lpstr>LAVAGGIO ANTISETTICO – ANTIBATTERICO 2 minuti</vt:lpstr>
      <vt:lpstr>LAVAGGIO CON GEL IDROALCOLICO</vt:lpstr>
      <vt:lpstr>LAVAGGIO CON GEL IDROALCOLICO 30 SECONDI</vt:lpstr>
      <vt:lpstr>LAVAGGIO CHIRURGICO 5 MINUTI</vt:lpstr>
      <vt:lpstr>USO DEI GUANTI</vt:lpstr>
      <vt:lpstr>NON SONO INDICATI I GUANTI</vt:lpstr>
      <vt:lpstr>TIPOLOGIA DI GUANTI</vt:lpstr>
      <vt:lpstr>DEFINIZIONE DI FERITA</vt:lpstr>
      <vt:lpstr>DEFINIZIONE DI FERITA</vt:lpstr>
      <vt:lpstr>Presentazione standard di PowerPoint</vt:lpstr>
      <vt:lpstr>Presentazione standard di PowerPoint</vt:lpstr>
      <vt:lpstr>TIPOLOGIA DI GUARIGIONE</vt:lpstr>
      <vt:lpstr>TIPOLOGIA DI GUARIGIONE</vt:lpstr>
      <vt:lpstr>TIPOLOGIA DI GUARIGIONE</vt:lpstr>
      <vt:lpstr>FINALITA’ DELLA MEDICAZIONE </vt:lpstr>
      <vt:lpstr>LA VALUTAZIONE DELLA FERITA</vt:lpstr>
      <vt:lpstr>PREPARAZIONE DEL MATERIALE PER EFFETTUARE LA MEDICAZIONE</vt:lpstr>
      <vt:lpstr>PREPARAZIONE DEL SETTING E DEL PAZIENTE</vt:lpstr>
      <vt:lpstr>LA PROCEDURA</vt:lpstr>
      <vt:lpstr>REGISTRAZIONE IN CARTELLA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Lorena</dc:creator>
  <cp:lastModifiedBy>Lorena</cp:lastModifiedBy>
  <cp:revision>176</cp:revision>
  <dcterms:created xsi:type="dcterms:W3CDTF">2020-03-04T10:53:10Z</dcterms:created>
  <dcterms:modified xsi:type="dcterms:W3CDTF">2021-04-25T17:22:02Z</dcterms:modified>
</cp:coreProperties>
</file>