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6" r:id="rId1"/>
  </p:sldMasterIdLst>
  <p:notesMasterIdLst>
    <p:notesMasterId r:id="rId33"/>
  </p:notesMasterIdLst>
  <p:sldIdLst>
    <p:sldId id="258" r:id="rId2"/>
    <p:sldId id="292" r:id="rId3"/>
    <p:sldId id="290" r:id="rId4"/>
    <p:sldId id="261" r:id="rId5"/>
    <p:sldId id="262" r:id="rId6"/>
    <p:sldId id="314" r:id="rId7"/>
    <p:sldId id="315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267" r:id="rId16"/>
    <p:sldId id="295" r:id="rId17"/>
    <p:sldId id="294" r:id="rId18"/>
    <p:sldId id="306" r:id="rId19"/>
    <p:sldId id="307" r:id="rId20"/>
    <p:sldId id="318" r:id="rId21"/>
    <p:sldId id="308" r:id="rId22"/>
    <p:sldId id="276" r:id="rId23"/>
    <p:sldId id="309" r:id="rId24"/>
    <p:sldId id="277" r:id="rId25"/>
    <p:sldId id="310" r:id="rId26"/>
    <p:sldId id="311" r:id="rId27"/>
    <p:sldId id="312" r:id="rId28"/>
    <p:sldId id="313" r:id="rId29"/>
    <p:sldId id="316" r:id="rId30"/>
    <p:sldId id="317" r:id="rId31"/>
    <p:sldId id="319" r:id="rId32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8223B"/>
    <a:srgbClr val="000099"/>
    <a:srgbClr val="99FF33"/>
    <a:srgbClr val="009900"/>
    <a:srgbClr val="FFFF00"/>
    <a:srgbClr val="99FF66"/>
    <a:srgbClr val="CC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3537" autoAdjust="0"/>
  </p:normalViewPr>
  <p:slideViewPr>
    <p:cSldViewPr>
      <p:cViewPr>
        <p:scale>
          <a:sx n="80" d="100"/>
          <a:sy n="80" d="100"/>
        </p:scale>
        <p:origin x="-2502" y="-7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pPr>
              <a:defRPr/>
            </a:pPr>
            <a:fld id="{9228201E-B9C1-4504-9A3E-34F10CEE856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28201E-B9C1-4504-9A3E-34F10CEE8563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28201E-B9C1-4504-9A3E-34F10CEE8563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28201E-B9C1-4504-9A3E-34F10CEE8563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28201E-B9C1-4504-9A3E-34F10CEE8563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28201E-B9C1-4504-9A3E-34F10CEE8563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28201E-B9C1-4504-9A3E-34F10CEE8563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28201E-B9C1-4504-9A3E-34F10CEE8563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28201E-B9C1-4504-9A3E-34F10CEE8563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28201E-B9C1-4504-9A3E-34F10CEE8563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28201E-B9C1-4504-9A3E-34F10CEE8563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28201E-B9C1-4504-9A3E-34F10CEE8563}" type="slidenum">
              <a:rPr lang="it-IT" smtClean="0"/>
              <a:pPr>
                <a:defRPr/>
              </a:pPr>
              <a:t>19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28201E-B9C1-4504-9A3E-34F10CEE8563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28201E-B9C1-4504-9A3E-34F10CEE8563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28201E-B9C1-4504-9A3E-34F10CEE8563}" type="slidenum">
              <a:rPr lang="it-IT" smtClean="0"/>
              <a:pPr>
                <a:defRPr/>
              </a:pPr>
              <a:t>22</a:t>
            </a:fld>
            <a:endParaRPr 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28201E-B9C1-4504-9A3E-34F10CEE8563}" type="slidenum">
              <a:rPr lang="it-IT" smtClean="0"/>
              <a:pPr>
                <a:defRPr/>
              </a:pPr>
              <a:t>23</a:t>
            </a:fld>
            <a:endParaRPr 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28201E-B9C1-4504-9A3E-34F10CEE8563}" type="slidenum">
              <a:rPr lang="it-IT" smtClean="0"/>
              <a:pPr>
                <a:defRPr/>
              </a:pPr>
              <a:t>24</a:t>
            </a:fld>
            <a:endParaRPr 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28201E-B9C1-4504-9A3E-34F10CEE8563}" type="slidenum">
              <a:rPr lang="it-IT" smtClean="0"/>
              <a:pPr>
                <a:defRPr/>
              </a:pPr>
              <a:t>25</a:t>
            </a:fld>
            <a:endParaRPr 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28201E-B9C1-4504-9A3E-34F10CEE8563}" type="slidenum">
              <a:rPr lang="it-IT" smtClean="0"/>
              <a:pPr>
                <a:defRPr/>
              </a:pPr>
              <a:t>26</a:t>
            </a:fld>
            <a:endParaRPr 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28201E-B9C1-4504-9A3E-34F10CEE8563}" type="slidenum">
              <a:rPr lang="it-IT" smtClean="0"/>
              <a:pPr>
                <a:defRPr/>
              </a:pPr>
              <a:t>27</a:t>
            </a:fld>
            <a:endParaRPr 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28201E-B9C1-4504-9A3E-34F10CEE8563}" type="slidenum">
              <a:rPr lang="it-IT" smtClean="0"/>
              <a:pPr>
                <a:defRPr/>
              </a:pPr>
              <a:t>28</a:t>
            </a:fld>
            <a:endParaRPr lang="it-I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28201E-B9C1-4504-9A3E-34F10CEE8563}" type="slidenum">
              <a:rPr lang="it-IT" smtClean="0"/>
              <a:pPr>
                <a:defRPr/>
              </a:pPr>
              <a:t>29</a:t>
            </a:fld>
            <a:endParaRPr lang="it-IT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28201E-B9C1-4504-9A3E-34F10CEE8563}" type="slidenum">
              <a:rPr lang="it-IT" smtClean="0"/>
              <a:pPr>
                <a:defRPr/>
              </a:pPr>
              <a:t>30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28201E-B9C1-4504-9A3E-34F10CEE8563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28201E-B9C1-4504-9A3E-34F10CEE8563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28201E-B9C1-4504-9A3E-34F10CEE8563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28201E-B9C1-4504-9A3E-34F10CEE8563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28201E-B9C1-4504-9A3E-34F10CEE8563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28201E-B9C1-4504-9A3E-34F10CEE8563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28201E-B9C1-4504-9A3E-34F10CEE8563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Tito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cxnSp>
        <p:nvCxnSpPr>
          <p:cNvPr id="8" name="Connettore 1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egnaposto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D723625-B5F9-4DC9-84C8-B54A26274C25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Docente: Alessandro Pipoli</a:t>
            </a:r>
            <a:endParaRPr lang="it-IT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Docente: Alessandro Pipoli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74D2FF-EABD-49AD-AC25-F45BD0A8C971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Docente: Alessandro Pipoli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E0DB0C-F1BE-4D28-A35A-D109FF9322D4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CBF80E81-5FB2-4A70-AF30-235199051E84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16" name="Segnaposto piè di pagin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Docente: Alessandro Pipoli</a:t>
            </a:r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Docente: Alessandro Pipoli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85B1A2-72B7-48A3-981E-D879F7BCEC68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Docente: Alessandro Pipoli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661498-FF67-411E-A30A-6AFC45775D4D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CA372D-BEA7-4DA0-B263-22272EB14E1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Docente: Alessandro Pipoli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2" name="Segnaposto contenut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4" name="Segnaposto contenut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10" name="Connettore 1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Docente: Alessandro Pipoli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D70CBB-9EA5-4491-A9A4-B7AA0021454B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Docente: Alessandro Pipoli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A586AD-1415-4081-83F5-F5663A3CA9F4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egnaposto contenut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1" name="Tito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87CF340-B703-44C2-9A35-4DFE592BFBC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Docente: Alessandro Pipoli</a:t>
            </a:r>
            <a:endParaRPr lang="it-IT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3C9F0C-BE6D-444D-81CC-69DF274ECE6E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Docente: Alessandro Pipoli</a:t>
            </a:r>
            <a:endParaRPr lang="it-IT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it-IT" smtClean="0"/>
              <a:t>Docente: Alessandro Pipoli</a:t>
            </a:r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DC0AE5A-20FD-4CF0-82E2-8BB37F886AB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ransition>
    <p:cut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www.dimensioneinfermiere.it/wp-content/uploads/2016/06/catetere-vescica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1500166" y="214290"/>
            <a:ext cx="6215106" cy="1446550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400" dirty="0"/>
              <a:t>CATETERISMO VESCICALE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Docente: Alessandro Pipoli</a:t>
            </a:r>
            <a:endParaRPr lang="it-IT"/>
          </a:p>
        </p:txBody>
      </p:sp>
      <p:sp>
        <p:nvSpPr>
          <p:cNvPr id="6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8A0895-FC96-4F8E-AFD4-D7CF9D595005}" type="slidenum">
              <a:rPr lang="it-IT"/>
              <a:pPr>
                <a:defRPr/>
              </a:pPr>
              <a:t>1</a:t>
            </a:fld>
            <a:endParaRPr lang="it-IT"/>
          </a:p>
        </p:txBody>
      </p:sp>
      <p:sp>
        <p:nvSpPr>
          <p:cNvPr id="3083" name="Rectangle 9"/>
          <p:cNvSpPr>
            <a:spLocks noChangeArrowheads="1"/>
          </p:cNvSpPr>
          <p:nvPr/>
        </p:nvSpPr>
        <p:spPr bwMode="auto">
          <a:xfrm>
            <a:off x="3000375" y="5857875"/>
            <a:ext cx="63150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 sz="1400" b="1" dirty="0">
              <a:solidFill>
                <a:srgbClr val="FF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Docente: Alessandro Pipoli</a:t>
            </a:r>
            <a:endParaRPr lang="it-IT"/>
          </a:p>
        </p:txBody>
      </p:sp>
      <p:sp>
        <p:nvSpPr>
          <p:cNvPr id="11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F2457E-A3C8-4ED1-8D46-DDF552DCEBA3}" type="slidenum">
              <a:rPr lang="it-IT"/>
              <a:pPr>
                <a:defRPr/>
              </a:pPr>
              <a:t>10</a:t>
            </a:fld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285720" y="500042"/>
            <a:ext cx="4790336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chemeClr val="accent5">
                    <a:lumMod val="75000"/>
                  </a:schemeClr>
                </a:solidFill>
                <a:latin typeface="Calisto MT" pitchFamily="18" charset="0"/>
                <a:cs typeface="Andalus" pitchFamily="2" charset="-78"/>
              </a:rPr>
              <a:t>CATETERE NELATON</a:t>
            </a:r>
            <a:r>
              <a:rPr lang="it-IT" sz="3200" dirty="0" smtClean="0">
                <a:solidFill>
                  <a:schemeClr val="accent5">
                    <a:lumMod val="75000"/>
                  </a:schemeClr>
                </a:solidFill>
                <a:latin typeface="Calisto MT" pitchFamily="18" charset="0"/>
                <a:cs typeface="Andalus" pitchFamily="2" charset="-78"/>
              </a:rPr>
              <a:t>: </a:t>
            </a:r>
          </a:p>
          <a:p>
            <a:endParaRPr lang="it-IT" sz="3200" dirty="0" smtClean="0">
              <a:solidFill>
                <a:srgbClr val="FF0000"/>
              </a:solidFill>
              <a:latin typeface="Calisto MT" pitchFamily="18" charset="0"/>
            </a:endParaRPr>
          </a:p>
          <a:p>
            <a:pPr>
              <a:lnSpc>
                <a:spcPct val="150000"/>
              </a:lnSpc>
            </a:pPr>
            <a:r>
              <a:rPr lang="it-IT" sz="2400" b="1" dirty="0" smtClean="0">
                <a:solidFill>
                  <a:schemeClr val="bg1"/>
                </a:solidFill>
                <a:latin typeface="Calisto MT" pitchFamily="18" charset="0"/>
                <a:cs typeface="Andalus" pitchFamily="2" charset="-78"/>
              </a:rPr>
              <a:t>Utilizzato soprattutto nella donna, ha l’estremità prossimale arrotondata e rettilinea, con uno o due fori di drenaggio tra loro contrapposti.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b="1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143248"/>
            <a:ext cx="3157538" cy="2967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Docente: Alessandro Pipoli</a:t>
            </a:r>
            <a:endParaRPr lang="it-IT"/>
          </a:p>
        </p:txBody>
      </p:sp>
      <p:sp>
        <p:nvSpPr>
          <p:cNvPr id="11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F2457E-A3C8-4ED1-8D46-DDF552DCEBA3}" type="slidenum">
              <a:rPr lang="it-IT"/>
              <a:pPr>
                <a:defRPr/>
              </a:pPr>
              <a:t>11</a:t>
            </a:fld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142844" y="214290"/>
            <a:ext cx="8858312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chemeClr val="accent5">
                    <a:lumMod val="75000"/>
                  </a:schemeClr>
                </a:solidFill>
                <a:latin typeface="Calisto MT" pitchFamily="18" charset="0"/>
                <a:cs typeface="Andalus" pitchFamily="2" charset="-78"/>
              </a:rPr>
              <a:t>CATETERE MERCIER</a:t>
            </a:r>
            <a:r>
              <a:rPr lang="it-IT" sz="3200" dirty="0" smtClean="0">
                <a:solidFill>
                  <a:schemeClr val="accent5">
                    <a:lumMod val="75000"/>
                  </a:schemeClr>
                </a:solidFill>
                <a:latin typeface="Calisto MT" pitchFamily="18" charset="0"/>
                <a:cs typeface="Andalus" pitchFamily="2" charset="-78"/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it-IT" dirty="0" smtClean="0">
                <a:latin typeface="Calisto MT" pitchFamily="18" charset="0"/>
              </a:rPr>
              <a:t/>
            </a:r>
            <a:br>
              <a:rPr lang="it-IT" dirty="0" smtClean="0">
                <a:latin typeface="Calisto MT" pitchFamily="18" charset="0"/>
              </a:rPr>
            </a:br>
            <a:r>
              <a:rPr lang="it-IT" sz="2200" b="1" dirty="0" smtClean="0">
                <a:solidFill>
                  <a:schemeClr val="bg1"/>
                </a:solidFill>
                <a:latin typeface="Calisto MT" pitchFamily="18" charset="0"/>
                <a:cs typeface="Andalus" pitchFamily="2" charset="-78"/>
              </a:rPr>
              <a:t>Semirigido, presenta la punta arrotondata dotata di uno o due fori di drenaggio e una curvatura di circa 30°-45° per facilitare l’inserimento del catetere nell’uomo con uretra membranosa o prostatica;</a:t>
            </a:r>
            <a:r>
              <a:rPr lang="it-IT" sz="2200" b="1" dirty="0" smtClean="0">
                <a:solidFill>
                  <a:schemeClr val="bg1"/>
                </a:solidFill>
                <a:latin typeface="Calisto MT" pitchFamily="18" charset="0"/>
              </a:rPr>
              <a:t> </a:t>
            </a:r>
            <a:r>
              <a:rPr lang="it-IT" b="1" dirty="0" smtClean="0"/>
              <a:t/>
            </a:r>
            <a:br>
              <a:rPr lang="it-IT" b="1" dirty="0" smtClean="0"/>
            </a:br>
            <a:endParaRPr lang="it-IT" b="1" dirty="0"/>
          </a:p>
        </p:txBody>
      </p:sp>
      <p:pic>
        <p:nvPicPr>
          <p:cNvPr id="6" name="Picture 12" descr="https://cdn2.nurse24.it/images/studenti/catetere-merci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500438"/>
            <a:ext cx="2857500" cy="2857500"/>
          </a:xfrm>
          <a:prstGeom prst="rect">
            <a:avLst/>
          </a:prstGeom>
          <a:noFill/>
        </p:spPr>
      </p:pic>
      <p:pic>
        <p:nvPicPr>
          <p:cNvPr id="7" name="Picture 8" descr="catetere punta curva tipo merci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743842" y="3185324"/>
            <a:ext cx="2032000" cy="3948113"/>
          </a:xfrm>
          <a:prstGeom prst="rect">
            <a:avLst/>
          </a:prstGeom>
          <a:noFill/>
          <a:ln w="38100" cmpd="dbl">
            <a:solidFill>
              <a:srgbClr val="CC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Docente: Alessandro Pipoli</a:t>
            </a:r>
            <a:endParaRPr lang="it-IT"/>
          </a:p>
        </p:txBody>
      </p:sp>
      <p:sp>
        <p:nvSpPr>
          <p:cNvPr id="11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F2457E-A3C8-4ED1-8D46-DDF552DCEBA3}" type="slidenum">
              <a:rPr lang="it-IT"/>
              <a:pPr>
                <a:defRPr/>
              </a:pPr>
              <a:t>12</a:t>
            </a:fld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285720" y="500042"/>
            <a:ext cx="8643998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chemeClr val="accent5">
                    <a:lumMod val="75000"/>
                  </a:schemeClr>
                </a:solidFill>
                <a:latin typeface="Calisto MT" pitchFamily="18" charset="0"/>
                <a:cs typeface="Andalus" pitchFamily="2" charset="-78"/>
              </a:rPr>
              <a:t>CATETERE COUVELAIRE</a:t>
            </a:r>
            <a:r>
              <a:rPr lang="it-IT" sz="3200" dirty="0" smtClean="0">
                <a:solidFill>
                  <a:schemeClr val="accent5">
                    <a:lumMod val="75000"/>
                  </a:schemeClr>
                </a:solidFill>
                <a:latin typeface="Calisto MT" pitchFamily="18" charset="0"/>
                <a:cs typeface="Andalus" pitchFamily="2" charset="-78"/>
              </a:rPr>
              <a:t>: </a:t>
            </a:r>
          </a:p>
          <a:p>
            <a:endParaRPr lang="it-IT" sz="3200" dirty="0" smtClean="0">
              <a:solidFill>
                <a:srgbClr val="FF0000"/>
              </a:solidFill>
              <a:latin typeface="Calisto MT" pitchFamily="18" charset="0"/>
              <a:cs typeface="Andalus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it-IT" sz="2200" b="1" dirty="0" smtClean="0">
                <a:solidFill>
                  <a:schemeClr val="bg1"/>
                </a:solidFill>
                <a:latin typeface="Calisto MT" pitchFamily="18" charset="0"/>
                <a:cs typeface="Andalus" pitchFamily="2" charset="-78"/>
              </a:rPr>
              <a:t>Semirigido con estremità a becco di flauto e dotata di due fori laterali, si utilizza in caso di emorragia vescicale o dopo prostatectomia radicale.</a:t>
            </a:r>
            <a:endParaRPr lang="it-IT" sz="2200" b="1" dirty="0">
              <a:solidFill>
                <a:schemeClr val="bg1"/>
              </a:solidFill>
              <a:latin typeface="Calisto MT" pitchFamily="18" charset="0"/>
              <a:cs typeface="Andalus" pitchFamily="2" charset="-78"/>
            </a:endParaRPr>
          </a:p>
        </p:txBody>
      </p:sp>
      <p:pic>
        <p:nvPicPr>
          <p:cNvPr id="5" name="Picture 13" descr="https://cdn4.nurse24.it/images/studenti/catetere-couvelai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571876"/>
            <a:ext cx="2857500" cy="2857500"/>
          </a:xfrm>
          <a:prstGeom prst="rect">
            <a:avLst/>
          </a:prstGeom>
          <a:noFill/>
        </p:spPr>
      </p:pic>
      <p:pic>
        <p:nvPicPr>
          <p:cNvPr id="7" name="Picture 4" descr="catetere punta couvelaire autostatico a 2 o 3 vi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581917" y="3132935"/>
            <a:ext cx="2290762" cy="3883025"/>
          </a:xfrm>
          <a:prstGeom prst="rect">
            <a:avLst/>
          </a:prstGeom>
          <a:noFill/>
          <a:ln w="38100" cmpd="dbl">
            <a:solidFill>
              <a:srgbClr val="CC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Docente: Alessandro Pipoli</a:t>
            </a:r>
            <a:endParaRPr lang="it-IT"/>
          </a:p>
        </p:txBody>
      </p:sp>
      <p:sp>
        <p:nvSpPr>
          <p:cNvPr id="11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F2457E-A3C8-4ED1-8D46-DDF552DCEBA3}" type="slidenum">
              <a:rPr lang="it-IT"/>
              <a:pPr>
                <a:defRPr/>
              </a:pPr>
              <a:t>13</a:t>
            </a:fld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285720" y="500042"/>
            <a:ext cx="864399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chemeClr val="accent5">
                    <a:lumMod val="75000"/>
                  </a:schemeClr>
                </a:solidFill>
                <a:latin typeface="Calisto MT" pitchFamily="18" charset="0"/>
                <a:cs typeface="Andalus" pitchFamily="2" charset="-78"/>
              </a:rPr>
              <a:t>CATETERE TIEMANN</a:t>
            </a:r>
            <a:r>
              <a:rPr lang="it-IT" sz="3200" dirty="0" smtClean="0">
                <a:solidFill>
                  <a:schemeClr val="accent5">
                    <a:lumMod val="75000"/>
                  </a:schemeClr>
                </a:solidFill>
                <a:latin typeface="Calisto MT" pitchFamily="18" charset="0"/>
              </a:rPr>
              <a:t>: </a:t>
            </a:r>
          </a:p>
          <a:p>
            <a:pPr>
              <a:lnSpc>
                <a:spcPct val="200000"/>
              </a:lnSpc>
            </a:pPr>
            <a:endParaRPr lang="it-IT" dirty="0" smtClean="0">
              <a:latin typeface="Calisto MT" pitchFamily="18" charset="0"/>
            </a:endParaRPr>
          </a:p>
          <a:p>
            <a:pPr>
              <a:lnSpc>
                <a:spcPct val="150000"/>
              </a:lnSpc>
            </a:pPr>
            <a:r>
              <a:rPr lang="it-IT" sz="2200" b="1" dirty="0" smtClean="0">
                <a:solidFill>
                  <a:schemeClr val="bg1"/>
                </a:solidFill>
                <a:latin typeface="Calisto MT" pitchFamily="18" charset="0"/>
                <a:cs typeface="Andalus" pitchFamily="2" charset="-78"/>
              </a:rPr>
              <a:t>Semirigido, con estremità di forma conica e dall’angolatura di 30°, indicato nei casi di restringimento dell’uretra maschile;</a:t>
            </a:r>
          </a:p>
          <a:p>
            <a:r>
              <a:rPr lang="it-IT" dirty="0" smtClean="0"/>
              <a:t/>
            </a:r>
            <a:br>
              <a:rPr lang="it-IT" dirty="0" smtClean="0"/>
            </a:b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6" name="Picture 14" descr="https://cdn1.nurse24.it/images/studenti/catetere-tieman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571876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Docente: Alessandro Pipoli</a:t>
            </a:r>
            <a:endParaRPr lang="it-IT"/>
          </a:p>
        </p:txBody>
      </p:sp>
      <p:sp>
        <p:nvSpPr>
          <p:cNvPr id="11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F2457E-A3C8-4ED1-8D46-DDF552DCEBA3}" type="slidenum">
              <a:rPr lang="it-IT"/>
              <a:pPr>
                <a:defRPr/>
              </a:pPr>
              <a:t>14</a:t>
            </a:fld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214282" y="500043"/>
            <a:ext cx="8715436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chemeClr val="accent5">
                    <a:lumMod val="75000"/>
                  </a:schemeClr>
                </a:solidFill>
                <a:latin typeface="Calisto MT" pitchFamily="18" charset="0"/>
                <a:cs typeface="Andalus" pitchFamily="2" charset="-78"/>
              </a:rPr>
              <a:t>CATETERE DUFOUR:</a:t>
            </a:r>
            <a:r>
              <a:rPr lang="it-IT" sz="2800" dirty="0" smtClean="0">
                <a:solidFill>
                  <a:schemeClr val="accent5">
                    <a:lumMod val="75000"/>
                  </a:schemeClr>
                </a:solidFill>
                <a:latin typeface="Calisto MT" pitchFamily="18" charset="0"/>
                <a:cs typeface="Andalus" pitchFamily="2" charset="-78"/>
              </a:rPr>
              <a:t> </a:t>
            </a:r>
          </a:p>
          <a:p>
            <a:pPr>
              <a:lnSpc>
                <a:spcPct val="200000"/>
              </a:lnSpc>
            </a:pPr>
            <a:endParaRPr lang="it-IT" dirty="0" smtClean="0">
              <a:latin typeface="Calisto MT" pitchFamily="18" charset="0"/>
            </a:endParaRPr>
          </a:p>
          <a:p>
            <a:pPr>
              <a:lnSpc>
                <a:spcPct val="150000"/>
              </a:lnSpc>
            </a:pPr>
            <a:r>
              <a:rPr lang="it-IT" sz="2200" b="1" dirty="0" smtClean="0">
                <a:solidFill>
                  <a:schemeClr val="bg1"/>
                </a:solidFill>
                <a:latin typeface="Calisto MT" pitchFamily="18" charset="0"/>
                <a:cs typeface="Andalus" pitchFamily="2" charset="-78"/>
              </a:rPr>
              <a:t>Semirigido a tre vie e dotato di palloncino di ancoraggio, ha l’estremità prossimale a becco di flauto, con curvatura di 30° e due fori laterali contrapposti; indicato in caso di tamponamento vescicale e relativa ematuria.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5" name="Picture 15" descr="https://cdn1.nurse24.it/images/studenti/catetere-dufou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3714752"/>
            <a:ext cx="2857500" cy="2857500"/>
          </a:xfrm>
          <a:prstGeom prst="rect">
            <a:avLst/>
          </a:prstGeom>
          <a:noFill/>
        </p:spPr>
      </p:pic>
      <p:pic>
        <p:nvPicPr>
          <p:cNvPr id="7" name="Picture 6" descr="catetere punta dufour autostatico a 2 o 3 vi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804167" y="3124999"/>
            <a:ext cx="2209800" cy="4103687"/>
          </a:xfrm>
          <a:prstGeom prst="rect">
            <a:avLst/>
          </a:prstGeom>
          <a:noFill/>
          <a:ln w="38100" cmpd="dbl">
            <a:solidFill>
              <a:srgbClr val="CC0000"/>
            </a:solidFill>
            <a:miter lim="800000"/>
            <a:headEnd/>
            <a:tailEnd/>
          </a:ln>
        </p:spPr>
      </p:pic>
      <p:pic>
        <p:nvPicPr>
          <p:cNvPr id="8" name="Picture 7" descr="catetere punta curva tipo dufou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944712" y="-1328088"/>
            <a:ext cx="1143008" cy="4608512"/>
          </a:xfrm>
          <a:prstGeom prst="rect">
            <a:avLst/>
          </a:prstGeom>
          <a:noFill/>
          <a:ln w="38100" cmpd="dbl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6000"/>
            <a:lum/>
          </a:blip>
          <a:srcRect/>
          <a:stretch>
            <a:fillRect l="5000" t="-15000" r="-8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Docente: Alessandro Pipoli</a:t>
            </a:r>
            <a:endParaRPr lang="it-IT"/>
          </a:p>
        </p:txBody>
      </p:sp>
      <p:sp>
        <p:nvSpPr>
          <p:cNvPr id="5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3592-5091-4631-9CF8-381D572F4D74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500034" y="642918"/>
            <a:ext cx="8286808" cy="55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FF0000"/>
                </a:solidFill>
                <a:latin typeface="Calisto MT" pitchFamily="18" charset="0"/>
              </a:rPr>
              <a:t> </a:t>
            </a:r>
            <a:r>
              <a:rPr lang="it-IT" sz="4000" b="1" dirty="0" smtClean="0">
                <a:solidFill>
                  <a:schemeClr val="accent4">
                    <a:lumMod val="50000"/>
                  </a:schemeClr>
                </a:solidFill>
                <a:latin typeface="Calisto MT" pitchFamily="18" charset="0"/>
                <a:cs typeface="Andalus" pitchFamily="2" charset="-78"/>
              </a:rPr>
              <a:t>LE INFEZIONI DELLE VIE URINARIE</a:t>
            </a:r>
          </a:p>
          <a:p>
            <a:pPr algn="ctr"/>
            <a:endParaRPr lang="it-IT" sz="3200" dirty="0" smtClean="0">
              <a:solidFill>
                <a:schemeClr val="bg1"/>
              </a:solidFill>
              <a:latin typeface="Calisto MT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it-IT" sz="2400" b="1" dirty="0" smtClean="0">
                <a:solidFill>
                  <a:schemeClr val="bg1"/>
                </a:solidFill>
                <a:latin typeface="Calisto MT" pitchFamily="18" charset="0"/>
                <a:cs typeface="Andalus" pitchFamily="2" charset="-78"/>
              </a:rPr>
              <a:t>IL CATETERE VESCICALE È IL FATTORE </a:t>
            </a:r>
            <a:r>
              <a:rPr lang="it-IT" sz="2400" b="1" dirty="0" err="1" smtClean="0">
                <a:solidFill>
                  <a:schemeClr val="bg1"/>
                </a:solidFill>
                <a:latin typeface="Calisto MT" pitchFamily="18" charset="0"/>
                <a:cs typeface="Andalus" pitchFamily="2" charset="-78"/>
              </a:rPr>
              <a:t>DI</a:t>
            </a:r>
            <a:r>
              <a:rPr lang="it-IT" sz="2400" b="1" dirty="0" smtClean="0">
                <a:solidFill>
                  <a:schemeClr val="bg1"/>
                </a:solidFill>
                <a:latin typeface="Calisto MT" pitchFamily="18" charset="0"/>
                <a:cs typeface="Andalus" pitchFamily="2" charset="-78"/>
              </a:rPr>
              <a:t> RISCHIO PIÙ IMPORTANTE </a:t>
            </a:r>
            <a:r>
              <a:rPr lang="it-IT" sz="2400" b="1" dirty="0" err="1" smtClean="0">
                <a:solidFill>
                  <a:schemeClr val="bg1"/>
                </a:solidFill>
                <a:latin typeface="Calisto MT" pitchFamily="18" charset="0"/>
                <a:cs typeface="Andalus" pitchFamily="2" charset="-78"/>
              </a:rPr>
              <a:t>DI</a:t>
            </a:r>
            <a:r>
              <a:rPr lang="it-IT" sz="2400" b="1" dirty="0" smtClean="0">
                <a:solidFill>
                  <a:schemeClr val="bg1"/>
                </a:solidFill>
                <a:latin typeface="Calisto MT" pitchFamily="18" charset="0"/>
                <a:cs typeface="Andalus" pitchFamily="2" charset="-78"/>
              </a:rPr>
              <a:t> INFEZIONE DELLE VIE URINARIE IN OSPEDALE</a:t>
            </a:r>
          </a:p>
          <a:p>
            <a:pPr>
              <a:lnSpc>
                <a:spcPct val="150000"/>
              </a:lnSpc>
            </a:pPr>
            <a:endParaRPr lang="it-IT" dirty="0" smtClean="0">
              <a:solidFill>
                <a:schemeClr val="bg1"/>
              </a:solidFill>
              <a:latin typeface="Calisto MT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it-IT" sz="3600" b="1" dirty="0" smtClean="0">
                <a:solidFill>
                  <a:srgbClr val="FF0000"/>
                </a:solidFill>
                <a:latin typeface="Calisto MT" pitchFamily="18" charset="0"/>
                <a:cs typeface="Andalus" pitchFamily="2" charset="-78"/>
              </a:rPr>
              <a:t>RACCOMANDAZIONI</a:t>
            </a:r>
          </a:p>
          <a:p>
            <a:pPr>
              <a:lnSpc>
                <a:spcPct val="150000"/>
              </a:lnSpc>
            </a:pPr>
            <a:endParaRPr lang="it-IT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0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Docente: Alessandro Pipoli</a:t>
            </a:r>
            <a:endParaRPr lang="it-IT"/>
          </a:p>
        </p:txBody>
      </p:sp>
      <p:sp>
        <p:nvSpPr>
          <p:cNvPr id="5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88C8C6-A881-4802-9BDB-B20C1F67EF2B}" type="slidenum">
              <a:rPr lang="it-IT"/>
              <a:pPr>
                <a:defRPr/>
              </a:pPr>
              <a:t>16</a:t>
            </a:fld>
            <a:endParaRPr lang="it-IT"/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539750" y="949325"/>
            <a:ext cx="7993063" cy="872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endParaRPr kumimoji="0" lang="it-IT" b="1" dirty="0">
              <a:solidFill>
                <a:srgbClr val="F8223B"/>
              </a:solidFill>
            </a:endParaRPr>
          </a:p>
          <a:p>
            <a:pPr>
              <a:lnSpc>
                <a:spcPct val="150000"/>
              </a:lnSpc>
            </a:pPr>
            <a:endParaRPr kumimoji="0" lang="it-IT" dirty="0">
              <a:solidFill>
                <a:srgbClr val="003366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14282" y="857232"/>
            <a:ext cx="8643998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400" b="1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I cateteri possono rimanere in situ:</a:t>
            </a:r>
            <a:br>
              <a:rPr lang="it-IT" sz="2400" b="1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</a:br>
            <a:r>
              <a:rPr lang="it-IT" sz="2400" b="1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– </a:t>
            </a:r>
            <a:r>
              <a:rPr lang="it-IT" sz="2400" b="1" u="sng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15 giorni </a:t>
            </a:r>
            <a:r>
              <a:rPr lang="it-IT" sz="2400" b="1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se a media permanenza;</a:t>
            </a:r>
            <a:br>
              <a:rPr lang="it-IT" sz="2400" b="1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</a:br>
            <a:r>
              <a:rPr lang="it-IT" sz="2400" b="1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– </a:t>
            </a:r>
            <a:r>
              <a:rPr lang="it-IT" sz="2400" b="1" u="sng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30 giorni </a:t>
            </a:r>
            <a:r>
              <a:rPr lang="it-IT" sz="2400" b="1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se a lunga permanenza</a:t>
            </a:r>
            <a:r>
              <a:rPr lang="it-IT" sz="2200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.</a:t>
            </a:r>
            <a:br>
              <a:rPr lang="it-IT" sz="2200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</a:br>
            <a:endParaRPr lang="it-IT" sz="2200" dirty="0">
              <a:solidFill>
                <a:schemeClr val="bg1"/>
              </a:solidFill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000232" y="357166"/>
            <a:ext cx="5083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  <a:latin typeface="Andalus" pitchFamily="2" charset="-78"/>
                <a:cs typeface="Andalus" pitchFamily="2" charset="-78"/>
              </a:rPr>
              <a:t>TEMPO </a:t>
            </a:r>
            <a:r>
              <a:rPr lang="it-IT" sz="3600" b="1" dirty="0" err="1" smtClean="0">
                <a:solidFill>
                  <a:srgbClr val="FF0000"/>
                </a:solidFill>
                <a:latin typeface="Andalus" pitchFamily="2" charset="-78"/>
                <a:cs typeface="Andalus" pitchFamily="2" charset="-78"/>
              </a:rPr>
              <a:t>DI</a:t>
            </a:r>
            <a:r>
              <a:rPr lang="it-IT" sz="3600" b="1" dirty="0" smtClean="0">
                <a:solidFill>
                  <a:srgbClr val="FF0000"/>
                </a:solidFill>
                <a:latin typeface="Andalus" pitchFamily="2" charset="-78"/>
                <a:cs typeface="Andalus" pitchFamily="2" charset="-78"/>
              </a:rPr>
              <a:t> PERMANENZA</a:t>
            </a:r>
            <a:endParaRPr lang="it-IT" sz="3600" b="1" dirty="0">
              <a:solidFill>
                <a:srgbClr val="FF0000"/>
              </a:solidFill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83568" y="2780928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FATTORE </a:t>
            </a:r>
            <a:r>
              <a:rPr lang="it-IT" sz="2800" b="1" dirty="0" err="1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DI</a:t>
            </a:r>
            <a:r>
              <a:rPr lang="it-IT" sz="2800" b="1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 RISCHIO</a:t>
            </a:r>
            <a:endParaRPr lang="it-IT" sz="2800" b="1" dirty="0">
              <a:solidFill>
                <a:srgbClr val="0070C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1" name="Freccia a destra rientrata 10"/>
          <p:cNvSpPr/>
          <p:nvPr/>
        </p:nvSpPr>
        <p:spPr>
          <a:xfrm>
            <a:off x="4427984" y="2780928"/>
            <a:ext cx="720080" cy="360040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5436096" y="2780928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BATTERIURIA</a:t>
            </a:r>
            <a:endParaRPr lang="it-IT" sz="2400" b="1" dirty="0">
              <a:solidFill>
                <a:srgbClr val="0070C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259632" y="4581128"/>
            <a:ext cx="7056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accent4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Il rischio di sviluppare batteriuria aumenta infatti dal 3 al 7% per ogni giorno di cateterismo e il rischio è maggiore nelle donne e nelle persone anziane. </a:t>
            </a:r>
            <a:endParaRPr lang="it-IT" sz="2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it-IT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Docente: Alessandro </a:t>
            </a:r>
            <a:r>
              <a:rPr lang="it-IT" dirty="0" err="1" smtClean="0"/>
              <a:t>Pipoli</a:t>
            </a:r>
            <a:endParaRPr lang="it-IT" dirty="0"/>
          </a:p>
        </p:txBody>
      </p:sp>
      <p:sp>
        <p:nvSpPr>
          <p:cNvPr id="5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88C8C6-A881-4802-9BDB-B20C1F67EF2B}" type="slidenum">
              <a:rPr lang="it-IT"/>
              <a:pPr>
                <a:defRPr/>
              </a:pPr>
              <a:t>17</a:t>
            </a:fld>
            <a:endParaRPr lang="it-IT"/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539750" y="949325"/>
            <a:ext cx="7993063" cy="872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endParaRPr kumimoji="0" lang="it-IT" b="1" dirty="0">
              <a:solidFill>
                <a:srgbClr val="F8223B"/>
              </a:solidFill>
            </a:endParaRPr>
          </a:p>
          <a:p>
            <a:pPr>
              <a:lnSpc>
                <a:spcPct val="150000"/>
              </a:lnSpc>
            </a:pPr>
            <a:endParaRPr kumimoji="0" lang="it-IT" dirty="0">
              <a:solidFill>
                <a:srgbClr val="003366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85720" y="928670"/>
            <a:ext cx="86439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Evitare la profilassi antibiotica in caso di batteriuria non sintomatica  </a:t>
            </a:r>
          </a:p>
          <a:p>
            <a:pPr algn="ctr"/>
            <a:r>
              <a:rPr lang="it-IT" sz="2400" b="1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Tra il 60 e l’80% delle persone con catetere vescicale assume una antibiotico profilassi anche se NON ha una infezione vera e propria.</a:t>
            </a:r>
          </a:p>
          <a:p>
            <a:pPr algn="just"/>
            <a:endParaRPr lang="it-IT" dirty="0" smtClean="0">
              <a:solidFill>
                <a:schemeClr val="bg1"/>
              </a:solidFill>
              <a:latin typeface="Andalus" pitchFamily="2" charset="-78"/>
              <a:cs typeface="Andalus" pitchFamily="2" charset="-78"/>
            </a:endParaRPr>
          </a:p>
          <a:p>
            <a:pPr algn="just"/>
            <a:endParaRPr lang="it-IT" dirty="0" smtClean="0">
              <a:solidFill>
                <a:schemeClr val="bg1"/>
              </a:solidFill>
              <a:latin typeface="Andalus" pitchFamily="2" charset="-78"/>
              <a:cs typeface="Andalus" pitchFamily="2" charset="-78"/>
            </a:endParaRPr>
          </a:p>
          <a:p>
            <a:pPr algn="just"/>
            <a:endParaRPr lang="it-IT" dirty="0" smtClean="0">
              <a:solidFill>
                <a:schemeClr val="bg1"/>
              </a:solidFill>
              <a:latin typeface="Andalus" pitchFamily="2" charset="-78"/>
              <a:cs typeface="Andalus" pitchFamily="2" charset="-78"/>
            </a:endParaRPr>
          </a:p>
          <a:p>
            <a:pPr algn="just"/>
            <a:endParaRPr lang="it-IT" b="1" dirty="0" smtClean="0">
              <a:solidFill>
                <a:schemeClr val="bg1"/>
              </a:solidFill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267744" y="188640"/>
            <a:ext cx="453650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  <a:latin typeface="Andalus" pitchFamily="2" charset="-78"/>
                <a:cs typeface="Andalus" pitchFamily="2" charset="-78"/>
              </a:rPr>
              <a:t>RACCOMANDAZIONI</a:t>
            </a:r>
          </a:p>
          <a:p>
            <a:pPr algn="ctr"/>
            <a:endParaRPr lang="it-IT" sz="3200" b="1" dirty="0">
              <a:solidFill>
                <a:srgbClr val="FF0000"/>
              </a:solidFill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827584" y="4149080"/>
            <a:ext cx="7272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 smtClean="0">
                <a:solidFill>
                  <a:schemeClr val="accent5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In caso di infezione delle vie urinarie con segni e sintomi in un soggetto portatore di catetere vescicale le linee guida raccomandano di raccogliere le urine per l’</a:t>
            </a:r>
            <a:r>
              <a:rPr lang="it-IT" sz="2400" b="1" dirty="0" err="1" smtClean="0">
                <a:solidFill>
                  <a:schemeClr val="accent5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urinocoltura</a:t>
            </a:r>
            <a:r>
              <a:rPr lang="it-IT" sz="2400" b="1" dirty="0" smtClean="0">
                <a:solidFill>
                  <a:schemeClr val="accent5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 e di rimuovere il catetere se è in sede da più di 7 giorni. </a:t>
            </a:r>
          </a:p>
        </p:txBody>
      </p:sp>
      <p:pic>
        <p:nvPicPr>
          <p:cNvPr id="59394" name="Picture 2" descr="Urinocoltura, la procedura standar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2636912"/>
            <a:ext cx="2167983" cy="144016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8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Docente: Alessandro </a:t>
            </a:r>
            <a:r>
              <a:rPr lang="it-IT" dirty="0" err="1" smtClean="0"/>
              <a:t>Pipoli</a:t>
            </a:r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A586AD-1415-4081-83F5-F5663A3CA9F4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285720" y="142852"/>
            <a:ext cx="842968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  <a:latin typeface="Andalus" pitchFamily="2" charset="-78"/>
                <a:cs typeface="Andalus" pitchFamily="2" charset="-78"/>
              </a:rPr>
              <a:t>INDICAZIONI AL </a:t>
            </a:r>
            <a:r>
              <a:rPr lang="it-IT" sz="3600" b="1" dirty="0" err="1" smtClean="0">
                <a:solidFill>
                  <a:srgbClr val="FF0000"/>
                </a:solidFill>
                <a:latin typeface="Andalus" pitchFamily="2" charset="-78"/>
                <a:cs typeface="Andalus" pitchFamily="2" charset="-78"/>
              </a:rPr>
              <a:t>C.V.</a:t>
            </a:r>
            <a:endParaRPr lang="it-IT" sz="3600" b="1" dirty="0" smtClean="0">
              <a:solidFill>
                <a:srgbClr val="FF0000"/>
              </a:solidFill>
              <a:latin typeface="Andalus" pitchFamily="2" charset="-78"/>
              <a:cs typeface="Andalus" pitchFamily="2" charset="-78"/>
            </a:endParaRPr>
          </a:p>
          <a:p>
            <a:pPr algn="ctr"/>
            <a:endParaRPr lang="it-IT" sz="3200" b="1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57158" y="642820"/>
            <a:ext cx="850112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000" b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• Ritenzione acuta o cronica delle vie urinarie;</a:t>
            </a:r>
          </a:p>
          <a:p>
            <a:pPr algn="just">
              <a:lnSpc>
                <a:spcPct val="150000"/>
              </a:lnSpc>
            </a:pPr>
            <a:r>
              <a:rPr lang="it-IT" sz="2000" b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• Monitoraggio della diuresi in pazienti critici;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sz="2000" b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it-IT" sz="2000" b="1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Esami di laboratorio in </a:t>
            </a:r>
            <a:r>
              <a:rPr lang="it-IT" sz="2000" b="1" dirty="0" err="1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pz</a:t>
            </a:r>
            <a:r>
              <a:rPr lang="it-IT" sz="2000" b="1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 non collaboranti.</a:t>
            </a:r>
            <a:endParaRPr lang="it-IT" sz="2000" b="1" dirty="0" smtClean="0">
              <a:solidFill>
                <a:srgbClr val="000099"/>
              </a:solidFill>
              <a:latin typeface="Andalus" pitchFamily="2" charset="-78"/>
              <a:cs typeface="Andalus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it-IT" sz="2000" b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• Disfunzione neurologica permanente della vescica;</a:t>
            </a:r>
          </a:p>
          <a:p>
            <a:pPr algn="just">
              <a:lnSpc>
                <a:spcPct val="150000"/>
              </a:lnSpc>
            </a:pPr>
            <a:r>
              <a:rPr lang="it-IT" sz="2000" b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• Interventi chirurgici o endoscopici che richiedano la vescica vuota;</a:t>
            </a:r>
          </a:p>
          <a:p>
            <a:pPr algn="just">
              <a:lnSpc>
                <a:spcPct val="150000"/>
              </a:lnSpc>
            </a:pPr>
            <a:r>
              <a:rPr lang="it-IT" sz="2000" b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• Esecuzione di test di funzionalità vescicale (cistografia, pielografia, esami </a:t>
            </a:r>
            <a:r>
              <a:rPr lang="it-IT" sz="2000" b="1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urodinamici</a:t>
            </a:r>
            <a:r>
              <a:rPr lang="it-IT" sz="2000" b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); </a:t>
            </a:r>
          </a:p>
          <a:p>
            <a:pPr algn="just">
              <a:lnSpc>
                <a:spcPct val="150000"/>
              </a:lnSpc>
            </a:pPr>
            <a:r>
              <a:rPr lang="it-IT" sz="2000" b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• Incontinenza urinaria;</a:t>
            </a:r>
          </a:p>
          <a:p>
            <a:pPr algn="just">
              <a:lnSpc>
                <a:spcPct val="150000"/>
              </a:lnSpc>
            </a:pPr>
            <a:r>
              <a:rPr lang="it-IT" sz="2000" b="1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• Gravi casi di macroematuria e piuria per evitare il tamponamento vescicale;</a:t>
            </a:r>
            <a:r>
              <a:rPr lang="it-IT" b="1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.</a:t>
            </a:r>
          </a:p>
          <a:p>
            <a:pPr algn="ctr">
              <a:lnSpc>
                <a:spcPct val="150000"/>
              </a:lnSpc>
            </a:pPr>
            <a:endParaRPr lang="it-IT" b="1" dirty="0" smtClean="0">
              <a:solidFill>
                <a:srgbClr val="000099"/>
              </a:solidFill>
              <a:latin typeface="Andalus" pitchFamily="2" charset="-78"/>
              <a:cs typeface="Andalus" pitchFamily="2" charset="-78"/>
            </a:endParaRPr>
          </a:p>
          <a:p>
            <a:pPr algn="ctr">
              <a:lnSpc>
                <a:spcPct val="150000"/>
              </a:lnSpc>
            </a:pPr>
            <a:r>
              <a:rPr lang="it-IT" sz="2000" b="1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Inoltre la letteratura estende l’uso del catetere vescicale anche in caso di lesioni da pressione sacrali di 3° o 4° stadio in pazienti incontinenti. </a:t>
            </a:r>
            <a:endParaRPr lang="it-IT" sz="2000" b="1" dirty="0">
              <a:solidFill>
                <a:srgbClr val="000099"/>
              </a:solidFill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5000"/>
            <a:lum/>
          </a:blip>
          <a:srcRect/>
          <a:stretch>
            <a:fillRect l="7000" t="-2000" r="-7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Docente: Alessandro Pipoli</a:t>
            </a:r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A586AD-1415-4081-83F5-F5663A3CA9F4}" type="slidenum">
              <a:rPr lang="it-IT" smtClean="0"/>
              <a:pPr>
                <a:defRPr/>
              </a:pPr>
              <a:t>19</a:t>
            </a:fld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142844" y="142852"/>
            <a:ext cx="88583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0070C0"/>
                </a:solidFill>
                <a:latin typeface="Andalus" pitchFamily="2" charset="-78"/>
                <a:cs typeface="Andalus" pitchFamily="2" charset="-78"/>
              </a:rPr>
              <a:t>VALUTAZIONE DEL PAZIENTE </a:t>
            </a:r>
            <a:endParaRPr lang="it-IT" sz="2000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it-IT" sz="2000" b="1" dirty="0" smtClean="0">
                <a:solidFill>
                  <a:srgbClr val="800000"/>
                </a:solidFill>
                <a:latin typeface="Andalus" pitchFamily="18" charset="-78"/>
                <a:cs typeface="Andalus" pitchFamily="18" charset="-78"/>
              </a:rPr>
              <a:t>• </a:t>
            </a:r>
            <a:r>
              <a:rPr lang="it-IT" sz="2400" b="1" dirty="0" smtClean="0">
                <a:solidFill>
                  <a:srgbClr val="800000"/>
                </a:solidFill>
                <a:latin typeface="Andalus" pitchFamily="18" charset="-78"/>
                <a:cs typeface="Andalus" pitchFamily="18" charset="-78"/>
              </a:rPr>
              <a:t>stato di coscienza del paziente e il grado di collaborazione;</a:t>
            </a:r>
          </a:p>
          <a:p>
            <a:pPr>
              <a:lnSpc>
                <a:spcPct val="150000"/>
              </a:lnSpc>
            </a:pPr>
            <a:r>
              <a:rPr lang="it-IT" sz="2400" b="1" dirty="0" smtClean="0">
                <a:solidFill>
                  <a:srgbClr val="800000"/>
                </a:solidFill>
                <a:latin typeface="Andalus" pitchFamily="18" charset="-78"/>
                <a:cs typeface="Andalus" pitchFamily="18" charset="-78"/>
              </a:rPr>
              <a:t>• età;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800000"/>
                </a:solidFill>
                <a:latin typeface="Andalus" pitchFamily="18" charset="-78"/>
                <a:cs typeface="Andalus" pitchFamily="18" charset="-78"/>
              </a:rPr>
              <a:t> verificare se il paziente è stato già sottoposto al cateterismo vescicale e se sono presenti condizioni patologiche che possono impedire il passaggio del catetere.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800000"/>
                </a:solidFill>
                <a:latin typeface="Andalus" pitchFamily="18" charset="-78"/>
                <a:cs typeface="Andalus" pitchFamily="18" charset="-78"/>
              </a:rPr>
              <a:t> Verificare la presenza di eventuali allergie (agli antisettici, al cerotto e al materiale del catetere);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800000"/>
                </a:solidFill>
                <a:latin typeface="Andalus" pitchFamily="18" charset="-78"/>
                <a:cs typeface="Andalus" pitchFamily="18" charset="-78"/>
              </a:rPr>
              <a:t> valutare se il paziente è in grado di procedere autonomamente ad un’accurata igiene intima, sottolineando come fare e perché. </a:t>
            </a:r>
            <a:endParaRPr lang="it-IT" sz="2000" b="1" dirty="0">
              <a:solidFill>
                <a:srgbClr val="800000"/>
              </a:solidFill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0MI96ZWP-U43480829739145XoC-U3110505632915htF-1224x916@Corriere-Web-Sezioni-593x4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3610" y="3500438"/>
            <a:ext cx="2034173" cy="1152698"/>
          </a:xfrm>
          <a:prstGeom prst="rect">
            <a:avLst/>
          </a:prstGeom>
        </p:spPr>
      </p:pic>
      <p:pic>
        <p:nvPicPr>
          <p:cNvPr id="13" name="Immagine 12" descr="comitia-roman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51792" y="4234198"/>
            <a:ext cx="2160240" cy="1245120"/>
          </a:xfrm>
          <a:prstGeom prst="rect">
            <a:avLst/>
          </a:prstGeom>
        </p:spPr>
      </p:pic>
      <p:pic>
        <p:nvPicPr>
          <p:cNvPr id="12" name="Immagine 11" descr="cinesi-imginevidenz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88096" y="2539977"/>
            <a:ext cx="2670184" cy="1550205"/>
          </a:xfrm>
          <a:prstGeom prst="rect">
            <a:avLst/>
          </a:prstGeom>
        </p:spPr>
      </p:pic>
      <p:pic>
        <p:nvPicPr>
          <p:cNvPr id="8" name="Immagine 7" descr="maschera-di-faraoni-dorati-egiziani-viaggio-in-egitto-scrigno-egiziano_38810-43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79784" y="2217974"/>
            <a:ext cx="2088232" cy="1224136"/>
          </a:xfrm>
          <a:prstGeom prst="rect">
            <a:avLst/>
          </a:prstGeom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786050" y="6143644"/>
            <a:ext cx="3581400" cy="384048"/>
          </a:xfrm>
        </p:spPr>
        <p:txBody>
          <a:bodyPr/>
          <a:lstStyle/>
          <a:p>
            <a:pPr algn="ctr">
              <a:defRPr/>
            </a:pPr>
            <a:r>
              <a:rPr lang="it-IT" dirty="0" smtClean="0"/>
              <a:t>Docente: Alessandro </a:t>
            </a:r>
            <a:r>
              <a:rPr lang="it-IT" dirty="0" err="1" smtClean="0"/>
              <a:t>Pipoli</a:t>
            </a:r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1A593-2FD8-4F82-A655-A8658C5CE7E5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827584" y="620688"/>
            <a:ext cx="8001056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it-IT" sz="4000" b="1" dirty="0" smtClean="0">
                <a:solidFill>
                  <a:schemeClr val="accent2">
                    <a:lumMod val="75000"/>
                  </a:schemeClr>
                </a:solidFill>
                <a:latin typeface="Andalus" pitchFamily="2" charset="-78"/>
                <a:cs typeface="Andalus" pitchFamily="2" charset="-78"/>
              </a:rPr>
              <a:t>LE ORIGINI DEL CATETERE</a:t>
            </a:r>
          </a:p>
          <a:p>
            <a:pPr algn="ctr"/>
            <a:endParaRPr lang="it-IT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71472" y="1785926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solidFill>
                  <a:schemeClr val="bg1"/>
                </a:solidFill>
              </a:rPr>
              <a:t>ANTICAMENTE…</a:t>
            </a:r>
            <a:r>
              <a:rPr lang="it-IT" sz="2000" dirty="0" smtClean="0"/>
              <a:t>			</a:t>
            </a:r>
            <a:r>
              <a:rPr lang="it-IT" sz="2400" dirty="0" err="1" smtClean="0">
                <a:solidFill>
                  <a:schemeClr val="bg1"/>
                </a:solidFill>
              </a:rPr>
              <a:t>ATTUALMENTE…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39552" y="3284984"/>
            <a:ext cx="7992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solidFill>
                  <a:schemeClr val="bg1"/>
                </a:solidFill>
              </a:rPr>
              <a:t>				</a:t>
            </a:r>
            <a:endParaRPr lang="it-IT" sz="4000" dirty="0" smtClean="0">
              <a:solidFill>
                <a:srgbClr val="000099"/>
              </a:solidFill>
            </a:endParaRPr>
          </a:p>
          <a:p>
            <a:pPr algn="ctr"/>
            <a:endParaRPr lang="it-IT" sz="4000" dirty="0" smtClean="0">
              <a:solidFill>
                <a:srgbClr val="000099"/>
              </a:solidFill>
            </a:endParaRPr>
          </a:p>
          <a:p>
            <a:pPr algn="ctr"/>
            <a:endParaRPr lang="it-IT" sz="4000" dirty="0" smtClean="0">
              <a:solidFill>
                <a:schemeClr val="bg1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714348" y="4786322"/>
            <a:ext cx="16430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dirty="0" smtClean="0">
                <a:solidFill>
                  <a:srgbClr val="000099"/>
                </a:solidFill>
              </a:rPr>
              <a:t>INDU’</a:t>
            </a:r>
            <a:endParaRPr lang="it-IT" sz="1600" dirty="0"/>
          </a:p>
        </p:txBody>
      </p:sp>
      <p:sp>
        <p:nvSpPr>
          <p:cNvPr id="15" name="Rettangolo 14"/>
          <p:cNvSpPr/>
          <p:nvPr/>
        </p:nvSpPr>
        <p:spPr>
          <a:xfrm>
            <a:off x="6429388" y="4214818"/>
            <a:ext cx="2427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dirty="0" smtClean="0">
                <a:solidFill>
                  <a:srgbClr val="000099"/>
                </a:solidFill>
              </a:rPr>
              <a:t>CINESI</a:t>
            </a:r>
            <a:endParaRPr lang="it-IT" dirty="0"/>
          </a:p>
        </p:txBody>
      </p:sp>
      <p:sp>
        <p:nvSpPr>
          <p:cNvPr id="17" name="Rettangolo 16"/>
          <p:cNvSpPr/>
          <p:nvPr/>
        </p:nvSpPr>
        <p:spPr>
          <a:xfrm>
            <a:off x="3857620" y="3429000"/>
            <a:ext cx="15231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it-IT" sz="4000" dirty="0" smtClean="0">
                <a:solidFill>
                  <a:srgbClr val="000099"/>
                </a:solidFill>
              </a:rPr>
              <a:t>EGIZI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3500430" y="5500702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smtClean="0">
                <a:solidFill>
                  <a:srgbClr val="000099"/>
                </a:solidFill>
              </a:rPr>
              <a:t>ROMANI</a:t>
            </a:r>
            <a:endParaRPr lang="it-IT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t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Docente: Alessandro Pipoli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A586AD-1415-4081-83F5-F5663A3CA9F4}" type="slidenum">
              <a:rPr lang="it-IT" smtClean="0"/>
              <a:pPr>
                <a:defRPr/>
              </a:pPr>
              <a:t>20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395536" y="332656"/>
            <a:ext cx="7992888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F8223B"/>
              </a:buClr>
              <a:defRPr/>
            </a:pPr>
            <a:r>
              <a:rPr lang="it-IT" sz="2800" b="1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MATERIALE OCCORRENTE</a:t>
            </a:r>
          </a:p>
          <a:p>
            <a:pPr>
              <a:lnSpc>
                <a:spcPct val="150000"/>
              </a:lnSpc>
              <a:buClr>
                <a:srgbClr val="F8223B"/>
              </a:buClr>
              <a:buFont typeface="Wingdings" pitchFamily="2" charset="2"/>
              <a:buChar char="Ø"/>
              <a:defRPr/>
            </a:pPr>
            <a:r>
              <a:rPr lang="it-IT" sz="1600" b="1" dirty="0" smtClean="0">
                <a:solidFill>
                  <a:schemeClr val="bg1"/>
                </a:solidFill>
                <a:latin typeface="Tahoma" pitchFamily="34" charset="0"/>
              </a:rPr>
              <a:t>Due paia di guanti sterili</a:t>
            </a:r>
          </a:p>
          <a:p>
            <a:pPr>
              <a:lnSpc>
                <a:spcPct val="150000"/>
              </a:lnSpc>
              <a:buClr>
                <a:srgbClr val="F8223B"/>
              </a:buClr>
              <a:buFont typeface="Wingdings" pitchFamily="2" charset="2"/>
              <a:buChar char="Ø"/>
              <a:defRPr/>
            </a:pPr>
            <a:r>
              <a:rPr lang="it-IT" sz="1600" b="1" dirty="0" smtClean="0">
                <a:solidFill>
                  <a:schemeClr val="bg1"/>
                </a:solidFill>
                <a:latin typeface="Tahoma" pitchFamily="34" charset="0"/>
              </a:rPr>
              <a:t>Un telino sterile per il piano di lavoro</a:t>
            </a:r>
          </a:p>
          <a:p>
            <a:pPr>
              <a:lnSpc>
                <a:spcPct val="150000"/>
              </a:lnSpc>
              <a:buClr>
                <a:srgbClr val="F8223B"/>
              </a:buClr>
              <a:buFont typeface="Wingdings" pitchFamily="2" charset="2"/>
              <a:buChar char="Ø"/>
              <a:defRPr/>
            </a:pPr>
            <a:r>
              <a:rPr lang="it-IT" sz="1600" b="1" dirty="0" smtClean="0">
                <a:solidFill>
                  <a:schemeClr val="bg1"/>
                </a:solidFill>
                <a:latin typeface="Tahoma" pitchFamily="34" charset="0"/>
              </a:rPr>
              <a:t>Due telini sterili da utilizzare per delimitare la zona da cateterizzare (nella donna) o un telo forato  (nell'uomo). </a:t>
            </a:r>
          </a:p>
          <a:p>
            <a:pPr>
              <a:lnSpc>
                <a:spcPct val="150000"/>
              </a:lnSpc>
              <a:buClr>
                <a:srgbClr val="F8223B"/>
              </a:buClr>
              <a:buFont typeface="Wingdings" pitchFamily="2" charset="2"/>
              <a:buChar char="Ø"/>
              <a:defRPr/>
            </a:pPr>
            <a:r>
              <a:rPr lang="it-IT" sz="1600" b="1" dirty="0" smtClean="0">
                <a:solidFill>
                  <a:schemeClr val="bg1"/>
                </a:solidFill>
                <a:latin typeface="Tahoma" pitchFamily="34" charset="0"/>
              </a:rPr>
              <a:t>Garze sterili</a:t>
            </a:r>
          </a:p>
          <a:p>
            <a:pPr>
              <a:lnSpc>
                <a:spcPct val="150000"/>
              </a:lnSpc>
              <a:buClr>
                <a:srgbClr val="F8223B"/>
              </a:buClr>
              <a:buFont typeface="Wingdings" pitchFamily="2" charset="2"/>
              <a:buChar char="Ø"/>
              <a:defRPr/>
            </a:pPr>
            <a:r>
              <a:rPr lang="it-IT" sz="1600" b="1" dirty="0" smtClean="0">
                <a:solidFill>
                  <a:schemeClr val="bg1"/>
                </a:solidFill>
                <a:latin typeface="Tahoma" pitchFamily="34" charset="0"/>
              </a:rPr>
              <a:t>Gel lubrificante in confezione monodose  </a:t>
            </a:r>
          </a:p>
          <a:p>
            <a:pPr>
              <a:lnSpc>
                <a:spcPct val="150000"/>
              </a:lnSpc>
              <a:buClr>
                <a:srgbClr val="F8223B"/>
              </a:buClr>
              <a:buFont typeface="Wingdings" pitchFamily="2" charset="2"/>
              <a:buChar char="Ø"/>
              <a:defRPr/>
            </a:pPr>
            <a:r>
              <a:rPr lang="it-IT" sz="1600" b="1" dirty="0" smtClean="0">
                <a:solidFill>
                  <a:schemeClr val="bg1"/>
                </a:solidFill>
                <a:latin typeface="Tahoma" pitchFamily="34" charset="0"/>
              </a:rPr>
              <a:t>Soluzione antisettica acquosa di </a:t>
            </a:r>
            <a:r>
              <a:rPr lang="it-IT" sz="1600" b="1" dirty="0" err="1" smtClean="0">
                <a:solidFill>
                  <a:schemeClr val="bg1"/>
                </a:solidFill>
                <a:latin typeface="Tahoma" pitchFamily="34" charset="0"/>
              </a:rPr>
              <a:t>clorexidina</a:t>
            </a:r>
            <a:r>
              <a:rPr lang="it-IT" sz="1600" b="1" dirty="0" smtClean="0">
                <a:solidFill>
                  <a:schemeClr val="bg1"/>
                </a:solidFill>
                <a:latin typeface="Tahoma" pitchFamily="34" charset="0"/>
              </a:rPr>
              <a:t> allo 0.05% per l'antisepsi del meato urinario </a:t>
            </a:r>
          </a:p>
          <a:p>
            <a:pPr>
              <a:lnSpc>
                <a:spcPct val="150000"/>
              </a:lnSpc>
              <a:buClr>
                <a:srgbClr val="F8223B"/>
              </a:buClr>
              <a:buFont typeface="Wingdings" pitchFamily="2" charset="2"/>
              <a:buChar char="Ø"/>
              <a:defRPr/>
            </a:pPr>
            <a:r>
              <a:rPr lang="it-IT" sz="1600" b="1" dirty="0" smtClean="0">
                <a:solidFill>
                  <a:schemeClr val="bg1"/>
                </a:solidFill>
                <a:latin typeface="Tahoma" pitchFamily="34" charset="0"/>
              </a:rPr>
              <a:t>Una fiala di acqua monodose sterile da 10 ml per il </a:t>
            </a:r>
            <a:r>
              <a:rPr lang="it-IT" sz="1600" b="1" dirty="0" err="1" smtClean="0">
                <a:solidFill>
                  <a:schemeClr val="bg1"/>
                </a:solidFill>
                <a:latin typeface="Tahoma" pitchFamily="34" charset="0"/>
              </a:rPr>
              <a:t>gonfiaggio</a:t>
            </a:r>
            <a:r>
              <a:rPr lang="it-IT" sz="1600" b="1" dirty="0" smtClean="0">
                <a:solidFill>
                  <a:schemeClr val="bg1"/>
                </a:solidFill>
                <a:latin typeface="Tahoma" pitchFamily="34" charset="0"/>
              </a:rPr>
              <a:t> del </a:t>
            </a:r>
          </a:p>
          <a:p>
            <a:pPr>
              <a:lnSpc>
                <a:spcPct val="150000"/>
              </a:lnSpc>
              <a:buClr>
                <a:srgbClr val="F8223B"/>
              </a:buClr>
              <a:defRPr/>
            </a:pPr>
            <a:r>
              <a:rPr lang="it-IT" sz="1600" b="1" dirty="0" smtClean="0">
                <a:solidFill>
                  <a:schemeClr val="bg1"/>
                </a:solidFill>
                <a:latin typeface="Tahoma" pitchFamily="34" charset="0"/>
              </a:rPr>
              <a:t>   palloncino di ancoraggio del catetere e una siringa sterile</a:t>
            </a:r>
          </a:p>
          <a:p>
            <a:pPr>
              <a:lnSpc>
                <a:spcPct val="150000"/>
              </a:lnSpc>
              <a:buClr>
                <a:srgbClr val="F8223B"/>
              </a:buClr>
              <a:buFont typeface="Wingdings" pitchFamily="2" charset="2"/>
              <a:buChar char="Ø"/>
              <a:defRPr/>
            </a:pPr>
            <a:r>
              <a:rPr lang="it-IT" sz="1600" b="1" dirty="0" smtClean="0">
                <a:solidFill>
                  <a:schemeClr val="bg1"/>
                </a:solidFill>
                <a:latin typeface="Tahoma" pitchFamily="34" charset="0"/>
              </a:rPr>
              <a:t>Cateteri in lattice e/o silicone  (in numero e tipo variabili a seconda delle esigenze)</a:t>
            </a:r>
          </a:p>
          <a:p>
            <a:pPr>
              <a:lnSpc>
                <a:spcPct val="150000"/>
              </a:lnSpc>
              <a:buClr>
                <a:srgbClr val="F8223B"/>
              </a:buClr>
              <a:buFont typeface="Wingdings" pitchFamily="2" charset="2"/>
              <a:buChar char="Ø"/>
              <a:defRPr/>
            </a:pPr>
            <a:r>
              <a:rPr lang="it-IT" sz="1600" b="1" dirty="0" smtClean="0">
                <a:solidFill>
                  <a:schemeClr val="bg1"/>
                </a:solidFill>
                <a:latin typeface="Tahoma" pitchFamily="34" charset="0"/>
              </a:rPr>
              <a:t>Sacca di drenaggio per urine sterile a circuito chiuso</a:t>
            </a:r>
          </a:p>
          <a:p>
            <a:pPr>
              <a:lnSpc>
                <a:spcPct val="150000"/>
              </a:lnSpc>
              <a:buClr>
                <a:srgbClr val="F8223B"/>
              </a:buClr>
              <a:buFont typeface="Wingdings" pitchFamily="2" charset="2"/>
              <a:buChar char="Ø"/>
              <a:defRPr/>
            </a:pPr>
            <a:r>
              <a:rPr lang="it-IT" sz="1600" b="1" dirty="0" smtClean="0">
                <a:solidFill>
                  <a:schemeClr val="bg1"/>
                </a:solidFill>
                <a:latin typeface="Tahoma" pitchFamily="34" charset="0"/>
              </a:rPr>
              <a:t>Cerotto anallergico per fissaggio del catetere vescicale</a:t>
            </a:r>
          </a:p>
          <a:p>
            <a:pPr>
              <a:lnSpc>
                <a:spcPct val="150000"/>
              </a:lnSpc>
              <a:buClr>
                <a:srgbClr val="F8223B"/>
              </a:buClr>
              <a:buFont typeface="Wingdings" pitchFamily="2" charset="2"/>
              <a:buChar char="Ø"/>
              <a:defRPr/>
            </a:pPr>
            <a:r>
              <a:rPr lang="it-IT" sz="1600" b="1" dirty="0" err="1" smtClean="0">
                <a:solidFill>
                  <a:schemeClr val="bg1"/>
                </a:solidFill>
                <a:latin typeface="Tahoma" pitchFamily="34" charset="0"/>
              </a:rPr>
              <a:t>Arcella</a:t>
            </a:r>
            <a:r>
              <a:rPr lang="it-IT" sz="1600" b="1" dirty="0" smtClean="0">
                <a:solidFill>
                  <a:schemeClr val="bg1"/>
                </a:solidFill>
                <a:latin typeface="Tahoma" pitchFamily="34" charset="0"/>
              </a:rPr>
              <a:t> e contenitore per rifiuti</a:t>
            </a:r>
            <a:endParaRPr lang="it-IT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Docente: Alessandro Pipoli</a:t>
            </a:r>
            <a:endParaRPr lang="it-IT"/>
          </a:p>
        </p:txBody>
      </p:sp>
      <p:sp>
        <p:nvSpPr>
          <p:cNvPr id="5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A80C63-870D-47EB-88D3-85774B4FA7FB}" type="slidenum">
              <a:rPr lang="it-IT"/>
              <a:pPr>
                <a:defRPr/>
              </a:pPr>
              <a:t>21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428596" y="214290"/>
            <a:ext cx="851066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F8223B"/>
              </a:buClr>
              <a:defRPr/>
            </a:pPr>
            <a:r>
              <a:rPr lang="it-IT" sz="3200" b="1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PREPARAZIONE DELLA PERSONA ASSISTITA ALLA CATETERIZZAZIONE</a:t>
            </a:r>
          </a:p>
          <a:p>
            <a:pPr algn="ctr">
              <a:buClr>
                <a:srgbClr val="F8223B"/>
              </a:buClr>
              <a:defRPr/>
            </a:pPr>
            <a:endParaRPr lang="it-IT" sz="3200" b="1" dirty="0" smtClean="0">
              <a:solidFill>
                <a:srgbClr val="7030A0"/>
              </a:solidFill>
              <a:latin typeface="Andalus" pitchFamily="18" charset="-78"/>
              <a:cs typeface="Andalus" pitchFamily="18" charset="-78"/>
            </a:endParaRPr>
          </a:p>
          <a:p>
            <a:pPr algn="just">
              <a:lnSpc>
                <a:spcPct val="150000"/>
              </a:lnSpc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it-IT" sz="3200" b="1" dirty="0" smtClean="0">
                <a:solidFill>
                  <a:srgbClr val="FF0000"/>
                </a:solidFill>
              </a:rPr>
              <a:t> </a:t>
            </a:r>
            <a:r>
              <a:rPr lang="it-IT" sz="2400" b="1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Spiegare al paziente la procedura che sarà effettuata;</a:t>
            </a:r>
          </a:p>
          <a:p>
            <a:pPr algn="just">
              <a:lnSpc>
                <a:spcPct val="150000"/>
              </a:lnSpc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it-IT" sz="2400" b="1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 Identificare e garantire la privacy del paziente; </a:t>
            </a:r>
          </a:p>
          <a:p>
            <a:pPr algn="just">
              <a:lnSpc>
                <a:spcPct val="150000"/>
              </a:lnSpc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it-IT" sz="2400" b="1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 Effettuare l’igiene delle mani;</a:t>
            </a:r>
          </a:p>
          <a:p>
            <a:pPr algn="just">
              <a:lnSpc>
                <a:spcPct val="150000"/>
              </a:lnSpc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it-IT" sz="2400" b="1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 Far assumere al paziente la posizione ginecologica se femmina, supina se maschio;</a:t>
            </a:r>
          </a:p>
          <a:p>
            <a:pPr algn="just">
              <a:lnSpc>
                <a:spcPct val="150000"/>
              </a:lnSpc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it-IT" sz="2400" b="1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 Eseguire accurata igiene della zona perineale, con particolare attenzione ai genitali e alla zona </a:t>
            </a:r>
            <a:r>
              <a:rPr lang="it-IT" sz="2400" b="1" dirty="0" err="1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periuretrale</a:t>
            </a:r>
            <a:r>
              <a:rPr lang="it-IT" sz="2400" b="1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;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>
          <a:xfrm>
            <a:off x="1285852" y="6583680"/>
            <a:ext cx="4212264" cy="274320"/>
          </a:xfrm>
        </p:spPr>
        <p:txBody>
          <a:bodyPr/>
          <a:lstStyle/>
          <a:p>
            <a:pPr>
              <a:defRPr/>
            </a:pPr>
            <a:r>
              <a:rPr lang="it-IT" smtClean="0"/>
              <a:t>Docente: Alessandro Pipoli</a:t>
            </a:r>
            <a:endParaRPr lang="it-IT"/>
          </a:p>
        </p:txBody>
      </p:sp>
      <p:sp>
        <p:nvSpPr>
          <p:cNvPr id="8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132193-7485-45DE-87CF-7D88BD7F0E92}" type="slidenum">
              <a:rPr lang="it-IT"/>
              <a:pPr>
                <a:defRPr/>
              </a:pPr>
              <a:t>22</a:t>
            </a:fld>
            <a:endParaRPr lang="it-IT"/>
          </a:p>
        </p:txBody>
      </p:sp>
      <p:sp>
        <p:nvSpPr>
          <p:cNvPr id="30724" name="Rectangle 6"/>
          <p:cNvSpPr>
            <a:spLocks noChangeArrowheads="1"/>
          </p:cNvSpPr>
          <p:nvPr/>
        </p:nvSpPr>
        <p:spPr bwMode="auto">
          <a:xfrm>
            <a:off x="131763" y="3017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graphicFrame>
        <p:nvGraphicFramePr>
          <p:cNvPr id="9" name="Tabella 8"/>
          <p:cNvGraphicFramePr>
            <a:graphicFrameLocks noGrp="1"/>
          </p:cNvGraphicFramePr>
          <p:nvPr/>
        </p:nvGraphicFramePr>
        <p:xfrm>
          <a:off x="0" y="642918"/>
          <a:ext cx="9144000" cy="628959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571984"/>
                <a:gridCol w="4572016"/>
              </a:tblGrid>
              <a:tr h="458519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ESECUTORE 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AIUTANTE </a:t>
                      </a:r>
                      <a:endParaRPr lang="it-IT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753773"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1. Lavare le mani con soluzione antisettica 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1. Lavare le mani con soluzione antisettica o eseguire frizione con gel idroalcolico </a:t>
                      </a:r>
                      <a:endParaRPr lang="it-IT" sz="2000" dirty="0"/>
                    </a:p>
                  </a:txBody>
                  <a:tcPr/>
                </a:tc>
              </a:tr>
              <a:tr h="697661">
                <a:tc>
                  <a:txBody>
                    <a:bodyPr/>
                    <a:lstStyle/>
                    <a:p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2. Aprire la confezione di guanti sterili e presentarli all’esecutore</a:t>
                      </a:r>
                      <a:endParaRPr lang="it-IT" sz="2000" dirty="0"/>
                    </a:p>
                  </a:txBody>
                  <a:tcPr/>
                </a:tc>
              </a:tr>
              <a:tr h="697186"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3. Prelevare dalla confezione i guanti sterili e indossarli con tecnica asettica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2000"/>
                    </a:p>
                  </a:txBody>
                  <a:tcPr/>
                </a:tc>
              </a:tr>
              <a:tr h="697186">
                <a:tc>
                  <a:txBody>
                    <a:bodyPr/>
                    <a:lstStyle/>
                    <a:p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4. Aprire i telini sterili e presentarli all’esecutore con tecnica asettica</a:t>
                      </a:r>
                      <a:endParaRPr lang="it-IT" sz="2000" dirty="0"/>
                    </a:p>
                  </a:txBody>
                  <a:tcPr/>
                </a:tc>
              </a:tr>
              <a:tr h="682303"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5. Prelevare i telini sterili e posizionarli 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2000" dirty="0"/>
                    </a:p>
                  </a:txBody>
                  <a:tcPr/>
                </a:tc>
              </a:tr>
              <a:tr h="2039814">
                <a:tc>
                  <a:txBody>
                    <a:bodyPr/>
                    <a:lstStyle/>
                    <a:p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6. Porgere il tampone o garza sterile con tecnica asettica, quindi versare l’antisettico sul tampone </a:t>
                      </a:r>
                      <a:endParaRPr lang="it-IT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ella 10"/>
          <p:cNvGraphicFramePr>
            <a:graphicFrameLocks noGrp="1"/>
          </p:cNvGraphicFramePr>
          <p:nvPr/>
        </p:nvGraphicFramePr>
        <p:xfrm>
          <a:off x="0" y="0"/>
          <a:ext cx="9144000" cy="6400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1440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 smtClean="0">
                          <a:solidFill>
                            <a:srgbClr val="FF0000"/>
                          </a:solidFill>
                        </a:rPr>
                        <a:t>TECNICA </a:t>
                      </a:r>
                      <a:r>
                        <a:rPr lang="it-IT" sz="1800" b="1" dirty="0" err="1" smtClean="0">
                          <a:solidFill>
                            <a:srgbClr val="FF0000"/>
                          </a:solidFill>
                        </a:rPr>
                        <a:t>DI</a:t>
                      </a:r>
                      <a:r>
                        <a:rPr lang="it-IT" sz="1800" b="1" dirty="0" smtClean="0">
                          <a:solidFill>
                            <a:srgbClr val="FF0000"/>
                          </a:solidFill>
                        </a:rPr>
                        <a:t> INSERIMENTO DEL CATETERE VESCICALE A DUE OPERATORI  </a:t>
                      </a:r>
                    </a:p>
                    <a:p>
                      <a:endParaRPr lang="it-IT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Docente: Alessandro Pipoli</a:t>
            </a:r>
            <a:endParaRPr lang="it-IT"/>
          </a:p>
        </p:txBody>
      </p:sp>
      <p:sp>
        <p:nvSpPr>
          <p:cNvPr id="8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132193-7485-45DE-87CF-7D88BD7F0E92}" type="slidenum">
              <a:rPr lang="it-IT"/>
              <a:pPr>
                <a:defRPr/>
              </a:pPr>
              <a:t>23</a:t>
            </a:fld>
            <a:endParaRPr lang="it-IT"/>
          </a:p>
        </p:txBody>
      </p:sp>
      <p:sp>
        <p:nvSpPr>
          <p:cNvPr id="30724" name="Rectangle 6"/>
          <p:cNvSpPr>
            <a:spLocks noChangeArrowheads="1"/>
          </p:cNvSpPr>
          <p:nvPr/>
        </p:nvSpPr>
        <p:spPr bwMode="auto">
          <a:xfrm>
            <a:off x="131763" y="3017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0" y="0"/>
          <a:ext cx="9144000" cy="684276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572000"/>
                <a:gridCol w="45720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ESECUTORE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AIUTANTE </a:t>
                      </a:r>
                      <a:endParaRPr lang="it-IT" dirty="0"/>
                    </a:p>
                  </a:txBody>
                  <a:tcPr/>
                </a:tc>
              </a:tr>
              <a:tr h="3809986">
                <a:tc>
                  <a:txBody>
                    <a:bodyPr/>
                    <a:lstStyle/>
                    <a:p>
                      <a:r>
                        <a:rPr lang="it-IT" dirty="0" smtClean="0"/>
                        <a:t>7. Eseguire l’antisepsi dei genitali: a) nella donna: - trattare grandi labbra, piccole labbra e meato urinario con movimenti dall’alto verso il basso utilizzando per ogni passaggio un tampone nuovo - lasciare un nuovo tampone imbevuto di antisettico sul meato urinario per qualche secondo b) nell’uomo: - trattare il glande con movimenti rotatori e il meato urinario utilizzando per ogni passaggio un tampone nuovo - lasciare un nuovo tampone imbevuto di antisettico sul meato urinario per qualche secondo 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666748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8. Aprire una nuova confezione di guanti sterili e presentarli all’esecutore</a:t>
                      </a:r>
                      <a:endParaRPr lang="it-IT" dirty="0"/>
                    </a:p>
                  </a:txBody>
                  <a:tcPr/>
                </a:tc>
              </a:tr>
              <a:tr h="666748">
                <a:tc>
                  <a:txBody>
                    <a:bodyPr/>
                    <a:lstStyle/>
                    <a:p>
                      <a:r>
                        <a:rPr lang="it-IT" dirty="0" smtClean="0"/>
                        <a:t>9. Prelevare dalla confezione i guanti sterili e indossarli con tecnica asettica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133352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10. Aprire l’involucro esterno del catetere porgendo il contenuto all’esecutore (catetere con involucro interno sterile) 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Docente: Alessandro Pipoli</a:t>
            </a:r>
            <a:endParaRPr lang="it-IT"/>
          </a:p>
        </p:txBody>
      </p:sp>
      <p:sp>
        <p:nvSpPr>
          <p:cNvPr id="5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448080-DF70-4EA1-9EBA-6988DC6FFBDD}" type="slidenum">
              <a:rPr lang="it-IT"/>
              <a:pPr>
                <a:defRPr/>
              </a:pPr>
              <a:t>24</a:t>
            </a:fld>
            <a:endParaRPr lang="it-IT"/>
          </a:p>
        </p:txBody>
      </p:sp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0" y="-376458"/>
          <a:ext cx="9144000" cy="723445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572000"/>
                <a:gridCol w="4572000"/>
              </a:tblGrid>
              <a:tr h="165456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ESECUTORE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AIUTANTE</a:t>
                      </a:r>
                      <a:endParaRPr lang="it-IT" dirty="0"/>
                    </a:p>
                  </a:txBody>
                  <a:tcPr/>
                </a:tc>
              </a:tr>
              <a:tr h="700733">
                <a:tc>
                  <a:txBody>
                    <a:bodyPr/>
                    <a:lstStyle/>
                    <a:p>
                      <a:r>
                        <a:rPr lang="it-IT" dirty="0" smtClean="0"/>
                        <a:t>11. Prelevare l’involucro interno, aprirlo e scoprire la parte terminale del catetere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700733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12. Aprire la confezione della sacca raccolta urine e presentarla all’operatore </a:t>
                      </a:r>
                      <a:endParaRPr lang="it-IT" dirty="0"/>
                    </a:p>
                  </a:txBody>
                  <a:tcPr/>
                </a:tc>
              </a:tr>
              <a:tr h="1001048">
                <a:tc>
                  <a:txBody>
                    <a:bodyPr/>
                    <a:lstStyle/>
                    <a:p>
                      <a:r>
                        <a:rPr lang="it-IT" dirty="0" smtClean="0"/>
                        <a:t>13. Prelevare la sacca, impugnare il tubo di raccordo e collegarlo al catetere con manovra asettica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001048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14. Aprire la confezione di lubrificante e porgerla all’esecutore con tecnica asettica </a:t>
                      </a:r>
                      <a:endParaRPr lang="it-IT" dirty="0"/>
                    </a:p>
                  </a:txBody>
                  <a:tcPr/>
                </a:tc>
              </a:tr>
              <a:tr h="700733">
                <a:tc>
                  <a:txBody>
                    <a:bodyPr/>
                    <a:lstStyle/>
                    <a:p>
                      <a:r>
                        <a:rPr lang="it-IT" dirty="0" smtClean="0"/>
                        <a:t>15. Scoprire la punta del catetere e lubrificarla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1301363">
                <a:tc>
                  <a:txBody>
                    <a:bodyPr/>
                    <a:lstStyle/>
                    <a:p>
                      <a:r>
                        <a:rPr lang="it-IT" dirty="0" smtClean="0"/>
                        <a:t>16. Introdurre il catetere delicatamente e controllare che l’urina fuoriesca mantenendolo in situ con la mano non dominante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1394962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17. Aspirare con la siringa sterile la soluzione per ancorare il catetere (secondo le indicazioni riportate sotto al diametro del catetere) e porgere la siringa senza ago all’esecutore 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Docente: Alessandro Pipoli</a:t>
            </a:r>
            <a:endParaRPr lang="it-IT"/>
          </a:p>
        </p:txBody>
      </p:sp>
      <p:sp>
        <p:nvSpPr>
          <p:cNvPr id="5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448080-DF70-4EA1-9EBA-6988DC6FFBDD}" type="slidenum">
              <a:rPr lang="it-IT"/>
              <a:pPr>
                <a:defRPr/>
              </a:pPr>
              <a:t>25</a:t>
            </a:fld>
            <a:endParaRPr lang="it-IT"/>
          </a:p>
        </p:txBody>
      </p:sp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0" y="-72224"/>
          <a:ext cx="9144000" cy="707538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572000"/>
                <a:gridCol w="45720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ESECUTORE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AIUTANTE</a:t>
                      </a:r>
                      <a:endParaRPr lang="it-IT" dirty="0"/>
                    </a:p>
                  </a:txBody>
                  <a:tcPr/>
                </a:tc>
              </a:tr>
              <a:tr h="1141409">
                <a:tc>
                  <a:txBody>
                    <a:bodyPr/>
                    <a:lstStyle/>
                    <a:p>
                      <a:r>
                        <a:rPr lang="it-IT" dirty="0" smtClean="0"/>
                        <a:t>18. Gonfiare il palloncino con la soluzione fisiologica, ritirare delicatamente il catetere fino a percepire una certa resistenza, quindi spingere leggermente il catetere in vescica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141409">
                <a:tc>
                  <a:txBody>
                    <a:bodyPr/>
                    <a:lstStyle/>
                    <a:p>
                      <a:r>
                        <a:rPr lang="it-IT" dirty="0" smtClean="0"/>
                        <a:t>19. Se vi è una condizione di globo vescicale, interrompere il flusso di urine </a:t>
                      </a:r>
                      <a:r>
                        <a:rPr lang="it-IT" dirty="0" err="1" smtClean="0"/>
                        <a:t>clampando</a:t>
                      </a:r>
                      <a:r>
                        <a:rPr lang="it-IT" dirty="0" smtClean="0"/>
                        <a:t> il tubo di drenaggio per qualche minuto, poi far proseguire la fuoriuscita di urine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1404811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20. Se il paziente è allettato, posizionare la sacca di raccolta mediante l’apposito dispositivo al letto (non appoggiato alle </a:t>
                      </a:r>
                      <a:r>
                        <a:rPr lang="it-IT" dirty="0" err="1" smtClean="0"/>
                        <a:t>spondine</a:t>
                      </a:r>
                      <a:r>
                        <a:rPr lang="it-IT" dirty="0" smtClean="0"/>
                        <a:t> ed in modo che non appoggi sul pavimento) </a:t>
                      </a:r>
                      <a:endParaRPr lang="it-IT" dirty="0"/>
                    </a:p>
                  </a:txBody>
                  <a:tcPr/>
                </a:tc>
              </a:tr>
              <a:tr h="834460">
                <a:tc>
                  <a:txBody>
                    <a:bodyPr/>
                    <a:lstStyle/>
                    <a:p>
                      <a:r>
                        <a:rPr lang="it-IT" dirty="0" smtClean="0"/>
                        <a:t>21. Raccogliere e riordinare il materiale utilizzato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584122">
                <a:tc>
                  <a:txBody>
                    <a:bodyPr/>
                    <a:lstStyle/>
                    <a:p>
                      <a:r>
                        <a:rPr lang="it-IT" dirty="0" smtClean="0"/>
                        <a:t>22. Rimuovere ed eliminare i guanti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1084799">
                <a:tc>
                  <a:txBody>
                    <a:bodyPr/>
                    <a:lstStyle/>
                    <a:p>
                      <a:r>
                        <a:rPr lang="it-IT" dirty="0" smtClean="0"/>
                        <a:t>23. Registrare sulla documentazione infermieristica: la data di inserimento, il calibro e il materiale del catetere posizionato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51203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Docente: Alessandro Pipoli</a:t>
            </a:r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A586AD-1415-4081-83F5-F5663A3CA9F4}" type="slidenum">
              <a:rPr lang="it-IT" smtClean="0"/>
              <a:pPr>
                <a:defRPr/>
              </a:pPr>
              <a:t>26</a:t>
            </a:fld>
            <a:endParaRPr lang="it-IT"/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0" y="1"/>
          <a:ext cx="9144000" cy="818897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144000"/>
              </a:tblGrid>
              <a:tr h="9651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 smtClean="0">
                          <a:solidFill>
                            <a:srgbClr val="FF0000"/>
                          </a:solidFill>
                        </a:rPr>
                        <a:t>TECNICA </a:t>
                      </a:r>
                      <a:r>
                        <a:rPr lang="it-IT" sz="1800" b="1" dirty="0" err="1" smtClean="0">
                          <a:solidFill>
                            <a:srgbClr val="FF0000"/>
                          </a:solidFill>
                        </a:rPr>
                        <a:t>DI</a:t>
                      </a:r>
                      <a:r>
                        <a:rPr lang="it-IT" sz="1800" b="1" dirty="0" smtClean="0">
                          <a:solidFill>
                            <a:srgbClr val="FF0000"/>
                          </a:solidFill>
                        </a:rPr>
                        <a:t> INSERIMENTO DEL CATETERE VESCICALE A UN OPERATORE CON UTILIZZO DEL KIT PRONTO </a:t>
                      </a:r>
                    </a:p>
                    <a:p>
                      <a:pPr algn="ctr"/>
                      <a:endParaRPr lang="it-IT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86079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it-IT" u="sng" dirty="0" smtClean="0"/>
                        <a:t>Lavare le mani </a:t>
                      </a:r>
                      <a:r>
                        <a:rPr lang="it-IT" dirty="0" smtClean="0"/>
                        <a:t>con soluzione antisettica o eseguire frizione con gel idroalcolico </a:t>
                      </a:r>
                      <a:endParaRPr lang="it-IT" dirty="0"/>
                    </a:p>
                  </a:txBody>
                  <a:tcPr/>
                </a:tc>
              </a:tr>
              <a:tr h="212343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it-IT" dirty="0" smtClean="0"/>
                        <a:t>Predisposizione del materiale: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it-IT" dirty="0" smtClean="0"/>
                        <a:t>aprire il Kit per il cateterismo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it-IT" dirty="0" smtClean="0"/>
                        <a:t>• indossare il primo paio di guanti sterili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it-IT" dirty="0" smtClean="0"/>
                        <a:t>• aprire il telino e disporre il materiale sullo stesso (estrarre il catetere vescicale dalla confezione, la siringa con il gel lubrificante, la siringa con la soluzione per l’ancoraggio in vescica)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it-IT" dirty="0" smtClean="0"/>
                        <a:t>• delimitare la parte interessata con telo sterile </a:t>
                      </a:r>
                      <a:endParaRPr lang="it-IT" dirty="0"/>
                    </a:p>
                  </a:txBody>
                  <a:tcPr/>
                </a:tc>
              </a:tr>
              <a:tr h="1254756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it-IT" dirty="0" smtClean="0"/>
                        <a:t>2. </a:t>
                      </a:r>
                      <a:r>
                        <a:rPr lang="it-IT" u="sng" dirty="0" smtClean="0"/>
                        <a:t>Antisepsi dei genitali</a:t>
                      </a:r>
                      <a:r>
                        <a:rPr lang="it-IT" dirty="0" smtClean="0"/>
                        <a:t>: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it-IT" dirty="0" smtClean="0"/>
                        <a:t>• aprire la busta dell’antisettico a base di </a:t>
                      </a:r>
                      <a:r>
                        <a:rPr lang="it-IT" dirty="0" err="1" smtClean="0"/>
                        <a:t>clorexidina</a:t>
                      </a:r>
                      <a:r>
                        <a:rPr lang="it-IT" dirty="0" smtClean="0"/>
                        <a:t> e imbibire i tamponi di garza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it-IT" dirty="0" smtClean="0"/>
                        <a:t>• passare i tamponi uno a uno iniziando dal meato uretrale verso le zone periferiche, lasciare l’ultimo tampone sul meato </a:t>
                      </a:r>
                      <a:endParaRPr lang="it-IT" dirty="0"/>
                    </a:p>
                  </a:txBody>
                  <a:tcPr/>
                </a:tc>
              </a:tr>
              <a:tr h="2128535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Docente: Alessandro Pipoli</a:t>
            </a:r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A586AD-1415-4081-83F5-F5663A3CA9F4}" type="slidenum">
              <a:rPr lang="it-IT" smtClean="0"/>
              <a:pPr>
                <a:defRPr/>
              </a:pPr>
              <a:t>27</a:t>
            </a:fld>
            <a:endParaRPr lang="it-IT"/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0" y="0"/>
          <a:ext cx="9144000" cy="779187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144000"/>
              </a:tblGrid>
              <a:tr h="4766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3. Esecuzione della tecnica: 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63367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it-IT" dirty="0" smtClean="0"/>
                        <a:t>• rimuovere il primo paio di guanti sterili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it-IT" dirty="0" smtClean="0"/>
                        <a:t>• far cadere sul campo sterile la sacca di raccolta urine sterile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it-IT" dirty="0" smtClean="0"/>
                        <a:t>• indossare il secondo paio di guanti sterili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it-IT" dirty="0" smtClean="0"/>
                        <a:t>• </a:t>
                      </a:r>
                      <a:r>
                        <a:rPr lang="it-IT" dirty="0" err="1" smtClean="0"/>
                        <a:t>pre-assemblare</a:t>
                      </a:r>
                      <a:r>
                        <a:rPr lang="it-IT" dirty="0" smtClean="0"/>
                        <a:t> il catetere al tubo di drenaggio urinario e collegare la siringa per il riempimento del palloncino di ancoraggio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it-IT" dirty="0" smtClean="0"/>
                        <a:t>• rimuovere l’ultimo tampone dal meato uretrale con pinza sterile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it-IT" dirty="0" smtClean="0"/>
                        <a:t>• umidificare l’estremità prossimale del catetere vescicale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it-IT" dirty="0" smtClean="0"/>
                        <a:t>• inserire il catetere delicatamente, cercando di ridurre al minimo il rischio di traumi e lesioni dell’uretra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it-IT" dirty="0" smtClean="0"/>
                        <a:t>• iniettare la soluzione fisiologica per ancorare il catetere in vescica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it-IT" dirty="0" smtClean="0"/>
                        <a:t>• controllare lo svuotamento vescicale, evitando che sia troppo rapido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it-IT" dirty="0" smtClean="0"/>
                        <a:t>• sospendere lo svuotamento a 500ml, e far vuotare la vescica con la fuoriuscita di 300 ml ogni volta, ad intervalli di 30’ fino al completo svuotamento e poi lasciare il flusso libero 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it-IT" dirty="0" smtClean="0"/>
                        <a:t>controllare la chiusura del rubinetto di scarico e porlo nel suo alloggiamento 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it-IT" dirty="0" smtClean="0"/>
                        <a:t> ancorare la sacca di drenaggio alla sponda del letto del paziente 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it-IT" dirty="0" smtClean="0"/>
                        <a:t> eliminare il materiale </a:t>
                      </a:r>
                    </a:p>
                    <a:p>
                      <a:endParaRPr lang="it-IT" dirty="0"/>
                    </a:p>
                  </a:txBody>
                  <a:tcPr/>
                </a:tc>
              </a:tr>
              <a:tr h="210501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Docente: Alessandro Pipoli</a:t>
            </a:r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A586AD-1415-4081-83F5-F5663A3CA9F4}" type="slidenum">
              <a:rPr lang="it-IT" smtClean="0"/>
              <a:pPr>
                <a:defRPr/>
              </a:pPr>
              <a:t>28</a:t>
            </a:fld>
            <a:endParaRPr lang="it-IT"/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0" y="0"/>
          <a:ext cx="9144000" cy="6243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144000"/>
              </a:tblGrid>
              <a:tr h="1196752">
                <a:tc>
                  <a:txBody>
                    <a:bodyPr/>
                    <a:lstStyle/>
                    <a:p>
                      <a:endParaRPr lang="it-IT" dirty="0" smtClean="0"/>
                    </a:p>
                    <a:p>
                      <a:endParaRPr lang="it-IT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it-IT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r>
                        <a:rPr lang="it-IT" b="0" dirty="0" smtClean="0">
                          <a:solidFill>
                            <a:schemeClr val="bg1"/>
                          </a:solidFill>
                        </a:rPr>
                        <a:t>. Procedere a lavaggio antisettico delle mani o eseguire frizione con gel idroalcolico</a:t>
                      </a:r>
                      <a:endParaRPr lang="it-IT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384376">
                <a:tc>
                  <a:txBody>
                    <a:bodyPr/>
                    <a:lstStyle/>
                    <a:p>
                      <a:endParaRPr lang="it-IT" dirty="0" smtClean="0"/>
                    </a:p>
                    <a:p>
                      <a:endParaRPr lang="it-IT" dirty="0" smtClean="0"/>
                    </a:p>
                    <a:p>
                      <a:endParaRPr lang="it-IT" dirty="0" smtClean="0"/>
                    </a:p>
                    <a:p>
                      <a:endParaRPr lang="it-IT" dirty="0" smtClean="0"/>
                    </a:p>
                    <a:p>
                      <a:endParaRPr lang="it-IT" dirty="0" smtClean="0"/>
                    </a:p>
                    <a:p>
                      <a:r>
                        <a:rPr lang="it-IT" dirty="0" smtClean="0"/>
                        <a:t>5.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dirty="0" smtClean="0"/>
                        <a:t>Fornire al paziente le informazioni sul comportamento da adottare per evitare danni o complicazioni </a:t>
                      </a:r>
                      <a:endParaRPr lang="it-IT" dirty="0"/>
                    </a:p>
                  </a:txBody>
                  <a:tcPr/>
                </a:tc>
              </a:tr>
              <a:tr h="1662552">
                <a:tc>
                  <a:txBody>
                    <a:bodyPr/>
                    <a:lstStyle/>
                    <a:p>
                      <a:endParaRPr lang="it-IT" dirty="0" smtClean="0"/>
                    </a:p>
                    <a:p>
                      <a:endParaRPr lang="it-IT" dirty="0" smtClean="0"/>
                    </a:p>
                    <a:p>
                      <a:r>
                        <a:rPr lang="it-IT" dirty="0" smtClean="0"/>
                        <a:t>6. Registrare sulla documentazione infermieristica: la data di inserimento, il calibro e il materiale del catetere posizionato 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Docente: Alessandro Pipoli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A586AD-1415-4081-83F5-F5663A3CA9F4}" type="slidenum">
              <a:rPr lang="it-IT" smtClean="0"/>
              <a:pPr>
                <a:defRPr/>
              </a:pPr>
              <a:t>29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571472" y="571480"/>
            <a:ext cx="7000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0099"/>
                </a:solidFill>
                <a:latin typeface="Andalus" pitchFamily="2" charset="-78"/>
                <a:cs typeface="Andalus" pitchFamily="2" charset="-78"/>
              </a:rPr>
              <a:t>Monitoraggio del bilancio idrico nei pazienti critici</a:t>
            </a:r>
            <a:endParaRPr lang="it-IT" sz="2400" b="1" dirty="0">
              <a:solidFill>
                <a:srgbClr val="000099"/>
              </a:solidFill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84994" name="AutoShape 2" descr="BILANCIO IDRICO: MANAGEMENT INFERMIERIST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4996" name="AutoShape 4" descr="BILANCIO IDRICO: MANAGEMENT INFERMIERIST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4998" name="AutoShape 6" descr="BILANCIO IDRICO: MANAGEMENT INFERMIERIST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5000" name="AutoShape 8" descr="BILANCIO IDRICO: MANAGEMENT INFERMIERIST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539552" y="1052736"/>
            <a:ext cx="36004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Nel calcolo del bilancio idrico vanno considerati i fattori che influenzano sia le entrate (bevande, cibi solidi, terapia enterale e parenterale, ossidazione dei nutrienti), che le perdite di acqua (diuresi, che nel paziente critico avviene con il posizionamento del catetere vescicale, </a:t>
            </a:r>
            <a:r>
              <a:rPr lang="it-IT" sz="2200" b="1" dirty="0" err="1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perspiratio</a:t>
            </a:r>
            <a:r>
              <a:rPr lang="it-IT" sz="2200" b="1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, diarrea, ristagno gastrico, vomito, lavaggi, drenaggi, </a:t>
            </a:r>
            <a:r>
              <a:rPr lang="it-IT" sz="2200" b="1" dirty="0" err="1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stomie</a:t>
            </a:r>
            <a:r>
              <a:rPr lang="it-IT" sz="2200" b="1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, soluzioni di continuo cutanee, ustioni). </a:t>
            </a:r>
          </a:p>
          <a:p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85002" name="AutoShape 10" descr="BILANCIO IDRICO: MANAGEMENT INFERMIERIST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2" name="Immagine 11" descr="download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32071" y="1428736"/>
            <a:ext cx="4330937" cy="3656448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Docente: Alessandro Pipoli</a:t>
            </a:r>
            <a:endParaRPr lang="it-IT"/>
          </a:p>
        </p:txBody>
      </p:sp>
      <p:sp>
        <p:nvSpPr>
          <p:cNvPr id="6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62883B-3024-4E0E-A2C9-7FDF37B96375}" type="slidenum">
              <a:rPr lang="it-IT"/>
              <a:pPr>
                <a:defRPr/>
              </a:pPr>
              <a:t>3</a:t>
            </a:fld>
            <a:endParaRPr lang="it-IT"/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827088" y="5080000"/>
            <a:ext cx="785018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kumimoji="0" lang="it-IT" sz="1400" dirty="0">
                <a:solidFill>
                  <a:schemeClr val="bg1"/>
                </a:solidFill>
              </a:rPr>
              <a:t>  </a:t>
            </a:r>
            <a:endParaRPr kumimoji="0" lang="it-IT" sz="1400" b="1" dirty="0">
              <a:solidFill>
                <a:schemeClr val="bg1"/>
              </a:solidFill>
            </a:endParaRPr>
          </a:p>
          <a:p>
            <a:r>
              <a:rPr kumimoji="0" lang="it-IT" sz="1400" b="1" dirty="0" smtClean="0">
                <a:solidFill>
                  <a:schemeClr val="bg1"/>
                </a:solidFill>
              </a:rPr>
              <a:t>A</a:t>
            </a:r>
            <a:r>
              <a:rPr kumimoji="0" lang="it-IT" sz="1400" b="1" dirty="0">
                <a:solidFill>
                  <a:schemeClr val="bg1"/>
                </a:solidFill>
              </a:rPr>
              <a:t>. B. </a:t>
            </a:r>
            <a:r>
              <a:rPr kumimoji="0" lang="it-IT" sz="1400" b="1" dirty="0" smtClean="0">
                <a:solidFill>
                  <a:schemeClr val="bg1"/>
                </a:solidFill>
              </a:rPr>
              <a:t>cateteri </a:t>
            </a:r>
            <a:r>
              <a:rPr kumimoji="0" lang="it-IT" sz="1400" b="1" dirty="0">
                <a:solidFill>
                  <a:schemeClr val="bg1"/>
                </a:solidFill>
              </a:rPr>
              <a:t>in </a:t>
            </a:r>
            <a:r>
              <a:rPr kumimoji="0" lang="it-IT" sz="1400" b="1" dirty="0" smtClean="0">
                <a:solidFill>
                  <a:schemeClr val="bg1"/>
                </a:solidFill>
              </a:rPr>
              <a:t>argento curvi </a:t>
            </a:r>
            <a:r>
              <a:rPr kumimoji="0" lang="it-IT" sz="1400" b="1" dirty="0">
                <a:solidFill>
                  <a:schemeClr val="bg1"/>
                </a:solidFill>
              </a:rPr>
              <a:t>per uomo; </a:t>
            </a:r>
            <a:r>
              <a:rPr kumimoji="0" lang="it-IT" sz="1400" b="1" dirty="0" smtClean="0">
                <a:solidFill>
                  <a:schemeClr val="bg1"/>
                </a:solidFill>
              </a:rPr>
              <a:t>		 E. catetere dritto per donna</a:t>
            </a:r>
          </a:p>
          <a:p>
            <a:r>
              <a:rPr kumimoji="0" lang="it-IT" sz="1400" b="1" dirty="0" smtClean="0">
                <a:solidFill>
                  <a:schemeClr val="bg1"/>
                </a:solidFill>
              </a:rPr>
              <a:t>C. </a:t>
            </a:r>
            <a:r>
              <a:rPr kumimoji="0" lang="it-IT" sz="1400" b="1" dirty="0">
                <a:solidFill>
                  <a:schemeClr val="bg1"/>
                </a:solidFill>
              </a:rPr>
              <a:t>s</a:t>
            </a:r>
            <a:r>
              <a:rPr kumimoji="0" lang="it-IT" sz="1400" b="1" dirty="0" smtClean="0">
                <a:solidFill>
                  <a:schemeClr val="bg1"/>
                </a:solidFill>
              </a:rPr>
              <a:t>onda </a:t>
            </a:r>
            <a:r>
              <a:rPr kumimoji="0" lang="it-IT" sz="1400" b="1" dirty="0">
                <a:solidFill>
                  <a:schemeClr val="bg1"/>
                </a:solidFill>
              </a:rPr>
              <a:t>vescicale esploratrice in argento; </a:t>
            </a:r>
            <a:r>
              <a:rPr kumimoji="0" lang="it-IT" sz="1400" b="1" dirty="0" smtClean="0">
                <a:solidFill>
                  <a:schemeClr val="bg1"/>
                </a:solidFill>
              </a:rPr>
              <a:t>	 	 F. catetere a due vie in argento;</a:t>
            </a:r>
          </a:p>
          <a:p>
            <a:r>
              <a:rPr kumimoji="0" lang="it-IT" sz="1400" b="1" dirty="0" smtClean="0">
                <a:solidFill>
                  <a:schemeClr val="bg1"/>
                </a:solidFill>
              </a:rPr>
              <a:t>D</a:t>
            </a:r>
            <a:r>
              <a:rPr kumimoji="0" lang="it-IT" sz="1400" b="1" dirty="0">
                <a:solidFill>
                  <a:schemeClr val="bg1"/>
                </a:solidFill>
              </a:rPr>
              <a:t>. </a:t>
            </a:r>
            <a:r>
              <a:rPr kumimoji="0" lang="it-IT" sz="1400" b="1" dirty="0" err="1" smtClean="0">
                <a:solidFill>
                  <a:schemeClr val="bg1"/>
                </a:solidFill>
              </a:rPr>
              <a:t>satetere</a:t>
            </a:r>
            <a:r>
              <a:rPr kumimoji="0" lang="it-IT" sz="1400" b="1" dirty="0" smtClean="0">
                <a:solidFill>
                  <a:schemeClr val="bg1"/>
                </a:solidFill>
              </a:rPr>
              <a:t> </a:t>
            </a:r>
            <a:r>
              <a:rPr kumimoji="0" lang="it-IT" sz="1400" b="1" dirty="0">
                <a:solidFill>
                  <a:schemeClr val="bg1"/>
                </a:solidFill>
              </a:rPr>
              <a:t>curvo con </a:t>
            </a:r>
            <a:r>
              <a:rPr kumimoji="0" lang="it-IT" sz="1400" b="1" dirty="0" smtClean="0">
                <a:solidFill>
                  <a:schemeClr val="bg1"/>
                </a:solidFill>
              </a:rPr>
              <a:t>mandrino; 		 G</a:t>
            </a:r>
            <a:r>
              <a:rPr kumimoji="0" lang="it-IT" sz="1400" b="1" dirty="0">
                <a:solidFill>
                  <a:schemeClr val="bg1"/>
                </a:solidFill>
              </a:rPr>
              <a:t>. c</a:t>
            </a:r>
            <a:r>
              <a:rPr kumimoji="0" lang="it-IT" sz="1400" b="1" dirty="0" smtClean="0">
                <a:solidFill>
                  <a:schemeClr val="bg1"/>
                </a:solidFill>
              </a:rPr>
              <a:t>atetere-sonda </a:t>
            </a:r>
            <a:r>
              <a:rPr kumimoji="0" lang="it-IT" sz="1400" b="1" dirty="0">
                <a:solidFill>
                  <a:schemeClr val="bg1"/>
                </a:solidFill>
              </a:rPr>
              <a:t>in argento con </a:t>
            </a:r>
            <a:r>
              <a:rPr kumimoji="0" lang="it-IT" sz="1400" b="1" dirty="0" smtClean="0">
                <a:solidFill>
                  <a:schemeClr val="bg1"/>
                </a:solidFill>
              </a:rPr>
              <a:t>					 impugnatura </a:t>
            </a:r>
            <a:r>
              <a:rPr kumimoji="0" lang="it-IT" sz="1400" b="1" dirty="0">
                <a:solidFill>
                  <a:schemeClr val="bg1"/>
                </a:solidFill>
              </a:rPr>
              <a:t>a lira.</a:t>
            </a:r>
          </a:p>
          <a:p>
            <a:pPr algn="ctr" eaLnBrk="0" hangingPunct="0"/>
            <a:endParaRPr kumimoji="0" lang="it-IT" sz="1400" dirty="0">
              <a:solidFill>
                <a:srgbClr val="009900"/>
              </a:solidFill>
            </a:endParaRPr>
          </a:p>
        </p:txBody>
      </p:sp>
      <p:pic>
        <p:nvPicPr>
          <p:cNvPr id="8196" name="Picture 5" descr="Pag37.jpg (75401 bytes)"/>
          <p:cNvPicPr>
            <a:picLocks noChangeAspect="1" noChangeArrowheads="1"/>
          </p:cNvPicPr>
          <p:nvPr/>
        </p:nvPicPr>
        <p:blipFill>
          <a:blip r:embed="rId3" cstate="print"/>
          <a:srcRect t="38434"/>
          <a:stretch>
            <a:fillRect/>
          </a:stretch>
        </p:blipFill>
        <p:spPr bwMode="auto">
          <a:xfrm>
            <a:off x="2071670" y="928670"/>
            <a:ext cx="5257800" cy="4070350"/>
          </a:xfrm>
          <a:prstGeom prst="rect">
            <a:avLst/>
          </a:prstGeom>
          <a:noFill/>
          <a:ln w="38100" cmpd="dbl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428596" y="142852"/>
            <a:ext cx="77867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it-IT" sz="2200" b="1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Descrizione del cateterismo vescicale da un documento dell'epoca (sec. XVIII).</a:t>
            </a:r>
            <a:endParaRPr lang="it-IT" sz="2200" dirty="0">
              <a:latin typeface="Andalus" pitchFamily="2" charset="-78"/>
              <a:cs typeface="Andalus" pitchFamily="2" charset="-78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Docente: Alessandro Pipoli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A586AD-1415-4081-83F5-F5663A3CA9F4}" type="slidenum">
              <a:rPr lang="it-IT" smtClean="0"/>
              <a:pPr>
                <a:defRPr/>
              </a:pPr>
              <a:t>30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323528" y="1412776"/>
            <a:ext cx="514353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  <a:latin typeface="Calisto MT" pitchFamily="18" charset="0"/>
                <a:cs typeface="Andalus" pitchFamily="2" charset="-78"/>
              </a:rPr>
              <a:t>Il prelievo del campione di urina per esame colturale da paziente portatore di catetere vescicale permanente </a:t>
            </a:r>
            <a:r>
              <a:rPr lang="it-IT" sz="3200" dirty="0" smtClean="0">
                <a:solidFill>
                  <a:schemeClr val="bg1"/>
                </a:solidFill>
                <a:latin typeface="Calisto MT" pitchFamily="18" charset="0"/>
                <a:cs typeface="Andalus" pitchFamily="2" charset="-78"/>
              </a:rPr>
              <a:t>NON </a:t>
            </a:r>
            <a:r>
              <a:rPr lang="it-IT" sz="2800" dirty="0" smtClean="0">
                <a:solidFill>
                  <a:schemeClr val="bg1"/>
                </a:solidFill>
                <a:latin typeface="Calisto MT" pitchFamily="18" charset="0"/>
                <a:cs typeface="Andalus" pitchFamily="2" charset="-78"/>
              </a:rPr>
              <a:t>deve assolutamente essere effettuato dalla sacca di raccolta, poiché il campione risulterebbe estremamente compromesso.</a:t>
            </a:r>
            <a:endParaRPr lang="it-IT" sz="2800" dirty="0">
              <a:solidFill>
                <a:schemeClr val="bg1"/>
              </a:solidFill>
              <a:latin typeface="Calisto MT" pitchFamily="18" charset="0"/>
              <a:cs typeface="Andalus" pitchFamily="2" charset="-78"/>
            </a:endParaRPr>
          </a:p>
        </p:txBody>
      </p:sp>
      <p:pic>
        <p:nvPicPr>
          <p:cNvPr id="87042" name="Picture 2" descr="Gestione sacca di raccolta urine - YouTu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2774" y="2420888"/>
            <a:ext cx="3416035" cy="2072842"/>
          </a:xfrm>
          <a:prstGeom prst="rect">
            <a:avLst/>
          </a:prstGeom>
          <a:noFill/>
        </p:spPr>
      </p:pic>
      <p:sp>
        <p:nvSpPr>
          <p:cNvPr id="6" name="Simbolo &quot;divieto&quot; 5"/>
          <p:cNvSpPr/>
          <p:nvPr/>
        </p:nvSpPr>
        <p:spPr>
          <a:xfrm>
            <a:off x="6012160" y="2564904"/>
            <a:ext cx="1500198" cy="1785950"/>
          </a:xfrm>
          <a:prstGeom prst="noSmoking">
            <a:avLst/>
          </a:prstGeom>
          <a:solidFill>
            <a:srgbClr val="FF0000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043608" y="404664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chemeClr val="accent5">
                    <a:lumMod val="75000"/>
                  </a:schemeClr>
                </a:solidFill>
                <a:latin typeface="Calisto MT" pitchFamily="18" charset="0"/>
              </a:rPr>
              <a:t>RACCOLTA CAMPIONE URINE</a:t>
            </a:r>
            <a:endParaRPr lang="it-IT" sz="2800" b="1" dirty="0">
              <a:solidFill>
                <a:schemeClr val="accent5">
                  <a:lumMod val="75000"/>
                </a:schemeClr>
              </a:solidFill>
              <a:latin typeface="Calisto MT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Docente: Alessandro Pipoli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A586AD-1415-4081-83F5-F5663A3CA9F4}" type="slidenum">
              <a:rPr lang="it-IT" smtClean="0"/>
              <a:pPr>
                <a:defRPr/>
              </a:pPr>
              <a:t>31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539552" y="332656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accent5">
                    <a:lumMod val="75000"/>
                  </a:schemeClr>
                </a:solidFill>
                <a:latin typeface="Calisto MT" pitchFamily="18" charset="0"/>
              </a:rPr>
              <a:t>Procedura raccolta di un campione di urine sterile da </a:t>
            </a:r>
            <a:r>
              <a:rPr lang="it-IT" sz="2800" b="1" dirty="0" err="1" smtClean="0">
                <a:solidFill>
                  <a:schemeClr val="accent5">
                    <a:lumMod val="75000"/>
                  </a:schemeClr>
                </a:solidFill>
                <a:latin typeface="Calisto MT" pitchFamily="18" charset="0"/>
              </a:rPr>
              <a:t>C.V</a:t>
            </a:r>
            <a:r>
              <a:rPr lang="it-IT" sz="2800" b="1" dirty="0" smtClean="0">
                <a:solidFill>
                  <a:schemeClr val="accent5">
                    <a:lumMod val="75000"/>
                  </a:schemeClr>
                </a:solidFill>
                <a:latin typeface="Calisto MT" pitchFamily="18" charset="0"/>
              </a:rPr>
              <a:t> </a:t>
            </a:r>
            <a:endParaRPr lang="it-IT" sz="2800" b="1" dirty="0">
              <a:solidFill>
                <a:schemeClr val="accent5">
                  <a:lumMod val="75000"/>
                </a:schemeClr>
              </a:solidFill>
              <a:latin typeface="Calisto MT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67544" y="1268760"/>
            <a:ext cx="33843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  <a:latin typeface="Calisto MT" pitchFamily="18" charset="0"/>
              </a:rPr>
              <a:t>Materiale occorrente:</a:t>
            </a:r>
          </a:p>
          <a:p>
            <a:endParaRPr lang="it-IT" sz="2400" dirty="0" smtClean="0">
              <a:solidFill>
                <a:schemeClr val="bg1"/>
              </a:solidFill>
              <a:latin typeface="Calisto MT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2400" dirty="0" smtClean="0">
                <a:solidFill>
                  <a:schemeClr val="bg1"/>
                </a:solidFill>
                <a:latin typeface="Calisto MT" pitchFamily="18" charset="0"/>
              </a:rPr>
              <a:t>Pinza o morsetto per </a:t>
            </a:r>
            <a:r>
              <a:rPr lang="it-IT" sz="2400" dirty="0" err="1" smtClean="0">
                <a:solidFill>
                  <a:schemeClr val="bg1"/>
                </a:solidFill>
                <a:latin typeface="Calisto MT" pitchFamily="18" charset="0"/>
              </a:rPr>
              <a:t>clampare</a:t>
            </a:r>
            <a:r>
              <a:rPr lang="it-IT" sz="2400" dirty="0" smtClean="0">
                <a:solidFill>
                  <a:schemeClr val="bg1"/>
                </a:solidFill>
                <a:latin typeface="Calisto MT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>
                <a:solidFill>
                  <a:schemeClr val="bg1"/>
                </a:solidFill>
                <a:latin typeface="Calisto MT" pitchFamily="18" charset="0"/>
              </a:rPr>
              <a:t>Siringa sterile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>
                <a:solidFill>
                  <a:schemeClr val="bg1"/>
                </a:solidFill>
                <a:latin typeface="Calisto MT" pitchFamily="18" charset="0"/>
              </a:rPr>
              <a:t>Contenitore sterile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>
                <a:solidFill>
                  <a:schemeClr val="bg1"/>
                </a:solidFill>
                <a:latin typeface="Calisto MT" pitchFamily="18" charset="0"/>
              </a:rPr>
              <a:t>Garze sterili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>
                <a:solidFill>
                  <a:schemeClr val="bg1"/>
                </a:solidFill>
                <a:latin typeface="Calisto MT" pitchFamily="18" charset="0"/>
              </a:rPr>
              <a:t>Antisettico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>
                <a:solidFill>
                  <a:schemeClr val="bg1"/>
                </a:solidFill>
                <a:latin typeface="Calisto MT" pitchFamily="18" charset="0"/>
              </a:rPr>
              <a:t>Guanti monouso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 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788024" y="1412776"/>
            <a:ext cx="3600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it-IT" sz="2200" dirty="0" err="1" smtClean="0">
                <a:solidFill>
                  <a:schemeClr val="bg1"/>
                </a:solidFill>
                <a:latin typeface="Calisto MT" pitchFamily="18" charset="0"/>
              </a:rPr>
              <a:t>Clampare</a:t>
            </a:r>
            <a:r>
              <a:rPr lang="it-IT" sz="2200" dirty="0" smtClean="0">
                <a:solidFill>
                  <a:schemeClr val="bg1"/>
                </a:solidFill>
                <a:latin typeface="Calisto MT" pitchFamily="18" charset="0"/>
              </a:rPr>
              <a:t> il tubo</a:t>
            </a:r>
          </a:p>
          <a:p>
            <a:pPr marL="342900" indent="-342900">
              <a:buAutoNum type="arabicPeriod"/>
            </a:pPr>
            <a:r>
              <a:rPr lang="it-IT" sz="2200" dirty="0" smtClean="0">
                <a:solidFill>
                  <a:schemeClr val="bg1"/>
                </a:solidFill>
                <a:latin typeface="Calisto MT" pitchFamily="18" charset="0"/>
              </a:rPr>
              <a:t>Eseguire il lavaggio delle mani</a:t>
            </a:r>
          </a:p>
          <a:p>
            <a:pPr marL="342900" indent="-342900">
              <a:buAutoNum type="arabicPeriod"/>
            </a:pPr>
            <a:r>
              <a:rPr lang="it-IT" sz="2200" dirty="0" smtClean="0">
                <a:solidFill>
                  <a:schemeClr val="bg1"/>
                </a:solidFill>
                <a:latin typeface="Calisto MT" pitchFamily="18" charset="0"/>
              </a:rPr>
              <a:t>Pulire la porta del prelievo con soluzione antisettica, asciugare</a:t>
            </a:r>
          </a:p>
          <a:p>
            <a:pPr marL="342900" indent="-342900">
              <a:buAutoNum type="arabicPeriod"/>
            </a:pPr>
            <a:r>
              <a:rPr lang="it-IT" sz="2200" dirty="0" smtClean="0">
                <a:solidFill>
                  <a:schemeClr val="bg1"/>
                </a:solidFill>
                <a:latin typeface="Calisto MT" pitchFamily="18" charset="0"/>
              </a:rPr>
              <a:t>Aspirare nel punto prelievo con una siringa sterile</a:t>
            </a:r>
          </a:p>
          <a:p>
            <a:pPr marL="342900" indent="-342900">
              <a:buAutoNum type="arabicPeriod"/>
            </a:pPr>
            <a:r>
              <a:rPr lang="it-IT" sz="2200" dirty="0" smtClean="0">
                <a:solidFill>
                  <a:schemeClr val="bg1"/>
                </a:solidFill>
                <a:latin typeface="Calisto MT" pitchFamily="18" charset="0"/>
              </a:rPr>
              <a:t>Rimuovere l’ago e trasferire le urine nel contenitore sterile etichettato</a:t>
            </a:r>
          </a:p>
          <a:p>
            <a:pPr marL="342900" indent="-342900">
              <a:buAutoNum type="arabicPeriod"/>
            </a:pPr>
            <a:r>
              <a:rPr lang="it-IT" sz="2200" dirty="0" smtClean="0">
                <a:solidFill>
                  <a:schemeClr val="bg1"/>
                </a:solidFill>
                <a:latin typeface="Calisto MT" pitchFamily="18" charset="0"/>
              </a:rPr>
              <a:t>Smaltire il materiale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Docente: Alessandro Pipoli</a:t>
            </a:r>
            <a:endParaRPr lang="it-IT"/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254416-9575-4BD3-8F71-405F369057C9}" type="slidenum">
              <a:rPr lang="it-IT"/>
              <a:pPr>
                <a:defRPr/>
              </a:pPr>
              <a:t>4</a:t>
            </a:fld>
            <a:endParaRPr lang="it-IT"/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971550" y="692713"/>
            <a:ext cx="69850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kumimoji="0" lang="it-IT" sz="3200" b="1" dirty="0" smtClean="0">
                <a:solidFill>
                  <a:schemeClr val="tx2">
                    <a:lumMod val="10000"/>
                  </a:schemeClr>
                </a:solidFill>
                <a:latin typeface="Andalus" pitchFamily="2" charset="-78"/>
                <a:cs typeface="Andalus" pitchFamily="2" charset="-78"/>
              </a:rPr>
              <a:t>PARAMETRI CHE DISTINGUONO E CARATTERIZZANO I CATETERI</a:t>
            </a:r>
          </a:p>
          <a:p>
            <a:pPr algn="ctr"/>
            <a:endParaRPr kumimoji="0" lang="it-IT" sz="20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kumimoji="0" lang="it-IT" sz="2000" dirty="0" smtClean="0">
                <a:solidFill>
                  <a:schemeClr val="bg2">
                    <a:lumMod val="75000"/>
                  </a:schemeClr>
                </a:solidFill>
              </a:rPr>
              <a:t>CALIBRO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kumimoji="0" lang="it-IT" sz="2000" dirty="0" smtClean="0">
                <a:solidFill>
                  <a:schemeClr val="bg2">
                    <a:lumMod val="75000"/>
                  </a:schemeClr>
                </a:solidFill>
              </a:rPr>
              <a:t>MATERIALE E CONSISTENZA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kumimoji="0" lang="it-IT" sz="2000" dirty="0" smtClean="0">
                <a:solidFill>
                  <a:schemeClr val="bg2">
                    <a:lumMod val="75000"/>
                  </a:schemeClr>
                </a:solidFill>
              </a:rPr>
              <a:t>NUMERO </a:t>
            </a:r>
            <a:r>
              <a:rPr kumimoji="0" lang="it-IT" sz="2000" dirty="0" err="1" smtClean="0">
                <a:solidFill>
                  <a:schemeClr val="bg2">
                    <a:lumMod val="75000"/>
                  </a:schemeClr>
                </a:solidFill>
              </a:rPr>
              <a:t>DI</a:t>
            </a:r>
            <a:r>
              <a:rPr kumimoji="0" lang="it-IT" sz="2000" dirty="0" smtClean="0">
                <a:solidFill>
                  <a:schemeClr val="bg2">
                    <a:lumMod val="75000"/>
                  </a:schemeClr>
                </a:solidFill>
              </a:rPr>
              <a:t> VIE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kumimoji="0" lang="it-IT" sz="2000" dirty="0" smtClean="0">
                <a:solidFill>
                  <a:schemeClr val="bg2">
                    <a:lumMod val="75000"/>
                  </a:schemeClr>
                </a:solidFill>
              </a:rPr>
              <a:t>ESTREMITA’ PROSSIMALE</a:t>
            </a:r>
          </a:p>
        </p:txBody>
      </p:sp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0" y="2219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graphicFrame>
        <p:nvGraphicFramePr>
          <p:cNvPr id="11270" name="Object 6"/>
          <p:cNvGraphicFramePr>
            <a:graphicFrameLocks noChangeAspect="1"/>
          </p:cNvGraphicFramePr>
          <p:nvPr/>
        </p:nvGraphicFramePr>
        <p:xfrm>
          <a:off x="5143504" y="4071942"/>
          <a:ext cx="3168650" cy="2170113"/>
        </p:xfrm>
        <a:graphic>
          <a:graphicData uri="http://schemas.openxmlformats.org/presentationml/2006/ole">
            <p:oleObj spid="_x0000_s11270" name="Fotografia di Photo Editor" r:id="rId4" imgW="3533333" imgH="2419048" progId="">
              <p:embed/>
            </p:oleObj>
          </a:graphicData>
        </a:graphic>
      </p:graphicFrame>
      <p:sp>
        <p:nvSpPr>
          <p:cNvPr id="11271" name="Rectangle 9"/>
          <p:cNvSpPr>
            <a:spLocks noChangeArrowheads="1"/>
          </p:cNvSpPr>
          <p:nvPr/>
        </p:nvSpPr>
        <p:spPr bwMode="auto">
          <a:xfrm>
            <a:off x="0" y="2428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graphicFrame>
        <p:nvGraphicFramePr>
          <p:cNvPr id="11272" name="Object 8"/>
          <p:cNvGraphicFramePr>
            <a:graphicFrameLocks noChangeAspect="1"/>
          </p:cNvGraphicFramePr>
          <p:nvPr/>
        </p:nvGraphicFramePr>
        <p:xfrm>
          <a:off x="489829" y="4143380"/>
          <a:ext cx="2867725" cy="2007408"/>
        </p:xfrm>
        <a:graphic>
          <a:graphicData uri="http://schemas.openxmlformats.org/presentationml/2006/ole">
            <p:oleObj spid="_x0000_s11272" name="Fotografia di Photo Editor" r:id="rId5" imgW="2857899" imgH="2000000" progId="">
              <p:embed/>
            </p:oleObj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Docente: Alessandro Pipoli</a:t>
            </a:r>
            <a:endParaRPr lang="it-IT"/>
          </a:p>
        </p:txBody>
      </p:sp>
      <p:sp>
        <p:nvSpPr>
          <p:cNvPr id="12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5DA104-E042-468D-9093-2D2E07852A26}" type="slidenum">
              <a:rPr lang="it-IT"/>
              <a:pPr>
                <a:defRPr/>
              </a:pPr>
              <a:t>5</a:t>
            </a:fld>
            <a:endParaRPr lang="it-IT"/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214282" y="2643182"/>
            <a:ext cx="303211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kumimoji="0" lang="it-IT" sz="2000" i="1" dirty="0">
                <a:solidFill>
                  <a:srgbClr val="000099"/>
                </a:solidFill>
              </a:rPr>
              <a:t>Se utilizziamo un catetere di piccolo calibro, avremo minor rischio di lesioni uretrali, ma una evacuazione più lenta delle urine. Un catetere di calibro maggiore (&gt; 18 </a:t>
            </a:r>
            <a:r>
              <a:rPr kumimoji="0" lang="it-IT" sz="2000" i="1" dirty="0" err="1">
                <a:solidFill>
                  <a:srgbClr val="000099"/>
                </a:solidFill>
              </a:rPr>
              <a:t>Ch</a:t>
            </a:r>
            <a:r>
              <a:rPr kumimoji="0" lang="it-IT" sz="2000" i="1" dirty="0">
                <a:solidFill>
                  <a:srgbClr val="000099"/>
                </a:solidFill>
              </a:rPr>
              <a:t>) è indicato in caso di ematuria e/o urine torbide</a:t>
            </a:r>
            <a:r>
              <a:rPr kumimoji="0" lang="it-IT" dirty="0">
                <a:solidFill>
                  <a:srgbClr val="000099"/>
                </a:solidFill>
              </a:rPr>
              <a:t>. </a:t>
            </a:r>
          </a:p>
          <a:p>
            <a:pPr algn="ctr"/>
            <a:endParaRPr kumimoji="0" lang="it-IT" dirty="0">
              <a:solidFill>
                <a:schemeClr val="tx2"/>
              </a:solidFill>
            </a:endParaRPr>
          </a:p>
          <a:p>
            <a:pPr algn="ctr"/>
            <a:r>
              <a:rPr kumimoji="0" lang="it-IT" dirty="0">
                <a:solidFill>
                  <a:schemeClr val="tx2"/>
                </a:solidFill>
              </a:rPr>
              <a:t> 	</a:t>
            </a:r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571472" y="1571612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SzPct val="75000"/>
              <a:buFont typeface="Arial" pitchFamily="34" charset="0"/>
              <a:buChar char="•"/>
            </a:pPr>
            <a:r>
              <a:rPr kumimoji="0" lang="it-IT" sz="2400" dirty="0" smtClean="0">
                <a:solidFill>
                  <a:schemeClr val="bg1"/>
                </a:solidFill>
                <a:latin typeface="Times New Roman" pitchFamily="18" charset="0"/>
              </a:rPr>
              <a:t>Esprime </a:t>
            </a:r>
            <a:r>
              <a:rPr kumimoji="0" lang="it-IT" sz="2400" dirty="0">
                <a:solidFill>
                  <a:schemeClr val="bg1"/>
                </a:solidFill>
                <a:latin typeface="Times New Roman" pitchFamily="18" charset="0"/>
              </a:rPr>
              <a:t>la circonferenza in </a:t>
            </a:r>
            <a:r>
              <a:rPr kumimoji="0" lang="it-IT" sz="2400" dirty="0" smtClean="0">
                <a:solidFill>
                  <a:schemeClr val="bg1"/>
                </a:solidFill>
                <a:latin typeface="Times New Roman" pitchFamily="18" charset="0"/>
              </a:rPr>
              <a:t>millimetri</a:t>
            </a:r>
            <a:endParaRPr kumimoji="0" lang="it-IT" sz="2400" dirty="0">
              <a:solidFill>
                <a:schemeClr val="bg1"/>
              </a:solidFill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SzPct val="75000"/>
              <a:buFont typeface="Arial" pitchFamily="34" charset="0"/>
              <a:buChar char="•"/>
            </a:pPr>
            <a:r>
              <a:rPr kumimoji="0" lang="it-IT" sz="2800" dirty="0">
                <a:solidFill>
                  <a:schemeClr val="bg1"/>
                </a:solidFill>
                <a:latin typeface="Times New Roman" pitchFamily="18" charset="0"/>
              </a:rPr>
              <a:t>1Fr = </a:t>
            </a:r>
            <a:r>
              <a:rPr kumimoji="0" lang="it-IT" sz="2000" dirty="0">
                <a:solidFill>
                  <a:schemeClr val="bg1"/>
                </a:solidFill>
                <a:latin typeface="Times New Roman" pitchFamily="18" charset="0"/>
              </a:rPr>
              <a:t>circonferenza di un catetere del </a:t>
            </a:r>
            <a:r>
              <a:rPr kumimoji="0" lang="it-IT" sz="2000" dirty="0" smtClean="0">
                <a:solidFill>
                  <a:schemeClr val="bg1"/>
                </a:solidFill>
                <a:latin typeface="Times New Roman" pitchFamily="18" charset="0"/>
              </a:rPr>
              <a:t>diametro di </a:t>
            </a:r>
            <a:r>
              <a:rPr kumimoji="0" lang="it-IT" sz="2000" dirty="0">
                <a:solidFill>
                  <a:schemeClr val="bg1"/>
                </a:solidFill>
                <a:latin typeface="Times New Roman" pitchFamily="18" charset="0"/>
              </a:rPr>
              <a:t>0,33 mm.</a:t>
            </a:r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 rot="-811292">
            <a:off x="3995738" y="4005263"/>
            <a:ext cx="4176712" cy="1431925"/>
          </a:xfrm>
          <a:prstGeom prst="rect">
            <a:avLst/>
          </a:prstGeom>
          <a:solidFill>
            <a:srgbClr val="FF9900"/>
          </a:solidFill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2775" name="AutoShape 7"/>
          <p:cNvSpPr>
            <a:spLocks noChangeArrowheads="1"/>
          </p:cNvSpPr>
          <p:nvPr/>
        </p:nvSpPr>
        <p:spPr bwMode="auto">
          <a:xfrm rot="4080409">
            <a:off x="3153569" y="4271169"/>
            <a:ext cx="1800225" cy="184308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20534" y="11209"/>
                </a:moveTo>
                <a:cubicBezTo>
                  <a:pt x="20540" y="11073"/>
                  <a:pt x="20543" y="10936"/>
                  <a:pt x="20543" y="10800"/>
                </a:cubicBezTo>
                <a:cubicBezTo>
                  <a:pt x="20543" y="5419"/>
                  <a:pt x="16180" y="1057"/>
                  <a:pt x="10800" y="1057"/>
                </a:cubicBezTo>
                <a:cubicBezTo>
                  <a:pt x="5419" y="1057"/>
                  <a:pt x="1057" y="5419"/>
                  <a:pt x="1057" y="10800"/>
                </a:cubicBezTo>
                <a:cubicBezTo>
                  <a:pt x="1057" y="16180"/>
                  <a:pt x="5419" y="20543"/>
                  <a:pt x="10800" y="20543"/>
                </a:cubicBezTo>
                <a:cubicBezTo>
                  <a:pt x="13919" y="20543"/>
                  <a:pt x="16850" y="19049"/>
                  <a:pt x="18683" y="16524"/>
                </a:cubicBezTo>
                <a:lnTo>
                  <a:pt x="19539" y="17145"/>
                </a:lnTo>
                <a:cubicBezTo>
                  <a:pt x="17507" y="19943"/>
                  <a:pt x="14258" y="21599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951"/>
                  <a:pt x="21596" y="11103"/>
                  <a:pt x="21590" y="11254"/>
                </a:cubicBezTo>
                <a:lnTo>
                  <a:pt x="24288" y="11368"/>
                </a:lnTo>
                <a:lnTo>
                  <a:pt x="20926" y="14458"/>
                </a:lnTo>
                <a:lnTo>
                  <a:pt x="17836" y="11096"/>
                </a:lnTo>
                <a:lnTo>
                  <a:pt x="20534" y="11209"/>
                </a:lnTo>
                <a:close/>
              </a:path>
            </a:pathLst>
          </a:custGeom>
          <a:solidFill>
            <a:srgbClr val="99FF6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3563938" y="5949950"/>
            <a:ext cx="1439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it-IT" sz="2400" b="1">
                <a:solidFill>
                  <a:srgbClr val="27273B"/>
                </a:solidFill>
                <a:latin typeface="Times New Roman" pitchFamily="18" charset="0"/>
              </a:rPr>
              <a:t>1 Fr.</a:t>
            </a:r>
          </a:p>
        </p:txBody>
      </p:sp>
      <p:sp>
        <p:nvSpPr>
          <p:cNvPr id="12296" name="Oval 9"/>
          <p:cNvSpPr>
            <a:spLocks noChangeArrowheads="1"/>
          </p:cNvSpPr>
          <p:nvPr/>
        </p:nvSpPr>
        <p:spPr bwMode="auto">
          <a:xfrm>
            <a:off x="3348038" y="4508500"/>
            <a:ext cx="1441450" cy="1368425"/>
          </a:xfrm>
          <a:prstGeom prst="ellipse">
            <a:avLst/>
          </a:prstGeom>
          <a:solidFill>
            <a:srgbClr val="FF9900"/>
          </a:solidFill>
          <a:ln w="762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3492500" y="4797425"/>
            <a:ext cx="1439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it-IT" sz="2400" b="1">
                <a:solidFill>
                  <a:srgbClr val="27273B"/>
                </a:solidFill>
                <a:latin typeface="Times New Roman" pitchFamily="18" charset="0"/>
              </a:rPr>
              <a:t>0,33</a:t>
            </a:r>
            <a:r>
              <a:rPr kumimoji="0" lang="it-IT" sz="2400" b="1">
                <a:latin typeface="Times New Roman" pitchFamily="18" charset="0"/>
              </a:rPr>
              <a:t> </a:t>
            </a:r>
            <a:r>
              <a:rPr kumimoji="0" lang="it-IT" sz="2400" b="1">
                <a:solidFill>
                  <a:srgbClr val="27273B"/>
                </a:solidFill>
                <a:latin typeface="Times New Roman" pitchFamily="18" charset="0"/>
              </a:rPr>
              <a:t>mm</a:t>
            </a:r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 flipV="1">
            <a:off x="3348038" y="5300663"/>
            <a:ext cx="1439862" cy="0"/>
          </a:xfrm>
          <a:prstGeom prst="line">
            <a:avLst/>
          </a:prstGeom>
          <a:noFill/>
          <a:ln w="76200">
            <a:solidFill>
              <a:srgbClr val="003366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571472" y="500042"/>
            <a:ext cx="77867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000099"/>
                </a:solidFill>
                <a:latin typeface="Andalus" pitchFamily="2" charset="-78"/>
                <a:cs typeface="Andalus" pitchFamily="2" charset="-78"/>
              </a:rPr>
              <a:t>CALIBRO </a:t>
            </a:r>
            <a:r>
              <a:rPr lang="it-IT" sz="2400" b="1" dirty="0" smtClean="0">
                <a:solidFill>
                  <a:srgbClr val="000099"/>
                </a:solidFill>
                <a:latin typeface="Andalus" pitchFamily="2" charset="-78"/>
                <a:cs typeface="Andalus" pitchFamily="2" charset="-78"/>
              </a:rPr>
              <a:t>                     </a:t>
            </a:r>
            <a:r>
              <a:rPr kumimoji="0" lang="it-IT" sz="2400" dirty="0" smtClean="0">
                <a:solidFill>
                  <a:srgbClr val="000099"/>
                </a:solidFill>
                <a:latin typeface="Andalus" pitchFamily="2" charset="-78"/>
                <a:cs typeface="Andalus" pitchFamily="2" charset="-78"/>
              </a:rPr>
              <a:t>Unità di misura:</a:t>
            </a:r>
            <a:endParaRPr kumimoji="0" lang="it-IT" dirty="0" smtClean="0">
              <a:solidFill>
                <a:srgbClr val="000099"/>
              </a:solidFill>
              <a:latin typeface="Andalus" pitchFamily="2" charset="-78"/>
              <a:cs typeface="Andalus" pitchFamily="2" charset="-78"/>
            </a:endParaRPr>
          </a:p>
          <a:p>
            <a:endParaRPr lang="it-IT" b="1" dirty="0">
              <a:solidFill>
                <a:srgbClr val="000099"/>
              </a:solidFill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14" name="Freccia a destra 13"/>
          <p:cNvSpPr/>
          <p:nvPr/>
        </p:nvSpPr>
        <p:spPr>
          <a:xfrm>
            <a:off x="2643174" y="642918"/>
            <a:ext cx="357190" cy="214314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/>
          <p:cNvSpPr txBox="1"/>
          <p:nvPr/>
        </p:nvSpPr>
        <p:spPr>
          <a:xfrm>
            <a:off x="4572000" y="114298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5643570" y="1142984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it-IT" sz="2000" b="1" dirty="0" smtClean="0">
                <a:solidFill>
                  <a:srgbClr val="000099"/>
                </a:solidFill>
                <a:latin typeface="Andalus" pitchFamily="2" charset="-78"/>
                <a:cs typeface="Andalus" pitchFamily="2" charset="-78"/>
              </a:rPr>
              <a:t>French (Fr) </a:t>
            </a:r>
            <a:endParaRPr lang="it-IT" sz="2000" b="1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2500298" y="1142984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it-IT" sz="2000" b="1" dirty="0" err="1" smtClean="0">
                <a:solidFill>
                  <a:srgbClr val="000099"/>
                </a:solidFill>
                <a:latin typeface="Andalus" pitchFamily="2" charset="-78"/>
                <a:cs typeface="Andalus" pitchFamily="2" charset="-78"/>
              </a:rPr>
              <a:t>Charrier</a:t>
            </a:r>
            <a:r>
              <a:rPr kumimoji="0" lang="it-IT" sz="2000" b="1" dirty="0" smtClean="0">
                <a:solidFill>
                  <a:srgbClr val="000099"/>
                </a:solidFill>
                <a:latin typeface="Andalus" pitchFamily="2" charset="-78"/>
                <a:cs typeface="Andalus" pitchFamily="2" charset="-78"/>
              </a:rPr>
              <a:t> (</a:t>
            </a:r>
            <a:r>
              <a:rPr kumimoji="0" lang="it-IT" sz="2000" b="1" dirty="0" err="1" smtClean="0">
                <a:solidFill>
                  <a:srgbClr val="000099"/>
                </a:solidFill>
                <a:latin typeface="Andalus" pitchFamily="2" charset="-78"/>
                <a:cs typeface="Andalus" pitchFamily="2" charset="-78"/>
              </a:rPr>
              <a:t>Ch</a:t>
            </a:r>
            <a:r>
              <a:rPr kumimoji="0" lang="it-IT" sz="2000" b="1" dirty="0" smtClean="0">
                <a:solidFill>
                  <a:srgbClr val="000099"/>
                </a:solidFill>
                <a:latin typeface="Andalus" pitchFamily="2" charset="-78"/>
                <a:cs typeface="Andalus" pitchFamily="2" charset="-78"/>
              </a:rPr>
              <a:t>)</a:t>
            </a:r>
            <a:endParaRPr lang="it-IT" sz="2000" b="1" dirty="0"/>
          </a:p>
        </p:txBody>
      </p:sp>
      <p:sp>
        <p:nvSpPr>
          <p:cNvPr id="21" name="Freccia tridirezionale 20"/>
          <p:cNvSpPr/>
          <p:nvPr/>
        </p:nvSpPr>
        <p:spPr>
          <a:xfrm>
            <a:off x="4786314" y="1071546"/>
            <a:ext cx="571504" cy="428628"/>
          </a:xfrm>
          <a:prstGeom prst="leftRightUpArrow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Docente: Alessandro </a:t>
            </a:r>
            <a:r>
              <a:rPr lang="it-IT" dirty="0" err="1" smtClean="0"/>
              <a:t>Pipoli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A586AD-1415-4081-83F5-F5663A3CA9F4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642910" y="642918"/>
            <a:ext cx="6786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000099"/>
                </a:solidFill>
                <a:latin typeface="Andalus" pitchFamily="2" charset="-78"/>
                <a:cs typeface="Andalus" pitchFamily="2" charset="-78"/>
              </a:rPr>
              <a:t>MATERIALE 	E 	CONSISTENZA</a:t>
            </a:r>
            <a:r>
              <a:rPr lang="it-IT" b="1" dirty="0" smtClean="0">
                <a:solidFill>
                  <a:srgbClr val="000099"/>
                </a:solidFill>
              </a:rPr>
              <a:t>:</a:t>
            </a:r>
            <a:endParaRPr lang="it-IT" b="1" dirty="0">
              <a:solidFill>
                <a:srgbClr val="000099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57158" y="1571612"/>
            <a:ext cx="771530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Char char="-"/>
            </a:pPr>
            <a:r>
              <a:rPr lang="it-IT" sz="2200" b="1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CATETERE IN LATTICE			- CATETERE MOLLO</a:t>
            </a:r>
          </a:p>
          <a:p>
            <a:pPr>
              <a:lnSpc>
                <a:spcPct val="200000"/>
              </a:lnSpc>
            </a:pPr>
            <a:r>
              <a:rPr lang="it-IT" sz="2200" b="1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- CATETERE IN SILICONE		- CATETERE SEMIRIGIDO</a:t>
            </a:r>
          </a:p>
          <a:p>
            <a:pPr>
              <a:lnSpc>
                <a:spcPct val="200000"/>
              </a:lnSpc>
            </a:pPr>
            <a:r>
              <a:rPr lang="it-IT" sz="2200" b="1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-CATETERE IN HYDROGEL		- CATETERE RIGIDO</a:t>
            </a:r>
          </a:p>
          <a:p>
            <a:pPr>
              <a:lnSpc>
                <a:spcPct val="200000"/>
              </a:lnSpc>
            </a:pPr>
            <a:r>
              <a:rPr lang="it-IT" sz="2200" b="1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- CATETERE IN PVC</a:t>
            </a:r>
            <a:endParaRPr lang="it-IT" sz="2200" b="1" dirty="0">
              <a:solidFill>
                <a:schemeClr val="bg1"/>
              </a:solidFill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7" name="Freccia in giù 6"/>
          <p:cNvSpPr/>
          <p:nvPr/>
        </p:nvSpPr>
        <p:spPr>
          <a:xfrm>
            <a:off x="2000232" y="1142984"/>
            <a:ext cx="285752" cy="42862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in giù 7"/>
          <p:cNvSpPr/>
          <p:nvPr/>
        </p:nvSpPr>
        <p:spPr>
          <a:xfrm>
            <a:off x="5436096" y="1196752"/>
            <a:ext cx="285752" cy="42862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3970" name="Picture 2" descr="EASTIN - Qufora Silikon Ballonkatheter - MBH-International A/S ...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3995936" y="4797152"/>
            <a:ext cx="2028874" cy="1182179"/>
          </a:xfrm>
          <a:prstGeom prst="rect">
            <a:avLst/>
          </a:prstGeom>
          <a:noFill/>
        </p:spPr>
      </p:pic>
      <p:pic>
        <p:nvPicPr>
          <p:cNvPr id="83972" name="Picture 4" descr="Sonde vescical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4509120"/>
            <a:ext cx="1466528" cy="1398090"/>
          </a:xfrm>
          <a:prstGeom prst="rect">
            <a:avLst/>
          </a:prstGeom>
          <a:noFill/>
        </p:spPr>
      </p:pic>
      <p:pic>
        <p:nvPicPr>
          <p:cNvPr id="83974" name="Picture 6" descr="Farmasystem Catetere Foley 2vie Ch16 Lattice - BosciaClub Farmacia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653136"/>
            <a:ext cx="2304256" cy="1368152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Docente: Alessandro </a:t>
            </a:r>
            <a:r>
              <a:rPr lang="it-IT" dirty="0" err="1" smtClean="0"/>
              <a:t>Pipoli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A586AD-1415-4081-83F5-F5663A3CA9F4}" type="slidenum">
              <a:rPr lang="it-IT" smtClean="0"/>
              <a:pPr>
                <a:defRPr/>
              </a:pPr>
              <a:t>7</a:t>
            </a:fld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71472" y="642918"/>
            <a:ext cx="6500858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000099"/>
                </a:solidFill>
                <a:latin typeface="Andalus" pitchFamily="2" charset="-78"/>
                <a:cs typeface="Andalus" pitchFamily="2" charset="-78"/>
              </a:rPr>
              <a:t>NUMERO</a:t>
            </a:r>
            <a:r>
              <a:rPr lang="it-IT" sz="3600" b="1" dirty="0" smtClean="0">
                <a:solidFill>
                  <a:srgbClr val="000099"/>
                </a:solidFill>
                <a:latin typeface="Andalus" pitchFamily="2" charset="-78"/>
                <a:cs typeface="Andalus" pitchFamily="2" charset="-78"/>
              </a:rPr>
              <a:t> </a:t>
            </a:r>
            <a:r>
              <a:rPr lang="it-IT" sz="3200" b="1" dirty="0" err="1" smtClean="0">
                <a:solidFill>
                  <a:srgbClr val="000099"/>
                </a:solidFill>
                <a:latin typeface="Andalus" pitchFamily="2" charset="-78"/>
                <a:cs typeface="Andalus" pitchFamily="2" charset="-78"/>
              </a:rPr>
              <a:t>DI</a:t>
            </a:r>
            <a:r>
              <a:rPr lang="it-IT" sz="3200" b="1" dirty="0" smtClean="0">
                <a:solidFill>
                  <a:srgbClr val="000099"/>
                </a:solidFill>
                <a:latin typeface="Andalus" pitchFamily="2" charset="-78"/>
                <a:cs typeface="Andalus" pitchFamily="2" charset="-78"/>
              </a:rPr>
              <a:t> VIE</a:t>
            </a:r>
          </a:p>
          <a:p>
            <a:endParaRPr lang="it-IT" sz="3200" b="1" dirty="0" smtClean="0">
              <a:solidFill>
                <a:srgbClr val="000099"/>
              </a:solidFill>
              <a:latin typeface="Andalus" pitchFamily="2" charset="-78"/>
              <a:cs typeface="Andalus" pitchFamily="2" charset="-78"/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it-IT" sz="2800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CATETERE A UNA VIA</a:t>
            </a:r>
          </a:p>
          <a:p>
            <a:pPr>
              <a:lnSpc>
                <a:spcPct val="200000"/>
              </a:lnSpc>
            </a:pPr>
            <a:endParaRPr lang="it-IT" sz="2400" dirty="0" smtClean="0">
              <a:solidFill>
                <a:schemeClr val="bg1"/>
              </a:solidFill>
              <a:latin typeface="Andalus" pitchFamily="2" charset="-78"/>
              <a:cs typeface="Andalus" pitchFamily="2" charset="-78"/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it-IT" sz="2800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CATETERE A DUE VIE</a:t>
            </a:r>
          </a:p>
          <a:p>
            <a:pPr>
              <a:lnSpc>
                <a:spcPct val="200000"/>
              </a:lnSpc>
            </a:pPr>
            <a:endParaRPr lang="it-IT" sz="2400" dirty="0" smtClean="0">
              <a:solidFill>
                <a:schemeClr val="bg1"/>
              </a:solidFill>
              <a:latin typeface="Andalus" pitchFamily="2" charset="-78"/>
              <a:cs typeface="Andalus" pitchFamily="2" charset="-78"/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it-IT" sz="2800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CATETERE A TRE VIE</a:t>
            </a:r>
            <a:endParaRPr lang="it-IT" sz="2400" dirty="0">
              <a:solidFill>
                <a:schemeClr val="bg1"/>
              </a:solidFill>
              <a:latin typeface="Andalus" pitchFamily="2" charset="-78"/>
              <a:cs typeface="Andalus" pitchFamily="2" charset="-78"/>
            </a:endParaRPr>
          </a:p>
        </p:txBody>
      </p:sp>
      <p:pic>
        <p:nvPicPr>
          <p:cNvPr id="32772" name="Picture 4" descr="Catetere Intermittente Isolato Fotografia Stock - Immagine di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412776"/>
            <a:ext cx="2687696" cy="1071570"/>
          </a:xfrm>
          <a:prstGeom prst="rect">
            <a:avLst/>
          </a:prstGeom>
          <a:noFill/>
        </p:spPr>
      </p:pic>
      <p:pic>
        <p:nvPicPr>
          <p:cNvPr id="32774" name="Picture 6" descr="catetere foley silicone 2 vie ch fr 18 30 ml sterile - RAM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212976"/>
            <a:ext cx="2571768" cy="1000132"/>
          </a:xfrm>
          <a:prstGeom prst="rect">
            <a:avLst/>
          </a:prstGeom>
          <a:noFill/>
        </p:spPr>
      </p:pic>
      <p:pic>
        <p:nvPicPr>
          <p:cNvPr id="32776" name="Picture 8" descr="Safety Foley Catetere A 3 Vie In Silicone Traspirante Misura 18CH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4869160"/>
            <a:ext cx="2714644" cy="1143008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0000"/>
            <a:lum/>
          </a:blip>
          <a:srcRect/>
          <a:stretch>
            <a:fillRect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egnaposto piè di pagina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Docente: Alessandro Pipoli</a:t>
            </a:r>
            <a:endParaRPr lang="it-IT"/>
          </a:p>
        </p:txBody>
      </p:sp>
      <p:sp>
        <p:nvSpPr>
          <p:cNvPr id="11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F2457E-A3C8-4ED1-8D46-DDF552DCEBA3}" type="slidenum">
              <a:rPr lang="it-IT"/>
              <a:pPr>
                <a:defRPr/>
              </a:pPr>
              <a:t>8</a:t>
            </a:fld>
            <a:endParaRPr lang="it-IT"/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1187624" y="188641"/>
            <a:ext cx="612068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endParaRPr lang="it-IT" sz="2400" dirty="0" smtClean="0">
              <a:solidFill>
                <a:srgbClr val="FF0000"/>
              </a:solidFill>
              <a:latin typeface="Andalus" pitchFamily="2" charset="-78"/>
              <a:cs typeface="Andalus" pitchFamily="2" charset="-78"/>
            </a:endParaRPr>
          </a:p>
          <a:p>
            <a:pPr>
              <a:buFont typeface="Arial" pitchFamily="34" charset="0"/>
              <a:buChar char="•"/>
            </a:pPr>
            <a:endParaRPr lang="it-IT" sz="2400" b="1" dirty="0" smtClean="0">
              <a:solidFill>
                <a:srgbClr val="FF0000"/>
              </a:solidFill>
              <a:latin typeface="Andalus" pitchFamily="2" charset="-78"/>
              <a:cs typeface="Andalus" pitchFamily="2" charset="-78"/>
            </a:endParaRPr>
          </a:p>
          <a:p>
            <a:pPr>
              <a:buFont typeface="Arial" pitchFamily="34" charset="0"/>
              <a:buChar char="•"/>
            </a:pPr>
            <a:endParaRPr kumimoji="0" lang="it-IT" sz="2400" b="1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043608" y="332656"/>
            <a:ext cx="6984776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it-IT" sz="3200" b="1" dirty="0" smtClean="0">
                <a:solidFill>
                  <a:schemeClr val="accent5">
                    <a:lumMod val="75000"/>
                  </a:schemeClr>
                </a:solidFill>
                <a:latin typeface="Calisto MT" pitchFamily="18" charset="0"/>
                <a:cs typeface="Andalus" pitchFamily="2" charset="-78"/>
              </a:rPr>
              <a:t>ESTREMITÁ PROSSIMALE</a:t>
            </a:r>
          </a:p>
          <a:p>
            <a:pPr algn="ctr"/>
            <a:endParaRPr kumimoji="0" lang="it-IT" sz="3200" b="1" dirty="0" smtClean="0">
              <a:solidFill>
                <a:schemeClr val="bg1"/>
              </a:solidFill>
              <a:latin typeface="Calisto MT" pitchFamily="18" charset="0"/>
              <a:cs typeface="Andalus" pitchFamily="18" charset="-78"/>
            </a:endParaRPr>
          </a:p>
          <a:p>
            <a:pPr algn="ctr"/>
            <a:r>
              <a:rPr kumimoji="0" lang="it-IT" sz="2400" b="1" dirty="0" smtClean="0">
                <a:solidFill>
                  <a:schemeClr val="bg1"/>
                </a:solidFill>
                <a:latin typeface="Calisto MT" pitchFamily="18" charset="0"/>
                <a:cs typeface="Andalus" pitchFamily="18" charset="-78"/>
              </a:rPr>
              <a:t>In base alle caratteristiche dell’</a:t>
            </a:r>
            <a:r>
              <a:rPr kumimoji="0" lang="it-IT" sz="2400" b="1" dirty="0" err="1" smtClean="0">
                <a:solidFill>
                  <a:schemeClr val="bg1"/>
                </a:solidFill>
                <a:latin typeface="Calisto MT" pitchFamily="18" charset="0"/>
                <a:cs typeface="Andalus" pitchFamily="18" charset="-78"/>
              </a:rPr>
              <a:t>estremitá</a:t>
            </a:r>
            <a:r>
              <a:rPr kumimoji="0" lang="it-IT" sz="2400" b="1" dirty="0" smtClean="0">
                <a:solidFill>
                  <a:schemeClr val="bg1"/>
                </a:solidFill>
                <a:latin typeface="Calisto MT" pitchFamily="18" charset="0"/>
                <a:cs typeface="Andalus" pitchFamily="18" charset="-78"/>
              </a:rPr>
              <a:t> prossimale del catetere vescicale si possono distinguere le seguenti tipologie di presidi: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kumimoji="0" lang="it-IT" sz="2400" b="1" dirty="0" smtClean="0">
                <a:solidFill>
                  <a:srgbClr val="002060"/>
                </a:solidFill>
                <a:latin typeface="Calisto MT" pitchFamily="18" charset="0"/>
                <a:cs typeface="Andalus" pitchFamily="18" charset="-78"/>
              </a:rPr>
              <a:t>Catetere </a:t>
            </a:r>
            <a:r>
              <a:rPr kumimoji="0" lang="it-IT" sz="2400" b="1" dirty="0" err="1" smtClean="0">
                <a:solidFill>
                  <a:srgbClr val="002060"/>
                </a:solidFill>
                <a:latin typeface="Calisto MT" pitchFamily="18" charset="0"/>
                <a:cs typeface="Andalus" pitchFamily="18" charset="-78"/>
              </a:rPr>
              <a:t>Foley</a:t>
            </a:r>
            <a:endParaRPr kumimoji="0" lang="it-IT" sz="2400" b="1" dirty="0" smtClean="0">
              <a:solidFill>
                <a:srgbClr val="002060"/>
              </a:solidFill>
              <a:latin typeface="Calisto MT" pitchFamily="18" charset="0"/>
              <a:cs typeface="Andalus" pitchFamily="18" charset="-78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kumimoji="0" lang="it-IT" sz="2400" b="1" dirty="0" smtClean="0">
                <a:solidFill>
                  <a:srgbClr val="002060"/>
                </a:solidFill>
                <a:latin typeface="Calisto MT" pitchFamily="18" charset="0"/>
                <a:cs typeface="Andalus" pitchFamily="18" charset="-78"/>
              </a:rPr>
              <a:t>C</a:t>
            </a:r>
            <a:r>
              <a:rPr lang="it-IT" sz="2400" b="1" dirty="0" smtClean="0">
                <a:solidFill>
                  <a:srgbClr val="002060"/>
                </a:solidFill>
                <a:latin typeface="Calisto MT" pitchFamily="18" charset="0"/>
                <a:cs typeface="Andalus" pitchFamily="18" charset="-78"/>
              </a:rPr>
              <a:t>atetere </a:t>
            </a:r>
            <a:r>
              <a:rPr lang="it-IT" sz="2400" b="1" dirty="0" err="1" smtClean="0">
                <a:solidFill>
                  <a:srgbClr val="002060"/>
                </a:solidFill>
                <a:latin typeface="Calisto MT" pitchFamily="18" charset="0"/>
                <a:cs typeface="Andalus" pitchFamily="18" charset="-78"/>
              </a:rPr>
              <a:t>Nelaton</a:t>
            </a:r>
            <a:endParaRPr lang="it-IT" sz="2400" b="1" dirty="0" smtClean="0">
              <a:solidFill>
                <a:srgbClr val="002060"/>
              </a:solidFill>
              <a:latin typeface="Calisto MT" pitchFamily="18" charset="0"/>
              <a:cs typeface="Andalus" pitchFamily="18" charset="-78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002060"/>
                </a:solidFill>
                <a:latin typeface="Calisto MT" pitchFamily="18" charset="0"/>
                <a:cs typeface="Andalus" pitchFamily="18" charset="-78"/>
              </a:rPr>
              <a:t>Catetere </a:t>
            </a:r>
            <a:r>
              <a:rPr lang="it-IT" sz="2400" b="1" dirty="0" err="1" smtClean="0">
                <a:solidFill>
                  <a:srgbClr val="002060"/>
                </a:solidFill>
                <a:latin typeface="Calisto MT" pitchFamily="18" charset="0"/>
                <a:cs typeface="Andalus" pitchFamily="18" charset="-78"/>
              </a:rPr>
              <a:t>Mercier</a:t>
            </a:r>
            <a:r>
              <a:rPr lang="it-IT" sz="2400" dirty="0" smtClean="0">
                <a:solidFill>
                  <a:srgbClr val="002060"/>
                </a:solidFill>
                <a:latin typeface="Calisto MT" pitchFamily="18" charset="0"/>
                <a:cs typeface="Andalus" pitchFamily="18" charset="-78"/>
              </a:rPr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002060"/>
                </a:solidFill>
                <a:latin typeface="Calisto MT" pitchFamily="18" charset="0"/>
                <a:cs typeface="Andalus" pitchFamily="18" charset="-78"/>
              </a:rPr>
              <a:t>Catetere </a:t>
            </a:r>
            <a:r>
              <a:rPr lang="it-IT" sz="2400" b="1" dirty="0" err="1" smtClean="0">
                <a:solidFill>
                  <a:srgbClr val="002060"/>
                </a:solidFill>
                <a:latin typeface="Calisto MT" pitchFamily="18" charset="0"/>
                <a:cs typeface="Andalus" pitchFamily="18" charset="-78"/>
              </a:rPr>
              <a:t>Couvelaire</a:t>
            </a:r>
            <a:endParaRPr lang="it-IT" sz="2400" b="1" dirty="0" smtClean="0">
              <a:solidFill>
                <a:srgbClr val="002060"/>
              </a:solidFill>
              <a:latin typeface="Calisto MT" pitchFamily="18" charset="0"/>
              <a:cs typeface="Andalus" pitchFamily="18" charset="-78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002060"/>
                </a:solidFill>
                <a:latin typeface="Calisto MT" pitchFamily="18" charset="0"/>
                <a:cs typeface="Andalus" pitchFamily="18" charset="-78"/>
              </a:rPr>
              <a:t>Catetere </a:t>
            </a:r>
            <a:r>
              <a:rPr lang="it-IT" sz="2400" b="1" dirty="0" err="1" smtClean="0">
                <a:solidFill>
                  <a:srgbClr val="002060"/>
                </a:solidFill>
                <a:latin typeface="Calisto MT" pitchFamily="18" charset="0"/>
                <a:cs typeface="Andalus" pitchFamily="18" charset="-78"/>
              </a:rPr>
              <a:t>Tiemann</a:t>
            </a:r>
            <a:endParaRPr lang="it-IT" sz="2400" dirty="0" smtClean="0">
              <a:solidFill>
                <a:srgbClr val="002060"/>
              </a:solidFill>
              <a:latin typeface="Calisto MT" pitchFamily="18" charset="0"/>
              <a:cs typeface="Andalus" pitchFamily="18" charset="-78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002060"/>
                </a:solidFill>
                <a:latin typeface="Calisto MT" pitchFamily="18" charset="0"/>
                <a:cs typeface="Andalus" pitchFamily="18" charset="-78"/>
              </a:rPr>
              <a:t>Catetere Dufour</a:t>
            </a:r>
            <a:endParaRPr lang="it-IT" sz="2400" dirty="0" smtClean="0">
              <a:solidFill>
                <a:srgbClr val="002060"/>
              </a:solidFill>
              <a:latin typeface="Calisto MT" pitchFamily="18" charset="0"/>
              <a:cs typeface="Andalus" pitchFamily="18" charset="-78"/>
            </a:endParaRPr>
          </a:p>
          <a:p>
            <a:endParaRPr lang="it-IT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piè di pagina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Docente: Alessandro Pipoli</a:t>
            </a:r>
            <a:endParaRPr lang="it-IT"/>
          </a:p>
        </p:txBody>
      </p:sp>
      <p:sp>
        <p:nvSpPr>
          <p:cNvPr id="11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F2457E-A3C8-4ED1-8D46-DDF552DCEBA3}" type="slidenum">
              <a:rPr lang="it-IT"/>
              <a:pPr>
                <a:defRPr/>
              </a:pPr>
              <a:t>9</a:t>
            </a:fld>
            <a:endParaRPr lang="it-IT"/>
          </a:p>
        </p:txBody>
      </p:sp>
      <p:pic>
        <p:nvPicPr>
          <p:cNvPr id="31762" name="Picture 18" descr="https://cdn4.nurse24.it/images/studenti/catetere-fole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500438"/>
            <a:ext cx="3286148" cy="2871936"/>
          </a:xfrm>
          <a:prstGeom prst="rect">
            <a:avLst/>
          </a:prstGeom>
          <a:noFill/>
        </p:spPr>
      </p:pic>
      <p:sp>
        <p:nvSpPr>
          <p:cNvPr id="12" name="CasellaDiTesto 11"/>
          <p:cNvSpPr txBox="1"/>
          <p:nvPr/>
        </p:nvSpPr>
        <p:spPr>
          <a:xfrm>
            <a:off x="285720" y="500042"/>
            <a:ext cx="864399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chemeClr val="accent5">
                    <a:lumMod val="75000"/>
                  </a:schemeClr>
                </a:solidFill>
                <a:latin typeface="Calisto MT" pitchFamily="18" charset="0"/>
                <a:cs typeface="Andalus" pitchFamily="2" charset="-78"/>
              </a:rPr>
              <a:t>CATETERE FOLEY</a:t>
            </a:r>
            <a:r>
              <a:rPr lang="it-IT" sz="3200" dirty="0" smtClean="0">
                <a:solidFill>
                  <a:schemeClr val="accent5">
                    <a:lumMod val="75000"/>
                  </a:schemeClr>
                </a:solidFill>
                <a:latin typeface="Calisto MT" pitchFamily="18" charset="0"/>
                <a:cs typeface="Andalus" pitchFamily="2" charset="-78"/>
              </a:rPr>
              <a:t>: </a:t>
            </a:r>
          </a:p>
          <a:p>
            <a:endParaRPr lang="it-IT" sz="3200" dirty="0" smtClean="0">
              <a:solidFill>
                <a:srgbClr val="FF0000"/>
              </a:solidFill>
              <a:latin typeface="Calisto MT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t-IT" sz="2200" b="1" dirty="0" smtClean="0">
                <a:solidFill>
                  <a:schemeClr val="bg1"/>
                </a:solidFill>
                <a:latin typeface="Calisto MT" pitchFamily="18" charset="0"/>
                <a:cs typeface="Andalus" pitchFamily="2" charset="-78"/>
              </a:rPr>
              <a:t>Molle e confortevole per il paziente, ha l’estremità dotata di un palloncino gonfiabile (per mezzo di soluzione sterile) che ne permette l’ancoraggio e due fori contrapposti e simmetrici tra loro</a:t>
            </a:r>
            <a:r>
              <a:rPr lang="it-IT" sz="2200" b="1" dirty="0" smtClean="0">
                <a:solidFill>
                  <a:schemeClr val="bg1"/>
                </a:solidFill>
                <a:latin typeface="Calisto MT" pitchFamily="18" charset="0"/>
              </a:rPr>
              <a:t>.</a:t>
            </a:r>
          </a:p>
          <a:p>
            <a:r>
              <a:rPr lang="it-IT" dirty="0" smtClean="0"/>
              <a:t/>
            </a:r>
            <a:br>
              <a:rPr lang="it-IT" dirty="0" smtClean="0"/>
            </a:br>
            <a:endParaRPr lang="it-IT" b="1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a">
  <a:themeElements>
    <a:clrScheme name="Carta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arta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rta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1847</TotalTime>
  <Words>1760</Words>
  <Application>Microsoft Office PowerPoint</Application>
  <PresentationFormat>Presentazione su schermo (4:3)</PresentationFormat>
  <Paragraphs>304</Paragraphs>
  <Slides>31</Slides>
  <Notes>29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3" baseType="lpstr">
      <vt:lpstr>Carta</vt:lpstr>
      <vt:lpstr>Fotografia di Photo Editor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</dc:creator>
  <cp:lastModifiedBy>AOUTS</cp:lastModifiedBy>
  <cp:revision>184</cp:revision>
  <dcterms:created xsi:type="dcterms:W3CDTF">2006-12-16T16:02:18Z</dcterms:created>
  <dcterms:modified xsi:type="dcterms:W3CDTF">2021-06-07T09:02:37Z</dcterms:modified>
</cp:coreProperties>
</file>