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92" r:id="rId3"/>
    <p:sldId id="352" r:id="rId4"/>
    <p:sldId id="634" r:id="rId5"/>
    <p:sldId id="635" r:id="rId6"/>
    <p:sldId id="353" r:id="rId7"/>
    <p:sldId id="354" r:id="rId8"/>
    <p:sldId id="355" r:id="rId9"/>
    <p:sldId id="429" r:id="rId10"/>
    <p:sldId id="356" r:id="rId11"/>
    <p:sldId id="631" r:id="rId12"/>
    <p:sldId id="357" r:id="rId13"/>
    <p:sldId id="415" r:id="rId14"/>
    <p:sldId id="263" r:id="rId15"/>
    <p:sldId id="358" r:id="rId16"/>
    <p:sldId id="393" r:id="rId17"/>
    <p:sldId id="394" r:id="rId18"/>
    <p:sldId id="391" r:id="rId19"/>
    <p:sldId id="633"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85" autoAdjust="0"/>
  </p:normalViewPr>
  <p:slideViewPr>
    <p:cSldViewPr>
      <p:cViewPr varScale="1">
        <p:scale>
          <a:sx n="68" d="100"/>
          <a:sy n="68" d="100"/>
        </p:scale>
        <p:origin x="124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474CE3C-2D70-4299-B6EA-CDBFDDEEDF5F}" type="datetimeFigureOut">
              <a:rPr lang="it-IT"/>
              <a:pPr>
                <a:defRPr/>
              </a:pPr>
              <a:t>19/07/2021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FFB9F16-2572-44C3-A6E5-619C52EEF62D}" type="slidenum">
              <a:rPr lang="it-IT"/>
              <a:pPr>
                <a:defRPr/>
              </a:pPr>
              <a:t>‹N›</a:t>
            </a:fld>
            <a:endParaRPr lang="it-IT"/>
          </a:p>
        </p:txBody>
      </p:sp>
    </p:spTree>
    <p:extLst>
      <p:ext uri="{BB962C8B-B14F-4D97-AF65-F5344CB8AC3E}">
        <p14:creationId xmlns:p14="http://schemas.microsoft.com/office/powerpoint/2010/main" val="702440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a:extLst>
              <a:ext uri="{FF2B5EF4-FFF2-40B4-BE49-F238E27FC236}">
                <a16:creationId xmlns:a16="http://schemas.microsoft.com/office/drawing/2014/main" id="{14C59D7D-5536-400B-9C9D-45C3CCC6B8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a:extLst>
              <a:ext uri="{FF2B5EF4-FFF2-40B4-BE49-F238E27FC236}">
                <a16:creationId xmlns:a16="http://schemas.microsoft.com/office/drawing/2014/main" id="{85BF9C0C-6734-4B41-BAD1-F07239D42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100" name="Segnaposto numero diapositiva 3">
            <a:extLst>
              <a:ext uri="{FF2B5EF4-FFF2-40B4-BE49-F238E27FC236}">
                <a16:creationId xmlns:a16="http://schemas.microsoft.com/office/drawing/2014/main" id="{06261DDC-A864-4BB4-B9EA-7848493CF2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51CCBF-87D7-49BD-B899-31E689F1D845}" type="slidenum">
              <a:rPr lang="it-IT" altLang="it-IT" smtClean="0"/>
              <a:pPr/>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6755D1C-7A58-4CD3-9813-15A059F13D67}"/>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1BDADC5-CFBF-4B4F-9863-ECBADF4D6394}"/>
              </a:ext>
            </a:extLst>
          </p:cNvPr>
          <p:cNvSpPr>
            <a:spLocks noGrp="1" noChangeArrowheads="1"/>
          </p:cNvSpPr>
          <p:nvPr>
            <p:ph type="body" idx="1"/>
          </p:nvPr>
        </p:nvSpPr>
        <p:spPr/>
        <p:txBody>
          <a:bodyPr/>
          <a:lstStyle/>
          <a:p>
            <a:pPr eaLnBrk="1" fontAlgn="auto" hangingPunct="1">
              <a:spcBef>
                <a:spcPts val="0"/>
              </a:spcBef>
              <a:spcAft>
                <a:spcPts val="0"/>
              </a:spcAft>
              <a:defRPr/>
            </a:pPr>
            <a:r>
              <a:rPr lang="it-IT" altLang="it-IT" b="1" u="sng" dirty="0">
                <a:solidFill>
                  <a:srgbClr val="FF0000"/>
                </a:solidFill>
              </a:rPr>
              <a:t>Polimorfismo:</a:t>
            </a:r>
          </a:p>
          <a:p>
            <a:pPr eaLnBrk="1" fontAlgn="auto" hangingPunct="1">
              <a:spcBef>
                <a:spcPts val="0"/>
              </a:spcBef>
              <a:spcAft>
                <a:spcPts val="0"/>
              </a:spcAft>
              <a:defRPr/>
            </a:pPr>
            <a:endParaRPr lang="it-IT" altLang="it-IT" u="sng" dirty="0">
              <a:solidFill>
                <a:srgbClr val="FF0000"/>
              </a:solidFill>
            </a:endParaRPr>
          </a:p>
          <a:p>
            <a:pPr eaLnBrk="1" fontAlgn="auto" hangingPunct="1">
              <a:spcBef>
                <a:spcPts val="0"/>
              </a:spcBef>
              <a:spcAft>
                <a:spcPts val="0"/>
              </a:spcAft>
              <a:defRPr/>
            </a:pPr>
            <a:r>
              <a:rPr lang="it-IT" altLang="it-IT" i="1" dirty="0">
                <a:solidFill>
                  <a:schemeClr val="accent2"/>
                </a:solidFill>
              </a:rPr>
              <a:t>differenze genetiche ereditate non individuali</a:t>
            </a:r>
            <a:endParaRPr lang="it-IT" altLang="it-IT" dirty="0">
              <a:solidFill>
                <a:schemeClr val="accent2"/>
              </a:solidFill>
            </a:endParaRPr>
          </a:p>
          <a:p>
            <a:pPr eaLnBrk="1" fontAlgn="auto" hangingPunct="1">
              <a:spcBef>
                <a:spcPts val="0"/>
              </a:spcBef>
              <a:spcAft>
                <a:spcPts val="0"/>
              </a:spcAft>
              <a:defRPr/>
            </a:pPr>
            <a:endParaRPr lang="it-IT" altLang="it-IT" b="1" i="1" u="sng" dirty="0">
              <a:solidFill>
                <a:schemeClr val="accent2"/>
              </a:solidFill>
            </a:endParaRPr>
          </a:p>
          <a:p>
            <a:pPr eaLnBrk="1" fontAlgn="auto" hangingPunct="1">
              <a:spcBef>
                <a:spcPts val="0"/>
              </a:spcBef>
              <a:spcAft>
                <a:spcPts val="0"/>
              </a:spcAft>
              <a:defRPr/>
            </a:pPr>
            <a:r>
              <a:rPr lang="it-IT" altLang="it-IT" b="1" u="sng" dirty="0">
                <a:solidFill>
                  <a:srgbClr val="FF0000"/>
                </a:solidFill>
              </a:rPr>
              <a:t>Differenze interindividuali e inter-etniche nel metabolismo dei farmaci</a:t>
            </a:r>
            <a:endParaRPr lang="it-IT" altLang="it-IT" b="1" dirty="0">
              <a:solidFill>
                <a:srgbClr val="FF0000"/>
              </a:solidFill>
            </a:endParaRPr>
          </a:p>
          <a:p>
            <a:pPr>
              <a:defRPr/>
            </a:pPr>
            <a:endParaRPr lang="it-IT" altLang="it-IT"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A35DD6-6866-4143-8335-17D6949D2B4C}" type="datetimeFigureOut">
              <a:rPr lang="en-US"/>
              <a:pPr>
                <a:defRPr/>
              </a:pPr>
              <a:t>7/19/2021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332A0-C392-4EC3-A0C7-3A44B534CF68}" type="slidenum">
              <a:rPr lang="en-US"/>
              <a:pPr>
                <a:defRPr/>
              </a:pPr>
              <a:t>‹N›</a:t>
            </a:fld>
            <a:endParaRPr lang="en-US"/>
          </a:p>
        </p:txBody>
      </p:sp>
    </p:spTree>
    <p:extLst>
      <p:ext uri="{BB962C8B-B14F-4D97-AF65-F5344CB8AC3E}">
        <p14:creationId xmlns:p14="http://schemas.microsoft.com/office/powerpoint/2010/main" val="135438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855D0F-C502-48A0-AB96-BCE30DDC619A}" type="datetimeFigureOut">
              <a:rPr lang="en-US"/>
              <a:pPr>
                <a:defRPr/>
              </a:pPr>
              <a:t>7/19/2021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93C33-DD14-4CB4-AF5A-65E63409184F}" type="slidenum">
              <a:rPr lang="en-US"/>
              <a:pPr>
                <a:defRPr/>
              </a:pPr>
              <a:t>‹N›</a:t>
            </a:fld>
            <a:endParaRPr lang="en-US"/>
          </a:p>
        </p:txBody>
      </p:sp>
    </p:spTree>
    <p:extLst>
      <p:ext uri="{BB962C8B-B14F-4D97-AF65-F5344CB8AC3E}">
        <p14:creationId xmlns:p14="http://schemas.microsoft.com/office/powerpoint/2010/main" val="187168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5EEE8E-65B6-4921-A06D-0D19B942ED60}" type="datetimeFigureOut">
              <a:rPr lang="en-US"/>
              <a:pPr>
                <a:defRPr/>
              </a:pPr>
              <a:t>7/19/2021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A131C1-0EBE-40D5-B1E5-67380A3BDB0B}" type="slidenum">
              <a:rPr lang="en-US"/>
              <a:pPr>
                <a:defRPr/>
              </a:pPr>
              <a:t>‹N›</a:t>
            </a:fld>
            <a:endParaRPr lang="en-US"/>
          </a:p>
        </p:txBody>
      </p:sp>
    </p:spTree>
    <p:extLst>
      <p:ext uri="{BB962C8B-B14F-4D97-AF65-F5344CB8AC3E}">
        <p14:creationId xmlns:p14="http://schemas.microsoft.com/office/powerpoint/2010/main" val="100223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4AC89C-E401-4593-A30B-1B7576254521}" type="datetimeFigureOut">
              <a:rPr lang="en-US"/>
              <a:pPr>
                <a:defRPr/>
              </a:pPr>
              <a:t>7/19/2021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F02960-1244-4147-AB86-7150E00F0361}" type="slidenum">
              <a:rPr lang="en-US"/>
              <a:pPr>
                <a:defRPr/>
              </a:pPr>
              <a:t>‹N›</a:t>
            </a:fld>
            <a:endParaRPr lang="en-US"/>
          </a:p>
        </p:txBody>
      </p:sp>
    </p:spTree>
    <p:extLst>
      <p:ext uri="{BB962C8B-B14F-4D97-AF65-F5344CB8AC3E}">
        <p14:creationId xmlns:p14="http://schemas.microsoft.com/office/powerpoint/2010/main" val="221881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D4AB81-A800-4FA0-9EEC-EBB58A876ABD}" type="datetimeFigureOut">
              <a:rPr lang="en-US"/>
              <a:pPr>
                <a:defRPr/>
              </a:pPr>
              <a:t>7/19/2021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FFCDAB-68D3-41B8-9227-A5AB6D218071}" type="slidenum">
              <a:rPr lang="en-US"/>
              <a:pPr>
                <a:defRPr/>
              </a:pPr>
              <a:t>‹N›</a:t>
            </a:fld>
            <a:endParaRPr lang="en-US"/>
          </a:p>
        </p:txBody>
      </p:sp>
    </p:spTree>
    <p:extLst>
      <p:ext uri="{BB962C8B-B14F-4D97-AF65-F5344CB8AC3E}">
        <p14:creationId xmlns:p14="http://schemas.microsoft.com/office/powerpoint/2010/main" val="265528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17ED17-3563-45E7-B5E2-0C4CBE2139EE}" type="datetimeFigureOut">
              <a:rPr lang="en-US"/>
              <a:pPr>
                <a:defRPr/>
              </a:pPr>
              <a:t>7/19/2021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19BB8F-6D80-4E96-A31F-51BF219A97D9}" type="slidenum">
              <a:rPr lang="en-US"/>
              <a:pPr>
                <a:defRPr/>
              </a:pPr>
              <a:t>‹N›</a:t>
            </a:fld>
            <a:endParaRPr lang="en-US"/>
          </a:p>
        </p:txBody>
      </p:sp>
    </p:spTree>
    <p:extLst>
      <p:ext uri="{BB962C8B-B14F-4D97-AF65-F5344CB8AC3E}">
        <p14:creationId xmlns:p14="http://schemas.microsoft.com/office/powerpoint/2010/main" val="345221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C4B5DB1-9927-451F-9C40-26F5C8E70BE7}" type="datetimeFigureOut">
              <a:rPr lang="en-US"/>
              <a:pPr>
                <a:defRPr/>
              </a:pPr>
              <a:t>7/19/2021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5F55B7-7FBC-4420-80F5-D8CAA7562809}" type="slidenum">
              <a:rPr lang="en-US"/>
              <a:pPr>
                <a:defRPr/>
              </a:pPr>
              <a:t>‹N›</a:t>
            </a:fld>
            <a:endParaRPr lang="en-US"/>
          </a:p>
        </p:txBody>
      </p:sp>
    </p:spTree>
    <p:extLst>
      <p:ext uri="{BB962C8B-B14F-4D97-AF65-F5344CB8AC3E}">
        <p14:creationId xmlns:p14="http://schemas.microsoft.com/office/powerpoint/2010/main" val="16770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4BE786-7878-46E9-8848-DF3A48D00060}" type="datetimeFigureOut">
              <a:rPr lang="en-US"/>
              <a:pPr>
                <a:defRPr/>
              </a:pPr>
              <a:t>7/19/2021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756933-1F06-41DB-B12B-3B7DB5CD6B14}" type="slidenum">
              <a:rPr lang="en-US"/>
              <a:pPr>
                <a:defRPr/>
              </a:pPr>
              <a:t>‹N›</a:t>
            </a:fld>
            <a:endParaRPr lang="en-US"/>
          </a:p>
        </p:txBody>
      </p:sp>
    </p:spTree>
    <p:extLst>
      <p:ext uri="{BB962C8B-B14F-4D97-AF65-F5344CB8AC3E}">
        <p14:creationId xmlns:p14="http://schemas.microsoft.com/office/powerpoint/2010/main" val="164925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053BE-4671-483A-AB70-C0E60C83120E}" type="datetimeFigureOut">
              <a:rPr lang="en-US"/>
              <a:pPr>
                <a:defRPr/>
              </a:pPr>
              <a:t>7/19/2021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EC219C-CA65-4964-B2DD-20EAE5B5869B}" type="slidenum">
              <a:rPr lang="en-US"/>
              <a:pPr>
                <a:defRPr/>
              </a:pPr>
              <a:t>‹N›</a:t>
            </a:fld>
            <a:endParaRPr lang="en-US"/>
          </a:p>
        </p:txBody>
      </p:sp>
    </p:spTree>
    <p:extLst>
      <p:ext uri="{BB962C8B-B14F-4D97-AF65-F5344CB8AC3E}">
        <p14:creationId xmlns:p14="http://schemas.microsoft.com/office/powerpoint/2010/main" val="20534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C217F-91BE-47E2-99D2-9DD46B0B7AB1}" type="datetimeFigureOut">
              <a:rPr lang="en-US"/>
              <a:pPr>
                <a:defRPr/>
              </a:pPr>
              <a:t>7/19/2021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7FBC3C-AD58-4334-9940-F751B9352B5F}" type="slidenum">
              <a:rPr lang="en-US"/>
              <a:pPr>
                <a:defRPr/>
              </a:pPr>
              <a:t>‹N›</a:t>
            </a:fld>
            <a:endParaRPr lang="en-US"/>
          </a:p>
        </p:txBody>
      </p:sp>
    </p:spTree>
    <p:extLst>
      <p:ext uri="{BB962C8B-B14F-4D97-AF65-F5344CB8AC3E}">
        <p14:creationId xmlns:p14="http://schemas.microsoft.com/office/powerpoint/2010/main" val="291057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865E54-551B-4747-A58B-CC2FCE916E99}" type="datetimeFigureOut">
              <a:rPr lang="en-US"/>
              <a:pPr>
                <a:defRPr/>
              </a:pPr>
              <a:t>7/19/2021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A1CFD-1FA0-4008-A457-8E555CFC0E46}" type="slidenum">
              <a:rPr lang="en-US"/>
              <a:pPr>
                <a:defRPr/>
              </a:pPr>
              <a:t>‹N›</a:t>
            </a:fld>
            <a:endParaRPr lang="en-US"/>
          </a:p>
        </p:txBody>
      </p:sp>
    </p:spTree>
    <p:extLst>
      <p:ext uri="{BB962C8B-B14F-4D97-AF65-F5344CB8AC3E}">
        <p14:creationId xmlns:p14="http://schemas.microsoft.com/office/powerpoint/2010/main" val="422995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B13DFC-C44D-4A61-B25C-D7ED8873E036}" type="datetimeFigureOut">
              <a:rPr lang="en-US"/>
              <a:pPr>
                <a:defRPr/>
              </a:pPr>
              <a:t>7/19/2021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671F5F9-E8D1-464D-ABAB-842382A29DC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occog@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2C17254-53E8-46AD-BA0A-F97778B0B94D}"/>
              </a:ext>
            </a:extLst>
          </p:cNvPr>
          <p:cNvSpPr>
            <a:spLocks noGrp="1"/>
          </p:cNvSpPr>
          <p:nvPr>
            <p:ph type="ctrTitle"/>
          </p:nvPr>
        </p:nvSpPr>
        <p:spPr/>
        <p:txBody>
          <a:bodyPr/>
          <a:lstStyle/>
          <a:p>
            <a:pPr eaLnBrk="1" hangingPunct="1"/>
            <a:r>
              <a:rPr lang="en-US" altLang="it-IT" b="1"/>
              <a:t>Farmacogenetica</a:t>
            </a:r>
          </a:p>
        </p:txBody>
      </p:sp>
      <p:sp>
        <p:nvSpPr>
          <p:cNvPr id="3" name="Subtitle 2">
            <a:extLst>
              <a:ext uri="{FF2B5EF4-FFF2-40B4-BE49-F238E27FC236}">
                <a16:creationId xmlns:a16="http://schemas.microsoft.com/office/drawing/2014/main" id="{51DE2311-A4E5-4E16-8629-7FC89E54E9E1}"/>
              </a:ext>
            </a:extLst>
          </p:cNvPr>
          <p:cNvSpPr>
            <a:spLocks noGrp="1"/>
          </p:cNvSpPr>
          <p:nvPr>
            <p:ph type="subTitle" idx="1"/>
          </p:nvPr>
        </p:nvSpPr>
        <p:spPr>
          <a:xfrm>
            <a:off x="1143000" y="3657600"/>
            <a:ext cx="6858000" cy="2286000"/>
          </a:xfrm>
        </p:spPr>
        <p:txBody>
          <a:bodyPr rtlCol="0">
            <a:normAutofit fontScale="62500" lnSpcReduction="20000"/>
          </a:bodyPr>
          <a:lstStyle/>
          <a:p>
            <a:pPr eaLnBrk="1" fontAlgn="auto" hangingPunct="1">
              <a:spcAft>
                <a:spcPts val="0"/>
              </a:spcAft>
              <a:defRPr/>
            </a:pPr>
            <a:r>
              <a:rPr lang="en-US" sz="4400" dirty="0"/>
              <a:t>Gabriele Stocco</a:t>
            </a:r>
          </a:p>
          <a:p>
            <a:pPr eaLnBrk="1" fontAlgn="auto" hangingPunct="1">
              <a:spcAft>
                <a:spcPts val="0"/>
              </a:spcAft>
              <a:defRPr/>
            </a:pPr>
            <a:r>
              <a:rPr lang="en-US" dirty="0" err="1"/>
              <a:t>Professore</a:t>
            </a:r>
            <a:r>
              <a:rPr lang="en-US" dirty="0"/>
              <a:t> </a:t>
            </a:r>
            <a:r>
              <a:rPr lang="en-US" dirty="0" err="1"/>
              <a:t>Associato</a:t>
            </a:r>
            <a:r>
              <a:rPr lang="en-US" dirty="0"/>
              <a:t> in Farmacologia (BIO/14)</a:t>
            </a:r>
          </a:p>
          <a:p>
            <a:pPr eaLnBrk="1" fontAlgn="auto" hangingPunct="1">
              <a:spcAft>
                <a:spcPts val="0"/>
              </a:spcAft>
              <a:defRPr/>
            </a:pPr>
            <a:r>
              <a:rPr lang="en-US" dirty="0" err="1"/>
              <a:t>Dipartimento</a:t>
            </a:r>
            <a:r>
              <a:rPr lang="en-US" dirty="0"/>
              <a:t> </a:t>
            </a:r>
            <a:r>
              <a:rPr lang="en-US" dirty="0" err="1"/>
              <a:t>di</a:t>
            </a:r>
            <a:r>
              <a:rPr lang="en-US" dirty="0"/>
              <a:t> </a:t>
            </a:r>
            <a:r>
              <a:rPr lang="en-US" dirty="0" err="1"/>
              <a:t>Scienze</a:t>
            </a:r>
            <a:r>
              <a:rPr lang="en-US" dirty="0"/>
              <a:t> </a:t>
            </a:r>
            <a:r>
              <a:rPr lang="en-US" dirty="0" err="1"/>
              <a:t>della</a:t>
            </a:r>
            <a:r>
              <a:rPr lang="en-US" dirty="0"/>
              <a:t> Vita</a:t>
            </a:r>
          </a:p>
          <a:p>
            <a:pPr eaLnBrk="1" fontAlgn="auto" hangingPunct="1">
              <a:spcAft>
                <a:spcPts val="0"/>
              </a:spcAft>
              <a:defRPr/>
            </a:pPr>
            <a:r>
              <a:rPr lang="en-US" dirty="0" err="1"/>
              <a:t>Edificio</a:t>
            </a:r>
            <a:r>
              <a:rPr lang="en-US" dirty="0"/>
              <a:t> FC – “</a:t>
            </a:r>
            <a:r>
              <a:rPr lang="en-US" dirty="0" err="1"/>
              <a:t>Fondazione</a:t>
            </a:r>
            <a:r>
              <a:rPr lang="en-US" dirty="0"/>
              <a:t> </a:t>
            </a:r>
            <a:r>
              <a:rPr lang="en-US" dirty="0" err="1"/>
              <a:t>Callerio</a:t>
            </a:r>
            <a:r>
              <a:rPr lang="en-US" dirty="0"/>
              <a:t>”</a:t>
            </a:r>
          </a:p>
          <a:p>
            <a:pPr eaLnBrk="1" fontAlgn="auto" hangingPunct="1">
              <a:spcAft>
                <a:spcPts val="0"/>
              </a:spcAft>
              <a:defRPr/>
            </a:pPr>
            <a:endParaRPr lang="en-US" dirty="0"/>
          </a:p>
          <a:p>
            <a:pPr eaLnBrk="1" fontAlgn="auto" hangingPunct="1">
              <a:spcAft>
                <a:spcPts val="0"/>
              </a:spcAft>
              <a:buFont typeface="Arial" charset="0"/>
              <a:buNone/>
              <a:defRPr/>
            </a:pPr>
            <a:r>
              <a:rPr lang="en-US" dirty="0"/>
              <a:t>Email: </a:t>
            </a:r>
            <a:r>
              <a:rPr lang="en-US" dirty="0">
                <a:hlinkClick r:id="rId3"/>
              </a:rPr>
              <a:t>stoccog@units.it</a:t>
            </a:r>
            <a:endParaRPr lang="en-US" dirty="0"/>
          </a:p>
          <a:p>
            <a:pPr eaLnBrk="1" fontAlgn="auto" hangingPunct="1">
              <a:spcAft>
                <a:spcPts val="0"/>
              </a:spcAft>
              <a:defRPr/>
            </a:pPr>
            <a:r>
              <a:rPr lang="en-US" dirty="0" err="1"/>
              <a:t>Telefono</a:t>
            </a:r>
            <a:r>
              <a:rPr lang="en-US" dirty="0"/>
              <a:t>: 0405588634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143000"/>
          </a:xfrm>
        </p:spPr>
        <p:txBody>
          <a:bodyPr/>
          <a:lstStyle/>
          <a:p>
            <a:r>
              <a:rPr lang="it-IT" altLang="it-IT" sz="3200" b="1" dirty="0" err="1"/>
              <a:t>Modulation</a:t>
            </a:r>
            <a:r>
              <a:rPr lang="it-IT" altLang="it-IT" sz="3200" b="1" dirty="0"/>
              <a:t> of the dose and </a:t>
            </a:r>
            <a:r>
              <a:rPr lang="it-IT" altLang="it-IT" sz="3200" b="1" dirty="0" err="1"/>
              <a:t>drug</a:t>
            </a:r>
            <a:r>
              <a:rPr lang="it-IT" altLang="it-IT" sz="3200" b="1" dirty="0"/>
              <a:t> </a:t>
            </a:r>
            <a:r>
              <a:rPr lang="it-IT" altLang="it-IT" sz="3200" b="1" dirty="0" err="1"/>
              <a:t>effects</a:t>
            </a:r>
            <a:endParaRPr lang="en-US" altLang="it-IT" sz="3200" b="1" dirty="0"/>
          </a:p>
        </p:txBody>
      </p:sp>
      <p:sp>
        <p:nvSpPr>
          <p:cNvPr id="21507" name="Content Placeholder 3"/>
          <p:cNvSpPr>
            <a:spLocks noGrp="1"/>
          </p:cNvSpPr>
          <p:nvPr>
            <p:ph sz="half" idx="1"/>
          </p:nvPr>
        </p:nvSpPr>
        <p:spPr>
          <a:xfrm>
            <a:off x="0" y="1262063"/>
            <a:ext cx="5746750" cy="4525962"/>
          </a:xfrm>
        </p:spPr>
        <p:txBody>
          <a:bodyPr/>
          <a:lstStyle/>
          <a:p>
            <a:pPr marL="0" indent="0">
              <a:spcBef>
                <a:spcPts val="0"/>
              </a:spcBef>
              <a:buFont typeface="Arial" panose="020B0604020202020204" pitchFamily="34" charset="0"/>
              <a:buNone/>
              <a:defRPr/>
            </a:pPr>
            <a:r>
              <a:rPr lang="en-US" altLang="it-IT" sz="2400" i="1" dirty="0" err="1"/>
              <a:t>Paracelso</a:t>
            </a:r>
            <a:r>
              <a:rPr lang="en-US" altLang="it-IT" sz="2400" i="1" dirty="0"/>
              <a:t> (Philip Theophrastus </a:t>
            </a:r>
            <a:r>
              <a:rPr lang="en-US" altLang="it-IT" sz="2400" i="1" dirty="0" err="1"/>
              <a:t>Bombastus</a:t>
            </a:r>
            <a:r>
              <a:rPr lang="en-US" altLang="it-IT" sz="2400" i="1" dirty="0"/>
              <a:t> von </a:t>
            </a:r>
            <a:r>
              <a:rPr lang="en-US" altLang="it-IT" sz="2400" i="1" dirty="0" err="1"/>
              <a:t>Hohenheim</a:t>
            </a:r>
            <a:r>
              <a:rPr lang="en-US" altLang="it-IT" sz="2400" i="1" dirty="0"/>
              <a:t>)</a:t>
            </a:r>
          </a:p>
          <a:p>
            <a:pPr marL="0" indent="0">
              <a:spcBef>
                <a:spcPts val="0"/>
              </a:spcBef>
              <a:buFont typeface="Arial" panose="020B0604020202020204" pitchFamily="34" charset="0"/>
              <a:buNone/>
              <a:defRPr/>
            </a:pPr>
            <a:r>
              <a:rPr lang="en-US" altLang="it-IT" sz="2400" i="1" dirty="0"/>
              <a:t>(</a:t>
            </a:r>
            <a:r>
              <a:rPr lang="en-US" altLang="it-IT" sz="2400" i="1" dirty="0" err="1"/>
              <a:t>Einsiedeln</a:t>
            </a:r>
            <a:r>
              <a:rPr lang="en-US" altLang="it-IT" sz="2400" i="1" dirty="0"/>
              <a:t> 1493 – </a:t>
            </a:r>
            <a:r>
              <a:rPr lang="en-US" altLang="it-IT" sz="2400" i="1" dirty="0" err="1"/>
              <a:t>Salisburgo</a:t>
            </a:r>
            <a:r>
              <a:rPr lang="en-US" altLang="it-IT" sz="2400" i="1" dirty="0"/>
              <a:t> 1541)</a:t>
            </a:r>
          </a:p>
          <a:p>
            <a:pPr marL="0" indent="0">
              <a:spcBef>
                <a:spcPts val="0"/>
              </a:spcBef>
              <a:buFont typeface="Arial" panose="020B0604020202020204" pitchFamily="34" charset="0"/>
              <a:buNone/>
              <a:defRPr/>
            </a:pPr>
            <a:endParaRPr lang="en-US" altLang="it-IT" i="1" dirty="0"/>
          </a:p>
          <a:p>
            <a:pPr marL="0" indent="0">
              <a:spcBef>
                <a:spcPts val="0"/>
              </a:spcBef>
              <a:buFont typeface="Arial" panose="020B0604020202020204" pitchFamily="34" charset="0"/>
              <a:buNone/>
              <a:defRPr/>
            </a:pPr>
            <a:r>
              <a:rPr lang="en-US" altLang="it-IT" sz="2400" i="1" dirty="0"/>
              <a:t>“Omnia </a:t>
            </a:r>
            <a:r>
              <a:rPr lang="en-US" altLang="it-IT" sz="2400" i="1" dirty="0" err="1"/>
              <a:t>venenum</a:t>
            </a:r>
            <a:r>
              <a:rPr lang="en-US" altLang="it-IT" sz="2400" i="1" dirty="0"/>
              <a:t> </a:t>
            </a:r>
            <a:r>
              <a:rPr lang="en-US" altLang="it-IT" sz="2400" i="1" dirty="0" err="1"/>
              <a:t>sunt</a:t>
            </a:r>
            <a:r>
              <a:rPr lang="en-US" altLang="it-IT" sz="2400" i="1" dirty="0"/>
              <a:t>: </a:t>
            </a:r>
            <a:r>
              <a:rPr lang="en-US" altLang="it-IT" sz="2400" i="1" dirty="0" err="1"/>
              <a:t>nec</a:t>
            </a:r>
            <a:r>
              <a:rPr lang="en-US" altLang="it-IT" sz="2400" i="1" dirty="0"/>
              <a:t> sine </a:t>
            </a:r>
            <a:r>
              <a:rPr lang="en-US" altLang="it-IT" sz="2400" i="1" dirty="0" err="1"/>
              <a:t>veneno</a:t>
            </a:r>
            <a:r>
              <a:rPr lang="en-US" altLang="it-IT" sz="2400" i="1" dirty="0"/>
              <a:t> </a:t>
            </a:r>
            <a:r>
              <a:rPr lang="en-US" altLang="it-IT" sz="2400" i="1" dirty="0" err="1"/>
              <a:t>quicquam</a:t>
            </a:r>
            <a:r>
              <a:rPr lang="en-US" altLang="it-IT" sz="2400" i="1" dirty="0"/>
              <a:t> </a:t>
            </a:r>
            <a:r>
              <a:rPr lang="en-US" altLang="it-IT" sz="2400" i="1" dirty="0" err="1"/>
              <a:t>existit</a:t>
            </a:r>
            <a:r>
              <a:rPr lang="en-US" altLang="it-IT" sz="2400" i="1" dirty="0"/>
              <a:t>. </a:t>
            </a:r>
            <a:r>
              <a:rPr lang="en-US" altLang="it-IT" sz="2400" i="1" dirty="0" err="1"/>
              <a:t>Dosis</a:t>
            </a:r>
            <a:r>
              <a:rPr lang="en-US" altLang="it-IT" sz="2400" i="1" dirty="0"/>
              <a:t> sola </a:t>
            </a:r>
            <a:r>
              <a:rPr lang="en-US" altLang="it-IT" sz="2400" i="1" dirty="0" err="1"/>
              <a:t>facit</a:t>
            </a:r>
            <a:r>
              <a:rPr lang="en-US" altLang="it-IT" sz="2400" i="1" dirty="0"/>
              <a:t>, </a:t>
            </a:r>
            <a:r>
              <a:rPr lang="en-US" altLang="it-IT" sz="2400" i="1" dirty="0" err="1"/>
              <a:t>ut</a:t>
            </a:r>
            <a:r>
              <a:rPr lang="en-US" altLang="it-IT" sz="2400" i="1" dirty="0"/>
              <a:t> </a:t>
            </a:r>
            <a:r>
              <a:rPr lang="en-US" altLang="it-IT" sz="2400" i="1" dirty="0" err="1"/>
              <a:t>venenum</a:t>
            </a:r>
            <a:r>
              <a:rPr lang="en-US" altLang="it-IT" sz="2400" i="1" dirty="0"/>
              <a:t> non fit”</a:t>
            </a:r>
          </a:p>
          <a:p>
            <a:pPr marL="0" indent="0">
              <a:spcBef>
                <a:spcPts val="0"/>
              </a:spcBef>
              <a:buFont typeface="Arial" panose="020B0604020202020204" pitchFamily="34" charset="0"/>
              <a:buNone/>
              <a:defRPr/>
            </a:pPr>
            <a:endParaRPr lang="en-US" altLang="it-IT" sz="2400" dirty="0"/>
          </a:p>
          <a:p>
            <a:pPr marL="0" indent="0">
              <a:spcBef>
                <a:spcPts val="0"/>
              </a:spcBef>
              <a:buNone/>
              <a:defRPr/>
            </a:pPr>
            <a:r>
              <a:rPr lang="en-US" altLang="it-IT" sz="2400" dirty="0"/>
              <a:t>“All things are poison and nothing is without poison; only the dose makes a thing not a poison”</a:t>
            </a:r>
          </a:p>
          <a:p>
            <a:pPr>
              <a:buFont typeface="Arial" panose="020B0604020202020204" pitchFamily="34" charset="0"/>
              <a:buNone/>
              <a:defRPr/>
            </a:pPr>
            <a:endParaRPr lang="en-US" altLang="it-IT" dirty="0"/>
          </a:p>
          <a:p>
            <a:pPr>
              <a:buFont typeface="Arial" panose="020B0604020202020204" pitchFamily="34" charset="0"/>
              <a:buNone/>
              <a:defRPr/>
            </a:pPr>
            <a:endParaRPr lang="en-US" altLang="it-IT" dirty="0"/>
          </a:p>
          <a:p>
            <a:pPr>
              <a:buFont typeface="Arial" panose="020B0604020202020204" pitchFamily="34" charset="0"/>
              <a:buNone/>
              <a:defRPr/>
            </a:pPr>
            <a:endParaRPr lang="en-US" altLang="it-IT" dirty="0"/>
          </a:p>
          <a:p>
            <a:pPr>
              <a:buFont typeface="Arial" panose="020B0604020202020204" pitchFamily="34" charset="0"/>
              <a:buNone/>
              <a:defRPr/>
            </a:pPr>
            <a:endParaRPr lang="en-US" altLang="it-IT" dirty="0"/>
          </a:p>
          <a:p>
            <a:pPr>
              <a:buFont typeface="Arial" panose="020B0604020202020204" pitchFamily="34" charset="0"/>
              <a:buNone/>
              <a:defRPr/>
            </a:pPr>
            <a:endParaRPr lang="en-US" altLang="it-IT" dirty="0"/>
          </a:p>
          <a:p>
            <a:pPr>
              <a:defRPr/>
            </a:pPr>
            <a:endParaRPr lang="en-US" altLang="it-IT" dirty="0"/>
          </a:p>
          <a:p>
            <a:pPr>
              <a:defRPr/>
            </a:pPr>
            <a:endParaRPr lang="en-US" altLang="it-IT" dirty="0"/>
          </a:p>
          <a:p>
            <a:pPr>
              <a:defRPr/>
            </a:pPr>
            <a:endParaRPr lang="en-US" altLang="it-IT" dirty="0"/>
          </a:p>
        </p:txBody>
      </p:sp>
      <p:pic>
        <p:nvPicPr>
          <p:cNvPr id="12292" name="Picture 2" descr="File:Paracel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975" y="1143000"/>
            <a:ext cx="3352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4929188" y="6500813"/>
            <a:ext cx="4214812" cy="369887"/>
          </a:xfrm>
          <a:prstGeom prst="rect">
            <a:avLst/>
          </a:prstGeom>
          <a:noFill/>
          <a:ln w="9525">
            <a:noFill/>
            <a:miter lim="800000"/>
            <a:headEnd/>
            <a:tailEnd/>
          </a:ln>
        </p:spPr>
        <p:txBody>
          <a:bodyPr>
            <a:spAutoFit/>
          </a:bodyPr>
          <a:lstStyle/>
          <a:p>
            <a:pPr algn="r" eaLnBrk="1" hangingPunct="1">
              <a:defRPr/>
            </a:pPr>
            <a:r>
              <a:rPr lang="en-US" i="1" dirty="0">
                <a:latin typeface="+mn-lt"/>
              </a:rPr>
              <a:t>Yip et al., </a:t>
            </a:r>
            <a:r>
              <a:rPr lang="en-US" i="1" dirty="0" err="1">
                <a:latin typeface="+mn-lt"/>
              </a:rPr>
              <a:t>Clin</a:t>
            </a:r>
            <a:r>
              <a:rPr lang="en-US" i="1" dirty="0">
                <a:latin typeface="+mn-lt"/>
              </a:rPr>
              <a:t> Pharm </a:t>
            </a:r>
            <a:r>
              <a:rPr lang="en-US" i="1" dirty="0" err="1">
                <a:latin typeface="+mn-lt"/>
              </a:rPr>
              <a:t>Ther</a:t>
            </a:r>
            <a:r>
              <a:rPr lang="en-US" i="1" dirty="0">
                <a:latin typeface="+mn-lt"/>
              </a:rPr>
              <a:t> 2015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1">
            <a:extLst>
              <a:ext uri="{FF2B5EF4-FFF2-40B4-BE49-F238E27FC236}">
                <a16:creationId xmlns:a16="http://schemas.microsoft.com/office/drawing/2014/main" id="{A7E0725E-2E17-4C70-8E33-BE1E2AE244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109663"/>
            <a:ext cx="58928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ttangolo 2">
            <a:extLst>
              <a:ext uri="{FF2B5EF4-FFF2-40B4-BE49-F238E27FC236}">
                <a16:creationId xmlns:a16="http://schemas.microsoft.com/office/drawing/2014/main" id="{650CC6C0-77E4-49FE-BDBF-B8E3E44162EE}"/>
              </a:ext>
            </a:extLst>
          </p:cNvPr>
          <p:cNvSpPr>
            <a:spLocks noChangeArrowheads="1"/>
          </p:cNvSpPr>
          <p:nvPr/>
        </p:nvSpPr>
        <p:spPr bwMode="auto">
          <a:xfrm>
            <a:off x="250825" y="203200"/>
            <a:ext cx="8642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2400">
                <a:solidFill>
                  <a:srgbClr val="000000"/>
                </a:solidFill>
                <a:latin typeface="Helvetica" panose="020B0604020202020204" pitchFamily="34" charset="0"/>
                <a:ea typeface="ＭＳ Ｐゴシック" panose="020B0600070205080204" pitchFamily="34" charset="-128"/>
              </a:rPr>
              <a:t>Il 10% della codeina somministrata per os è O-demetilata dal CYP2D6 a morfina, che è responsabile dell</a:t>
            </a:r>
            <a:r>
              <a:rPr lang="ja-JP" altLang="it-IT" sz="2400">
                <a:solidFill>
                  <a:srgbClr val="000000"/>
                </a:solidFill>
                <a:latin typeface="Helvetica" panose="020B0604020202020204" pitchFamily="34" charset="0"/>
                <a:ea typeface="ＭＳ Ｐゴシック" panose="020B0600070205080204" pitchFamily="34" charset="-128"/>
              </a:rPr>
              <a:t>’</a:t>
            </a:r>
            <a:r>
              <a:rPr lang="it-IT" altLang="ja-JP" sz="2400">
                <a:solidFill>
                  <a:srgbClr val="000000"/>
                </a:solidFill>
                <a:latin typeface="Helvetica" panose="020B0604020202020204" pitchFamily="34" charset="0"/>
                <a:ea typeface="ＭＳ Ｐゴシック" panose="020B0600070205080204" pitchFamily="34" charset="-128"/>
              </a:rPr>
              <a:t>effetto analgesico</a:t>
            </a:r>
          </a:p>
        </p:txBody>
      </p:sp>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0" y="0"/>
            <a:ext cx="9144000" cy="1143000"/>
          </a:xfrm>
          <a:solidFill>
            <a:schemeClr val="bg1"/>
          </a:solidFill>
        </p:spPr>
        <p:txBody>
          <a:bodyPr/>
          <a:lstStyle/>
          <a:p>
            <a:r>
              <a:rPr lang="it-IT" altLang="it-IT" sz="3200" b="1" dirty="0" err="1"/>
              <a:t>History</a:t>
            </a:r>
            <a:r>
              <a:rPr lang="it-IT" altLang="it-IT" sz="3200" b="1" dirty="0"/>
              <a:t> of </a:t>
            </a:r>
            <a:r>
              <a:rPr lang="it-IT" altLang="it-IT" sz="3200" b="1" dirty="0" err="1"/>
              <a:t>pharmacogenetics</a:t>
            </a:r>
            <a:r>
              <a:rPr lang="it-IT" altLang="it-IT" sz="3200" b="1" dirty="0"/>
              <a:t> and </a:t>
            </a:r>
            <a:r>
              <a:rPr lang="it-IT" altLang="it-IT" sz="3200" b="1" dirty="0" err="1"/>
              <a:t>pharmacogenomics</a:t>
            </a:r>
            <a:endParaRPr lang="en-US" altLang="it-IT" sz="3200" b="1" dirty="0"/>
          </a:p>
        </p:txBody>
      </p:sp>
      <p:sp>
        <p:nvSpPr>
          <p:cNvPr id="11" name="CasellaDiTesto 10"/>
          <p:cNvSpPr txBox="1">
            <a:spLocks noChangeArrowheads="1"/>
          </p:cNvSpPr>
          <p:nvPr/>
        </p:nvSpPr>
        <p:spPr bwMode="auto">
          <a:xfrm>
            <a:off x="107950" y="2687638"/>
            <a:ext cx="7545388" cy="174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12" name="CasellaDiTesto 11"/>
          <p:cNvSpPr txBox="1">
            <a:spLocks noChangeArrowheads="1"/>
          </p:cNvSpPr>
          <p:nvPr/>
        </p:nvSpPr>
        <p:spPr bwMode="auto">
          <a:xfrm>
            <a:off x="98425" y="3265488"/>
            <a:ext cx="7545388" cy="1762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13" name="CasellaDiTesto 12"/>
          <p:cNvSpPr txBox="1">
            <a:spLocks noChangeArrowheads="1"/>
          </p:cNvSpPr>
          <p:nvPr/>
        </p:nvSpPr>
        <p:spPr bwMode="auto">
          <a:xfrm>
            <a:off x="96838" y="3459163"/>
            <a:ext cx="7545387" cy="174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14" name="CasellaDiTesto 13"/>
          <p:cNvSpPr txBox="1">
            <a:spLocks noChangeArrowheads="1"/>
          </p:cNvSpPr>
          <p:nvPr/>
        </p:nvSpPr>
        <p:spPr bwMode="auto">
          <a:xfrm>
            <a:off x="107950" y="3659188"/>
            <a:ext cx="7545388" cy="1762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15" name="TextBox 6"/>
          <p:cNvSpPr txBox="1">
            <a:spLocks noChangeArrowheads="1"/>
          </p:cNvSpPr>
          <p:nvPr/>
        </p:nvSpPr>
        <p:spPr bwMode="auto">
          <a:xfrm>
            <a:off x="4929188" y="6488113"/>
            <a:ext cx="4214812" cy="369887"/>
          </a:xfrm>
          <a:prstGeom prst="rect">
            <a:avLst/>
          </a:prstGeom>
          <a:noFill/>
          <a:ln w="9525">
            <a:noFill/>
            <a:miter lim="800000"/>
            <a:headEnd/>
            <a:tailEnd/>
          </a:ln>
        </p:spPr>
        <p:txBody>
          <a:bodyPr>
            <a:spAutoFit/>
          </a:bodyPr>
          <a:lstStyle/>
          <a:p>
            <a:pPr algn="r" eaLnBrk="1" hangingPunct="1">
              <a:defRPr/>
            </a:pPr>
            <a:r>
              <a:rPr lang="en-US" i="1" dirty="0" err="1">
                <a:latin typeface="+mn-lt"/>
              </a:rPr>
              <a:t>Pirmohamed</a:t>
            </a:r>
            <a:r>
              <a:rPr lang="en-US" i="1" dirty="0">
                <a:latin typeface="+mn-lt"/>
              </a:rPr>
              <a:t>, Br J </a:t>
            </a:r>
            <a:r>
              <a:rPr lang="en-US" i="1" dirty="0" err="1">
                <a:latin typeface="+mn-lt"/>
              </a:rPr>
              <a:t>Clin</a:t>
            </a:r>
            <a:r>
              <a:rPr lang="en-US" i="1" dirty="0">
                <a:latin typeface="+mn-lt"/>
              </a:rPr>
              <a:t> </a:t>
            </a:r>
            <a:r>
              <a:rPr lang="en-US" i="1" dirty="0" err="1">
                <a:latin typeface="+mn-lt"/>
              </a:rPr>
              <a:t>Pharmacol</a:t>
            </a:r>
            <a:r>
              <a:rPr lang="en-US" i="1" dirty="0">
                <a:latin typeface="+mn-lt"/>
              </a:rPr>
              <a:t> 2001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4929188" y="6500813"/>
            <a:ext cx="42148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it-IT" sz="1800">
                <a:latin typeface="Arial" panose="020B0604020202020204" pitchFamily="34" charset="0"/>
              </a:rPr>
              <a:t>Goodman and Gilman, 2011</a:t>
            </a:r>
          </a:p>
        </p:txBody>
      </p:sp>
      <p:pic>
        <p:nvPicPr>
          <p:cNvPr id="13315"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73288"/>
            <a:ext cx="8229600" cy="3379787"/>
          </a:xfrm>
        </p:spPr>
      </p:pic>
      <p:sp>
        <p:nvSpPr>
          <p:cNvPr id="7" name="TextBox 4"/>
          <p:cNvSpPr txBox="1">
            <a:spLocks noGrp="1" noChangeArrowheads="1"/>
          </p:cNvSpPr>
          <p:nvPr>
            <p:ph type="title"/>
          </p:nvPr>
        </p:nvSpPr>
        <p:spPr>
          <a:xfrm>
            <a:off x="457200" y="430213"/>
            <a:ext cx="8229600" cy="831850"/>
          </a:xfrm>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2400" b="1" dirty="0" err="1">
                <a:latin typeface="+mj-lt"/>
              </a:rPr>
              <a:t>L’emivita</a:t>
            </a:r>
            <a:r>
              <a:rPr lang="en-US" sz="2400" b="1" dirty="0">
                <a:latin typeface="+mj-lt"/>
              </a:rPr>
              <a:t> </a:t>
            </a:r>
            <a:r>
              <a:rPr lang="en-US" sz="2400" b="1" dirty="0" err="1">
                <a:latin typeface="+mj-lt"/>
              </a:rPr>
              <a:t>dell’antipirina</a:t>
            </a:r>
            <a:r>
              <a:rPr lang="en-US" sz="2400" b="1" dirty="0">
                <a:latin typeface="+mj-lt"/>
              </a:rPr>
              <a:t> ha </a:t>
            </a:r>
            <a:r>
              <a:rPr lang="en-US" sz="2400" b="1" dirty="0" err="1">
                <a:latin typeface="+mj-lt"/>
              </a:rPr>
              <a:t>una</a:t>
            </a:r>
            <a:r>
              <a:rPr lang="en-US" sz="2400" b="1" dirty="0">
                <a:latin typeface="+mj-lt"/>
              </a:rPr>
              <a:t> </a:t>
            </a:r>
            <a:r>
              <a:rPr lang="en-US" sz="2400" b="1" dirty="0" err="1">
                <a:latin typeface="+mj-lt"/>
              </a:rPr>
              <a:t>concordanza</a:t>
            </a:r>
            <a:r>
              <a:rPr lang="en-US" sz="2400" b="1" dirty="0">
                <a:latin typeface="+mj-lt"/>
              </a:rPr>
              <a:t> </a:t>
            </a:r>
            <a:r>
              <a:rPr lang="en-US" sz="2400" b="1" dirty="0" err="1">
                <a:latin typeface="+mj-lt"/>
              </a:rPr>
              <a:t>maggiore</a:t>
            </a:r>
            <a:r>
              <a:rPr lang="en-US" sz="2400" b="1" dirty="0">
                <a:latin typeface="+mj-lt"/>
              </a:rPr>
              <a:t> </a:t>
            </a:r>
            <a:r>
              <a:rPr lang="en-US" sz="2400" b="1" dirty="0" err="1">
                <a:latin typeface="+mj-lt"/>
              </a:rPr>
              <a:t>nei</a:t>
            </a:r>
            <a:r>
              <a:rPr lang="en-US" sz="2400" b="1" dirty="0">
                <a:latin typeface="+mj-lt"/>
              </a:rPr>
              <a:t> </a:t>
            </a:r>
            <a:r>
              <a:rPr lang="en-US" sz="2400" b="1" dirty="0" err="1">
                <a:latin typeface="+mj-lt"/>
              </a:rPr>
              <a:t>gemelli</a:t>
            </a:r>
            <a:r>
              <a:rPr lang="en-US" sz="2400" b="1" dirty="0">
                <a:latin typeface="+mj-lt"/>
              </a:rPr>
              <a:t> </a:t>
            </a:r>
            <a:r>
              <a:rPr lang="en-US" sz="2400" b="1" dirty="0" err="1">
                <a:latin typeface="+mj-lt"/>
              </a:rPr>
              <a:t>identici</a:t>
            </a:r>
            <a:r>
              <a:rPr lang="en-US" sz="2400" b="1" dirty="0">
                <a:latin typeface="+mj-lt"/>
              </a:rPr>
              <a:t> </a:t>
            </a:r>
            <a:r>
              <a:rPr lang="en-US" sz="2400" b="1" dirty="0" err="1">
                <a:latin typeface="+mj-lt"/>
              </a:rPr>
              <a:t>che</a:t>
            </a:r>
            <a:r>
              <a:rPr lang="en-US" sz="2400" b="1" dirty="0">
                <a:latin typeface="+mj-lt"/>
              </a:rPr>
              <a:t> </a:t>
            </a:r>
            <a:r>
              <a:rPr lang="en-US" sz="2400" b="1" dirty="0" err="1">
                <a:latin typeface="+mj-lt"/>
              </a:rPr>
              <a:t>nei</a:t>
            </a:r>
            <a:r>
              <a:rPr lang="en-US" sz="2400" b="1" dirty="0">
                <a:latin typeface="+mj-lt"/>
              </a:rPr>
              <a:t> </a:t>
            </a:r>
            <a:r>
              <a:rPr lang="en-US" sz="2400" b="1" dirty="0" err="1">
                <a:latin typeface="+mj-lt"/>
              </a:rPr>
              <a:t>gemelli</a:t>
            </a:r>
            <a:r>
              <a:rPr lang="en-US" sz="2400" b="1" dirty="0">
                <a:latin typeface="+mj-lt"/>
              </a:rPr>
              <a:t> non </a:t>
            </a:r>
            <a:r>
              <a:rPr lang="en-US" sz="2400" b="1" dirty="0" err="1">
                <a:latin typeface="+mj-lt"/>
              </a:rPr>
              <a:t>identici</a:t>
            </a:r>
            <a:r>
              <a:rPr lang="en-US" sz="2400" b="1" dirty="0">
                <a:latin typeface="+mj-lt"/>
              </a:rPr>
              <a:t>.</a:t>
            </a:r>
          </a:p>
        </p:txBody>
      </p:sp>
      <p:sp>
        <p:nvSpPr>
          <p:cNvPr id="2" name="CasellaDiTesto 1"/>
          <p:cNvSpPr txBox="1"/>
          <p:nvPr/>
        </p:nvSpPr>
        <p:spPr>
          <a:xfrm>
            <a:off x="5562600" y="6096000"/>
            <a:ext cx="3581400" cy="369332"/>
          </a:xfrm>
          <a:prstGeom prst="rect">
            <a:avLst/>
          </a:prstGeom>
          <a:noFill/>
        </p:spPr>
        <p:txBody>
          <a:bodyPr wrap="square" rtlCol="0">
            <a:spAutoFit/>
          </a:bodyPr>
          <a:lstStyle/>
          <a:p>
            <a:pPr algn="r"/>
            <a:r>
              <a:rPr lang="it-IT" dirty="0"/>
              <a:t>Vessel &amp; Page, Science 1968</a:t>
            </a:r>
          </a:p>
        </p:txBody>
      </p:sp>
    </p:spTree>
    <p:extLst>
      <p:ext uri="{BB962C8B-B14F-4D97-AF65-F5344CB8AC3E}">
        <p14:creationId xmlns:p14="http://schemas.microsoft.com/office/powerpoint/2010/main" val="46593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7">
            <a:extLst>
              <a:ext uri="{FF2B5EF4-FFF2-40B4-BE49-F238E27FC236}">
                <a16:creationId xmlns:a16="http://schemas.microsoft.com/office/drawing/2014/main" id="{1F111E72-C8A9-420A-A4D9-89F15C3C5A59}"/>
              </a:ext>
            </a:extLst>
          </p:cNvPr>
          <p:cNvSpPr txBox="1">
            <a:spLocks noChangeArrowheads="1"/>
          </p:cNvSpPr>
          <p:nvPr/>
        </p:nvSpPr>
        <p:spPr bwMode="auto">
          <a:xfrm>
            <a:off x="3081338" y="600075"/>
            <a:ext cx="29813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a:cs typeface="Arial" panose="020B0604020202020204" pitchFamily="34" charset="0"/>
              </a:rPr>
              <a:t>Genetic variants</a:t>
            </a:r>
            <a:endParaRPr lang="de-CH" altLang="it-IT" sz="2800" b="1">
              <a:cs typeface="Arial" panose="020B0604020202020204" pitchFamily="34" charset="0"/>
            </a:endParaRPr>
          </a:p>
        </p:txBody>
      </p:sp>
      <p:grpSp>
        <p:nvGrpSpPr>
          <p:cNvPr id="2" name="Group 14">
            <a:extLst>
              <a:ext uri="{FF2B5EF4-FFF2-40B4-BE49-F238E27FC236}">
                <a16:creationId xmlns:a16="http://schemas.microsoft.com/office/drawing/2014/main" id="{32BDA84C-76A2-4424-80D4-9F8B53FA041E}"/>
              </a:ext>
            </a:extLst>
          </p:cNvPr>
          <p:cNvGrpSpPr>
            <a:grpSpLocks/>
          </p:cNvGrpSpPr>
          <p:nvPr/>
        </p:nvGrpSpPr>
        <p:grpSpPr bwMode="auto">
          <a:xfrm>
            <a:off x="395288" y="3759200"/>
            <a:ext cx="6335712" cy="942975"/>
            <a:chOff x="468313" y="3254375"/>
            <a:chExt cx="6335712" cy="942975"/>
          </a:xfrm>
        </p:grpSpPr>
        <p:sp>
          <p:nvSpPr>
            <p:cNvPr id="18444" name="Rectangle 4">
              <a:extLst>
                <a:ext uri="{FF2B5EF4-FFF2-40B4-BE49-F238E27FC236}">
                  <a16:creationId xmlns:a16="http://schemas.microsoft.com/office/drawing/2014/main" id="{692F7DB1-F20C-46F6-A5FF-92ED7CBD1DB0}"/>
                </a:ext>
              </a:extLst>
            </p:cNvPr>
            <p:cNvSpPr>
              <a:spLocks noChangeArrowheads="1"/>
            </p:cNvSpPr>
            <p:nvPr/>
          </p:nvSpPr>
          <p:spPr bwMode="auto">
            <a:xfrm>
              <a:off x="468313" y="3254375"/>
              <a:ext cx="6264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solidFill>
                    <a:schemeClr val="accent2"/>
                  </a:solidFill>
                </a:rPr>
                <a:t>Deletion</a:t>
              </a:r>
            </a:p>
            <a:p>
              <a:pPr eaLnBrk="1" hangingPunct="1">
                <a:spcBef>
                  <a:spcPct val="0"/>
                </a:spcBef>
                <a:buFontTx/>
                <a:buNone/>
              </a:pPr>
              <a:r>
                <a:rPr lang="it-IT" altLang="it-IT" sz="1400">
                  <a:solidFill>
                    <a:schemeClr val="accent2"/>
                  </a:solidFill>
                </a:rPr>
                <a:t>Insertion</a:t>
              </a:r>
            </a:p>
            <a:p>
              <a:pPr eaLnBrk="1" hangingPunct="1">
                <a:spcBef>
                  <a:spcPct val="0"/>
                </a:spcBef>
                <a:buFontTx/>
                <a:buNone/>
              </a:pPr>
              <a:r>
                <a:rPr lang="it-IT" altLang="it-IT" sz="1400">
                  <a:solidFill>
                    <a:schemeClr val="accent2"/>
                  </a:solidFill>
                </a:rPr>
                <a:t>Sequence repeat</a:t>
              </a:r>
            </a:p>
            <a:p>
              <a:pPr eaLnBrk="1" hangingPunct="1">
                <a:spcBef>
                  <a:spcPct val="0"/>
                </a:spcBef>
                <a:buFontTx/>
                <a:buNone/>
              </a:pPr>
              <a:endParaRPr lang="it-IT" altLang="it-IT" sz="1400">
                <a:solidFill>
                  <a:schemeClr val="accent2"/>
                </a:solidFill>
              </a:endParaRPr>
            </a:p>
          </p:txBody>
        </p:sp>
        <p:pic>
          <p:nvPicPr>
            <p:cNvPr id="18445" name="Immagine 1">
              <a:extLst>
                <a:ext uri="{FF2B5EF4-FFF2-40B4-BE49-F238E27FC236}">
                  <a16:creationId xmlns:a16="http://schemas.microsoft.com/office/drawing/2014/main" id="{ED296D84-FFAF-4FE7-8A75-D0205E387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7485" b="35274"/>
            <a:stretch>
              <a:fillRect/>
            </a:stretch>
          </p:blipFill>
          <p:spPr bwMode="auto">
            <a:xfrm>
              <a:off x="4035425" y="3254375"/>
              <a:ext cx="276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22727E40-D854-4295-A876-8871056C7410}"/>
              </a:ext>
            </a:extLst>
          </p:cNvPr>
          <p:cNvGrpSpPr>
            <a:grpSpLocks/>
          </p:cNvGrpSpPr>
          <p:nvPr/>
        </p:nvGrpSpPr>
        <p:grpSpPr bwMode="auto">
          <a:xfrm>
            <a:off x="395288" y="1630363"/>
            <a:ext cx="8334375" cy="2141537"/>
            <a:chOff x="467544" y="1124744"/>
            <a:chExt cx="8334375" cy="2141538"/>
          </a:xfrm>
        </p:grpSpPr>
        <p:pic>
          <p:nvPicPr>
            <p:cNvPr id="18441" name="Picture 2">
              <a:extLst>
                <a:ext uri="{FF2B5EF4-FFF2-40B4-BE49-F238E27FC236}">
                  <a16:creationId xmlns:a16="http://schemas.microsoft.com/office/drawing/2014/main" id="{21077376-FE57-4A0C-9F17-134024D37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3414" b="57263"/>
            <a:stretch>
              <a:fillRect/>
            </a:stretch>
          </p:blipFill>
          <p:spPr bwMode="auto">
            <a:xfrm>
              <a:off x="4034656" y="1124744"/>
              <a:ext cx="239553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4">
              <a:extLst>
                <a:ext uri="{FF2B5EF4-FFF2-40B4-BE49-F238E27FC236}">
                  <a16:creationId xmlns:a16="http://schemas.microsoft.com/office/drawing/2014/main" id="{8848D6E8-9C1A-4A60-BBE4-B18647A4188B}"/>
                </a:ext>
              </a:extLst>
            </p:cNvPr>
            <p:cNvSpPr>
              <a:spLocks noChangeArrowheads="1"/>
            </p:cNvSpPr>
            <p:nvPr/>
          </p:nvSpPr>
          <p:spPr bwMode="auto">
            <a:xfrm>
              <a:off x="467544" y="1124744"/>
              <a:ext cx="6264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solidFill>
                    <a:schemeClr val="accent2"/>
                  </a:solidFill>
                </a:rPr>
                <a:t>Single nucleotide polymorphism (SNP)</a:t>
              </a:r>
            </a:p>
            <a:p>
              <a:pPr eaLnBrk="1" hangingPunct="1">
                <a:spcBef>
                  <a:spcPct val="0"/>
                </a:spcBef>
                <a:buFontTx/>
                <a:buNone/>
              </a:pPr>
              <a:r>
                <a:rPr lang="it-IT" altLang="it-IT" sz="1400">
                  <a:solidFill>
                    <a:schemeClr val="accent2"/>
                  </a:solidFill>
                </a:rPr>
                <a:t>Transition (pur</a:t>
              </a:r>
              <a:r>
                <a:rPr lang="it-IT" altLang="it-IT" sz="1400">
                  <a:solidFill>
                    <a:schemeClr val="accent2"/>
                  </a:solidFill>
                  <a:cs typeface="Arial" panose="020B0604020202020204" pitchFamily="34" charset="0"/>
                </a:rPr>
                <a:t>→</a:t>
              </a:r>
              <a:r>
                <a:rPr lang="it-IT" altLang="it-IT" sz="1400">
                  <a:solidFill>
                    <a:schemeClr val="accent2"/>
                  </a:solidFill>
                </a:rPr>
                <a:t>pur, pir→pir)</a:t>
              </a:r>
            </a:p>
            <a:p>
              <a:pPr eaLnBrk="1" hangingPunct="1">
                <a:spcBef>
                  <a:spcPct val="0"/>
                </a:spcBef>
                <a:buFontTx/>
                <a:buNone/>
              </a:pPr>
              <a:r>
                <a:rPr lang="it-IT" altLang="it-IT" sz="1400">
                  <a:solidFill>
                    <a:schemeClr val="accent2"/>
                  </a:solidFill>
                </a:rPr>
                <a:t>Transversion (pur</a:t>
              </a:r>
              <a:r>
                <a:rPr lang="it-IT" altLang="it-IT" sz="1400">
                  <a:solidFill>
                    <a:schemeClr val="accent2"/>
                  </a:solidFill>
                  <a:cs typeface="Arial" panose="020B0604020202020204" pitchFamily="34" charset="0"/>
                </a:rPr>
                <a:t>↔</a:t>
              </a:r>
              <a:r>
                <a:rPr lang="it-IT" altLang="it-IT" sz="1400">
                  <a:solidFill>
                    <a:schemeClr val="accent2"/>
                  </a:solidFill>
                </a:rPr>
                <a:t> pir)</a:t>
              </a:r>
            </a:p>
          </p:txBody>
        </p:sp>
        <p:sp>
          <p:nvSpPr>
            <p:cNvPr id="18443" name="Content Placeholder 8">
              <a:extLst>
                <a:ext uri="{FF2B5EF4-FFF2-40B4-BE49-F238E27FC236}">
                  <a16:creationId xmlns:a16="http://schemas.microsoft.com/office/drawing/2014/main" id="{55289065-9615-4ECB-B5CB-79C091F24701}"/>
                </a:ext>
              </a:extLst>
            </p:cNvPr>
            <p:cNvSpPr>
              <a:spLocks noChangeArrowheads="1"/>
            </p:cNvSpPr>
            <p:nvPr/>
          </p:nvSpPr>
          <p:spPr bwMode="auto">
            <a:xfrm>
              <a:off x="6227069" y="1124744"/>
              <a:ext cx="2574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FontTx/>
                <a:buNone/>
              </a:pPr>
              <a:r>
                <a:rPr lang="en-US" altLang="it-IT" sz="1200" b="1"/>
                <a:t>~ </a:t>
              </a:r>
              <a:r>
                <a:rPr lang="en-US" altLang="it-IT" sz="1200" b="1">
                  <a:solidFill>
                    <a:srgbClr val="0000FF"/>
                  </a:solidFill>
                </a:rPr>
                <a:t>1 nucleotide every 300-1000 b</a:t>
              </a:r>
              <a:r>
                <a:rPr lang="it-IT" altLang="it-IT" sz="1200" b="1">
                  <a:solidFill>
                    <a:srgbClr val="0000FF"/>
                  </a:solidFill>
                </a:rPr>
                <a:t>p</a:t>
              </a:r>
              <a:endParaRPr lang="en-US" altLang="it-IT" sz="1200" b="1">
                <a:solidFill>
                  <a:srgbClr val="0000FF"/>
                </a:solidFill>
              </a:endParaRPr>
            </a:p>
            <a:p>
              <a:pPr algn="r">
                <a:buFontTx/>
                <a:buNone/>
              </a:pPr>
              <a:r>
                <a:rPr lang="en-US" altLang="it-IT" sz="1200" b="1">
                  <a:solidFill>
                    <a:srgbClr val="0000FF"/>
                  </a:solidFill>
                </a:rPr>
                <a:t>~ 17.</a:t>
              </a:r>
              <a:r>
                <a:rPr lang="it-IT" altLang="it-IT" sz="1200" b="1">
                  <a:solidFill>
                    <a:srgbClr val="0000FF"/>
                  </a:solidFill>
                </a:rPr>
                <a:t>000.000 </a:t>
              </a:r>
              <a:r>
                <a:rPr lang="en-US" altLang="it-IT" sz="1200" b="1">
                  <a:solidFill>
                    <a:srgbClr val="0000FF"/>
                  </a:solidFill>
                </a:rPr>
                <a:t>SNPs</a:t>
              </a:r>
            </a:p>
          </p:txBody>
        </p:sp>
      </p:grpSp>
      <p:grpSp>
        <p:nvGrpSpPr>
          <p:cNvPr id="5" name="Group 15">
            <a:extLst>
              <a:ext uri="{FF2B5EF4-FFF2-40B4-BE49-F238E27FC236}">
                <a16:creationId xmlns:a16="http://schemas.microsoft.com/office/drawing/2014/main" id="{9064E229-1F95-4624-99D5-F1442AA589B6}"/>
              </a:ext>
            </a:extLst>
          </p:cNvPr>
          <p:cNvGrpSpPr>
            <a:grpSpLocks/>
          </p:cNvGrpSpPr>
          <p:nvPr/>
        </p:nvGrpSpPr>
        <p:grpSpPr bwMode="auto">
          <a:xfrm>
            <a:off x="395288" y="4797425"/>
            <a:ext cx="8261350" cy="1479550"/>
            <a:chOff x="468313" y="4293096"/>
            <a:chExt cx="8261598" cy="1479550"/>
          </a:xfrm>
        </p:grpSpPr>
        <p:pic>
          <p:nvPicPr>
            <p:cNvPr id="18438" name="Immagine 1">
              <a:extLst>
                <a:ext uri="{FF2B5EF4-FFF2-40B4-BE49-F238E27FC236}">
                  <a16:creationId xmlns:a16="http://schemas.microsoft.com/office/drawing/2014/main" id="{A96E9DFB-125E-497A-98D4-552D1CBBB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62"/>
            <a:stretch>
              <a:fillRect/>
            </a:stretch>
          </p:blipFill>
          <p:spPr bwMode="auto">
            <a:xfrm>
              <a:off x="4035425" y="4293096"/>
              <a:ext cx="2768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a:extLst>
                <a:ext uri="{FF2B5EF4-FFF2-40B4-BE49-F238E27FC236}">
                  <a16:creationId xmlns:a16="http://schemas.microsoft.com/office/drawing/2014/main" id="{55797183-E036-48C1-A4D1-F1DA8B1007FC}"/>
                </a:ext>
              </a:extLst>
            </p:cNvPr>
            <p:cNvSpPr>
              <a:spLocks noChangeArrowheads="1"/>
            </p:cNvSpPr>
            <p:nvPr/>
          </p:nvSpPr>
          <p:spPr bwMode="auto">
            <a:xfrm>
              <a:off x="468313" y="4293096"/>
              <a:ext cx="6264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solidFill>
                    <a:schemeClr val="accent2"/>
                  </a:solidFill>
                </a:rPr>
                <a:t>Gene copy number variation</a:t>
              </a:r>
            </a:p>
            <a:p>
              <a:pPr eaLnBrk="1" hangingPunct="1">
                <a:spcBef>
                  <a:spcPct val="0"/>
                </a:spcBef>
                <a:buFontTx/>
                <a:buNone/>
              </a:pPr>
              <a:endParaRPr lang="it-IT" altLang="it-IT" sz="1400">
                <a:solidFill>
                  <a:schemeClr val="accent2"/>
                </a:solidFill>
              </a:endParaRPr>
            </a:p>
          </p:txBody>
        </p:sp>
        <p:sp>
          <p:nvSpPr>
            <p:cNvPr id="18440" name="Content Placeholder 8">
              <a:extLst>
                <a:ext uri="{FF2B5EF4-FFF2-40B4-BE49-F238E27FC236}">
                  <a16:creationId xmlns:a16="http://schemas.microsoft.com/office/drawing/2014/main" id="{98A31103-9D22-4E14-8F2C-911F25E87E6A}"/>
                </a:ext>
              </a:extLst>
            </p:cNvPr>
            <p:cNvSpPr>
              <a:spLocks noChangeArrowheads="1"/>
            </p:cNvSpPr>
            <p:nvPr/>
          </p:nvSpPr>
          <p:spPr bwMode="auto">
            <a:xfrm>
              <a:off x="6228011" y="4293096"/>
              <a:ext cx="250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buFontTx/>
                <a:buNone/>
              </a:pPr>
              <a:r>
                <a:rPr lang="en-US" altLang="it-IT" sz="1200" b="1">
                  <a:solidFill>
                    <a:srgbClr val="0000FF"/>
                  </a:solidFill>
                </a:rPr>
                <a:t>~ 8.000 CNV</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Text Box 19"/>
          <p:cNvSpPr txBox="1">
            <a:spLocks noChangeArrowheads="1"/>
          </p:cNvSpPr>
          <p:nvPr/>
        </p:nvSpPr>
        <p:spPr bwMode="auto">
          <a:xfrm>
            <a:off x="5105400" y="649605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i="1" dirty="0">
                <a:latin typeface="+mn-lt"/>
                <a:cs typeface="+mn-cs"/>
              </a:rPr>
              <a:t>Stocco et al., Human </a:t>
            </a:r>
            <a:r>
              <a:rPr lang="en-US" i="1" dirty="0" err="1">
                <a:latin typeface="+mn-lt"/>
                <a:cs typeface="+mn-cs"/>
              </a:rPr>
              <a:t>Mol</a:t>
            </a:r>
            <a:r>
              <a:rPr lang="en-US" i="1" dirty="0">
                <a:latin typeface="+mn-lt"/>
                <a:cs typeface="+mn-cs"/>
              </a:rPr>
              <a:t> Genet 2012</a:t>
            </a:r>
          </a:p>
        </p:txBody>
      </p:sp>
      <p:pic>
        <p:nvPicPr>
          <p:cNvPr id="14339"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52413"/>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rot="16200000">
            <a:off x="862807" y="3255446"/>
            <a:ext cx="5051426" cy="369332"/>
          </a:xfrm>
          <a:prstGeom prst="rect">
            <a:avLst/>
          </a:prstGeom>
          <a:solidFill>
            <a:schemeClr val="bg1"/>
          </a:solidFill>
        </p:spPr>
        <p:txBody>
          <a:bodyPr wrap="square">
            <a:spAutoFit/>
          </a:bodyPr>
          <a:lstStyle/>
          <a:p>
            <a:pPr algn="r" eaLnBrk="1" hangingPunct="1">
              <a:defRPr/>
            </a:pPr>
            <a:r>
              <a:rPr lang="it-IT" dirty="0" err="1">
                <a:latin typeface="+mn-lt"/>
              </a:rPr>
              <a:t>Thiopurine</a:t>
            </a:r>
            <a:r>
              <a:rPr lang="it-IT" dirty="0">
                <a:latin typeface="+mn-lt"/>
              </a:rPr>
              <a:t>-S-</a:t>
            </a:r>
            <a:r>
              <a:rPr lang="it-IT" dirty="0" err="1">
                <a:latin typeface="+mn-lt"/>
              </a:rPr>
              <a:t>methyltransferase</a:t>
            </a:r>
            <a:r>
              <a:rPr lang="it-IT" dirty="0">
                <a:latin typeface="+mn-lt"/>
              </a:rPr>
              <a:t> </a:t>
            </a:r>
            <a:r>
              <a:rPr lang="it-IT" dirty="0" err="1">
                <a:latin typeface="+mn-lt"/>
              </a:rPr>
              <a:t>enzymatic</a:t>
            </a:r>
            <a:r>
              <a:rPr lang="it-IT" dirty="0">
                <a:latin typeface="+mn-lt"/>
              </a:rPr>
              <a:t> </a:t>
            </a:r>
            <a:r>
              <a:rPr lang="it-IT" dirty="0" err="1">
                <a:latin typeface="+mn-lt"/>
              </a:rPr>
              <a:t>activity</a:t>
            </a:r>
            <a:endParaRPr lang="it-IT" dirty="0">
              <a:latin typeface="+mn-lt"/>
            </a:endParaRPr>
          </a:p>
        </p:txBody>
      </p:sp>
      <p:sp>
        <p:nvSpPr>
          <p:cNvPr id="14341" name="Title 1"/>
          <p:cNvSpPr txBox="1">
            <a:spLocks/>
          </p:cNvSpPr>
          <p:nvPr/>
        </p:nvSpPr>
        <p:spPr bwMode="auto">
          <a:xfrm>
            <a:off x="0" y="0"/>
            <a:ext cx="9144000" cy="565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b="1" dirty="0" err="1"/>
              <a:t>Exemple</a:t>
            </a:r>
            <a:r>
              <a:rPr lang="it-IT" altLang="it-IT" b="1" dirty="0"/>
              <a:t> of </a:t>
            </a:r>
            <a:r>
              <a:rPr lang="it-IT" altLang="it-IT" b="1" dirty="0" err="1"/>
              <a:t>pharmacogenetic</a:t>
            </a:r>
            <a:r>
              <a:rPr lang="it-IT" altLang="it-IT" b="1" dirty="0"/>
              <a:t> trait</a:t>
            </a:r>
            <a:endParaRPr lang="en-US" altLang="it-IT" b="1" dirty="0"/>
          </a:p>
        </p:txBody>
      </p:sp>
      <p:pic>
        <p:nvPicPr>
          <p:cNvPr id="2355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655638"/>
            <a:ext cx="17557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CasellaDiTesto 4"/>
          <p:cNvSpPr txBox="1">
            <a:spLocks noChangeArrowheads="1"/>
          </p:cNvSpPr>
          <p:nvPr/>
        </p:nvSpPr>
        <p:spPr bwMode="auto">
          <a:xfrm>
            <a:off x="6918325" y="2327275"/>
            <a:ext cx="208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i="1" dirty="0" err="1"/>
              <a:t>Enzyme</a:t>
            </a:r>
            <a:r>
              <a:rPr lang="it-IT" altLang="it-IT" sz="1800" i="1" dirty="0"/>
              <a:t> </a:t>
            </a:r>
            <a:r>
              <a:rPr lang="it-IT" altLang="it-IT" sz="1800" i="1" dirty="0" err="1"/>
              <a:t>thiopurine</a:t>
            </a:r>
            <a:r>
              <a:rPr lang="it-IT" altLang="it-IT" sz="1800" i="1" dirty="0"/>
              <a:t>- S-</a:t>
            </a:r>
            <a:r>
              <a:rPr lang="it-IT" altLang="it-IT" sz="1800" i="1" dirty="0" err="1"/>
              <a:t>methyltransferase</a:t>
            </a:r>
            <a:endParaRPr lang="it-IT" altLang="it-IT" sz="1800" i="1" dirty="0"/>
          </a:p>
        </p:txBody>
      </p:sp>
      <p:pic>
        <p:nvPicPr>
          <p:cNvPr id="23560" name="Immagin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064125"/>
            <a:ext cx="1665288"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75" y="855663"/>
            <a:ext cx="26638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6627813" y="3452813"/>
            <a:ext cx="2120900" cy="277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56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CasellaDiTesto 2"/>
          <p:cNvSpPr txBox="1">
            <a:spLocks noChangeArrowheads="1"/>
          </p:cNvSpPr>
          <p:nvPr/>
        </p:nvSpPr>
        <p:spPr bwMode="auto">
          <a:xfrm>
            <a:off x="6553200" y="6553200"/>
            <a:ext cx="2590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it-IT" altLang="it-IT" sz="1800">
                <a:latin typeface="Arial" panose="020B0604020202020204" pitchFamily="34" charset="0"/>
              </a:rPr>
              <a:t>Cheok &amp; Evans, 2006</a:t>
            </a:r>
          </a:p>
        </p:txBody>
      </p:sp>
    </p:spTree>
    <p:extLst>
      <p:ext uri="{BB962C8B-B14F-4D97-AF65-F5344CB8AC3E}">
        <p14:creationId xmlns:p14="http://schemas.microsoft.com/office/powerpoint/2010/main" val="181289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CasellaDiTesto 2"/>
          <p:cNvSpPr txBox="1">
            <a:spLocks noChangeArrowheads="1"/>
          </p:cNvSpPr>
          <p:nvPr/>
        </p:nvSpPr>
        <p:spPr bwMode="auto">
          <a:xfrm>
            <a:off x="6553200" y="6553200"/>
            <a:ext cx="2590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it-IT" altLang="it-IT" sz="1800">
                <a:latin typeface="Arial" panose="020B0604020202020204" pitchFamily="34" charset="0"/>
              </a:rPr>
              <a:t>Cheok &amp; Evans, 2006</a:t>
            </a:r>
          </a:p>
        </p:txBody>
      </p:sp>
    </p:spTree>
    <p:extLst>
      <p:ext uri="{BB962C8B-B14F-4D97-AF65-F5344CB8AC3E}">
        <p14:creationId xmlns:p14="http://schemas.microsoft.com/office/powerpoint/2010/main" val="301166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52FC3C2-ED39-42CC-90D4-1DC53D5577AC}"/>
              </a:ext>
            </a:extLst>
          </p:cNvPr>
          <p:cNvSpPr>
            <a:spLocks noGrp="1"/>
          </p:cNvSpPr>
          <p:nvPr>
            <p:ph type="title"/>
          </p:nvPr>
        </p:nvSpPr>
        <p:spPr>
          <a:xfrm>
            <a:off x="0" y="0"/>
            <a:ext cx="9144000" cy="609600"/>
          </a:xfrm>
        </p:spPr>
        <p:txBody>
          <a:bodyPr/>
          <a:lstStyle/>
          <a:p>
            <a:r>
              <a:rPr lang="it-IT" altLang="it-IT"/>
              <a:t>Risorsa online</a:t>
            </a:r>
            <a:endParaRPr lang="en-US" altLang="it-IT"/>
          </a:p>
        </p:txBody>
      </p:sp>
      <p:sp>
        <p:nvSpPr>
          <p:cNvPr id="8195" name="Content Placeholder 4">
            <a:extLst>
              <a:ext uri="{FF2B5EF4-FFF2-40B4-BE49-F238E27FC236}">
                <a16:creationId xmlns:a16="http://schemas.microsoft.com/office/drawing/2014/main" id="{858CD3BC-7AB0-4916-B5E0-92712F766D20}"/>
              </a:ext>
            </a:extLst>
          </p:cNvPr>
          <p:cNvSpPr>
            <a:spLocks noGrp="1"/>
          </p:cNvSpPr>
          <p:nvPr>
            <p:ph idx="1"/>
          </p:nvPr>
        </p:nvSpPr>
        <p:spPr>
          <a:xfrm>
            <a:off x="11113" y="631825"/>
            <a:ext cx="9132887" cy="4525963"/>
          </a:xfrm>
        </p:spPr>
        <p:txBody>
          <a:bodyPr/>
          <a:lstStyle/>
          <a:p>
            <a:pPr marL="0" indent="0" algn="ctr">
              <a:buFont typeface="Arial" panose="020B0604020202020204" pitchFamily="34" charset="0"/>
              <a:buNone/>
            </a:pPr>
            <a:r>
              <a:rPr lang="it-IT" altLang="it-IT"/>
              <a:t>www.pharmgkb.org</a:t>
            </a:r>
            <a:endParaRPr lang="en-US" altLang="it-IT"/>
          </a:p>
        </p:txBody>
      </p:sp>
      <p:pic>
        <p:nvPicPr>
          <p:cNvPr id="8196" name="Picture 5">
            <a:extLst>
              <a:ext uri="{FF2B5EF4-FFF2-40B4-BE49-F238E27FC236}">
                <a16:creationId xmlns:a16="http://schemas.microsoft.com/office/drawing/2014/main" id="{9E0D4A54-A8DF-4092-92F3-AFF34067A5BE}"/>
              </a:ext>
            </a:extLst>
          </p:cNvPr>
          <p:cNvPicPr>
            <a:picLocks noChangeAspect="1"/>
          </p:cNvPicPr>
          <p:nvPr/>
        </p:nvPicPr>
        <p:blipFill>
          <a:blip r:embed="rId2">
            <a:extLst>
              <a:ext uri="{28A0092B-C50C-407E-A947-70E740481C1C}">
                <a14:useLocalDpi xmlns:a14="http://schemas.microsoft.com/office/drawing/2010/main" val="0"/>
              </a:ext>
            </a:extLst>
          </a:blip>
          <a:srcRect t="2667" b="5431"/>
          <a:stretch>
            <a:fillRect/>
          </a:stretch>
        </p:blipFill>
        <p:spPr bwMode="auto">
          <a:xfrm>
            <a:off x="119062" y="1241615"/>
            <a:ext cx="890587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83B9999D-B953-4E87-8400-79277D3EAFF1}"/>
              </a:ext>
            </a:extLst>
          </p:cNvPr>
          <p:cNvSpPr txBox="1"/>
          <p:nvPr/>
        </p:nvSpPr>
        <p:spPr>
          <a:xfrm>
            <a:off x="-14926" y="6133576"/>
            <a:ext cx="9132887" cy="646331"/>
          </a:xfrm>
          <a:prstGeom prst="rect">
            <a:avLst/>
          </a:prstGeom>
          <a:noFill/>
        </p:spPr>
        <p:txBody>
          <a:bodyPr wrap="square" rtlCol="0">
            <a:spAutoFit/>
          </a:bodyPr>
          <a:lstStyle/>
          <a:p>
            <a:r>
              <a:rPr lang="it-IT" dirty="0"/>
              <a:t>Linee guida farmacogenetiche </a:t>
            </a:r>
            <a:r>
              <a:rPr lang="it-IT" dirty="0" err="1"/>
              <a:t>mercaptopurina</a:t>
            </a:r>
            <a:r>
              <a:rPr lang="it-IT" dirty="0"/>
              <a:t>: https://www.pharmgkb.org/guidelineAnnotation/PA166104945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DC4E182-97EF-4408-A8E8-BE10229138A9}"/>
              </a:ext>
            </a:extLst>
          </p:cNvPr>
          <p:cNvPicPr>
            <a:picLocks noChangeAspect="1"/>
          </p:cNvPicPr>
          <p:nvPr/>
        </p:nvPicPr>
        <p:blipFill>
          <a:blip r:embed="rId2"/>
          <a:stretch>
            <a:fillRect/>
          </a:stretch>
        </p:blipFill>
        <p:spPr>
          <a:xfrm>
            <a:off x="0" y="1381965"/>
            <a:ext cx="9144000" cy="4094070"/>
          </a:xfrm>
          <a:prstGeom prst="rect">
            <a:avLst/>
          </a:prstGeom>
        </p:spPr>
      </p:pic>
      <p:sp>
        <p:nvSpPr>
          <p:cNvPr id="6" name="CasellaDiTesto 5">
            <a:extLst>
              <a:ext uri="{FF2B5EF4-FFF2-40B4-BE49-F238E27FC236}">
                <a16:creationId xmlns:a16="http://schemas.microsoft.com/office/drawing/2014/main" id="{BA0DD8C1-38D6-49CB-9599-4110E61EF1AE}"/>
              </a:ext>
            </a:extLst>
          </p:cNvPr>
          <p:cNvSpPr txBox="1"/>
          <p:nvPr/>
        </p:nvSpPr>
        <p:spPr>
          <a:xfrm>
            <a:off x="5943600" y="6509266"/>
            <a:ext cx="3200400" cy="369332"/>
          </a:xfrm>
          <a:prstGeom prst="rect">
            <a:avLst/>
          </a:prstGeom>
          <a:noFill/>
        </p:spPr>
        <p:txBody>
          <a:bodyPr wrap="square" rtlCol="0">
            <a:spAutoFit/>
          </a:bodyPr>
          <a:lstStyle/>
          <a:p>
            <a:pPr algn="r"/>
            <a:r>
              <a:rPr lang="it-IT" dirty="0"/>
              <a:t>Hertz et al., CPT 2021</a:t>
            </a:r>
          </a:p>
        </p:txBody>
      </p:sp>
    </p:spTree>
    <p:extLst>
      <p:ext uri="{BB962C8B-B14F-4D97-AF65-F5344CB8AC3E}">
        <p14:creationId xmlns:p14="http://schemas.microsoft.com/office/powerpoint/2010/main" val="236069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7892" y="0"/>
            <a:ext cx="8229600" cy="685800"/>
          </a:xfrm>
        </p:spPr>
        <p:txBody>
          <a:bodyPr/>
          <a:lstStyle/>
          <a:p>
            <a:r>
              <a:rPr lang="it-IT" sz="3600" b="1" dirty="0" err="1"/>
              <a:t>Pharmacogenomics</a:t>
            </a:r>
            <a:endParaRPr lang="it-IT" sz="3600" b="1" dirty="0"/>
          </a:p>
        </p:txBody>
      </p:sp>
      <p:sp>
        <p:nvSpPr>
          <p:cNvPr id="3" name="Segnaposto contenuto 2"/>
          <p:cNvSpPr>
            <a:spLocks noGrp="1"/>
          </p:cNvSpPr>
          <p:nvPr>
            <p:ph idx="1"/>
          </p:nvPr>
        </p:nvSpPr>
        <p:spPr>
          <a:xfrm>
            <a:off x="-29308" y="1107831"/>
            <a:ext cx="9144000" cy="4525963"/>
          </a:xfrm>
        </p:spPr>
        <p:txBody>
          <a:bodyPr/>
          <a:lstStyle/>
          <a:p>
            <a:pPr marL="0" indent="0" algn="ctr">
              <a:buNone/>
            </a:pPr>
            <a:r>
              <a:rPr lang="it-IT" sz="2800" dirty="0" err="1"/>
              <a:t>Identification</a:t>
            </a:r>
            <a:r>
              <a:rPr lang="it-IT" sz="2800" dirty="0"/>
              <a:t> of </a:t>
            </a:r>
            <a:r>
              <a:rPr lang="it-IT" sz="2800" dirty="0" err="1"/>
              <a:t>genes</a:t>
            </a:r>
            <a:r>
              <a:rPr lang="it-IT" sz="2800" dirty="0"/>
              <a:t> </a:t>
            </a:r>
            <a:r>
              <a:rPr lang="it-IT" sz="2800" dirty="0" err="1"/>
              <a:t>variants</a:t>
            </a:r>
            <a:r>
              <a:rPr lang="it-IT" sz="2800" dirty="0"/>
              <a:t> </a:t>
            </a:r>
            <a:r>
              <a:rPr lang="it-IT" sz="2800" dirty="0" err="1"/>
              <a:t>that</a:t>
            </a:r>
            <a:r>
              <a:rPr lang="it-IT" sz="2800" dirty="0"/>
              <a:t> </a:t>
            </a:r>
            <a:r>
              <a:rPr lang="it-IT" sz="2800" dirty="0" err="1"/>
              <a:t>influence</a:t>
            </a:r>
            <a:r>
              <a:rPr lang="it-IT" sz="2800" dirty="0"/>
              <a:t> </a:t>
            </a:r>
            <a:r>
              <a:rPr lang="it-IT" sz="2800" dirty="0" err="1"/>
              <a:t>drug</a:t>
            </a:r>
            <a:r>
              <a:rPr lang="it-IT" sz="2800" dirty="0"/>
              <a:t> </a:t>
            </a:r>
            <a:r>
              <a:rPr lang="it-IT" sz="2800" dirty="0" err="1"/>
              <a:t>effects</a:t>
            </a:r>
            <a:r>
              <a:rPr lang="it-IT" sz="2800" dirty="0"/>
              <a:t>.</a:t>
            </a:r>
          </a:p>
          <a:p>
            <a:pPr marL="0" indent="0" algn="ctr">
              <a:buNone/>
            </a:pPr>
            <a:endParaRPr lang="it-IT" sz="2800" dirty="0"/>
          </a:p>
          <a:p>
            <a:pPr marL="0" indent="0" algn="ctr">
              <a:buNone/>
            </a:pPr>
            <a:r>
              <a:rPr lang="it-IT" sz="2800" dirty="0" err="1"/>
              <a:t>Is</a:t>
            </a:r>
            <a:r>
              <a:rPr lang="it-IT" sz="2800" dirty="0"/>
              <a:t> </a:t>
            </a:r>
            <a:r>
              <a:rPr lang="it-IT" sz="2800" dirty="0" err="1"/>
              <a:t>it</a:t>
            </a:r>
            <a:r>
              <a:rPr lang="it-IT" sz="2800" dirty="0"/>
              <a:t> </a:t>
            </a:r>
            <a:r>
              <a:rPr lang="it-IT" sz="2800" dirty="0" err="1"/>
              <a:t>possible</a:t>
            </a:r>
            <a:r>
              <a:rPr lang="it-IT" sz="2800" dirty="0"/>
              <a:t> to </a:t>
            </a:r>
            <a:r>
              <a:rPr lang="it-IT" sz="2800" dirty="0" err="1"/>
              <a:t>predict</a:t>
            </a:r>
            <a:r>
              <a:rPr lang="it-IT" sz="2800" dirty="0"/>
              <a:t> the </a:t>
            </a:r>
            <a:r>
              <a:rPr lang="it-IT" sz="2800" dirty="0" err="1"/>
              <a:t>effect</a:t>
            </a:r>
            <a:r>
              <a:rPr lang="it-IT" sz="2800" dirty="0"/>
              <a:t> of a </a:t>
            </a:r>
            <a:r>
              <a:rPr lang="it-IT" sz="2800" dirty="0" err="1"/>
              <a:t>drug</a:t>
            </a:r>
            <a:r>
              <a:rPr lang="it-IT" sz="2800" dirty="0"/>
              <a:t> in a </a:t>
            </a:r>
            <a:r>
              <a:rPr lang="it-IT" sz="2800" dirty="0" err="1"/>
              <a:t>certain</a:t>
            </a:r>
            <a:r>
              <a:rPr lang="it-IT" sz="2800" dirty="0"/>
              <a:t> </a:t>
            </a:r>
            <a:r>
              <a:rPr lang="it-IT" sz="2800" dirty="0" err="1"/>
              <a:t>patient</a:t>
            </a:r>
            <a:r>
              <a:rPr lang="it-IT" sz="2800" dirty="0"/>
              <a:t>?</a:t>
            </a:r>
          </a:p>
          <a:p>
            <a:pPr marL="0" indent="0" algn="ctr">
              <a:buNone/>
            </a:pPr>
            <a:endParaRPr lang="it-IT" sz="2800" dirty="0"/>
          </a:p>
          <a:p>
            <a:pPr marL="0" indent="0" algn="ctr">
              <a:buNone/>
            </a:pPr>
            <a:r>
              <a:rPr lang="it-IT" sz="2800" dirty="0" err="1"/>
              <a:t>Pharmacogenetics</a:t>
            </a:r>
            <a:r>
              <a:rPr lang="it-IT" sz="2800" dirty="0"/>
              <a:t>/</a:t>
            </a:r>
            <a:r>
              <a:rPr lang="it-IT" sz="2800" dirty="0" err="1"/>
              <a:t>genomics</a:t>
            </a:r>
            <a:r>
              <a:rPr lang="it-IT" sz="2800" dirty="0"/>
              <a:t> associate to a </a:t>
            </a:r>
            <a:r>
              <a:rPr lang="it-IT" sz="2800" dirty="0" err="1"/>
              <a:t>certain</a:t>
            </a:r>
            <a:r>
              <a:rPr lang="it-IT" sz="2800" dirty="0"/>
              <a:t> </a:t>
            </a:r>
            <a:r>
              <a:rPr lang="it-IT" sz="2800" dirty="0" err="1"/>
              <a:t>phenotype</a:t>
            </a:r>
            <a:r>
              <a:rPr lang="it-IT" sz="2800" dirty="0"/>
              <a:t> (</a:t>
            </a:r>
            <a:r>
              <a:rPr lang="it-IT" sz="2800" dirty="0" err="1"/>
              <a:t>specific</a:t>
            </a:r>
            <a:r>
              <a:rPr lang="it-IT" sz="2800" dirty="0"/>
              <a:t> </a:t>
            </a:r>
            <a:r>
              <a:rPr lang="it-IT" sz="2800" dirty="0" err="1"/>
              <a:t>therapeutic</a:t>
            </a:r>
            <a:r>
              <a:rPr lang="it-IT" sz="2800" dirty="0"/>
              <a:t> </a:t>
            </a:r>
            <a:r>
              <a:rPr lang="it-IT" sz="2800" dirty="0" err="1"/>
              <a:t>outcome</a:t>
            </a:r>
            <a:r>
              <a:rPr lang="it-IT" sz="2800" dirty="0"/>
              <a:t>) a </a:t>
            </a:r>
            <a:r>
              <a:rPr lang="it-IT" sz="2800" dirty="0" err="1"/>
              <a:t>certain</a:t>
            </a:r>
            <a:r>
              <a:rPr lang="it-IT" sz="2800" dirty="0"/>
              <a:t> </a:t>
            </a:r>
            <a:r>
              <a:rPr lang="it-IT" sz="2800" dirty="0" err="1"/>
              <a:t>genotype</a:t>
            </a:r>
            <a:r>
              <a:rPr lang="it-IT" sz="2800" dirty="0"/>
              <a:t>.</a:t>
            </a:r>
          </a:p>
          <a:p>
            <a:pPr marL="0" indent="0" algn="ctr">
              <a:buNone/>
            </a:pPr>
            <a:endParaRPr lang="it-IT" sz="2800" dirty="0"/>
          </a:p>
          <a:p>
            <a:pPr marL="0" indent="0" algn="ctr">
              <a:buNone/>
            </a:pPr>
            <a:r>
              <a:rPr lang="it-IT" sz="2800" dirty="0"/>
              <a:t>The promise of </a:t>
            </a:r>
            <a:r>
              <a:rPr lang="it-IT" sz="2800" dirty="0" err="1"/>
              <a:t>pharmacogenomics</a:t>
            </a:r>
            <a:r>
              <a:rPr lang="it-IT" sz="2800" dirty="0"/>
              <a:t> </a:t>
            </a:r>
            <a:r>
              <a:rPr lang="it-IT" sz="2800" dirty="0" err="1"/>
              <a:t>is</a:t>
            </a:r>
            <a:r>
              <a:rPr lang="it-IT" sz="2800" dirty="0"/>
              <a:t> </a:t>
            </a:r>
            <a:r>
              <a:rPr lang="it-IT" sz="2800" dirty="0" err="1"/>
              <a:t>that</a:t>
            </a:r>
            <a:r>
              <a:rPr lang="it-IT" sz="2800" dirty="0"/>
              <a:t> by </a:t>
            </a:r>
            <a:r>
              <a:rPr lang="it-IT" sz="2800" dirty="0" err="1"/>
              <a:t>knowing</a:t>
            </a:r>
            <a:r>
              <a:rPr lang="it-IT" sz="2800" dirty="0"/>
              <a:t>  the </a:t>
            </a:r>
            <a:r>
              <a:rPr lang="it-IT" sz="2800" dirty="0" err="1"/>
              <a:t>genotype</a:t>
            </a:r>
            <a:r>
              <a:rPr lang="it-IT" sz="2800" dirty="0"/>
              <a:t> in a </a:t>
            </a:r>
            <a:r>
              <a:rPr lang="it-IT" sz="2800" dirty="0" err="1"/>
              <a:t>patient</a:t>
            </a:r>
            <a:r>
              <a:rPr lang="it-IT" sz="2800" dirty="0"/>
              <a:t> </a:t>
            </a:r>
            <a:r>
              <a:rPr lang="it-IT" sz="2800" dirty="0" err="1"/>
              <a:t>it</a:t>
            </a:r>
            <a:r>
              <a:rPr lang="it-IT" sz="2800" dirty="0"/>
              <a:t> </a:t>
            </a:r>
            <a:r>
              <a:rPr lang="it-IT" sz="2800" dirty="0" err="1"/>
              <a:t>will</a:t>
            </a:r>
            <a:r>
              <a:rPr lang="it-IT" sz="2800" dirty="0"/>
              <a:t> be </a:t>
            </a:r>
            <a:r>
              <a:rPr lang="it-IT" sz="2800" dirty="0" err="1"/>
              <a:t>possible</a:t>
            </a:r>
            <a:r>
              <a:rPr lang="it-IT" sz="2800" dirty="0"/>
              <a:t> to </a:t>
            </a:r>
            <a:r>
              <a:rPr lang="it-IT" sz="2800" dirty="0" err="1"/>
              <a:t>predict</a:t>
            </a:r>
            <a:r>
              <a:rPr lang="it-IT" sz="2800" dirty="0"/>
              <a:t> the </a:t>
            </a:r>
            <a:r>
              <a:rPr lang="it-IT" sz="2800" dirty="0" err="1"/>
              <a:t>therapeutic</a:t>
            </a:r>
            <a:r>
              <a:rPr lang="it-IT" sz="2800" dirty="0"/>
              <a:t> </a:t>
            </a:r>
            <a:r>
              <a:rPr lang="it-IT" sz="2800" dirty="0" err="1"/>
              <a:t>outcome</a:t>
            </a:r>
            <a:r>
              <a:rPr lang="it-IT" sz="2800" dirty="0"/>
              <a:t>.</a:t>
            </a:r>
          </a:p>
          <a:p>
            <a:pPr marL="0" indent="0" algn="just">
              <a:buNone/>
            </a:pPr>
            <a:endParaRPr lang="it-IT" dirty="0"/>
          </a:p>
        </p:txBody>
      </p:sp>
    </p:spTree>
    <p:extLst>
      <p:ext uri="{BB962C8B-B14F-4D97-AF65-F5344CB8AC3E}">
        <p14:creationId xmlns:p14="http://schemas.microsoft.com/office/powerpoint/2010/main" val="161033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3"/>
          <p:cNvPicPr>
            <a:picLocks noChangeAspect="1"/>
          </p:cNvPicPr>
          <p:nvPr/>
        </p:nvPicPr>
        <p:blipFill>
          <a:blip r:embed="rId2">
            <a:extLst>
              <a:ext uri="{28A0092B-C50C-407E-A947-70E740481C1C}">
                <a14:useLocalDpi xmlns:a14="http://schemas.microsoft.com/office/drawing/2010/main" val="0"/>
              </a:ext>
            </a:extLst>
          </a:blip>
          <a:srcRect l="4323" t="4395" r="5402" b="23914"/>
          <a:stretch>
            <a:fillRect/>
          </a:stretch>
        </p:blipFill>
        <p:spPr bwMode="auto">
          <a:xfrm>
            <a:off x="1076325" y="1268413"/>
            <a:ext cx="6989763"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p:cNvSpPr>
            <a:spLocks noGrp="1" noChangeArrowheads="1"/>
          </p:cNvSpPr>
          <p:nvPr>
            <p:ph type="title"/>
          </p:nvPr>
        </p:nvSpPr>
        <p:spPr>
          <a:xfrm>
            <a:off x="0" y="1142"/>
            <a:ext cx="9144000" cy="1077218"/>
          </a:xfrm>
        </p:spPr>
        <p:txBody>
          <a:bodyPr>
            <a:spAutoFit/>
          </a:bodyPr>
          <a:lstStyle/>
          <a:p>
            <a:r>
              <a:rPr lang="en-US" altLang="it-IT" sz="3200" b="1" dirty="0"/>
              <a:t>For some diseases the percentage of drug response is still unsatisfactory</a:t>
            </a:r>
          </a:p>
        </p:txBody>
      </p:sp>
      <p:sp>
        <p:nvSpPr>
          <p:cNvPr id="8205" name="CasellaDiTesto 2"/>
          <p:cNvSpPr txBox="1">
            <a:spLocks noChangeArrowheads="1"/>
          </p:cNvSpPr>
          <p:nvPr/>
        </p:nvSpPr>
        <p:spPr bwMode="auto">
          <a:xfrm>
            <a:off x="2362200" y="6478588"/>
            <a:ext cx="6767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it-IT" altLang="it-IT" sz="1800" dirty="0"/>
              <a:t>US </a:t>
            </a:r>
            <a:r>
              <a:rPr lang="it-IT" altLang="it-IT" sz="1800" dirty="0" err="1"/>
              <a:t>Food</a:t>
            </a:r>
            <a:r>
              <a:rPr lang="it-IT" altLang="it-IT" sz="1800" dirty="0"/>
              <a:t> and </a:t>
            </a:r>
            <a:r>
              <a:rPr lang="it-IT" altLang="it-IT" sz="1800" dirty="0" err="1"/>
              <a:t>Drug</a:t>
            </a:r>
            <a:r>
              <a:rPr lang="it-IT" altLang="it-IT" sz="1800" dirty="0"/>
              <a:t> Administration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8E82326-2229-46D7-B82D-0F13508015B7}"/>
              </a:ext>
            </a:extLst>
          </p:cNvPr>
          <p:cNvPicPr>
            <a:picLocks noChangeAspect="1"/>
          </p:cNvPicPr>
          <p:nvPr/>
        </p:nvPicPr>
        <p:blipFill>
          <a:blip r:embed="rId2"/>
          <a:stretch>
            <a:fillRect/>
          </a:stretch>
        </p:blipFill>
        <p:spPr>
          <a:xfrm>
            <a:off x="1333500" y="152400"/>
            <a:ext cx="6477000" cy="4790681"/>
          </a:xfrm>
          <a:prstGeom prst="rect">
            <a:avLst/>
          </a:prstGeom>
        </p:spPr>
      </p:pic>
      <p:sp>
        <p:nvSpPr>
          <p:cNvPr id="6" name="CasellaDiTesto 5">
            <a:extLst>
              <a:ext uri="{FF2B5EF4-FFF2-40B4-BE49-F238E27FC236}">
                <a16:creationId xmlns:a16="http://schemas.microsoft.com/office/drawing/2014/main" id="{B6221AD5-A982-4C5E-8B38-16C82BE244D3}"/>
              </a:ext>
            </a:extLst>
          </p:cNvPr>
          <p:cNvSpPr txBox="1"/>
          <p:nvPr/>
        </p:nvSpPr>
        <p:spPr>
          <a:xfrm>
            <a:off x="0" y="4943081"/>
            <a:ext cx="9144000" cy="1815882"/>
          </a:xfrm>
          <a:prstGeom prst="rect">
            <a:avLst/>
          </a:prstGeom>
          <a:noFill/>
        </p:spPr>
        <p:txBody>
          <a:bodyPr wrap="square">
            <a:spAutoFit/>
          </a:bodyPr>
          <a:lstStyle/>
          <a:p>
            <a:pPr algn="just"/>
            <a:r>
              <a:rPr lang="en-US" sz="1600" dirty="0"/>
              <a:t>Mechanistic chain of pharmacogenetics associations. It may be easiest to identify a pharmacogenetic (PGx) effect on a proximal surrogate, such as the effect of pharmacokinetic pharmacogenetics (PK PGx) on a PK surrogate of drug concentrations. A similar process can be used to test for pharmacodynamic pharmacogenetics (PD PGx) on a PD surrogate of biochemical response. If genetics affects one of these surrogate endophenotypes, it can then be tested for an effect on a clinically relevant treatment outcome in validation studies in preparation for potential clinical translation.</a:t>
            </a:r>
          </a:p>
        </p:txBody>
      </p:sp>
      <p:sp>
        <p:nvSpPr>
          <p:cNvPr id="7" name="CasellaDiTesto 6">
            <a:extLst>
              <a:ext uri="{FF2B5EF4-FFF2-40B4-BE49-F238E27FC236}">
                <a16:creationId xmlns:a16="http://schemas.microsoft.com/office/drawing/2014/main" id="{4F2C6D74-3FAC-4A81-B0F2-46BD5A2EC110}"/>
              </a:ext>
            </a:extLst>
          </p:cNvPr>
          <p:cNvSpPr txBox="1"/>
          <p:nvPr/>
        </p:nvSpPr>
        <p:spPr>
          <a:xfrm>
            <a:off x="4724400" y="6488668"/>
            <a:ext cx="4419600" cy="369332"/>
          </a:xfrm>
          <a:prstGeom prst="rect">
            <a:avLst/>
          </a:prstGeom>
          <a:noFill/>
        </p:spPr>
        <p:txBody>
          <a:bodyPr wrap="square" rtlCol="0">
            <a:spAutoFit/>
          </a:bodyPr>
          <a:lstStyle/>
          <a:p>
            <a:pPr algn="r"/>
            <a:r>
              <a:rPr lang="it-IT" dirty="0" err="1"/>
              <a:t>Hinks</a:t>
            </a:r>
            <a:r>
              <a:rPr lang="it-IT" dirty="0"/>
              <a:t> et al., CPT 2021</a:t>
            </a:r>
          </a:p>
        </p:txBody>
      </p:sp>
    </p:spTree>
    <p:extLst>
      <p:ext uri="{BB962C8B-B14F-4D97-AF65-F5344CB8AC3E}">
        <p14:creationId xmlns:p14="http://schemas.microsoft.com/office/powerpoint/2010/main" val="143654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8586C38-7F5A-49F3-A51F-7BB92B79BE4F}"/>
              </a:ext>
            </a:extLst>
          </p:cNvPr>
          <p:cNvPicPr>
            <a:picLocks noChangeAspect="1"/>
          </p:cNvPicPr>
          <p:nvPr/>
        </p:nvPicPr>
        <p:blipFill rotWithShape="1">
          <a:blip r:embed="rId2"/>
          <a:srcRect b="19663"/>
          <a:stretch/>
        </p:blipFill>
        <p:spPr>
          <a:xfrm>
            <a:off x="6248400" y="304800"/>
            <a:ext cx="2789408" cy="5934663"/>
          </a:xfrm>
          <a:prstGeom prst="rect">
            <a:avLst/>
          </a:prstGeom>
        </p:spPr>
      </p:pic>
      <p:sp>
        <p:nvSpPr>
          <p:cNvPr id="7" name="CasellaDiTesto 6">
            <a:extLst>
              <a:ext uri="{FF2B5EF4-FFF2-40B4-BE49-F238E27FC236}">
                <a16:creationId xmlns:a16="http://schemas.microsoft.com/office/drawing/2014/main" id="{C96EAB8A-3DD1-4C4C-BC72-38BDA2D8EE1E}"/>
              </a:ext>
            </a:extLst>
          </p:cNvPr>
          <p:cNvSpPr txBox="1"/>
          <p:nvPr/>
        </p:nvSpPr>
        <p:spPr>
          <a:xfrm>
            <a:off x="0" y="990600"/>
            <a:ext cx="6248400" cy="4247317"/>
          </a:xfrm>
          <a:prstGeom prst="rect">
            <a:avLst/>
          </a:prstGeom>
          <a:noFill/>
        </p:spPr>
        <p:txBody>
          <a:bodyPr wrap="square">
            <a:spAutoFit/>
          </a:bodyPr>
          <a:lstStyle/>
          <a:p>
            <a:pPr algn="just"/>
            <a:r>
              <a:rPr lang="en-US" dirty="0"/>
              <a:t>Examples of visual representations for different types of data acquired during a PGx association study. Continuous phenotype data such as for drug clearance are often summarized in box plots by patient genotype. Ordinal and dichotomous phenotype data are often represented by proportions of patients by genotype in histograms. Time‐to‐event data are plotted by genotype in Kaplan‐Meier plots which summarize the proportions of patients at risk for an event at a given timepoint after study enrollment. Genome‐wide association study data are generally represented in a Manhattan plot, which plots the chromosomal location of SNP variation along the x‐axis and the −log(P value) for each SNP along the y‐axis. GWAS, genome‐wide association study; PGx, pharmacogenetics; SNP, single‐nucleotide polymorphism.. </a:t>
            </a:r>
          </a:p>
        </p:txBody>
      </p:sp>
      <p:sp>
        <p:nvSpPr>
          <p:cNvPr id="8" name="CasellaDiTesto 7">
            <a:extLst>
              <a:ext uri="{FF2B5EF4-FFF2-40B4-BE49-F238E27FC236}">
                <a16:creationId xmlns:a16="http://schemas.microsoft.com/office/drawing/2014/main" id="{9BB99A86-9136-4F17-8D44-C91F7A342309}"/>
              </a:ext>
            </a:extLst>
          </p:cNvPr>
          <p:cNvSpPr txBox="1"/>
          <p:nvPr/>
        </p:nvSpPr>
        <p:spPr>
          <a:xfrm>
            <a:off x="4724400" y="6488668"/>
            <a:ext cx="4419600" cy="369332"/>
          </a:xfrm>
          <a:prstGeom prst="rect">
            <a:avLst/>
          </a:prstGeom>
          <a:noFill/>
        </p:spPr>
        <p:txBody>
          <a:bodyPr wrap="square" rtlCol="0">
            <a:spAutoFit/>
          </a:bodyPr>
          <a:lstStyle/>
          <a:p>
            <a:pPr algn="r"/>
            <a:r>
              <a:rPr lang="it-IT" dirty="0" err="1"/>
              <a:t>Hinks</a:t>
            </a:r>
            <a:r>
              <a:rPr lang="it-IT" dirty="0"/>
              <a:t> et al., CPT 2021</a:t>
            </a:r>
          </a:p>
        </p:txBody>
      </p:sp>
    </p:spTree>
    <p:extLst>
      <p:ext uri="{BB962C8B-B14F-4D97-AF65-F5344CB8AC3E}">
        <p14:creationId xmlns:p14="http://schemas.microsoft.com/office/powerpoint/2010/main" val="260093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2700"/>
            <a:ext cx="9144000" cy="1022350"/>
          </a:xfrm>
        </p:spPr>
        <p:txBody>
          <a:bodyPr/>
          <a:lstStyle/>
          <a:p>
            <a:r>
              <a:rPr lang="en-US" altLang="it-IT" sz="3200" b="1" dirty="0" err="1"/>
              <a:t>Interindividual</a:t>
            </a:r>
            <a:r>
              <a:rPr lang="en-US" altLang="it-IT" sz="3200" b="1" dirty="0"/>
              <a:t> variability in drug response</a:t>
            </a:r>
          </a:p>
        </p:txBody>
      </p:sp>
      <p:pic>
        <p:nvPicPr>
          <p:cNvPr id="5" name="Picture 1" descr="C:\Documents and Settings\gstocco\Local Settings\Temporary Internet Files\Content.IE5\46WKGM75\MC9002152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152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3068014">
            <a:off x="1235075" y="2149475"/>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TextBox 6"/>
          <p:cNvSpPr txBox="1">
            <a:spLocks noChangeArrowheads="1"/>
          </p:cNvSpPr>
          <p:nvPr/>
        </p:nvSpPr>
        <p:spPr bwMode="auto">
          <a:xfrm>
            <a:off x="6438900" y="1390650"/>
            <a:ext cx="2362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b="1" dirty="0">
                <a:solidFill>
                  <a:srgbClr val="000000"/>
                </a:solidFill>
              </a:rPr>
              <a:t>Treatment outcome</a:t>
            </a:r>
          </a:p>
          <a:p>
            <a:pPr algn="ctr">
              <a:spcBef>
                <a:spcPct val="0"/>
              </a:spcBef>
              <a:buFontTx/>
              <a:buNone/>
            </a:pPr>
            <a:r>
              <a:rPr lang="en-US" altLang="it-IT" sz="2800" b="1" dirty="0">
                <a:solidFill>
                  <a:srgbClr val="000000"/>
                </a:solidFill>
              </a:rPr>
              <a:t>(same dose)</a:t>
            </a:r>
          </a:p>
          <a:p>
            <a:pPr algn="ctr">
              <a:spcBef>
                <a:spcPct val="0"/>
              </a:spcBef>
              <a:buFontTx/>
              <a:buNone/>
            </a:pPr>
            <a:endParaRPr lang="en-US" altLang="it-IT" dirty="0">
              <a:solidFill>
                <a:srgbClr val="000000"/>
              </a:solidFill>
            </a:endParaRPr>
          </a:p>
          <a:p>
            <a:pPr algn="ctr">
              <a:spcBef>
                <a:spcPct val="0"/>
              </a:spcBef>
              <a:buFontTx/>
              <a:buNone/>
            </a:pPr>
            <a:r>
              <a:rPr lang="en-US" altLang="it-IT" dirty="0">
                <a:solidFill>
                  <a:srgbClr val="00B050"/>
                </a:solidFill>
              </a:rPr>
              <a:t>Response</a:t>
            </a:r>
          </a:p>
          <a:p>
            <a:pPr algn="ctr">
              <a:spcBef>
                <a:spcPct val="0"/>
              </a:spcBef>
              <a:buFontTx/>
              <a:buNone/>
            </a:pPr>
            <a:endParaRPr lang="en-US" altLang="it-IT" dirty="0">
              <a:solidFill>
                <a:srgbClr val="000000"/>
              </a:solidFill>
            </a:endParaRPr>
          </a:p>
          <a:p>
            <a:pPr algn="ctr">
              <a:spcBef>
                <a:spcPct val="0"/>
              </a:spcBef>
              <a:buFontTx/>
              <a:buNone/>
            </a:pPr>
            <a:r>
              <a:rPr lang="en-US" altLang="it-IT" dirty="0">
                <a:solidFill>
                  <a:srgbClr val="00B0F0"/>
                </a:solidFill>
              </a:rPr>
              <a:t>No effect</a:t>
            </a:r>
          </a:p>
          <a:p>
            <a:pPr algn="ctr">
              <a:spcBef>
                <a:spcPct val="0"/>
              </a:spcBef>
              <a:buFontTx/>
              <a:buNone/>
            </a:pPr>
            <a:endParaRPr lang="en-US" altLang="it-IT" dirty="0">
              <a:solidFill>
                <a:srgbClr val="000000"/>
              </a:solidFill>
            </a:endParaRPr>
          </a:p>
          <a:p>
            <a:pPr algn="ctr">
              <a:spcBef>
                <a:spcPct val="0"/>
              </a:spcBef>
              <a:buFontTx/>
              <a:buNone/>
            </a:pPr>
            <a:r>
              <a:rPr lang="en-US" altLang="it-IT" dirty="0">
                <a:solidFill>
                  <a:srgbClr val="7030A0"/>
                </a:solidFill>
              </a:rPr>
              <a:t>Adverse effect</a:t>
            </a:r>
          </a:p>
        </p:txBody>
      </p:sp>
      <p:sp>
        <p:nvSpPr>
          <p:cNvPr id="8" name="Rectangle 7"/>
          <p:cNvSpPr>
            <a:spLocks noChangeArrowheads="1"/>
          </p:cNvSpPr>
          <p:nvPr/>
        </p:nvSpPr>
        <p:spPr bwMode="auto">
          <a:xfrm>
            <a:off x="1600200" y="2286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18" name="Rectangle 17"/>
          <p:cNvSpPr>
            <a:spLocks noChangeArrowheads="1"/>
          </p:cNvSpPr>
          <p:nvPr/>
        </p:nvSpPr>
        <p:spPr bwMode="auto">
          <a:xfrm>
            <a:off x="2057400" y="22098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19" name="Rectangle 18"/>
          <p:cNvSpPr>
            <a:spLocks noChangeArrowheads="1"/>
          </p:cNvSpPr>
          <p:nvPr/>
        </p:nvSpPr>
        <p:spPr bwMode="auto">
          <a:xfrm>
            <a:off x="2590800" y="1981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0" name="Rectangle 19"/>
          <p:cNvSpPr>
            <a:spLocks noChangeArrowheads="1"/>
          </p:cNvSpPr>
          <p:nvPr/>
        </p:nvSpPr>
        <p:spPr bwMode="auto">
          <a:xfrm>
            <a:off x="3352800" y="2133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1" name="Rectangle 20"/>
          <p:cNvSpPr>
            <a:spLocks noChangeArrowheads="1"/>
          </p:cNvSpPr>
          <p:nvPr/>
        </p:nvSpPr>
        <p:spPr bwMode="auto">
          <a:xfrm>
            <a:off x="1600200" y="3276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2" name="Rectangle 21"/>
          <p:cNvSpPr>
            <a:spLocks noChangeArrowheads="1"/>
          </p:cNvSpPr>
          <p:nvPr/>
        </p:nvSpPr>
        <p:spPr bwMode="auto">
          <a:xfrm>
            <a:off x="2362200" y="3048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3" name="Rectangle 22"/>
          <p:cNvSpPr>
            <a:spLocks noChangeArrowheads="1"/>
          </p:cNvSpPr>
          <p:nvPr/>
        </p:nvSpPr>
        <p:spPr bwMode="auto">
          <a:xfrm>
            <a:off x="2514600" y="4191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4" name="Rectangle 23"/>
          <p:cNvSpPr>
            <a:spLocks noChangeArrowheads="1"/>
          </p:cNvSpPr>
          <p:nvPr/>
        </p:nvSpPr>
        <p:spPr bwMode="auto">
          <a:xfrm>
            <a:off x="3886200" y="3276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5" name="Rectangle 24"/>
          <p:cNvSpPr>
            <a:spLocks noChangeArrowheads="1"/>
          </p:cNvSpPr>
          <p:nvPr/>
        </p:nvSpPr>
        <p:spPr bwMode="auto">
          <a:xfrm>
            <a:off x="3352800" y="3048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6" name="Rectangle 25"/>
          <p:cNvSpPr>
            <a:spLocks noChangeArrowheads="1"/>
          </p:cNvSpPr>
          <p:nvPr/>
        </p:nvSpPr>
        <p:spPr bwMode="auto">
          <a:xfrm>
            <a:off x="2057400" y="4343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7" name="Rectangle 26"/>
          <p:cNvSpPr>
            <a:spLocks noChangeArrowheads="1"/>
          </p:cNvSpPr>
          <p:nvPr/>
        </p:nvSpPr>
        <p:spPr bwMode="auto">
          <a:xfrm>
            <a:off x="3124200" y="3810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8" name="Rectangle 27"/>
          <p:cNvSpPr>
            <a:spLocks noChangeArrowheads="1"/>
          </p:cNvSpPr>
          <p:nvPr/>
        </p:nvSpPr>
        <p:spPr bwMode="auto">
          <a:xfrm>
            <a:off x="3657600" y="4267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29" name="Rectangle 28"/>
          <p:cNvSpPr>
            <a:spLocks noChangeArrowheads="1"/>
          </p:cNvSpPr>
          <p:nvPr/>
        </p:nvSpPr>
        <p:spPr bwMode="auto">
          <a:xfrm>
            <a:off x="2895600" y="3124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0" name="Rectangle 29"/>
          <p:cNvSpPr>
            <a:spLocks noChangeArrowheads="1"/>
          </p:cNvSpPr>
          <p:nvPr/>
        </p:nvSpPr>
        <p:spPr bwMode="auto">
          <a:xfrm>
            <a:off x="4572000" y="3124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1" name="Rectangle 30"/>
          <p:cNvSpPr>
            <a:spLocks noChangeArrowheads="1"/>
          </p:cNvSpPr>
          <p:nvPr/>
        </p:nvSpPr>
        <p:spPr bwMode="auto">
          <a:xfrm>
            <a:off x="4572000" y="41148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2" name="Rectangle 31"/>
          <p:cNvSpPr>
            <a:spLocks noChangeArrowheads="1"/>
          </p:cNvSpPr>
          <p:nvPr/>
        </p:nvSpPr>
        <p:spPr bwMode="auto">
          <a:xfrm>
            <a:off x="3200400" y="4724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3" name="Rectangle 32"/>
          <p:cNvSpPr>
            <a:spLocks noChangeArrowheads="1"/>
          </p:cNvSpPr>
          <p:nvPr/>
        </p:nvSpPr>
        <p:spPr bwMode="auto">
          <a:xfrm>
            <a:off x="4038600" y="4724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4" name="Rectangle 33"/>
          <p:cNvSpPr>
            <a:spLocks noChangeArrowheads="1"/>
          </p:cNvSpPr>
          <p:nvPr/>
        </p:nvSpPr>
        <p:spPr bwMode="auto">
          <a:xfrm>
            <a:off x="4267200" y="51054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5" name="Rectangle 34"/>
          <p:cNvSpPr>
            <a:spLocks noChangeArrowheads="1"/>
          </p:cNvSpPr>
          <p:nvPr/>
        </p:nvSpPr>
        <p:spPr bwMode="auto">
          <a:xfrm>
            <a:off x="3581400" y="5334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6" name="Rectangle 35"/>
          <p:cNvSpPr>
            <a:spLocks noChangeArrowheads="1"/>
          </p:cNvSpPr>
          <p:nvPr/>
        </p:nvSpPr>
        <p:spPr bwMode="auto">
          <a:xfrm>
            <a:off x="1447800" y="41148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7" name="Rectangle 36"/>
          <p:cNvSpPr>
            <a:spLocks noChangeArrowheads="1"/>
          </p:cNvSpPr>
          <p:nvPr/>
        </p:nvSpPr>
        <p:spPr bwMode="auto">
          <a:xfrm>
            <a:off x="3962400" y="22860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8" name="Rectangle 37"/>
          <p:cNvSpPr>
            <a:spLocks noChangeArrowheads="1"/>
          </p:cNvSpPr>
          <p:nvPr/>
        </p:nvSpPr>
        <p:spPr bwMode="auto">
          <a:xfrm>
            <a:off x="4572000" y="2362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39" name="Rectangle 38"/>
          <p:cNvSpPr>
            <a:spLocks noChangeArrowheads="1"/>
          </p:cNvSpPr>
          <p:nvPr/>
        </p:nvSpPr>
        <p:spPr bwMode="auto">
          <a:xfrm>
            <a:off x="2438400" y="51816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
        <p:nvSpPr>
          <p:cNvPr id="40" name="Rectangle 39"/>
          <p:cNvSpPr>
            <a:spLocks noChangeArrowheads="1"/>
          </p:cNvSpPr>
          <p:nvPr/>
        </p:nvSpPr>
        <p:spPr bwMode="auto">
          <a:xfrm>
            <a:off x="1600200" y="502920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6000">
                <a:solidFill>
                  <a:srgbClr val="000000"/>
                </a:solidFill>
                <a:latin typeface="Arial" panose="020B0604020202020204" pitchFamily="34" charset="0"/>
                <a:sym typeface="Webdings" panose="05030102010509060703" pitchFamily="18" charset="2"/>
              </a:rPr>
              <a:t></a:t>
            </a:r>
            <a:endParaRPr lang="en-US" altLang="it-IT" sz="60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mph" presetSubtype="7" nodeType="clickEffect">
                                  <p:stCondLst>
                                    <p:cond delay="0"/>
                                  </p:stCondLst>
                                  <p:endCondLst>
                                    <p:cond evt="onNext" delay="0">
                                      <p:tgtEl>
                                        <p:sldTgt/>
                                      </p:tgtEl>
                                    </p:cond>
                                  </p:endCondLst>
                                  <p:childTnLst>
                                    <p:set>
                                      <p:cBhvr override="childStyle">
                                        <p:cTn id="26" dur="indefinite"/>
                                        <p:tgtEl>
                                          <p:spTgt spid="7">
                                            <p:txEl>
                                              <p:pRg st="3" end="3"/>
                                            </p:txEl>
                                          </p:spTgt>
                                        </p:tgtEl>
                                        <p:attrNameLst>
                                          <p:attrName>style.fontStyle</p:attrName>
                                        </p:attrNameLst>
                                      </p:cBhvr>
                                      <p:to>
                                        <p:strVal val="italic"/>
                                      </p:to>
                                    </p:set>
                                    <p:set>
                                      <p:cBhvr override="childStyle">
                                        <p:cTn id="27" dur="indefinite"/>
                                        <p:tgtEl>
                                          <p:spTgt spid="7">
                                            <p:txEl>
                                              <p:pRg st="3" end="3"/>
                                            </p:txEl>
                                          </p:spTgt>
                                        </p:tgtEl>
                                        <p:attrNameLst>
                                          <p:attrName>style.fontWeight</p:attrName>
                                        </p:attrNameLst>
                                      </p:cBhvr>
                                      <p:to>
                                        <p:strVal val="bold"/>
                                      </p:to>
                                    </p:set>
                                    <p:set>
                                      <p:cBhvr override="childStyle">
                                        <p:cTn id="28" dur="indefinite"/>
                                        <p:tgtEl>
                                          <p:spTgt spid="7">
                                            <p:txEl>
                                              <p:pRg st="3" end="3"/>
                                            </p:txEl>
                                          </p:spTgt>
                                        </p:tgtEl>
                                        <p:attrNameLst>
                                          <p:attrName>style.textDecorationUnderline</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500" fill="hold"/>
                                        <p:tgtEl>
                                          <p:spTgt spid="18"/>
                                        </p:tgtEl>
                                        <p:attrNameLst>
                                          <p:attrName>style.color</p:attrName>
                                        </p:attrNameLst>
                                      </p:cBhvr>
                                      <p:to>
                                        <a:srgbClr val="07C93A"/>
                                      </p:to>
                                    </p:animClr>
                                  </p:childTnLst>
                                </p:cTn>
                              </p:par>
                              <p:par>
                                <p:cTn id="31" presetID="3" presetClass="emph" presetSubtype="2" fill="hold" grpId="0" nodeType="withEffect">
                                  <p:stCondLst>
                                    <p:cond delay="0"/>
                                  </p:stCondLst>
                                  <p:childTnLst>
                                    <p:animClr clrSpc="rgb" dir="cw">
                                      <p:cBhvr override="childStyle">
                                        <p:cTn id="32" dur="500" fill="hold"/>
                                        <p:tgtEl>
                                          <p:spTgt spid="19"/>
                                        </p:tgtEl>
                                        <p:attrNameLst>
                                          <p:attrName>style.color</p:attrName>
                                        </p:attrNameLst>
                                      </p:cBhvr>
                                      <p:to>
                                        <a:srgbClr val="07C93A"/>
                                      </p:to>
                                    </p:animClr>
                                  </p:childTnLst>
                                </p:cTn>
                              </p:par>
                              <p:par>
                                <p:cTn id="33" presetID="3" presetClass="emph" presetSubtype="2" fill="hold" grpId="0" nodeType="withEffect">
                                  <p:stCondLst>
                                    <p:cond delay="0"/>
                                  </p:stCondLst>
                                  <p:childTnLst>
                                    <p:animClr clrSpc="rgb" dir="cw">
                                      <p:cBhvr override="childStyle">
                                        <p:cTn id="34" dur="500" fill="hold"/>
                                        <p:tgtEl>
                                          <p:spTgt spid="20"/>
                                        </p:tgtEl>
                                        <p:attrNameLst>
                                          <p:attrName>style.color</p:attrName>
                                        </p:attrNameLst>
                                      </p:cBhvr>
                                      <p:to>
                                        <a:srgbClr val="07C93A"/>
                                      </p:to>
                                    </p:animClr>
                                  </p:childTnLst>
                                </p:cTn>
                              </p:par>
                              <p:par>
                                <p:cTn id="35" presetID="3" presetClass="emph" presetSubtype="2" fill="hold" grpId="0" nodeType="withEffect">
                                  <p:stCondLst>
                                    <p:cond delay="0"/>
                                  </p:stCondLst>
                                  <p:childTnLst>
                                    <p:animClr clrSpc="rgb" dir="cw">
                                      <p:cBhvr override="childStyle">
                                        <p:cTn id="36" dur="500" fill="hold"/>
                                        <p:tgtEl>
                                          <p:spTgt spid="22"/>
                                        </p:tgtEl>
                                        <p:attrNameLst>
                                          <p:attrName>style.color</p:attrName>
                                        </p:attrNameLst>
                                      </p:cBhvr>
                                      <p:to>
                                        <a:srgbClr val="07C93A"/>
                                      </p:to>
                                    </p:animClr>
                                  </p:childTnLst>
                                </p:cTn>
                              </p:par>
                              <p:par>
                                <p:cTn id="37" presetID="3" presetClass="emph" presetSubtype="2" fill="hold" grpId="0" nodeType="withEffect">
                                  <p:stCondLst>
                                    <p:cond delay="0"/>
                                  </p:stCondLst>
                                  <p:childTnLst>
                                    <p:animClr clrSpc="rgb" dir="cw">
                                      <p:cBhvr override="childStyle">
                                        <p:cTn id="38" dur="500" fill="hold"/>
                                        <p:tgtEl>
                                          <p:spTgt spid="23"/>
                                        </p:tgtEl>
                                        <p:attrNameLst>
                                          <p:attrName>style.color</p:attrName>
                                        </p:attrNameLst>
                                      </p:cBhvr>
                                      <p:to>
                                        <a:srgbClr val="07C93A"/>
                                      </p:to>
                                    </p:animClr>
                                  </p:childTnLst>
                                </p:cTn>
                              </p:par>
                              <p:par>
                                <p:cTn id="39" presetID="3" presetClass="emph" presetSubtype="2" fill="hold" grpId="0" nodeType="withEffect">
                                  <p:stCondLst>
                                    <p:cond delay="0"/>
                                  </p:stCondLst>
                                  <p:childTnLst>
                                    <p:animClr clrSpc="rgb" dir="cw">
                                      <p:cBhvr override="childStyle">
                                        <p:cTn id="40" dur="500" fill="hold"/>
                                        <p:tgtEl>
                                          <p:spTgt spid="24"/>
                                        </p:tgtEl>
                                        <p:attrNameLst>
                                          <p:attrName>style.color</p:attrName>
                                        </p:attrNameLst>
                                      </p:cBhvr>
                                      <p:to>
                                        <a:srgbClr val="07C93A"/>
                                      </p:to>
                                    </p:animClr>
                                  </p:childTnLst>
                                </p:cTn>
                              </p:par>
                              <p:par>
                                <p:cTn id="41" presetID="3" presetClass="emph" presetSubtype="2" fill="hold" grpId="0" nodeType="withEffect">
                                  <p:stCondLst>
                                    <p:cond delay="0"/>
                                  </p:stCondLst>
                                  <p:childTnLst>
                                    <p:animClr clrSpc="rgb" dir="cw">
                                      <p:cBhvr override="childStyle">
                                        <p:cTn id="42" dur="500" fill="hold"/>
                                        <p:tgtEl>
                                          <p:spTgt spid="25"/>
                                        </p:tgtEl>
                                        <p:attrNameLst>
                                          <p:attrName>style.color</p:attrName>
                                        </p:attrNameLst>
                                      </p:cBhvr>
                                      <p:to>
                                        <a:srgbClr val="07C93A"/>
                                      </p:to>
                                    </p:animClr>
                                  </p:childTnLst>
                                </p:cTn>
                              </p:par>
                              <p:par>
                                <p:cTn id="43" presetID="3" presetClass="emph" presetSubtype="2" fill="hold" grpId="0" nodeType="withEffect">
                                  <p:stCondLst>
                                    <p:cond delay="0"/>
                                  </p:stCondLst>
                                  <p:childTnLst>
                                    <p:animClr clrSpc="rgb" dir="cw">
                                      <p:cBhvr override="childStyle">
                                        <p:cTn id="44" dur="500" fill="hold"/>
                                        <p:tgtEl>
                                          <p:spTgt spid="26"/>
                                        </p:tgtEl>
                                        <p:attrNameLst>
                                          <p:attrName>style.color</p:attrName>
                                        </p:attrNameLst>
                                      </p:cBhvr>
                                      <p:to>
                                        <a:srgbClr val="07C93A"/>
                                      </p:to>
                                    </p:animClr>
                                  </p:childTnLst>
                                </p:cTn>
                              </p:par>
                              <p:par>
                                <p:cTn id="45" presetID="3" presetClass="emph" presetSubtype="2" fill="hold" grpId="0" nodeType="withEffect">
                                  <p:stCondLst>
                                    <p:cond delay="0"/>
                                  </p:stCondLst>
                                  <p:childTnLst>
                                    <p:animClr clrSpc="rgb" dir="cw">
                                      <p:cBhvr override="childStyle">
                                        <p:cTn id="46" dur="500" fill="hold"/>
                                        <p:tgtEl>
                                          <p:spTgt spid="28"/>
                                        </p:tgtEl>
                                        <p:attrNameLst>
                                          <p:attrName>style.color</p:attrName>
                                        </p:attrNameLst>
                                      </p:cBhvr>
                                      <p:to>
                                        <a:srgbClr val="07C93A"/>
                                      </p:to>
                                    </p:animClr>
                                  </p:childTnLst>
                                </p:cTn>
                              </p:par>
                              <p:par>
                                <p:cTn id="47" presetID="3" presetClass="emph" presetSubtype="2" fill="hold" grpId="0" nodeType="withEffect">
                                  <p:stCondLst>
                                    <p:cond delay="0"/>
                                  </p:stCondLst>
                                  <p:childTnLst>
                                    <p:animClr clrSpc="rgb" dir="cw">
                                      <p:cBhvr override="childStyle">
                                        <p:cTn id="48" dur="500" fill="hold"/>
                                        <p:tgtEl>
                                          <p:spTgt spid="29"/>
                                        </p:tgtEl>
                                        <p:attrNameLst>
                                          <p:attrName>style.color</p:attrName>
                                        </p:attrNameLst>
                                      </p:cBhvr>
                                      <p:to>
                                        <a:srgbClr val="07C93A"/>
                                      </p:to>
                                    </p:animClr>
                                  </p:childTnLst>
                                </p:cTn>
                              </p:par>
                              <p:par>
                                <p:cTn id="49" presetID="3" presetClass="emph" presetSubtype="2" fill="hold" grpId="0" nodeType="withEffect">
                                  <p:stCondLst>
                                    <p:cond delay="0"/>
                                  </p:stCondLst>
                                  <p:childTnLst>
                                    <p:animClr clrSpc="rgb" dir="cw">
                                      <p:cBhvr override="childStyle">
                                        <p:cTn id="50" dur="500" fill="hold"/>
                                        <p:tgtEl>
                                          <p:spTgt spid="30"/>
                                        </p:tgtEl>
                                        <p:attrNameLst>
                                          <p:attrName>style.color</p:attrName>
                                        </p:attrNameLst>
                                      </p:cBhvr>
                                      <p:to>
                                        <a:srgbClr val="07C93A"/>
                                      </p:to>
                                    </p:animClr>
                                  </p:childTnLst>
                                </p:cTn>
                              </p:par>
                              <p:par>
                                <p:cTn id="51" presetID="3" presetClass="emph" presetSubtype="2" fill="hold" grpId="0" nodeType="withEffect">
                                  <p:stCondLst>
                                    <p:cond delay="0"/>
                                  </p:stCondLst>
                                  <p:childTnLst>
                                    <p:animClr clrSpc="rgb" dir="cw">
                                      <p:cBhvr override="childStyle">
                                        <p:cTn id="52" dur="500" fill="hold"/>
                                        <p:tgtEl>
                                          <p:spTgt spid="31"/>
                                        </p:tgtEl>
                                        <p:attrNameLst>
                                          <p:attrName>style.color</p:attrName>
                                        </p:attrNameLst>
                                      </p:cBhvr>
                                      <p:to>
                                        <a:srgbClr val="07C93A"/>
                                      </p:to>
                                    </p:animClr>
                                  </p:childTnLst>
                                </p:cTn>
                              </p:par>
                              <p:par>
                                <p:cTn id="53" presetID="3" presetClass="emph" presetSubtype="2" fill="hold" grpId="0" nodeType="withEffect">
                                  <p:stCondLst>
                                    <p:cond delay="0"/>
                                  </p:stCondLst>
                                  <p:childTnLst>
                                    <p:animClr clrSpc="rgb" dir="cw">
                                      <p:cBhvr override="childStyle">
                                        <p:cTn id="54" dur="500" fill="hold"/>
                                        <p:tgtEl>
                                          <p:spTgt spid="32"/>
                                        </p:tgtEl>
                                        <p:attrNameLst>
                                          <p:attrName>style.color</p:attrName>
                                        </p:attrNameLst>
                                      </p:cBhvr>
                                      <p:to>
                                        <a:srgbClr val="07C93A"/>
                                      </p:to>
                                    </p:animClr>
                                  </p:childTnLst>
                                </p:cTn>
                              </p:par>
                              <p:par>
                                <p:cTn id="55" presetID="3" presetClass="emph" presetSubtype="2" fill="hold" grpId="0" nodeType="withEffect">
                                  <p:stCondLst>
                                    <p:cond delay="0"/>
                                  </p:stCondLst>
                                  <p:childTnLst>
                                    <p:animClr clrSpc="rgb" dir="cw">
                                      <p:cBhvr override="childStyle">
                                        <p:cTn id="56" dur="500" fill="hold"/>
                                        <p:tgtEl>
                                          <p:spTgt spid="33"/>
                                        </p:tgtEl>
                                        <p:attrNameLst>
                                          <p:attrName>style.color</p:attrName>
                                        </p:attrNameLst>
                                      </p:cBhvr>
                                      <p:to>
                                        <a:srgbClr val="07C93A"/>
                                      </p:to>
                                    </p:animClr>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mph" presetSubtype="7" nodeType="clickEffect">
                                  <p:stCondLst>
                                    <p:cond delay="0"/>
                                  </p:stCondLst>
                                  <p:endCondLst>
                                    <p:cond evt="onNext" delay="0">
                                      <p:tgtEl>
                                        <p:sldTgt/>
                                      </p:tgtEl>
                                    </p:cond>
                                  </p:endCondLst>
                                  <p:childTnLst>
                                    <p:set>
                                      <p:cBhvr override="childStyle">
                                        <p:cTn id="60" dur="indefinite"/>
                                        <p:tgtEl>
                                          <p:spTgt spid="7">
                                            <p:txEl>
                                              <p:pRg st="5" end="5"/>
                                            </p:txEl>
                                          </p:spTgt>
                                        </p:tgtEl>
                                        <p:attrNameLst>
                                          <p:attrName>style.fontStyle</p:attrName>
                                        </p:attrNameLst>
                                      </p:cBhvr>
                                      <p:to>
                                        <p:strVal val="italic"/>
                                      </p:to>
                                    </p:set>
                                    <p:set>
                                      <p:cBhvr override="childStyle">
                                        <p:cTn id="61" dur="indefinite"/>
                                        <p:tgtEl>
                                          <p:spTgt spid="7">
                                            <p:txEl>
                                              <p:pRg st="5" end="5"/>
                                            </p:txEl>
                                          </p:spTgt>
                                        </p:tgtEl>
                                        <p:attrNameLst>
                                          <p:attrName>style.fontWeight</p:attrName>
                                        </p:attrNameLst>
                                      </p:cBhvr>
                                      <p:to>
                                        <p:strVal val="bold"/>
                                      </p:to>
                                    </p:set>
                                    <p:set>
                                      <p:cBhvr override="childStyle">
                                        <p:cTn id="62" dur="indefinite"/>
                                        <p:tgtEl>
                                          <p:spTgt spid="7">
                                            <p:txEl>
                                              <p:pRg st="5" end="5"/>
                                            </p:txEl>
                                          </p:spTgt>
                                        </p:tgtEl>
                                        <p:attrNameLst>
                                          <p:attrName>style.textDecorationUnderline</p:attrName>
                                        </p:attrNameLst>
                                      </p:cBhvr>
                                      <p:to>
                                        <p:strVal val="true"/>
                                      </p:to>
                                    </p:set>
                                  </p:childTnLst>
                                </p:cTn>
                              </p:par>
                              <p:par>
                                <p:cTn id="63" presetID="3" presetClass="emph" presetSubtype="2" fill="hold" grpId="0" nodeType="withEffect">
                                  <p:stCondLst>
                                    <p:cond delay="0"/>
                                  </p:stCondLst>
                                  <p:childTnLst>
                                    <p:animClr clrSpc="rgb" dir="cw">
                                      <p:cBhvr override="childStyle">
                                        <p:cTn id="64" dur="500" fill="hold"/>
                                        <p:tgtEl>
                                          <p:spTgt spid="34"/>
                                        </p:tgtEl>
                                        <p:attrNameLst>
                                          <p:attrName>style.color</p:attrName>
                                        </p:attrNameLst>
                                      </p:cBhvr>
                                      <p:to>
                                        <a:srgbClr val="00CCFF"/>
                                      </p:to>
                                    </p:animClr>
                                  </p:childTnLst>
                                </p:cTn>
                              </p:par>
                              <p:par>
                                <p:cTn id="65" presetID="3" presetClass="emph" presetSubtype="2" fill="hold" grpId="0" nodeType="withEffect">
                                  <p:stCondLst>
                                    <p:cond delay="0"/>
                                  </p:stCondLst>
                                  <p:childTnLst>
                                    <p:animClr clrSpc="rgb" dir="cw">
                                      <p:cBhvr override="childStyle">
                                        <p:cTn id="66" dur="500" fill="hold"/>
                                        <p:tgtEl>
                                          <p:spTgt spid="35"/>
                                        </p:tgtEl>
                                        <p:attrNameLst>
                                          <p:attrName>style.color</p:attrName>
                                        </p:attrNameLst>
                                      </p:cBhvr>
                                      <p:to>
                                        <a:srgbClr val="00CCFF"/>
                                      </p:to>
                                    </p:animClr>
                                  </p:childTnLst>
                                </p:cTn>
                              </p:par>
                              <p:par>
                                <p:cTn id="67" presetID="3" presetClass="emph" presetSubtype="2" fill="hold" grpId="0" nodeType="withEffect">
                                  <p:stCondLst>
                                    <p:cond delay="0"/>
                                  </p:stCondLst>
                                  <p:childTnLst>
                                    <p:animClr clrSpc="rgb" dir="cw">
                                      <p:cBhvr override="childStyle">
                                        <p:cTn id="68" dur="500" fill="hold"/>
                                        <p:tgtEl>
                                          <p:spTgt spid="37"/>
                                        </p:tgtEl>
                                        <p:attrNameLst>
                                          <p:attrName>style.color</p:attrName>
                                        </p:attrNameLst>
                                      </p:cBhvr>
                                      <p:to>
                                        <a:srgbClr val="00CCFF"/>
                                      </p:to>
                                    </p:animClr>
                                  </p:childTnLst>
                                </p:cTn>
                              </p:par>
                              <p:par>
                                <p:cTn id="69" presetID="3" presetClass="emph" presetSubtype="2" fill="hold" grpId="0" nodeType="withEffect">
                                  <p:stCondLst>
                                    <p:cond delay="0"/>
                                  </p:stCondLst>
                                  <p:childTnLst>
                                    <p:animClr clrSpc="rgb" dir="cw">
                                      <p:cBhvr override="childStyle">
                                        <p:cTn id="70" dur="500" fill="hold"/>
                                        <p:tgtEl>
                                          <p:spTgt spid="40"/>
                                        </p:tgtEl>
                                        <p:attrNameLst>
                                          <p:attrName>style.color</p:attrName>
                                        </p:attrNameLst>
                                      </p:cBhvr>
                                      <p:to>
                                        <a:srgbClr val="00CCFF"/>
                                      </p:to>
                                    </p:animClr>
                                  </p:childTnLst>
                                </p:cTn>
                              </p:par>
                              <p:par>
                                <p:cTn id="71" presetID="3" presetClass="emph" presetSubtype="2" fill="hold" grpId="0" nodeType="withEffect">
                                  <p:stCondLst>
                                    <p:cond delay="0"/>
                                  </p:stCondLst>
                                  <p:childTnLst>
                                    <p:animClr clrSpc="rgb" dir="cw">
                                      <p:cBhvr override="childStyle">
                                        <p:cTn id="72" dur="500" fill="hold"/>
                                        <p:tgtEl>
                                          <p:spTgt spid="38"/>
                                        </p:tgtEl>
                                        <p:attrNameLst>
                                          <p:attrName>style.color</p:attrName>
                                        </p:attrNameLst>
                                      </p:cBhvr>
                                      <p:to>
                                        <a:srgbClr val="00CCFF"/>
                                      </p:to>
                                    </p:animClr>
                                  </p:childTnLst>
                                </p:cTn>
                              </p:par>
                              <p:par>
                                <p:cTn id="73" presetID="3" presetClass="emph" presetSubtype="2" fill="hold" grpId="0" nodeType="withEffect">
                                  <p:stCondLst>
                                    <p:cond delay="0"/>
                                  </p:stCondLst>
                                  <p:childTnLst>
                                    <p:animClr clrSpc="rgb" dir="cw">
                                      <p:cBhvr override="childStyle">
                                        <p:cTn id="74" dur="500" fill="hold"/>
                                        <p:tgtEl>
                                          <p:spTgt spid="39"/>
                                        </p:tgtEl>
                                        <p:attrNameLst>
                                          <p:attrName>style.color</p:attrName>
                                        </p:attrNameLst>
                                      </p:cBhvr>
                                      <p:to>
                                        <a:srgbClr val="00CCFF"/>
                                      </p:to>
                                    </p:animClr>
                                  </p:childTnLst>
                                </p:cTn>
                              </p:par>
                            </p:childTnLst>
                          </p:cTn>
                        </p:par>
                      </p:childTnLst>
                    </p:cTn>
                  </p:par>
                  <p:par>
                    <p:cTn id="75" fill="hold">
                      <p:stCondLst>
                        <p:cond delay="indefinite"/>
                      </p:stCondLst>
                      <p:childTnLst>
                        <p:par>
                          <p:cTn id="76" fill="hold">
                            <p:stCondLst>
                              <p:cond delay="0"/>
                            </p:stCondLst>
                            <p:childTnLst>
                              <p:par>
                                <p:cTn id="77" presetID="5" presetClass="emph" presetSubtype="7" nodeType="clickEffect">
                                  <p:stCondLst>
                                    <p:cond delay="0"/>
                                  </p:stCondLst>
                                  <p:endCondLst>
                                    <p:cond evt="onNext" delay="0">
                                      <p:tgtEl>
                                        <p:sldTgt/>
                                      </p:tgtEl>
                                    </p:cond>
                                  </p:endCondLst>
                                  <p:childTnLst>
                                    <p:set>
                                      <p:cBhvr override="childStyle">
                                        <p:cTn id="78" dur="indefinite"/>
                                        <p:tgtEl>
                                          <p:spTgt spid="7">
                                            <p:txEl>
                                              <p:pRg st="7" end="7"/>
                                            </p:txEl>
                                          </p:spTgt>
                                        </p:tgtEl>
                                        <p:attrNameLst>
                                          <p:attrName>style.fontStyle</p:attrName>
                                        </p:attrNameLst>
                                      </p:cBhvr>
                                      <p:to>
                                        <p:strVal val="italic"/>
                                      </p:to>
                                    </p:set>
                                    <p:set>
                                      <p:cBhvr override="childStyle">
                                        <p:cTn id="79" dur="indefinite"/>
                                        <p:tgtEl>
                                          <p:spTgt spid="7">
                                            <p:txEl>
                                              <p:pRg st="7" end="7"/>
                                            </p:txEl>
                                          </p:spTgt>
                                        </p:tgtEl>
                                        <p:attrNameLst>
                                          <p:attrName>style.fontWeight</p:attrName>
                                        </p:attrNameLst>
                                      </p:cBhvr>
                                      <p:to>
                                        <p:strVal val="bold"/>
                                      </p:to>
                                    </p:set>
                                    <p:set>
                                      <p:cBhvr override="childStyle">
                                        <p:cTn id="80" dur="indefinite"/>
                                        <p:tgtEl>
                                          <p:spTgt spid="7">
                                            <p:txEl>
                                              <p:pRg st="7" end="7"/>
                                            </p:txEl>
                                          </p:spTgt>
                                        </p:tgtEl>
                                        <p:attrNameLst>
                                          <p:attrName>style.textDecorationUnderline</p:attrName>
                                        </p:attrNameLst>
                                      </p:cBhvr>
                                      <p:to>
                                        <p:strVal val="true"/>
                                      </p:to>
                                    </p:set>
                                  </p:childTnLst>
                                </p:cTn>
                              </p:par>
                              <p:par>
                                <p:cTn id="81" presetID="3" presetClass="emph" presetSubtype="2" fill="hold" grpId="0" nodeType="withEffect">
                                  <p:stCondLst>
                                    <p:cond delay="0"/>
                                  </p:stCondLst>
                                  <p:childTnLst>
                                    <p:animClr clrSpc="rgb" dir="cw">
                                      <p:cBhvr override="childStyle">
                                        <p:cTn id="82" dur="500" fill="hold"/>
                                        <p:tgtEl>
                                          <p:spTgt spid="8"/>
                                        </p:tgtEl>
                                        <p:attrNameLst>
                                          <p:attrName>style.color</p:attrName>
                                        </p:attrNameLst>
                                      </p:cBhvr>
                                      <p:to>
                                        <a:schemeClr val="folHlink"/>
                                      </p:to>
                                    </p:animClr>
                                  </p:childTnLst>
                                </p:cTn>
                              </p:par>
                              <p:par>
                                <p:cTn id="83" presetID="3" presetClass="emph" presetSubtype="2" fill="hold" grpId="0" nodeType="withEffect">
                                  <p:stCondLst>
                                    <p:cond delay="0"/>
                                  </p:stCondLst>
                                  <p:childTnLst>
                                    <p:animClr clrSpc="rgb" dir="cw">
                                      <p:cBhvr override="childStyle">
                                        <p:cTn id="84" dur="500" fill="hold"/>
                                        <p:tgtEl>
                                          <p:spTgt spid="27"/>
                                        </p:tgtEl>
                                        <p:attrNameLst>
                                          <p:attrName>style.color</p:attrName>
                                        </p:attrNameLst>
                                      </p:cBhvr>
                                      <p:to>
                                        <a:schemeClr val="folHlink"/>
                                      </p:to>
                                    </p:animClr>
                                  </p:childTnLst>
                                </p:cTn>
                              </p:par>
                              <p:par>
                                <p:cTn id="85" presetID="3" presetClass="emph" presetSubtype="2" fill="hold" grpId="0" nodeType="withEffect">
                                  <p:stCondLst>
                                    <p:cond delay="0"/>
                                  </p:stCondLst>
                                  <p:childTnLst>
                                    <p:animClr clrSpc="rgb" dir="cw">
                                      <p:cBhvr override="childStyle">
                                        <p:cTn id="86" dur="500" fill="hold"/>
                                        <p:tgtEl>
                                          <p:spTgt spid="21"/>
                                        </p:tgtEl>
                                        <p:attrNameLst>
                                          <p:attrName>style.color</p:attrName>
                                        </p:attrNameLst>
                                      </p:cBhvr>
                                      <p:to>
                                        <a:schemeClr val="folHlink"/>
                                      </p:to>
                                    </p:animClr>
                                  </p:childTnLst>
                                </p:cTn>
                              </p:par>
                              <p:par>
                                <p:cTn id="87" presetID="3" presetClass="emph" presetSubtype="2" fill="hold" grpId="0" nodeType="withEffect">
                                  <p:stCondLst>
                                    <p:cond delay="0"/>
                                  </p:stCondLst>
                                  <p:childTnLst>
                                    <p:animClr clrSpc="rgb" dir="cw">
                                      <p:cBhvr override="childStyle">
                                        <p:cTn id="88" dur="500" fill="hold"/>
                                        <p:tgtEl>
                                          <p:spTgt spid="36"/>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p:bldP spid="8"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6"/>
          <p:cNvSpPr txBox="1">
            <a:spLocks noChangeArrowheads="1"/>
          </p:cNvSpPr>
          <p:nvPr/>
        </p:nvSpPr>
        <p:spPr bwMode="auto">
          <a:xfrm>
            <a:off x="4929188" y="6500813"/>
            <a:ext cx="4214812" cy="369887"/>
          </a:xfrm>
          <a:prstGeom prst="rect">
            <a:avLst/>
          </a:prstGeom>
          <a:noFill/>
          <a:ln w="9525">
            <a:noFill/>
            <a:miter lim="800000"/>
            <a:headEnd/>
            <a:tailEnd/>
          </a:ln>
        </p:spPr>
        <p:txBody>
          <a:bodyPr>
            <a:spAutoFit/>
          </a:bodyPr>
          <a:lstStyle/>
          <a:p>
            <a:pPr algn="r" eaLnBrk="1" hangingPunct="1">
              <a:defRPr/>
            </a:pPr>
            <a:r>
              <a:rPr lang="en-US" i="1" dirty="0">
                <a:latin typeface="+mn-lt"/>
              </a:rPr>
              <a:t>Goodman and Gilman, 2011</a:t>
            </a:r>
          </a:p>
        </p:txBody>
      </p:sp>
      <p:sp>
        <p:nvSpPr>
          <p:cNvPr id="10243" name="Content Placeholder 6"/>
          <p:cNvSpPr>
            <a:spLocks noGrp="1"/>
          </p:cNvSpPr>
          <p:nvPr>
            <p:ph sz="half" idx="2"/>
          </p:nvPr>
        </p:nvSpPr>
        <p:spPr>
          <a:xfrm>
            <a:off x="5105400" y="1484039"/>
            <a:ext cx="4038600" cy="4525963"/>
          </a:xfrm>
        </p:spPr>
        <p:txBody>
          <a:bodyPr/>
          <a:lstStyle/>
          <a:p>
            <a:r>
              <a:rPr lang="en-US" altLang="it-IT" dirty="0"/>
              <a:t>Physiological</a:t>
            </a:r>
          </a:p>
          <a:p>
            <a:r>
              <a:rPr lang="en-US" altLang="it-IT" dirty="0"/>
              <a:t>Pathological</a:t>
            </a:r>
          </a:p>
          <a:p>
            <a:r>
              <a:rPr lang="en-US" altLang="it-IT" dirty="0"/>
              <a:t>Genetic</a:t>
            </a:r>
          </a:p>
        </p:txBody>
      </p:sp>
      <p:sp>
        <p:nvSpPr>
          <p:cNvPr id="10244" name="TextBox 5"/>
          <p:cNvSpPr>
            <a:spLocks noGrp="1" noChangeArrowheads="1"/>
          </p:cNvSpPr>
          <p:nvPr>
            <p:ph type="title"/>
          </p:nvPr>
        </p:nvSpPr>
        <p:spPr>
          <a:xfrm>
            <a:off x="0" y="-18702"/>
            <a:ext cx="9144000" cy="1077218"/>
          </a:xfrm>
        </p:spPr>
        <p:txBody>
          <a:bodyPr>
            <a:spAutoFit/>
          </a:bodyPr>
          <a:lstStyle/>
          <a:p>
            <a:r>
              <a:rPr lang="en-US" altLang="it-IT" sz="3200" b="1" dirty="0"/>
              <a:t>Exogenous and endogenous factors that contribute to </a:t>
            </a:r>
            <a:r>
              <a:rPr lang="en-US" altLang="it-IT" sz="3200" b="1" dirty="0" err="1"/>
              <a:t>interindividual</a:t>
            </a:r>
            <a:r>
              <a:rPr lang="en-US" altLang="it-IT" sz="3200" b="1" dirty="0"/>
              <a:t> variability in drug response</a:t>
            </a:r>
          </a:p>
        </p:txBody>
      </p:sp>
      <p:pic>
        <p:nvPicPr>
          <p:cNvPr id="3" name="Immagine 2"/>
          <p:cNvPicPr>
            <a:picLocks noChangeAspect="1"/>
          </p:cNvPicPr>
          <p:nvPr/>
        </p:nvPicPr>
        <p:blipFill>
          <a:blip r:embed="rId2"/>
          <a:stretch>
            <a:fillRect/>
          </a:stretch>
        </p:blipFill>
        <p:spPr>
          <a:xfrm>
            <a:off x="228600" y="1460593"/>
            <a:ext cx="4546884" cy="45468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0" y="6350"/>
            <a:ext cx="9144000" cy="1190625"/>
          </a:xfrm>
        </p:spPr>
        <p:txBody>
          <a:bodyPr/>
          <a:lstStyle/>
          <a:p>
            <a:r>
              <a:rPr lang="it-IT" altLang="it-IT" sz="3200" b="1" dirty="0" err="1"/>
              <a:t>Genetic</a:t>
            </a:r>
            <a:r>
              <a:rPr lang="it-IT" altLang="it-IT" sz="3200" b="1" dirty="0"/>
              <a:t> </a:t>
            </a:r>
            <a:r>
              <a:rPr lang="it-IT" altLang="it-IT" sz="3200" b="1" dirty="0" err="1"/>
              <a:t>characteristics</a:t>
            </a:r>
            <a:r>
              <a:rPr lang="it-IT" altLang="it-IT" sz="3200" b="1" dirty="0"/>
              <a:t> predispose to the </a:t>
            </a:r>
            <a:r>
              <a:rPr lang="it-IT" altLang="it-IT" sz="3200" b="1" dirty="0" err="1"/>
              <a:t>response</a:t>
            </a:r>
            <a:r>
              <a:rPr lang="it-IT" altLang="it-IT" sz="3200" b="1" dirty="0"/>
              <a:t> to </a:t>
            </a:r>
            <a:r>
              <a:rPr lang="it-IT" altLang="it-IT" sz="3200" b="1" dirty="0" err="1"/>
              <a:t>substances</a:t>
            </a:r>
            <a:endParaRPr lang="it-IT" altLang="it-IT" sz="3200" b="1" dirty="0"/>
          </a:p>
        </p:txBody>
      </p:sp>
      <p:sp>
        <p:nvSpPr>
          <p:cNvPr id="11267" name="Segnaposto contenuto 2"/>
          <p:cNvSpPr>
            <a:spLocks noGrp="1"/>
          </p:cNvSpPr>
          <p:nvPr>
            <p:ph idx="1"/>
          </p:nvPr>
        </p:nvSpPr>
        <p:spPr>
          <a:xfrm>
            <a:off x="0" y="1628775"/>
            <a:ext cx="8229600" cy="1728788"/>
          </a:xfrm>
        </p:spPr>
        <p:txBody>
          <a:bodyPr/>
          <a:lstStyle/>
          <a:p>
            <a:pPr marL="0" indent="0">
              <a:buFont typeface="Arial" panose="020B0604020202020204" pitchFamily="34" charset="0"/>
              <a:buNone/>
            </a:pPr>
            <a:r>
              <a:rPr lang="it-IT" altLang="it-IT" sz="2400" i="1" dirty="0"/>
              <a:t>Pitagora</a:t>
            </a:r>
          </a:p>
          <a:p>
            <a:pPr marL="0" indent="0">
              <a:buFont typeface="Arial" panose="020B0604020202020204" pitchFamily="34" charset="0"/>
              <a:buNone/>
            </a:pPr>
            <a:r>
              <a:rPr lang="it-IT" altLang="it-IT" sz="2400" dirty="0"/>
              <a:t>(Samo?, 570 b.C. – Metaponto, 495 b.C.)</a:t>
            </a:r>
          </a:p>
          <a:p>
            <a:pPr marL="0" indent="0">
              <a:spcBef>
                <a:spcPct val="0"/>
              </a:spcBef>
              <a:buNone/>
            </a:pPr>
            <a:r>
              <a:rPr lang="en-US" altLang="it-IT" sz="2400" dirty="0"/>
              <a:t>He forbade his disciples to eat broad beans </a:t>
            </a:r>
          </a:p>
          <a:p>
            <a:pPr marL="0" indent="0">
              <a:spcBef>
                <a:spcPct val="0"/>
              </a:spcBef>
              <a:buNone/>
            </a:pPr>
            <a:r>
              <a:rPr lang="en-US" altLang="it-IT" sz="2400" dirty="0"/>
              <a:t>(for the risk of favism?)</a:t>
            </a:r>
            <a:r>
              <a:rPr lang="it-IT" altLang="it-IT" sz="2400" dirty="0"/>
              <a:t>.</a:t>
            </a:r>
          </a:p>
          <a:p>
            <a:pPr marL="0" indent="0">
              <a:spcBef>
                <a:spcPct val="0"/>
              </a:spcBef>
              <a:buFont typeface="Arial" panose="020B0604020202020204" pitchFamily="34" charset="0"/>
              <a:buNone/>
            </a:pPr>
            <a:endParaRPr lang="it-IT" altLang="it-IT" sz="2400" i="1" dirty="0"/>
          </a:p>
          <a:p>
            <a:pPr marL="0" indent="0">
              <a:spcBef>
                <a:spcPct val="0"/>
              </a:spcBef>
              <a:buFont typeface="Arial" panose="020B0604020202020204" pitchFamily="34" charset="0"/>
              <a:buNone/>
            </a:pPr>
            <a:endParaRPr lang="it-IT" altLang="it-IT" sz="2400" i="1" dirty="0"/>
          </a:p>
          <a:p>
            <a:pPr marL="0" indent="0">
              <a:spcBef>
                <a:spcPct val="0"/>
              </a:spcBef>
              <a:buFont typeface="Arial" panose="020B0604020202020204" pitchFamily="34" charset="0"/>
              <a:buNone/>
            </a:pPr>
            <a:endParaRPr lang="it-IT" altLang="it-IT" sz="2400" i="1" dirty="0"/>
          </a:p>
        </p:txBody>
      </p:sp>
      <p:pic>
        <p:nvPicPr>
          <p:cNvPr id="1126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2825" y="1778000"/>
            <a:ext cx="17335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2892425"/>
            <a:ext cx="14382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929188" y="6218238"/>
            <a:ext cx="4214812" cy="646112"/>
          </a:xfrm>
          <a:prstGeom prst="rect">
            <a:avLst/>
          </a:prstGeom>
          <a:noFill/>
          <a:ln w="9525">
            <a:noFill/>
            <a:miter lim="800000"/>
            <a:headEnd/>
            <a:tailEnd/>
          </a:ln>
        </p:spPr>
        <p:txBody>
          <a:bodyPr>
            <a:spAutoFit/>
          </a:bodyPr>
          <a:lstStyle/>
          <a:p>
            <a:pPr algn="r" eaLnBrk="1" hangingPunct="1">
              <a:defRPr/>
            </a:pPr>
            <a:r>
              <a:rPr lang="en-US" i="1" dirty="0" err="1">
                <a:latin typeface="+mn-lt"/>
              </a:rPr>
              <a:t>Pirmohamed</a:t>
            </a:r>
            <a:r>
              <a:rPr lang="en-US" i="1" dirty="0">
                <a:latin typeface="+mn-lt"/>
              </a:rPr>
              <a:t>, Br J </a:t>
            </a:r>
            <a:r>
              <a:rPr lang="en-US" i="1" dirty="0" err="1">
                <a:latin typeface="+mn-lt"/>
              </a:rPr>
              <a:t>Clin</a:t>
            </a:r>
            <a:r>
              <a:rPr lang="en-US" i="1" dirty="0">
                <a:latin typeface="+mn-lt"/>
              </a:rPr>
              <a:t> </a:t>
            </a:r>
            <a:r>
              <a:rPr lang="en-US" i="1" dirty="0" err="1">
                <a:latin typeface="+mn-lt"/>
              </a:rPr>
              <a:t>Pharmacol</a:t>
            </a:r>
            <a:r>
              <a:rPr lang="en-US" i="1" dirty="0">
                <a:latin typeface="+mn-lt"/>
              </a:rPr>
              <a:t> 2001</a:t>
            </a:r>
          </a:p>
          <a:p>
            <a:pPr algn="r" eaLnBrk="1" hangingPunct="1">
              <a:defRPr/>
            </a:pPr>
            <a:r>
              <a:rPr lang="en-US" i="1" dirty="0">
                <a:latin typeface="+mn-lt"/>
              </a:rPr>
              <a:t>Ventura</a:t>
            </a:r>
          </a:p>
        </p:txBody>
      </p:sp>
      <p:grpSp>
        <p:nvGrpSpPr>
          <p:cNvPr id="2" name="Gruppo 1"/>
          <p:cNvGrpSpPr>
            <a:grpSpLocks/>
          </p:cNvGrpSpPr>
          <p:nvPr/>
        </p:nvGrpSpPr>
        <p:grpSpPr bwMode="auto">
          <a:xfrm>
            <a:off x="0" y="4089400"/>
            <a:ext cx="9144000" cy="2087563"/>
            <a:chOff x="0" y="4089970"/>
            <a:chExt cx="9144000" cy="2087017"/>
          </a:xfrm>
        </p:grpSpPr>
        <p:pic>
          <p:nvPicPr>
            <p:cNvPr id="11272"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4224362"/>
              <a:ext cx="12588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Segnaposto contenuto 2"/>
            <p:cNvSpPr txBox="1">
              <a:spLocks/>
            </p:cNvSpPr>
            <p:nvPr/>
          </p:nvSpPr>
          <p:spPr bwMode="auto">
            <a:xfrm>
              <a:off x="0" y="4089970"/>
              <a:ext cx="8229600" cy="1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it-IT" altLang="it-IT" sz="2400" i="1" dirty="0"/>
                <a:t>Lucrezio</a:t>
              </a:r>
              <a:r>
                <a:rPr lang="it-IT" altLang="it-IT" sz="2400" dirty="0"/>
                <a:t>  </a:t>
              </a:r>
            </a:p>
            <a:p>
              <a:pPr>
                <a:spcBef>
                  <a:spcPct val="0"/>
                </a:spcBef>
                <a:buFont typeface="Arial" panose="020B0604020202020204" pitchFamily="34" charset="0"/>
                <a:buNone/>
              </a:pPr>
              <a:r>
                <a:rPr lang="it-IT" altLang="it-IT" sz="2400" dirty="0"/>
                <a:t>(Campania, 98 /96 b.C. – Roma  55 /53 b.C.) </a:t>
              </a:r>
            </a:p>
            <a:p>
              <a:pPr>
                <a:spcBef>
                  <a:spcPct val="0"/>
                </a:spcBef>
                <a:buFont typeface="Arial" panose="020B0604020202020204" pitchFamily="34" charset="0"/>
                <a:buNone/>
              </a:pPr>
              <a:r>
                <a:rPr lang="it-IT" altLang="it-IT" sz="2400" i="1" dirty="0" err="1"/>
                <a:t>Quod</a:t>
              </a:r>
              <a:r>
                <a:rPr lang="it-IT" altLang="it-IT" sz="2400" i="1" dirty="0"/>
                <a:t> ali </a:t>
              </a:r>
              <a:r>
                <a:rPr lang="it-IT" altLang="it-IT" sz="2400" i="1" dirty="0" err="1"/>
                <a:t>cibus</a:t>
              </a:r>
              <a:r>
                <a:rPr lang="it-IT" altLang="it-IT" sz="2400" i="1" dirty="0"/>
                <a:t> est </a:t>
              </a:r>
              <a:r>
                <a:rPr lang="it-IT" altLang="it-IT" sz="2400" i="1" dirty="0" err="1"/>
                <a:t>aliis</a:t>
              </a:r>
              <a:r>
                <a:rPr lang="it-IT" altLang="it-IT" sz="2400" i="1" dirty="0"/>
                <a:t> </a:t>
              </a:r>
              <a:r>
                <a:rPr lang="it-IT" altLang="it-IT" sz="2400" i="1" dirty="0" err="1"/>
                <a:t>fuat</a:t>
              </a:r>
              <a:r>
                <a:rPr lang="it-IT" altLang="it-IT" sz="2400" i="1" dirty="0"/>
                <a:t> acre venenum.</a:t>
              </a:r>
              <a:r>
                <a:rPr lang="it-IT" altLang="it-IT" sz="2400" dirty="0"/>
                <a:t> </a:t>
              </a:r>
            </a:p>
            <a:p>
              <a:pPr>
                <a:spcBef>
                  <a:spcPct val="0"/>
                </a:spcBef>
                <a:buNone/>
              </a:pPr>
              <a:r>
                <a:rPr lang="en-US" altLang="it-IT" sz="2400" dirty="0"/>
                <a:t>What is food for a man, it is poison for another.</a:t>
              </a:r>
            </a:p>
            <a:p>
              <a:pPr>
                <a:spcBef>
                  <a:spcPct val="0"/>
                </a:spcBef>
                <a:buNone/>
              </a:pPr>
              <a:r>
                <a:rPr lang="it-IT" altLang="it-IT" sz="2400" dirty="0"/>
                <a:t>«De rerum natura» Libro IV, linea 637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 y="1341092"/>
            <a:ext cx="9144001" cy="3978771"/>
          </a:xfrm>
          <a:prstGeom prst="rect">
            <a:avLst/>
          </a:prstGeom>
        </p:spPr>
      </p:pic>
      <p:sp>
        <p:nvSpPr>
          <p:cNvPr id="3" name="CasellaDiTesto 2"/>
          <p:cNvSpPr txBox="1"/>
          <p:nvPr/>
        </p:nvSpPr>
        <p:spPr>
          <a:xfrm>
            <a:off x="5791200" y="6488668"/>
            <a:ext cx="3352800" cy="369332"/>
          </a:xfrm>
          <a:prstGeom prst="rect">
            <a:avLst/>
          </a:prstGeom>
          <a:noFill/>
        </p:spPr>
        <p:txBody>
          <a:bodyPr wrap="square" rtlCol="0">
            <a:spAutoFit/>
          </a:bodyPr>
          <a:lstStyle/>
          <a:p>
            <a:pPr algn="r"/>
            <a:r>
              <a:rPr lang="it-IT" dirty="0" err="1"/>
              <a:t>Relling</a:t>
            </a:r>
            <a:r>
              <a:rPr lang="it-IT" dirty="0"/>
              <a:t> &amp; Evans, Nature 2015</a:t>
            </a:r>
          </a:p>
        </p:txBody>
      </p:sp>
    </p:spTree>
    <p:extLst>
      <p:ext uri="{BB962C8B-B14F-4D97-AF65-F5344CB8AC3E}">
        <p14:creationId xmlns:p14="http://schemas.microsoft.com/office/powerpoint/2010/main" val="3422718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790</Words>
  <Application>Microsoft Office PowerPoint</Application>
  <PresentationFormat>Presentazione su schermo (4:3)</PresentationFormat>
  <Paragraphs>121</Paragraphs>
  <Slides>19</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Helvetica</vt:lpstr>
      <vt:lpstr>Office Theme</vt:lpstr>
      <vt:lpstr>Farmacogenetica</vt:lpstr>
      <vt:lpstr>Pharmacogenomics</vt:lpstr>
      <vt:lpstr>For some diseases the percentage of drug response is still unsatisfactory</vt:lpstr>
      <vt:lpstr>Presentazione standard di PowerPoint</vt:lpstr>
      <vt:lpstr>Presentazione standard di PowerPoint</vt:lpstr>
      <vt:lpstr>Interindividual variability in drug response</vt:lpstr>
      <vt:lpstr>Exogenous and endogenous factors that contribute to interindividual variability in drug response</vt:lpstr>
      <vt:lpstr>Genetic characteristics predispose to the response to substances</vt:lpstr>
      <vt:lpstr>Presentazione standard di PowerPoint</vt:lpstr>
      <vt:lpstr>Modulation of the dose and drug effects</vt:lpstr>
      <vt:lpstr>Presentazione standard di PowerPoint</vt:lpstr>
      <vt:lpstr>History of pharmacogenetics and pharmacogenomics</vt:lpstr>
      <vt:lpstr>L’emivita dell’antipirina ha una concordanza maggiore nei gemelli identici che nei gemelli non identici.</vt:lpstr>
      <vt:lpstr>Presentazione standard di PowerPoint</vt:lpstr>
      <vt:lpstr>Presentazione standard di PowerPoint</vt:lpstr>
      <vt:lpstr>Presentazione standard di PowerPoint</vt:lpstr>
      <vt:lpstr>Presentazione standard di PowerPoint</vt:lpstr>
      <vt:lpstr>Risorsa online</vt:lpstr>
      <vt:lpstr>Presentazione standard di PowerPoint</vt:lpstr>
    </vt:vector>
  </TitlesOfParts>
  <Company>SJCRH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Farmacotossicologia</dc:title>
  <dc:creator>help</dc:creator>
  <cp:lastModifiedBy>Gabriele Stocco</cp:lastModifiedBy>
  <cp:revision>127</cp:revision>
  <dcterms:created xsi:type="dcterms:W3CDTF">2012-03-01T12:06:30Z</dcterms:created>
  <dcterms:modified xsi:type="dcterms:W3CDTF">2021-07-19T15:54:22Z</dcterms:modified>
</cp:coreProperties>
</file>