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4" r:id="rId2"/>
    <p:sldId id="259" r:id="rId3"/>
    <p:sldId id="260" r:id="rId4"/>
    <p:sldId id="261" r:id="rId5"/>
    <p:sldId id="258" r:id="rId6"/>
    <p:sldId id="257" r:id="rId7"/>
    <p:sldId id="256" r:id="rId8"/>
    <p:sldId id="272" r:id="rId9"/>
    <p:sldId id="265" r:id="rId10"/>
    <p:sldId id="273" r:id="rId11"/>
    <p:sldId id="263" r:id="rId12"/>
    <p:sldId id="268" r:id="rId13"/>
    <p:sldId id="266" r:id="rId14"/>
    <p:sldId id="269" r:id="rId15"/>
    <p:sldId id="270" r:id="rId16"/>
    <p:sldId id="271" r:id="rId17"/>
    <p:sldId id="274" r:id="rId18"/>
    <p:sldId id="275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875"/>
    <p:restoredTop sz="81894"/>
  </p:normalViewPr>
  <p:slideViewPr>
    <p:cSldViewPr snapToGrid="0" snapToObjects="1">
      <p:cViewPr varScale="1">
        <p:scale>
          <a:sx n="92" d="100"/>
          <a:sy n="92" d="100"/>
        </p:scale>
        <p:origin x="6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3FE4A-4ED8-0245-9053-1B4598DD760D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73FA4-4F6C-3445-A296-3AF4C1F80F0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3325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1102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1480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8664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534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0529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9597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1982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8806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873FA4-4F6C-3445-A296-3AF4C1F80F07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1140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9994DC-0455-FB43-8166-563DA5219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DF2069-DE12-A440-BE7B-87F3BC3DE0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0697C3E-10DC-914C-BD92-F58E472A9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156F97F-6673-E34F-B28C-0450A610E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69713C-BA03-B04D-8733-0DEE41DBE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7895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BCB89D-1F20-0E41-802F-A13534491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7119D37-FE71-9241-B1CF-7EDDB4307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495C4A3-6DA8-CD45-8EDF-707458E11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C523A4-A6B4-0347-B542-6E0380D79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10D8A-C0FB-D748-B7BD-D94D6BB8B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8110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312F5F8-AABB-7F42-ABEE-01785DC84E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115D4E4-A5E9-0D42-9288-31552F0C70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22D81F-2A0C-214A-8E7D-D9564C78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E047BB-AF0D-444F-AAB8-5BEA9C5D3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45F036-A207-EF4F-BAC5-9410D3CCC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385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5D54737-39B3-C84B-B49C-F7C6C63DA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A242E6-0625-EA43-B30D-F73C42045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FCD6B41-560B-0343-9C72-EC6B6AE8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A648B-6D79-8448-8FFB-428D37F19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809852-7A65-754A-B4B4-587FFE679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632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C8AA2F-04B4-3849-914F-4CCB3701F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0C3B470-D0F9-C74A-9EE0-012FD5212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2450FD3-745F-D341-9567-54A100DA9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0BEAD8D-7B84-DE4C-BBBC-1A3B9512D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A3E857-C3B2-664C-A98E-956FAEABA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87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EC7216-A507-6E42-ACE6-0B890F0D3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0A0115-AB77-4047-98B5-BA77ED662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A6BE704-5662-9246-AD71-D8D261DD3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323D57C-1A6A-E248-9063-DF05D4353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3D0A6A2-CE56-A54C-B9E7-B25664C8C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3388D9-0B84-964D-9B00-3DBE13DB2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682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5E071B-CAF3-BE41-8B4B-7EDDA1BEF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3B5C19-20CB-974A-B9A1-A074C5F27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E757699-977A-7F44-802F-DF4ED8E72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B1846C1-3B4B-B240-9AB0-9B233A9D61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3B11417-0DAB-AD46-ACD7-06C4B5FB2E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DFAFA3F-5812-F64A-9471-CEFF4E676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28E6B2D-6BF0-AE46-9F11-4E395504D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8BF5863-6955-0F46-B447-06B3E373F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046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0662F8-1110-6F46-BDF9-2BFF3DDF3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A283DED-9B8C-F64E-A9B5-FF228E7A0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3451DE8-9F9B-944E-8CA7-A250ACB4E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6FF95FA-6140-6543-934D-05D0C5B96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400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9DDFB75-D04F-F84A-B74E-D3667C68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80EDE29-5B64-D743-A9AA-0FE4E8035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1420D61-88DB-9648-88A8-611DA4583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306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DB0EFB-086C-AF4B-ADC1-BDF0B2009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8D2DD25-F118-4A46-835D-470B713E7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4F27914-D131-F346-B9B6-9C3C9B2239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92FF8D4-8425-374A-B7E2-FDAB3E1F3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6BD2D6B-EA2B-AB4D-9E29-AE380E548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603F358-6B8F-3047-BB83-57AF389FF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1185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503745-333C-424A-BEE0-2171C4043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3A32555-A62F-BC45-9403-E84284FBB9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F897CE5-4DDD-9749-99D1-FA20CD65F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6902827-A288-6B43-AF65-21C2A1BE8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85E748E-E40B-D44B-BD6E-8C0B53FA0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2290017-9558-724F-A1C5-B345C9D96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8052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A4EC55B-F69D-254B-85B8-AA8B58E27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49372AA-C8A7-E64A-99F3-FA927DACB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84616F8-7F00-8145-AA72-865B97467B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9CECA-CA7C-694A-A709-B2DE5F99EEF1}" type="datetimeFigureOut">
              <a:rPr lang="it-IT" smtClean="0"/>
              <a:t>26/08/21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B28A19A-0AD5-AF47-B8AE-2080BC19F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6E5B77-19E6-A241-98F4-CCF85C9AC3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38A96-3503-0645-A1D3-0EE3E38297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73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5D1D4658-32CD-4903-BDA6-7B54EEA4ED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7" name="Freeform: Shape 136">
            <a:extLst>
              <a:ext uri="{FF2B5EF4-FFF2-40B4-BE49-F238E27FC236}">
                <a16:creationId xmlns:a16="http://schemas.microsoft.com/office/drawing/2014/main" id="{7A29A97C-0C3C-4F06-9CA4-68DFD1CE40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0886" y="983228"/>
            <a:ext cx="8301112" cy="5874772"/>
          </a:xfrm>
          <a:custGeom>
            <a:avLst/>
            <a:gdLst>
              <a:gd name="connsiteX0" fmla="*/ 3607511 w 8301112"/>
              <a:gd name="connsiteY0" fmla="*/ 0 h 5874772"/>
              <a:gd name="connsiteX1" fmla="*/ 8106431 w 8301112"/>
              <a:gd name="connsiteY1" fmla="*/ 0 h 5874772"/>
              <a:gd name="connsiteX2" fmla="*/ 8301112 w 8301112"/>
              <a:gd name="connsiteY2" fmla="*/ 0 h 5874772"/>
              <a:gd name="connsiteX3" fmla="*/ 8301112 w 8301112"/>
              <a:gd name="connsiteY3" fmla="*/ 5874772 h 5874772"/>
              <a:gd name="connsiteX4" fmla="*/ 27685 w 8301112"/>
              <a:gd name="connsiteY4" fmla="*/ 5874772 h 5874772"/>
              <a:gd name="connsiteX5" fmla="*/ 24376 w 8301112"/>
              <a:gd name="connsiteY5" fmla="*/ 5862584 h 5874772"/>
              <a:gd name="connsiteX6" fmla="*/ 97502 w 8301112"/>
              <a:gd name="connsiteY6" fmla="*/ 5167850 h 5874772"/>
              <a:gd name="connsiteX7" fmla="*/ 2827510 w 8301112"/>
              <a:gd name="connsiteY7" fmla="*/ 438782 h 5874772"/>
              <a:gd name="connsiteX8" fmla="*/ 3607511 w 8301112"/>
              <a:gd name="connsiteY8" fmla="*/ 0 h 587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112" h="5874772">
                <a:moveTo>
                  <a:pt x="3607511" y="0"/>
                </a:moveTo>
                <a:cubicBezTo>
                  <a:pt x="3607511" y="0"/>
                  <a:pt x="3607511" y="0"/>
                  <a:pt x="8106431" y="0"/>
                </a:cubicBezTo>
                <a:lnTo>
                  <a:pt x="8301112" y="0"/>
                </a:lnTo>
                <a:lnTo>
                  <a:pt x="8301112" y="5874772"/>
                </a:lnTo>
                <a:lnTo>
                  <a:pt x="27685" y="5874772"/>
                </a:lnTo>
                <a:lnTo>
                  <a:pt x="24376" y="5862584"/>
                </a:lnTo>
                <a:cubicBezTo>
                  <a:pt x="-24375" y="5631005"/>
                  <a:pt x="0" y="5362863"/>
                  <a:pt x="97502" y="5167850"/>
                </a:cubicBezTo>
                <a:cubicBezTo>
                  <a:pt x="97502" y="5167850"/>
                  <a:pt x="97502" y="5167850"/>
                  <a:pt x="2827510" y="438782"/>
                </a:cubicBezTo>
                <a:cubicBezTo>
                  <a:pt x="2973760" y="195014"/>
                  <a:pt x="3331265" y="0"/>
                  <a:pt x="36075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801292C1-8B12-4AF2-9B59-8851A132E5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360023"/>
            <a:ext cx="5342806" cy="4453168"/>
          </a:xfrm>
          <a:custGeom>
            <a:avLst/>
            <a:gdLst>
              <a:gd name="connsiteX0" fmla="*/ 313737 w 5342806"/>
              <a:gd name="connsiteY0" fmla="*/ 2699726 h 4453168"/>
              <a:gd name="connsiteX1" fmla="*/ 775980 w 5342806"/>
              <a:gd name="connsiteY1" fmla="*/ 2699726 h 4453168"/>
              <a:gd name="connsiteX2" fmla="*/ 846865 w 5342806"/>
              <a:gd name="connsiteY2" fmla="*/ 2741502 h 4453168"/>
              <a:gd name="connsiteX3" fmla="*/ 1078485 w 5342806"/>
              <a:gd name="connsiteY3" fmla="*/ 3140369 h 4453168"/>
              <a:gd name="connsiteX4" fmla="*/ 1078485 w 5342806"/>
              <a:gd name="connsiteY4" fmla="*/ 3221933 h 4453168"/>
              <a:gd name="connsiteX5" fmla="*/ 846865 w 5342806"/>
              <a:gd name="connsiteY5" fmla="*/ 3620799 h 4453168"/>
              <a:gd name="connsiteX6" fmla="*/ 775980 w 5342806"/>
              <a:gd name="connsiteY6" fmla="*/ 3662576 h 4453168"/>
              <a:gd name="connsiteX7" fmla="*/ 313737 w 5342806"/>
              <a:gd name="connsiteY7" fmla="*/ 3662576 h 4453168"/>
              <a:gd name="connsiteX8" fmla="*/ 241855 w 5342806"/>
              <a:gd name="connsiteY8" fmla="*/ 3620799 h 4453168"/>
              <a:gd name="connsiteX9" fmla="*/ 11232 w 5342806"/>
              <a:gd name="connsiteY9" fmla="*/ 3221933 h 4453168"/>
              <a:gd name="connsiteX10" fmla="*/ 11232 w 5342806"/>
              <a:gd name="connsiteY10" fmla="*/ 3140369 h 4453168"/>
              <a:gd name="connsiteX11" fmla="*/ 241855 w 5342806"/>
              <a:gd name="connsiteY11" fmla="*/ 2741502 h 4453168"/>
              <a:gd name="connsiteX12" fmla="*/ 313737 w 5342806"/>
              <a:gd name="connsiteY12" fmla="*/ 2699726 h 4453168"/>
              <a:gd name="connsiteX13" fmla="*/ 2150770 w 5342806"/>
              <a:gd name="connsiteY13" fmla="*/ 492430 h 4453168"/>
              <a:gd name="connsiteX14" fmla="*/ 2388454 w 5342806"/>
              <a:gd name="connsiteY14" fmla="*/ 492430 h 4453168"/>
              <a:gd name="connsiteX15" fmla="*/ 2416181 w 5342806"/>
              <a:gd name="connsiteY15" fmla="*/ 492430 h 4453168"/>
              <a:gd name="connsiteX16" fmla="*/ 2442639 w 5342806"/>
              <a:gd name="connsiteY16" fmla="*/ 537992 h 4453168"/>
              <a:gd name="connsiteX17" fmla="*/ 2572233 w 5342806"/>
              <a:gd name="connsiteY17" fmla="*/ 761161 h 4453168"/>
              <a:gd name="connsiteX18" fmla="*/ 2572233 w 5342806"/>
              <a:gd name="connsiteY18" fmla="*/ 886078 h 4453168"/>
              <a:gd name="connsiteX19" fmla="*/ 2217501 w 5342806"/>
              <a:gd name="connsiteY19" fmla="*/ 1496950 h 4453168"/>
              <a:gd name="connsiteX20" fmla="*/ 2108941 w 5342806"/>
              <a:gd name="connsiteY20" fmla="*/ 1560931 h 4453168"/>
              <a:gd name="connsiteX21" fmla="*/ 1401007 w 5342806"/>
              <a:gd name="connsiteY21" fmla="*/ 1560931 h 4453168"/>
              <a:gd name="connsiteX22" fmla="*/ 1367679 w 5342806"/>
              <a:gd name="connsiteY22" fmla="*/ 1556504 h 4453168"/>
              <a:gd name="connsiteX23" fmla="*/ 1344756 w 5342806"/>
              <a:gd name="connsiteY23" fmla="*/ 1546893 h 4453168"/>
              <a:gd name="connsiteX24" fmla="*/ 1358765 w 5342806"/>
              <a:gd name="connsiteY24" fmla="*/ 1522665 h 4453168"/>
              <a:gd name="connsiteX25" fmla="*/ 1855078 w 5342806"/>
              <a:gd name="connsiteY25" fmla="*/ 664281 h 4453168"/>
              <a:gd name="connsiteX26" fmla="*/ 2150770 w 5342806"/>
              <a:gd name="connsiteY26" fmla="*/ 492430 h 4453168"/>
              <a:gd name="connsiteX27" fmla="*/ 1359084 w 5342806"/>
              <a:gd name="connsiteY27" fmla="*/ 0 h 4453168"/>
              <a:gd name="connsiteX28" fmla="*/ 2157630 w 5342806"/>
              <a:gd name="connsiteY28" fmla="*/ 0 h 4453168"/>
              <a:gd name="connsiteX29" fmla="*/ 2280085 w 5342806"/>
              <a:gd name="connsiteY29" fmla="*/ 72172 h 4453168"/>
              <a:gd name="connsiteX30" fmla="*/ 2494708 w 5342806"/>
              <a:gd name="connsiteY30" fmla="*/ 441767 h 4453168"/>
              <a:gd name="connsiteX31" fmla="*/ 2518954 w 5342806"/>
              <a:gd name="connsiteY31" fmla="*/ 483519 h 4453168"/>
              <a:gd name="connsiteX32" fmla="*/ 2499877 w 5342806"/>
              <a:gd name="connsiteY32" fmla="*/ 483519 h 4453168"/>
              <a:gd name="connsiteX33" fmla="*/ 2409708 w 5342806"/>
              <a:gd name="connsiteY33" fmla="*/ 483519 h 4453168"/>
              <a:gd name="connsiteX34" fmla="*/ 2370537 w 5342806"/>
              <a:gd name="connsiteY34" fmla="*/ 416064 h 4453168"/>
              <a:gd name="connsiteX35" fmla="*/ 2220885 w 5342806"/>
              <a:gd name="connsiteY35" fmla="*/ 158353 h 4453168"/>
              <a:gd name="connsiteX36" fmla="*/ 2112324 w 5342806"/>
              <a:gd name="connsiteY36" fmla="*/ 94371 h 4453168"/>
              <a:gd name="connsiteX37" fmla="*/ 1404390 w 5342806"/>
              <a:gd name="connsiteY37" fmla="*/ 94371 h 4453168"/>
              <a:gd name="connsiteX38" fmla="*/ 1294301 w 5342806"/>
              <a:gd name="connsiteY38" fmla="*/ 158353 h 4453168"/>
              <a:gd name="connsiteX39" fmla="*/ 941098 w 5342806"/>
              <a:gd name="connsiteY39" fmla="*/ 769224 h 4453168"/>
              <a:gd name="connsiteX40" fmla="*/ 941098 w 5342806"/>
              <a:gd name="connsiteY40" fmla="*/ 894141 h 4453168"/>
              <a:gd name="connsiteX41" fmla="*/ 1294301 w 5342806"/>
              <a:gd name="connsiteY41" fmla="*/ 1505013 h 4453168"/>
              <a:gd name="connsiteX42" fmla="*/ 1340745 w 5342806"/>
              <a:gd name="connsiteY42" fmla="*/ 1551856 h 4453168"/>
              <a:gd name="connsiteX43" fmla="*/ 1346119 w 5342806"/>
              <a:gd name="connsiteY43" fmla="*/ 1554109 h 4453168"/>
              <a:gd name="connsiteX44" fmla="*/ 1317310 w 5342806"/>
              <a:gd name="connsiteY44" fmla="*/ 1603934 h 4453168"/>
              <a:gd name="connsiteX45" fmla="*/ 1295884 w 5342806"/>
              <a:gd name="connsiteY45" fmla="*/ 1640991 h 4453168"/>
              <a:gd name="connsiteX46" fmla="*/ 1318107 w 5342806"/>
              <a:gd name="connsiteY46" fmla="*/ 1650309 h 4453168"/>
              <a:gd name="connsiteX47" fmla="*/ 1355700 w 5342806"/>
              <a:gd name="connsiteY47" fmla="*/ 1655302 h 4453168"/>
              <a:gd name="connsiteX48" fmla="*/ 2154247 w 5342806"/>
              <a:gd name="connsiteY48" fmla="*/ 1655302 h 4453168"/>
              <a:gd name="connsiteX49" fmla="*/ 2276701 w 5342806"/>
              <a:gd name="connsiteY49" fmla="*/ 1583132 h 4453168"/>
              <a:gd name="connsiteX50" fmla="*/ 2676837 w 5342806"/>
              <a:gd name="connsiteY50" fmla="*/ 894072 h 4453168"/>
              <a:gd name="connsiteX51" fmla="*/ 2676837 w 5342806"/>
              <a:gd name="connsiteY51" fmla="*/ 753167 h 4453168"/>
              <a:gd name="connsiteX52" fmla="*/ 2544761 w 5342806"/>
              <a:gd name="connsiteY52" fmla="*/ 525724 h 4453168"/>
              <a:gd name="connsiteX53" fmla="*/ 2525427 w 5342806"/>
              <a:gd name="connsiteY53" fmla="*/ 492430 h 4453168"/>
              <a:gd name="connsiteX54" fmla="*/ 2614995 w 5342806"/>
              <a:gd name="connsiteY54" fmla="*/ 492430 h 4453168"/>
              <a:gd name="connsiteX55" fmla="*/ 4052233 w 5342806"/>
              <a:gd name="connsiteY55" fmla="*/ 492430 h 4453168"/>
              <a:gd name="connsiteX56" fmla="*/ 4343819 w 5342806"/>
              <a:gd name="connsiteY56" fmla="*/ 664281 h 4453168"/>
              <a:gd name="connsiteX57" fmla="*/ 5296604 w 5342806"/>
              <a:gd name="connsiteY57" fmla="*/ 2305041 h 4453168"/>
              <a:gd name="connsiteX58" fmla="*/ 5296604 w 5342806"/>
              <a:gd name="connsiteY58" fmla="*/ 2640558 h 4453168"/>
              <a:gd name="connsiteX59" fmla="*/ 4343819 w 5342806"/>
              <a:gd name="connsiteY59" fmla="*/ 4281318 h 4453168"/>
              <a:gd name="connsiteX60" fmla="*/ 4052233 w 5342806"/>
              <a:gd name="connsiteY60" fmla="*/ 4453168 h 4453168"/>
              <a:gd name="connsiteX61" fmla="*/ 2150770 w 5342806"/>
              <a:gd name="connsiteY61" fmla="*/ 4453168 h 4453168"/>
              <a:gd name="connsiteX62" fmla="*/ 1855078 w 5342806"/>
              <a:gd name="connsiteY62" fmla="*/ 4281318 h 4453168"/>
              <a:gd name="connsiteX63" fmla="*/ 906399 w 5342806"/>
              <a:gd name="connsiteY63" fmla="*/ 2640558 h 4453168"/>
              <a:gd name="connsiteX64" fmla="*/ 906399 w 5342806"/>
              <a:gd name="connsiteY64" fmla="*/ 2305041 h 4453168"/>
              <a:gd name="connsiteX65" fmla="*/ 1258651 w 5342806"/>
              <a:gd name="connsiteY65" fmla="*/ 1695815 h 4453168"/>
              <a:gd name="connsiteX66" fmla="*/ 1288338 w 5342806"/>
              <a:gd name="connsiteY66" fmla="*/ 1644472 h 4453168"/>
              <a:gd name="connsiteX67" fmla="*/ 1287293 w 5342806"/>
              <a:gd name="connsiteY67" fmla="*/ 1644034 h 4453168"/>
              <a:gd name="connsiteX68" fmla="*/ 1234904 w 5342806"/>
              <a:gd name="connsiteY68" fmla="*/ 1591195 h 4453168"/>
              <a:gd name="connsiteX69" fmla="*/ 836494 w 5342806"/>
              <a:gd name="connsiteY69" fmla="*/ 902135 h 4453168"/>
              <a:gd name="connsiteX70" fmla="*/ 836494 w 5342806"/>
              <a:gd name="connsiteY70" fmla="*/ 761230 h 4453168"/>
              <a:gd name="connsiteX71" fmla="*/ 1234904 w 5342806"/>
              <a:gd name="connsiteY71" fmla="*/ 72172 h 4453168"/>
              <a:gd name="connsiteX72" fmla="*/ 1359084 w 5342806"/>
              <a:gd name="connsiteY72" fmla="*/ 0 h 445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342806" h="4453168">
                <a:moveTo>
                  <a:pt x="313737" y="2699726"/>
                </a:moveTo>
                <a:cubicBezTo>
                  <a:pt x="313737" y="2699726"/>
                  <a:pt x="313737" y="2699726"/>
                  <a:pt x="775980" y="2699726"/>
                </a:cubicBezTo>
                <a:cubicBezTo>
                  <a:pt x="804933" y="2699726"/>
                  <a:pt x="832887" y="2715641"/>
                  <a:pt x="846865" y="2741502"/>
                </a:cubicBezTo>
                <a:cubicBezTo>
                  <a:pt x="846865" y="2741502"/>
                  <a:pt x="846865" y="2741502"/>
                  <a:pt x="1078485" y="3140369"/>
                </a:cubicBezTo>
                <a:cubicBezTo>
                  <a:pt x="1093461" y="3165236"/>
                  <a:pt x="1093461" y="3197066"/>
                  <a:pt x="1078485" y="3221933"/>
                </a:cubicBezTo>
                <a:cubicBezTo>
                  <a:pt x="1078485" y="3221933"/>
                  <a:pt x="1078485" y="3221933"/>
                  <a:pt x="846865" y="3620799"/>
                </a:cubicBezTo>
                <a:cubicBezTo>
                  <a:pt x="832887" y="3646661"/>
                  <a:pt x="804933" y="3662576"/>
                  <a:pt x="775980" y="3662576"/>
                </a:cubicBezTo>
                <a:cubicBezTo>
                  <a:pt x="775980" y="3662576"/>
                  <a:pt x="775980" y="3662576"/>
                  <a:pt x="313737" y="3662576"/>
                </a:cubicBezTo>
                <a:cubicBezTo>
                  <a:pt x="283786" y="3662576"/>
                  <a:pt x="256830" y="3646661"/>
                  <a:pt x="241855" y="3620799"/>
                </a:cubicBezTo>
                <a:cubicBezTo>
                  <a:pt x="241855" y="3620799"/>
                  <a:pt x="241855" y="3620799"/>
                  <a:pt x="11232" y="3221933"/>
                </a:cubicBezTo>
                <a:cubicBezTo>
                  <a:pt x="-3743" y="3197066"/>
                  <a:pt x="-3743" y="3165236"/>
                  <a:pt x="11232" y="3140369"/>
                </a:cubicBezTo>
                <a:cubicBezTo>
                  <a:pt x="11232" y="3140369"/>
                  <a:pt x="11232" y="3140369"/>
                  <a:pt x="241855" y="2741502"/>
                </a:cubicBezTo>
                <a:cubicBezTo>
                  <a:pt x="256830" y="2715641"/>
                  <a:pt x="283786" y="2699726"/>
                  <a:pt x="313737" y="2699726"/>
                </a:cubicBezTo>
                <a:close/>
                <a:moveTo>
                  <a:pt x="2150770" y="492430"/>
                </a:moveTo>
                <a:cubicBezTo>
                  <a:pt x="2150770" y="492430"/>
                  <a:pt x="2150770" y="492430"/>
                  <a:pt x="2388454" y="492430"/>
                </a:cubicBezTo>
                <a:lnTo>
                  <a:pt x="2416181" y="492430"/>
                </a:lnTo>
                <a:lnTo>
                  <a:pt x="2442639" y="537992"/>
                </a:lnTo>
                <a:cubicBezTo>
                  <a:pt x="2479480" y="601434"/>
                  <a:pt x="2522349" y="675258"/>
                  <a:pt x="2572233" y="761161"/>
                </a:cubicBezTo>
                <a:cubicBezTo>
                  <a:pt x="2595168" y="799246"/>
                  <a:pt x="2595168" y="847994"/>
                  <a:pt x="2572233" y="886078"/>
                </a:cubicBezTo>
                <a:cubicBezTo>
                  <a:pt x="2572233" y="886078"/>
                  <a:pt x="2572233" y="886078"/>
                  <a:pt x="2217501" y="1496950"/>
                </a:cubicBezTo>
                <a:cubicBezTo>
                  <a:pt x="2196094" y="1536558"/>
                  <a:pt x="2153283" y="1560931"/>
                  <a:pt x="2108941" y="1560931"/>
                </a:cubicBezTo>
                <a:cubicBezTo>
                  <a:pt x="2108941" y="1560931"/>
                  <a:pt x="2108941" y="1560931"/>
                  <a:pt x="1401007" y="1560931"/>
                </a:cubicBezTo>
                <a:cubicBezTo>
                  <a:pt x="1389539" y="1560931"/>
                  <a:pt x="1378359" y="1559408"/>
                  <a:pt x="1367679" y="1556504"/>
                </a:cubicBezTo>
                <a:lnTo>
                  <a:pt x="1344756" y="1546893"/>
                </a:lnTo>
                <a:lnTo>
                  <a:pt x="1358765" y="1522665"/>
                </a:lnTo>
                <a:cubicBezTo>
                  <a:pt x="1485427" y="1303600"/>
                  <a:pt x="1647555" y="1023197"/>
                  <a:pt x="1855078" y="664281"/>
                </a:cubicBezTo>
                <a:cubicBezTo>
                  <a:pt x="1916680" y="557897"/>
                  <a:pt x="2027565" y="492430"/>
                  <a:pt x="2150770" y="492430"/>
                </a:cubicBezTo>
                <a:close/>
                <a:moveTo>
                  <a:pt x="1359084" y="0"/>
                </a:moveTo>
                <a:cubicBezTo>
                  <a:pt x="1359084" y="0"/>
                  <a:pt x="1359084" y="0"/>
                  <a:pt x="2157630" y="0"/>
                </a:cubicBezTo>
                <a:cubicBezTo>
                  <a:pt x="2207647" y="0"/>
                  <a:pt x="2255938" y="27495"/>
                  <a:pt x="2280085" y="72172"/>
                </a:cubicBezTo>
                <a:cubicBezTo>
                  <a:pt x="2280085" y="72172"/>
                  <a:pt x="2280085" y="72172"/>
                  <a:pt x="2494708" y="441767"/>
                </a:cubicBezTo>
                <a:lnTo>
                  <a:pt x="2518954" y="483519"/>
                </a:lnTo>
                <a:lnTo>
                  <a:pt x="2499877" y="483519"/>
                </a:lnTo>
                <a:lnTo>
                  <a:pt x="2409708" y="483519"/>
                </a:lnTo>
                <a:lnTo>
                  <a:pt x="2370537" y="416064"/>
                </a:lnTo>
                <a:cubicBezTo>
                  <a:pt x="2220885" y="158353"/>
                  <a:pt x="2220885" y="158353"/>
                  <a:pt x="2220885" y="158353"/>
                </a:cubicBezTo>
                <a:cubicBezTo>
                  <a:pt x="2199478" y="118745"/>
                  <a:pt x="2156666" y="94371"/>
                  <a:pt x="2112324" y="94371"/>
                </a:cubicBezTo>
                <a:cubicBezTo>
                  <a:pt x="1404390" y="94371"/>
                  <a:pt x="1404390" y="94371"/>
                  <a:pt x="1404390" y="94371"/>
                </a:cubicBezTo>
                <a:cubicBezTo>
                  <a:pt x="1358520" y="94371"/>
                  <a:pt x="1317236" y="118745"/>
                  <a:pt x="1294301" y="158353"/>
                </a:cubicBezTo>
                <a:cubicBezTo>
                  <a:pt x="941098" y="769224"/>
                  <a:pt x="941098" y="769224"/>
                  <a:pt x="941098" y="769224"/>
                </a:cubicBezTo>
                <a:cubicBezTo>
                  <a:pt x="918163" y="807309"/>
                  <a:pt x="918163" y="856057"/>
                  <a:pt x="941098" y="894141"/>
                </a:cubicBezTo>
                <a:cubicBezTo>
                  <a:pt x="1294301" y="1505013"/>
                  <a:pt x="1294301" y="1505013"/>
                  <a:pt x="1294301" y="1505013"/>
                </a:cubicBezTo>
                <a:cubicBezTo>
                  <a:pt x="1305769" y="1524817"/>
                  <a:pt x="1321823" y="1540812"/>
                  <a:pt x="1340745" y="1551856"/>
                </a:cubicBezTo>
                <a:lnTo>
                  <a:pt x="1346119" y="1554109"/>
                </a:lnTo>
                <a:lnTo>
                  <a:pt x="1317310" y="1603934"/>
                </a:lnTo>
                <a:lnTo>
                  <a:pt x="1295884" y="1640991"/>
                </a:lnTo>
                <a:lnTo>
                  <a:pt x="1318107" y="1650309"/>
                </a:lnTo>
                <a:cubicBezTo>
                  <a:pt x="1330154" y="1653584"/>
                  <a:pt x="1342766" y="1655302"/>
                  <a:pt x="1355700" y="1655302"/>
                </a:cubicBezTo>
                <a:cubicBezTo>
                  <a:pt x="2154247" y="1655302"/>
                  <a:pt x="2154247" y="1655302"/>
                  <a:pt x="2154247" y="1655302"/>
                </a:cubicBezTo>
                <a:cubicBezTo>
                  <a:pt x="2204264" y="1655302"/>
                  <a:pt x="2252555" y="1627810"/>
                  <a:pt x="2276701" y="1583132"/>
                </a:cubicBezTo>
                <a:cubicBezTo>
                  <a:pt x="2676837" y="894072"/>
                  <a:pt x="2676837" y="894072"/>
                  <a:pt x="2676837" y="894072"/>
                </a:cubicBezTo>
                <a:cubicBezTo>
                  <a:pt x="2702708" y="851114"/>
                  <a:pt x="2702708" y="796127"/>
                  <a:pt x="2676837" y="753167"/>
                </a:cubicBezTo>
                <a:cubicBezTo>
                  <a:pt x="2626820" y="667035"/>
                  <a:pt x="2583056" y="591669"/>
                  <a:pt x="2544761" y="525724"/>
                </a:cubicBezTo>
                <a:lnTo>
                  <a:pt x="2525427" y="492430"/>
                </a:lnTo>
                <a:lnTo>
                  <a:pt x="2614995" y="492430"/>
                </a:lnTo>
                <a:cubicBezTo>
                  <a:pt x="2893530" y="492430"/>
                  <a:pt x="3339185" y="492430"/>
                  <a:pt x="4052233" y="492430"/>
                </a:cubicBezTo>
                <a:cubicBezTo>
                  <a:pt x="4171332" y="492430"/>
                  <a:pt x="4286323" y="557897"/>
                  <a:pt x="4343819" y="664281"/>
                </a:cubicBezTo>
                <a:cubicBezTo>
                  <a:pt x="4343819" y="664281"/>
                  <a:pt x="4343819" y="664281"/>
                  <a:pt x="5296604" y="2305041"/>
                </a:cubicBezTo>
                <a:cubicBezTo>
                  <a:pt x="5358207" y="2407332"/>
                  <a:pt x="5358207" y="2538266"/>
                  <a:pt x="5296604" y="2640558"/>
                </a:cubicBezTo>
                <a:cubicBezTo>
                  <a:pt x="5296604" y="2640558"/>
                  <a:pt x="5296604" y="2640558"/>
                  <a:pt x="4343819" y="4281318"/>
                </a:cubicBezTo>
                <a:cubicBezTo>
                  <a:pt x="4286323" y="4387702"/>
                  <a:pt x="4171332" y="4453168"/>
                  <a:pt x="4052233" y="4453168"/>
                </a:cubicBezTo>
                <a:cubicBezTo>
                  <a:pt x="4052233" y="4453168"/>
                  <a:pt x="4052233" y="4453168"/>
                  <a:pt x="2150770" y="4453168"/>
                </a:cubicBezTo>
                <a:cubicBezTo>
                  <a:pt x="2027565" y="4453168"/>
                  <a:pt x="1916680" y="4387702"/>
                  <a:pt x="1855078" y="4281318"/>
                </a:cubicBezTo>
                <a:cubicBezTo>
                  <a:pt x="1855078" y="4281318"/>
                  <a:pt x="1855078" y="4281318"/>
                  <a:pt x="906399" y="2640558"/>
                </a:cubicBezTo>
                <a:cubicBezTo>
                  <a:pt x="844796" y="2538266"/>
                  <a:pt x="844796" y="2407332"/>
                  <a:pt x="906399" y="2305041"/>
                </a:cubicBezTo>
                <a:cubicBezTo>
                  <a:pt x="906399" y="2305041"/>
                  <a:pt x="906399" y="2305041"/>
                  <a:pt x="1258651" y="1695815"/>
                </a:cubicBezTo>
                <a:lnTo>
                  <a:pt x="1288338" y="1644472"/>
                </a:lnTo>
                <a:lnTo>
                  <a:pt x="1287293" y="1644034"/>
                </a:lnTo>
                <a:cubicBezTo>
                  <a:pt x="1265949" y="1631576"/>
                  <a:pt x="1247840" y="1613534"/>
                  <a:pt x="1234904" y="1591195"/>
                </a:cubicBezTo>
                <a:cubicBezTo>
                  <a:pt x="1234904" y="1591195"/>
                  <a:pt x="1234904" y="1591195"/>
                  <a:pt x="836494" y="902135"/>
                </a:cubicBezTo>
                <a:cubicBezTo>
                  <a:pt x="810622" y="859177"/>
                  <a:pt x="810622" y="804190"/>
                  <a:pt x="836494" y="761230"/>
                </a:cubicBezTo>
                <a:cubicBezTo>
                  <a:pt x="836494" y="761230"/>
                  <a:pt x="836494" y="761230"/>
                  <a:pt x="1234904" y="72172"/>
                </a:cubicBezTo>
                <a:cubicBezTo>
                  <a:pt x="1260775" y="27495"/>
                  <a:pt x="1307343" y="0"/>
                  <a:pt x="13590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6" descr="Metformina - Wikipedia">
            <a:extLst>
              <a:ext uri="{FF2B5EF4-FFF2-40B4-BE49-F238E27FC236}">
                <a16:creationId xmlns:a16="http://schemas.microsoft.com/office/drawing/2014/main" id="{6C7B25FF-4156-1E40-9F8A-C9BECA5CF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6926" y="1685851"/>
            <a:ext cx="2531002" cy="23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iabete di tipo 2: come il microbiota riduce il potenziale ipoglicemizzante  della metformina - MediMagazine">
            <a:extLst>
              <a:ext uri="{FF2B5EF4-FFF2-40B4-BE49-F238E27FC236}">
                <a16:creationId xmlns:a16="http://schemas.microsoft.com/office/drawing/2014/main" id="{EA6B1B8A-92C6-E24E-9D2E-AC19135FD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2" r="2" b="4070"/>
          <a:stretch/>
        </p:blipFill>
        <p:spPr bwMode="auto">
          <a:xfrm>
            <a:off x="5609506" y="3672096"/>
            <a:ext cx="6302427" cy="225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B683C78-A1DC-7C4E-AEEF-56EB4BBCB6BB}"/>
              </a:ext>
            </a:extLst>
          </p:cNvPr>
          <p:cNvSpPr txBox="1"/>
          <p:nvPr/>
        </p:nvSpPr>
        <p:spPr>
          <a:xfrm>
            <a:off x="2690788" y="179510"/>
            <a:ext cx="9004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Risposta al trattamento di </a:t>
            </a:r>
            <a:r>
              <a:rPr lang="it-IT" sz="2800" b="1" dirty="0" err="1">
                <a:latin typeface="APPLE CHANCERY" panose="03020702040506060504" pitchFamily="66" charset="-79"/>
                <a:cs typeface="APPLE CHANCERY" panose="03020702040506060504" pitchFamily="66" charset="-79"/>
              </a:rPr>
              <a:t>metformina</a:t>
            </a:r>
            <a:r>
              <a:rPr lang="it-IT" sz="2800" b="1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 nel diabete di tipo 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4A41D83-58F2-EB40-BAFD-6EB54FD3A52E}"/>
              </a:ext>
            </a:extLst>
          </p:cNvPr>
          <p:cNvSpPr txBox="1"/>
          <p:nvPr/>
        </p:nvSpPr>
        <p:spPr>
          <a:xfrm>
            <a:off x="266700" y="5069541"/>
            <a:ext cx="3377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Eulalia </a:t>
            </a:r>
            <a:r>
              <a:rPr lang="it-IT" dirty="0" err="1"/>
              <a:t>Catamo</a:t>
            </a:r>
            <a:endParaRPr lang="it-IT" dirty="0"/>
          </a:p>
          <a:p>
            <a:r>
              <a:rPr lang="it-IT" dirty="0"/>
              <a:t>Scuola di Specializzazione in </a:t>
            </a:r>
          </a:p>
          <a:p>
            <a:r>
              <a:rPr lang="it-IT" dirty="0"/>
              <a:t>Genetica Medica</a:t>
            </a:r>
          </a:p>
        </p:txBody>
      </p:sp>
    </p:spTree>
    <p:extLst>
      <p:ext uri="{BB962C8B-B14F-4D97-AF65-F5344CB8AC3E}">
        <p14:creationId xmlns:p14="http://schemas.microsoft.com/office/powerpoint/2010/main" val="1761032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verything You Need to Know About the ATM Mutation | Everyday Health">
            <a:extLst>
              <a:ext uri="{FF2B5EF4-FFF2-40B4-BE49-F238E27FC236}">
                <a16:creationId xmlns:a16="http://schemas.microsoft.com/office/drawing/2014/main" id="{F2A6B4AE-FC50-1143-8908-94DA3CC79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D427A041-1168-0A49-9D4F-2B0E1730BA8B}"/>
              </a:ext>
            </a:extLst>
          </p:cNvPr>
          <p:cNvSpPr/>
          <p:nvPr/>
        </p:nvSpPr>
        <p:spPr>
          <a:xfrm>
            <a:off x="173420" y="343478"/>
            <a:ext cx="3107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/>
              <a:t>Scopo del </a:t>
            </a:r>
            <a:r>
              <a:rPr lang="en-US" sz="3200" b="1" dirty="0" err="1"/>
              <a:t>lavoro</a:t>
            </a:r>
            <a:r>
              <a:rPr lang="en-US" sz="3200" b="1" dirty="0"/>
              <a:t>:</a:t>
            </a:r>
            <a:endParaRPr lang="en-US" sz="3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BA7C507-D661-864D-9CE0-80A19A483F8F}"/>
              </a:ext>
            </a:extLst>
          </p:cNvPr>
          <p:cNvSpPr txBox="1"/>
          <p:nvPr/>
        </p:nvSpPr>
        <p:spPr>
          <a:xfrm>
            <a:off x="5586246" y="747438"/>
            <a:ext cx="66845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/>
              <a:t>Confermare </a:t>
            </a:r>
            <a:r>
              <a:rPr lang="en-US" sz="2800" dirty="0" err="1"/>
              <a:t>l’effetto</a:t>
            </a:r>
            <a:r>
              <a:rPr lang="en-US" sz="2800" dirty="0"/>
              <a:t> </a:t>
            </a:r>
            <a:r>
              <a:rPr lang="en-US" sz="2800" dirty="0" err="1"/>
              <a:t>della</a:t>
            </a:r>
            <a:r>
              <a:rPr lang="en-US" sz="2800" dirty="0"/>
              <a:t> </a:t>
            </a:r>
            <a:r>
              <a:rPr lang="en-US" sz="2800" dirty="0" err="1"/>
              <a:t>variante</a:t>
            </a:r>
            <a:r>
              <a:rPr lang="en-US" sz="2800" dirty="0"/>
              <a:t> rs11212617, </a:t>
            </a:r>
            <a:r>
              <a:rPr lang="en-US" sz="2800" dirty="0" err="1"/>
              <a:t>localizzata</a:t>
            </a:r>
            <a:r>
              <a:rPr lang="en-US" sz="2800" dirty="0"/>
              <a:t> </a:t>
            </a:r>
            <a:r>
              <a:rPr lang="en-US" sz="2800" dirty="0" err="1"/>
              <a:t>vicino</a:t>
            </a:r>
            <a:r>
              <a:rPr lang="en-US" sz="2800" dirty="0"/>
              <a:t> al gene </a:t>
            </a:r>
            <a:r>
              <a:rPr lang="en-US" sz="2800" i="1" dirty="0"/>
              <a:t>ATM</a:t>
            </a:r>
            <a:r>
              <a:rPr lang="en-US" sz="2800" dirty="0"/>
              <a:t>, </a:t>
            </a:r>
          </a:p>
          <a:p>
            <a:pPr lvl="0"/>
            <a:r>
              <a:rPr lang="en-US" sz="2800" dirty="0" err="1"/>
              <a:t>sulla</a:t>
            </a:r>
            <a:r>
              <a:rPr lang="en-US" sz="2800" dirty="0"/>
              <a:t> </a:t>
            </a:r>
            <a:r>
              <a:rPr lang="en-US" sz="2800" dirty="0" err="1"/>
              <a:t>risposta</a:t>
            </a:r>
            <a:r>
              <a:rPr lang="en-US" sz="2800" dirty="0"/>
              <a:t> al </a:t>
            </a:r>
            <a:r>
              <a:rPr lang="en-US" sz="2800" dirty="0" err="1"/>
              <a:t>trattamento</a:t>
            </a:r>
            <a:r>
              <a:rPr lang="en-US" sz="2800" dirty="0"/>
              <a:t> con </a:t>
            </a:r>
            <a:r>
              <a:rPr lang="en-US" sz="2800" dirty="0" err="1"/>
              <a:t>metformina</a:t>
            </a:r>
            <a:r>
              <a:rPr lang="en-US" sz="2800" dirty="0"/>
              <a:t> </a:t>
            </a:r>
            <a:r>
              <a:rPr lang="en-US" sz="2800" dirty="0" err="1"/>
              <a:t>nel</a:t>
            </a:r>
            <a:r>
              <a:rPr lang="en-US" sz="2800" dirty="0"/>
              <a:t> </a:t>
            </a:r>
            <a:r>
              <a:rPr lang="en-US" sz="2800" dirty="0" err="1"/>
              <a:t>diabete</a:t>
            </a:r>
            <a:r>
              <a:rPr lang="en-US" sz="2800" dirty="0"/>
              <a:t> di </a:t>
            </a:r>
            <a:r>
              <a:rPr lang="en-US" sz="2800" dirty="0" err="1"/>
              <a:t>tipo</a:t>
            </a:r>
            <a:r>
              <a:rPr lang="en-US" sz="2800" dirty="0"/>
              <a:t> 2.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DF93A3B-BC57-9445-A404-184139423E97}"/>
              </a:ext>
            </a:extLst>
          </p:cNvPr>
          <p:cNvSpPr txBox="1"/>
          <p:nvPr/>
        </p:nvSpPr>
        <p:spPr>
          <a:xfrm>
            <a:off x="4307366" y="4990947"/>
            <a:ext cx="7683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dirty="0"/>
              <a:t>A </a:t>
            </a:r>
            <a:r>
              <a:rPr lang="en-US" dirty="0" err="1"/>
              <a:t>questo</a:t>
            </a:r>
            <a:r>
              <a:rPr lang="en-US" dirty="0"/>
              <a:t> </a:t>
            </a:r>
            <a:r>
              <a:rPr lang="en-US" dirty="0" err="1"/>
              <a:t>scopo</a:t>
            </a:r>
            <a:r>
              <a:rPr lang="en-US" dirty="0"/>
              <a:t> </a:t>
            </a:r>
            <a:r>
              <a:rPr lang="en-US" dirty="0" err="1"/>
              <a:t>vengono</a:t>
            </a:r>
            <a:r>
              <a:rPr lang="en-US" dirty="0"/>
              <a:t> </a:t>
            </a:r>
            <a:r>
              <a:rPr lang="en-US" dirty="0" err="1"/>
              <a:t>analizzate</a:t>
            </a:r>
            <a:r>
              <a:rPr lang="en-US" dirty="0"/>
              <a:t> 3 </a:t>
            </a:r>
            <a:r>
              <a:rPr lang="en-US" dirty="0" err="1"/>
              <a:t>coorti</a:t>
            </a:r>
            <a:r>
              <a:rPr lang="en-US" dirty="0"/>
              <a:t> </a:t>
            </a:r>
            <a:r>
              <a:rPr lang="en-US" dirty="0" err="1"/>
              <a:t>indipendenti</a:t>
            </a:r>
            <a:r>
              <a:rPr lang="en-US" dirty="0"/>
              <a:t> con </a:t>
            </a:r>
            <a:r>
              <a:rPr lang="en-US" dirty="0" err="1"/>
              <a:t>fenotipico</a:t>
            </a:r>
            <a:r>
              <a:rPr lang="en-US" dirty="0"/>
              <a:t> </a:t>
            </a:r>
            <a:r>
              <a:rPr lang="en-US" dirty="0" err="1"/>
              <a:t>identico</a:t>
            </a:r>
            <a:endParaRPr lang="en-US" dirty="0"/>
          </a:p>
          <a:p>
            <a:pPr lvl="0"/>
            <a:r>
              <a:rPr lang="en-US" dirty="0" err="1"/>
              <a:t>allo</a:t>
            </a:r>
            <a:r>
              <a:rPr lang="en-US" dirty="0"/>
              <a:t> studio </a:t>
            </a:r>
            <a:r>
              <a:rPr lang="en-US" dirty="0" err="1"/>
              <a:t>precedente</a:t>
            </a:r>
            <a:r>
              <a:rPr lang="en-US" dirty="0"/>
              <a:t> (Zhou et al., 2011)</a:t>
            </a:r>
          </a:p>
        </p:txBody>
      </p:sp>
    </p:spTree>
    <p:extLst>
      <p:ext uri="{BB962C8B-B14F-4D97-AF65-F5344CB8AC3E}">
        <p14:creationId xmlns:p14="http://schemas.microsoft.com/office/powerpoint/2010/main" val="3104172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>
            <a:extLst>
              <a:ext uri="{FF2B5EF4-FFF2-40B4-BE49-F238E27FC236}">
                <a16:creationId xmlns:a16="http://schemas.microsoft.com/office/drawing/2014/main" id="{297BEF1C-6578-854B-9B60-F0F28CB81CF6}"/>
              </a:ext>
            </a:extLst>
          </p:cNvPr>
          <p:cNvGrpSpPr/>
          <p:nvPr/>
        </p:nvGrpSpPr>
        <p:grpSpPr>
          <a:xfrm>
            <a:off x="104913" y="2767486"/>
            <a:ext cx="10254113" cy="4090514"/>
            <a:chOff x="460513" y="2267560"/>
            <a:chExt cx="10254113" cy="4090514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8255E7BF-E486-7D47-BD06-64B1C33D9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513" y="2267560"/>
              <a:ext cx="10254113" cy="3826219"/>
            </a:xfrm>
            <a:prstGeom prst="rect">
              <a:avLst/>
            </a:prstGeom>
          </p:spPr>
        </p:pic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58A0138E-470F-E24F-8714-65FC8465B4A2}"/>
                </a:ext>
              </a:extLst>
            </p:cNvPr>
            <p:cNvSpPr txBox="1"/>
            <p:nvPr/>
          </p:nvSpPr>
          <p:spPr>
            <a:xfrm>
              <a:off x="460513" y="5927187"/>
              <a:ext cx="298350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100" dirty="0"/>
                <a:t>DCS Diabetes Care System West-</a:t>
              </a:r>
              <a:r>
                <a:rPr lang="it-IT" sz="1100" dirty="0" err="1"/>
                <a:t>Friesland</a:t>
              </a:r>
              <a:endParaRPr lang="it-IT" sz="1100" dirty="0"/>
            </a:p>
            <a:p>
              <a:r>
                <a:rPr lang="it-IT" sz="1100" dirty="0"/>
                <a:t>CARDS Collaborative </a:t>
              </a:r>
              <a:r>
                <a:rPr lang="it-IT" sz="1100" dirty="0" err="1"/>
                <a:t>Atorvastatin</a:t>
              </a:r>
              <a:r>
                <a:rPr lang="it-IT" sz="1100" dirty="0"/>
                <a:t> Diabetes </a:t>
              </a:r>
              <a:r>
                <a:rPr lang="it-IT" sz="1100" dirty="0" err="1"/>
                <a:t>Study</a:t>
              </a:r>
              <a:endParaRPr lang="it-IT" sz="1100" dirty="0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46159E2-1507-E942-8B2E-5FA7E4E10E47}"/>
              </a:ext>
            </a:extLst>
          </p:cNvPr>
          <p:cNvSpPr txBox="1"/>
          <p:nvPr/>
        </p:nvSpPr>
        <p:spPr>
          <a:xfrm>
            <a:off x="244613" y="736161"/>
            <a:ext cx="71064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Criteri di inclusione:</a:t>
            </a:r>
          </a:p>
          <a:p>
            <a:r>
              <a:rPr lang="it-IT" dirty="0"/>
              <a:t>-etnia bianca</a:t>
            </a:r>
          </a:p>
          <a:p>
            <a:r>
              <a:rPr lang="it-IT" dirty="0"/>
              <a:t>-trattamento continuo con </a:t>
            </a:r>
            <a:r>
              <a:rPr lang="it-IT" dirty="0" err="1"/>
              <a:t>metformina</a:t>
            </a:r>
            <a:r>
              <a:rPr lang="it-IT" dirty="0"/>
              <a:t> (almeno 6 mesi)</a:t>
            </a:r>
          </a:p>
          <a:p>
            <a:r>
              <a:rPr lang="it-IT" dirty="0"/>
              <a:t>-valore HbA1c pretrattamento</a:t>
            </a:r>
          </a:p>
          <a:p>
            <a:r>
              <a:rPr lang="it-IT" dirty="0"/>
              <a:t>-valore HbA1c entro 18 mesi dal trattamento</a:t>
            </a:r>
          </a:p>
          <a:p>
            <a:r>
              <a:rPr lang="it-IT" dirty="0"/>
              <a:t>-nessuno utilizzo di altri farmaci per l’abbassamento del glucosio (eccetto utilizzo di </a:t>
            </a:r>
            <a:r>
              <a:rPr lang="it-IT" dirty="0" err="1"/>
              <a:t>sulfaniluree</a:t>
            </a:r>
            <a:r>
              <a:rPr lang="it-IT" dirty="0"/>
              <a:t>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3E39B9F-FF1C-524F-BD51-49C6DEBFCE45}"/>
              </a:ext>
            </a:extLst>
          </p:cNvPr>
          <p:cNvSpPr txBox="1"/>
          <p:nvPr/>
        </p:nvSpPr>
        <p:spPr>
          <a:xfrm>
            <a:off x="104913" y="106640"/>
            <a:ext cx="4570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Selezione dei soggetti partecipanti</a:t>
            </a:r>
          </a:p>
        </p:txBody>
      </p:sp>
    </p:spTree>
    <p:extLst>
      <p:ext uri="{BB962C8B-B14F-4D97-AF65-F5344CB8AC3E}">
        <p14:creationId xmlns:p14="http://schemas.microsoft.com/office/powerpoint/2010/main" val="80100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27359741-D876-7941-BC4D-C87E203633F5}"/>
              </a:ext>
            </a:extLst>
          </p:cNvPr>
          <p:cNvSpPr/>
          <p:nvPr/>
        </p:nvSpPr>
        <p:spPr>
          <a:xfrm>
            <a:off x="165100" y="951637"/>
            <a:ext cx="116332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Le tre coorti vengono prima </a:t>
            </a:r>
            <a:r>
              <a:rPr lang="it-IT" dirty="0" err="1"/>
              <a:t>genotipizzate</a:t>
            </a:r>
            <a:r>
              <a:rPr lang="it-IT" dirty="0"/>
              <a:t> separatamente, poi combinate in una meta-analisi.</a:t>
            </a:r>
          </a:p>
          <a:p>
            <a:endParaRPr lang="it-IT" dirty="0"/>
          </a:p>
          <a:p>
            <a:r>
              <a:rPr lang="it-IT" dirty="0"/>
              <a:t>Una ulteriore </a:t>
            </a:r>
            <a:r>
              <a:rPr lang="it-IT" dirty="0" err="1"/>
              <a:t>mata</a:t>
            </a:r>
            <a:r>
              <a:rPr lang="it-IT" dirty="0"/>
              <a:t>-analisi permette di combinare le tre coorti con le due utilizzate utilizzate nel lavoro precedente (Zhou et al.)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La misurazione dell’effetto della </a:t>
            </a:r>
            <a:r>
              <a:rPr lang="it-IT" dirty="0" err="1"/>
              <a:t>metformina</a:t>
            </a:r>
            <a:r>
              <a:rPr lang="it-IT" dirty="0"/>
              <a:t> viene valutato: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tramite regressione logistica, utilizzando il valore di HbA1c ≦ 7</a:t>
            </a:r>
          </a:p>
          <a:p>
            <a:pPr marL="285750" indent="-285750">
              <a:buFontTx/>
              <a:buChar char="-"/>
            </a:pPr>
            <a:r>
              <a:rPr lang="it-IT" dirty="0"/>
              <a:t>tramite regressione lineare, utilizzando il valore di HbA1c come tratto quantitativo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endParaRPr lang="it-IT" dirty="0"/>
          </a:p>
          <a:p>
            <a:r>
              <a:rPr lang="it-IT" dirty="0"/>
              <a:t>In entrambi i casi, vengono utilizzate come </a:t>
            </a:r>
            <a:r>
              <a:rPr lang="it-IT" dirty="0" err="1"/>
              <a:t>covariate</a:t>
            </a:r>
            <a:r>
              <a:rPr lang="it-IT" dirty="0"/>
              <a:t>:</a:t>
            </a:r>
          </a:p>
          <a:p>
            <a:pPr marL="285750" indent="-285750">
              <a:buFontTx/>
              <a:buChar char="-"/>
            </a:pPr>
            <a:r>
              <a:rPr lang="it-IT" dirty="0"/>
              <a:t>valore di HbA1c basale</a:t>
            </a:r>
          </a:p>
          <a:p>
            <a:pPr marL="285750" indent="-285750">
              <a:buFontTx/>
              <a:buChar char="-"/>
            </a:pPr>
            <a:r>
              <a:rPr lang="it-IT" dirty="0"/>
              <a:t>tempo intercorso tra la misurazione di HbA1c e l’inizio del trattamento</a:t>
            </a:r>
          </a:p>
          <a:p>
            <a:pPr marL="285750" indent="-285750">
              <a:buFontTx/>
              <a:buChar char="-"/>
            </a:pPr>
            <a:r>
              <a:rPr lang="it-IT" dirty="0"/>
              <a:t>regolarità nell’utilizzo del farmaco</a:t>
            </a:r>
          </a:p>
          <a:p>
            <a:pPr marL="285750" indent="-285750">
              <a:buFontTx/>
              <a:buChar char="-"/>
            </a:pPr>
            <a:r>
              <a:rPr lang="it-IT" dirty="0"/>
              <a:t>dose giornaliera</a:t>
            </a:r>
          </a:p>
          <a:p>
            <a:pPr marL="285750" indent="-285750">
              <a:buFontTx/>
              <a:buChar char="-"/>
            </a:pPr>
            <a:r>
              <a:rPr lang="it-IT" dirty="0" err="1"/>
              <a:t>eGFR</a:t>
            </a:r>
            <a:r>
              <a:rPr lang="it-IT" dirty="0"/>
              <a:t> (tasso di velocità di filtrazione glomerulare)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74BC28A-B1E7-E64A-A223-0D56EF91C3F9}"/>
              </a:ext>
            </a:extLst>
          </p:cNvPr>
          <p:cNvSpPr txBox="1"/>
          <p:nvPr/>
        </p:nvSpPr>
        <p:spPr>
          <a:xfrm>
            <a:off x="165100" y="188605"/>
            <a:ext cx="1428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/>
              <a:t>Metodi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715742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2FAE53F-548A-6B45-8893-73EB0E5D0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42900"/>
            <a:ext cx="98044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63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529DA237-374C-0340-AC7E-BCFFA5A33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396743"/>
            <a:ext cx="9715500" cy="5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05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D9B3C4F-E4B8-2E41-89A2-A01C91C7F2F3}"/>
              </a:ext>
            </a:extLst>
          </p:cNvPr>
          <p:cNvSpPr txBox="1"/>
          <p:nvPr/>
        </p:nvSpPr>
        <p:spPr>
          <a:xfrm>
            <a:off x="1139635" y="2546161"/>
            <a:ext cx="3200451" cy="29859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EFFFF"/>
                </a:solidFill>
              </a:rPr>
              <a:t>Forest Plot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6457D07-234B-1742-A79A-7E01E2748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647" y="606646"/>
            <a:ext cx="4212783" cy="552141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ABF3C32-35D7-8445-932D-07B5850BB588}"/>
              </a:ext>
            </a:extLst>
          </p:cNvPr>
          <p:cNvSpPr txBox="1"/>
          <p:nvPr/>
        </p:nvSpPr>
        <p:spPr>
          <a:xfrm>
            <a:off x="8480290" y="3176511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dirty="0"/>
              <a:t>OR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27CAF9A-EF59-F846-814D-805B29819969}"/>
              </a:ext>
            </a:extLst>
          </p:cNvPr>
          <p:cNvSpPr txBox="1"/>
          <p:nvPr/>
        </p:nvSpPr>
        <p:spPr>
          <a:xfrm>
            <a:off x="8333648" y="5980215"/>
            <a:ext cx="608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dirty="0"/>
              <a:t>Beta</a:t>
            </a:r>
          </a:p>
        </p:txBody>
      </p:sp>
    </p:spTree>
    <p:extLst>
      <p:ext uri="{BB962C8B-B14F-4D97-AF65-F5344CB8AC3E}">
        <p14:creationId xmlns:p14="http://schemas.microsoft.com/office/powerpoint/2010/main" val="262400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12EF4DD-2028-914D-AFCD-F00BE7601A51}"/>
              </a:ext>
            </a:extLst>
          </p:cNvPr>
          <p:cNvSpPr txBox="1"/>
          <p:nvPr/>
        </p:nvSpPr>
        <p:spPr>
          <a:xfrm>
            <a:off x="123567" y="271849"/>
            <a:ext cx="2141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/>
              <a:t>Conclusioni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CE91DD7-B984-7740-9F28-C33DB09C215D}"/>
              </a:ext>
            </a:extLst>
          </p:cNvPr>
          <p:cNvSpPr txBox="1"/>
          <p:nvPr/>
        </p:nvSpPr>
        <p:spPr>
          <a:xfrm>
            <a:off x="140042" y="1537756"/>
            <a:ext cx="119119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Lo SNP rs11212617, all’interno del locus che include in gene </a:t>
            </a:r>
            <a:r>
              <a:rPr lang="it-IT" i="1" dirty="0"/>
              <a:t>ATM</a:t>
            </a:r>
            <a:r>
              <a:rPr lang="it-IT" dirty="0"/>
              <a:t>, è associato alla risposta del trattamento con </a:t>
            </a:r>
            <a:r>
              <a:rPr lang="it-IT" dirty="0" err="1"/>
              <a:t>metformina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In particolare, l’allele C è associato con l’abbassamento del valore di HbA1c sia se considerato come tratto qualitativo che come tratto quantitativo.</a:t>
            </a:r>
          </a:p>
          <a:p>
            <a:endParaRPr lang="it-IT" dirty="0"/>
          </a:p>
          <a:p>
            <a:r>
              <a:rPr lang="it-IT" dirty="0"/>
              <a:t>Gli autori spiegano la mancata associazione nei soggetti con terapia doppia in quanto la </a:t>
            </a:r>
            <a:r>
              <a:rPr lang="it-IT" dirty="0" err="1"/>
              <a:t>metformina</a:t>
            </a:r>
            <a:r>
              <a:rPr lang="it-IT" dirty="0"/>
              <a:t> è la terapia raccomandata in prima linea e che i pazienti con doppio trattamento potrebbero trovarsi in uno stato prolungato della malattia o che, come suggerito da </a:t>
            </a:r>
            <a:r>
              <a:rPr lang="it-IT" dirty="0" err="1"/>
              <a:t>Wang</a:t>
            </a:r>
            <a:r>
              <a:rPr lang="it-IT" dirty="0"/>
              <a:t> </a:t>
            </a:r>
            <a:r>
              <a:rPr lang="it-IT" dirty="0" err="1"/>
              <a:t>Q</a:t>
            </a:r>
            <a:r>
              <a:rPr lang="it-IT" dirty="0"/>
              <a:t> et al., (2011, «</a:t>
            </a:r>
            <a:r>
              <a:rPr lang="it-IT" dirty="0" err="1"/>
              <a:t>Interaction</a:t>
            </a:r>
            <a:r>
              <a:rPr lang="it-IT" dirty="0"/>
              <a:t> of </a:t>
            </a:r>
            <a:r>
              <a:rPr lang="it-IT" dirty="0" err="1"/>
              <a:t>glibenclamide</a:t>
            </a:r>
            <a:r>
              <a:rPr lang="it-IT" dirty="0"/>
              <a:t> and </a:t>
            </a:r>
            <a:r>
              <a:rPr lang="it-IT" dirty="0" err="1"/>
              <a:t>metformin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the </a:t>
            </a:r>
            <a:r>
              <a:rPr lang="it-IT" dirty="0" err="1"/>
              <a:t>level</a:t>
            </a:r>
            <a:r>
              <a:rPr lang="it-IT" dirty="0"/>
              <a:t> of </a:t>
            </a:r>
            <a:r>
              <a:rPr lang="it-IT" dirty="0" err="1"/>
              <a:t>translation</a:t>
            </a:r>
            <a:r>
              <a:rPr lang="it-IT" dirty="0"/>
              <a:t> in </a:t>
            </a:r>
            <a:r>
              <a:rPr lang="it-IT" dirty="0" err="1"/>
              <a:t>pancreatic</a:t>
            </a:r>
            <a:r>
              <a:rPr lang="it-IT" dirty="0"/>
              <a:t> beta </a:t>
            </a:r>
            <a:r>
              <a:rPr lang="it-IT" dirty="0" err="1"/>
              <a:t>cells</a:t>
            </a:r>
            <a:r>
              <a:rPr lang="it-IT" dirty="0"/>
              <a:t>»), le </a:t>
            </a:r>
            <a:r>
              <a:rPr lang="it-IT" dirty="0" err="1"/>
              <a:t>sulfoniluree</a:t>
            </a:r>
            <a:r>
              <a:rPr lang="it-IT" dirty="0"/>
              <a:t> agiscano come antagoniste per alcuni effetti della </a:t>
            </a:r>
            <a:r>
              <a:rPr lang="it-IT" dirty="0" err="1"/>
              <a:t>metformina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9662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C9F56DF-ABEA-4145-BBEE-598B3EAA9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124" y="364685"/>
            <a:ext cx="7207876" cy="526552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38C80C77-94F2-5448-8D44-B3C746ED70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89" y="223235"/>
            <a:ext cx="5344732" cy="253284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8AE6227-B20E-6843-9AC0-07F0F5BBF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60470"/>
            <a:ext cx="5013848" cy="253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17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magine 1" descr="Immagine che contiene testo, segnale, screenshot&#10;&#10;Descrizione generata automaticamente">
            <a:extLst>
              <a:ext uri="{FF2B5EF4-FFF2-40B4-BE49-F238E27FC236}">
                <a16:creationId xmlns:a16="http://schemas.microsoft.com/office/drawing/2014/main" id="{BB1C4E8E-3C14-EA4C-BCE2-D64AC9B675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97" b="147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9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36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8" name="Picture 4" descr="Diabete | Auxologico">
            <a:extLst>
              <a:ext uri="{FF2B5EF4-FFF2-40B4-BE49-F238E27FC236}">
                <a16:creationId xmlns:a16="http://schemas.microsoft.com/office/drawing/2014/main" id="{63BA68FA-6B4A-A54A-B4D8-416462DFF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376" y="1308853"/>
            <a:ext cx="3343202" cy="334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Ictus: quali sono i fattori di rischio?">
            <a:extLst>
              <a:ext uri="{FF2B5EF4-FFF2-40B4-BE49-F238E27FC236}">
                <a16:creationId xmlns:a16="http://schemas.microsoft.com/office/drawing/2014/main" id="{C3A4B1B1-717F-9641-92C1-CF904139A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5244" y="1937523"/>
            <a:ext cx="6020730" cy="352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072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Diabete di Tipo 2">
            <a:extLst>
              <a:ext uri="{FF2B5EF4-FFF2-40B4-BE49-F238E27FC236}">
                <a16:creationId xmlns:a16="http://schemas.microsoft.com/office/drawing/2014/main" id="{7D52DF7A-2634-8F47-B871-12E0AFA8E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5576" y="457200"/>
            <a:ext cx="8400848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176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LICEMIA E DIABETE MELLITO - ppt scaricare">
            <a:extLst>
              <a:ext uri="{FF2B5EF4-FFF2-40B4-BE49-F238E27FC236}">
                <a16:creationId xmlns:a16="http://schemas.microsoft.com/office/drawing/2014/main" id="{BC1141D7-1BB7-2940-931E-527D80CCC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6509" y="643466"/>
            <a:ext cx="8354291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65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70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7" name="Rectangle 72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Il diabete tipo 2, una malattia che compare dopo i 40 anni, anche se l&amp;#39;età  di insorgenza si sta abbassando - Wellness - 7giorni">
            <a:extLst>
              <a:ext uri="{FF2B5EF4-FFF2-40B4-BE49-F238E27FC236}">
                <a16:creationId xmlns:a16="http://schemas.microsoft.com/office/drawing/2014/main" id="{74D1BBAB-47BF-2542-8EE4-8195434F4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7565" y="643467"/>
            <a:ext cx="6496869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521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70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8056"/>
            <a:ext cx="1920339" cy="2894124"/>
          </a:xfrm>
          <a:prstGeom prst="rect">
            <a:avLst/>
          </a:prstGeom>
          <a:solidFill>
            <a:srgbClr val="66818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059" name="Rectangle 72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3515821"/>
            <a:ext cx="1920338" cy="2883258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050" name="Picture 2" descr="metformina">
            <a:extLst>
              <a:ext uri="{FF2B5EF4-FFF2-40B4-BE49-F238E27FC236}">
                <a16:creationId xmlns:a16="http://schemas.microsoft.com/office/drawing/2014/main" id="{ED85241E-AB69-CD41-AC2D-95635BF634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3" r="-2" b="7319"/>
          <a:stretch/>
        </p:blipFill>
        <p:spPr bwMode="auto">
          <a:xfrm>
            <a:off x="2551176" y="448056"/>
            <a:ext cx="9183130" cy="59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7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a metformina: un farmaco antineoplastico? - GIDM: Giornale italiano di  diabetologia e metabolismo">
            <a:extLst>
              <a:ext uri="{FF2B5EF4-FFF2-40B4-BE49-F238E27FC236}">
                <a16:creationId xmlns:a16="http://schemas.microsoft.com/office/drawing/2014/main" id="{E570039D-3AE1-6A43-B050-B435C1C16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11" y="607181"/>
            <a:ext cx="8874177" cy="610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B28A9306-C9B1-234D-9793-AD9672AA56D8}"/>
              </a:ext>
            </a:extLst>
          </p:cNvPr>
          <p:cNvSpPr txBox="1"/>
          <p:nvPr/>
        </p:nvSpPr>
        <p:spPr>
          <a:xfrm>
            <a:off x="179882" y="314794"/>
            <a:ext cx="6995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/>
              <a:t>Meccanismo di azione della </a:t>
            </a:r>
            <a:r>
              <a:rPr lang="it-IT" sz="3200" b="1" dirty="0" err="1"/>
              <a:t>metformina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3876586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6D6306C-ED4F-4AAE-B4A5-EEA6AFAD7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0EC5361D-F897-4856-B945-0455A365E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15435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508C0C5-2268-42B5-B3C8-4D0899E05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41ACBDB-38F8-4B34-8183-BD95B4E55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739327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DE00DB52-3455-4E2F-867B-A6D0516E1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653800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16">
            <a:extLst>
              <a:ext uri="{FF2B5EF4-FFF2-40B4-BE49-F238E27FC236}">
                <a16:creationId xmlns:a16="http://schemas.microsoft.com/office/drawing/2014/main" id="{9E914C83-E0D8-4953-92D5-169D28CB4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423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841811A-1B18-C140-95C4-BB0F0EE582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86" b="1"/>
          <a:stretch/>
        </p:blipFill>
        <p:spPr>
          <a:xfrm>
            <a:off x="643467" y="643467"/>
            <a:ext cx="1090506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512E083-F550-46AF-8490-767ECFD00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67297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52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page11image5423728">
            <a:extLst>
              <a:ext uri="{FF2B5EF4-FFF2-40B4-BE49-F238E27FC236}">
                <a16:creationId xmlns:a16="http://schemas.microsoft.com/office/drawing/2014/main" id="{278165AB-7165-1C40-8514-761BDC0E6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0" y="1478279"/>
            <a:ext cx="5493542" cy="467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B1CF9364-E143-F741-A7A0-A0918D1B9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8092" y="1501140"/>
            <a:ext cx="6122904" cy="2313709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1701D6B4-9E14-254D-9F1D-5D25706898E5}"/>
              </a:ext>
            </a:extLst>
          </p:cNvPr>
          <p:cNvSpPr/>
          <p:nvPr/>
        </p:nvSpPr>
        <p:spPr>
          <a:xfrm>
            <a:off x="88900" y="259414"/>
            <a:ext cx="8049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/>
              <a:t>Common variants near ATM are associated with glycemic response to metformin in type 2 diabetes. </a:t>
            </a:r>
            <a:r>
              <a:rPr lang="it-IT" sz="1000"/>
              <a:t>Zhou K, et al. 2011</a:t>
            </a:r>
            <a:endParaRPr lang="it-IT" sz="100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C4CD3D2-02DB-6945-B666-2C35FA1258DF}"/>
              </a:ext>
            </a:extLst>
          </p:cNvPr>
          <p:cNvSpPr/>
          <p:nvPr/>
        </p:nvSpPr>
        <p:spPr>
          <a:xfrm>
            <a:off x="5342021" y="5234234"/>
            <a:ext cx="67852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/>
              <a:t>The C Allele of ATM rs11212617 Does Not Associate With Metformin Response in the Diabetes Prevention Program. </a:t>
            </a:r>
            <a:r>
              <a:rPr lang="it-IT" sz="1200"/>
              <a:t>Florez JC, et al. 2012</a:t>
            </a:r>
          </a:p>
          <a:p>
            <a:endParaRPr lang="it-IT" sz="120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5788228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</TotalTime>
  <Words>425</Words>
  <Application>Microsoft Macintosh PowerPoint</Application>
  <PresentationFormat>Widescreen</PresentationFormat>
  <Paragraphs>58</Paragraphs>
  <Slides>18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3" baseType="lpstr">
      <vt:lpstr>APPLE CHANCERY</vt:lpstr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ROBINO ANTONIETTA [SSM1800002]</dc:creator>
  <cp:lastModifiedBy>CATAMO EULALIA [SSM1800007]</cp:lastModifiedBy>
  <cp:revision>11</cp:revision>
  <dcterms:created xsi:type="dcterms:W3CDTF">2021-08-18T13:51:43Z</dcterms:created>
  <dcterms:modified xsi:type="dcterms:W3CDTF">2021-08-26T14:59:58Z</dcterms:modified>
</cp:coreProperties>
</file>