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6" r:id="rId5"/>
    <p:sldId id="257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07FCD-B9A0-466A-AF04-CE51789E2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0C3B8-06F0-4C3D-87F0-FB3D34CC0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D27DA1-E2F4-436C-80AC-F72818BD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8C682-8987-4710-BCD3-9C12FE58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40705-F619-4001-9577-FCBDCA3C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8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B150C-60F8-4A13-B73B-186889FE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98E005-48C5-4E22-AA33-C3FD2E697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248E62-A6D6-4D04-8AD7-ECD7C396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D7A4D7-3D94-4E6C-B390-1051E18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3D0CD0-6324-42E0-902A-A8E37CD1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2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4DEA5-6393-4AAE-AD73-153587B06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32DA0C-1619-43D5-9D6B-B688A89D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F66A6-0E1E-4B5F-93F7-EFBAED2D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62FE1C-CF46-4881-BF39-E2AF1756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AC4E29-D818-4E4F-AC8A-104765EC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32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63E6F7-10A6-4E31-96D1-54F8F502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419F3-1B38-454C-BAD3-6F0B6C27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2F77E0-B640-44DA-B891-69E8C939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0BCCC3-2EE6-450D-99CA-32EA641B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E0ADE3-1B2D-455A-8C8E-87CCCB3C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8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73C5BC-814E-456C-8CC9-E92E6A6D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A34383-E0B8-4A87-AD90-2CE13FD9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3E042D-12DF-4915-B3D5-4B2A5DFD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CC0DE1-3FEB-4726-B3BA-7C0BFFA2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14A68-9557-4659-A4E6-8335360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6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378FF-FF18-41C0-9FFA-C3E0BE95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AC86B0-23CC-4F1F-B124-B73617BE3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A7FF58-BBE9-442C-9781-3FE263812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0DCC41-9059-4948-B778-8DBC118A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0D2BEE-189F-4236-A352-11A63D15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C807E9-E6AF-4C05-BC90-0BBF6EFC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10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A37F6-B136-44AC-AD3E-05872D79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E35DA4-6595-4462-8DEB-EE41BEF41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A46718-6D06-4BB0-AC65-52372F06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4F0904-F103-4DAB-9D72-264418AC1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66BF27-57C5-49DA-B943-433482A4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D58B89-3FDD-4801-A36C-6FE3C4B9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8C191C-4CA2-46C7-8697-0A9DAEEF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FD29A3-561D-433A-9C6D-6F0CD1FC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9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D2E34-F115-4F46-A222-165CEA35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0E5B16-65FD-4721-929F-F24AA93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DAEF58-F143-4FBD-969E-2E837681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5132A2-0C94-4DB2-915A-F94F733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50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788BE1-182E-4546-B601-FFC76A27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7710E9-89D0-43ED-9E31-7E431D91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8DA2B4-589A-49DE-8F7E-B9E3CFF4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8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F8BAB-22ED-4E61-956B-CC0EC93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0F0EE-96E0-4DA7-9E0E-D1F98681A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DA748-F762-4926-A8B3-860D38E62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BCED6A-7BB7-4E60-9BCC-DE96377D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488582-A6B7-41F5-BE48-C014A40A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3B0C1C-D54B-4EB3-B6BD-62F397E2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E6E24-02DE-4B97-B3F2-201C3C93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A6F6B9-2D9F-4FE0-8FFA-E4DD93224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79FB35-869C-49F2-AE51-BA3E6D457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3619A1-B96A-43A9-BAB6-E8B0BDD9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F8AAB1-954B-4320-AEB3-E838A65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3FC7EB-214F-4E2A-8E80-DA852D75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26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AB1F29-CE3C-44CC-9743-D4981286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2DCA3-D9D2-4FF1-9363-60A4D2BD9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7481BD-E4C3-4B08-85B4-22A750153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DBB3-CD17-4CFB-92CA-A809FECAF554}" type="datetimeFigureOut">
              <a:rPr lang="it-IT" smtClean="0"/>
              <a:t>26/08/2021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158A2C-9106-4A41-99EA-24B7DB2A4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284AAD-1DAF-43C5-BDC1-2A81379A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D63F-A5C7-4EE3-8D6C-E90A21886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A8DEA-047A-460E-AA9A-E74E3FA6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74" y="1122363"/>
            <a:ext cx="10796632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Genetics of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</a:rPr>
              <a:t>IL28B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and HCV –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infection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and treatment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5ECB7D-286F-4A7E-A57F-6C3B066A3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An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genetic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contribute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modify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natural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history and treatment 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C14F47-30B9-40F1-822F-2B55B62DB4AA}"/>
              </a:ext>
            </a:extLst>
          </p:cNvPr>
          <p:cNvSpPr txBox="1"/>
          <p:nvPr/>
        </p:nvSpPr>
        <p:spPr>
          <a:xfrm>
            <a:off x="201336" y="6367136"/>
            <a:ext cx="1132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Agnese FERESIN – 26.08.2021</a:t>
            </a:r>
          </a:p>
        </p:txBody>
      </p:sp>
    </p:spTree>
    <p:extLst>
      <p:ext uri="{BB962C8B-B14F-4D97-AF65-F5344CB8AC3E}">
        <p14:creationId xmlns:p14="http://schemas.microsoft.com/office/powerpoint/2010/main" val="182820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D03EA0-DF59-4E44-9300-5A1BF32DF95B}"/>
              </a:ext>
            </a:extLst>
          </p:cNvPr>
          <p:cNvSpPr txBox="1"/>
          <p:nvPr/>
        </p:nvSpPr>
        <p:spPr>
          <a:xfrm>
            <a:off x="385893" y="1758823"/>
            <a:ext cx="1098118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predictive role of IL28B SNPs is based on PEGIFN-α plus ribavirin combination therapy. </a:t>
            </a:r>
          </a:p>
          <a:p>
            <a:endParaRPr lang="en-US" dirty="0"/>
          </a:p>
          <a:p>
            <a:r>
              <a:rPr lang="en-US" dirty="0"/>
              <a:t>Initial data suggest that the </a:t>
            </a:r>
            <a:r>
              <a:rPr lang="en-US" dirty="0" err="1"/>
              <a:t>favourable</a:t>
            </a:r>
            <a:r>
              <a:rPr lang="en-US" dirty="0"/>
              <a:t> IL28B allele also predicts response to </a:t>
            </a:r>
            <a:r>
              <a:rPr lang="en-US" b="1" dirty="0"/>
              <a:t>triple therapy </a:t>
            </a:r>
            <a:r>
              <a:rPr lang="en-US" dirty="0"/>
              <a:t>but its predictive effect might not be as strong as for PEG-IFN-α plus ribavirin combination therapy.</a:t>
            </a:r>
          </a:p>
          <a:p>
            <a:endParaRPr lang="en-US" dirty="0"/>
          </a:p>
          <a:p>
            <a:r>
              <a:rPr lang="en-US" dirty="0"/>
              <a:t>Patients who fail to respond to IFN-α could also be more susceptible to antiviral resistance, and IL28B genotyping could help identify those patients who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poor candidates for triple therapy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IL28B genotyping could also be useful in helping to predict and control recurrent HCV infection after </a:t>
            </a:r>
            <a:r>
              <a:rPr lang="en-US" b="1" dirty="0"/>
              <a:t>liver transplantation</a:t>
            </a:r>
            <a:r>
              <a:rPr lang="en-US" dirty="0"/>
              <a:t>, as </a:t>
            </a:r>
            <a:r>
              <a:rPr lang="en-US" b="1" dirty="0"/>
              <a:t>re-infection with HCV </a:t>
            </a:r>
            <a:r>
              <a:rPr lang="en-US" dirty="0"/>
              <a:t>following liver transplantation is common and requires post-transplant antiviral therapy: </a:t>
            </a:r>
            <a:r>
              <a:rPr lang="en-US" sz="1400" dirty="0"/>
              <a:t>the </a:t>
            </a:r>
            <a:r>
              <a:rPr lang="en-US" sz="1400" dirty="0" err="1"/>
              <a:t>unfavourable</a:t>
            </a:r>
            <a:r>
              <a:rPr lang="en-US" sz="1400" dirty="0"/>
              <a:t> IL28B genotype in recipients is associated with more severe recurrence of HCV infection, and IL28B genotypes of donors and recipients are independently associated with post-­transplant treatment response, suggesting that donors with the </a:t>
            </a:r>
            <a:r>
              <a:rPr lang="en-US" sz="1400" dirty="0" err="1"/>
              <a:t>favourable</a:t>
            </a:r>
            <a:r>
              <a:rPr lang="en-US" sz="1400" dirty="0"/>
              <a:t> IL28B genotype might be preferentially allocated to HCV-infected patients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E345DC-AB7B-4DFF-9F40-D8EECAB2ED81}"/>
              </a:ext>
            </a:extLst>
          </p:cNvPr>
          <p:cNvSpPr txBox="1"/>
          <p:nvPr/>
        </p:nvSpPr>
        <p:spPr>
          <a:xfrm>
            <a:off x="385893" y="469675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265193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481D0711-DD3E-4CB9-8B1D-054EC348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7653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0E4D24-0913-4593-B5B0-8CE910CA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1" y="83890"/>
            <a:ext cx="10058400" cy="9222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HCV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950028-FA3E-4BD3-B0C5-5F0735F67833}"/>
              </a:ext>
            </a:extLst>
          </p:cNvPr>
          <p:cNvSpPr txBox="1"/>
          <p:nvPr/>
        </p:nvSpPr>
        <p:spPr>
          <a:xfrm>
            <a:off x="243280" y="1090016"/>
            <a:ext cx="229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Scoperta 1989</a:t>
            </a:r>
          </a:p>
          <a:p>
            <a:r>
              <a:rPr lang="it-IT" dirty="0" err="1"/>
              <a:t>Fam</a:t>
            </a:r>
            <a:r>
              <a:rPr lang="it-IT" dirty="0"/>
              <a:t>. </a:t>
            </a:r>
            <a:r>
              <a:rPr lang="it-IT" i="1" dirty="0" err="1"/>
              <a:t>Flaviviridae</a:t>
            </a:r>
            <a:endParaRPr lang="it-IT" i="1" dirty="0"/>
          </a:p>
          <a:p>
            <a:r>
              <a:rPr lang="it-IT" dirty="0"/>
              <a:t>6 genotipi</a:t>
            </a:r>
          </a:p>
        </p:txBody>
      </p:sp>
      <p:pic>
        <p:nvPicPr>
          <p:cNvPr id="2052" name="Picture 4" descr="Hepatitis C virus - Wikipedia">
            <a:extLst>
              <a:ext uri="{FF2B5EF4-FFF2-40B4-BE49-F238E27FC236}">
                <a16:creationId xmlns:a16="http://schemas.microsoft.com/office/drawing/2014/main" id="{735AD909-D264-4EDA-8EE5-67570808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0" y="2097236"/>
            <a:ext cx="1969731" cy="18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9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481D0711-DD3E-4CB9-8B1D-054EC348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7653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0E4D24-0913-4593-B5B0-8CE910CA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1" y="83890"/>
            <a:ext cx="10058400" cy="9222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HCV: burden of disease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B110B004-D655-4CA3-8D57-9337FB6162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87068" y="5766606"/>
            <a:ext cx="6135652" cy="86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FD147FE-306A-4B00-A53B-040D5E8C0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1" y="6241499"/>
            <a:ext cx="1276350" cy="438150"/>
          </a:xfrm>
          <a:prstGeom prst="rect">
            <a:avLst/>
          </a:prstGeom>
        </p:spPr>
      </p:pic>
      <p:pic>
        <p:nvPicPr>
          <p:cNvPr id="33" name="Immagine 3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E6F49D-1079-4526-B54B-2786FA475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605" y="6176181"/>
            <a:ext cx="838200" cy="647700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9AA4C5B8-2F25-4482-9834-0BB664FF07EC}"/>
              </a:ext>
            </a:extLst>
          </p:cNvPr>
          <p:cNvGrpSpPr/>
          <p:nvPr/>
        </p:nvGrpSpPr>
        <p:grpSpPr>
          <a:xfrm>
            <a:off x="724502" y="1090016"/>
            <a:ext cx="4787065" cy="2852810"/>
            <a:chOff x="3049" y="2732648"/>
            <a:chExt cx="4299493" cy="2539390"/>
          </a:xfrm>
        </p:grpSpPr>
        <p:pic>
          <p:nvPicPr>
            <p:cNvPr id="1026" name="Picture 2" descr="Natural History of Hepatitis C - Viral Hepatitis and Liver Disease">
              <a:extLst>
                <a:ext uri="{FF2B5EF4-FFF2-40B4-BE49-F238E27FC236}">
                  <a16:creationId xmlns:a16="http://schemas.microsoft.com/office/drawing/2014/main" id="{906D083E-2600-4779-9F36-A63027910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2732648"/>
              <a:ext cx="4134738" cy="2539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1E504FE-635C-4EB3-AF4A-9EF6947F1597}"/>
                </a:ext>
              </a:extLst>
            </p:cNvPr>
            <p:cNvSpPr txBox="1"/>
            <p:nvPr/>
          </p:nvSpPr>
          <p:spPr>
            <a:xfrm>
              <a:off x="1374058" y="2734028"/>
              <a:ext cx="29284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WHO estimates that </a:t>
              </a:r>
              <a:r>
                <a:rPr lang="en-US" sz="1200" b="1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71 million people </a:t>
              </a:r>
              <a:r>
                <a:rPr lang="en-US" sz="1200" b="0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have chronic HCV infection (2020)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95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03A520-C838-40D8-B293-668EB5511A74}"/>
              </a:ext>
            </a:extLst>
          </p:cNvPr>
          <p:cNvSpPr txBox="1"/>
          <p:nvPr/>
        </p:nvSpPr>
        <p:spPr>
          <a:xfrm>
            <a:off x="6183456" y="1511301"/>
            <a:ext cx="50105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Pegylated interferon (</a:t>
            </a:r>
            <a:r>
              <a:rPr lang="en-US" b="1" dirty="0"/>
              <a:t>PEG-IFN-α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) plus ribavirin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therapy remains the standard of care in many areas where direct antiviral agents are poorly accessible.  </a:t>
            </a:r>
          </a:p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r>
              <a:rPr lang="en-US" dirty="0"/>
              <a:t>Fewer than half of treated patients achieve a sustained virological response SVR.</a:t>
            </a:r>
          </a:p>
          <a:p>
            <a:endParaRPr lang="en-US" dirty="0"/>
          </a:p>
          <a:p>
            <a:r>
              <a:rPr lang="en-US" dirty="0"/>
              <a:t>Identification of </a:t>
            </a:r>
            <a:r>
              <a:rPr lang="en-US" dirty="0">
                <a:solidFill>
                  <a:srgbClr val="00B0F0"/>
                </a:solidFill>
              </a:rPr>
              <a:t>factors</a:t>
            </a:r>
            <a:r>
              <a:rPr lang="en-US" dirty="0"/>
              <a:t> affecting response to IFN-α therapy remains an important goal.</a:t>
            </a:r>
            <a:endParaRPr lang="it-IT" dirty="0"/>
          </a:p>
        </p:txBody>
      </p:sp>
      <p:pic>
        <p:nvPicPr>
          <p:cNvPr id="3074" name="Picture 2" descr="Drug Therapy - Diabetes Self-Management">
            <a:extLst>
              <a:ext uri="{FF2B5EF4-FFF2-40B4-BE49-F238E27FC236}">
                <a16:creationId xmlns:a16="http://schemas.microsoft.com/office/drawing/2014/main" id="{B86D88D6-E76F-44BF-8F1F-DA560410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5" y="1045258"/>
            <a:ext cx="5273480" cy="35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92B3C3-540D-4400-A923-37014D14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89" y="3258711"/>
            <a:ext cx="5564511" cy="3260166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3622F75E-CD35-485F-AEE6-0BFAC35277F2}"/>
              </a:ext>
            </a:extLst>
          </p:cNvPr>
          <p:cNvGrpSpPr/>
          <p:nvPr/>
        </p:nvGrpSpPr>
        <p:grpSpPr>
          <a:xfrm>
            <a:off x="0" y="2441022"/>
            <a:ext cx="6431559" cy="1390650"/>
            <a:chOff x="0" y="2441022"/>
            <a:chExt cx="6431559" cy="1390650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6D37209-0F4F-470D-9CB4-B1D00894B1FC}"/>
                </a:ext>
              </a:extLst>
            </p:cNvPr>
            <p:cNvGrpSpPr/>
            <p:nvPr/>
          </p:nvGrpSpPr>
          <p:grpSpPr>
            <a:xfrm>
              <a:off x="1416646" y="2441022"/>
              <a:ext cx="5014913" cy="1390650"/>
              <a:chOff x="1416646" y="2441022"/>
              <a:chExt cx="5014913" cy="1390650"/>
            </a:xfrm>
          </p:grpSpPr>
          <p:pic>
            <p:nvPicPr>
              <p:cNvPr id="13" name="Immagine 12" descr="Immagine che contiene testo&#10;&#10;Descrizione generata automaticamente">
                <a:extLst>
                  <a:ext uri="{FF2B5EF4-FFF2-40B4-BE49-F238E27FC236}">
                    <a16:creationId xmlns:a16="http://schemas.microsoft.com/office/drawing/2014/main" id="{335D71E4-E3C1-4E0F-B09D-388FA78DB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6646" y="2441022"/>
                <a:ext cx="5014913" cy="1390650"/>
              </a:xfrm>
              <a:prstGeom prst="rect">
                <a:avLst/>
              </a:prstGeom>
            </p:spPr>
          </p:pic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E7FC020A-4803-4AF3-8A14-39A5B28C5430}"/>
                  </a:ext>
                </a:extLst>
              </p:cNvPr>
              <p:cNvSpPr/>
              <p:nvPr/>
            </p:nvSpPr>
            <p:spPr>
              <a:xfrm>
                <a:off x="1416646" y="2826139"/>
                <a:ext cx="1062321" cy="425527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D137AEE-3BE7-467C-AFF5-A0109FD7A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39842"/>
              <a:ext cx="1417523" cy="497641"/>
            </a:xfrm>
            <a:prstGeom prst="rect">
              <a:avLst/>
            </a:prstGeom>
          </p:spPr>
        </p:pic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9E5400E-1F65-4741-B8F1-ACD2EF5BE524}"/>
              </a:ext>
            </a:extLst>
          </p:cNvPr>
          <p:cNvGrpSpPr/>
          <p:nvPr/>
        </p:nvGrpSpPr>
        <p:grpSpPr>
          <a:xfrm>
            <a:off x="98024" y="470900"/>
            <a:ext cx="6646146" cy="1498307"/>
            <a:chOff x="98024" y="470900"/>
            <a:chExt cx="6646146" cy="149830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0FC02603-4F62-49B6-A940-FC90995B8EEE}"/>
                </a:ext>
              </a:extLst>
            </p:cNvPr>
            <p:cNvGrpSpPr/>
            <p:nvPr/>
          </p:nvGrpSpPr>
          <p:grpSpPr>
            <a:xfrm>
              <a:off x="1416646" y="470900"/>
              <a:ext cx="5327524" cy="1498307"/>
              <a:chOff x="120526" y="403788"/>
              <a:chExt cx="5327524" cy="1498307"/>
            </a:xfrm>
          </p:grpSpPr>
          <p:pic>
            <p:nvPicPr>
              <p:cNvPr id="10" name="Immagine 9" descr="Immagine che contiene testo&#10;&#10;Descrizione generata automaticamente">
                <a:extLst>
                  <a:ext uri="{FF2B5EF4-FFF2-40B4-BE49-F238E27FC236}">
                    <a16:creationId xmlns:a16="http://schemas.microsoft.com/office/drawing/2014/main" id="{47EAD761-F651-44C7-86B4-3CFE030C6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27" y="403788"/>
                <a:ext cx="5160023" cy="1498307"/>
              </a:xfrm>
              <a:prstGeom prst="rect">
                <a:avLst/>
              </a:prstGeom>
            </p:spPr>
          </p:pic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5AA8C2F7-869D-46B4-A123-1FC46DFBD8BA}"/>
                  </a:ext>
                </a:extLst>
              </p:cNvPr>
              <p:cNvSpPr/>
              <p:nvPr/>
            </p:nvSpPr>
            <p:spPr>
              <a:xfrm>
                <a:off x="120526" y="1418948"/>
                <a:ext cx="1062321" cy="425527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8EAC813-1F5B-49E8-BF68-4BE167CB5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24" y="775881"/>
              <a:ext cx="1221474" cy="444172"/>
            </a:xfrm>
            <a:prstGeom prst="rect">
              <a:avLst/>
            </a:prstGeom>
          </p:spPr>
        </p:pic>
      </p:grpSp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D9B1FF4-EDDC-4314-B542-4F789F403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555" y="4214932"/>
            <a:ext cx="3564808" cy="21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AAEE09E7-C036-4CDB-8ADD-C3B736DA8FC8}"/>
              </a:ext>
            </a:extLst>
          </p:cNvPr>
          <p:cNvGrpSpPr/>
          <p:nvPr/>
        </p:nvGrpSpPr>
        <p:grpSpPr>
          <a:xfrm>
            <a:off x="2559456" y="520459"/>
            <a:ext cx="6512769" cy="3592286"/>
            <a:chOff x="610768" y="746962"/>
            <a:chExt cx="6512769" cy="3592286"/>
          </a:xfrm>
        </p:grpSpPr>
        <p:pic>
          <p:nvPicPr>
            <p:cNvPr id="3" name="Immagine 2" descr="Immagine che contiene testo, lavagnabianca&#10;&#10;Descrizione generata automaticamente">
              <a:extLst>
                <a:ext uri="{FF2B5EF4-FFF2-40B4-BE49-F238E27FC236}">
                  <a16:creationId xmlns:a16="http://schemas.microsoft.com/office/drawing/2014/main" id="{D7FD7EC2-F78F-4D53-9637-88E5E5E2A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2" t="7642" r="522" b="22517"/>
            <a:stretch/>
          </p:blipFill>
          <p:spPr>
            <a:xfrm>
              <a:off x="610768" y="746962"/>
              <a:ext cx="6512769" cy="3592286"/>
            </a:xfrm>
            <a:prstGeom prst="rect">
              <a:avLst/>
            </a:prstGeom>
          </p:spPr>
        </p:pic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C0C31A43-2C9B-401F-90E6-31DD214CBAA2}"/>
                </a:ext>
              </a:extLst>
            </p:cNvPr>
            <p:cNvSpPr/>
            <p:nvPr/>
          </p:nvSpPr>
          <p:spPr>
            <a:xfrm>
              <a:off x="1694576" y="2399251"/>
              <a:ext cx="847288" cy="35233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5509A80F-F920-4AB6-9E1C-56E8143E3FD6}"/>
                </a:ext>
              </a:extLst>
            </p:cNvPr>
            <p:cNvSpPr/>
            <p:nvPr/>
          </p:nvSpPr>
          <p:spPr>
            <a:xfrm>
              <a:off x="2694264" y="2575420"/>
              <a:ext cx="847288" cy="35233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911C5261-334E-49A0-80F4-98AB1043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05" y="4462601"/>
            <a:ext cx="5301142" cy="207202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75CB78-3342-486B-B9AB-6BEE1D82D311}"/>
              </a:ext>
            </a:extLst>
          </p:cNvPr>
          <p:cNvSpPr txBox="1"/>
          <p:nvPr/>
        </p:nvSpPr>
        <p:spPr>
          <a:xfrm>
            <a:off x="6788791" y="4951645"/>
            <a:ext cx="530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GWAS studies:</a:t>
            </a:r>
            <a:endParaRPr lang="it-IT" b="0" i="0" dirty="0">
              <a:solidFill>
                <a:srgbClr val="666666"/>
              </a:solidFill>
              <a:effectLst/>
              <a:latin typeface="Lato"/>
            </a:endParaRPr>
          </a:p>
          <a:p>
            <a:pPr algn="l"/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IL28B</a:t>
            </a:r>
            <a:r>
              <a:rPr lang="it-IT" b="1" i="0" dirty="0">
                <a:solidFill>
                  <a:srgbClr val="E2001A"/>
                </a:solidFill>
                <a:effectLst/>
                <a:latin typeface="Lato"/>
              </a:rPr>
              <a:t>CC</a:t>
            </a:r>
            <a:r>
              <a:rPr lang="it-IT" b="1" dirty="0">
                <a:solidFill>
                  <a:srgbClr val="666666"/>
                </a:solidFill>
                <a:latin typeface="Lato"/>
              </a:rPr>
              <a:t>,</a:t>
            </a:r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 considerato favorevole</a:t>
            </a:r>
            <a:endParaRPr lang="it-IT" b="0" i="0" dirty="0">
              <a:solidFill>
                <a:srgbClr val="666666"/>
              </a:solidFill>
              <a:effectLst/>
              <a:latin typeface="Lato"/>
            </a:endParaRPr>
          </a:p>
          <a:p>
            <a:pPr algn="l"/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IL28B</a:t>
            </a:r>
            <a:r>
              <a:rPr lang="it-IT" b="1" i="0" dirty="0">
                <a:solidFill>
                  <a:srgbClr val="E2001A"/>
                </a:solidFill>
                <a:effectLst/>
                <a:latin typeface="Lato"/>
              </a:rPr>
              <a:t>CT</a:t>
            </a:r>
            <a:r>
              <a:rPr lang="it-IT" b="1" dirty="0">
                <a:solidFill>
                  <a:srgbClr val="666666"/>
                </a:solidFill>
                <a:latin typeface="Lato"/>
              </a:rPr>
              <a:t>,</a:t>
            </a:r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 considerato meno favorevole</a:t>
            </a:r>
            <a:endParaRPr lang="it-IT" b="0" i="0" dirty="0">
              <a:solidFill>
                <a:srgbClr val="666666"/>
              </a:solidFill>
              <a:effectLst/>
              <a:latin typeface="Lato"/>
            </a:endParaRPr>
          </a:p>
          <a:p>
            <a:pPr algn="l"/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IL 28B</a:t>
            </a:r>
            <a:r>
              <a:rPr lang="it-IT" b="1" i="0" dirty="0">
                <a:solidFill>
                  <a:srgbClr val="E2001A"/>
                </a:solidFill>
                <a:effectLst/>
                <a:latin typeface="Lato"/>
              </a:rPr>
              <a:t>TT</a:t>
            </a:r>
            <a:r>
              <a:rPr lang="it-IT" b="1" dirty="0">
                <a:solidFill>
                  <a:srgbClr val="666666"/>
                </a:solidFill>
                <a:latin typeface="Lato"/>
              </a:rPr>
              <a:t> ,</a:t>
            </a:r>
            <a:r>
              <a:rPr lang="it-IT" b="1" i="0" dirty="0">
                <a:solidFill>
                  <a:srgbClr val="666666"/>
                </a:solidFill>
                <a:effectLst/>
                <a:latin typeface="Lato"/>
              </a:rPr>
              <a:t> considerato il più sfavorevole dei 3</a:t>
            </a:r>
            <a:endParaRPr lang="it-IT" b="0" i="0" dirty="0">
              <a:solidFill>
                <a:srgbClr val="666666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D8E038-95E8-4AFB-BD41-25FA1D91A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831641"/>
            <a:ext cx="5129784" cy="5194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3E1C48-7263-476D-B7B1-465CAF735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844726"/>
            <a:ext cx="5129784" cy="51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FAD8E038-95E8-4AFB-BD41-25FA1D91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035" y="831641"/>
            <a:ext cx="5129784" cy="5194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3E1C48-7263-476D-B7B1-465CAF73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180" y="844726"/>
            <a:ext cx="5129784" cy="51685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AD5CD8-CD66-4CB5-B7A4-01E61D6FCE69}"/>
              </a:ext>
            </a:extLst>
          </p:cNvPr>
          <p:cNvSpPr txBox="1"/>
          <p:nvPr/>
        </p:nvSpPr>
        <p:spPr>
          <a:xfrm>
            <a:off x="2553870" y="637562"/>
            <a:ext cx="2692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5BE087-4843-41A5-8509-947263982F7A}"/>
              </a:ext>
            </a:extLst>
          </p:cNvPr>
          <p:cNvSpPr txBox="1"/>
          <p:nvPr/>
        </p:nvSpPr>
        <p:spPr>
          <a:xfrm>
            <a:off x="641179" y="564668"/>
            <a:ext cx="26928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UNFAVORABLE RESPONSE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83270E-5FE5-4ECE-8AA3-83DEF1657D0A}"/>
              </a:ext>
            </a:extLst>
          </p:cNvPr>
          <p:cNvSpPr txBox="1"/>
          <p:nvPr/>
        </p:nvSpPr>
        <p:spPr>
          <a:xfrm>
            <a:off x="641179" y="1582340"/>
            <a:ext cx="3310035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Hepatocyte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unable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clear the virus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before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therapy</a:t>
            </a:r>
          </a:p>
          <a:p>
            <a:pPr lvl="2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//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viral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load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B9DC251-7FB6-43A9-95AB-86D5689C0F20}"/>
              </a:ext>
            </a:extLst>
          </p:cNvPr>
          <p:cNvSpPr txBox="1"/>
          <p:nvPr/>
        </p:nvSpPr>
        <p:spPr>
          <a:xfrm>
            <a:off x="641179" y="3659307"/>
            <a:ext cx="3345687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Hepatocyte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unable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induce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stronger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ISGs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expression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during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IFN therapy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919DC3-5561-4A72-9F65-8EA3388EDC8B}"/>
              </a:ext>
            </a:extLst>
          </p:cNvPr>
          <p:cNvSpPr txBox="1"/>
          <p:nvPr/>
        </p:nvSpPr>
        <p:spPr>
          <a:xfrm>
            <a:off x="6421035" y="564668"/>
            <a:ext cx="26928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FAVORABLE RESPONSE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F95E70-F023-49C5-846C-B98C70B296C6}"/>
              </a:ext>
            </a:extLst>
          </p:cNvPr>
          <p:cNvSpPr txBox="1"/>
          <p:nvPr/>
        </p:nvSpPr>
        <p:spPr>
          <a:xfrm>
            <a:off x="6474486" y="1582339"/>
            <a:ext cx="3310035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Hepatocyte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remains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more sensitive to IFN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	//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viral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laod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7474A87-2FFE-4B67-A0D0-039589BEB162}"/>
              </a:ext>
            </a:extLst>
          </p:cNvPr>
          <p:cNvSpPr txBox="1"/>
          <p:nvPr/>
        </p:nvSpPr>
        <p:spPr>
          <a:xfrm>
            <a:off x="6474485" y="3659307"/>
            <a:ext cx="3310035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Hepatocyte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induce 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stronger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ISG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expression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during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IFN therapy</a:t>
            </a:r>
          </a:p>
        </p:txBody>
      </p:sp>
    </p:spTree>
    <p:extLst>
      <p:ext uri="{BB962C8B-B14F-4D97-AF65-F5344CB8AC3E}">
        <p14:creationId xmlns:p14="http://schemas.microsoft.com/office/powerpoint/2010/main" val="2963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FAD8E038-95E8-4AFB-BD41-25FA1D91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035" y="831641"/>
            <a:ext cx="5129784" cy="5194718"/>
          </a:xfrm>
          <a:prstGeom prst="rect">
            <a:avLst/>
          </a:prstGeom>
        </p:spPr>
      </p:pic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3E1C48-7263-476D-B7B1-465CAF73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180" y="844726"/>
            <a:ext cx="5129784" cy="51685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AD5CD8-CD66-4CB5-B7A4-01E61D6FCE69}"/>
              </a:ext>
            </a:extLst>
          </p:cNvPr>
          <p:cNvSpPr txBox="1"/>
          <p:nvPr/>
        </p:nvSpPr>
        <p:spPr>
          <a:xfrm>
            <a:off x="2553870" y="637562"/>
            <a:ext cx="2692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919DC3-5561-4A72-9F65-8EA3388EDC8B}"/>
              </a:ext>
            </a:extLst>
          </p:cNvPr>
          <p:cNvSpPr txBox="1"/>
          <p:nvPr/>
        </p:nvSpPr>
        <p:spPr>
          <a:xfrm>
            <a:off x="6521703" y="520360"/>
            <a:ext cx="269286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FAVORABLE RESPONSE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C245B2-7D02-41D4-968F-7C05177EECF4}"/>
              </a:ext>
            </a:extLst>
          </p:cNvPr>
          <p:cNvSpPr txBox="1"/>
          <p:nvPr/>
        </p:nvSpPr>
        <p:spPr>
          <a:xfrm>
            <a:off x="751475" y="556478"/>
            <a:ext cx="269286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UNFAVORABLE RESPONSE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98DB61-D969-4255-BB86-CD2D15F7BE6D}"/>
              </a:ext>
            </a:extLst>
          </p:cNvPr>
          <p:cNvSpPr txBox="1"/>
          <p:nvPr/>
        </p:nvSpPr>
        <p:spPr>
          <a:xfrm>
            <a:off x="4681057" y="2345722"/>
            <a:ext cx="3002597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Not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pts</a:t>
            </a:r>
            <a:r>
              <a:rPr lang="it-IT" dirty="0"/>
              <a:t> with the </a:t>
            </a:r>
            <a:r>
              <a:rPr lang="it-IT" dirty="0" err="1"/>
              <a:t>favourable</a:t>
            </a:r>
            <a:r>
              <a:rPr lang="it-IT" dirty="0"/>
              <a:t> </a:t>
            </a:r>
            <a:r>
              <a:rPr lang="it-IT" dirty="0" err="1"/>
              <a:t>genotype</a:t>
            </a:r>
            <a:r>
              <a:rPr lang="it-IT" dirty="0"/>
              <a:t> </a:t>
            </a:r>
            <a:r>
              <a:rPr lang="it-IT" dirty="0" err="1"/>
              <a:t>achieve</a:t>
            </a:r>
            <a:r>
              <a:rPr lang="it-IT" dirty="0"/>
              <a:t> SVR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Some </a:t>
            </a:r>
            <a:r>
              <a:rPr lang="it-IT" dirty="0" err="1"/>
              <a:t>pts</a:t>
            </a:r>
            <a:r>
              <a:rPr lang="it-IT" dirty="0"/>
              <a:t> with the </a:t>
            </a:r>
            <a:r>
              <a:rPr lang="it-IT" dirty="0" err="1"/>
              <a:t>unfavourable</a:t>
            </a:r>
            <a:r>
              <a:rPr lang="it-IT" dirty="0"/>
              <a:t> </a:t>
            </a:r>
            <a:r>
              <a:rPr lang="it-IT" dirty="0" err="1"/>
              <a:t>genotype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response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? Personal </a:t>
            </a:r>
            <a:r>
              <a:rPr lang="it-IT" dirty="0" err="1">
                <a:solidFill>
                  <a:schemeClr val="tx1"/>
                </a:solidFill>
              </a:rPr>
              <a:t>cofactors</a:t>
            </a:r>
            <a:r>
              <a:rPr lang="it-IT" dirty="0">
                <a:solidFill>
                  <a:schemeClr val="tx1"/>
                </a:solidFill>
              </a:rPr>
              <a:t> (HIV, dose, </a:t>
            </a:r>
            <a:r>
              <a:rPr lang="it-IT" dirty="0" err="1">
                <a:solidFill>
                  <a:schemeClr val="tx1"/>
                </a:solidFill>
              </a:rPr>
              <a:t>other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complications</a:t>
            </a:r>
            <a:r>
              <a:rPr lang="it-IT" dirty="0">
                <a:solidFill>
                  <a:schemeClr val="tx1"/>
                </a:solidFill>
              </a:rPr>
              <a:t>, ..)</a:t>
            </a:r>
          </a:p>
          <a:p>
            <a:r>
              <a:rPr lang="it-IT" dirty="0">
                <a:solidFill>
                  <a:schemeClr val="tx1"/>
                </a:solidFill>
              </a:rPr>
              <a:t>? </a:t>
            </a:r>
            <a:r>
              <a:rPr lang="it-IT" dirty="0" err="1">
                <a:solidFill>
                  <a:schemeClr val="tx1"/>
                </a:solidFill>
              </a:rPr>
              <a:t>Other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genomic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regulators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11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BlinkMacSystemFont</vt:lpstr>
      <vt:lpstr>Calibri</vt:lpstr>
      <vt:lpstr>Calibri Light</vt:lpstr>
      <vt:lpstr>Georgia</vt:lpstr>
      <vt:lpstr>Lato</vt:lpstr>
      <vt:lpstr>Wingdings</vt:lpstr>
      <vt:lpstr>Tema di Office</vt:lpstr>
      <vt:lpstr>Genetics of IL28B and HCV – response to infection and treatment</vt:lpstr>
      <vt:lpstr>HCV</vt:lpstr>
      <vt:lpstr>HCV: burden of disease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of IL28B and HCV – response to infection and treatment</dc:title>
  <dc:creator>FERESIN AGNESE [SSM2200003]</dc:creator>
  <cp:lastModifiedBy>FERESIN AGNESE [SSM2200003]</cp:lastModifiedBy>
  <cp:revision>16</cp:revision>
  <dcterms:created xsi:type="dcterms:W3CDTF">2021-08-26T10:05:09Z</dcterms:created>
  <dcterms:modified xsi:type="dcterms:W3CDTF">2021-08-26T12:43:33Z</dcterms:modified>
</cp:coreProperties>
</file>