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53B04-6D93-457C-A8C1-D72A2B8A3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6C39F4-0CC9-4EB5-878B-F7429B846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13E1ED-E968-43A6-8DBC-6B48274E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7C0AA-F09E-4FA7-A7DE-A574DA1E9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796704-9AC5-450E-A45D-D1CC81E4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5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BED46-2831-4718-BE94-4E0BF866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D3C39F-763C-4B75-8665-DC707E1AB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73448-07A5-4301-9FAB-649DB6FA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B5BB13-121A-48C7-BFA4-8298403C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C7C0C7-0113-451E-9E0B-47C55C4D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6C74DC-85DD-44D2-AC29-90C6535D6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0BD7C6-D2A2-4FE6-9073-99BAC8A23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0CA3D-BAB0-43EB-ABF0-F0B32522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6BD44B-85FF-45EE-AEA4-D400E7B9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EADF4-BAA9-460A-B65D-C8BAA7EA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29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933B5-557A-4A76-9C6B-E69A029F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76E18E-5B0C-442D-9E9D-4044D013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05460E-3044-4D32-BCB5-00DEA0CB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9EA7B-412C-4D9C-898E-8148825B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2C6CFA-EE96-4402-A011-673CF402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3E55-69CF-47F8-BFDE-C087D823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FC447C-6525-4822-BE2C-506037471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600522-DD0F-4ADE-843E-ED396554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171FE-17D0-4CF5-99A6-6B477B8E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CBC6E5-2D70-42BC-BDB0-71AC392F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97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B19CE-22E8-4890-AD29-FD0DF8FF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CAFF0-C2B9-4C79-B123-C048C727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65A342-68F5-447F-8202-6096E2AC4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6BB0D7-6F80-42E5-AB2F-644CF29F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C19E8B-4090-4A35-B2E4-116C6449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297A9-C221-43DF-B2DB-EA4A4DAB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56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E90B4-D614-42C2-B4D1-4B448E63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7876A8-BE50-431D-8936-D3279EE8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C365FD-41D4-46F6-9D6C-19A88757C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54048F-EA5E-4CE8-AB4E-125CA6042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89EB3B-69D6-404D-B01E-E7D808EF6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29FE1E-3A0B-4597-B959-D524FFAE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427FB1-2A98-4F1D-B911-EE7430B2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4EB474-7DB2-4EEE-AECF-C1B23292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0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F4C1BE-4892-4482-BD3D-C074226D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D86077-434A-48CF-A633-4B8E6252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489665-DE3C-480D-9D7C-9EB2CFD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F27CDC-0884-41DC-8A07-D0681DA1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3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B4767A9-5065-45CE-A5A2-BBB12489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4177E6-0871-43B1-B706-B353C4DA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824139-7E63-4E9F-B46F-31F988F4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FF34B-CB9C-446D-818B-173265AA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47BE45-281A-4DB6-828E-F803D530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BD5E5B-6816-45DF-BB98-1EBD7457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CE49F3-2BAB-4180-ABEE-DA2DB0FD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804051-9571-4F99-9964-B27883A8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92DFDD-29AE-416F-8AE9-78CD1114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5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46D9B-D05B-4F57-B6FA-075C72E8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DE0C86-9E31-48DD-8BAD-860062B63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782B94-8349-4247-B8E9-C3743331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EC94D5-ACDB-4D12-A3C8-992E936D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2CECE6-FF2E-477A-BF38-1E54A530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00E0FC-5AB9-4044-9D69-3F8B338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7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72BB5D-22A8-4C56-B4E2-2FB643D5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CA698B-7355-4985-9AD2-02E95C2A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9E99DB-5941-4DFB-9C7F-026B8ECF6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AE25-8095-4670-9BEB-B8A0BCF7E234}" type="datetimeFigureOut">
              <a:rPr lang="it-IT" smtClean="0"/>
              <a:t>01/09/2021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D26590-1636-4C9E-B8C1-52C1E18DE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EBA9EF-1ABE-4726-84FC-BAD615CEA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7256-24ED-478B-AB7B-FBA75E3D4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64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E109A6F-C905-4FE0-B3A3-6DBBF04A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3" t="2764" r="5495" b="472"/>
          <a:stretch/>
        </p:blipFill>
        <p:spPr>
          <a:xfrm>
            <a:off x="618968" y="924950"/>
            <a:ext cx="5365902" cy="3456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245A20-0C05-41D3-B439-88FB5543029A}"/>
              </a:ext>
            </a:extLst>
          </p:cNvPr>
          <p:cNvSpPr txBox="1"/>
          <p:nvPr/>
        </p:nvSpPr>
        <p:spPr>
          <a:xfrm>
            <a:off x="6550865" y="305068"/>
            <a:ext cx="50221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FF0000"/>
                </a:solidFill>
                <a:latin typeface="+mj-lt"/>
              </a:rPr>
              <a:t>Pharmacogenomics of insulin-like growth factor-I generation</a:t>
            </a:r>
          </a:p>
          <a:p>
            <a:pPr algn="ctr"/>
            <a:r>
              <a:rPr lang="en-US" sz="3200" b="1" i="0" u="none" strike="noStrike" baseline="0" dirty="0">
                <a:solidFill>
                  <a:srgbClr val="FF0000"/>
                </a:solidFill>
                <a:latin typeface="+mj-lt"/>
              </a:rPr>
              <a:t>during GH treatment in children with GH deficiency or Turner</a:t>
            </a:r>
          </a:p>
          <a:p>
            <a:pPr algn="ctr"/>
            <a:r>
              <a:rPr lang="it-IT" sz="3200" b="1" i="0" u="none" strike="noStrike" baseline="0" dirty="0" err="1">
                <a:solidFill>
                  <a:srgbClr val="FF0000"/>
                </a:solidFill>
                <a:latin typeface="+mj-lt"/>
              </a:rPr>
              <a:t>Syndrome</a:t>
            </a:r>
            <a:endParaRPr lang="it-IT" sz="3200" b="1" i="0" u="none" strike="noStrike" baseline="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it-IT" sz="3200" dirty="0">
              <a:solidFill>
                <a:srgbClr val="231F20"/>
              </a:solidFill>
              <a:latin typeface="+mj-lt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A Stevens, P Clayton, L Tato`, HW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Yoo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 MD Rodriguez-Arnao4, J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Skorodok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 GR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Ambler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 M Zignani, J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Zieschang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</a:t>
            </a:r>
          </a:p>
          <a:p>
            <a:pPr algn="l"/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G Della Corte, B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Destenaves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 A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Champigneulle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, J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Raelson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 and P </a:t>
            </a:r>
            <a:r>
              <a:rPr lang="it-IT" sz="1800" b="0" i="0" u="none" strike="noStrike" baseline="0" dirty="0" err="1">
                <a:solidFill>
                  <a:srgbClr val="231F20"/>
                </a:solidFill>
                <a:latin typeface="AdvTT6780a46b"/>
              </a:rPr>
              <a:t>Chatelain</a:t>
            </a:r>
            <a:r>
              <a:rPr lang="it-IT" sz="1800" b="0" i="0" u="none" strike="noStrike" baseline="0" dirty="0">
                <a:solidFill>
                  <a:srgbClr val="231F20"/>
                </a:solidFill>
                <a:latin typeface="AdvTT6780a46b"/>
              </a:rPr>
              <a:t> and the PREDICT Investigator Group</a:t>
            </a:r>
          </a:p>
          <a:p>
            <a:pPr algn="l"/>
            <a:endParaRPr lang="it-IT" sz="1800" b="0" i="0" u="none" strike="noStrike" baseline="0" dirty="0">
              <a:solidFill>
                <a:srgbClr val="231F20"/>
              </a:solidFill>
              <a:latin typeface="AdvTT6780a46b"/>
            </a:endParaRPr>
          </a:p>
          <a:p>
            <a:pPr algn="l"/>
            <a:r>
              <a:rPr lang="en-US" sz="1800" b="0" i="1" u="none" strike="noStrike" baseline="0" dirty="0">
                <a:solidFill>
                  <a:srgbClr val="231F20"/>
                </a:solidFill>
                <a:latin typeface="AdvOT46dcae81"/>
              </a:rPr>
              <a:t>The Pharmacogenomics Journal </a:t>
            </a:r>
            <a:r>
              <a:rPr lang="en-US" sz="1800" b="0" i="0" u="none" strike="noStrike" baseline="0" dirty="0">
                <a:solidFill>
                  <a:srgbClr val="231F20"/>
                </a:solidFill>
                <a:latin typeface="AdvOT46dcae81"/>
              </a:rPr>
              <a:t>(2014) 14, 54–62</a:t>
            </a:r>
            <a:endParaRPr lang="it-IT" sz="2000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EEE826-FB2E-4ACE-965C-BBA11260ABFA}"/>
              </a:ext>
            </a:extLst>
          </p:cNvPr>
          <p:cNvSpPr txBox="1"/>
          <p:nvPr/>
        </p:nvSpPr>
        <p:spPr>
          <a:xfrm>
            <a:off x="618968" y="590660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Barbara Bosio </a:t>
            </a:r>
            <a:r>
              <a:rPr lang="it-IT" dirty="0"/>
              <a:t>– Scuola di Specializzazione in Genetica Medica</a:t>
            </a:r>
          </a:p>
        </p:txBody>
      </p:sp>
    </p:spTree>
    <p:extLst>
      <p:ext uri="{BB962C8B-B14F-4D97-AF65-F5344CB8AC3E}">
        <p14:creationId xmlns:p14="http://schemas.microsoft.com/office/powerpoint/2010/main" val="273093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EA45BD-3799-4553-A1FC-88AF3DE9C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7" r="-1" b="2065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79813F-8934-4690-AF44-EA5434BED573}"/>
              </a:ext>
            </a:extLst>
          </p:cNvPr>
          <p:cNvSpPr txBox="1"/>
          <p:nvPr/>
        </p:nvSpPr>
        <p:spPr>
          <a:xfrm>
            <a:off x="3908473" y="2405575"/>
            <a:ext cx="4375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GRAZIE PER L’ATTENZIONE!!!</a:t>
            </a:r>
          </a:p>
        </p:txBody>
      </p:sp>
    </p:spTree>
    <p:extLst>
      <p:ext uri="{BB962C8B-B14F-4D97-AF65-F5344CB8AC3E}">
        <p14:creationId xmlns:p14="http://schemas.microsoft.com/office/powerpoint/2010/main" val="3581921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977A630-1B44-4413-BB72-414A6DF62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66" y="422178"/>
            <a:ext cx="7848293" cy="378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477F03-A4E8-4236-B5FC-FA54A3DEDB87}"/>
              </a:ext>
            </a:extLst>
          </p:cNvPr>
          <p:cNvSpPr txBox="1"/>
          <p:nvPr/>
        </p:nvSpPr>
        <p:spPr>
          <a:xfrm>
            <a:off x="8257736" y="422178"/>
            <a:ext cx="329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somatotropina o GH è un ormone peptidico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secreto dall’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adenoipofisi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composto da 191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amminoacidi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/>
              <a:t>Le sue funzioni sono molteplici e possono sintetizzarsi in:</a:t>
            </a:r>
          </a:p>
          <a:p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attivazione dei processi di crescita, in tutti gli organi;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azioni sul metabolismo degli zuccheri (attività iperglicemizzante) e sul metabolismo dei grassi (riduzione dei grassi di deposito).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40E12F-4A6F-4890-802D-F24B421870DD}"/>
              </a:ext>
            </a:extLst>
          </p:cNvPr>
          <p:cNvSpPr txBox="1"/>
          <p:nvPr/>
        </p:nvSpPr>
        <p:spPr>
          <a:xfrm>
            <a:off x="576775" y="4979963"/>
            <a:ext cx="1108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GH viene secreto soprattutto durante l’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infanzia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l’adolescenza. Dopo i 20 anni, la sua sintesi diminuisce velocemente.</a:t>
            </a:r>
          </a:p>
          <a:p>
            <a:pPr algn="just"/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Nell'uomo si osservano picchi secretori a cicli di 3-4 ore con valori massimi durante la notte ed in particolare nella prima fase del sonno profondo.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01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82D94B-D20C-4662-B3F2-F73D1E00370D}"/>
              </a:ext>
            </a:extLst>
          </p:cNvPr>
          <p:cNvSpPr txBox="1"/>
          <p:nvPr/>
        </p:nvSpPr>
        <p:spPr>
          <a:xfrm>
            <a:off x="478302" y="520504"/>
            <a:ext cx="51206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Deficit dell’ormone della crescita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 definisce deficit di ormone della crescita (o deficit di GH) la riduzione o la completa assenza di produzione di questo ormone da parte della ghiandola ipofisi.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Ciò determina una </a:t>
            </a:r>
            <a:r>
              <a:rPr lang="it-IT" b="1" dirty="0"/>
              <a:t>bassa statura</a:t>
            </a:r>
            <a:r>
              <a:rPr lang="it-IT" dirty="0"/>
              <a:t> associata a un </a:t>
            </a:r>
            <a:r>
              <a:rPr lang="it-IT" b="1" dirty="0"/>
              <a:t>rallentamento della velocità di crescita</a:t>
            </a:r>
            <a:r>
              <a:rPr lang="it-IT" dirty="0"/>
              <a:t> e a un </a:t>
            </a:r>
            <a:r>
              <a:rPr lang="it-IT" b="1" dirty="0"/>
              <a:t>ritardo della maturazione ossea</a:t>
            </a:r>
            <a:r>
              <a:rPr lang="it-IT" dirty="0"/>
              <a:t>. Inoltre, i pazienti con questo deficit presentano possibili alterazioni metaboliche.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Tra gli accertamenti che permettono di stabilire il deficit si utilizza la misurazione del GH nel sangue (dopo la somministrazione di sostanze che ne stimolano la produzione- </a:t>
            </a:r>
            <a:r>
              <a:rPr lang="it-IT" i="1" dirty="0"/>
              <a:t>test di stimolo</a:t>
            </a:r>
            <a:r>
              <a:rPr lang="it-IT" dirty="0"/>
              <a:t>).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5A378-C0C8-465C-AE49-F7CC78A2C819}"/>
              </a:ext>
            </a:extLst>
          </p:cNvPr>
          <p:cNvSpPr txBox="1"/>
          <p:nvPr/>
        </p:nvSpPr>
        <p:spPr>
          <a:xfrm>
            <a:off x="5809957" y="506436"/>
            <a:ext cx="59037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Sindrome di Turner</a:t>
            </a:r>
          </a:p>
          <a:p>
            <a:pPr algn="just"/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dirty="0"/>
              <a:t>E’ caratterizzata da un insieme di caratteristiche fisiche e disfunzioni di organo legate all'assenza totale o parziale di uno dei </a:t>
            </a:r>
            <a:r>
              <a:rPr lang="it-IT" b="1" dirty="0"/>
              <a:t>due cromosomi sessuali </a:t>
            </a:r>
            <a:r>
              <a:rPr lang="it-IT" dirty="0"/>
              <a:t>con presenza di una sola copia del cromosoma X o ad alterazioni strutturali di uno di essi. L'anomalia cromosomica può, tuttavia, essere presente solo in alcune cellule ( condizione di </a:t>
            </a:r>
            <a:r>
              <a:rPr lang="it-IT" dirty="0" err="1"/>
              <a:t>mosaicismo</a:t>
            </a:r>
            <a:r>
              <a:rPr lang="it-IT" dirty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</a:t>
            </a:r>
            <a:r>
              <a:rPr lang="it-IT" b="1" dirty="0"/>
              <a:t>bassa statura</a:t>
            </a:r>
            <a:r>
              <a:rPr lang="it-IT" dirty="0"/>
              <a:t> è presente in tutte le pazienti ed è dovuta alla displasia scheletrica, in parte spiegata dalla mancanza di materiale genetico rappresentato dal </a:t>
            </a:r>
            <a:r>
              <a:rPr lang="it-IT" b="1" dirty="0"/>
              <a:t>gene SHOX</a:t>
            </a:r>
            <a:r>
              <a:rPr lang="it-IT" dirty="0"/>
              <a:t> situato nella parte terminale (</a:t>
            </a:r>
            <a:r>
              <a:rPr lang="it-IT" dirty="0" err="1"/>
              <a:t>Xp</a:t>
            </a:r>
            <a:r>
              <a:rPr lang="it-IT" dirty="0"/>
              <a:t>-) del braccio corto del cromosoma X e del cromosoma Y.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5" name="Immagine 4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F18DB783-252C-4790-9E07-3F4D884A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64" y="4341707"/>
            <a:ext cx="3106694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6EDCC3-9031-4B71-91CE-2CE9D1DB610C}"/>
              </a:ext>
            </a:extLst>
          </p:cNvPr>
          <p:cNvSpPr txBox="1"/>
          <p:nvPr/>
        </p:nvSpPr>
        <p:spPr>
          <a:xfrm>
            <a:off x="520504" y="485335"/>
            <a:ext cx="533165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The PREDICT study</a:t>
            </a:r>
          </a:p>
          <a:p>
            <a:pPr algn="just"/>
            <a:endParaRPr lang="en-US" dirty="0">
              <a:solidFill>
                <a:srgbClr val="231F20"/>
              </a:solidFill>
            </a:endParaRPr>
          </a:p>
          <a:p>
            <a:pPr algn="just"/>
            <a:r>
              <a:rPr lang="en-US" dirty="0">
                <a:solidFill>
                  <a:srgbClr val="231F20"/>
                </a:solidFill>
              </a:rPr>
              <a:t>A </a:t>
            </a:r>
            <a:r>
              <a:rPr lang="en-US" sz="1800" b="0" i="0" u="none" strike="noStrike" baseline="0" dirty="0">
                <a:solidFill>
                  <a:srgbClr val="231F20"/>
                </a:solidFill>
              </a:rPr>
              <a:t>phase IV, multicenter, prospective, open-label, 1-month study to identify genomic markers associated with 1-month IGF-I generation in response to r-</a:t>
            </a:r>
            <a:r>
              <a:rPr lang="en-US" sz="1800" b="0" i="0" u="none" strike="noStrike" baseline="0" dirty="0" err="1">
                <a:solidFill>
                  <a:srgbClr val="231F20"/>
                </a:solidFill>
              </a:rPr>
              <a:t>hGH</a:t>
            </a:r>
            <a:r>
              <a:rPr lang="en-US" sz="1800" b="0" i="0" u="none" strike="noStrike" baseline="0" dirty="0">
                <a:solidFill>
                  <a:srgbClr val="231F20"/>
                </a:solidFill>
              </a:rPr>
              <a:t> therapy in GH treatment-naive children </a:t>
            </a:r>
            <a:r>
              <a:rPr lang="it-IT" sz="1800" b="0" i="0" u="none" strike="noStrike" baseline="0" dirty="0">
                <a:solidFill>
                  <a:srgbClr val="231F20"/>
                </a:solidFill>
              </a:rPr>
              <a:t>with GHD or TS.</a:t>
            </a:r>
          </a:p>
          <a:p>
            <a:pPr algn="just"/>
            <a:endParaRPr lang="it-IT" dirty="0">
              <a:solidFill>
                <a:srgbClr val="231F20"/>
              </a:solidFill>
            </a:endParaRPr>
          </a:p>
          <a:p>
            <a:pPr algn="just"/>
            <a:r>
              <a:rPr lang="it-IT" dirty="0">
                <a:solidFill>
                  <a:srgbClr val="231F20"/>
                </a:solidFill>
              </a:rPr>
              <a:t>3 step:</a:t>
            </a:r>
          </a:p>
          <a:p>
            <a:pPr algn="just"/>
            <a:endParaRPr lang="it-IT" dirty="0">
              <a:solidFill>
                <a:srgbClr val="231F20"/>
              </a:solidFill>
            </a:endParaRPr>
          </a:p>
          <a:p>
            <a:pPr algn="just"/>
            <a:endParaRPr lang="it-IT" dirty="0">
              <a:solidFill>
                <a:srgbClr val="231F2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231F20"/>
                </a:solidFill>
              </a:rPr>
              <a:t>Identificare in letteratura geni coinvolti nella crescita e nel metabolismo e </a:t>
            </a:r>
            <a:r>
              <a:rPr lang="it-IT" dirty="0" err="1">
                <a:solidFill>
                  <a:srgbClr val="231F20"/>
                </a:solidFill>
              </a:rPr>
              <a:t>genotipizzarli</a:t>
            </a:r>
            <a:endParaRPr lang="it-IT" dirty="0">
              <a:solidFill>
                <a:srgbClr val="231F2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231F20"/>
                </a:solidFill>
              </a:rPr>
              <a:t>Valutare genotipi ed espressione genica per associarli alla </a:t>
            </a:r>
            <a:r>
              <a:rPr lang="el-GR" dirty="0">
                <a:solidFill>
                  <a:srgbClr val="231F20"/>
                </a:solidFill>
                <a:cs typeface="Times New Roman" panose="02020603050405020304" pitchFamily="18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Times New Roman" panose="02020603050405020304" pitchFamily="18" charset="0"/>
              </a:rPr>
              <a:t>IGF-1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Valutare il potenziale predittivo dei marker genetici suddividendo i pazienti in 3 gruppi sulla base della 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 in un mese di trattamento con r-</a:t>
            </a:r>
            <a:r>
              <a:rPr lang="it-IT" dirty="0" err="1">
                <a:solidFill>
                  <a:srgbClr val="231F20"/>
                </a:solidFill>
                <a:cs typeface="Calibri" panose="020F0502020204030204" pitchFamily="34" charset="0"/>
              </a:rPr>
              <a:t>hGH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: </a:t>
            </a:r>
            <a:r>
              <a:rPr lang="it-IT" i="1" dirty="0">
                <a:solidFill>
                  <a:srgbClr val="231F20"/>
                </a:solidFill>
                <a:cs typeface="Calibri" panose="020F0502020204030204" pitchFamily="34" charset="0"/>
              </a:rPr>
              <a:t>high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 (top 25%), </a:t>
            </a:r>
            <a:r>
              <a:rPr lang="it-IT" i="1" dirty="0">
                <a:solidFill>
                  <a:srgbClr val="231F20"/>
                </a:solidFill>
                <a:cs typeface="Calibri" panose="020F0502020204030204" pitchFamily="34" charset="0"/>
              </a:rPr>
              <a:t>intermediate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 (middle 50%) e </a:t>
            </a:r>
            <a:r>
              <a:rPr lang="it-IT" i="1" dirty="0">
                <a:solidFill>
                  <a:srgbClr val="231F20"/>
                </a:solidFill>
                <a:cs typeface="Calibri" panose="020F0502020204030204" pitchFamily="34" charset="0"/>
              </a:rPr>
              <a:t>low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 (bottom 25%) </a:t>
            </a:r>
            <a:r>
              <a:rPr lang="it-IT" i="1" dirty="0" err="1">
                <a:solidFill>
                  <a:srgbClr val="231F20"/>
                </a:solidFill>
                <a:cs typeface="Calibri" panose="020F0502020204030204" pitchFamily="34" charset="0"/>
              </a:rPr>
              <a:t>responders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C99ED9-92E8-49B2-9EF8-84AF0D1C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112" y="189000"/>
            <a:ext cx="466232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A8A1F7-11E7-43E0-9DA2-354450C9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31" y="81000"/>
            <a:ext cx="2704788" cy="6696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9E344A-F2D5-4D2F-BAC2-CA55FC0A3EEC}"/>
              </a:ext>
            </a:extLst>
          </p:cNvPr>
          <p:cNvSpPr txBox="1"/>
          <p:nvPr/>
        </p:nvSpPr>
        <p:spPr>
          <a:xfrm>
            <a:off x="815926" y="745588"/>
            <a:ext cx="122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Bambine con GHD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3CE11A-384B-4E8A-BF00-54A8B39E4BAD}"/>
              </a:ext>
            </a:extLst>
          </p:cNvPr>
          <p:cNvSpPr txBox="1"/>
          <p:nvPr/>
        </p:nvSpPr>
        <p:spPr>
          <a:xfrm>
            <a:off x="829097" y="2883878"/>
            <a:ext cx="121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Bambini con GHD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F27E9B-0357-4897-A4E9-F7D4CD15297E}"/>
              </a:ext>
            </a:extLst>
          </p:cNvPr>
          <p:cNvSpPr txBox="1"/>
          <p:nvPr/>
        </p:nvSpPr>
        <p:spPr>
          <a:xfrm>
            <a:off x="829097" y="5233181"/>
            <a:ext cx="1055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Bambine con TS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85607E-0E56-4BE8-8B75-71ABFD9A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16" y="458637"/>
            <a:ext cx="6379748" cy="378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752ADD-9E26-4E23-BDEE-5AB192ACD027}"/>
              </a:ext>
            </a:extLst>
          </p:cNvPr>
          <p:cNvSpPr txBox="1"/>
          <p:nvPr/>
        </p:nvSpPr>
        <p:spPr>
          <a:xfrm>
            <a:off x="5765347" y="4804443"/>
            <a:ext cx="56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Elevata variabilità sia nelle quantità di IGF-1 nel sangue all’interno dei 3 diversi gruppi di pazienti che nelle differenze individuali di IGF-1 (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IGF-1)</a:t>
            </a:r>
            <a:r>
              <a:rPr lang="it-IT" dirty="0"/>
              <a:t> al termine del mese di trattamento con r-</a:t>
            </a:r>
            <a:r>
              <a:rPr lang="it-IT" dirty="0" err="1"/>
              <a:t>hGH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095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A34AC3D-B67E-4F2F-AF46-803FB0A3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07" y="189000"/>
            <a:ext cx="3340107" cy="64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12E81EA-5605-4415-923F-356F6C92D6F2}"/>
                  </a:ext>
                </a:extLst>
              </p:cNvPr>
              <p:cNvSpPr txBox="1"/>
              <p:nvPr/>
            </p:nvSpPr>
            <p:spPr>
              <a:xfrm>
                <a:off x="576775" y="506437"/>
                <a:ext cx="6949440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err="1">
                    <a:solidFill>
                      <a:srgbClr val="FF0000"/>
                    </a:solidFill>
                  </a:rPr>
                  <a:t>Genetic</a:t>
                </a:r>
                <a:r>
                  <a:rPr lang="it-IT" sz="2400" dirty="0">
                    <a:solidFill>
                      <a:srgbClr val="FF0000"/>
                    </a:solidFill>
                  </a:rPr>
                  <a:t> </a:t>
                </a:r>
                <a:r>
                  <a:rPr lang="it-IT" sz="2400" dirty="0" err="1">
                    <a:solidFill>
                      <a:srgbClr val="FF0000"/>
                    </a:solidFill>
                  </a:rPr>
                  <a:t>association</a:t>
                </a:r>
                <a:r>
                  <a:rPr lang="it-IT" sz="2400" dirty="0">
                    <a:solidFill>
                      <a:srgbClr val="FF0000"/>
                    </a:solidFill>
                  </a:rPr>
                  <a:t> with </a:t>
                </a:r>
                <a:r>
                  <a:rPr lang="el-GR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sz="24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IGF-1</a:t>
                </a:r>
              </a:p>
              <a:p>
                <a:r>
                  <a:rPr lang="it-IT" u="sng" dirty="0">
                    <a:cs typeface="Calibri" panose="020F0502020204030204" pitchFamily="34" charset="0"/>
                  </a:rPr>
                  <a:t>Analisi con variabili continue </a:t>
                </a:r>
                <a:r>
                  <a:rPr lang="it-IT" dirty="0">
                    <a:cs typeface="Calibri" panose="020F0502020204030204" pitchFamily="34" charset="0"/>
                  </a:rPr>
                  <a:t>→</a:t>
                </a:r>
                <a:r>
                  <a:rPr lang="it-IT" sz="2400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valutazione SNP - </a:t>
                </a:r>
                <a:r>
                  <a:rPr lang="el-GR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IGF-1</a:t>
                </a:r>
              </a:p>
              <a:p>
                <a:r>
                  <a:rPr lang="it-IT" u="sng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Analisi con variabili categoriche </a:t>
                </a:r>
                <a:r>
                  <a:rPr lang="it-IT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→  valutazione dell’associazione tra SNP</a:t>
                </a:r>
                <a:r>
                  <a:rPr lang="it-IT" dirty="0"/>
                  <a:t> e tipo di </a:t>
                </a:r>
                <a:r>
                  <a:rPr lang="it-IT" i="1" dirty="0" err="1"/>
                  <a:t>responder</a:t>
                </a:r>
                <a:r>
                  <a:rPr lang="it-IT" i="1" dirty="0"/>
                  <a:t> (low, intermediate e high)</a:t>
                </a:r>
              </a:p>
              <a:p>
                <a:endParaRPr lang="it-IT" sz="2400" i="1" dirty="0">
                  <a:solidFill>
                    <a:srgbClr val="FF0000"/>
                  </a:solidFill>
                </a:endParaRPr>
              </a:p>
              <a:p>
                <a:r>
                  <a:rPr lang="it-IT" i="1" dirty="0" err="1">
                    <a:solidFill>
                      <a:srgbClr val="FF0000"/>
                    </a:solidFill>
                  </a:rPr>
                  <a:t>Genotipizzazione</a:t>
                </a:r>
                <a:r>
                  <a:rPr lang="it-IT" i="1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it-IT" dirty="0"/>
                  <a:t>GHD </a:t>
                </a:r>
                <a:r>
                  <a:rPr lang="it-IT" dirty="0">
                    <a:cs typeface="Calibri" panose="020F0502020204030204" pitchFamily="34" charset="0"/>
                  </a:rPr>
                  <a:t>→</a:t>
                </a:r>
                <a:r>
                  <a:rPr lang="it-IT" dirty="0"/>
                  <a:t> 6 SNP in 5 diversi geni </a:t>
                </a:r>
              </a:p>
              <a:p>
                <a:r>
                  <a:rPr lang="it-IT" i="1" dirty="0"/>
                  <a:t>TS </a:t>
                </a:r>
                <a:r>
                  <a:rPr lang="it-IT" dirty="0">
                    <a:cs typeface="Calibri" panose="020F0502020204030204" pitchFamily="34" charset="0"/>
                  </a:rPr>
                  <a:t>→ 34 SNP in 13 geni</a:t>
                </a:r>
              </a:p>
              <a:p>
                <a:endParaRPr lang="it-IT" i="1" dirty="0">
                  <a:cs typeface="Calibri" panose="020F0502020204030204" pitchFamily="34" charset="0"/>
                </a:endParaRPr>
              </a:p>
              <a:p>
                <a:r>
                  <a:rPr lang="it-IT" i="1" dirty="0">
                    <a:cs typeface="Calibri" panose="020F0502020204030204" pitchFamily="34" charset="0"/>
                  </a:rPr>
                  <a:t>Criteri </a:t>
                </a:r>
                <a:r>
                  <a:rPr lang="it-IT" dirty="0">
                    <a:cs typeface="Calibri" panose="020F0502020204030204" pitchFamily="34" charset="0"/>
                  </a:rPr>
                  <a:t>utilizzati per identificare un marker come predittivo del tipo di </a:t>
                </a:r>
                <a:r>
                  <a:rPr lang="it-IT" i="1" dirty="0" err="1">
                    <a:cs typeface="Calibri" panose="020F0502020204030204" pitchFamily="34" charset="0"/>
                  </a:rPr>
                  <a:t>responder</a:t>
                </a:r>
                <a:r>
                  <a:rPr lang="it-IT" i="1" dirty="0">
                    <a:cs typeface="Calibri" panose="020F0502020204030204" pitchFamily="34" charset="0"/>
                  </a:rPr>
                  <a:t>: </a:t>
                </a:r>
                <a:r>
                  <a:rPr lang="it-IT" dirty="0">
                    <a:cs typeface="Calibri" panose="020F0502020204030204" pitchFamily="34" charset="0"/>
                  </a:rPr>
                  <a:t>frequenza del relativo genotipo nella popolazione &gt; 10%, P-</a:t>
                </a:r>
                <a:r>
                  <a:rPr lang="it-IT" dirty="0" err="1">
                    <a:cs typeface="Calibri" panose="020F0502020204030204" pitchFamily="34" charset="0"/>
                  </a:rPr>
                  <a:t>value</a:t>
                </a:r>
                <a:r>
                  <a:rPr lang="it-IT" dirty="0">
                    <a:cs typeface="Calibri" panose="020F0502020204030204" pitchFamily="34" charset="0"/>
                  </a:rPr>
                  <a:t> significativo, valore predittivo positivo</a:t>
                </a:r>
                <a:r>
                  <a:rPr lang="it-IT" sz="1800" b="0" u="none" strike="noStrike" baseline="0" dirty="0">
                    <a:solidFill>
                      <a:srgbClr val="231F2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b="0" i="1" u="none" strike="noStrike" baseline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it-IT" dirty="0">
                    <a:cs typeface="Calibri" panose="020F0502020204030204" pitchFamily="34" charset="0"/>
                  </a:rPr>
                  <a:t>40%,valore predittivo negativo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it-IT" dirty="0">
                    <a:cs typeface="Calibri" panose="020F0502020204030204" pitchFamily="34" charset="0"/>
                  </a:rPr>
                  <a:t> 90%</a:t>
                </a:r>
              </a:p>
              <a:p>
                <a:endParaRPr lang="it-IT" i="1" dirty="0">
                  <a:cs typeface="Calibri" panose="020F0502020204030204" pitchFamily="34" charset="0"/>
                </a:endParaRPr>
              </a:p>
              <a:p>
                <a:pPr algn="just"/>
                <a:r>
                  <a:rPr lang="it-IT" dirty="0">
                    <a:cs typeface="Calibri" panose="020F0502020204030204" pitchFamily="34" charset="0"/>
                  </a:rPr>
                  <a:t>Il gene </a:t>
                </a:r>
                <a:r>
                  <a:rPr lang="it-IT" b="1" dirty="0">
                    <a:cs typeface="Calibri" panose="020F0502020204030204" pitchFamily="34" charset="0"/>
                  </a:rPr>
                  <a:t>CDK4</a:t>
                </a:r>
                <a:r>
                  <a:rPr lang="it-IT" dirty="0">
                    <a:cs typeface="Calibri" panose="020F0502020204030204" pitchFamily="34" charset="0"/>
                  </a:rPr>
                  <a:t> risulta associato in modo significativo con </a:t>
                </a:r>
                <a:r>
                  <a:rPr lang="el-GR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it-IT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IGF-1 sia nei pazienti con GDH che nei pazienti con TS:</a:t>
                </a:r>
              </a:p>
              <a:p>
                <a:pPr algn="just"/>
                <a:endParaRPr lang="it-IT" dirty="0">
                  <a:solidFill>
                    <a:srgbClr val="231F20"/>
                  </a:solidFill>
                  <a:cs typeface="Calibri" panose="020F0502020204030204" pitchFamily="34" charset="0"/>
                </a:endParaRPr>
              </a:p>
              <a:p>
                <a:pPr algn="just"/>
                <a:r>
                  <a:rPr lang="it-IT" dirty="0">
                    <a:solidFill>
                      <a:srgbClr val="231F20"/>
                    </a:solidFill>
                    <a:cs typeface="Calibri" panose="020F0502020204030204" pitchFamily="34" charset="0"/>
                  </a:rPr>
                  <a:t>GHD </a:t>
                </a:r>
                <a:r>
                  <a:rPr lang="it-IT" dirty="0">
                    <a:cs typeface="Calibri" panose="020F0502020204030204" pitchFamily="34" charset="0"/>
                  </a:rPr>
                  <a:t>→ SNP </a:t>
                </a:r>
                <a:r>
                  <a:rPr lang="it-IT" sz="1800" b="0" i="0" u="none" strike="noStrike" baseline="0" dirty="0">
                    <a:solidFill>
                      <a:srgbClr val="231F20"/>
                    </a:solidFill>
                    <a:latin typeface="AdvOT46dcae81"/>
                  </a:rPr>
                  <a:t>rs2270777: genotipo AA risulta associato a </a:t>
                </a:r>
                <a:r>
                  <a:rPr lang="it-IT" sz="1800" b="0" i="1" u="none" strike="noStrike" baseline="0" dirty="0">
                    <a:solidFill>
                      <a:srgbClr val="231F20"/>
                    </a:solidFill>
                    <a:latin typeface="AdvOT46dcae81"/>
                  </a:rPr>
                  <a:t>high </a:t>
                </a:r>
                <a:r>
                  <a:rPr lang="it-IT" sz="1800" b="0" i="1" u="none" strike="noStrike" baseline="0" dirty="0" err="1">
                    <a:solidFill>
                      <a:srgbClr val="231F20"/>
                    </a:solidFill>
                    <a:latin typeface="AdvOT46dcae81"/>
                  </a:rPr>
                  <a:t>responder</a:t>
                </a:r>
                <a:endParaRPr lang="it-IT" sz="1800" b="0" i="1" u="none" strike="noStrike" baseline="0" dirty="0">
                  <a:solidFill>
                    <a:srgbClr val="231F20"/>
                  </a:solidFill>
                  <a:latin typeface="AdvOT46dcae81"/>
                </a:endParaRPr>
              </a:p>
              <a:p>
                <a:pPr algn="just"/>
                <a:r>
                  <a:rPr lang="it-IT" dirty="0">
                    <a:solidFill>
                      <a:srgbClr val="231F20"/>
                    </a:solidFill>
                    <a:latin typeface="AdvOT46dcae81"/>
                    <a:cs typeface="Calibri" panose="020F0502020204030204" pitchFamily="34" charset="0"/>
                  </a:rPr>
                  <a:t>TS </a:t>
                </a:r>
                <a:r>
                  <a:rPr lang="it-IT" dirty="0">
                    <a:cs typeface="Calibri" panose="020F0502020204030204" pitchFamily="34" charset="0"/>
                  </a:rPr>
                  <a:t>→ SNP </a:t>
                </a:r>
                <a:r>
                  <a:rPr lang="it-IT" sz="1800" b="0" i="0" u="none" strike="noStrike" baseline="0" dirty="0">
                    <a:solidFill>
                      <a:srgbClr val="231F20"/>
                    </a:solidFill>
                    <a:latin typeface="AdvOT46dcae81"/>
                  </a:rPr>
                  <a:t>rs2069502: genotipo GG associato con una minore probabilità    di essere </a:t>
                </a:r>
                <a:r>
                  <a:rPr lang="it-IT" sz="1800" b="0" i="1" u="none" strike="noStrike" baseline="0" dirty="0">
                    <a:solidFill>
                      <a:srgbClr val="231F20"/>
                    </a:solidFill>
                    <a:latin typeface="AdvOT46dcae81"/>
                  </a:rPr>
                  <a:t>high </a:t>
                </a:r>
                <a:r>
                  <a:rPr lang="it-IT" sz="1800" b="0" i="1" u="none" strike="noStrike" baseline="0" dirty="0" err="1">
                    <a:solidFill>
                      <a:srgbClr val="231F20"/>
                    </a:solidFill>
                    <a:latin typeface="AdvOT46dcae81"/>
                  </a:rPr>
                  <a:t>responder</a:t>
                </a:r>
                <a:endParaRPr lang="it-IT" i="1" dirty="0">
                  <a:solidFill>
                    <a:srgbClr val="231F20"/>
                  </a:solidFill>
                  <a:cs typeface="Calibri" panose="020F0502020204030204" pitchFamily="34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12E81EA-5605-4415-923F-356F6C92D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5" y="506437"/>
                <a:ext cx="6949440" cy="6186309"/>
              </a:xfrm>
              <a:prstGeom prst="rect">
                <a:avLst/>
              </a:prstGeom>
              <a:blipFill>
                <a:blip r:embed="rId3"/>
                <a:stretch>
                  <a:fillRect l="-1404" t="-788" r="-7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9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63C9CB1-1FC6-4DF0-B760-F82F13946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27766"/>
              </p:ext>
            </p:extLst>
          </p:nvPr>
        </p:nvGraphicFramePr>
        <p:xfrm>
          <a:off x="490992" y="660042"/>
          <a:ext cx="5725210" cy="3330480"/>
        </p:xfrm>
        <a:graphic>
          <a:graphicData uri="http://schemas.openxmlformats.org/drawingml/2006/table">
            <a:tbl>
              <a:tblPr/>
              <a:tblGrid>
                <a:gridCol w="2862605">
                  <a:extLst>
                    <a:ext uri="{9D8B030D-6E8A-4147-A177-3AD203B41FA5}">
                      <a16:colId xmlns:a16="http://schemas.microsoft.com/office/drawing/2014/main" val="3345414791"/>
                    </a:ext>
                  </a:extLst>
                </a:gridCol>
                <a:gridCol w="2862605">
                  <a:extLst>
                    <a:ext uri="{9D8B030D-6E8A-4147-A177-3AD203B41FA5}">
                      <a16:colId xmlns:a16="http://schemas.microsoft.com/office/drawing/2014/main" val="201193764"/>
                    </a:ext>
                  </a:extLst>
                </a:gridCol>
              </a:tblGrid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i="1" dirty="0" err="1"/>
                        <a:t>Canonical</a:t>
                      </a:r>
                      <a:r>
                        <a:rPr lang="it-IT" sz="1100" i="1" dirty="0"/>
                        <a:t> pathways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−</a:t>
                      </a:r>
                      <a:r>
                        <a:rPr lang="it-IT" sz="1100" i="1" dirty="0"/>
                        <a:t>log(B-H</a:t>
                      </a:r>
                      <a:r>
                        <a:rPr lang="it-IT" sz="1100" dirty="0"/>
                        <a:t> P</a:t>
                      </a:r>
                      <a:r>
                        <a:rPr lang="it-IT" sz="1100" i="1" dirty="0"/>
                        <a:t>-</a:t>
                      </a:r>
                      <a:r>
                        <a:rPr lang="it-IT" sz="1100" i="1" dirty="0" err="1"/>
                        <a:t>value</a:t>
                      </a:r>
                      <a:r>
                        <a:rPr lang="it-IT" sz="1100" i="1" dirty="0"/>
                        <a:t>)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479019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marL="228600" indent="-228600" algn="l">
                        <a:buAutoNum type="alphaLcParenBoth"/>
                      </a:pPr>
                      <a:r>
                        <a:rPr lang="it-IT" sz="1100" i="1" dirty="0">
                          <a:solidFill>
                            <a:srgbClr val="FF0000"/>
                          </a:solidFill>
                        </a:rPr>
                        <a:t>GHD</a:t>
                      </a:r>
                      <a:endParaRPr lang="it-IT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915829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Protein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ubiquitination</a:t>
                      </a:r>
                      <a:r>
                        <a:rPr lang="it-IT" sz="1100" dirty="0"/>
                        <a:t> pathway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13.80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659042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Estrogen</a:t>
                      </a:r>
                      <a:r>
                        <a:rPr lang="it-IT" sz="1100" dirty="0"/>
                        <a:t> receptor </a:t>
                      </a:r>
                      <a:r>
                        <a:rPr lang="it-IT" sz="1100" dirty="0" err="1"/>
                        <a:t>signaling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3.54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331173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>
                          <a:highlight>
                            <a:srgbClr val="FFFF00"/>
                          </a:highlight>
                        </a:rPr>
                        <a:t>Glucocorticoid</a:t>
                      </a:r>
                      <a:r>
                        <a:rPr lang="it-IT" sz="1100" dirty="0">
                          <a:highlight>
                            <a:srgbClr val="FFFF00"/>
                          </a:highlight>
                        </a:rPr>
                        <a:t> receptor </a:t>
                      </a:r>
                      <a:r>
                        <a:rPr lang="it-IT" sz="1100" dirty="0" err="1">
                          <a:highlight>
                            <a:srgbClr val="FFFF00"/>
                          </a:highlight>
                        </a:rPr>
                        <a:t>signaling</a:t>
                      </a:r>
                      <a:endParaRPr lang="it-IT" sz="1100" dirty="0">
                        <a:highlight>
                          <a:srgbClr val="FFFF00"/>
                        </a:highlight>
                      </a:endParaRP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3.51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83045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Huntington's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disease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signaling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2.66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967493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 Actin nucleation by ARP–WASP complex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2.56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59224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Oxidative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phosphorylation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2.56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35176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Mitochondrial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dysfunction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2.37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476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 NRF2-mediated </a:t>
                      </a:r>
                      <a:r>
                        <a:rPr lang="it-IT" sz="1100" dirty="0" err="1"/>
                        <a:t>oxidative</a:t>
                      </a:r>
                      <a:r>
                        <a:rPr lang="it-IT" sz="1100" dirty="0"/>
                        <a:t> stress </a:t>
                      </a:r>
                      <a:r>
                        <a:rPr lang="it-IT" sz="1100" dirty="0" err="1"/>
                        <a:t>response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2.36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4117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 Aldosterone </a:t>
                      </a:r>
                      <a:r>
                        <a:rPr lang="it-IT" sz="1100" dirty="0" err="1"/>
                        <a:t>signaling</a:t>
                      </a:r>
                      <a:r>
                        <a:rPr lang="it-IT" sz="1100" dirty="0"/>
                        <a:t> in </a:t>
                      </a:r>
                      <a:r>
                        <a:rPr lang="it-IT" sz="1100" dirty="0" err="1"/>
                        <a:t>epithelial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cells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2.10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600418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 Purine </a:t>
                      </a:r>
                      <a:r>
                        <a:rPr lang="it-IT" sz="1100" dirty="0" err="1"/>
                        <a:t>metabolism</a:t>
                      </a:r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2.09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965144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 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08700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296131"/>
                  </a:ext>
                </a:extLst>
              </a:tr>
              <a:tr h="201713">
                <a:tc>
                  <a:txBody>
                    <a:bodyPr/>
                    <a:lstStyle/>
                    <a:p>
                      <a:pPr algn="l"/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marL="54392" marR="54392" marT="27196" marB="271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4721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3E3882E-2434-41E5-82F4-72365EA3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92" y="0"/>
            <a:ext cx="531427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Biological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pathways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associated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with gene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expression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changes</a:t>
            </a: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over 1 </a:t>
            </a:r>
            <a:r>
              <a:rPr kumimoji="0" lang="it-IT" altLang="it-IT" sz="1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month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62858DB-E9F2-4F9E-9B95-31D1DF186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15667"/>
              </p:ext>
            </p:extLst>
          </p:nvPr>
        </p:nvGraphicFramePr>
        <p:xfrm>
          <a:off x="490992" y="3429000"/>
          <a:ext cx="5725210" cy="3017520"/>
        </p:xfrm>
        <a:graphic>
          <a:graphicData uri="http://schemas.openxmlformats.org/drawingml/2006/table">
            <a:tbl>
              <a:tblPr/>
              <a:tblGrid>
                <a:gridCol w="2862605">
                  <a:extLst>
                    <a:ext uri="{9D8B030D-6E8A-4147-A177-3AD203B41FA5}">
                      <a16:colId xmlns:a16="http://schemas.microsoft.com/office/drawing/2014/main" val="2743303291"/>
                    </a:ext>
                  </a:extLst>
                </a:gridCol>
                <a:gridCol w="2862605">
                  <a:extLst>
                    <a:ext uri="{9D8B030D-6E8A-4147-A177-3AD203B41FA5}">
                      <a16:colId xmlns:a16="http://schemas.microsoft.com/office/drawing/2014/main" val="66025806"/>
                    </a:ext>
                  </a:extLst>
                </a:gridCol>
              </a:tblGrid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 i="1" dirty="0">
                          <a:solidFill>
                            <a:srgbClr val="FF0000"/>
                          </a:solidFill>
                        </a:rPr>
                        <a:t>(b) TS</a:t>
                      </a:r>
                      <a:endParaRPr lang="it-IT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96176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 Rac signaling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2.86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375587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 Integrin signaling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294753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 CD28 signaling in T-helper cells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8426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 Inositol phosphate metabolism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2.23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966631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>
                          <a:highlight>
                            <a:srgbClr val="FFFF00"/>
                          </a:highlight>
                        </a:rPr>
                        <a:t>Glucocorticoid</a:t>
                      </a:r>
                      <a:r>
                        <a:rPr lang="it-IT" sz="1100" dirty="0">
                          <a:highlight>
                            <a:srgbClr val="FFFF00"/>
                          </a:highlight>
                        </a:rPr>
                        <a:t> receptor </a:t>
                      </a:r>
                      <a:r>
                        <a:rPr lang="it-IT" sz="1100" dirty="0" err="1">
                          <a:highlight>
                            <a:srgbClr val="FFFF00"/>
                          </a:highlight>
                        </a:rPr>
                        <a:t>signaling</a:t>
                      </a:r>
                      <a:endParaRPr lang="it-IT" sz="11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565201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 Signaling by rho family GTPases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2.03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23457"/>
                  </a:ext>
                </a:extLst>
              </a:tr>
              <a:tr h="400332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 Role of pattern recognition receptors in recognition of bacteria and viruses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1.99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57003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 </a:t>
                      </a:r>
                      <a:r>
                        <a:rPr lang="it-IT" sz="1100" dirty="0" err="1"/>
                        <a:t>Huntington's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disease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signaling</a:t>
                      </a:r>
                      <a:endParaRPr lang="it-IT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1.92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48772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 RAN signaling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/>
                        <a:t>1.79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900991"/>
                  </a:ext>
                </a:extLst>
              </a:tr>
              <a:tr h="243059">
                <a:tc>
                  <a:txBody>
                    <a:bodyPr/>
                    <a:lstStyle/>
                    <a:p>
                      <a:pPr algn="l"/>
                      <a:r>
                        <a:rPr lang="it-IT" sz="1100"/>
                        <a:t> PI3K signaling in B lymphocytes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1.79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916579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98CEB6-7D1A-4CDA-870B-AC614894A85E}"/>
              </a:ext>
            </a:extLst>
          </p:cNvPr>
          <p:cNvSpPr txBox="1"/>
          <p:nvPr/>
        </p:nvSpPr>
        <p:spPr>
          <a:xfrm>
            <a:off x="6822830" y="896197"/>
            <a:ext cx="395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Cambiamenti relativi all’espressione genica rilevati dopo 1 mese di trattamento con r-</a:t>
            </a:r>
            <a:r>
              <a:rPr lang="it-IT" dirty="0" err="1"/>
              <a:t>hGH</a:t>
            </a:r>
            <a:r>
              <a:rPr lang="it-IT" dirty="0"/>
              <a:t> nelle due diverse popolazioni in studio ( Top </a:t>
            </a:r>
            <a:r>
              <a:rPr lang="it-IT" dirty="0" err="1"/>
              <a:t>Ten</a:t>
            </a:r>
            <a:r>
              <a:rPr lang="it-IT" dirty="0"/>
              <a:t> )</a:t>
            </a: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3A06A44E-1CCA-4191-9EF1-E2BBBA55A5B7}"/>
              </a:ext>
            </a:extLst>
          </p:cNvPr>
          <p:cNvSpPr/>
          <p:nvPr/>
        </p:nvSpPr>
        <p:spPr>
          <a:xfrm>
            <a:off x="5681630" y="759655"/>
            <a:ext cx="916118" cy="5686865"/>
          </a:xfrm>
          <a:prstGeom prst="rightBrace">
            <a:avLst>
              <a:gd name="adj1" fmla="val 8333"/>
              <a:gd name="adj2" fmla="val 136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632E35-9FE1-4AE1-AA13-D6B298B8D29E}"/>
              </a:ext>
            </a:extLst>
          </p:cNvPr>
          <p:cNvSpPr txBox="1"/>
          <p:nvPr/>
        </p:nvSpPr>
        <p:spPr>
          <a:xfrm>
            <a:off x="7610621" y="2885634"/>
            <a:ext cx="41636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Baseline gene </a:t>
            </a:r>
            <a:r>
              <a:rPr lang="it-IT" i="1" dirty="0" err="1"/>
              <a:t>expression</a:t>
            </a:r>
            <a:r>
              <a:rPr lang="it-IT" i="1" dirty="0"/>
              <a:t> </a:t>
            </a:r>
            <a:r>
              <a:rPr lang="it-IT" i="1" dirty="0" err="1"/>
              <a:t>profiles</a:t>
            </a:r>
            <a:r>
              <a:rPr lang="it-IT" i="1" dirty="0"/>
              <a:t> </a:t>
            </a:r>
            <a:r>
              <a:rPr lang="it-IT" dirty="0"/>
              <a:t>associati a </a:t>
            </a:r>
            <a:r>
              <a:rPr lang="it-IT" dirty="0"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 </a:t>
            </a:r>
            <a:r>
              <a:rPr lang="it-IT" dirty="0"/>
              <a:t>: significatività statistica sia in GHD che nelle TS (</a:t>
            </a:r>
            <a:r>
              <a:rPr lang="en-US" sz="1400" b="0" i="0" u="none" strike="noStrike" baseline="0" dirty="0">
                <a:solidFill>
                  <a:srgbClr val="231F20"/>
                </a:solidFill>
                <a:latin typeface="AdvOT46dcae81"/>
              </a:rPr>
              <a:t>536 and 59 baseline gene expression probe sets, respectively, correlated with 1-month </a:t>
            </a:r>
            <a:r>
              <a:rPr lang="it-IT" sz="1400" dirty="0">
                <a:cs typeface="Calibri" panose="020F0502020204030204" pitchFamily="34" charset="0"/>
              </a:rPr>
              <a:t> </a:t>
            </a:r>
            <a:r>
              <a:rPr lang="el-GR" sz="1400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sz="1400" dirty="0">
                <a:solidFill>
                  <a:srgbClr val="231F20"/>
                </a:solidFill>
                <a:cs typeface="Calibri" panose="020F0502020204030204" pitchFamily="34" charset="0"/>
              </a:rPr>
              <a:t>IGF-1 </a:t>
            </a:r>
            <a:r>
              <a:rPr lang="en-US" sz="1400" b="0" i="0" u="none" strike="noStrike" baseline="0" dirty="0">
                <a:solidFill>
                  <a:srgbClr val="231F20"/>
                </a:solidFill>
                <a:latin typeface="AdvOT46dcae81"/>
              </a:rPr>
              <a:t>SDS </a:t>
            </a:r>
            <a:r>
              <a:rPr lang="it-IT" sz="1400" b="0" i="0" u="none" strike="noStrike" baseline="0" dirty="0">
                <a:solidFill>
                  <a:srgbClr val="231F20"/>
                </a:solidFill>
                <a:latin typeface="AdvOT46dcae81"/>
              </a:rPr>
              <a:t>(</a:t>
            </a:r>
            <a:r>
              <a:rPr lang="it-IT" sz="1400" b="0" i="0" u="none" strike="noStrike" baseline="0" dirty="0">
                <a:solidFill>
                  <a:srgbClr val="231F20"/>
                </a:solidFill>
                <a:latin typeface="AdvOT65f8a23b.I"/>
              </a:rPr>
              <a:t>r</a:t>
            </a:r>
            <a:r>
              <a:rPr lang="it-IT" sz="1400" dirty="0">
                <a:solidFill>
                  <a:srgbClr val="231F20"/>
                </a:solidFill>
                <a:latin typeface="AdvP4C4E74"/>
                <a:cs typeface="Calibri" panose="020F0502020204030204" pitchFamily="34" charset="0"/>
              </a:rPr>
              <a:t>=</a:t>
            </a:r>
            <a:r>
              <a:rPr lang="it-IT" sz="1400" b="0" i="0" u="none" strike="noStrike" baseline="0" dirty="0">
                <a:solidFill>
                  <a:srgbClr val="231F20"/>
                </a:solidFill>
                <a:latin typeface="AdvOT46dcae81"/>
              </a:rPr>
              <a:t>0.3; </a:t>
            </a:r>
            <a:r>
              <a:rPr lang="it-IT" sz="1400" b="0" i="0" u="none" strike="noStrike" baseline="0" dirty="0">
                <a:solidFill>
                  <a:srgbClr val="231F20"/>
                </a:solidFill>
                <a:latin typeface="AdvOT65f8a23b.I"/>
              </a:rPr>
              <a:t>P</a:t>
            </a:r>
            <a:r>
              <a:rPr lang="it-IT" sz="1400" dirty="0">
                <a:solidFill>
                  <a:srgbClr val="231F20"/>
                </a:solidFill>
                <a:latin typeface="AdvEls-ent4"/>
              </a:rPr>
              <a:t>&lt;</a:t>
            </a:r>
            <a:r>
              <a:rPr lang="it-IT" sz="1400" b="0" i="0" u="none" strike="noStrike" baseline="0" dirty="0">
                <a:solidFill>
                  <a:srgbClr val="231F20"/>
                </a:solidFill>
                <a:latin typeface="AdvOT46dcae81"/>
              </a:rPr>
              <a:t>0.01</a:t>
            </a:r>
            <a:r>
              <a:rPr lang="it-IT" b="0" i="0" u="none" strike="noStrike" baseline="0" dirty="0">
                <a:solidFill>
                  <a:srgbClr val="231F20"/>
                </a:solidFill>
                <a:latin typeface="AdvOT46dcae81"/>
              </a:rPr>
              <a:t>)).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0ED1941-041E-4B65-851E-F6F6E7B8D5C3}"/>
              </a:ext>
            </a:extLst>
          </p:cNvPr>
          <p:cNvSpPr txBox="1"/>
          <p:nvPr/>
        </p:nvSpPr>
        <p:spPr>
          <a:xfrm>
            <a:off x="7638757" y="4768267"/>
            <a:ext cx="4135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 dopo il trattamento con r-</a:t>
            </a:r>
            <a:r>
              <a:rPr lang="it-IT" dirty="0" err="1">
                <a:solidFill>
                  <a:srgbClr val="231F20"/>
                </a:solidFill>
                <a:cs typeface="Calibri" panose="020F0502020204030204" pitchFamily="34" charset="0"/>
              </a:rPr>
              <a:t>hGH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 nei </a:t>
            </a:r>
            <a:r>
              <a:rPr lang="it-IT" i="1" dirty="0"/>
              <a:t>low </a:t>
            </a:r>
            <a:r>
              <a:rPr lang="it-IT" i="1" dirty="0" err="1"/>
              <a:t>responders</a:t>
            </a:r>
            <a:r>
              <a:rPr lang="it-IT" dirty="0"/>
              <a:t> è associato in modo significativo con una differente espressione genica in 1902 (GHD) e 713 (TS) sonde con una sovrapposizione per 21 geni.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049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52441A5-81FD-4012-830D-325E8898B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08170"/>
              </p:ext>
            </p:extLst>
          </p:nvPr>
        </p:nvGraphicFramePr>
        <p:xfrm>
          <a:off x="731521" y="1525781"/>
          <a:ext cx="8298003" cy="4380720"/>
        </p:xfrm>
        <a:graphic>
          <a:graphicData uri="http://schemas.openxmlformats.org/drawingml/2006/table">
            <a:tbl>
              <a:tblPr/>
              <a:tblGrid>
                <a:gridCol w="2766001">
                  <a:extLst>
                    <a:ext uri="{9D8B030D-6E8A-4147-A177-3AD203B41FA5}">
                      <a16:colId xmlns:a16="http://schemas.microsoft.com/office/drawing/2014/main" val="2036464772"/>
                    </a:ext>
                  </a:extLst>
                </a:gridCol>
                <a:gridCol w="2766001">
                  <a:extLst>
                    <a:ext uri="{9D8B030D-6E8A-4147-A177-3AD203B41FA5}">
                      <a16:colId xmlns:a16="http://schemas.microsoft.com/office/drawing/2014/main" val="3944128334"/>
                    </a:ext>
                  </a:extLst>
                </a:gridCol>
                <a:gridCol w="2766001">
                  <a:extLst>
                    <a:ext uri="{9D8B030D-6E8A-4147-A177-3AD203B41FA5}">
                      <a16:colId xmlns:a16="http://schemas.microsoft.com/office/drawing/2014/main" val="4201745984"/>
                    </a:ext>
                  </a:extLst>
                </a:gridCol>
              </a:tblGrid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 i="1"/>
                        <a:t>Signaling pathways</a:t>
                      </a:r>
                      <a:endParaRPr lang="it-IT" sz="160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solidFill>
                            <a:srgbClr val="FF0000"/>
                          </a:solidFill>
                        </a:rPr>
                        <a:t>GHD</a:t>
                      </a:r>
                      <a:r>
                        <a:rPr lang="it-IT" sz="1600" i="1" dirty="0"/>
                        <a:t>: </a:t>
                      </a:r>
                      <a:r>
                        <a:rPr lang="it-IT" sz="1600" i="1" dirty="0" err="1"/>
                        <a:t>canonical</a:t>
                      </a:r>
                      <a:r>
                        <a:rPr lang="it-IT" sz="1600" i="1" dirty="0"/>
                        <a:t> pathways</a:t>
                      </a:r>
                      <a:endParaRPr lang="it-IT" sz="1600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solidFill>
                            <a:srgbClr val="00B0F0"/>
                          </a:solidFill>
                        </a:rPr>
                        <a:t>TS</a:t>
                      </a:r>
                      <a:r>
                        <a:rPr lang="it-IT" sz="1600" i="1" dirty="0"/>
                        <a:t>: </a:t>
                      </a:r>
                      <a:r>
                        <a:rPr lang="it-IT" sz="1600" i="1" dirty="0" err="1"/>
                        <a:t>canonical</a:t>
                      </a:r>
                      <a:r>
                        <a:rPr lang="it-IT" sz="1600" i="1" dirty="0"/>
                        <a:t> pathways</a:t>
                      </a:r>
                      <a:endParaRPr lang="it-IT" sz="1600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29047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 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Carriage of rs2270777 1769 probe sets (</a:t>
                      </a:r>
                      <a:r>
                        <a:rPr lang="en-US" sz="1600" dirty="0"/>
                        <a:t>P&lt;</a:t>
                      </a:r>
                      <a:r>
                        <a:rPr lang="en-US" sz="1600" i="1" dirty="0"/>
                        <a:t>0.05)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u="sng" dirty="0"/>
                        <a:t>Allele A</a:t>
                      </a:r>
                      <a:endParaRPr lang="en-US" sz="1600" u="sng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Carriage of rs2069502 473 probe sets (</a:t>
                      </a:r>
                      <a:r>
                        <a:rPr lang="en-US" sz="1600" dirty="0"/>
                        <a:t>P&lt;</a:t>
                      </a:r>
                      <a:r>
                        <a:rPr lang="en-US" sz="1600" i="1" dirty="0"/>
                        <a:t>0.05)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u="sng" dirty="0"/>
                        <a:t>Allele A</a:t>
                      </a:r>
                      <a:endParaRPr lang="en-US" sz="1600" u="sng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9449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p53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98568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>
                          <a:solidFill>
                            <a:srgbClr val="00B0F0"/>
                          </a:solidFill>
                        </a:rPr>
                        <a:t>Wnt</a:t>
                      </a:r>
                      <a:r>
                        <a:rPr lang="it-IT" sz="16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it-IT" sz="1600" baseline="30000" dirty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/>
                        <a:t>q</a:t>
                      </a:r>
                      <a:r>
                        <a:rPr lang="it-IT" sz="1600"/>
                        <a:t>=1.3 × 10</a:t>
                      </a:r>
                      <a:r>
                        <a:rPr lang="it-IT" sz="1600" baseline="30000"/>
                        <a:t>–5</a:t>
                      </a:r>
                      <a:endParaRPr lang="it-IT" sz="160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5892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GR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10594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IGF-I (MAPK) </a:t>
                      </a:r>
                      <a:r>
                        <a:rPr lang="it-IT" sz="1600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/>
                        <a:t>q</a:t>
                      </a:r>
                      <a:r>
                        <a:rPr lang="it-IT" sz="1600" dirty="0"/>
                        <a:t>=1.0 × 10</a:t>
                      </a:r>
                      <a:r>
                        <a:rPr lang="it-IT" sz="1600" baseline="30000" dirty="0"/>
                        <a:t>–5</a:t>
                      </a:r>
                      <a:endParaRPr lang="it-IT" sz="1600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32507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 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 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 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030333"/>
                  </a:ext>
                </a:extLst>
              </a:tr>
              <a:tr h="564062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 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Carriage of rs2270777 1112 probe sets (</a:t>
                      </a:r>
                      <a:r>
                        <a:rPr lang="en-US" sz="1600" dirty="0"/>
                        <a:t>P&lt;</a:t>
                      </a:r>
                      <a:r>
                        <a:rPr lang="en-US" sz="1600" i="1" dirty="0"/>
                        <a:t>0.05)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u="sng" dirty="0"/>
                        <a:t>Allele G</a:t>
                      </a:r>
                      <a:endParaRPr lang="en-US" sz="1600" u="sng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Carriage of rs2069502 1194 probe sets (</a:t>
                      </a:r>
                      <a:r>
                        <a:rPr lang="en-US" sz="1600" dirty="0"/>
                        <a:t>P&lt;</a:t>
                      </a:r>
                      <a:r>
                        <a:rPr lang="en-US" sz="1600" i="1" dirty="0"/>
                        <a:t>0.05)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u="sng" dirty="0"/>
                        <a:t>Allele G</a:t>
                      </a:r>
                      <a:endParaRPr lang="en-US" sz="1600" u="sng" dirty="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21093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rgbClr val="00B0F0"/>
                          </a:solidFill>
                        </a:rPr>
                        <a:t>p53 </a:t>
                      </a:r>
                      <a:r>
                        <a:rPr lang="it-IT" sz="1600" baseline="30000" dirty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it-IT" sz="1600" dirty="0">
                        <a:solidFill>
                          <a:srgbClr val="00B0F0"/>
                        </a:solidFill>
                      </a:endParaRP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/>
                        <a:t>q</a:t>
                      </a:r>
                      <a:r>
                        <a:rPr lang="it-IT" sz="1600"/>
                        <a:t>=6.8 × 10</a:t>
                      </a:r>
                      <a:r>
                        <a:rPr lang="it-IT" sz="1600" baseline="30000"/>
                        <a:t>–6</a:t>
                      </a:r>
                      <a:endParaRPr lang="it-IT" sz="160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82374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Wnt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074906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GR </a:t>
                      </a:r>
                      <a:r>
                        <a:rPr lang="it-IT" sz="1600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/>
                        <a:t>q</a:t>
                      </a:r>
                      <a:r>
                        <a:rPr lang="it-IT" sz="1600"/>
                        <a:t>=1.2 × 10</a:t>
                      </a:r>
                      <a:r>
                        <a:rPr lang="it-IT" sz="1600" baseline="30000"/>
                        <a:t>–5</a:t>
                      </a:r>
                      <a:endParaRPr lang="it-IT" sz="1600"/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464760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/>
                      <a:r>
                        <a:rPr lang="it-IT" sz="1600"/>
                        <a:t>IGF-I (MAPK)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—</a:t>
                      </a:r>
                    </a:p>
                  </a:txBody>
                  <a:tcPr marL="80580" marR="80580" marT="40290" marB="40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17375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5D4CFC-2386-4AA0-B15C-9AA7146323B7}"/>
              </a:ext>
            </a:extLst>
          </p:cNvPr>
          <p:cNvSpPr txBox="1"/>
          <p:nvPr/>
        </p:nvSpPr>
        <p:spPr>
          <a:xfrm>
            <a:off x="731521" y="634385"/>
            <a:ext cx="1078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AdvTT6780a46b"/>
              </a:rPr>
              <a:t>Interactions of two different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dvMyriad_I"/>
              </a:rPr>
              <a:t>CDK4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dvTT6780a46b"/>
              </a:rPr>
              <a:t>SNPs (rs2270777 and rs2069502) carried by a single allele with genes, for which differential baseline gene expression is associated with low 1-month change in IGF-I SDS (</a:t>
            </a:r>
            <a:r>
              <a:rPr lang="en-US" dirty="0">
                <a:solidFill>
                  <a:srgbClr val="FF0000"/>
                </a:solidFill>
                <a:latin typeface="AdvEls-ent4"/>
              </a:rPr>
              <a:t>≤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dvTT6780a46b"/>
              </a:rPr>
              <a:t>Q1 versus Q2–Q4)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C6BDFE-B905-44BD-8989-EADE83AD6B18}"/>
              </a:ext>
            </a:extLst>
          </p:cNvPr>
          <p:cNvSpPr txBox="1"/>
          <p:nvPr/>
        </p:nvSpPr>
        <p:spPr>
          <a:xfrm>
            <a:off x="9383151" y="1821202"/>
            <a:ext cx="213829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aseline="30000" dirty="0">
                <a:solidFill>
                  <a:srgbClr val="FF0000"/>
                </a:solidFill>
              </a:rPr>
              <a:t>1 </a:t>
            </a:r>
            <a:r>
              <a:rPr lang="it-IT" dirty="0"/>
              <a:t>espressione genica di GRB2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it-IT" dirty="0"/>
              <a:t> , mentre quella di SOS1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</a:p>
          <a:p>
            <a:pPr algn="ctr"/>
            <a:endParaRPr lang="it-IT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aumento dell’attività dei co-regolatori di GR</a:t>
            </a:r>
          </a:p>
          <a:p>
            <a:pPr algn="ctr"/>
            <a:endParaRPr lang="it-IT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espressione di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-catenina ↓, espressione di TCF4↓</a:t>
            </a:r>
          </a:p>
          <a:p>
            <a:pPr algn="ctr"/>
            <a:endParaRPr lang="it-IT" baseline="30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aseline="30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↑ espressione di MDM2 e ↑ espressione di ATM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398250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DA6E73-A50D-4319-886C-40FD7456B713}"/>
              </a:ext>
            </a:extLst>
          </p:cNvPr>
          <p:cNvSpPr txBox="1"/>
          <p:nvPr/>
        </p:nvSpPr>
        <p:spPr>
          <a:xfrm>
            <a:off x="895644" y="1160584"/>
            <a:ext cx="1010060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CONCLUSIONI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Elevata variabilità sia nelle quantità di IGF-1 nel sangue all’interno dei 3 diversi gruppi di pazienti che nelle differenze individuali di IGF-1 (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IGF-1)</a:t>
            </a:r>
            <a:r>
              <a:rPr lang="it-IT" dirty="0"/>
              <a:t> al termine del mese di trattamento con r-</a:t>
            </a:r>
            <a:r>
              <a:rPr lang="it-IT" dirty="0" err="1"/>
              <a:t>hGH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Gli SNP che lo studio evidenzia come correlati in modo significativo a </a:t>
            </a:r>
            <a:r>
              <a:rPr lang="el-GR" dirty="0">
                <a:solidFill>
                  <a:srgbClr val="231F20"/>
                </a:solidFill>
                <a:cs typeface="Calibri" panose="020F0502020204030204" pitchFamily="34" charset="0"/>
              </a:rPr>
              <a:t>Δ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IGF-1 sono diversi tra i due gruppi di pazienti, in concordanza con la diversa sensibilità al trattamento con r-</a:t>
            </a:r>
            <a:r>
              <a:rPr lang="it-IT" dirty="0" err="1">
                <a:solidFill>
                  <a:srgbClr val="231F20"/>
                </a:solidFill>
                <a:cs typeface="Calibri" panose="020F0502020204030204" pitchFamily="34" charset="0"/>
              </a:rPr>
              <a:t>hGH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</a:p>
          <a:p>
            <a:endParaRPr lang="it-IT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Lo studio ha potenzialmente identificato dei marker genetici che potrebbero avere un’utilità clinica nel predire l’ </a:t>
            </a:r>
            <a:r>
              <a:rPr lang="it-IT" i="1" dirty="0" err="1">
                <a:solidFill>
                  <a:srgbClr val="231F20"/>
                </a:solidFill>
                <a:cs typeface="Calibri" panose="020F0502020204030204" pitchFamily="34" charset="0"/>
              </a:rPr>
              <a:t>early</a:t>
            </a:r>
            <a:r>
              <a:rPr lang="it-IT" i="1" dirty="0">
                <a:solidFill>
                  <a:srgbClr val="231F20"/>
                </a:solidFill>
                <a:cs typeface="Calibri" panose="020F0502020204030204" pitchFamily="34" charset="0"/>
              </a:rPr>
              <a:t> IGF-1 generation 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contribuendo ad individuare un’adeguata dose di r-</a:t>
            </a:r>
            <a:r>
              <a:rPr lang="it-IT" dirty="0" err="1">
                <a:solidFill>
                  <a:srgbClr val="231F20"/>
                </a:solidFill>
                <a:cs typeface="Calibri" panose="020F0502020204030204" pitchFamily="34" charset="0"/>
              </a:rPr>
              <a:t>hGH</a:t>
            </a:r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Inoltre dallo studio emerge l’associazione tra il trattamento e i cambiamenti nell’espressione di un gran numero di geni coinvolti in processi regolatori come il ciclo cellulare, lo sviluppo cellulare e il metabolismo dei carboidrati. </a:t>
            </a:r>
            <a:r>
              <a:rPr lang="it-IT" i="1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</a:p>
          <a:p>
            <a:pPr algn="just"/>
            <a:endParaRPr lang="it-IT" i="1" dirty="0">
              <a:solidFill>
                <a:srgbClr val="231F20"/>
              </a:solidFill>
              <a:cs typeface="Calibri" panose="020F0502020204030204" pitchFamily="34" charset="0"/>
            </a:endParaRPr>
          </a:p>
          <a:p>
            <a:pPr algn="just"/>
            <a:r>
              <a:rPr lang="it-IT" dirty="0">
                <a:solidFill>
                  <a:srgbClr val="231F20"/>
                </a:solidFill>
                <a:cs typeface="Calibri" panose="020F0502020204030204" pitchFamily="34" charset="0"/>
              </a:rPr>
              <a:t>È necessario validare lo studio con una coorte indipendente di campioni!</a:t>
            </a:r>
            <a:endParaRPr lang="it-IT" dirty="0"/>
          </a:p>
          <a:p>
            <a:endParaRPr lang="it-IT" dirty="0">
              <a:solidFill>
                <a:srgbClr val="FF0000"/>
              </a:solidFill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428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1278</Words>
  <Application>Microsoft Office PowerPoint</Application>
  <PresentationFormat>Widescreen</PresentationFormat>
  <Paragraphs>167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AdvEls-ent4</vt:lpstr>
      <vt:lpstr>AdvMyriad_I</vt:lpstr>
      <vt:lpstr>AdvOT46dcae81</vt:lpstr>
      <vt:lpstr>AdvOT65f8a23b.I</vt:lpstr>
      <vt:lpstr>AdvP4C4E74</vt:lpstr>
      <vt:lpstr>AdvTT6780a46b</vt:lpstr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BOSIO BARBARA [SSM1800008]</dc:creator>
  <cp:lastModifiedBy>BOSIO BARBARA [SSM1800008]</cp:lastModifiedBy>
  <cp:revision>26</cp:revision>
  <dcterms:created xsi:type="dcterms:W3CDTF">2021-08-29T11:23:32Z</dcterms:created>
  <dcterms:modified xsi:type="dcterms:W3CDTF">2021-09-01T22:34:51Z</dcterms:modified>
</cp:coreProperties>
</file>