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3" r:id="rId11"/>
    <p:sldId id="277" r:id="rId12"/>
    <p:sldId id="276" r:id="rId13"/>
    <p:sldId id="278" r:id="rId14"/>
    <p:sldId id="279" r:id="rId15"/>
    <p:sldId id="280" r:id="rId16"/>
    <p:sldId id="291" r:id="rId17"/>
    <p:sldId id="296" r:id="rId18"/>
    <p:sldId id="292" r:id="rId19"/>
    <p:sldId id="297" r:id="rId20"/>
    <p:sldId id="281" r:id="rId21"/>
    <p:sldId id="301" r:id="rId22"/>
    <p:sldId id="294" r:id="rId23"/>
    <p:sldId id="299" r:id="rId24"/>
    <p:sldId id="295" r:id="rId25"/>
    <p:sldId id="298" r:id="rId26"/>
    <p:sldId id="300" r:id="rId27"/>
    <p:sldId id="282" r:id="rId28"/>
    <p:sldId id="286" r:id="rId29"/>
    <p:sldId id="303" r:id="rId30"/>
    <p:sldId id="304" r:id="rId31"/>
    <p:sldId id="305" r:id="rId32"/>
    <p:sldId id="302" r:id="rId33"/>
    <p:sldId id="306" r:id="rId34"/>
    <p:sldId id="289" r:id="rId35"/>
    <p:sldId id="307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3225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23/10/19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57190" y="2348880"/>
            <a:ext cx="2829622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IR – NMR- MASSA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39752" y="25460"/>
            <a:ext cx="52261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IR – </a:t>
            </a:r>
            <a:r>
              <a:rPr lang="it-IT" altLang="en-US" sz="2800" dirty="0" err="1">
                <a:solidFill>
                  <a:srgbClr val="FF0000"/>
                </a:solidFill>
              </a:rPr>
              <a:t>Shifting</a:t>
            </a:r>
            <a:r>
              <a:rPr lang="it-IT" altLang="en-US" sz="2800" dirty="0">
                <a:solidFill>
                  <a:srgbClr val="FF0000"/>
                </a:solidFill>
              </a:rPr>
              <a:t> dei valori caratteristici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78F80B-64FC-FD40-A00D-35D61518CD99}"/>
              </a:ext>
            </a:extLst>
          </p:cNvPr>
          <p:cNvSpPr/>
          <p:nvPr/>
        </p:nvSpPr>
        <p:spPr>
          <a:xfrm>
            <a:off x="107504" y="1124744"/>
            <a:ext cx="89289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ASSOCIAZIONE MOLECOLARE</a:t>
            </a:r>
            <a:r>
              <a:rPr lang="it-IT" sz="2000" dirty="0"/>
              <a:t>: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Le molecole all’interno di un campione possono instaurare interazioni fisiche fra di loro (in particolare </a:t>
            </a:r>
            <a:r>
              <a:rPr lang="it-IT" sz="2000" dirty="0">
                <a:solidFill>
                  <a:srgbClr val="FF0000"/>
                </a:solidFill>
              </a:rPr>
              <a:t>legami idrogeno</a:t>
            </a:r>
            <a:r>
              <a:rPr lang="it-IT" sz="2000" dirty="0"/>
              <a:t>, sia intermolecolari sia intramolecolari). Il legame idrogeno modifica la costante di forza di entrambi i gruppi, perciò vengono alterate le frequenze di vibrazione sia dello stretching che del bending; si osserva un generale spostamento delle frequenze verso valori più </a:t>
            </a:r>
            <a:r>
              <a:rPr lang="it-IT" sz="2000" dirty="0">
                <a:solidFill>
                  <a:srgbClr val="FF0000"/>
                </a:solidFill>
              </a:rPr>
              <a:t>bassi</a:t>
            </a:r>
            <a:r>
              <a:rPr lang="it-IT" sz="20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EFFETTO INDUTTIVO</a:t>
            </a:r>
            <a:r>
              <a:rPr lang="it-IT" sz="2000" dirty="0"/>
              <a:t>: La frequenza di assorbimento di un gruppo funzionale dipende soprattutto dall’intorno che si trova da affrontare; la presenza dunque di gruppi </a:t>
            </a:r>
            <a:r>
              <a:rPr lang="it-IT" sz="2000" dirty="0" err="1"/>
              <a:t>elettron</a:t>
            </a:r>
            <a:r>
              <a:rPr lang="it-IT" sz="2000" dirty="0"/>
              <a:t>-donatori o </a:t>
            </a:r>
            <a:r>
              <a:rPr lang="it-IT" sz="2000" dirty="0" err="1"/>
              <a:t>elettron</a:t>
            </a:r>
            <a:r>
              <a:rPr lang="it-IT" sz="2000" dirty="0"/>
              <a:t>-attrattori la influenza notevolmente.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GRUPPI ELETTRONATTRATTORI → spostano gli assorbimenti dei gruppi vicini a frequenze </a:t>
            </a:r>
            <a:r>
              <a:rPr lang="it-IT" sz="2000" dirty="0">
                <a:solidFill>
                  <a:srgbClr val="FF0000"/>
                </a:solidFill>
              </a:rPr>
              <a:t>maggiori</a:t>
            </a:r>
            <a:r>
              <a:rPr lang="it-IT" sz="2000" dirty="0"/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GRUPPI ELETTRONDONATORI → spostano gli assorbimenti a frequenze </a:t>
            </a:r>
            <a:r>
              <a:rPr lang="it-IT" sz="2000" dirty="0">
                <a:solidFill>
                  <a:srgbClr val="FF0000"/>
                </a:solidFill>
              </a:rPr>
              <a:t>minori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CONIUGAZIONE</a:t>
            </a:r>
            <a:r>
              <a:rPr lang="it-IT" sz="2000" dirty="0"/>
              <a:t>: Produce una delocalizzazione degli elettroni </a:t>
            </a:r>
            <a:r>
              <a:rPr lang="it-IT" sz="2000" dirty="0">
                <a:solidFill>
                  <a:srgbClr val="FF0000"/>
                </a:solidFill>
              </a:rPr>
              <a:t>π</a:t>
            </a:r>
            <a:r>
              <a:rPr lang="it-IT" sz="2000" dirty="0"/>
              <a:t>, riducendo il carattere di doppio legame, e quindi spostando le frequenze a valori più </a:t>
            </a:r>
            <a:r>
              <a:rPr lang="it-IT" sz="2000" dirty="0">
                <a:solidFill>
                  <a:srgbClr val="FF0000"/>
                </a:solidFill>
              </a:rPr>
              <a:t>bassi</a:t>
            </a:r>
            <a:r>
              <a:rPr lang="it-IT" sz="2000" dirty="0"/>
              <a:t> di circa 10 – 15 cm</a:t>
            </a:r>
            <a:r>
              <a:rPr lang="it-IT" sz="20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03714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39752" y="25460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IR – Strumentazione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1932A-8098-5F43-8248-040E5B84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2144348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CE4F7-2D4A-3140-92D7-3E8E65F9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620688"/>
            <a:ext cx="5397500" cy="3238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003711-7C58-914F-8AA5-B78A55871522}"/>
              </a:ext>
            </a:extLst>
          </p:cNvPr>
          <p:cNvSpPr txBox="1"/>
          <p:nvPr/>
        </p:nvSpPr>
        <p:spPr>
          <a:xfrm>
            <a:off x="7956376" y="1598603"/>
            <a:ext cx="1080120" cy="276999"/>
          </a:xfrm>
          <a:prstGeom prst="rect">
            <a:avLst/>
          </a:prstGeom>
          <a:solidFill>
            <a:srgbClr val="DEDE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Sorgente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1BAC3-AB03-9340-9160-208883DF6926}"/>
              </a:ext>
            </a:extLst>
          </p:cNvPr>
          <p:cNvSpPr txBox="1"/>
          <p:nvPr/>
        </p:nvSpPr>
        <p:spPr>
          <a:xfrm>
            <a:off x="107504" y="4147220"/>
            <a:ext cx="89289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Sorgente</a:t>
            </a:r>
            <a:r>
              <a:rPr lang="it-IT" dirty="0"/>
              <a:t>: filamento di ceramica che produce radiazione IR. Nella sorgente la radiazione viene </a:t>
            </a:r>
            <a:r>
              <a:rPr lang="it-IT" i="1" dirty="0" err="1"/>
              <a:t>splittata</a:t>
            </a:r>
            <a:r>
              <a:rPr lang="it-IT" dirty="0"/>
              <a:t> in due fasci: raggio campione e raggio di riferimento.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Sistema di specchi</a:t>
            </a:r>
            <a:r>
              <a:rPr lang="it-IT" dirty="0"/>
              <a:t>: ruotando indirizza il fascio negli specifici compartimenti.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Monocromatore</a:t>
            </a:r>
            <a:r>
              <a:rPr lang="it-IT" dirty="0"/>
              <a:t>: Separa la radiazione pulsante, nelle lunghezze d’onda che la compongono, cioè nelle diverse componenti monocromatiche.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Rilevatore</a:t>
            </a:r>
            <a:r>
              <a:rPr lang="it-IT" dirty="0"/>
              <a:t>: (termocoppia) misura l'intensità della radiazione IR trasformandola in un segnale elettrico.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Amplificatore</a:t>
            </a:r>
            <a:r>
              <a:rPr lang="it-IT" dirty="0"/>
              <a:t>:  per amplificare opportunamente il segnale in uscita dal rivelatore.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Registratore</a:t>
            </a:r>
            <a:r>
              <a:rPr lang="it-IT" dirty="0"/>
              <a:t>: registra il segnale in arrivo dall'amplificatore.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0B694-6D73-7A48-8B54-4EED1EB8C4B1}"/>
              </a:ext>
            </a:extLst>
          </p:cNvPr>
          <p:cNvSpPr txBox="1"/>
          <p:nvPr/>
        </p:nvSpPr>
        <p:spPr>
          <a:xfrm>
            <a:off x="6444208" y="21438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Campione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5C994-B23E-E24E-AD96-68CFC8AC0EBD}"/>
              </a:ext>
            </a:extLst>
          </p:cNvPr>
          <p:cNvSpPr txBox="1"/>
          <p:nvPr/>
        </p:nvSpPr>
        <p:spPr>
          <a:xfrm>
            <a:off x="6441555" y="9087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Riferimento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93CD6-8CB1-704D-A9D4-5A7B98278AEE}"/>
              </a:ext>
            </a:extLst>
          </p:cNvPr>
          <p:cNvSpPr txBox="1"/>
          <p:nvPr/>
        </p:nvSpPr>
        <p:spPr>
          <a:xfrm>
            <a:off x="5218522" y="243192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Specchi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9F01EA-DE8B-6C48-8ACD-043CDFF239C4}"/>
              </a:ext>
            </a:extLst>
          </p:cNvPr>
          <p:cNvSpPr/>
          <p:nvPr/>
        </p:nvSpPr>
        <p:spPr>
          <a:xfrm>
            <a:off x="6660232" y="1196752"/>
            <a:ext cx="576064" cy="144016"/>
          </a:xfrm>
          <a:prstGeom prst="rect">
            <a:avLst/>
          </a:prstGeom>
          <a:solidFill>
            <a:srgbClr val="DEDEDE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6922D7-E70A-764C-9F06-FCFC3C4BB05D}"/>
              </a:ext>
            </a:extLst>
          </p:cNvPr>
          <p:cNvSpPr/>
          <p:nvPr/>
        </p:nvSpPr>
        <p:spPr>
          <a:xfrm>
            <a:off x="6732240" y="1772816"/>
            <a:ext cx="576064" cy="144016"/>
          </a:xfrm>
          <a:prstGeom prst="rect">
            <a:avLst/>
          </a:prstGeom>
          <a:solidFill>
            <a:srgbClr val="DEDEDE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F1296F-3BAF-914E-9617-6CB7697E4754}"/>
              </a:ext>
            </a:extLst>
          </p:cNvPr>
          <p:cNvSpPr/>
          <p:nvPr/>
        </p:nvSpPr>
        <p:spPr>
          <a:xfrm>
            <a:off x="5508104" y="2060848"/>
            <a:ext cx="576064" cy="182160"/>
          </a:xfrm>
          <a:prstGeom prst="rect">
            <a:avLst/>
          </a:prstGeom>
          <a:solidFill>
            <a:srgbClr val="DEDEDE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FFB742-5EFB-344B-B074-A5D74399B847}"/>
              </a:ext>
            </a:extLst>
          </p:cNvPr>
          <p:cNvSpPr/>
          <p:nvPr/>
        </p:nvSpPr>
        <p:spPr>
          <a:xfrm>
            <a:off x="3779912" y="2191308"/>
            <a:ext cx="576064" cy="182160"/>
          </a:xfrm>
          <a:prstGeom prst="rect">
            <a:avLst/>
          </a:prstGeom>
          <a:solidFill>
            <a:srgbClr val="DEDEDE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1A898-1D07-EC4E-81B9-F510D414F642}"/>
              </a:ext>
            </a:extLst>
          </p:cNvPr>
          <p:cNvSpPr/>
          <p:nvPr/>
        </p:nvSpPr>
        <p:spPr>
          <a:xfrm>
            <a:off x="5057488" y="1097698"/>
            <a:ext cx="684000" cy="144000"/>
          </a:xfrm>
          <a:prstGeom prst="rect">
            <a:avLst/>
          </a:prstGeom>
          <a:solidFill>
            <a:srgbClr val="DEDEDE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C5F1D3-B0D9-2D45-A539-D1609B17F077}"/>
              </a:ext>
            </a:extLst>
          </p:cNvPr>
          <p:cNvSpPr txBox="1"/>
          <p:nvPr/>
        </p:nvSpPr>
        <p:spPr>
          <a:xfrm>
            <a:off x="2987824" y="336802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Monocromatore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FB83E-889E-4645-AA30-951CEDAB5EF8}"/>
              </a:ext>
            </a:extLst>
          </p:cNvPr>
          <p:cNvSpPr txBox="1"/>
          <p:nvPr/>
        </p:nvSpPr>
        <p:spPr>
          <a:xfrm>
            <a:off x="4860032" y="7037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Rilevatore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B63196-3FA8-7742-A708-EC8951F676CD}"/>
              </a:ext>
            </a:extLst>
          </p:cNvPr>
          <p:cNvSpPr txBox="1"/>
          <p:nvPr/>
        </p:nvSpPr>
        <p:spPr>
          <a:xfrm>
            <a:off x="3059832" y="15440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Amplificatore/</a:t>
            </a:r>
          </a:p>
          <a:p>
            <a:pPr algn="ctr"/>
            <a:r>
              <a:rPr lang="it-IT" sz="1200" b="1" dirty="0"/>
              <a:t>Registratore</a:t>
            </a:r>
          </a:p>
        </p:txBody>
      </p:sp>
    </p:spTree>
    <p:extLst>
      <p:ext uri="{BB962C8B-B14F-4D97-AF65-F5344CB8AC3E}">
        <p14:creationId xmlns:p14="http://schemas.microsoft.com/office/powerpoint/2010/main" val="2395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IR – Preparazione Campione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78F80B-64FC-FD40-A00D-35D61518CD99}"/>
              </a:ext>
            </a:extLst>
          </p:cNvPr>
          <p:cNvSpPr/>
          <p:nvPr/>
        </p:nvSpPr>
        <p:spPr>
          <a:xfrm>
            <a:off x="107504" y="980728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Ho bisogno di un contenitore (</a:t>
            </a:r>
            <a:r>
              <a:rPr lang="it-IT" sz="2000" dirty="0">
                <a:solidFill>
                  <a:srgbClr val="FF0000"/>
                </a:solidFill>
              </a:rPr>
              <a:t>cella</a:t>
            </a:r>
            <a:r>
              <a:rPr lang="it-IT" sz="2000" dirty="0"/>
              <a:t>) trasparente alle radiazioni IR: </a:t>
            </a:r>
            <a:r>
              <a:rPr lang="it-IT" sz="2000" dirty="0" err="1"/>
              <a:t>NaCl</a:t>
            </a:r>
            <a:r>
              <a:rPr lang="it-IT" sz="2000" dirty="0"/>
              <a:t>, </a:t>
            </a:r>
            <a:r>
              <a:rPr lang="it-IT" sz="2000" dirty="0" err="1"/>
              <a:t>KBr</a:t>
            </a:r>
            <a:r>
              <a:rPr lang="it-IT" sz="2000" dirty="0"/>
              <a:t> (solubili in H</a:t>
            </a:r>
            <a:r>
              <a:rPr lang="it-IT" sz="2000" baseline="-25000" dirty="0"/>
              <a:t>2</a:t>
            </a:r>
            <a:r>
              <a:rPr lang="it-IT" sz="2000" dirty="0"/>
              <a:t>O), </a:t>
            </a:r>
            <a:r>
              <a:rPr lang="it-IT" sz="2000" dirty="0" err="1"/>
              <a:t>AgBr</a:t>
            </a:r>
            <a:r>
              <a:rPr lang="it-IT" sz="2000" dirty="0"/>
              <a:t> (insolubile in H</a:t>
            </a:r>
            <a:r>
              <a:rPr lang="it-IT" sz="2000" baseline="-25000" dirty="0"/>
              <a:t>2</a:t>
            </a:r>
            <a:r>
              <a:rPr lang="it-IT" sz="2000" dirty="0"/>
              <a:t>O).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Fase </a:t>
            </a:r>
            <a:r>
              <a:rPr lang="it-IT" sz="2000" dirty="0">
                <a:solidFill>
                  <a:srgbClr val="FF0000"/>
                </a:solidFill>
              </a:rPr>
              <a:t>gas</a:t>
            </a:r>
            <a:r>
              <a:rPr lang="it-IT" sz="2000" dirty="0"/>
              <a:t>: nessuna precauzione, ho bisogno di un cammino ottico lungo (bassa concentrazione).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dirty="0"/>
              <a:t>Sistema più costoso per lo stato fisico del campione.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dirty="0"/>
              <a:t>Tecnica «distruttiva» </a:t>
            </a:r>
            <a:r>
              <a:rPr lang="it-IT" sz="2000" dirty="0">
                <a:sym typeface="Wingdings" pitchFamily="2" charset="2"/>
              </a:rPr>
              <a:t> non recupero campione.</a:t>
            </a: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Fase </a:t>
            </a:r>
            <a:r>
              <a:rPr lang="it-IT" sz="2000" dirty="0">
                <a:solidFill>
                  <a:srgbClr val="FF0000"/>
                </a:solidFill>
              </a:rPr>
              <a:t>liquida</a:t>
            </a:r>
            <a:r>
              <a:rPr lang="it-IT" sz="2000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dirty="0"/>
              <a:t>puri (film liquido su dischi di </a:t>
            </a:r>
            <a:r>
              <a:rPr lang="it-IT" sz="2000" dirty="0" err="1"/>
              <a:t>NaCl</a:t>
            </a:r>
            <a:r>
              <a:rPr lang="it-IT" sz="2000" dirty="0"/>
              <a:t>) - spessore &lt; 0.01 mm (1-10 mg) in pastiglie di </a:t>
            </a:r>
            <a:r>
              <a:rPr lang="it-IT" sz="2000" dirty="0" err="1"/>
              <a:t>NaCl</a:t>
            </a:r>
            <a:r>
              <a:rPr lang="it-IT" sz="2000" dirty="0"/>
              <a:t> o </a:t>
            </a:r>
            <a:r>
              <a:rPr lang="it-IT" sz="2000" dirty="0" err="1"/>
              <a:t>AgCl</a:t>
            </a:r>
            <a:r>
              <a:rPr lang="it-IT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dirty="0"/>
              <a:t>in soluzione: devo tener conto dell’assorbimento del solvente. </a:t>
            </a:r>
            <a:r>
              <a:rPr lang="it-IT" sz="2000" dirty="0">
                <a:solidFill>
                  <a:srgbClr val="FF0000"/>
                </a:solidFill>
              </a:rPr>
              <a:t>CCl4 </a:t>
            </a:r>
            <a:r>
              <a:rPr lang="it-IT" sz="2000" dirty="0"/>
              <a:t>(tetracloruro di C) </a:t>
            </a:r>
            <a:r>
              <a:rPr lang="it-IT" sz="2000" dirty="0">
                <a:sym typeface="Wingdings" pitchFamily="2" charset="2"/>
              </a:rPr>
              <a:t> assorbe IR tra 700-800 cm</a:t>
            </a:r>
            <a:r>
              <a:rPr lang="it-IT" sz="2000" baseline="30000" dirty="0">
                <a:sym typeface="Wingdings" pitchFamily="2" charset="2"/>
              </a:rPr>
              <a:t>-1</a:t>
            </a:r>
            <a:r>
              <a:rPr lang="it-IT" sz="2000" dirty="0">
                <a:sym typeface="Wingdings" pitchFamily="2" charset="2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dirty="0">
                <a:sym typeface="Wingdings" pitchFamily="2" charset="2"/>
              </a:rPr>
              <a:t>Pochi solventi adatti.</a:t>
            </a: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Fase </a:t>
            </a:r>
            <a:r>
              <a:rPr lang="it-IT" sz="2000" dirty="0">
                <a:solidFill>
                  <a:srgbClr val="FF0000"/>
                </a:solidFill>
              </a:rPr>
              <a:t>solida</a:t>
            </a:r>
            <a:r>
              <a:rPr lang="it-IT" sz="2000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dirty="0"/>
              <a:t>impasto con un idrocarburo (</a:t>
            </a:r>
            <a:r>
              <a:rPr lang="it-IT" sz="2000" dirty="0" err="1">
                <a:solidFill>
                  <a:srgbClr val="FF0000"/>
                </a:solidFill>
              </a:rPr>
              <a:t>Nujol</a:t>
            </a:r>
            <a:r>
              <a:rPr lang="it-IT" sz="2000" dirty="0"/>
              <a:t>): paraffina con &lt; assorbimento IR;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dirty="0"/>
              <a:t>miscela con un sale inerte (pastiglia di </a:t>
            </a:r>
            <a:r>
              <a:rPr lang="it-IT" sz="2000" dirty="0" err="1"/>
              <a:t>KBr</a:t>
            </a:r>
            <a:r>
              <a:rPr lang="it-IT" sz="2000" dirty="0"/>
              <a:t>);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000" dirty="0"/>
              <a:t>film trasparente depositato.</a:t>
            </a:r>
          </a:p>
        </p:txBody>
      </p:sp>
    </p:spTree>
    <p:extLst>
      <p:ext uri="{BB962C8B-B14F-4D97-AF65-F5344CB8AC3E}">
        <p14:creationId xmlns:p14="http://schemas.microsoft.com/office/powerpoint/2010/main" val="226544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94842" y="2448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Risonanza Nucleare Magnetica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7504" y="692696"/>
            <a:ext cx="86868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latin typeface="+mj-lt"/>
              </a:rPr>
              <a:t>Tecnica analitica strumentale che permette di ottenere informazioni dettagliate sulla struttura delle molecole osservando il comportamento dei nuclei atomici in un 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campo magnetico</a:t>
            </a:r>
            <a:r>
              <a:rPr lang="it-IT" altLang="en-US" sz="2000" dirty="0">
                <a:latin typeface="+mj-lt"/>
              </a:rPr>
              <a:t>. 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latin typeface="+mj-lt"/>
              </a:rPr>
              <a:t>Dopo aver immerso la molecola in esame in un forte campo magnetico, si misura l’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assorbimento</a:t>
            </a:r>
            <a:r>
              <a:rPr lang="it-IT" altLang="en-US" sz="2000" dirty="0">
                <a:latin typeface="+mj-lt"/>
              </a:rPr>
              <a:t> di una radiazione di frequenza radio (da 100 a 1000 MHz)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latin typeface="+mj-lt"/>
              </a:rPr>
              <a:t>provoca transizioni di 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spin nucleare </a:t>
            </a:r>
            <a:r>
              <a:rPr lang="it-IT" altLang="en-US" sz="2000" dirty="0">
                <a:latin typeface="+mj-lt"/>
              </a:rPr>
              <a:t>in particolari atomi come </a:t>
            </a:r>
            <a:r>
              <a:rPr lang="it-IT" altLang="en-US" sz="2000" baseline="30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H </a:t>
            </a:r>
            <a:r>
              <a:rPr lang="it-IT" altLang="en-US" sz="2000" dirty="0">
                <a:latin typeface="+mj-lt"/>
              </a:rPr>
              <a:t>o </a:t>
            </a:r>
            <a:r>
              <a:rPr lang="it-IT" altLang="en-US" sz="2000" baseline="30000" dirty="0">
                <a:solidFill>
                  <a:srgbClr val="FF0000"/>
                </a:solidFill>
                <a:latin typeface="+mj-lt"/>
              </a:rPr>
              <a:t>13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C</a:t>
            </a:r>
            <a:r>
              <a:rPr lang="it-IT" altLang="en-US" sz="2000" dirty="0">
                <a:latin typeface="+mj-lt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D9C963-38D7-B744-8A3C-D257FBFB2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63759"/>
            <a:ext cx="572010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94842" y="2448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Risonanza Nucleare Magnetica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7504" y="692696"/>
            <a:ext cx="8686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latin typeface="+mj-lt"/>
              </a:rPr>
              <a:t>provoca transizioni di 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spin nucleare </a:t>
            </a:r>
            <a:r>
              <a:rPr lang="it-IT" altLang="en-US" sz="2000" dirty="0">
                <a:latin typeface="+mj-lt"/>
              </a:rPr>
              <a:t>in particolari atomi come </a:t>
            </a:r>
            <a:r>
              <a:rPr lang="it-IT" altLang="en-US" sz="2000" baseline="30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H </a:t>
            </a:r>
            <a:r>
              <a:rPr lang="it-IT" altLang="en-US" sz="2000" dirty="0">
                <a:latin typeface="+mj-lt"/>
              </a:rPr>
              <a:t>o </a:t>
            </a:r>
            <a:r>
              <a:rPr lang="it-IT" altLang="en-US" sz="2000" baseline="30000" dirty="0">
                <a:solidFill>
                  <a:srgbClr val="FF0000"/>
                </a:solidFill>
                <a:latin typeface="+mj-lt"/>
              </a:rPr>
              <a:t>13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C</a:t>
            </a:r>
            <a:r>
              <a:rPr lang="it-IT" altLang="en-US" sz="2000" dirty="0">
                <a:latin typeface="+mj-lt"/>
              </a:rPr>
              <a:t>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latin typeface="+mj-lt"/>
              </a:rPr>
              <a:t>Lo spin nucleare è generato dai 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protoni</a:t>
            </a:r>
            <a:r>
              <a:rPr lang="it-IT" altLang="en-US" sz="2000" dirty="0">
                <a:latin typeface="+mj-lt"/>
              </a:rPr>
              <a:t> e dai 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neutroni</a:t>
            </a:r>
            <a:r>
              <a:rPr lang="it-IT" altLang="en-US" sz="2000" dirty="0">
                <a:latin typeface="+mj-lt"/>
              </a:rPr>
              <a:t> che costituiscono il nucleo.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latin typeface="+mj-lt"/>
              </a:rPr>
              <a:t>Queste particelle hanno spin 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1/2</a:t>
            </a:r>
            <a:r>
              <a:rPr lang="it-IT" altLang="en-US" sz="2000" dirty="0">
                <a:latin typeface="+mj-lt"/>
              </a:rPr>
              <a:t> e si comportano come se fossero in rotazione attorno al loro asse.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000" dirty="0">
                <a:latin typeface="+mj-lt"/>
                <a:sym typeface="Wingdings" pitchFamily="2" charset="2"/>
              </a:rPr>
              <a:t> </a:t>
            </a:r>
            <a:r>
              <a:rPr lang="it-IT" altLang="en-US" sz="2000" dirty="0">
                <a:latin typeface="+mj-lt"/>
              </a:rPr>
              <a:t>consente due stati di spin di 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+1/2</a:t>
            </a:r>
            <a:r>
              <a:rPr lang="it-IT" altLang="en-US" sz="2000" dirty="0">
                <a:latin typeface="+mj-lt"/>
              </a:rPr>
              <a:t> e </a:t>
            </a:r>
            <a:r>
              <a:rPr lang="it-IT" altLang="en-US" sz="2000" dirty="0">
                <a:solidFill>
                  <a:srgbClr val="FF0000"/>
                </a:solidFill>
                <a:latin typeface="+mj-lt"/>
              </a:rPr>
              <a:t>–1/2 </a:t>
            </a:r>
            <a:r>
              <a:rPr lang="it-IT" altLang="en-US" sz="2000" dirty="0">
                <a:latin typeface="+mj-l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B0336-036F-5341-97D2-9902FBF39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3" y="3614728"/>
            <a:ext cx="4343227" cy="18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F231B-FA9D-A94D-92DF-F114365C8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679288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8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94842" y="2448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Risonanza Nucleare Magnetica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7504" y="692696"/>
            <a:ext cx="8686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In atomi come </a:t>
            </a:r>
            <a:r>
              <a:rPr lang="it-IT" altLang="en-US" sz="2100" baseline="30000" dirty="0">
                <a:solidFill>
                  <a:srgbClr val="FF0000"/>
                </a:solidFill>
              </a:rPr>
              <a:t>1</a:t>
            </a:r>
            <a:r>
              <a:rPr lang="it-IT" altLang="en-US" sz="2100" dirty="0">
                <a:solidFill>
                  <a:srgbClr val="FF0000"/>
                </a:solidFill>
              </a:rPr>
              <a:t>H </a:t>
            </a:r>
            <a:r>
              <a:rPr lang="it-IT" altLang="en-US" sz="2100" dirty="0"/>
              <a:t>o </a:t>
            </a:r>
            <a:r>
              <a:rPr lang="it-IT" altLang="en-US" sz="2100" baseline="30000" dirty="0">
                <a:solidFill>
                  <a:srgbClr val="FF0000"/>
                </a:solidFill>
              </a:rPr>
              <a:t>13</a:t>
            </a:r>
            <a:r>
              <a:rPr lang="it-IT" altLang="en-US" sz="2100" dirty="0">
                <a:solidFill>
                  <a:srgbClr val="FF0000"/>
                </a:solidFill>
              </a:rPr>
              <a:t>C</a:t>
            </a:r>
            <a:r>
              <a:rPr lang="it-IT" altLang="en-US" sz="2100" dirty="0"/>
              <a:t>, protoni o neutroni sono presenti in numero </a:t>
            </a:r>
            <a:r>
              <a:rPr lang="it-IT" altLang="en-US" sz="2100" dirty="0">
                <a:solidFill>
                  <a:srgbClr val="FF0000"/>
                </a:solidFill>
              </a:rPr>
              <a:t>dispari</a:t>
            </a:r>
            <a:r>
              <a:rPr lang="it-IT" altLang="en-US" sz="2100" dirty="0"/>
              <a:t> e quindi almeno un nucleone è spaiato e il nucleo ha uno spin risultante I diverso da </a:t>
            </a:r>
            <a:r>
              <a:rPr lang="it-IT" altLang="en-US" sz="2100" dirty="0">
                <a:solidFill>
                  <a:srgbClr val="FF0000"/>
                </a:solidFill>
              </a:rPr>
              <a:t>zero</a:t>
            </a:r>
            <a:r>
              <a:rPr lang="it-IT" altLang="en-US" sz="21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7D326-B338-D845-BB9B-FA802944B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61" y="1915871"/>
            <a:ext cx="2006600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E547A-2FC8-1D4A-BD8B-B99DE12A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309" y="1904762"/>
            <a:ext cx="20320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B0336-036F-5341-97D2-9902FBF39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8" y="2384335"/>
            <a:ext cx="3385435" cy="14030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2ADE01-1D8E-374A-A8C7-CC032BBA7886}"/>
              </a:ext>
            </a:extLst>
          </p:cNvPr>
          <p:cNvSpPr/>
          <p:nvPr/>
        </p:nvSpPr>
        <p:spPr>
          <a:xfrm>
            <a:off x="16062" y="4485683"/>
            <a:ext cx="8778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In presenza di un campo magnetico applicato, </a:t>
            </a: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B</a:t>
            </a:r>
            <a:r>
              <a:rPr lang="it-IT" sz="2000" b="1" baseline="-25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it-IT" sz="2000" b="1" dirty="0">
                <a:latin typeface="+mj-lt"/>
              </a:rPr>
              <a:t>, i nuclei con spin +1/2 sono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allineati</a:t>
            </a:r>
            <a:r>
              <a:rPr lang="it-IT" sz="2000" b="1" dirty="0">
                <a:latin typeface="+mj-lt"/>
              </a:rPr>
              <a:t> con B</a:t>
            </a:r>
            <a:r>
              <a:rPr lang="it-IT" sz="2000" b="1" baseline="-25000" dirty="0">
                <a:latin typeface="+mj-lt"/>
              </a:rPr>
              <a:t>0</a:t>
            </a:r>
            <a:r>
              <a:rPr lang="it-IT" sz="2000" b="1" dirty="0">
                <a:latin typeface="+mj-lt"/>
              </a:rPr>
              <a:t> e sono nel più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basso</a:t>
            </a:r>
            <a:r>
              <a:rPr lang="it-IT" sz="2000" b="1" dirty="0">
                <a:latin typeface="+mj-lt"/>
              </a:rPr>
              <a:t> stato di energia; i nuclei con spin –1/2 sono allineati in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opposizione</a:t>
            </a:r>
            <a:r>
              <a:rPr lang="it-IT" sz="2000" b="1" dirty="0">
                <a:latin typeface="+mj-lt"/>
              </a:rPr>
              <a:t> a B</a:t>
            </a:r>
            <a:r>
              <a:rPr lang="it-IT" sz="2000" b="1" baseline="-25000" dirty="0">
                <a:latin typeface="+mj-lt"/>
              </a:rPr>
              <a:t>0</a:t>
            </a:r>
            <a:r>
              <a:rPr lang="it-IT" sz="2000" b="1" dirty="0">
                <a:latin typeface="+mj-lt"/>
              </a:rPr>
              <a:t> e sono al più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alto</a:t>
            </a:r>
            <a:r>
              <a:rPr lang="it-IT" sz="2000" b="1" dirty="0">
                <a:latin typeface="+mj-lt"/>
              </a:rPr>
              <a:t> stato di energia.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La relazione chiave della spettroscopia NMR è che la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differenza</a:t>
            </a:r>
            <a:r>
              <a:rPr lang="it-IT" sz="2000" b="1" dirty="0">
                <a:latin typeface="+mj-lt"/>
              </a:rPr>
              <a:t> in energia tra stati di spin nucleare, +1/2 e –1/2 , è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proporzionale</a:t>
            </a:r>
            <a:r>
              <a:rPr lang="it-IT" sz="2000" b="1" dirty="0">
                <a:latin typeface="+mj-lt"/>
              </a:rPr>
              <a:t> all’intensità del campo magnetico sentito dal nucleo. </a:t>
            </a:r>
            <a:endParaRPr lang="it-IT" sz="20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37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776C2-2585-D043-AE51-631BE8BEB21B}"/>
              </a:ext>
            </a:extLst>
          </p:cNvPr>
          <p:cNvSpPr/>
          <p:nvPr/>
        </p:nvSpPr>
        <p:spPr>
          <a:xfrm>
            <a:off x="467544" y="76470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Il piccolo eccesso di popolazione nucleare allineata con il campo magnetico che comincia a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precedere</a:t>
            </a:r>
            <a:r>
              <a:rPr lang="it-IT" sz="2000" b="1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La risonanza è l’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assorbimento</a:t>
            </a:r>
            <a:r>
              <a:rPr lang="it-IT" sz="2000" b="1" dirty="0">
                <a:latin typeface="+mj-lt"/>
              </a:rPr>
              <a:t> di radiazione elettromagnetica da parte di un nucleo in precessione.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La radiazione elettromagnetica deve avere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esattamente la stessa frequenza</a:t>
            </a:r>
            <a:r>
              <a:rPr lang="it-IT" sz="2000" b="1" dirty="0">
                <a:latin typeface="+mj-lt"/>
              </a:rPr>
              <a:t> della precessione nucleare affinché sia possibile l’assorbimento di energia e si abbia risonanza.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7E78CE8-ABBE-1E41-96E2-47A3AC1D1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842" y="2448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Risonanza Nucleare Magnetica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8CA31-D133-6347-AA5E-CCA8C75BE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64" y="5094272"/>
            <a:ext cx="4674287" cy="1611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321B1-0E4C-9E4E-8FE9-20E78DA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28477"/>
            <a:ext cx="3911600" cy="2082800"/>
          </a:xfrm>
          <a:prstGeom prst="rect">
            <a:avLst/>
          </a:prstGeom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298445B0-358B-8F4E-AD3B-C8987189BB6B}"/>
              </a:ext>
            </a:extLst>
          </p:cNvPr>
          <p:cNvCxnSpPr>
            <a:stCxn id="9" idx="3"/>
            <a:endCxn id="7" idx="0"/>
          </p:cNvCxnSpPr>
          <p:nvPr/>
        </p:nvCxnSpPr>
        <p:spPr>
          <a:xfrm>
            <a:off x="4091112" y="4269877"/>
            <a:ext cx="2586396" cy="82439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48ED07-A0D8-454C-AC92-2132B3DA970B}"/>
              </a:ext>
            </a:extLst>
          </p:cNvPr>
          <p:cNvSpPr txBox="1"/>
          <p:nvPr/>
        </p:nvSpPr>
        <p:spPr>
          <a:xfrm>
            <a:off x="4255860" y="38358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Trasformata</a:t>
            </a:r>
            <a:r>
              <a:rPr lang="en-US" b="1" dirty="0"/>
              <a:t> di Fourier</a:t>
            </a:r>
          </a:p>
        </p:txBody>
      </p:sp>
    </p:spTree>
    <p:extLst>
      <p:ext uri="{BB962C8B-B14F-4D97-AF65-F5344CB8AC3E}">
        <p14:creationId xmlns:p14="http://schemas.microsoft.com/office/powerpoint/2010/main" val="356544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7E78CE8-ABBE-1E41-96E2-47A3AC1D1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</a:t>
            </a:r>
            <a:r>
              <a:rPr lang="it-IT" altLang="en-US" sz="2800" dirty="0" err="1">
                <a:solidFill>
                  <a:srgbClr val="FF0000"/>
                </a:solidFill>
              </a:rPr>
              <a:t>Chemical</a:t>
            </a:r>
            <a:r>
              <a:rPr lang="it-IT" altLang="en-US" sz="2800" dirty="0">
                <a:solidFill>
                  <a:srgbClr val="FF0000"/>
                </a:solidFill>
              </a:rPr>
              <a:t> </a:t>
            </a:r>
            <a:r>
              <a:rPr lang="it-IT" altLang="en-US" sz="2800" dirty="0" err="1">
                <a:solidFill>
                  <a:srgbClr val="FF0000"/>
                </a:solidFill>
              </a:rPr>
              <a:t>Shift</a:t>
            </a:r>
            <a:endParaRPr lang="it-IT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1E6A2-0889-DB49-B3C3-B7DC6EDFFE81}"/>
              </a:ext>
            </a:extLst>
          </p:cNvPr>
          <p:cNvSpPr/>
          <p:nvPr/>
        </p:nvSpPr>
        <p:spPr>
          <a:xfrm>
            <a:off x="251520" y="692696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Il </a:t>
            </a:r>
            <a:r>
              <a:rPr lang="it-IT" sz="2000" b="1" dirty="0" err="1">
                <a:latin typeface="+mj-lt"/>
              </a:rPr>
              <a:t>chemical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dirty="0" err="1">
                <a:latin typeface="+mj-lt"/>
              </a:rPr>
              <a:t>shift</a:t>
            </a:r>
            <a:r>
              <a:rPr lang="it-IT" sz="2000" b="1" dirty="0">
                <a:latin typeface="+mj-lt"/>
              </a:rPr>
              <a:t>, </a:t>
            </a:r>
            <a:r>
              <a:rPr lang="it-IT" sz="2000" b="1" dirty="0">
                <a:solidFill>
                  <a:srgbClr val="FF0000"/>
                </a:solidFill>
                <a:latin typeface="Symbol" pitchFamily="2" charset="2"/>
              </a:rPr>
              <a:t>d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it-IT" sz="2000" b="1" dirty="0" err="1">
                <a:solidFill>
                  <a:srgbClr val="FF0000"/>
                </a:solidFill>
                <a:latin typeface="+mj-lt"/>
              </a:rPr>
              <a:t>ppm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)</a:t>
            </a:r>
            <a:r>
              <a:rPr lang="it-IT" sz="2000" b="1" dirty="0">
                <a:latin typeface="+mj-lt"/>
              </a:rPr>
              <a:t>, è definito come la differenza di frequenza rispetto al </a:t>
            </a:r>
            <a:r>
              <a:rPr lang="it-IT" sz="2000" b="1" dirty="0" err="1">
                <a:latin typeface="+mj-lt"/>
              </a:rPr>
              <a:t>tetrametil</a:t>
            </a:r>
            <a:r>
              <a:rPr lang="it-IT" sz="2000" b="1" dirty="0">
                <a:latin typeface="+mj-lt"/>
              </a:rPr>
              <a:t> silano (TMS) divisa per la frequenza a cui opera lo spettrometro.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 segnali di risonanza in uno spettro </a:t>
            </a:r>
            <a:r>
              <a:rPr lang="it-IT" sz="2000" b="1" baseline="30000" dirty="0">
                <a:latin typeface="+mj-lt"/>
              </a:rPr>
              <a:t>1</a:t>
            </a:r>
            <a:r>
              <a:rPr lang="it-IT" sz="2000" b="1" dirty="0">
                <a:latin typeface="+mj-lt"/>
              </a:rPr>
              <a:t>H-NMR sono riportati in funzione della loro distanza rispetto al segnale di risonanza dei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12 H</a:t>
            </a:r>
            <a:r>
              <a:rPr lang="it-IT" sz="2000" b="1" dirty="0">
                <a:latin typeface="+mj-lt"/>
              </a:rPr>
              <a:t> equivalenti del TMS.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Ogni fattore che provochi una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maggiore</a:t>
            </a:r>
            <a:r>
              <a:rPr lang="it-IT" sz="2000" b="1" dirty="0">
                <a:latin typeface="+mj-lt"/>
              </a:rPr>
              <a:t> esposizione di un nucleo al campo magnetico esterno si dice che lo </a:t>
            </a:r>
            <a:r>
              <a:rPr lang="it-IT" sz="2000" b="1" dirty="0" err="1">
                <a:solidFill>
                  <a:srgbClr val="FF0000"/>
                </a:solidFill>
                <a:latin typeface="+mj-lt"/>
              </a:rPr>
              <a:t>descherma</a:t>
            </a:r>
            <a:r>
              <a:rPr lang="it-IT" sz="2000" b="1" dirty="0">
                <a:latin typeface="+mj-lt"/>
              </a:rPr>
              <a:t> e sposta il suo segnale a campi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bassi</a:t>
            </a:r>
            <a:r>
              <a:rPr lang="it-IT" sz="2000" b="1" dirty="0">
                <a:latin typeface="+mj-lt"/>
              </a:rPr>
              <a:t> verso un valore di </a:t>
            </a:r>
            <a:r>
              <a:rPr lang="it-IT" sz="2000" b="1" dirty="0">
                <a:latin typeface="Symbol" pitchFamily="2" charset="2"/>
              </a:rPr>
              <a:t>d</a:t>
            </a:r>
            <a:r>
              <a:rPr lang="it-IT" sz="2000" b="1" dirty="0">
                <a:latin typeface="+mj-lt"/>
              </a:rPr>
              <a:t> più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grande</a:t>
            </a:r>
            <a:r>
              <a:rPr lang="it-IT" sz="2000" b="1" dirty="0">
                <a:latin typeface="+mj-lt"/>
              </a:rPr>
              <a:t>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Eteroatomi elettronegativi;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Doppi o tripli legami.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Viceversa, ogni fattore che provochi una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minore</a:t>
            </a:r>
            <a:r>
              <a:rPr lang="it-IT" sz="2000" b="1" dirty="0">
                <a:latin typeface="+mj-lt"/>
              </a:rPr>
              <a:t> esposizione di un nucleo al campo magnetico esterno si dice che lo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scherma</a:t>
            </a:r>
            <a:r>
              <a:rPr lang="it-IT" sz="2000" b="1" dirty="0">
                <a:latin typeface="+mj-lt"/>
              </a:rPr>
              <a:t> e sposta il suo segnale a campi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alti</a:t>
            </a:r>
            <a:r>
              <a:rPr lang="it-IT" sz="2000" b="1" dirty="0">
                <a:latin typeface="+mj-lt"/>
              </a:rPr>
              <a:t> verso un valore di </a:t>
            </a:r>
            <a:r>
              <a:rPr lang="it-IT" sz="2000" b="1" dirty="0">
                <a:latin typeface="Symbol" pitchFamily="2" charset="2"/>
              </a:rPr>
              <a:t>d</a:t>
            </a:r>
            <a:r>
              <a:rPr lang="it-IT" sz="2000" b="1" dirty="0">
                <a:latin typeface="+mj-lt"/>
              </a:rPr>
              <a:t> più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piccolo</a:t>
            </a:r>
            <a:r>
              <a:rPr lang="it-IT" sz="2000" b="1" dirty="0">
                <a:latin typeface="+mj-lt"/>
              </a:rPr>
              <a:t>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Catene alchiliche lineari o ramificate.</a:t>
            </a:r>
          </a:p>
          <a:p>
            <a:pPr algn="just"/>
            <a:endParaRPr lang="it-IT" sz="20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0E7A5-5420-EC47-A6E7-E2A23B3EA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26000"/>
            <a:ext cx="3238500" cy="20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445F5-6E61-9840-B942-8926955EA287}"/>
              </a:ext>
            </a:extLst>
          </p:cNvPr>
          <p:cNvSpPr txBox="1"/>
          <p:nvPr/>
        </p:nvSpPr>
        <p:spPr>
          <a:xfrm>
            <a:off x="3889628" y="5914395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TMS 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>
                <a:latin typeface="Symbol" pitchFamily="2" charset="2"/>
                <a:sym typeface="Wingdings" pitchFamily="2" charset="2"/>
              </a:rPr>
              <a:t>d</a:t>
            </a:r>
            <a:r>
              <a:rPr lang="en-US" sz="2000" b="1" dirty="0">
                <a:sym typeface="Wingdings" pitchFamily="2" charset="2"/>
              </a:rPr>
              <a:t> = 0 ppm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867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2D21D6-553C-664C-9270-51C949E082C8}"/>
              </a:ext>
            </a:extLst>
          </p:cNvPr>
          <p:cNvSpPr/>
          <p:nvPr/>
        </p:nvSpPr>
        <p:spPr>
          <a:xfrm>
            <a:off x="323528" y="76470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j-lt"/>
              </a:rPr>
              <a:t>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equivalenti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una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molecola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hanno</a:t>
            </a:r>
            <a:r>
              <a:rPr lang="en-US" sz="2000" b="1" dirty="0">
                <a:latin typeface="+mj-lt"/>
              </a:rPr>
              <a:t> un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identico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intorno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chimico</a:t>
            </a:r>
            <a:r>
              <a:rPr lang="en-US" sz="2000" b="1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In </a:t>
            </a:r>
            <a:r>
              <a:rPr lang="en-US" sz="2000" b="1" dirty="0" err="1">
                <a:latin typeface="+mj-lt"/>
              </a:rPr>
              <a:t>una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molecola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equivalenti</a:t>
            </a:r>
            <a:r>
              <a:rPr lang="en-US" sz="2000" b="1" dirty="0">
                <a:latin typeface="+mj-lt"/>
              </a:rPr>
              <a:t> se </a:t>
            </a:r>
            <a:r>
              <a:rPr lang="en-US" sz="2000" b="1" dirty="0" err="1">
                <a:latin typeface="+mj-lt"/>
              </a:rPr>
              <a:t>sono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legati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allo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stesso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atomo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C 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sp</a:t>
            </a:r>
            <a:r>
              <a:rPr lang="en-US" sz="2000" b="1" baseline="30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e vi </a:t>
            </a:r>
            <a:r>
              <a:rPr lang="en-US" sz="2000" b="1" dirty="0" err="1">
                <a:latin typeface="+mj-lt"/>
              </a:rPr>
              <a:t>è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libera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rotazione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coinvolge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detto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atomo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della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molecola</a:t>
            </a:r>
            <a:r>
              <a:rPr lang="en-US" sz="2000" b="1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La </a:t>
            </a:r>
            <a:r>
              <a:rPr lang="en-US" sz="2000" b="1" dirty="0" err="1">
                <a:latin typeface="+mj-lt"/>
              </a:rPr>
              <a:t>mancanza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libera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rotazione</a:t>
            </a:r>
            <a:r>
              <a:rPr lang="en-US" sz="2000" b="1" dirty="0">
                <a:latin typeface="+mj-lt"/>
              </a:rPr>
              <a:t>, come </a:t>
            </a:r>
            <a:r>
              <a:rPr lang="en-US" sz="2000" b="1" dirty="0" err="1">
                <a:latin typeface="+mj-lt"/>
              </a:rPr>
              <a:t>quella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riscontra</a:t>
            </a:r>
            <a:r>
              <a:rPr lang="en-US" sz="2000" b="1" dirty="0">
                <a:latin typeface="+mj-lt"/>
              </a:rPr>
              <a:t> in </a:t>
            </a:r>
            <a:r>
              <a:rPr lang="en-US" sz="2000" b="1" dirty="0" err="1">
                <a:latin typeface="+mj-lt"/>
              </a:rPr>
              <a:t>piccoli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anelli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negli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alcheni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può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comportare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legati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allo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stesso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atomo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carbonio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non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siano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equivalenti</a:t>
            </a:r>
            <a:r>
              <a:rPr lang="en-US" sz="2000" b="1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j-lt"/>
              </a:rPr>
              <a:t>È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possibile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che</a:t>
            </a:r>
            <a:r>
              <a:rPr lang="en-US" sz="2000" b="1" dirty="0">
                <a:latin typeface="+mj-lt"/>
              </a:rPr>
              <a:t> la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simmetria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complessiva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di </a:t>
            </a:r>
            <a:r>
              <a:rPr lang="en-US" sz="2000" b="1" dirty="0" err="1">
                <a:latin typeface="+mj-lt"/>
              </a:rPr>
              <a:t>una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molecola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renda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equivalenti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serie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legati</a:t>
            </a:r>
            <a:r>
              <a:rPr lang="en-US" sz="2000" b="1" dirty="0">
                <a:latin typeface="+mj-lt"/>
              </a:rPr>
              <a:t> a </a:t>
            </a:r>
            <a:r>
              <a:rPr lang="en-US" sz="2000" b="1" dirty="0" err="1">
                <a:latin typeface="+mj-lt"/>
              </a:rPr>
              <a:t>carboni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differenti</a:t>
            </a:r>
            <a:r>
              <a:rPr lang="en-US" sz="2000" b="1" dirty="0">
                <a:latin typeface="+mj-lt"/>
              </a:rPr>
              <a:t>. </a:t>
            </a:r>
            <a:endParaRPr lang="en-US" sz="2000" b="1" dirty="0">
              <a:effectLst/>
              <a:latin typeface="+mj-lt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CC5D579-EC0E-D244-B662-10877343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Idrogeni Equivalenti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EFC92-8A4B-D649-A667-522962F7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86267"/>
            <a:ext cx="4559300" cy="11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4EEA26-53D5-3240-A96D-64F9ED71D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01208"/>
            <a:ext cx="4686300" cy="1155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B2AA6F-B90F-D744-9001-92592FAD2FAB}"/>
              </a:ext>
            </a:extLst>
          </p:cNvPr>
          <p:cNvSpPr txBox="1"/>
          <p:nvPr/>
        </p:nvSpPr>
        <p:spPr>
          <a:xfrm>
            <a:off x="5925915" y="4252904"/>
            <a:ext cx="194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 err="1">
                <a:sym typeface="Wingdings" pitchFamily="2" charset="2"/>
              </a:rPr>
              <a:t>unico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segnale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E0CDC-7372-AF4A-9C6A-E9906BDB86D1}"/>
              </a:ext>
            </a:extLst>
          </p:cNvPr>
          <p:cNvSpPr txBox="1"/>
          <p:nvPr/>
        </p:nvSpPr>
        <p:spPr>
          <a:xfrm>
            <a:off x="6095994" y="5679003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 err="1">
                <a:sym typeface="Wingdings" pitchFamily="2" charset="2"/>
              </a:rPr>
              <a:t>più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b="1" dirty="0" err="1">
                <a:sym typeface="Wingdings" pitchFamily="2" charset="2"/>
              </a:rPr>
              <a:t>segnali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458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F5036D-8B39-DD4F-AE28-35D91F7485FC}"/>
              </a:ext>
            </a:extLst>
          </p:cNvPr>
          <p:cNvSpPr/>
          <p:nvPr/>
        </p:nvSpPr>
        <p:spPr>
          <a:xfrm>
            <a:off x="236290" y="69269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+mj-lt"/>
              </a:rPr>
              <a:t>• </a:t>
            </a:r>
            <a:r>
              <a:rPr lang="en-US" sz="2000" b="1" dirty="0" err="1">
                <a:latin typeface="+mj-lt"/>
              </a:rPr>
              <a:t>L’area</a:t>
            </a:r>
            <a:r>
              <a:rPr lang="en-US" sz="2000" b="1" dirty="0">
                <a:latin typeface="+mj-lt"/>
              </a:rPr>
              <a:t> di un </a:t>
            </a:r>
            <a:r>
              <a:rPr lang="en-US" sz="2000" b="1" dirty="0" err="1">
                <a:latin typeface="+mj-lt"/>
              </a:rPr>
              <a:t>segnale</a:t>
            </a:r>
            <a:r>
              <a:rPr lang="en-US" sz="2000" b="1" dirty="0">
                <a:latin typeface="+mj-lt"/>
              </a:rPr>
              <a:t> 1H-NMR </a:t>
            </a:r>
            <a:r>
              <a:rPr lang="en-US" sz="2000" b="1" dirty="0" err="1">
                <a:latin typeface="+mj-lt"/>
              </a:rPr>
              <a:t>è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proporzionale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al </a:t>
            </a:r>
            <a:r>
              <a:rPr lang="en-US" sz="2000" b="1" dirty="0" err="1">
                <a:latin typeface="+mj-lt"/>
              </a:rPr>
              <a:t>numero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danno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luogo</a:t>
            </a:r>
            <a:r>
              <a:rPr lang="en-US" sz="2000" b="1" dirty="0">
                <a:latin typeface="+mj-lt"/>
              </a:rPr>
              <a:t> a </a:t>
            </a:r>
            <a:r>
              <a:rPr lang="en-US" sz="2000" b="1" dirty="0" err="1">
                <a:latin typeface="+mj-lt"/>
              </a:rPr>
              <a:t>quel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segnale</a:t>
            </a:r>
            <a:r>
              <a:rPr lang="en-US" sz="2000" b="1" dirty="0">
                <a:latin typeface="+mj-lt"/>
              </a:rPr>
              <a:t>. </a:t>
            </a:r>
            <a:endParaRPr lang="en-US" sz="2000" b="1" dirty="0">
              <a:effectLst/>
              <a:latin typeface="+mj-lt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FE5A9CD-521D-834E-82C5-A4943E0E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Area dei Segnali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55343-E28F-C74F-B3F3-656C5EA8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0058"/>
            <a:ext cx="6985000" cy="148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8F674-071B-584B-9553-12085A8BC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2" y="3586282"/>
            <a:ext cx="7061200" cy="248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CDC400-BF4D-A24F-9BBA-36AF1A80177B}"/>
              </a:ext>
            </a:extLst>
          </p:cNvPr>
          <p:cNvSpPr/>
          <p:nvPr/>
        </p:nvSpPr>
        <p:spPr>
          <a:xfrm>
            <a:off x="5004048" y="6206520"/>
            <a:ext cx="2125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+mj-lt"/>
              </a:rPr>
              <a:t>tert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butile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acetato</a:t>
            </a:r>
            <a:endParaRPr lang="en-US" sz="2000" b="1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05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IR – Spettroscopia Infrarossa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28600" y="908720"/>
            <a:ext cx="868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metodo diretto di rivelamento della presenza di certi </a:t>
            </a:r>
            <a:r>
              <a:rPr lang="it-IT" altLang="en-US" sz="2100" dirty="0">
                <a:solidFill>
                  <a:srgbClr val="FF0000"/>
                </a:solidFill>
              </a:rPr>
              <a:t>gruppi funzionali</a:t>
            </a:r>
            <a:r>
              <a:rPr lang="it-IT" altLang="en-US" sz="2100" dirty="0"/>
              <a:t> in una molecola.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F455E-BAAF-7A47-A857-0DF98640F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r="1835" b="4029"/>
          <a:stretch/>
        </p:blipFill>
        <p:spPr>
          <a:xfrm>
            <a:off x="539552" y="1642145"/>
            <a:ext cx="5904656" cy="27824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42F2B5-9396-EA42-8DB7-0CA4092F7C3B}"/>
              </a:ext>
            </a:extLst>
          </p:cNvPr>
          <p:cNvSpPr/>
          <p:nvPr/>
        </p:nvSpPr>
        <p:spPr>
          <a:xfrm>
            <a:off x="228600" y="4509120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ymbol" pitchFamily="2" charset="2"/>
              </a:rPr>
              <a:t>l</a:t>
            </a:r>
            <a:r>
              <a:rPr lang="en-US" b="1" dirty="0"/>
              <a:t> = </a:t>
            </a:r>
            <a:r>
              <a:rPr lang="en-US" b="1" dirty="0" err="1"/>
              <a:t>lunghezza</a:t>
            </a:r>
            <a:r>
              <a:rPr lang="en-US" b="1" dirty="0"/>
              <a:t> </a:t>
            </a:r>
            <a:r>
              <a:rPr lang="en-US" b="1" dirty="0" err="1"/>
              <a:t>d’onda</a:t>
            </a:r>
            <a:r>
              <a:rPr lang="en-US" b="1" dirty="0"/>
              <a:t> = </a:t>
            </a:r>
            <a:r>
              <a:rPr lang="en-US" b="1" dirty="0" err="1"/>
              <a:t>distanza</a:t>
            </a:r>
            <a:r>
              <a:rPr lang="en-US" b="1" dirty="0"/>
              <a:t> (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/>
              <a:t>) </a:t>
            </a:r>
            <a:r>
              <a:rPr lang="en-US" b="1" dirty="0" err="1"/>
              <a:t>tra</a:t>
            </a:r>
            <a:r>
              <a:rPr lang="en-US" b="1" dirty="0"/>
              <a:t> due </a:t>
            </a:r>
            <a:r>
              <a:rPr lang="en-US" b="1" dirty="0" err="1"/>
              <a:t>massimi</a:t>
            </a:r>
            <a:r>
              <a:rPr lang="en-US" b="1" dirty="0"/>
              <a:t> </a:t>
            </a:r>
            <a:r>
              <a:rPr lang="en-US" b="1" dirty="0" err="1"/>
              <a:t>consecutivi</a:t>
            </a:r>
            <a:r>
              <a:rPr lang="en-US" b="1" dirty="0"/>
              <a:t> di </a:t>
            </a:r>
            <a:r>
              <a:rPr lang="en-US" b="1" dirty="0" err="1"/>
              <a:t>un’onda</a:t>
            </a:r>
            <a:r>
              <a:rPr lang="en-US" b="1" dirty="0"/>
              <a:t>. </a:t>
            </a:r>
          </a:p>
          <a:p>
            <a:r>
              <a:rPr lang="en-US" b="1" dirty="0">
                <a:latin typeface="Symbol" pitchFamily="2" charset="2"/>
              </a:rPr>
              <a:t>n</a:t>
            </a:r>
            <a:r>
              <a:rPr lang="en-US" b="1" dirty="0"/>
              <a:t> = </a:t>
            </a:r>
            <a:r>
              <a:rPr lang="en-US" b="1" dirty="0" err="1"/>
              <a:t>frequenza</a:t>
            </a:r>
            <a:r>
              <a:rPr lang="en-US" b="1" dirty="0"/>
              <a:t> = </a:t>
            </a:r>
            <a:r>
              <a:rPr lang="en-US" b="1" dirty="0" err="1"/>
              <a:t>numero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cicli</a:t>
            </a:r>
            <a:r>
              <a:rPr lang="en-US" b="1" dirty="0"/>
              <a:t> </a:t>
            </a:r>
            <a:r>
              <a:rPr lang="en-US" b="1" dirty="0" err="1"/>
              <a:t>completi</a:t>
            </a:r>
            <a:r>
              <a:rPr lang="en-US" b="1" dirty="0"/>
              <a:t> di </a:t>
            </a:r>
            <a:r>
              <a:rPr lang="en-US" b="1" dirty="0" err="1"/>
              <a:t>un’onda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</a:t>
            </a:r>
            <a:r>
              <a:rPr lang="en-US" b="1" dirty="0" err="1"/>
              <a:t>passano</a:t>
            </a:r>
            <a:r>
              <a:rPr lang="en-US" b="1" dirty="0"/>
              <a:t> in un secondo (</a:t>
            </a:r>
            <a:r>
              <a:rPr lang="en-US" b="1" dirty="0">
                <a:solidFill>
                  <a:srgbClr val="FF0000"/>
                </a:solidFill>
              </a:rPr>
              <a:t>Hz</a:t>
            </a:r>
            <a:r>
              <a:rPr lang="en-US" b="1" dirty="0"/>
              <a:t>)</a:t>
            </a:r>
          </a:p>
          <a:p>
            <a:pPr marL="285750" indent="-285750">
              <a:buFont typeface="Symbol" pitchFamily="2" charset="2"/>
              <a:buChar char="n"/>
            </a:pPr>
            <a:endParaRPr lang="en-US" b="1" dirty="0"/>
          </a:p>
          <a:p>
            <a:r>
              <a:rPr lang="en-US" b="1" dirty="0">
                <a:latin typeface="Symbol" pitchFamily="2" charset="2"/>
              </a:rPr>
              <a:t>l</a:t>
            </a:r>
            <a:r>
              <a:rPr lang="en-US" b="1" dirty="0"/>
              <a:t> x </a:t>
            </a:r>
            <a:r>
              <a:rPr lang="en-US" b="1" dirty="0">
                <a:latin typeface="Symbol" pitchFamily="2" charset="2"/>
              </a:rPr>
              <a:t>n</a:t>
            </a:r>
            <a:r>
              <a:rPr lang="en-US" b="1" dirty="0"/>
              <a:t> = c;		E = </a:t>
            </a:r>
            <a:r>
              <a:rPr lang="en-US" b="1" i="1" dirty="0"/>
              <a:t>h</a:t>
            </a:r>
            <a:r>
              <a:rPr lang="en-US" b="1" dirty="0"/>
              <a:t> x </a:t>
            </a:r>
            <a:r>
              <a:rPr lang="en-US" b="1" dirty="0">
                <a:latin typeface="Symbol" pitchFamily="2" charset="2"/>
              </a:rPr>
              <a:t>n</a:t>
            </a:r>
            <a:r>
              <a:rPr lang="en-US" b="1" dirty="0"/>
              <a:t> =</a:t>
            </a:r>
            <a:r>
              <a:rPr lang="en-US" b="1" i="1" dirty="0"/>
              <a:t> h </a:t>
            </a:r>
            <a:r>
              <a:rPr lang="en-US" b="1" dirty="0"/>
              <a:t>x (c/</a:t>
            </a:r>
            <a:r>
              <a:rPr lang="en-US" b="1" dirty="0">
                <a:latin typeface="Symbol" pitchFamily="2" charset="2"/>
              </a:rPr>
              <a:t>l</a:t>
            </a:r>
            <a:r>
              <a:rPr lang="en-US" b="1" dirty="0"/>
              <a:t>)		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i="1" dirty="0">
                <a:sym typeface="Wingdings" pitchFamily="2" charset="2"/>
              </a:rPr>
              <a:t>h</a:t>
            </a:r>
            <a:r>
              <a:rPr lang="en-US" b="1" dirty="0">
                <a:sym typeface="Wingdings" pitchFamily="2" charset="2"/>
              </a:rPr>
              <a:t> = cost. di Planck </a:t>
            </a:r>
            <a:r>
              <a:rPr lang="en-US" sz="1400" b="1" dirty="0">
                <a:sym typeface="Wingdings" pitchFamily="2" charset="2"/>
              </a:rPr>
              <a:t>(9.537x10</a:t>
            </a:r>
            <a:r>
              <a:rPr lang="en-US" sz="1400" b="1" baseline="30000" dirty="0">
                <a:sym typeface="Wingdings" pitchFamily="2" charset="2"/>
              </a:rPr>
              <a:t>-14</a:t>
            </a:r>
            <a:r>
              <a:rPr lang="en-US" sz="1400" b="1" dirty="0">
                <a:sym typeface="Wingdings" pitchFamily="2" charset="2"/>
              </a:rPr>
              <a:t> kcal·s·mol</a:t>
            </a:r>
            <a:r>
              <a:rPr lang="en-US" sz="1400" b="1" baseline="30000" dirty="0">
                <a:sym typeface="Wingdings" pitchFamily="2" charset="2"/>
              </a:rPr>
              <a:t>-1</a:t>
            </a:r>
            <a:r>
              <a:rPr lang="en-US" sz="1400" b="1" dirty="0">
                <a:sym typeface="Wingdings" pitchFamily="2" charset="2"/>
              </a:rPr>
              <a:t>)</a:t>
            </a:r>
            <a:endParaRPr lang="en-US" sz="1400" b="1" baseline="30000" dirty="0"/>
          </a:p>
          <a:p>
            <a:r>
              <a:rPr lang="en-US" b="1" dirty="0"/>
              <a:t>		</a:t>
            </a:r>
          </a:p>
          <a:p>
            <a:r>
              <a:rPr lang="en-US" b="1" dirty="0">
                <a:effectLst/>
                <a:latin typeface="Symbol" pitchFamily="2" charset="2"/>
              </a:rPr>
              <a:t>n</a:t>
            </a:r>
            <a:r>
              <a:rPr lang="en-US" b="1" baseline="30000" dirty="0">
                <a:effectLst/>
                <a:latin typeface="Symbol" pitchFamily="2" charset="2"/>
              </a:rPr>
              <a:t>(*)</a:t>
            </a:r>
            <a:r>
              <a:rPr lang="en-US" b="1" dirty="0">
                <a:effectLst/>
              </a:rPr>
              <a:t> = </a:t>
            </a:r>
            <a:r>
              <a:rPr lang="en-US" b="1" dirty="0" err="1">
                <a:effectLst/>
              </a:rPr>
              <a:t>numero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d’onda</a:t>
            </a:r>
            <a:r>
              <a:rPr lang="en-US" b="1" dirty="0"/>
              <a:t> = </a:t>
            </a:r>
            <a:r>
              <a:rPr lang="en-US" b="1" dirty="0" err="1"/>
              <a:t>frequenza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radiazione</a:t>
            </a:r>
            <a:r>
              <a:rPr lang="en-US" b="1" dirty="0"/>
              <a:t> </a:t>
            </a:r>
            <a:r>
              <a:rPr lang="en-US" b="1" dirty="0" err="1"/>
              <a:t>elettromagnetica</a:t>
            </a:r>
            <a:r>
              <a:rPr lang="en-US" b="1" dirty="0"/>
              <a:t> </a:t>
            </a:r>
            <a:r>
              <a:rPr lang="en-US" b="1" dirty="0" err="1"/>
              <a:t>espressa</a:t>
            </a:r>
            <a:r>
              <a:rPr lang="en-US" b="1" dirty="0"/>
              <a:t> come </a:t>
            </a:r>
            <a:r>
              <a:rPr lang="en-US" b="1" dirty="0" err="1"/>
              <a:t>numero</a:t>
            </a:r>
            <a:r>
              <a:rPr lang="en-US" b="1" dirty="0"/>
              <a:t> di </a:t>
            </a:r>
            <a:r>
              <a:rPr lang="en-US" b="1" dirty="0" err="1"/>
              <a:t>onde</a:t>
            </a:r>
            <a:r>
              <a:rPr lang="en-US" b="1" dirty="0"/>
              <a:t> per </a:t>
            </a:r>
            <a:r>
              <a:rPr lang="en-US" b="1" dirty="0" err="1"/>
              <a:t>centimetro</a:t>
            </a:r>
            <a:r>
              <a:rPr lang="en-US" b="1" dirty="0"/>
              <a:t> (</a:t>
            </a:r>
            <a:r>
              <a:rPr lang="en-US" b="1" dirty="0">
                <a:solidFill>
                  <a:srgbClr val="FF0000"/>
                </a:solidFill>
              </a:rPr>
              <a:t>cm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r>
              <a:rPr lang="en-US" b="1" dirty="0"/>
              <a:t>).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/>
              <a:t>(</a:t>
            </a:r>
            <a:r>
              <a:rPr lang="en-US" b="1" dirty="0">
                <a:latin typeface="Symbol" pitchFamily="2" charset="2"/>
              </a:rPr>
              <a:t>n</a:t>
            </a:r>
            <a:r>
              <a:rPr lang="en-US" b="1" baseline="30000" dirty="0"/>
              <a:t>(*) </a:t>
            </a:r>
            <a:r>
              <a:rPr lang="en-US" b="1" dirty="0"/>
              <a:t>= 1/</a:t>
            </a:r>
            <a:r>
              <a:rPr lang="en-US" b="1" dirty="0">
                <a:latin typeface="Symbol" pitchFamily="2" charset="2"/>
              </a:rPr>
              <a:t>l)</a:t>
            </a:r>
            <a:endParaRPr lang="en-US" b="1" baseline="30000" dirty="0">
              <a:latin typeface="Symbol" pitchFamily="2" charset="2"/>
            </a:endParaRPr>
          </a:p>
          <a:p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56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513F3-E47B-5F4D-9013-DE5EE832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27" y="3666316"/>
            <a:ext cx="4563492" cy="2913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25285-91F6-AE4D-AEDC-B6A00497F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0" y="1137561"/>
            <a:ext cx="7403647" cy="24840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AB8512D-CDBD-8C46-968A-63A22FCE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–Segnali caratteristici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A803D-D8C4-7F4A-8928-BBA3A72186FB}"/>
              </a:ext>
            </a:extLst>
          </p:cNvPr>
          <p:cNvSpPr/>
          <p:nvPr/>
        </p:nvSpPr>
        <p:spPr>
          <a:xfrm>
            <a:off x="3514594" y="692696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Gruppo </a:t>
            </a:r>
            <a:r>
              <a:rPr lang="en-US" sz="2000" b="1" dirty="0" err="1"/>
              <a:t>funzionali</a:t>
            </a:r>
            <a:endParaRPr lang="en-US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2049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A63E8-5253-5E40-8468-D4307B9F2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68" y="1319519"/>
            <a:ext cx="5993408" cy="23400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AB8512D-CDBD-8C46-968A-63A22FCE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69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–Segnali caratteristici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DA8A0-A6AB-A244-9615-F1D59163DD54}"/>
              </a:ext>
            </a:extLst>
          </p:cNvPr>
          <p:cNvSpPr/>
          <p:nvPr/>
        </p:nvSpPr>
        <p:spPr>
          <a:xfrm>
            <a:off x="2472801" y="684557"/>
            <a:ext cx="4239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Elettronegatività</a:t>
            </a:r>
            <a:r>
              <a:rPr lang="en-US" sz="2000" b="1" dirty="0"/>
              <a:t> </a:t>
            </a:r>
            <a:r>
              <a:rPr lang="en-US" sz="2000" b="1" dirty="0" err="1"/>
              <a:t>degli</a:t>
            </a:r>
            <a:r>
              <a:rPr lang="en-US" sz="2000" b="1" dirty="0"/>
              <a:t> </a:t>
            </a:r>
            <a:r>
              <a:rPr lang="en-US" sz="2000" b="1" dirty="0" err="1"/>
              <a:t>atomi</a:t>
            </a:r>
            <a:r>
              <a:rPr lang="en-US" sz="2000" b="1" dirty="0"/>
              <a:t> </a:t>
            </a:r>
            <a:r>
              <a:rPr lang="en-US" sz="2000" b="1" dirty="0" err="1"/>
              <a:t>adiacenti</a:t>
            </a:r>
            <a:endParaRPr lang="en-US" sz="2000" b="1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A803D-D8C4-7F4A-8928-BBA3A72186FB}"/>
              </a:ext>
            </a:extLst>
          </p:cNvPr>
          <p:cNvSpPr/>
          <p:nvPr/>
        </p:nvSpPr>
        <p:spPr>
          <a:xfrm>
            <a:off x="2760795" y="3785862"/>
            <a:ext cx="3663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Ibridazione</a:t>
            </a:r>
            <a:r>
              <a:rPr lang="en-US" sz="2000" b="1" dirty="0"/>
              <a:t> </a:t>
            </a:r>
            <a:r>
              <a:rPr lang="en-US" sz="2000" b="1" dirty="0" err="1"/>
              <a:t>degli</a:t>
            </a:r>
            <a:r>
              <a:rPr lang="en-US" sz="2000" b="1" dirty="0"/>
              <a:t> </a:t>
            </a:r>
            <a:r>
              <a:rPr lang="en-US" sz="2000" b="1" dirty="0" err="1"/>
              <a:t>atomi</a:t>
            </a:r>
            <a:r>
              <a:rPr lang="en-US" sz="2000" b="1" dirty="0"/>
              <a:t> </a:t>
            </a:r>
            <a:r>
              <a:rPr lang="en-US" sz="2000" b="1" dirty="0" err="1"/>
              <a:t>adiacenti</a:t>
            </a:r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F699D-FA08-414F-9DDB-7881F503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2" y="4245661"/>
            <a:ext cx="753365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35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D0966-7C84-8B4E-B69D-41DB5685917E}"/>
              </a:ext>
            </a:extLst>
          </p:cNvPr>
          <p:cNvSpPr/>
          <p:nvPr/>
        </p:nvSpPr>
        <p:spPr>
          <a:xfrm>
            <a:off x="179512" y="76470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 segnali </a:t>
            </a:r>
            <a:r>
              <a:rPr lang="it-IT" sz="2000" b="1" baseline="30000" dirty="0">
                <a:latin typeface="+mj-lt"/>
              </a:rPr>
              <a:t>1</a:t>
            </a:r>
            <a:r>
              <a:rPr lang="it-IT" sz="2000" b="1" dirty="0">
                <a:latin typeface="+mj-lt"/>
              </a:rPr>
              <a:t>H-NMR sono suddivisi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in più picchi </a:t>
            </a:r>
            <a:r>
              <a:rPr lang="it-IT" sz="2000" b="1" dirty="0">
                <a:latin typeface="+mj-lt"/>
              </a:rPr>
              <a:t>poiché il campo magnetico che risente un dato nucleo è influenzato dallo stato di spin (+1/2 o –1/2 ) dei nuclei di idrogeni non equivalenti, distanti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non più di tre </a:t>
            </a:r>
            <a:r>
              <a:rPr lang="it-IT" sz="2000" b="1" dirty="0">
                <a:latin typeface="+mj-lt"/>
              </a:rPr>
              <a:t>legami. Una tale interazione è conosciuta come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accoppiamento spin-spin</a:t>
            </a:r>
            <a:r>
              <a:rPr lang="it-IT" sz="2000" b="1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Quando il nucleo di un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H</a:t>
            </a:r>
            <a:r>
              <a:rPr lang="it-IT" sz="2000" b="1" dirty="0">
                <a:latin typeface="+mj-lt"/>
              </a:rPr>
              <a:t> è accoppiato a più di una serie di nuclei di idrogeno adiacenti, gli accoppiamenti si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combinano</a:t>
            </a:r>
            <a:r>
              <a:rPr lang="it-IT" sz="2000" b="1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Nel caso generale, se un idrogeno è accoppiato ad un gruppo di </a:t>
            </a:r>
            <a:r>
              <a:rPr lang="it-IT" sz="2000" b="1" i="1" dirty="0" err="1">
                <a:latin typeface="+mj-lt"/>
              </a:rPr>
              <a:t>n</a:t>
            </a:r>
            <a:r>
              <a:rPr lang="it-IT" sz="2000" b="1" i="1" dirty="0"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idrogeni da un lato e ad un gruppo di </a:t>
            </a:r>
            <a:r>
              <a:rPr lang="it-IT" sz="2000" b="1" i="1" dirty="0">
                <a:latin typeface="+mj-lt"/>
              </a:rPr>
              <a:t>m </a:t>
            </a:r>
            <a:r>
              <a:rPr lang="it-IT" sz="2000" b="1" dirty="0">
                <a:latin typeface="+mj-lt"/>
              </a:rPr>
              <a:t>idrogeni dall’altro, il segnale sarà diviso in un massimo di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it-IT" sz="2000" b="1" i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 +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 1) x (</a:t>
            </a: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m +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1) </a:t>
            </a:r>
            <a:r>
              <a:rPr lang="it-IT" sz="2000" b="1" dirty="0">
                <a:latin typeface="+mj-lt"/>
              </a:rPr>
              <a:t>picchi.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Queste suddivisioni sono chiamate singoletti (</a:t>
            </a:r>
            <a:r>
              <a:rPr lang="it-IT" sz="2000" b="1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it-IT" sz="2000" b="1" dirty="0">
                <a:latin typeface="+mj-lt"/>
              </a:rPr>
              <a:t>), doppietti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d</a:t>
            </a:r>
            <a:r>
              <a:rPr lang="it-IT" sz="2000" b="1" dirty="0">
                <a:latin typeface="+mj-lt"/>
              </a:rPr>
              <a:t>), </a:t>
            </a:r>
            <a:r>
              <a:rPr lang="it-IT" sz="2000" b="1" dirty="0" err="1">
                <a:latin typeface="+mj-lt"/>
              </a:rPr>
              <a:t>tripletti</a:t>
            </a:r>
            <a:r>
              <a:rPr lang="it-IT" sz="2000" b="1" dirty="0">
                <a:latin typeface="+mj-lt"/>
              </a:rPr>
              <a:t>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2000" b="1" dirty="0">
                <a:latin typeface="+mj-lt"/>
              </a:rPr>
              <a:t>), quartetti (</a:t>
            </a:r>
            <a:r>
              <a:rPr lang="it-IT" sz="2000" b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it-IT" sz="2000" b="1" dirty="0">
                <a:latin typeface="+mj-lt"/>
              </a:rPr>
              <a:t>), quintetti e multipletti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it-IT" sz="2000" b="1" dirty="0">
                <a:latin typeface="+mj-lt"/>
              </a:rPr>
              <a:t>).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1230495-1493-1143-9DD5-E5E6E6FD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Accoppiamento (segnali multipli)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A5631-44A1-2E4F-AC66-577E9297C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2" y="4245400"/>
            <a:ext cx="6870211" cy="246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0EA484-5369-0149-AD78-1C0002AAA474}"/>
              </a:ext>
            </a:extLst>
          </p:cNvPr>
          <p:cNvSpPr/>
          <p:nvPr/>
        </p:nvSpPr>
        <p:spPr>
          <a:xfrm>
            <a:off x="7380997" y="5277245"/>
            <a:ext cx="1582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1-propanolo </a:t>
            </a:r>
            <a:endParaRPr lang="en-US" sz="20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7063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D0966-7C84-8B4E-B69D-41DB5685917E}"/>
              </a:ext>
            </a:extLst>
          </p:cNvPr>
          <p:cNvSpPr/>
          <p:nvPr/>
        </p:nvSpPr>
        <p:spPr>
          <a:xfrm>
            <a:off x="179512" y="76470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Nel caso generale, se un idrogeno è accoppiato ad un gruppo di </a:t>
            </a:r>
            <a:r>
              <a:rPr lang="it-IT" sz="2000" b="1" i="1" dirty="0" err="1">
                <a:latin typeface="+mj-lt"/>
              </a:rPr>
              <a:t>n</a:t>
            </a:r>
            <a:r>
              <a:rPr lang="it-IT" sz="2000" b="1" i="1" dirty="0">
                <a:latin typeface="+mj-lt"/>
              </a:rPr>
              <a:t> </a:t>
            </a:r>
            <a:r>
              <a:rPr lang="it-IT" sz="2000" b="1" dirty="0">
                <a:latin typeface="+mj-lt"/>
              </a:rPr>
              <a:t>idrogeni da un lato e ad un gruppo di </a:t>
            </a:r>
            <a:r>
              <a:rPr lang="it-IT" sz="2000" b="1" i="1" dirty="0">
                <a:latin typeface="+mj-lt"/>
              </a:rPr>
              <a:t>m </a:t>
            </a:r>
            <a:r>
              <a:rPr lang="it-IT" sz="2000" b="1" dirty="0">
                <a:latin typeface="+mj-lt"/>
              </a:rPr>
              <a:t>idrogeni dall’altro, il segnale sarà diviso in un massimo di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it-IT" sz="2000" b="1" i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 +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 1) x (</a:t>
            </a: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m +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1) </a:t>
            </a:r>
            <a:r>
              <a:rPr lang="it-IT" sz="2000" b="1" dirty="0">
                <a:latin typeface="+mj-lt"/>
              </a:rPr>
              <a:t>picchi.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Queste suddivisioni sono chiamate singoletti (</a:t>
            </a:r>
            <a:r>
              <a:rPr lang="it-IT" sz="2000" b="1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it-IT" sz="2000" b="1" dirty="0">
                <a:latin typeface="+mj-lt"/>
              </a:rPr>
              <a:t>), doppietti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d</a:t>
            </a:r>
            <a:r>
              <a:rPr lang="it-IT" sz="2000" b="1" dirty="0">
                <a:latin typeface="+mj-lt"/>
              </a:rPr>
              <a:t>), </a:t>
            </a:r>
            <a:r>
              <a:rPr lang="it-IT" sz="2000" b="1" dirty="0" err="1">
                <a:latin typeface="+mj-lt"/>
              </a:rPr>
              <a:t>tripletti</a:t>
            </a:r>
            <a:r>
              <a:rPr lang="it-IT" sz="2000" b="1" dirty="0">
                <a:latin typeface="+mj-lt"/>
              </a:rPr>
              <a:t>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sz="2000" b="1" dirty="0">
                <a:latin typeface="+mj-lt"/>
              </a:rPr>
              <a:t>), quartetti (</a:t>
            </a:r>
            <a:r>
              <a:rPr lang="it-IT" sz="2000" b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it-IT" sz="2000" b="1" dirty="0">
                <a:latin typeface="+mj-lt"/>
              </a:rPr>
              <a:t>), quintetti e multipletti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it-IT" sz="2000" b="1" dirty="0">
                <a:latin typeface="+mj-lt"/>
              </a:rPr>
              <a:t>).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1230495-1493-1143-9DD5-E5E6E6FD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Accoppiamento (segnali multipli)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7BD16-6D12-4C4C-99A7-B9F7C95E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" y="2852936"/>
            <a:ext cx="8914825" cy="133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86CE-DA74-584C-B9D6-7C292AA4C87E}"/>
              </a:ext>
            </a:extLst>
          </p:cNvPr>
          <p:cNvSpPr/>
          <p:nvPr/>
        </p:nvSpPr>
        <p:spPr>
          <a:xfrm>
            <a:off x="683568" y="4176247"/>
            <a:ext cx="1503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butan-2-one</a:t>
            </a:r>
            <a:endParaRPr lang="en-US" sz="2000" b="1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0DD7F-5369-0941-AB6F-D0FEE2EF3246}"/>
              </a:ext>
            </a:extLst>
          </p:cNvPr>
          <p:cNvSpPr/>
          <p:nvPr/>
        </p:nvSpPr>
        <p:spPr>
          <a:xfrm>
            <a:off x="3563888" y="4176247"/>
            <a:ext cx="1630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pentan-3-one</a:t>
            </a:r>
            <a:endParaRPr lang="en-US" sz="2000" b="1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5E754-B177-5F46-9B2F-894889A3929B}"/>
              </a:ext>
            </a:extLst>
          </p:cNvPr>
          <p:cNvSpPr/>
          <p:nvPr/>
        </p:nvSpPr>
        <p:spPr>
          <a:xfrm>
            <a:off x="6300192" y="4176247"/>
            <a:ext cx="2453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3-methylbutan-2-one</a:t>
            </a:r>
            <a:endParaRPr lang="en-US" sz="2000" b="1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785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42FA2-0DA6-6042-8B71-50B08F38ADE2}"/>
              </a:ext>
            </a:extLst>
          </p:cNvPr>
          <p:cNvSpPr/>
          <p:nvPr/>
        </p:nvSpPr>
        <p:spPr>
          <a:xfrm>
            <a:off x="323528" y="90872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j-lt"/>
              </a:rPr>
              <a:t>Dagli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spettri</a:t>
            </a:r>
            <a:r>
              <a:rPr lang="en-US" sz="2000" b="1" dirty="0">
                <a:latin typeface="+mj-lt"/>
              </a:rPr>
              <a:t> 1H-NMR </a:t>
            </a:r>
            <a:r>
              <a:rPr lang="en-US" sz="2000" b="1" dirty="0" err="1">
                <a:latin typeface="+mj-lt"/>
              </a:rPr>
              <a:t>possono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essere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ottenute</a:t>
            </a:r>
            <a:r>
              <a:rPr lang="en-US" sz="2000" b="1" dirty="0">
                <a:latin typeface="+mj-lt"/>
              </a:rPr>
              <a:t> quattro tipi di </a:t>
            </a:r>
            <a:r>
              <a:rPr lang="en-US" sz="2000" b="1" dirty="0" err="1">
                <a:latin typeface="+mj-lt"/>
              </a:rPr>
              <a:t>importanti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informazioni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strutturali</a:t>
            </a:r>
            <a:r>
              <a:rPr lang="en-US" sz="2000" b="1" dirty="0">
                <a:latin typeface="+mj-lt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Dal </a:t>
            </a:r>
            <a:r>
              <a:rPr lang="en-US" sz="2000" b="1" dirty="0" err="1">
                <a:latin typeface="+mj-lt"/>
              </a:rPr>
              <a:t>numero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segnali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può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risalire</a:t>
            </a:r>
            <a:r>
              <a:rPr lang="en-US" sz="2000" b="1" dirty="0">
                <a:latin typeface="+mj-lt"/>
              </a:rPr>
              <a:t> al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numero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gruppi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equivalenti</a:t>
            </a:r>
            <a:r>
              <a:rPr lang="en-US" sz="2000" b="1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j-lt"/>
              </a:rPr>
              <a:t>Dagli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integrali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picchi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si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determina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numero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relativo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per </a:t>
            </a:r>
            <a:r>
              <a:rPr lang="en-US" sz="2000" b="1" dirty="0" err="1">
                <a:latin typeface="+mj-lt"/>
              </a:rPr>
              <a:t>ogni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gruppo</a:t>
            </a:r>
            <a:r>
              <a:rPr lang="en-US" sz="2000" b="1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Dal </a:t>
            </a:r>
            <a:r>
              <a:rPr lang="en-US" sz="2000" b="1" dirty="0" err="1">
                <a:latin typeface="+mj-lt"/>
              </a:rPr>
              <a:t>valore</a:t>
            </a:r>
            <a:r>
              <a:rPr lang="en-US" sz="2000" b="1" dirty="0">
                <a:latin typeface="+mj-lt"/>
              </a:rPr>
              <a:t> di chemical shift (</a:t>
            </a:r>
            <a:r>
              <a:rPr lang="en-US" sz="2000" b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sz="2000" b="1" dirty="0">
                <a:latin typeface="+mj-lt"/>
              </a:rPr>
              <a:t>) di </a:t>
            </a:r>
            <a:r>
              <a:rPr lang="en-US" sz="2000" b="1" dirty="0" err="1">
                <a:latin typeface="+mj-lt"/>
              </a:rPr>
              <a:t>ogni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segnale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si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hanno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informazioni</a:t>
            </a:r>
            <a:r>
              <a:rPr lang="en-US" sz="2000" b="1" dirty="0">
                <a:latin typeface="+mj-lt"/>
              </a:rPr>
              <a:t> circa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l’intorno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chimico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in </a:t>
            </a:r>
            <a:r>
              <a:rPr lang="en-US" sz="2000" b="1" dirty="0" err="1">
                <a:latin typeface="+mj-lt"/>
              </a:rPr>
              <a:t>ogni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gruppo</a:t>
            </a:r>
            <a:r>
              <a:rPr lang="en-US" sz="2000" b="1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Dal </a:t>
            </a:r>
            <a:r>
              <a:rPr lang="en-US" sz="2000" b="1" dirty="0" err="1">
                <a:latin typeface="+mj-lt"/>
              </a:rPr>
              <a:t>modello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suddivisione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ogni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segnale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accoppiamenti</a:t>
            </a:r>
            <a:r>
              <a:rPr lang="en-US" sz="2000" b="1" dirty="0">
                <a:latin typeface="+mj-lt"/>
              </a:rPr>
              <a:t>), </a:t>
            </a:r>
            <a:r>
              <a:rPr lang="en-US" sz="2000" b="1" dirty="0" err="1">
                <a:latin typeface="+mj-lt"/>
              </a:rPr>
              <a:t>si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hanno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informazioni</a:t>
            </a:r>
            <a:r>
              <a:rPr lang="en-US" sz="2000" b="1" dirty="0">
                <a:latin typeface="+mj-lt"/>
              </a:rPr>
              <a:t> circa </a:t>
            </a:r>
            <a:r>
              <a:rPr lang="en-US" sz="2000" b="1" dirty="0" err="1">
                <a:latin typeface="+mj-lt"/>
              </a:rPr>
              <a:t>il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numero</a:t>
            </a:r>
            <a:r>
              <a:rPr lang="en-US" sz="2000" b="1" dirty="0">
                <a:latin typeface="+mj-lt"/>
              </a:rPr>
              <a:t> e </a:t>
            </a:r>
            <a:r>
              <a:rPr lang="en-US" sz="2000" b="1" dirty="0" err="1">
                <a:latin typeface="+mj-lt"/>
              </a:rPr>
              <a:t>l’equivalenza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chimica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idrogeni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sullo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stesso</a:t>
            </a:r>
            <a:r>
              <a:rPr lang="en-US" sz="2000" b="1" dirty="0">
                <a:latin typeface="+mj-lt"/>
              </a:rPr>
              <a:t> e </a:t>
            </a:r>
            <a:r>
              <a:rPr lang="en-US" sz="2000" b="1" dirty="0" err="1">
                <a:latin typeface="+mj-lt"/>
              </a:rPr>
              <a:t>sugli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atomi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carbonio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adiacenti</a:t>
            </a:r>
            <a:r>
              <a:rPr lang="en-US" sz="2000" b="1" dirty="0">
                <a:latin typeface="+mj-lt"/>
              </a:rPr>
              <a:t>, in </a:t>
            </a:r>
            <a:r>
              <a:rPr lang="en-US" sz="2000" b="1" dirty="0" err="1">
                <a:latin typeface="+mj-lt"/>
              </a:rPr>
              <a:t>altre</a:t>
            </a:r>
            <a:r>
              <a:rPr lang="en-US" sz="2000" b="1" dirty="0">
                <a:latin typeface="+mj-lt"/>
              </a:rPr>
              <a:t> parole, </a:t>
            </a:r>
            <a:r>
              <a:rPr lang="en-US" sz="2000" b="1" dirty="0" err="1">
                <a:latin typeface="+mj-lt"/>
              </a:rPr>
              <a:t>si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hanno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informazioni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sulla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connessione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tra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differenti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gruppi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nella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molecola</a:t>
            </a:r>
            <a:r>
              <a:rPr lang="en-US" sz="2000" b="1" dirty="0">
                <a:latin typeface="+mj-lt"/>
              </a:rPr>
              <a:t>. </a:t>
            </a:r>
            <a:endParaRPr lang="en-US" sz="2000" b="1" dirty="0">
              <a:effectLst/>
              <a:latin typeface="+mj-lt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4899457-1BE7-A14D-ABBE-6E6A303C8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Informazioni Ottenute</a:t>
            </a:r>
          </a:p>
        </p:txBody>
      </p:sp>
    </p:spTree>
    <p:extLst>
      <p:ext uri="{BB962C8B-B14F-4D97-AF65-F5344CB8AC3E}">
        <p14:creationId xmlns:p14="http://schemas.microsoft.com/office/powerpoint/2010/main" val="2768080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ACA3CB-4A26-B147-971A-15995E0DED41}"/>
              </a:ext>
            </a:extLst>
          </p:cNvPr>
          <p:cNvSpPr/>
          <p:nvPr/>
        </p:nvSpPr>
        <p:spPr>
          <a:xfrm>
            <a:off x="251520" y="707072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 La spettroscopia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è simile a quella </a:t>
            </a:r>
            <a:r>
              <a:rPr lang="it-IT" sz="2000" b="1" baseline="30000" dirty="0">
                <a:latin typeface="+mj-lt"/>
              </a:rPr>
              <a:t>1</a:t>
            </a:r>
            <a:r>
              <a:rPr lang="it-IT" sz="2000" b="1" dirty="0">
                <a:latin typeface="+mj-lt"/>
              </a:rPr>
              <a:t>H-NMR, ad eccezione del fatto che nella prima sono analizzati i nuclei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 segnali di risonanza in uno spettro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sono riportati in funzione della loro distanza dai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it-IT" sz="2000" b="1" dirty="0">
                <a:latin typeface="+mj-lt"/>
              </a:rPr>
              <a:t> carboni equivalenti del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TMS</a:t>
            </a:r>
            <a:r>
              <a:rPr lang="it-IT" sz="2000" b="1" dirty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Gli spettri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sono registrati solitamente in condizioni di totale disaccoppiamento dai protoni. In queste condizioni, tutti i segnali dei nuclei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 appaiono come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singoletti</a:t>
            </a:r>
            <a:r>
              <a:rPr lang="it-IT" sz="2000" b="1" dirty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Il numero dei segnali differenti in uno spettro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ci dice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quanti</a:t>
            </a:r>
            <a:r>
              <a:rPr lang="it-IT" sz="2000" b="1" dirty="0">
                <a:latin typeface="+mj-lt"/>
              </a:rPr>
              <a:t> atomi di carbonio non equivalenti ci sono in una molecola.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</a:t>
            </a:r>
            <a:r>
              <a:rPr lang="it-IT" sz="2000" b="1" dirty="0" err="1">
                <a:latin typeface="+mj-lt"/>
              </a:rPr>
              <a:t>chemical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dirty="0" err="1">
                <a:latin typeface="+mj-lt"/>
              </a:rPr>
              <a:t>shifts</a:t>
            </a:r>
            <a:r>
              <a:rPr lang="it-IT" sz="2000" b="1" dirty="0">
                <a:latin typeface="+mj-lt"/>
              </a:rPr>
              <a:t> (</a:t>
            </a:r>
            <a:r>
              <a:rPr lang="it-IT" sz="2000" b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it-IT" sz="2000" b="1" dirty="0">
                <a:latin typeface="+mj-lt"/>
              </a:rPr>
              <a:t>) ci dicono che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genere</a:t>
            </a:r>
            <a:r>
              <a:rPr lang="it-IT" sz="2000" b="1" dirty="0">
                <a:latin typeface="+mj-lt"/>
              </a:rPr>
              <a:t> di atomi di carbonio sono presenti.</a:t>
            </a:r>
            <a:endParaRPr lang="it-IT" sz="2000" b="1" dirty="0">
              <a:effectLst/>
              <a:latin typeface="+mj-lt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10A5314-D1DA-7346-B7E0-0772A7D0D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Spettroscopia </a:t>
            </a:r>
            <a:r>
              <a:rPr lang="it-IT" altLang="en-US" sz="2800" baseline="30000" dirty="0">
                <a:solidFill>
                  <a:srgbClr val="FF0000"/>
                </a:solidFill>
              </a:rPr>
              <a:t>13</a:t>
            </a:r>
            <a:r>
              <a:rPr lang="it-IT" altLang="en-US" sz="2800" dirty="0">
                <a:solidFill>
                  <a:srgbClr val="FF0000"/>
                </a:solidFill>
              </a:rPr>
              <a:t>C-NMR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25749-DECA-A74F-84A2-F97ADD2D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0" y="4368800"/>
            <a:ext cx="735502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7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ACA3CB-4A26-B147-971A-15995E0DED41}"/>
              </a:ext>
            </a:extLst>
          </p:cNvPr>
          <p:cNvSpPr/>
          <p:nvPr/>
        </p:nvSpPr>
        <p:spPr>
          <a:xfrm>
            <a:off x="251520" y="692696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 La spettroscopia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è simile a quella </a:t>
            </a:r>
            <a:r>
              <a:rPr lang="it-IT" sz="2000" b="1" baseline="30000" dirty="0">
                <a:latin typeface="+mj-lt"/>
              </a:rPr>
              <a:t>1</a:t>
            </a:r>
            <a:r>
              <a:rPr lang="it-IT" sz="2000" b="1" dirty="0">
                <a:latin typeface="+mj-lt"/>
              </a:rPr>
              <a:t>H-NMR, ad eccezione del fatto che nella prima sono analizzati i nuclei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 segnali di risonanza in uno spettro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sono riportati in funzione della loro distanza dai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it-IT" sz="2000" b="1" dirty="0">
                <a:latin typeface="+mj-lt"/>
              </a:rPr>
              <a:t> carboni equivalenti del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TMS</a:t>
            </a:r>
            <a:r>
              <a:rPr lang="it-IT" sz="2000" b="1" dirty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Gli spettri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sono registrati solitamente in condizioni di totale disaccoppiamento dai protoni. In queste condizioni, tutti i segnali dei nuclei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 appaiono come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singoletti</a:t>
            </a:r>
            <a:r>
              <a:rPr lang="it-IT" sz="2000" b="1" dirty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Il numero dei segnali differenti in uno spettro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ci dice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quanti</a:t>
            </a:r>
            <a:r>
              <a:rPr lang="it-IT" sz="2000" b="1" dirty="0">
                <a:latin typeface="+mj-lt"/>
              </a:rPr>
              <a:t> atomi di carbonio non equivalenti ci sono in una molecola.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 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 </a:t>
            </a:r>
            <a:r>
              <a:rPr lang="it-IT" sz="2000" b="1" dirty="0" err="1">
                <a:latin typeface="+mj-lt"/>
              </a:rPr>
              <a:t>chemical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dirty="0" err="1">
                <a:latin typeface="+mj-lt"/>
              </a:rPr>
              <a:t>shifts</a:t>
            </a:r>
            <a:r>
              <a:rPr lang="it-IT" sz="2000" b="1" dirty="0">
                <a:latin typeface="+mj-lt"/>
              </a:rPr>
              <a:t> (</a:t>
            </a:r>
            <a:r>
              <a:rPr lang="it-IT" sz="2000" b="1" baseline="30000" dirty="0">
                <a:latin typeface="+mj-lt"/>
              </a:rPr>
              <a:t>d</a:t>
            </a:r>
            <a:r>
              <a:rPr lang="it-IT" sz="2000" b="1" dirty="0">
                <a:latin typeface="+mj-lt"/>
              </a:rPr>
              <a:t>) ci dicono che genere di atomi di carbonio sono presenti.</a:t>
            </a:r>
            <a:endParaRPr lang="it-IT" sz="2000" b="1" dirty="0">
              <a:effectLst/>
              <a:latin typeface="+mj-lt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10A5314-D1DA-7346-B7E0-0772A7D0D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Spettroscopia </a:t>
            </a:r>
            <a:r>
              <a:rPr lang="it-IT" altLang="en-US" sz="2800" baseline="30000" dirty="0">
                <a:solidFill>
                  <a:srgbClr val="FF0000"/>
                </a:solidFill>
              </a:rPr>
              <a:t>13</a:t>
            </a:r>
            <a:r>
              <a:rPr lang="it-IT" altLang="en-US" sz="2800" dirty="0">
                <a:solidFill>
                  <a:srgbClr val="FF0000"/>
                </a:solidFill>
              </a:rPr>
              <a:t>C-NMR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25749-DECA-A74F-84A2-F97ADD2D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96" y="4005064"/>
            <a:ext cx="7302500" cy="2459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9B29F1-21EB-4943-9BAA-7C766414B30C}"/>
              </a:ext>
            </a:extLst>
          </p:cNvPr>
          <p:cNvSpPr/>
          <p:nvPr/>
        </p:nvSpPr>
        <p:spPr>
          <a:xfrm>
            <a:off x="4593843" y="6423974"/>
            <a:ext cx="1987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1-bromobutano </a:t>
            </a:r>
            <a:endParaRPr lang="en-US" sz="20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4551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451FA-5F84-604E-8D31-38267323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8706"/>
            <a:ext cx="5257800" cy="3314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01B9B3-DADA-5647-A723-EF349F01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78706"/>
            <a:ext cx="2794000" cy="37211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4510331-77D5-8647-8E17-F85CFF88C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Spettrometro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AB756-2FFC-B947-91A0-3818780BCF27}"/>
              </a:ext>
            </a:extLst>
          </p:cNvPr>
          <p:cNvSpPr/>
          <p:nvPr/>
        </p:nvSpPr>
        <p:spPr>
          <a:xfrm>
            <a:off x="254147" y="450912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  <a:latin typeface="+mj-lt"/>
              </a:rPr>
              <a:t>Basse</a:t>
            </a:r>
            <a:r>
              <a:rPr lang="it-IT" sz="2000" b="1" dirty="0">
                <a:latin typeface="+mj-lt"/>
              </a:rPr>
              <a:t> concentrazioni necessarie.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Singolo esperimento rapido (secondi) ma c’è bisogno di più accumuli per diminuire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segnale/rumore </a:t>
            </a:r>
            <a:r>
              <a:rPr lang="it-IT" sz="2000" b="1" dirty="0">
                <a:latin typeface="+mj-lt"/>
              </a:rPr>
              <a:t>–&gt; minuti (</a:t>
            </a:r>
            <a:r>
              <a:rPr lang="it-IT" sz="2000" b="1" baseline="30000" dirty="0">
                <a:latin typeface="+mj-lt"/>
              </a:rPr>
              <a:t>1</a:t>
            </a:r>
            <a:r>
              <a:rPr lang="it-IT" sz="2000" b="1" dirty="0">
                <a:latin typeface="+mj-lt"/>
              </a:rPr>
              <a:t>H-NMR) / ore (</a:t>
            </a:r>
            <a:r>
              <a:rPr lang="it-IT" sz="2000" b="1" baseline="30000" dirty="0">
                <a:latin typeface="+mj-lt"/>
              </a:rPr>
              <a:t>13</a:t>
            </a:r>
            <a:r>
              <a:rPr lang="it-IT" sz="2000" b="1" dirty="0">
                <a:latin typeface="+mj-lt"/>
              </a:rPr>
              <a:t>C-NMR).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Possibilità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recupero</a:t>
            </a:r>
            <a:r>
              <a:rPr lang="it-IT" sz="2000" b="1" dirty="0">
                <a:latin typeface="+mj-lt"/>
              </a:rPr>
              <a:t> campione per eliminazione del solvente.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Bisogna utilizzare solventi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DEUTERATI</a:t>
            </a:r>
            <a:r>
              <a:rPr lang="it-IT" sz="2000" b="1" dirty="0">
                <a:latin typeface="+mj-lt"/>
              </a:rPr>
              <a:t>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+mj-lt"/>
              </a:rPr>
              <a:t>Strumento costoso (</a:t>
            </a:r>
            <a:r>
              <a:rPr lang="it-IT" sz="2000" b="1" dirty="0">
                <a:solidFill>
                  <a:srgbClr val="FF0000"/>
                </a:solidFill>
                <a:effectLst/>
                <a:latin typeface="+mj-lt"/>
              </a:rPr>
              <a:t>400/500 k€</a:t>
            </a:r>
            <a:r>
              <a:rPr lang="it-IT" sz="2000" b="1" dirty="0">
                <a:effectLst/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3568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52E504-87BE-384D-A5E7-DAA693F34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" y="861025"/>
            <a:ext cx="2997200" cy="29972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B76BC53-8DBF-474B-B633-19B46D20B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NMR – Risonanza nucleare per immagini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AA6AB-4FB4-0F4C-8730-883F929E4B56}"/>
              </a:ext>
            </a:extLst>
          </p:cNvPr>
          <p:cNvSpPr txBox="1"/>
          <p:nvPr/>
        </p:nvSpPr>
        <p:spPr>
          <a:xfrm>
            <a:off x="3176712" y="620688"/>
            <a:ext cx="5859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/>
              <a:t>Negli anni </a:t>
            </a:r>
            <a:r>
              <a:rPr lang="it-IT" sz="2000" b="1">
                <a:solidFill>
                  <a:srgbClr val="FF0000"/>
                </a:solidFill>
              </a:rPr>
              <a:t>’70</a:t>
            </a:r>
            <a:r>
              <a:rPr lang="it-IT" sz="2000" b="1"/>
              <a:t> gli scienziati compresero che sarebbe stato possibile utilizzare la tecnica NMR per ottenere immagini di parti del corpo umano </a:t>
            </a:r>
            <a:r>
              <a:rPr lang="it-IT" sz="2000" b="1">
                <a:sym typeface="Wingdings" pitchFamily="2" charset="2"/>
              </a:rPr>
              <a:t></a:t>
            </a:r>
            <a:r>
              <a:rPr lang="it-IT" sz="2000" b="1"/>
              <a:t> </a:t>
            </a:r>
            <a:r>
              <a:rPr lang="it-IT" sz="2000" b="1">
                <a:solidFill>
                  <a:srgbClr val="FF0000"/>
                </a:solidFill>
              </a:rPr>
              <a:t>diagnostica medica</a:t>
            </a:r>
            <a:r>
              <a:rPr lang="it-IT" sz="2000" b="1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/>
              <a:t>Risonanza magnetica per immagini (</a:t>
            </a:r>
            <a:r>
              <a:rPr lang="it-IT" sz="2000" b="1">
                <a:solidFill>
                  <a:srgbClr val="FF0000"/>
                </a:solidFill>
              </a:rPr>
              <a:t>MRI</a:t>
            </a:r>
            <a:r>
              <a:rPr lang="it-IT" sz="2000" b="1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/>
              <a:t>Il corpo contiene molti nuclei che potrebbero essere usati per la MRI. Tra questi, gli </a:t>
            </a:r>
            <a:r>
              <a:rPr lang="it-IT" sz="2000" b="1">
                <a:solidFill>
                  <a:srgbClr val="FF0000"/>
                </a:solidFill>
              </a:rPr>
              <a:t>idrogeni</a:t>
            </a:r>
            <a:r>
              <a:rPr lang="it-IT" sz="2000" b="1"/>
              <a:t> dell’acqua, dei trigliceridi e delle membrane fosfolipidiche sono quelli che danno i segnali più utili. Anche la MRI del </a:t>
            </a:r>
            <a:r>
              <a:rPr lang="it-IT" sz="2000" b="1">
                <a:solidFill>
                  <a:srgbClr val="FF0000"/>
                </a:solidFill>
              </a:rPr>
              <a:t>fosforo</a:t>
            </a:r>
            <a:r>
              <a:rPr lang="it-IT" sz="2000" b="1"/>
              <a:t> è usata nella diagnostica medica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37BBC-2CCE-D748-A1D8-960EB01D95C5}"/>
              </a:ext>
            </a:extLst>
          </p:cNvPr>
          <p:cNvSpPr txBox="1"/>
          <p:nvPr/>
        </p:nvSpPr>
        <p:spPr>
          <a:xfrm>
            <a:off x="93048" y="4293096"/>
            <a:ext cx="8943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APPLICAZIONI: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/>
              <a:t>Tempo di rilassamento T</a:t>
            </a:r>
            <a:r>
              <a:rPr lang="it-IT" sz="2000" b="1" baseline="-25000" dirty="0"/>
              <a:t>1</a:t>
            </a:r>
            <a:r>
              <a:rPr lang="it-IT" sz="2000" b="1" dirty="0"/>
              <a:t> di </a:t>
            </a:r>
            <a:r>
              <a:rPr lang="it-IT" sz="2000" b="1" dirty="0">
                <a:solidFill>
                  <a:srgbClr val="FF0000"/>
                </a:solidFill>
              </a:rPr>
              <a:t>H</a:t>
            </a:r>
            <a:r>
              <a:rPr lang="it-IT" sz="2000" b="1" baseline="-25000" dirty="0">
                <a:solidFill>
                  <a:srgbClr val="FF0000"/>
                </a:solidFill>
              </a:rPr>
              <a:t>2</a:t>
            </a:r>
            <a:r>
              <a:rPr lang="it-IT" sz="2000" b="1" dirty="0">
                <a:solidFill>
                  <a:srgbClr val="FF0000"/>
                </a:solidFill>
              </a:rPr>
              <a:t>O</a:t>
            </a:r>
            <a:r>
              <a:rPr lang="it-IT" sz="2000" b="1" dirty="0"/>
              <a:t> in tessuti </a:t>
            </a:r>
            <a:r>
              <a:rPr lang="it-IT" sz="2000" b="1" dirty="0">
                <a:solidFill>
                  <a:srgbClr val="FF0000"/>
                </a:solidFill>
              </a:rPr>
              <a:t>tumorali</a:t>
            </a:r>
            <a:r>
              <a:rPr lang="it-IT" sz="2000" b="1" dirty="0"/>
              <a:t> è più lungo del T</a:t>
            </a:r>
            <a:r>
              <a:rPr lang="it-IT" sz="2000" b="1" baseline="-25000" dirty="0"/>
              <a:t>1</a:t>
            </a:r>
            <a:r>
              <a:rPr lang="it-IT" sz="2000" b="1" dirty="0"/>
              <a:t> in tessuto normale </a:t>
            </a:r>
            <a:r>
              <a:rPr lang="it-IT" sz="2000" b="1" dirty="0">
                <a:sym typeface="Wingdings" pitchFamily="2" charset="2"/>
              </a:rPr>
              <a:t> presenza di tumori ad uno stadio precoce.</a:t>
            </a:r>
            <a:endParaRPr lang="it-IT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/>
              <a:t>possibilità di esaminare il </a:t>
            </a:r>
            <a:r>
              <a:rPr lang="it-IT" sz="2000" b="1" dirty="0">
                <a:solidFill>
                  <a:srgbClr val="FF0000"/>
                </a:solidFill>
              </a:rPr>
              <a:t>cervello</a:t>
            </a:r>
            <a:r>
              <a:rPr lang="it-IT" sz="2000" b="1" dirty="0"/>
              <a:t> e la spina dorsale </a:t>
            </a:r>
            <a:r>
              <a:rPr lang="it-IT" sz="2000" b="1" dirty="0">
                <a:sym typeface="Wingdings" pitchFamily="2" charset="2"/>
              </a:rPr>
              <a:t> </a:t>
            </a:r>
            <a:r>
              <a:rPr lang="it-IT" sz="2000" b="1" dirty="0"/>
              <a:t>La materia grigia e bianca possono essere distinte per mezzo della MRI.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/>
              <a:t>Complementarietà con i </a:t>
            </a:r>
            <a:r>
              <a:rPr lang="it-IT" sz="2000" b="1" dirty="0">
                <a:solidFill>
                  <a:srgbClr val="FF0000"/>
                </a:solidFill>
              </a:rPr>
              <a:t>raggi X</a:t>
            </a:r>
            <a:r>
              <a:rPr lang="it-IT" sz="2000" b="1" dirty="0"/>
              <a:t>: la parte esterna, dura, delle ossa è invisibile alla MRI, mentre si vede molto bene in una immagine ai raggi X; viceversa, il tessuto molle è quasi trasparente ai raggi X, mentre si vede alla MRI.</a:t>
            </a:r>
          </a:p>
        </p:txBody>
      </p:sp>
    </p:spTree>
    <p:extLst>
      <p:ext uri="{BB962C8B-B14F-4D97-AF65-F5344CB8AC3E}">
        <p14:creationId xmlns:p14="http://schemas.microsoft.com/office/powerpoint/2010/main" val="189506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C1AD38-88B7-4944-821E-7A756D1A0D15}"/>
              </a:ext>
            </a:extLst>
          </p:cNvPr>
          <p:cNvSpPr/>
          <p:nvPr/>
        </p:nvSpPr>
        <p:spPr>
          <a:xfrm>
            <a:off x="372970" y="908720"/>
            <a:ext cx="85420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La spettrometria di massa è una tecnica analitica di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delucidazione strutturale </a:t>
            </a:r>
            <a:r>
              <a:rPr lang="it-IT" sz="2000" b="1" dirty="0">
                <a:latin typeface="+mj-lt"/>
              </a:rPr>
              <a:t>basata sulla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ionizzazione</a:t>
            </a:r>
            <a:r>
              <a:rPr lang="it-IT" sz="2000" b="1" dirty="0">
                <a:latin typeface="+mj-lt"/>
              </a:rPr>
              <a:t> di una molecola e sulla sua successiva frammentazione in ioni di diverso rapporto massa/carica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M/</a:t>
            </a:r>
            <a:r>
              <a:rPr lang="it-IT" sz="2000" b="1" dirty="0" err="1">
                <a:solidFill>
                  <a:srgbClr val="FF0000"/>
                </a:solidFill>
                <a:latin typeface="+mj-lt"/>
              </a:rPr>
              <a:t>z</a:t>
            </a:r>
            <a:r>
              <a:rPr lang="it-IT" sz="2000" b="1" dirty="0">
                <a:latin typeface="+mj-lt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A differenza di altre tecniche spettroscopiche, però, questo è un metodo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distruttivo</a:t>
            </a:r>
            <a:r>
              <a:rPr lang="it-IT" sz="2000" b="1" dirty="0">
                <a:latin typeface="+mj-lt"/>
              </a:rPr>
              <a:t> (la molecola non rimane intatta dopo l’analisi).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non si basa sull’interazione tra radiazioni e materia.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PRINCIPIO: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Una molecola è ionizzata per espulsione di un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elettrone</a:t>
            </a:r>
            <a:r>
              <a:rPr lang="it-IT" sz="2000" b="1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Il catione che si forma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ione molecolare</a:t>
            </a:r>
            <a:r>
              <a:rPr lang="it-IT" sz="2000" b="1" dirty="0">
                <a:latin typeface="+mj-lt"/>
              </a:rPr>
              <a:t>) in parte si frammenta dando molecole e/o radicali neutri (che lo strumento non rileva), in parte genera cationi e/o radicali cationi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ioni frammento</a:t>
            </a:r>
            <a:r>
              <a:rPr lang="it-IT" sz="2000" b="1" dirty="0">
                <a:latin typeface="+mj-lt"/>
              </a:rPr>
              <a:t>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  <a:sym typeface="Wingdings" pitchFamily="2" charset="2"/>
              </a:rPr>
              <a:t> </a:t>
            </a:r>
            <a:r>
              <a:rPr lang="it-IT" sz="2000" b="1" dirty="0">
                <a:latin typeface="+mj-lt"/>
              </a:rPr>
              <a:t>vengono discriminati sulla base del loro rapporto M/</a:t>
            </a:r>
            <a:r>
              <a:rPr lang="it-IT" sz="2000" b="1" dirty="0" err="1">
                <a:latin typeface="+mj-lt"/>
              </a:rPr>
              <a:t>z</a:t>
            </a:r>
            <a:r>
              <a:rPr lang="it-IT" sz="2000" b="1" dirty="0">
                <a:latin typeface="+mj-lt"/>
              </a:rPr>
              <a:t> e rivelati da un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detector</a:t>
            </a:r>
            <a:r>
              <a:rPr lang="it-IT" sz="2000" b="1" dirty="0">
                <a:latin typeface="+mj-lt"/>
              </a:rPr>
              <a:t>.</a:t>
            </a:r>
            <a:endParaRPr lang="it-IT" sz="2000" b="1" dirty="0">
              <a:effectLst/>
              <a:latin typeface="+mj-lt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D2F208C-426A-F44F-883E-5DE9D7FD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Spettrometria di massa – Principi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F6E59-A4BC-964D-9DC3-D82903FF3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53136"/>
            <a:ext cx="3205609" cy="205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DDC69-3B43-3F41-A183-09969E188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0" y="5123511"/>
            <a:ext cx="3205609" cy="14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IR – Spettroscopia Infrarossa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28600" y="908720"/>
            <a:ext cx="868680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misura delle frequenze della radiazione elettromagnetica assorbita o emessa da una sostanza.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correlare le caratteristiche dell’assorbimento o dell’emissione con la </a:t>
            </a:r>
            <a:r>
              <a:rPr lang="it-IT" altLang="en-US" sz="2100" dirty="0">
                <a:solidFill>
                  <a:srgbClr val="FF0000"/>
                </a:solidFill>
              </a:rPr>
              <a:t>struttura molecolare </a:t>
            </a:r>
            <a:r>
              <a:rPr lang="it-IT" altLang="en-US" sz="2100" dirty="0"/>
              <a:t>della sostanza.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F455E-BAAF-7A47-A857-0DF98640F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5588"/>
            <a:ext cx="3255173" cy="255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D9C963-38D7-B744-8A3C-D257FBFB2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77" y="2563548"/>
            <a:ext cx="5720101" cy="151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908EE-F656-3940-BDDB-7FF730943EA8}"/>
              </a:ext>
            </a:extLst>
          </p:cNvPr>
          <p:cNvSpPr txBox="1"/>
          <p:nvPr/>
        </p:nvSpPr>
        <p:spPr>
          <a:xfrm>
            <a:off x="3362677" y="4334200"/>
            <a:ext cx="5364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Trasmittanza</a:t>
            </a:r>
            <a:r>
              <a:rPr lang="en-US" sz="2000" b="1" dirty="0"/>
              <a:t> (T): </a:t>
            </a:r>
            <a:r>
              <a:rPr lang="en-US" sz="2000" b="1" dirty="0" err="1"/>
              <a:t>rapporto</a:t>
            </a:r>
            <a:r>
              <a:rPr lang="en-US" sz="2000" b="1" dirty="0"/>
              <a:t> </a:t>
            </a:r>
            <a:r>
              <a:rPr lang="en-US" sz="2000" b="1" dirty="0" err="1"/>
              <a:t>tra</a:t>
            </a:r>
            <a:r>
              <a:rPr lang="en-US" sz="2000" b="1" dirty="0"/>
              <a:t> </a:t>
            </a:r>
            <a:r>
              <a:rPr lang="en-US" sz="2000" b="1" dirty="0" err="1"/>
              <a:t>potenza</a:t>
            </a:r>
            <a:r>
              <a:rPr lang="en-US" sz="2000" b="1" dirty="0"/>
              <a:t> </a:t>
            </a:r>
            <a:r>
              <a:rPr lang="en-US" sz="2000" b="1" dirty="0" err="1"/>
              <a:t>radiante</a:t>
            </a:r>
            <a:r>
              <a:rPr lang="en-US" sz="2000" b="1" dirty="0"/>
              <a:t> </a:t>
            </a:r>
            <a:r>
              <a:rPr lang="en-US" sz="2000" b="1" dirty="0" err="1"/>
              <a:t>trasmessa</a:t>
            </a:r>
            <a:r>
              <a:rPr lang="en-US" sz="2000" b="1" dirty="0"/>
              <a:t> da un </a:t>
            </a:r>
            <a:r>
              <a:rPr lang="en-US" sz="2000" b="1" dirty="0" err="1"/>
              <a:t>campione</a:t>
            </a:r>
            <a:r>
              <a:rPr lang="en-US" sz="2000" b="1" dirty="0"/>
              <a:t> e la </a:t>
            </a:r>
            <a:r>
              <a:rPr lang="en-US" sz="2000" b="1" dirty="0" err="1"/>
              <a:t>potenza</a:t>
            </a:r>
            <a:r>
              <a:rPr lang="en-US" sz="2000" b="1" dirty="0"/>
              <a:t> </a:t>
            </a:r>
            <a:r>
              <a:rPr lang="en-US" sz="2000" b="1" dirty="0" err="1"/>
              <a:t>radiante</a:t>
            </a:r>
            <a:r>
              <a:rPr lang="en-US" sz="2000" b="1" dirty="0"/>
              <a:t> </a:t>
            </a:r>
            <a:r>
              <a:rPr lang="en-US" sz="2000" b="1" dirty="0" err="1"/>
              <a:t>incidente</a:t>
            </a:r>
            <a:r>
              <a:rPr lang="en-US" sz="2000" b="1" dirty="0"/>
              <a:t> </a:t>
            </a:r>
            <a:r>
              <a:rPr lang="en-US" sz="2000" b="1" dirty="0" err="1"/>
              <a:t>sul</a:t>
            </a:r>
            <a:r>
              <a:rPr lang="en-US" sz="2000" b="1" dirty="0"/>
              <a:t> </a:t>
            </a:r>
            <a:r>
              <a:rPr lang="en-US" sz="2000" b="1" dirty="0" err="1"/>
              <a:t>campione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Assorbanza</a:t>
            </a:r>
            <a:r>
              <a:rPr lang="en-US" sz="2000" b="1" dirty="0"/>
              <a:t> (A): </a:t>
            </a:r>
            <a:r>
              <a:rPr lang="en-US" sz="2000" b="1" dirty="0" err="1"/>
              <a:t>logaritmo</a:t>
            </a:r>
            <a:r>
              <a:rPr lang="en-US" sz="2000" b="1" dirty="0"/>
              <a:t> in base 10 del </a:t>
            </a:r>
            <a:r>
              <a:rPr lang="en-US" sz="2000" b="1" dirty="0" err="1"/>
              <a:t>reciproco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trasmittanza</a:t>
            </a:r>
            <a:r>
              <a:rPr lang="en-US" sz="2000" b="1" dirty="0"/>
              <a:t> [log10(1/T)].</a:t>
            </a:r>
          </a:p>
        </p:txBody>
      </p:sp>
    </p:spTree>
    <p:extLst>
      <p:ext uri="{BB962C8B-B14F-4D97-AF65-F5344CB8AC3E}">
        <p14:creationId xmlns:p14="http://schemas.microsoft.com/office/powerpoint/2010/main" val="3505082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FAC3C46-FE3F-1846-BD70-808017B5D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Spettrometria di massa – Principi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81B5C-F441-5D41-91D8-943862A75591}"/>
              </a:ext>
            </a:extLst>
          </p:cNvPr>
          <p:cNvSpPr/>
          <p:nvPr/>
        </p:nvSpPr>
        <p:spPr>
          <a:xfrm>
            <a:off x="372970" y="908720"/>
            <a:ext cx="85420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L’esperimento di spettrometria di massa consiste dunque in 3 FASI: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  <a:latin typeface="+mj-lt"/>
              </a:rPr>
              <a:t>Ionizzazione</a:t>
            </a:r>
            <a:r>
              <a:rPr lang="it-IT" sz="2000" b="1" dirty="0">
                <a:latin typeface="+mj-lt"/>
              </a:rPr>
              <a:t> di molecole in fase gassosa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  <a:latin typeface="+mj-lt"/>
              </a:rPr>
              <a:t>Separazione</a:t>
            </a:r>
            <a:r>
              <a:rPr lang="it-IT" sz="2000" b="1" dirty="0">
                <a:latin typeface="+mj-lt"/>
              </a:rPr>
              <a:t> dei diversi ioni prodotti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  <a:latin typeface="+mj-lt"/>
              </a:rPr>
              <a:t>Rivelazione</a:t>
            </a:r>
            <a:r>
              <a:rPr lang="it-IT" sz="2000" b="1" dirty="0">
                <a:latin typeface="+mj-lt"/>
              </a:rPr>
              <a:t> degli ioni prodotti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VANTAGGI: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Questa tecnica consente di misurare le masse molecolari e di ottenere dei profili di frammentazione che sono specifici per ciascun composto, di cui costituiscono quindi un’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impronta digitale</a:t>
            </a:r>
            <a:r>
              <a:rPr lang="it-IT" sz="2000" b="1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Si può così individuare la formula di struttura di composti sconosciuti, anche avendone a disposizione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piccole quantità</a:t>
            </a:r>
            <a:r>
              <a:rPr lang="it-IT" sz="2000" b="1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sz="2000" b="1" dirty="0">
              <a:effectLst/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Esistono numerosi metodi di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ionizzazione</a:t>
            </a:r>
            <a:r>
              <a:rPr lang="it-IT" sz="2000" b="1" dirty="0">
                <a:latin typeface="+mj-lt"/>
              </a:rPr>
              <a:t>, ed includono l’impatto elettronico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EI</a:t>
            </a:r>
            <a:r>
              <a:rPr lang="it-IT" sz="2000" b="1" dirty="0">
                <a:latin typeface="+mj-lt"/>
              </a:rPr>
              <a:t>), il bombardamento atomico veloce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FAB</a:t>
            </a:r>
            <a:r>
              <a:rPr lang="it-IT" sz="2000" b="1" dirty="0">
                <a:latin typeface="+mj-lt"/>
              </a:rPr>
              <a:t>), la ionizzazione chimica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CI</a:t>
            </a:r>
            <a:r>
              <a:rPr lang="it-IT" sz="2000" b="1" dirty="0">
                <a:latin typeface="+mj-lt"/>
              </a:rPr>
              <a:t>), il desorbimento a laser a matrice assistita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MALDI</a:t>
            </a:r>
            <a:r>
              <a:rPr lang="it-IT" sz="2000" b="1" dirty="0">
                <a:latin typeface="+mj-lt"/>
              </a:rPr>
              <a:t>) e la ionizzazione di tipo </a:t>
            </a:r>
            <a:r>
              <a:rPr lang="it-IT" sz="2000" b="1" dirty="0" err="1">
                <a:latin typeface="+mj-lt"/>
              </a:rPr>
              <a:t>elettrospray</a:t>
            </a:r>
            <a:r>
              <a:rPr lang="it-IT" sz="2000" b="1" dirty="0">
                <a:latin typeface="+mj-lt"/>
              </a:rPr>
              <a:t> (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ESI</a:t>
            </a:r>
            <a:r>
              <a:rPr lang="it-IT" sz="2000" b="1" dirty="0">
                <a:latin typeface="+mj-lt"/>
              </a:rPr>
              <a:t>).</a:t>
            </a:r>
            <a:endParaRPr lang="it-IT" sz="2000" b="1" dirty="0">
              <a:effectLst/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sz="2000" b="1" dirty="0">
              <a:latin typeface="+mj-lt"/>
            </a:endParaRPr>
          </a:p>
          <a:p>
            <a:pPr lvl="1" algn="just"/>
            <a:endParaRPr lang="it-IT" sz="20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983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FAC3C46-FE3F-1846-BD70-808017B5D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Spettrometria di massa – Ionizzazione EI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81B5C-F441-5D41-91D8-943862A75591}"/>
              </a:ext>
            </a:extLst>
          </p:cNvPr>
          <p:cNvSpPr/>
          <p:nvPr/>
        </p:nvSpPr>
        <p:spPr>
          <a:xfrm>
            <a:off x="372970" y="908720"/>
            <a:ext cx="85420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La ionizzazione per impatto elettronico è la tecnica più comune.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Un filamento di tungsteno incandescente emette un fascio di elettroni.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Elettroni vengono a contatto con la sfera elettronica di una molecola </a:t>
            </a:r>
            <a:r>
              <a:rPr lang="it-IT" sz="2000" b="1" dirty="0">
                <a:latin typeface="+mj-lt"/>
                <a:sym typeface="Wingdings" pitchFamily="2" charset="2"/>
              </a:rPr>
              <a:t></a:t>
            </a:r>
            <a:r>
              <a:rPr lang="it-IT" sz="2000" b="1" dirty="0">
                <a:latin typeface="+mj-lt"/>
              </a:rPr>
              <a:t> trasferiscono energia</a:t>
            </a:r>
            <a:r>
              <a:rPr lang="it-IT" sz="2000" b="1" dirty="0">
                <a:latin typeface="+mj-lt"/>
                <a:sym typeface="Wingdings" pitchFamily="2" charset="2"/>
              </a:rPr>
              <a:t> </a:t>
            </a:r>
            <a:r>
              <a:rPr lang="it-IT" sz="2000" b="1" dirty="0">
                <a:latin typeface="+mj-lt"/>
              </a:rPr>
              <a:t>espulsione di un elettrone </a:t>
            </a:r>
            <a:r>
              <a:rPr lang="it-IT" sz="2000" b="1" dirty="0">
                <a:latin typeface="+mj-lt"/>
                <a:sym typeface="Wingdings" pitchFamily="2" charset="2"/>
              </a:rPr>
              <a:t> </a:t>
            </a:r>
            <a:r>
              <a:rPr lang="it-IT" sz="2000" b="1" dirty="0" err="1">
                <a:solidFill>
                  <a:srgbClr val="FF0000"/>
                </a:solidFill>
                <a:latin typeface="+mj-lt"/>
              </a:rPr>
              <a:t>radicalcatione</a:t>
            </a:r>
            <a:r>
              <a:rPr lang="it-IT" sz="2000" b="1" dirty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 err="1">
                <a:latin typeface="+mj-lt"/>
              </a:rPr>
              <a:t>Radicalcationi</a:t>
            </a:r>
            <a:r>
              <a:rPr lang="it-IT" sz="2000" b="1" dirty="0">
                <a:latin typeface="+mj-lt"/>
              </a:rPr>
              <a:t> subiscono un’accelerazione proporzionale al potenziale e vengono espulsi, attraverso una fenditura di uscita.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26A8C-42C1-5147-A621-6B781192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96952"/>
            <a:ext cx="2697950" cy="18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8FCB43-C7D6-5D4A-8FDF-78CE0A1AC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12" y="3540989"/>
            <a:ext cx="6286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9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DCC060-89F4-CE44-A406-5EF79E4F6B5B}"/>
              </a:ext>
            </a:extLst>
          </p:cNvPr>
          <p:cNvSpPr/>
          <p:nvPr/>
        </p:nvSpPr>
        <p:spPr>
          <a:xfrm>
            <a:off x="179512" y="692696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Lo </a:t>
            </a:r>
            <a:r>
              <a:rPr lang="en-US" sz="2000" b="1" dirty="0" err="1">
                <a:latin typeface="+mj-lt"/>
              </a:rPr>
              <a:t>spettro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massa</a:t>
            </a:r>
            <a:r>
              <a:rPr lang="en-US" sz="2000" b="1" dirty="0">
                <a:latin typeface="+mj-lt"/>
              </a:rPr>
              <a:t> di un </a:t>
            </a:r>
            <a:r>
              <a:rPr lang="en-US" sz="2000" b="1" dirty="0" err="1">
                <a:latin typeface="+mj-lt"/>
              </a:rPr>
              <a:t>composto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è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tipicamente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costituito</a:t>
            </a:r>
            <a:r>
              <a:rPr lang="en-US" sz="2000" b="1" dirty="0">
                <a:latin typeface="+mj-lt"/>
              </a:rPr>
              <a:t> da un </a:t>
            </a:r>
            <a:r>
              <a:rPr lang="en-US" sz="2000" b="1" dirty="0" err="1">
                <a:latin typeface="+mj-lt"/>
              </a:rPr>
              <a:t>picco</a:t>
            </a:r>
            <a:r>
              <a:rPr lang="en-US" sz="2000" b="1" dirty="0">
                <a:latin typeface="+mj-lt"/>
              </a:rPr>
              <a:t> per lo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ione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molecolare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e da </a:t>
            </a:r>
            <a:r>
              <a:rPr lang="en-US" sz="2000" b="1" dirty="0" err="1">
                <a:latin typeface="+mj-lt"/>
              </a:rPr>
              <a:t>una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serie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picchi</a:t>
            </a:r>
            <a:r>
              <a:rPr lang="en-US" sz="2000" b="1" dirty="0">
                <a:latin typeface="+mj-lt"/>
              </a:rPr>
              <a:t> per </a:t>
            </a:r>
            <a:r>
              <a:rPr lang="en-US" sz="2000" b="1" dirty="0" err="1">
                <a:latin typeface="+mj-lt"/>
              </a:rPr>
              <a:t>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ioni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di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frammentazione</a:t>
            </a:r>
            <a:r>
              <a:rPr lang="en-US" sz="2000" b="1" dirty="0">
                <a:latin typeface="+mj-lt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Il </a:t>
            </a:r>
            <a:r>
              <a:rPr lang="en-US" sz="2000" b="1" dirty="0" err="1">
                <a:latin typeface="+mj-lt"/>
              </a:rPr>
              <a:t>profilo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frammentazione</a:t>
            </a:r>
            <a:r>
              <a:rPr lang="en-US" sz="2000" b="1" dirty="0">
                <a:latin typeface="+mj-lt"/>
              </a:rPr>
              <a:t> e </a:t>
            </a:r>
            <a:r>
              <a:rPr lang="en-US" sz="2000" b="1" dirty="0" err="1">
                <a:latin typeface="+mj-lt"/>
              </a:rPr>
              <a:t>l’abbondanza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relativa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ioni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sono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unici</a:t>
            </a:r>
            <a:r>
              <a:rPr lang="en-US" sz="2000" b="1" dirty="0">
                <a:latin typeface="+mj-lt"/>
              </a:rPr>
              <a:t> per </a:t>
            </a:r>
            <a:r>
              <a:rPr lang="en-US" sz="2000" b="1" dirty="0" err="1">
                <a:latin typeface="+mj-lt"/>
              </a:rPr>
              <a:t>ciascun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composto</a:t>
            </a:r>
            <a:r>
              <a:rPr lang="en-US" sz="2000" b="1" dirty="0">
                <a:latin typeface="+mj-lt"/>
              </a:rPr>
              <a:t> e </a:t>
            </a:r>
            <a:r>
              <a:rPr lang="en-US" sz="2000" b="1" dirty="0" err="1">
                <a:latin typeface="+mj-lt"/>
              </a:rPr>
              <a:t>caratteristici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quel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composto</a:t>
            </a:r>
            <a:r>
              <a:rPr lang="en-US" sz="2000" b="1" dirty="0">
                <a:latin typeface="+mj-lt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j-lt"/>
              </a:rPr>
              <a:t>Molti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profili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frammentazione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vengono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osservati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possono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essere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compresi</a:t>
            </a:r>
            <a:r>
              <a:rPr lang="en-US" sz="2000" b="1" dirty="0">
                <a:latin typeface="+mj-lt"/>
              </a:rPr>
              <a:t> in termini di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stabilità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relativa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carbocationi</a:t>
            </a:r>
            <a:r>
              <a:rPr lang="en-US" sz="2000" b="1" dirty="0">
                <a:latin typeface="+mj-lt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Dove </a:t>
            </a:r>
            <a:r>
              <a:rPr lang="en-US" sz="2000" b="1" dirty="0" err="1">
                <a:latin typeface="+mj-lt"/>
              </a:rPr>
              <a:t>sono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possibili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modi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alternativi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frammentazione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il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carbocatione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più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stabile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tende</a:t>
            </a:r>
            <a:r>
              <a:rPr lang="en-US" sz="2000" b="1" dirty="0">
                <a:latin typeface="+mj-lt"/>
              </a:rPr>
              <a:t> a </a:t>
            </a:r>
            <a:r>
              <a:rPr lang="en-US" sz="2000" b="1" dirty="0" err="1">
                <a:latin typeface="+mj-lt"/>
              </a:rPr>
              <a:t>formarsi</a:t>
            </a:r>
            <a:r>
              <a:rPr lang="en-US" sz="2000" b="1" dirty="0">
                <a:latin typeface="+mj-lt"/>
              </a:rPr>
              <a:t> in </a:t>
            </a:r>
            <a:r>
              <a:rPr lang="en-US" sz="2000" b="1" dirty="0" err="1">
                <a:latin typeface="+mj-lt"/>
              </a:rPr>
              <a:t>luogo</a:t>
            </a:r>
            <a:r>
              <a:rPr lang="en-US" sz="2000" b="1" dirty="0">
                <a:latin typeface="+mj-lt"/>
              </a:rPr>
              <a:t> del </a:t>
            </a:r>
            <a:r>
              <a:rPr lang="en-US" sz="2000" b="1" dirty="0" err="1">
                <a:latin typeface="+mj-lt"/>
              </a:rPr>
              <a:t>radicale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più</a:t>
            </a:r>
            <a:r>
              <a:rPr lang="en-US" sz="2000" b="1" dirty="0">
                <a:latin typeface="+mj-lt"/>
              </a:rPr>
              <a:t> stabile. </a:t>
            </a:r>
            <a:endParaRPr lang="en-US" sz="2000" b="1" dirty="0">
              <a:effectLst/>
              <a:latin typeface="+mj-lt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D2F208C-426A-F44F-883E-5DE9D7FD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Spettrometria di massa – Spettro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2C9EC-90CD-804C-B348-859CF492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686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09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DCC060-89F4-CE44-A406-5EF79E4F6B5B}"/>
              </a:ext>
            </a:extLst>
          </p:cNvPr>
          <p:cNvSpPr/>
          <p:nvPr/>
        </p:nvSpPr>
        <p:spPr>
          <a:xfrm>
            <a:off x="179512" y="692696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Lo </a:t>
            </a:r>
            <a:r>
              <a:rPr lang="en-US" sz="2000" b="1" dirty="0" err="1">
                <a:latin typeface="+mj-lt"/>
              </a:rPr>
              <a:t>spettro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massa</a:t>
            </a:r>
            <a:r>
              <a:rPr lang="en-US" sz="2000" b="1" dirty="0">
                <a:latin typeface="+mj-lt"/>
              </a:rPr>
              <a:t> di un </a:t>
            </a:r>
            <a:r>
              <a:rPr lang="en-US" sz="2000" b="1" dirty="0" err="1">
                <a:latin typeface="+mj-lt"/>
              </a:rPr>
              <a:t>composto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è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tipicamente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costituito</a:t>
            </a:r>
            <a:r>
              <a:rPr lang="en-US" sz="2000" b="1" dirty="0">
                <a:latin typeface="+mj-lt"/>
              </a:rPr>
              <a:t> da un </a:t>
            </a:r>
            <a:r>
              <a:rPr lang="en-US" sz="2000" b="1" dirty="0" err="1">
                <a:latin typeface="+mj-lt"/>
              </a:rPr>
              <a:t>picco</a:t>
            </a:r>
            <a:r>
              <a:rPr lang="en-US" sz="2000" b="1" dirty="0">
                <a:latin typeface="+mj-lt"/>
              </a:rPr>
              <a:t> per lo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ione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molecolare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e da </a:t>
            </a:r>
            <a:r>
              <a:rPr lang="en-US" sz="2000" b="1" dirty="0" err="1">
                <a:latin typeface="+mj-lt"/>
              </a:rPr>
              <a:t>una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serie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picchi</a:t>
            </a:r>
            <a:r>
              <a:rPr lang="en-US" sz="2000" b="1" dirty="0">
                <a:latin typeface="+mj-lt"/>
              </a:rPr>
              <a:t> per </a:t>
            </a:r>
            <a:r>
              <a:rPr lang="en-US" sz="2000" b="1" dirty="0" err="1">
                <a:latin typeface="+mj-lt"/>
              </a:rPr>
              <a:t>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ioni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di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frammentazione</a:t>
            </a:r>
            <a:r>
              <a:rPr lang="en-US" sz="2000" b="1" dirty="0">
                <a:latin typeface="+mj-lt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Il </a:t>
            </a:r>
            <a:r>
              <a:rPr lang="en-US" sz="2000" b="1" dirty="0" err="1">
                <a:latin typeface="+mj-lt"/>
              </a:rPr>
              <a:t>profilo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frammentazione</a:t>
            </a:r>
            <a:r>
              <a:rPr lang="en-US" sz="2000" b="1" dirty="0">
                <a:latin typeface="+mj-lt"/>
              </a:rPr>
              <a:t> e </a:t>
            </a:r>
            <a:r>
              <a:rPr lang="en-US" sz="2000" b="1" dirty="0" err="1">
                <a:latin typeface="+mj-lt"/>
              </a:rPr>
              <a:t>l’abbondanza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relativa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degli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ioni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sono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unici</a:t>
            </a:r>
            <a:r>
              <a:rPr lang="en-US" sz="2000" b="1" dirty="0">
                <a:latin typeface="+mj-lt"/>
              </a:rPr>
              <a:t> per </a:t>
            </a:r>
            <a:r>
              <a:rPr lang="en-US" sz="2000" b="1" dirty="0" err="1">
                <a:latin typeface="+mj-lt"/>
              </a:rPr>
              <a:t>ciascun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composto</a:t>
            </a:r>
            <a:r>
              <a:rPr lang="en-US" sz="2000" b="1" dirty="0">
                <a:latin typeface="+mj-lt"/>
              </a:rPr>
              <a:t> e </a:t>
            </a:r>
            <a:r>
              <a:rPr lang="en-US" sz="2000" b="1" dirty="0" err="1">
                <a:latin typeface="+mj-lt"/>
              </a:rPr>
              <a:t>caratteristici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quel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composto</a:t>
            </a:r>
            <a:r>
              <a:rPr lang="en-US" sz="2000" b="1" dirty="0">
                <a:latin typeface="+mj-lt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j-lt"/>
              </a:rPr>
              <a:t>Molti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profili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frammentazione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vengono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osservati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possono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essere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compresi</a:t>
            </a:r>
            <a:r>
              <a:rPr lang="en-US" sz="2000" b="1" dirty="0">
                <a:latin typeface="+mj-lt"/>
              </a:rPr>
              <a:t> in termini di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stabilità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relativa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carbocationi</a:t>
            </a:r>
            <a:r>
              <a:rPr lang="en-US" sz="2000" b="1" dirty="0">
                <a:latin typeface="+mj-lt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Dove </a:t>
            </a:r>
            <a:r>
              <a:rPr lang="en-US" sz="2000" b="1" dirty="0" err="1">
                <a:latin typeface="+mj-lt"/>
              </a:rPr>
              <a:t>sono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possibili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modi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alternativi</a:t>
            </a:r>
            <a:r>
              <a:rPr lang="en-US" sz="2000" b="1" dirty="0">
                <a:latin typeface="+mj-lt"/>
              </a:rPr>
              <a:t> di </a:t>
            </a:r>
            <a:r>
              <a:rPr lang="en-US" sz="2000" b="1" dirty="0" err="1">
                <a:latin typeface="+mj-lt"/>
              </a:rPr>
              <a:t>frammentazione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il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carbocatione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più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stabile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tende</a:t>
            </a:r>
            <a:r>
              <a:rPr lang="en-US" sz="2000" b="1" dirty="0">
                <a:latin typeface="+mj-lt"/>
              </a:rPr>
              <a:t> a </a:t>
            </a:r>
            <a:r>
              <a:rPr lang="en-US" sz="2000" b="1" dirty="0" err="1">
                <a:latin typeface="+mj-lt"/>
              </a:rPr>
              <a:t>formarsi</a:t>
            </a:r>
            <a:r>
              <a:rPr lang="en-US" sz="2000" b="1" dirty="0">
                <a:latin typeface="+mj-lt"/>
              </a:rPr>
              <a:t> in </a:t>
            </a:r>
            <a:r>
              <a:rPr lang="en-US" sz="2000" b="1" dirty="0" err="1">
                <a:latin typeface="+mj-lt"/>
              </a:rPr>
              <a:t>luogo</a:t>
            </a:r>
            <a:r>
              <a:rPr lang="en-US" sz="2000" b="1" dirty="0">
                <a:latin typeface="+mj-lt"/>
              </a:rPr>
              <a:t> del </a:t>
            </a:r>
            <a:r>
              <a:rPr lang="en-US" sz="2000" b="1" dirty="0" err="1">
                <a:latin typeface="+mj-lt"/>
              </a:rPr>
              <a:t>radicale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più</a:t>
            </a:r>
            <a:r>
              <a:rPr lang="en-US" sz="2000" b="1" dirty="0">
                <a:latin typeface="+mj-lt"/>
              </a:rPr>
              <a:t> stabile. </a:t>
            </a:r>
            <a:endParaRPr lang="en-US" sz="2000" b="1" dirty="0">
              <a:effectLst/>
              <a:latin typeface="+mj-lt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D2F208C-426A-F44F-883E-5DE9D7FD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Spettrometria di massa – Spettro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2C9EC-90CD-804C-B348-859CF492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1" y="3429000"/>
            <a:ext cx="7530238" cy="2628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94FDF3-2832-5B41-8958-5A94899F0F52}"/>
              </a:ext>
            </a:extLst>
          </p:cNvPr>
          <p:cNvSpPr/>
          <p:nvPr/>
        </p:nvSpPr>
        <p:spPr>
          <a:xfrm>
            <a:off x="3843400" y="6057900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Dopamina</a:t>
            </a:r>
            <a:endParaRPr lang="en-US" sz="2000" b="1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542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E31315-B7A5-CB49-8627-A124A3435E64}"/>
              </a:ext>
            </a:extLst>
          </p:cNvPr>
          <p:cNvSpPr/>
          <p:nvPr/>
        </p:nvSpPr>
        <p:spPr>
          <a:xfrm>
            <a:off x="72008" y="764704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importante anche per altre applicazioni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pratiche</a:t>
            </a:r>
            <a:r>
              <a:rPr lang="it-IT" sz="2000" b="1" dirty="0"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Tecnica molto sensibile (tracce molecolari) + poco costosa.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Alcuni strumenti usati per esaminare i bagagli negli aeroporti usano la spettrometria di massa per identificare tracce di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esplosivi</a:t>
            </a:r>
            <a:r>
              <a:rPr lang="it-IT" sz="2000" b="1" dirty="0">
                <a:latin typeface="+mj-lt"/>
              </a:rPr>
              <a:t> conosciuti.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 test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anti-doping</a:t>
            </a:r>
            <a:r>
              <a:rPr lang="it-IT" sz="2000" b="1" dirty="0">
                <a:latin typeface="+mj-lt"/>
              </a:rPr>
              <a:t> per gli atleti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moderna scienza forense </a:t>
            </a:r>
            <a:r>
              <a:rPr lang="it-IT" sz="2000" b="1" dirty="0">
                <a:latin typeface="+mj-lt"/>
                <a:sym typeface="Wingdings" pitchFamily="2" charset="2"/>
              </a:rPr>
              <a:t> </a:t>
            </a:r>
            <a:r>
              <a:rPr lang="it-IT" sz="2000" b="1" dirty="0">
                <a:latin typeface="+mj-lt"/>
              </a:rPr>
              <a:t>per identificare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tracce</a:t>
            </a:r>
            <a:r>
              <a:rPr lang="it-IT" sz="2000" b="1" dirty="0">
                <a:latin typeface="+mj-lt"/>
              </a:rPr>
              <a:t> di farmaci o droghe illecite in campioni di sangue.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Riconoscimento di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proteine/DNA</a:t>
            </a:r>
            <a:r>
              <a:rPr lang="it-IT" sz="2000" b="1" dirty="0">
                <a:latin typeface="+mj-lt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E52D8A2-B998-514D-AB60-970453BC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Spettrometria di massa – Applicazioni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7B42A-FE0D-8441-A45C-AA0419E5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29000"/>
            <a:ext cx="3492500" cy="232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3D99A-DE65-E74E-B776-D3685DA66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83" y="4437112"/>
            <a:ext cx="3492500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6F718-D591-B742-A63B-E90BFEC42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70289">
            <a:off x="4298710" y="3348436"/>
            <a:ext cx="3175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2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E31315-B7A5-CB49-8627-A124A3435E64}"/>
              </a:ext>
            </a:extLst>
          </p:cNvPr>
          <p:cNvSpPr/>
          <p:nvPr/>
        </p:nvSpPr>
        <p:spPr>
          <a:xfrm>
            <a:off x="72008" y="764704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importante anche per altre applicazioni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pratiche</a:t>
            </a:r>
            <a:r>
              <a:rPr lang="it-IT" sz="2000" b="1" dirty="0"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Tecnica molto sensibile (tracce molecolari) + poco costosa.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Alcuni strumenti usati per esaminare i bagagli negli aeroporti usano la spettrometria di massa per identificare tracce di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esplosivi</a:t>
            </a:r>
            <a:r>
              <a:rPr lang="it-IT" sz="2000" b="1" dirty="0">
                <a:latin typeface="+mj-lt"/>
              </a:rPr>
              <a:t> conosciuti.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i test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anti-doping</a:t>
            </a:r>
            <a:r>
              <a:rPr lang="it-IT" sz="2000" b="1" dirty="0">
                <a:latin typeface="+mj-lt"/>
              </a:rPr>
              <a:t> per gli atleti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moderna scienza forense </a:t>
            </a:r>
            <a:r>
              <a:rPr lang="it-IT" sz="2000" b="1" dirty="0">
                <a:latin typeface="+mj-lt"/>
                <a:sym typeface="Wingdings" pitchFamily="2" charset="2"/>
              </a:rPr>
              <a:t> </a:t>
            </a:r>
            <a:r>
              <a:rPr lang="it-IT" sz="2000" b="1" dirty="0">
                <a:latin typeface="+mj-lt"/>
              </a:rPr>
              <a:t>per identificare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tracce</a:t>
            </a:r>
            <a:r>
              <a:rPr lang="it-IT" sz="2000" b="1" dirty="0">
                <a:latin typeface="+mj-lt"/>
              </a:rPr>
              <a:t> di farmaci o droghe illecite in campioni di sangue.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latin typeface="+mj-lt"/>
              </a:rPr>
              <a:t>Riconoscimento di </a:t>
            </a:r>
            <a:r>
              <a:rPr lang="it-IT" sz="2000" b="1" dirty="0">
                <a:solidFill>
                  <a:srgbClr val="FF0000"/>
                </a:solidFill>
                <a:latin typeface="+mj-lt"/>
              </a:rPr>
              <a:t>proteine/DNA</a:t>
            </a:r>
            <a:r>
              <a:rPr lang="it-IT" sz="2000" b="1" dirty="0">
                <a:latin typeface="+mj-lt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E52D8A2-B998-514D-AB60-970453BC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0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Spettrometria di massa – Applicazioni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73017-D50F-8B42-BD42-BB9FA196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094"/>
            <a:ext cx="4514825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C470B-CEFB-194B-8283-197F1A67A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520094"/>
            <a:ext cx="3073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IR – Spettroscopia Infrarossa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28600" y="908720"/>
            <a:ext cx="8686800" cy="287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Studia l’assorbimento delle radiazioni elettromagnetiche da parte delle molecole </a:t>
            </a:r>
            <a:r>
              <a:rPr lang="it-IT" altLang="en-US" sz="2100" dirty="0">
                <a:sym typeface="Wingdings" pitchFamily="2" charset="2"/>
              </a:rPr>
              <a:t> IR è una spettroscopia </a:t>
            </a:r>
            <a:r>
              <a:rPr lang="it-IT" altLang="en-US" sz="2100" dirty="0">
                <a:solidFill>
                  <a:srgbClr val="FF0000"/>
                </a:solidFill>
                <a:sym typeface="Wingdings" pitchFamily="2" charset="2"/>
              </a:rPr>
              <a:t>vibrazionale</a:t>
            </a:r>
            <a:r>
              <a:rPr lang="it-IT" altLang="en-US" sz="2100" dirty="0"/>
              <a:t>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L’assorbimento di energia provoca </a:t>
            </a:r>
            <a:r>
              <a:rPr lang="it-IT" altLang="en-US" sz="2100" dirty="0">
                <a:solidFill>
                  <a:srgbClr val="FF0000"/>
                </a:solidFill>
              </a:rPr>
              <a:t>vibrazioni</a:t>
            </a:r>
            <a:r>
              <a:rPr lang="it-IT" altLang="en-US" sz="2100" dirty="0"/>
              <a:t> delle molecole (allungamento e accorciamento di legami, variazione degli angoli di legame, rotazioni degli atomi).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Le energie coinvolte sono di circa </a:t>
            </a:r>
            <a:r>
              <a:rPr lang="it-IT" altLang="en-US" sz="2100" dirty="0">
                <a:solidFill>
                  <a:srgbClr val="FF0000"/>
                </a:solidFill>
              </a:rPr>
              <a:t>2-10</a:t>
            </a:r>
            <a:r>
              <a:rPr lang="it-IT" altLang="en-US" sz="2100" dirty="0"/>
              <a:t> kcal/mole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Il numero d’onda (</a:t>
            </a:r>
            <a:r>
              <a:rPr lang="it-IT" altLang="en-US" sz="2100" dirty="0" err="1">
                <a:latin typeface="Symbol" pitchFamily="2" charset="2"/>
              </a:rPr>
              <a:t>n</a:t>
            </a:r>
            <a:r>
              <a:rPr lang="it-IT" altLang="en-US" sz="2100" baseline="30000" dirty="0"/>
              <a:t>(*)</a:t>
            </a:r>
            <a:r>
              <a:rPr lang="it-IT" altLang="en-US" sz="2100" dirty="0"/>
              <a:t>) caratteristico dello spettro IR: </a:t>
            </a:r>
            <a:r>
              <a:rPr lang="it-IT" altLang="en-US" sz="2100" dirty="0">
                <a:solidFill>
                  <a:srgbClr val="FF0000"/>
                </a:solidFill>
              </a:rPr>
              <a:t>400-4000 cm</a:t>
            </a:r>
            <a:r>
              <a:rPr lang="it-IT" altLang="en-US" sz="2100" baseline="30000" dirty="0">
                <a:solidFill>
                  <a:srgbClr val="FF0000"/>
                </a:solidFill>
              </a:rPr>
              <a:t>-1</a:t>
            </a:r>
            <a:r>
              <a:rPr lang="it-IT" altLang="en-US" sz="21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908EE-F656-3940-BDDB-7FF730943EA8}"/>
              </a:ext>
            </a:extLst>
          </p:cNvPr>
          <p:cNvSpPr txBox="1"/>
          <p:nvPr/>
        </p:nvSpPr>
        <p:spPr>
          <a:xfrm>
            <a:off x="4227292" y="3645024"/>
            <a:ext cx="4860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VIBRAZIONI MOLECOLARI:</a:t>
            </a:r>
          </a:p>
          <a:p>
            <a:endParaRPr lang="en-US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Stretching (</a:t>
            </a:r>
            <a:r>
              <a:rPr lang="en-US" sz="2000" b="1" dirty="0" err="1">
                <a:solidFill>
                  <a:srgbClr val="FF0000"/>
                </a:solidFill>
              </a:rPr>
              <a:t>stiramento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/>
              <a:t>: </a:t>
            </a:r>
            <a:r>
              <a:rPr lang="en-US" sz="2000" b="1" dirty="0" err="1"/>
              <a:t>movimento</a:t>
            </a:r>
            <a:r>
              <a:rPr lang="en-US" sz="2000" b="1" dirty="0"/>
              <a:t> </a:t>
            </a:r>
            <a:r>
              <a:rPr lang="en-US" sz="2000" b="1" dirty="0" err="1"/>
              <a:t>ritmico</a:t>
            </a:r>
            <a:r>
              <a:rPr lang="en-US" sz="2000" b="1" dirty="0"/>
              <a:t> </a:t>
            </a:r>
            <a:r>
              <a:rPr lang="en-US" sz="2000" b="1" dirty="0" err="1"/>
              <a:t>lungo</a:t>
            </a:r>
            <a:r>
              <a:rPr lang="en-US" sz="2000" b="1" dirty="0"/>
              <a:t> </a:t>
            </a:r>
            <a:r>
              <a:rPr lang="en-US" sz="2000" b="1" dirty="0" err="1"/>
              <a:t>l’asse</a:t>
            </a:r>
            <a:r>
              <a:rPr lang="en-US" sz="2000" b="1" dirty="0"/>
              <a:t> di </a:t>
            </a:r>
            <a:r>
              <a:rPr lang="en-US" sz="2000" b="1" dirty="0" err="1"/>
              <a:t>legame</a:t>
            </a:r>
            <a:r>
              <a:rPr lang="en-US" sz="2000" b="1" dirty="0"/>
              <a:t> </a:t>
            </a:r>
            <a:r>
              <a:rPr lang="en-US" sz="2000" b="1" dirty="0" err="1"/>
              <a:t>che</a:t>
            </a:r>
            <a:r>
              <a:rPr lang="en-US" sz="2000" b="1" dirty="0"/>
              <a:t> </a:t>
            </a:r>
            <a:r>
              <a:rPr lang="en-US" sz="2000" b="1" dirty="0" err="1"/>
              <a:t>modifica</a:t>
            </a:r>
            <a:r>
              <a:rPr lang="en-US" sz="2000" b="1" dirty="0"/>
              <a:t> la </a:t>
            </a:r>
            <a:r>
              <a:rPr lang="en-US" sz="2000" b="1" dirty="0" err="1"/>
              <a:t>distanza</a:t>
            </a:r>
            <a:r>
              <a:rPr lang="en-US" sz="2000" b="1" dirty="0"/>
              <a:t> </a:t>
            </a:r>
            <a:r>
              <a:rPr lang="en-US" sz="2000" b="1" dirty="0" err="1"/>
              <a:t>interatomica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Bending (</a:t>
            </a:r>
            <a:r>
              <a:rPr lang="en-US" sz="2000" b="1" dirty="0" err="1">
                <a:solidFill>
                  <a:srgbClr val="FF0000"/>
                </a:solidFill>
              </a:rPr>
              <a:t>piegamento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/>
              <a:t>: </a:t>
            </a:r>
            <a:r>
              <a:rPr lang="en-US" sz="2000" b="1" dirty="0" err="1"/>
              <a:t>variazione</a:t>
            </a:r>
            <a:r>
              <a:rPr lang="en-US" sz="2000" b="1" dirty="0"/>
              <a:t> di un </a:t>
            </a:r>
            <a:r>
              <a:rPr lang="en-US" sz="2000" b="1" dirty="0" err="1"/>
              <a:t>angolo</a:t>
            </a:r>
            <a:r>
              <a:rPr lang="en-US" sz="2000" b="1" dirty="0"/>
              <a:t> di </a:t>
            </a:r>
            <a:r>
              <a:rPr lang="en-US" sz="2000" b="1" dirty="0" err="1"/>
              <a:t>legame</a:t>
            </a:r>
            <a:r>
              <a:rPr lang="en-US" sz="2000" b="1" dirty="0"/>
              <a:t> o un </a:t>
            </a:r>
            <a:r>
              <a:rPr lang="en-US" sz="2000" b="1" dirty="0" err="1"/>
              <a:t>movimento</a:t>
            </a:r>
            <a:r>
              <a:rPr lang="en-US" sz="2000" b="1" dirty="0"/>
              <a:t> di un </a:t>
            </a:r>
            <a:r>
              <a:rPr lang="en-US" sz="2000" b="1" dirty="0" err="1"/>
              <a:t>gruppo</a:t>
            </a:r>
            <a:r>
              <a:rPr lang="en-US" sz="2000" b="1" dirty="0"/>
              <a:t> di </a:t>
            </a:r>
            <a:r>
              <a:rPr lang="en-US" sz="2000" b="1" dirty="0" err="1"/>
              <a:t>atomi</a:t>
            </a:r>
            <a:r>
              <a:rPr lang="en-US" sz="2000" b="1" dirty="0"/>
              <a:t> </a:t>
            </a:r>
            <a:r>
              <a:rPr lang="en-US" sz="2000" b="1" dirty="0" err="1"/>
              <a:t>rispetto</a:t>
            </a:r>
            <a:r>
              <a:rPr lang="en-US" sz="2000" b="1" dirty="0"/>
              <a:t> al resto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molecola</a:t>
            </a:r>
            <a:r>
              <a:rPr lang="en-US" sz="2000" b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060C3-B41E-4C44-9EF0-6629EDF49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33056"/>
            <a:ext cx="396298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1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IR – Spettroscopia Infrarossa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28600" y="908720"/>
            <a:ext cx="868680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4538" indent="-7445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Una </a:t>
            </a:r>
            <a:r>
              <a:rPr lang="it-IT" altLang="en-US" sz="2100" dirty="0">
                <a:solidFill>
                  <a:srgbClr val="FF0000"/>
                </a:solidFill>
              </a:rPr>
              <a:t>tavola di correlazione </a:t>
            </a:r>
            <a:r>
              <a:rPr lang="it-IT" altLang="en-US" sz="2100" dirty="0"/>
              <a:t>è una lista di bande di assorbimento caratteristiche di ciascun gruppo funzionale.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L’intensità di una banda è definita forte (</a:t>
            </a:r>
            <a:r>
              <a:rPr lang="it-IT" altLang="en-US" sz="2100" dirty="0" err="1">
                <a:solidFill>
                  <a:srgbClr val="FF0000"/>
                </a:solidFill>
              </a:rPr>
              <a:t>s</a:t>
            </a:r>
            <a:r>
              <a:rPr lang="it-IT" altLang="en-US" sz="2100" dirty="0"/>
              <a:t>, strong), media (</a:t>
            </a:r>
            <a:r>
              <a:rPr lang="it-IT" altLang="en-US" sz="2100" dirty="0">
                <a:solidFill>
                  <a:srgbClr val="FF0000"/>
                </a:solidFill>
              </a:rPr>
              <a:t>m</a:t>
            </a:r>
            <a:r>
              <a:rPr lang="it-IT" altLang="en-US" sz="2100" dirty="0"/>
              <a:t>, medium) o debole (</a:t>
            </a:r>
            <a:r>
              <a:rPr lang="it-IT" altLang="en-US" sz="2100" dirty="0" err="1">
                <a:solidFill>
                  <a:srgbClr val="FF0000"/>
                </a:solidFill>
              </a:rPr>
              <a:t>w</a:t>
            </a:r>
            <a:r>
              <a:rPr lang="it-IT" altLang="en-US" sz="2100" dirty="0"/>
              <a:t>, </a:t>
            </a:r>
            <a:r>
              <a:rPr lang="it-IT" altLang="en-US" sz="2100" dirty="0" err="1"/>
              <a:t>weak</a:t>
            </a:r>
            <a:r>
              <a:rPr lang="it-IT" altLang="en-US" sz="2100" dirty="0"/>
              <a:t>).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Le vibrazioni di </a:t>
            </a:r>
            <a:r>
              <a:rPr lang="it-IT" altLang="en-US" sz="2100" dirty="0">
                <a:solidFill>
                  <a:srgbClr val="FF0000"/>
                </a:solidFill>
              </a:rPr>
              <a:t>bending</a:t>
            </a:r>
            <a:r>
              <a:rPr lang="it-IT" altLang="en-US" sz="2100" dirty="0"/>
              <a:t> e di </a:t>
            </a:r>
            <a:r>
              <a:rPr lang="it-IT" altLang="en-US" sz="2100" dirty="0">
                <a:solidFill>
                  <a:srgbClr val="FF0000"/>
                </a:solidFill>
              </a:rPr>
              <a:t>stretching</a:t>
            </a:r>
            <a:r>
              <a:rPr lang="it-IT" altLang="en-US" sz="2100" dirty="0"/>
              <a:t> caratteristiche della maggior parte dei gruppi funzionali sono comprese nell’intervallo </a:t>
            </a:r>
            <a:r>
              <a:rPr lang="it-IT" altLang="en-US" sz="2100" dirty="0">
                <a:solidFill>
                  <a:srgbClr val="FF0000"/>
                </a:solidFill>
              </a:rPr>
              <a:t>3500–1500</a:t>
            </a:r>
            <a:r>
              <a:rPr lang="it-IT" altLang="en-US" sz="2100" dirty="0"/>
              <a:t> cm</a:t>
            </a:r>
            <a:r>
              <a:rPr lang="it-IT" altLang="en-US" sz="2100" baseline="30000" dirty="0"/>
              <a:t>-1</a:t>
            </a:r>
            <a:r>
              <a:rPr lang="it-IT" altLang="en-US" sz="2100" dirty="0"/>
              <a:t>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en-US" sz="2100" dirty="0"/>
              <a:t>La regione compresa tra 1500 e 400 cm</a:t>
            </a:r>
            <a:r>
              <a:rPr lang="it-IT" altLang="en-US" sz="2100" baseline="30000" dirty="0"/>
              <a:t>-1</a:t>
            </a:r>
            <a:r>
              <a:rPr lang="it-IT" altLang="en-US" sz="2100" dirty="0"/>
              <a:t> è detta regione dell’</a:t>
            </a:r>
            <a:r>
              <a:rPr lang="it-IT" altLang="en-US" sz="2100" dirty="0">
                <a:solidFill>
                  <a:srgbClr val="FF0000"/>
                </a:solidFill>
              </a:rPr>
              <a:t>impronta digitale </a:t>
            </a:r>
            <a:r>
              <a:rPr lang="it-IT" altLang="en-US" sz="2100" dirty="0"/>
              <a:t>(utile per confronto con</a:t>
            </a:r>
            <a:r>
              <a:rPr lang="it-IT" altLang="en-US" sz="2100" dirty="0">
                <a:solidFill>
                  <a:srgbClr val="FF0000"/>
                </a:solidFill>
              </a:rPr>
              <a:t> standard</a:t>
            </a:r>
            <a:r>
              <a:rPr lang="it-IT" altLang="en-US" sz="2100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D1D82-5975-454A-A81A-4ABFC77E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92082"/>
            <a:ext cx="6150484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IR – Bande Caratteristiche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9EF42-5651-0B46-AA3D-090C98510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484"/>
            <a:ext cx="9144000" cy="2431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A57EF-48DB-C246-B2E2-033B37F5D71A}"/>
              </a:ext>
            </a:extLst>
          </p:cNvPr>
          <p:cNvSpPr txBox="1"/>
          <p:nvPr/>
        </p:nvSpPr>
        <p:spPr>
          <a:xfrm>
            <a:off x="251520" y="837002"/>
            <a:ext cx="323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Bande</a:t>
            </a:r>
            <a:r>
              <a:rPr lang="en-US" sz="2400" dirty="0"/>
              <a:t> di ”Stretching”:</a:t>
            </a:r>
          </a:p>
        </p:txBody>
      </p:sp>
    </p:spTree>
    <p:extLst>
      <p:ext uri="{BB962C8B-B14F-4D97-AF65-F5344CB8AC3E}">
        <p14:creationId xmlns:p14="http://schemas.microsoft.com/office/powerpoint/2010/main" val="265631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IR – Bande Caratteristiche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BA71A-772B-4046-ACE6-A04890A35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21" y="1772816"/>
            <a:ext cx="6346358" cy="45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F129C-37FE-E145-A3CC-393457E397DC}"/>
              </a:ext>
            </a:extLst>
          </p:cNvPr>
          <p:cNvSpPr txBox="1"/>
          <p:nvPr/>
        </p:nvSpPr>
        <p:spPr>
          <a:xfrm>
            <a:off x="251520" y="837002"/>
            <a:ext cx="687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IDROCARBURI : </a:t>
            </a:r>
            <a:r>
              <a:rPr lang="en-US" sz="2400" dirty="0" err="1"/>
              <a:t>alcani</a:t>
            </a:r>
            <a:r>
              <a:rPr lang="en-US" sz="2400" dirty="0"/>
              <a:t>, </a:t>
            </a:r>
            <a:r>
              <a:rPr lang="en-US" sz="2400" dirty="0" err="1"/>
              <a:t>alcheni</a:t>
            </a:r>
            <a:r>
              <a:rPr lang="en-US" sz="2400" dirty="0"/>
              <a:t>, </a:t>
            </a:r>
            <a:r>
              <a:rPr lang="en-US" sz="2400" dirty="0" err="1"/>
              <a:t>alchini</a:t>
            </a:r>
            <a:r>
              <a:rPr lang="en-US" sz="2400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 </a:t>
            </a:r>
            <a:r>
              <a:rPr lang="en-US" sz="2400" dirty="0" err="1"/>
              <a:t>aromatici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28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IR – Bande Caratteristiche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BA71A-772B-4046-ACE6-A04890A35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0"/>
          <a:stretch/>
        </p:blipFill>
        <p:spPr>
          <a:xfrm>
            <a:off x="1398821" y="2815497"/>
            <a:ext cx="6346358" cy="1227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F129C-37FE-E145-A3CC-393457E397DC}"/>
              </a:ext>
            </a:extLst>
          </p:cNvPr>
          <p:cNvSpPr txBox="1"/>
          <p:nvPr/>
        </p:nvSpPr>
        <p:spPr>
          <a:xfrm>
            <a:off x="251520" y="837002"/>
            <a:ext cx="720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“Stretching” </a:t>
            </a:r>
            <a:r>
              <a:rPr lang="en-US" sz="2400" dirty="0" err="1"/>
              <a:t>composti</a:t>
            </a:r>
            <a:r>
              <a:rPr lang="en-US" sz="2400" dirty="0"/>
              <a:t> con </a:t>
            </a:r>
            <a:r>
              <a:rPr lang="en-US" sz="2400" dirty="0" err="1"/>
              <a:t>atomi</a:t>
            </a:r>
            <a:r>
              <a:rPr lang="en-US" sz="2400" dirty="0"/>
              <a:t> di </a:t>
            </a:r>
            <a:r>
              <a:rPr lang="en-US" sz="2400" dirty="0" err="1"/>
              <a:t>Ossigeno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 pitchFamily="2" charset="2"/>
              </a:rPr>
              <a:t>alcoli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7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522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dirty="0">
                <a:solidFill>
                  <a:srgbClr val="FF0000"/>
                </a:solidFill>
              </a:rPr>
              <a:t>IR – Bande Caratteristiche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BA71A-772B-4046-ACE6-A04890A35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43" y="1527238"/>
            <a:ext cx="4321714" cy="4810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F129C-37FE-E145-A3CC-393457E397DC}"/>
              </a:ext>
            </a:extLst>
          </p:cNvPr>
          <p:cNvSpPr txBox="1"/>
          <p:nvPr/>
        </p:nvSpPr>
        <p:spPr>
          <a:xfrm>
            <a:off x="251520" y="837002"/>
            <a:ext cx="771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Gruppi</a:t>
            </a:r>
            <a:r>
              <a:rPr lang="en-US" sz="2400" dirty="0"/>
              <a:t> (C=O) : </a:t>
            </a:r>
            <a:r>
              <a:rPr lang="en-US" sz="2400" dirty="0" err="1"/>
              <a:t>chetoni</a:t>
            </a:r>
            <a:r>
              <a:rPr lang="en-US" sz="2400" dirty="0"/>
              <a:t>, </a:t>
            </a:r>
            <a:r>
              <a:rPr lang="en-US" sz="2400" dirty="0" err="1"/>
              <a:t>aldeidi</a:t>
            </a:r>
            <a:r>
              <a:rPr lang="en-US" sz="2400" dirty="0"/>
              <a:t>, </a:t>
            </a:r>
            <a:r>
              <a:rPr lang="en-US" sz="2400" dirty="0" err="1"/>
              <a:t>acidi</a:t>
            </a:r>
            <a:r>
              <a:rPr lang="en-US" sz="2400" dirty="0"/>
              <a:t> </a:t>
            </a:r>
            <a:r>
              <a:rPr lang="en-US" sz="2400" dirty="0" err="1"/>
              <a:t>carbossilici</a:t>
            </a:r>
            <a:r>
              <a:rPr lang="en-US" sz="2400" dirty="0"/>
              <a:t> e </a:t>
            </a:r>
            <a:r>
              <a:rPr lang="en-US" sz="2400" dirty="0" err="1"/>
              <a:t>derivati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072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2555</Words>
  <Application>Microsoft Macintosh PowerPoint</Application>
  <PresentationFormat>On-screen Show (4:3)</PresentationFormat>
  <Paragraphs>212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149</cp:revision>
  <dcterms:created xsi:type="dcterms:W3CDTF">2016-10-29T10:32:52Z</dcterms:created>
  <dcterms:modified xsi:type="dcterms:W3CDTF">2019-10-23T21:30:22Z</dcterms:modified>
</cp:coreProperties>
</file>