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F502C-4CA0-42F6-9BCA-5AC28663605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85BC-33A8-4034-87DB-277D67DD8D12}" type="datetime1">
              <a:rPr lang="it-IT" smtClean="0"/>
              <a:t>09/10/19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0679-9DAA-45FC-BE77-36A58B6B42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85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00205" y="2348880"/>
            <a:ext cx="4743606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SIMULAZIONE MOLECOLARE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0AA7-4C0A-441C-AF38-B1A02C3369CC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Legame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75438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 primi due, che rappresentano rispettivamente il contributo della lunghezza di legame e quello di oscillazione attorno all’angolo di legame 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Il terzo definisce la torsione di un legame chimico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17840"/>
              </p:ext>
            </p:extLst>
          </p:nvPr>
        </p:nvGraphicFramePr>
        <p:xfrm>
          <a:off x="1547813" y="1700808"/>
          <a:ext cx="59023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1666943" imgH="228600" progId="Equation.3">
                  <p:embed/>
                </p:oleObj>
              </mc:Choice>
              <mc:Fallback>
                <p:oleObj name="Equation" r:id="rId3" imgW="1666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808"/>
                        <a:ext cx="5902325" cy="8397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3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43200"/>
            <a:ext cx="7543800" cy="3709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Ebond</a:t>
            </a:r>
            <a:r>
              <a:rPr lang="it-IT" sz="2000" dirty="0"/>
              <a:t> è proporzionale alla distanza tra due atomi i e j qualunque </a:t>
            </a:r>
            <a:r>
              <a:rPr lang="it-IT" sz="2000" dirty="0" err="1"/>
              <a:t>purchè</a:t>
            </a:r>
            <a:r>
              <a:rPr lang="it-IT" sz="2000" dirty="0"/>
              <a:t> legati chimicamente tra loro.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sua forma analitica è del tipo armonico o di Hook (</a:t>
            </a:r>
            <a:r>
              <a:rPr lang="it-IT" sz="2000" dirty="0" err="1"/>
              <a:t>eq</a:t>
            </a:r>
            <a:r>
              <a:rPr lang="it-IT" sz="2000" dirty="0"/>
              <a:t>. della molla)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Esiste anche un’altra forma definita di Morse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differenza tra i due potenziali è legata al fatto che Morse permette di ottenere un valore di </a:t>
            </a:r>
            <a:r>
              <a:rPr lang="it-IT" sz="2000" dirty="0" err="1"/>
              <a:t>Ebond</a:t>
            </a:r>
            <a:r>
              <a:rPr lang="it-IT" sz="2000" dirty="0"/>
              <a:t> finito per </a:t>
            </a:r>
            <a:r>
              <a:rPr lang="it-IT" sz="2000" dirty="0" err="1"/>
              <a:t>rij</a:t>
            </a:r>
            <a:r>
              <a:rPr lang="it-IT" sz="2000" b="1" dirty="0"/>
              <a:t> </a:t>
            </a:r>
            <a:r>
              <a:rPr lang="it-IT" sz="2000" dirty="0">
                <a:sym typeface="Symbol" pitchFamily="18" charset="2"/>
              </a:rPr>
              <a:t></a:t>
            </a:r>
            <a:r>
              <a:rPr lang="it-IT" sz="2000" dirty="0"/>
              <a:t> ∞ e questo lo rende più adatto alla trattazione di molecole in cui un legame covalente può rompersi. 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9459"/>
              </p:ext>
            </p:extLst>
          </p:nvPr>
        </p:nvGraphicFramePr>
        <p:xfrm>
          <a:off x="971290" y="1862138"/>
          <a:ext cx="2952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1352685" imgH="380910" progId="Equation.3">
                  <p:embed/>
                </p:oleObj>
              </mc:Choice>
              <mc:Fallback>
                <p:oleObj name="Equation" r:id="rId3" imgW="13526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1862138"/>
                        <a:ext cx="2952750" cy="846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17624"/>
              </p:ext>
            </p:extLst>
          </p:nvPr>
        </p:nvGraphicFramePr>
        <p:xfrm>
          <a:off x="971290" y="4293096"/>
          <a:ext cx="2952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5" imgW="1828800" imgH="409485" progId="Equation.3">
                  <p:embed/>
                </p:oleObj>
              </mc:Choice>
              <mc:Fallback>
                <p:oleObj name="Equation" r:id="rId5" imgW="1828800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4293096"/>
                        <a:ext cx="2952750" cy="6731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Legame</a:t>
            </a:r>
            <a:r>
              <a:rPr lang="it-IT" dirty="0">
                <a:solidFill>
                  <a:srgbClr val="FF0000"/>
                </a:solidFill>
              </a:rPr>
              <a:t> – Contributo di legame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12" name="Picture 7" descr="B_ATOM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1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1FFA-EE4D-4ED7-9CBE-F4F164E3FCCA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Il contributo E angle è simile al precedente con l’unica differenza che in questo caso, vengono considerati degli angoli di legame e sono coinvolte terne di atomi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Poiché le energie in gioco per distorcere un angolo sono molto minori, la costante di proporzionalità è più piccola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03027"/>
              </p:ext>
            </p:extLst>
          </p:nvPr>
        </p:nvGraphicFramePr>
        <p:xfrm>
          <a:off x="899592" y="3593008"/>
          <a:ext cx="36004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2000385" imgH="380910" progId="Equation.3">
                  <p:embed/>
                </p:oleObj>
              </mc:Choice>
              <mc:Fallback>
                <p:oleObj name="Equation" r:id="rId3" imgW="20003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93008"/>
                        <a:ext cx="3600450" cy="7000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Legame</a:t>
            </a:r>
            <a:r>
              <a:rPr lang="it-IT" dirty="0">
                <a:solidFill>
                  <a:srgbClr val="FF0000"/>
                </a:solidFill>
              </a:rPr>
              <a:t> – Contributo angolare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10" name="Picture 23" descr="B_ATOM0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5160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1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2E5B-9BA3-4111-9B52-A47C3A7F2AC2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0487"/>
            <a:ext cx="7543800" cy="316887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/>
              <a:t>L’esistenza di barriere alla rotazione attorno a legami chimici è fondamentale nel campo della ricerca conformazionale</a:t>
            </a:r>
          </a:p>
          <a:p>
            <a:pPr lvl="1" eaLnBrk="1" hangingPunct="1">
              <a:defRPr/>
            </a:pPr>
            <a:r>
              <a:rPr lang="it-IT" sz="2400" dirty="0"/>
              <a:t>En barriera dell’energia torsionale in kcal/mole;</a:t>
            </a:r>
          </a:p>
          <a:p>
            <a:pPr lvl="1" eaLnBrk="1" hangingPunct="1">
              <a:defRPr/>
            </a:pPr>
            <a:r>
              <a:rPr lang="it-IT" sz="2400" dirty="0"/>
              <a:t>n  periodicità;</a:t>
            </a:r>
            <a:endParaRPr lang="it-IT" sz="2400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it-IT" sz="2400" dirty="0">
                <a:sym typeface="Symbol" pitchFamily="18" charset="2"/>
              </a:rPr>
              <a:t></a:t>
            </a:r>
            <a:r>
              <a:rPr lang="it-IT" sz="2400" dirty="0" err="1"/>
              <a:t>ijkl</a:t>
            </a:r>
            <a:r>
              <a:rPr lang="it-IT" sz="2400" dirty="0"/>
              <a:t> angolo di torsione che coinvolge quattro atomi legati </a:t>
            </a:r>
            <a:r>
              <a:rPr lang="it-IT" sz="2400" dirty="0" err="1"/>
              <a:t>covalentemente</a:t>
            </a:r>
            <a:r>
              <a:rPr lang="it-IT" sz="2400" dirty="0"/>
              <a:t> tra loro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94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0463"/>
              </p:ext>
            </p:extLst>
          </p:nvPr>
        </p:nvGraphicFramePr>
        <p:xfrm>
          <a:off x="251520" y="2063949"/>
          <a:ext cx="360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1771785" imgH="380910" progId="Equation.3">
                  <p:embed/>
                </p:oleObj>
              </mc:Choice>
              <mc:Fallback>
                <p:oleObj name="Equation" r:id="rId3" imgW="17717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3949"/>
                        <a:ext cx="3600450" cy="7889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Legame</a:t>
            </a:r>
            <a:r>
              <a:rPr lang="it-IT" dirty="0">
                <a:solidFill>
                  <a:srgbClr val="FF0000"/>
                </a:solidFill>
              </a:rPr>
              <a:t> – Contributo torsionale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20588" name="Picture 1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6000" cy="15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46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520D-3FAF-4E14-837B-236641228950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È un bilancio tra forze attrattive e repulsive: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forze attrattive sono a lungo raggio e sono definite come dispersive e sono dovute a fenomeni di dipolo istantaneo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repulsive funzionano a corto raggio  e sono spiegabili in termini del principio di Pauli (sovrapposizione degli orbitali)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Forma funzionale di </a:t>
            </a:r>
            <a:r>
              <a:rPr lang="it-IT" sz="1800" dirty="0" err="1"/>
              <a:t>Lennard</a:t>
            </a:r>
            <a:r>
              <a:rPr lang="it-IT" sz="1800" dirty="0"/>
              <a:t>-Jones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n = 12 ed m = 6;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ε valore della buca di potenziale in corrispondenza del minimo in kcal/mole;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r* distanza interatomica corrispondente al minimo energetico in Å;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err="1"/>
              <a:t>rij</a:t>
            </a:r>
            <a:r>
              <a:rPr lang="it-IT" sz="1800" dirty="0"/>
              <a:t> distanza interatomica tra l’atomo i e l’atomo j in Å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2917"/>
              </p:ext>
            </p:extLst>
          </p:nvPr>
        </p:nvGraphicFramePr>
        <p:xfrm>
          <a:off x="1043608" y="3882182"/>
          <a:ext cx="3384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2247900" imgH="552360" progId="Equation.3">
                  <p:embed/>
                </p:oleObj>
              </mc:Choice>
              <mc:Fallback>
                <p:oleObj name="Equation" r:id="rId4" imgW="2247900" imgH="55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82182"/>
                        <a:ext cx="3384550" cy="8429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non legame</a:t>
            </a:r>
            <a:r>
              <a:rPr lang="it-IT" dirty="0">
                <a:solidFill>
                  <a:srgbClr val="FF0000"/>
                </a:solidFill>
              </a:rPr>
              <a:t> – van </a:t>
            </a:r>
            <a:r>
              <a:rPr lang="it-IT" dirty="0" err="1">
                <a:solidFill>
                  <a:srgbClr val="FF0000"/>
                </a:solidFill>
              </a:rPr>
              <a:t>der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Waals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22640" name="Picture 1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00" y="2780928"/>
            <a:ext cx="2808000" cy="23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7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Le interazioni elettrostatiche tra due molecole (o tra differenti parti della stessa molecola) sono poi calcolate come una somma d’interazioni tra coppie di cariche puntiformi usando la legge di Coulomb.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contributo coulombiano è legato all’elettronegatività degli atomi e viene scritto usando la legge seguente: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b="1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u="sng" dirty="0"/>
              <a:t>Il contributo del legame idrogeno</a:t>
            </a: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L’ultimo termine quantifica l’eventuale formazione di legami a idrogeno.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25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74864"/>
              </p:ext>
            </p:extLst>
          </p:nvPr>
        </p:nvGraphicFramePr>
        <p:xfrm>
          <a:off x="899592" y="4293096"/>
          <a:ext cx="1692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933585" imgH="457200" progId="Equation.3">
                  <p:embed/>
                </p:oleObj>
              </mc:Choice>
              <mc:Fallback>
                <p:oleObj name="Equation" r:id="rId3" imgW="933585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93096"/>
                        <a:ext cx="1692275" cy="838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non legame</a:t>
            </a:r>
            <a:r>
              <a:rPr lang="it-IT" dirty="0">
                <a:solidFill>
                  <a:srgbClr val="FF0000"/>
                </a:solidFill>
              </a:rPr>
              <a:t> – Elettrostatico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8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Quantifica l’eventuale formazione di legami a idrogeno. Alcuni campi di forza utilizzano una funzione simile a quella di </a:t>
            </a:r>
            <a:r>
              <a:rPr lang="it-IT" sz="2400" dirty="0" err="1"/>
              <a:t>Lennard</a:t>
            </a:r>
            <a:r>
              <a:rPr lang="it-IT" sz="2400" dirty="0"/>
              <a:t>-Jones 6-12 per riprodurre esplicitamente il legame idrogeno. Pertanto questo potenziale, qualora venga utilizzato, prende il nome di potenziale di </a:t>
            </a:r>
            <a:r>
              <a:rPr lang="it-IT" sz="2400" dirty="0" err="1"/>
              <a:t>Lennard</a:t>
            </a:r>
            <a:r>
              <a:rPr lang="it-IT" sz="2400" dirty="0"/>
              <a:t>-Jones 10-12 ed ha la seguente espressione: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Direzionale e qualitativo (Accettori e Donatori).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it-IT" u="sng" dirty="0">
                <a:solidFill>
                  <a:srgbClr val="FF0000"/>
                </a:solidFill>
              </a:rPr>
              <a:t>Energie di non legame</a:t>
            </a:r>
            <a:r>
              <a:rPr lang="it-IT" dirty="0">
                <a:solidFill>
                  <a:srgbClr val="FF0000"/>
                </a:solidFill>
              </a:rPr>
              <a:t> – Legami Idrogeno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182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068000" cy="14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6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9E720-2388-4B06-B5B7-1E5318AC6160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Force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it-IT" sz="2800" dirty="0"/>
              <a:t>Costanti di equilibrio dei contenuti energetici.</a:t>
            </a:r>
          </a:p>
          <a:p>
            <a:pPr algn="just" eaLnBrk="1" hangingPunct="1">
              <a:defRPr/>
            </a:pPr>
            <a:r>
              <a:rPr lang="it-IT" sz="2800" dirty="0"/>
              <a:t>Dati sugli atomi che costituiscono la molecola (</a:t>
            </a:r>
            <a:r>
              <a:rPr lang="it-IT" sz="2800" dirty="0" err="1"/>
              <a:t>Atom</a:t>
            </a:r>
            <a:r>
              <a:rPr lang="it-IT" sz="2800" dirty="0"/>
              <a:t> </a:t>
            </a:r>
            <a:r>
              <a:rPr lang="it-IT" sz="2800" dirty="0" err="1"/>
              <a:t>Type</a:t>
            </a:r>
            <a:r>
              <a:rPr lang="it-IT" sz="2800" dirty="0"/>
              <a:t>).</a:t>
            </a:r>
          </a:p>
          <a:p>
            <a:pPr algn="just" eaLnBrk="1" hangingPunct="1">
              <a:defRPr/>
            </a:pPr>
            <a:r>
              <a:rPr lang="it-IT" sz="2800" dirty="0"/>
              <a:t>Archivio che definisce la carica formale degli atomi presenti.</a:t>
            </a:r>
          </a:p>
          <a:p>
            <a:pPr algn="just" eaLnBrk="1" hangingPunct="1">
              <a:defRPr/>
            </a:pPr>
            <a:r>
              <a:rPr lang="it-IT" sz="2800" dirty="0"/>
              <a:t>Generatore di parametri mancanti.</a:t>
            </a:r>
          </a:p>
          <a:p>
            <a:pPr algn="just" eaLnBrk="1" hangingPunct="1">
              <a:defRPr/>
            </a:pPr>
            <a:r>
              <a:rPr lang="it-IT" sz="2800" dirty="0"/>
              <a:t>Abbiamo diversi tipi di </a:t>
            </a:r>
            <a:r>
              <a:rPr lang="it-IT" sz="2800" dirty="0" err="1"/>
              <a:t>forcefield</a:t>
            </a:r>
            <a:r>
              <a:rPr lang="it-IT" sz="2800" dirty="0"/>
              <a:t> ( </a:t>
            </a:r>
            <a:r>
              <a:rPr lang="it-IT" sz="2800" dirty="0" err="1"/>
              <a:t>Compass</a:t>
            </a:r>
            <a:r>
              <a:rPr lang="it-IT" sz="2800" dirty="0"/>
              <a:t>, Universal , </a:t>
            </a:r>
            <a:r>
              <a:rPr lang="it-IT" sz="2800" dirty="0" err="1"/>
              <a:t>Dreiding</a:t>
            </a:r>
            <a:r>
              <a:rPr lang="it-IT" sz="2800" dirty="0"/>
              <a:t>): per parametri e modalità di ottenimento</a:t>
            </a:r>
          </a:p>
          <a:p>
            <a:pPr algn="just" eaLnBrk="1" hangingPunct="1">
              <a:defRPr/>
            </a:pPr>
            <a:r>
              <a:rPr lang="it-IT" sz="2800" dirty="0"/>
              <a:t>Diverse espressioni matematiche</a:t>
            </a:r>
          </a:p>
          <a:p>
            <a:pPr algn="just" eaLnBrk="1" hangingPunct="1">
              <a:defRPr/>
            </a:pPr>
            <a:r>
              <a:rPr lang="it-IT" sz="2800" dirty="0" err="1"/>
              <a:t>ff</a:t>
            </a:r>
            <a:r>
              <a:rPr lang="it-IT" sz="2800" dirty="0"/>
              <a:t>: dedicati per particolari molecole o universali per più molecole</a:t>
            </a:r>
          </a:p>
          <a:p>
            <a:pPr marL="0" indent="0" eaLnBrk="1" hangingPunct="1">
              <a:buNone/>
              <a:defRPr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0140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2758D-E850-44D2-97C3-0F0845471777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Premesse teoriche – Simulazione Molecolare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133600"/>
            <a:ext cx="3695700" cy="41148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A questo punto si aprono due possibilità: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le condizioni temporali stazionarie ed entrare nell’ambito della </a:t>
            </a:r>
            <a:r>
              <a:rPr lang="it-IT" sz="2000" u="sng" dirty="0"/>
              <a:t>meccanica molecolare</a:t>
            </a:r>
            <a:r>
              <a:rPr lang="it-IT" sz="2000" dirty="0"/>
              <a:t>;    “Geometria Molecolare    Ottimizzata”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sz="2000" dirty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la variabile tempo e passare all’aspetto della </a:t>
            </a:r>
            <a:r>
              <a:rPr lang="it-IT" sz="2000" u="sng" dirty="0"/>
              <a:t>dinamica molecolare;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      </a:t>
            </a:r>
            <a:r>
              <a:rPr lang="it-IT" sz="2000" u="sng" dirty="0"/>
              <a:t>Comportamento spazio temporale  del sistema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4787900" y="2997200"/>
          <a:ext cx="28781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" imgW="1497950" imgH="431613" progId="Equation.3">
                  <p:embed/>
                </p:oleObj>
              </mc:Choice>
              <mc:Fallback>
                <p:oleObj name="Equation" r:id="rId3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2878138" cy="823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67625" y="3284538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7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4508500"/>
          <a:ext cx="2879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5" imgW="1124085" imgH="409485" progId="Equation.3">
                  <p:embed/>
                </p:oleObj>
              </mc:Choice>
              <mc:Fallback>
                <p:oleObj name="Equation" r:id="rId5" imgW="1124085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2879725" cy="10683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16463" y="263683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 ( R ) min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28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2758D-E850-44D2-97C3-0F0845471777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171400"/>
            <a:ext cx="75438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Simulazione Molecolare - Risultati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2562"/>
            <a:ext cx="4572000" cy="2317421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41836" y="1386753"/>
            <a:ext cx="2896937" cy="2609037"/>
            <a:chOff x="4694503" y="858395"/>
            <a:chExt cx="4389296" cy="3953086"/>
          </a:xfrm>
        </p:grpSpPr>
        <p:pic>
          <p:nvPicPr>
            <p:cNvPr id="13" name="Immagine 23" descr="fig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532562"/>
              <a:ext cx="4117975" cy="263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858395"/>
              <a:ext cx="42957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03" y="4287606"/>
              <a:ext cx="43624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0598" y="4797152"/>
            <a:ext cx="526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Dalla simulazione possiamo ottenere l’energia di legame e le interazioni tra due molecole</a:t>
            </a:r>
            <a:r>
              <a:rPr lang="en-US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Applicando un ciclo termodinamico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Dati da validare con </a:t>
            </a:r>
            <a:r>
              <a:rPr lang="it-IT" sz="2000" dirty="0">
                <a:solidFill>
                  <a:srgbClr val="FF0000"/>
                </a:solidFill>
              </a:rPr>
              <a:t>tecniche sperimentali</a:t>
            </a:r>
            <a:r>
              <a:rPr lang="it-IT" sz="2000" dirty="0"/>
              <a:t>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20537" r="57949" b="31976"/>
          <a:stretch/>
        </p:blipFill>
        <p:spPr bwMode="auto">
          <a:xfrm>
            <a:off x="5731967" y="4262284"/>
            <a:ext cx="2698956" cy="219751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3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7C7E-2B77-47A6-BD1D-FD2A3A13CEE5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>
                <a:solidFill>
                  <a:srgbClr val="FF0000"/>
                </a:solidFill>
              </a:rPr>
              <a:t>SIMULAZIONE MOLECOLARE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7621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Utilizza software per rappresentare una o più caratteristiche di un </a:t>
            </a:r>
            <a:r>
              <a:rPr lang="it-IT" sz="2000" b="1" dirty="0"/>
              <a:t>sistema reale</a:t>
            </a:r>
          </a:p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Predire il </a:t>
            </a:r>
            <a:r>
              <a:rPr lang="it-IT" sz="2000" b="1" dirty="0"/>
              <a:t>comportamento di molecole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760000" cy="34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03648" y="2996952"/>
            <a:ext cx="792088" cy="151216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73639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MULTISCALA</a:t>
            </a:r>
          </a:p>
        </p:txBody>
      </p:sp>
      <p:sp>
        <p:nvSpPr>
          <p:cNvPr id="5" name="Oval 4"/>
          <p:cNvSpPr/>
          <p:nvPr/>
        </p:nvSpPr>
        <p:spPr>
          <a:xfrm>
            <a:off x="4283968" y="4077072"/>
            <a:ext cx="1944216" cy="25433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385640">
            <a:off x="4572000" y="3356992"/>
            <a:ext cx="2520280" cy="39604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BOTTOM-UP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20113265">
            <a:off x="6185280" y="5415517"/>
            <a:ext cx="2304576" cy="432048"/>
          </a:xfrm>
          <a:prstGeom prst="lef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TOP-DOWN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F0E2-32DD-4000-B16B-F88185BEF620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49725"/>
            <a:ext cx="8964613" cy="2862322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dirty="0">
                <a:latin typeface="+mj-lt"/>
              </a:rPr>
              <a:t>Come tutti i modelli, per rappresentare la realtà, deve prevedere una sua schematizzazione. Essenzialmente si possono individuare due </a:t>
            </a:r>
            <a:r>
              <a:rPr lang="it-IT" sz="1800" dirty="0" err="1">
                <a:latin typeface="+mj-lt"/>
              </a:rPr>
              <a:t>sottomodelli</a:t>
            </a:r>
            <a:r>
              <a:rPr lang="it-IT" sz="1800" dirty="0">
                <a:latin typeface="+mj-lt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800" dirty="0">
              <a:latin typeface="+mj-lt"/>
            </a:endParaRP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Isolato: il modello per descrivere le interazioni molecolari, cioè le relazioni tra le molecole che costituiscono il sistema (interazioni atomo-atomo intra e intermolecolari)</a:t>
            </a: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Ambiente:il modello per descrivere le interazioni tra il sistema e l’ambiente circostante attraverso l’utilizzo di opportuni accorgimenti (modello a solvente implicito, solvente esplicito, </a:t>
            </a:r>
            <a:r>
              <a:rPr lang="it-IT" sz="1800" dirty="0" err="1">
                <a:latin typeface="+mj-lt"/>
              </a:rPr>
              <a:t>boundary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conditions</a:t>
            </a:r>
            <a:r>
              <a:rPr lang="it-IT" sz="1800" dirty="0">
                <a:latin typeface="+mj-lt"/>
              </a:rPr>
              <a:t>)</a:t>
            </a:r>
          </a:p>
          <a:p>
            <a:pPr marL="0" lvl="1" indent="0" algn="just">
              <a:spcBef>
                <a:spcPct val="0"/>
              </a:spcBef>
            </a:pPr>
            <a:endParaRPr lang="it-IT" sz="1800" dirty="0">
              <a:latin typeface="+mj-lt"/>
            </a:endParaRPr>
          </a:p>
          <a:p>
            <a:pPr marL="0" indent="0" algn="just">
              <a:spcBef>
                <a:spcPct val="0"/>
              </a:spcBef>
            </a:pPr>
            <a:endParaRPr lang="en-US" sz="1800" dirty="0">
              <a:latin typeface="+mj-lt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588125" y="836613"/>
            <a:ext cx="2087563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Dinamica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2339975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>
                <a:effectLst/>
                <a:latin typeface="+mj-lt"/>
              </a:rPr>
              <a:t>Simulazione molecolare</a:t>
            </a:r>
            <a:endParaRPr lang="en-US" sz="1800" b="1" dirty="0">
              <a:effectLst/>
              <a:latin typeface="+mj-l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588125" y="2924175"/>
            <a:ext cx="22860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Studio del comportamento nel tempo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19812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Proprietà chimico-fisiche e biologiche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011863" y="1125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6227763" y="32845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132138" y="1196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2987675" y="3284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44044" name="AutoShape 12"/>
          <p:cNvSpPr>
            <a:spLocks noChangeAspect="1" noChangeArrowheads="1"/>
          </p:cNvSpPr>
          <p:nvPr/>
        </p:nvSpPr>
        <p:spPr bwMode="auto">
          <a:xfrm>
            <a:off x="7524750" y="1989138"/>
            <a:ext cx="496888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44045" name="AutoShape 13"/>
          <p:cNvSpPr>
            <a:spLocks noChangeAspect="1" noChangeArrowheads="1"/>
          </p:cNvSpPr>
          <p:nvPr/>
        </p:nvSpPr>
        <p:spPr bwMode="auto">
          <a:xfrm>
            <a:off x="1331913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708400" y="836613"/>
            <a:ext cx="1981200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Meccanica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44047" name="AutoShape 15"/>
          <p:cNvSpPr>
            <a:spLocks noChangeAspect="1" noChangeArrowheads="1"/>
          </p:cNvSpPr>
          <p:nvPr/>
        </p:nvSpPr>
        <p:spPr bwMode="auto">
          <a:xfrm>
            <a:off x="4427538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708400" y="2924175"/>
            <a:ext cx="2455863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Sistema rappresentativo della realtà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>
                <a:solidFill>
                  <a:srgbClr val="FF0000"/>
                </a:solidFill>
              </a:rPr>
              <a:t>SIMULAZIONE MOLECOLARE ATOMISTICA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2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Modello Matematico?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1550" y="1700808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Il problema maggiore che bisogna affrontare e la formulazione matematica del modello rappresentativo del sistema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Per descrivere una molecola bisogna tenere conto: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aspetti geometrici (struttura, tipo di atomi e legami);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effetti elettronici (cariche degli atomi)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PROBLEMATICHE</a:t>
            </a:r>
            <a:r>
              <a:rPr lang="it-IT" sz="2400" dirty="0">
                <a:latin typeface="+mj-lt"/>
              </a:rPr>
              <a:t>: Conteggiare questi elementi risulta essere molto difficile poiché le distanze in gioco sono piccolissime mentre le velocità sono alte </a:t>
            </a:r>
          </a:p>
        </p:txBody>
      </p:sp>
    </p:spTree>
    <p:extLst>
      <p:ext uri="{BB962C8B-B14F-4D97-AF65-F5344CB8AC3E}">
        <p14:creationId xmlns:p14="http://schemas.microsoft.com/office/powerpoint/2010/main" val="383594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0C57C-5CAB-45EA-A485-F1330833466B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Premesse teoriche (QM)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attraverso l’equazione di </a:t>
            </a:r>
            <a:r>
              <a:rPr lang="it-IT" sz="2400" dirty="0" err="1"/>
              <a:t>Schrödinger</a:t>
            </a:r>
            <a:r>
              <a:rPr lang="it-IT" sz="2400" dirty="0"/>
              <a:t> siamo in grado di descrivere completamente una qualunque molecola: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con: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H Hamiltoniano del sistema;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E energia del sistema molecolare;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Ψ equazione d’onda che è una funzione di:</a:t>
            </a:r>
            <a:endParaRPr lang="it-IT" sz="2400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degli elettroni;</a:t>
            </a:r>
            <a:endParaRPr lang="it-IT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dei nuclei.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Risolta completamente solo per l’atomo di H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7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1691"/>
              </p:ext>
            </p:extLst>
          </p:nvPr>
        </p:nvGraphicFramePr>
        <p:xfrm>
          <a:off x="2807494" y="2404815"/>
          <a:ext cx="3529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295400" imgH="209460" progId="Equation.3">
                  <p:embed/>
                </p:oleObj>
              </mc:Choice>
              <mc:Fallback>
                <p:oleObj name="Equation" r:id="rId3" imgW="12954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04815"/>
                        <a:ext cx="3529012" cy="592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82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97208-8F97-4BF7-BF0E-0D4E9FD8FE0C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Premesse teoriche (QM)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suo utilizzo deve essere subordinato ad un’approssimazione che viene definita di </a:t>
            </a:r>
            <a:r>
              <a:rPr lang="it-IT" sz="2400" dirty="0" err="1"/>
              <a:t>Born-Oppenheimer</a:t>
            </a:r>
            <a:r>
              <a:rPr lang="it-IT" sz="2400" dirty="0"/>
              <a:t> (1927):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disaccoppiamento del moto degli elettroni (più leggeri e veloci) dal moto dei nuclei quindi gli elettroni in virtù della loro massa molto piccola si adatteranno ai cambiamenti di posizione dei nuclei rapidamente.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Conseguentemente l’energia di una molecola nel suo stato elettronico base può essere considerato funzione </a:t>
            </a:r>
            <a:r>
              <a:rPr lang="it-IT" sz="2400" u="sng" dirty="0"/>
              <a:t>solamente</a:t>
            </a:r>
            <a:r>
              <a:rPr lang="it-IT" sz="2400" dirty="0"/>
              <a:t> delle coordinate dei nuclei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la risoluzione della superficie di energia, ad esempio con metodi </a:t>
            </a:r>
            <a:r>
              <a:rPr lang="it-IT" sz="2400" i="1" dirty="0"/>
              <a:t>ab </a:t>
            </a:r>
            <a:r>
              <a:rPr lang="it-IT" sz="2400" i="1" dirty="0" err="1"/>
              <a:t>initio</a:t>
            </a:r>
            <a:r>
              <a:rPr lang="it-IT" sz="2400" i="1" dirty="0"/>
              <a:t> </a:t>
            </a:r>
            <a:r>
              <a:rPr lang="it-IT" sz="2400" dirty="0"/>
              <a:t>o metodi </a:t>
            </a:r>
            <a:r>
              <a:rPr lang="it-IT" sz="2400" i="1" dirty="0"/>
              <a:t>quanto-meccanici</a:t>
            </a:r>
            <a:r>
              <a:rPr lang="it-IT" sz="2400" dirty="0"/>
              <a:t> </a:t>
            </a:r>
            <a:r>
              <a:rPr lang="it-IT" sz="2400" dirty="0" err="1"/>
              <a:t>semiempirici</a:t>
            </a:r>
            <a:r>
              <a:rPr lang="it-IT" sz="2400" dirty="0"/>
              <a:t> è estremamente lunga e complessa!!!!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7664" y="1958925"/>
            <a:ext cx="6336704" cy="461963"/>
            <a:chOff x="1547664" y="2492896"/>
            <a:chExt cx="6336704" cy="461963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113379"/>
                </p:ext>
              </p:extLst>
            </p:nvPr>
          </p:nvGraphicFramePr>
          <p:xfrm>
            <a:off x="5652343" y="2492896"/>
            <a:ext cx="22320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3" imgW="1383120" imgH="267120" progId="Equation.3">
                    <p:embed/>
                  </p:oleObj>
                </mc:Choice>
                <mc:Fallback>
                  <p:oleObj name="Equation" r:id="rId3" imgW="1383120" imgH="267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343" y="2492896"/>
                          <a:ext cx="2232025" cy="4619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476046"/>
                </p:ext>
              </p:extLst>
            </p:nvPr>
          </p:nvGraphicFramePr>
          <p:xfrm>
            <a:off x="1547664" y="2511946"/>
            <a:ext cx="24479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5" imgW="1257300" imgH="209460" progId="Equation.3">
                    <p:embed/>
                  </p:oleObj>
                </mc:Choice>
                <mc:Fallback>
                  <p:oleObj name="Equation" r:id="rId5" imgW="1257300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511946"/>
                          <a:ext cx="2447925" cy="4238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355654" y="2723877"/>
              <a:ext cx="9366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1710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0F740-AA67-442C-BC4D-7EFAF935B6E3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Premesse teoriche (ATOMISTICA)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40768"/>
            <a:ext cx="7897813" cy="281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Per tale motivo ciò che si utilizza è un </a:t>
            </a:r>
            <a:r>
              <a:rPr lang="it-IT" sz="2400" dirty="0" err="1"/>
              <a:t>fitting</a:t>
            </a:r>
            <a:r>
              <a:rPr lang="it-IT" sz="2400" dirty="0"/>
              <a:t> di tipo empirico E(</a:t>
            </a:r>
            <a:r>
              <a:rPr lang="it-IT" sz="2400" b="1" dirty="0"/>
              <a:t>R</a:t>
            </a:r>
            <a:r>
              <a:rPr lang="it-IT" sz="2400" dirty="0"/>
              <a:t>) che prende il nome di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/>
              <a:t>              E (R) = </a:t>
            </a:r>
            <a:r>
              <a:rPr lang="it-IT" sz="2400" b="1" u="sng" dirty="0"/>
              <a:t>campo di forze o force </a:t>
            </a:r>
            <a:r>
              <a:rPr lang="it-IT" sz="2400" b="1" u="sng" dirty="0" err="1"/>
              <a:t>field</a:t>
            </a:r>
            <a:r>
              <a:rPr lang="it-IT" sz="2400" b="1" u="sng" dirty="0"/>
              <a:t>( FF)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/>
              <a:t>“solo i nuclei atomici come elementi dotati di una massa non trascurabile” è possibile riscriverla  nella forma classica della meccanica Newtoniana (trascurando cioè gli effetti quanto-meccanici)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63812" y="5301208"/>
            <a:ext cx="66966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400" b="1" dirty="0">
                <a:latin typeface="+mj-lt"/>
              </a:rPr>
              <a:t>Da cui : </a:t>
            </a:r>
            <a:r>
              <a:rPr lang="it-IT" sz="2400" b="1" i="1" dirty="0">
                <a:latin typeface="+mj-lt"/>
              </a:rPr>
              <a:t>Gli atomi sono riconducibili ai loro nuclei visti come delle sfere rigide che soddisfano le leggi della meccanica classica.</a:t>
            </a:r>
            <a:endParaRPr lang="en-US" sz="2400" b="1" i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850" y="4351759"/>
            <a:ext cx="2908300" cy="733425"/>
            <a:chOff x="827088" y="5516563"/>
            <a:chExt cx="2908300" cy="733425"/>
          </a:xfrm>
        </p:grpSpPr>
        <p:graphicFrame>
          <p:nvGraphicFramePr>
            <p:cNvPr id="112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545991"/>
                </p:ext>
              </p:extLst>
            </p:nvPr>
          </p:nvGraphicFramePr>
          <p:xfrm>
            <a:off x="1763713" y="5516563"/>
            <a:ext cx="197167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3" imgW="1124085" imgH="409485" progId="Equation.3">
                    <p:embed/>
                  </p:oleObj>
                </mc:Choice>
                <mc:Fallback>
                  <p:oleObj name="Equation" r:id="rId3" imgW="1124085" imgH="4094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5516563"/>
                          <a:ext cx="1971675" cy="73342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827088" y="5661025"/>
              <a:ext cx="14398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F( R ) =</a:t>
              </a:r>
              <a:endParaRPr lang="en-US" sz="1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611560" y="5361312"/>
            <a:ext cx="792088" cy="108012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63933-2662-4EEF-BC71-682FA053A5BB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7543800" cy="3103984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it-IT" sz="2400" dirty="0"/>
              <a:t>Normalmente l’espressione che caratterizza i FF si configura come un’equazione in cui vengono sommate le singole componenti dell’energia in genere suddivise in due blocchi principali: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Legame :</a:t>
            </a:r>
            <a:r>
              <a:rPr lang="it-IT" sz="2400" dirty="0"/>
              <a:t>da una parte i termini che racchiudono le interazioni tra gli atomi connessi gli uni agli altri e che dipendono dalle distanze e dagli angoli di legame, </a:t>
            </a:r>
            <a:r>
              <a:rPr lang="it-IT" sz="2400" dirty="0" err="1"/>
              <a:t>etc</a:t>
            </a:r>
            <a:r>
              <a:rPr lang="it-IT" sz="2400" dirty="0"/>
              <a:t>…;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Non Legame: </a:t>
            </a:r>
            <a:r>
              <a:rPr lang="it-IT" sz="2400" dirty="0"/>
              <a:t>dall’altra i termini che contengono le interazioni di non legame (Van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Waals</a:t>
            </a:r>
            <a:r>
              <a:rPr lang="it-IT" sz="2400" dirty="0"/>
              <a:t>, Coulomb e ponti a idrogeno).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Premesse teoriche (Force Field)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88709"/>
              </p:ext>
            </p:extLst>
          </p:nvPr>
        </p:nvGraphicFramePr>
        <p:xfrm>
          <a:off x="2195513" y="1412875"/>
          <a:ext cx="46275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967040" imgH="279720" progId="Equation.3">
                  <p:embed/>
                </p:oleObj>
              </mc:Choice>
              <mc:Fallback>
                <p:oleObj name="Equation" r:id="rId3" imgW="1967040" imgH="27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4627562" cy="7064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80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D91F-B67D-45A1-B550-5E08068CE0E4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3721100" cy="367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/>
              <a:t>Contributo di </a:t>
            </a:r>
            <a:r>
              <a:rPr lang="it-IT" sz="1800" i="1"/>
              <a:t>valenza</a:t>
            </a:r>
            <a:r>
              <a:rPr lang="it-IT" sz="1800"/>
              <a:t> (val), che riguarda tutto quello che caratterizza i legami chimici;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/>
              <a:t>contributo di</a:t>
            </a:r>
            <a:r>
              <a:rPr lang="it-IT" sz="1800" i="1"/>
              <a:t> non-legame</a:t>
            </a:r>
            <a:r>
              <a:rPr lang="it-IT" sz="1800"/>
              <a:t> (nb), che riguarda le interazioni elettrostatiche e non fra gli atomi e che assume un ruolo molto importante negli stati condensati;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/>
              <a:t>contributo di </a:t>
            </a:r>
            <a:r>
              <a:rPr lang="it-IT" sz="1800" i="1"/>
              <a:t>mutua induzione</a:t>
            </a:r>
            <a:r>
              <a:rPr lang="it-IT" sz="1800"/>
              <a:t> (cross), che tiene conto dell’influenza degli atomi, dei legami e degli angoli vicini al termine che si sta considerando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53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89228"/>
              </p:ext>
            </p:extLst>
          </p:nvPr>
        </p:nvGraphicFramePr>
        <p:xfrm>
          <a:off x="2195736" y="1412776"/>
          <a:ext cx="46275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1485900" imgH="219165" progId="Equation.3">
                  <p:embed/>
                </p:oleObj>
              </mc:Choice>
              <mc:Fallback>
                <p:oleObj name="Equation" r:id="rId3" imgW="148590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412776"/>
                        <a:ext cx="4627563" cy="7064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736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0000"/>
                </a:solidFill>
              </a:rPr>
              <a:t>Premesse teoriche (Force Field)</a:t>
            </a:r>
          </a:p>
        </p:txBody>
      </p:sp>
    </p:spTree>
    <p:extLst>
      <p:ext uri="{BB962C8B-B14F-4D97-AF65-F5344CB8AC3E}">
        <p14:creationId xmlns:p14="http://schemas.microsoft.com/office/powerpoint/2010/main" val="3215141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1266</Words>
  <Application>Microsoft Macintosh PowerPoint</Application>
  <PresentationFormat>On-screen Show (4:3)</PresentationFormat>
  <Paragraphs>169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Informal Roman</vt:lpstr>
      <vt:lpstr>Symbol</vt:lpstr>
      <vt:lpstr>Times New Roman</vt:lpstr>
      <vt:lpstr>Wingdings</vt:lpstr>
      <vt:lpstr>Tema di Office</vt:lpstr>
      <vt:lpstr>Equation</vt:lpstr>
      <vt:lpstr>PowerPoint Presentation</vt:lpstr>
      <vt:lpstr>SIMULAZIONE MOLECOLARE</vt:lpstr>
      <vt:lpstr>SIMULAZIONE MOLECOLARE ATOMISTICA</vt:lpstr>
      <vt:lpstr>Modello Matematico?</vt:lpstr>
      <vt:lpstr>Premesse teoriche (QM)</vt:lpstr>
      <vt:lpstr>Premesse teoriche (QM)</vt:lpstr>
      <vt:lpstr>Premesse teoriche (ATOMISTICA)</vt:lpstr>
      <vt:lpstr>Premesse teoriche (Force Field)</vt:lpstr>
      <vt:lpstr>Premesse teoriche (Force Field)</vt:lpstr>
      <vt:lpstr>Energie di Legame</vt:lpstr>
      <vt:lpstr>Energie di Legame – Contributo di legame</vt:lpstr>
      <vt:lpstr>Energie di Legame – Contributo angolare</vt:lpstr>
      <vt:lpstr>Energie di Legame – Contributo torsionale</vt:lpstr>
      <vt:lpstr>Energie di non legame – van der Waals</vt:lpstr>
      <vt:lpstr>Energie di non legame – Elettrostatico</vt:lpstr>
      <vt:lpstr>Energie di non legame – Legami Idrogeno</vt:lpstr>
      <vt:lpstr>Force Field</vt:lpstr>
      <vt:lpstr>Premesse teoriche – Simulazione Molecolare</vt:lpstr>
      <vt:lpstr>Simulazione Molecolare - Risultati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Microsoft Office User</cp:lastModifiedBy>
  <cp:revision>47</cp:revision>
  <dcterms:created xsi:type="dcterms:W3CDTF">2014-10-26T09:13:45Z</dcterms:created>
  <dcterms:modified xsi:type="dcterms:W3CDTF">2019-10-09T15:37:37Z</dcterms:modified>
</cp:coreProperties>
</file>