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88" r:id="rId3"/>
    <p:sldId id="295" r:id="rId4"/>
    <p:sldId id="296" r:id="rId5"/>
    <p:sldId id="297" r:id="rId6"/>
    <p:sldId id="298" r:id="rId7"/>
    <p:sldId id="257" r:id="rId8"/>
    <p:sldId id="258" r:id="rId9"/>
    <p:sldId id="259" r:id="rId10"/>
    <p:sldId id="263" r:id="rId11"/>
    <p:sldId id="264" r:id="rId12"/>
    <p:sldId id="265" r:id="rId13"/>
    <p:sldId id="261" r:id="rId14"/>
    <p:sldId id="262" r:id="rId15"/>
    <p:sldId id="260" r:id="rId16"/>
    <p:sldId id="29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>
      <p:cViewPr varScale="1">
        <p:scale>
          <a:sx n="122" d="100"/>
          <a:sy n="122" d="100"/>
        </p:scale>
        <p:origin x="13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28/08/19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/>
              <a:t>Chimica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Organica</a:t>
            </a:r>
            <a:r>
              <a:rPr lang="en-US" altLang="en-US" sz="4400" dirty="0"/>
              <a:t> e </a:t>
            </a:r>
            <a:r>
              <a:rPr lang="en-US" altLang="en-US" sz="4400" dirty="0" err="1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40131" y="2348880"/>
            <a:ext cx="266374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endParaRPr lang="en-US" altLang="en-US" dirty="0"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>
                <a:solidFill>
                  <a:srgbClr val="FF0000"/>
                </a:solidFill>
                <a:latin typeface="Times New Roman" pitchFamily="18" charset="0"/>
              </a:rPr>
              <a:t>ALCANI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458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Nomenclatura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5344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/>
              <a:t>Il nome di ogni molecola organica ha 3 parti: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La radice indica il numero di atomi di carbonio presenti nella catena carboniosa continua più lunga nella molecola.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Il suffisso indica quale gruppo funzionale è presente.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Il prefisso ci dice l’identità, la posizione e il numero di sostituenti attaccati alla catena carboniosa.</a:t>
            </a:r>
          </a:p>
        </p:txBody>
      </p:sp>
      <p:pic>
        <p:nvPicPr>
          <p:cNvPr id="4" name="Picture 6" descr="0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8" t="41379" r="14583"/>
          <a:stretch>
            <a:fillRect/>
          </a:stretch>
        </p:blipFill>
        <p:spPr bwMode="auto">
          <a:xfrm>
            <a:off x="1066800" y="4419600"/>
            <a:ext cx="6934200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886200" y="15240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</p:spTree>
    <p:extLst>
      <p:ext uri="{BB962C8B-B14F-4D97-AF65-F5344CB8AC3E}">
        <p14:creationId xmlns:p14="http://schemas.microsoft.com/office/powerpoint/2010/main" val="3520571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6700" y="136525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it-IT" altLang="en-US" sz="2000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Prefissi usati nel sistema IUPAC per indicare la presenza di un numero di atomi di carbonio da 1 a 20 nella catena non ramificata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04800" y="1058863"/>
            <a:ext cx="86868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Prefisso</a:t>
            </a: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Numero di atomi                   </a:t>
            </a:r>
            <a:r>
              <a:rPr lang="it-IT" altLang="en-US" sz="1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Prefisso</a:t>
            </a: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Numero di atomi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di carbonio                                                    di carbonio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4800" y="2063750"/>
            <a:ext cx="7986252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Et- 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Tetradec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Es- 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Eptadec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Eicos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12622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1981200"/>
            <a:ext cx="85344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Char char="•"/>
            </a:pPr>
            <a:r>
              <a:rPr lang="en-US" altLang="en-US" dirty="0"/>
              <a:t>I </a:t>
            </a:r>
            <a:r>
              <a:rPr lang="en-US" altLang="en-US" dirty="0" err="1">
                <a:solidFill>
                  <a:srgbClr val="FF0000"/>
                </a:solidFill>
              </a:rPr>
              <a:t>sostituenti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carboniosi</a:t>
            </a:r>
            <a:r>
              <a:rPr lang="en-US" altLang="en-US" dirty="0"/>
              <a:t> </a:t>
            </a:r>
            <a:r>
              <a:rPr lang="en-US" altLang="en-US" dirty="0" err="1"/>
              <a:t>legati</a:t>
            </a:r>
            <a:r>
              <a:rPr lang="en-US" altLang="en-US" dirty="0"/>
              <a:t> a </a:t>
            </a:r>
            <a:r>
              <a:rPr lang="en-US" altLang="en-US" dirty="0" err="1"/>
              <a:t>una</a:t>
            </a:r>
            <a:r>
              <a:rPr lang="en-US" altLang="en-US" dirty="0"/>
              <a:t> </a:t>
            </a:r>
            <a:r>
              <a:rPr lang="en-US" altLang="en-US" dirty="0" err="1"/>
              <a:t>lunga</a:t>
            </a:r>
            <a:r>
              <a:rPr lang="en-US" altLang="en-US" dirty="0"/>
              <a:t> catena di </a:t>
            </a:r>
            <a:r>
              <a:rPr lang="en-US" altLang="en-US" dirty="0" err="1"/>
              <a:t>atomi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chiamati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gruppi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alchilici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5000"/>
              </a:spcBef>
              <a:buFontTx/>
              <a:buChar char="•"/>
            </a:pPr>
            <a:r>
              <a:rPr lang="en-US" altLang="en-US" dirty="0"/>
              <a:t>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alchilico</a:t>
            </a:r>
            <a:r>
              <a:rPr lang="en-US" altLang="en-US" dirty="0"/>
              <a:t> è </a:t>
            </a:r>
            <a:r>
              <a:rPr lang="en-US" altLang="en-US" dirty="0" err="1"/>
              <a:t>formato</a:t>
            </a:r>
            <a:r>
              <a:rPr lang="en-US" altLang="en-US" dirty="0"/>
              <a:t> </a:t>
            </a:r>
            <a:r>
              <a:rPr lang="en-US" altLang="en-US" dirty="0" err="1"/>
              <a:t>rimuovendo</a:t>
            </a:r>
            <a:r>
              <a:rPr lang="en-US" altLang="en-US" dirty="0"/>
              <a:t> un </a:t>
            </a:r>
            <a:r>
              <a:rPr lang="en-US" altLang="en-US" dirty="0" err="1"/>
              <a:t>atomo</a:t>
            </a:r>
            <a:r>
              <a:rPr lang="en-US" altLang="en-US" dirty="0"/>
              <a:t> di H da un </a:t>
            </a:r>
            <a:r>
              <a:rPr lang="en-US" altLang="en-US" dirty="0" err="1"/>
              <a:t>alcano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5000"/>
              </a:spcBef>
              <a:buFontTx/>
              <a:buChar char="•"/>
            </a:pPr>
            <a:r>
              <a:rPr lang="en-US" altLang="en-US" dirty="0"/>
              <a:t>Per  </a:t>
            </a:r>
            <a:r>
              <a:rPr lang="en-US" altLang="en-US" dirty="0" err="1"/>
              <a:t>nominare</a:t>
            </a:r>
            <a:r>
              <a:rPr lang="en-US" altLang="en-US" dirty="0"/>
              <a:t>  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alchilco</a:t>
            </a:r>
            <a:r>
              <a:rPr lang="en-US" altLang="en-US" dirty="0"/>
              <a:t>, </a:t>
            </a:r>
            <a:r>
              <a:rPr lang="en-US" altLang="en-US" dirty="0" err="1"/>
              <a:t>cambiare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suffisso</a:t>
            </a:r>
            <a:r>
              <a:rPr lang="en-US" altLang="en-US" dirty="0"/>
              <a:t> </a:t>
            </a:r>
            <a:r>
              <a:rPr lang="en-US" altLang="en-US" i="1" dirty="0"/>
              <a:t>–</a:t>
            </a:r>
            <a:r>
              <a:rPr lang="en-US" altLang="en-US" i="1" dirty="0" err="1"/>
              <a:t>ano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radice</a:t>
            </a:r>
            <a:r>
              <a:rPr lang="en-US" altLang="en-US" dirty="0"/>
              <a:t> </a:t>
            </a:r>
            <a:r>
              <a:rPr lang="en-US" altLang="en-US" dirty="0" err="1"/>
              <a:t>dell’alcano</a:t>
            </a:r>
            <a:r>
              <a:rPr lang="en-US" altLang="en-US" dirty="0"/>
              <a:t> </a:t>
            </a:r>
            <a:r>
              <a:rPr lang="en-US" altLang="en-US" dirty="0" err="1"/>
              <a:t>corrispondente</a:t>
            </a:r>
            <a:r>
              <a:rPr lang="en-US" altLang="en-US" dirty="0"/>
              <a:t> in </a:t>
            </a:r>
            <a:r>
              <a:rPr lang="en-US" altLang="en-US" i="1" dirty="0"/>
              <a:t>–</a:t>
            </a:r>
            <a:r>
              <a:rPr lang="en-US" altLang="en-US" i="1" dirty="0" err="1"/>
              <a:t>ile</a:t>
            </a:r>
            <a:r>
              <a:rPr lang="en-US" altLang="en-US" i="1" dirty="0"/>
              <a:t>.</a:t>
            </a:r>
            <a:r>
              <a:rPr lang="en-US" altLang="en-US" dirty="0"/>
              <a:t> </a:t>
            </a:r>
            <a:r>
              <a:rPr lang="en-US" altLang="en-US" dirty="0" err="1"/>
              <a:t>Quindi</a:t>
            </a:r>
            <a:r>
              <a:rPr lang="en-US" altLang="en-US" dirty="0"/>
              <a:t> </a:t>
            </a:r>
            <a:r>
              <a:rPr lang="en-US" altLang="en-US" dirty="0" err="1"/>
              <a:t>metano</a:t>
            </a:r>
            <a:r>
              <a:rPr lang="en-US" altLang="en-US" dirty="0"/>
              <a:t> (CH</a:t>
            </a:r>
            <a:r>
              <a:rPr lang="en-US" altLang="en-US" baseline="-25000" dirty="0"/>
              <a:t>4</a:t>
            </a:r>
            <a:r>
              <a:rPr lang="en-US" altLang="en-US" dirty="0"/>
              <a:t>) </a:t>
            </a:r>
            <a:r>
              <a:rPr lang="en-US" altLang="en-US" dirty="0" err="1"/>
              <a:t>diventa</a:t>
            </a:r>
            <a:r>
              <a:rPr lang="en-US" altLang="en-US" dirty="0"/>
              <a:t> </a:t>
            </a:r>
            <a:r>
              <a:rPr lang="en-US" altLang="en-US" dirty="0" err="1"/>
              <a:t>metile</a:t>
            </a:r>
            <a:r>
              <a:rPr lang="en-US" altLang="en-US" dirty="0"/>
              <a:t> (CH</a:t>
            </a:r>
            <a:r>
              <a:rPr lang="en-US" altLang="en-US" baseline="-25000" dirty="0"/>
              <a:t>3</a:t>
            </a:r>
            <a:r>
              <a:rPr lang="en-US" altLang="en-US" dirty="0"/>
              <a:t>-) e </a:t>
            </a:r>
            <a:r>
              <a:rPr lang="en-US" altLang="en-US" dirty="0" err="1"/>
              <a:t>etano</a:t>
            </a:r>
            <a:r>
              <a:rPr lang="en-US" altLang="en-US" dirty="0"/>
              <a:t> (CH</a:t>
            </a:r>
            <a:r>
              <a:rPr lang="en-US" altLang="en-US" baseline="-25000" dirty="0"/>
              <a:t>3</a:t>
            </a:r>
            <a:r>
              <a:rPr lang="en-US" altLang="en-US" dirty="0"/>
              <a:t>CH</a:t>
            </a:r>
            <a:r>
              <a:rPr lang="en-US" altLang="en-US" baseline="-25000" dirty="0"/>
              <a:t>3</a:t>
            </a:r>
            <a:r>
              <a:rPr lang="en-US" altLang="en-US" dirty="0"/>
              <a:t>) </a:t>
            </a:r>
            <a:r>
              <a:rPr lang="en-US" altLang="en-US" dirty="0" err="1"/>
              <a:t>diventa</a:t>
            </a:r>
            <a:r>
              <a:rPr lang="en-US" altLang="en-US" dirty="0"/>
              <a:t> </a:t>
            </a:r>
            <a:r>
              <a:rPr lang="en-US" altLang="en-US" dirty="0" err="1"/>
              <a:t>etile</a:t>
            </a:r>
            <a:r>
              <a:rPr lang="en-US" altLang="en-US" dirty="0"/>
              <a:t> (CH</a:t>
            </a:r>
            <a:r>
              <a:rPr lang="en-US" altLang="en-US" baseline="-25000" dirty="0"/>
              <a:t>3</a:t>
            </a:r>
            <a:r>
              <a:rPr lang="en-US" altLang="en-US" dirty="0"/>
              <a:t>CH</a:t>
            </a:r>
            <a:r>
              <a:rPr lang="en-US" altLang="en-US" baseline="-25000" dirty="0"/>
              <a:t>2</a:t>
            </a:r>
            <a:r>
              <a:rPr lang="en-US" altLang="en-US" dirty="0"/>
              <a:t>-).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86200" y="1968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Alcani</a:t>
            </a:r>
            <a:endParaRPr lang="en-US" altLang="en-US" sz="260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2400" y="1143000"/>
            <a:ext cx="8458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Nomenclatura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81155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685800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Ossidazione di Alcani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143000"/>
            <a:ext cx="8686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alcani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l’unica</a:t>
            </a:r>
            <a:r>
              <a:rPr lang="en-US" altLang="en-US" dirty="0"/>
              <a:t> </a:t>
            </a:r>
            <a:r>
              <a:rPr lang="en-US" altLang="en-US" dirty="0" err="1"/>
              <a:t>famiglia</a:t>
            </a:r>
            <a:r>
              <a:rPr lang="en-US" altLang="en-US" dirty="0"/>
              <a:t> di </a:t>
            </a:r>
            <a:r>
              <a:rPr lang="en-US" altLang="en-US" dirty="0" err="1"/>
              <a:t>molecole</a:t>
            </a:r>
            <a:r>
              <a:rPr lang="en-US" altLang="en-US" dirty="0"/>
              <a:t> </a:t>
            </a:r>
            <a:r>
              <a:rPr lang="en-US" altLang="en-US" dirty="0" err="1"/>
              <a:t>organiche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non </a:t>
            </a:r>
            <a:r>
              <a:rPr lang="en-US" altLang="en-US" dirty="0" err="1"/>
              <a:t>hanno</a:t>
            </a:r>
            <a:r>
              <a:rPr lang="en-US" altLang="en-US" dirty="0"/>
              <a:t>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funzionali</a:t>
            </a:r>
            <a:r>
              <a:rPr lang="en-US" altLang="en-US" dirty="0"/>
              <a:t>. </a:t>
            </a:r>
            <a:r>
              <a:rPr lang="en-US" altLang="en-US" dirty="0" err="1"/>
              <a:t>Pertanto</a:t>
            </a:r>
            <a:r>
              <a:rPr lang="en-US" altLang="en-US" dirty="0"/>
              <a:t> </a:t>
            </a:r>
            <a:r>
              <a:rPr lang="en-US" altLang="en-US" dirty="0" err="1"/>
              <a:t>danno</a:t>
            </a:r>
            <a:r>
              <a:rPr lang="en-US" altLang="en-US" dirty="0"/>
              <a:t> </a:t>
            </a:r>
            <a:r>
              <a:rPr lang="en-US" altLang="en-US" dirty="0" err="1"/>
              <a:t>luogo</a:t>
            </a:r>
            <a:r>
              <a:rPr lang="en-US" altLang="en-US" dirty="0"/>
              <a:t> a </a:t>
            </a:r>
            <a:r>
              <a:rPr lang="en-US" altLang="en-US" dirty="0" err="1"/>
              <a:t>poche</a:t>
            </a:r>
            <a:r>
              <a:rPr lang="en-US" altLang="en-US" dirty="0"/>
              <a:t> </a:t>
            </a:r>
            <a:r>
              <a:rPr lang="en-US" altLang="en-US" dirty="0" err="1"/>
              <a:t>reazioni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Una di </a:t>
            </a:r>
            <a:r>
              <a:rPr lang="en-US" altLang="en-US" dirty="0" err="1"/>
              <a:t>queste</a:t>
            </a:r>
            <a:r>
              <a:rPr lang="en-US" altLang="en-US" dirty="0"/>
              <a:t> </a:t>
            </a:r>
            <a:r>
              <a:rPr lang="en-US" altLang="en-US" dirty="0" err="1"/>
              <a:t>reazioni</a:t>
            </a:r>
            <a:r>
              <a:rPr lang="en-US" altLang="en-US" dirty="0"/>
              <a:t> è la </a:t>
            </a:r>
            <a:r>
              <a:rPr lang="en-US" altLang="en-US" dirty="0" err="1"/>
              <a:t>combustione</a:t>
            </a:r>
            <a:r>
              <a:rPr lang="en-US" altLang="en-US" dirty="0"/>
              <a:t>. La </a:t>
            </a:r>
            <a:r>
              <a:rPr lang="en-US" altLang="en-US" dirty="0" err="1"/>
              <a:t>combustione</a:t>
            </a:r>
            <a:r>
              <a:rPr lang="en-US" altLang="en-US" dirty="0"/>
              <a:t> è </a:t>
            </a:r>
            <a:r>
              <a:rPr lang="en-US" altLang="en-US" dirty="0" err="1"/>
              <a:t>una</a:t>
            </a:r>
            <a:r>
              <a:rPr lang="en-US" altLang="en-US" dirty="0"/>
              <a:t> </a:t>
            </a:r>
            <a:r>
              <a:rPr lang="en-US" altLang="en-US" dirty="0" err="1"/>
              <a:t>reazione</a:t>
            </a:r>
            <a:r>
              <a:rPr lang="en-US" altLang="en-US" dirty="0"/>
              <a:t> di </a:t>
            </a:r>
            <a:r>
              <a:rPr lang="en-US" altLang="en-US" dirty="0" err="1"/>
              <a:t>ossido-riduzione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alcani</a:t>
            </a:r>
            <a:r>
              <a:rPr lang="en-US" altLang="en-US" dirty="0"/>
              <a:t> </a:t>
            </a:r>
            <a:r>
              <a:rPr lang="en-US" altLang="en-US" dirty="0" err="1"/>
              <a:t>danno</a:t>
            </a:r>
            <a:r>
              <a:rPr lang="en-US" altLang="en-US" dirty="0"/>
              <a:t> </a:t>
            </a:r>
            <a:r>
              <a:rPr lang="en-US" altLang="en-US" dirty="0" err="1"/>
              <a:t>luogo</a:t>
            </a:r>
            <a:r>
              <a:rPr lang="en-US" altLang="en-US" dirty="0"/>
              <a:t> </a:t>
            </a:r>
            <a:r>
              <a:rPr lang="en-US" altLang="en-US" dirty="0" err="1"/>
              <a:t>alla</a:t>
            </a:r>
            <a:r>
              <a:rPr lang="en-US" altLang="en-US" dirty="0"/>
              <a:t> </a:t>
            </a:r>
            <a:r>
              <a:rPr lang="en-US" altLang="en-US" dirty="0" err="1"/>
              <a:t>combustione</a:t>
            </a:r>
            <a:r>
              <a:rPr lang="en-US" altLang="en-US" dirty="0"/>
              <a:t>—</a:t>
            </a:r>
            <a:r>
              <a:rPr lang="en-US" altLang="en-US" dirty="0" err="1"/>
              <a:t>cioè</a:t>
            </a:r>
            <a:r>
              <a:rPr lang="en-US" altLang="en-US" dirty="0"/>
              <a:t> </a:t>
            </a:r>
            <a:r>
              <a:rPr lang="en-US" altLang="en-US" dirty="0" err="1"/>
              <a:t>bruciano</a:t>
            </a:r>
            <a:r>
              <a:rPr lang="en-US" altLang="en-US" dirty="0"/>
              <a:t> in </a:t>
            </a:r>
            <a:r>
              <a:rPr lang="en-US" altLang="en-US" dirty="0" err="1"/>
              <a:t>presenza</a:t>
            </a:r>
            <a:r>
              <a:rPr lang="en-US" altLang="en-US" dirty="0"/>
              <a:t> di </a:t>
            </a:r>
            <a:r>
              <a:rPr lang="en-US" altLang="en-US" dirty="0" err="1"/>
              <a:t>ossigeno</a:t>
            </a:r>
            <a:r>
              <a:rPr lang="en-US" altLang="en-US" dirty="0"/>
              <a:t>, per </a:t>
            </a:r>
            <a:r>
              <a:rPr lang="en-US" altLang="en-US" dirty="0" err="1"/>
              <a:t>formare</a:t>
            </a:r>
            <a:r>
              <a:rPr lang="en-US" altLang="en-US" dirty="0"/>
              <a:t> </a:t>
            </a:r>
            <a:r>
              <a:rPr lang="en-US" altLang="en-US" dirty="0" err="1"/>
              <a:t>anidride</a:t>
            </a:r>
            <a:r>
              <a:rPr lang="en-US" altLang="en-US" dirty="0"/>
              <a:t> </a:t>
            </a:r>
            <a:r>
              <a:rPr lang="en-US" altLang="en-US" dirty="0" err="1"/>
              <a:t>carbonica</a:t>
            </a:r>
            <a:r>
              <a:rPr lang="en-US" altLang="en-US" dirty="0"/>
              <a:t> e </a:t>
            </a:r>
            <a:r>
              <a:rPr lang="en-US" altLang="en-US" dirty="0" err="1"/>
              <a:t>acqua</a:t>
            </a:r>
            <a:r>
              <a:rPr lang="en-US" altLang="en-US" dirty="0"/>
              <a:t>.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886200" y="1206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6" descr="00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20" y="4407892"/>
            <a:ext cx="6309360" cy="232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442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Ossidazione di Alcani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686800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L’ossidazione ha come risultato un aumento del numero dei legami C—Z;   </a:t>
            </a:r>
            <a:r>
              <a:rPr lang="en-US" altLang="en-US" sz="2100" i="1"/>
              <a:t>oppure 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L’ossidazione ha come risultato una diminuzione del numero dei legami C—H.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La riduzione ha come risultato una diminuzione del numero dei legami C—Z;   </a:t>
            </a:r>
            <a:r>
              <a:rPr lang="en-US" altLang="en-US" sz="2100" i="1"/>
              <a:t>oppure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La riduzione ha come risultato un aumento del numero dei legami C—H.</a:t>
            </a:r>
            <a:r>
              <a:rPr lang="en-US" altLang="en-US"/>
              <a:t>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86200" y="1206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17975"/>
            <a:ext cx="7162800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71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908720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>
                <a:sym typeface="Symbol" pitchFamily="18" charset="2"/>
              </a:rPr>
              <a:t>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cicloalcani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formula </a:t>
            </a:r>
            <a:r>
              <a:rPr lang="en-US" altLang="en-US" dirty="0" err="1">
                <a:sym typeface="Symbol" pitchFamily="18" charset="2"/>
              </a:rPr>
              <a:t>generale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è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>
                <a:solidFill>
                  <a:srgbClr val="C00000"/>
                </a:solidFill>
                <a:sym typeface="Symbol" pitchFamily="18" charset="2"/>
              </a:rPr>
              <a:t>C</a:t>
            </a:r>
            <a:r>
              <a:rPr lang="en-US" altLang="en-US" baseline="-25000" dirty="0">
                <a:solidFill>
                  <a:srgbClr val="C00000"/>
                </a:solidFill>
                <a:sym typeface="Symbol" pitchFamily="18" charset="2"/>
              </a:rPr>
              <a:t>n</a:t>
            </a:r>
            <a:r>
              <a:rPr lang="en-US" altLang="en-US" dirty="0">
                <a:solidFill>
                  <a:srgbClr val="C00000"/>
                </a:solidFill>
                <a:sym typeface="Symbol" pitchFamily="18" charset="2"/>
              </a:rPr>
              <a:t>H</a:t>
            </a:r>
            <a:r>
              <a:rPr lang="en-US" altLang="en-US" baseline="-25000" dirty="0">
                <a:solidFill>
                  <a:srgbClr val="C00000"/>
                </a:solidFill>
                <a:sym typeface="Symbol" pitchFamily="18" charset="2"/>
              </a:rPr>
              <a:t>2n</a:t>
            </a:r>
            <a:r>
              <a:rPr lang="en-US" altLang="en-US" dirty="0">
                <a:sym typeface="Symbol" pitchFamily="18" charset="2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>
                <a:sym typeface="Symbol" pitchFamily="18" charset="2"/>
              </a:rPr>
              <a:t>Anelli</a:t>
            </a:r>
            <a:r>
              <a:rPr lang="en-US" altLang="en-US" dirty="0">
                <a:sym typeface="Symbol" pitchFamily="18" charset="2"/>
              </a:rPr>
              <a:t> da 3 a &gt; 20 termini (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5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ciclopentani</a:t>
            </a:r>
            <a:r>
              <a:rPr lang="en-US" altLang="en-US" dirty="0">
                <a:sym typeface="Symbol" pitchFamily="18" charset="2"/>
              </a:rPr>
              <a:t> e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6 </a:t>
            </a:r>
            <a:r>
              <a:rPr lang="en-US" altLang="en-US" dirty="0" err="1">
                <a:sym typeface="Symbol" pitchFamily="18" charset="2"/>
              </a:rPr>
              <a:t>cicloesani</a:t>
            </a:r>
            <a:r>
              <a:rPr lang="en-US" altLang="en-US" dirty="0">
                <a:sym typeface="Symbol" pitchFamily="18" charset="2"/>
              </a:rPr>
              <a:t>);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886200" y="120650"/>
            <a:ext cx="255800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Cicloalcani</a:t>
            </a:r>
            <a:endParaRPr lang="en-US" altLang="en-US" sz="2600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988840"/>
            <a:ext cx="7162800" cy="181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D3963578-0D2B-DF47-B931-72E043685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33056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>
                <a:sym typeface="Symbol" pitchFamily="18" charset="2"/>
              </a:rPr>
              <a:t>Tensione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d’anello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angolare</a:t>
            </a:r>
            <a:r>
              <a:rPr lang="en-US" altLang="en-US" dirty="0">
                <a:sym typeface="Symbol" pitchFamily="18" charset="2"/>
              </a:rPr>
              <a:t> (</a:t>
            </a:r>
            <a:r>
              <a:rPr lang="en-US" altLang="en-US" dirty="0">
                <a:solidFill>
                  <a:srgbClr val="C00000"/>
                </a:solidFill>
                <a:sym typeface="Symbol" pitchFamily="18" charset="2"/>
              </a:rPr>
              <a:t>≠</a:t>
            </a:r>
            <a:r>
              <a:rPr lang="en-US" altLang="en-US" dirty="0">
                <a:sym typeface="Symbol" pitchFamily="18" charset="2"/>
              </a:rPr>
              <a:t> 109.5°) + </a:t>
            </a:r>
            <a:r>
              <a:rPr lang="en-US" altLang="en-US" dirty="0" err="1">
                <a:sym typeface="Symbol" pitchFamily="18" charset="2"/>
              </a:rPr>
              <a:t>torsionale</a:t>
            </a:r>
            <a:r>
              <a:rPr lang="en-US" altLang="en-US" dirty="0">
                <a:sym typeface="Symbol" pitchFamily="18" charset="2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>
                <a:sym typeface="Symbol" pitchFamily="18" charset="2"/>
              </a:rPr>
              <a:t>&gt; </a:t>
            </a:r>
            <a:r>
              <a:rPr lang="en-US" altLang="en-US" dirty="0" err="1">
                <a:sym typeface="Symbol" pitchFamily="18" charset="2"/>
              </a:rPr>
              <a:t>reattività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più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conformazioni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differenti</a:t>
            </a:r>
            <a:r>
              <a:rPr lang="en-US" altLang="en-US" dirty="0">
                <a:sym typeface="Symbol" pitchFamily="18" charset="2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8EA79B-7241-7F40-8E97-9B6011398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085184"/>
            <a:ext cx="4411367" cy="1656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BA62F4-6F6A-1142-8BF8-496EC2232F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222" y="4977184"/>
            <a:ext cx="3973846" cy="1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60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Introduzione ai Cicloalcani—Cicloalcani disostituiti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839200" cy="28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stereoisomeri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isomeri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differiscono</a:t>
            </a:r>
            <a:r>
              <a:rPr lang="en-US" altLang="en-US" dirty="0"/>
              <a:t> solo </a:t>
            </a:r>
            <a:r>
              <a:rPr lang="en-US" altLang="en-US" dirty="0" err="1"/>
              <a:t>nel</a:t>
            </a:r>
            <a:r>
              <a:rPr lang="en-US" altLang="en-US" dirty="0"/>
              <a:t> </a:t>
            </a:r>
            <a:r>
              <a:rPr lang="en-US" altLang="en-US" dirty="0" err="1"/>
              <a:t>modo</a:t>
            </a:r>
            <a:r>
              <a:rPr lang="en-US" altLang="en-US" dirty="0"/>
              <a:t> in cui </a:t>
            </a: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atomi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orientati</a:t>
            </a:r>
            <a:r>
              <a:rPr lang="en-US" altLang="en-US" dirty="0"/>
              <a:t> </a:t>
            </a:r>
            <a:r>
              <a:rPr lang="en-US" altLang="en-US" dirty="0" err="1"/>
              <a:t>nello</a:t>
            </a:r>
            <a:r>
              <a:rPr lang="en-US" altLang="en-US" dirty="0"/>
              <a:t> </a:t>
            </a:r>
            <a:r>
              <a:rPr lang="en-US" altLang="en-US" dirty="0" err="1"/>
              <a:t>spazio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 </a:t>
            </a:r>
            <a:r>
              <a:rPr lang="en-US" altLang="en-US" dirty="0" err="1"/>
              <a:t>prefissi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accent2"/>
                </a:solidFill>
              </a:rPr>
              <a:t>cis</a:t>
            </a:r>
            <a:r>
              <a:rPr lang="en-US" altLang="en-US" dirty="0"/>
              <a:t> e </a:t>
            </a:r>
            <a:r>
              <a:rPr lang="en-US" altLang="en-US" dirty="0">
                <a:solidFill>
                  <a:schemeClr val="accent2"/>
                </a:solidFill>
              </a:rPr>
              <a:t>trans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usati</a:t>
            </a:r>
            <a:r>
              <a:rPr lang="en-US" altLang="en-US" dirty="0"/>
              <a:t> per </a:t>
            </a:r>
            <a:r>
              <a:rPr lang="en-US" altLang="en-US" dirty="0" err="1"/>
              <a:t>distinguere</a:t>
            </a:r>
            <a:r>
              <a:rPr lang="en-US" altLang="en-US" dirty="0"/>
              <a:t> </a:t>
            </a:r>
            <a:r>
              <a:rPr lang="en-US" altLang="en-US" dirty="0" err="1"/>
              <a:t>questi</a:t>
            </a:r>
            <a:r>
              <a:rPr lang="en-US" altLang="en-US" dirty="0"/>
              <a:t>  </a:t>
            </a:r>
            <a:r>
              <a:rPr lang="en-US" altLang="en-US" dirty="0" err="1"/>
              <a:t>stereoisomeri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L’isomero</a:t>
            </a:r>
            <a:r>
              <a:rPr lang="en-US" altLang="en-US" dirty="0"/>
              <a:t> cis ha due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dalla</a:t>
            </a:r>
            <a:r>
              <a:rPr lang="en-US" altLang="en-US" dirty="0"/>
              <a:t> </a:t>
            </a:r>
            <a:r>
              <a:rPr lang="en-US" altLang="en-US" dirty="0" err="1"/>
              <a:t>stessa</a:t>
            </a:r>
            <a:r>
              <a:rPr lang="en-US" altLang="en-US" dirty="0"/>
              <a:t> </a:t>
            </a:r>
            <a:r>
              <a:rPr lang="en-US" altLang="en-US" dirty="0" err="1"/>
              <a:t>parte</a:t>
            </a:r>
            <a:r>
              <a:rPr lang="en-US" altLang="en-US" dirty="0"/>
              <a:t> </a:t>
            </a:r>
            <a:r>
              <a:rPr lang="en-US" altLang="en-US" dirty="0" err="1"/>
              <a:t>dell’anello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L’isomero</a:t>
            </a:r>
            <a:r>
              <a:rPr lang="en-US" altLang="en-US" dirty="0"/>
              <a:t> trans ha due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parti</a:t>
            </a:r>
            <a:r>
              <a:rPr lang="en-US" altLang="en-US" dirty="0"/>
              <a:t> </a:t>
            </a:r>
            <a:r>
              <a:rPr lang="en-US" altLang="en-US" dirty="0" err="1"/>
              <a:t>opposte</a:t>
            </a:r>
            <a:r>
              <a:rPr lang="en-US" altLang="en-US" dirty="0"/>
              <a:t>  </a:t>
            </a:r>
            <a:r>
              <a:rPr lang="en-US" altLang="en-US" dirty="0" err="1"/>
              <a:t>dell’anello</a:t>
            </a:r>
            <a:r>
              <a:rPr lang="en-US" altLang="en-US" dirty="0"/>
              <a:t>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886200" y="120650"/>
            <a:ext cx="255800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Cicloalcani</a:t>
            </a:r>
            <a:endParaRPr lang="en-US" altLang="en-US" sz="2600" dirty="0"/>
          </a:p>
        </p:txBody>
      </p:sp>
      <p:pic>
        <p:nvPicPr>
          <p:cNvPr id="5" name="Picture 9" descr="0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00563"/>
            <a:ext cx="71628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3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67000" y="152400"/>
            <a:ext cx="3810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Struttura</a:t>
            </a:r>
            <a:r>
              <a:rPr lang="en-US" altLang="en-US" sz="2600" dirty="0"/>
              <a:t> e </a:t>
            </a:r>
            <a:r>
              <a:rPr lang="en-US" altLang="en-US" sz="2600" dirty="0" err="1"/>
              <a:t>Legame</a:t>
            </a:r>
            <a:endParaRPr lang="en-US" altLang="en-US" sz="2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2056" y="757153"/>
            <a:ext cx="8534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dirty="0">
                <a:solidFill>
                  <a:srgbClr val="FF0000"/>
                </a:solidFill>
              </a:rPr>
              <a:t>Rappresentazione molecole organiche: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dirty="0"/>
              <a:t>Strutture condensate : CH</a:t>
            </a:r>
            <a:r>
              <a:rPr lang="it-IT" altLang="en-US" baseline="-25000" dirty="0"/>
              <a:t>3</a:t>
            </a:r>
            <a:r>
              <a:rPr lang="it-IT" altLang="en-US" dirty="0"/>
              <a:t>(CH</a:t>
            </a:r>
            <a:r>
              <a:rPr lang="it-IT" altLang="en-US" baseline="-25000" dirty="0"/>
              <a:t>2</a:t>
            </a:r>
            <a:r>
              <a:rPr lang="it-IT" altLang="en-US" dirty="0"/>
              <a:t>)</a:t>
            </a:r>
            <a:r>
              <a:rPr lang="it-IT" altLang="en-US" baseline="-25000" dirty="0"/>
              <a:t>2</a:t>
            </a:r>
            <a:r>
              <a:rPr lang="it-IT" altLang="en-US" dirty="0"/>
              <a:t>CH</a:t>
            </a:r>
            <a:r>
              <a:rPr lang="it-IT" altLang="en-US" baseline="-25000" dirty="0"/>
              <a:t>3</a:t>
            </a:r>
            <a:r>
              <a:rPr lang="it-IT" altLang="en-US" dirty="0"/>
              <a:t>; (CH</a:t>
            </a:r>
            <a:r>
              <a:rPr lang="it-IT" altLang="en-US" baseline="-25000" dirty="0"/>
              <a:t>3</a:t>
            </a:r>
            <a:r>
              <a:rPr lang="it-IT" altLang="en-US" dirty="0"/>
              <a:t>)</a:t>
            </a:r>
            <a:r>
              <a:rPr lang="it-IT" altLang="en-US" baseline="-25000" dirty="0"/>
              <a:t>2</a:t>
            </a:r>
            <a:r>
              <a:rPr lang="it-IT" altLang="en-US" dirty="0"/>
              <a:t>CH….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dirty="0"/>
              <a:t>Strutture segmentate: 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7384"/>
            <a:ext cx="6831013" cy="271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5229200"/>
            <a:ext cx="868680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600"/>
              <a:t>Assumere che ci sia un atomo di carbonio in corrispondenza di ogni giunzione di due segmenti o all’estremità di ogni segmento.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600"/>
              <a:t>Assumere che intorno ad ogni atomo di carbonio ci siano abbastanza idrogeni per renderlo tetravalente.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600"/>
              <a:t>Inserire tutti gli </a:t>
            </a:r>
            <a:r>
              <a:rPr lang="en-US" altLang="en-US" sz="1600">
                <a:solidFill>
                  <a:schemeClr val="accent2"/>
                </a:solidFill>
              </a:rPr>
              <a:t>eteroatomi </a:t>
            </a:r>
            <a:r>
              <a:rPr lang="en-US" altLang="en-US" sz="1600"/>
              <a:t> e gli H ad essi direttamente legati.</a:t>
            </a:r>
          </a:p>
        </p:txBody>
      </p:sp>
    </p:spTree>
    <p:extLst>
      <p:ext uri="{BB962C8B-B14F-4D97-AF65-F5344CB8AC3E}">
        <p14:creationId xmlns:p14="http://schemas.microsoft.com/office/powerpoint/2010/main" val="162069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28600" y="1524000"/>
            <a:ext cx="1828800" cy="1752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altLang="en-US"/>
          </a:p>
        </p:txBody>
      </p:sp>
      <p:pic>
        <p:nvPicPr>
          <p:cNvPr id="3" name="Picture 4" descr="75 simple organic molecu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53"/>
          <a:stretch>
            <a:fillRect/>
          </a:stretch>
        </p:blipFill>
        <p:spPr bwMode="auto">
          <a:xfrm>
            <a:off x="457200" y="1711325"/>
            <a:ext cx="1350963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898525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Ibridazione e legame nelle molecole organiche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362200" y="1647825"/>
            <a:ext cx="6324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/>
              <a:t>La realizzazione di un modello dell’etano illustra un’ulteriore caratteristica circa la sua struttura. Attorno al legame </a:t>
            </a:r>
            <a:r>
              <a:rPr lang="en-US" altLang="en-US">
                <a:sym typeface="Symbol" pitchFamily="18" charset="2"/>
              </a:rPr>
              <a:t></a:t>
            </a:r>
            <a:r>
              <a:rPr lang="en-US" altLang="en-US"/>
              <a:t> C—C esiste libera rotazione</a:t>
            </a:r>
            <a:r>
              <a:rPr lang="en-US" altLang="en-US">
                <a:sym typeface="Symbol" pitchFamily="18" charset="2"/>
              </a:rPr>
              <a:t>.</a:t>
            </a:r>
            <a:endParaRPr lang="en-US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05200"/>
            <a:ext cx="6002338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667000" y="152400"/>
            <a:ext cx="3810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Struttura e Legame</a:t>
            </a:r>
          </a:p>
        </p:txBody>
      </p:sp>
    </p:spTree>
    <p:extLst>
      <p:ext uri="{BB962C8B-B14F-4D97-AF65-F5344CB8AC3E}">
        <p14:creationId xmlns:p14="http://schemas.microsoft.com/office/powerpoint/2010/main" val="269001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Ibridazione e legame nelle molecole organiche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419600" y="1401763"/>
            <a:ext cx="449580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/>
              <a:t>Ogni carbonio è trigonale e planare.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200"/>
              <a:t>Ogni carbonio è ibridato </a:t>
            </a:r>
            <a:r>
              <a:rPr lang="en-US" altLang="en-US" sz="2200" i="1"/>
              <a:t>sp</a:t>
            </a:r>
            <a:r>
              <a:rPr lang="en-US" altLang="en-US" sz="2200" baseline="30000"/>
              <a:t>2</a:t>
            </a:r>
            <a:r>
              <a:rPr lang="en-US" altLang="en-US" sz="2200"/>
              <a:t>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67000" y="152400"/>
            <a:ext cx="3810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Struttura</a:t>
            </a:r>
            <a:r>
              <a:rPr lang="en-US" altLang="en-US" sz="2600" dirty="0"/>
              <a:t> e </a:t>
            </a:r>
            <a:r>
              <a:rPr lang="en-US" altLang="en-US" sz="2600" dirty="0" err="1"/>
              <a:t>Legame</a:t>
            </a:r>
            <a:endParaRPr lang="en-US" altLang="en-US" sz="260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3195638" cy="133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28600" y="2774875"/>
            <a:ext cx="86106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200" dirty="0" err="1"/>
              <a:t>Diversamente</a:t>
            </a:r>
            <a:r>
              <a:rPr lang="en-US" altLang="en-US" sz="2200" dirty="0"/>
              <a:t> dal </a:t>
            </a:r>
            <a:r>
              <a:rPr lang="en-US" altLang="en-US" sz="2200" dirty="0" err="1"/>
              <a:t>legame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singolo</a:t>
            </a:r>
            <a:r>
              <a:rPr lang="en-US" altLang="en-US" sz="2200" dirty="0"/>
              <a:t> C—C </a:t>
            </a:r>
            <a:r>
              <a:rPr lang="en-US" altLang="en-US" sz="2200" dirty="0" err="1"/>
              <a:t>nell</a:t>
            </a:r>
            <a:r>
              <a:rPr lang="en-US" altLang="en-US" sz="2200" dirty="0"/>
              <a:t>’ </a:t>
            </a:r>
            <a:r>
              <a:rPr lang="en-US" altLang="en-US" sz="2200" dirty="0" err="1"/>
              <a:t>etano</a:t>
            </a:r>
            <a:r>
              <a:rPr lang="en-US" altLang="en-US" sz="2200" dirty="0"/>
              <a:t>, la </a:t>
            </a:r>
            <a:r>
              <a:rPr lang="en-US" altLang="en-US" sz="2200" dirty="0" err="1"/>
              <a:t>rotazione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attorno</a:t>
            </a:r>
            <a:r>
              <a:rPr lang="en-US" altLang="en-US" sz="2200" dirty="0"/>
              <a:t> al </a:t>
            </a:r>
            <a:r>
              <a:rPr lang="en-US" altLang="en-US" sz="2200" dirty="0" err="1"/>
              <a:t>doppio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legame</a:t>
            </a:r>
            <a:r>
              <a:rPr lang="en-US" altLang="en-US" sz="2200" dirty="0"/>
              <a:t> C—C </a:t>
            </a:r>
            <a:r>
              <a:rPr lang="en-US" altLang="en-US" sz="2200" dirty="0" err="1"/>
              <a:t>nell’etilene</a:t>
            </a:r>
            <a:r>
              <a:rPr lang="en-US" altLang="en-US" sz="2200" dirty="0"/>
              <a:t> è </a:t>
            </a:r>
            <a:r>
              <a:rPr lang="en-US" altLang="en-US" sz="2200" dirty="0" err="1"/>
              <a:t>limitata</a:t>
            </a:r>
            <a:r>
              <a:rPr lang="en-US" altLang="en-US" sz="2200" dirty="0"/>
              <a:t>. </a:t>
            </a:r>
            <a:r>
              <a:rPr lang="en-US" altLang="en-US" sz="2200" dirty="0" err="1"/>
              <a:t>Può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verificarsi</a:t>
            </a:r>
            <a:r>
              <a:rPr lang="en-US" altLang="en-US" sz="2200" dirty="0"/>
              <a:t> solo se </a:t>
            </a:r>
            <a:r>
              <a:rPr lang="en-US" altLang="en-US" sz="2200" dirty="0" err="1"/>
              <a:t>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legame</a:t>
            </a:r>
            <a:r>
              <a:rPr lang="en-US" altLang="en-US" sz="2200" dirty="0"/>
              <a:t> </a:t>
            </a:r>
            <a:r>
              <a:rPr lang="en-US" altLang="en-US" sz="2200" dirty="0">
                <a:sym typeface="Symbol" pitchFamily="18" charset="2"/>
              </a:rPr>
              <a:t> prima </a:t>
            </a:r>
            <a:r>
              <a:rPr lang="en-US" altLang="en-US" sz="2200" dirty="0" err="1">
                <a:sym typeface="Symbol" pitchFamily="18" charset="2"/>
              </a:rPr>
              <a:t>si</a:t>
            </a:r>
            <a:r>
              <a:rPr lang="en-US" altLang="en-US" sz="2200" dirty="0">
                <a:sym typeface="Symbol" pitchFamily="18" charset="2"/>
              </a:rPr>
              <a:t> </a:t>
            </a:r>
            <a:r>
              <a:rPr lang="en-US" altLang="en-US" sz="2200" dirty="0" err="1">
                <a:sym typeface="Symbol" pitchFamily="18" charset="2"/>
              </a:rPr>
              <a:t>rompe</a:t>
            </a:r>
            <a:r>
              <a:rPr lang="en-US" altLang="en-US" sz="2200" dirty="0">
                <a:sym typeface="Symbol" pitchFamily="18" charset="2"/>
              </a:rPr>
              <a:t> e poi </a:t>
            </a:r>
            <a:r>
              <a:rPr lang="en-US" altLang="en-US" sz="2200" dirty="0" err="1">
                <a:sym typeface="Symbol" pitchFamily="18" charset="2"/>
              </a:rPr>
              <a:t>si</a:t>
            </a:r>
            <a:r>
              <a:rPr lang="en-US" altLang="en-US" sz="2200" dirty="0">
                <a:sym typeface="Symbol" pitchFamily="18" charset="2"/>
              </a:rPr>
              <a:t> </a:t>
            </a:r>
            <a:r>
              <a:rPr lang="en-US" altLang="en-US" sz="2200" dirty="0" err="1">
                <a:sym typeface="Symbol" pitchFamily="18" charset="2"/>
              </a:rPr>
              <a:t>riforma</a:t>
            </a:r>
            <a:r>
              <a:rPr lang="en-US" altLang="en-US" sz="2200" dirty="0">
                <a:sym typeface="Symbol" pitchFamily="18" charset="2"/>
              </a:rPr>
              <a:t>, un </a:t>
            </a:r>
            <a:r>
              <a:rPr lang="en-US" altLang="en-US" sz="2200" dirty="0" err="1">
                <a:sym typeface="Symbol" pitchFamily="18" charset="2"/>
              </a:rPr>
              <a:t>processo</a:t>
            </a:r>
            <a:r>
              <a:rPr lang="en-US" altLang="en-US" sz="2200" dirty="0">
                <a:sym typeface="Symbol" pitchFamily="18" charset="2"/>
              </a:rPr>
              <a:t> </a:t>
            </a:r>
            <a:r>
              <a:rPr lang="en-US" altLang="en-US" sz="2200" dirty="0" err="1">
                <a:sym typeface="Symbol" pitchFamily="18" charset="2"/>
              </a:rPr>
              <a:t>che</a:t>
            </a:r>
            <a:r>
              <a:rPr lang="en-US" altLang="en-US" sz="2200" dirty="0">
                <a:sym typeface="Symbol" pitchFamily="18" charset="2"/>
              </a:rPr>
              <a:t> </a:t>
            </a:r>
            <a:r>
              <a:rPr lang="en-US" altLang="en-US" sz="2200" dirty="0" err="1">
                <a:sym typeface="Symbol" pitchFamily="18" charset="2"/>
              </a:rPr>
              <a:t>richiede</a:t>
            </a:r>
            <a:r>
              <a:rPr lang="en-US" altLang="en-US" sz="2200" dirty="0">
                <a:sym typeface="Symbol" pitchFamily="18" charset="2"/>
              </a:rPr>
              <a:t> un </a:t>
            </a:r>
            <a:r>
              <a:rPr lang="en-US" altLang="en-US" sz="2200" dirty="0" err="1">
                <a:sym typeface="Symbol" pitchFamily="18" charset="2"/>
              </a:rPr>
              <a:t>apporto</a:t>
            </a:r>
            <a:r>
              <a:rPr lang="en-US" altLang="en-US" sz="2200" dirty="0">
                <a:sym typeface="Symbol" pitchFamily="18" charset="2"/>
              </a:rPr>
              <a:t> </a:t>
            </a:r>
            <a:r>
              <a:rPr lang="en-US" altLang="en-US" sz="2200" dirty="0" err="1">
                <a:sym typeface="Symbol" pitchFamily="18" charset="2"/>
              </a:rPr>
              <a:t>considerevole</a:t>
            </a:r>
            <a:r>
              <a:rPr lang="en-US" altLang="en-US" sz="2200" dirty="0">
                <a:sym typeface="Symbol" pitchFamily="18" charset="2"/>
              </a:rPr>
              <a:t> di </a:t>
            </a:r>
            <a:r>
              <a:rPr lang="en-US" altLang="en-US" sz="2200" dirty="0" err="1">
                <a:sym typeface="Symbol" pitchFamily="18" charset="2"/>
              </a:rPr>
              <a:t>energia</a:t>
            </a:r>
            <a:r>
              <a:rPr lang="en-US" altLang="en-US" sz="2200" dirty="0">
                <a:sym typeface="Symbol" pitchFamily="18" charset="2"/>
              </a:rPr>
              <a:t>.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09777"/>
            <a:ext cx="4778375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88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2400" y="6096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Ibridazione e legame nelle molecole organiche</a:t>
            </a: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152400" y="2971800"/>
            <a:ext cx="876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667000" y="76200"/>
            <a:ext cx="3810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Struttura e Legame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24000"/>
            <a:ext cx="29797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758666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450" y="1124744"/>
            <a:ext cx="3409950" cy="167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77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2400" y="441325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/>
              <a:t>Sommario dei legami covalenti osservati nei composti del carbonio            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667000" y="76200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Struttura e Legame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234363" cy="513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177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8600" y="1257300"/>
            <a:ext cx="86868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alcani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idrocarburi</a:t>
            </a:r>
            <a:r>
              <a:rPr lang="en-US" altLang="en-US" dirty="0"/>
              <a:t> </a:t>
            </a:r>
            <a:r>
              <a:rPr lang="en-US" altLang="en-US" dirty="0" err="1"/>
              <a:t>alifatici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presentano</a:t>
            </a:r>
            <a:r>
              <a:rPr lang="en-US" altLang="en-US" dirty="0"/>
              <a:t> solo </a:t>
            </a:r>
            <a:r>
              <a:rPr lang="en-US" altLang="en-US" dirty="0" err="1"/>
              <a:t>legami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</a:t>
            </a:r>
            <a:r>
              <a:rPr lang="en-US" altLang="en-US" dirty="0"/>
              <a:t> C—C e C—H</a:t>
            </a:r>
            <a:r>
              <a:rPr lang="en-US" altLang="en-US" dirty="0">
                <a:sym typeface="Symbol" pitchFamily="18" charset="2"/>
              </a:rPr>
              <a:t>. </a:t>
            </a:r>
            <a:r>
              <a:rPr lang="en-US" altLang="en-US" dirty="0" err="1">
                <a:sym typeface="Symbol" pitchFamily="18" charset="2"/>
              </a:rPr>
              <a:t>Possono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essere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classificati</a:t>
            </a:r>
            <a:r>
              <a:rPr lang="en-US" altLang="en-US" dirty="0">
                <a:sym typeface="Symbol" pitchFamily="18" charset="2"/>
              </a:rPr>
              <a:t> come </a:t>
            </a:r>
            <a:r>
              <a:rPr lang="en-US" altLang="en-US" dirty="0" err="1">
                <a:sym typeface="Symbol" pitchFamily="18" charset="2"/>
              </a:rPr>
              <a:t>aciclici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ciclici</a:t>
            </a:r>
            <a:r>
              <a:rPr lang="en-US" altLang="en-US" dirty="0">
                <a:sym typeface="Symbol" pitchFamily="18" charset="2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Gli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alcani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aciclici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formula </a:t>
            </a:r>
            <a:r>
              <a:rPr lang="en-US" altLang="en-US" dirty="0" err="1">
                <a:sym typeface="Symbol" pitchFamily="18" charset="2"/>
              </a:rPr>
              <a:t>molecolare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>
                <a:solidFill>
                  <a:srgbClr val="C00000"/>
                </a:solidFill>
                <a:sym typeface="Symbol" pitchFamily="18" charset="2"/>
              </a:rPr>
              <a:t>C</a:t>
            </a:r>
            <a:r>
              <a:rPr lang="en-US" altLang="en-US" baseline="-25000" dirty="0">
                <a:solidFill>
                  <a:srgbClr val="C00000"/>
                </a:solidFill>
                <a:sym typeface="Symbol" pitchFamily="18" charset="2"/>
              </a:rPr>
              <a:t>n</a:t>
            </a:r>
            <a:r>
              <a:rPr lang="en-US" altLang="en-US" dirty="0">
                <a:solidFill>
                  <a:srgbClr val="C00000"/>
                </a:solidFill>
                <a:sym typeface="Symbol" pitchFamily="18" charset="2"/>
              </a:rPr>
              <a:t>H</a:t>
            </a:r>
            <a:r>
              <a:rPr lang="en-US" altLang="en-US" baseline="-25000" dirty="0">
                <a:solidFill>
                  <a:srgbClr val="C00000"/>
                </a:solidFill>
                <a:sym typeface="Symbol" pitchFamily="18" charset="2"/>
              </a:rPr>
              <a:t>2n+2</a:t>
            </a:r>
            <a:r>
              <a:rPr lang="en-US" altLang="en-US" dirty="0">
                <a:sym typeface="Symbol" pitchFamily="18" charset="2"/>
              </a:rPr>
              <a:t> (dove n = </a:t>
            </a:r>
            <a:r>
              <a:rPr lang="en-US" altLang="en-US" dirty="0" err="1">
                <a:sym typeface="Symbol" pitchFamily="18" charset="2"/>
              </a:rPr>
              <a:t>numero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intero</a:t>
            </a:r>
            <a:r>
              <a:rPr lang="en-US" altLang="en-US" dirty="0">
                <a:sym typeface="Symbol" pitchFamily="18" charset="2"/>
              </a:rPr>
              <a:t>) e </a:t>
            </a:r>
            <a:r>
              <a:rPr lang="en-US" altLang="en-US" dirty="0" err="1">
                <a:sym typeface="Symbol" pitchFamily="18" charset="2"/>
              </a:rPr>
              <a:t>contengono</a:t>
            </a:r>
            <a:r>
              <a:rPr lang="en-US" altLang="en-US" dirty="0">
                <a:sym typeface="Symbol" pitchFamily="18" charset="2"/>
              </a:rPr>
              <a:t> solo </a:t>
            </a:r>
            <a:r>
              <a:rPr lang="en-US" altLang="en-US" dirty="0" err="1">
                <a:sym typeface="Symbol" pitchFamily="18" charset="2"/>
              </a:rPr>
              <a:t>catene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lineari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ramificate</a:t>
            </a:r>
            <a:r>
              <a:rPr lang="en-US" altLang="en-US" dirty="0">
                <a:sym typeface="Symbol" pitchFamily="18" charset="2"/>
              </a:rPr>
              <a:t>. </a:t>
            </a:r>
            <a:r>
              <a:rPr lang="en-US" altLang="en-US" dirty="0" err="1">
                <a:sym typeface="Symbol" pitchFamily="18" charset="2"/>
              </a:rPr>
              <a:t>Sono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chiamati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anche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idrocarburi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saturi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perchè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il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massimo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numero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idrogeno</a:t>
            </a:r>
            <a:r>
              <a:rPr lang="en-US" altLang="en-US" dirty="0">
                <a:sym typeface="Symbol" pitchFamily="18" charset="2"/>
              </a:rPr>
              <a:t> per </a:t>
            </a:r>
            <a:r>
              <a:rPr lang="en-US" altLang="en-US" dirty="0" err="1">
                <a:sym typeface="Symbol" pitchFamily="18" charset="2"/>
              </a:rPr>
              <a:t>atomo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cicloalcani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contengono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uniti</a:t>
            </a:r>
            <a:r>
              <a:rPr lang="en-US" altLang="en-US" dirty="0">
                <a:sym typeface="Symbol" pitchFamily="18" charset="2"/>
              </a:rPr>
              <a:t> in </a:t>
            </a:r>
            <a:r>
              <a:rPr lang="en-US" altLang="en-US" dirty="0" err="1">
                <a:sym typeface="Symbol" pitchFamily="18" charset="2"/>
              </a:rPr>
              <a:t>uno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più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anelli</a:t>
            </a:r>
            <a:r>
              <a:rPr lang="en-US" altLang="en-US" dirty="0">
                <a:sym typeface="Symbol" pitchFamily="18" charset="2"/>
              </a:rPr>
              <a:t>. </a:t>
            </a:r>
            <a:r>
              <a:rPr lang="en-US" altLang="en-US" dirty="0" err="1">
                <a:sym typeface="Symbol" pitchFamily="18" charset="2"/>
              </a:rPr>
              <a:t>Poichè</a:t>
            </a:r>
            <a:r>
              <a:rPr lang="en-US" altLang="en-US" dirty="0">
                <a:sym typeface="Symbol" pitchFamily="18" charset="2"/>
              </a:rPr>
              <a:t> la </a:t>
            </a:r>
            <a:r>
              <a:rPr lang="en-US" altLang="en-US" dirty="0" err="1">
                <a:sym typeface="Symbol" pitchFamily="18" charset="2"/>
              </a:rPr>
              <a:t>loro</a:t>
            </a:r>
            <a:r>
              <a:rPr lang="en-US" altLang="en-US" dirty="0">
                <a:sym typeface="Symbol" pitchFamily="18" charset="2"/>
              </a:rPr>
              <a:t> formula </a:t>
            </a:r>
            <a:r>
              <a:rPr lang="en-US" altLang="en-US" dirty="0" err="1">
                <a:sym typeface="Symbol" pitchFamily="18" charset="2"/>
              </a:rPr>
              <a:t>generale</a:t>
            </a:r>
            <a:r>
              <a:rPr lang="en-US" altLang="en-US" dirty="0">
                <a:sym typeface="Symbol" pitchFamily="18" charset="2"/>
              </a:rPr>
              <a:t> è C</a:t>
            </a:r>
            <a:r>
              <a:rPr lang="en-US" altLang="en-US" baseline="-25000" dirty="0">
                <a:sym typeface="Symbol" pitchFamily="18" charset="2"/>
              </a:rPr>
              <a:t>n</a:t>
            </a:r>
            <a:r>
              <a:rPr lang="en-US" altLang="en-US" dirty="0">
                <a:sym typeface="Symbol" pitchFamily="18" charset="2"/>
              </a:rPr>
              <a:t>H</a:t>
            </a:r>
            <a:r>
              <a:rPr lang="en-US" altLang="en-US" baseline="-25000" dirty="0">
                <a:sym typeface="Symbol" pitchFamily="18" charset="2"/>
              </a:rPr>
              <a:t>2n</a:t>
            </a:r>
            <a:r>
              <a:rPr lang="en-US" altLang="en-US" dirty="0">
                <a:sym typeface="Symbol" pitchFamily="18" charset="2"/>
              </a:rPr>
              <a:t>, </a:t>
            </a:r>
            <a:r>
              <a:rPr lang="en-US" altLang="en-US" dirty="0" err="1">
                <a:sym typeface="Symbol" pitchFamily="18" charset="2"/>
              </a:rPr>
              <a:t>essi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due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idrogeno</a:t>
            </a:r>
            <a:r>
              <a:rPr lang="en-US" altLang="en-US" dirty="0">
                <a:sym typeface="Symbol" pitchFamily="18" charset="2"/>
              </a:rPr>
              <a:t> in </a:t>
            </a:r>
            <a:r>
              <a:rPr lang="en-US" altLang="en-US" dirty="0" err="1">
                <a:sym typeface="Symbol" pitchFamily="18" charset="2"/>
              </a:rPr>
              <a:t>meno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rispetto</a:t>
            </a:r>
            <a:r>
              <a:rPr lang="en-US" altLang="en-US" dirty="0">
                <a:sym typeface="Symbol" pitchFamily="18" charset="2"/>
              </a:rPr>
              <a:t> ad un </a:t>
            </a:r>
            <a:r>
              <a:rPr lang="en-US" altLang="en-US" dirty="0" err="1">
                <a:sym typeface="Symbol" pitchFamily="18" charset="2"/>
              </a:rPr>
              <a:t>alcano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aciclico</a:t>
            </a:r>
            <a:r>
              <a:rPr lang="en-US" altLang="en-US" dirty="0">
                <a:sym typeface="Symbol" pitchFamily="18" charset="2"/>
              </a:rPr>
              <a:t> con lo </a:t>
            </a:r>
            <a:r>
              <a:rPr lang="en-US" altLang="en-US" dirty="0" err="1">
                <a:sym typeface="Symbol" pitchFamily="18" charset="2"/>
              </a:rPr>
              <a:t>stesso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numero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" y="746125"/>
            <a:ext cx="4800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Introduzione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10000" y="15240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</p:spTree>
    <p:extLst>
      <p:ext uri="{BB962C8B-B14F-4D97-AF65-F5344CB8AC3E}">
        <p14:creationId xmlns:p14="http://schemas.microsoft.com/office/powerpoint/2010/main" val="212307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Introduzione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2400" y="993775"/>
            <a:ext cx="86868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Tutti gli atomi di carbonio in un alcano sono circondati da quattro gruppi, sono pertanto ibridati </a:t>
            </a:r>
            <a:r>
              <a:rPr lang="en-US" altLang="en-US" sz="2100" i="1"/>
              <a:t>sp</a:t>
            </a:r>
            <a:r>
              <a:rPr lang="en-US" altLang="en-US" sz="2100" baseline="30000"/>
              <a:t>3</a:t>
            </a:r>
            <a:r>
              <a:rPr lang="en-US" altLang="en-US" sz="2100"/>
              <a:t>, tetraedrici e tutti gli </a:t>
            </a:r>
            <a:r>
              <a:rPr lang="it-IT" altLang="en-US" sz="2100"/>
              <a:t>angoli</a:t>
            </a:r>
            <a:r>
              <a:rPr lang="en-US" altLang="en-US" sz="2100"/>
              <a:t> di </a:t>
            </a:r>
            <a:r>
              <a:rPr lang="it-IT" altLang="en-US" sz="2100"/>
              <a:t>legame</a:t>
            </a:r>
            <a:r>
              <a:rPr lang="en-US" altLang="en-US" sz="2100"/>
              <a:t> sono di 109.5</a:t>
            </a:r>
            <a:r>
              <a:rPr lang="en-US" altLang="en-US" sz="2100">
                <a:cs typeface="Arial" charset="0"/>
              </a:rPr>
              <a:t>°</a:t>
            </a:r>
            <a:r>
              <a:rPr lang="en-US" altLang="en-US" sz="2100"/>
              <a:t>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810000" y="152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Alcani</a:t>
            </a:r>
            <a:endParaRPr lang="en-US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8600" y="2655714"/>
            <a:ext cx="861060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 dirty="0"/>
              <a:t>Ci due </a:t>
            </a:r>
            <a:r>
              <a:rPr lang="en-US" altLang="en-US" sz="2100" dirty="0" err="1"/>
              <a:t>composti</a:t>
            </a:r>
            <a:r>
              <a:rPr lang="en-US" altLang="en-US" sz="2100" dirty="0"/>
              <a:t> con formula </a:t>
            </a:r>
            <a:r>
              <a:rPr lang="en-US" altLang="en-US" sz="2100" dirty="0" err="1"/>
              <a:t>molecolare</a:t>
            </a:r>
            <a:r>
              <a:rPr lang="en-US" altLang="en-US" sz="2100" dirty="0"/>
              <a:t> C</a:t>
            </a:r>
            <a:r>
              <a:rPr lang="en-US" altLang="en-US" sz="2100" baseline="-25000" dirty="0"/>
              <a:t>4</a:t>
            </a:r>
            <a:r>
              <a:rPr lang="en-US" altLang="en-US" sz="2100" dirty="0"/>
              <a:t>H</a:t>
            </a:r>
            <a:r>
              <a:rPr lang="en-US" altLang="en-US" sz="2100" baseline="-25000" dirty="0"/>
              <a:t>10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butano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l’isobutano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detti</a:t>
            </a:r>
            <a:r>
              <a:rPr lang="en-US" altLang="en-US" sz="2100" dirty="0"/>
              <a:t> </a:t>
            </a:r>
            <a:r>
              <a:rPr lang="en-US" altLang="en-US" sz="2100" dirty="0" err="1">
                <a:solidFill>
                  <a:schemeClr val="accent2"/>
                </a:solidFill>
              </a:rPr>
              <a:t>isomeri</a:t>
            </a:r>
            <a:r>
              <a:rPr lang="en-US" altLang="en-US" sz="2100" dirty="0">
                <a:solidFill>
                  <a:schemeClr val="accent2"/>
                </a:solidFill>
              </a:rPr>
              <a:t> </a:t>
            </a:r>
            <a:r>
              <a:rPr lang="en-US" altLang="en-US" sz="2100" dirty="0" err="1"/>
              <a:t>costituzionali</a:t>
            </a:r>
            <a:r>
              <a:rPr lang="en-US" altLang="en-US" sz="2100" dirty="0"/>
              <a:t> o </a:t>
            </a:r>
            <a:r>
              <a:rPr lang="en-US" altLang="en-US" sz="2100" dirty="0" err="1"/>
              <a:t>isomeri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strutturali</a:t>
            </a:r>
            <a:r>
              <a:rPr lang="en-US" altLang="en-US" sz="2100" dirty="0"/>
              <a:t> </a:t>
            </a:r>
            <a:r>
              <a:rPr lang="en-US" altLang="en-US" sz="2100" dirty="0">
                <a:cs typeface="Arial" charset="0"/>
              </a:rPr>
              <a:t>due </a:t>
            </a:r>
            <a:r>
              <a:rPr lang="en-US" altLang="en-US" sz="2100" dirty="0" err="1">
                <a:cs typeface="Arial" charset="0"/>
              </a:rPr>
              <a:t>composti</a:t>
            </a:r>
            <a:r>
              <a:rPr lang="en-US" altLang="en-US" sz="2100" dirty="0">
                <a:cs typeface="Arial" charset="0"/>
              </a:rPr>
              <a:t> </a:t>
            </a:r>
            <a:r>
              <a:rPr lang="en-US" altLang="en-US" sz="2100" dirty="0" err="1">
                <a:cs typeface="Arial" charset="0"/>
              </a:rPr>
              <a:t>diversi</a:t>
            </a:r>
            <a:r>
              <a:rPr lang="en-US" altLang="en-US" sz="2100" dirty="0">
                <a:cs typeface="Arial" charset="0"/>
              </a:rPr>
              <a:t> con la </a:t>
            </a:r>
            <a:r>
              <a:rPr lang="en-US" altLang="en-US" sz="2100" dirty="0" err="1">
                <a:cs typeface="Arial" charset="0"/>
              </a:rPr>
              <a:t>stessa</a:t>
            </a:r>
            <a:r>
              <a:rPr lang="en-US" altLang="en-US" sz="2100" dirty="0">
                <a:cs typeface="Arial" charset="0"/>
              </a:rPr>
              <a:t> formula </a:t>
            </a:r>
            <a:r>
              <a:rPr lang="en-US" altLang="en-US" sz="2100" dirty="0" err="1">
                <a:cs typeface="Arial" charset="0"/>
              </a:rPr>
              <a:t>molecolare</a:t>
            </a:r>
            <a:endParaRPr lang="en-US" altLang="en-US" sz="21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2204864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ISOMERI COSTITUZIONALI</a:t>
            </a:r>
          </a:p>
        </p:txBody>
      </p:sp>
      <p:pic>
        <p:nvPicPr>
          <p:cNvPr id="9" name="Picture 6" descr="0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8" y="4637484"/>
            <a:ext cx="5669280" cy="16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065440" y="4509120"/>
            <a:ext cx="282704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altLang="en-US" sz="1800" dirty="0"/>
              <a:t>Il </a:t>
            </a:r>
            <a:r>
              <a:rPr lang="en-US" altLang="en-US" sz="1800" dirty="0" err="1"/>
              <a:t>massimo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numero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isomeri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costituzionali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possibili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aumenta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incredibilmente</a:t>
            </a:r>
            <a:r>
              <a:rPr lang="en-US" altLang="en-US" sz="1800" dirty="0"/>
              <a:t> con </a:t>
            </a:r>
            <a:r>
              <a:rPr lang="en-US" altLang="en-US" sz="1800" dirty="0" err="1"/>
              <a:t>l’aumento</a:t>
            </a:r>
            <a:r>
              <a:rPr lang="en-US" altLang="en-US" sz="1800" dirty="0"/>
              <a:t> del </a:t>
            </a:r>
            <a:r>
              <a:rPr lang="en-US" altLang="en-US" sz="1800" dirty="0" err="1"/>
              <a:t>numero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atomi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carbonio</a:t>
            </a:r>
            <a:r>
              <a:rPr lang="en-US" altLang="en-US" sz="1800" dirty="0"/>
              <a:t> in un </a:t>
            </a:r>
            <a:r>
              <a:rPr lang="en-US" altLang="en-US" sz="1800" dirty="0" err="1"/>
              <a:t>alcano</a:t>
            </a:r>
            <a:r>
              <a:rPr lang="en-US" altLang="en-US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4261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19236" y="1222772"/>
            <a:ext cx="8610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altLang="en-US" sz="2100" dirty="0" err="1"/>
              <a:t>Negli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alcani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negli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altri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composti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organici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classificati</a:t>
            </a:r>
            <a:r>
              <a:rPr lang="en-US" altLang="en-US" sz="2100" dirty="0"/>
              <a:t> in base al </a:t>
            </a:r>
            <a:r>
              <a:rPr lang="en-US" altLang="en-US" sz="2100" dirty="0" err="1"/>
              <a:t>numero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altri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a </a:t>
            </a:r>
            <a:r>
              <a:rPr lang="en-US" altLang="en-US" sz="2100" dirty="0" err="1"/>
              <a:t>essi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direttamente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. 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6858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Introduzione</a:t>
            </a:r>
            <a:endParaRPr lang="en-US" alt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810000" y="15240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5108" r="20652" b="63969"/>
          <a:stretch/>
        </p:blipFill>
        <p:spPr bwMode="auto">
          <a:xfrm>
            <a:off x="1323975" y="3331133"/>
            <a:ext cx="64960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9236" y="5471244"/>
            <a:ext cx="8610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idrogeno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classificati</a:t>
            </a:r>
            <a:r>
              <a:rPr lang="en-US" altLang="en-US" sz="2100" dirty="0"/>
              <a:t> come </a:t>
            </a:r>
            <a:r>
              <a:rPr lang="en-US" altLang="en-US" sz="2100" dirty="0" err="1"/>
              <a:t>primari</a:t>
            </a:r>
            <a:r>
              <a:rPr lang="en-US" altLang="en-US" sz="2100" dirty="0"/>
              <a:t> (1</a:t>
            </a:r>
            <a:r>
              <a:rPr lang="en-US" altLang="en-US" sz="2100" dirty="0">
                <a:cs typeface="Arial" charset="0"/>
              </a:rPr>
              <a:t>°</a:t>
            </a:r>
            <a:r>
              <a:rPr lang="en-US" altLang="en-US" sz="2100" dirty="0"/>
              <a:t>), </a:t>
            </a:r>
            <a:r>
              <a:rPr lang="en-US" altLang="en-US" sz="2100" dirty="0" err="1"/>
              <a:t>secondari</a:t>
            </a:r>
            <a:r>
              <a:rPr lang="en-US" altLang="en-US" sz="2100" dirty="0"/>
              <a:t> (2°), o </a:t>
            </a:r>
            <a:r>
              <a:rPr lang="en-US" altLang="en-US" sz="2100" dirty="0" err="1"/>
              <a:t>terziari</a:t>
            </a:r>
            <a:r>
              <a:rPr lang="en-US" altLang="en-US" sz="2100" dirty="0"/>
              <a:t> (3</a:t>
            </a:r>
            <a:r>
              <a:rPr lang="en-US" altLang="en-US" sz="2100" dirty="0">
                <a:cs typeface="Arial" charset="0"/>
              </a:rPr>
              <a:t>°</a:t>
            </a:r>
            <a:r>
              <a:rPr lang="en-US" altLang="en-US" sz="2100" dirty="0"/>
              <a:t>) a </a:t>
            </a:r>
            <a:r>
              <a:rPr lang="en-US" altLang="en-US" sz="2100" dirty="0" err="1"/>
              <a:t>seconda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tipo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atomo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al quale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0496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900</Words>
  <Application>Microsoft Macintosh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Microsoft Office User</cp:lastModifiedBy>
  <cp:revision>23</cp:revision>
  <dcterms:created xsi:type="dcterms:W3CDTF">2016-10-29T10:32:52Z</dcterms:created>
  <dcterms:modified xsi:type="dcterms:W3CDTF">2019-08-28T14:25:17Z</dcterms:modified>
</cp:coreProperties>
</file>