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6" r:id="rId2"/>
    <p:sldId id="590" r:id="rId3"/>
    <p:sldId id="591" r:id="rId4"/>
    <p:sldId id="592" r:id="rId5"/>
    <p:sldId id="593" r:id="rId6"/>
    <p:sldId id="594" r:id="rId7"/>
    <p:sldId id="595" r:id="rId8"/>
    <p:sldId id="597" r:id="rId9"/>
    <p:sldId id="596" r:id="rId10"/>
    <p:sldId id="638" r:id="rId11"/>
    <p:sldId id="598" r:id="rId12"/>
    <p:sldId id="599" r:id="rId13"/>
    <p:sldId id="602" r:id="rId14"/>
    <p:sldId id="603" r:id="rId15"/>
    <p:sldId id="618" r:id="rId16"/>
    <p:sldId id="617" r:id="rId17"/>
    <p:sldId id="619" r:id="rId18"/>
    <p:sldId id="620" r:id="rId19"/>
    <p:sldId id="621" r:id="rId20"/>
    <p:sldId id="605" r:id="rId21"/>
    <p:sldId id="622" r:id="rId22"/>
    <p:sldId id="626" r:id="rId23"/>
    <p:sldId id="628" r:id="rId24"/>
    <p:sldId id="635" r:id="rId25"/>
    <p:sldId id="604" r:id="rId26"/>
    <p:sldId id="639" r:id="rId27"/>
    <p:sldId id="637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4" autoAdjust="0"/>
    <p:restoredTop sz="95569" autoAdjust="0"/>
  </p:normalViewPr>
  <p:slideViewPr>
    <p:cSldViewPr>
      <p:cViewPr varScale="1">
        <p:scale>
          <a:sx n="112" d="100"/>
          <a:sy n="112" d="100"/>
        </p:scale>
        <p:origin x="20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>
            <a:extLst>
              <a:ext uri="{FF2B5EF4-FFF2-40B4-BE49-F238E27FC236}">
                <a16:creationId xmlns:a16="http://schemas.microsoft.com/office/drawing/2014/main" id="{753E1807-505F-0346-A65A-1FADB1022F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6263BA45-AA97-4F40-B91A-41DF0FF1DE2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64" name="Rectangle 4">
            <a:extLst>
              <a:ext uri="{FF2B5EF4-FFF2-40B4-BE49-F238E27FC236}">
                <a16:creationId xmlns:a16="http://schemas.microsoft.com/office/drawing/2014/main" id="{7F592D16-7D3A-0E43-B98D-7670AFE40D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65" name="Rectangle 5">
            <a:extLst>
              <a:ext uri="{FF2B5EF4-FFF2-40B4-BE49-F238E27FC236}">
                <a16:creationId xmlns:a16="http://schemas.microsoft.com/office/drawing/2014/main" id="{4E265832-D75A-1C4A-A11F-0F92393C252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314D6896-F89D-3349-8677-F19157AF7A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>
            <a:extLst>
              <a:ext uri="{FF2B5EF4-FFF2-40B4-BE49-F238E27FC236}">
                <a16:creationId xmlns:a16="http://schemas.microsoft.com/office/drawing/2014/main" id="{BC3146F8-A28D-2C41-8B82-5F5693DFFD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0387" name="Rectangle 3">
            <a:extLst>
              <a:ext uri="{FF2B5EF4-FFF2-40B4-BE49-F238E27FC236}">
                <a16:creationId xmlns:a16="http://schemas.microsoft.com/office/drawing/2014/main" id="{2401C405-0408-164C-976F-78D778DD3C0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B371ACC8-B9FD-3940-874B-6191B35D16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0389" name="Rectangle 5">
            <a:extLst>
              <a:ext uri="{FF2B5EF4-FFF2-40B4-BE49-F238E27FC236}">
                <a16:creationId xmlns:a16="http://schemas.microsoft.com/office/drawing/2014/main" id="{524F320C-CBED-6B4A-932E-133C19244C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0390" name="Rectangle 6">
            <a:extLst>
              <a:ext uri="{FF2B5EF4-FFF2-40B4-BE49-F238E27FC236}">
                <a16:creationId xmlns:a16="http://schemas.microsoft.com/office/drawing/2014/main" id="{66870FFC-2E98-EE4C-96BB-B8BE10B0CF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0391" name="Rectangle 7">
            <a:extLst>
              <a:ext uri="{FF2B5EF4-FFF2-40B4-BE49-F238E27FC236}">
                <a16:creationId xmlns:a16="http://schemas.microsoft.com/office/drawing/2014/main" id="{5175B054-617E-6D46-8D05-1F847C5105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3B67D9-8873-BA4A-989B-919B931B96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E45BFCE-8F52-B64C-8049-E6F50C84B1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EAD59A-EF02-5845-98AE-DF4FAB0A5DF2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B41589FC-7DB8-A34B-96BB-FE4900EE6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B0240B8F-00ED-1145-AEA8-9ABFDF091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B90BE2D7-5404-F048-BC11-685FB7BC7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B47BA4-9474-0D4E-BB4A-D90DE19A959F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7C6B047B-C803-8642-AF78-67C066B72B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248C8F0-F630-1C48-9A8C-28FECFD3B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AA53BE51-E349-DA43-BAD1-12025125B5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989A35-5404-D043-9BEF-0AA4A43E60AE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68514A9E-FC67-2249-9A3B-4B8186F16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B8CAEFF-6B72-2E43-AA0C-1D8E675FE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0851CF1A-6540-7840-B100-608C9E5DA9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433D42-DC00-C849-AB7E-36D18304CD2E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7B738415-F176-7343-B0CF-B750B6CBB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9601AFAE-E05C-5D43-8A71-1DC36F6A6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10A79419-21B1-2649-8C1A-D2A651004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DFF8B0-2E2A-4A4E-A38B-3E5F02966EF1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29ECB7E-0D64-574E-B2B5-7C3C9B49E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7AA4EC64-EDD1-F94B-ABF4-E3CA1E693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7D3617BC-364D-B741-B4AA-9F656075F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C5317-845B-4E43-B492-D26F4829153E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47E9E59D-22E9-B446-81E9-CB7419A50C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85B31468-9AD4-264D-8685-CA6362AF6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48C5AEB2-D779-EE4E-8A3A-E5A548CEE5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972ECD-0D57-E847-9797-C2AF250A31F5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531C390F-AFFE-2A4B-8700-D4B07CF9E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CAD8435D-3AAD-1E40-8522-0C28CBF8A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DF5F1E31-3C09-044C-8547-0266D539EA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7432FE-000F-164A-9CB2-2F6239D1FB80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47BE1411-FC66-D948-8AC9-F84C748B8B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49EFF217-BD10-6647-85E6-ADC598E03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F0F3D8A5-1AF4-CF47-9F35-133FF06048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763695-8D77-B246-B01C-0D5FF6FD1300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1A08C368-2BA4-C444-A06B-89457DC6A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1E81E45F-F70F-C143-BE5B-47D180D44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72369304-60C7-2345-8BCD-AAFDE34AC0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FE59AB-0BFD-5541-B502-5D56EF57DFED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6E567549-3443-924F-95CC-1F1BA09E4E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46C1E337-F033-214C-9CAD-9C528E367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0C21FAA5-306B-CE49-8B74-6113D8EE8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FFB287-0355-FA48-9700-84AE10ABEE09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0AD86C7F-C845-AE46-A0DD-9445184FEB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8D4BB5E8-91E2-FD43-B420-D1AB04392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7895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9B72D82C-70B7-FE40-A53B-86C174BB3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130993-8424-9C40-A3F2-CAB52000E710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2345E428-FD45-FB4A-8B03-626094611B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9C686C4-2E07-2F4C-8BE1-E4503214E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BBD6607E-E9E9-394E-8353-12D3B87BD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C5DC83-41A4-E141-9B6B-C626FEC4D38C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FCEF8A39-8BA9-AD40-8F29-16EA4797A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1A8E4B00-9AB0-A04A-A92E-101FF4C1D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746E11F5-89BD-D240-AAE5-863822590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E7EFE0-610C-D54D-A402-3F8C1A0F9289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BEE31E39-A054-E041-AECC-1980203F6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8C401DA-1CAC-4441-9F71-94A428F28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7AB75E4E-BE95-9C4F-819B-4B9291F17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BC335E-5654-B64D-8561-57E58E3D1E9E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46428801-6934-BF4F-8F03-4C6964CEC6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1B0FBC5-4BE1-8F44-8D9A-610AE2C64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ADEFDB45-010C-2644-B73A-2732DD4B9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4D0E0D-D604-9341-9B2D-2C3BDCB9DC40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3AA8D2EF-A835-F641-8405-A133AE762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0A8B326F-3B41-DB4F-9E69-841679077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C159D3D5-6B4F-7949-AED2-03F02FCC90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5103C7-0A28-1040-9AEC-134C0591E799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7D6057E5-1336-EC4F-ABFA-E50CDFF143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5F4BB0DE-C839-AB46-8AB3-E8006FF94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C159D3D5-6B4F-7949-AED2-03F02FCC90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5103C7-0A28-1040-9AEC-134C0591E799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7D6057E5-1336-EC4F-ABFA-E50CDFF143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5F4BB0DE-C839-AB46-8AB3-E8006FF94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38484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21A7D3C0-106A-4F4E-81F7-8C4780B43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245AC3-7A43-7941-B1EF-A94797DB392E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BAD6EB5-8F9C-0C48-9DFD-207C87CFD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DFF314E4-04B2-6144-B189-C55437721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9D3FF997-3D39-9E4D-8CB7-64474A20D8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C282EC-1E35-BC4E-90BD-7E9CCE995118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33CADD5-AA47-1647-B822-78B8C48C7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50A59D8E-121F-1C43-BCA4-BD518A65D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B4EACB1-838C-6141-B82A-BDB1EAF958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B944F7-AA06-0245-B162-35638BBFDEC4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DA0ACE3-A5A8-F642-B6DF-8D2B1C6AE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49D7D9E0-FD9D-4446-BA22-459FFF6E5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618E5934-5DEF-BE4B-8C85-2DC70D30FA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2F725B-AEC2-0F44-BE36-48CB2DD9C3FE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BBEE9FBF-9809-F64A-8A2D-CDC8CEEB2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739C8F9-0783-BD43-99E8-F4AC7782D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806C32B6-1F6A-0F43-9061-025A5A143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1AAC52-294E-7241-B5F8-C752FB435955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25E7AA6-04CF-5A46-9CC7-4A67638B73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E0FD5E24-0B28-8A4B-86B1-5A1DD0765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2CB91EA1-43D7-7B4B-BBF9-D6C11426C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DD5BD6-0FBF-6445-9A1B-03A863F26752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1D14D0E-CA7D-2E42-A6CE-DCCA50295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600322C-1C1B-DC4E-96B2-C7B2AD952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11A2B175-ED04-9146-8D60-D395C8224E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FC9E58-4FE0-D04D-93C1-A767239C8ACF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B6A09C7-7C82-D54C-9E94-0CC78999B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D3B04CC9-5E7D-E940-8256-8FC6C7756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61AFE956-BF00-1E4E-BEDA-ED5445BBBC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017EF3-1ACF-DC41-8534-B0D9E1057BA6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7EAEF721-0277-F343-BF2D-9A74FC7149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DACA918-69A0-1843-8BE3-747C3540C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1BAB49-1ECB-134D-A8EF-7A494883F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54A1CE-EBEB-E44D-9A02-EF5CCF5754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98CE50-28C9-6B4A-9A63-50AB1E56C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73878-529B-1340-A593-59DEF5CED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77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FAF80-690A-5E46-845A-304C48246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833076-4AFE-5840-AEA3-57156726C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7EED86-D5B4-2F44-9E52-44506B89A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55381-8148-6643-987F-430BDED0F0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4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483322-CFB3-7148-B247-3B634D24B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6BC8EE-6E99-1344-8864-B3A73136B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182BC5-FA30-654F-85DF-ADA4A8384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536ED-307F-7A48-BAE3-08D63079E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65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8D8439-9EF5-0745-BF10-F2CE4EE51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2A1625-5804-A040-8525-720C7CE2D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2E6C8F-0CA5-C445-BC6D-E0D8EBFE9B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B6B1C-BC2A-924F-BCB1-BED7D28F6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34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13C9F5-F900-5346-8878-54AF5CA87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BFED5B-9D1C-B94B-8D22-17E1370DD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52D051-B078-3446-9C4E-8ADBFE478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9BFAC-D109-9648-A7CF-43B66107A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47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1CCB5-6B57-6046-8C6A-64A0A8F38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F402B6-6FD4-994D-AEB1-3D90F3BE4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FD806-1F66-6E42-8BF9-709AD6A2B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057B1-6200-3E42-A7DA-5F9B38B3C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12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AD5D7E5-56C5-E94B-BA10-7322D92C1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B07F3A-FE9A-5E44-85AB-DD15C87F5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6FC0DB-EB03-7447-AEF8-5462594537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4DD2F-8374-384A-8AB8-883416720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69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2460E5-6C10-2A4F-8644-479423D06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50C557-A43E-B141-AB03-0E4CC426C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1D6D28-AA56-1548-B435-EFC0777076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DCD5B-AAB3-8B42-BC90-5E24AD748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53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9B30B4D-99C2-B546-A690-8644EADBF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F5BE97-95E4-D746-B32E-057CE507F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B101A6-A43B-1B43-9E1D-720AE2209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D3A93-9C4A-4A40-AB47-92345F194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39A3CD-250D-1347-92C7-433E27C73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EAC5E4-7DD4-7546-91B7-B18283D90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8636EA-BA63-BB48-99FA-0932F3F04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218FD-7991-2940-B163-D031B51C0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56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DAAABB-934E-7443-BCF3-A9FD45504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B454D-DF84-B043-B31B-DD2337016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92F48-9F6E-BC44-8DC6-3F082D84F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C971D-3594-4B47-9B37-496BEDBA6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3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97EEB6-D018-D244-B981-2C57D153F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848763-A368-394F-ABC2-851FB2F8F1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6AEA6D-1EB4-DA4C-9596-C75FCA59DF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9208299-B806-3347-AB06-20AD11028D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17A206-FC6F-A642-8CB1-FBEE9723BA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anose="02020603050405020304" pitchFamily="18" charset="0"/>
              </a:defRPr>
            </a:lvl1pPr>
          </a:lstStyle>
          <a:p>
            <a:fld id="{13B4FBDE-9658-C442-9F8D-EDF92055F8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6353" y="2348880"/>
            <a:ext cx="2871300" cy="279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en-US" dirty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STEREOCHIMICA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74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C2260AEC-A1C0-F94C-8928-28544C0E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3F3363-027F-9E46-A570-7B006F4E6A0A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5CE7E24E-A426-3248-9283-776B9D79A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23888"/>
            <a:ext cx="30480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Stereochimica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4C58EC7A-E4D3-BD44-8245-C2FF03BFC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FF3300"/>
                </a:solidFill>
              </a:rPr>
              <a:t>Riassunto dei Principi Basilari della Chiralità</a:t>
            </a:r>
            <a:r>
              <a:rPr lang="en-US" altLang="en-US" sz="2600"/>
              <a:t>: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1A3B2310-7CC1-4A47-9ED1-B421825EA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25663"/>
            <a:ext cx="86868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Clr>
                <a:srgbClr val="3333FF"/>
              </a:buClr>
              <a:buFontTx/>
              <a:buChar char="•"/>
            </a:pPr>
            <a:r>
              <a:rPr lang="en-US" altLang="en-US" dirty="0" err="1"/>
              <a:t>Ogni</a:t>
            </a:r>
            <a:r>
              <a:rPr lang="en-US" altLang="en-US" dirty="0"/>
              <a:t> </a:t>
            </a:r>
            <a:r>
              <a:rPr lang="en-US" altLang="en-US" dirty="0" err="1"/>
              <a:t>oggetto</a:t>
            </a:r>
            <a:r>
              <a:rPr lang="en-US" altLang="en-US" dirty="0"/>
              <a:t> ha la propria </a:t>
            </a:r>
            <a:r>
              <a:rPr lang="en-US" altLang="en-US" i="1" dirty="0" err="1">
                <a:solidFill>
                  <a:srgbClr val="FF0000"/>
                </a:solidFill>
              </a:rPr>
              <a:t>immagine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speculare</a:t>
            </a:r>
            <a:r>
              <a:rPr lang="en-US" altLang="en-US" dirty="0"/>
              <a:t>. La </a:t>
            </a:r>
            <a:r>
              <a:rPr lang="en-US" altLang="en-US" dirty="0" err="1"/>
              <a:t>domanda</a:t>
            </a:r>
            <a:r>
              <a:rPr lang="en-US" altLang="en-US" dirty="0"/>
              <a:t> </a:t>
            </a:r>
            <a:r>
              <a:rPr lang="en-US" altLang="en-US" dirty="0" err="1"/>
              <a:t>fondamentale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se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molecola</a:t>
            </a:r>
            <a:r>
              <a:rPr lang="en-US" altLang="en-US" dirty="0"/>
              <a:t> e la </a:t>
            </a:r>
            <a:r>
              <a:rPr lang="en-US" altLang="en-US" dirty="0" err="1"/>
              <a:t>sua</a:t>
            </a:r>
            <a:r>
              <a:rPr lang="en-US" altLang="en-US" dirty="0"/>
              <a:t> </a:t>
            </a:r>
            <a:r>
              <a:rPr lang="en-US" altLang="en-US" dirty="0" err="1"/>
              <a:t>immagine</a:t>
            </a:r>
            <a:r>
              <a:rPr lang="en-US" altLang="en-US" dirty="0"/>
              <a:t> </a:t>
            </a:r>
            <a:r>
              <a:rPr lang="en-US" altLang="en-US" dirty="0" err="1"/>
              <a:t>speculare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sovrapponbili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15000"/>
              </a:spcBef>
              <a:buClr>
                <a:srgbClr val="3333FF"/>
              </a:buClr>
              <a:buFontTx/>
              <a:buChar char="•"/>
            </a:pPr>
            <a:r>
              <a:rPr lang="en-US" altLang="en-US" dirty="0"/>
              <a:t>Se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molecola</a:t>
            </a:r>
            <a:r>
              <a:rPr lang="en-US" altLang="en-US" dirty="0"/>
              <a:t> e la </a:t>
            </a:r>
            <a:r>
              <a:rPr lang="en-US" altLang="en-US" dirty="0" err="1"/>
              <a:t>sua</a:t>
            </a:r>
            <a:r>
              <a:rPr lang="en-US" altLang="en-US" dirty="0"/>
              <a:t> </a:t>
            </a:r>
            <a:r>
              <a:rPr lang="en-US" altLang="en-US" dirty="0" err="1"/>
              <a:t>immagine</a:t>
            </a:r>
            <a:r>
              <a:rPr lang="en-US" altLang="en-US" dirty="0"/>
              <a:t> </a:t>
            </a:r>
            <a:r>
              <a:rPr lang="en-US" altLang="en-US" dirty="0" err="1"/>
              <a:t>speculare</a:t>
            </a:r>
            <a:r>
              <a:rPr lang="en-US" altLang="en-US" dirty="0"/>
              <a:t> non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sovrapponbili</a:t>
            </a:r>
            <a:r>
              <a:rPr lang="en-US" altLang="en-US" dirty="0"/>
              <a:t>, la </a:t>
            </a:r>
            <a:r>
              <a:rPr lang="en-US" altLang="en-US" dirty="0" err="1"/>
              <a:t>molecola</a:t>
            </a:r>
            <a:r>
              <a:rPr lang="en-US" altLang="en-US" dirty="0"/>
              <a:t> e la </a:t>
            </a:r>
            <a:r>
              <a:rPr lang="en-US" altLang="en-US" dirty="0" err="1"/>
              <a:t>sua</a:t>
            </a:r>
            <a:r>
              <a:rPr lang="en-US" altLang="en-US" dirty="0"/>
              <a:t> </a:t>
            </a:r>
            <a:r>
              <a:rPr lang="en-US" altLang="en-US" dirty="0" err="1"/>
              <a:t>immagine</a:t>
            </a:r>
            <a:r>
              <a:rPr lang="en-US" altLang="en-US" dirty="0"/>
              <a:t> </a:t>
            </a:r>
            <a:r>
              <a:rPr lang="en-US" altLang="en-US" dirty="0" err="1"/>
              <a:t>speculare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chirali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15000"/>
              </a:spcBef>
              <a:buClr>
                <a:srgbClr val="3333FF"/>
              </a:buClr>
              <a:buFontTx/>
              <a:buChar char="•"/>
            </a:pPr>
            <a:r>
              <a:rPr lang="en-US" altLang="en-US" dirty="0"/>
              <a:t>I termini </a:t>
            </a:r>
            <a:r>
              <a:rPr lang="en-US" altLang="en-US" i="1" dirty="0" err="1">
                <a:solidFill>
                  <a:srgbClr val="FF0000"/>
                </a:solidFill>
              </a:rPr>
              <a:t>centro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stereogenico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e </a:t>
            </a:r>
            <a:r>
              <a:rPr lang="en-US" altLang="en-US" i="1" dirty="0" err="1">
                <a:solidFill>
                  <a:srgbClr val="FF0000"/>
                </a:solidFill>
              </a:rPr>
              <a:t>molecola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chirale</a:t>
            </a:r>
            <a:r>
              <a:rPr lang="en-US" altLang="en-US" i="1" dirty="0">
                <a:solidFill>
                  <a:srgbClr val="3333FF"/>
                </a:solidFill>
              </a:rPr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correlati</a:t>
            </a:r>
            <a:r>
              <a:rPr lang="en-US" altLang="en-US" dirty="0"/>
              <a:t> ma </a:t>
            </a:r>
            <a:r>
              <a:rPr lang="en-US" altLang="en-US" dirty="0" err="1"/>
              <a:t>distinti</a:t>
            </a:r>
            <a:r>
              <a:rPr lang="en-US" altLang="en-US" dirty="0"/>
              <a:t>. In </a:t>
            </a:r>
            <a:r>
              <a:rPr lang="en-US" altLang="en-US" dirty="0" err="1"/>
              <a:t>generale</a:t>
            </a:r>
            <a:r>
              <a:rPr lang="en-US" altLang="en-US" dirty="0"/>
              <a:t>,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molecola</a:t>
            </a:r>
            <a:r>
              <a:rPr lang="en-US" altLang="en-US" dirty="0"/>
              <a:t> </a:t>
            </a:r>
            <a:r>
              <a:rPr lang="en-US" altLang="en-US" dirty="0" err="1"/>
              <a:t>chirale</a:t>
            </a:r>
            <a:r>
              <a:rPr lang="en-US" altLang="en-US" dirty="0"/>
              <a:t> </a:t>
            </a:r>
            <a:r>
              <a:rPr lang="en-US" altLang="en-US" dirty="0" err="1"/>
              <a:t>deve</a:t>
            </a:r>
            <a:r>
              <a:rPr lang="en-US" altLang="en-US" dirty="0"/>
              <a:t> </a:t>
            </a:r>
            <a:r>
              <a:rPr lang="en-US" altLang="en-US" dirty="0" err="1"/>
              <a:t>avere</a:t>
            </a:r>
            <a:r>
              <a:rPr lang="en-US" altLang="en-US" dirty="0"/>
              <a:t> </a:t>
            </a:r>
            <a:r>
              <a:rPr lang="en-US" altLang="en-US" dirty="0" err="1"/>
              <a:t>uno</a:t>
            </a:r>
            <a:r>
              <a:rPr lang="en-US" altLang="en-US" dirty="0"/>
              <a:t> o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centri</a:t>
            </a:r>
            <a:r>
              <a:rPr lang="en-US" altLang="en-US" dirty="0"/>
              <a:t> </a:t>
            </a:r>
            <a:r>
              <a:rPr lang="en-US" altLang="en-US" dirty="0" err="1"/>
              <a:t>stereogenici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15000"/>
              </a:spcBef>
              <a:buClr>
                <a:srgbClr val="3333FF"/>
              </a:buClr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presenza</a:t>
            </a:r>
            <a:r>
              <a:rPr lang="en-US" altLang="en-US" dirty="0"/>
              <a:t> di un </a:t>
            </a:r>
            <a:r>
              <a:rPr lang="en-US" altLang="en-US" i="1" dirty="0">
                <a:solidFill>
                  <a:srgbClr val="FF0000"/>
                </a:solidFill>
              </a:rPr>
              <a:t>piano di </a:t>
            </a:r>
            <a:r>
              <a:rPr lang="en-US" altLang="en-US" i="1" dirty="0" err="1">
                <a:solidFill>
                  <a:srgbClr val="FF0000"/>
                </a:solidFill>
              </a:rPr>
              <a:t>simmetria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dirty="0" err="1"/>
              <a:t>indica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la </a:t>
            </a:r>
            <a:r>
              <a:rPr lang="en-US" altLang="en-US" dirty="0" err="1"/>
              <a:t>molecola</a:t>
            </a:r>
            <a:r>
              <a:rPr lang="en-US" altLang="en-US" dirty="0"/>
              <a:t>   </a:t>
            </a:r>
            <a:r>
              <a:rPr lang="en-US" altLang="en-US" dirty="0" err="1"/>
              <a:t>è</a:t>
            </a:r>
            <a:r>
              <a:rPr lang="en-US" altLang="en-US" dirty="0"/>
              <a:t>  </a:t>
            </a:r>
            <a:r>
              <a:rPr lang="en-US" altLang="en-US" dirty="0" err="1"/>
              <a:t>achirale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8D8EAC0C-5441-7941-9602-ED4E0EBE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A7E8EB-DD13-1B4B-AE89-F0AF2C900D60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94B8F8DE-C093-4146-9D91-9340038D7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Stereochimica</a:t>
            </a:r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C0E1CD5D-55D5-C24A-B4C9-15B352C6B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00163"/>
            <a:ext cx="8686800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2013" indent="-40481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/>
              <a:t>Per individuare un centro stereogenico, considerare ogni carbonio tetraedrico di una  molecola e guardare i quattro gruppi — non i quattro atomi — ad esso legati.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/>
              <a:t>Non includere mai tutti gli atomi di C che non possono essere centri stereogenici tetraedrici. Tra questi:</a:t>
            </a:r>
          </a:p>
          <a:p>
            <a:pPr lvl="1" algn="just" eaLnBrk="1" hangingPunct="1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en-US" altLang="en-US"/>
              <a:t>i gruppi CH</a:t>
            </a:r>
            <a:r>
              <a:rPr lang="en-US" altLang="en-US" baseline="-25000"/>
              <a:t>2</a:t>
            </a:r>
            <a:r>
              <a:rPr lang="en-US" altLang="en-US"/>
              <a:t> e CH</a:t>
            </a:r>
            <a:r>
              <a:rPr lang="en-US" altLang="en-US" baseline="-25000"/>
              <a:t>3</a:t>
            </a:r>
            <a:r>
              <a:rPr lang="en-US" altLang="en-US"/>
              <a:t> </a:t>
            </a:r>
          </a:p>
          <a:p>
            <a:pPr lvl="1" algn="just" eaLnBrk="1" hangingPunct="1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en-US" altLang="en-US"/>
              <a:t>ogni C ibridato </a:t>
            </a:r>
            <a:r>
              <a:rPr lang="en-US" altLang="en-US" i="1"/>
              <a:t>sp</a:t>
            </a:r>
            <a:r>
              <a:rPr lang="en-US" altLang="en-US"/>
              <a:t> o </a:t>
            </a:r>
            <a:r>
              <a:rPr lang="en-US" altLang="en-US" i="1"/>
              <a:t>sp</a:t>
            </a:r>
            <a:r>
              <a:rPr lang="en-US" altLang="en-US" baseline="30000"/>
              <a:t>2</a:t>
            </a:r>
            <a:r>
              <a:rPr lang="en-US" altLang="en-US"/>
              <a:t>. 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B04AAF59-4D34-EE40-98C8-CED35855A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302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3333FF"/>
                </a:solidFill>
              </a:rPr>
              <a:t>Centri Stereogenici</a:t>
            </a:r>
          </a:p>
        </p:txBody>
      </p:sp>
      <p:pic>
        <p:nvPicPr>
          <p:cNvPr id="14342" name="Picture 8">
            <a:extLst>
              <a:ext uri="{FF2B5EF4-FFF2-40B4-BE49-F238E27FC236}">
                <a16:creationId xmlns:a16="http://schemas.microsoft.com/office/drawing/2014/main" id="{0D9DF3E3-162C-644D-8E0B-D341419E2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368800"/>
            <a:ext cx="838041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8F16257E-8D90-4B4C-B9A5-AC452634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708CBC-CA9C-694F-A2F3-2E13A687A472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A82C4FE6-35D1-304D-AAC7-DA5C7EBC3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47688"/>
            <a:ext cx="304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Stereochimica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1C28A6E4-41F0-ED4C-BE17-BF53C450D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73275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/>
              <a:t>Molecole organiche più grandi possono avere due, tre o anche cento centri stereogenici.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C2A4CC57-3724-BD46-98F1-D4010E9B7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398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Centri Stereogenici</a:t>
            </a:r>
          </a:p>
        </p:txBody>
      </p:sp>
      <p:pic>
        <p:nvPicPr>
          <p:cNvPr id="15366" name="Picture 10">
            <a:extLst>
              <a:ext uri="{FF2B5EF4-FFF2-40B4-BE49-F238E27FC236}">
                <a16:creationId xmlns:a16="http://schemas.microsoft.com/office/drawing/2014/main" id="{D4F930B1-164A-A049-B7FF-1FBAACD6C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03588"/>
            <a:ext cx="853440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1D37E555-A329-6D49-A916-E3888728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CC010A-1609-B74D-95FF-65BC928FE07E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E1325587-0C86-CE4F-A2F5-B403DB284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Stereochimica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43451A8E-F849-F44C-8969-F5395ADDD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6868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/>
              <a:t>Gli atomi di carbonio che fanno parte di un anello possono essere centri stereogenici.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/>
              <a:t>Per trovare i centri stereogenici sui carboni dell’anello, disegnare sempre il ciclo come un poligono piatto, e cercare i carboni tetraedrici che sono legati a  quattro gruppi diversi. </a:t>
            </a: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1414D34A-0CC1-AC4B-919F-D0B88ECE3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Centri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Stereogenici</a:t>
            </a:r>
            <a:r>
              <a:rPr lang="en-US" altLang="en-US" sz="2600" dirty="0"/>
              <a:t> - </a:t>
            </a:r>
            <a:r>
              <a:rPr lang="en-US" altLang="en-US" sz="2600" dirty="0" err="1">
                <a:solidFill>
                  <a:srgbClr val="FF0000"/>
                </a:solidFill>
              </a:rPr>
              <a:t>Cicloalcani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pic>
        <p:nvPicPr>
          <p:cNvPr id="17414" name="Picture 6" descr="0015a">
            <a:extLst>
              <a:ext uri="{FF2B5EF4-FFF2-40B4-BE49-F238E27FC236}">
                <a16:creationId xmlns:a16="http://schemas.microsoft.com/office/drawing/2014/main" id="{A7C2EC8C-10A3-6B47-B342-00B909B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95638"/>
            <a:ext cx="70866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0015b">
            <a:extLst>
              <a:ext uri="{FF2B5EF4-FFF2-40B4-BE49-F238E27FC236}">
                <a16:creationId xmlns:a16="http://schemas.microsoft.com/office/drawing/2014/main" id="{84EA294E-755E-CA46-89DF-399FAC5B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75275"/>
            <a:ext cx="73914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Line 8">
            <a:extLst>
              <a:ext uri="{FF2B5EF4-FFF2-40B4-BE49-F238E27FC236}">
                <a16:creationId xmlns:a16="http://schemas.microsoft.com/office/drawing/2014/main" id="{3D08B2EA-611D-6640-B62D-E419FD793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51816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FCAD3BBC-AFDA-8245-A141-74A77376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DC8E54-B6A1-3040-945B-EE96F2EB8D57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B1A8A913-7F7E-E34F-B4C5-64FF1EE8C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Stereochimica</a:t>
            </a: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2C9C5EE2-4BC2-F64C-829E-CC0BF66D9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31950"/>
            <a:ext cx="868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/>
              <a:t>Nel 3-metilcicloesene, i sostituenti CH</a:t>
            </a:r>
            <a:r>
              <a:rPr lang="en-US" altLang="en-US" baseline="-25000"/>
              <a:t>3</a:t>
            </a:r>
            <a:r>
              <a:rPr lang="en-US" altLang="en-US"/>
              <a:t> e H, che sono sopra e sotto al piano dell’anello, sono disegnati con cunei e linee tratteggiate. </a:t>
            </a: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46E132E3-360D-8442-9D99-54510303C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064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Centri Stereogenici</a:t>
            </a:r>
          </a:p>
        </p:txBody>
      </p:sp>
      <p:pic>
        <p:nvPicPr>
          <p:cNvPr id="18438" name="Picture 8" descr="0017a">
            <a:extLst>
              <a:ext uri="{FF2B5EF4-FFF2-40B4-BE49-F238E27FC236}">
                <a16:creationId xmlns:a16="http://schemas.microsoft.com/office/drawing/2014/main" id="{2CF446EA-972D-EA4C-8475-E0E678F55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95688"/>
            <a:ext cx="67056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C9BCD502-2753-E040-8ADE-0403596F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A6E5F2-F304-114A-9BCE-831CA91B240E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pic>
        <p:nvPicPr>
          <p:cNvPr id="32771" name="Picture 20">
            <a:extLst>
              <a:ext uri="{FF2B5EF4-FFF2-40B4-BE49-F238E27FC236}">
                <a16:creationId xmlns:a16="http://schemas.microsoft.com/office/drawing/2014/main" id="{8BB3CE15-DF59-864A-8C87-5276C8375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9363"/>
            <a:ext cx="78041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2">
            <a:extLst>
              <a:ext uri="{FF2B5EF4-FFF2-40B4-BE49-F238E27FC236}">
                <a16:creationId xmlns:a16="http://schemas.microsoft.com/office/drawing/2014/main" id="{D6EDD024-BEDE-D24E-9E3A-C0C78FFF8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2956"/>
            <a:ext cx="6248400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Stereochimica</a:t>
            </a:r>
            <a:r>
              <a:rPr lang="en-US" altLang="en-US" sz="2600" dirty="0"/>
              <a:t> -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Diastereoisomeri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32774" name="Rectangle 11">
            <a:extLst>
              <a:ext uri="{FF2B5EF4-FFF2-40B4-BE49-F238E27FC236}">
                <a16:creationId xmlns:a16="http://schemas.microsoft.com/office/drawing/2014/main" id="{B5400792-0995-6343-BC19-3C927B04A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00600"/>
            <a:ext cx="457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32775" name="Text Box 17">
            <a:extLst>
              <a:ext uri="{FF2B5EF4-FFF2-40B4-BE49-F238E27FC236}">
                <a16:creationId xmlns:a16="http://schemas.microsoft.com/office/drawing/2014/main" id="{ACFBD822-154C-F043-89D2-717D7B6E2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71" y="1193363"/>
            <a:ext cx="7852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0" dirty="0" err="1"/>
              <a:t>i</a:t>
            </a:r>
            <a:r>
              <a:rPr lang="en-US" altLang="en-US" sz="1800" b="0" dirty="0"/>
              <a:t> quattro  </a:t>
            </a:r>
            <a:r>
              <a:rPr lang="en-US" altLang="en-US" sz="1800" b="0" dirty="0" err="1"/>
              <a:t>stereoisomeri</a:t>
            </a:r>
            <a:r>
              <a:rPr lang="en-US" altLang="en-US" sz="1800" b="0" dirty="0"/>
              <a:t> del </a:t>
            </a:r>
            <a:r>
              <a:rPr lang="en-US" altLang="en-US" sz="1800" i="1" dirty="0"/>
              <a:t>2,3- </a:t>
            </a:r>
            <a:r>
              <a:rPr lang="en-US" altLang="en-US" sz="1800" i="1" dirty="0" err="1"/>
              <a:t>dibromopentano</a:t>
            </a:r>
            <a:endParaRPr lang="en-US" altLang="en-US" sz="1800" i="1" dirty="0"/>
          </a:p>
        </p:txBody>
      </p:sp>
      <p:pic>
        <p:nvPicPr>
          <p:cNvPr id="32776" name="Picture 19">
            <a:extLst>
              <a:ext uri="{FF2B5EF4-FFF2-40B4-BE49-F238E27FC236}">
                <a16:creationId xmlns:a16="http://schemas.microsoft.com/office/drawing/2014/main" id="{E2FF9B36-9C05-B741-B47B-37B208E6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36496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EB1C5821-5F59-E44A-A5C0-3E5D0645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BB7324-F6EB-E349-8466-55F7C2C4E743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59A09D83-A582-6C4D-838C-98EB9A27C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536"/>
            <a:ext cx="6324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Stereochimica</a:t>
            </a:r>
            <a:r>
              <a:rPr lang="en-US" altLang="en-US" sz="2600" dirty="0"/>
              <a:t> – </a:t>
            </a:r>
            <a:r>
              <a:rPr lang="en-US" altLang="en-US" sz="2600" dirty="0" err="1"/>
              <a:t>Composti</a:t>
            </a:r>
            <a:r>
              <a:rPr lang="en-US" altLang="en-US" sz="2600" dirty="0"/>
              <a:t> </a:t>
            </a:r>
            <a:r>
              <a:rPr lang="en-US" altLang="en-US" sz="2600" dirty="0">
                <a:solidFill>
                  <a:srgbClr val="FF0000"/>
                </a:solidFill>
              </a:rPr>
              <a:t>“MESO”</a:t>
            </a:r>
          </a:p>
        </p:txBody>
      </p:sp>
      <p:sp>
        <p:nvSpPr>
          <p:cNvPr id="33796" name="Text Box 3">
            <a:extLst>
              <a:ext uri="{FF2B5EF4-FFF2-40B4-BE49-F238E27FC236}">
                <a16:creationId xmlns:a16="http://schemas.microsoft.com/office/drawing/2014/main" id="{D105F4FA-EB4A-E949-B6D9-F1449F18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11225"/>
            <a:ext cx="8686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/>
              <a:t>Consideriamo gli stereoisomeri del 2,3-dibromobutano. Poichè questa molecola ha due centri stereogenici, il numero massimo di stereoisomeri è 4.</a:t>
            </a:r>
          </a:p>
        </p:txBody>
      </p:sp>
      <p:sp>
        <p:nvSpPr>
          <p:cNvPr id="33798" name="Text Box 8">
            <a:extLst>
              <a:ext uri="{FF2B5EF4-FFF2-40B4-BE49-F238E27FC236}">
                <a16:creationId xmlns:a16="http://schemas.microsoft.com/office/drawing/2014/main" id="{B978FFB2-8A5C-664E-87B1-66D08A30E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276600"/>
            <a:ext cx="8686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/>
              <a:t>Per trovare tutti gli stereoisomeri del 2,3-dibromobutano, aggiungere arbitrariamente i gruppi H, Br e CH</a:t>
            </a:r>
            <a:r>
              <a:rPr lang="en-US" altLang="en-US" sz="2100" baseline="-25000"/>
              <a:t>3</a:t>
            </a:r>
            <a:r>
              <a:rPr lang="en-US" altLang="en-US" sz="2100"/>
              <a:t> ai centri stereogenici, formando così lo stereoisomero A, e quindi disegnare la sua immagine speculare B.</a:t>
            </a:r>
          </a:p>
        </p:txBody>
      </p:sp>
      <p:pic>
        <p:nvPicPr>
          <p:cNvPr id="33799" name="Picture 9" descr="0026">
            <a:extLst>
              <a:ext uri="{FF2B5EF4-FFF2-40B4-BE49-F238E27FC236}">
                <a16:creationId xmlns:a16="http://schemas.microsoft.com/office/drawing/2014/main" id="{8845CA2C-61D4-884A-AD67-395A7C944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19812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1" descr="0010">
            <a:extLst>
              <a:ext uri="{FF2B5EF4-FFF2-40B4-BE49-F238E27FC236}">
                <a16:creationId xmlns:a16="http://schemas.microsoft.com/office/drawing/2014/main" id="{E1819963-AFF7-844E-9E19-B45BCE84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0600"/>
            <a:ext cx="69342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94F0D431-B7BE-564F-AB3D-3D52F9D3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687529-6D45-2C41-AED9-3AB2982A5B5B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CAD7D174-40CE-C140-83FA-29E4996F0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11225"/>
            <a:ext cx="86868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/>
              <a:t>Per trovare gli altri due stereoisomeri (se esistono), scambiare le posizioni dei due gruppi sullo </a:t>
            </a:r>
            <a:r>
              <a:rPr lang="en-US" altLang="en-US" sz="2100" i="1"/>
              <a:t>stesso </a:t>
            </a:r>
            <a:r>
              <a:rPr lang="en-US" altLang="en-US" sz="2100"/>
              <a:t>centro stereogenico di </a:t>
            </a:r>
            <a:r>
              <a:rPr lang="en-US" altLang="en-US" sz="2100" i="1"/>
              <a:t>un solo</a:t>
            </a:r>
            <a:r>
              <a:rPr lang="en-US" altLang="en-US" sz="2100"/>
              <a:t> enantiomero. In questo caso, scambiando la posizione di H e Br su un centro stereogenico di A, si forma C, che è differente sia da A che da B.</a:t>
            </a:r>
          </a:p>
        </p:txBody>
      </p:sp>
      <p:sp>
        <p:nvSpPr>
          <p:cNvPr id="34822" name="Text Box 5">
            <a:extLst>
              <a:ext uri="{FF2B5EF4-FFF2-40B4-BE49-F238E27FC236}">
                <a16:creationId xmlns:a16="http://schemas.microsoft.com/office/drawing/2014/main" id="{F6648022-837E-804A-9245-628553F16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19800"/>
            <a:ext cx="868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100"/>
              <a:t>Un composto </a:t>
            </a:r>
            <a:r>
              <a:rPr lang="en-US" altLang="en-US" sz="2100">
                <a:solidFill>
                  <a:schemeClr val="accent2"/>
                </a:solidFill>
              </a:rPr>
              <a:t>meso</a:t>
            </a:r>
            <a:r>
              <a:rPr lang="en-US" altLang="en-US" sz="2100"/>
              <a:t> è un composto achirale che contiene centri stereogenici tetraedrici. C è un composto meso.</a:t>
            </a:r>
          </a:p>
        </p:txBody>
      </p:sp>
      <p:pic>
        <p:nvPicPr>
          <p:cNvPr id="34823" name="Picture 8" descr="0029">
            <a:extLst>
              <a:ext uri="{FF2B5EF4-FFF2-40B4-BE49-F238E27FC236}">
                <a16:creationId xmlns:a16="http://schemas.microsoft.com/office/drawing/2014/main" id="{D006760D-380C-C541-9854-91E590B2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40000"/>
            <a:ext cx="69342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5BE598BF-9EBB-E647-85A9-55852B5A6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536"/>
            <a:ext cx="6324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Stereochimica</a:t>
            </a:r>
            <a:r>
              <a:rPr lang="en-US" altLang="en-US" sz="2600" dirty="0"/>
              <a:t> – </a:t>
            </a:r>
            <a:r>
              <a:rPr lang="en-US" altLang="en-US" sz="2600" dirty="0" err="1"/>
              <a:t>Composti</a:t>
            </a:r>
            <a:r>
              <a:rPr lang="en-US" altLang="en-US" sz="2600" dirty="0"/>
              <a:t> </a:t>
            </a:r>
            <a:r>
              <a:rPr lang="en-US" altLang="en-US" sz="2600" dirty="0">
                <a:solidFill>
                  <a:srgbClr val="FF0000"/>
                </a:solidFill>
              </a:rPr>
              <a:t>“MESO”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355B87A0-40E3-3E42-9308-9BE1ABF8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2C269A-C765-CD46-B4D4-1E8DB9A66415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18139647-DBB5-354E-BDC3-8F5B10263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Il </a:t>
            </a:r>
            <a:r>
              <a:rPr lang="en-US" altLang="en-US" dirty="0" err="1"/>
              <a:t>composto</a:t>
            </a:r>
            <a:r>
              <a:rPr lang="en-US" altLang="en-US" dirty="0"/>
              <a:t> C </a:t>
            </a:r>
            <a:r>
              <a:rPr lang="en-US" altLang="en-US" dirty="0" err="1"/>
              <a:t>contiene</a:t>
            </a:r>
            <a:r>
              <a:rPr lang="en-US" altLang="en-US" dirty="0"/>
              <a:t> un piano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simmetria</a:t>
            </a:r>
            <a:r>
              <a:rPr lang="en-US" altLang="en-US" dirty="0"/>
              <a:t>, e </a:t>
            </a:r>
            <a:r>
              <a:rPr lang="en-US" altLang="en-US" dirty="0" err="1"/>
              <a:t>quindi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achirale</a:t>
            </a:r>
            <a:r>
              <a:rPr lang="en-US" altLang="en-US" dirty="0"/>
              <a:t>. 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I </a:t>
            </a:r>
            <a:r>
              <a:rPr lang="en-US" altLang="en-US" dirty="0" err="1"/>
              <a:t>composti</a:t>
            </a:r>
            <a:r>
              <a:rPr lang="en-US" altLang="en-US" dirty="0"/>
              <a:t> </a:t>
            </a:r>
            <a:r>
              <a:rPr lang="en-US" altLang="en-US" dirty="0" err="1"/>
              <a:t>meso</a:t>
            </a:r>
            <a:r>
              <a:rPr lang="en-US" altLang="en-US" dirty="0"/>
              <a:t> </a:t>
            </a:r>
            <a:r>
              <a:rPr lang="en-US" altLang="en-US" dirty="0" err="1"/>
              <a:t>contengono</a:t>
            </a:r>
            <a:r>
              <a:rPr lang="en-US" altLang="en-US" dirty="0"/>
              <a:t> un </a:t>
            </a:r>
            <a:r>
              <a:rPr lang="en-US" altLang="en-US" dirty="0">
                <a:solidFill>
                  <a:srgbClr val="FF0000"/>
                </a:solidFill>
              </a:rPr>
              <a:t>piano di </a:t>
            </a:r>
            <a:r>
              <a:rPr lang="en-US" altLang="en-US" dirty="0" err="1">
                <a:solidFill>
                  <a:srgbClr val="FF0000"/>
                </a:solidFill>
              </a:rPr>
              <a:t>simmetria</a:t>
            </a:r>
            <a:r>
              <a:rPr lang="en-US" altLang="en-US" dirty="0"/>
              <a:t>, e </a:t>
            </a:r>
            <a:r>
              <a:rPr lang="en-US" altLang="en-US" dirty="0" err="1"/>
              <a:t>perciò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caratterizzati</a:t>
            </a:r>
            <a:r>
              <a:rPr lang="en-US" altLang="en-US" dirty="0"/>
              <a:t> da due </a:t>
            </a:r>
            <a:r>
              <a:rPr lang="en-US" altLang="en-US" dirty="0" err="1"/>
              <a:t>metà</a:t>
            </a:r>
            <a:r>
              <a:rPr lang="en-US" altLang="en-US" dirty="0"/>
              <a:t> </a:t>
            </a:r>
            <a:r>
              <a:rPr lang="en-US" altLang="en-US" dirty="0" err="1"/>
              <a:t>identiche</a:t>
            </a:r>
            <a:r>
              <a:rPr lang="en-US" altLang="en-US" dirty="0"/>
              <a:t>.</a:t>
            </a:r>
          </a:p>
        </p:txBody>
      </p:sp>
      <p:pic>
        <p:nvPicPr>
          <p:cNvPr id="35846" name="Picture 7" descr="0030">
            <a:extLst>
              <a:ext uri="{FF2B5EF4-FFF2-40B4-BE49-F238E27FC236}">
                <a16:creationId xmlns:a16="http://schemas.microsoft.com/office/drawing/2014/main" id="{AC0EE968-5C11-F54F-B0CF-F3E1A11ED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9550"/>
            <a:ext cx="210026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8">
            <a:extLst>
              <a:ext uri="{FF2B5EF4-FFF2-40B4-BE49-F238E27FC236}">
                <a16:creationId xmlns:a16="http://schemas.microsoft.com/office/drawing/2014/main" id="{858678CE-8B53-A94D-8E12-03638312E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94350"/>
            <a:ext cx="868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/>
              <a:t>Poichè uno stereoisomero del 2,3-dibromobutano è sovrapponibile alla sua immagine speculare, ci sono solo tre stereoisomeri, non quattro.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C8518256-999A-F548-BFA8-33317E9A8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536"/>
            <a:ext cx="6324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Stereochimica</a:t>
            </a:r>
            <a:r>
              <a:rPr lang="en-US" altLang="en-US" sz="2600" dirty="0"/>
              <a:t> – </a:t>
            </a:r>
            <a:r>
              <a:rPr lang="en-US" altLang="en-US" sz="2600" dirty="0" err="1"/>
              <a:t>Composti</a:t>
            </a:r>
            <a:r>
              <a:rPr lang="en-US" altLang="en-US" sz="2600" dirty="0"/>
              <a:t> </a:t>
            </a:r>
            <a:r>
              <a:rPr lang="en-US" altLang="en-US" sz="2600" dirty="0">
                <a:solidFill>
                  <a:srgbClr val="FF0000"/>
                </a:solidFill>
              </a:rPr>
              <a:t>“MESO”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A39ADAAC-0B9D-BE42-8829-F3944A82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F21FED-6485-7E42-9CD9-07FF0C7794F3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pic>
        <p:nvPicPr>
          <p:cNvPr id="36867" name="Picture 13">
            <a:extLst>
              <a:ext uri="{FF2B5EF4-FFF2-40B4-BE49-F238E27FC236}">
                <a16:creationId xmlns:a16="http://schemas.microsoft.com/office/drawing/2014/main" id="{74CD6D1C-B088-894A-81E6-8051B5B94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451100"/>
            <a:ext cx="78041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10">
            <a:extLst>
              <a:ext uri="{FF2B5EF4-FFF2-40B4-BE49-F238E27FC236}">
                <a16:creationId xmlns:a16="http://schemas.microsoft.com/office/drawing/2014/main" id="{8481F6BC-042C-1941-BC08-E60CED1BA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61" y="1371600"/>
            <a:ext cx="8039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 b="0" dirty="0"/>
              <a:t>I </a:t>
            </a:r>
            <a:r>
              <a:rPr lang="en-US" altLang="en-US" sz="1800" b="0" dirty="0" err="1"/>
              <a:t>tre</a:t>
            </a:r>
            <a:r>
              <a:rPr lang="en-US" altLang="en-US" sz="1800" b="0" dirty="0"/>
              <a:t> </a:t>
            </a:r>
            <a:r>
              <a:rPr lang="en-US" altLang="en-US" sz="1800" b="0" dirty="0" err="1"/>
              <a:t>stereoisomeri</a:t>
            </a:r>
            <a:r>
              <a:rPr lang="en-US" altLang="en-US" sz="1800" b="0" dirty="0"/>
              <a:t> del </a:t>
            </a:r>
            <a:r>
              <a:rPr lang="en-US" altLang="en-US" sz="1800" i="1" dirty="0"/>
              <a:t>2,3-dibromobutano</a:t>
            </a:r>
          </a:p>
        </p:txBody>
      </p:sp>
      <p:pic>
        <p:nvPicPr>
          <p:cNvPr id="36871" name="Picture 14">
            <a:extLst>
              <a:ext uri="{FF2B5EF4-FFF2-40B4-BE49-F238E27FC236}">
                <a16:creationId xmlns:a16="http://schemas.microsoft.com/office/drawing/2014/main" id="{E801DAE8-526C-B742-AB41-45984154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2514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3FBD5B1C-F7F9-0448-99E1-D155C62EB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536"/>
            <a:ext cx="6324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Stereochimica</a:t>
            </a:r>
            <a:r>
              <a:rPr lang="en-US" altLang="en-US" sz="2600" dirty="0"/>
              <a:t> – </a:t>
            </a:r>
            <a:r>
              <a:rPr lang="en-US" altLang="en-US" sz="2600" dirty="0" err="1"/>
              <a:t>Composti</a:t>
            </a:r>
            <a:r>
              <a:rPr lang="en-US" altLang="en-US" sz="2600" dirty="0"/>
              <a:t> </a:t>
            </a:r>
            <a:r>
              <a:rPr lang="en-US" altLang="en-US" sz="2600" dirty="0">
                <a:solidFill>
                  <a:srgbClr val="FF0000"/>
                </a:solidFill>
              </a:rPr>
              <a:t>“MESO”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DDD340D0-1BEF-184A-9D90-C3876055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A9DAD5-6449-7C41-89E3-97A446F2C904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3B109F09-BF45-9D40-A04F-1BF0072AB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Stereochimica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9B4B9ABA-FA1B-5D42-A830-0ADA8FFB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8686800" cy="58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4213" indent="-22701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isomeri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composti</a:t>
            </a:r>
            <a:r>
              <a:rPr lang="en-US" altLang="en-US" dirty="0"/>
              <a:t> </a:t>
            </a:r>
            <a:r>
              <a:rPr lang="en-US" altLang="en-US" dirty="0" err="1"/>
              <a:t>diversi</a:t>
            </a:r>
            <a:r>
              <a:rPr lang="en-US" altLang="en-US" dirty="0"/>
              <a:t> </a:t>
            </a:r>
            <a:r>
              <a:rPr lang="en-US" altLang="en-US" dirty="0" err="1"/>
              <a:t>aventi</a:t>
            </a:r>
            <a:r>
              <a:rPr lang="en-US" altLang="en-US" dirty="0"/>
              <a:t> la </a:t>
            </a:r>
            <a:r>
              <a:rPr lang="en-US" altLang="en-US" dirty="0" err="1"/>
              <a:t>stessa</a:t>
            </a:r>
            <a:r>
              <a:rPr lang="en-US" altLang="en-US" dirty="0"/>
              <a:t> formula </a:t>
            </a:r>
            <a:r>
              <a:rPr lang="en-US" altLang="en-US" dirty="0" err="1"/>
              <a:t>molecolare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Le due </a:t>
            </a:r>
            <a:r>
              <a:rPr lang="en-US" altLang="en-US" dirty="0" err="1"/>
              <a:t>principali</a:t>
            </a:r>
            <a:r>
              <a:rPr lang="en-US" altLang="en-US" dirty="0"/>
              <a:t> </a:t>
            </a:r>
            <a:r>
              <a:rPr lang="en-US" altLang="en-US" dirty="0" err="1"/>
              <a:t>classi</a:t>
            </a:r>
            <a:r>
              <a:rPr lang="en-US" altLang="en-US" dirty="0"/>
              <a:t> di </a:t>
            </a:r>
            <a:r>
              <a:rPr lang="en-US" altLang="en-US" dirty="0" err="1"/>
              <a:t>isomeri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isomeri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costituzionali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e </a:t>
            </a:r>
            <a:r>
              <a:rPr lang="en-US" altLang="en-US" dirty="0" err="1"/>
              <a:t>gli</a:t>
            </a:r>
            <a:r>
              <a:rPr lang="en-US" altLang="en-US" dirty="0"/>
              <a:t>  </a:t>
            </a:r>
            <a:r>
              <a:rPr lang="en-US" altLang="en-US" dirty="0" err="1">
                <a:solidFill>
                  <a:srgbClr val="FF0000"/>
                </a:solidFill>
              </a:rPr>
              <a:t>stereoisomeri</a:t>
            </a:r>
            <a:r>
              <a:rPr lang="en-US" altLang="en-US" dirty="0"/>
              <a:t>.</a:t>
            </a:r>
          </a:p>
          <a:p>
            <a:pPr lvl="1" algn="just" eaLnBrk="1" hangingPunct="1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en-US" altLang="en-US" dirty="0" err="1">
                <a:solidFill>
                  <a:srgbClr val="FF0000"/>
                </a:solidFill>
              </a:rPr>
              <a:t>Gli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isomeri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costituzionali</a:t>
            </a:r>
            <a:r>
              <a:rPr lang="en-US" altLang="en-US" dirty="0">
                <a:solidFill>
                  <a:srgbClr val="FF0000"/>
                </a:solidFill>
              </a:rPr>
              <a:t> (o </a:t>
            </a:r>
            <a:r>
              <a:rPr lang="en-US" altLang="en-US" dirty="0" err="1">
                <a:solidFill>
                  <a:srgbClr val="FF0000"/>
                </a:solidFill>
              </a:rPr>
              <a:t>strutturali</a:t>
            </a:r>
            <a:r>
              <a:rPr lang="en-US" altLang="en-US" dirty="0">
                <a:solidFill>
                  <a:srgbClr val="FF0000"/>
                </a:solidFill>
              </a:rPr>
              <a:t>) </a:t>
            </a:r>
            <a:r>
              <a:rPr lang="en-US" altLang="en-US" dirty="0" err="1"/>
              <a:t>hanno</a:t>
            </a:r>
            <a:r>
              <a:rPr lang="en-US" altLang="en-US" dirty="0"/>
              <a:t> </a:t>
            </a:r>
            <a:r>
              <a:rPr lang="en-US" altLang="en-US" dirty="0" err="1"/>
              <a:t>nomi</a:t>
            </a:r>
            <a:r>
              <a:rPr lang="en-US" altLang="en-US" dirty="0"/>
              <a:t> IUPAC </a:t>
            </a:r>
            <a:r>
              <a:rPr lang="en-US" altLang="en-US" dirty="0" err="1"/>
              <a:t>differenti</a:t>
            </a:r>
            <a:r>
              <a:rPr lang="en-US" altLang="en-US" dirty="0"/>
              <a:t>,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funzionali</a:t>
            </a:r>
            <a:r>
              <a:rPr lang="en-US" altLang="en-US" dirty="0"/>
              <a:t> </a:t>
            </a:r>
            <a:r>
              <a:rPr lang="en-US" altLang="en-US" dirty="0" err="1"/>
              <a:t>uguali</a:t>
            </a:r>
            <a:r>
              <a:rPr lang="en-US" altLang="en-US" dirty="0"/>
              <a:t> o </a:t>
            </a:r>
            <a:r>
              <a:rPr lang="en-US" altLang="en-US" dirty="0" err="1"/>
              <a:t>diversi</a:t>
            </a:r>
            <a:r>
              <a:rPr lang="en-US" altLang="en-US" dirty="0"/>
              <a:t>,  diverse </a:t>
            </a:r>
            <a:r>
              <a:rPr lang="en-US" altLang="en-US" dirty="0" err="1"/>
              <a:t>proprietà</a:t>
            </a:r>
            <a:r>
              <a:rPr lang="en-US" altLang="en-US" dirty="0"/>
              <a:t> </a:t>
            </a:r>
            <a:r>
              <a:rPr lang="en-US" altLang="en-US" dirty="0" err="1"/>
              <a:t>fisiche</a:t>
            </a:r>
            <a:r>
              <a:rPr lang="en-US" altLang="en-US" dirty="0"/>
              <a:t> e diverse </a:t>
            </a:r>
            <a:r>
              <a:rPr lang="en-US" altLang="en-US" dirty="0" err="1"/>
              <a:t>proprietà</a:t>
            </a:r>
            <a:r>
              <a:rPr lang="en-US" altLang="en-US" dirty="0"/>
              <a:t> </a:t>
            </a:r>
            <a:r>
              <a:rPr lang="en-US" altLang="en-US" dirty="0" err="1"/>
              <a:t>chimiche</a:t>
            </a:r>
            <a:r>
              <a:rPr lang="en-US" altLang="en-US" dirty="0"/>
              <a:t>.</a:t>
            </a:r>
          </a:p>
          <a:p>
            <a:pPr lvl="1" algn="just" eaLnBrk="1" hangingPunct="1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en-US" altLang="en-US" dirty="0" err="1">
                <a:solidFill>
                  <a:srgbClr val="FF0000"/>
                </a:solidFill>
              </a:rPr>
              <a:t>Gli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stereoisomeri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/>
              <a:t>differiscono</a:t>
            </a:r>
            <a:r>
              <a:rPr lang="en-US" altLang="en-US" dirty="0"/>
              <a:t> solo per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modo</a:t>
            </a:r>
            <a:r>
              <a:rPr lang="en-US" altLang="en-US" dirty="0"/>
              <a:t> in cui </a:t>
            </a: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atomi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disposti</a:t>
            </a:r>
            <a:r>
              <a:rPr lang="en-US" altLang="en-US" dirty="0"/>
              <a:t> </a:t>
            </a:r>
            <a:r>
              <a:rPr lang="en-US" altLang="en-US" dirty="0" err="1"/>
              <a:t>nello</a:t>
            </a:r>
            <a:r>
              <a:rPr lang="en-US" altLang="en-US" dirty="0"/>
              <a:t> </a:t>
            </a:r>
            <a:r>
              <a:rPr lang="en-US" altLang="en-US" dirty="0" err="1"/>
              <a:t>spazio</a:t>
            </a:r>
            <a:r>
              <a:rPr lang="en-US" altLang="en-US" dirty="0"/>
              <a:t>. Hanno </a:t>
            </a:r>
            <a:r>
              <a:rPr lang="en-US" altLang="en-US" dirty="0" err="1"/>
              <a:t>identici</a:t>
            </a:r>
            <a:r>
              <a:rPr lang="en-US" altLang="en-US" dirty="0"/>
              <a:t> </a:t>
            </a:r>
            <a:r>
              <a:rPr lang="en-US" altLang="en-US" dirty="0" err="1"/>
              <a:t>nomi</a:t>
            </a:r>
            <a:r>
              <a:rPr lang="en-US" altLang="en-US" dirty="0"/>
              <a:t> IUPAC (</a:t>
            </a:r>
            <a:r>
              <a:rPr lang="en-US" altLang="en-US" dirty="0" err="1"/>
              <a:t>eccetto</a:t>
            </a:r>
            <a:r>
              <a:rPr lang="en-US" altLang="en-US" dirty="0"/>
              <a:t> per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prefisso</a:t>
            </a:r>
            <a:r>
              <a:rPr lang="en-US" altLang="en-US" dirty="0"/>
              <a:t> </a:t>
            </a:r>
            <a:r>
              <a:rPr lang="en-US" altLang="en-US" i="1" dirty="0"/>
              <a:t>cis</a:t>
            </a:r>
            <a:r>
              <a:rPr lang="en-US" altLang="en-US" dirty="0"/>
              <a:t> o </a:t>
            </a:r>
            <a:r>
              <a:rPr lang="en-US" altLang="en-US" i="1" dirty="0"/>
              <a:t>trans</a:t>
            </a:r>
            <a:r>
              <a:rPr lang="en-US" altLang="en-US" dirty="0"/>
              <a:t>). Hanno </a:t>
            </a:r>
            <a:r>
              <a:rPr lang="en-US" altLang="en-US" dirty="0" err="1"/>
              <a:t>sempre</a:t>
            </a:r>
            <a:r>
              <a:rPr lang="en-US" altLang="en-US" dirty="0"/>
              <a:t> </a:t>
            </a: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stessi</a:t>
            </a:r>
            <a:r>
              <a:rPr lang="en-US" altLang="en-US" dirty="0"/>
              <a:t>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funzionali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Una </a:t>
            </a:r>
            <a:r>
              <a:rPr lang="en-US" altLang="en-US" dirty="0" err="1"/>
              <a:t>particolare</a:t>
            </a:r>
            <a:r>
              <a:rPr lang="en-US" altLang="en-US" dirty="0"/>
              <a:t> </a:t>
            </a:r>
            <a:r>
              <a:rPr lang="en-US" altLang="en-US" dirty="0" err="1"/>
              <a:t>disposizione</a:t>
            </a:r>
            <a:r>
              <a:rPr lang="en-US" altLang="en-US" dirty="0"/>
              <a:t> </a:t>
            </a:r>
            <a:r>
              <a:rPr lang="en-US" altLang="en-US" dirty="0" err="1"/>
              <a:t>tridimensionale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chiamata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configurazione</a:t>
            </a:r>
            <a:r>
              <a:rPr lang="en-US" altLang="en-US" dirty="0">
                <a:solidFill>
                  <a:srgbClr val="FF0000"/>
                </a:solidFill>
              </a:rPr>
              <a:t>. </a:t>
            </a:r>
            <a:r>
              <a:rPr lang="en-US" altLang="en-US" dirty="0" err="1">
                <a:solidFill>
                  <a:srgbClr val="FF0000"/>
                </a:solidFill>
              </a:rPr>
              <a:t>Gli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stereoisomeri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hanno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differenti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configurazioni</a:t>
            </a:r>
            <a:r>
              <a:rPr lang="en-US" altLang="en-US" dirty="0"/>
              <a:t>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725948CF-F99D-3F43-AEEF-2148D88F3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FF3300"/>
                </a:solidFill>
              </a:rPr>
              <a:t>Le due Principali Classi di Isomeri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DD1505D0-0148-5640-B89D-7447ADA1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237341-8DE6-A646-8279-A86AC52A57DD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45FF0704-4906-D149-9448-B72AB19E9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3212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800"/>
              <a:t>Stereochimica -</a:t>
            </a:r>
            <a:r>
              <a:rPr lang="it-IT" altLang="en-US" sz="2800">
                <a:solidFill>
                  <a:srgbClr val="FF0000"/>
                </a:solidFill>
              </a:rPr>
              <a:t> Rappresentazione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F258675E-871D-8843-BAA1-7F6C140A7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98550"/>
            <a:ext cx="86868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Dal </a:t>
            </a:r>
            <a:r>
              <a:rPr lang="en-US" altLang="en-US" dirty="0" err="1"/>
              <a:t>momento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enantiomeri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due </a:t>
            </a:r>
            <a:r>
              <a:rPr lang="en-US" altLang="en-US" dirty="0" err="1"/>
              <a:t>composti</a:t>
            </a:r>
            <a:r>
              <a:rPr lang="en-US" altLang="en-US" dirty="0"/>
              <a:t> </a:t>
            </a:r>
            <a:r>
              <a:rPr lang="en-US" altLang="en-US" dirty="0" err="1"/>
              <a:t>diversi</a:t>
            </a:r>
            <a:r>
              <a:rPr lang="en-US" altLang="en-US" dirty="0"/>
              <a:t>, </a:t>
            </a:r>
            <a:r>
              <a:rPr lang="en-US" altLang="en-US" dirty="0" err="1"/>
              <a:t>dobbiamo</a:t>
            </a:r>
            <a:r>
              <a:rPr lang="en-US" altLang="en-US" dirty="0"/>
              <a:t> </a:t>
            </a:r>
            <a:r>
              <a:rPr lang="en-US" altLang="en-US" dirty="0" err="1"/>
              <a:t>essere</a:t>
            </a:r>
            <a:r>
              <a:rPr lang="en-US" altLang="en-US" dirty="0"/>
              <a:t> in </a:t>
            </a:r>
            <a:r>
              <a:rPr lang="en-US" altLang="en-US" dirty="0" err="1"/>
              <a:t>grado</a:t>
            </a:r>
            <a:r>
              <a:rPr lang="en-US" altLang="en-US" dirty="0"/>
              <a:t> di </a:t>
            </a:r>
            <a:r>
              <a:rPr lang="en-US" altLang="en-US" dirty="0" err="1"/>
              <a:t>distinguerli</a:t>
            </a:r>
            <a:r>
              <a:rPr lang="en-US" altLang="en-US" dirty="0"/>
              <a:t> con un </a:t>
            </a:r>
            <a:r>
              <a:rPr lang="en-US" altLang="en-US" dirty="0" err="1"/>
              <a:t>nome</a:t>
            </a:r>
            <a:r>
              <a:rPr lang="en-US" altLang="en-US" dirty="0"/>
              <a:t>. </a:t>
            </a:r>
            <a:r>
              <a:rPr lang="en-US" altLang="en-US" dirty="0" err="1"/>
              <a:t>Questo</a:t>
            </a:r>
            <a:r>
              <a:rPr lang="en-US" altLang="en-US" dirty="0"/>
              <a:t> </a:t>
            </a:r>
            <a:r>
              <a:rPr lang="en-US" altLang="en-US" dirty="0" err="1"/>
              <a:t>viene</a:t>
            </a:r>
            <a:r>
              <a:rPr lang="en-US" altLang="en-US" dirty="0"/>
              <a:t> </a:t>
            </a:r>
            <a:r>
              <a:rPr lang="en-US" altLang="en-US" dirty="0" err="1"/>
              <a:t>fatto</a:t>
            </a:r>
            <a:r>
              <a:rPr lang="en-US" altLang="en-US" dirty="0"/>
              <a:t> </a:t>
            </a:r>
            <a:r>
              <a:rPr lang="en-US" altLang="en-US" dirty="0" err="1"/>
              <a:t>aggiungendo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prefisso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R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o </a:t>
            </a:r>
            <a:r>
              <a:rPr lang="en-US" altLang="en-US" i="1" dirty="0">
                <a:solidFill>
                  <a:srgbClr val="FF0000"/>
                </a:solidFill>
              </a:rPr>
              <a:t>S</a:t>
            </a:r>
            <a:r>
              <a:rPr lang="en-US" altLang="en-US" dirty="0"/>
              <a:t> al </a:t>
            </a:r>
            <a:r>
              <a:rPr lang="en-US" altLang="en-US" dirty="0" err="1"/>
              <a:t>nome</a:t>
            </a:r>
            <a:r>
              <a:rPr lang="en-US" altLang="en-US" dirty="0"/>
              <a:t> IUPAC </a:t>
            </a:r>
            <a:r>
              <a:rPr lang="en-US" altLang="en-US" dirty="0" err="1"/>
              <a:t>dell’enantiomero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nomenclatura</a:t>
            </a:r>
            <a:r>
              <a:rPr lang="en-US" altLang="en-US" dirty="0"/>
              <a:t> </a:t>
            </a:r>
            <a:r>
              <a:rPr lang="en-US" altLang="en-US" dirty="0" err="1"/>
              <a:t>degli</a:t>
            </a:r>
            <a:r>
              <a:rPr lang="en-US" altLang="en-US" dirty="0"/>
              <a:t> </a:t>
            </a:r>
            <a:r>
              <a:rPr lang="en-US" altLang="en-US" dirty="0" err="1"/>
              <a:t>enantiomeri</a:t>
            </a:r>
            <a:r>
              <a:rPr lang="en-US" altLang="en-US" dirty="0"/>
              <a:t> con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prefissi</a:t>
            </a:r>
            <a:r>
              <a:rPr lang="en-US" altLang="en-US" dirty="0"/>
              <a:t> </a:t>
            </a:r>
            <a:r>
              <a:rPr lang="en-US" altLang="en-US" i="1" dirty="0"/>
              <a:t>R</a:t>
            </a:r>
            <a:r>
              <a:rPr lang="en-US" altLang="en-US" dirty="0"/>
              <a:t> o </a:t>
            </a:r>
            <a:r>
              <a:rPr lang="en-US" altLang="en-US" i="1" dirty="0"/>
              <a:t>S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chiamato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sistema</a:t>
            </a:r>
            <a:r>
              <a:rPr lang="en-US" altLang="en-US" dirty="0"/>
              <a:t> di </a:t>
            </a:r>
            <a:r>
              <a:rPr lang="en-US" altLang="en-US" dirty="0">
                <a:solidFill>
                  <a:srgbClr val="FF0000"/>
                </a:solidFill>
              </a:rPr>
              <a:t>Cahn-Ingold-Prelog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Per </a:t>
            </a:r>
            <a:r>
              <a:rPr lang="en-US" altLang="en-US" dirty="0" err="1"/>
              <a:t>disegnare</a:t>
            </a:r>
            <a:r>
              <a:rPr lang="en-US" altLang="en-US" dirty="0"/>
              <a:t> un </a:t>
            </a:r>
            <a:r>
              <a:rPr lang="en-US" altLang="en-US" dirty="0" err="1"/>
              <a:t>enantiomero</a:t>
            </a:r>
            <a:r>
              <a:rPr lang="en-US" altLang="en-US" dirty="0"/>
              <a:t> come </a:t>
            </a:r>
            <a:r>
              <a:rPr lang="en-US" altLang="en-US" i="1" dirty="0"/>
              <a:t>R</a:t>
            </a:r>
            <a:r>
              <a:rPr lang="en-US" altLang="en-US" dirty="0"/>
              <a:t> o </a:t>
            </a:r>
            <a:r>
              <a:rPr lang="en-US" altLang="en-US" i="1" dirty="0"/>
              <a:t>S</a:t>
            </a:r>
            <a:r>
              <a:rPr lang="en-US" altLang="en-US" dirty="0"/>
              <a:t>, prima </a:t>
            </a:r>
            <a:r>
              <a:rPr lang="en-US" altLang="en-US" dirty="0" err="1"/>
              <a:t>bisogna</a:t>
            </a:r>
            <a:r>
              <a:rPr lang="en-US" altLang="en-US" dirty="0"/>
              <a:t> </a:t>
            </a:r>
            <a:r>
              <a:rPr lang="en-US" altLang="en-US" dirty="0" err="1"/>
              <a:t>assegnare</a:t>
            </a:r>
            <a:r>
              <a:rPr lang="en-US" altLang="en-US" dirty="0"/>
              <a:t> la </a:t>
            </a:r>
            <a:r>
              <a:rPr lang="en-US" altLang="en-US" dirty="0" err="1"/>
              <a:t>priorità</a:t>
            </a:r>
            <a:r>
              <a:rPr lang="en-US" altLang="en-US" dirty="0"/>
              <a:t> a </a:t>
            </a:r>
            <a:r>
              <a:rPr lang="en-US" altLang="en-US" dirty="0" err="1"/>
              <a:t>ciascun</a:t>
            </a:r>
            <a:r>
              <a:rPr lang="en-US" altLang="en-US" dirty="0"/>
              <a:t> </a:t>
            </a:r>
            <a:r>
              <a:rPr lang="en-US" altLang="en-US" dirty="0" err="1"/>
              <a:t>gruppo</a:t>
            </a:r>
            <a:r>
              <a:rPr lang="en-US" altLang="en-US" dirty="0"/>
              <a:t> legato al </a:t>
            </a:r>
            <a:r>
              <a:rPr lang="en-US" altLang="en-US" dirty="0" err="1"/>
              <a:t>centro</a:t>
            </a:r>
            <a:r>
              <a:rPr lang="en-US" altLang="en-US" dirty="0"/>
              <a:t> </a:t>
            </a:r>
            <a:r>
              <a:rPr lang="en-US" altLang="en-US" dirty="0" err="1"/>
              <a:t>stereogenico</a:t>
            </a:r>
            <a:r>
              <a:rPr lang="en-US" altLang="en-US" dirty="0"/>
              <a:t>, in base al </a:t>
            </a:r>
            <a:r>
              <a:rPr lang="en-US" altLang="en-US" dirty="0" err="1"/>
              <a:t>numero</a:t>
            </a:r>
            <a:r>
              <a:rPr lang="en-US" altLang="en-US" dirty="0"/>
              <a:t> </a:t>
            </a:r>
            <a:r>
              <a:rPr lang="en-US" altLang="en-US" dirty="0" err="1"/>
              <a:t>atomico</a:t>
            </a:r>
            <a:r>
              <a:rPr lang="en-US" altLang="en-US" dirty="0"/>
              <a:t> </a:t>
            </a:r>
            <a:r>
              <a:rPr lang="en-US" altLang="en-US" dirty="0" err="1"/>
              <a:t>descrescente</a:t>
            </a:r>
            <a:r>
              <a:rPr lang="en-US" altLang="en-US" dirty="0"/>
              <a:t>. </a:t>
            </a:r>
            <a:r>
              <a:rPr lang="en-US" altLang="en-US" dirty="0" err="1"/>
              <a:t>L’atomo</a:t>
            </a:r>
            <a:r>
              <a:rPr lang="en-US" altLang="en-US" dirty="0"/>
              <a:t> con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alto </a:t>
            </a:r>
            <a:r>
              <a:rPr lang="en-US" altLang="en-US" dirty="0" err="1"/>
              <a:t>numero</a:t>
            </a:r>
            <a:r>
              <a:rPr lang="en-US" altLang="en-US" dirty="0"/>
              <a:t> </a:t>
            </a:r>
            <a:r>
              <a:rPr lang="en-US" altLang="en-US" dirty="0" err="1"/>
              <a:t>atomico</a:t>
            </a:r>
            <a:r>
              <a:rPr lang="en-US" altLang="en-US" dirty="0"/>
              <a:t> ha la </a:t>
            </a:r>
            <a:r>
              <a:rPr lang="en-US" altLang="en-US" dirty="0" err="1"/>
              <a:t>priorità</a:t>
            </a:r>
            <a:r>
              <a:rPr lang="en-US" altLang="en-US" dirty="0"/>
              <a:t> </a:t>
            </a:r>
            <a:r>
              <a:rPr lang="en-US" altLang="en-US" dirty="0" err="1"/>
              <a:t>maggiore</a:t>
            </a:r>
            <a:r>
              <a:rPr lang="en-US" altLang="en-US" dirty="0"/>
              <a:t> (1).</a:t>
            </a:r>
          </a:p>
        </p:txBody>
      </p:sp>
    </p:spTree>
    <p:extLst>
      <p:ext uri="{BB962C8B-B14F-4D97-AF65-F5344CB8AC3E}">
        <p14:creationId xmlns:p14="http://schemas.microsoft.com/office/powerpoint/2010/main" val="2177870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70F51F62-552B-F54F-9861-281CD4FF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F592FB-E50B-DD44-9D9B-DFB8A29B1E67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7892" name="Text Box 3">
            <a:extLst>
              <a:ext uri="{FF2B5EF4-FFF2-40B4-BE49-F238E27FC236}">
                <a16:creationId xmlns:a16="http://schemas.microsoft.com/office/drawing/2014/main" id="{6E0DEF69-5298-5644-AB15-0F6B3E41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868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 err="1"/>
              <a:t>Quando</a:t>
            </a:r>
            <a:r>
              <a:rPr lang="en-US" altLang="en-US" dirty="0"/>
              <a:t> un </a:t>
            </a:r>
            <a:r>
              <a:rPr lang="en-US" altLang="en-US" dirty="0" err="1"/>
              <a:t>composto</a:t>
            </a:r>
            <a:r>
              <a:rPr lang="en-US" altLang="en-US" dirty="0"/>
              <a:t> ha </a:t>
            </a:r>
            <a:r>
              <a:rPr lang="en-US" altLang="en-US" dirty="0" err="1"/>
              <a:t>più</a:t>
            </a:r>
            <a:r>
              <a:rPr lang="en-US" altLang="en-US" dirty="0"/>
              <a:t> di un </a:t>
            </a:r>
            <a:r>
              <a:rPr lang="en-US" altLang="en-US" dirty="0" err="1"/>
              <a:t>centro</a:t>
            </a:r>
            <a:r>
              <a:rPr lang="en-US" altLang="en-US" dirty="0"/>
              <a:t> </a:t>
            </a:r>
            <a:r>
              <a:rPr lang="en-US" altLang="en-US" dirty="0" err="1"/>
              <a:t>stereogenico</a:t>
            </a:r>
            <a:r>
              <a:rPr lang="en-US" altLang="en-US" dirty="0"/>
              <a:t>, la </a:t>
            </a:r>
            <a:r>
              <a:rPr lang="en-US" altLang="en-US" dirty="0" err="1"/>
              <a:t>configurazione</a:t>
            </a:r>
            <a:r>
              <a:rPr lang="en-US" altLang="en-US" dirty="0"/>
              <a:t> </a:t>
            </a:r>
            <a:r>
              <a:rPr lang="en-US" altLang="en-US" i="1" dirty="0"/>
              <a:t>R</a:t>
            </a:r>
            <a:r>
              <a:rPr lang="en-US" altLang="en-US" dirty="0"/>
              <a:t> o </a:t>
            </a:r>
            <a:r>
              <a:rPr lang="en-US" altLang="en-US" i="1" dirty="0"/>
              <a:t>S</a:t>
            </a:r>
            <a:r>
              <a:rPr lang="en-US" altLang="en-US" dirty="0"/>
              <a:t> </a:t>
            </a:r>
            <a:r>
              <a:rPr lang="en-US" altLang="en-US" dirty="0" err="1"/>
              <a:t>deve</a:t>
            </a:r>
            <a:r>
              <a:rPr lang="en-US" altLang="en-US" dirty="0"/>
              <a:t> </a:t>
            </a:r>
            <a:r>
              <a:rPr lang="en-US" altLang="en-US" dirty="0" err="1"/>
              <a:t>essere</a:t>
            </a:r>
            <a:r>
              <a:rPr lang="en-US" altLang="en-US" dirty="0"/>
              <a:t> </a:t>
            </a:r>
            <a:r>
              <a:rPr lang="en-US" altLang="en-US" dirty="0" err="1"/>
              <a:t>assegnata</a:t>
            </a:r>
            <a:r>
              <a:rPr lang="en-US" altLang="en-US" dirty="0"/>
              <a:t> a </a:t>
            </a:r>
            <a:r>
              <a:rPr lang="en-US" altLang="en-US" dirty="0" err="1"/>
              <a:t>ciascuno</a:t>
            </a:r>
            <a:r>
              <a:rPr lang="en-US" altLang="en-US" dirty="0"/>
              <a:t> di </a:t>
            </a:r>
            <a:r>
              <a:rPr lang="en-US" altLang="en-US" dirty="0" err="1"/>
              <a:t>essi</a:t>
            </a:r>
            <a:r>
              <a:rPr lang="en-US" altLang="en-US" dirty="0"/>
              <a:t>.</a:t>
            </a: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83326F06-0C96-A945-927B-4EBF221FB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14375"/>
            <a:ext cx="8763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Assegnazione di </a:t>
            </a:r>
            <a:r>
              <a:rPr lang="en-US" altLang="en-US" sz="2600" i="1"/>
              <a:t>R</a:t>
            </a:r>
            <a:r>
              <a:rPr lang="en-US" altLang="en-US" sz="2600"/>
              <a:t> ed </a:t>
            </a:r>
            <a:r>
              <a:rPr lang="en-US" altLang="en-US" sz="2600" i="1"/>
              <a:t>S</a:t>
            </a:r>
            <a:r>
              <a:rPr lang="en-US" altLang="en-US" sz="2600"/>
              <a:t> in composti con due o più Centri Stereogenici.</a:t>
            </a:r>
          </a:p>
        </p:txBody>
      </p:sp>
      <p:pic>
        <p:nvPicPr>
          <p:cNvPr id="37894" name="Picture 7" descr="0031">
            <a:extLst>
              <a:ext uri="{FF2B5EF4-FFF2-40B4-BE49-F238E27FC236}">
                <a16:creationId xmlns:a16="http://schemas.microsoft.com/office/drawing/2014/main" id="{E7C13FAD-9BB8-184E-94C8-CD9E0CD6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92413"/>
            <a:ext cx="49530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10">
            <a:extLst>
              <a:ext uri="{FF2B5EF4-FFF2-40B4-BE49-F238E27FC236}">
                <a16:creationId xmlns:a16="http://schemas.microsoft.com/office/drawing/2014/main" id="{B3F279DD-D326-FF4A-8F6A-CE8F0BBA3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35450"/>
            <a:ext cx="441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Uno stereoisomero del 2,3-dibromopentano</a:t>
            </a:r>
          </a:p>
        </p:txBody>
      </p:sp>
      <p:sp>
        <p:nvSpPr>
          <p:cNvPr id="37896" name="Text Box 11">
            <a:extLst>
              <a:ext uri="{FF2B5EF4-FFF2-40B4-BE49-F238E27FC236}">
                <a16:creationId xmlns:a16="http://schemas.microsoft.com/office/drawing/2014/main" id="{5ACCF341-D641-C040-BBDD-1AFA04E63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16450"/>
            <a:ext cx="510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</a:rPr>
              <a:t>Nome </a:t>
            </a:r>
            <a:r>
              <a:rPr lang="en-US" altLang="en-US" sz="1600" dirty="0" err="1">
                <a:solidFill>
                  <a:srgbClr val="FF0000"/>
                </a:solidFill>
              </a:rPr>
              <a:t>completo</a:t>
            </a:r>
            <a:r>
              <a:rPr lang="en-US" altLang="en-US" sz="1600" dirty="0">
                <a:solidFill>
                  <a:srgbClr val="FF0000"/>
                </a:solidFill>
              </a:rPr>
              <a:t>: (2</a:t>
            </a:r>
            <a:r>
              <a:rPr lang="en-US" altLang="en-US" sz="1600" i="1" dirty="0">
                <a:solidFill>
                  <a:srgbClr val="FF0000"/>
                </a:solidFill>
              </a:rPr>
              <a:t>S</a:t>
            </a:r>
            <a:r>
              <a:rPr lang="en-US" altLang="en-US" sz="1600" dirty="0">
                <a:solidFill>
                  <a:srgbClr val="FF0000"/>
                </a:solidFill>
              </a:rPr>
              <a:t>,3</a:t>
            </a:r>
            <a:r>
              <a:rPr lang="en-US" altLang="en-US" sz="1600" i="1" dirty="0">
                <a:solidFill>
                  <a:srgbClr val="FF0000"/>
                </a:solidFill>
              </a:rPr>
              <a:t>R</a:t>
            </a:r>
            <a:r>
              <a:rPr lang="en-US" altLang="en-US" sz="1600" dirty="0">
                <a:solidFill>
                  <a:srgbClr val="FF0000"/>
                </a:solidFill>
              </a:rPr>
              <a:t>)-2,3-dibromopentano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E18854F4-9D45-2947-89B0-1CDDC221D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3212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800"/>
              <a:t>Stereochimica -</a:t>
            </a:r>
            <a:r>
              <a:rPr lang="it-IT" altLang="en-US" sz="2800">
                <a:solidFill>
                  <a:srgbClr val="FF0000"/>
                </a:solidFill>
              </a:rPr>
              <a:t> Rappresentazione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2">
            <a:extLst>
              <a:ext uri="{FF2B5EF4-FFF2-40B4-BE49-F238E27FC236}">
                <a16:creationId xmlns:a16="http://schemas.microsoft.com/office/drawing/2014/main" id="{A2BF9D18-B7E3-2C47-A465-11CB18098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8600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/>
              <a:t>Stereochimica</a:t>
            </a:r>
            <a:r>
              <a:rPr lang="en-US" altLang="en-US" sz="2800" dirty="0"/>
              <a:t> - </a:t>
            </a:r>
            <a:r>
              <a:rPr lang="en-US" altLang="en-US" sz="2800" dirty="0" err="1">
                <a:solidFill>
                  <a:srgbClr val="FF0000"/>
                </a:solidFill>
              </a:rPr>
              <a:t>Riassunto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7B49E1E-CC02-2B4A-99EC-E3C018B53CE7}"/>
              </a:ext>
            </a:extLst>
          </p:cNvPr>
          <p:cNvSpPr/>
          <p:nvPr/>
        </p:nvSpPr>
        <p:spPr bwMode="auto">
          <a:xfrm>
            <a:off x="2438400" y="1135875"/>
            <a:ext cx="4495800" cy="1371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ISOMERI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latin typeface="Arial" charset="0"/>
              </a:rPr>
              <a:t>Differenti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composti</a:t>
            </a:r>
            <a:r>
              <a:rPr lang="en-US" sz="1600" dirty="0">
                <a:latin typeface="Arial" charset="0"/>
              </a:rPr>
              <a:t> con la </a:t>
            </a:r>
            <a:r>
              <a:rPr lang="en-US" sz="1600" dirty="0" err="1">
                <a:latin typeface="Arial" charset="0"/>
              </a:rPr>
              <a:t>stessa</a:t>
            </a:r>
            <a:r>
              <a:rPr lang="en-US" sz="1600" dirty="0">
                <a:latin typeface="Arial" charset="0"/>
              </a:rPr>
              <a:t> formula </a:t>
            </a:r>
            <a:r>
              <a:rPr lang="en-US" sz="1600" dirty="0" err="1">
                <a:latin typeface="Arial" charset="0"/>
              </a:rPr>
              <a:t>molecolare</a:t>
            </a:r>
            <a:r>
              <a:rPr lang="en-US" sz="1600" dirty="0">
                <a:latin typeface="Arial" charset="0"/>
              </a:rPr>
              <a:t>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B66099-E91D-2A4E-BD41-115A0861A469}"/>
              </a:ext>
            </a:extLst>
          </p:cNvPr>
          <p:cNvSpPr>
            <a:spLocks noChangeAspect="1"/>
          </p:cNvSpPr>
          <p:nvPr/>
        </p:nvSpPr>
        <p:spPr bwMode="auto">
          <a:xfrm>
            <a:off x="76200" y="2878950"/>
            <a:ext cx="4149969" cy="129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ISOMERI COSTITUZIONALI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Isomeri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che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hanno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atomi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legati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ad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atomi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different</a:t>
            </a:r>
            <a:r>
              <a:rPr lang="en-US" sz="1600" dirty="0" err="1">
                <a:latin typeface="Arial" charset="0"/>
              </a:rPr>
              <a:t>i</a:t>
            </a:r>
            <a:r>
              <a:rPr lang="en-US" sz="1600" dirty="0">
                <a:latin typeface="Arial" charset="0"/>
              </a:rPr>
              <a:t>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B1270C-7E05-304F-ADDA-F4BE1B022438}"/>
              </a:ext>
            </a:extLst>
          </p:cNvPr>
          <p:cNvSpPr>
            <a:spLocks noChangeAspect="1"/>
          </p:cNvSpPr>
          <p:nvPr/>
        </p:nvSpPr>
        <p:spPr bwMode="auto">
          <a:xfrm>
            <a:off x="4572002" y="2878950"/>
            <a:ext cx="4149969" cy="129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charset="0"/>
              </a:rPr>
              <a:t>STEREOISOMERI</a:t>
            </a:r>
            <a:r>
              <a:rPr lang="en-US" sz="1600" dirty="0">
                <a:latin typeface="Arial" charset="0"/>
              </a:rPr>
              <a:t>:</a:t>
            </a:r>
          </a:p>
          <a:p>
            <a:pPr algn="ctr"/>
            <a:r>
              <a:rPr lang="en-US" sz="1600" dirty="0" err="1">
                <a:latin typeface="Arial" charset="0"/>
              </a:rPr>
              <a:t>Isomeri</a:t>
            </a:r>
            <a:r>
              <a:rPr lang="en-US" sz="1600" dirty="0">
                <a:latin typeface="Arial" charset="0"/>
              </a:rPr>
              <a:t> con </a:t>
            </a:r>
            <a:r>
              <a:rPr lang="en-US" sz="1600" dirty="0" err="1">
                <a:latin typeface="Arial" charset="0"/>
              </a:rPr>
              <a:t>solamente</a:t>
            </a:r>
            <a:r>
              <a:rPr lang="en-US" sz="1600" dirty="0">
                <a:latin typeface="Arial" charset="0"/>
              </a:rPr>
              <a:t> un </a:t>
            </a:r>
            <a:r>
              <a:rPr lang="en-US" sz="1600" dirty="0" err="1">
                <a:latin typeface="Arial" charset="0"/>
              </a:rPr>
              <a:t>differente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riarrangiamento</a:t>
            </a:r>
            <a:r>
              <a:rPr lang="en-US" sz="1600" dirty="0">
                <a:latin typeface="Arial" charset="0"/>
              </a:rPr>
              <a:t> 3D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8DBB58B8-1E5C-7146-8C32-92F247DA203B}"/>
              </a:ext>
            </a:extLst>
          </p:cNvPr>
          <p:cNvCxnSpPr>
            <a:stCxn id="2" idx="4"/>
            <a:endCxn id="7" idx="0"/>
          </p:cNvCxnSpPr>
          <p:nvPr/>
        </p:nvCxnSpPr>
        <p:spPr bwMode="auto">
          <a:xfrm rot="5400000">
            <a:off x="3233006" y="1425655"/>
            <a:ext cx="371475" cy="253511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988C6B6C-A8E8-664D-9165-E8A2ACC4CC1C}"/>
              </a:ext>
            </a:extLst>
          </p:cNvPr>
          <p:cNvCxnSpPr>
            <a:stCxn id="2" idx="4"/>
            <a:endCxn id="8" idx="0"/>
          </p:cNvCxnSpPr>
          <p:nvPr/>
        </p:nvCxnSpPr>
        <p:spPr bwMode="auto">
          <a:xfrm rot="16200000" flipH="1">
            <a:off x="5480906" y="1712868"/>
            <a:ext cx="371475" cy="1960687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F437697-CDA7-8346-BC25-2269B05F21B3}"/>
              </a:ext>
            </a:extLst>
          </p:cNvPr>
          <p:cNvSpPr>
            <a:spLocks noChangeAspect="1"/>
          </p:cNvSpPr>
          <p:nvPr/>
        </p:nvSpPr>
        <p:spPr bwMode="auto">
          <a:xfrm>
            <a:off x="1447800" y="5437200"/>
            <a:ext cx="3658000" cy="11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charset="0"/>
              </a:rPr>
              <a:t>ENANTIOMERI</a:t>
            </a:r>
            <a:r>
              <a:rPr lang="en-US" sz="1600" dirty="0">
                <a:latin typeface="Arial" charset="0"/>
              </a:rPr>
              <a:t>:</a:t>
            </a:r>
          </a:p>
          <a:p>
            <a:pPr algn="ctr"/>
            <a:r>
              <a:rPr lang="en-US" sz="1600" dirty="0" err="1">
                <a:latin typeface="Arial" charset="0"/>
              </a:rPr>
              <a:t>Immagini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speculari</a:t>
            </a:r>
            <a:endParaRPr lang="en-US" sz="1600" dirty="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64FC0E-C639-6748-80CE-FA008A3F900B}"/>
              </a:ext>
            </a:extLst>
          </p:cNvPr>
          <p:cNvSpPr>
            <a:spLocks noChangeAspect="1"/>
          </p:cNvSpPr>
          <p:nvPr/>
        </p:nvSpPr>
        <p:spPr bwMode="auto">
          <a:xfrm>
            <a:off x="5334000" y="5437200"/>
            <a:ext cx="3658000" cy="11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charset="0"/>
              </a:rPr>
              <a:t>DIASTEREOMERI</a:t>
            </a:r>
            <a:r>
              <a:rPr lang="en-US" sz="1600" dirty="0">
                <a:latin typeface="Arial" charset="0"/>
              </a:rPr>
              <a:t>:</a:t>
            </a:r>
          </a:p>
          <a:p>
            <a:pPr algn="ctr"/>
            <a:r>
              <a:rPr lang="en-US" sz="1600" dirty="0" err="1">
                <a:latin typeface="Arial" charset="0"/>
              </a:rPr>
              <a:t>Immagini</a:t>
            </a:r>
            <a:r>
              <a:rPr lang="en-US" sz="1600" dirty="0">
                <a:latin typeface="Arial" charset="0"/>
              </a:rPr>
              <a:t> non </a:t>
            </a:r>
            <a:r>
              <a:rPr lang="en-US" sz="1600" dirty="0" err="1">
                <a:latin typeface="Arial" charset="0"/>
              </a:rPr>
              <a:t>speculari</a:t>
            </a:r>
            <a:endParaRPr lang="en-US" sz="1600" dirty="0">
              <a:latin typeface="Arial" charset="0"/>
            </a:endParaRP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AEF5FE12-3FA8-E949-A043-45DF6D7353E0}"/>
              </a:ext>
            </a:extLst>
          </p:cNvPr>
          <p:cNvCxnSpPr>
            <a:stCxn id="8" idx="4"/>
            <a:endCxn id="14" idx="0"/>
          </p:cNvCxnSpPr>
          <p:nvPr/>
        </p:nvCxnSpPr>
        <p:spPr bwMode="auto">
          <a:xfrm rot="5400000">
            <a:off x="4330769" y="3120982"/>
            <a:ext cx="1262250" cy="3370187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007D1B1D-8EF8-9D42-8A44-1E6F45F8E339}"/>
              </a:ext>
            </a:extLst>
          </p:cNvPr>
          <p:cNvCxnSpPr>
            <a:stCxn id="8" idx="4"/>
            <a:endCxn id="15" idx="0"/>
          </p:cNvCxnSpPr>
          <p:nvPr/>
        </p:nvCxnSpPr>
        <p:spPr bwMode="auto">
          <a:xfrm rot="16200000" flipH="1">
            <a:off x="6273868" y="4548068"/>
            <a:ext cx="1262250" cy="516013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7A4F03CF-5670-FE4D-9F34-FB36163F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455056-C45A-7942-9BB2-6AFD3E86C33C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084BD763-B447-7542-B5F4-4B9CA033A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495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/>
              <a:t>Stereochimica</a:t>
            </a:r>
            <a:r>
              <a:rPr lang="en-US" altLang="en-US" sz="2800" dirty="0"/>
              <a:t> - </a:t>
            </a:r>
            <a:r>
              <a:rPr lang="en-US" altLang="en-US" sz="2800" dirty="0" err="1">
                <a:solidFill>
                  <a:srgbClr val="FF0000"/>
                </a:solidFill>
              </a:rPr>
              <a:t>Proprietà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1FE82D33-A47E-8C44-9114-B931AE373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686800" cy="542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Le </a:t>
            </a:r>
            <a:r>
              <a:rPr lang="en-US" altLang="en-US" dirty="0" err="1"/>
              <a:t>proprietà</a:t>
            </a:r>
            <a:r>
              <a:rPr lang="en-US" altLang="en-US" dirty="0"/>
              <a:t> </a:t>
            </a:r>
            <a:r>
              <a:rPr lang="en-US" altLang="en-US" dirty="0" err="1"/>
              <a:t>chimiche</a:t>
            </a:r>
            <a:r>
              <a:rPr lang="en-US" altLang="en-US" dirty="0"/>
              <a:t> e </a:t>
            </a:r>
            <a:r>
              <a:rPr lang="en-US" altLang="en-US" dirty="0" err="1"/>
              <a:t>fisiche</a:t>
            </a:r>
            <a:r>
              <a:rPr lang="en-US" altLang="en-US" dirty="0"/>
              <a:t> di due </a:t>
            </a:r>
            <a:r>
              <a:rPr lang="en-US" altLang="en-US" dirty="0" err="1"/>
              <a:t>enantiomeri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identiche</a:t>
            </a:r>
            <a:r>
              <a:rPr lang="en-US" altLang="en-US" dirty="0"/>
              <a:t> </a:t>
            </a:r>
            <a:r>
              <a:rPr lang="en-US" altLang="en-US" dirty="0" err="1"/>
              <a:t>eccetto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nella</a:t>
            </a:r>
            <a:r>
              <a:rPr lang="en-US" altLang="en-US" dirty="0"/>
              <a:t> </a:t>
            </a:r>
            <a:r>
              <a:rPr lang="en-US" altLang="en-US" dirty="0" err="1"/>
              <a:t>loro</a:t>
            </a:r>
            <a:r>
              <a:rPr lang="en-US" altLang="en-US" dirty="0"/>
              <a:t> </a:t>
            </a:r>
            <a:r>
              <a:rPr lang="en-US" altLang="en-US" dirty="0" err="1"/>
              <a:t>interazione</a:t>
            </a:r>
            <a:r>
              <a:rPr lang="en-US" altLang="en-US" dirty="0"/>
              <a:t> con </a:t>
            </a:r>
            <a:r>
              <a:rPr lang="en-US" altLang="en-US" dirty="0" err="1"/>
              <a:t>altre</a:t>
            </a:r>
            <a:r>
              <a:rPr lang="en-US" altLang="en-US" dirty="0"/>
              <a:t> </a:t>
            </a:r>
            <a:r>
              <a:rPr lang="en-US" altLang="en-US" dirty="0" err="1"/>
              <a:t>sostenze</a:t>
            </a:r>
            <a:r>
              <a:rPr lang="en-US" altLang="en-US" dirty="0"/>
              <a:t> </a:t>
            </a:r>
            <a:r>
              <a:rPr lang="en-US" altLang="en-US" dirty="0" err="1"/>
              <a:t>chirali</a:t>
            </a:r>
            <a:r>
              <a:rPr lang="en-US" altLang="en-US" dirty="0"/>
              <a:t>. Hanno </a:t>
            </a:r>
            <a:r>
              <a:rPr lang="en-US" altLang="en-US" dirty="0" err="1"/>
              <a:t>identiche</a:t>
            </a:r>
            <a:r>
              <a:rPr lang="en-US" altLang="en-US" dirty="0"/>
              <a:t> </a:t>
            </a:r>
            <a:r>
              <a:rPr lang="en-US" altLang="en-US" dirty="0" err="1"/>
              <a:t>proprietà</a:t>
            </a:r>
            <a:r>
              <a:rPr lang="en-US" altLang="en-US" dirty="0"/>
              <a:t> </a:t>
            </a:r>
            <a:r>
              <a:rPr lang="en-US" altLang="en-US" dirty="0" err="1"/>
              <a:t>fisiche</a:t>
            </a:r>
            <a:r>
              <a:rPr lang="en-US" altLang="en-US" dirty="0"/>
              <a:t>, </a:t>
            </a:r>
            <a:r>
              <a:rPr lang="en-US" altLang="en-US" dirty="0" err="1"/>
              <a:t>eccetto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per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modo</a:t>
            </a:r>
            <a:r>
              <a:rPr lang="en-US" altLang="en-US" dirty="0"/>
              <a:t> con cui </a:t>
            </a:r>
            <a:r>
              <a:rPr lang="en-US" altLang="en-US" dirty="0" err="1"/>
              <a:t>interagiscono</a:t>
            </a:r>
            <a:r>
              <a:rPr lang="en-US" altLang="en-US" dirty="0"/>
              <a:t> con la </a:t>
            </a:r>
            <a:r>
              <a:rPr lang="en-US" altLang="en-US" dirty="0" err="1">
                <a:solidFill>
                  <a:srgbClr val="FF0000"/>
                </a:solidFill>
              </a:rPr>
              <a:t>luce</a:t>
            </a:r>
            <a:r>
              <a:rPr lang="en-US" altLang="en-US" dirty="0">
                <a:solidFill>
                  <a:srgbClr val="FF0000"/>
                </a:solidFill>
              </a:rPr>
              <a:t> piano-</a:t>
            </a:r>
            <a:r>
              <a:rPr lang="en-US" altLang="en-US" dirty="0" err="1">
                <a:solidFill>
                  <a:srgbClr val="FF0000"/>
                </a:solidFill>
              </a:rPr>
              <a:t>polarizzata</a:t>
            </a:r>
            <a:r>
              <a:rPr lang="en-US" altLang="en-US" dirty="0"/>
              <a:t>.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La </a:t>
            </a:r>
            <a:r>
              <a:rPr lang="en-US" altLang="en-US" dirty="0" err="1">
                <a:solidFill>
                  <a:schemeClr val="tx2"/>
                </a:solidFill>
              </a:rPr>
              <a:t>rotazione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della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luce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polarizzata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può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essere</a:t>
            </a:r>
            <a:r>
              <a:rPr lang="en-US" altLang="en-US" dirty="0">
                <a:solidFill>
                  <a:schemeClr val="tx2"/>
                </a:solidFill>
              </a:rPr>
              <a:t> in </a:t>
            </a:r>
            <a:r>
              <a:rPr lang="en-US" altLang="en-US" dirty="0" err="1">
                <a:solidFill>
                  <a:schemeClr val="tx2"/>
                </a:solidFill>
              </a:rPr>
              <a:t>senso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orario</a:t>
            </a:r>
            <a:r>
              <a:rPr lang="en-US" altLang="en-US" dirty="0">
                <a:solidFill>
                  <a:schemeClr val="tx2"/>
                </a:solidFill>
              </a:rPr>
              <a:t> o </a:t>
            </a:r>
            <a:r>
              <a:rPr lang="en-US" altLang="en-US" dirty="0" err="1">
                <a:solidFill>
                  <a:srgbClr val="FF0000"/>
                </a:solidFill>
              </a:rPr>
              <a:t>antiorario</a:t>
            </a:r>
            <a:r>
              <a:rPr lang="en-US" altLang="en-US" dirty="0">
                <a:solidFill>
                  <a:schemeClr val="tx2"/>
                </a:solidFill>
              </a:rPr>
              <a:t>.</a:t>
            </a:r>
            <a:r>
              <a:rPr lang="en-US" altLang="en-US" dirty="0"/>
              <a:t> 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Se la </a:t>
            </a:r>
            <a:r>
              <a:rPr lang="en-US" altLang="en-US" dirty="0" err="1"/>
              <a:t>rotazione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in </a:t>
            </a:r>
            <a:r>
              <a:rPr lang="en-US" altLang="en-US" dirty="0" err="1"/>
              <a:t>senso</a:t>
            </a:r>
            <a:r>
              <a:rPr lang="en-US" altLang="en-US" dirty="0"/>
              <a:t> </a:t>
            </a:r>
            <a:r>
              <a:rPr lang="en-US" altLang="en-US" dirty="0" err="1"/>
              <a:t>orario</a:t>
            </a:r>
            <a:r>
              <a:rPr lang="en-US" altLang="en-US" dirty="0"/>
              <a:t>,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composto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detto</a:t>
            </a:r>
            <a:r>
              <a:rPr lang="en-US" altLang="en-US" dirty="0"/>
              <a:t> </a:t>
            </a:r>
            <a:r>
              <a:rPr lang="en-US" altLang="en-US" dirty="0" err="1"/>
              <a:t>destrorotatorio</a:t>
            </a:r>
            <a:r>
              <a:rPr lang="en-US" altLang="en-US" dirty="0"/>
              <a:t>. La </a:t>
            </a:r>
            <a:r>
              <a:rPr lang="en-US" altLang="en-US" dirty="0" err="1"/>
              <a:t>rotazione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indicata</a:t>
            </a:r>
            <a:r>
              <a:rPr lang="en-US" altLang="en-US" dirty="0"/>
              <a:t> con </a:t>
            </a:r>
            <a:r>
              <a:rPr lang="en-US" altLang="en-US" i="1" dirty="0">
                <a:solidFill>
                  <a:srgbClr val="FF0000"/>
                </a:solidFill>
              </a:rPr>
              <a:t>D</a:t>
            </a:r>
            <a:r>
              <a:rPr lang="en-US" altLang="en-US" dirty="0"/>
              <a:t> o (</a:t>
            </a:r>
            <a:r>
              <a:rPr lang="en-US" altLang="en-US" dirty="0">
                <a:solidFill>
                  <a:srgbClr val="FF0000"/>
                </a:solidFill>
              </a:rPr>
              <a:t>+</a:t>
            </a:r>
            <a:r>
              <a:rPr lang="en-US" altLang="en-US" dirty="0"/>
              <a:t>). </a:t>
            </a:r>
            <a:r>
              <a:rPr lang="en-US" altLang="en-US" dirty="0" err="1"/>
              <a:t>Viceversa</a:t>
            </a:r>
            <a:r>
              <a:rPr lang="en-US" altLang="en-US" dirty="0"/>
              <a:t>,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composto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detto</a:t>
            </a:r>
            <a:r>
              <a:rPr lang="en-US" altLang="en-US" dirty="0"/>
              <a:t> </a:t>
            </a:r>
            <a:r>
              <a:rPr lang="en-US" altLang="en-US" dirty="0" err="1"/>
              <a:t>levorotatorio</a:t>
            </a:r>
            <a:r>
              <a:rPr lang="en-US" altLang="en-US" dirty="0"/>
              <a:t>. La </a:t>
            </a:r>
            <a:r>
              <a:rPr lang="en-US" altLang="en-US" dirty="0" err="1"/>
              <a:t>rotazione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indicata</a:t>
            </a:r>
            <a:r>
              <a:rPr lang="en-US" altLang="en-US" dirty="0"/>
              <a:t> con </a:t>
            </a:r>
            <a:r>
              <a:rPr lang="en-US" altLang="en-US" i="1" dirty="0">
                <a:solidFill>
                  <a:srgbClr val="FF0000"/>
                </a:solidFill>
              </a:rPr>
              <a:t>L</a:t>
            </a:r>
            <a:r>
              <a:rPr lang="en-US" altLang="en-US" i="1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o (</a:t>
            </a:r>
            <a:r>
              <a:rPr lang="en-US" altLang="en-US" dirty="0">
                <a:solidFill>
                  <a:srgbClr val="FF0000"/>
                </a:solidFill>
              </a:rPr>
              <a:t>-</a:t>
            </a:r>
            <a:r>
              <a:rPr lang="en-US" altLang="en-US" dirty="0"/>
              <a:t>). 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Non</a:t>
            </a:r>
            <a:r>
              <a:rPr lang="en-US" altLang="en-US" dirty="0"/>
              <a:t> </a:t>
            </a:r>
            <a:r>
              <a:rPr lang="en-US" altLang="en-US" dirty="0" err="1"/>
              <a:t>esiste</a:t>
            </a:r>
            <a:r>
              <a:rPr lang="en-US" altLang="en-US" dirty="0"/>
              <a:t> </a:t>
            </a:r>
            <a:r>
              <a:rPr lang="en-US" altLang="en-US" dirty="0" err="1"/>
              <a:t>nessuna</a:t>
            </a:r>
            <a:r>
              <a:rPr lang="en-US" altLang="en-US" dirty="0"/>
              <a:t> </a:t>
            </a:r>
            <a:r>
              <a:rPr lang="en-US" altLang="en-US" dirty="0" err="1"/>
              <a:t>relazione</a:t>
            </a:r>
            <a:r>
              <a:rPr lang="en-US" altLang="en-US" dirty="0"/>
              <a:t> </a:t>
            </a:r>
            <a:r>
              <a:rPr lang="en-US" altLang="en-US" dirty="0" err="1"/>
              <a:t>fra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prefissi</a:t>
            </a:r>
            <a:r>
              <a:rPr lang="en-US" altLang="en-US" dirty="0"/>
              <a:t> </a:t>
            </a:r>
            <a:r>
              <a:rPr lang="en-US" altLang="en-US" i="1" dirty="0"/>
              <a:t>R</a:t>
            </a:r>
            <a:r>
              <a:rPr lang="en-US" altLang="en-US" dirty="0"/>
              <a:t> o </a:t>
            </a:r>
            <a:r>
              <a:rPr lang="en-US" altLang="en-US" i="1" dirty="0"/>
              <a:t>S</a:t>
            </a:r>
            <a:r>
              <a:rPr lang="en-US" altLang="en-US" dirty="0"/>
              <a:t> (CONVENZIONE) e le </a:t>
            </a:r>
            <a:r>
              <a:rPr lang="en-US" altLang="en-US" dirty="0" err="1"/>
              <a:t>designazioni</a:t>
            </a:r>
            <a:r>
              <a:rPr lang="en-US" altLang="en-US" dirty="0"/>
              <a:t> (+) e (-),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indicano</a:t>
            </a:r>
            <a:r>
              <a:rPr lang="en-US" altLang="en-US" dirty="0"/>
              <a:t> la </a:t>
            </a:r>
            <a:r>
              <a:rPr lang="en-US" altLang="en-US" dirty="0" err="1"/>
              <a:t>rotazione</a:t>
            </a:r>
            <a:r>
              <a:rPr lang="en-US" altLang="en-US" dirty="0"/>
              <a:t> </a:t>
            </a:r>
            <a:r>
              <a:rPr lang="en-US" altLang="en-US" dirty="0" err="1"/>
              <a:t>ottica</a:t>
            </a:r>
            <a:r>
              <a:rPr lang="en-US" altLang="en-US" dirty="0"/>
              <a:t> </a:t>
            </a:r>
            <a:r>
              <a:rPr lang="en-US" altLang="en-US" dirty="0" err="1"/>
              <a:t>sperimentale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5C984149-29E0-2E4F-AFB4-9302E462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43E630-C009-564B-9960-7941D19DA2E9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1080EC80-3057-794A-B293-6131C0D51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686800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000" dirty="0" err="1"/>
              <a:t>Poichè</a:t>
            </a:r>
            <a:r>
              <a:rPr lang="en-US" altLang="en-US" sz="2000" dirty="0"/>
              <a:t> due </a:t>
            </a:r>
            <a:r>
              <a:rPr lang="en-US" altLang="en-US" sz="2000" dirty="0" err="1"/>
              <a:t>enantiomeri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hanno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identiche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proprietà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fisiche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essi</a:t>
            </a:r>
            <a:r>
              <a:rPr lang="en-US" altLang="en-US" sz="2000" dirty="0"/>
              <a:t> non </a:t>
            </a:r>
            <a:r>
              <a:rPr lang="en-US" altLang="en-US" sz="2000" dirty="0" err="1"/>
              <a:t>possono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essere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separati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mediante</a:t>
            </a:r>
            <a:r>
              <a:rPr lang="en-US" altLang="en-US" sz="2000" dirty="0"/>
              <a:t> le </a:t>
            </a:r>
            <a:r>
              <a:rPr lang="en-US" altLang="en-US" sz="2000" dirty="0" err="1"/>
              <a:t>comuni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tecniche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fisiche</a:t>
            </a:r>
            <a:r>
              <a:rPr lang="en-US" altLang="en-US" sz="2000" dirty="0"/>
              <a:t>, come la </a:t>
            </a:r>
            <a:r>
              <a:rPr lang="en-US" altLang="en-US" sz="2000" dirty="0" err="1"/>
              <a:t>distillazione</a:t>
            </a:r>
            <a:r>
              <a:rPr lang="en-US" altLang="en-US" sz="2000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000" dirty="0"/>
              <a:t>I </a:t>
            </a:r>
            <a:r>
              <a:rPr lang="en-US" altLang="en-US" sz="2000" dirty="0" err="1"/>
              <a:t>diastereoisomeri</a:t>
            </a:r>
            <a:r>
              <a:rPr lang="en-US" altLang="en-US" sz="2000" dirty="0"/>
              <a:t> e </a:t>
            </a:r>
            <a:r>
              <a:rPr lang="en-US" altLang="en-US" sz="2000" dirty="0" err="1"/>
              <a:t>gli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isomeri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costituzionali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hanno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differenti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proprietà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fisiche</a:t>
            </a:r>
            <a:r>
              <a:rPr lang="en-US" altLang="en-US" sz="2000" dirty="0"/>
              <a:t>, e </a:t>
            </a:r>
            <a:r>
              <a:rPr lang="en-US" altLang="en-US" sz="2000" dirty="0" err="1"/>
              <a:t>perciò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possono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essere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separati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mediante</a:t>
            </a:r>
            <a:r>
              <a:rPr lang="en-US" altLang="en-US" sz="2000" dirty="0"/>
              <a:t> le </a:t>
            </a:r>
            <a:r>
              <a:rPr lang="en-US" altLang="en-US" sz="2000" dirty="0" err="1"/>
              <a:t>comuni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tecniche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fisiche</a:t>
            </a:r>
            <a:r>
              <a:rPr lang="en-US" altLang="en-US" sz="2000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000" dirty="0"/>
              <a:t>Due </a:t>
            </a:r>
            <a:r>
              <a:rPr lang="en-US" altLang="en-US" sz="2000" dirty="0" err="1"/>
              <a:t>enantiomeri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hanno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esattamente</a:t>
            </a:r>
            <a:r>
              <a:rPr lang="en-US" altLang="en-US" sz="2000" dirty="0"/>
              <a:t> le </a:t>
            </a:r>
            <a:r>
              <a:rPr lang="en-US" altLang="en-US" sz="2000" dirty="0" err="1"/>
              <a:t>stesse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proprietà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chimiche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eccetto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che</a:t>
            </a:r>
            <a:r>
              <a:rPr lang="en-US" altLang="en-US" sz="2000" dirty="0"/>
              <a:t> per le </a:t>
            </a:r>
            <a:r>
              <a:rPr lang="en-US" altLang="en-US" sz="2000" dirty="0" err="1"/>
              <a:t>reazioni</a:t>
            </a:r>
            <a:r>
              <a:rPr lang="en-US" altLang="en-US" sz="2000" dirty="0"/>
              <a:t> con </a:t>
            </a:r>
            <a:r>
              <a:rPr lang="en-US" altLang="en-US" sz="2000" dirty="0" err="1"/>
              <a:t>reagenti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chirali</a:t>
            </a:r>
            <a:r>
              <a:rPr lang="en-US" altLang="en-US" sz="2000" dirty="0"/>
              <a:t> non-</a:t>
            </a:r>
            <a:r>
              <a:rPr lang="en-US" altLang="en-US" sz="2000" dirty="0" err="1"/>
              <a:t>racemici</a:t>
            </a:r>
            <a:r>
              <a:rPr lang="en-US" altLang="en-US" sz="2000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000" dirty="0" err="1"/>
              <a:t>Molte</a:t>
            </a:r>
            <a:r>
              <a:rPr lang="en-US" altLang="en-US" sz="2000" dirty="0"/>
              <a:t> molecule </a:t>
            </a:r>
            <a:r>
              <a:rPr lang="en-US" altLang="en-US" sz="2000" dirty="0" err="1"/>
              <a:t>biologiche</a:t>
            </a:r>
            <a:r>
              <a:rPr lang="en-US" altLang="en-US" sz="2000" dirty="0"/>
              <a:t> o </a:t>
            </a:r>
            <a:r>
              <a:rPr lang="en-US" altLang="en-US" sz="2000" dirty="0" err="1"/>
              <a:t>farmaci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sono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chirali</a:t>
            </a:r>
            <a:r>
              <a:rPr lang="en-US" altLang="en-US" sz="2000" dirty="0"/>
              <a:t> e </a:t>
            </a:r>
            <a:r>
              <a:rPr lang="en-US" altLang="en-US" sz="2000" dirty="0" err="1"/>
              <a:t>spesso</a:t>
            </a:r>
            <a:r>
              <a:rPr lang="en-US" altLang="en-US" sz="2000" dirty="0"/>
              <a:t>, per </a:t>
            </a:r>
            <a:r>
              <a:rPr lang="en-US" altLang="en-US" sz="2000" dirty="0" err="1"/>
              <a:t>svolgere</a:t>
            </a:r>
            <a:r>
              <a:rPr lang="en-US" altLang="en-US" sz="2000" dirty="0"/>
              <a:t> la </a:t>
            </a:r>
            <a:r>
              <a:rPr lang="en-US" altLang="en-US" sz="2000" dirty="0" err="1"/>
              <a:t>loro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azione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terapeutica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devono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interagire</a:t>
            </a:r>
            <a:r>
              <a:rPr lang="en-US" altLang="en-US" sz="2000" dirty="0"/>
              <a:t> con </a:t>
            </a:r>
            <a:r>
              <a:rPr lang="en-US" altLang="en-US" sz="2000" dirty="0" err="1">
                <a:solidFill>
                  <a:srgbClr val="FF0000"/>
                </a:solidFill>
              </a:rPr>
              <a:t>recettori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o </a:t>
            </a:r>
            <a:r>
              <a:rPr lang="en-US" altLang="en-US" sz="2000" dirty="0" err="1">
                <a:solidFill>
                  <a:srgbClr val="FF0000"/>
                </a:solidFill>
              </a:rPr>
              <a:t>enzimi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chirali</a:t>
            </a:r>
            <a:r>
              <a:rPr lang="en-US" altLang="en-US" sz="2000" dirty="0"/>
              <a:t>. Un </a:t>
            </a:r>
            <a:r>
              <a:rPr lang="en-US" altLang="en-US" sz="2000" dirty="0" err="1"/>
              <a:t>enantiomero</a:t>
            </a:r>
            <a:r>
              <a:rPr lang="en-US" altLang="en-US" sz="2000" dirty="0"/>
              <a:t> di un </a:t>
            </a:r>
            <a:r>
              <a:rPr lang="en-US" altLang="en-US" sz="2000" dirty="0" err="1"/>
              <a:t>farmaco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può</a:t>
            </a:r>
            <a:r>
              <a:rPr lang="en-US" altLang="en-US" sz="2000" dirty="0"/>
              <a:t> curare </a:t>
            </a:r>
            <a:r>
              <a:rPr lang="en-US" altLang="en-US" sz="2000" dirty="0" err="1"/>
              <a:t>efficacemente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malattia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mentre</a:t>
            </a:r>
            <a:r>
              <a:rPr lang="en-US" altLang="en-US" sz="2000" dirty="0"/>
              <a:t> la </a:t>
            </a:r>
            <a:r>
              <a:rPr lang="en-US" altLang="en-US" sz="2000" dirty="0" err="1"/>
              <a:t>sua</a:t>
            </a:r>
            <a:r>
              <a:rPr lang="en-US" altLang="en-US" sz="2000" dirty="0"/>
              <a:t>  </a:t>
            </a:r>
            <a:r>
              <a:rPr lang="en-US" altLang="en-US" sz="2000" dirty="0" err="1"/>
              <a:t>immagine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speculare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può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essere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inefficace</a:t>
            </a:r>
            <a:r>
              <a:rPr lang="en-US" altLang="en-US" sz="2000" dirty="0"/>
              <a:t> o </a:t>
            </a:r>
            <a:r>
              <a:rPr lang="en-US" altLang="en-US" sz="2000" dirty="0" err="1"/>
              <a:t>tossica</a:t>
            </a:r>
            <a:r>
              <a:rPr lang="en-US" altLang="en-US" sz="2000" dirty="0"/>
              <a:t>.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03C5ECFE-C8CC-B64D-8015-A414DAB9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495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/>
              <a:t>Stereochimica</a:t>
            </a:r>
            <a:r>
              <a:rPr lang="en-US" altLang="en-US" sz="2800" dirty="0"/>
              <a:t> - </a:t>
            </a:r>
            <a:r>
              <a:rPr lang="en-US" altLang="en-US" sz="2800" dirty="0" err="1">
                <a:solidFill>
                  <a:srgbClr val="FF0000"/>
                </a:solidFill>
              </a:rPr>
              <a:t>Proprietà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0DA8EAD3-87E6-E449-AD5B-6A8D3D84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860312-0A8D-B64F-9280-EFAD1FAF5DEC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D6CB9F91-848F-1945-9941-5C9B023BC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Stereochimica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B1FA89A0-62A3-A740-A525-BA11BCA4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78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Centri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Stereogenici</a:t>
            </a:r>
            <a:r>
              <a:rPr lang="en-US" altLang="en-US" sz="2600" dirty="0"/>
              <a:t> – </a:t>
            </a:r>
            <a:r>
              <a:rPr lang="en-US" altLang="en-US" sz="2600" dirty="0" err="1">
                <a:solidFill>
                  <a:srgbClr val="FF0000"/>
                </a:solidFill>
              </a:rPr>
              <a:t>Chimica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Biologica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A1F9EE77-48AA-A34D-A0BE-78DD44AD3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2895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Char char="•"/>
            </a:pPr>
            <a:r>
              <a:rPr lang="en-US" altLang="en-US" sz="2200"/>
              <a:t>Molti composti biologicamente attivi contengono uno o più centri stereogenici sui carboni d’anello. </a:t>
            </a:r>
          </a:p>
        </p:txBody>
      </p:sp>
      <p:pic>
        <p:nvPicPr>
          <p:cNvPr id="19462" name="Picture 7" descr="0017b">
            <a:extLst>
              <a:ext uri="{FF2B5EF4-FFF2-40B4-BE49-F238E27FC236}">
                <a16:creationId xmlns:a16="http://schemas.microsoft.com/office/drawing/2014/main" id="{D7523117-27A9-3A49-A2CD-0A7B46DA4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54102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0017c">
            <a:extLst>
              <a:ext uri="{FF2B5EF4-FFF2-40B4-BE49-F238E27FC236}">
                <a16:creationId xmlns:a16="http://schemas.microsoft.com/office/drawing/2014/main" id="{D92B54E9-1884-8747-9754-E26555B7A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10025"/>
            <a:ext cx="6705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>
            <a:extLst>
              <a:ext uri="{FF2B5EF4-FFF2-40B4-BE49-F238E27FC236}">
                <a16:creationId xmlns:a16="http://schemas.microsoft.com/office/drawing/2014/main" id="{D6CB9F91-848F-1945-9941-5C9B023BC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Stereochimica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B1FA89A0-62A3-A740-A525-BA11BCA4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78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Centri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Stereogenici</a:t>
            </a:r>
            <a:r>
              <a:rPr lang="en-US" altLang="en-US" sz="2600" dirty="0"/>
              <a:t> – </a:t>
            </a:r>
            <a:r>
              <a:rPr lang="en-US" altLang="en-US" sz="2600" dirty="0" err="1">
                <a:solidFill>
                  <a:srgbClr val="FF0000"/>
                </a:solidFill>
              </a:rPr>
              <a:t>Chimica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Biologica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A1F9EE77-48AA-A34D-A0BE-78DD44AD3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8991600" cy="26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it-IT" altLang="en-US" sz="2200" dirty="0"/>
              <a:t>Molte </a:t>
            </a:r>
            <a:r>
              <a:rPr lang="it-IT" altLang="en-US" sz="2200" dirty="0" err="1"/>
              <a:t>molecule</a:t>
            </a:r>
            <a:r>
              <a:rPr lang="it-IT" altLang="en-US" sz="2200" dirty="0"/>
              <a:t> biologiche sono contengono centri </a:t>
            </a:r>
            <a:r>
              <a:rPr lang="it-IT" altLang="en-US" sz="2200" dirty="0" err="1"/>
              <a:t>stereogenici</a:t>
            </a:r>
            <a:r>
              <a:rPr lang="it-IT" altLang="en-US" sz="2200" dirty="0"/>
              <a:t> e sono </a:t>
            </a:r>
            <a:r>
              <a:rPr lang="it-IT" altLang="en-US" sz="2200" dirty="0">
                <a:solidFill>
                  <a:srgbClr val="FF0000"/>
                </a:solidFill>
              </a:rPr>
              <a:t>chirali</a:t>
            </a:r>
            <a:r>
              <a:rPr lang="it-IT" altLang="en-US" sz="2200" dirty="0"/>
              <a:t>. 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it-IT" altLang="en-US" sz="2200" dirty="0"/>
              <a:t>Le proteine sono costituite da </a:t>
            </a:r>
            <a:r>
              <a:rPr lang="it-IT" altLang="en-US" sz="2200" dirty="0">
                <a:solidFill>
                  <a:srgbClr val="FF0000"/>
                </a:solidFill>
              </a:rPr>
              <a:t>aminoacidi </a:t>
            </a:r>
            <a:r>
              <a:rPr lang="it-IT" altLang="en-US" sz="2200" dirty="0"/>
              <a:t>chirali.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it-IT" altLang="en-US" sz="2200" dirty="0"/>
              <a:t>In natura si trovo solo </a:t>
            </a:r>
            <a:r>
              <a:rPr lang="it-IT" altLang="en-US" sz="2200" dirty="0">
                <a:solidFill>
                  <a:srgbClr val="FF0000"/>
                </a:solidFill>
              </a:rPr>
              <a:t>uno</a:t>
            </a:r>
            <a:r>
              <a:rPr lang="it-IT" altLang="en-US" sz="2200" dirty="0"/>
              <a:t> dei possibili stereoisomeri </a:t>
            </a:r>
            <a:r>
              <a:rPr lang="it-IT" altLang="en-US" sz="2200" dirty="0">
                <a:sym typeface="Wingdings" pitchFamily="2" charset="2"/>
              </a:rPr>
              <a:t> la sintesi nell’organismo avviene tramite enzimi che agiscono in maniera </a:t>
            </a:r>
            <a:r>
              <a:rPr lang="it-IT" altLang="en-US" sz="2200" dirty="0" err="1">
                <a:solidFill>
                  <a:srgbClr val="FF0000"/>
                </a:solidFill>
                <a:sym typeface="Wingdings" pitchFamily="2" charset="2"/>
              </a:rPr>
              <a:t>stereoselettiva</a:t>
            </a:r>
            <a:r>
              <a:rPr lang="it-IT" altLang="en-US" sz="2200" dirty="0">
                <a:sym typeface="Wingdings" pitchFamily="2" charset="2"/>
              </a:rPr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it-IT" altLang="en-US" sz="2200" dirty="0">
                <a:sym typeface="Wingdings" pitchFamily="2" charset="2"/>
              </a:rPr>
              <a:t>Fenomeno del riconoscimento </a:t>
            </a:r>
            <a:r>
              <a:rPr lang="it-IT" altLang="en-US" sz="2200" dirty="0" err="1">
                <a:sym typeface="Wingdings" pitchFamily="2" charset="2"/>
              </a:rPr>
              <a:t>stereoselettivo</a:t>
            </a:r>
            <a:r>
              <a:rPr lang="it-IT" altLang="en-US" sz="2200" dirty="0">
                <a:sym typeface="Wingdings" pitchFamily="2" charset="2"/>
              </a:rPr>
              <a:t>.</a:t>
            </a:r>
            <a:endParaRPr lang="it-IT" alt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45D38-155A-D24C-9C3F-D1D7A9848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38" y="3909962"/>
            <a:ext cx="5604756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6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8">
            <a:extLst>
              <a:ext uri="{FF2B5EF4-FFF2-40B4-BE49-F238E27FC236}">
                <a16:creationId xmlns:a16="http://schemas.microsoft.com/office/drawing/2014/main" id="{53E77E84-467B-734B-B78C-B990E530C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11300"/>
            <a:ext cx="86868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ricerca</a:t>
            </a:r>
            <a:r>
              <a:rPr lang="en-US" altLang="en-US" dirty="0"/>
              <a:t> </a:t>
            </a:r>
            <a:r>
              <a:rPr lang="en-US" altLang="en-US" dirty="0" err="1"/>
              <a:t>suggerisce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l’odore</a:t>
            </a:r>
            <a:r>
              <a:rPr lang="en-US" altLang="en-US" dirty="0"/>
              <a:t> di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particolare</a:t>
            </a:r>
            <a:r>
              <a:rPr lang="en-US" altLang="en-US" dirty="0"/>
              <a:t> </a:t>
            </a:r>
            <a:r>
              <a:rPr lang="en-US" altLang="en-US" dirty="0" err="1"/>
              <a:t>molecola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determinato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dalla</a:t>
            </a:r>
            <a:r>
              <a:rPr lang="en-US" altLang="en-US" dirty="0"/>
              <a:t> </a:t>
            </a:r>
            <a:r>
              <a:rPr lang="en-US" altLang="en-US" dirty="0" err="1"/>
              <a:t>sua</a:t>
            </a:r>
            <a:r>
              <a:rPr lang="en-US" altLang="en-US" dirty="0"/>
              <a:t> forma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dalla</a:t>
            </a:r>
            <a:r>
              <a:rPr lang="en-US" altLang="en-US" dirty="0"/>
              <a:t> </a:t>
            </a:r>
            <a:r>
              <a:rPr lang="en-US" altLang="en-US" dirty="0" err="1"/>
              <a:t>presenza</a:t>
            </a:r>
            <a:r>
              <a:rPr lang="en-US" altLang="en-US" dirty="0"/>
              <a:t> di </a:t>
            </a:r>
            <a:r>
              <a:rPr lang="en-US" altLang="en-US" dirty="0" err="1"/>
              <a:t>particolari</a:t>
            </a:r>
            <a:r>
              <a:rPr lang="en-US" altLang="en-US" dirty="0"/>
              <a:t>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funzionali</a:t>
            </a:r>
            <a:r>
              <a:rPr lang="en-US" altLang="en-US" dirty="0"/>
              <a:t>. 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 err="1"/>
              <a:t>Poichè</a:t>
            </a:r>
            <a:r>
              <a:rPr lang="en-US" altLang="en-US" dirty="0"/>
              <a:t> </a:t>
            </a: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enantiomeri</a:t>
            </a:r>
            <a:r>
              <a:rPr lang="en-US" altLang="en-US" dirty="0"/>
              <a:t> </a:t>
            </a:r>
            <a:r>
              <a:rPr lang="en-US" altLang="en-US" dirty="0" err="1"/>
              <a:t>interagiscono</a:t>
            </a:r>
            <a:r>
              <a:rPr lang="en-US" altLang="en-US" dirty="0"/>
              <a:t> con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recettori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dell’olfatto</a:t>
            </a:r>
            <a:r>
              <a:rPr lang="en-US" altLang="en-US" dirty="0"/>
              <a:t>, </a:t>
            </a:r>
            <a:r>
              <a:rPr lang="en-US" altLang="en-US" dirty="0" err="1"/>
              <a:t>alcuni</a:t>
            </a:r>
            <a:r>
              <a:rPr lang="en-US" altLang="en-US" dirty="0"/>
              <a:t> </a:t>
            </a:r>
            <a:r>
              <a:rPr lang="en-US" altLang="en-US" dirty="0" err="1"/>
              <a:t>enantiomeri</a:t>
            </a:r>
            <a:r>
              <a:rPr lang="en-US" altLang="en-US" dirty="0"/>
              <a:t> </a:t>
            </a:r>
            <a:r>
              <a:rPr lang="en-US" altLang="en-US" dirty="0" err="1"/>
              <a:t>hanno</a:t>
            </a:r>
            <a:r>
              <a:rPr lang="en-US" altLang="en-US" dirty="0"/>
              <a:t> </a:t>
            </a:r>
            <a:r>
              <a:rPr lang="en-US" altLang="en-US" dirty="0" err="1"/>
              <a:t>odore</a:t>
            </a:r>
            <a:r>
              <a:rPr lang="en-US" altLang="en-US" dirty="0"/>
              <a:t> </a:t>
            </a:r>
            <a:r>
              <a:rPr lang="en-US" altLang="en-US" dirty="0" err="1"/>
              <a:t>diverso</a:t>
            </a:r>
            <a:r>
              <a:rPr lang="en-US" altLang="en-US" dirty="0"/>
              <a:t>.</a:t>
            </a:r>
          </a:p>
        </p:txBody>
      </p:sp>
      <p:sp>
        <p:nvSpPr>
          <p:cNvPr id="53253" name="Text Box 10">
            <a:extLst>
              <a:ext uri="{FF2B5EF4-FFF2-40B4-BE49-F238E27FC236}">
                <a16:creationId xmlns:a16="http://schemas.microsoft.com/office/drawing/2014/main" id="{84288582-B019-F942-8F7B-A1E6B7FB4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4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Stereochimica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2A23C-8CF0-EE4A-BD1F-80B0EE385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824">
            <a:off x="486587" y="278262"/>
            <a:ext cx="1842629" cy="97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B8EDFC0-A2BF-6B4A-8A40-9D499C5ABDC1}"/>
              </a:ext>
            </a:extLst>
          </p:cNvPr>
          <p:cNvGrpSpPr/>
          <p:nvPr/>
        </p:nvGrpSpPr>
        <p:grpSpPr>
          <a:xfrm>
            <a:off x="533400" y="3629025"/>
            <a:ext cx="7353300" cy="3076575"/>
            <a:chOff x="533400" y="3629025"/>
            <a:chExt cx="7353300" cy="30765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131C97-20C5-0E48-861E-426482C102E4}"/>
                </a:ext>
              </a:extLst>
            </p:cNvPr>
            <p:cNvGrpSpPr/>
            <p:nvPr/>
          </p:nvGrpSpPr>
          <p:grpSpPr>
            <a:xfrm>
              <a:off x="533400" y="3629025"/>
              <a:ext cx="7353300" cy="3076575"/>
              <a:chOff x="533400" y="3629025"/>
              <a:chExt cx="7353300" cy="3076575"/>
            </a:xfrm>
          </p:grpSpPr>
          <p:pic>
            <p:nvPicPr>
              <p:cNvPr id="53254" name="Picture 12">
                <a:extLst>
                  <a:ext uri="{FF2B5EF4-FFF2-40B4-BE49-F238E27FC236}">
                    <a16:creationId xmlns:a16="http://schemas.microsoft.com/office/drawing/2014/main" id="{B40822EE-5A73-FE45-9D90-78B0FAD0EA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3629025"/>
                <a:ext cx="7353300" cy="307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750252-44C4-0846-83F4-BD53883EEB18}"/>
                  </a:ext>
                </a:extLst>
              </p:cNvPr>
              <p:cNvSpPr/>
              <p:nvPr/>
            </p:nvSpPr>
            <p:spPr bwMode="auto">
              <a:xfrm>
                <a:off x="685800" y="5867400"/>
                <a:ext cx="7086600" cy="762000"/>
              </a:xfrm>
              <a:prstGeom prst="rect">
                <a:avLst/>
              </a:prstGeom>
              <a:solidFill>
                <a:srgbClr val="C3DFE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99363F-48D6-844F-AB33-841A7E7E3A2D}"/>
                </a:ext>
              </a:extLst>
            </p:cNvPr>
            <p:cNvSpPr txBox="1"/>
            <p:nvPr/>
          </p:nvSpPr>
          <p:spPr>
            <a:xfrm>
              <a:off x="885963" y="587906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err="1">
                  <a:solidFill>
                    <a:srgbClr val="FF0000"/>
                  </a:solidFill>
                </a:rPr>
                <a:t>Cumino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4DB035-0081-5C41-A4DF-E9D3D0244A93}"/>
                </a:ext>
              </a:extLst>
            </p:cNvPr>
            <p:cNvSpPr txBox="1"/>
            <p:nvPr/>
          </p:nvSpPr>
          <p:spPr>
            <a:xfrm>
              <a:off x="6359917" y="5885995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err="1">
                  <a:solidFill>
                    <a:srgbClr val="FF0000"/>
                  </a:solidFill>
                </a:rPr>
                <a:t>Menta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7EE5B2C5-BE53-6346-A21D-5FBB020C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E2D6AE-F7EC-9E4E-93CD-E6B0E8C7C449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C06F1AE6-503A-FB41-949C-8A7A51DA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Stereochimica</a:t>
            </a:r>
          </a:p>
        </p:txBody>
      </p:sp>
      <p:sp>
        <p:nvSpPr>
          <p:cNvPr id="6148" name="Text Box 8">
            <a:extLst>
              <a:ext uri="{FF2B5EF4-FFF2-40B4-BE49-F238E27FC236}">
                <a16:creationId xmlns:a16="http://schemas.microsoft.com/office/drawing/2014/main" id="{62F4516E-50D7-1B46-AD79-28CE4EB66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3" y="1371600"/>
            <a:ext cx="2483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 b="0" dirty="0" err="1"/>
              <a:t>Confronto</a:t>
            </a:r>
            <a:r>
              <a:rPr lang="en-US" altLang="en-US" sz="1400" b="0" dirty="0"/>
              <a:t> </a:t>
            </a:r>
            <a:r>
              <a:rPr lang="en-US" altLang="en-US" sz="1400" b="0" dirty="0" err="1"/>
              <a:t>tra</a:t>
            </a:r>
            <a:r>
              <a:rPr lang="en-US" altLang="en-US" sz="1400" b="0" dirty="0"/>
              <a:t> </a:t>
            </a:r>
            <a:r>
              <a:rPr lang="en-US" altLang="en-US" sz="1400" b="0" dirty="0" err="1"/>
              <a:t>isomeri</a:t>
            </a:r>
            <a:endParaRPr lang="en-US" altLang="en-US" sz="1400" b="0" dirty="0"/>
          </a:p>
          <a:p>
            <a:pPr algn="r" eaLnBrk="1" hangingPunct="1"/>
            <a:r>
              <a:rPr lang="en-US" altLang="en-US" sz="1400" b="0" dirty="0" err="1"/>
              <a:t>costituzionali</a:t>
            </a:r>
            <a:r>
              <a:rPr lang="en-US" altLang="en-US" sz="1400" b="0" dirty="0"/>
              <a:t> e </a:t>
            </a:r>
            <a:r>
              <a:rPr lang="en-US" altLang="en-US" sz="1400" b="0" dirty="0" err="1"/>
              <a:t>stereoisomeri</a:t>
            </a:r>
            <a:endParaRPr lang="en-US" altLang="en-US" sz="1400" b="0" dirty="0"/>
          </a:p>
        </p:txBody>
      </p:sp>
      <p:pic>
        <p:nvPicPr>
          <p:cNvPr id="6149" name="Picture 10">
            <a:extLst>
              <a:ext uri="{FF2B5EF4-FFF2-40B4-BE49-F238E27FC236}">
                <a16:creationId xmlns:a16="http://schemas.microsoft.com/office/drawing/2014/main" id="{C8A43557-C79B-F84E-ACB8-6E619FFB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80415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24DDB443-07DD-A541-952B-35568124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52573A-38AD-8A42-A76A-B510667BB78A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D7D01F11-C25B-0043-BE46-71A127E53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6688"/>
            <a:ext cx="30480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Stereochimica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EC9BA72F-81E7-A64F-8311-9EEE80C3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 err="1"/>
              <a:t>Sebbene</a:t>
            </a:r>
            <a:r>
              <a:rPr lang="en-US" altLang="en-US" dirty="0"/>
              <a:t> </a:t>
            </a:r>
            <a:r>
              <a:rPr lang="en-US" altLang="en-US" dirty="0" err="1"/>
              <a:t>ogni</a:t>
            </a:r>
            <a:r>
              <a:rPr lang="en-US" altLang="en-US" dirty="0"/>
              <a:t> </a:t>
            </a:r>
            <a:r>
              <a:rPr lang="en-US" altLang="en-US" dirty="0" err="1"/>
              <a:t>oggetto</a:t>
            </a:r>
            <a:r>
              <a:rPr lang="en-US" altLang="en-US" dirty="0"/>
              <a:t> </a:t>
            </a:r>
            <a:r>
              <a:rPr lang="en-US" altLang="en-US" dirty="0" err="1"/>
              <a:t>abbia</a:t>
            </a:r>
            <a:r>
              <a:rPr lang="en-US" altLang="en-US" dirty="0"/>
              <a:t> la propria </a:t>
            </a:r>
            <a:r>
              <a:rPr lang="en-US" altLang="en-US" dirty="0" err="1"/>
              <a:t>immagine</a:t>
            </a:r>
            <a:r>
              <a:rPr lang="en-US" altLang="en-US" dirty="0"/>
              <a:t> </a:t>
            </a:r>
            <a:r>
              <a:rPr lang="en-US" altLang="en-US" dirty="0" err="1"/>
              <a:t>speculare</a:t>
            </a:r>
            <a:r>
              <a:rPr lang="en-US" altLang="en-US" dirty="0"/>
              <a:t>, le </a:t>
            </a:r>
            <a:r>
              <a:rPr lang="en-US" altLang="en-US" dirty="0" err="1"/>
              <a:t>immagini</a:t>
            </a:r>
            <a:r>
              <a:rPr lang="en-US" altLang="en-US" dirty="0"/>
              <a:t> </a:t>
            </a:r>
            <a:r>
              <a:rPr lang="en-US" altLang="en-US" dirty="0" err="1"/>
              <a:t>speculari</a:t>
            </a:r>
            <a:r>
              <a:rPr lang="en-US" altLang="en-US" dirty="0"/>
              <a:t> </a:t>
            </a:r>
            <a:r>
              <a:rPr lang="en-US" altLang="en-US" dirty="0" err="1"/>
              <a:t>possono</a:t>
            </a:r>
            <a:r>
              <a:rPr lang="en-US" altLang="en-US" dirty="0"/>
              <a:t> o non </a:t>
            </a:r>
            <a:r>
              <a:rPr lang="en-US" altLang="en-US" dirty="0" err="1"/>
              <a:t>possono</a:t>
            </a:r>
            <a:r>
              <a:rPr lang="en-US" altLang="en-US" dirty="0"/>
              <a:t> </a:t>
            </a:r>
            <a:r>
              <a:rPr lang="en-US" altLang="en-US" dirty="0" err="1"/>
              <a:t>essere</a:t>
            </a:r>
            <a:r>
              <a:rPr lang="en-US" altLang="en-US" dirty="0"/>
              <a:t>  </a:t>
            </a:r>
            <a:r>
              <a:rPr lang="en-US" altLang="en-US" dirty="0" err="1">
                <a:solidFill>
                  <a:srgbClr val="FF0000"/>
                </a:solidFill>
              </a:rPr>
              <a:t>sovrapponibili</a:t>
            </a:r>
            <a:r>
              <a:rPr lang="en-US" altLang="en-US" dirty="0"/>
              <a:t>. 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 err="1"/>
              <a:t>Alcune</a:t>
            </a:r>
            <a:r>
              <a:rPr lang="en-US" altLang="en-US" dirty="0"/>
              <a:t> </a:t>
            </a:r>
            <a:r>
              <a:rPr lang="en-US" altLang="en-US" dirty="0" err="1"/>
              <a:t>molecole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come le </a:t>
            </a:r>
            <a:r>
              <a:rPr lang="en-US" altLang="en-US" dirty="0" err="1"/>
              <a:t>mani</a:t>
            </a:r>
            <a:r>
              <a:rPr lang="en-US" altLang="en-US" dirty="0"/>
              <a:t>. La </a:t>
            </a:r>
            <a:r>
              <a:rPr lang="en-US" altLang="en-US" dirty="0" err="1"/>
              <a:t>mano</a:t>
            </a:r>
            <a:r>
              <a:rPr lang="en-US" altLang="en-US" dirty="0"/>
              <a:t> </a:t>
            </a:r>
            <a:r>
              <a:rPr lang="en-US" altLang="en-US" dirty="0" err="1"/>
              <a:t>destra</a:t>
            </a:r>
            <a:r>
              <a:rPr lang="en-US" altLang="en-US" dirty="0"/>
              <a:t> e la </a:t>
            </a:r>
            <a:r>
              <a:rPr lang="en-US" altLang="en-US" dirty="0" err="1"/>
              <a:t>mano</a:t>
            </a:r>
            <a:r>
              <a:rPr lang="en-US" altLang="en-US" dirty="0"/>
              <a:t> </a:t>
            </a:r>
            <a:r>
              <a:rPr lang="en-US" altLang="en-US" dirty="0" err="1"/>
              <a:t>sinistra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l’immagine</a:t>
            </a:r>
            <a:r>
              <a:rPr lang="en-US" altLang="en-US" dirty="0"/>
              <a:t> </a:t>
            </a:r>
            <a:r>
              <a:rPr lang="en-US" altLang="en-US" dirty="0" err="1"/>
              <a:t>speculare</a:t>
            </a:r>
            <a:r>
              <a:rPr lang="en-US" altLang="en-US" dirty="0"/>
              <a:t> </a:t>
            </a:r>
            <a:r>
              <a:rPr lang="en-US" altLang="en-US" dirty="0" err="1"/>
              <a:t>dell’altra</a:t>
            </a:r>
            <a:r>
              <a:rPr lang="en-US" altLang="en-US" dirty="0"/>
              <a:t>, ma non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identiche</a:t>
            </a:r>
            <a:r>
              <a:rPr lang="en-US" altLang="en-US" dirty="0"/>
              <a:t>, o </a:t>
            </a:r>
            <a:r>
              <a:rPr lang="en-US" altLang="en-US" dirty="0" err="1">
                <a:solidFill>
                  <a:srgbClr val="FF0000"/>
                </a:solidFill>
              </a:rPr>
              <a:t>sovrapponibili</a:t>
            </a:r>
            <a:r>
              <a:rPr lang="en-US" altLang="en-US" dirty="0"/>
              <a:t>. 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42513247-E79B-4C42-81E5-75A5F9B61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Molecole Chirali e Achirali</a:t>
            </a:r>
          </a:p>
        </p:txBody>
      </p:sp>
      <p:pic>
        <p:nvPicPr>
          <p:cNvPr id="7174" name="Picture 7">
            <a:extLst>
              <a:ext uri="{FF2B5EF4-FFF2-40B4-BE49-F238E27FC236}">
                <a16:creationId xmlns:a16="http://schemas.microsoft.com/office/drawing/2014/main" id="{82E73A8A-41BC-1D4E-BFFF-723D37D76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48088"/>
            <a:ext cx="800100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1A74211D-DD45-BE4F-97A0-12BB4DA1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452E04-4AF4-3044-B071-C7C4A6B219D9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98C7BD2B-0E90-3C40-8F98-B8C2A58C8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6688"/>
            <a:ext cx="3048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Stereochimica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3389F575-8333-ED44-A721-497A4156A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0"/>
            <a:ext cx="5029200" cy="57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 err="1"/>
              <a:t>Altre</a:t>
            </a:r>
            <a:r>
              <a:rPr lang="en-US" altLang="en-US" dirty="0"/>
              <a:t> </a:t>
            </a:r>
            <a:r>
              <a:rPr lang="en-US" altLang="en-US" dirty="0" err="1"/>
              <a:t>molecole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come le </a:t>
            </a:r>
            <a:r>
              <a:rPr lang="en-US" altLang="en-US" dirty="0" err="1"/>
              <a:t>calze</a:t>
            </a:r>
            <a:r>
              <a:rPr lang="en-US" altLang="en-US" dirty="0"/>
              <a:t>. Due </a:t>
            </a:r>
            <a:r>
              <a:rPr lang="en-US" altLang="en-US" dirty="0" err="1"/>
              <a:t>calze</a:t>
            </a:r>
            <a:r>
              <a:rPr lang="en-US" altLang="en-US" dirty="0"/>
              <a:t> </a:t>
            </a:r>
            <a:r>
              <a:rPr lang="en-US" altLang="en-US" dirty="0" err="1"/>
              <a:t>formano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coppia</a:t>
            </a:r>
            <a:r>
              <a:rPr lang="en-US" altLang="en-US" dirty="0"/>
              <a:t> di </a:t>
            </a:r>
            <a:r>
              <a:rPr lang="en-US" altLang="en-US" dirty="0" err="1"/>
              <a:t>immagini</a:t>
            </a:r>
            <a:r>
              <a:rPr lang="en-US" altLang="en-US" dirty="0"/>
              <a:t> </a:t>
            </a:r>
            <a:r>
              <a:rPr lang="en-US" altLang="en-US" dirty="0" err="1"/>
              <a:t>speculari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sovrapponibili</a:t>
            </a:r>
            <a:r>
              <a:rPr lang="en-US" altLang="en-US" dirty="0"/>
              <a:t>. Una </a:t>
            </a:r>
            <a:r>
              <a:rPr lang="en-US" altLang="en-US" dirty="0" err="1"/>
              <a:t>calza</a:t>
            </a:r>
            <a:r>
              <a:rPr lang="en-US" altLang="en-US" dirty="0"/>
              <a:t> e la </a:t>
            </a:r>
            <a:r>
              <a:rPr lang="en-US" altLang="en-US" dirty="0" err="1"/>
              <a:t>sua</a:t>
            </a:r>
            <a:r>
              <a:rPr lang="en-US" altLang="en-US" dirty="0"/>
              <a:t> </a:t>
            </a:r>
            <a:r>
              <a:rPr lang="en-US" altLang="en-US" dirty="0" err="1"/>
              <a:t>immagine</a:t>
            </a:r>
            <a:r>
              <a:rPr lang="en-US" altLang="en-US" dirty="0"/>
              <a:t> </a:t>
            </a:r>
            <a:r>
              <a:rPr lang="en-US" altLang="en-US" dirty="0" err="1"/>
              <a:t>speculare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dunque</a:t>
            </a:r>
            <a:r>
              <a:rPr lang="en-US" altLang="en-US" dirty="0"/>
              <a:t> </a:t>
            </a:r>
            <a:r>
              <a:rPr lang="en-US" altLang="en-US" dirty="0" err="1"/>
              <a:t>identiche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Una </a:t>
            </a:r>
            <a:r>
              <a:rPr lang="en-US" altLang="en-US" dirty="0" err="1"/>
              <a:t>molecola</a:t>
            </a:r>
            <a:r>
              <a:rPr lang="en-US" altLang="en-US" dirty="0"/>
              <a:t> o un </a:t>
            </a:r>
            <a:r>
              <a:rPr lang="en-US" altLang="en-US" dirty="0" err="1"/>
              <a:t>oggetto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sovrapponibile</a:t>
            </a:r>
            <a:r>
              <a:rPr lang="en-US" altLang="en-US" dirty="0"/>
              <a:t> </a:t>
            </a:r>
            <a:r>
              <a:rPr lang="en-US" altLang="en-US" dirty="0" err="1"/>
              <a:t>alla</a:t>
            </a:r>
            <a:r>
              <a:rPr lang="en-US" altLang="en-US" dirty="0"/>
              <a:t> </a:t>
            </a:r>
            <a:r>
              <a:rPr lang="en-US" altLang="en-US" dirty="0" err="1"/>
              <a:t>sua</a:t>
            </a:r>
            <a:r>
              <a:rPr lang="en-US" altLang="en-US" dirty="0"/>
              <a:t> </a:t>
            </a:r>
            <a:r>
              <a:rPr lang="en-US" altLang="en-US" dirty="0" err="1"/>
              <a:t>immagine</a:t>
            </a:r>
            <a:r>
              <a:rPr lang="en-US" altLang="en-US" dirty="0"/>
              <a:t> </a:t>
            </a:r>
            <a:r>
              <a:rPr lang="en-US" altLang="en-US" dirty="0" err="1"/>
              <a:t>speculare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detta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achirale</a:t>
            </a:r>
            <a:r>
              <a:rPr lang="en-US" altLang="en-US" dirty="0"/>
              <a:t>. 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Una </a:t>
            </a:r>
            <a:r>
              <a:rPr lang="en-US" altLang="en-US" dirty="0" err="1"/>
              <a:t>molecola</a:t>
            </a:r>
            <a:r>
              <a:rPr lang="en-US" altLang="en-US" dirty="0"/>
              <a:t> o un </a:t>
            </a:r>
            <a:r>
              <a:rPr lang="en-US" altLang="en-US" dirty="0" err="1"/>
              <a:t>oggetto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non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sovrapponibile</a:t>
            </a:r>
            <a:r>
              <a:rPr lang="en-US" altLang="en-US" dirty="0"/>
              <a:t> </a:t>
            </a:r>
            <a:r>
              <a:rPr lang="en-US" altLang="en-US" dirty="0" err="1"/>
              <a:t>alla</a:t>
            </a:r>
            <a:r>
              <a:rPr lang="en-US" altLang="en-US" dirty="0"/>
              <a:t> </a:t>
            </a:r>
            <a:r>
              <a:rPr lang="en-US" altLang="en-US" dirty="0" err="1"/>
              <a:t>sua</a:t>
            </a:r>
            <a:r>
              <a:rPr lang="en-US" altLang="en-US" dirty="0"/>
              <a:t> </a:t>
            </a:r>
            <a:r>
              <a:rPr lang="en-US" altLang="en-US" dirty="0" err="1"/>
              <a:t>immagine</a:t>
            </a:r>
            <a:r>
              <a:rPr lang="en-US" altLang="en-US" dirty="0"/>
              <a:t> </a:t>
            </a:r>
            <a:r>
              <a:rPr lang="en-US" altLang="en-US" dirty="0" err="1"/>
              <a:t>speculare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detta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chirale</a:t>
            </a:r>
            <a:r>
              <a:rPr lang="en-US" altLang="en-US" dirty="0"/>
              <a:t>.</a:t>
            </a: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38E8CD45-6586-ED47-90CA-5FA8C6A1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Molecole Chirali e Achirali</a:t>
            </a:r>
          </a:p>
        </p:txBody>
      </p:sp>
      <p:pic>
        <p:nvPicPr>
          <p:cNvPr id="8198" name="Picture 6" descr="0006">
            <a:extLst>
              <a:ext uri="{FF2B5EF4-FFF2-40B4-BE49-F238E27FC236}">
                <a16:creationId xmlns:a16="http://schemas.microsoft.com/office/drawing/2014/main" id="{DA04F7D9-A521-684F-A8F0-27273E4B2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600200"/>
            <a:ext cx="3433762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584004B4-75E2-FB4D-B0E8-A032C64E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26FFE8-4D09-554B-AEBB-8B2026EC86D0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E1914AA8-6F87-3A4A-9F3B-1DBD52ADC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3048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Stereochimica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0F2FE604-9952-FD4C-B289-15129392C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35075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/>
              <a:t>Consideriamo alcune molecole per determinare se sono o non sono </a:t>
            </a:r>
            <a:r>
              <a:rPr lang="en-US" altLang="en-US">
                <a:solidFill>
                  <a:schemeClr val="accent2"/>
                </a:solidFill>
              </a:rPr>
              <a:t>chirali</a:t>
            </a:r>
            <a:r>
              <a:rPr lang="en-US" altLang="en-US"/>
              <a:t>. </a:t>
            </a: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07C44211-FD5F-4D4D-AD93-C5C54F339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FF3300"/>
                </a:solidFill>
              </a:rPr>
              <a:t>Molecole Chirali e Achirali</a:t>
            </a:r>
          </a:p>
        </p:txBody>
      </p:sp>
      <p:pic>
        <p:nvPicPr>
          <p:cNvPr id="9222" name="Picture 6" descr="0007a">
            <a:extLst>
              <a:ext uri="{FF2B5EF4-FFF2-40B4-BE49-F238E27FC236}">
                <a16:creationId xmlns:a16="http://schemas.microsoft.com/office/drawing/2014/main" id="{CD255F34-6AD3-0C40-B77B-604C9D255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06638"/>
            <a:ext cx="6096000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2C52CE87-C104-D147-BA24-78AA7816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CB230D-B54A-FF4D-B369-F67A18C97117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89AD74AF-B1D1-0E4A-A7AD-4C474E2EC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0"/>
            <a:ext cx="3048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Stereochimica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E95CAD82-D23E-DA41-BE1D-82EDC32C2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molecola</a:t>
            </a:r>
            <a:r>
              <a:rPr lang="en-US" altLang="en-US" dirty="0"/>
              <a:t> A e la </a:t>
            </a:r>
            <a:r>
              <a:rPr lang="en-US" altLang="en-US" dirty="0" err="1"/>
              <a:t>sua</a:t>
            </a:r>
            <a:r>
              <a:rPr lang="en-US" altLang="en-US" dirty="0"/>
              <a:t> </a:t>
            </a:r>
            <a:r>
              <a:rPr lang="en-US" altLang="en-US" dirty="0" err="1"/>
              <a:t>immagine</a:t>
            </a:r>
            <a:r>
              <a:rPr lang="en-US" altLang="en-US" dirty="0"/>
              <a:t> </a:t>
            </a:r>
            <a:r>
              <a:rPr lang="en-US" altLang="en-US" dirty="0" err="1"/>
              <a:t>speculare</a:t>
            </a:r>
            <a:r>
              <a:rPr lang="en-US" altLang="en-US" dirty="0"/>
              <a:t> B non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sovrapponibili</a:t>
            </a:r>
            <a:r>
              <a:rPr lang="en-US" altLang="en-US" dirty="0"/>
              <a:t>. Non </a:t>
            </a:r>
            <a:r>
              <a:rPr lang="en-US" altLang="en-US" dirty="0" err="1"/>
              <a:t>importa</a:t>
            </a:r>
            <a:r>
              <a:rPr lang="en-US" altLang="en-US" dirty="0"/>
              <a:t> come A e B </a:t>
            </a:r>
            <a:r>
              <a:rPr lang="en-US" altLang="en-US" dirty="0" err="1"/>
              <a:t>siano</a:t>
            </a:r>
            <a:r>
              <a:rPr lang="en-US" altLang="en-US" dirty="0"/>
              <a:t> </a:t>
            </a:r>
            <a:r>
              <a:rPr lang="en-US" altLang="en-US" dirty="0" err="1"/>
              <a:t>ruotati</a:t>
            </a:r>
            <a:r>
              <a:rPr lang="en-US" altLang="en-US" dirty="0"/>
              <a:t>, non </a:t>
            </a:r>
            <a:r>
              <a:rPr lang="en-US" altLang="en-US" dirty="0" err="1"/>
              <a:t>sarà</a:t>
            </a:r>
            <a:r>
              <a:rPr lang="en-US" altLang="en-US" dirty="0"/>
              <a:t> </a:t>
            </a:r>
            <a:r>
              <a:rPr lang="en-US" altLang="en-US" dirty="0" err="1"/>
              <a:t>mai</a:t>
            </a:r>
            <a:r>
              <a:rPr lang="en-US" altLang="en-US" dirty="0"/>
              <a:t> </a:t>
            </a:r>
            <a:r>
              <a:rPr lang="en-US" altLang="en-US" dirty="0" err="1"/>
              <a:t>possibile</a:t>
            </a:r>
            <a:r>
              <a:rPr lang="en-US" altLang="en-US" dirty="0"/>
              <a:t> </a:t>
            </a:r>
            <a:r>
              <a:rPr lang="en-US" altLang="en-US" dirty="0" err="1"/>
              <a:t>sovrapporre</a:t>
            </a:r>
            <a:r>
              <a:rPr lang="en-US" altLang="en-US" dirty="0"/>
              <a:t> </a:t>
            </a:r>
            <a:r>
              <a:rPr lang="en-US" altLang="en-US" dirty="0" err="1"/>
              <a:t>tutti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loro</a:t>
            </a:r>
            <a:r>
              <a:rPr lang="en-US" altLang="en-US" dirty="0"/>
              <a:t> </a:t>
            </a:r>
            <a:r>
              <a:rPr lang="en-US" altLang="en-US" dirty="0" err="1"/>
              <a:t>atomi</a:t>
            </a:r>
            <a:r>
              <a:rPr lang="en-US" altLang="en-US" dirty="0"/>
              <a:t>. </a:t>
            </a:r>
            <a:r>
              <a:rPr lang="en-US" altLang="en-US" dirty="0" err="1"/>
              <a:t>Inoltre</a:t>
            </a:r>
            <a:r>
              <a:rPr lang="en-US" altLang="en-US" dirty="0"/>
              <a:t>, CH</a:t>
            </a:r>
            <a:r>
              <a:rPr lang="en-US" altLang="en-US" baseline="-25000" dirty="0"/>
              <a:t>3</a:t>
            </a:r>
            <a:r>
              <a:rPr lang="en-US" altLang="en-US" dirty="0"/>
              <a:t>CH(OH)CH</a:t>
            </a:r>
            <a:r>
              <a:rPr lang="en-US" altLang="en-US" baseline="-25000" dirty="0"/>
              <a:t>2</a:t>
            </a:r>
            <a:r>
              <a:rPr lang="en-US" altLang="en-US" dirty="0"/>
              <a:t>CH</a:t>
            </a:r>
            <a:r>
              <a:rPr lang="en-US" altLang="en-US" baseline="-25000" dirty="0"/>
              <a:t>3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molecola</a:t>
            </a:r>
            <a:r>
              <a:rPr lang="en-US" altLang="en-US" dirty="0"/>
              <a:t> </a:t>
            </a:r>
            <a:r>
              <a:rPr lang="en-US" altLang="en-US" dirty="0" err="1"/>
              <a:t>chirale</a:t>
            </a:r>
            <a:r>
              <a:rPr lang="en-US" altLang="en-US" dirty="0"/>
              <a:t>, e A e B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composti</a:t>
            </a:r>
            <a:r>
              <a:rPr lang="en-US" altLang="en-US" dirty="0"/>
              <a:t> </a:t>
            </a:r>
            <a:r>
              <a:rPr lang="en-US" altLang="en-US" dirty="0" err="1"/>
              <a:t>differenti</a:t>
            </a:r>
            <a:r>
              <a:rPr lang="en-US" altLang="en-US" dirty="0"/>
              <a:t>. </a:t>
            </a:r>
            <a:endParaRPr lang="en-US" altLang="en-US" dirty="0">
              <a:solidFill>
                <a:srgbClr val="00FF00"/>
              </a:solidFill>
            </a:endParaRP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A e B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stereoisomeri</a:t>
            </a:r>
            <a:r>
              <a:rPr lang="en-US" altLang="en-US" dirty="0"/>
              <a:t>—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precisamente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enantiomeri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Un </a:t>
            </a:r>
            <a:r>
              <a:rPr lang="en-US" altLang="en-US" dirty="0" err="1"/>
              <a:t>atomo</a:t>
            </a:r>
            <a:r>
              <a:rPr lang="en-US" altLang="en-US" dirty="0"/>
              <a:t> di </a:t>
            </a:r>
            <a:r>
              <a:rPr lang="en-US" altLang="en-US" dirty="0" err="1"/>
              <a:t>carbonio</a:t>
            </a:r>
            <a:r>
              <a:rPr lang="en-US" altLang="en-US" dirty="0"/>
              <a:t> legato a quattro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differenti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un </a:t>
            </a:r>
            <a:r>
              <a:rPr lang="en-US" altLang="en-US" dirty="0" err="1">
                <a:solidFill>
                  <a:srgbClr val="FF0000"/>
                </a:solidFill>
              </a:rPr>
              <a:t>centro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stereogenico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/>
              <a:t>tetraedrico</a:t>
            </a:r>
            <a:r>
              <a:rPr lang="en-US" altLang="en-US" dirty="0"/>
              <a:t>.</a:t>
            </a: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CBA7D482-F224-CF4B-B3F7-4EF08160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54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FF3300"/>
                </a:solidFill>
              </a:rPr>
              <a:t>Molecole Chirali e Achirali</a:t>
            </a:r>
          </a:p>
        </p:txBody>
      </p:sp>
      <p:pic>
        <p:nvPicPr>
          <p:cNvPr id="10246" name="Picture 8">
            <a:extLst>
              <a:ext uri="{FF2B5EF4-FFF2-40B4-BE49-F238E27FC236}">
                <a16:creationId xmlns:a16="http://schemas.microsoft.com/office/drawing/2014/main" id="{D3C486AE-3F71-5140-98A2-AF00AEDA0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191000"/>
            <a:ext cx="673417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211F464E-19E7-D541-B9BF-5BAB145F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81EFBE-98D9-CC44-937B-2602FF795831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C52D4628-B44F-ED4C-B59B-D4AFDC1E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9088"/>
            <a:ext cx="304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Stereochimica</a:t>
            </a:r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1123406A-F149-514A-831D-E2DBB28C3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41500"/>
            <a:ext cx="8686800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In </a:t>
            </a:r>
            <a:r>
              <a:rPr lang="en-US" altLang="en-US" dirty="0" err="1"/>
              <a:t>generale</a:t>
            </a:r>
            <a:r>
              <a:rPr lang="en-US" altLang="en-US" dirty="0"/>
              <a:t>,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molecola</a:t>
            </a:r>
            <a:r>
              <a:rPr lang="en-US" altLang="en-US" dirty="0"/>
              <a:t> senza </a:t>
            </a:r>
            <a:r>
              <a:rPr lang="en-US" altLang="en-US" dirty="0" err="1"/>
              <a:t>centri</a:t>
            </a:r>
            <a:r>
              <a:rPr lang="en-US" altLang="en-US" dirty="0"/>
              <a:t> </a:t>
            </a:r>
            <a:r>
              <a:rPr lang="en-US" altLang="en-US" dirty="0" err="1"/>
              <a:t>stereogenici</a:t>
            </a:r>
            <a:r>
              <a:rPr lang="en-US" altLang="en-US" dirty="0"/>
              <a:t> non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chirale</a:t>
            </a:r>
            <a:r>
              <a:rPr lang="en-US" altLang="en-US" dirty="0"/>
              <a:t>. </a:t>
            </a:r>
            <a:r>
              <a:rPr lang="en-US" altLang="en-US" dirty="0" err="1"/>
              <a:t>Esistono</a:t>
            </a:r>
            <a:r>
              <a:rPr lang="en-US" altLang="en-US" dirty="0"/>
              <a:t> </a:t>
            </a:r>
            <a:r>
              <a:rPr lang="en-US" altLang="en-US" dirty="0" err="1"/>
              <a:t>tuttavia</a:t>
            </a:r>
            <a:r>
              <a:rPr lang="en-US" altLang="en-US" dirty="0"/>
              <a:t> </a:t>
            </a:r>
            <a:r>
              <a:rPr lang="en-US" altLang="en-US" dirty="0" err="1"/>
              <a:t>alcune</a:t>
            </a:r>
            <a:r>
              <a:rPr lang="en-US" altLang="en-US" dirty="0"/>
              <a:t> </a:t>
            </a:r>
            <a:r>
              <a:rPr lang="en-US" altLang="en-US" dirty="0" err="1"/>
              <a:t>eccezioni</a:t>
            </a:r>
            <a:r>
              <a:rPr lang="en-US" altLang="en-US" dirty="0"/>
              <a:t> a </a:t>
            </a:r>
            <a:r>
              <a:rPr lang="en-US" altLang="en-US" dirty="0" err="1"/>
              <a:t>questa</a:t>
            </a:r>
            <a:r>
              <a:rPr lang="en-US" altLang="en-US" dirty="0"/>
              <a:t> </a:t>
            </a:r>
            <a:r>
              <a:rPr lang="en-US" altLang="en-US" dirty="0" err="1"/>
              <a:t>generalizzazione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Con un </a:t>
            </a:r>
            <a:r>
              <a:rPr lang="en-US" altLang="en-US" dirty="0" err="1"/>
              <a:t>centro</a:t>
            </a:r>
            <a:r>
              <a:rPr lang="en-US" altLang="en-US" dirty="0"/>
              <a:t> </a:t>
            </a:r>
            <a:r>
              <a:rPr lang="en-US" altLang="en-US" dirty="0" err="1"/>
              <a:t>stereogenico</a:t>
            </a:r>
            <a:r>
              <a:rPr lang="en-US" altLang="en-US" dirty="0"/>
              <a:t> </a:t>
            </a:r>
            <a:r>
              <a:rPr lang="en-US" altLang="en-US" dirty="0" err="1"/>
              <a:t>tetraedrico</a:t>
            </a:r>
            <a:r>
              <a:rPr lang="en-US" altLang="en-US" dirty="0"/>
              <a:t>, la </a:t>
            </a:r>
            <a:r>
              <a:rPr lang="en-US" altLang="en-US" dirty="0" err="1"/>
              <a:t>molecola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sempre</a:t>
            </a:r>
            <a:r>
              <a:rPr lang="en-US" altLang="en-US" dirty="0"/>
              <a:t> </a:t>
            </a:r>
            <a:r>
              <a:rPr lang="en-US" altLang="en-US" dirty="0" err="1"/>
              <a:t>chirale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Con due o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centri</a:t>
            </a:r>
            <a:r>
              <a:rPr lang="en-US" altLang="en-US" dirty="0"/>
              <a:t> </a:t>
            </a:r>
            <a:r>
              <a:rPr lang="en-US" altLang="en-US" dirty="0" err="1"/>
              <a:t>stereogenici</a:t>
            </a:r>
            <a:r>
              <a:rPr lang="en-US" altLang="en-US" dirty="0"/>
              <a:t>,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molecola</a:t>
            </a:r>
            <a:r>
              <a:rPr lang="en-US" altLang="en-US" dirty="0"/>
              <a:t> </a:t>
            </a:r>
            <a:r>
              <a:rPr lang="en-US" altLang="en-US" dirty="0" err="1"/>
              <a:t>può</a:t>
            </a:r>
            <a:r>
              <a:rPr lang="en-US" altLang="en-US" dirty="0"/>
              <a:t> </a:t>
            </a:r>
            <a:r>
              <a:rPr lang="en-US" altLang="en-US" dirty="0" err="1"/>
              <a:t>essere</a:t>
            </a:r>
            <a:r>
              <a:rPr lang="en-US" altLang="en-US" dirty="0"/>
              <a:t> o non </a:t>
            </a:r>
            <a:r>
              <a:rPr lang="en-US" altLang="en-US" dirty="0" err="1"/>
              <a:t>essere</a:t>
            </a:r>
            <a:r>
              <a:rPr lang="en-US" altLang="en-US" dirty="0"/>
              <a:t> </a:t>
            </a:r>
            <a:r>
              <a:rPr lang="en-US" altLang="en-US" dirty="0" err="1"/>
              <a:t>chirale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/>
              <a:t>Le </a:t>
            </a:r>
            <a:r>
              <a:rPr lang="en-US" altLang="en-US" dirty="0" err="1"/>
              <a:t>molecole</a:t>
            </a:r>
            <a:r>
              <a:rPr lang="en-US" altLang="en-US" dirty="0"/>
              <a:t> </a:t>
            </a:r>
            <a:r>
              <a:rPr lang="en-US" altLang="en-US" dirty="0" err="1"/>
              <a:t>achirali</a:t>
            </a:r>
            <a:r>
              <a:rPr lang="en-US" altLang="en-US" dirty="0"/>
              <a:t> </a:t>
            </a:r>
            <a:r>
              <a:rPr lang="en-US" altLang="en-US" dirty="0" err="1"/>
              <a:t>contengono</a:t>
            </a:r>
            <a:r>
              <a:rPr lang="en-US" altLang="en-US" dirty="0"/>
              <a:t> un piano </a:t>
            </a:r>
            <a:r>
              <a:rPr lang="en-US" altLang="en-US" dirty="0">
                <a:solidFill>
                  <a:srgbClr val="FF0000"/>
                </a:solidFill>
              </a:rPr>
              <a:t>di </a:t>
            </a:r>
            <a:r>
              <a:rPr lang="en-US" altLang="en-US" dirty="0" err="1">
                <a:solidFill>
                  <a:srgbClr val="FF0000"/>
                </a:solidFill>
              </a:rPr>
              <a:t>simmetria</a:t>
            </a:r>
            <a:r>
              <a:rPr lang="en-US" altLang="en-US" dirty="0"/>
              <a:t>, </a:t>
            </a:r>
            <a:r>
              <a:rPr lang="en-US" altLang="en-US" dirty="0" err="1"/>
              <a:t>mentre</a:t>
            </a:r>
            <a:r>
              <a:rPr lang="en-US" altLang="en-US" dirty="0"/>
              <a:t> quelle </a:t>
            </a:r>
            <a:r>
              <a:rPr lang="en-US" altLang="en-US" dirty="0" err="1"/>
              <a:t>chirali</a:t>
            </a:r>
            <a:r>
              <a:rPr lang="en-US" altLang="en-US" dirty="0"/>
              <a:t> no. 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Un piano di </a:t>
            </a:r>
            <a:r>
              <a:rPr lang="en-US" altLang="en-US" dirty="0" err="1">
                <a:solidFill>
                  <a:srgbClr val="FF0000"/>
                </a:solidFill>
              </a:rPr>
              <a:t>simmetria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è</a:t>
            </a:r>
            <a:r>
              <a:rPr lang="en-US" altLang="en-US" dirty="0">
                <a:solidFill>
                  <a:srgbClr val="FF0000"/>
                </a:solidFill>
              </a:rPr>
              <a:t> un piano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taglia</a:t>
            </a:r>
            <a:r>
              <a:rPr lang="en-US" altLang="en-US" dirty="0"/>
              <a:t> la </a:t>
            </a:r>
            <a:r>
              <a:rPr lang="en-US" altLang="en-US" dirty="0" err="1"/>
              <a:t>molecola</a:t>
            </a:r>
            <a:r>
              <a:rPr lang="en-US" altLang="en-US" dirty="0"/>
              <a:t> a </a:t>
            </a:r>
            <a:r>
              <a:rPr lang="en-US" altLang="en-US" dirty="0" err="1"/>
              <a:t>metà</a:t>
            </a:r>
            <a:r>
              <a:rPr lang="en-US" altLang="en-US" dirty="0"/>
              <a:t>, in </a:t>
            </a:r>
            <a:r>
              <a:rPr lang="en-US" altLang="en-US" dirty="0" err="1"/>
              <a:t>modo</a:t>
            </a:r>
            <a:r>
              <a:rPr lang="en-US" altLang="en-US" dirty="0"/>
              <a:t> tale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metà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riflesso</a:t>
            </a:r>
            <a:r>
              <a:rPr lang="en-US" altLang="en-US" dirty="0"/>
              <a:t> </a:t>
            </a:r>
            <a:r>
              <a:rPr lang="en-US" altLang="en-US" dirty="0" err="1"/>
              <a:t>dell’altra</a:t>
            </a:r>
            <a:r>
              <a:rPr lang="en-US" altLang="en-US" dirty="0"/>
              <a:t>.</a:t>
            </a: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A561B1A3-63AF-864A-A403-B87970E5A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588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FF3300"/>
                </a:solidFill>
              </a:rPr>
              <a:t>Molecole Chirali e Achirali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C6F387D8-0E27-1F47-9484-DE0E1B5C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949646-0EB7-E748-9009-8FFAB83F3D4B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755D2201-F368-1749-B1EE-815C7B6FE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23888"/>
            <a:ext cx="30480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Stereochimica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B26829AF-9522-2447-9909-4FCFC8807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160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Molecole Chirali e Achirali</a:t>
            </a:r>
          </a:p>
        </p:txBody>
      </p:sp>
      <p:pic>
        <p:nvPicPr>
          <p:cNvPr id="12293" name="Picture 6" descr="0008">
            <a:extLst>
              <a:ext uri="{FF2B5EF4-FFF2-40B4-BE49-F238E27FC236}">
                <a16:creationId xmlns:a16="http://schemas.microsoft.com/office/drawing/2014/main" id="{9699376E-4438-6A45-BF20-3A70AFD85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6200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9583</TotalTime>
  <Words>1506</Words>
  <Application>Microsoft Macintosh PowerPoint</Application>
  <PresentationFormat>On-screen Show (4:3)</PresentationFormat>
  <Paragraphs>169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Albany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Microsoft Office User</cp:lastModifiedBy>
  <cp:revision>616</cp:revision>
  <dcterms:created xsi:type="dcterms:W3CDTF">2005-01-18T18:12:23Z</dcterms:created>
  <dcterms:modified xsi:type="dcterms:W3CDTF">2019-08-28T11:37:29Z</dcterms:modified>
</cp:coreProperties>
</file>