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66" r:id="rId19"/>
    <p:sldId id="267" r:id="rId20"/>
    <p:sldId id="268" r:id="rId21"/>
    <p:sldId id="269" r:id="rId22"/>
    <p:sldId id="270" r:id="rId2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38"/>
    <p:restoredTop sz="93209"/>
  </p:normalViewPr>
  <p:slideViewPr>
    <p:cSldViewPr>
      <p:cViewPr varScale="1">
        <p:scale>
          <a:sx n="120" d="100"/>
          <a:sy n="120" d="100"/>
        </p:scale>
        <p:origin x="176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04/10/19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04/10/19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04/10/19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04/10/19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04/10/19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04/10/19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04/10/19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04/10/19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04/10/19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04/10/19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04/10/19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04/10/19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94602" y="697597"/>
            <a:ext cx="815479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400" dirty="0" err="1"/>
              <a:t>Chimica</a:t>
            </a:r>
            <a:r>
              <a:rPr lang="en-US" altLang="en-US" sz="4400" dirty="0"/>
              <a:t> </a:t>
            </a:r>
            <a:r>
              <a:rPr lang="en-US" altLang="en-US" sz="4400" dirty="0" err="1"/>
              <a:t>Organica</a:t>
            </a:r>
            <a:r>
              <a:rPr lang="en-US" altLang="en-US" sz="4400" dirty="0"/>
              <a:t> e </a:t>
            </a:r>
            <a:r>
              <a:rPr lang="en-US" altLang="en-US" sz="4400" dirty="0" err="1"/>
              <a:t>Biologica</a:t>
            </a:r>
            <a:endParaRPr lang="en-US" altLang="en-US" sz="4400" i="1" dirty="0">
              <a:latin typeface="Times New Roman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956015" y="2348880"/>
            <a:ext cx="3231974" cy="224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it-IT" altLang="en-US" dirty="0">
                <a:latin typeface="Times New Roman" pitchFamily="18" charset="0"/>
              </a:rPr>
              <a:t>Prof. Erik Laurini</a:t>
            </a:r>
          </a:p>
          <a:p>
            <a:pPr algn="ctr" eaLnBrk="1" hangingPunct="1">
              <a:lnSpc>
                <a:spcPct val="150000"/>
              </a:lnSpc>
            </a:pPr>
            <a:endParaRPr lang="it-IT" altLang="en-US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it-IT" altLang="en-US" dirty="0">
                <a:solidFill>
                  <a:srgbClr val="FF0000"/>
                </a:solidFill>
                <a:latin typeface="Times New Roman" pitchFamily="18" charset="0"/>
              </a:rPr>
              <a:t>ALCHENI&amp;ALCHINI</a:t>
            </a:r>
          </a:p>
          <a:p>
            <a:pPr algn="ctr" eaLnBrk="1" hangingPunct="1">
              <a:lnSpc>
                <a:spcPct val="150000"/>
              </a:lnSpc>
            </a:pPr>
            <a:endParaRPr lang="it-IT" altLang="en-US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9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581400" y="166688"/>
            <a:ext cx="1676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/>
              <a:t>Alcheni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52400" y="882650"/>
            <a:ext cx="876300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600" dirty="0" err="1"/>
              <a:t>Alogenazione</a:t>
            </a:r>
            <a:r>
              <a:rPr lang="en-US" altLang="en-US" sz="2600" dirty="0"/>
              <a:t>: R-CH=CH-R </a:t>
            </a:r>
            <a:r>
              <a:rPr lang="en-US" altLang="en-US" sz="2600" dirty="0">
                <a:sym typeface="Wingdings" panose="05000000000000000000" pitchFamily="2" charset="2"/>
              </a:rPr>
              <a:t> R-CH</a:t>
            </a:r>
            <a:r>
              <a:rPr lang="en-US" altLang="en-US" sz="2600" baseline="-25000" dirty="0">
                <a:sym typeface="Wingdings" panose="05000000000000000000" pitchFamily="2" charset="2"/>
              </a:rPr>
              <a:t>2</a:t>
            </a:r>
            <a:r>
              <a:rPr lang="en-US" altLang="en-US" sz="2600" dirty="0">
                <a:sym typeface="Wingdings" panose="05000000000000000000" pitchFamily="2" charset="2"/>
              </a:rPr>
              <a:t>-C</a:t>
            </a:r>
            <a:r>
              <a:rPr lang="en-US" alt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X</a:t>
            </a:r>
            <a:r>
              <a:rPr lang="en-US" altLang="en-US" sz="2600" dirty="0">
                <a:sym typeface="Wingdings" panose="05000000000000000000" pitchFamily="2" charset="2"/>
              </a:rPr>
              <a:t>-R o R-C</a:t>
            </a:r>
            <a:r>
              <a:rPr lang="en-US" alt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X</a:t>
            </a:r>
            <a:r>
              <a:rPr lang="en-US" altLang="en-US" sz="2600" dirty="0">
                <a:sym typeface="Wingdings" panose="05000000000000000000" pitchFamily="2" charset="2"/>
              </a:rPr>
              <a:t>-C</a:t>
            </a:r>
            <a:r>
              <a:rPr lang="en-US" alt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X</a:t>
            </a:r>
            <a:r>
              <a:rPr lang="en-US" altLang="en-US" sz="2600" dirty="0">
                <a:sym typeface="Wingdings" panose="05000000000000000000" pitchFamily="2" charset="2"/>
              </a:rPr>
              <a:t>-R (X=F, Cl, Br, I)</a:t>
            </a:r>
          </a:p>
          <a:p>
            <a:pPr marL="457200" indent="-4572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it-IT" altLang="en-US" sz="2600" dirty="0">
                <a:sym typeface="Wingdings" panose="05000000000000000000" pitchFamily="2" charset="2"/>
              </a:rPr>
              <a:t>Idratazione: R-CH=CH-R  R-CH</a:t>
            </a:r>
            <a:r>
              <a:rPr lang="it-IT" altLang="en-US" sz="2600" baseline="-25000" dirty="0">
                <a:sym typeface="Wingdings" panose="05000000000000000000" pitchFamily="2" charset="2"/>
              </a:rPr>
              <a:t>2</a:t>
            </a:r>
            <a:r>
              <a:rPr lang="it-IT" altLang="en-US" sz="2600" dirty="0">
                <a:sym typeface="Wingdings" panose="05000000000000000000" pitchFamily="2" charset="2"/>
              </a:rPr>
              <a:t>-C</a:t>
            </a:r>
            <a:r>
              <a:rPr lang="it-IT" alt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OH</a:t>
            </a:r>
            <a:r>
              <a:rPr lang="it-IT" altLang="en-US" sz="2600" dirty="0">
                <a:sym typeface="Wingdings" panose="05000000000000000000" pitchFamily="2" charset="2"/>
              </a:rPr>
              <a:t>-R</a:t>
            </a:r>
          </a:p>
          <a:p>
            <a:pPr marL="457200" indent="-4572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it-IT" altLang="en-US" sz="2600" dirty="0">
                <a:sym typeface="Wingdings" panose="05000000000000000000" pitchFamily="2" charset="2"/>
              </a:rPr>
              <a:t>Riduzione: R-CH=CH-R  R-C</a:t>
            </a:r>
            <a:r>
              <a:rPr lang="it-IT" alt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H</a:t>
            </a:r>
            <a:r>
              <a:rPr lang="it-IT" altLang="en-US" sz="2600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it-IT" altLang="en-US" sz="2600" dirty="0">
                <a:sym typeface="Wingdings" panose="05000000000000000000" pitchFamily="2" charset="2"/>
              </a:rPr>
              <a:t>-C</a:t>
            </a:r>
            <a:r>
              <a:rPr lang="it-IT" alt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H</a:t>
            </a:r>
            <a:r>
              <a:rPr lang="it-IT" altLang="en-US" sz="2600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it-IT" altLang="en-US" sz="2600" dirty="0">
                <a:sym typeface="Wingdings" panose="05000000000000000000" pitchFamily="2" charset="2"/>
              </a:rPr>
              <a:t>-R</a:t>
            </a:r>
          </a:p>
          <a:p>
            <a:pPr marL="457200" indent="-4572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it-IT" altLang="en-US" sz="2600" dirty="0">
                <a:sym typeface="Wingdings" panose="05000000000000000000" pitchFamily="2" charset="2"/>
              </a:rPr>
              <a:t>Ossidazione: R-CH=CH-R  composto ciclico</a:t>
            </a:r>
          </a:p>
          <a:p>
            <a:pPr marL="457200" indent="-4572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it-IT" altLang="en-US" sz="2600" dirty="0">
                <a:sym typeface="Wingdings" panose="05000000000000000000" pitchFamily="2" charset="2"/>
              </a:rPr>
              <a:t>Scissione ossidativa: R-CH=CH-R  chetone (R-</a:t>
            </a:r>
            <a:r>
              <a:rPr lang="it-IT" alt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C=O</a:t>
            </a:r>
            <a:r>
              <a:rPr lang="it-IT" altLang="en-US" sz="2600" dirty="0">
                <a:sym typeface="Wingdings" panose="05000000000000000000" pitchFamily="2" charset="2"/>
              </a:rPr>
              <a:t>) + aldeide (R-</a:t>
            </a:r>
            <a:r>
              <a:rPr lang="it-IT" alt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CHO</a:t>
            </a:r>
            <a:r>
              <a:rPr lang="it-IT" altLang="en-US" sz="2600" dirty="0">
                <a:sym typeface="Wingdings" panose="05000000000000000000" pitchFamily="2" charset="2"/>
              </a:rPr>
              <a:t>) </a:t>
            </a: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4193641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619672" y="116632"/>
            <a:ext cx="62471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</a:rPr>
              <a:t>Benzene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ed</a:t>
            </a:r>
            <a:r>
              <a:rPr lang="en-US" altLang="en-US" sz="2800" dirty="0"/>
              <a:t> </a:t>
            </a:r>
            <a:r>
              <a:rPr lang="en-US" altLang="en-US" sz="2800" dirty="0" err="1"/>
              <a:t>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composti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aromatici</a:t>
            </a:r>
            <a:endParaRPr lang="en-US" alt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5B3C60-903C-D34B-A545-98D07A8BF8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5" t="18041" r="11565" b="3783"/>
          <a:stretch/>
        </p:blipFill>
        <p:spPr>
          <a:xfrm>
            <a:off x="5095775" y="980728"/>
            <a:ext cx="3004617" cy="1116000"/>
          </a:xfrm>
          <a:prstGeom prst="rect">
            <a:avLst/>
          </a:prstGeom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6F09DAFD-CD57-BC4B-842A-B1810DBD7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2452161"/>
            <a:ext cx="87630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 err="1">
                <a:sym typeface="Wingdings" panose="05000000000000000000" pitchFamily="2" charset="2"/>
              </a:rPr>
              <a:t>Poco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reattivo</a:t>
            </a:r>
            <a:r>
              <a:rPr lang="en-US" altLang="en-US" sz="2000" dirty="0">
                <a:sym typeface="Wingdings" panose="05000000000000000000" pitchFamily="2" charset="2"/>
              </a:rPr>
              <a:t> ( ≠ di </a:t>
            </a:r>
            <a:r>
              <a:rPr lang="en-US" altLang="en-US" sz="2000" dirty="0" err="1">
                <a:sym typeface="Wingdings" panose="05000000000000000000" pitchFamily="2" charset="2"/>
              </a:rPr>
              <a:t>alcheni</a:t>
            </a:r>
            <a:r>
              <a:rPr lang="en-US" altLang="en-US" sz="2000" dirty="0">
                <a:sym typeface="Wingdings" panose="05000000000000000000" pitchFamily="2" charset="2"/>
              </a:rPr>
              <a:t> e </a:t>
            </a:r>
            <a:r>
              <a:rPr lang="en-US" altLang="en-US" sz="2000" dirty="0" err="1">
                <a:sym typeface="Wingdings" panose="05000000000000000000" pitchFamily="2" charset="2"/>
              </a:rPr>
              <a:t>alchini</a:t>
            </a:r>
            <a:r>
              <a:rPr lang="en-US" altLang="en-US" sz="2000" dirty="0">
                <a:sym typeface="Wingdings" panose="05000000000000000000" pitchFamily="2" charset="2"/>
              </a:rPr>
              <a:t>)</a:t>
            </a:r>
          </a:p>
          <a:p>
            <a:pPr marL="457200" indent="-4572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it-IT" altLang="en-US" sz="2000" dirty="0">
                <a:sym typeface="Wingdings" panose="05000000000000000000" pitchFamily="2" charset="2"/>
              </a:rPr>
              <a:t>Esagono regolare con angoli C-C-C e H-C-C di 120°  </a:t>
            </a:r>
            <a:r>
              <a:rPr lang="it-IT" alt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planare</a:t>
            </a:r>
          </a:p>
          <a:p>
            <a:pPr marL="457200" indent="-4572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it-IT" altLang="en-US" sz="2000" dirty="0">
                <a:sym typeface="Wingdings" panose="05000000000000000000" pitchFamily="2" charset="2"/>
              </a:rPr>
              <a:t>Lunghezza C-C = </a:t>
            </a:r>
            <a:r>
              <a:rPr lang="it-IT" alt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1.39 </a:t>
            </a:r>
            <a:r>
              <a:rPr lang="it-IT" altLang="en-US" sz="2000" dirty="0" err="1">
                <a:solidFill>
                  <a:srgbClr val="FF0000"/>
                </a:solidFill>
                <a:sym typeface="Wingdings" panose="05000000000000000000" pitchFamily="2" charset="2"/>
              </a:rPr>
              <a:t>Å</a:t>
            </a:r>
            <a:r>
              <a:rPr lang="it-IT" altLang="en-US" sz="2000" dirty="0">
                <a:sym typeface="Wingdings" panose="05000000000000000000" pitchFamily="2" charset="2"/>
              </a:rPr>
              <a:t>; a metà tra sp</a:t>
            </a:r>
            <a:r>
              <a:rPr lang="it-IT" altLang="en-US" sz="2000" baseline="30000" dirty="0">
                <a:sym typeface="Wingdings" panose="05000000000000000000" pitchFamily="2" charset="2"/>
              </a:rPr>
              <a:t>3</a:t>
            </a:r>
            <a:r>
              <a:rPr lang="it-IT" altLang="en-US" sz="2000" dirty="0">
                <a:sym typeface="Wingdings" panose="05000000000000000000" pitchFamily="2" charset="2"/>
              </a:rPr>
              <a:t> (1.54 </a:t>
            </a:r>
            <a:r>
              <a:rPr lang="it-IT" altLang="en-US" sz="2000" dirty="0" err="1">
                <a:sym typeface="Wingdings" panose="05000000000000000000" pitchFamily="2" charset="2"/>
              </a:rPr>
              <a:t>Å</a:t>
            </a:r>
            <a:r>
              <a:rPr lang="it-IT" altLang="en-US" sz="2000" dirty="0">
                <a:sym typeface="Wingdings" panose="05000000000000000000" pitchFamily="2" charset="2"/>
              </a:rPr>
              <a:t>) e sp</a:t>
            </a:r>
            <a:r>
              <a:rPr lang="it-IT" altLang="en-US" sz="2000" baseline="30000" dirty="0">
                <a:sym typeface="Wingdings" panose="05000000000000000000" pitchFamily="2" charset="2"/>
              </a:rPr>
              <a:t>2</a:t>
            </a:r>
            <a:r>
              <a:rPr lang="it-IT" altLang="en-US" sz="2000" dirty="0">
                <a:sym typeface="Wingdings" panose="05000000000000000000" pitchFamily="2" charset="2"/>
              </a:rPr>
              <a:t> (1.33 </a:t>
            </a:r>
            <a:r>
              <a:rPr lang="it-IT" altLang="en-US" sz="2000" dirty="0" err="1">
                <a:sym typeface="Wingdings" panose="05000000000000000000" pitchFamily="2" charset="2"/>
              </a:rPr>
              <a:t>Å</a:t>
            </a:r>
            <a:r>
              <a:rPr lang="it-IT" altLang="en-US" sz="2000" dirty="0">
                <a:sym typeface="Wingdings" panose="05000000000000000000" pitchFamily="2" charset="2"/>
              </a:rPr>
              <a:t>); </a:t>
            </a:r>
          </a:p>
          <a:p>
            <a:pPr marL="457200" indent="-4572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it-IT" altLang="en-US" sz="2000" dirty="0">
                <a:sym typeface="Wingdings" panose="05000000000000000000" pitchFamily="2" charset="2"/>
              </a:rPr>
              <a:t>Sistema </a:t>
            </a:r>
            <a:r>
              <a:rPr lang="it-IT" altLang="en-US" sz="2000" dirty="0" err="1">
                <a:solidFill>
                  <a:srgbClr val="FF0000"/>
                </a:solidFill>
                <a:latin typeface="Symbol" pitchFamily="2" charset="2"/>
                <a:sym typeface="Wingdings" panose="05000000000000000000" pitchFamily="2" charset="2"/>
              </a:rPr>
              <a:t>p</a:t>
            </a:r>
            <a:r>
              <a:rPr lang="it-IT" altLang="en-US" sz="2000" dirty="0">
                <a:sym typeface="Wingdings" panose="05000000000000000000" pitchFamily="2" charset="2"/>
              </a:rPr>
              <a:t> = toroide di densità elettronica sopra e sotto il piano dell’anello  doppi legami coniugati ed equivalenti</a:t>
            </a:r>
          </a:p>
          <a:p>
            <a:pPr marL="457200" indent="-4572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it-IT" altLang="en-US" sz="2000" dirty="0">
              <a:sym typeface="Wingdings" panose="05000000000000000000" pitchFamily="2" charset="2"/>
            </a:endParaRPr>
          </a:p>
          <a:p>
            <a:pPr marL="457200" indent="-4572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it-IT" altLang="en-US" sz="2000" dirty="0">
              <a:sym typeface="Wingdings" panose="05000000000000000000" pitchFamily="2" charset="2"/>
            </a:endParaRPr>
          </a:p>
          <a:p>
            <a:pPr marL="457200" indent="-4572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it-IT" altLang="en-US" sz="2000" dirty="0">
                <a:sym typeface="Wingdings" panose="05000000000000000000" pitchFamily="2" charset="2"/>
              </a:rPr>
              <a:t>Inusuale stabilità  Stabilizzazione per </a:t>
            </a:r>
            <a:r>
              <a:rPr lang="it-IT" alt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risonanza</a:t>
            </a:r>
            <a:r>
              <a:rPr lang="it-IT" altLang="en-US" sz="2000" dirty="0">
                <a:sym typeface="Wingdings" panose="05000000000000000000" pitchFamily="2" charset="2"/>
              </a:rPr>
              <a:t>. </a:t>
            </a:r>
            <a:endParaRPr lang="en-US" alt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DB7DCE-6EF2-2C48-83F8-C4E9FD54EC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311" y="980728"/>
            <a:ext cx="2094311" cy="1116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7E881D-1B04-FA4A-94D9-27173D9463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437112"/>
            <a:ext cx="143264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496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619672" y="116632"/>
            <a:ext cx="624718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/>
              <a:t>Benzene </a:t>
            </a:r>
            <a:r>
              <a:rPr lang="en-US" altLang="en-US" sz="2800" dirty="0" err="1"/>
              <a:t>ed</a:t>
            </a:r>
            <a:r>
              <a:rPr lang="en-US" altLang="en-US" sz="2800" dirty="0"/>
              <a:t> </a:t>
            </a:r>
            <a:r>
              <a:rPr lang="en-US" altLang="en-US" sz="2800" dirty="0" err="1"/>
              <a:t>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composti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aromatici</a:t>
            </a:r>
            <a:r>
              <a:rPr lang="en-US" altLang="en-US" sz="2800" dirty="0"/>
              <a:t> - </a:t>
            </a:r>
            <a:r>
              <a:rPr lang="en-US" altLang="en-US" sz="2800" dirty="0" err="1">
                <a:solidFill>
                  <a:srgbClr val="FF0000"/>
                </a:solidFill>
              </a:rPr>
              <a:t>Aromaticità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6F09DAFD-CD57-BC4B-842A-B1810DBD7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484784"/>
            <a:ext cx="876300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 err="1">
                <a:sym typeface="Wingdings" panose="05000000000000000000" pitchFamily="2" charset="2"/>
              </a:rPr>
              <a:t>Essere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ciclico</a:t>
            </a:r>
            <a:r>
              <a:rPr lang="en-US" altLang="en-US" sz="2000" dirty="0">
                <a:sym typeface="Wingdings" panose="05000000000000000000" pitchFamily="2" charset="2"/>
              </a:rPr>
              <a:t>;</a:t>
            </a:r>
          </a:p>
          <a:p>
            <a:pPr marL="457200" indent="-4572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it-IT" altLang="en-US" sz="2000" dirty="0">
                <a:sym typeface="Wingdings" panose="05000000000000000000" pitchFamily="2" charset="2"/>
              </a:rPr>
              <a:t>Possedere almeno un orbitale </a:t>
            </a:r>
            <a:r>
              <a:rPr lang="it-IT" alt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2p</a:t>
            </a:r>
            <a:r>
              <a:rPr lang="it-IT" altLang="en-US" sz="2000" dirty="0">
                <a:sym typeface="Wingdings" panose="05000000000000000000" pitchFamily="2" charset="2"/>
              </a:rPr>
              <a:t> per ogni atomo dell’anello;</a:t>
            </a:r>
            <a:endParaRPr lang="it-IT" altLang="en-US" sz="20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457200" indent="-4572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it-IT" altLang="en-US" sz="2000" dirty="0">
                <a:sym typeface="Wingdings" panose="05000000000000000000" pitchFamily="2" charset="2"/>
              </a:rPr>
              <a:t>Essere </a:t>
            </a:r>
            <a:r>
              <a:rPr lang="it-IT" alt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planare</a:t>
            </a:r>
            <a:r>
              <a:rPr lang="it-IT" altLang="en-US" sz="2000" dirty="0">
                <a:sym typeface="Wingdings" panose="05000000000000000000" pitchFamily="2" charset="2"/>
              </a:rPr>
              <a:t>  distribuzione ciclica degli orbitali 2p; </a:t>
            </a:r>
          </a:p>
          <a:p>
            <a:pPr marL="457200" indent="-4572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it-IT" altLang="en-US" sz="2000" dirty="0">
                <a:sym typeface="Wingdings" panose="05000000000000000000" pitchFamily="2" charset="2"/>
              </a:rPr>
              <a:t>Serie di composti detta </a:t>
            </a:r>
            <a:r>
              <a:rPr lang="it-IT" alt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ANNULENI</a:t>
            </a:r>
            <a:r>
              <a:rPr lang="it-IT" altLang="en-US" sz="2000" dirty="0">
                <a:sym typeface="Wingdings" panose="05000000000000000000" pitchFamily="2" charset="2"/>
              </a:rPr>
              <a:t>  alternanza continua tra singoli e doppi legami.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A476CD-00F9-DB41-A048-066B2DF9D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612" y="4221088"/>
            <a:ext cx="6146800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51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619672" y="116632"/>
            <a:ext cx="624718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/>
              <a:t>Benzene </a:t>
            </a:r>
            <a:r>
              <a:rPr lang="en-US" altLang="en-US" sz="2800" dirty="0" err="1"/>
              <a:t>ed</a:t>
            </a:r>
            <a:r>
              <a:rPr lang="en-US" altLang="en-US" sz="2800" dirty="0"/>
              <a:t> </a:t>
            </a:r>
            <a:r>
              <a:rPr lang="en-US" altLang="en-US" sz="2800" dirty="0" err="1"/>
              <a:t>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composti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aromatici</a:t>
            </a:r>
            <a:r>
              <a:rPr lang="en-US" altLang="en-US" sz="2800" dirty="0"/>
              <a:t> - </a:t>
            </a:r>
            <a:r>
              <a:rPr lang="en-US" altLang="en-US" sz="2800" dirty="0" err="1">
                <a:solidFill>
                  <a:srgbClr val="FF0000"/>
                </a:solidFill>
              </a:rPr>
              <a:t>Aromaticità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6F09DAFD-CD57-BC4B-842A-B1810DBD7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96752"/>
            <a:ext cx="8763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 err="1">
                <a:sym typeface="Wingdings" panose="05000000000000000000" pitchFamily="2" charset="2"/>
              </a:rPr>
              <a:t>L’aromaticità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esiste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anche</a:t>
            </a:r>
            <a:r>
              <a:rPr lang="en-US" altLang="en-US" sz="2000" dirty="0">
                <a:sym typeface="Wingdings" panose="05000000000000000000" pitchFamily="2" charset="2"/>
              </a:rPr>
              <a:t> per </a:t>
            </a:r>
            <a:r>
              <a:rPr lang="en-US" altLang="en-US" sz="2000" dirty="0" err="1">
                <a:sym typeface="Wingdings" panose="05000000000000000000" pitchFamily="2" charset="2"/>
              </a:rPr>
              <a:t>composti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sym typeface="Wingdings" panose="05000000000000000000" pitchFamily="2" charset="2"/>
              </a:rPr>
              <a:t>eterociclici</a:t>
            </a:r>
            <a:r>
              <a:rPr lang="en-US" altLang="en-US" sz="2000" dirty="0">
                <a:sym typeface="Wingdings" panose="05000000000000000000" pitchFamily="2" charset="2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84459D-F667-F245-A087-B6923C293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3009900" cy="1727200"/>
          </a:xfrm>
          <a:prstGeom prst="rect">
            <a:avLst/>
          </a:prstGeom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D61A8984-C116-3241-9EB2-2CD150E90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1669" y="1772816"/>
            <a:ext cx="5463436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 err="1">
                <a:sym typeface="Wingdings" panose="05000000000000000000" pitchFamily="2" charset="2"/>
              </a:rPr>
              <a:t>Rispetta</a:t>
            </a:r>
            <a:r>
              <a:rPr lang="en-US" altLang="en-US" sz="2000" dirty="0">
                <a:sym typeface="Wingdings" panose="05000000000000000000" pitchFamily="2" charset="2"/>
              </a:rPr>
              <a:t> le </a:t>
            </a:r>
            <a:r>
              <a:rPr lang="en-US" altLang="en-US" sz="2000" dirty="0" err="1">
                <a:sym typeface="Wingdings" panose="05000000000000000000" pitchFamily="2" charset="2"/>
              </a:rPr>
              <a:t>regole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dell’aromaticità</a:t>
            </a:r>
            <a:r>
              <a:rPr lang="en-US" altLang="en-US" sz="2000" dirty="0">
                <a:sym typeface="Wingdings" panose="05000000000000000000" pitchFamily="2" charset="2"/>
              </a:rPr>
              <a:t>.</a:t>
            </a:r>
          </a:p>
          <a:p>
            <a:pPr marL="457200" indent="-4572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ym typeface="Wingdings" panose="05000000000000000000" pitchFamily="2" charset="2"/>
              </a:rPr>
              <a:t>I </a:t>
            </a:r>
            <a:r>
              <a:rPr lang="en-US" altLang="en-US" sz="2000" dirty="0" err="1">
                <a:sym typeface="Wingdings" panose="05000000000000000000" pitchFamily="2" charset="2"/>
              </a:rPr>
              <a:t>doppietti</a:t>
            </a:r>
            <a:r>
              <a:rPr lang="en-US" altLang="en-US" sz="2000" dirty="0">
                <a:sym typeface="Wingdings" panose="05000000000000000000" pitchFamily="2" charset="2"/>
              </a:rPr>
              <a:t> e</a:t>
            </a:r>
            <a:r>
              <a:rPr lang="en-US" altLang="en-US" sz="2000" baseline="30000" dirty="0">
                <a:sym typeface="Wingdings" panose="05000000000000000000" pitchFamily="2" charset="2"/>
              </a:rPr>
              <a:t>-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liberi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degli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azoti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NON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partecipano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alla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nuvola</a:t>
            </a:r>
            <a:r>
              <a:rPr lang="en-US" altLang="en-US" sz="2000" dirty="0">
                <a:sym typeface="Wingdings" panose="05000000000000000000" pitchFamily="2" charset="2"/>
              </a:rPr>
              <a:t> di </a:t>
            </a:r>
            <a:r>
              <a:rPr lang="en-US" altLang="en-US" sz="2000" dirty="0" err="1">
                <a:sym typeface="Wingdings" panose="05000000000000000000" pitchFamily="2" charset="2"/>
              </a:rPr>
              <a:t>elettroni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>
                <a:latin typeface="Symbol" pitchFamily="2" charset="2"/>
                <a:sym typeface="Wingdings" panose="05000000000000000000" pitchFamily="2" charset="2"/>
              </a:rPr>
              <a:t>p</a:t>
            </a:r>
            <a:r>
              <a:rPr lang="en-US" altLang="en-US" sz="2000" dirty="0">
                <a:sym typeface="Wingdings" panose="05000000000000000000" pitchFamily="2" charset="2"/>
              </a:rPr>
              <a:t>.</a:t>
            </a:r>
          </a:p>
          <a:p>
            <a:pPr marL="457200" indent="-4572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 err="1">
                <a:sym typeface="Wingdings" panose="05000000000000000000" pitchFamily="2" charset="2"/>
              </a:rPr>
              <a:t>Aumento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della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polarità</a:t>
            </a:r>
            <a:r>
              <a:rPr lang="en-US" altLang="en-US" sz="2000" dirty="0">
                <a:sym typeface="Wingdings" panose="05000000000000000000" pitchFamily="2" charset="2"/>
              </a:rPr>
              <a:t> del </a:t>
            </a:r>
            <a:r>
              <a:rPr lang="en-US" altLang="en-US" sz="2000" dirty="0" err="1">
                <a:sym typeface="Wingdings" panose="05000000000000000000" pitchFamily="2" charset="2"/>
              </a:rPr>
              <a:t>sistema</a:t>
            </a:r>
            <a:r>
              <a:rPr lang="en-US" altLang="en-US" sz="2000" dirty="0">
                <a:sym typeface="Wingdings" panose="05000000000000000000" pitchFamily="2" charset="2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D99405-A150-7041-9D5B-245351C2A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74" y="3861048"/>
            <a:ext cx="4728718" cy="1728000"/>
          </a:xfrm>
          <a:prstGeom prst="rect">
            <a:avLst/>
          </a:prstGeom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28142A81-C638-334D-8A24-C79DAE77B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040" y="3909440"/>
            <a:ext cx="4104456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 err="1">
                <a:sym typeface="Wingdings" panose="05000000000000000000" pitchFamily="2" charset="2"/>
              </a:rPr>
              <a:t>Rispetta</a:t>
            </a:r>
            <a:r>
              <a:rPr lang="en-US" altLang="en-US" sz="2000" dirty="0">
                <a:sym typeface="Wingdings" panose="05000000000000000000" pitchFamily="2" charset="2"/>
              </a:rPr>
              <a:t> le </a:t>
            </a:r>
            <a:r>
              <a:rPr lang="en-US" altLang="en-US" sz="2000" dirty="0" err="1">
                <a:sym typeface="Wingdings" panose="05000000000000000000" pitchFamily="2" charset="2"/>
              </a:rPr>
              <a:t>regole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dell’aromaticità</a:t>
            </a:r>
            <a:r>
              <a:rPr lang="en-US" altLang="en-US" sz="2000" dirty="0">
                <a:sym typeface="Wingdings" panose="05000000000000000000" pitchFamily="2" charset="2"/>
              </a:rPr>
              <a:t>.</a:t>
            </a:r>
          </a:p>
          <a:p>
            <a:pPr marL="457200" indent="-4572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ym typeface="Wingdings" panose="05000000000000000000" pitchFamily="2" charset="2"/>
              </a:rPr>
              <a:t>I </a:t>
            </a:r>
            <a:r>
              <a:rPr lang="en-US" altLang="en-US" sz="2000" dirty="0" err="1">
                <a:sym typeface="Wingdings" panose="05000000000000000000" pitchFamily="2" charset="2"/>
              </a:rPr>
              <a:t>doppietti</a:t>
            </a:r>
            <a:r>
              <a:rPr lang="en-US" altLang="en-US" sz="2000" dirty="0">
                <a:sym typeface="Wingdings" panose="05000000000000000000" pitchFamily="2" charset="2"/>
              </a:rPr>
              <a:t> e</a:t>
            </a:r>
            <a:r>
              <a:rPr lang="en-US" altLang="en-US" sz="2000" baseline="30000" dirty="0">
                <a:sym typeface="Wingdings" panose="05000000000000000000" pitchFamily="2" charset="2"/>
              </a:rPr>
              <a:t>-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liberi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degli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eteroatomi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sym typeface="Wingdings" panose="05000000000000000000" pitchFamily="2" charset="2"/>
              </a:rPr>
              <a:t>partecipano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alla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nuvola</a:t>
            </a:r>
            <a:r>
              <a:rPr lang="en-US" altLang="en-US" sz="2000" dirty="0">
                <a:sym typeface="Wingdings" panose="05000000000000000000" pitchFamily="2" charset="2"/>
              </a:rPr>
              <a:t> di </a:t>
            </a:r>
            <a:r>
              <a:rPr lang="en-US" altLang="en-US" sz="2000" dirty="0" err="1">
                <a:sym typeface="Wingdings" panose="05000000000000000000" pitchFamily="2" charset="2"/>
              </a:rPr>
              <a:t>elettroni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>
                <a:latin typeface="Symbol" pitchFamily="2" charset="2"/>
                <a:sym typeface="Wingdings" panose="05000000000000000000" pitchFamily="2" charset="2"/>
              </a:rPr>
              <a:t>p</a:t>
            </a:r>
            <a:r>
              <a:rPr lang="en-US" altLang="en-US" sz="2000" dirty="0">
                <a:sym typeface="Wingdings" panose="05000000000000000000" pitchFamily="2" charset="2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2E4160-A640-ED44-BDB1-816C65BD41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930" y="5589048"/>
            <a:ext cx="2593405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031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619672" y="116632"/>
            <a:ext cx="624718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/>
              <a:t>Benzene </a:t>
            </a:r>
            <a:r>
              <a:rPr lang="en-US" altLang="en-US" sz="2800" dirty="0" err="1"/>
              <a:t>ed</a:t>
            </a:r>
            <a:r>
              <a:rPr lang="en-US" altLang="en-US" sz="2800" dirty="0"/>
              <a:t> </a:t>
            </a:r>
            <a:r>
              <a:rPr lang="en-US" altLang="en-US" sz="2800" dirty="0" err="1"/>
              <a:t>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composti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aromatici</a:t>
            </a:r>
            <a:r>
              <a:rPr lang="en-US" altLang="en-US" sz="2800" dirty="0"/>
              <a:t> – </a:t>
            </a:r>
            <a:r>
              <a:rPr lang="en-US" altLang="en-US" sz="2800" dirty="0" err="1">
                <a:solidFill>
                  <a:srgbClr val="FF0000"/>
                </a:solidFill>
              </a:rPr>
              <a:t>Chimica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Biologica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6F09DAFD-CD57-BC4B-842A-B1810DBD7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484784"/>
            <a:ext cx="8763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 err="1">
                <a:sym typeface="Wingdings" panose="05000000000000000000" pitchFamily="2" charset="2"/>
              </a:rPr>
              <a:t>L’aromaticità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esiste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anche</a:t>
            </a:r>
            <a:r>
              <a:rPr lang="en-US" altLang="en-US" sz="2000" dirty="0">
                <a:sym typeface="Wingdings" panose="05000000000000000000" pitchFamily="2" charset="2"/>
              </a:rPr>
              <a:t> per </a:t>
            </a:r>
            <a:r>
              <a:rPr lang="en-US" altLang="en-US" sz="2000" dirty="0" err="1">
                <a:sym typeface="Wingdings" panose="05000000000000000000" pitchFamily="2" charset="2"/>
              </a:rPr>
              <a:t>composti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sym typeface="Wingdings" panose="05000000000000000000" pitchFamily="2" charset="2"/>
              </a:rPr>
              <a:t>eterociclici</a:t>
            </a:r>
            <a:r>
              <a:rPr lang="en-US" altLang="en-US" sz="2000" dirty="0">
                <a:sym typeface="Wingdings" panose="05000000000000000000" pitchFamily="2" charset="2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4D36D8-388B-904E-A21B-4DFAB1D2D4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1"/>
          <a:stretch/>
        </p:blipFill>
        <p:spPr>
          <a:xfrm>
            <a:off x="820700" y="1988840"/>
            <a:ext cx="7480624" cy="194400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FFC525A-E3FF-5A4F-A170-EBB49AE83F57}"/>
              </a:ext>
            </a:extLst>
          </p:cNvPr>
          <p:cNvCxnSpPr/>
          <p:nvPr/>
        </p:nvCxnSpPr>
        <p:spPr>
          <a:xfrm>
            <a:off x="1619672" y="4077072"/>
            <a:ext cx="0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7436B92-53ED-A748-9B4C-72E8F70F35C7}"/>
              </a:ext>
            </a:extLst>
          </p:cNvPr>
          <p:cNvCxnSpPr/>
          <p:nvPr/>
        </p:nvCxnSpPr>
        <p:spPr>
          <a:xfrm>
            <a:off x="3563888" y="4077072"/>
            <a:ext cx="0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4CD8B31-4058-5F4A-8D20-B4CC3D9C117B}"/>
              </a:ext>
            </a:extLst>
          </p:cNvPr>
          <p:cNvCxnSpPr/>
          <p:nvPr/>
        </p:nvCxnSpPr>
        <p:spPr>
          <a:xfrm>
            <a:off x="5724128" y="4077072"/>
            <a:ext cx="0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F6B07C5-267A-AF43-A63A-10D0F8099748}"/>
              </a:ext>
            </a:extLst>
          </p:cNvPr>
          <p:cNvCxnSpPr/>
          <p:nvPr/>
        </p:nvCxnSpPr>
        <p:spPr>
          <a:xfrm>
            <a:off x="7596336" y="4077072"/>
            <a:ext cx="0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45212B3-4C87-4845-849A-406BF803CD60}"/>
              </a:ext>
            </a:extLst>
          </p:cNvPr>
          <p:cNvSpPr txBox="1"/>
          <p:nvPr/>
        </p:nvSpPr>
        <p:spPr>
          <a:xfrm>
            <a:off x="975906" y="4581128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aminoacidi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3F9BD3-9002-0845-B306-31FAE56EC464}"/>
              </a:ext>
            </a:extLst>
          </p:cNvPr>
          <p:cNvSpPr txBox="1"/>
          <p:nvPr/>
        </p:nvSpPr>
        <p:spPr>
          <a:xfrm>
            <a:off x="2573876" y="4581128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neurotrasmettitori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A20092-04AD-0548-99B0-D0D9C5075138}"/>
              </a:ext>
            </a:extLst>
          </p:cNvPr>
          <p:cNvSpPr txBox="1"/>
          <p:nvPr/>
        </p:nvSpPr>
        <p:spPr>
          <a:xfrm>
            <a:off x="5112421" y="4585632"/>
            <a:ext cx="1223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DNA/RNA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438C1A-89FB-AC43-8D19-17049ECF0F51}"/>
              </a:ext>
            </a:extLst>
          </p:cNvPr>
          <p:cNvSpPr txBox="1"/>
          <p:nvPr/>
        </p:nvSpPr>
        <p:spPr>
          <a:xfrm>
            <a:off x="6746844" y="4585632"/>
            <a:ext cx="1518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Biolog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Attiva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3E2FA4D-F14F-D74C-9715-ABA8617E00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5112421" y="5058164"/>
            <a:ext cx="150495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54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619672" y="116632"/>
            <a:ext cx="624718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/>
              <a:t>Benzene </a:t>
            </a:r>
            <a:r>
              <a:rPr lang="en-US" altLang="en-US" sz="2800" dirty="0" err="1"/>
              <a:t>ed</a:t>
            </a:r>
            <a:r>
              <a:rPr lang="en-US" altLang="en-US" sz="2800" dirty="0"/>
              <a:t> </a:t>
            </a:r>
            <a:r>
              <a:rPr lang="en-US" altLang="en-US" sz="2800" dirty="0" err="1"/>
              <a:t>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composti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aromatici</a:t>
            </a:r>
            <a:r>
              <a:rPr lang="en-US" altLang="en-US" sz="2800" dirty="0"/>
              <a:t> – </a:t>
            </a:r>
            <a:r>
              <a:rPr lang="en-US" altLang="en-US" sz="2800" dirty="0" err="1">
                <a:solidFill>
                  <a:srgbClr val="FF0000"/>
                </a:solidFill>
              </a:rPr>
              <a:t>Interazioni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Symbol" pitchFamily="2" charset="2"/>
              </a:rPr>
              <a:t>p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6F09DAFD-CD57-BC4B-842A-B1810DBD7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484784"/>
            <a:ext cx="8763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 err="1">
                <a:sym typeface="Wingdings" panose="05000000000000000000" pitchFamily="2" charset="2"/>
              </a:rPr>
              <a:t>Interazioni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latin typeface="Symbol" pitchFamily="2" charset="2"/>
                <a:sym typeface="Wingdings" panose="05000000000000000000" pitchFamily="2" charset="2"/>
              </a:rPr>
              <a:t>p</a:t>
            </a:r>
            <a:r>
              <a:rPr lang="en-US" alt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-</a:t>
            </a:r>
            <a:r>
              <a:rPr lang="en-US" altLang="en-US" sz="2000" dirty="0">
                <a:solidFill>
                  <a:srgbClr val="FF0000"/>
                </a:solidFill>
                <a:latin typeface="Symbol" pitchFamily="2" charset="2"/>
                <a:sym typeface="Wingdings" panose="05000000000000000000" pitchFamily="2" charset="2"/>
              </a:rPr>
              <a:t>p</a:t>
            </a:r>
            <a:r>
              <a:rPr lang="en-US" altLang="en-US" sz="2000" dirty="0">
                <a:sym typeface="Wingdings" panose="05000000000000000000" pitchFamily="2" charset="2"/>
              </a:rPr>
              <a:t>: </a:t>
            </a:r>
            <a:r>
              <a:rPr lang="en-US" altLang="en-US" sz="2000" dirty="0" err="1">
                <a:sym typeface="Wingdings" panose="05000000000000000000" pitchFamily="2" charset="2"/>
              </a:rPr>
              <a:t>debole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interazione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elettrostatica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tra</a:t>
            </a:r>
            <a:r>
              <a:rPr lang="en-US" altLang="en-US" sz="2000" dirty="0">
                <a:sym typeface="Wingdings" panose="05000000000000000000" pitchFamily="2" charset="2"/>
              </a:rPr>
              <a:t> due (o </a:t>
            </a:r>
            <a:r>
              <a:rPr lang="en-US" altLang="en-US" sz="2000" dirty="0" err="1">
                <a:sym typeface="Wingdings" panose="05000000000000000000" pitchFamily="2" charset="2"/>
              </a:rPr>
              <a:t>più</a:t>
            </a:r>
            <a:r>
              <a:rPr lang="en-US" altLang="en-US" sz="2000" dirty="0">
                <a:sym typeface="Wingdings" panose="05000000000000000000" pitchFamily="2" charset="2"/>
              </a:rPr>
              <a:t>) </a:t>
            </a:r>
            <a:r>
              <a:rPr lang="en-US" altLang="en-US" sz="2000" dirty="0" err="1">
                <a:sym typeface="Wingdings" panose="05000000000000000000" pitchFamily="2" charset="2"/>
              </a:rPr>
              <a:t>anelli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aromatici</a:t>
            </a:r>
            <a:r>
              <a:rPr lang="en-US" altLang="en-US" sz="2000" dirty="0">
                <a:sym typeface="Wingdings" panose="05000000000000000000" pitchFamily="2" charset="2"/>
              </a:rPr>
              <a:t> in cui </a:t>
            </a:r>
            <a:r>
              <a:rPr lang="en-US" altLang="en-US" sz="2000" dirty="0" err="1">
                <a:sym typeface="Wingdings" panose="05000000000000000000" pitchFamily="2" charset="2"/>
              </a:rPr>
              <a:t>uno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è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relativamente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elettron-ricco</a:t>
            </a:r>
            <a:r>
              <a:rPr lang="en-US" altLang="en-US" sz="2000" dirty="0">
                <a:sym typeface="Wingdings" panose="05000000000000000000" pitchFamily="2" charset="2"/>
              </a:rPr>
              <a:t> e </a:t>
            </a:r>
            <a:r>
              <a:rPr lang="en-US" altLang="en-US" sz="2000" dirty="0" err="1">
                <a:sym typeface="Wingdings" panose="05000000000000000000" pitchFamily="2" charset="2"/>
              </a:rPr>
              <a:t>uno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è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relativamente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elettron-povero</a:t>
            </a:r>
            <a:r>
              <a:rPr lang="en-US" altLang="en-US" sz="2000" dirty="0">
                <a:sym typeface="Wingdings" panose="05000000000000000000" pitchFamily="2" charset="2"/>
              </a:rPr>
              <a:t> (</a:t>
            </a:r>
            <a:r>
              <a:rPr lang="en-US" altLang="en-US" sz="2000" dirty="0" err="1">
                <a:sym typeface="Wingdings" panose="05000000000000000000" pitchFamily="2" charset="2"/>
              </a:rPr>
              <a:t>attenzione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alla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sym typeface="Wingdings" panose="05000000000000000000" pitchFamily="2" charset="2"/>
              </a:rPr>
              <a:t>sostituzione</a:t>
            </a:r>
            <a:r>
              <a:rPr lang="en-US" altLang="en-US" sz="2000" dirty="0">
                <a:sym typeface="Wingdings" panose="05000000000000000000" pitchFamily="2" charset="2"/>
              </a:rPr>
              <a:t>!)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B918D6-CD4E-B74F-8EE7-54FA20CCA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" y="2940559"/>
            <a:ext cx="3314700" cy="2451100"/>
          </a:xfrm>
          <a:prstGeom prst="rect">
            <a:avLst/>
          </a:prstGeom>
        </p:spPr>
      </p:pic>
      <p:sp>
        <p:nvSpPr>
          <p:cNvPr id="19" name="Text Box 4">
            <a:extLst>
              <a:ext uri="{FF2B5EF4-FFF2-40B4-BE49-F238E27FC236}">
                <a16:creationId xmlns:a16="http://schemas.microsoft.com/office/drawing/2014/main" id="{3C98A44A-F2AE-EC4D-A0F3-48B9AF453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4455" y="2948295"/>
            <a:ext cx="554345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 err="1">
                <a:sym typeface="Wingdings" panose="05000000000000000000" pitchFamily="2" charset="2"/>
              </a:rPr>
              <a:t>Interazioni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face-to-face</a:t>
            </a:r>
            <a:r>
              <a:rPr lang="en-US" altLang="en-US" sz="2000" dirty="0">
                <a:sym typeface="Wingdings" panose="05000000000000000000" pitchFamily="2" charset="2"/>
              </a:rPr>
              <a:t>: </a:t>
            </a:r>
            <a:r>
              <a:rPr lang="en-US" altLang="en-US" sz="2000" dirty="0" err="1">
                <a:sym typeface="Wingdings" panose="05000000000000000000" pitchFamily="2" charset="2"/>
              </a:rPr>
              <a:t>stabilizzano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composti</a:t>
            </a:r>
            <a:r>
              <a:rPr lang="en-US" altLang="en-US" sz="2000" dirty="0">
                <a:sym typeface="Wingdings" panose="05000000000000000000" pitchFamily="2" charset="2"/>
              </a:rPr>
              <a:t> come </a:t>
            </a:r>
            <a:r>
              <a:rPr lang="en-US" altLang="en-US" sz="2000" dirty="0" err="1">
                <a:sym typeface="Wingdings" panose="05000000000000000000" pitchFamily="2" charset="2"/>
              </a:rPr>
              <a:t>il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grafene</a:t>
            </a:r>
            <a:r>
              <a:rPr lang="en-US" altLang="en-US" sz="2000" dirty="0">
                <a:sym typeface="Wingdings" panose="05000000000000000000" pitchFamily="2" charset="2"/>
              </a:rPr>
              <a:t> e la </a:t>
            </a:r>
            <a:r>
              <a:rPr lang="en-US" altLang="en-US" sz="2000" dirty="0" err="1">
                <a:sym typeface="Wingdings" panose="05000000000000000000" pitchFamily="2" charset="2"/>
              </a:rPr>
              <a:t>doppia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elica</a:t>
            </a:r>
            <a:r>
              <a:rPr lang="en-US" altLang="en-US" sz="2000" dirty="0">
                <a:sym typeface="Wingdings" panose="05000000000000000000" pitchFamily="2" charset="2"/>
              </a:rPr>
              <a:t> del </a:t>
            </a:r>
            <a:r>
              <a:rPr lang="en-US" alt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DNA</a:t>
            </a:r>
            <a:r>
              <a:rPr lang="en-US" altLang="en-US" sz="2000" dirty="0">
                <a:sym typeface="Wingdings" panose="05000000000000000000" pitchFamily="2" charset="2"/>
              </a:rPr>
              <a:t>.</a:t>
            </a:r>
          </a:p>
          <a:p>
            <a:pPr marL="457200" indent="-4572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 err="1">
                <a:sym typeface="Wingdings" panose="05000000000000000000" pitchFamily="2" charset="2"/>
              </a:rPr>
              <a:t>Interazioni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edge-to-face</a:t>
            </a:r>
            <a:r>
              <a:rPr lang="en-US" altLang="en-US" sz="2000" dirty="0">
                <a:sym typeface="Wingdings" panose="05000000000000000000" pitchFamily="2" charset="2"/>
              </a:rPr>
              <a:t>: </a:t>
            </a:r>
            <a:r>
              <a:rPr lang="en-US" altLang="en-US" sz="2000" dirty="0" err="1">
                <a:sym typeface="Wingdings" panose="05000000000000000000" pitchFamily="2" charset="2"/>
              </a:rPr>
              <a:t>particolare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tipo</a:t>
            </a:r>
            <a:r>
              <a:rPr lang="en-US" altLang="en-US" sz="2000" dirty="0">
                <a:sym typeface="Wingdings" panose="05000000000000000000" pitchFamily="2" charset="2"/>
              </a:rPr>
              <a:t> di </a:t>
            </a:r>
            <a:r>
              <a:rPr lang="en-US" altLang="en-US" sz="2000" dirty="0" err="1">
                <a:sym typeface="Wingdings" panose="05000000000000000000" pitchFamily="2" charset="2"/>
              </a:rPr>
              <a:t>legame</a:t>
            </a:r>
            <a:r>
              <a:rPr lang="en-US" altLang="en-US" sz="2000" dirty="0">
                <a:sym typeface="Wingdings" panose="05000000000000000000" pitchFamily="2" charset="2"/>
              </a:rPr>
              <a:t> H. </a:t>
            </a:r>
            <a:r>
              <a:rPr lang="en-US" altLang="en-US" sz="2000" dirty="0" err="1">
                <a:sym typeface="Wingdings" panose="05000000000000000000" pitchFamily="2" charset="2"/>
              </a:rPr>
              <a:t>Responsabile</a:t>
            </a:r>
            <a:r>
              <a:rPr lang="en-US" altLang="en-US" sz="2000" dirty="0">
                <a:sym typeface="Wingdings" panose="05000000000000000000" pitchFamily="2" charset="2"/>
              </a:rPr>
              <a:t> di </a:t>
            </a:r>
            <a:r>
              <a:rPr lang="en-US" altLang="en-US" sz="2000" dirty="0" err="1">
                <a:sym typeface="Wingdings" panose="05000000000000000000" pitchFamily="2" charset="2"/>
              </a:rPr>
              <a:t>impaccamento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strutture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aromatiche</a:t>
            </a:r>
            <a:r>
              <a:rPr lang="en-US" altLang="en-US" sz="2000" dirty="0">
                <a:sym typeface="Wingdings" panose="05000000000000000000" pitchFamily="2" charset="2"/>
              </a:rPr>
              <a:t> (</a:t>
            </a:r>
            <a:r>
              <a:rPr lang="en-US" altLang="en-US" sz="2000" dirty="0" err="1">
                <a:sym typeface="Wingdings" panose="05000000000000000000" pitchFamily="2" charset="2"/>
              </a:rPr>
              <a:t>lische</a:t>
            </a:r>
            <a:r>
              <a:rPr lang="en-US" altLang="en-US" sz="2000" dirty="0">
                <a:sym typeface="Wingdings" panose="05000000000000000000" pitchFamily="2" charset="2"/>
              </a:rPr>
              <a:t> di </a:t>
            </a:r>
            <a:r>
              <a:rPr lang="en-US" altLang="en-US" sz="2000" dirty="0" err="1">
                <a:sym typeface="Wingdings" panose="05000000000000000000" pitchFamily="2" charset="2"/>
              </a:rPr>
              <a:t>pesce</a:t>
            </a:r>
            <a:r>
              <a:rPr lang="en-US" altLang="en-US" sz="2000" dirty="0">
                <a:sym typeface="Wingdings" panose="05000000000000000000" pitchFamily="2" charset="2"/>
              </a:rPr>
              <a:t>) </a:t>
            </a:r>
            <a:r>
              <a:rPr lang="en-US" altLang="en-US" sz="2000" dirty="0" err="1">
                <a:sym typeface="Wingdings" panose="05000000000000000000" pitchFamily="2" charset="2"/>
              </a:rPr>
              <a:t>ed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interazioni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biologiche</a:t>
            </a:r>
            <a:r>
              <a:rPr lang="en-US" altLang="en-US" sz="2000" dirty="0">
                <a:sym typeface="Wingdings" panose="05000000000000000000" pitchFamily="2" charset="2"/>
              </a:rPr>
              <a:t> (</a:t>
            </a:r>
            <a:r>
              <a:rPr lang="en-US" altLang="en-US" sz="2000" dirty="0" err="1">
                <a:sym typeface="Wingdings" panose="05000000000000000000" pitchFamily="2" charset="2"/>
              </a:rPr>
              <a:t>farmaco</a:t>
            </a:r>
            <a:r>
              <a:rPr lang="en-US" altLang="en-US" sz="2000" dirty="0">
                <a:sym typeface="Wingdings" panose="05000000000000000000" pitchFamily="2" charset="2"/>
              </a:rPr>
              <a:t>/</a:t>
            </a:r>
            <a:r>
              <a:rPr lang="en-US" altLang="en-US" sz="2000" dirty="0" err="1">
                <a:sym typeface="Wingdings" panose="05000000000000000000" pitchFamily="2" charset="2"/>
              </a:rPr>
              <a:t>proteina</a:t>
            </a:r>
            <a:r>
              <a:rPr lang="en-US" altLang="en-US" sz="2000" dirty="0">
                <a:sym typeface="Wingdings" panose="05000000000000000000" pitchFamily="2" charset="2"/>
              </a:rPr>
              <a:t>)</a:t>
            </a:r>
          </a:p>
          <a:p>
            <a:pPr marL="457200" indent="-4572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ym typeface="Wingdings" panose="05000000000000000000" pitchFamily="2" charset="2"/>
              </a:rPr>
              <a:t>Note </a:t>
            </a:r>
            <a:r>
              <a:rPr lang="en-US" altLang="en-US" sz="2000" dirty="0" err="1">
                <a:sym typeface="Wingdings" panose="05000000000000000000" pitchFamily="2" charset="2"/>
              </a:rPr>
              <a:t>altre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geometrie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sym typeface="Wingdings" panose="05000000000000000000" pitchFamily="2" charset="2"/>
              </a:rPr>
              <a:t>intermedie</a:t>
            </a:r>
            <a:r>
              <a:rPr lang="en-US" altLang="en-US" sz="2000" dirty="0">
                <a:sym typeface="Wingdings" panose="05000000000000000000" pitchFamily="2" charset="2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668471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619672" y="116632"/>
            <a:ext cx="624718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/>
              <a:t>Benzene </a:t>
            </a:r>
            <a:r>
              <a:rPr lang="en-US" altLang="en-US" sz="2800" dirty="0" err="1"/>
              <a:t>ed</a:t>
            </a:r>
            <a:r>
              <a:rPr lang="en-US" altLang="en-US" sz="2800" dirty="0"/>
              <a:t> </a:t>
            </a:r>
            <a:r>
              <a:rPr lang="en-US" altLang="en-US" sz="2800" dirty="0" err="1"/>
              <a:t>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composti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aromatici</a:t>
            </a:r>
            <a:r>
              <a:rPr lang="en-US" altLang="en-US" sz="2800" dirty="0"/>
              <a:t> – </a:t>
            </a:r>
            <a:r>
              <a:rPr lang="en-US" altLang="en-US" sz="2800" dirty="0" err="1">
                <a:solidFill>
                  <a:srgbClr val="FF0000"/>
                </a:solidFill>
              </a:rPr>
              <a:t>Interazioni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Symbol" pitchFamily="2" charset="2"/>
              </a:rPr>
              <a:t>p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6F09DAFD-CD57-BC4B-842A-B1810DBD7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484784"/>
            <a:ext cx="8763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 err="1">
                <a:sym typeface="Wingdings" panose="05000000000000000000" pitchFamily="2" charset="2"/>
              </a:rPr>
              <a:t>Interazioni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sym typeface="Wingdings" panose="05000000000000000000" pitchFamily="2" charset="2"/>
              </a:rPr>
              <a:t>catione</a:t>
            </a:r>
            <a:r>
              <a:rPr lang="en-US" alt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 - </a:t>
            </a:r>
            <a:r>
              <a:rPr lang="en-US" altLang="en-US" sz="2000" dirty="0">
                <a:solidFill>
                  <a:srgbClr val="FF0000"/>
                </a:solidFill>
                <a:latin typeface="Symbol" pitchFamily="2" charset="2"/>
                <a:sym typeface="Wingdings" panose="05000000000000000000" pitchFamily="2" charset="2"/>
              </a:rPr>
              <a:t>p</a:t>
            </a:r>
            <a:r>
              <a:rPr lang="en-US" altLang="en-US" sz="2000" dirty="0">
                <a:sym typeface="Wingdings" panose="05000000000000000000" pitchFamily="2" charset="2"/>
              </a:rPr>
              <a:t>: </a:t>
            </a:r>
            <a:r>
              <a:rPr lang="en-US" altLang="en-US" sz="2000" dirty="0" err="1">
                <a:sym typeface="Wingdings" panose="05000000000000000000" pitchFamily="2" charset="2"/>
              </a:rPr>
              <a:t>consiste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nell’attrazione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elettrostatica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tra</a:t>
            </a:r>
            <a:r>
              <a:rPr lang="en-US" altLang="en-US" sz="2000" dirty="0">
                <a:sym typeface="Wingdings" panose="05000000000000000000" pitchFamily="2" charset="2"/>
              </a:rPr>
              <a:t> un </a:t>
            </a:r>
            <a:r>
              <a:rPr lang="en-US" altLang="en-US" sz="2000" dirty="0" err="1">
                <a:sym typeface="Wingdings" panose="05000000000000000000" pitchFamily="2" charset="2"/>
              </a:rPr>
              <a:t>gruppo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carico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positivamente</a:t>
            </a:r>
            <a:r>
              <a:rPr lang="en-US" altLang="en-US" sz="2000" dirty="0">
                <a:sym typeface="Wingdings" panose="05000000000000000000" pitchFamily="2" charset="2"/>
              </a:rPr>
              <a:t> e la </a:t>
            </a:r>
            <a:r>
              <a:rPr lang="en-US" altLang="en-US" sz="2000" dirty="0" err="1">
                <a:sym typeface="Wingdings" panose="05000000000000000000" pitchFamily="2" charset="2"/>
              </a:rPr>
              <a:t>nube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elettronica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it-IT" altLang="en-US" sz="2000" dirty="0" err="1">
                <a:latin typeface="Symbol" pitchFamily="2" charset="2"/>
                <a:sym typeface="Wingdings" panose="05000000000000000000" pitchFamily="2" charset="2"/>
              </a:rPr>
              <a:t>p</a:t>
            </a:r>
            <a:r>
              <a:rPr lang="el-GR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>
                <a:sym typeface="Wingdings" panose="05000000000000000000" pitchFamily="2" charset="2"/>
              </a:rPr>
              <a:t>di un </a:t>
            </a:r>
            <a:r>
              <a:rPr lang="en-US" altLang="en-US" sz="2000" dirty="0" err="1">
                <a:sym typeface="Wingdings" panose="05000000000000000000" pitchFamily="2" charset="2"/>
              </a:rPr>
              <a:t>anello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aromatico</a:t>
            </a:r>
            <a:r>
              <a:rPr lang="en-US" altLang="en-US" sz="2000" dirty="0">
                <a:sym typeface="Wingdings" panose="05000000000000000000" pitchFamily="2" charset="2"/>
              </a:rPr>
              <a:t>  </a:t>
            </a:r>
            <a:r>
              <a:rPr lang="en-US" altLang="en-US" sz="2000" dirty="0" err="1">
                <a:solidFill>
                  <a:srgbClr val="FF0000"/>
                </a:solidFill>
                <a:sym typeface="Wingdings" panose="05000000000000000000" pitchFamily="2" charset="2"/>
              </a:rPr>
              <a:t>direzionale</a:t>
            </a:r>
            <a:r>
              <a:rPr lang="en-US" altLang="en-US" sz="2000" dirty="0">
                <a:sym typeface="Wingdings" panose="05000000000000000000" pitchFamily="2" charset="2"/>
              </a:rPr>
              <a:t>!</a:t>
            </a:r>
          </a:p>
        </p:txBody>
      </p:sp>
      <p:sp>
        <p:nvSpPr>
          <p:cNvPr id="19" name="Text Box 4">
            <a:extLst>
              <a:ext uri="{FF2B5EF4-FFF2-40B4-BE49-F238E27FC236}">
                <a16:creationId xmlns:a16="http://schemas.microsoft.com/office/drawing/2014/main" id="{3C98A44A-F2AE-EC4D-A0F3-48B9AF453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4455" y="2948295"/>
            <a:ext cx="554345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 err="1">
                <a:sym typeface="Wingdings" panose="05000000000000000000" pitchFamily="2" charset="2"/>
              </a:rPr>
              <a:t>può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essere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quello</a:t>
            </a:r>
            <a:r>
              <a:rPr lang="en-US" altLang="en-US" sz="2000" dirty="0">
                <a:sym typeface="Wingdings" panose="05000000000000000000" pitchFamily="2" charset="2"/>
              </a:rPr>
              <a:t> di un </a:t>
            </a:r>
            <a:r>
              <a:rPr lang="en-US" altLang="en-US" sz="2000" dirty="0" err="1">
                <a:sym typeface="Wingdings" panose="05000000000000000000" pitchFamily="2" charset="2"/>
              </a:rPr>
              <a:t>sistema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aromatico</a:t>
            </a:r>
            <a:r>
              <a:rPr lang="en-US" altLang="en-US" sz="2000" dirty="0">
                <a:sym typeface="Wingdings" panose="05000000000000000000" pitchFamily="2" charset="2"/>
              </a:rPr>
              <a:t>, </a:t>
            </a:r>
            <a:r>
              <a:rPr lang="en-US" altLang="en-US" sz="2000" dirty="0" err="1">
                <a:sym typeface="Wingdings" panose="05000000000000000000" pitchFamily="2" charset="2"/>
              </a:rPr>
              <a:t>dei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doppi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legami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coniugati</a:t>
            </a:r>
            <a:r>
              <a:rPr lang="en-US" altLang="en-US" sz="2000" dirty="0">
                <a:sym typeface="Wingdings" panose="05000000000000000000" pitchFamily="2" charset="2"/>
              </a:rPr>
              <a:t>  o un </a:t>
            </a:r>
            <a:r>
              <a:rPr lang="en-US" altLang="en-US" sz="2000" dirty="0" err="1">
                <a:sym typeface="Wingdings" panose="05000000000000000000" pitchFamily="2" charset="2"/>
              </a:rPr>
              <a:t>semplice</a:t>
            </a:r>
            <a:r>
              <a:rPr lang="en-US" altLang="en-US" sz="2000" dirty="0">
                <a:sym typeface="Wingdings" panose="05000000000000000000" pitchFamily="2" charset="2"/>
              </a:rPr>
              <a:t> doppio </a:t>
            </a:r>
            <a:r>
              <a:rPr lang="en-US" altLang="en-US" sz="2000" dirty="0" err="1">
                <a:sym typeface="Wingdings" panose="05000000000000000000" pitchFamily="2" charset="2"/>
              </a:rPr>
              <a:t>legame</a:t>
            </a:r>
            <a:r>
              <a:rPr lang="en-US" altLang="en-US" sz="2000" dirty="0">
                <a:sym typeface="Wingdings" panose="05000000000000000000" pitchFamily="2" charset="2"/>
              </a:rPr>
              <a:t>.</a:t>
            </a:r>
          </a:p>
          <a:p>
            <a:pPr marL="457200" indent="-4572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 err="1">
                <a:sym typeface="Wingdings" panose="05000000000000000000" pitchFamily="2" charset="2"/>
              </a:rPr>
              <a:t>Interazioni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biologiche</a:t>
            </a:r>
            <a:r>
              <a:rPr lang="en-US" altLang="en-US" sz="2000" dirty="0">
                <a:sym typeface="Wingdings" panose="05000000000000000000" pitchFamily="2" charset="2"/>
              </a:rPr>
              <a:t> per </a:t>
            </a:r>
            <a:r>
              <a:rPr lang="en-US" altLang="en-US" sz="2000" dirty="0" err="1">
                <a:sym typeface="Wingdings" panose="05000000000000000000" pitchFamily="2" charset="2"/>
              </a:rPr>
              <a:t>ottimizzare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complessi</a:t>
            </a:r>
            <a:r>
              <a:rPr lang="en-US" altLang="en-US" sz="2000" dirty="0">
                <a:sym typeface="Wingdings" panose="05000000000000000000" pitchFamily="2" charset="2"/>
              </a:rPr>
              <a:t> (</a:t>
            </a:r>
            <a:r>
              <a:rPr lang="en-US" altLang="en-US" sz="2000" dirty="0" err="1">
                <a:sym typeface="Wingdings" panose="05000000000000000000" pitchFamily="2" charset="2"/>
              </a:rPr>
              <a:t>es</a:t>
            </a:r>
            <a:r>
              <a:rPr lang="en-US" altLang="en-US" sz="2000" dirty="0">
                <a:sym typeface="Wingdings" panose="05000000000000000000" pitchFamily="2" charset="2"/>
              </a:rPr>
              <a:t>. </a:t>
            </a:r>
            <a:r>
              <a:rPr lang="en-US" altLang="en-US" sz="2000" dirty="0" err="1">
                <a:solidFill>
                  <a:srgbClr val="FF0000"/>
                </a:solidFill>
                <a:sym typeface="Wingdings" panose="05000000000000000000" pitchFamily="2" charset="2"/>
              </a:rPr>
              <a:t>molecola</a:t>
            </a:r>
            <a:r>
              <a:rPr lang="en-US" alt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/</a:t>
            </a:r>
            <a:r>
              <a:rPr lang="en-US" altLang="en-US" sz="2000" dirty="0" err="1">
                <a:solidFill>
                  <a:srgbClr val="FF0000"/>
                </a:solidFill>
                <a:sym typeface="Wingdings" panose="05000000000000000000" pitchFamily="2" charset="2"/>
              </a:rPr>
              <a:t>proteina</a:t>
            </a:r>
            <a:r>
              <a:rPr lang="en-US" altLang="en-US" sz="2000" dirty="0">
                <a:sym typeface="Wingdings" panose="05000000000000000000" pitchFamily="2" charset="2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AB2DC0-54A6-5845-8772-A4DBF9091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835172"/>
            <a:ext cx="2489200" cy="3263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1CD8CA-3C62-3A4B-A991-DD74A89BB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4733399"/>
            <a:ext cx="25400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229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07504" y="116632"/>
            <a:ext cx="87604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Interazioni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covalenti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Tabella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Riassuntiva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6BE1667-AE32-6C4A-8B10-333597C74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306488"/>
              </p:ext>
            </p:extLst>
          </p:nvPr>
        </p:nvGraphicFramePr>
        <p:xfrm>
          <a:off x="615571" y="764704"/>
          <a:ext cx="7744266" cy="5303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59622">
                  <a:extLst>
                    <a:ext uri="{9D8B030D-6E8A-4147-A177-3AD203B41FA5}">
                      <a16:colId xmlns:a16="http://schemas.microsoft.com/office/drawing/2014/main" val="2562907650"/>
                    </a:ext>
                  </a:extLst>
                </a:gridCol>
                <a:gridCol w="2404919">
                  <a:extLst>
                    <a:ext uri="{9D8B030D-6E8A-4147-A177-3AD203B41FA5}">
                      <a16:colId xmlns:a16="http://schemas.microsoft.com/office/drawing/2014/main" val="2662782774"/>
                    </a:ext>
                  </a:extLst>
                </a:gridCol>
                <a:gridCol w="2779725">
                  <a:extLst>
                    <a:ext uri="{9D8B030D-6E8A-4147-A177-3AD203B41FA5}">
                      <a16:colId xmlns:a16="http://schemas.microsoft.com/office/drawing/2014/main" val="31842777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Gruppi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Energia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(kJ/mole)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087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VdW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Tutte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molecole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709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Symbol" pitchFamily="2" charset="2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en-US" sz="2000" dirty="0">
                          <a:latin typeface="Symbol" pitchFamily="2" charset="2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Doppi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legami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Sistemi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coniugati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Aromatici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0 - 30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80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Dipolo-dipolo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Legami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polari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 dipole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netto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5 - 50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658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Catione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en-US" sz="2000" dirty="0">
                          <a:latin typeface="Symbol" pitchFamily="2" charset="2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Cationi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Doppi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legami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Sistemi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coniugati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Aromatici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– 80 (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cationi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metallici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863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Interazione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elettrostatica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Cariche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nette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(+/-)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50 - 200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0265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Legame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Direzionale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qualitativo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40 - 120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585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Legame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Covalente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200 - 300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742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2796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733800" y="-76200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/>
              <a:t>Alchini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8600" y="685800"/>
            <a:ext cx="86868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300" dirty="0" err="1"/>
              <a:t>Gli</a:t>
            </a:r>
            <a:r>
              <a:rPr lang="en-US" sz="2300" dirty="0"/>
              <a:t> </a:t>
            </a:r>
            <a:r>
              <a:rPr lang="en-US" sz="2300" dirty="0" err="1"/>
              <a:t>alchini</a:t>
            </a:r>
            <a:r>
              <a:rPr lang="en-US" sz="2300" dirty="0"/>
              <a:t> </a:t>
            </a:r>
            <a:r>
              <a:rPr lang="en-US" sz="2300" dirty="0" err="1"/>
              <a:t>contengono</a:t>
            </a:r>
            <a:r>
              <a:rPr lang="en-US" sz="2300" dirty="0"/>
              <a:t> un </a:t>
            </a:r>
            <a:r>
              <a:rPr lang="en-US" sz="2300" dirty="0" err="1"/>
              <a:t>triplo</a:t>
            </a:r>
            <a:r>
              <a:rPr lang="en-US" sz="2300" dirty="0"/>
              <a:t> </a:t>
            </a:r>
            <a:r>
              <a:rPr lang="en-US" sz="2300" dirty="0" err="1"/>
              <a:t>legame</a:t>
            </a:r>
            <a:r>
              <a:rPr lang="en-US" sz="2300" dirty="0"/>
              <a:t> </a:t>
            </a:r>
            <a:r>
              <a:rPr lang="en-US" sz="2300" dirty="0" err="1"/>
              <a:t>carbonio</a:t>
            </a:r>
            <a:r>
              <a:rPr lang="en-US" sz="2300" dirty="0"/>
              <a:t>—</a:t>
            </a:r>
            <a:r>
              <a:rPr lang="en-US" sz="2300" dirty="0" err="1"/>
              <a:t>carbonio</a:t>
            </a:r>
            <a:r>
              <a:rPr lang="en-US" sz="2300" dirty="0"/>
              <a:t>.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300" dirty="0" err="1">
                <a:solidFill>
                  <a:schemeClr val="accent2"/>
                </a:solidFill>
              </a:rPr>
              <a:t>Gli</a:t>
            </a:r>
            <a:r>
              <a:rPr lang="en-US" sz="2300" dirty="0">
                <a:solidFill>
                  <a:schemeClr val="accent2"/>
                </a:solidFill>
              </a:rPr>
              <a:t> </a:t>
            </a:r>
            <a:r>
              <a:rPr lang="en-US" sz="2300" dirty="0" err="1">
                <a:solidFill>
                  <a:schemeClr val="accent2"/>
                </a:solidFill>
              </a:rPr>
              <a:t>alchini</a:t>
            </a:r>
            <a:r>
              <a:rPr lang="en-US" sz="2300" dirty="0">
                <a:solidFill>
                  <a:schemeClr val="accent2"/>
                </a:solidFill>
              </a:rPr>
              <a:t> </a:t>
            </a:r>
            <a:r>
              <a:rPr lang="en-US" sz="2300" dirty="0" err="1">
                <a:solidFill>
                  <a:schemeClr val="accent2"/>
                </a:solidFill>
              </a:rPr>
              <a:t>terminali</a:t>
            </a:r>
            <a:r>
              <a:rPr lang="en-US" sz="2300" dirty="0"/>
              <a:t> </a:t>
            </a:r>
            <a:r>
              <a:rPr lang="en-US" sz="2300" dirty="0" err="1"/>
              <a:t>hanno</a:t>
            </a:r>
            <a:r>
              <a:rPr lang="en-US" sz="2300" dirty="0"/>
              <a:t> </a:t>
            </a:r>
            <a:r>
              <a:rPr lang="en-US" sz="2300" dirty="0" err="1"/>
              <a:t>il</a:t>
            </a:r>
            <a:r>
              <a:rPr lang="en-US" sz="2300" dirty="0"/>
              <a:t> </a:t>
            </a:r>
            <a:r>
              <a:rPr lang="en-US" sz="2300" dirty="0" err="1"/>
              <a:t>triplo</a:t>
            </a:r>
            <a:r>
              <a:rPr lang="en-US" sz="2300" dirty="0"/>
              <a:t> </a:t>
            </a:r>
            <a:r>
              <a:rPr lang="en-US" sz="2300" dirty="0" err="1"/>
              <a:t>legame</a:t>
            </a:r>
            <a:r>
              <a:rPr lang="en-US" sz="2300" dirty="0"/>
              <a:t> </a:t>
            </a:r>
            <a:r>
              <a:rPr lang="en-US" sz="2300" dirty="0" err="1"/>
              <a:t>all’estremità</a:t>
            </a:r>
            <a:r>
              <a:rPr lang="en-US" sz="2300" dirty="0"/>
              <a:t> </a:t>
            </a:r>
            <a:r>
              <a:rPr lang="en-US" sz="2300" dirty="0" err="1"/>
              <a:t>della</a:t>
            </a:r>
            <a:r>
              <a:rPr lang="en-US" sz="2300" dirty="0"/>
              <a:t> catena </a:t>
            </a:r>
            <a:r>
              <a:rPr lang="en-US" sz="2300" dirty="0" err="1"/>
              <a:t>carboniosa</a:t>
            </a:r>
            <a:endParaRPr lang="en-US" sz="2300" dirty="0"/>
          </a:p>
          <a:p>
            <a:pPr algn="just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300" dirty="0" err="1">
                <a:solidFill>
                  <a:schemeClr val="accent2"/>
                </a:solidFill>
              </a:rPr>
              <a:t>Gli</a:t>
            </a:r>
            <a:r>
              <a:rPr lang="en-US" sz="2300" dirty="0">
                <a:solidFill>
                  <a:schemeClr val="accent2"/>
                </a:solidFill>
              </a:rPr>
              <a:t> </a:t>
            </a:r>
            <a:r>
              <a:rPr lang="en-US" sz="2300" dirty="0" err="1">
                <a:solidFill>
                  <a:schemeClr val="accent2"/>
                </a:solidFill>
              </a:rPr>
              <a:t>alchini</a:t>
            </a:r>
            <a:r>
              <a:rPr lang="en-US" sz="2300" dirty="0">
                <a:solidFill>
                  <a:schemeClr val="accent2"/>
                </a:solidFill>
              </a:rPr>
              <a:t> </a:t>
            </a:r>
            <a:r>
              <a:rPr lang="en-US" sz="2300" dirty="0" err="1">
                <a:solidFill>
                  <a:schemeClr val="accent2"/>
                </a:solidFill>
              </a:rPr>
              <a:t>interni</a:t>
            </a:r>
            <a:r>
              <a:rPr lang="en-US" sz="2300" dirty="0"/>
              <a:t> </a:t>
            </a:r>
            <a:r>
              <a:rPr lang="en-US" sz="2300" dirty="0" err="1"/>
              <a:t>hanno</a:t>
            </a:r>
            <a:r>
              <a:rPr lang="en-US" sz="2300" dirty="0"/>
              <a:t> </a:t>
            </a:r>
            <a:r>
              <a:rPr lang="en-US" dirty="0"/>
              <a:t>un </a:t>
            </a:r>
            <a:r>
              <a:rPr lang="en-US" dirty="0" err="1"/>
              <a:t>atomo</a:t>
            </a:r>
            <a:r>
              <a:rPr lang="en-US" dirty="0"/>
              <a:t> di </a:t>
            </a:r>
            <a:r>
              <a:rPr lang="en-US" dirty="0" err="1"/>
              <a:t>carbonio</a:t>
            </a:r>
            <a:r>
              <a:rPr lang="en-US" dirty="0"/>
              <a:t> legato a </a:t>
            </a:r>
            <a:r>
              <a:rPr lang="en-US" dirty="0" err="1"/>
              <a:t>ciascun</a:t>
            </a:r>
            <a:r>
              <a:rPr lang="en-US" dirty="0"/>
              <a:t> </a:t>
            </a:r>
            <a:r>
              <a:rPr lang="en-US" dirty="0" err="1"/>
              <a:t>atomo</a:t>
            </a:r>
            <a:r>
              <a:rPr lang="en-US" dirty="0"/>
              <a:t> di </a:t>
            </a:r>
            <a:r>
              <a:rPr lang="en-US" sz="2300" dirty="0" err="1"/>
              <a:t>carbonio</a:t>
            </a:r>
            <a:r>
              <a:rPr lang="en-US" sz="2300" dirty="0"/>
              <a:t> del </a:t>
            </a:r>
            <a:r>
              <a:rPr lang="en-US" sz="2300" dirty="0" err="1"/>
              <a:t>triplo</a:t>
            </a:r>
            <a:r>
              <a:rPr lang="en-US" sz="2300" dirty="0"/>
              <a:t> </a:t>
            </a:r>
            <a:r>
              <a:rPr lang="en-US" sz="2300" dirty="0" err="1"/>
              <a:t>legame</a:t>
            </a:r>
            <a:r>
              <a:rPr lang="en-US" sz="2300" dirty="0"/>
              <a:t>.</a:t>
            </a:r>
          </a:p>
          <a:p>
            <a:pPr marL="0" indent="0" algn="just" eaLnBrk="1" hangingPunct="1">
              <a:spcBef>
                <a:spcPct val="20000"/>
              </a:spcBef>
              <a:defRPr/>
            </a:pPr>
            <a:endParaRPr lang="en-US" sz="2300" dirty="0"/>
          </a:p>
          <a:p>
            <a:pPr algn="just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300" dirty="0"/>
              <a:t>Un </a:t>
            </a:r>
            <a:r>
              <a:rPr lang="en-US" sz="2300" dirty="0" err="1"/>
              <a:t>alchino</a:t>
            </a:r>
            <a:r>
              <a:rPr lang="en-US" sz="2300" dirty="0"/>
              <a:t> ha </a:t>
            </a:r>
            <a:r>
              <a:rPr lang="en-US" sz="2300" dirty="0">
                <a:solidFill>
                  <a:schemeClr val="accent2"/>
                </a:solidFill>
              </a:rPr>
              <a:t>formula</a:t>
            </a:r>
            <a:r>
              <a:rPr lang="en-US" sz="2300" dirty="0"/>
              <a:t> </a:t>
            </a:r>
            <a:r>
              <a:rPr lang="en-US" sz="2300" dirty="0" err="1">
                <a:solidFill>
                  <a:schemeClr val="accent2"/>
                </a:solidFill>
              </a:rPr>
              <a:t>molecolare</a:t>
            </a:r>
            <a:r>
              <a:rPr lang="en-US" sz="2300" dirty="0">
                <a:solidFill>
                  <a:schemeClr val="accent2"/>
                </a:solidFill>
              </a:rPr>
              <a:t> </a:t>
            </a:r>
            <a:r>
              <a:rPr lang="en-US" sz="2300" dirty="0" err="1">
                <a:solidFill>
                  <a:schemeClr val="accent2"/>
                </a:solidFill>
              </a:rPr>
              <a:t>generale</a:t>
            </a:r>
            <a:r>
              <a:rPr lang="en-US" sz="2300" dirty="0">
                <a:solidFill>
                  <a:schemeClr val="accent2"/>
                </a:solidFill>
              </a:rPr>
              <a:t> C</a:t>
            </a:r>
            <a:r>
              <a:rPr lang="en-US" sz="2300" baseline="-25000" dirty="0">
                <a:solidFill>
                  <a:schemeClr val="accent2"/>
                </a:solidFill>
              </a:rPr>
              <a:t>n</a:t>
            </a:r>
            <a:r>
              <a:rPr lang="en-US" sz="2300" dirty="0">
                <a:solidFill>
                  <a:schemeClr val="accent2"/>
                </a:solidFill>
              </a:rPr>
              <a:t>H</a:t>
            </a:r>
            <a:r>
              <a:rPr lang="en-US" sz="2300" baseline="-25000" dirty="0">
                <a:solidFill>
                  <a:schemeClr val="accent2"/>
                </a:solidFill>
              </a:rPr>
              <a:t>2n-2</a:t>
            </a:r>
            <a:r>
              <a:rPr lang="en-US" sz="2300" dirty="0"/>
              <a:t>, </a:t>
            </a:r>
            <a:r>
              <a:rPr lang="en-US" sz="2300" dirty="0" err="1"/>
              <a:t>quindi</a:t>
            </a:r>
            <a:r>
              <a:rPr lang="en-US" sz="2300" dirty="0"/>
              <a:t> ha </a:t>
            </a:r>
            <a:r>
              <a:rPr lang="en-US" sz="2300" dirty="0" err="1"/>
              <a:t>quattro</a:t>
            </a:r>
            <a:r>
              <a:rPr lang="en-US" sz="2300" dirty="0"/>
              <a:t> </a:t>
            </a:r>
            <a:r>
              <a:rPr lang="en-US" sz="2300" dirty="0" err="1"/>
              <a:t>idrogeni</a:t>
            </a:r>
            <a:r>
              <a:rPr lang="en-US" sz="2300" dirty="0"/>
              <a:t> in </a:t>
            </a:r>
            <a:r>
              <a:rPr lang="en-US" sz="2300" dirty="0" err="1"/>
              <a:t>meno</a:t>
            </a:r>
            <a:r>
              <a:rPr lang="en-US" sz="2300" dirty="0"/>
              <a:t> del </a:t>
            </a:r>
            <a:r>
              <a:rPr lang="en-US" sz="2300" dirty="0" err="1"/>
              <a:t>numero</a:t>
            </a:r>
            <a:r>
              <a:rPr lang="en-US" sz="2300" dirty="0"/>
              <a:t> </a:t>
            </a:r>
            <a:r>
              <a:rPr lang="en-US" sz="2300" dirty="0" err="1"/>
              <a:t>massimo</a:t>
            </a:r>
            <a:r>
              <a:rPr lang="en-US" sz="2300" dirty="0"/>
              <a:t> </a:t>
            </a:r>
            <a:r>
              <a:rPr lang="en-US" sz="2300" dirty="0" err="1"/>
              <a:t>possibile</a:t>
            </a:r>
            <a:r>
              <a:rPr lang="en-US" sz="2300" dirty="0"/>
              <a:t> in base al </a:t>
            </a:r>
            <a:r>
              <a:rPr lang="en-US" sz="2300" dirty="0" err="1"/>
              <a:t>numero</a:t>
            </a:r>
            <a:r>
              <a:rPr lang="en-US" sz="2300" dirty="0"/>
              <a:t> di </a:t>
            </a:r>
            <a:r>
              <a:rPr lang="en-US" sz="2300" dirty="0" err="1"/>
              <a:t>atomi</a:t>
            </a:r>
            <a:r>
              <a:rPr lang="en-US" sz="2300" dirty="0"/>
              <a:t> di </a:t>
            </a:r>
            <a:r>
              <a:rPr lang="en-US" sz="2300" dirty="0" err="1"/>
              <a:t>carbonio</a:t>
            </a:r>
            <a:r>
              <a:rPr lang="en-US" sz="2300" dirty="0"/>
              <a:t> </a:t>
            </a:r>
            <a:r>
              <a:rPr lang="en-US" sz="2300" dirty="0" err="1"/>
              <a:t>presenti</a:t>
            </a:r>
            <a:r>
              <a:rPr lang="en-US" sz="2300" dirty="0"/>
              <a:t>. </a:t>
            </a:r>
            <a:r>
              <a:rPr lang="en-US" sz="2300" dirty="0">
                <a:solidFill>
                  <a:schemeClr val="accent2"/>
                </a:solidFill>
              </a:rPr>
              <a:t>Un </a:t>
            </a:r>
            <a:r>
              <a:rPr lang="en-US" sz="2300" dirty="0" err="1">
                <a:solidFill>
                  <a:schemeClr val="accent2"/>
                </a:solidFill>
              </a:rPr>
              <a:t>triplo</a:t>
            </a:r>
            <a:r>
              <a:rPr lang="en-US" sz="2300" dirty="0">
                <a:solidFill>
                  <a:schemeClr val="accent2"/>
                </a:solidFill>
              </a:rPr>
              <a:t> </a:t>
            </a:r>
            <a:r>
              <a:rPr lang="en-US" sz="2300" dirty="0" err="1">
                <a:solidFill>
                  <a:schemeClr val="accent2"/>
                </a:solidFill>
              </a:rPr>
              <a:t>legame</a:t>
            </a:r>
            <a:r>
              <a:rPr lang="en-US" sz="2300" dirty="0">
                <a:solidFill>
                  <a:schemeClr val="accent2"/>
                </a:solidFill>
              </a:rPr>
              <a:t> introduce </a:t>
            </a:r>
            <a:r>
              <a:rPr lang="en-US" sz="2300" dirty="0" err="1">
                <a:solidFill>
                  <a:schemeClr val="accent2"/>
                </a:solidFill>
              </a:rPr>
              <a:t>perciò</a:t>
            </a:r>
            <a:r>
              <a:rPr lang="en-US" sz="2300" dirty="0">
                <a:solidFill>
                  <a:schemeClr val="accent2"/>
                </a:solidFill>
              </a:rPr>
              <a:t> due </a:t>
            </a:r>
            <a:r>
              <a:rPr lang="en-US" sz="2300" dirty="0" err="1">
                <a:solidFill>
                  <a:schemeClr val="accent2"/>
                </a:solidFill>
              </a:rPr>
              <a:t>gradi</a:t>
            </a:r>
            <a:r>
              <a:rPr lang="en-US" sz="2300" dirty="0">
                <a:solidFill>
                  <a:schemeClr val="accent2"/>
                </a:solidFill>
              </a:rPr>
              <a:t> di </a:t>
            </a:r>
            <a:r>
              <a:rPr lang="en-US" sz="2300" dirty="0" err="1">
                <a:solidFill>
                  <a:schemeClr val="accent2"/>
                </a:solidFill>
              </a:rPr>
              <a:t>insaturazione</a:t>
            </a:r>
            <a:r>
              <a:rPr lang="en-US" sz="2300" dirty="0"/>
              <a:t>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52400" y="304800"/>
            <a:ext cx="8763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/>
              <a:t>Introduzione—Struttura e Legami</a:t>
            </a:r>
          </a:p>
        </p:txBody>
      </p:sp>
      <p:pic>
        <p:nvPicPr>
          <p:cNvPr id="5" name="Picture 12" descr="000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18125"/>
            <a:ext cx="71628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2152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8600" y="990600"/>
            <a:ext cx="86868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15000"/>
              </a:spcBef>
              <a:buFontTx/>
              <a:buChar char="•"/>
            </a:pPr>
            <a:r>
              <a:rPr lang="en-US" altLang="en-US" sz="2100"/>
              <a:t>Il triplo legame consiste di 2 legami </a:t>
            </a:r>
            <a:r>
              <a:rPr lang="en-US" altLang="en-US" sz="2100">
                <a:sym typeface="Symbol" pitchFamily="18" charset="2"/>
              </a:rPr>
              <a:t> e un legame . </a:t>
            </a:r>
          </a:p>
          <a:p>
            <a:pPr algn="just" eaLnBrk="1" hangingPunct="1">
              <a:spcBef>
                <a:spcPct val="15000"/>
              </a:spcBef>
              <a:buFontTx/>
              <a:buChar char="•"/>
            </a:pPr>
            <a:r>
              <a:rPr lang="en-US" altLang="en-US" sz="2100">
                <a:sym typeface="Symbol" pitchFamily="18" charset="2"/>
              </a:rPr>
              <a:t>Ogni carbonio è ibridato </a:t>
            </a:r>
            <a:r>
              <a:rPr lang="en-US" altLang="en-US" sz="2100" i="1">
                <a:sym typeface="Symbol" pitchFamily="18" charset="2"/>
              </a:rPr>
              <a:t>sp</a:t>
            </a:r>
            <a:r>
              <a:rPr lang="en-US" altLang="en-US" sz="2100">
                <a:sym typeface="Symbol" pitchFamily="18" charset="2"/>
              </a:rPr>
              <a:t>, con geometria lineare e angoli di legame di 180</a:t>
            </a:r>
            <a:r>
              <a:rPr lang="en-US" altLang="en-US" sz="2100" baseline="30000">
                <a:sym typeface="Symbol" pitchFamily="18" charset="2"/>
              </a:rPr>
              <a:t>0</a:t>
            </a:r>
            <a:r>
              <a:rPr lang="en-US" altLang="en-US" sz="2100">
                <a:sym typeface="Symbol" pitchFamily="18" charset="2"/>
              </a:rPr>
              <a:t>.</a:t>
            </a:r>
            <a:endParaRPr lang="en-US" altLang="en-US" sz="210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52400" y="533400"/>
            <a:ext cx="8763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/>
              <a:t>Introduzione—Struttura e Legami</a:t>
            </a:r>
          </a:p>
        </p:txBody>
      </p:sp>
      <p:pic>
        <p:nvPicPr>
          <p:cNvPr id="4" name="Picture 9" descr="0001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828800"/>
            <a:ext cx="3429000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304800" y="31242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3200400"/>
            <a:ext cx="6489700" cy="360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581400" y="76200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dirty="0" err="1"/>
              <a:t>Alchini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52109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581400" y="0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/>
              <a:t>Alcheni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8600" y="990600"/>
            <a:ext cx="86868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/>
              <a:t>Gli alcheni sono anche chiamati </a:t>
            </a:r>
            <a:r>
              <a:rPr lang="en-US" altLang="en-US">
                <a:solidFill>
                  <a:schemeClr val="accent2"/>
                </a:solidFill>
              </a:rPr>
              <a:t>olefine</a:t>
            </a:r>
            <a:r>
              <a:rPr lang="en-US" altLang="en-US"/>
              <a:t>.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/>
              <a:t>Gli alcheni contengono un doppio legame carbonio—carbonio.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>
                <a:solidFill>
                  <a:schemeClr val="accent2"/>
                </a:solidFill>
              </a:rPr>
              <a:t>Gli alcheni terminali</a:t>
            </a:r>
            <a:r>
              <a:rPr lang="en-US" altLang="en-US"/>
              <a:t> hanno il doppio legame all’estremità della catena di atomi di carbonio.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>
                <a:solidFill>
                  <a:schemeClr val="accent2"/>
                </a:solidFill>
              </a:rPr>
              <a:t>Gli alcheni interni </a:t>
            </a:r>
            <a:r>
              <a:rPr lang="en-US" altLang="en-US"/>
              <a:t>hanno almeno un atomo di carbonio legato ad ognuna delle estremità del doppio legame.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>
                <a:solidFill>
                  <a:schemeClr val="accent2"/>
                </a:solidFill>
              </a:rPr>
              <a:t>I cicloalcheni </a:t>
            </a:r>
            <a:r>
              <a:rPr lang="en-US" altLang="en-US"/>
              <a:t>hanno il doppio legame in un ciclo.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52400" y="533400"/>
            <a:ext cx="8763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/>
              <a:t>Introduzione—Struttura e Legami</a:t>
            </a:r>
          </a:p>
        </p:txBody>
      </p:sp>
      <p:pic>
        <p:nvPicPr>
          <p:cNvPr id="5" name="Picture 11" descr="000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808538"/>
            <a:ext cx="68580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833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581400" y="76200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/>
              <a:t>Alchini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52400" y="831850"/>
            <a:ext cx="8686800" cy="2827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15000"/>
              </a:spcBef>
              <a:buFontTx/>
              <a:buChar char="•"/>
            </a:pPr>
            <a:r>
              <a:rPr lang="en-US" altLang="en-US" sz="2100" dirty="0" err="1"/>
              <a:t>Nel</a:t>
            </a:r>
            <a:r>
              <a:rPr lang="en-US" altLang="en-US" sz="2100" dirty="0"/>
              <a:t> </a:t>
            </a:r>
            <a:r>
              <a:rPr lang="en-US" altLang="en-US" sz="2100" dirty="0" err="1"/>
              <a:t>sistema</a:t>
            </a:r>
            <a:r>
              <a:rPr lang="en-US" altLang="en-US" sz="2100" dirty="0"/>
              <a:t> IUPAC, </a:t>
            </a:r>
            <a:r>
              <a:rPr lang="en-US" altLang="en-US" sz="2100" dirty="0" err="1"/>
              <a:t>si</a:t>
            </a:r>
            <a:r>
              <a:rPr lang="en-US" altLang="en-US" sz="2100" dirty="0"/>
              <a:t> cambia </a:t>
            </a:r>
            <a:r>
              <a:rPr lang="en-US" altLang="en-US" sz="2100" dirty="0" err="1"/>
              <a:t>il</a:t>
            </a:r>
            <a:r>
              <a:rPr lang="en-US" altLang="en-US" sz="2100" dirty="0"/>
              <a:t> </a:t>
            </a:r>
            <a:r>
              <a:rPr lang="en-US" altLang="en-US" sz="2100" dirty="0" err="1"/>
              <a:t>suffisso</a:t>
            </a:r>
            <a:r>
              <a:rPr lang="en-US" altLang="en-US" sz="2100" dirty="0"/>
              <a:t> –</a:t>
            </a:r>
            <a:r>
              <a:rPr lang="en-US" altLang="en-US" sz="2100" dirty="0" err="1"/>
              <a:t>ano</a:t>
            </a:r>
            <a:r>
              <a:rPr lang="en-US" altLang="en-US" sz="2100" dirty="0"/>
              <a:t> </a:t>
            </a:r>
            <a:r>
              <a:rPr lang="en-US" altLang="en-US" sz="2100" dirty="0" err="1"/>
              <a:t>dell’alcano</a:t>
            </a:r>
            <a:r>
              <a:rPr lang="en-US" altLang="en-US" sz="2100" dirty="0"/>
              <a:t> </a:t>
            </a:r>
            <a:r>
              <a:rPr lang="en-US" altLang="en-US" sz="2100" dirty="0" err="1"/>
              <a:t>corrispondente</a:t>
            </a:r>
            <a:r>
              <a:rPr lang="en-US" altLang="en-US" sz="2100" dirty="0"/>
              <a:t> con </a:t>
            </a:r>
            <a:r>
              <a:rPr lang="en-US" altLang="en-US" sz="2100" dirty="0" err="1"/>
              <a:t>il</a:t>
            </a:r>
            <a:r>
              <a:rPr lang="en-US" altLang="en-US" sz="2100" dirty="0"/>
              <a:t> </a:t>
            </a:r>
            <a:r>
              <a:rPr lang="en-US" altLang="en-US" sz="2100" dirty="0" err="1"/>
              <a:t>suffisso</a:t>
            </a:r>
            <a:r>
              <a:rPr lang="en-US" altLang="en-US" sz="2100" dirty="0"/>
              <a:t> –</a:t>
            </a:r>
            <a:r>
              <a:rPr lang="en-US" altLang="en-US" sz="2100" dirty="0" err="1"/>
              <a:t>ino</a:t>
            </a:r>
            <a:r>
              <a:rPr lang="en-US" altLang="en-US" sz="2100" dirty="0"/>
              <a:t>.</a:t>
            </a:r>
          </a:p>
          <a:p>
            <a:pPr algn="just" eaLnBrk="1" hangingPunct="1">
              <a:spcBef>
                <a:spcPct val="15000"/>
              </a:spcBef>
              <a:buFontTx/>
              <a:buChar char="•"/>
            </a:pPr>
            <a:r>
              <a:rPr lang="en-US" altLang="en-US" sz="2100" dirty="0"/>
              <a:t>Si </a:t>
            </a:r>
            <a:r>
              <a:rPr lang="en-US" altLang="en-US" sz="2100" dirty="0" err="1"/>
              <a:t>sceglie</a:t>
            </a:r>
            <a:r>
              <a:rPr lang="en-US" altLang="en-US" sz="2100" dirty="0"/>
              <a:t> la catena </a:t>
            </a:r>
            <a:r>
              <a:rPr lang="en-US" altLang="en-US" sz="2100" dirty="0" err="1"/>
              <a:t>carboniosa</a:t>
            </a:r>
            <a:r>
              <a:rPr lang="en-US" altLang="en-US" sz="2100" dirty="0"/>
              <a:t> </a:t>
            </a:r>
            <a:r>
              <a:rPr lang="en-US" altLang="en-US" sz="2100" dirty="0" err="1"/>
              <a:t>più</a:t>
            </a:r>
            <a:r>
              <a:rPr lang="en-US" altLang="en-US" sz="2100" dirty="0"/>
              <a:t> </a:t>
            </a:r>
            <a:r>
              <a:rPr lang="en-US" altLang="en-US" sz="2100" dirty="0" err="1"/>
              <a:t>lunga</a:t>
            </a:r>
            <a:r>
              <a:rPr lang="en-US" altLang="en-US" sz="2100" dirty="0"/>
              <a:t> </a:t>
            </a:r>
            <a:r>
              <a:rPr lang="en-US" altLang="en-US" sz="2100" dirty="0" err="1"/>
              <a:t>che</a:t>
            </a:r>
            <a:r>
              <a:rPr lang="en-US" altLang="en-US" sz="2100" dirty="0"/>
              <a:t> </a:t>
            </a:r>
            <a:r>
              <a:rPr lang="en-US" altLang="en-US" sz="2100" dirty="0" err="1"/>
              <a:t>contiene</a:t>
            </a:r>
            <a:r>
              <a:rPr lang="en-US" altLang="en-US" sz="2100" dirty="0"/>
              <a:t> </a:t>
            </a:r>
            <a:r>
              <a:rPr lang="en-US" altLang="en-US" sz="2100" dirty="0" err="1"/>
              <a:t>entrambi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gli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atomi</a:t>
            </a:r>
            <a:r>
              <a:rPr lang="en-US" altLang="en-US" sz="2100" dirty="0"/>
              <a:t> del </a:t>
            </a:r>
            <a:r>
              <a:rPr lang="en-US" altLang="en-US" sz="2100" dirty="0" err="1"/>
              <a:t>triplo</a:t>
            </a:r>
            <a:r>
              <a:rPr lang="en-US" altLang="en-US" sz="2100" dirty="0"/>
              <a:t> </a:t>
            </a:r>
            <a:r>
              <a:rPr lang="en-US" altLang="en-US" sz="2100" dirty="0" err="1"/>
              <a:t>legame</a:t>
            </a:r>
            <a:r>
              <a:rPr lang="en-US" altLang="en-US" sz="2100" dirty="0"/>
              <a:t> e </a:t>
            </a:r>
            <a:r>
              <a:rPr lang="en-US" altLang="en-US" sz="2100" dirty="0" err="1"/>
              <a:t>si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numera</a:t>
            </a:r>
            <a:r>
              <a:rPr lang="en-US" altLang="en-US" sz="2100" dirty="0"/>
              <a:t> la catena in </a:t>
            </a:r>
            <a:r>
              <a:rPr lang="en-US" altLang="en-US" sz="2100" dirty="0" err="1"/>
              <a:t>modo</a:t>
            </a:r>
            <a:r>
              <a:rPr lang="en-US" altLang="en-US" sz="2100" dirty="0"/>
              <a:t> da </a:t>
            </a:r>
            <a:r>
              <a:rPr lang="en-US" altLang="en-US" sz="2100" dirty="0" err="1"/>
              <a:t>assegnare</a:t>
            </a:r>
            <a:r>
              <a:rPr lang="en-US" altLang="en-US" sz="2100" dirty="0"/>
              <a:t> al </a:t>
            </a:r>
            <a:r>
              <a:rPr lang="en-US" altLang="en-US" sz="2100" dirty="0" err="1"/>
              <a:t>triplo</a:t>
            </a:r>
            <a:r>
              <a:rPr lang="en-US" altLang="en-US" sz="2100" dirty="0"/>
              <a:t> </a:t>
            </a:r>
            <a:r>
              <a:rPr lang="en-US" altLang="en-US" sz="2100" dirty="0" err="1"/>
              <a:t>legame</a:t>
            </a:r>
            <a:r>
              <a:rPr lang="en-US" altLang="en-US" sz="2100" dirty="0"/>
              <a:t> </a:t>
            </a:r>
            <a:r>
              <a:rPr lang="en-US" altLang="en-US" sz="2100" dirty="0" err="1"/>
              <a:t>il</a:t>
            </a:r>
            <a:r>
              <a:rPr lang="en-US" altLang="en-US" sz="2100" dirty="0"/>
              <a:t> </a:t>
            </a:r>
            <a:r>
              <a:rPr lang="en-US" altLang="en-US" sz="2100" dirty="0" err="1"/>
              <a:t>numero</a:t>
            </a:r>
            <a:r>
              <a:rPr lang="en-US" altLang="en-US" sz="2100" dirty="0"/>
              <a:t> </a:t>
            </a:r>
            <a:r>
              <a:rPr lang="en-US" altLang="en-US" sz="2100" dirty="0" err="1"/>
              <a:t>più</a:t>
            </a:r>
            <a:r>
              <a:rPr lang="en-US" altLang="en-US" sz="2100" dirty="0"/>
              <a:t> basso.</a:t>
            </a:r>
          </a:p>
          <a:p>
            <a:pPr algn="just" eaLnBrk="1" hangingPunct="1">
              <a:spcBef>
                <a:spcPct val="15000"/>
              </a:spcBef>
              <a:buFontTx/>
              <a:buChar char="•"/>
            </a:pPr>
            <a:r>
              <a:rPr lang="en-US" altLang="en-US" sz="2100" dirty="0" err="1"/>
              <a:t>L’alchino</a:t>
            </a:r>
            <a:r>
              <a:rPr lang="en-US" altLang="en-US" sz="2100" dirty="0"/>
              <a:t> </a:t>
            </a:r>
            <a:r>
              <a:rPr lang="en-US" altLang="en-US" sz="2100" dirty="0" err="1"/>
              <a:t>più</a:t>
            </a:r>
            <a:r>
              <a:rPr lang="en-US" altLang="en-US" sz="2100" dirty="0"/>
              <a:t> </a:t>
            </a:r>
            <a:r>
              <a:rPr lang="en-US" altLang="en-US" sz="2100" dirty="0" err="1"/>
              <a:t>semplice</a:t>
            </a:r>
            <a:r>
              <a:rPr lang="en-US" altLang="en-US" sz="2100" dirty="0"/>
              <a:t>, H-C</a:t>
            </a:r>
            <a:r>
              <a:rPr lang="en-US" altLang="en-US" dirty="0">
                <a:sym typeface="Symbol" pitchFamily="18" charset="2"/>
              </a:rPr>
              <a:t></a:t>
            </a:r>
            <a:r>
              <a:rPr lang="en-US" altLang="en-US" sz="2100" dirty="0">
                <a:sym typeface="Symbol" pitchFamily="18" charset="2"/>
              </a:rPr>
              <a:t>C-H, </a:t>
            </a:r>
            <a:r>
              <a:rPr lang="en-US" altLang="en-US" sz="2100" dirty="0" err="1">
                <a:sym typeface="Symbol" pitchFamily="18" charset="2"/>
              </a:rPr>
              <a:t>che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nel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sistema</a:t>
            </a:r>
            <a:r>
              <a:rPr lang="en-US" altLang="en-US" sz="2100" dirty="0">
                <a:sym typeface="Symbol" pitchFamily="18" charset="2"/>
              </a:rPr>
              <a:t> IUPAC </a:t>
            </a:r>
            <a:r>
              <a:rPr lang="en-US" altLang="en-US" sz="2100" dirty="0" err="1">
                <a:sym typeface="Symbol" pitchFamily="18" charset="2"/>
              </a:rPr>
              <a:t>prende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il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nome</a:t>
            </a:r>
            <a:r>
              <a:rPr lang="en-US" altLang="en-US" sz="2100" dirty="0">
                <a:sym typeface="Symbol" pitchFamily="18" charset="2"/>
              </a:rPr>
              <a:t> di </a:t>
            </a:r>
            <a:r>
              <a:rPr lang="en-US" altLang="en-US" sz="2100" dirty="0" err="1">
                <a:solidFill>
                  <a:schemeClr val="accent2"/>
                </a:solidFill>
                <a:sym typeface="Symbol" pitchFamily="18" charset="2"/>
              </a:rPr>
              <a:t>etino</a:t>
            </a:r>
            <a:r>
              <a:rPr lang="en-US" altLang="en-US" sz="2100" dirty="0">
                <a:sym typeface="Symbol" pitchFamily="18" charset="2"/>
              </a:rPr>
              <a:t>, è </a:t>
            </a:r>
            <a:r>
              <a:rPr lang="en-US" altLang="en-US" sz="2100" dirty="0" err="1">
                <a:sym typeface="Symbol" pitchFamily="18" charset="2"/>
              </a:rPr>
              <a:t>spesso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chiamato</a:t>
            </a:r>
            <a:r>
              <a:rPr lang="en-US" altLang="en-US" sz="2100" dirty="0">
                <a:sym typeface="Symbol" pitchFamily="18" charset="2"/>
              </a:rPr>
              <a:t> con </a:t>
            </a:r>
            <a:r>
              <a:rPr lang="en-US" altLang="en-US" sz="2100" dirty="0" err="1">
                <a:sym typeface="Symbol" pitchFamily="18" charset="2"/>
              </a:rPr>
              <a:t>il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suo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nome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comune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olidFill>
                  <a:schemeClr val="accent2"/>
                </a:solidFill>
                <a:sym typeface="Symbol" pitchFamily="18" charset="2"/>
              </a:rPr>
              <a:t>acetilene</a:t>
            </a:r>
            <a:r>
              <a:rPr lang="en-US" altLang="en-US" sz="2100" dirty="0">
                <a:sym typeface="Symbol" pitchFamily="18" charset="2"/>
              </a:rPr>
              <a:t>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2400" y="381000"/>
            <a:ext cx="8763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u="sng" dirty="0" err="1"/>
              <a:t>Nomenclatura</a:t>
            </a:r>
            <a:endParaRPr lang="en-US" altLang="en-US" sz="2600" u="sng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52400" y="3659547"/>
            <a:ext cx="8763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u="sng" dirty="0" err="1"/>
              <a:t>Proprietà</a:t>
            </a:r>
            <a:r>
              <a:rPr lang="en-US" altLang="en-US" sz="2600" u="sng" dirty="0"/>
              <a:t> </a:t>
            </a:r>
            <a:r>
              <a:rPr lang="en-US" altLang="en-US" sz="2600" u="sng" dirty="0" err="1"/>
              <a:t>Fisiche</a:t>
            </a:r>
            <a:endParaRPr lang="en-US" altLang="en-US" sz="2600" u="sng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45604" y="4437112"/>
            <a:ext cx="8686800" cy="241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15000"/>
              </a:spcBef>
              <a:buFontTx/>
              <a:buChar char="•"/>
            </a:pPr>
            <a:r>
              <a:rPr lang="en-US" altLang="en-US" dirty="0" err="1"/>
              <a:t>Assomigliano</a:t>
            </a:r>
            <a:r>
              <a:rPr lang="en-US" altLang="en-US" dirty="0"/>
              <a:t> a </a:t>
            </a:r>
            <a:r>
              <a:rPr lang="en-US" altLang="en-US" dirty="0" err="1"/>
              <a:t>quelle</a:t>
            </a:r>
            <a:r>
              <a:rPr lang="en-US" altLang="en-US" dirty="0"/>
              <a:t> </a:t>
            </a:r>
            <a:r>
              <a:rPr lang="en-US" altLang="en-US" dirty="0" err="1"/>
              <a:t>degli</a:t>
            </a:r>
            <a:r>
              <a:rPr lang="en-US" altLang="en-US" dirty="0"/>
              <a:t> </a:t>
            </a:r>
            <a:r>
              <a:rPr lang="en-US" altLang="en-US" dirty="0" err="1"/>
              <a:t>idrocarburi</a:t>
            </a:r>
            <a:r>
              <a:rPr lang="en-US" altLang="en-US" dirty="0"/>
              <a:t> con </a:t>
            </a:r>
            <a:r>
              <a:rPr lang="en-US" altLang="en-US" dirty="0" err="1"/>
              <a:t>struttura</a:t>
            </a:r>
            <a:r>
              <a:rPr lang="en-US" altLang="en-US" dirty="0"/>
              <a:t> e peso </a:t>
            </a:r>
            <a:r>
              <a:rPr lang="en-US" altLang="en-US" dirty="0" err="1"/>
              <a:t>meolecolare</a:t>
            </a:r>
            <a:r>
              <a:rPr lang="en-US" altLang="en-US" dirty="0"/>
              <a:t> </a:t>
            </a:r>
            <a:r>
              <a:rPr lang="en-US" altLang="en-US" dirty="0" err="1"/>
              <a:t>simili</a:t>
            </a:r>
            <a:r>
              <a:rPr lang="en-US" altLang="en-US" dirty="0"/>
              <a:t>.</a:t>
            </a:r>
          </a:p>
          <a:p>
            <a:pPr algn="just" eaLnBrk="1" hangingPunct="1">
              <a:spcBef>
                <a:spcPct val="15000"/>
              </a:spcBef>
              <a:buFontTx/>
              <a:buChar char="•"/>
            </a:pPr>
            <a:r>
              <a:rPr lang="en-US" altLang="en-US" dirty="0" err="1"/>
              <a:t>Punti</a:t>
            </a:r>
            <a:r>
              <a:rPr lang="en-US" altLang="en-US" dirty="0"/>
              <a:t> di </a:t>
            </a:r>
            <a:r>
              <a:rPr lang="en-US" altLang="en-US" dirty="0" err="1"/>
              <a:t>fusione</a:t>
            </a:r>
            <a:r>
              <a:rPr lang="en-US" altLang="en-US" dirty="0"/>
              <a:t> e di </a:t>
            </a:r>
            <a:r>
              <a:rPr lang="en-US" altLang="en-US" dirty="0" err="1"/>
              <a:t>ebollizione</a:t>
            </a:r>
            <a:r>
              <a:rPr lang="en-US" altLang="en-US" dirty="0"/>
              <a:t> </a:t>
            </a:r>
            <a:r>
              <a:rPr lang="en-US" altLang="en-US" dirty="0" err="1"/>
              <a:t>bassi</a:t>
            </a:r>
            <a:r>
              <a:rPr lang="en-US" altLang="en-US" dirty="0"/>
              <a:t> </a:t>
            </a:r>
            <a:r>
              <a:rPr lang="en-US" altLang="en-US" dirty="0" err="1"/>
              <a:t>ed</a:t>
            </a:r>
            <a:r>
              <a:rPr lang="en-US" altLang="en-US" dirty="0"/>
              <a:t> </a:t>
            </a:r>
            <a:r>
              <a:rPr lang="en-US" altLang="en-US" dirty="0" err="1"/>
              <a:t>aumentano</a:t>
            </a:r>
            <a:r>
              <a:rPr lang="en-US" altLang="en-US" dirty="0"/>
              <a:t> </a:t>
            </a:r>
            <a:r>
              <a:rPr lang="en-US" altLang="en-US" dirty="0" err="1"/>
              <a:t>all’aumentare</a:t>
            </a:r>
            <a:r>
              <a:rPr lang="en-US" altLang="en-US" dirty="0"/>
              <a:t> del </a:t>
            </a:r>
            <a:r>
              <a:rPr lang="en-US" altLang="en-US" dirty="0" err="1"/>
              <a:t>numero</a:t>
            </a:r>
            <a:r>
              <a:rPr lang="en-US" altLang="en-US" dirty="0"/>
              <a:t> di </a:t>
            </a:r>
            <a:r>
              <a:rPr lang="en-US" altLang="en-US" dirty="0" err="1"/>
              <a:t>atomi</a:t>
            </a:r>
            <a:r>
              <a:rPr lang="en-US" altLang="en-US" dirty="0"/>
              <a:t> di  </a:t>
            </a:r>
            <a:r>
              <a:rPr lang="en-US" altLang="en-US" dirty="0" err="1"/>
              <a:t>carbonio</a:t>
            </a:r>
            <a:r>
              <a:rPr lang="en-US" altLang="en-US" dirty="0"/>
              <a:t>.</a:t>
            </a:r>
          </a:p>
          <a:p>
            <a:pPr algn="just" eaLnBrk="1" hangingPunct="1">
              <a:spcBef>
                <a:spcPct val="15000"/>
              </a:spcBef>
              <a:buFontTx/>
              <a:buChar char="•"/>
            </a:pPr>
            <a:r>
              <a:rPr lang="en-US" altLang="en-US" dirty="0" err="1"/>
              <a:t>Gli</a:t>
            </a:r>
            <a:r>
              <a:rPr lang="en-US" altLang="en-US" dirty="0"/>
              <a:t> </a:t>
            </a:r>
            <a:r>
              <a:rPr lang="en-US" altLang="en-US" dirty="0" err="1"/>
              <a:t>alchini</a:t>
            </a:r>
            <a:r>
              <a:rPr lang="en-US" altLang="en-US" dirty="0"/>
              <a:t> </a:t>
            </a:r>
            <a:r>
              <a:rPr lang="en-US" altLang="en-US" dirty="0" err="1"/>
              <a:t>sono</a:t>
            </a:r>
            <a:r>
              <a:rPr lang="en-US" altLang="en-US" dirty="0"/>
              <a:t> </a:t>
            </a:r>
            <a:r>
              <a:rPr lang="en-US" altLang="en-US" dirty="0" err="1"/>
              <a:t>solubili</a:t>
            </a:r>
            <a:r>
              <a:rPr lang="en-US" altLang="en-US" dirty="0"/>
              <a:t> </a:t>
            </a:r>
            <a:r>
              <a:rPr lang="en-US" altLang="en-US" dirty="0" err="1"/>
              <a:t>nei</a:t>
            </a:r>
            <a:r>
              <a:rPr lang="en-US" altLang="en-US" dirty="0"/>
              <a:t> </a:t>
            </a:r>
            <a:r>
              <a:rPr lang="en-US" altLang="en-US" dirty="0" err="1"/>
              <a:t>solventi</a:t>
            </a:r>
            <a:r>
              <a:rPr lang="en-US" altLang="en-US" dirty="0"/>
              <a:t> </a:t>
            </a:r>
            <a:r>
              <a:rPr lang="en-US" altLang="en-US" dirty="0" err="1"/>
              <a:t>organici</a:t>
            </a:r>
            <a:r>
              <a:rPr lang="en-US" altLang="en-US" dirty="0"/>
              <a:t> e </a:t>
            </a:r>
            <a:r>
              <a:rPr lang="en-US" altLang="en-US" dirty="0" err="1"/>
              <a:t>insolubili</a:t>
            </a:r>
            <a:r>
              <a:rPr lang="en-US" altLang="en-US" dirty="0"/>
              <a:t> in </a:t>
            </a:r>
            <a:r>
              <a:rPr lang="en-US" altLang="en-US" dirty="0" err="1"/>
              <a:t>acqua</a:t>
            </a:r>
            <a:r>
              <a:rPr lang="en-US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6100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581400" y="166688"/>
            <a:ext cx="1676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/>
              <a:t>Alcheni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52400" y="882650"/>
            <a:ext cx="87630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600" dirty="0" err="1"/>
              <a:t>Addizione</a:t>
            </a:r>
            <a:r>
              <a:rPr lang="en-US" altLang="en-US" sz="2600" dirty="0"/>
              <a:t>: R-C</a:t>
            </a:r>
            <a:r>
              <a:rPr lang="el-GR" altLang="en-US" sz="2600" dirty="0"/>
              <a:t>Ξ</a:t>
            </a:r>
            <a:r>
              <a:rPr lang="en-US" altLang="en-US" sz="2600" dirty="0"/>
              <a:t>C-R </a:t>
            </a:r>
            <a:r>
              <a:rPr lang="en-US" altLang="en-US" sz="2600" dirty="0">
                <a:sym typeface="Wingdings" panose="05000000000000000000" pitchFamily="2" charset="2"/>
              </a:rPr>
              <a:t> R-C</a:t>
            </a:r>
            <a:r>
              <a:rPr lang="en-US" alt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X</a:t>
            </a:r>
            <a:r>
              <a:rPr lang="en-US" altLang="en-US" sz="2600" dirty="0">
                <a:sym typeface="Wingdings" panose="05000000000000000000" pitchFamily="2" charset="2"/>
              </a:rPr>
              <a:t>=C</a:t>
            </a:r>
            <a:r>
              <a:rPr lang="en-US" alt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Y</a:t>
            </a:r>
            <a:r>
              <a:rPr lang="en-US" altLang="en-US" sz="2600" dirty="0">
                <a:sym typeface="Wingdings" panose="05000000000000000000" pitchFamily="2" charset="2"/>
              </a:rPr>
              <a:t>-R</a:t>
            </a:r>
          </a:p>
          <a:p>
            <a:pPr marL="457200" indent="-4572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it-IT" altLang="en-US" sz="2600" dirty="0" err="1">
                <a:sym typeface="Wingdings" panose="05000000000000000000" pitchFamily="2" charset="2"/>
              </a:rPr>
              <a:t>Idroalogenazione</a:t>
            </a:r>
            <a:r>
              <a:rPr lang="it-IT" altLang="en-US" sz="2600" dirty="0">
                <a:sym typeface="Wingdings" panose="05000000000000000000" pitchFamily="2" charset="2"/>
              </a:rPr>
              <a:t>: </a:t>
            </a:r>
            <a:r>
              <a:rPr lang="en-US" altLang="en-US" sz="2600" dirty="0"/>
              <a:t>R-C</a:t>
            </a:r>
            <a:r>
              <a:rPr lang="el-GR" altLang="en-US" sz="2600" dirty="0"/>
              <a:t>Ξ</a:t>
            </a:r>
            <a:r>
              <a:rPr lang="en-US" altLang="en-US" sz="2600" dirty="0"/>
              <a:t>C-R</a:t>
            </a:r>
            <a:r>
              <a:rPr lang="it-IT" altLang="en-US" sz="2600" dirty="0">
                <a:sym typeface="Wingdings" panose="05000000000000000000" pitchFamily="2" charset="2"/>
              </a:rPr>
              <a:t>  R-C</a:t>
            </a:r>
            <a:r>
              <a:rPr lang="it-IT" alt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H</a:t>
            </a:r>
            <a:r>
              <a:rPr lang="it-IT" altLang="en-US" sz="2600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it-IT" altLang="en-US" sz="2600" dirty="0">
                <a:sym typeface="Wingdings" panose="05000000000000000000" pitchFamily="2" charset="2"/>
              </a:rPr>
              <a:t>-C</a:t>
            </a:r>
            <a:r>
              <a:rPr lang="it-IT" alt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X</a:t>
            </a:r>
            <a:r>
              <a:rPr lang="it-IT" altLang="en-US" sz="2600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it-IT" altLang="en-US" sz="2600" dirty="0">
                <a:sym typeface="Wingdings" panose="05000000000000000000" pitchFamily="2" charset="2"/>
              </a:rPr>
              <a:t>-R</a:t>
            </a:r>
          </a:p>
          <a:p>
            <a:pPr marL="457200" indent="-4572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it-IT" altLang="en-US" sz="2600" dirty="0">
                <a:sym typeface="Wingdings" panose="05000000000000000000" pitchFamily="2" charset="2"/>
              </a:rPr>
              <a:t>Idratazione: </a:t>
            </a:r>
            <a:r>
              <a:rPr lang="en-US" altLang="en-US" sz="2600" dirty="0"/>
              <a:t>R-C</a:t>
            </a:r>
            <a:r>
              <a:rPr lang="el-GR" altLang="en-US" sz="2600" dirty="0"/>
              <a:t>Ξ</a:t>
            </a:r>
            <a:r>
              <a:rPr lang="en-US" altLang="en-US" sz="2600" dirty="0"/>
              <a:t>C-R </a:t>
            </a:r>
            <a:r>
              <a:rPr lang="en-US" altLang="en-US" sz="2600" dirty="0">
                <a:sym typeface="Wingdings" panose="05000000000000000000" pitchFamily="2" charset="2"/>
              </a:rPr>
              <a:t> R-C</a:t>
            </a:r>
            <a:r>
              <a:rPr lang="en-US" alt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H</a:t>
            </a:r>
            <a:r>
              <a:rPr lang="en-US" altLang="en-US" sz="2600" dirty="0">
                <a:sym typeface="Wingdings" panose="05000000000000000000" pitchFamily="2" charset="2"/>
              </a:rPr>
              <a:t>=C</a:t>
            </a:r>
            <a:r>
              <a:rPr lang="en-US" alt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OH</a:t>
            </a:r>
            <a:r>
              <a:rPr lang="en-US" altLang="en-US" sz="2600" dirty="0">
                <a:sym typeface="Wingdings" panose="05000000000000000000" pitchFamily="2" charset="2"/>
              </a:rPr>
              <a:t>-R (</a:t>
            </a:r>
            <a:r>
              <a:rPr lang="en-US" altLang="en-US" sz="2600" dirty="0" err="1">
                <a:sym typeface="Wingdings" panose="05000000000000000000" pitchFamily="2" charset="2"/>
              </a:rPr>
              <a:t>idroalchene</a:t>
            </a:r>
            <a:r>
              <a:rPr lang="en-US" altLang="en-US" sz="2600" dirty="0">
                <a:sym typeface="Wingdings" panose="05000000000000000000" pitchFamily="2" charset="2"/>
              </a:rPr>
              <a:t>) + R-C</a:t>
            </a:r>
            <a:r>
              <a:rPr lang="en-US" alt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H</a:t>
            </a:r>
            <a:r>
              <a:rPr lang="en-US" altLang="en-US" sz="2600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altLang="en-US" sz="2600" dirty="0">
                <a:sym typeface="Wingdings" panose="05000000000000000000" pitchFamily="2" charset="2"/>
              </a:rPr>
              <a:t>-C</a:t>
            </a:r>
            <a:r>
              <a:rPr lang="en-US" alt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O</a:t>
            </a:r>
            <a:r>
              <a:rPr lang="en-US" altLang="en-US" sz="2600" dirty="0">
                <a:sym typeface="Wingdings" panose="05000000000000000000" pitchFamily="2" charset="2"/>
              </a:rPr>
              <a:t>-R (</a:t>
            </a:r>
            <a:r>
              <a:rPr lang="en-US" altLang="en-US" sz="2600" dirty="0" err="1">
                <a:sym typeface="Wingdings" panose="05000000000000000000" pitchFamily="2" charset="2"/>
              </a:rPr>
              <a:t>chetone</a:t>
            </a:r>
            <a:r>
              <a:rPr lang="en-US" altLang="en-US" sz="2600" dirty="0">
                <a:sym typeface="Wingdings" panose="05000000000000000000" pitchFamily="2" charset="2"/>
              </a:rPr>
              <a:t>)</a:t>
            </a:r>
            <a:endParaRPr lang="it-IT" altLang="en-US" sz="2600" dirty="0">
              <a:sym typeface="Wingdings" panose="05000000000000000000" pitchFamily="2" charset="2"/>
            </a:endParaRPr>
          </a:p>
          <a:p>
            <a:pPr marL="457200" indent="-4572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it-IT" altLang="en-US" sz="2600" dirty="0">
                <a:sym typeface="Wingdings" panose="05000000000000000000" pitchFamily="2" charset="2"/>
              </a:rPr>
              <a:t>Riduzione: R-C</a:t>
            </a:r>
            <a:r>
              <a:rPr lang="el-GR" altLang="en-US" sz="2600" dirty="0"/>
              <a:t>Ξ</a:t>
            </a:r>
            <a:r>
              <a:rPr lang="it-IT" altLang="en-US" sz="2600" dirty="0">
                <a:sym typeface="Wingdings" panose="05000000000000000000" pitchFamily="2" charset="2"/>
              </a:rPr>
              <a:t>C-R  R-CH</a:t>
            </a:r>
            <a:r>
              <a:rPr lang="it-IT" alt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=</a:t>
            </a:r>
            <a:r>
              <a:rPr lang="it-IT" altLang="en-US" sz="2600" dirty="0">
                <a:sym typeface="Wingdings" panose="05000000000000000000" pitchFamily="2" charset="2"/>
              </a:rPr>
              <a:t>CH-R (alchene) + R-C</a:t>
            </a:r>
            <a:r>
              <a:rPr lang="it-IT" alt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H</a:t>
            </a:r>
            <a:r>
              <a:rPr lang="it-IT" altLang="en-US" sz="2600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it-IT" altLang="en-US" sz="2600" dirty="0">
                <a:sym typeface="Wingdings" panose="05000000000000000000" pitchFamily="2" charset="2"/>
              </a:rPr>
              <a:t>-C</a:t>
            </a:r>
            <a:r>
              <a:rPr lang="it-IT" alt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H</a:t>
            </a:r>
            <a:r>
              <a:rPr lang="it-IT" altLang="en-US" sz="2600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it-IT" altLang="en-US" sz="2600" dirty="0">
                <a:sym typeface="Wingdings" panose="05000000000000000000" pitchFamily="2" charset="2"/>
              </a:rPr>
              <a:t>-R (alcano) </a:t>
            </a:r>
          </a:p>
          <a:p>
            <a:pPr marL="457200" indent="-4572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it-IT" altLang="en-US" sz="2600" dirty="0">
                <a:sym typeface="Wingdings" panose="05000000000000000000" pitchFamily="2" charset="2"/>
              </a:rPr>
              <a:t>Scissione ossidativa: R</a:t>
            </a:r>
            <a:r>
              <a:rPr lang="it-IT" altLang="en-US" sz="2600" baseline="-25000" dirty="0">
                <a:sym typeface="Wingdings" panose="05000000000000000000" pitchFamily="2" charset="2"/>
              </a:rPr>
              <a:t>1</a:t>
            </a:r>
            <a:r>
              <a:rPr lang="it-IT" altLang="en-US" sz="2600" dirty="0">
                <a:sym typeface="Wingdings" panose="05000000000000000000" pitchFamily="2" charset="2"/>
              </a:rPr>
              <a:t>-C</a:t>
            </a:r>
            <a:r>
              <a:rPr lang="el-GR" altLang="en-US" sz="2600" dirty="0"/>
              <a:t>Ξ</a:t>
            </a:r>
            <a:r>
              <a:rPr lang="it-IT" altLang="en-US" sz="2600" dirty="0">
                <a:sym typeface="Wingdings" panose="05000000000000000000" pitchFamily="2" charset="2"/>
              </a:rPr>
              <a:t>C-R</a:t>
            </a:r>
            <a:r>
              <a:rPr lang="it-IT" altLang="en-US" sz="2600" baseline="-25000" dirty="0">
                <a:sym typeface="Wingdings" panose="05000000000000000000" pitchFamily="2" charset="2"/>
              </a:rPr>
              <a:t>2</a:t>
            </a:r>
            <a:r>
              <a:rPr lang="it-IT" altLang="en-US" sz="2600" dirty="0">
                <a:sym typeface="Wingdings" panose="05000000000000000000" pitchFamily="2" charset="2"/>
              </a:rPr>
              <a:t>  acidi carbossilici (R</a:t>
            </a:r>
            <a:r>
              <a:rPr lang="it-IT" altLang="en-US" sz="2600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1/2</a:t>
            </a:r>
            <a:r>
              <a:rPr lang="it-IT" altLang="en-US" sz="2600" dirty="0">
                <a:sym typeface="Wingdings" panose="05000000000000000000" pitchFamily="2" charset="2"/>
              </a:rPr>
              <a:t>-</a:t>
            </a:r>
            <a:r>
              <a:rPr lang="it-IT" alt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COOH</a:t>
            </a:r>
            <a:r>
              <a:rPr lang="it-IT" altLang="en-US" sz="2600" dirty="0">
                <a:sym typeface="Wingdings" panose="05000000000000000000" pitchFamily="2" charset="2"/>
              </a:rPr>
              <a:t>) + anidride carbonica (</a:t>
            </a:r>
            <a:r>
              <a:rPr lang="it-IT" alt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CO</a:t>
            </a:r>
            <a:r>
              <a:rPr lang="it-IT" altLang="en-US" sz="2600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it-IT" altLang="en-US" sz="2600" dirty="0">
                <a:sym typeface="Wingdings" panose="05000000000000000000" pitchFamily="2" charset="2"/>
              </a:rPr>
              <a:t>) </a:t>
            </a: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522114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048" b="18048"/>
          <a:stretch>
            <a:fillRect/>
          </a:stretch>
        </p:blipFill>
        <p:spPr bwMode="auto">
          <a:xfrm>
            <a:off x="669925" y="431800"/>
            <a:ext cx="7804150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657600" y="166688"/>
            <a:ext cx="1676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Alchini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2400" y="806450"/>
            <a:ext cx="8763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600" dirty="0" err="1"/>
              <a:t>Reazioni</a:t>
            </a: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066043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581400" y="381000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/>
              <a:t>Alcheni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8600" y="1973263"/>
            <a:ext cx="8686800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15000"/>
              </a:spcBef>
              <a:buFontTx/>
              <a:buChar char="•"/>
            </a:pPr>
            <a:r>
              <a:rPr lang="en-US" altLang="en-US"/>
              <a:t>Il doppio legame di un alchene è costituito da un legame </a:t>
            </a:r>
            <a:r>
              <a:rPr lang="en-US" altLang="en-US">
                <a:sym typeface="Symbol" pitchFamily="18" charset="2"/>
              </a:rPr>
              <a:t> e da un legame . </a:t>
            </a:r>
          </a:p>
          <a:p>
            <a:pPr algn="just" eaLnBrk="1" hangingPunct="1">
              <a:spcBef>
                <a:spcPct val="15000"/>
              </a:spcBef>
              <a:buFontTx/>
              <a:buChar char="•"/>
            </a:pPr>
            <a:r>
              <a:rPr lang="en-US" altLang="en-US">
                <a:sym typeface="Symbol" pitchFamily="18" charset="2"/>
              </a:rPr>
              <a:t>Ogni atomo di carbonio ha un’ibridazione trigonale planare </a:t>
            </a:r>
            <a:r>
              <a:rPr lang="en-US" altLang="en-US" i="1">
                <a:sym typeface="Symbol" pitchFamily="18" charset="2"/>
              </a:rPr>
              <a:t>sp</a:t>
            </a:r>
            <a:r>
              <a:rPr lang="en-US" altLang="en-US" baseline="30000">
                <a:sym typeface="Symbol" pitchFamily="18" charset="2"/>
              </a:rPr>
              <a:t>2</a:t>
            </a:r>
            <a:r>
              <a:rPr lang="en-US" altLang="en-US">
                <a:sym typeface="Symbol" pitchFamily="18" charset="2"/>
              </a:rPr>
              <a:t>, e tutti gli angoli di legame misurano 120</a:t>
            </a:r>
            <a:r>
              <a:rPr lang="en-US" altLang="en-US"/>
              <a:t>°</a:t>
            </a:r>
            <a:r>
              <a:rPr lang="en-US" altLang="en-US">
                <a:sym typeface="Symbol" pitchFamily="18" charset="2"/>
              </a:rPr>
              <a:t>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2400" y="1035050"/>
            <a:ext cx="8763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/>
              <a:t>Introduzione—Struttura e Legami</a:t>
            </a:r>
          </a:p>
        </p:txBody>
      </p:sp>
      <p:pic>
        <p:nvPicPr>
          <p:cNvPr id="5" name="Picture 6" descr="0001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765550"/>
            <a:ext cx="563880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285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581400" y="76200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Alcheni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52400" y="609600"/>
            <a:ext cx="8763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/>
              <a:t>Nomenclatura degli Alcheni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28600" y="990600"/>
            <a:ext cx="8686800" cy="198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15000"/>
              </a:spcBef>
              <a:buFontTx/>
              <a:buChar char="•"/>
            </a:pPr>
            <a:r>
              <a:rPr lang="en-US" altLang="en-US" sz="2000" dirty="0"/>
              <a:t>Si </a:t>
            </a:r>
            <a:r>
              <a:rPr lang="en-US" altLang="en-US" sz="2000" dirty="0" err="1"/>
              <a:t>deve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sempre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individuare</a:t>
            </a:r>
            <a:r>
              <a:rPr lang="en-US" altLang="en-US" sz="2000" dirty="0"/>
              <a:t> la catena </a:t>
            </a:r>
            <a:r>
              <a:rPr lang="en-US" altLang="en-US" sz="2000" dirty="0" err="1"/>
              <a:t>più</a:t>
            </a:r>
            <a:r>
              <a:rPr lang="en-US" altLang="en-US" sz="2000" dirty="0"/>
              <a:t> </a:t>
            </a:r>
            <a:r>
              <a:rPr lang="en-US" altLang="en-US" sz="2000" dirty="0" err="1"/>
              <a:t>lunga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che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contiene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entrambi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gli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atomi</a:t>
            </a:r>
            <a:r>
              <a:rPr lang="en-US" altLang="en-US" sz="2000" dirty="0"/>
              <a:t> del </a:t>
            </a:r>
            <a:r>
              <a:rPr lang="en-US" altLang="en-US" sz="2000" dirty="0" err="1"/>
              <a:t>doppio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legame</a:t>
            </a:r>
            <a:r>
              <a:rPr lang="en-US" altLang="en-US" sz="2000" dirty="0"/>
              <a:t>.</a:t>
            </a:r>
          </a:p>
          <a:p>
            <a:pPr algn="just" eaLnBrk="1" hangingPunct="1">
              <a:spcBef>
                <a:spcPct val="15000"/>
              </a:spcBef>
              <a:buFontTx/>
              <a:buChar char="•"/>
            </a:pPr>
            <a:r>
              <a:rPr lang="en-US" altLang="en-US" sz="2000" dirty="0"/>
              <a:t>Nella </a:t>
            </a:r>
            <a:r>
              <a:rPr lang="en-US" altLang="en-US" sz="2000" dirty="0" err="1"/>
              <a:t>nomenclatura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dei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cicloalcheni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il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doppio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legame</a:t>
            </a:r>
            <a:r>
              <a:rPr lang="en-US" altLang="en-US" sz="2000" dirty="0"/>
              <a:t> è </a:t>
            </a:r>
            <a:r>
              <a:rPr lang="en-US" altLang="en-US" sz="2000" dirty="0" err="1"/>
              <a:t>posizionato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sempre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tra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il</a:t>
            </a:r>
            <a:r>
              <a:rPr lang="en-US" altLang="en-US" sz="2000" dirty="0"/>
              <a:t> C1 e </a:t>
            </a:r>
            <a:r>
              <a:rPr lang="en-US" altLang="en-US" sz="2000" dirty="0" err="1"/>
              <a:t>il</a:t>
            </a:r>
            <a:r>
              <a:rPr lang="en-US" altLang="en-US" sz="2000" dirty="0"/>
              <a:t> C2 </a:t>
            </a:r>
            <a:r>
              <a:rPr lang="en-US" altLang="en-US" sz="2000" dirty="0" err="1"/>
              <a:t>dell’anello</a:t>
            </a:r>
            <a:r>
              <a:rPr lang="en-US" altLang="en-US" sz="2000" dirty="0"/>
              <a:t>, e “1” è di </a:t>
            </a:r>
            <a:r>
              <a:rPr lang="en-US" altLang="en-US" sz="2000" dirty="0" err="1"/>
              <a:t>solito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omesso</a:t>
            </a:r>
            <a:r>
              <a:rPr lang="en-US" altLang="en-US" sz="2000" dirty="0"/>
              <a:t> dal </a:t>
            </a:r>
            <a:r>
              <a:rPr lang="en-US" altLang="en-US" sz="2000" dirty="0" err="1"/>
              <a:t>nome</a:t>
            </a:r>
            <a:r>
              <a:rPr lang="en-US" altLang="en-US" sz="2000" dirty="0"/>
              <a:t>. </a:t>
            </a:r>
            <a:r>
              <a:rPr lang="en-US" altLang="en-US" sz="2000" dirty="0" err="1"/>
              <a:t>L’anello</a:t>
            </a:r>
            <a:r>
              <a:rPr lang="en-US" altLang="en-US" sz="2000" dirty="0"/>
              <a:t> è </a:t>
            </a:r>
            <a:r>
              <a:rPr lang="en-US" altLang="en-US" sz="2000" dirty="0" err="1"/>
              <a:t>numerato</a:t>
            </a:r>
            <a:r>
              <a:rPr lang="en-US" altLang="en-US" sz="2000" dirty="0"/>
              <a:t> in </a:t>
            </a:r>
            <a:r>
              <a:rPr lang="en-US" altLang="en-US" sz="2000" dirty="0" err="1"/>
              <a:t>senso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orario</a:t>
            </a:r>
            <a:r>
              <a:rPr lang="en-US" altLang="en-US" sz="2000" dirty="0"/>
              <a:t> o </a:t>
            </a:r>
            <a:r>
              <a:rPr lang="en-US" altLang="en-US" sz="2000" dirty="0" err="1"/>
              <a:t>antiorario</a:t>
            </a:r>
            <a:r>
              <a:rPr lang="en-US" altLang="en-US" sz="2000" dirty="0"/>
              <a:t>, in </a:t>
            </a:r>
            <a:r>
              <a:rPr lang="en-US" altLang="en-US" sz="2000" dirty="0" err="1"/>
              <a:t>modo</a:t>
            </a:r>
            <a:r>
              <a:rPr lang="en-US" altLang="en-US" sz="2000" dirty="0"/>
              <a:t> da dare al primo </a:t>
            </a:r>
            <a:r>
              <a:rPr lang="en-US" altLang="en-US" sz="2000" dirty="0" err="1"/>
              <a:t>sostituente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il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numero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più</a:t>
            </a:r>
            <a:r>
              <a:rPr lang="en-US" altLang="en-US" sz="2000" dirty="0"/>
              <a:t> basso </a:t>
            </a:r>
            <a:r>
              <a:rPr lang="en-US" altLang="en-US" sz="2000" dirty="0" err="1"/>
              <a:t>possibile</a:t>
            </a:r>
            <a:r>
              <a:rPr lang="en-US" altLang="en-US" sz="2000" dirty="0"/>
              <a:t>.</a:t>
            </a:r>
          </a:p>
        </p:txBody>
      </p:sp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393293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725144"/>
            <a:ext cx="6553200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323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581400" y="-76200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/>
              <a:t>Alcheni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-36512" y="777850"/>
            <a:ext cx="8686800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15000"/>
              </a:spcBef>
              <a:buFontTx/>
              <a:buChar char="•"/>
            </a:pPr>
            <a:r>
              <a:rPr lang="en-US" altLang="en-US" sz="2100" dirty="0"/>
              <a:t>Le </a:t>
            </a:r>
            <a:r>
              <a:rPr lang="en-US" altLang="en-US" sz="2100" dirty="0" err="1"/>
              <a:t>molecole</a:t>
            </a:r>
            <a:r>
              <a:rPr lang="en-US" altLang="en-US" sz="2100" dirty="0"/>
              <a:t> </a:t>
            </a:r>
            <a:r>
              <a:rPr lang="en-US" altLang="en-US" sz="2100" dirty="0" err="1"/>
              <a:t>degli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alcheni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esibiscono</a:t>
            </a:r>
            <a:r>
              <a:rPr lang="en-US" altLang="en-US" sz="2100" dirty="0"/>
              <a:t> </a:t>
            </a:r>
            <a:r>
              <a:rPr lang="en-US" altLang="en-US" sz="2100" dirty="0" err="1"/>
              <a:t>nella</a:t>
            </a:r>
            <a:r>
              <a:rPr lang="en-US" altLang="en-US" sz="2100" dirty="0"/>
              <a:t> </a:t>
            </a:r>
            <a:r>
              <a:rPr lang="en-US" altLang="en-US" sz="2100" dirty="0" err="1"/>
              <a:t>maggior</a:t>
            </a:r>
            <a:r>
              <a:rPr lang="en-US" altLang="en-US" sz="2100" dirty="0"/>
              <a:t> parte </a:t>
            </a:r>
            <a:r>
              <a:rPr lang="en-US" altLang="en-US" sz="2100" dirty="0" err="1"/>
              <a:t>dei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casi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interazioni</a:t>
            </a:r>
            <a:r>
              <a:rPr lang="en-US" altLang="en-US" sz="2100" dirty="0"/>
              <a:t> di van der Waals, </a:t>
            </a:r>
            <a:r>
              <a:rPr lang="en-US" altLang="en-US" sz="2100" dirty="0" err="1"/>
              <a:t>perciò</a:t>
            </a:r>
            <a:r>
              <a:rPr lang="en-US" altLang="en-US" sz="2100" dirty="0"/>
              <a:t> le </a:t>
            </a:r>
            <a:r>
              <a:rPr lang="en-US" altLang="en-US" sz="2100" dirty="0" err="1"/>
              <a:t>loro</a:t>
            </a:r>
            <a:r>
              <a:rPr lang="en-US" altLang="en-US" sz="2100" dirty="0"/>
              <a:t> </a:t>
            </a:r>
            <a:r>
              <a:rPr lang="en-US" altLang="en-US" sz="2100" dirty="0" err="1"/>
              <a:t>proprietà</a:t>
            </a:r>
            <a:r>
              <a:rPr lang="en-US" altLang="en-US" sz="2100" dirty="0"/>
              <a:t> </a:t>
            </a:r>
            <a:r>
              <a:rPr lang="en-US" altLang="en-US" sz="2100" dirty="0" err="1"/>
              <a:t>fisiche</a:t>
            </a:r>
            <a:r>
              <a:rPr lang="en-US" altLang="en-US" sz="2100" dirty="0"/>
              <a:t> </a:t>
            </a:r>
            <a:r>
              <a:rPr lang="en-US" altLang="en-US" sz="2100" dirty="0" err="1"/>
              <a:t>sono</a:t>
            </a:r>
            <a:r>
              <a:rPr lang="en-US" altLang="en-US" sz="2100" dirty="0"/>
              <a:t> </a:t>
            </a:r>
            <a:r>
              <a:rPr lang="en-US" altLang="en-US" sz="2100" dirty="0" err="1"/>
              <a:t>simili</a:t>
            </a:r>
            <a:r>
              <a:rPr lang="en-US" altLang="en-US" sz="2100" dirty="0"/>
              <a:t> a </a:t>
            </a:r>
            <a:r>
              <a:rPr lang="en-US" altLang="en-US" sz="2100" dirty="0" err="1"/>
              <a:t>quelle</a:t>
            </a:r>
            <a:r>
              <a:rPr lang="en-US" altLang="en-US" sz="2100" dirty="0"/>
              <a:t> </a:t>
            </a:r>
            <a:r>
              <a:rPr lang="en-US" altLang="en-US" sz="2100" dirty="0" err="1"/>
              <a:t>degli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alcani</a:t>
            </a:r>
            <a:r>
              <a:rPr lang="en-US" altLang="en-US" sz="2100" dirty="0"/>
              <a:t> di peso </a:t>
            </a:r>
            <a:r>
              <a:rPr lang="en-US" altLang="en-US" sz="2100" dirty="0" err="1"/>
              <a:t>molecolare</a:t>
            </a:r>
            <a:r>
              <a:rPr lang="en-US" altLang="en-US" sz="2100" dirty="0"/>
              <a:t> </a:t>
            </a:r>
            <a:r>
              <a:rPr lang="en-US" altLang="en-US" sz="2100" dirty="0" err="1"/>
              <a:t>comparabile</a:t>
            </a:r>
            <a:r>
              <a:rPr lang="en-US" altLang="en-US" sz="2100" dirty="0"/>
              <a:t>.</a:t>
            </a:r>
          </a:p>
          <a:p>
            <a:pPr algn="just" eaLnBrk="1" hangingPunct="1">
              <a:spcBef>
                <a:spcPct val="15000"/>
              </a:spcBef>
              <a:buFontTx/>
              <a:buChar char="•"/>
            </a:pPr>
            <a:r>
              <a:rPr lang="en-US" altLang="en-US" sz="2100" dirty="0" err="1"/>
              <a:t>Gli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alcheni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hanno</a:t>
            </a:r>
            <a:r>
              <a:rPr lang="en-US" altLang="en-US" sz="2100" dirty="0"/>
              <a:t> </a:t>
            </a:r>
            <a:r>
              <a:rPr lang="en-US" altLang="en-US" sz="2100" dirty="0" err="1"/>
              <a:t>bassi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punti</a:t>
            </a:r>
            <a:r>
              <a:rPr lang="en-US" altLang="en-US" sz="2100" dirty="0"/>
              <a:t> di </a:t>
            </a:r>
            <a:r>
              <a:rPr lang="en-US" altLang="en-US" sz="2100" dirty="0" err="1"/>
              <a:t>fusione</a:t>
            </a:r>
            <a:r>
              <a:rPr lang="en-US" altLang="en-US" sz="2100" dirty="0"/>
              <a:t> e di </a:t>
            </a:r>
            <a:r>
              <a:rPr lang="en-US" altLang="en-US" sz="2100" dirty="0" err="1"/>
              <a:t>ebollizione</a:t>
            </a:r>
            <a:r>
              <a:rPr lang="en-US" altLang="en-US" sz="2100" dirty="0"/>
              <a:t>.</a:t>
            </a:r>
          </a:p>
          <a:p>
            <a:pPr algn="just" eaLnBrk="1" hangingPunct="1">
              <a:spcBef>
                <a:spcPct val="15000"/>
              </a:spcBef>
              <a:buFontTx/>
              <a:buChar char="•"/>
            </a:pPr>
            <a:r>
              <a:rPr lang="en-US" altLang="en-US" sz="2100" dirty="0"/>
              <a:t>I </a:t>
            </a:r>
            <a:r>
              <a:rPr lang="en-US" altLang="en-US" sz="2100" dirty="0" err="1"/>
              <a:t>punti</a:t>
            </a:r>
            <a:r>
              <a:rPr lang="en-US" altLang="en-US" sz="2100" dirty="0"/>
              <a:t> di </a:t>
            </a:r>
            <a:r>
              <a:rPr lang="en-US" altLang="en-US" sz="2100" dirty="0" err="1"/>
              <a:t>fusione</a:t>
            </a:r>
            <a:r>
              <a:rPr lang="en-US" altLang="en-US" sz="2100" dirty="0"/>
              <a:t> e di </a:t>
            </a:r>
            <a:r>
              <a:rPr lang="en-US" altLang="en-US" sz="2100" dirty="0" err="1"/>
              <a:t>ebollizione</a:t>
            </a:r>
            <a:r>
              <a:rPr lang="en-US" altLang="en-US" sz="2100" dirty="0"/>
              <a:t> </a:t>
            </a:r>
            <a:r>
              <a:rPr lang="en-US" altLang="en-US" sz="2100" dirty="0" err="1"/>
              <a:t>aumentano</a:t>
            </a:r>
            <a:r>
              <a:rPr lang="en-US" altLang="en-US" sz="2100" dirty="0"/>
              <a:t> con </a:t>
            </a:r>
            <a:r>
              <a:rPr lang="en-US" altLang="en-US" sz="2100" dirty="0" err="1"/>
              <a:t>l’aumentare</a:t>
            </a:r>
            <a:r>
              <a:rPr lang="en-US" altLang="en-US" sz="2100" dirty="0"/>
              <a:t> del </a:t>
            </a:r>
            <a:r>
              <a:rPr lang="en-US" altLang="en-US" sz="2100" dirty="0" err="1"/>
              <a:t>numero</a:t>
            </a:r>
            <a:r>
              <a:rPr lang="en-US" altLang="en-US" sz="2100" dirty="0"/>
              <a:t> di </a:t>
            </a:r>
            <a:r>
              <a:rPr lang="en-US" altLang="en-US" sz="2100" dirty="0" err="1"/>
              <a:t>atomi</a:t>
            </a:r>
            <a:r>
              <a:rPr lang="en-US" altLang="en-US" sz="2100" dirty="0"/>
              <a:t> di </a:t>
            </a:r>
            <a:r>
              <a:rPr lang="en-US" altLang="en-US" sz="2100" dirty="0" err="1"/>
              <a:t>carbonio</a:t>
            </a:r>
            <a:r>
              <a:rPr lang="en-US" altLang="en-US" sz="2100" dirty="0"/>
              <a:t>, a causa </a:t>
            </a:r>
            <a:r>
              <a:rPr lang="en-US" altLang="en-US" sz="2100" dirty="0" err="1"/>
              <a:t>dell’incremento</a:t>
            </a:r>
            <a:r>
              <a:rPr lang="en-US" altLang="en-US" sz="2100" dirty="0"/>
              <a:t> </a:t>
            </a:r>
            <a:r>
              <a:rPr lang="en-US" altLang="en-US" sz="2100" dirty="0" err="1"/>
              <a:t>della</a:t>
            </a:r>
            <a:r>
              <a:rPr lang="en-US" altLang="en-US" sz="2100" dirty="0"/>
              <a:t> </a:t>
            </a:r>
            <a:r>
              <a:rPr lang="en-US" altLang="en-US" sz="2100" dirty="0" err="1"/>
              <a:t>superficie</a:t>
            </a:r>
            <a:r>
              <a:rPr lang="en-US" altLang="en-US" sz="2100" dirty="0"/>
              <a:t> </a:t>
            </a:r>
            <a:r>
              <a:rPr lang="en-US" altLang="en-US" sz="2100" dirty="0" err="1"/>
              <a:t>molecolare</a:t>
            </a:r>
            <a:r>
              <a:rPr lang="en-US" altLang="en-US" sz="2100" dirty="0"/>
              <a:t>.</a:t>
            </a:r>
          </a:p>
          <a:p>
            <a:pPr algn="just" eaLnBrk="1" hangingPunct="1">
              <a:spcBef>
                <a:spcPct val="15000"/>
              </a:spcBef>
              <a:buFontTx/>
              <a:buChar char="•"/>
            </a:pPr>
            <a:r>
              <a:rPr lang="en-US" altLang="en-US" sz="2100" dirty="0" err="1"/>
              <a:t>Gli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alcheni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sono</a:t>
            </a:r>
            <a:r>
              <a:rPr lang="en-US" altLang="en-US" sz="2100" dirty="0"/>
              <a:t> </a:t>
            </a:r>
            <a:r>
              <a:rPr lang="en-US" altLang="en-US" sz="2100" dirty="0" err="1"/>
              <a:t>solubili</a:t>
            </a:r>
            <a:r>
              <a:rPr lang="en-US" altLang="en-US" sz="2100" dirty="0"/>
              <a:t> in </a:t>
            </a:r>
            <a:r>
              <a:rPr lang="en-US" altLang="en-US" sz="2100" dirty="0" err="1"/>
              <a:t>solventi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organici</a:t>
            </a:r>
            <a:r>
              <a:rPr lang="en-US" altLang="en-US" sz="2100" dirty="0"/>
              <a:t> e </a:t>
            </a:r>
            <a:r>
              <a:rPr lang="en-US" altLang="en-US" sz="2100" dirty="0" err="1"/>
              <a:t>insolubili</a:t>
            </a:r>
            <a:r>
              <a:rPr lang="en-US" altLang="en-US" sz="2100" dirty="0"/>
              <a:t> in </a:t>
            </a:r>
            <a:r>
              <a:rPr lang="en-US" altLang="en-US" sz="2100" dirty="0" err="1"/>
              <a:t>acqua</a:t>
            </a:r>
            <a:r>
              <a:rPr lang="en-US" altLang="en-US" sz="2100" dirty="0"/>
              <a:t>.</a:t>
            </a:r>
          </a:p>
          <a:p>
            <a:pPr algn="just" eaLnBrk="1" hangingPunct="1">
              <a:spcBef>
                <a:spcPct val="15000"/>
              </a:spcBef>
              <a:buFontTx/>
              <a:buChar char="•"/>
            </a:pPr>
            <a:r>
              <a:rPr lang="en-US" altLang="en-US" sz="2100" dirty="0"/>
              <a:t>Il </a:t>
            </a:r>
            <a:r>
              <a:rPr lang="en-US" altLang="en-US" sz="2100" dirty="0" err="1"/>
              <a:t>legame</a:t>
            </a:r>
            <a:r>
              <a:rPr lang="en-US" altLang="en-US" sz="2100" dirty="0"/>
              <a:t> </a:t>
            </a:r>
            <a:r>
              <a:rPr lang="en-US" altLang="en-US" sz="2100" dirty="0" err="1"/>
              <a:t>singolo</a:t>
            </a:r>
            <a:r>
              <a:rPr lang="en-US" altLang="en-US" sz="2100" dirty="0"/>
              <a:t> C—C </a:t>
            </a:r>
            <a:r>
              <a:rPr lang="en-US" altLang="en-US" sz="2100" dirty="0" err="1"/>
              <a:t>tra</a:t>
            </a:r>
            <a:r>
              <a:rPr lang="en-US" altLang="en-US" sz="2100" dirty="0"/>
              <a:t> un </a:t>
            </a:r>
            <a:r>
              <a:rPr lang="en-US" altLang="en-US" sz="2100" dirty="0" err="1"/>
              <a:t>gruppo</a:t>
            </a:r>
            <a:r>
              <a:rPr lang="en-US" altLang="en-US" sz="2100" dirty="0"/>
              <a:t> </a:t>
            </a:r>
            <a:r>
              <a:rPr lang="en-US" altLang="en-US" sz="2100" dirty="0" err="1"/>
              <a:t>alchilico</a:t>
            </a:r>
            <a:r>
              <a:rPr lang="en-US" altLang="en-US" sz="2100" dirty="0"/>
              <a:t> </a:t>
            </a:r>
            <a:r>
              <a:rPr lang="en-US" altLang="en-US" sz="2100" dirty="0" err="1"/>
              <a:t>ed</a:t>
            </a:r>
            <a:r>
              <a:rPr lang="en-US" altLang="en-US" sz="2100" dirty="0"/>
              <a:t> un </a:t>
            </a:r>
            <a:r>
              <a:rPr lang="en-US" altLang="en-US" sz="2100" dirty="0" err="1"/>
              <a:t>carbonio</a:t>
            </a:r>
            <a:r>
              <a:rPr lang="en-US" altLang="en-US" sz="2100" dirty="0"/>
              <a:t> del </a:t>
            </a:r>
            <a:r>
              <a:rPr lang="en-US" altLang="en-US" sz="2100" dirty="0" err="1"/>
              <a:t>doppio</a:t>
            </a:r>
            <a:r>
              <a:rPr lang="en-US" altLang="en-US" sz="2100" dirty="0"/>
              <a:t> </a:t>
            </a:r>
            <a:r>
              <a:rPr lang="en-US" altLang="en-US" sz="2100" dirty="0" err="1"/>
              <a:t>legame</a:t>
            </a:r>
            <a:r>
              <a:rPr lang="en-US" altLang="en-US" sz="2100" dirty="0"/>
              <a:t> di un </a:t>
            </a:r>
            <a:r>
              <a:rPr lang="en-US" altLang="en-US" sz="2100" dirty="0" err="1"/>
              <a:t>alchene</a:t>
            </a:r>
            <a:r>
              <a:rPr lang="en-US" altLang="en-US" sz="2100" dirty="0"/>
              <a:t> è </a:t>
            </a:r>
            <a:r>
              <a:rPr lang="en-US" altLang="en-US" sz="2100" dirty="0" err="1"/>
              <a:t>leggermente</a:t>
            </a:r>
            <a:r>
              <a:rPr lang="en-US" altLang="en-US" sz="2100" dirty="0"/>
              <a:t> </a:t>
            </a:r>
            <a:r>
              <a:rPr lang="en-US" altLang="en-US" sz="2100" dirty="0" err="1"/>
              <a:t>polare</a:t>
            </a:r>
            <a:r>
              <a:rPr lang="en-US" altLang="en-US" sz="2100" dirty="0"/>
              <a:t>, </a:t>
            </a:r>
            <a:r>
              <a:rPr lang="en-US" altLang="en-US" sz="2100" dirty="0" err="1"/>
              <a:t>perchè</a:t>
            </a:r>
            <a:r>
              <a:rPr lang="en-US" altLang="en-US" sz="2100" dirty="0"/>
              <a:t> </a:t>
            </a:r>
            <a:r>
              <a:rPr lang="en-US" altLang="en-US" sz="2100" dirty="0" err="1"/>
              <a:t>il</a:t>
            </a:r>
            <a:r>
              <a:rPr lang="en-US" altLang="en-US" sz="2100" dirty="0"/>
              <a:t> </a:t>
            </a:r>
            <a:r>
              <a:rPr lang="en-US" altLang="en-US" sz="2100" dirty="0" err="1"/>
              <a:t>carbonio</a:t>
            </a:r>
            <a:r>
              <a:rPr lang="en-US" altLang="en-US" sz="2100" dirty="0"/>
              <a:t> </a:t>
            </a:r>
            <a:r>
              <a:rPr lang="en-US" altLang="en-US" sz="2100" dirty="0" err="1"/>
              <a:t>dell’alchile</a:t>
            </a:r>
            <a:r>
              <a:rPr lang="en-US" altLang="en-US" sz="2100" dirty="0"/>
              <a:t>, </a:t>
            </a:r>
            <a:r>
              <a:rPr lang="en-US" altLang="en-US" sz="2100" dirty="0" err="1"/>
              <a:t>ibridato</a:t>
            </a:r>
            <a:r>
              <a:rPr lang="en-US" altLang="en-US" sz="2100" dirty="0"/>
              <a:t> </a:t>
            </a:r>
            <a:r>
              <a:rPr lang="en-US" altLang="en-US" sz="2100" i="1" dirty="0"/>
              <a:t>sp</a:t>
            </a:r>
            <a:r>
              <a:rPr lang="en-US" altLang="en-US" sz="2100" baseline="30000" dirty="0"/>
              <a:t>3</a:t>
            </a:r>
            <a:r>
              <a:rPr lang="en-US" altLang="en-US" sz="2100" dirty="0"/>
              <a:t>, </a:t>
            </a:r>
            <a:r>
              <a:rPr lang="en-US" altLang="en-US" sz="2100" dirty="0" err="1"/>
              <a:t>dona</a:t>
            </a:r>
            <a:r>
              <a:rPr lang="en-US" altLang="en-US" sz="2100" dirty="0"/>
              <a:t> </a:t>
            </a:r>
            <a:r>
              <a:rPr lang="en-US" altLang="en-US" sz="2100" dirty="0" err="1"/>
              <a:t>densità</a:t>
            </a:r>
            <a:r>
              <a:rPr lang="en-US" altLang="en-US" sz="2100" dirty="0"/>
              <a:t> </a:t>
            </a:r>
            <a:r>
              <a:rPr lang="en-US" altLang="en-US" sz="2100" dirty="0" err="1"/>
              <a:t>elettronica</a:t>
            </a:r>
            <a:r>
              <a:rPr lang="en-US" altLang="en-US" sz="2100" dirty="0"/>
              <a:t> al </a:t>
            </a:r>
            <a:r>
              <a:rPr lang="en-US" altLang="en-US" sz="2100" dirty="0" err="1"/>
              <a:t>carbonio</a:t>
            </a:r>
            <a:r>
              <a:rPr lang="en-US" altLang="en-US" sz="2100" dirty="0"/>
              <a:t> </a:t>
            </a:r>
            <a:r>
              <a:rPr lang="en-US" altLang="en-US" sz="2100" dirty="0" err="1"/>
              <a:t>alchenilico</a:t>
            </a:r>
            <a:r>
              <a:rPr lang="en-US" altLang="en-US" sz="2100" dirty="0"/>
              <a:t>, </a:t>
            </a:r>
            <a:r>
              <a:rPr lang="en-US" altLang="en-US" sz="2100" dirty="0" err="1"/>
              <a:t>ibridato</a:t>
            </a:r>
            <a:r>
              <a:rPr lang="en-US" altLang="en-US" sz="2100" dirty="0"/>
              <a:t> </a:t>
            </a:r>
            <a:r>
              <a:rPr lang="en-US" altLang="en-US" sz="2100" i="1" dirty="0"/>
              <a:t>sp</a:t>
            </a:r>
            <a:r>
              <a:rPr lang="en-US" altLang="en-US" sz="2100" baseline="30000" dirty="0"/>
              <a:t>2</a:t>
            </a:r>
            <a:r>
              <a:rPr lang="en-US" altLang="en-US" sz="2100" dirty="0"/>
              <a:t>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2400" y="196850"/>
            <a:ext cx="8763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/>
              <a:t>Proprietà Fisiche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563" y="5229200"/>
            <a:ext cx="4548199" cy="155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552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581400" y="76200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/>
              <a:t>Alcheni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8600" y="1073150"/>
            <a:ext cx="868680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15000"/>
              </a:spcBef>
              <a:buFontTx/>
              <a:buChar char="•"/>
            </a:pPr>
            <a:r>
              <a:rPr lang="en-US" altLang="en-US" sz="2100" dirty="0"/>
              <a:t>Una </a:t>
            </a:r>
            <a:r>
              <a:rPr lang="en-US" altLang="en-US" sz="2100" dirty="0" err="1"/>
              <a:t>conseguenza</a:t>
            </a:r>
            <a:r>
              <a:rPr lang="en-US" altLang="en-US" sz="2100" dirty="0"/>
              <a:t> </a:t>
            </a:r>
            <a:r>
              <a:rPr lang="en-US" altLang="en-US" sz="2100" dirty="0" err="1"/>
              <a:t>della</a:t>
            </a:r>
            <a:r>
              <a:rPr lang="en-US" altLang="en-US" sz="2100" dirty="0"/>
              <a:t> </a:t>
            </a:r>
            <a:r>
              <a:rPr lang="en-US" altLang="en-US" sz="2100" dirty="0" err="1"/>
              <a:t>presenza</a:t>
            </a:r>
            <a:r>
              <a:rPr lang="en-US" altLang="en-US" sz="2100" dirty="0"/>
              <a:t> del </a:t>
            </a:r>
            <a:r>
              <a:rPr lang="en-US" altLang="en-US" sz="2100" dirty="0" err="1"/>
              <a:t>dipolo</a:t>
            </a:r>
            <a:r>
              <a:rPr lang="en-US" altLang="en-US" sz="2100" dirty="0"/>
              <a:t> è </a:t>
            </a:r>
            <a:r>
              <a:rPr lang="en-US" altLang="en-US" sz="2100" dirty="0" err="1"/>
              <a:t>che</a:t>
            </a:r>
            <a:r>
              <a:rPr lang="en-US" altLang="en-US" sz="2100" dirty="0"/>
              <a:t> </a:t>
            </a:r>
            <a:r>
              <a:rPr lang="en-US" altLang="en-US" sz="2100" dirty="0" err="1"/>
              <a:t>gli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isomeri</a:t>
            </a:r>
            <a:r>
              <a:rPr lang="en-US" altLang="en-US" sz="2100" dirty="0"/>
              <a:t> cis e trans di un </a:t>
            </a:r>
            <a:r>
              <a:rPr lang="en-US" altLang="en-US" sz="2100" dirty="0" err="1"/>
              <a:t>alchene</a:t>
            </a:r>
            <a:r>
              <a:rPr lang="en-US" altLang="en-US" sz="2100" dirty="0"/>
              <a:t> </a:t>
            </a:r>
            <a:r>
              <a:rPr lang="en-US" altLang="en-US" sz="2100" dirty="0" err="1"/>
              <a:t>hanno</a:t>
            </a:r>
            <a:r>
              <a:rPr lang="en-US" altLang="en-US" sz="2100" dirty="0"/>
              <a:t> </a:t>
            </a:r>
            <a:r>
              <a:rPr lang="en-US" altLang="en-US" sz="2100" dirty="0" err="1"/>
              <a:t>spesso</a:t>
            </a:r>
            <a:r>
              <a:rPr lang="en-US" altLang="en-US" sz="2100" dirty="0"/>
              <a:t> </a:t>
            </a:r>
            <a:r>
              <a:rPr lang="en-US" altLang="en-US" sz="2100" dirty="0" err="1"/>
              <a:t>proprietà</a:t>
            </a:r>
            <a:r>
              <a:rPr lang="en-US" altLang="en-US" sz="2100" dirty="0"/>
              <a:t> </a:t>
            </a:r>
            <a:r>
              <a:rPr lang="en-US" altLang="en-US" sz="2100" dirty="0" err="1"/>
              <a:t>fisiche</a:t>
            </a:r>
            <a:r>
              <a:rPr lang="en-US" altLang="en-US" sz="2100" dirty="0"/>
              <a:t> </a:t>
            </a:r>
            <a:r>
              <a:rPr lang="en-US" altLang="en-US" sz="2100" dirty="0" err="1"/>
              <a:t>differenti</a:t>
            </a:r>
            <a:r>
              <a:rPr lang="en-US" altLang="en-US" sz="2100" dirty="0"/>
              <a:t>.</a:t>
            </a:r>
          </a:p>
          <a:p>
            <a:pPr algn="just" eaLnBrk="1" hangingPunct="1">
              <a:spcBef>
                <a:spcPct val="15000"/>
              </a:spcBef>
              <a:buFontTx/>
              <a:buChar char="•"/>
            </a:pPr>
            <a:r>
              <a:rPr lang="en-US" altLang="en-US" sz="2100" dirty="0"/>
              <a:t>Il</a:t>
            </a:r>
            <a:r>
              <a:rPr lang="en-US" altLang="en-US" sz="2100" i="1" dirty="0"/>
              <a:t> cis</a:t>
            </a:r>
            <a:r>
              <a:rPr lang="en-US" altLang="en-US" sz="2100" dirty="0"/>
              <a:t>-2-Butene ha un </a:t>
            </a:r>
            <a:r>
              <a:rPr lang="en-US" altLang="en-US" sz="2100" dirty="0" err="1"/>
              <a:t>punto</a:t>
            </a:r>
            <a:r>
              <a:rPr lang="en-US" altLang="en-US" sz="2100" dirty="0"/>
              <a:t> di </a:t>
            </a:r>
            <a:r>
              <a:rPr lang="en-US" altLang="en-US" sz="2100" dirty="0" err="1"/>
              <a:t>ebollizione</a:t>
            </a:r>
            <a:r>
              <a:rPr lang="en-US" altLang="en-US" sz="2100" dirty="0"/>
              <a:t> </a:t>
            </a:r>
            <a:r>
              <a:rPr lang="en-US" altLang="en-US" sz="2100" dirty="0" err="1"/>
              <a:t>più</a:t>
            </a:r>
            <a:r>
              <a:rPr lang="en-US" altLang="en-US" sz="2100" dirty="0"/>
              <a:t> alto (4</a:t>
            </a:r>
            <a:r>
              <a:rPr lang="en-US" altLang="en-US" dirty="0"/>
              <a:t>°</a:t>
            </a:r>
            <a:r>
              <a:rPr lang="en-US" altLang="en-US" sz="2100" dirty="0"/>
              <a:t>C) del </a:t>
            </a:r>
            <a:r>
              <a:rPr lang="en-US" altLang="en-US" sz="2100" i="1" dirty="0"/>
              <a:t>trans</a:t>
            </a:r>
            <a:r>
              <a:rPr lang="en-US" altLang="en-US" sz="2100" dirty="0"/>
              <a:t>-2-butene (1</a:t>
            </a:r>
            <a:r>
              <a:rPr lang="en-US" altLang="en-US" dirty="0"/>
              <a:t>°</a:t>
            </a:r>
            <a:r>
              <a:rPr lang="en-US" altLang="en-US" sz="2100" dirty="0"/>
              <a:t>C).</a:t>
            </a:r>
          </a:p>
          <a:p>
            <a:pPr algn="just" eaLnBrk="1" hangingPunct="1">
              <a:spcBef>
                <a:spcPct val="15000"/>
              </a:spcBef>
              <a:buFontTx/>
              <a:buChar char="•"/>
            </a:pPr>
            <a:r>
              <a:rPr lang="en-US" altLang="en-US" sz="2100" dirty="0" err="1"/>
              <a:t>Nell’isomero</a:t>
            </a:r>
            <a:r>
              <a:rPr lang="en-US" altLang="en-US" sz="2100" dirty="0"/>
              <a:t> cis, </a:t>
            </a:r>
            <a:r>
              <a:rPr lang="en-US" altLang="en-US" sz="2100" dirty="0" err="1"/>
              <a:t>i</a:t>
            </a:r>
            <a:r>
              <a:rPr lang="en-US" altLang="en-US" sz="2100" dirty="0"/>
              <a:t> due </a:t>
            </a:r>
            <a:r>
              <a:rPr lang="en-US" altLang="en-US" sz="2100" dirty="0" err="1"/>
              <a:t>dipoli</a:t>
            </a:r>
            <a:r>
              <a:rPr lang="en-US" altLang="en-US" sz="2100" dirty="0"/>
              <a:t> di </a:t>
            </a:r>
            <a:r>
              <a:rPr lang="en-US" altLang="en-US" sz="2100" dirty="0" err="1"/>
              <a:t>legame</a:t>
            </a:r>
            <a:r>
              <a:rPr lang="en-US" altLang="en-US" sz="2100" dirty="0"/>
              <a:t> C</a:t>
            </a:r>
            <a:r>
              <a:rPr lang="en-US" altLang="en-US" sz="2100" i="1" baseline="-25000" dirty="0"/>
              <a:t>sp</a:t>
            </a:r>
            <a:r>
              <a:rPr lang="en-US" altLang="en-US" sz="2100" baseline="30000" dirty="0"/>
              <a:t>3</a:t>
            </a:r>
            <a:r>
              <a:rPr lang="en-US" altLang="en-US" sz="2100" dirty="0"/>
              <a:t>—C</a:t>
            </a:r>
            <a:r>
              <a:rPr lang="en-US" altLang="en-US" sz="2100" i="1" baseline="-25000" dirty="0"/>
              <a:t>sp</a:t>
            </a:r>
            <a:r>
              <a:rPr lang="en-US" altLang="en-US" sz="2100" baseline="30000" dirty="0"/>
              <a:t>2</a:t>
            </a:r>
            <a:r>
              <a:rPr lang="en-US" altLang="en-US" sz="2100" dirty="0"/>
              <a:t> </a:t>
            </a:r>
            <a:r>
              <a:rPr lang="en-US" altLang="en-US" sz="2100" dirty="0" err="1"/>
              <a:t>si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rinforzano</a:t>
            </a:r>
            <a:r>
              <a:rPr lang="en-US" altLang="en-US" sz="2100" dirty="0"/>
              <a:t> </a:t>
            </a:r>
            <a:r>
              <a:rPr lang="en-US" altLang="en-US" sz="2100" dirty="0" err="1"/>
              <a:t>vicendevolmente</a:t>
            </a:r>
            <a:r>
              <a:rPr lang="en-US" altLang="en-US" sz="2100" dirty="0"/>
              <a:t>, e </a:t>
            </a:r>
            <a:r>
              <a:rPr lang="en-US" altLang="en-US" sz="2100" dirty="0" err="1"/>
              <a:t>generano</a:t>
            </a:r>
            <a:r>
              <a:rPr lang="en-US" altLang="en-US" sz="2100" dirty="0"/>
              <a:t> un </a:t>
            </a:r>
            <a:r>
              <a:rPr lang="en-US" altLang="en-US" sz="2100" dirty="0" err="1"/>
              <a:t>dipolo</a:t>
            </a:r>
            <a:r>
              <a:rPr lang="en-US" altLang="en-US" sz="2100" dirty="0"/>
              <a:t> </a:t>
            </a:r>
            <a:r>
              <a:rPr lang="en-US" altLang="en-US" sz="2100" dirty="0" err="1"/>
              <a:t>molecolare</a:t>
            </a:r>
            <a:r>
              <a:rPr lang="en-US" altLang="en-US" sz="2100" dirty="0"/>
              <a:t> </a:t>
            </a:r>
            <a:r>
              <a:rPr lang="en-US" altLang="en-US" sz="2100" dirty="0" err="1"/>
              <a:t>netto</a:t>
            </a:r>
            <a:r>
              <a:rPr lang="en-US" altLang="en-US" sz="2100" dirty="0"/>
              <a:t>. </a:t>
            </a:r>
            <a:r>
              <a:rPr lang="en-US" altLang="en-US" sz="2100" dirty="0" err="1"/>
              <a:t>Nell’isomero</a:t>
            </a:r>
            <a:r>
              <a:rPr lang="en-US" altLang="en-US" sz="2100" dirty="0"/>
              <a:t> trans, </a:t>
            </a:r>
            <a:r>
              <a:rPr lang="en-US" altLang="en-US" sz="2100" dirty="0" err="1"/>
              <a:t>i</a:t>
            </a:r>
            <a:r>
              <a:rPr lang="en-US" altLang="en-US" sz="2100" dirty="0"/>
              <a:t> due </a:t>
            </a:r>
            <a:r>
              <a:rPr lang="en-US" altLang="en-US" sz="2100" dirty="0" err="1"/>
              <a:t>dipoli</a:t>
            </a:r>
            <a:r>
              <a:rPr lang="en-US" altLang="en-US" sz="2100" dirty="0"/>
              <a:t> di </a:t>
            </a:r>
            <a:r>
              <a:rPr lang="en-US" altLang="en-US" sz="2100" dirty="0" err="1"/>
              <a:t>legame</a:t>
            </a:r>
            <a:r>
              <a:rPr lang="en-US" altLang="en-US" sz="2100" dirty="0"/>
              <a:t> </a:t>
            </a:r>
            <a:r>
              <a:rPr lang="en-US" altLang="en-US" sz="2100" dirty="0" err="1"/>
              <a:t>si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cancellano</a:t>
            </a:r>
            <a:r>
              <a:rPr lang="en-US" altLang="en-US" sz="2100" dirty="0"/>
              <a:t>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52400" y="577850"/>
            <a:ext cx="8763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dirty="0" err="1"/>
              <a:t>Proprietà</a:t>
            </a:r>
            <a:r>
              <a:rPr lang="en-US" altLang="en-US" sz="2600" dirty="0"/>
              <a:t> </a:t>
            </a:r>
            <a:r>
              <a:rPr lang="en-US" altLang="en-US" sz="2600" dirty="0" err="1"/>
              <a:t>Fisiche</a:t>
            </a:r>
            <a:endParaRPr lang="en-US" altLang="en-US" sz="2600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6975"/>
            <a:ext cx="8432800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555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581400" y="166688"/>
            <a:ext cx="1676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/>
              <a:t>Alcheni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8600" y="1323975"/>
            <a:ext cx="86868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15000"/>
              </a:spcBef>
              <a:buFontTx/>
              <a:buChar char="•"/>
            </a:pPr>
            <a:r>
              <a:rPr lang="en-US" altLang="en-US" sz="2100"/>
              <a:t>Le reazioni caratteristiche degli alcheni sono le reazioni di addizione, in cui il legame </a:t>
            </a:r>
            <a:r>
              <a:rPr lang="en-US" altLang="en-US" sz="2100">
                <a:sym typeface="Symbol" pitchFamily="18" charset="2"/>
              </a:rPr>
              <a:t> si rompe, e si formano due nuovi legami .</a:t>
            </a:r>
            <a:endParaRPr lang="en-US" altLang="en-US" sz="210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2400" y="806450"/>
            <a:ext cx="8763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/>
              <a:t>Introduzione alle Reazioni di Addizione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28600" y="4572000"/>
            <a:ext cx="86868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15000"/>
              </a:spcBef>
              <a:buFontTx/>
              <a:buChar char="•"/>
            </a:pPr>
            <a:r>
              <a:rPr lang="en-US" altLang="en-US" sz="2100"/>
              <a:t>Gli alcheni sono elettron ricchi, con la densità elettronica del legame </a:t>
            </a:r>
            <a:r>
              <a:rPr lang="en-US" altLang="en-US" sz="2100">
                <a:sym typeface="Symbol" pitchFamily="18" charset="2"/>
              </a:rPr>
              <a:t> concentrata sopra e sotto il piano della molecola. </a:t>
            </a:r>
          </a:p>
          <a:p>
            <a:pPr algn="just" eaLnBrk="1" hangingPunct="1">
              <a:spcBef>
                <a:spcPct val="15000"/>
              </a:spcBef>
              <a:buFontTx/>
              <a:buChar char="•"/>
            </a:pPr>
            <a:r>
              <a:rPr lang="en-US" altLang="en-US" sz="2100">
                <a:sym typeface="Symbol" pitchFamily="18" charset="2"/>
              </a:rPr>
              <a:t>Poichè gli alcheni sono elettron ricchi, gli alcheni semplici non reagiscono con le basi o con i nucleofili, reagenti che sono essi stessi ricchi di elettroni. Gli alcheni reagiscono con gli elettrofili.</a:t>
            </a:r>
            <a:endParaRPr lang="en-US" altLang="en-US" sz="2100"/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86868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015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581400" y="166688"/>
            <a:ext cx="1676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/>
              <a:t>Alcheni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8600" y="1323975"/>
            <a:ext cx="86868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15000"/>
              </a:spcBef>
              <a:buFontTx/>
              <a:buChar char="•"/>
            </a:pPr>
            <a:r>
              <a:rPr lang="en-US" altLang="en-US" sz="2100"/>
              <a:t>Poichè gli atomi di carbonio di un doppio legame sono entrambi trigonali piani, gli elementi X e Y si possono addizionare al doppio legame dallo stesso lato o da lati opposti.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2400" y="806450"/>
            <a:ext cx="8763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/>
              <a:t>Introduzione alle Reazioni di Addizione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25725"/>
            <a:ext cx="7961313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6218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581400" y="76200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dirty="0" err="1"/>
              <a:t>Alcheni</a:t>
            </a:r>
            <a:endParaRPr lang="en-US" altLang="en-US" sz="2800" dirty="0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28600" y="764704"/>
            <a:ext cx="86868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15000"/>
              </a:spcBef>
              <a:buFontTx/>
              <a:buChar char="•"/>
            </a:pPr>
            <a:r>
              <a:rPr lang="en-US" altLang="en-US" dirty="0">
                <a:solidFill>
                  <a:schemeClr val="accent2"/>
                </a:solidFill>
              </a:rPr>
              <a:t>La </a:t>
            </a:r>
            <a:r>
              <a:rPr lang="en-US" altLang="en-US" dirty="0" err="1">
                <a:solidFill>
                  <a:schemeClr val="accent2"/>
                </a:solidFill>
              </a:rPr>
              <a:t>regola</a:t>
            </a:r>
            <a:r>
              <a:rPr lang="en-US" altLang="en-US" dirty="0">
                <a:solidFill>
                  <a:schemeClr val="accent2"/>
                </a:solidFill>
              </a:rPr>
              <a:t> di Markovnikov </a:t>
            </a:r>
            <a:r>
              <a:rPr lang="en-US" altLang="en-US" dirty="0" err="1"/>
              <a:t>stabilisce</a:t>
            </a:r>
            <a:r>
              <a:rPr lang="en-US" altLang="en-US" dirty="0"/>
              <a:t> </a:t>
            </a:r>
            <a:r>
              <a:rPr lang="en-US" altLang="en-US" dirty="0" err="1"/>
              <a:t>che</a:t>
            </a:r>
            <a:r>
              <a:rPr lang="en-US" altLang="en-US" dirty="0"/>
              <a:t> </a:t>
            </a:r>
            <a:r>
              <a:rPr lang="en-US" altLang="en-US" dirty="0" err="1"/>
              <a:t>nell’addizione</a:t>
            </a:r>
            <a:r>
              <a:rPr lang="en-US" altLang="en-US" dirty="0"/>
              <a:t> di  HX a un </a:t>
            </a:r>
            <a:r>
              <a:rPr lang="en-US" altLang="en-US" dirty="0" err="1"/>
              <a:t>alchene</a:t>
            </a:r>
            <a:r>
              <a:rPr lang="en-US" altLang="en-US" dirty="0"/>
              <a:t> </a:t>
            </a:r>
            <a:r>
              <a:rPr lang="en-US" altLang="en-US" dirty="0" err="1"/>
              <a:t>asimmetrico</a:t>
            </a:r>
            <a:r>
              <a:rPr lang="en-US" altLang="en-US" dirty="0"/>
              <a:t>, </a:t>
            </a:r>
            <a:r>
              <a:rPr lang="en-US" altLang="en-US" dirty="0" err="1"/>
              <a:t>l’atomo</a:t>
            </a:r>
            <a:r>
              <a:rPr lang="en-US" altLang="en-US" dirty="0"/>
              <a:t> H </a:t>
            </a:r>
            <a:r>
              <a:rPr lang="en-US" altLang="en-US" dirty="0" err="1"/>
              <a:t>si</a:t>
            </a:r>
            <a:r>
              <a:rPr lang="en-US" altLang="en-US" dirty="0"/>
              <a:t> </a:t>
            </a:r>
            <a:r>
              <a:rPr lang="en-US" altLang="en-US" dirty="0" err="1"/>
              <a:t>lega</a:t>
            </a:r>
            <a:r>
              <a:rPr lang="en-US" altLang="en-US" dirty="0"/>
              <a:t> </a:t>
            </a:r>
            <a:r>
              <a:rPr lang="en-US" altLang="en-US" dirty="0" err="1"/>
              <a:t>all’atomo</a:t>
            </a:r>
            <a:r>
              <a:rPr lang="en-US" altLang="en-US" dirty="0"/>
              <a:t> di </a:t>
            </a:r>
            <a:r>
              <a:rPr lang="en-US" altLang="en-US" dirty="0" err="1"/>
              <a:t>carbonio</a:t>
            </a:r>
            <a:r>
              <a:rPr lang="en-US" altLang="en-US" dirty="0"/>
              <a:t> </a:t>
            </a:r>
            <a:r>
              <a:rPr lang="en-US" altLang="en-US" dirty="0" err="1"/>
              <a:t>meno</a:t>
            </a:r>
            <a:r>
              <a:rPr lang="en-US" altLang="en-US" dirty="0"/>
              <a:t> </a:t>
            </a:r>
            <a:r>
              <a:rPr lang="en-US" altLang="en-US" dirty="0" err="1"/>
              <a:t>sostituito</a:t>
            </a:r>
            <a:r>
              <a:rPr lang="en-US" altLang="en-US" dirty="0"/>
              <a:t>, </a:t>
            </a:r>
            <a:r>
              <a:rPr lang="en-US" altLang="en-US" dirty="0" err="1"/>
              <a:t>cioè</a:t>
            </a:r>
            <a:r>
              <a:rPr lang="en-US" altLang="en-US" dirty="0"/>
              <a:t> </a:t>
            </a:r>
            <a:r>
              <a:rPr lang="en-US" altLang="en-US" dirty="0" err="1"/>
              <a:t>l’atomo</a:t>
            </a:r>
            <a:r>
              <a:rPr lang="en-US" altLang="en-US" dirty="0"/>
              <a:t> di </a:t>
            </a:r>
            <a:r>
              <a:rPr lang="en-US" altLang="en-US" dirty="0" err="1"/>
              <a:t>carbonio</a:t>
            </a:r>
            <a:r>
              <a:rPr lang="en-US" altLang="en-US" dirty="0"/>
              <a:t> </a:t>
            </a:r>
            <a:r>
              <a:rPr lang="en-US" altLang="en-US" dirty="0" err="1"/>
              <a:t>che</a:t>
            </a:r>
            <a:r>
              <a:rPr lang="en-US" altLang="en-US" dirty="0"/>
              <a:t> </a:t>
            </a:r>
            <a:r>
              <a:rPr lang="en-US" altLang="en-US" dirty="0" err="1"/>
              <a:t>lega</a:t>
            </a:r>
            <a:r>
              <a:rPr lang="en-US" altLang="en-US" dirty="0"/>
              <a:t> </a:t>
            </a:r>
            <a:r>
              <a:rPr lang="en-US" altLang="en-US" dirty="0" err="1"/>
              <a:t>il</a:t>
            </a:r>
            <a:r>
              <a:rPr lang="en-US" altLang="en-US" dirty="0"/>
              <a:t> </a:t>
            </a:r>
            <a:r>
              <a:rPr lang="en-US" altLang="en-US" dirty="0" err="1"/>
              <a:t>maggior</a:t>
            </a:r>
            <a:r>
              <a:rPr lang="en-US" altLang="en-US" dirty="0"/>
              <a:t> </a:t>
            </a:r>
            <a:r>
              <a:rPr lang="en-US" altLang="en-US" dirty="0" err="1"/>
              <a:t>numero</a:t>
            </a:r>
            <a:r>
              <a:rPr lang="en-US" altLang="en-US" dirty="0"/>
              <a:t> di </a:t>
            </a:r>
            <a:r>
              <a:rPr lang="en-US" altLang="en-US" dirty="0" err="1"/>
              <a:t>atomi</a:t>
            </a:r>
            <a:r>
              <a:rPr lang="en-US" altLang="en-US" dirty="0"/>
              <a:t> di H.</a:t>
            </a:r>
          </a:p>
        </p:txBody>
      </p:sp>
      <p:pic>
        <p:nvPicPr>
          <p:cNvPr id="4" name="Picture 6" descr="001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64904"/>
            <a:ext cx="504825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8600" y="4377644"/>
            <a:ext cx="8686800" cy="236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15000"/>
              </a:spcBef>
              <a:buFontTx/>
              <a:buChar char="•"/>
            </a:pPr>
            <a:r>
              <a:rPr lang="en-US" altLang="en-US" dirty="0" err="1"/>
              <a:t>Nel</a:t>
            </a:r>
            <a:r>
              <a:rPr lang="en-US" altLang="en-US" dirty="0"/>
              <a:t> </a:t>
            </a:r>
            <a:r>
              <a:rPr lang="en-US" altLang="en-US" dirty="0" err="1"/>
              <a:t>caso</a:t>
            </a:r>
            <a:r>
              <a:rPr lang="en-US" altLang="en-US" dirty="0"/>
              <a:t> di un </a:t>
            </a:r>
            <a:r>
              <a:rPr lang="en-US" altLang="en-US" dirty="0" err="1"/>
              <a:t>alchene</a:t>
            </a:r>
            <a:r>
              <a:rPr lang="en-US" altLang="en-US" dirty="0"/>
              <a:t> </a:t>
            </a:r>
            <a:r>
              <a:rPr lang="en-US" altLang="en-US" dirty="0" err="1"/>
              <a:t>asimmetrico</a:t>
            </a:r>
            <a:r>
              <a:rPr lang="en-US" altLang="en-US" dirty="0"/>
              <a:t>, </a:t>
            </a:r>
            <a:r>
              <a:rPr lang="en-US" altLang="en-US" dirty="0" err="1"/>
              <a:t>l’addizione</a:t>
            </a:r>
            <a:r>
              <a:rPr lang="en-US" altLang="en-US" dirty="0"/>
              <a:t> di HX al </a:t>
            </a:r>
            <a:r>
              <a:rPr lang="en-US" altLang="en-US" dirty="0" err="1"/>
              <a:t>doppio</a:t>
            </a:r>
            <a:r>
              <a:rPr lang="en-US" altLang="en-US" dirty="0"/>
              <a:t> </a:t>
            </a:r>
            <a:r>
              <a:rPr lang="en-US" altLang="en-US" dirty="0" err="1"/>
              <a:t>legame</a:t>
            </a:r>
            <a:r>
              <a:rPr lang="en-US" altLang="en-US" dirty="0"/>
              <a:t> </a:t>
            </a:r>
            <a:r>
              <a:rPr lang="en-US" altLang="en-US" dirty="0" err="1"/>
              <a:t>può</a:t>
            </a:r>
            <a:r>
              <a:rPr lang="en-US" altLang="en-US" dirty="0"/>
              <a:t> </a:t>
            </a:r>
            <a:r>
              <a:rPr lang="en-US" altLang="en-US" dirty="0" err="1"/>
              <a:t>fornire</a:t>
            </a:r>
            <a:r>
              <a:rPr lang="en-US" altLang="en-US" dirty="0"/>
              <a:t> due </a:t>
            </a:r>
            <a:r>
              <a:rPr lang="en-US" altLang="en-US" dirty="0" err="1"/>
              <a:t>isomeri</a:t>
            </a:r>
            <a:r>
              <a:rPr lang="en-US" altLang="en-US" dirty="0"/>
              <a:t> </a:t>
            </a:r>
            <a:r>
              <a:rPr lang="en-US" altLang="en-US" dirty="0" err="1"/>
              <a:t>costituzionali</a:t>
            </a:r>
            <a:r>
              <a:rPr lang="en-US" altLang="en-US" dirty="0"/>
              <a:t>, ma in </a:t>
            </a:r>
            <a:r>
              <a:rPr lang="en-US" altLang="en-US" dirty="0" err="1"/>
              <a:t>realtà</a:t>
            </a:r>
            <a:r>
              <a:rPr lang="en-US" altLang="en-US" dirty="0"/>
              <a:t> </a:t>
            </a:r>
            <a:r>
              <a:rPr lang="en-US" altLang="en-US" dirty="0" err="1"/>
              <a:t>si</a:t>
            </a:r>
            <a:r>
              <a:rPr lang="en-US" altLang="en-US" dirty="0"/>
              <a:t> forma un </a:t>
            </a:r>
            <a:r>
              <a:rPr lang="en-US" altLang="en-US" dirty="0" err="1"/>
              <a:t>unico</a:t>
            </a:r>
            <a:r>
              <a:rPr lang="en-US" altLang="en-US" dirty="0"/>
              <a:t> </a:t>
            </a:r>
            <a:r>
              <a:rPr lang="en-US" altLang="en-US" dirty="0" err="1"/>
              <a:t>prodotto</a:t>
            </a:r>
            <a:r>
              <a:rPr lang="en-US" altLang="en-US" dirty="0"/>
              <a:t>.</a:t>
            </a:r>
          </a:p>
          <a:p>
            <a:pPr algn="just" eaLnBrk="1" hangingPunct="1">
              <a:spcBef>
                <a:spcPct val="15000"/>
              </a:spcBef>
              <a:buFontTx/>
              <a:buChar char="•"/>
            </a:pPr>
            <a:r>
              <a:rPr lang="en-US" altLang="en-US" dirty="0" err="1"/>
              <a:t>Alla</a:t>
            </a:r>
            <a:r>
              <a:rPr lang="en-US" altLang="en-US" dirty="0"/>
              <a:t> base </a:t>
            </a:r>
            <a:r>
              <a:rPr lang="en-US" altLang="en-US" dirty="0" err="1"/>
              <a:t>della</a:t>
            </a:r>
            <a:r>
              <a:rPr lang="en-US" altLang="en-US" dirty="0"/>
              <a:t> </a:t>
            </a:r>
            <a:r>
              <a:rPr lang="en-US" altLang="en-US" dirty="0" err="1"/>
              <a:t>regola</a:t>
            </a:r>
            <a:r>
              <a:rPr lang="en-US" altLang="en-US" dirty="0"/>
              <a:t> di Markovnikov </a:t>
            </a:r>
            <a:r>
              <a:rPr lang="en-US" altLang="en-US" dirty="0" err="1"/>
              <a:t>c’è</a:t>
            </a:r>
            <a:r>
              <a:rPr lang="en-US" altLang="en-US" dirty="0"/>
              <a:t> la </a:t>
            </a:r>
            <a:r>
              <a:rPr lang="en-US" altLang="en-US" dirty="0" err="1"/>
              <a:t>formazione</a:t>
            </a:r>
            <a:r>
              <a:rPr lang="en-US" altLang="en-US" dirty="0"/>
              <a:t> di un </a:t>
            </a:r>
            <a:r>
              <a:rPr lang="en-US" altLang="en-US" dirty="0" err="1"/>
              <a:t>carbocatione</a:t>
            </a:r>
            <a:r>
              <a:rPr lang="en-US" altLang="en-US" dirty="0"/>
              <a:t> </a:t>
            </a:r>
            <a:r>
              <a:rPr lang="en-US" altLang="en-US" dirty="0" err="1"/>
              <a:t>nello</a:t>
            </a:r>
            <a:r>
              <a:rPr lang="en-US" altLang="en-US" dirty="0"/>
              <a:t> </a:t>
            </a:r>
            <a:r>
              <a:rPr lang="en-US" altLang="en-US" dirty="0" err="1"/>
              <a:t>stadio</a:t>
            </a:r>
            <a:r>
              <a:rPr lang="en-US" altLang="en-US" dirty="0"/>
              <a:t> </a:t>
            </a:r>
            <a:r>
              <a:rPr lang="en-US" altLang="en-US" dirty="0" err="1"/>
              <a:t>che</a:t>
            </a:r>
            <a:r>
              <a:rPr lang="en-US" altLang="en-US" dirty="0"/>
              <a:t> </a:t>
            </a:r>
            <a:r>
              <a:rPr lang="en-US" altLang="en-US" dirty="0" err="1"/>
              <a:t>determina</a:t>
            </a:r>
            <a:r>
              <a:rPr lang="en-US" altLang="en-US" dirty="0"/>
              <a:t> la </a:t>
            </a:r>
            <a:r>
              <a:rPr lang="en-US" altLang="en-US" dirty="0" err="1"/>
              <a:t>velocità</a:t>
            </a:r>
            <a:r>
              <a:rPr lang="en-US" altLang="en-US" dirty="0"/>
              <a:t> </a:t>
            </a:r>
            <a:r>
              <a:rPr lang="en-US" altLang="en-US" dirty="0" err="1"/>
              <a:t>della</a:t>
            </a:r>
            <a:r>
              <a:rPr lang="en-US" altLang="en-US" dirty="0"/>
              <a:t> </a:t>
            </a:r>
            <a:r>
              <a:rPr lang="en-US" altLang="en-US" dirty="0" err="1"/>
              <a:t>reazione</a:t>
            </a:r>
            <a:r>
              <a:rPr lang="en-US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72812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1412</Words>
  <Application>Microsoft Macintosh PowerPoint</Application>
  <PresentationFormat>On-screen Show (4:3)</PresentationFormat>
  <Paragraphs>137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Symbol</vt:lpstr>
      <vt:lpstr>Times New Roman</vt:lpstr>
      <vt:lpstr>Wingdings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Laurini Erik</dc:creator>
  <cp:lastModifiedBy>Microsoft Office User</cp:lastModifiedBy>
  <cp:revision>50</cp:revision>
  <dcterms:created xsi:type="dcterms:W3CDTF">2016-10-29T10:32:52Z</dcterms:created>
  <dcterms:modified xsi:type="dcterms:W3CDTF">2019-10-04T11:43:39Z</dcterms:modified>
</cp:coreProperties>
</file>