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9"/>
    <p:restoredTop sz="93225"/>
  </p:normalViewPr>
  <p:slideViewPr>
    <p:cSldViewPr>
      <p:cViewPr varScale="1">
        <p:scale>
          <a:sx n="120" d="100"/>
          <a:sy n="120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55777" y="2348880"/>
            <a:ext cx="2632451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INTRODUZIONE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4538" indent="-2873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elementi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seconda</a:t>
            </a:r>
            <a:r>
              <a:rPr lang="en-US" altLang="en-US" dirty="0"/>
              <a:t> </a:t>
            </a:r>
            <a:r>
              <a:rPr lang="en-US" altLang="en-US" dirty="0" err="1"/>
              <a:t>riga</a:t>
            </a:r>
            <a:r>
              <a:rPr lang="en-US" altLang="en-US" dirty="0"/>
              <a:t> non </a:t>
            </a:r>
            <a:r>
              <a:rPr lang="en-US" altLang="en-US" dirty="0" err="1"/>
              <a:t>possono</a:t>
            </a:r>
            <a:r>
              <a:rPr lang="en-US" altLang="en-US" dirty="0"/>
              <a:t> </a:t>
            </a:r>
            <a:r>
              <a:rPr lang="en-US" altLang="en-US" dirty="0" err="1"/>
              <a:t>avere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di </a:t>
            </a:r>
            <a:r>
              <a:rPr lang="en-US" altLang="en-US" dirty="0" err="1"/>
              <a:t>otto</a:t>
            </a:r>
            <a:r>
              <a:rPr lang="en-US" altLang="en-US" dirty="0"/>
              <a:t> </a:t>
            </a:r>
            <a:r>
              <a:rPr lang="en-US" altLang="en-US" dirty="0" err="1"/>
              <a:t>elettroni</a:t>
            </a:r>
            <a:r>
              <a:rPr lang="en-US" altLang="en-US" dirty="0"/>
              <a:t> </a:t>
            </a:r>
            <a:r>
              <a:rPr lang="en-US" altLang="en-US" dirty="0" err="1"/>
              <a:t>intorno</a:t>
            </a:r>
            <a:r>
              <a:rPr lang="en-US" altLang="en-US" dirty="0"/>
              <a:t>. Per le </a:t>
            </a:r>
            <a:r>
              <a:rPr lang="en-US" altLang="en-US" dirty="0" err="1"/>
              <a:t>molecole</a:t>
            </a:r>
            <a:r>
              <a:rPr lang="en-US" altLang="en-US" dirty="0"/>
              <a:t> </a:t>
            </a:r>
            <a:r>
              <a:rPr lang="en-US" altLang="en-US" dirty="0" err="1"/>
              <a:t>neutre</a:t>
            </a:r>
            <a:r>
              <a:rPr lang="en-US" altLang="en-US" dirty="0"/>
              <a:t>, </a:t>
            </a:r>
            <a:r>
              <a:rPr lang="en-US" altLang="en-US" dirty="0" err="1"/>
              <a:t>questo</a:t>
            </a:r>
            <a:r>
              <a:rPr lang="en-US" altLang="en-US" dirty="0"/>
              <a:t> ha due </a:t>
            </a:r>
            <a:r>
              <a:rPr lang="en-US" altLang="en-US" dirty="0" err="1"/>
              <a:t>conseguenze</a:t>
            </a:r>
            <a:r>
              <a:rPr lang="en-US" altLang="en-US" dirty="0"/>
              <a:t>: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Atomi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uno</a:t>
            </a:r>
            <a:r>
              <a:rPr lang="en-US" altLang="en-US" sz="2100" dirty="0"/>
              <a:t>, due o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valenza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uno</a:t>
            </a:r>
            <a:r>
              <a:rPr lang="en-US" altLang="en-US" sz="2100" dirty="0"/>
              <a:t>, due o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rispettivamente</a:t>
            </a:r>
            <a:r>
              <a:rPr lang="en-US" altLang="en-US" sz="2100" dirty="0"/>
              <a:t>, in </a:t>
            </a:r>
            <a:r>
              <a:rPr lang="en-US" altLang="en-US" sz="2100" dirty="0" err="1"/>
              <a:t>molecole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neutre</a:t>
            </a:r>
            <a:r>
              <a:rPr lang="en-US" altLang="en-US" sz="2100" dirty="0"/>
              <a:t>.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Atomi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quattro</a:t>
            </a:r>
            <a:r>
              <a:rPr lang="en-US" altLang="en-US" sz="2100" dirty="0"/>
              <a:t> o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valenza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sufficienti</a:t>
            </a:r>
            <a:r>
              <a:rPr lang="en-US" altLang="en-US" sz="2100" dirty="0"/>
              <a:t> per </a:t>
            </a:r>
            <a:r>
              <a:rPr lang="en-US" altLang="en-US" sz="2100" dirty="0" err="1"/>
              <a:t>formare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l’ottetto</a:t>
            </a:r>
            <a:r>
              <a:rPr lang="en-US" altLang="en-US" sz="2100" dirty="0"/>
              <a:t>. </a:t>
            </a:r>
            <a:r>
              <a:rPr lang="en-US" altLang="en-US" sz="2100" dirty="0" err="1"/>
              <a:t>Questi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concetti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riassunti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seguente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equazione</a:t>
            </a:r>
            <a:r>
              <a:rPr lang="en-US" altLang="en-US" sz="2100" dirty="0"/>
              <a:t>: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US" altLang="en-US" sz="2100" dirty="0"/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US" altLang="en-US" sz="2100" dirty="0"/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Quando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elementi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seconda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riga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meno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quattro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loro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ottetti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consistono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sia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(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) </a:t>
            </a:r>
            <a:r>
              <a:rPr lang="en-US" altLang="en-US" sz="2100" dirty="0" err="1"/>
              <a:t>che</a:t>
            </a:r>
            <a:r>
              <a:rPr lang="en-US" altLang="en-US" sz="2100" dirty="0"/>
              <a:t> di non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(non 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). </a:t>
            </a: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non 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anche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chiamati</a:t>
            </a:r>
            <a:r>
              <a:rPr lang="en-US" altLang="en-US" sz="2100" dirty="0"/>
              <a:t> </a:t>
            </a:r>
            <a:r>
              <a:rPr lang="en-US" altLang="en-US" sz="2100" i="1" dirty="0" err="1"/>
              <a:t>coppie</a:t>
            </a:r>
            <a:r>
              <a:rPr lang="en-US" altLang="en-US" sz="2100" i="1" dirty="0"/>
              <a:t> </a:t>
            </a:r>
            <a:r>
              <a:rPr lang="en-US" altLang="en-US" sz="2100" i="1" dirty="0" err="1"/>
              <a:t>solitarie</a:t>
            </a:r>
            <a:r>
              <a:rPr lang="en-US" altLang="en-US" sz="2100" dirty="0"/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607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4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898525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Riassunto delle strutture di Lewis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1403350"/>
            <a:ext cx="868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Le strutture di Lewis sono rappresentazioni delle molecole in cui gli elettroni sono rappresentati con un punto. Ci sono tre regole generali per disegnare strutture di Lewis: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8610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Disegnare solo gli elettroni di valenza.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Assegnare ad ogni elemento della seconda riga un ottetto di elettroni, se possibile.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Assegnare ad ogni idrogeno due elettroni.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2628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4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563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Carica</a:t>
            </a:r>
            <a:r>
              <a:rPr lang="en-US" altLang="en-US" sz="2500" dirty="0">
                <a:solidFill>
                  <a:srgbClr val="FF0000"/>
                </a:solidFill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</a:rPr>
              <a:t>Formale</a:t>
            </a:r>
            <a:endParaRPr lang="en-US" altLang="en-US" sz="25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86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La carica formale è la carica assegnata a singoli atomi in una struttura di Lewis.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Calcolando la carica formale determiniamo come il numero degli elettroni intorno ad un particolare atomo si confronti con il numero dei suoi elettroni di valenza. La carica formale è calcolata come segue: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68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Il numero di elettroni “posseduti” da un atomo è determinato dal suo numero di legami e dalle coppie solitarie.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Un atomo “possiede” </a:t>
            </a:r>
            <a:r>
              <a:rPr lang="en-US" altLang="en-US" sz="2200" i="1"/>
              <a:t>tutti</a:t>
            </a:r>
            <a:r>
              <a:rPr lang="en-US" altLang="en-US" sz="2200"/>
              <a:t> i suoi elettroni non condivisi e </a:t>
            </a:r>
            <a:r>
              <a:rPr lang="en-US" altLang="en-US" sz="2200" i="1"/>
              <a:t>la metà</a:t>
            </a:r>
            <a:r>
              <a:rPr lang="en-US" altLang="en-US" sz="2200"/>
              <a:t> di quelli condivisi.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7230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4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099"/>
            <a:ext cx="719137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10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205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Isomeri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763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Nel disegnare una struttura di Lewis per una molecola con molti atomi, qualche volta per una data formula molecolare è possibile più di una disposizione degli atomi che la costituiscono.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Esempio: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763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800"/>
              <a:t>Entrambe sono strutture di Lewis valide ed entrambe le molecole esistono. Questi due composti sono chiamati isomeri.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Gli isomeri sono molecole diverse che hanno la stessa formula molecolare. </a:t>
            </a:r>
            <a:r>
              <a:rPr lang="en-US" altLang="en-US" sz="1800"/>
              <a:t>L’etanolo e l’etere dimetilico sono </a:t>
            </a:r>
            <a:r>
              <a:rPr lang="en-US" altLang="en-US" sz="1800">
                <a:solidFill>
                  <a:schemeClr val="accent2"/>
                </a:solidFill>
              </a:rPr>
              <a:t>isomeri costituzionali</a:t>
            </a:r>
            <a:r>
              <a:rPr lang="en-US" altLang="en-US" sz="180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47133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Isomeri</a:t>
            </a:r>
            <a:endParaRPr lang="en-US" altLang="en-US" sz="26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52755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6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974725"/>
            <a:ext cx="6629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Eccezioni alla regola dell’ottetto</a:t>
            </a:r>
          </a:p>
        </p:txBody>
      </p:sp>
      <p:pic>
        <p:nvPicPr>
          <p:cNvPr id="3" name="Picture 3" descr="30 second row elements without an oc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435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Elementi nei Gruppi 2A e 3A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3657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Elementi nella terza riga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3492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65008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65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6700" y="1143000"/>
            <a:ext cx="861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err="1"/>
              <a:t>Alcune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molecole</a:t>
            </a:r>
            <a:r>
              <a:rPr lang="en-US" altLang="en-US" sz="2200" dirty="0"/>
              <a:t> non </a:t>
            </a:r>
            <a:r>
              <a:rPr lang="en-US" altLang="en-US" sz="2200" dirty="0" err="1"/>
              <a:t>possono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essere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adeguatamente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rappresentate</a:t>
            </a:r>
            <a:r>
              <a:rPr lang="en-US" altLang="en-US" sz="2200" dirty="0"/>
              <a:t> da </a:t>
            </a:r>
            <a:r>
              <a:rPr lang="en-US" altLang="en-US" sz="2200" dirty="0" err="1"/>
              <a:t>una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singola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struttura</a:t>
            </a:r>
            <a:r>
              <a:rPr lang="en-US" altLang="en-US" sz="2200" dirty="0"/>
              <a:t> di Lewis!!!!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534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La </a:t>
            </a:r>
            <a:r>
              <a:rPr lang="en-US" altLang="en-US" sz="2000" dirty="0" err="1"/>
              <a:t>vera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struttura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struttura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mista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entrambe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forme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ed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chiamata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ibrido</a:t>
            </a:r>
            <a:r>
              <a:rPr lang="en-US" altLang="en-US" sz="2000" dirty="0">
                <a:solidFill>
                  <a:schemeClr val="accent2"/>
                </a:solidFill>
              </a:rPr>
              <a:t> di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>
                <a:solidFill>
                  <a:schemeClr val="accent2"/>
                </a:solidFill>
              </a:rPr>
              <a:t>.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L’ibrido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mostra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caratteristiche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entrambe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strutture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La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fa </a:t>
            </a:r>
            <a:r>
              <a:rPr lang="en-US" altLang="en-US" sz="2000" dirty="0" err="1"/>
              <a:t>sì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alcune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coppie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elettroniche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risultino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delocalizzate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due o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atomi</a:t>
            </a:r>
            <a:r>
              <a:rPr lang="en-US" altLang="en-US" sz="2000" dirty="0"/>
              <a:t>, e </a:t>
            </a:r>
            <a:r>
              <a:rPr lang="en-US" altLang="en-US" sz="2000" dirty="0" err="1"/>
              <a:t>questa</a:t>
            </a:r>
            <a:r>
              <a:rPr lang="en-US" altLang="en-US" sz="2000" dirty="0"/>
              <a:t> </a:t>
            </a:r>
            <a:r>
              <a:rPr lang="en-US" altLang="en-US" sz="2000" u="sng" dirty="0" err="1">
                <a:solidFill>
                  <a:schemeClr val="accent2"/>
                </a:solidFill>
              </a:rPr>
              <a:t>delocalizazione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aumenta</a:t>
            </a:r>
            <a:r>
              <a:rPr lang="en-US" altLang="en-US" sz="2000" dirty="0">
                <a:solidFill>
                  <a:schemeClr val="accent2"/>
                </a:solidFill>
              </a:rPr>
              <a:t> la </a:t>
            </a:r>
            <a:r>
              <a:rPr lang="en-US" altLang="en-US" sz="2000" dirty="0" err="1">
                <a:solidFill>
                  <a:schemeClr val="accent2"/>
                </a:solidFill>
              </a:rPr>
              <a:t>stabilità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Una </a:t>
            </a:r>
            <a:r>
              <a:rPr lang="en-US" altLang="en-US" sz="2000" dirty="0" err="1"/>
              <a:t>molecola</a:t>
            </a:r>
            <a:r>
              <a:rPr lang="en-US" altLang="en-US" sz="2000" dirty="0"/>
              <a:t> con due o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forme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viene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detta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essere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stabilizzata</a:t>
            </a:r>
            <a:r>
              <a:rPr lang="en-US" altLang="en-US" sz="2000" dirty="0">
                <a:solidFill>
                  <a:schemeClr val="accent2"/>
                </a:solidFill>
              </a:rPr>
              <a:t> per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accent2"/>
                </a:solidFill>
              </a:rPr>
              <a:t>Le </a:t>
            </a:r>
            <a:r>
              <a:rPr lang="en-US" altLang="en-US" sz="2000" dirty="0" err="1">
                <a:solidFill>
                  <a:schemeClr val="accent2"/>
                </a:solidFill>
              </a:rPr>
              <a:t>strutture</a:t>
            </a:r>
            <a:r>
              <a:rPr lang="en-US" altLang="en-US" sz="2000" dirty="0">
                <a:solidFill>
                  <a:schemeClr val="accent2"/>
                </a:solidFill>
              </a:rPr>
              <a:t> di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>
                <a:solidFill>
                  <a:schemeClr val="accent2"/>
                </a:solidFill>
              </a:rPr>
              <a:t> non </a:t>
            </a:r>
            <a:r>
              <a:rPr lang="en-US" altLang="en-US" sz="2000" dirty="0" err="1">
                <a:solidFill>
                  <a:schemeClr val="accent2"/>
                </a:solidFill>
              </a:rPr>
              <a:t>sono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isomeri</a:t>
            </a:r>
            <a:r>
              <a:rPr lang="en-US" altLang="en-US" sz="2000" dirty="0"/>
              <a:t>. Le </a:t>
            </a:r>
            <a:r>
              <a:rPr lang="en-US" altLang="en-US" sz="2000" dirty="0" err="1"/>
              <a:t>strutture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differiscono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solamente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nella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disposizione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degli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elettroni</a:t>
            </a:r>
            <a:r>
              <a:rPr lang="en-US" altLang="en-US" sz="2000" dirty="0"/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5217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Risonanza</a:t>
            </a:r>
            <a:endParaRPr lang="en-US" altLang="en-US" sz="26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735388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8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4038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Ibridi di risonanza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82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L’ ibrido di risonanza è la struttura composta di tutte le possibili strutture di risonanza</a:t>
            </a:r>
            <a:r>
              <a:rPr lang="en-US" altLang="en-US"/>
              <a:t>. Nell’ibrido di risonanza le coppie di elettroni, disegnate nelle differenti posizioni delle strutture di risonanza individuali, sono delocalizzate.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Quando due strutture di risonanza sono differenti, l’ibrido assomiglia di più alla struttura di risonanza “migliore”. La struttura di risonanza “migliore” è chiamata il </a:t>
            </a:r>
            <a:r>
              <a:rPr lang="en-US" altLang="en-US">
                <a:solidFill>
                  <a:schemeClr val="accent2"/>
                </a:solidFill>
              </a:rPr>
              <a:t>maggior contribuente</a:t>
            </a:r>
            <a:r>
              <a:rPr lang="en-US" altLang="en-US"/>
              <a:t> all’ibrido, e tutte le altre sono </a:t>
            </a:r>
            <a:r>
              <a:rPr lang="en-US" altLang="en-US">
                <a:solidFill>
                  <a:schemeClr val="accent2"/>
                </a:solidFill>
              </a:rPr>
              <a:t>contribuenti minori</a:t>
            </a:r>
            <a:r>
              <a:rPr lang="en-US" altLang="en-US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L’ibrido è la media pesata delle strutture di risonanza contribuenti.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8F592F8-5B68-8242-8F73-599FA15C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5217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Risonanza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1820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Due variabili definiscono la struttura di una molecola: lunghezza di legame e angolo di legame.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341313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lunghezza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diminuisce</a:t>
            </a:r>
            <a:r>
              <a:rPr lang="en-US" altLang="en-US" dirty="0"/>
              <a:t> </a:t>
            </a:r>
            <a:r>
              <a:rPr lang="en-US" altLang="en-US" dirty="0" err="1"/>
              <a:t>lungo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riga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tavola</a:t>
            </a:r>
            <a:r>
              <a:rPr lang="en-US" altLang="en-US" dirty="0"/>
              <a:t> </a:t>
            </a:r>
            <a:r>
              <a:rPr lang="en-US" altLang="en-US" dirty="0" err="1"/>
              <a:t>periodica</a:t>
            </a:r>
            <a:r>
              <a:rPr lang="en-US" altLang="en-US" dirty="0"/>
              <a:t> con la </a:t>
            </a:r>
            <a:r>
              <a:rPr lang="en-US" altLang="en-US" dirty="0" err="1"/>
              <a:t>diminuzione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dimensione</a:t>
            </a:r>
            <a:r>
              <a:rPr lang="en-US" altLang="en-US" dirty="0"/>
              <a:t> </a:t>
            </a:r>
            <a:r>
              <a:rPr lang="en-US" altLang="en-US" dirty="0" err="1"/>
              <a:t>dell’atomo</a:t>
            </a:r>
            <a:r>
              <a:rPr lang="en-US" altLang="en-US" dirty="0"/>
              <a:t>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67000" y="152400"/>
            <a:ext cx="5217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Lunghezza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42672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341313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lunghezza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aumenta</a:t>
            </a:r>
            <a:r>
              <a:rPr lang="en-US" altLang="en-US" dirty="0"/>
              <a:t> </a:t>
            </a:r>
            <a:r>
              <a:rPr lang="en-US" altLang="en-US" dirty="0" err="1"/>
              <a:t>scendendo</a:t>
            </a:r>
            <a:r>
              <a:rPr lang="en-US" altLang="en-US" dirty="0"/>
              <a:t> </a:t>
            </a:r>
            <a:r>
              <a:rPr lang="en-US" altLang="en-US" dirty="0" err="1"/>
              <a:t>lungo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colonna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tavola</a:t>
            </a:r>
            <a:r>
              <a:rPr lang="en-US" altLang="en-US" dirty="0"/>
              <a:t> </a:t>
            </a:r>
            <a:r>
              <a:rPr lang="en-US" altLang="en-US" dirty="0" err="1"/>
              <a:t>periodica</a:t>
            </a:r>
            <a:r>
              <a:rPr lang="en-US" altLang="en-US" dirty="0"/>
              <a:t> con </a:t>
            </a:r>
            <a:r>
              <a:rPr lang="en-US" altLang="en-US" dirty="0" err="1"/>
              <a:t>l’aumento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dimensione</a:t>
            </a:r>
            <a:r>
              <a:rPr lang="en-US" altLang="en-US" dirty="0"/>
              <a:t> </a:t>
            </a:r>
            <a:r>
              <a:rPr lang="en-US" altLang="en-US" dirty="0" err="1"/>
              <a:t>dell’atomo</a:t>
            </a:r>
            <a:r>
              <a:rPr lang="en-US" altLang="en-US" dirty="0"/>
              <a:t>.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73538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6400"/>
            <a:ext cx="3590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5461208"/>
            <a:ext cx="4579381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4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L’angolo di legame determina la forma intorno ad ogni atomo legato ad altri due atomi.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4582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Il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circonda</a:t>
            </a:r>
            <a:r>
              <a:rPr lang="en-US" altLang="en-US" dirty="0"/>
              <a:t> un  </a:t>
            </a:r>
            <a:r>
              <a:rPr lang="en-US" altLang="en-US" dirty="0" err="1"/>
              <a:t>particolare</a:t>
            </a:r>
            <a:r>
              <a:rPr lang="en-US" altLang="en-US" dirty="0"/>
              <a:t> </a:t>
            </a:r>
            <a:r>
              <a:rPr lang="en-US" altLang="en-US" dirty="0" err="1"/>
              <a:t>atomo</a:t>
            </a:r>
            <a:r>
              <a:rPr lang="en-US" altLang="en-US" dirty="0"/>
              <a:t> </a:t>
            </a:r>
            <a:r>
              <a:rPr lang="en-US" altLang="en-US" dirty="0" err="1"/>
              <a:t>determina</a:t>
            </a:r>
            <a:r>
              <a:rPr lang="en-US" altLang="en-US" dirty="0"/>
              <a:t>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geometria</a:t>
            </a:r>
            <a:r>
              <a:rPr lang="en-US" altLang="en-US" dirty="0"/>
              <a:t>. Un </a:t>
            </a:r>
            <a:r>
              <a:rPr lang="en-US" altLang="en-US" dirty="0" err="1"/>
              <a:t>gruppo</a:t>
            </a:r>
            <a:r>
              <a:rPr lang="en-US" altLang="en-US" dirty="0"/>
              <a:t> è </a:t>
            </a:r>
            <a:r>
              <a:rPr lang="en-US" altLang="en-US" dirty="0" err="1"/>
              <a:t>sia</a:t>
            </a:r>
            <a:r>
              <a:rPr lang="en-US" altLang="en-US" dirty="0"/>
              <a:t> un </a:t>
            </a:r>
            <a:r>
              <a:rPr lang="en-US" altLang="en-US" dirty="0" err="1"/>
              <a:t>atomo</a:t>
            </a:r>
            <a:r>
              <a:rPr lang="en-US" altLang="en-US" dirty="0"/>
              <a:t> </a:t>
            </a:r>
            <a:r>
              <a:rPr lang="en-US" altLang="en-US" dirty="0" err="1"/>
              <a:t>sia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coppia</a:t>
            </a:r>
            <a:r>
              <a:rPr lang="en-US" altLang="en-US" dirty="0"/>
              <a:t> </a:t>
            </a:r>
            <a:r>
              <a:rPr lang="en-US" altLang="en-US" dirty="0" err="1"/>
              <a:t>solitaria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disposizione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stabile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questi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possibile</a:t>
            </a:r>
            <a:r>
              <a:rPr lang="en-US" altLang="en-US" dirty="0"/>
              <a:t> </a:t>
            </a:r>
            <a:r>
              <a:rPr lang="en-US" altLang="en-US" dirty="0" err="1"/>
              <a:t>distanti</a:t>
            </a:r>
            <a:r>
              <a:rPr lang="en-US" altLang="en-US" dirty="0"/>
              <a:t> </a:t>
            </a:r>
            <a:r>
              <a:rPr lang="en-US" altLang="en-US" dirty="0" err="1"/>
              <a:t>uno</a:t>
            </a:r>
            <a:r>
              <a:rPr lang="en-US" altLang="en-US" dirty="0"/>
              <a:t> </a:t>
            </a:r>
            <a:r>
              <a:rPr lang="en-US" altLang="en-US" dirty="0" err="1"/>
              <a:t>dall’altro</a:t>
            </a:r>
            <a:r>
              <a:rPr lang="en-US" altLang="en-US" dirty="0"/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47853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Angolo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7" y="4365104"/>
            <a:ext cx="742060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/>
              <a:t>Cos’è la chimica organica?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dirty="0"/>
              <a:t>E’ la chimica dei composti che contengono l’elemento CARBONIO, combinato quasi sempre con l’elemento H e spesso con altri elementi chiamati in generale ETEROATOMI, per lo più N,O,S, </a:t>
            </a:r>
            <a:r>
              <a:rPr lang="it-IT" altLang="en-US" dirty="0" err="1"/>
              <a:t>P</a:t>
            </a:r>
            <a:r>
              <a:rPr lang="it-IT" altLang="en-US"/>
              <a:t> ed alogeni</a:t>
            </a:r>
            <a:r>
              <a:rPr lang="it-IT" altLang="en-US" dirty="0"/>
              <a:t>.</a:t>
            </a:r>
          </a:p>
          <a:p>
            <a:r>
              <a:rPr lang="it-IT" altLang="en-US" dirty="0"/>
              <a:t>E’ un ramo a sé stante della chimica</a:t>
            </a:r>
          </a:p>
          <a:p>
            <a:r>
              <a:rPr lang="it-IT" altLang="en-US" dirty="0"/>
              <a:t>I composti della Chimica Organica sono milioni e riguardano ogni aspetto della nostra vita</a:t>
            </a:r>
          </a:p>
          <a:p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60967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7696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Disegnare strutture tridimensionali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nel piano è indicato con una linea piena.  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davanti al piano è indicato con un cuneo.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dietro al piano è indicato con una linea tratteggiata.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7311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5397202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Le molecole possono essere ruotate nei modi più diversi, generando molte rappresentazioni equivalenti. Tutte queste sono accettabili rapprestazioni del CH</a:t>
            </a:r>
            <a:r>
              <a:rPr lang="en-US" altLang="en-US" baseline="-25000"/>
              <a:t>4</a:t>
            </a:r>
            <a:r>
              <a:rPr lang="en-US" altLang="en-US"/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71D2D88-C884-3246-AE5E-84D16E5F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47853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Angolo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8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806450"/>
            <a:ext cx="8153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Una </a:t>
            </a:r>
            <a:r>
              <a:rPr lang="en-US" altLang="en-US" sz="2500" dirty="0" err="1"/>
              <a:t>coppia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elettronica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solitaria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viene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considerata</a:t>
            </a:r>
            <a:r>
              <a:rPr lang="en-US" altLang="en-US" sz="2500" dirty="0"/>
              <a:t> un “</a:t>
            </a:r>
            <a:r>
              <a:rPr lang="en-US" altLang="en-US" sz="2500" u="sng" dirty="0" err="1">
                <a:solidFill>
                  <a:srgbClr val="FF0000"/>
                </a:solidFill>
              </a:rPr>
              <a:t>Gruppo</a:t>
            </a:r>
            <a:r>
              <a:rPr lang="en-US" altLang="en-US" sz="2500" dirty="0"/>
              <a:t>”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678731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/>
              <a:t>Nell’acqua</a:t>
            </a:r>
            <a:r>
              <a:rPr lang="en-US" altLang="en-US" dirty="0"/>
              <a:t> (H</a:t>
            </a:r>
            <a:r>
              <a:rPr lang="en-US" altLang="en-US" baseline="-25000" dirty="0"/>
              <a:t>2</a:t>
            </a:r>
            <a:r>
              <a:rPr lang="en-US" altLang="en-US" dirty="0"/>
              <a:t>O), due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quattro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legati</a:t>
            </a:r>
            <a:r>
              <a:rPr lang="en-US" altLang="en-US" dirty="0"/>
              <a:t> all’ O </a:t>
            </a:r>
            <a:r>
              <a:rPr lang="en-US" altLang="en-US" dirty="0" err="1"/>
              <a:t>centrale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solitarie</a:t>
            </a:r>
            <a:r>
              <a:rPr lang="en-US" altLang="en-US" dirty="0"/>
              <a:t>. I due H e le due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libere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direzionati</a:t>
            </a:r>
            <a:r>
              <a:rPr lang="en-US" altLang="en-US" dirty="0"/>
              <a:t> secondo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vertici</a:t>
            </a:r>
            <a:r>
              <a:rPr lang="en-US" altLang="en-US" dirty="0"/>
              <a:t> di un </a:t>
            </a:r>
            <a:r>
              <a:rPr lang="en-US" altLang="en-US" dirty="0" err="1"/>
              <a:t>tetraedro</a:t>
            </a:r>
            <a:r>
              <a:rPr lang="en-US" altLang="en-US" dirty="0"/>
              <a:t>. </a:t>
            </a:r>
            <a:r>
              <a:rPr lang="en-US" altLang="en-US" dirty="0" err="1"/>
              <a:t>L’angolo</a:t>
            </a:r>
            <a:r>
              <a:rPr lang="en-US" altLang="en-US" dirty="0"/>
              <a:t> H-O-H di 105</a:t>
            </a:r>
            <a:r>
              <a:rPr lang="en-US" altLang="en-US" baseline="30000" dirty="0">
                <a:cs typeface="Arial" charset="0"/>
              </a:rPr>
              <a:t>°</a:t>
            </a:r>
            <a:r>
              <a:rPr lang="en-US" altLang="en-US" dirty="0"/>
              <a:t> è </a:t>
            </a:r>
            <a:r>
              <a:rPr lang="en-US" altLang="en-US" dirty="0" err="1"/>
              <a:t>prossimo</a:t>
            </a:r>
            <a:r>
              <a:rPr lang="en-US" altLang="en-US" dirty="0"/>
              <a:t> </a:t>
            </a:r>
            <a:r>
              <a:rPr lang="en-US" altLang="en-US" dirty="0" err="1"/>
              <a:t>all’angolo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teorico</a:t>
            </a:r>
            <a:r>
              <a:rPr lang="en-US" altLang="en-US" dirty="0"/>
              <a:t> </a:t>
            </a:r>
            <a:r>
              <a:rPr lang="en-US" altLang="en-US" dirty="0" err="1"/>
              <a:t>tetraedrico</a:t>
            </a:r>
            <a:r>
              <a:rPr lang="en-US" altLang="en-US" dirty="0"/>
              <a:t> di 109.5</a:t>
            </a:r>
            <a:r>
              <a:rPr lang="en-US" altLang="en-US" baseline="30000" dirty="0">
                <a:cs typeface="Arial" charset="0"/>
              </a:rPr>
              <a:t>°</a:t>
            </a:r>
            <a:r>
              <a:rPr lang="en-US" altLang="en-US" dirty="0"/>
              <a:t>. </a:t>
            </a:r>
            <a:r>
              <a:rPr lang="en-US" altLang="en-US" dirty="0" err="1"/>
              <a:t>L’acqua</a:t>
            </a:r>
            <a:r>
              <a:rPr lang="en-US" altLang="en-US" dirty="0"/>
              <a:t> ha </a:t>
            </a:r>
            <a:r>
              <a:rPr lang="en-US" altLang="en-US" dirty="0" err="1"/>
              <a:t>una</a:t>
            </a:r>
            <a:r>
              <a:rPr lang="en-US" altLang="en-US" dirty="0"/>
              <a:t> forma ad </a:t>
            </a:r>
            <a:r>
              <a:rPr lang="en-US" altLang="en-US" dirty="0" err="1"/>
              <a:t>angolo</a:t>
            </a:r>
            <a:r>
              <a:rPr lang="en-US" altLang="en-US" dirty="0"/>
              <a:t>, </a:t>
            </a:r>
            <a:r>
              <a:rPr lang="en-US" altLang="en-US" dirty="0" err="1"/>
              <a:t>perchè</a:t>
            </a:r>
            <a:r>
              <a:rPr lang="en-US" altLang="en-US" dirty="0"/>
              <a:t> due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circondano</a:t>
            </a:r>
            <a:r>
              <a:rPr lang="en-US" altLang="en-US" dirty="0"/>
              <a:t> </a:t>
            </a:r>
            <a:r>
              <a:rPr lang="en-US" altLang="en-US" dirty="0" err="1"/>
              <a:t>l’ossigeno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solitarie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endParaRPr lang="en-US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35326"/>
            <a:ext cx="71183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F088681-6A6F-284D-BD7F-E751282C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47853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Angolo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5016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3" descr="54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8"/>
          <a:stretch>
            <a:fillRect/>
          </a:stretch>
        </p:blipFill>
        <p:spPr bwMode="auto">
          <a:xfrm>
            <a:off x="990600" y="4267200"/>
            <a:ext cx="990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53 amm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5"/>
          <a:stretch>
            <a:fillRect/>
          </a:stretch>
        </p:blipFill>
        <p:spPr bwMode="auto">
          <a:xfrm>
            <a:off x="914400" y="2514600"/>
            <a:ext cx="1066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50 drawing 3d structures on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4" t="25441" r="8603" b="19435"/>
          <a:stretch>
            <a:fillRect/>
          </a:stretch>
        </p:blipFill>
        <p:spPr bwMode="auto">
          <a:xfrm>
            <a:off x="838200" y="1219200"/>
            <a:ext cx="1055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33600" y="1752600"/>
            <a:ext cx="211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Metano (CH</a:t>
            </a:r>
            <a:r>
              <a:rPr lang="en-US" altLang="en-US" baseline="-25000"/>
              <a:t>4</a:t>
            </a:r>
            <a:r>
              <a:rPr lang="en-US" altLang="en-US"/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81213" y="3352800"/>
            <a:ext cx="277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Ammoniaca (NH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49475" y="5181600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Acqua (H</a:t>
            </a:r>
            <a:r>
              <a:rPr lang="en-US" altLang="en-US" baseline="-25000"/>
              <a:t>2</a:t>
            </a:r>
            <a:r>
              <a:rPr lang="en-US" altLang="en-US"/>
              <a:t>O)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76800" y="1295400"/>
            <a:ext cx="3581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entrambe le molecole NH</a:t>
            </a:r>
            <a:r>
              <a:rPr lang="en-US" altLang="en-US" baseline="-25000"/>
              <a:t>3</a:t>
            </a:r>
            <a:r>
              <a:rPr lang="en-US" altLang="en-US"/>
              <a:t> e H</a:t>
            </a:r>
            <a:r>
              <a:rPr lang="en-US" altLang="en-US" baseline="-25000"/>
              <a:t>2</a:t>
            </a:r>
            <a:r>
              <a:rPr lang="en-US" altLang="en-US"/>
              <a:t>O, l’angolo di legame è di poco inferiore all’angolo teorico tetraedrico a causa della repulsione delle coppie solitarie di elettroni. Gli atomi legati sono quindi compressi in uno spazio minore con un angolo di legame più piccolo.</a:t>
            </a:r>
          </a:p>
        </p:txBody>
      </p:sp>
    </p:spTree>
    <p:extLst>
      <p:ext uri="{BB962C8B-B14F-4D97-AF65-F5344CB8AC3E}">
        <p14:creationId xmlns:p14="http://schemas.microsoft.com/office/powerpoint/2010/main" val="150899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043607"/>
            <a:ext cx="6553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Il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500807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/>
              <a:t>Il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ha due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interni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quattro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valenza</a:t>
            </a:r>
            <a:r>
              <a:rPr lang="en-US" altLang="en-US" sz="2200" dirty="0"/>
              <a:t>. Per </a:t>
            </a:r>
            <a:r>
              <a:rPr lang="en-US" altLang="en-US" sz="2200" dirty="0" err="1"/>
              <a:t>riempire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configurazione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stabile, </a:t>
            </a: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disposti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bassa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. Per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abbiamo</a:t>
            </a:r>
            <a:r>
              <a:rPr lang="en-US" altLang="en-US" sz="2200" dirty="0"/>
              <a:t> due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nell’orbitale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ciascuno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nei</a:t>
            </a:r>
            <a:r>
              <a:rPr lang="en-US" altLang="en-US" sz="2200" dirty="0"/>
              <a:t> due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2</a:t>
            </a:r>
            <a:r>
              <a:rPr lang="en-US" altLang="en-US" sz="2200" i="1" dirty="0"/>
              <a:t>p</a:t>
            </a:r>
            <a:r>
              <a:rPr lang="en-US" altLang="en-US" sz="2200" dirty="0"/>
              <a:t>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5807223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u="sng" dirty="0">
                <a:solidFill>
                  <a:srgbClr val="FF0000"/>
                </a:solidFill>
              </a:rPr>
              <a:t>La </a:t>
            </a:r>
            <a:r>
              <a:rPr lang="en-US" altLang="en-US" sz="1800" u="sng" dirty="0" err="1">
                <a:solidFill>
                  <a:srgbClr val="FF0000"/>
                </a:solidFill>
              </a:rPr>
              <a:t>disposizione</a:t>
            </a:r>
            <a:r>
              <a:rPr lang="en-US" altLang="en-US" sz="1800" u="sng" dirty="0">
                <a:solidFill>
                  <a:srgbClr val="FF0000"/>
                </a:solidFill>
              </a:rPr>
              <a:t> a </a:t>
            </a:r>
            <a:r>
              <a:rPr lang="en-US" altLang="en-US" sz="1800" u="sng" dirty="0" err="1">
                <a:solidFill>
                  <a:srgbClr val="FF0000"/>
                </a:solidFill>
              </a:rPr>
              <a:t>più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bassa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energia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degli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elettroni</a:t>
            </a:r>
            <a:r>
              <a:rPr lang="en-US" altLang="en-US" sz="1800" u="sng" dirty="0">
                <a:solidFill>
                  <a:srgbClr val="FF0000"/>
                </a:solidFill>
              </a:rPr>
              <a:t> per un </a:t>
            </a:r>
            <a:r>
              <a:rPr lang="en-US" altLang="en-US" sz="1800" u="sng" dirty="0" err="1">
                <a:solidFill>
                  <a:srgbClr val="FF0000"/>
                </a:solidFill>
              </a:rPr>
              <a:t>atomo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prende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il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nome</a:t>
            </a:r>
            <a:r>
              <a:rPr lang="en-US" altLang="en-US" sz="1800" u="sng" dirty="0">
                <a:solidFill>
                  <a:srgbClr val="FF0000"/>
                </a:solidFill>
              </a:rPr>
              <a:t> di </a:t>
            </a:r>
            <a:r>
              <a:rPr lang="en-US" altLang="en-US" sz="1800" u="sng" dirty="0" err="1">
                <a:solidFill>
                  <a:srgbClr val="FF0000"/>
                </a:solidFill>
              </a:rPr>
              <a:t>stato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fondamentale</a:t>
            </a:r>
            <a:r>
              <a:rPr lang="en-US" altLang="en-US" sz="18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46983"/>
            <a:ext cx="4886325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8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6553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</a:t>
            </a:r>
            <a:r>
              <a:rPr lang="en-US" altLang="en-US" sz="2500" dirty="0" err="1"/>
              <a:t>il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 err="1"/>
              <a:t>L’avanzamento</a:t>
            </a:r>
            <a:r>
              <a:rPr lang="en-US" altLang="en-US" sz="2200" dirty="0"/>
              <a:t> di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da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s</a:t>
            </a:r>
            <a:r>
              <a:rPr lang="en-US" altLang="en-US" sz="2200" dirty="0"/>
              <a:t> a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p</a:t>
            </a:r>
            <a:r>
              <a:rPr lang="en-US" altLang="en-US" sz="2200" dirty="0"/>
              <a:t> libero </a:t>
            </a:r>
            <a:r>
              <a:rPr lang="en-US" altLang="en-US" sz="2200" dirty="0" err="1"/>
              <a:t>darebbe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origine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quattro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spaiati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legami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processo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richiede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perchè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sposta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ad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elevata</a:t>
            </a:r>
            <a:r>
              <a:rPr lang="en-US" altLang="en-US" sz="2200" dirty="0"/>
              <a:t>. Questa </a:t>
            </a:r>
            <a:r>
              <a:rPr lang="en-US" altLang="en-US" sz="2200" dirty="0" err="1"/>
              <a:t>nuova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disposizione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è </a:t>
            </a:r>
            <a:r>
              <a:rPr lang="en-US" altLang="en-US" sz="2200" dirty="0" err="1"/>
              <a:t>chiamata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stato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eccitato</a:t>
            </a:r>
            <a:r>
              <a:rPr lang="en-US" altLang="en-US" sz="2200" dirty="0"/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5197475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Questa descrizione però non è ancora adeguata. Il carbonio formerebbe due tipi di legame: tre con orbitali 2</a:t>
            </a:r>
            <a:r>
              <a:rPr lang="en-US" altLang="en-US" sz="2200" i="1"/>
              <a:t>p</a:t>
            </a:r>
            <a:r>
              <a:rPr lang="en-US" altLang="en-US" sz="2200"/>
              <a:t> e uno con l’orbitale 2</a:t>
            </a:r>
            <a:r>
              <a:rPr lang="en-US" altLang="en-US" sz="2200" i="1"/>
              <a:t>s</a:t>
            </a:r>
            <a:r>
              <a:rPr lang="en-US" altLang="en-US" sz="2200"/>
              <a:t>. Tuttavia prove sperimentali evidenziano che nel metano il carbonio forma quattro legami identici.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75152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CD57072B-B375-9C43-96A6-1C9E471C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06114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746125"/>
            <a:ext cx="655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</a:t>
            </a:r>
            <a:r>
              <a:rPr lang="en-US" altLang="en-US" sz="2500" dirty="0" err="1"/>
              <a:t>il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204913"/>
            <a:ext cx="8534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/>
              <a:t>Per </a:t>
            </a:r>
            <a:r>
              <a:rPr lang="en-US" altLang="en-US" sz="2200" dirty="0" err="1"/>
              <a:t>risolvere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questa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incongruenza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chimici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hanno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postulato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</a:t>
            </a:r>
            <a:r>
              <a:rPr lang="en-US" altLang="en-US" sz="2200" dirty="0"/>
              <a:t> come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non </a:t>
            </a:r>
            <a:r>
              <a:rPr lang="en-US" altLang="en-US" sz="2200" dirty="0" err="1"/>
              <a:t>usino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puri</a:t>
            </a:r>
            <a:r>
              <a:rPr lang="en-US" altLang="en-US" sz="2200" dirty="0"/>
              <a:t> </a:t>
            </a:r>
            <a:r>
              <a:rPr lang="en-US" altLang="en-US" sz="2200" i="1" dirty="0"/>
              <a:t>s</a:t>
            </a:r>
            <a:r>
              <a:rPr lang="en-US" altLang="en-US" sz="2200" dirty="0"/>
              <a:t> e </a:t>
            </a:r>
            <a:r>
              <a:rPr lang="en-US" altLang="en-US" sz="2200" i="1" dirty="0"/>
              <a:t>p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bensì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insieme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nuovi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chiamati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ibridi</a:t>
            </a:r>
            <a:r>
              <a:rPr lang="en-US" altLang="en-US" sz="2200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200" i="1" dirty="0"/>
              <a:t>L</a:t>
            </a:r>
            <a:r>
              <a:rPr lang="en-US" altLang="en-US" sz="2200" i="1" u="sng" dirty="0">
                <a:solidFill>
                  <a:srgbClr val="FF0000"/>
                </a:solidFill>
              </a:rPr>
              <a:t>’ </a:t>
            </a:r>
            <a:r>
              <a:rPr lang="en-US" altLang="en-US" sz="2200" i="1" u="sng" dirty="0" err="1">
                <a:solidFill>
                  <a:srgbClr val="FF0000"/>
                </a:solidFill>
              </a:rPr>
              <a:t>ibridazione</a:t>
            </a:r>
            <a:r>
              <a:rPr lang="en-US" altLang="en-US" sz="2200" u="sng" dirty="0">
                <a:solidFill>
                  <a:srgbClr val="FF0000"/>
                </a:solidFill>
              </a:rPr>
              <a:t> </a:t>
            </a:r>
            <a:r>
              <a:rPr lang="en-US" altLang="en-US" sz="2200" dirty="0"/>
              <a:t>è la </a:t>
            </a:r>
            <a:r>
              <a:rPr lang="en-US" altLang="en-US" sz="2200" dirty="0" err="1"/>
              <a:t>combinazione</a:t>
            </a:r>
            <a:r>
              <a:rPr lang="en-US" altLang="en-US" sz="2200" dirty="0"/>
              <a:t> di due o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atomici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lo </a:t>
            </a:r>
            <a:r>
              <a:rPr lang="en-US" altLang="en-US" sz="2200" dirty="0" err="1"/>
              <a:t>stesso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numero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ognuno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quali</a:t>
            </a:r>
            <a:r>
              <a:rPr lang="en-US" altLang="en-US" sz="2200" dirty="0"/>
              <a:t> ha la </a:t>
            </a:r>
            <a:r>
              <a:rPr lang="en-US" altLang="en-US" sz="2200" dirty="0" err="1"/>
              <a:t>stessa</a:t>
            </a:r>
            <a:r>
              <a:rPr lang="en-US" altLang="en-US" sz="2200" dirty="0"/>
              <a:t> forma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80"/>
            <a:ext cx="758666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9D2517C5-B79C-FE4D-992C-91626412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2792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974725"/>
            <a:ext cx="6858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Il legame attaverso gli orbitali ibridi </a:t>
            </a:r>
            <a:r>
              <a:rPr lang="en-US" altLang="en-US" sz="2500" i="1"/>
              <a:t>sp</a:t>
            </a:r>
            <a:r>
              <a:rPr lang="en-US" altLang="en-US" sz="2500" baseline="30000"/>
              <a:t>3</a:t>
            </a:r>
            <a:r>
              <a:rPr lang="en-US" altLang="en-US" sz="2500"/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493838"/>
            <a:ext cx="8534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Ogni legame nel CH</a:t>
            </a:r>
            <a:r>
              <a:rPr lang="en-US" altLang="en-US" baseline="-25000"/>
              <a:t>4</a:t>
            </a:r>
            <a:r>
              <a:rPr lang="en-US" altLang="en-US"/>
              <a:t> è formato dalla sovrapposizione di un orbitale ibrido </a:t>
            </a:r>
            <a:r>
              <a:rPr lang="en-US" altLang="en-US" i="1"/>
              <a:t>sp</a:t>
            </a:r>
            <a:r>
              <a:rPr lang="en-US" altLang="en-US" baseline="30000"/>
              <a:t>3</a:t>
            </a:r>
            <a:r>
              <a:rPr lang="en-US" altLang="en-US"/>
              <a:t> del carbonio con un orbitale 1</a:t>
            </a:r>
            <a:r>
              <a:rPr lang="en-US" altLang="en-US" i="1"/>
              <a:t>s</a:t>
            </a:r>
            <a:r>
              <a:rPr lang="en-US" altLang="en-US"/>
              <a:t> di un idrogeno. Questi quattro legami puntano verso i vertici di un tetraedro.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33425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74C00F62-6430-9B4C-80DA-C45FB250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9041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4800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Altri modelli di ibridazione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16522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tre orbitali 2</a:t>
            </a:r>
            <a:r>
              <a:rPr lang="en-US" altLang="en-US" sz="1800" i="1"/>
              <a:t>p</a:t>
            </a:r>
            <a:r>
              <a:rPr lang="en-US" altLang="en-US" sz="1800"/>
              <a:t> formano quattro orbitali ibridi </a:t>
            </a:r>
            <a:r>
              <a:rPr lang="en-US" altLang="en-US" sz="1800" i="1"/>
              <a:t>sp</a:t>
            </a:r>
            <a:r>
              <a:rPr lang="en-US" altLang="en-US" sz="1800" baseline="30000"/>
              <a:t>3</a:t>
            </a:r>
            <a:r>
              <a:rPr lang="en-US" altLang="en-US" sz="1800"/>
              <a:t>.</a:t>
            </a:r>
          </a:p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due orbitali 2</a:t>
            </a:r>
            <a:r>
              <a:rPr lang="en-US" altLang="en-US" sz="1800" i="1"/>
              <a:t>p</a:t>
            </a:r>
            <a:r>
              <a:rPr lang="en-US" altLang="en-US" sz="1800"/>
              <a:t> formano tre orbitali ibridi </a:t>
            </a:r>
            <a:r>
              <a:rPr lang="en-US" altLang="en-US" sz="1800" i="1"/>
              <a:t>sp</a:t>
            </a:r>
            <a:r>
              <a:rPr lang="en-US" altLang="en-US" sz="1800" baseline="30000"/>
              <a:t>2</a:t>
            </a:r>
            <a:r>
              <a:rPr lang="en-US" altLang="en-US" sz="1800"/>
              <a:t>.</a:t>
            </a:r>
          </a:p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un orbitale 2</a:t>
            </a:r>
            <a:r>
              <a:rPr lang="en-US" altLang="en-US" sz="1800" i="1"/>
              <a:t>p</a:t>
            </a:r>
            <a:r>
              <a:rPr lang="en-US" altLang="en-US" sz="1800"/>
              <a:t> formano due orbitali ibridi </a:t>
            </a:r>
            <a:r>
              <a:rPr lang="en-US" altLang="en-US" sz="1800" i="1"/>
              <a:t>sp</a:t>
            </a:r>
            <a:r>
              <a:rPr lang="en-US" altLang="en-US" sz="1800"/>
              <a:t>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45338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DE239B83-B4AA-1347-BCE7-31EB785F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6222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5181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Altri modelli di ibridazione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2827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Per determinare l’ibridazione di un atomo in una molecola contare i gruppi intorno all’atomo. Il numero dei gruppi (atomi e coppie elettroniche di non legame) corrisponde al numero degli orbitali atomici che devono essere ibridati per formare gli orbitali ibridi.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11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CA01AAC2-3F9F-A448-A0AB-5DD139FA7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34018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62930"/>
            <a:ext cx="632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/>
              <a:t>Lunghezza</a:t>
            </a:r>
            <a:r>
              <a:rPr lang="en-US" altLang="en-US" sz="2500" dirty="0"/>
              <a:t> di </a:t>
            </a:r>
            <a:r>
              <a:rPr lang="en-US" altLang="en-US" sz="2500" dirty="0" err="1"/>
              <a:t>legame</a:t>
            </a:r>
            <a:r>
              <a:rPr lang="en-US" altLang="en-US" sz="2500" dirty="0"/>
              <a:t> e </a:t>
            </a:r>
            <a:r>
              <a:rPr lang="en-US" altLang="en-US" sz="2500" dirty="0" err="1"/>
              <a:t>forza</a:t>
            </a:r>
            <a:r>
              <a:rPr lang="en-US" altLang="en-US" sz="2500" dirty="0"/>
              <a:t> di </a:t>
            </a:r>
            <a:r>
              <a:rPr lang="en-US" altLang="en-US" sz="2500" dirty="0" err="1"/>
              <a:t>legame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1425699"/>
            <a:ext cx="845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All’aumentare</a:t>
            </a:r>
            <a:r>
              <a:rPr lang="en-US" altLang="en-US" dirty="0"/>
              <a:t> del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due nuclei,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/>
              <a:t>diventano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corti</a:t>
            </a:r>
            <a:r>
              <a:rPr lang="en-US" altLang="en-US" dirty="0"/>
              <a:t> e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forti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>
                <a:solidFill>
                  <a:schemeClr val="accent2"/>
                </a:solidFill>
              </a:rPr>
              <a:t>Quindi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tripli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sono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corti</a:t>
            </a:r>
            <a:r>
              <a:rPr lang="en-US" altLang="en-US" dirty="0">
                <a:solidFill>
                  <a:schemeClr val="accent2"/>
                </a:solidFill>
              </a:rPr>
              <a:t> e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forti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dei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doppi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che</a:t>
            </a:r>
            <a:r>
              <a:rPr lang="en-US" altLang="en-US" dirty="0">
                <a:solidFill>
                  <a:schemeClr val="accent2"/>
                </a:solidFill>
              </a:rPr>
              <a:t> a </a:t>
            </a:r>
            <a:r>
              <a:rPr lang="en-US" altLang="en-US" dirty="0" err="1">
                <a:solidFill>
                  <a:schemeClr val="accent2"/>
                </a:solidFill>
              </a:rPr>
              <a:t>loro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volta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sono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corti</a:t>
            </a:r>
            <a:r>
              <a:rPr lang="en-US" altLang="en-US" dirty="0">
                <a:solidFill>
                  <a:schemeClr val="accent2"/>
                </a:solidFill>
              </a:rPr>
              <a:t> e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forti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dei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singoli</a:t>
            </a:r>
            <a:r>
              <a:rPr lang="en-US" alt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2730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192608"/>
            <a:ext cx="449434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06" y="5192608"/>
            <a:ext cx="411288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88454" y="374101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lunghezza e la forza dei legami C</a:t>
            </a:r>
            <a:r>
              <a:rPr lang="en-US" altLang="en-US" sz="2200"/>
              <a:t>—</a:t>
            </a:r>
            <a:r>
              <a:rPr lang="en-US" altLang="en-US"/>
              <a:t>H varia dipendentemente dall’ibridazione dell’atomo di carbonio.</a:t>
            </a:r>
          </a:p>
        </p:txBody>
      </p:sp>
    </p:spTree>
    <p:extLst>
      <p:ext uri="{BB962C8B-B14F-4D97-AF65-F5344CB8AC3E}">
        <p14:creationId xmlns:p14="http://schemas.microsoft.com/office/powerpoint/2010/main" val="420423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93788" y="3717925"/>
            <a:ext cx="4468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en-US"/>
              <a:t>LA CHIMICA DEI COMPOSTI </a:t>
            </a:r>
          </a:p>
          <a:p>
            <a:r>
              <a:rPr lang="it-IT" altLang="en-US"/>
              <a:t>DEL CARBONIO</a:t>
            </a: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162050" y="566738"/>
            <a:ext cx="668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CHIMICA ORGANICA OGGI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736725" y="4876800"/>
            <a:ext cx="6651625" cy="1066800"/>
            <a:chOff x="1094" y="3072"/>
            <a:chExt cx="4190" cy="67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584" y="3456"/>
              <a:ext cx="2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solidFill>
                    <a:srgbClr val="FF3300"/>
                  </a:solidFill>
                </a:rPr>
                <a:t>(H  B  N  O  Si  P  S  F  Cl  Br I )</a:t>
              </a: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1094" y="3072"/>
              <a:ext cx="4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/>
                <a:t>COMBINATO CON POCHI ALTRI  ELEMENTI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63938" y="1752600"/>
            <a:ext cx="4333875" cy="2363788"/>
            <a:chOff x="2245" y="1104"/>
            <a:chExt cx="2730" cy="1489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2747" y="120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851" y="1289"/>
              <a:ext cx="280" cy="28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245" y="1156"/>
              <a:ext cx="472" cy="424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907" y="1300"/>
              <a:ext cx="280" cy="280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276" y="1300"/>
              <a:ext cx="280" cy="2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656" y="1300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276" y="1636"/>
              <a:ext cx="280" cy="2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664" y="1636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660" y="1972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660" y="230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268" y="1156"/>
              <a:ext cx="472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268" y="1104"/>
              <a:ext cx="41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48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313" y="1104"/>
              <a:ext cx="39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48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926" y="128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299" y="128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679" y="1286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3903" y="1640"/>
              <a:ext cx="280" cy="280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926" y="1633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306" y="163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50" y="163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646" y="1980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Br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712" y="2305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368" y="1640"/>
              <a:ext cx="280" cy="280"/>
            </a:xfrm>
            <a:prstGeom prst="rect">
              <a:avLst/>
            </a:prstGeom>
            <a:solidFill>
              <a:srgbClr val="FF6633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372" y="1633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Si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870" y="128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67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723900"/>
            <a:ext cx="7947025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23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62000" y="2590800"/>
            <a:ext cx="7391400" cy="3733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719412"/>
            <a:ext cx="632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FF0000"/>
                </a:solidFill>
              </a:rPr>
              <a:t>Elettronegatività e polarità di legame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" y="12192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L’ elettronegatività è una misura dell’attrazione di un atomo per gli elettroni in un legame.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2117725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Valori di elettronegatività per alcuni elementi comuni: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7000" y="1206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703513"/>
            <a:ext cx="5138737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21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Elettronegatività</a:t>
            </a:r>
            <a:r>
              <a:rPr lang="en-US" altLang="en-US" dirty="0">
                <a:solidFill>
                  <a:srgbClr val="FF0000"/>
                </a:solidFill>
              </a:rPr>
              <a:t> e </a:t>
            </a:r>
            <a:r>
              <a:rPr lang="en-US" altLang="en-US" dirty="0" err="1">
                <a:solidFill>
                  <a:srgbClr val="FF0000"/>
                </a:solidFill>
              </a:rPr>
              <a:t>polarità</a:t>
            </a:r>
            <a:r>
              <a:rPr lang="en-US" altLang="en-US" dirty="0">
                <a:solidFill>
                  <a:srgbClr val="FF0000"/>
                </a:solidFill>
              </a:rPr>
              <a:t> di </a:t>
            </a:r>
            <a:r>
              <a:rPr lang="en-US" altLang="en-US" dirty="0" err="1">
                <a:solidFill>
                  <a:srgbClr val="FF0000"/>
                </a:solidFill>
              </a:rPr>
              <a:t>legame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6858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I valori di elettronegatività sono usati come riferimento per indicare se gli elettroni sono ugualmente condivisi o non ugualmente condivisi tra due atomi. Quando gli elettroni sono ugualmente condivisi il legame è detto non polare. Quando le differenze di elettronegatività producono una diseguale condivisione degli elettroni, il legame è polare, e si dice che ha una “</a:t>
            </a:r>
            <a:r>
              <a:rPr lang="en-US" altLang="en-US" sz="2000">
                <a:solidFill>
                  <a:schemeClr val="accent2"/>
                </a:solidFill>
              </a:rPr>
              <a:t>separazione di carica</a:t>
            </a:r>
            <a:r>
              <a:rPr lang="en-US" altLang="en-US" sz="2000"/>
              <a:t>” o un “</a:t>
            </a:r>
            <a:r>
              <a:rPr lang="en-US" altLang="en-US" sz="2000">
                <a:solidFill>
                  <a:schemeClr val="accent2"/>
                </a:solidFill>
              </a:rPr>
              <a:t>dipolo</a:t>
            </a:r>
            <a:r>
              <a:rPr lang="en-US" altLang="en-US" sz="2000"/>
              <a:t>”.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8686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 	</a:t>
            </a:r>
            <a:r>
              <a:rPr lang="en-US" altLang="en-US" sz="1800">
                <a:solidFill>
                  <a:schemeClr val="accent2"/>
                </a:solidFill>
              </a:rPr>
              <a:t>Un legame carbonio—carbonio è nonpolare</a:t>
            </a:r>
            <a:r>
              <a:rPr lang="en-US" altLang="en-US" sz="1800"/>
              <a:t>. Lo stesso è vero ogniqualvolta sono legati insieme due atomi diversi che hanno elettronegatività simile.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I legami C—H sono considerati non polari</a:t>
            </a:r>
            <a:r>
              <a:rPr lang="en-US" altLang="en-US" sz="1800"/>
              <a:t> perchè la differenza di elettronegatività tra C e H è piccola.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654300"/>
            <a:ext cx="56435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06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904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Elettronegatività e polarità di legame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0" y="2819400"/>
            <a:ext cx="5715000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686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Il legame tra atomi di differente elettronegatività produce una diversa diseguale condivisione degli elettroni.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Esempio:</a:t>
            </a:r>
            <a:r>
              <a:rPr lang="en-US" altLang="en-US" sz="2000"/>
              <a:t> nel legame C—O, gli elettroni sono spinti lontano dal C (2.5) verso l’ O (3.4), l’elemento a maggior elettronegatività. Il legame è </a:t>
            </a:r>
            <a:r>
              <a:rPr lang="en-US" altLang="en-US" sz="2000">
                <a:solidFill>
                  <a:schemeClr val="accent2"/>
                </a:solidFill>
              </a:rPr>
              <a:t>polare</a:t>
            </a:r>
            <a:r>
              <a:rPr lang="en-US" altLang="en-US" sz="2000"/>
              <a:t>, o </a:t>
            </a:r>
            <a:r>
              <a:rPr lang="en-US" altLang="en-US" sz="2000" i="1">
                <a:solidFill>
                  <a:schemeClr val="accent2"/>
                </a:solidFill>
              </a:rPr>
              <a:t>covalente polare</a:t>
            </a:r>
            <a:r>
              <a:rPr lang="en-US" altLang="en-US" sz="2000"/>
              <a:t>. Si dice che il legame presenta un </a:t>
            </a:r>
            <a:r>
              <a:rPr lang="en-US" altLang="en-US" sz="2000">
                <a:solidFill>
                  <a:schemeClr val="accent2"/>
                </a:solidFill>
              </a:rPr>
              <a:t>dipolo</a:t>
            </a:r>
            <a:r>
              <a:rPr lang="en-US" altLang="en-US" sz="2000"/>
              <a:t>; cioè una </a:t>
            </a:r>
            <a:r>
              <a:rPr lang="en-US" altLang="en-US" sz="2000">
                <a:solidFill>
                  <a:schemeClr val="accent2"/>
                </a:solidFill>
              </a:rPr>
              <a:t>separazione di carica</a:t>
            </a:r>
            <a:r>
              <a:rPr lang="en-US" altLang="en-US" sz="200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" y="49530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La direzione della polarità in un legame è indicata da una freccia con la punta della freccia rivolta verso l’elemento più elettronegativo. La coda della freccia, che ha una linea tracciata perpendicolarmente, è rivolta verso l’elemento meno elettronegativo.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803525"/>
            <a:ext cx="2590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altLang="en-US" baseline="30000">
                <a:solidFill>
                  <a:schemeClr val="accent1"/>
                </a:solidFill>
              </a:rPr>
              <a:t>+</a:t>
            </a:r>
            <a:r>
              <a:rPr lang="en-US" altLang="en-US" sz="2000">
                <a:solidFill>
                  <a:schemeClr val="accent1"/>
                </a:solidFill>
              </a:rPr>
              <a:t> significa che l’atomo indicato è elettron deficiente.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altLang="en-US" sz="2800" baseline="30000">
                <a:solidFill>
                  <a:schemeClr val="accent1"/>
                </a:solidFill>
              </a:rPr>
              <a:t>-</a:t>
            </a:r>
            <a:r>
              <a:rPr lang="en-US" altLang="en-US" sz="2000">
                <a:solidFill>
                  <a:schemeClr val="accent1"/>
                </a:solidFill>
              </a:rPr>
              <a:t> significa che l’atomo indicato è elettron ricco.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4994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27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9600" y="3886200"/>
            <a:ext cx="8001000" cy="2819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593725"/>
            <a:ext cx="4495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Polarità delle molecole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082675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Usare la seguente procedura a due fasi per determinare se una molecola ha un dipolo netto: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893888"/>
            <a:ext cx="8534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300"/>
              <a:t>Usare le differenze di elettronegatività per identificare tutti i legami polari </a:t>
            </a:r>
            <a:r>
              <a:rPr lang="it-IT" altLang="en-US" sz="2300"/>
              <a:t>e le direzioni dei dipoli di legame.</a:t>
            </a:r>
            <a:endParaRPr lang="en-US" altLang="en-US" sz="2300"/>
          </a:p>
          <a:p>
            <a:pPr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300"/>
              <a:t>Determinare la geometria intorno ai singoli atomi contando i gruppi, e stabilire se i dipoli individuali si elidono o si rafforzano a vicenda nello spazio.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7000" y="762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547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Mappa del potenziale elettrostatico di CH</a:t>
            </a:r>
            <a:r>
              <a:rPr lang="en-US" altLang="en-US" sz="2000" baseline="-25000"/>
              <a:t>3</a:t>
            </a:r>
            <a:r>
              <a:rPr lang="en-US" altLang="en-US" sz="2000"/>
              <a:t>Cl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58666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49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669925"/>
            <a:ext cx="3848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Polarità delle molecole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Una molecola polare ha o un legame polare o due o più dipoli di legame che si sommano vettorialmente. Un esempio è l’acqua: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Una molecola non polare o non ha legami polari, o ha due o più dipoli di legame che si elidono. Un esempio è il biossido di carbonio: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04864"/>
            <a:ext cx="70119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57800"/>
            <a:ext cx="74787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20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33550" y="150813"/>
            <a:ext cx="467352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UNICITÀ DEL CARBONIO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55439" y="2469331"/>
            <a:ext cx="8451850" cy="1204466"/>
            <a:chOff x="216" y="1492"/>
            <a:chExt cx="5324" cy="10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20" y="1492"/>
              <a:ext cx="5320" cy="1000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16" y="1536"/>
              <a:ext cx="5192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 </a:t>
              </a:r>
              <a:r>
                <a:rPr lang="it-IT" altLang="en-US" sz="2800" dirty="0"/>
                <a:t>è uno dei pochi elementi che possono formare catene                                                                       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33214" y="4015878"/>
            <a:ext cx="8451850" cy="1250950"/>
            <a:chOff x="216" y="2644"/>
            <a:chExt cx="5324" cy="157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20" y="2644"/>
              <a:ext cx="5320" cy="1576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6" y="2678"/>
              <a:ext cx="4530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 può anche formare catene ramificate</a:t>
              </a:r>
            </a:p>
            <a:p>
              <a:r>
                <a:rPr lang="it-IT" altLang="en-US" sz="2800" dirty="0"/>
                <a:t>ed anelli</a:t>
              </a:r>
              <a:r>
                <a:rPr lang="it-IT" altLang="en-US" sz="2000" dirty="0"/>
                <a:t> 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55439" y="768350"/>
            <a:ext cx="8451850" cy="1358900"/>
            <a:chOff x="216" y="484"/>
            <a:chExt cx="5324" cy="85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20" y="484"/>
              <a:ext cx="5320" cy="856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16" y="720"/>
              <a:ext cx="26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 è TETRAVALENTE</a:t>
              </a: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093" y="609"/>
              <a:ext cx="731" cy="602"/>
              <a:chOff x="3301" y="609"/>
              <a:chExt cx="731" cy="602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3494" y="719"/>
                <a:ext cx="273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it-IT" altLang="en-US" sz="3600"/>
                  <a:t>C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24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>
                <a:off x="3301" y="912"/>
                <a:ext cx="19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3659" y="1067"/>
                <a:ext cx="0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3648" y="609"/>
                <a:ext cx="0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55439" y="5608910"/>
            <a:ext cx="8451850" cy="1204466"/>
            <a:chOff x="216" y="1492"/>
            <a:chExt cx="5324" cy="10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20" y="1492"/>
              <a:ext cx="5320" cy="1000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16" y="1536"/>
              <a:ext cx="5192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Aminoacidi, DNA, Enzimi, Grassi, Proteine, Vitamine, Zuccheri…tutte molecole costituite da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39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Elementi della stessa riga hanno dimensioni simili.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Elementi della stessa colonna hanno proprietà elettroniche e chimiche simili.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 Tavola Periodica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839913"/>
            <a:ext cx="61102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8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836712"/>
            <a:ext cx="876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funzione</a:t>
            </a:r>
            <a:r>
              <a:rPr lang="en-US" altLang="en-US" dirty="0"/>
              <a:t> </a:t>
            </a:r>
            <a:r>
              <a:rPr lang="en-US" altLang="en-US" dirty="0" err="1"/>
              <a:t>d’onda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descrive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comportamento</a:t>
            </a:r>
            <a:r>
              <a:rPr lang="en-US" altLang="en-US" dirty="0"/>
              <a:t> di un </a:t>
            </a:r>
            <a:r>
              <a:rPr lang="en-US" altLang="en-US" dirty="0" err="1"/>
              <a:t>elettronde</a:t>
            </a:r>
            <a:r>
              <a:rPr lang="en-US" altLang="en-US" dirty="0"/>
              <a:t> di un </a:t>
            </a:r>
            <a:r>
              <a:rPr lang="en-US" altLang="en-US" dirty="0" err="1"/>
              <a:t>atomo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“forma” </a:t>
            </a:r>
            <a:r>
              <a:rPr lang="en-US" altLang="en-US" dirty="0" err="1"/>
              <a:t>orbitalica</a:t>
            </a:r>
            <a:r>
              <a:rPr lang="en-US" altLang="en-US" dirty="0"/>
              <a:t> </a:t>
            </a:r>
            <a:r>
              <a:rPr lang="en-US" altLang="en-US" dirty="0" err="1"/>
              <a:t>definisce</a:t>
            </a:r>
            <a:r>
              <a:rPr lang="en-US" altLang="en-US" dirty="0"/>
              <a:t> lo </a:t>
            </a:r>
            <a:r>
              <a:rPr lang="en-US" altLang="en-US" dirty="0" err="1"/>
              <a:t>spazio</a:t>
            </a:r>
            <a:r>
              <a:rPr lang="en-US" altLang="en-US" dirty="0"/>
              <a:t> </a:t>
            </a:r>
            <a:r>
              <a:rPr lang="en-US" altLang="en-US" dirty="0" err="1"/>
              <a:t>probabilistico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posizione</a:t>
            </a:r>
            <a:r>
              <a:rPr lang="en-US" altLang="en-US" dirty="0"/>
              <a:t> di un </a:t>
            </a:r>
            <a:r>
              <a:rPr lang="en-US" altLang="en-US" dirty="0" err="1"/>
              <a:t>elettrone</a:t>
            </a:r>
            <a:r>
              <a:rPr lang="en-US" altLang="en-US" dirty="0"/>
              <a:t> (Heisenberg).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i="1" dirty="0"/>
              <a:t>s </a:t>
            </a:r>
            <a:r>
              <a:rPr lang="en-US" altLang="en-US" dirty="0" err="1"/>
              <a:t>presenta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densità</a:t>
            </a:r>
            <a:r>
              <a:rPr lang="en-US" altLang="en-US" dirty="0"/>
              <a:t> </a:t>
            </a:r>
            <a:r>
              <a:rPr lang="en-US" altLang="en-US" dirty="0" err="1"/>
              <a:t>elettonica</a:t>
            </a:r>
            <a:r>
              <a:rPr lang="en-US" altLang="en-US" dirty="0"/>
              <a:t> </a:t>
            </a:r>
            <a:r>
              <a:rPr lang="en-US" altLang="en-US" dirty="0" err="1"/>
              <a:t>sferica</a:t>
            </a:r>
            <a:r>
              <a:rPr lang="en-US" altLang="en-US" dirty="0"/>
              <a:t> e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energia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bassa</a:t>
            </a:r>
            <a:r>
              <a:rPr lang="en-US" altLang="en-US" dirty="0"/>
              <a:t> di </a:t>
            </a:r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orbitali</a:t>
            </a:r>
            <a:r>
              <a:rPr lang="en-US" altLang="en-US" dirty="0"/>
              <a:t> </a:t>
            </a:r>
            <a:r>
              <a:rPr lang="en-US" altLang="en-US" dirty="0" err="1"/>
              <a:t>nello</a:t>
            </a:r>
            <a:r>
              <a:rPr lang="en-US" altLang="en-US" dirty="0"/>
              <a:t> </a:t>
            </a:r>
            <a:r>
              <a:rPr lang="en-US" altLang="en-US" dirty="0" err="1"/>
              <a:t>stesso</a:t>
            </a:r>
            <a:r>
              <a:rPr lang="en-US" altLang="en-US" dirty="0"/>
              <a:t> </a:t>
            </a:r>
            <a:r>
              <a:rPr lang="en-US" altLang="en-US" dirty="0" err="1"/>
              <a:t>livello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presenta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forma a due </a:t>
            </a:r>
            <a:r>
              <a:rPr lang="en-US" altLang="en-US" dirty="0" err="1"/>
              <a:t>lobi</a:t>
            </a:r>
            <a:r>
              <a:rPr lang="en-US" altLang="en-US" dirty="0"/>
              <a:t> e </a:t>
            </a:r>
            <a:r>
              <a:rPr lang="en-US" altLang="en-US" dirty="0" err="1"/>
              <a:t>contiene</a:t>
            </a:r>
            <a:r>
              <a:rPr lang="en-US" altLang="en-US" dirty="0"/>
              <a:t> un </a:t>
            </a:r>
            <a:r>
              <a:rPr lang="en-US" altLang="en-US" dirty="0" err="1"/>
              <a:t>nodo</a:t>
            </a:r>
            <a:r>
              <a:rPr lang="en-US" altLang="en-US" dirty="0"/>
              <a:t> di </a:t>
            </a:r>
            <a:r>
              <a:rPr lang="en-US" altLang="en-US" dirty="0" err="1"/>
              <a:t>densità</a:t>
            </a:r>
            <a:r>
              <a:rPr lang="en-US" altLang="en-US" dirty="0"/>
              <a:t> </a:t>
            </a:r>
            <a:r>
              <a:rPr lang="en-US" altLang="en-US" dirty="0" err="1"/>
              <a:t>elettronica</a:t>
            </a:r>
            <a:r>
              <a:rPr lang="en-US" altLang="en-US" dirty="0"/>
              <a:t> </a:t>
            </a:r>
            <a:r>
              <a:rPr lang="en-US" altLang="en-US" dirty="0" err="1"/>
              <a:t>presso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nucleo</a:t>
            </a:r>
            <a:r>
              <a:rPr lang="en-US" altLang="en-US" dirty="0"/>
              <a:t>. </a:t>
            </a:r>
            <a:r>
              <a:rPr lang="en-US" altLang="en-US" dirty="0" err="1"/>
              <a:t>Presenta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energia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alta</a:t>
            </a:r>
            <a:r>
              <a:rPr lang="en-US" altLang="en-US" dirty="0"/>
              <a:t> di 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50733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Orbitali</a:t>
            </a:r>
            <a:endParaRPr lang="en-US" altLang="en-US" sz="26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78" y="4878461"/>
            <a:ext cx="464667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0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Dal momento che è presente un solo orbitale nel primo livello, ed ogni </a:t>
            </a:r>
            <a:r>
              <a:rPr lang="en-US" altLang="en-US" sz="2000">
                <a:solidFill>
                  <a:srgbClr val="FF0000"/>
                </a:solidFill>
              </a:rPr>
              <a:t>orbitale</a:t>
            </a:r>
            <a:r>
              <a:rPr lang="en-US" altLang="en-US" sz="2000"/>
              <a:t> può contenere al massimo due elettroni, ci sono due elementi nella prima riga, H ed He.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29622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Ogni elemento della seconda riga della tavola periodica presenta quattro orbitali disponibili ad accettare ulteriori elettroni: </a:t>
            </a:r>
            <a:r>
              <a:rPr lang="en-US" altLang="en-US" sz="2000" i="1"/>
              <a:t>un orbitale 2s</a:t>
            </a:r>
            <a:r>
              <a:rPr lang="en-US" altLang="en-US" sz="2000"/>
              <a:t>, e </a:t>
            </a:r>
            <a:r>
              <a:rPr lang="en-US" altLang="en-US" sz="2000" i="1"/>
              <a:t>tre orbitali 2p</a:t>
            </a:r>
            <a:r>
              <a:rPr lang="en-US" altLang="en-US" sz="2000"/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99792" y="188640"/>
            <a:ext cx="4857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Orbitali</a:t>
            </a:r>
            <a:endParaRPr lang="en-US" altLang="en-US" sz="2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627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876675"/>
            <a:ext cx="7983537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2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822325"/>
            <a:ext cx="4648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Elementi della Seconda Riga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Dal momento che ognuno dei quattro orbitali disponibili nel secondo livello può ospitare due elettroni, gli elementi della seconda riga presentano una capacità massima di otto elettroni.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seconda riga della tavola perodica consiste di otto elementi, ottenuti per aggiunta di elettroni agli orbitali  2</a:t>
            </a:r>
            <a:r>
              <a:rPr lang="en-US" altLang="en-US" i="1"/>
              <a:t>s</a:t>
            </a:r>
            <a:r>
              <a:rPr lang="en-US" altLang="en-US"/>
              <a:t> e 2</a:t>
            </a:r>
            <a:r>
              <a:rPr lang="en-US" altLang="en-US" i="1"/>
              <a:t>p</a:t>
            </a:r>
            <a:r>
              <a:rPr lang="en-US" altLang="en-US"/>
              <a:t>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683101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FABEC91E-6A0B-EC44-96C1-7094289F2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88640"/>
            <a:ext cx="4857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Orbitali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7101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91430" y="1196752"/>
            <a:ext cx="838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Il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l’unione</a:t>
            </a:r>
            <a:r>
              <a:rPr lang="en-US" altLang="en-US" dirty="0"/>
              <a:t> di due </a:t>
            </a:r>
            <a:r>
              <a:rPr lang="en-US" altLang="en-US" dirty="0" err="1"/>
              <a:t>atomi</a:t>
            </a:r>
            <a:r>
              <a:rPr lang="en-US" altLang="en-US" dirty="0"/>
              <a:t> in un </a:t>
            </a:r>
            <a:r>
              <a:rPr lang="en-US" altLang="en-US" dirty="0" err="1"/>
              <a:t>arrangiamento</a:t>
            </a:r>
            <a:r>
              <a:rPr lang="en-US" altLang="en-US" dirty="0"/>
              <a:t> stabile.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Attraverso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legame</a:t>
            </a:r>
            <a:r>
              <a:rPr lang="en-US" altLang="en-US" dirty="0"/>
              <a:t>,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atomi</a:t>
            </a:r>
            <a:r>
              <a:rPr lang="en-US" altLang="en-US" dirty="0"/>
              <a:t> </a:t>
            </a:r>
            <a:r>
              <a:rPr lang="en-US" altLang="en-US" dirty="0" err="1"/>
              <a:t>completano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livello</a:t>
            </a:r>
            <a:r>
              <a:rPr lang="en-US" altLang="en-US" dirty="0"/>
              <a:t> </a:t>
            </a:r>
            <a:r>
              <a:rPr lang="en-US" altLang="en-US" dirty="0" err="1"/>
              <a:t>esterno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 di </a:t>
            </a:r>
            <a:r>
              <a:rPr lang="en-US" altLang="en-US" dirty="0" err="1"/>
              <a:t>valenza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Attraverso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legame</a:t>
            </a:r>
            <a:r>
              <a:rPr lang="en-US" altLang="en-US" dirty="0"/>
              <a:t>,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atomi</a:t>
            </a:r>
            <a:r>
              <a:rPr lang="en-US" altLang="en-US" dirty="0"/>
              <a:t> </a:t>
            </a:r>
            <a:r>
              <a:rPr lang="en-US" altLang="en-US" dirty="0" err="1"/>
              <a:t>raggiungono</a:t>
            </a:r>
            <a:r>
              <a:rPr lang="en-US" altLang="en-US" dirty="0"/>
              <a:t> la </a:t>
            </a:r>
            <a:r>
              <a:rPr lang="en-US" altLang="en-US" dirty="0" err="1"/>
              <a:t>configurazione</a:t>
            </a:r>
            <a:r>
              <a:rPr lang="en-US" altLang="en-US" dirty="0"/>
              <a:t> stabile </a:t>
            </a:r>
            <a:r>
              <a:rPr lang="en-US" altLang="en-US" dirty="0" err="1"/>
              <a:t>dei</a:t>
            </a:r>
            <a:r>
              <a:rPr lang="en-US" altLang="en-US" dirty="0"/>
              <a:t> gas </a:t>
            </a:r>
            <a:r>
              <a:rPr lang="en-US" altLang="en-US" dirty="0" err="1"/>
              <a:t>nobili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I 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/>
              <a:t>ionici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originano</a:t>
            </a:r>
            <a:r>
              <a:rPr lang="en-US" altLang="en-US" dirty="0"/>
              <a:t> dal </a:t>
            </a:r>
            <a:r>
              <a:rPr lang="en-US" altLang="en-US" dirty="0" err="1"/>
              <a:t>trasferimento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 da un </a:t>
            </a:r>
            <a:r>
              <a:rPr lang="en-US" altLang="en-US" dirty="0" err="1"/>
              <a:t>elemento</a:t>
            </a:r>
            <a:r>
              <a:rPr lang="en-US" altLang="en-US" dirty="0"/>
              <a:t> ad un </a:t>
            </a:r>
            <a:r>
              <a:rPr lang="en-US" altLang="en-US" dirty="0" err="1"/>
              <a:t>altro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I 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/>
              <a:t>covalenti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originano</a:t>
            </a:r>
            <a:r>
              <a:rPr lang="en-US" altLang="en-US" dirty="0"/>
              <a:t> </a:t>
            </a:r>
            <a:r>
              <a:rPr lang="en-US" altLang="en-US" dirty="0" err="1"/>
              <a:t>dalla</a:t>
            </a:r>
            <a:r>
              <a:rPr lang="en-US" altLang="en-US" dirty="0"/>
              <a:t> </a:t>
            </a:r>
            <a:r>
              <a:rPr lang="en-US" altLang="en-US" dirty="0" err="1"/>
              <a:t>compartecipazione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due nuclei.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81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639482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2250</Words>
  <Application>Microsoft Macintosh PowerPoint</Application>
  <PresentationFormat>On-screen Show (4:3)</PresentationFormat>
  <Paragraphs>170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72</cp:revision>
  <dcterms:created xsi:type="dcterms:W3CDTF">2016-10-29T10:32:52Z</dcterms:created>
  <dcterms:modified xsi:type="dcterms:W3CDTF">2019-10-30T15:00:51Z</dcterms:modified>
</cp:coreProperties>
</file>