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6" r:id="rId6"/>
    <p:sldId id="277" r:id="rId7"/>
    <p:sldId id="278" r:id="rId8"/>
    <p:sldId id="275" r:id="rId9"/>
    <p:sldId id="270" r:id="rId10"/>
    <p:sldId id="272" r:id="rId11"/>
    <p:sldId id="274" r:id="rId12"/>
    <p:sldId id="27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209"/>
  </p:normalViewPr>
  <p:slideViewPr>
    <p:cSldViewPr>
      <p:cViewPr varScale="1">
        <p:scale>
          <a:sx n="120" d="100"/>
          <a:sy n="120" d="100"/>
        </p:scale>
        <p:origin x="19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03/11/19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85057" y="2348880"/>
            <a:ext cx="2973891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>
                <a:latin typeface="Times New Roman" pitchFamily="18" charset="0"/>
              </a:rPr>
              <a:t>Prof</a:t>
            </a:r>
            <a:r>
              <a:rPr lang="it-IT" altLang="en-US" dirty="0">
                <a:latin typeface="Times New Roman" pitchFamily="18" charset="0"/>
              </a:rPr>
              <a:t>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ALOGENOALCANI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- NUCLEOFILI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" y="1512143"/>
            <a:ext cx="86868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La </a:t>
            </a:r>
            <a:r>
              <a:rPr lang="en-US" altLang="en-US" sz="1800" dirty="0" err="1"/>
              <a:t>nucleofilicità</a:t>
            </a:r>
            <a:r>
              <a:rPr lang="en-US" altLang="en-US" sz="1800" dirty="0"/>
              <a:t> è </a:t>
            </a:r>
            <a:r>
              <a:rPr lang="en-US" altLang="en-US" sz="1800" dirty="0" err="1"/>
              <a:t>parallela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basicità</a:t>
            </a:r>
            <a:r>
              <a:rPr lang="en-US" altLang="en-US" sz="1800" dirty="0"/>
              <a:t> in </a:t>
            </a:r>
            <a:r>
              <a:rPr lang="en-US" altLang="en-US" sz="1800" dirty="0" err="1"/>
              <a:t>tre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casi</a:t>
            </a:r>
            <a:r>
              <a:rPr lang="en-US" altLang="en-US" sz="1800" dirty="0"/>
              <a:t>:</a:t>
            </a:r>
          </a:p>
          <a:p>
            <a:pPr lvl="1"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 dirty="0"/>
              <a:t>Per due </a:t>
            </a:r>
            <a:r>
              <a:rPr lang="en-US" altLang="en-US" sz="1800" dirty="0" err="1"/>
              <a:t>nucleofili</a:t>
            </a:r>
            <a:r>
              <a:rPr lang="en-US" altLang="en-US" sz="1800" dirty="0"/>
              <a:t> con lo </a:t>
            </a:r>
            <a:r>
              <a:rPr lang="en-US" altLang="en-US" sz="1800" dirty="0" err="1"/>
              <a:t>stesso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atomo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nucleofilo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forte è la base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forte è </a:t>
            </a:r>
            <a:r>
              <a:rPr lang="en-US" altLang="en-US" sz="1800" dirty="0" err="1"/>
              <a:t>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nucleofilo</a:t>
            </a:r>
            <a:r>
              <a:rPr lang="en-US" altLang="en-US" sz="1800" dirty="0"/>
              <a:t>.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chemeClr val="accent2"/>
                </a:solidFill>
              </a:rPr>
              <a:t>La </a:t>
            </a:r>
            <a:r>
              <a:rPr lang="en-US" altLang="en-US" sz="1800" dirty="0" err="1">
                <a:solidFill>
                  <a:schemeClr val="accent2"/>
                </a:solidFill>
              </a:rPr>
              <a:t>nucleofilicità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relativa</a:t>
            </a:r>
            <a:r>
              <a:rPr lang="en-US" altLang="en-US" sz="1800" dirty="0">
                <a:solidFill>
                  <a:schemeClr val="accent2"/>
                </a:solidFill>
              </a:rPr>
              <a:t> di HO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</a:t>
            </a:r>
            <a:r>
              <a:rPr lang="en-US" altLang="en-US" sz="1800" dirty="0">
                <a:solidFill>
                  <a:schemeClr val="accent2"/>
                </a:solidFill>
              </a:rPr>
              <a:t> e CH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altLang="en-US" sz="1800" dirty="0">
                <a:solidFill>
                  <a:schemeClr val="accent2"/>
                </a:solidFill>
              </a:rPr>
              <a:t>COO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</a:t>
            </a:r>
            <a:r>
              <a:rPr lang="en-US" altLang="en-US" sz="1800" dirty="0">
                <a:solidFill>
                  <a:schemeClr val="accent2"/>
                </a:solidFill>
              </a:rPr>
              <a:t>, due </a:t>
            </a:r>
            <a:r>
              <a:rPr lang="en-US" altLang="en-US" sz="1800" dirty="0" err="1">
                <a:solidFill>
                  <a:schemeClr val="accent2"/>
                </a:solidFill>
              </a:rPr>
              <a:t>nucleofili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ossigenati</a:t>
            </a:r>
            <a:r>
              <a:rPr lang="en-US" altLang="en-US" sz="1800" dirty="0">
                <a:solidFill>
                  <a:schemeClr val="accent2"/>
                </a:solidFill>
              </a:rPr>
              <a:t>, </a:t>
            </a:r>
            <a:r>
              <a:rPr lang="en-US" altLang="en-US" sz="1800" dirty="0" err="1">
                <a:solidFill>
                  <a:schemeClr val="accent2"/>
                </a:solidFill>
              </a:rPr>
              <a:t>si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può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determinare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paragonando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valori</a:t>
            </a:r>
            <a:r>
              <a:rPr lang="en-US" altLang="en-US" sz="1800" dirty="0">
                <a:solidFill>
                  <a:schemeClr val="accent2"/>
                </a:solidFill>
              </a:rPr>
              <a:t> di </a:t>
            </a:r>
            <a:r>
              <a:rPr lang="en-US" altLang="en-US" sz="1800" dirty="0" err="1">
                <a:solidFill>
                  <a:schemeClr val="accent2"/>
                </a:solidFill>
              </a:rPr>
              <a:t>p</a:t>
            </a:r>
            <a:r>
              <a:rPr lang="en-US" altLang="en-US" sz="1800" i="1" dirty="0" err="1">
                <a:solidFill>
                  <a:schemeClr val="accent2"/>
                </a:solidFill>
              </a:rPr>
              <a:t>K</a:t>
            </a:r>
            <a:r>
              <a:rPr lang="en-US" altLang="en-US" sz="1800" baseline="-25000" dirty="0" err="1">
                <a:solidFill>
                  <a:schemeClr val="accent2"/>
                </a:solidFill>
              </a:rPr>
              <a:t>a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dei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loro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acidi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coniugati</a:t>
            </a:r>
            <a:r>
              <a:rPr lang="en-US" altLang="en-US" sz="1800" dirty="0">
                <a:solidFill>
                  <a:schemeClr val="accent2"/>
                </a:solidFill>
              </a:rPr>
              <a:t> (H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1800" dirty="0">
                <a:solidFill>
                  <a:schemeClr val="accent2"/>
                </a:solidFill>
              </a:rPr>
              <a:t>O = 15.7, e CH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altLang="en-US" sz="1800" dirty="0">
                <a:solidFill>
                  <a:schemeClr val="accent2"/>
                </a:solidFill>
              </a:rPr>
              <a:t>COOH = 4.8). HO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 è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una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base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più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forte e un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nucleofilo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migliore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rispetto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a CH</a:t>
            </a:r>
            <a:r>
              <a:rPr lang="en-US" altLang="en-US" sz="1800" baseline="-25000" dirty="0">
                <a:solidFill>
                  <a:schemeClr val="accent2"/>
                </a:solidFill>
                <a:cs typeface="Arial" charset="0"/>
              </a:rPr>
              <a:t>3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COO¯.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2.	Un </a:t>
            </a:r>
            <a:r>
              <a:rPr lang="en-US" altLang="en-US" sz="1800" dirty="0" err="1"/>
              <a:t>nucleofilo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carico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negativamente</a:t>
            </a:r>
            <a:r>
              <a:rPr lang="en-US" altLang="en-US" sz="1800" dirty="0"/>
              <a:t> è </a:t>
            </a:r>
            <a:r>
              <a:rPr lang="en-US" altLang="en-US" sz="1800" dirty="0" err="1"/>
              <a:t>sempre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forte del </a:t>
            </a:r>
            <a:r>
              <a:rPr lang="en-US" altLang="en-US" sz="1800" dirty="0" err="1"/>
              <a:t>suo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coniugato</a:t>
            </a:r>
            <a:r>
              <a:rPr lang="en-US" altLang="en-US" sz="1800" dirty="0"/>
              <a:t>.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	 </a:t>
            </a:r>
            <a:r>
              <a:rPr lang="en-US" altLang="en-US" sz="1800" dirty="0">
                <a:solidFill>
                  <a:schemeClr val="accent2"/>
                </a:solidFill>
              </a:rPr>
              <a:t>HO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</a:t>
            </a:r>
            <a:r>
              <a:rPr lang="en-US" altLang="en-US" sz="1800" dirty="0">
                <a:solidFill>
                  <a:schemeClr val="accent2"/>
                </a:solidFill>
              </a:rPr>
              <a:t> è </a:t>
            </a:r>
            <a:r>
              <a:rPr lang="en-US" altLang="en-US" sz="1800" dirty="0" err="1">
                <a:solidFill>
                  <a:schemeClr val="accent2"/>
                </a:solidFill>
              </a:rPr>
              <a:t>una</a:t>
            </a:r>
            <a:r>
              <a:rPr lang="en-US" altLang="en-US" sz="1800" dirty="0">
                <a:solidFill>
                  <a:schemeClr val="accent2"/>
                </a:solidFill>
              </a:rPr>
              <a:t> base </a:t>
            </a:r>
            <a:r>
              <a:rPr lang="en-US" altLang="en-US" sz="1800" dirty="0" err="1">
                <a:solidFill>
                  <a:schemeClr val="accent2"/>
                </a:solidFill>
              </a:rPr>
              <a:t>più</a:t>
            </a:r>
            <a:r>
              <a:rPr lang="en-US" altLang="en-US" sz="1800" dirty="0">
                <a:solidFill>
                  <a:schemeClr val="accent2"/>
                </a:solidFill>
              </a:rPr>
              <a:t> forte e </a:t>
            </a:r>
            <a:r>
              <a:rPr lang="en-US" altLang="en-US" sz="1800" dirty="0" err="1">
                <a:solidFill>
                  <a:schemeClr val="accent2"/>
                </a:solidFill>
              </a:rPr>
              <a:t>nucleofilo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migliore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rispetto</a:t>
            </a:r>
            <a:r>
              <a:rPr lang="en-US" altLang="en-US" sz="1800" dirty="0">
                <a:solidFill>
                  <a:schemeClr val="accent2"/>
                </a:solidFill>
              </a:rPr>
              <a:t> ad 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1800" dirty="0">
                <a:solidFill>
                  <a:schemeClr val="accent2"/>
                </a:solidFill>
              </a:rPr>
              <a:t>O.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3.	</a:t>
            </a:r>
            <a:r>
              <a:rPr lang="en-US" altLang="en-US" sz="1800" dirty="0" err="1"/>
              <a:t>Muovendosi</a:t>
            </a:r>
            <a:r>
              <a:rPr lang="en-US" altLang="en-US" sz="1800" dirty="0"/>
              <a:t> da </a:t>
            </a:r>
            <a:r>
              <a:rPr lang="en-US" altLang="en-US" sz="1800" dirty="0" err="1"/>
              <a:t>destra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sinistra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lungo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riga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tavola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periodica</a:t>
            </a:r>
            <a:r>
              <a:rPr lang="en-US" altLang="en-US" sz="1800" dirty="0"/>
              <a:t>, la </a:t>
            </a:r>
            <a:r>
              <a:rPr lang="en-US" altLang="en-US" sz="1800" dirty="0" err="1"/>
              <a:t>nucleofilicità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aumenta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parallelamente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all’aumentare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basicità</a:t>
            </a:r>
            <a:r>
              <a:rPr lang="en-US" altLang="en-US" sz="1800" dirty="0"/>
              <a:t>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978743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/>
              <a:t>Scala di </a:t>
            </a:r>
            <a:r>
              <a:rPr lang="en-US" altLang="en-US" sz="2600" dirty="0" err="1"/>
              <a:t>nucleofilicità</a:t>
            </a:r>
            <a:endParaRPr lang="en-US" altLang="en-US" sz="2600" dirty="0"/>
          </a:p>
        </p:txBody>
      </p:sp>
      <p:pic>
        <p:nvPicPr>
          <p:cNvPr id="5" name="Picture 10" descr="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74543"/>
            <a:ext cx="6781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6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- NUCLEOFILI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25885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La nucleofilicità non è correlata alla basicità quando l’ingombro sterico diventa importante.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accent2"/>
                </a:solidFill>
              </a:rPr>
              <a:t>L’ingombro sterico</a:t>
            </a:r>
            <a:r>
              <a:rPr lang="en-US" altLang="en-US" sz="2000"/>
              <a:t> causa una diminuzione della reattività per la presenza di gruppi voluminosi attorno al centro di reazione.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L’ingombro sterico diminuisce la nucleofilicità ma non la basicità.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186135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nucleofilo</a:t>
            </a:r>
          </a:p>
        </p:txBody>
      </p:sp>
      <p:pic>
        <p:nvPicPr>
          <p:cNvPr id="9" name="Picture 7" descr="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700735"/>
            <a:ext cx="8077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Gruppo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Uscente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79691" r="29765" b="-3137"/>
          <a:stretch>
            <a:fillRect/>
          </a:stretch>
        </p:blipFill>
        <p:spPr bwMode="auto">
          <a:xfrm>
            <a:off x="1981200" y="2996952"/>
            <a:ext cx="3995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138113" y="1052736"/>
            <a:ext cx="87772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A parità di altre condizioni (struttura della catena R, nucleofilo, solvente), gli </a:t>
            </a:r>
            <a:r>
              <a:rPr lang="it-IT" altLang="en-US" dirty="0" err="1"/>
              <a:t>iodoalcani</a:t>
            </a:r>
            <a:r>
              <a:rPr lang="it-IT" altLang="en-US" dirty="0"/>
              <a:t> R-I reagiscono più velocemente  dei </a:t>
            </a:r>
            <a:r>
              <a:rPr lang="it-IT" altLang="en-US" dirty="0" err="1"/>
              <a:t>bromoalcani</a:t>
            </a:r>
            <a:r>
              <a:rPr lang="it-IT" altLang="en-US" dirty="0"/>
              <a:t> R-Br e dei </a:t>
            </a:r>
            <a:r>
              <a:rPr lang="it-IT" altLang="en-US" dirty="0" err="1"/>
              <a:t>cloroalcani</a:t>
            </a:r>
            <a:r>
              <a:rPr lang="it-IT" altLang="en-US" dirty="0"/>
              <a:t> R-Cl. </a:t>
            </a:r>
          </a:p>
          <a:p>
            <a:pPr algn="just" eaLnBrk="1" hangingPunct="1"/>
            <a:r>
              <a:rPr lang="it-IT" altLang="en-US" dirty="0"/>
              <a:t>Praticamente non si conoscono reazioni di sostituzione  nucleofila su </a:t>
            </a:r>
            <a:r>
              <a:rPr lang="it-IT" altLang="en-US" dirty="0" err="1"/>
              <a:t>fluoroalcani</a:t>
            </a:r>
            <a:r>
              <a:rPr lang="it-IT" altLang="en-US" dirty="0"/>
              <a:t> R-F.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/>
          <a:stretch/>
        </p:blipFill>
        <p:spPr bwMode="auto">
          <a:xfrm>
            <a:off x="152400" y="5110832"/>
            <a:ext cx="8763000" cy="12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79512" y="4038163"/>
            <a:ext cx="8735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La sostituzione del Carbonio a cui è legato l’alogeno influisce sulla velocità della reazione.</a:t>
            </a:r>
          </a:p>
        </p:txBody>
      </p:sp>
    </p:spTree>
    <p:extLst>
      <p:ext uri="{BB962C8B-B14F-4D97-AF65-F5344CB8AC3E}">
        <p14:creationId xmlns:p14="http://schemas.microsoft.com/office/powerpoint/2010/main" val="11449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08720"/>
            <a:ext cx="868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alogenoalcani</a:t>
            </a:r>
            <a:r>
              <a:rPr lang="en-US" altLang="en-US" sz="2200" dirty="0"/>
              <a:t>, o </a:t>
            </a:r>
            <a:r>
              <a:rPr lang="en-US" altLang="en-US" sz="2200" dirty="0" err="1">
                <a:solidFill>
                  <a:schemeClr val="accent2"/>
                </a:solidFill>
              </a:rPr>
              <a:t>alogenuri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alchilici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molecole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organiche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contenenti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atomo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alogeno</a:t>
            </a:r>
            <a:r>
              <a:rPr lang="en-US" altLang="en-US" sz="2200" dirty="0"/>
              <a:t> legato ad un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ibridato</a:t>
            </a:r>
            <a:r>
              <a:rPr lang="en-US" altLang="en-US" sz="2200" dirty="0"/>
              <a:t> </a:t>
            </a:r>
            <a:r>
              <a:rPr lang="en-US" altLang="en-US" sz="2200" i="1" dirty="0"/>
              <a:t>sp</a:t>
            </a:r>
            <a:r>
              <a:rPr lang="en-US" altLang="en-US" sz="2200" baseline="30000" dirty="0"/>
              <a:t>3</a:t>
            </a:r>
            <a:r>
              <a:rPr lang="en-US" altLang="en-US" sz="2200" dirty="0"/>
              <a:t>. </a:t>
            </a:r>
          </a:p>
        </p:txBody>
      </p:sp>
      <p:pic>
        <p:nvPicPr>
          <p:cNvPr id="4" name="Picture 7" descr="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2" y="2060848"/>
            <a:ext cx="558247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17546" r="8850" b="15285"/>
          <a:stretch>
            <a:fillRect/>
          </a:stretch>
        </p:blipFill>
        <p:spPr bwMode="auto">
          <a:xfrm>
            <a:off x="887413" y="3501008"/>
            <a:ext cx="540199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4581128"/>
            <a:ext cx="8686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en-US" dirty="0"/>
              <a:t>L’atomo elettronegativo di alogeno crea un legame C—X polare, rendendo </a:t>
            </a:r>
            <a:r>
              <a:rPr lang="it-IT" altLang="en-US" dirty="0" err="1"/>
              <a:t>elettron</a:t>
            </a:r>
            <a:r>
              <a:rPr lang="it-IT" altLang="en-US" dirty="0"/>
              <a:t>-povero l’atomo di carbonio.</a:t>
            </a:r>
            <a:endParaRPr lang="en-US" altLang="en-US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Ci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altri</a:t>
            </a:r>
            <a:r>
              <a:rPr lang="en-US" altLang="en-US" dirty="0"/>
              <a:t> tipi di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organici</a:t>
            </a:r>
            <a:r>
              <a:rPr lang="en-US" altLang="en-US" dirty="0"/>
              <a:t>. </a:t>
            </a:r>
            <a:r>
              <a:rPr lang="en-US" altLang="en-US" dirty="0" err="1"/>
              <a:t>Tra</a:t>
            </a:r>
            <a:r>
              <a:rPr lang="en-US" altLang="en-US" dirty="0"/>
              <a:t> </a:t>
            </a:r>
            <a:r>
              <a:rPr lang="en-US" altLang="en-US" dirty="0" err="1"/>
              <a:t>questi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vinilici</a:t>
            </a:r>
            <a:r>
              <a:rPr lang="en-US" altLang="en-US" dirty="0"/>
              <a:t>,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arilici</a:t>
            </a:r>
            <a:r>
              <a:rPr lang="en-US" altLang="en-US" dirty="0"/>
              <a:t>,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allilici</a:t>
            </a:r>
            <a:r>
              <a:rPr lang="en-US" altLang="en-US" dirty="0"/>
              <a:t> e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benzilici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4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811338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Sono presenti interazioni dipolo-dipolo a causa del legame polare C—X,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/>
              <a:t>Proprietà</a:t>
            </a:r>
            <a:r>
              <a:rPr lang="en-US" altLang="en-US" dirty="0"/>
              <a:t>  </a:t>
            </a:r>
            <a:r>
              <a:rPr lang="en-US" altLang="en-US" dirty="0" err="1"/>
              <a:t>fisiche</a:t>
            </a:r>
            <a:endParaRPr lang="en-US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48836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680" y="5241255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Hanno di </a:t>
            </a:r>
            <a:r>
              <a:rPr lang="en-US" altLang="en-US" sz="2000" dirty="0" err="1"/>
              <a:t>conseguenza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bp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ed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mp</a:t>
            </a:r>
            <a:r>
              <a:rPr lang="en-US" altLang="en-US" sz="2000" dirty="0"/>
              <a:t> (°C)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elevato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rispetto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corrispettivi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alcani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 dirty="0"/>
              <a:t>Sono solubili in solventi organici ed insolubili in H</a:t>
            </a:r>
            <a:r>
              <a:rPr lang="it-IT" altLang="en-US" sz="2000" baseline="-25000" dirty="0"/>
              <a:t>2</a:t>
            </a:r>
            <a:r>
              <a:rPr lang="it-IT" altLang="en-US" sz="2000" dirty="0"/>
              <a:t>0.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381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/>
              <a:t>In </a:t>
            </a:r>
            <a:r>
              <a:rPr lang="en-US" altLang="en-US" sz="2100" dirty="0" err="1"/>
              <a:t>ogni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reazione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sostituzione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sempre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presenti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componenti</a:t>
            </a:r>
            <a:r>
              <a:rPr lang="en-US" altLang="en-US" sz="2100" dirty="0"/>
              <a:t>.</a:t>
            </a:r>
          </a:p>
        </p:txBody>
      </p:sp>
      <p:pic>
        <p:nvPicPr>
          <p:cNvPr id="8" name="Picture 7" descr="0007">
            <a:extLst>
              <a:ext uri="{FF2B5EF4-FFF2-40B4-BE49-F238E27FC236}">
                <a16:creationId xmlns:a16="http://schemas.microsoft.com/office/drawing/2014/main" id="{2F32A126-16B7-BC44-A5C8-7EE4858A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40" y="1932816"/>
            <a:ext cx="4838921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6F0574AE-0999-9149-B610-D76988AF4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68" y="4005064"/>
            <a:ext cx="9144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Esistono due meccanismi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2</a:t>
            </a:r>
            <a:r>
              <a:rPr lang="it-IT" altLang="en-US" sz="2100" dirty="0"/>
              <a:t> e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1</a:t>
            </a:r>
            <a:r>
              <a:rPr lang="it-IT" altLang="en-US" sz="21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Differiscono per l’andamento </a:t>
            </a:r>
            <a:r>
              <a:rPr lang="it-IT" altLang="en-US" sz="2100" i="1" dirty="0">
                <a:solidFill>
                  <a:srgbClr val="FF0000"/>
                </a:solidFill>
              </a:rPr>
              <a:t>temporale</a:t>
            </a:r>
            <a:r>
              <a:rPr lang="it-IT" altLang="en-US" sz="2100" dirty="0"/>
              <a:t> della rottura legame C-gruppo uscente e della formazione del nuovo legame C-Nu.</a:t>
            </a:r>
          </a:p>
        </p:txBody>
      </p:sp>
    </p:spTree>
    <p:extLst>
      <p:ext uri="{BB962C8B-B14F-4D97-AF65-F5344CB8AC3E}">
        <p14:creationId xmlns:p14="http://schemas.microsoft.com/office/powerpoint/2010/main" val="9290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Nella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2</a:t>
            </a:r>
            <a:r>
              <a:rPr lang="it-IT" altLang="en-US" sz="2100" dirty="0"/>
              <a:t> (bimolecolare), c’è la contemporanea formazione di un nuovo legame tra Nu</a:t>
            </a:r>
            <a:r>
              <a:rPr lang="it-IT" altLang="en-US" sz="2100" baseline="30000" dirty="0"/>
              <a:t>-</a:t>
            </a:r>
            <a:r>
              <a:rPr lang="it-IT" altLang="en-US" sz="2100" dirty="0"/>
              <a:t> e E</a:t>
            </a:r>
            <a:r>
              <a:rPr lang="it-IT" altLang="en-US" sz="2100" baseline="30000" dirty="0"/>
              <a:t>+</a:t>
            </a:r>
            <a:r>
              <a:rPr lang="it-IT" altLang="en-US" sz="2100" dirty="0"/>
              <a:t> e la rottura di un legame con formazione di molecole </a:t>
            </a:r>
            <a:r>
              <a:rPr lang="it-IT" altLang="en-US" sz="2100" dirty="0">
                <a:solidFill>
                  <a:srgbClr val="FF0000"/>
                </a:solidFill>
              </a:rPr>
              <a:t>stabili</a:t>
            </a:r>
            <a:r>
              <a:rPr lang="it-IT" altLang="en-US" sz="21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2A126-16B7-BC44-A5C8-7EE4858A3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/>
          <a:stretch/>
        </p:blipFill>
        <p:spPr bwMode="auto">
          <a:xfrm>
            <a:off x="1668424" y="2290278"/>
            <a:ext cx="63405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4676FE-7CA5-F341-BCA3-41CD340E2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64" y="4338000"/>
            <a:ext cx="330413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La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1</a:t>
            </a:r>
            <a:r>
              <a:rPr lang="it-IT" altLang="en-US" sz="2100" dirty="0"/>
              <a:t> (monomolecolare), invece avviene a stadi.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 </a:t>
            </a:r>
            <a:r>
              <a:rPr lang="it-IT" altLang="en-US" sz="2100" dirty="0">
                <a:solidFill>
                  <a:srgbClr val="FF0000"/>
                </a:solidFill>
              </a:rPr>
              <a:t>primo stadio</a:t>
            </a:r>
            <a:r>
              <a:rPr lang="it-IT" altLang="en-US" sz="2100" dirty="0"/>
              <a:t> avviene la rottura di un legame con formazione dell’elettrofilo (</a:t>
            </a:r>
            <a:r>
              <a:rPr lang="it-IT" altLang="en-US" sz="2100" dirty="0" err="1">
                <a:solidFill>
                  <a:srgbClr val="FF0000"/>
                </a:solidFill>
              </a:rPr>
              <a:t>carbocatione</a:t>
            </a:r>
            <a:r>
              <a:rPr lang="it-IT" altLang="en-US" sz="2100" dirty="0"/>
              <a:t>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2A126-16B7-BC44-A5C8-7EE4858A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9139" y="1772816"/>
            <a:ext cx="290010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1B7570F-1339-5B4F-B726-E37D84BC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6971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 </a:t>
            </a:r>
            <a:r>
              <a:rPr lang="it-IT" altLang="en-US" sz="2100" dirty="0">
                <a:solidFill>
                  <a:srgbClr val="FF0000"/>
                </a:solidFill>
              </a:rPr>
              <a:t>secondo stadio</a:t>
            </a:r>
            <a:r>
              <a:rPr lang="it-IT" altLang="en-US" sz="2100" dirty="0"/>
              <a:t> avviene la formazione del nuovo legame tra </a:t>
            </a:r>
            <a:r>
              <a:rPr lang="it-IT" altLang="en-US" sz="2100" dirty="0" err="1"/>
              <a:t>l’E</a:t>
            </a:r>
            <a:r>
              <a:rPr lang="it-IT" altLang="en-US" sz="2100" baseline="30000" dirty="0"/>
              <a:t>+</a:t>
            </a:r>
            <a:r>
              <a:rPr lang="it-IT" altLang="en-US" sz="2100" dirty="0"/>
              <a:t> e Nu</a:t>
            </a:r>
            <a:r>
              <a:rPr lang="it-IT" altLang="en-US" sz="2100" baseline="30000" dirty="0"/>
              <a:t>- </a:t>
            </a:r>
            <a:r>
              <a:rPr lang="it-IT" altLang="en-US" sz="2100" dirty="0"/>
              <a:t>con formazione di uno </a:t>
            </a:r>
            <a:r>
              <a:rPr lang="it-IT" altLang="en-US" sz="2100" dirty="0">
                <a:solidFill>
                  <a:srgbClr val="FF0000"/>
                </a:solidFill>
              </a:rPr>
              <a:t>ione</a:t>
            </a:r>
            <a:r>
              <a:rPr lang="it-IT" altLang="en-US" sz="2100" dirty="0"/>
              <a:t> stabile.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01892-3A4E-F04A-8141-53B6CA2F3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38"/>
          <a:stretch/>
        </p:blipFill>
        <p:spPr bwMode="auto">
          <a:xfrm>
            <a:off x="5652120" y="3356992"/>
            <a:ext cx="3162772" cy="14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72BBAFE9-B6E6-E74C-85A7-AD23F958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61" y="4870855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 </a:t>
            </a:r>
            <a:r>
              <a:rPr lang="it-IT" altLang="en-US" sz="2100" dirty="0">
                <a:solidFill>
                  <a:srgbClr val="FF0000"/>
                </a:solidFill>
              </a:rPr>
              <a:t>terzo stadio</a:t>
            </a:r>
            <a:r>
              <a:rPr lang="it-IT" altLang="en-US" sz="2100" dirty="0"/>
              <a:t> avviene la rimozione di un protone (</a:t>
            </a:r>
            <a:r>
              <a:rPr lang="it-IT" altLang="en-US" sz="2100" dirty="0">
                <a:solidFill>
                  <a:srgbClr val="FF0000"/>
                </a:solidFill>
              </a:rPr>
              <a:t>H+</a:t>
            </a:r>
            <a:r>
              <a:rPr lang="it-IT" altLang="en-US" sz="2100" dirty="0"/>
              <a:t>) per ottenere la molecola finale.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811A35-691B-B643-B3F2-E4ACDE28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644403"/>
            <a:ext cx="4429094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8F530-9C11-F14F-88E1-8838A206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6497" y="5240187"/>
            <a:ext cx="304969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4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Fattori che influiscono sul meccanismo SN</a:t>
            </a:r>
            <a:r>
              <a:rPr lang="it-IT" altLang="en-US" sz="2100" baseline="-25000" dirty="0"/>
              <a:t>2</a:t>
            </a:r>
            <a:r>
              <a:rPr lang="it-IT" altLang="en-US" sz="2100" dirty="0"/>
              <a:t> o SN</a:t>
            </a:r>
            <a:r>
              <a:rPr lang="it-IT" altLang="en-US" sz="2100" baseline="-25000" dirty="0"/>
              <a:t>1</a:t>
            </a:r>
            <a:r>
              <a:rPr lang="it-IT" altLang="en-US" sz="2100" dirty="0"/>
              <a:t>: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Cinetica e stereochimica (attacco preferenziale);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Struttura intermedi (stabilità, </a:t>
            </a:r>
            <a:r>
              <a:rPr lang="it-IT" altLang="en-US" sz="2100" dirty="0" err="1"/>
              <a:t>carbocatione</a:t>
            </a:r>
            <a:r>
              <a:rPr lang="it-IT" altLang="en-US" sz="2100" dirty="0"/>
              <a:t>, ingombro sterico…);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Gruppo </a:t>
            </a:r>
            <a:r>
              <a:rPr lang="it-IT" altLang="en-US" sz="2100" dirty="0">
                <a:solidFill>
                  <a:srgbClr val="FF0000"/>
                </a:solidFill>
              </a:rPr>
              <a:t>uscente</a:t>
            </a:r>
            <a:r>
              <a:rPr lang="it-IT" altLang="en-US" sz="2100" dirty="0"/>
              <a:t>;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endParaRPr lang="it-IT" altLang="en-US" sz="2100" dirty="0"/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endParaRPr lang="it-IT" altLang="en-US" sz="2100" dirty="0"/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endParaRPr lang="it-IT" altLang="en-US" sz="2100" dirty="0"/>
          </a:p>
          <a:p>
            <a:pPr marL="457200" lvl="1" indent="0" algn="just" eaLnBrk="1" hangingPunct="1">
              <a:spcBef>
                <a:spcPct val="20000"/>
              </a:spcBef>
            </a:pPr>
            <a:endParaRPr lang="it-IT" altLang="en-US" sz="2100" dirty="0"/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Solvente (polari/apolari; </a:t>
            </a:r>
            <a:r>
              <a:rPr lang="it-IT" altLang="en-US" sz="2100" dirty="0" err="1"/>
              <a:t>protici</a:t>
            </a:r>
            <a:r>
              <a:rPr lang="it-IT" altLang="en-US" sz="2100" dirty="0"/>
              <a:t>/aprotici);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Struttura del </a:t>
            </a:r>
            <a:r>
              <a:rPr lang="it-IT" altLang="en-US" sz="2100" baseline="30000" dirty="0">
                <a:solidFill>
                  <a:srgbClr val="FF0000"/>
                </a:solidFill>
              </a:rPr>
              <a:t>–</a:t>
            </a:r>
            <a:r>
              <a:rPr lang="it-IT" altLang="en-US" sz="2100" dirty="0">
                <a:solidFill>
                  <a:srgbClr val="FF0000"/>
                </a:solidFill>
              </a:rPr>
              <a:t>Nu</a:t>
            </a:r>
            <a:r>
              <a:rPr lang="it-IT" altLang="en-US" sz="2100" dirty="0"/>
              <a:t>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Meccanismi di </a:t>
            </a:r>
            <a:r>
              <a:rPr lang="it-IT" altLang="en-US" sz="2100" dirty="0">
                <a:solidFill>
                  <a:srgbClr val="FF0000"/>
                </a:solidFill>
              </a:rPr>
              <a:t>trasposizione</a:t>
            </a:r>
            <a:r>
              <a:rPr lang="it-IT" altLang="en-US" sz="21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C7255-CCFC-5C4E-8F4C-21B5CF76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19" y="2636912"/>
            <a:ext cx="4669301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066CD-E9A5-C245-AD7B-7EFAD306B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54588"/>
            <a:ext cx="198387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A9CC0-0AFC-0A48-A20B-F9BCD51AB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83" y="5481328"/>
            <a:ext cx="1657142" cy="900000"/>
          </a:xfrm>
          <a:prstGeom prst="rect">
            <a:avLst/>
          </a:prstGeom>
          <a:ln w="3175">
            <a:solidFill>
              <a:srgbClr val="FF0000"/>
            </a:solidFill>
            <a:prstDash val="sysDot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67801E-6F60-8948-97EA-1D0EF9D2C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14" y="4153026"/>
            <a:ext cx="2860548" cy="255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BB931E-343C-F548-88B0-7AC4F653816A}"/>
              </a:ext>
            </a:extLst>
          </p:cNvPr>
          <p:cNvSpPr txBox="1"/>
          <p:nvPr/>
        </p:nvSpPr>
        <p:spPr>
          <a:xfrm>
            <a:off x="2377843" y="642081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I° &lt; II° &lt; III°</a:t>
            </a:r>
          </a:p>
        </p:txBody>
      </p:sp>
    </p:spTree>
    <p:extLst>
      <p:ext uri="{BB962C8B-B14F-4D97-AF65-F5344CB8AC3E}">
        <p14:creationId xmlns:p14="http://schemas.microsoft.com/office/powerpoint/2010/main" val="69874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SN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880789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alchilici</a:t>
            </a:r>
            <a:r>
              <a:rPr lang="en-US" altLang="en-US" dirty="0"/>
              <a:t> e </a:t>
            </a:r>
            <a:r>
              <a:rPr lang="en-US" altLang="en-US" dirty="0" err="1">
                <a:solidFill>
                  <a:srgbClr val="FF0000"/>
                </a:solidFill>
              </a:rPr>
              <a:t>sostituzioni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nucleofile</a:t>
            </a:r>
            <a:r>
              <a:rPr lang="en-US" altLang="en-US" dirty="0"/>
              <a:t>: </a:t>
            </a:r>
            <a:r>
              <a:rPr lang="en-US" altLang="en-US" sz="1800" dirty="0"/>
              <a:t>La </a:t>
            </a:r>
            <a:r>
              <a:rPr lang="en-US" altLang="en-US" sz="1800" dirty="0" err="1"/>
              <a:t>nucleofilicità</a:t>
            </a:r>
            <a:r>
              <a:rPr lang="en-US" altLang="en-US" sz="1800" dirty="0"/>
              <a:t> è </a:t>
            </a:r>
            <a:r>
              <a:rPr lang="en-US" altLang="en-US" sz="1800" dirty="0" err="1"/>
              <a:t>invece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misura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quanto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prontamente</a:t>
            </a:r>
            <a:r>
              <a:rPr lang="en-US" altLang="en-US" sz="1800" dirty="0"/>
              <a:t> un </a:t>
            </a:r>
            <a:r>
              <a:rPr lang="en-US" altLang="en-US" sz="1800" dirty="0" err="1"/>
              <a:t>atomo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dona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sua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coppia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elettronica</a:t>
            </a:r>
            <a:r>
              <a:rPr lang="en-US" altLang="en-US" sz="1800" dirty="0"/>
              <a:t> ad </a:t>
            </a:r>
            <a:r>
              <a:rPr lang="en-US" altLang="en-US" sz="1800" dirty="0" err="1"/>
              <a:t>altri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atomi</a:t>
            </a:r>
            <a:r>
              <a:rPr lang="en-US" altLang="en-US" sz="1800" dirty="0"/>
              <a:t>. Essa è </a:t>
            </a:r>
            <a:r>
              <a:rPr lang="en-US" altLang="en-US" sz="1800" dirty="0" err="1"/>
              <a:t>caratterizzata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costante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velocità</a:t>
            </a:r>
            <a:r>
              <a:rPr lang="en-US" altLang="en-US" sz="1800" dirty="0"/>
              <a:t> </a:t>
            </a:r>
            <a:r>
              <a:rPr lang="en-US" altLang="en-US" sz="1800" i="1" dirty="0"/>
              <a:t>k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che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rende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proprietà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cinetica</a:t>
            </a:r>
            <a:r>
              <a:rPr lang="en-US" altLang="en-US" sz="1800" dirty="0"/>
              <a:t>.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1" y="2348880"/>
            <a:ext cx="7053258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437112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/>
              <a:t>In </a:t>
            </a:r>
            <a:r>
              <a:rPr lang="en-US" altLang="en-US" sz="2100" dirty="0" err="1"/>
              <a:t>ogni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reazione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sostituzione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sempre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presenti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componenti</a:t>
            </a:r>
            <a:r>
              <a:rPr lang="en-US" altLang="en-US" sz="2100" dirty="0"/>
              <a:t>.</a:t>
            </a:r>
          </a:p>
        </p:txBody>
      </p:sp>
      <p:pic>
        <p:nvPicPr>
          <p:cNvPr id="6" name="Picture 7" descr="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40" y="5485779"/>
            <a:ext cx="4838921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4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- NUCLEOFILI</a:t>
            </a:r>
          </a:p>
        </p:txBody>
      </p:sp>
      <p:pic>
        <p:nvPicPr>
          <p:cNvPr id="3" name="Picture 9" descr="molecules_synthesiz_tb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/>
          <a:stretch/>
        </p:blipFill>
        <p:spPr bwMode="auto">
          <a:xfrm>
            <a:off x="1295400" y="1066800"/>
            <a:ext cx="6629400" cy="574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06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531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35</cp:revision>
  <dcterms:created xsi:type="dcterms:W3CDTF">2016-10-29T10:32:52Z</dcterms:created>
  <dcterms:modified xsi:type="dcterms:W3CDTF">2019-11-03T16:38:37Z</dcterms:modified>
</cp:coreProperties>
</file>