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3209"/>
  </p:normalViewPr>
  <p:slideViewPr>
    <p:cSldViewPr>
      <p:cViewPr varScale="1">
        <p:scale>
          <a:sx n="120" d="100"/>
          <a:sy n="120" d="100"/>
        </p:scale>
        <p:origin x="196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15/10/19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15/10/19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15/10/19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15/10/19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15/10/19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15/10/19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15/10/19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94602" y="697597"/>
            <a:ext cx="815479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4400" dirty="0" err="1"/>
              <a:t>Chimica</a:t>
            </a:r>
            <a:r>
              <a:rPr lang="en-US" altLang="en-US" sz="4400" dirty="0"/>
              <a:t> </a:t>
            </a:r>
            <a:r>
              <a:rPr lang="en-US" altLang="en-US" sz="4400" dirty="0" err="1"/>
              <a:t>Organica</a:t>
            </a:r>
            <a:r>
              <a:rPr lang="en-US" altLang="en-US" sz="4400" dirty="0"/>
              <a:t> e </a:t>
            </a:r>
            <a:r>
              <a:rPr lang="en-US" altLang="en-US" sz="4400" dirty="0" err="1"/>
              <a:t>Biologica</a:t>
            </a:r>
            <a:endParaRPr lang="en-US" altLang="en-US" sz="4400" i="1" dirty="0">
              <a:latin typeface="Times New Roman" pitchFamily="18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967620" y="2348880"/>
            <a:ext cx="3208763" cy="2241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it-IT" altLang="en-US" dirty="0">
                <a:latin typeface="Times New Roman" pitchFamily="18" charset="0"/>
              </a:rPr>
              <a:t>Prof. Erik Laurini</a:t>
            </a:r>
          </a:p>
          <a:p>
            <a:pPr algn="ctr" eaLnBrk="1" hangingPunct="1">
              <a:lnSpc>
                <a:spcPct val="150000"/>
              </a:lnSpc>
            </a:pPr>
            <a:endParaRPr lang="it-IT" altLang="en-US" dirty="0">
              <a:solidFill>
                <a:srgbClr val="FF0000"/>
              </a:solidFill>
              <a:latin typeface="Times New Roman" pitchFamily="18" charset="0"/>
            </a:endParaRPr>
          </a:p>
          <a:p>
            <a:pPr algn="ctr" eaLnBrk="1" hangingPunct="1">
              <a:lnSpc>
                <a:spcPct val="150000"/>
              </a:lnSpc>
            </a:pPr>
            <a:r>
              <a:rPr lang="it-IT" altLang="en-US" dirty="0">
                <a:solidFill>
                  <a:srgbClr val="FF0000"/>
                </a:solidFill>
                <a:latin typeface="Times New Roman" pitchFamily="18" charset="0"/>
              </a:rPr>
              <a:t>ALDEIDI&amp;CHETONI</a:t>
            </a:r>
          </a:p>
          <a:p>
            <a:pPr algn="ctr" eaLnBrk="1" hangingPunct="1">
              <a:lnSpc>
                <a:spcPct val="150000"/>
              </a:lnSpc>
            </a:pPr>
            <a:endParaRPr lang="it-IT" altLang="en-US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739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370212" y="116632"/>
            <a:ext cx="4403576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>
                <a:solidFill>
                  <a:srgbClr val="FF0000"/>
                </a:solidFill>
              </a:rPr>
              <a:t>Aldeidi&amp;Chetoni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 Box 24"/>
          <p:cNvSpPr txBox="1">
            <a:spLocks noChangeArrowheads="1"/>
          </p:cNvSpPr>
          <p:nvPr/>
        </p:nvSpPr>
        <p:spPr bwMode="auto">
          <a:xfrm>
            <a:off x="228600" y="908720"/>
            <a:ext cx="86868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44538" indent="-7445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100" dirty="0" err="1"/>
              <a:t>Composti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che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hanno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soltanto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atomi</a:t>
            </a:r>
            <a:r>
              <a:rPr lang="en-US" altLang="en-US" sz="2100" dirty="0"/>
              <a:t> di </a:t>
            </a:r>
            <a:r>
              <a:rPr lang="en-US" altLang="en-US" sz="2100" dirty="0" err="1"/>
              <a:t>carbonio</a:t>
            </a:r>
            <a:r>
              <a:rPr lang="en-US" altLang="en-US" sz="2100" dirty="0"/>
              <a:t> e di </a:t>
            </a:r>
            <a:r>
              <a:rPr lang="en-US" altLang="en-US" sz="2100" dirty="0" err="1"/>
              <a:t>idrogeno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legati</a:t>
            </a:r>
            <a:r>
              <a:rPr lang="en-US" altLang="en-US" sz="2100" dirty="0"/>
              <a:t> al </a:t>
            </a:r>
            <a:r>
              <a:rPr lang="en-US" altLang="en-US" sz="2100" dirty="0" err="1"/>
              <a:t>gruppo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carbonilico</a:t>
            </a:r>
            <a:r>
              <a:rPr lang="en-US" altLang="en-US" sz="2100" dirty="0"/>
              <a:t> (</a:t>
            </a:r>
            <a:r>
              <a:rPr lang="en-US" altLang="en-US" sz="2100" dirty="0">
                <a:solidFill>
                  <a:srgbClr val="FF0000"/>
                </a:solidFill>
              </a:rPr>
              <a:t>C=</a:t>
            </a:r>
            <a:r>
              <a:rPr lang="en-US" altLang="en-US" sz="2100">
                <a:solidFill>
                  <a:srgbClr val="FF0000"/>
                </a:solidFill>
              </a:rPr>
              <a:t>O</a:t>
            </a:r>
            <a:r>
              <a:rPr lang="en-US" altLang="en-US" sz="2100"/>
              <a:t>).</a:t>
            </a:r>
            <a:endParaRPr lang="en-US" altLang="en-US" sz="2100" dirty="0"/>
          </a:p>
        </p:txBody>
      </p:sp>
      <p:pic>
        <p:nvPicPr>
          <p:cNvPr id="13" name="Picture 25" descr="0001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671006"/>
            <a:ext cx="4419600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304800" y="5157192"/>
            <a:ext cx="86868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100" dirty="0" err="1"/>
              <a:t>Aldeidi</a:t>
            </a:r>
            <a:r>
              <a:rPr lang="en-US" altLang="en-US" sz="2100" dirty="0"/>
              <a:t> e </a:t>
            </a:r>
            <a:r>
              <a:rPr lang="en-US" altLang="en-US" sz="2100" dirty="0" err="1"/>
              <a:t>chetoni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contengono</a:t>
            </a:r>
            <a:r>
              <a:rPr lang="en-US" altLang="en-US" sz="2100" dirty="0"/>
              <a:t> un </a:t>
            </a:r>
            <a:r>
              <a:rPr lang="en-US" altLang="en-US" sz="2100" dirty="0" err="1"/>
              <a:t>gruppo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carbonilico</a:t>
            </a:r>
            <a:r>
              <a:rPr lang="en-US" altLang="en-US" sz="2100" dirty="0"/>
              <a:t>. Un </a:t>
            </a:r>
            <a:r>
              <a:rPr lang="en-US" altLang="en-US" sz="2100" dirty="0" err="1"/>
              <a:t>aldeide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contiene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almeno</a:t>
            </a:r>
            <a:r>
              <a:rPr lang="en-US" altLang="en-US" sz="2100" dirty="0"/>
              <a:t> un </a:t>
            </a:r>
            <a:r>
              <a:rPr lang="en-US" altLang="en-US" sz="2100" dirty="0" err="1"/>
              <a:t>atomo</a:t>
            </a:r>
            <a:r>
              <a:rPr lang="en-US" altLang="en-US" sz="2100" dirty="0"/>
              <a:t> di H legato al </a:t>
            </a:r>
            <a:r>
              <a:rPr lang="en-US" altLang="en-US" sz="2100" dirty="0" err="1"/>
              <a:t>carbonio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carbonilico</a:t>
            </a:r>
            <a:r>
              <a:rPr lang="en-US" altLang="en-US" sz="2100" dirty="0"/>
              <a:t>, </a:t>
            </a:r>
            <a:r>
              <a:rPr lang="en-US" altLang="en-US" sz="2100" dirty="0" err="1"/>
              <a:t>mentre</a:t>
            </a:r>
            <a:r>
              <a:rPr lang="en-US" altLang="en-US" sz="2100" dirty="0"/>
              <a:t> un </a:t>
            </a:r>
            <a:r>
              <a:rPr lang="en-US" altLang="en-US" sz="2100" dirty="0" err="1"/>
              <a:t>chetone</a:t>
            </a:r>
            <a:r>
              <a:rPr lang="en-US" altLang="en-US" sz="2100" dirty="0"/>
              <a:t> ha due </a:t>
            </a:r>
            <a:r>
              <a:rPr lang="en-US" altLang="en-US" sz="2100" dirty="0" err="1"/>
              <a:t>gruppi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alchilici</a:t>
            </a:r>
            <a:r>
              <a:rPr lang="en-US" altLang="en-US" sz="2100" dirty="0"/>
              <a:t> o </a:t>
            </a:r>
            <a:r>
              <a:rPr lang="en-US" altLang="en-US" sz="2100" dirty="0" err="1"/>
              <a:t>arilici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legati</a:t>
            </a:r>
            <a:r>
              <a:rPr lang="en-US" altLang="en-US" sz="2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3560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418878" y="116632"/>
            <a:ext cx="63062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>
                <a:solidFill>
                  <a:srgbClr val="FF0000"/>
                </a:solidFill>
              </a:rPr>
              <a:t>Aldeidi&amp;Chetoni</a:t>
            </a:r>
            <a:r>
              <a:rPr lang="en-US" altLang="en-US" sz="2800" dirty="0">
                <a:solidFill>
                  <a:srgbClr val="FF0000"/>
                </a:solidFill>
              </a:rPr>
              <a:t> - </a:t>
            </a:r>
            <a:r>
              <a:rPr lang="en-US" altLang="en-US" sz="2800" dirty="0" err="1">
                <a:solidFill>
                  <a:srgbClr val="FF0000"/>
                </a:solidFill>
              </a:rPr>
              <a:t>Nomenclatura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28600" y="1498600"/>
            <a:ext cx="8686800" cy="354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01638" indent="-4016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200"/>
              <a:t>Se il CHO è legato ad una catena di atomi di carbonio, bisogna trovare la catena più lunga contenente il gruppo CHO, e sostituire l’ultima lettera </a:t>
            </a:r>
            <a:r>
              <a:rPr lang="en-US" altLang="en-US" sz="2200" i="1"/>
              <a:t>–o</a:t>
            </a:r>
            <a:r>
              <a:rPr lang="en-US" altLang="en-US" sz="2200"/>
              <a:t> del nome dell’alcano progenitore con il suffisso </a:t>
            </a:r>
            <a:r>
              <a:rPr lang="en-US" altLang="en-US" sz="2200" i="1"/>
              <a:t>–ale</a:t>
            </a:r>
            <a:r>
              <a:rPr lang="en-US" altLang="en-US" sz="2200"/>
              <a:t>. Se il gruppo CHO è legato ad un anello, al nome dell’anello viene aggiunto il suffisso </a:t>
            </a:r>
            <a:r>
              <a:rPr lang="en-US" altLang="en-US" sz="2200" i="1">
                <a:solidFill>
                  <a:schemeClr val="accent2"/>
                </a:solidFill>
              </a:rPr>
              <a:t>–carbaldeide</a:t>
            </a:r>
            <a:r>
              <a:rPr lang="en-US" altLang="en-US" sz="2200"/>
              <a:t>.</a:t>
            </a: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200"/>
              <a:t>Numerare la catena di atomi di carbonio o l’anello assegnando al gruppo CHO il numero 1, ma omettere questo numero dal nome dell’aldeide. Utilizzare poi tutte le altre regole di nomenclatura.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52400" y="974725"/>
            <a:ext cx="87630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500" u="sng"/>
              <a:t>Nomenclatura di aldeidi</a:t>
            </a:r>
          </a:p>
        </p:txBody>
      </p:sp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887" y="4959351"/>
            <a:ext cx="6880225" cy="185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8145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418878" y="116632"/>
            <a:ext cx="63062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>
                <a:solidFill>
                  <a:srgbClr val="FF0000"/>
                </a:solidFill>
              </a:rPr>
              <a:t>Aldeidi&amp;Chetoni</a:t>
            </a:r>
            <a:r>
              <a:rPr lang="en-US" altLang="en-US" sz="2800" dirty="0">
                <a:solidFill>
                  <a:srgbClr val="FF0000"/>
                </a:solidFill>
              </a:rPr>
              <a:t> - </a:t>
            </a:r>
            <a:r>
              <a:rPr lang="en-US" altLang="en-US" sz="2800" dirty="0" err="1">
                <a:solidFill>
                  <a:srgbClr val="FF0000"/>
                </a:solidFill>
              </a:rPr>
              <a:t>Nomenclatura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2400" y="620688"/>
            <a:ext cx="87630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500" u="sng" dirty="0" err="1"/>
              <a:t>Nomenclatura</a:t>
            </a:r>
            <a:r>
              <a:rPr lang="en-US" altLang="en-US" sz="2500" u="sng" dirty="0"/>
              <a:t> di </a:t>
            </a:r>
            <a:r>
              <a:rPr lang="en-US" altLang="en-US" sz="2500" u="sng" dirty="0" err="1"/>
              <a:t>aldeidi</a:t>
            </a:r>
            <a:endParaRPr lang="en-US" altLang="en-US" sz="2500" u="sng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8600" y="1066800"/>
            <a:ext cx="868680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01638" indent="-4016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100" dirty="0"/>
              <a:t>Come </a:t>
            </a:r>
            <a:r>
              <a:rPr lang="en-US" altLang="en-US" sz="2100" dirty="0" err="1"/>
              <a:t>gli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acidi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carbossilici</a:t>
            </a:r>
            <a:r>
              <a:rPr lang="en-US" altLang="en-US" sz="2100" dirty="0"/>
              <a:t>, </a:t>
            </a:r>
            <a:r>
              <a:rPr lang="en-US" altLang="en-US" sz="2100" dirty="0" err="1"/>
              <a:t>molte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aldeidi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semplici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hanno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nomi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comuni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che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sono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ampiamente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utilizzati</a:t>
            </a:r>
            <a:r>
              <a:rPr lang="en-US" altLang="en-US" sz="2100" dirty="0"/>
              <a:t>.</a:t>
            </a: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100" dirty="0"/>
              <a:t>Un </a:t>
            </a:r>
            <a:r>
              <a:rPr lang="en-US" altLang="en-US" sz="2100" dirty="0" err="1"/>
              <a:t>nome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comune</a:t>
            </a:r>
            <a:r>
              <a:rPr lang="en-US" altLang="en-US" sz="2100" dirty="0"/>
              <a:t> per </a:t>
            </a:r>
            <a:r>
              <a:rPr lang="en-US" altLang="en-US" sz="2100" dirty="0" err="1"/>
              <a:t>un’aldeide</a:t>
            </a:r>
            <a:r>
              <a:rPr lang="en-US" altLang="en-US" sz="2100" dirty="0"/>
              <a:t> è </a:t>
            </a:r>
            <a:r>
              <a:rPr lang="en-US" altLang="en-US" sz="2100" dirty="0" err="1"/>
              <a:t>formato</a:t>
            </a:r>
            <a:r>
              <a:rPr lang="en-US" altLang="en-US" sz="2100" dirty="0"/>
              <a:t> dal </a:t>
            </a:r>
            <a:r>
              <a:rPr lang="en-US" altLang="en-US" sz="2100" dirty="0" err="1"/>
              <a:t>nome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comune</a:t>
            </a:r>
            <a:r>
              <a:rPr lang="en-US" altLang="en-US" sz="2100" dirty="0"/>
              <a:t> del </a:t>
            </a:r>
            <a:r>
              <a:rPr lang="en-US" altLang="en-US" sz="2100" dirty="0" err="1"/>
              <a:t>composto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progenitore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aggiungendo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il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suffisso</a:t>
            </a:r>
            <a:r>
              <a:rPr lang="en-US" altLang="en-US" sz="2100" dirty="0"/>
              <a:t> </a:t>
            </a:r>
            <a:r>
              <a:rPr lang="en-US" altLang="en-US" sz="2100" i="1" dirty="0"/>
              <a:t>-</a:t>
            </a:r>
            <a:r>
              <a:rPr lang="en-US" altLang="en-US" sz="2100" i="1" dirty="0" err="1"/>
              <a:t>aldeide</a:t>
            </a:r>
            <a:r>
              <a:rPr lang="en-US" altLang="en-US" sz="2100" dirty="0"/>
              <a:t>.</a:t>
            </a:r>
          </a:p>
        </p:txBody>
      </p:sp>
      <p:pic>
        <p:nvPicPr>
          <p:cNvPr id="8" name="Picture 7" descr="0002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514600"/>
            <a:ext cx="5867400" cy="180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228600" y="4343400"/>
            <a:ext cx="86868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01638" indent="-4016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100"/>
              <a:t>Si usano lettere greche per assegnare la posizione dei sostituenti qualora si utilizzi una nomenclatura di tipo comune.</a:t>
            </a:r>
          </a:p>
        </p:txBody>
      </p:sp>
      <p:pic>
        <p:nvPicPr>
          <p:cNvPr id="10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002213"/>
            <a:ext cx="2709863" cy="169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7080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418878" y="116632"/>
            <a:ext cx="63062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>
                <a:solidFill>
                  <a:srgbClr val="FF0000"/>
                </a:solidFill>
              </a:rPr>
              <a:t>Aldeidi&amp;Chetoni</a:t>
            </a:r>
            <a:r>
              <a:rPr lang="en-US" altLang="en-US" sz="2800" dirty="0">
                <a:solidFill>
                  <a:srgbClr val="FF0000"/>
                </a:solidFill>
              </a:rPr>
              <a:t> - </a:t>
            </a:r>
            <a:r>
              <a:rPr lang="en-US" altLang="en-US" sz="2800" dirty="0" err="1">
                <a:solidFill>
                  <a:srgbClr val="FF0000"/>
                </a:solidFill>
              </a:rPr>
              <a:t>Nomenclatura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52400" y="620688"/>
            <a:ext cx="87630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500" u="sng" dirty="0" err="1"/>
              <a:t>Nomenclatura</a:t>
            </a:r>
            <a:r>
              <a:rPr lang="en-US" altLang="en-US" sz="2500" u="sng" dirty="0"/>
              <a:t> di </a:t>
            </a:r>
            <a:r>
              <a:rPr lang="en-US" altLang="en-US" sz="2500" u="sng" dirty="0" err="1"/>
              <a:t>chetoni</a:t>
            </a:r>
            <a:endParaRPr lang="en-US" altLang="en-US" sz="2500" u="sng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28600" y="1228725"/>
            <a:ext cx="8686800" cy="548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01638" indent="-4016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dirty="0" err="1"/>
              <a:t>Nel</a:t>
            </a:r>
            <a:r>
              <a:rPr lang="en-US" altLang="en-US" dirty="0"/>
              <a:t> </a:t>
            </a:r>
            <a:r>
              <a:rPr lang="en-US" altLang="en-US" dirty="0" err="1"/>
              <a:t>sistema</a:t>
            </a:r>
            <a:r>
              <a:rPr lang="en-US" altLang="en-US" dirty="0"/>
              <a:t> IUPAC, </a:t>
            </a:r>
            <a:r>
              <a:rPr lang="en-US" altLang="en-US" dirty="0" err="1"/>
              <a:t>tutti</a:t>
            </a:r>
            <a:r>
              <a:rPr lang="en-US" altLang="en-US" dirty="0"/>
              <a:t> </a:t>
            </a:r>
            <a:r>
              <a:rPr lang="en-US" altLang="en-US" dirty="0" err="1"/>
              <a:t>i</a:t>
            </a:r>
            <a:r>
              <a:rPr lang="en-US" altLang="en-US" dirty="0"/>
              <a:t> </a:t>
            </a:r>
            <a:r>
              <a:rPr lang="en-US" altLang="en-US" dirty="0" err="1"/>
              <a:t>chetoni</a:t>
            </a:r>
            <a:r>
              <a:rPr lang="en-US" altLang="en-US" dirty="0"/>
              <a:t> </a:t>
            </a:r>
            <a:r>
              <a:rPr lang="en-US" altLang="en-US" dirty="0" err="1"/>
              <a:t>sono</a:t>
            </a:r>
            <a:r>
              <a:rPr lang="en-US" altLang="en-US" dirty="0"/>
              <a:t> </a:t>
            </a:r>
            <a:r>
              <a:rPr lang="en-US" altLang="en-US" dirty="0" err="1"/>
              <a:t>identificati</a:t>
            </a:r>
            <a:r>
              <a:rPr lang="en-US" altLang="en-US" dirty="0"/>
              <a:t> con </a:t>
            </a:r>
            <a:r>
              <a:rPr lang="en-US" altLang="en-US" dirty="0" err="1"/>
              <a:t>il</a:t>
            </a:r>
            <a:r>
              <a:rPr lang="en-US" altLang="en-US" dirty="0"/>
              <a:t> </a:t>
            </a:r>
            <a:r>
              <a:rPr lang="en-US" altLang="en-US" dirty="0" err="1"/>
              <a:t>suffisso</a:t>
            </a:r>
            <a:r>
              <a:rPr lang="en-US" altLang="en-US" dirty="0"/>
              <a:t> “</a:t>
            </a:r>
            <a:r>
              <a:rPr lang="en-US" altLang="en-US" dirty="0">
                <a:solidFill>
                  <a:srgbClr val="FF0000"/>
                </a:solidFill>
              </a:rPr>
              <a:t>one</a:t>
            </a:r>
            <a:r>
              <a:rPr lang="en-US" altLang="en-US" dirty="0"/>
              <a:t>”.</a:t>
            </a: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dirty="0" err="1"/>
              <a:t>Trovare</a:t>
            </a:r>
            <a:r>
              <a:rPr lang="en-US" altLang="en-US" dirty="0"/>
              <a:t> la catena di </a:t>
            </a:r>
            <a:r>
              <a:rPr lang="en-US" altLang="en-US" dirty="0" err="1"/>
              <a:t>atomi</a:t>
            </a:r>
            <a:r>
              <a:rPr lang="en-US" altLang="en-US" dirty="0"/>
              <a:t> di </a:t>
            </a:r>
            <a:r>
              <a:rPr lang="en-US" altLang="en-US" dirty="0" err="1"/>
              <a:t>carbonio</a:t>
            </a:r>
            <a:r>
              <a:rPr lang="en-US" altLang="en-US" dirty="0"/>
              <a:t> </a:t>
            </a:r>
            <a:r>
              <a:rPr lang="en-US" altLang="en-US" dirty="0" err="1"/>
              <a:t>più</a:t>
            </a:r>
            <a:r>
              <a:rPr lang="en-US" altLang="en-US" dirty="0"/>
              <a:t> </a:t>
            </a:r>
            <a:r>
              <a:rPr lang="en-US" altLang="en-US" dirty="0" err="1"/>
              <a:t>lunga</a:t>
            </a:r>
            <a:r>
              <a:rPr lang="en-US" altLang="en-US" dirty="0"/>
              <a:t> </a:t>
            </a:r>
            <a:r>
              <a:rPr lang="en-US" altLang="en-US" dirty="0" err="1"/>
              <a:t>che</a:t>
            </a:r>
            <a:r>
              <a:rPr lang="en-US" altLang="en-US" dirty="0"/>
              <a:t> </a:t>
            </a:r>
            <a:r>
              <a:rPr lang="en-US" altLang="en-US" dirty="0" err="1"/>
              <a:t>contiene</a:t>
            </a:r>
            <a:r>
              <a:rPr lang="en-US" altLang="en-US" dirty="0"/>
              <a:t> </a:t>
            </a:r>
            <a:r>
              <a:rPr lang="en-US" altLang="en-US" dirty="0" err="1"/>
              <a:t>il</a:t>
            </a:r>
            <a:r>
              <a:rPr lang="en-US" altLang="en-US" dirty="0"/>
              <a:t> </a:t>
            </a:r>
            <a:r>
              <a:rPr lang="en-US" altLang="en-US" dirty="0" err="1"/>
              <a:t>chetone</a:t>
            </a:r>
            <a:r>
              <a:rPr lang="en-US" altLang="en-US" dirty="0"/>
              <a:t> e </a:t>
            </a:r>
            <a:r>
              <a:rPr lang="en-US" altLang="en-US" dirty="0" err="1"/>
              <a:t>modificre</a:t>
            </a:r>
            <a:r>
              <a:rPr lang="en-US" altLang="en-US" dirty="0"/>
              <a:t> </a:t>
            </a:r>
            <a:r>
              <a:rPr lang="en-US" altLang="en-US" dirty="0" err="1"/>
              <a:t>il</a:t>
            </a:r>
            <a:r>
              <a:rPr lang="en-US" altLang="en-US" dirty="0"/>
              <a:t> </a:t>
            </a:r>
            <a:r>
              <a:rPr lang="en-US" altLang="en-US" dirty="0" err="1"/>
              <a:t>nome</a:t>
            </a:r>
            <a:r>
              <a:rPr lang="en-US" altLang="en-US" dirty="0"/>
              <a:t> </a:t>
            </a:r>
            <a:r>
              <a:rPr lang="en-US" altLang="en-US" dirty="0" err="1"/>
              <a:t>della</a:t>
            </a:r>
            <a:r>
              <a:rPr lang="en-US" altLang="en-US" dirty="0"/>
              <a:t> catena </a:t>
            </a:r>
            <a:r>
              <a:rPr lang="en-US" altLang="en-US" dirty="0" err="1"/>
              <a:t>cambiando</a:t>
            </a:r>
            <a:r>
              <a:rPr lang="en-US" altLang="en-US" dirty="0"/>
              <a:t> </a:t>
            </a:r>
            <a:r>
              <a:rPr lang="en-US" altLang="en-US" dirty="0" err="1"/>
              <a:t>il</a:t>
            </a:r>
            <a:r>
              <a:rPr lang="en-US" altLang="en-US" dirty="0"/>
              <a:t> </a:t>
            </a:r>
            <a:r>
              <a:rPr lang="en-US" altLang="en-US" dirty="0" err="1"/>
              <a:t>suffisso</a:t>
            </a:r>
            <a:r>
              <a:rPr lang="en-US" altLang="en-US" dirty="0"/>
              <a:t> da </a:t>
            </a:r>
            <a:r>
              <a:rPr lang="en-US" altLang="en-US" i="1" dirty="0">
                <a:solidFill>
                  <a:srgbClr val="FF0000"/>
                </a:solidFill>
              </a:rPr>
              <a:t>–</a:t>
            </a:r>
            <a:r>
              <a:rPr lang="en-US" altLang="en-US" i="1" dirty="0" err="1">
                <a:solidFill>
                  <a:srgbClr val="FF0000"/>
                </a:solidFill>
              </a:rPr>
              <a:t>ano</a:t>
            </a:r>
            <a:r>
              <a:rPr lang="en-US" altLang="en-US" i="1" dirty="0">
                <a:solidFill>
                  <a:srgbClr val="FF0000"/>
                </a:solidFill>
              </a:rPr>
              <a:t> in -one</a:t>
            </a:r>
            <a:r>
              <a:rPr lang="en-US" altLang="en-US" dirty="0"/>
              <a:t>.</a:t>
            </a: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dirty="0" err="1"/>
              <a:t>Numerare</a:t>
            </a:r>
            <a:r>
              <a:rPr lang="en-US" altLang="en-US" dirty="0"/>
              <a:t> la catena di </a:t>
            </a:r>
            <a:r>
              <a:rPr lang="en-US" altLang="en-US" dirty="0" err="1"/>
              <a:t>atomi</a:t>
            </a:r>
            <a:r>
              <a:rPr lang="en-US" altLang="en-US" dirty="0"/>
              <a:t> di </a:t>
            </a:r>
            <a:r>
              <a:rPr lang="en-US" altLang="en-US" dirty="0" err="1"/>
              <a:t>carbonio</a:t>
            </a:r>
            <a:r>
              <a:rPr lang="en-US" altLang="en-US" dirty="0"/>
              <a:t> in </a:t>
            </a:r>
            <a:r>
              <a:rPr lang="en-US" altLang="en-US" dirty="0" err="1"/>
              <a:t>modo</a:t>
            </a:r>
            <a:r>
              <a:rPr lang="en-US" altLang="en-US" dirty="0"/>
              <a:t> da </a:t>
            </a:r>
            <a:r>
              <a:rPr lang="en-US" altLang="en-US" dirty="0" err="1"/>
              <a:t>assegnare</a:t>
            </a:r>
            <a:r>
              <a:rPr lang="en-US" altLang="en-US" dirty="0"/>
              <a:t> al </a:t>
            </a:r>
            <a:r>
              <a:rPr lang="en-US" altLang="en-US" dirty="0" err="1"/>
              <a:t>carbonio</a:t>
            </a:r>
            <a:r>
              <a:rPr lang="en-US" altLang="en-US" dirty="0"/>
              <a:t> </a:t>
            </a:r>
            <a:r>
              <a:rPr lang="en-US" altLang="en-US" dirty="0" err="1"/>
              <a:t>carbonilico</a:t>
            </a:r>
            <a:r>
              <a:rPr lang="en-US" altLang="en-US" dirty="0"/>
              <a:t> </a:t>
            </a:r>
            <a:r>
              <a:rPr lang="en-US" altLang="en-US" dirty="0" err="1"/>
              <a:t>il</a:t>
            </a:r>
            <a:r>
              <a:rPr lang="en-US" altLang="en-US" dirty="0"/>
              <a:t> </a:t>
            </a:r>
            <a:r>
              <a:rPr lang="en-US" altLang="en-US" dirty="0" err="1"/>
              <a:t>numero</a:t>
            </a:r>
            <a:r>
              <a:rPr lang="en-US" altLang="en-US" dirty="0"/>
              <a:t> </a:t>
            </a:r>
            <a:r>
              <a:rPr lang="en-US" altLang="en-US" dirty="0" err="1"/>
              <a:t>più</a:t>
            </a:r>
            <a:r>
              <a:rPr lang="en-US" altLang="en-US" dirty="0"/>
              <a:t> basso. </a:t>
            </a:r>
            <a:r>
              <a:rPr lang="en-US" altLang="en-US" dirty="0" err="1"/>
              <a:t>Applicare</a:t>
            </a:r>
            <a:r>
              <a:rPr lang="en-US" altLang="en-US" dirty="0"/>
              <a:t> </a:t>
            </a:r>
            <a:r>
              <a:rPr lang="en-US" altLang="en-US" dirty="0" err="1"/>
              <a:t>quindi</a:t>
            </a:r>
            <a:r>
              <a:rPr lang="en-US" altLang="en-US" dirty="0"/>
              <a:t> </a:t>
            </a:r>
            <a:r>
              <a:rPr lang="en-US" altLang="en-US" dirty="0" err="1"/>
              <a:t>tutte</a:t>
            </a:r>
            <a:r>
              <a:rPr lang="en-US" altLang="en-US" dirty="0"/>
              <a:t> le </a:t>
            </a:r>
            <a:r>
              <a:rPr lang="en-US" altLang="en-US" dirty="0" err="1"/>
              <a:t>solite</a:t>
            </a:r>
            <a:r>
              <a:rPr lang="en-US" altLang="en-US" dirty="0"/>
              <a:t> </a:t>
            </a:r>
            <a:r>
              <a:rPr lang="en-US" altLang="en-US" dirty="0" err="1"/>
              <a:t>regole</a:t>
            </a:r>
            <a:r>
              <a:rPr lang="en-US" altLang="en-US" dirty="0"/>
              <a:t> di </a:t>
            </a:r>
            <a:r>
              <a:rPr lang="en-US" altLang="en-US" dirty="0" err="1"/>
              <a:t>nomenclatura</a:t>
            </a:r>
            <a:r>
              <a:rPr lang="en-US" altLang="en-US" dirty="0"/>
              <a:t>.</a:t>
            </a: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dirty="0"/>
              <a:t>Con </a:t>
            </a:r>
            <a:r>
              <a:rPr lang="en-US" altLang="en-US" dirty="0" err="1"/>
              <a:t>i</a:t>
            </a:r>
            <a:r>
              <a:rPr lang="en-US" altLang="en-US" dirty="0"/>
              <a:t> </a:t>
            </a:r>
            <a:r>
              <a:rPr lang="en-US" altLang="en-US" dirty="0" err="1"/>
              <a:t>chetoni</a:t>
            </a:r>
            <a:r>
              <a:rPr lang="en-US" altLang="en-US" dirty="0"/>
              <a:t> </a:t>
            </a:r>
            <a:r>
              <a:rPr lang="en-US" altLang="en-US" dirty="0" err="1"/>
              <a:t>ciclici</a:t>
            </a:r>
            <a:r>
              <a:rPr lang="en-US" altLang="en-US" dirty="0"/>
              <a:t>, </a:t>
            </a:r>
            <a:r>
              <a:rPr lang="en-US" altLang="en-US" dirty="0" err="1"/>
              <a:t>numerare</a:t>
            </a:r>
            <a:r>
              <a:rPr lang="en-US" altLang="en-US" dirty="0"/>
              <a:t> </a:t>
            </a:r>
            <a:r>
              <a:rPr lang="en-US" altLang="en-US" dirty="0" err="1"/>
              <a:t>il</a:t>
            </a:r>
            <a:r>
              <a:rPr lang="en-US" altLang="en-US" dirty="0"/>
              <a:t> </a:t>
            </a:r>
            <a:r>
              <a:rPr lang="en-US" altLang="en-US" dirty="0" err="1"/>
              <a:t>ciclo</a:t>
            </a:r>
            <a:r>
              <a:rPr lang="en-US" altLang="en-US" dirty="0"/>
              <a:t> </a:t>
            </a:r>
            <a:r>
              <a:rPr lang="en-US" altLang="en-US" dirty="0" err="1"/>
              <a:t>partendo</a:t>
            </a:r>
            <a:r>
              <a:rPr lang="en-US" altLang="en-US" dirty="0"/>
              <a:t> dal </a:t>
            </a:r>
            <a:r>
              <a:rPr lang="en-US" altLang="en-US" dirty="0" err="1"/>
              <a:t>carbonio</a:t>
            </a:r>
            <a:r>
              <a:rPr lang="en-US" altLang="en-US" dirty="0"/>
              <a:t> </a:t>
            </a:r>
            <a:r>
              <a:rPr lang="en-US" altLang="en-US" dirty="0" err="1"/>
              <a:t>carbonilico</a:t>
            </a:r>
            <a:r>
              <a:rPr lang="en-US" altLang="en-US" dirty="0"/>
              <a:t>, ma di </a:t>
            </a:r>
            <a:r>
              <a:rPr lang="en-US" altLang="en-US" dirty="0" err="1"/>
              <a:t>solito</a:t>
            </a:r>
            <a:r>
              <a:rPr lang="en-US" altLang="en-US" dirty="0"/>
              <a:t> </a:t>
            </a:r>
            <a:r>
              <a:rPr lang="en-US" altLang="en-US" dirty="0" err="1"/>
              <a:t>il</a:t>
            </a:r>
            <a:r>
              <a:rPr lang="en-US" altLang="en-US" dirty="0"/>
              <a:t> </a:t>
            </a:r>
            <a:r>
              <a:rPr lang="en-US" altLang="en-US" dirty="0" err="1"/>
              <a:t>numero</a:t>
            </a:r>
            <a:r>
              <a:rPr lang="en-US" altLang="en-US" dirty="0"/>
              <a:t> “1” è </a:t>
            </a:r>
            <a:r>
              <a:rPr lang="en-US" altLang="en-US" dirty="0" err="1"/>
              <a:t>omesso</a:t>
            </a:r>
            <a:r>
              <a:rPr lang="en-US" altLang="en-US" dirty="0"/>
              <a:t> dal </a:t>
            </a:r>
            <a:r>
              <a:rPr lang="en-US" altLang="en-US" dirty="0" err="1"/>
              <a:t>nome</a:t>
            </a:r>
            <a:r>
              <a:rPr lang="en-US" altLang="en-US" dirty="0"/>
              <a:t> del </a:t>
            </a:r>
            <a:r>
              <a:rPr lang="en-US" altLang="en-US" dirty="0" err="1"/>
              <a:t>chetone</a:t>
            </a:r>
            <a:r>
              <a:rPr lang="en-US" altLang="en-US" dirty="0"/>
              <a:t>. La </a:t>
            </a:r>
            <a:r>
              <a:rPr lang="en-US" altLang="en-US" dirty="0" err="1"/>
              <a:t>numerazione</a:t>
            </a:r>
            <a:r>
              <a:rPr lang="en-US" altLang="en-US" dirty="0"/>
              <a:t> al </a:t>
            </a:r>
            <a:r>
              <a:rPr lang="en-US" altLang="en-US" dirty="0" err="1"/>
              <a:t>ciclo</a:t>
            </a:r>
            <a:r>
              <a:rPr lang="en-US" altLang="en-US" dirty="0"/>
              <a:t> </a:t>
            </a:r>
            <a:r>
              <a:rPr lang="en-US" altLang="en-US" dirty="0" err="1"/>
              <a:t>si</a:t>
            </a:r>
            <a:r>
              <a:rPr lang="en-US" altLang="en-US" dirty="0"/>
              <a:t> </a:t>
            </a:r>
            <a:r>
              <a:rPr lang="en-US" altLang="en-US" dirty="0" err="1"/>
              <a:t>assegna</a:t>
            </a:r>
            <a:r>
              <a:rPr lang="en-US" altLang="en-US" dirty="0"/>
              <a:t> </a:t>
            </a:r>
            <a:r>
              <a:rPr lang="en-US" altLang="en-US" dirty="0" err="1"/>
              <a:t>percorrendo</a:t>
            </a:r>
            <a:r>
              <a:rPr lang="en-US" altLang="en-US" dirty="0"/>
              <a:t> </a:t>
            </a:r>
            <a:r>
              <a:rPr lang="en-US" altLang="en-US" dirty="0" err="1"/>
              <a:t>il</a:t>
            </a:r>
            <a:r>
              <a:rPr lang="en-US" altLang="en-US" dirty="0"/>
              <a:t> </a:t>
            </a:r>
            <a:r>
              <a:rPr lang="en-US" altLang="en-US" dirty="0" err="1"/>
              <a:t>ciclo</a:t>
            </a:r>
            <a:r>
              <a:rPr lang="en-US" altLang="en-US" dirty="0"/>
              <a:t> </a:t>
            </a:r>
            <a:r>
              <a:rPr lang="en-US" altLang="en-US" dirty="0" err="1"/>
              <a:t>partendo</a:t>
            </a:r>
            <a:r>
              <a:rPr lang="en-US" altLang="en-US" dirty="0"/>
              <a:t> dal </a:t>
            </a:r>
            <a:r>
              <a:rPr lang="en-US" altLang="en-US" dirty="0" err="1"/>
              <a:t>carbonio</a:t>
            </a:r>
            <a:r>
              <a:rPr lang="en-US" altLang="en-US" dirty="0"/>
              <a:t> </a:t>
            </a:r>
            <a:r>
              <a:rPr lang="en-US" altLang="en-US" dirty="0" err="1"/>
              <a:t>carbonilico</a:t>
            </a:r>
            <a:r>
              <a:rPr lang="en-US" altLang="en-US" dirty="0"/>
              <a:t> e </a:t>
            </a:r>
            <a:r>
              <a:rPr lang="en-US" altLang="en-US" dirty="0" err="1"/>
              <a:t>proseguendo</a:t>
            </a:r>
            <a:r>
              <a:rPr lang="en-US" altLang="en-US" dirty="0"/>
              <a:t> in </a:t>
            </a:r>
            <a:r>
              <a:rPr lang="en-US" altLang="en-US" dirty="0" err="1"/>
              <a:t>senso</a:t>
            </a:r>
            <a:r>
              <a:rPr lang="en-US" altLang="en-US" dirty="0"/>
              <a:t> </a:t>
            </a:r>
            <a:r>
              <a:rPr lang="en-US" altLang="en-US" dirty="0" err="1"/>
              <a:t>orario</a:t>
            </a:r>
            <a:r>
              <a:rPr lang="en-US" altLang="en-US" dirty="0"/>
              <a:t>, </a:t>
            </a:r>
            <a:r>
              <a:rPr lang="en-US" altLang="en-US" dirty="0" err="1"/>
              <a:t>oppure</a:t>
            </a:r>
            <a:r>
              <a:rPr lang="en-US" altLang="en-US" dirty="0"/>
              <a:t> </a:t>
            </a:r>
            <a:r>
              <a:rPr lang="en-US" altLang="en-US" dirty="0" err="1"/>
              <a:t>antiorario</a:t>
            </a:r>
            <a:r>
              <a:rPr lang="en-US" altLang="en-US" dirty="0"/>
              <a:t> per </a:t>
            </a:r>
            <a:r>
              <a:rPr lang="en-US" altLang="en-US" dirty="0" err="1"/>
              <a:t>ottenere</a:t>
            </a:r>
            <a:r>
              <a:rPr lang="en-US" altLang="en-US" dirty="0"/>
              <a:t> la </a:t>
            </a:r>
            <a:r>
              <a:rPr lang="en-US" altLang="en-US" dirty="0" err="1"/>
              <a:t>numerazione</a:t>
            </a:r>
            <a:r>
              <a:rPr lang="en-US" altLang="en-US" dirty="0"/>
              <a:t> </a:t>
            </a:r>
            <a:r>
              <a:rPr lang="en-US" altLang="en-US" dirty="0" err="1"/>
              <a:t>più</a:t>
            </a:r>
            <a:r>
              <a:rPr lang="en-US" altLang="en-US" dirty="0"/>
              <a:t> </a:t>
            </a:r>
            <a:r>
              <a:rPr lang="en-US" altLang="en-US" dirty="0" err="1"/>
              <a:t>bassa</a:t>
            </a:r>
            <a:r>
              <a:rPr lang="en-US" alt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22460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418878" y="116632"/>
            <a:ext cx="63062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>
                <a:solidFill>
                  <a:srgbClr val="FF0000"/>
                </a:solidFill>
              </a:rPr>
              <a:t>Aldeidi&amp;Chetoni</a:t>
            </a:r>
            <a:r>
              <a:rPr lang="en-US" altLang="en-US" sz="2800" dirty="0">
                <a:solidFill>
                  <a:srgbClr val="FF0000"/>
                </a:solidFill>
              </a:rPr>
              <a:t> - </a:t>
            </a:r>
            <a:r>
              <a:rPr lang="en-US" altLang="en-US" sz="2800" dirty="0" err="1">
                <a:solidFill>
                  <a:srgbClr val="FF0000"/>
                </a:solidFill>
              </a:rPr>
              <a:t>Nomenclatura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52400" y="620688"/>
            <a:ext cx="87630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500" u="sng" dirty="0" err="1"/>
              <a:t>Nomenclatura</a:t>
            </a:r>
            <a:r>
              <a:rPr lang="en-US" altLang="en-US" sz="2500" u="sng" dirty="0"/>
              <a:t> di </a:t>
            </a:r>
            <a:r>
              <a:rPr lang="en-US" altLang="en-US" sz="2500" u="sng" dirty="0" err="1"/>
              <a:t>chetoni</a:t>
            </a:r>
            <a:endParaRPr lang="en-US" altLang="en-US" sz="2500" u="sng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28600" y="1228725"/>
            <a:ext cx="86868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01638" indent="-4016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dirty="0" err="1"/>
              <a:t>Molti</a:t>
            </a:r>
            <a:r>
              <a:rPr lang="en-US" altLang="en-US" dirty="0"/>
              <a:t> </a:t>
            </a:r>
            <a:r>
              <a:rPr lang="en-US" altLang="en-US" dirty="0" err="1"/>
              <a:t>dei</a:t>
            </a:r>
            <a:r>
              <a:rPr lang="en-US" altLang="en-US" dirty="0"/>
              <a:t> </a:t>
            </a:r>
            <a:r>
              <a:rPr lang="en-US" altLang="en-US" dirty="0" err="1"/>
              <a:t>nomi</a:t>
            </a:r>
            <a:r>
              <a:rPr lang="en-US" altLang="en-US" dirty="0"/>
              <a:t> </a:t>
            </a:r>
            <a:r>
              <a:rPr lang="en-US" altLang="en-US" dirty="0" err="1"/>
              <a:t>comuni</a:t>
            </a:r>
            <a:r>
              <a:rPr lang="en-US" altLang="en-US" dirty="0"/>
              <a:t> per </a:t>
            </a:r>
            <a:r>
              <a:rPr lang="en-US" altLang="en-US" dirty="0" err="1"/>
              <a:t>i</a:t>
            </a:r>
            <a:r>
              <a:rPr lang="en-US" altLang="en-US" dirty="0"/>
              <a:t> </a:t>
            </a:r>
            <a:r>
              <a:rPr lang="en-US" altLang="en-US" dirty="0" err="1"/>
              <a:t>chetoni</a:t>
            </a:r>
            <a:r>
              <a:rPr lang="en-US" altLang="en-US" dirty="0"/>
              <a:t> </a:t>
            </a:r>
            <a:r>
              <a:rPr lang="en-US" altLang="en-US" dirty="0" err="1"/>
              <a:t>sono</a:t>
            </a:r>
            <a:r>
              <a:rPr lang="en-US" altLang="en-US" dirty="0"/>
              <a:t> </a:t>
            </a:r>
            <a:r>
              <a:rPr lang="en-US" altLang="en-US" dirty="0" err="1"/>
              <a:t>formati</a:t>
            </a:r>
            <a:r>
              <a:rPr lang="en-US" altLang="en-US" dirty="0"/>
              <a:t> </a:t>
            </a:r>
            <a:r>
              <a:rPr lang="en-US" altLang="en-US" dirty="0" err="1"/>
              <a:t>attraverso</a:t>
            </a:r>
            <a:r>
              <a:rPr lang="en-US" altLang="en-US" dirty="0"/>
              <a:t> </a:t>
            </a:r>
            <a:r>
              <a:rPr lang="en-US" altLang="en-US" dirty="0" err="1"/>
              <a:t>il</a:t>
            </a:r>
            <a:r>
              <a:rPr lang="en-US" altLang="en-US" dirty="0"/>
              <a:t> </a:t>
            </a:r>
            <a:r>
              <a:rPr lang="en-US" altLang="en-US" dirty="0" err="1"/>
              <a:t>nome</a:t>
            </a:r>
            <a:r>
              <a:rPr lang="en-US" altLang="en-US" dirty="0"/>
              <a:t> di </a:t>
            </a:r>
            <a:r>
              <a:rPr lang="en-US" altLang="en-US" dirty="0" err="1"/>
              <a:t>entrambi</a:t>
            </a:r>
            <a:r>
              <a:rPr lang="en-US" altLang="en-US" dirty="0"/>
              <a:t> </a:t>
            </a:r>
            <a:r>
              <a:rPr lang="en-US" altLang="en-US" dirty="0" err="1"/>
              <a:t>i</a:t>
            </a:r>
            <a:r>
              <a:rPr lang="en-US" altLang="en-US" dirty="0"/>
              <a:t> </a:t>
            </a:r>
            <a:r>
              <a:rPr lang="en-US" altLang="en-US" dirty="0" err="1"/>
              <a:t>gruppi</a:t>
            </a:r>
            <a:r>
              <a:rPr lang="en-US" altLang="en-US" dirty="0"/>
              <a:t> </a:t>
            </a:r>
            <a:r>
              <a:rPr lang="en-US" altLang="en-US" dirty="0" err="1"/>
              <a:t>alchilici</a:t>
            </a:r>
            <a:r>
              <a:rPr lang="en-US" altLang="en-US" dirty="0"/>
              <a:t> </a:t>
            </a:r>
            <a:r>
              <a:rPr lang="en-US" altLang="en-US" dirty="0" err="1"/>
              <a:t>legati</a:t>
            </a:r>
            <a:r>
              <a:rPr lang="en-US" altLang="en-US" dirty="0"/>
              <a:t> al </a:t>
            </a:r>
            <a:r>
              <a:rPr lang="en-US" altLang="en-US" dirty="0" err="1"/>
              <a:t>carbonio</a:t>
            </a:r>
            <a:r>
              <a:rPr lang="en-US" altLang="en-US" dirty="0"/>
              <a:t> </a:t>
            </a:r>
            <a:r>
              <a:rPr lang="en-US" altLang="en-US" dirty="0" err="1"/>
              <a:t>carbonilico</a:t>
            </a:r>
            <a:r>
              <a:rPr lang="en-US" altLang="en-US" dirty="0"/>
              <a:t>, in </a:t>
            </a:r>
            <a:r>
              <a:rPr lang="en-US" altLang="en-US" dirty="0" err="1"/>
              <a:t>ordine</a:t>
            </a:r>
            <a:r>
              <a:rPr lang="en-US" altLang="en-US" dirty="0"/>
              <a:t> </a:t>
            </a:r>
            <a:r>
              <a:rPr lang="en-US" altLang="en-US" dirty="0" err="1"/>
              <a:t>alfabetico</a:t>
            </a:r>
            <a:r>
              <a:rPr lang="en-US" altLang="en-US" dirty="0"/>
              <a:t>, e </a:t>
            </a:r>
            <a:r>
              <a:rPr lang="en-US" altLang="en-US" dirty="0" err="1"/>
              <a:t>aggiungendo</a:t>
            </a:r>
            <a:r>
              <a:rPr lang="en-US" altLang="en-US" dirty="0"/>
              <a:t> la </a:t>
            </a:r>
            <a:r>
              <a:rPr lang="en-US" altLang="en-US" dirty="0" err="1"/>
              <a:t>parola</a:t>
            </a:r>
            <a:r>
              <a:rPr lang="en-US" altLang="en-US" dirty="0"/>
              <a:t> “</a:t>
            </a:r>
            <a:r>
              <a:rPr lang="en-US" altLang="en-US" dirty="0" err="1"/>
              <a:t>chetone</a:t>
            </a:r>
            <a:r>
              <a:rPr lang="en-US" altLang="en-US" dirty="0"/>
              <a:t>”.</a:t>
            </a:r>
          </a:p>
        </p:txBody>
      </p:sp>
      <p:pic>
        <p:nvPicPr>
          <p:cNvPr id="5" name="Picture 5" descr="0003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743200"/>
            <a:ext cx="6172200" cy="142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4283075"/>
            <a:ext cx="8686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01638" indent="-4016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/>
              <a:t>Tre dei nomi comuni più adoperati per chetoni semplici non seguono questa convenzione:</a:t>
            </a:r>
          </a:p>
        </p:txBody>
      </p:sp>
      <p:pic>
        <p:nvPicPr>
          <p:cNvPr id="7" name="Picture 7" descr="0003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310188"/>
            <a:ext cx="5486400" cy="124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2783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418878" y="116632"/>
            <a:ext cx="63062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>
                <a:solidFill>
                  <a:srgbClr val="FF0000"/>
                </a:solidFill>
              </a:rPr>
              <a:t>Aldeidi&amp;Chetoni</a:t>
            </a:r>
            <a:r>
              <a:rPr lang="en-US" altLang="en-US" sz="2800" dirty="0">
                <a:solidFill>
                  <a:srgbClr val="FF0000"/>
                </a:solidFill>
              </a:rPr>
              <a:t> - </a:t>
            </a:r>
            <a:r>
              <a:rPr lang="en-US" altLang="en-US" sz="2800" dirty="0" err="1">
                <a:solidFill>
                  <a:srgbClr val="FF0000"/>
                </a:solidFill>
              </a:rPr>
              <a:t>Reazioni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28600" y="3468688"/>
            <a:ext cx="8686800" cy="125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01638" indent="-4016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1800"/>
              <a:t>Aldeidi e chetoni reagiscono con i nucleofili.</a:t>
            </a: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1800"/>
              <a:t>Se il numero di gruppi R attorno all’atomo di carbonio aumenta, la reattività del composto carbonilico diminuisce come descritto dall’ordine di reattività:</a:t>
            </a:r>
          </a:p>
        </p:txBody>
      </p:sp>
      <p:pic>
        <p:nvPicPr>
          <p:cNvPr id="4" name="Picture 8" descr="0001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567238"/>
            <a:ext cx="6019800" cy="221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29"/>
          <p:cNvSpPr txBox="1">
            <a:spLocks noChangeArrowheads="1"/>
          </p:cNvSpPr>
          <p:nvPr/>
        </p:nvSpPr>
        <p:spPr bwMode="auto">
          <a:xfrm>
            <a:off x="228600" y="607343"/>
            <a:ext cx="86868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altLang="en-US" sz="2100" dirty="0"/>
              <a:t>Due </a:t>
            </a:r>
            <a:r>
              <a:rPr lang="en-US" altLang="en-US" sz="2100" dirty="0" err="1"/>
              <a:t>caratteristiche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strutturali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determinano</a:t>
            </a:r>
            <a:r>
              <a:rPr lang="en-US" altLang="en-US" sz="2100" dirty="0"/>
              <a:t> la </a:t>
            </a:r>
            <a:r>
              <a:rPr lang="en-US" altLang="en-US" sz="2100" dirty="0" err="1"/>
              <a:t>chimica</a:t>
            </a:r>
            <a:r>
              <a:rPr lang="en-US" altLang="en-US" sz="2100" dirty="0"/>
              <a:t> e le </a:t>
            </a:r>
            <a:r>
              <a:rPr lang="en-US" altLang="en-US" sz="2100" dirty="0" err="1"/>
              <a:t>proprietà</a:t>
            </a:r>
            <a:r>
              <a:rPr lang="en-US" altLang="en-US" sz="2100" dirty="0"/>
              <a:t> di </a:t>
            </a:r>
            <a:r>
              <a:rPr lang="en-US" altLang="en-US" sz="2100" dirty="0" err="1"/>
              <a:t>aldeidi</a:t>
            </a:r>
            <a:r>
              <a:rPr lang="en-US" altLang="en-US" sz="2100" dirty="0"/>
              <a:t> e </a:t>
            </a:r>
            <a:r>
              <a:rPr lang="en-US" altLang="en-US" sz="2100" dirty="0" err="1"/>
              <a:t>chetoni</a:t>
            </a:r>
            <a:r>
              <a:rPr lang="en-US" altLang="en-US" sz="2100" dirty="0"/>
              <a:t>.</a:t>
            </a:r>
          </a:p>
        </p:txBody>
      </p:sp>
      <p:pic>
        <p:nvPicPr>
          <p:cNvPr id="6" name="Picture 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54" y="1430740"/>
            <a:ext cx="5961291" cy="2011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2577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418878" y="116632"/>
            <a:ext cx="63062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>
                <a:solidFill>
                  <a:srgbClr val="FF0000"/>
                </a:solidFill>
              </a:rPr>
              <a:t>Aldeidi&amp;Chetoni</a:t>
            </a:r>
            <a:r>
              <a:rPr lang="en-US" altLang="en-US" sz="2800" dirty="0">
                <a:solidFill>
                  <a:srgbClr val="FF0000"/>
                </a:solidFill>
              </a:rPr>
              <a:t> - </a:t>
            </a:r>
            <a:r>
              <a:rPr lang="en-US" altLang="en-US" sz="2800" dirty="0" err="1">
                <a:solidFill>
                  <a:srgbClr val="FF0000"/>
                </a:solidFill>
              </a:rPr>
              <a:t>Reazioni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05680" y="744388"/>
            <a:ext cx="86868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dirty="0"/>
              <a:t>Il </a:t>
            </a:r>
            <a:r>
              <a:rPr lang="en-US" altLang="en-US" dirty="0" err="1"/>
              <a:t>carbonio</a:t>
            </a:r>
            <a:r>
              <a:rPr lang="en-US" altLang="en-US" dirty="0"/>
              <a:t> </a:t>
            </a:r>
            <a:r>
              <a:rPr lang="en-US" altLang="en-US" dirty="0" err="1"/>
              <a:t>carbonilico</a:t>
            </a:r>
            <a:r>
              <a:rPr lang="en-US" altLang="en-US" dirty="0"/>
              <a:t> è </a:t>
            </a:r>
            <a:r>
              <a:rPr lang="en-US" altLang="en-US" dirty="0" err="1"/>
              <a:t>ibridato</a:t>
            </a:r>
            <a:r>
              <a:rPr lang="en-US" altLang="en-US" dirty="0"/>
              <a:t> </a:t>
            </a:r>
            <a:r>
              <a:rPr lang="en-US" altLang="en-US" i="1" dirty="0"/>
              <a:t>sp</a:t>
            </a:r>
            <a:r>
              <a:rPr lang="en-US" altLang="en-US" baseline="30000" dirty="0"/>
              <a:t>2</a:t>
            </a:r>
            <a:r>
              <a:rPr lang="en-US" altLang="en-US" dirty="0"/>
              <a:t>, è </a:t>
            </a:r>
            <a:r>
              <a:rPr lang="en-US" altLang="en-US" dirty="0" err="1"/>
              <a:t>trigonale</a:t>
            </a:r>
            <a:r>
              <a:rPr lang="en-US" altLang="en-US" dirty="0"/>
              <a:t> </a:t>
            </a:r>
            <a:r>
              <a:rPr lang="en-US" altLang="en-US" dirty="0" err="1"/>
              <a:t>planare</a:t>
            </a:r>
            <a:r>
              <a:rPr lang="en-US" altLang="en-US" dirty="0"/>
              <a:t> </a:t>
            </a:r>
            <a:r>
              <a:rPr lang="en-US" altLang="en-US" dirty="0" err="1"/>
              <a:t>ed</a:t>
            </a:r>
            <a:r>
              <a:rPr lang="en-US" altLang="en-US" dirty="0"/>
              <a:t> ha </a:t>
            </a:r>
            <a:r>
              <a:rPr lang="en-US" altLang="en-US" dirty="0" err="1"/>
              <a:t>angoli</a:t>
            </a:r>
            <a:r>
              <a:rPr lang="en-US" altLang="en-US" dirty="0"/>
              <a:t> di </a:t>
            </a:r>
            <a:r>
              <a:rPr lang="en-US" altLang="en-US" dirty="0" err="1"/>
              <a:t>legame</a:t>
            </a:r>
            <a:r>
              <a:rPr lang="en-US" altLang="en-US" dirty="0"/>
              <a:t> di ~120</a:t>
            </a:r>
            <a:r>
              <a:rPr lang="en-US" altLang="en-US" baseline="30000" dirty="0"/>
              <a:t>0</a:t>
            </a:r>
            <a:r>
              <a:rPr lang="en-US" altLang="en-US" dirty="0"/>
              <a:t>. </a:t>
            </a:r>
            <a:r>
              <a:rPr lang="en-US" altLang="en-US" dirty="0" err="1"/>
              <a:t>Perciò</a:t>
            </a:r>
            <a:r>
              <a:rPr lang="en-US" altLang="en-US" dirty="0"/>
              <a:t>, </a:t>
            </a:r>
            <a:r>
              <a:rPr lang="en-US" altLang="en-US" dirty="0" err="1"/>
              <a:t>il</a:t>
            </a:r>
            <a:r>
              <a:rPr lang="en-US" altLang="en-US" dirty="0"/>
              <a:t> </a:t>
            </a:r>
            <a:r>
              <a:rPr lang="en-US" altLang="en-US" dirty="0" err="1"/>
              <a:t>gruppo</a:t>
            </a:r>
            <a:r>
              <a:rPr lang="en-US" altLang="en-US" dirty="0"/>
              <a:t> </a:t>
            </a:r>
            <a:r>
              <a:rPr lang="en-US" altLang="en-US" dirty="0" err="1"/>
              <a:t>carbonilico</a:t>
            </a:r>
            <a:r>
              <a:rPr lang="en-US" altLang="en-US" dirty="0"/>
              <a:t> ha </a:t>
            </a:r>
            <a:r>
              <a:rPr lang="en-US" altLang="en-US" dirty="0" err="1"/>
              <a:t>caratteristiche</a:t>
            </a:r>
            <a:r>
              <a:rPr lang="en-US" altLang="en-US" dirty="0"/>
              <a:t> </a:t>
            </a:r>
            <a:r>
              <a:rPr lang="en-US" altLang="en-US" dirty="0" err="1"/>
              <a:t>simili</a:t>
            </a:r>
            <a:r>
              <a:rPr lang="en-US" altLang="en-US" dirty="0"/>
              <a:t> a </a:t>
            </a:r>
            <a:r>
              <a:rPr lang="en-US" altLang="en-US" dirty="0" err="1"/>
              <a:t>quelle</a:t>
            </a:r>
            <a:r>
              <a:rPr lang="en-US" altLang="en-US" dirty="0"/>
              <a:t> del </a:t>
            </a:r>
            <a:r>
              <a:rPr lang="en-US" altLang="en-US" dirty="0" err="1"/>
              <a:t>doppio</a:t>
            </a:r>
            <a:r>
              <a:rPr lang="en-US" altLang="en-US" dirty="0"/>
              <a:t> </a:t>
            </a:r>
            <a:r>
              <a:rPr lang="en-US" altLang="en-US" dirty="0" err="1"/>
              <a:t>legame</a:t>
            </a:r>
            <a:r>
              <a:rPr lang="en-US" altLang="en-US" dirty="0"/>
              <a:t> C=C, </a:t>
            </a:r>
            <a:r>
              <a:rPr lang="en-US" altLang="en-US" dirty="0" err="1"/>
              <a:t>ibridato</a:t>
            </a:r>
            <a:r>
              <a:rPr lang="en-US" altLang="en-US" dirty="0"/>
              <a:t> </a:t>
            </a:r>
            <a:r>
              <a:rPr lang="en-US" altLang="en-US" i="1" dirty="0"/>
              <a:t>sp</a:t>
            </a:r>
            <a:r>
              <a:rPr lang="en-US" altLang="en-US" baseline="30000" dirty="0"/>
              <a:t>2</a:t>
            </a:r>
            <a:r>
              <a:rPr lang="en-US" altLang="en-US" dirty="0"/>
              <a:t> e </a:t>
            </a:r>
            <a:r>
              <a:rPr lang="en-US" altLang="en-US" dirty="0" err="1"/>
              <a:t>trigonale</a:t>
            </a:r>
            <a:r>
              <a:rPr lang="en-US" altLang="en-US" dirty="0"/>
              <a:t> </a:t>
            </a:r>
            <a:r>
              <a:rPr lang="en-US" altLang="en-US" dirty="0" err="1"/>
              <a:t>planare</a:t>
            </a:r>
            <a:r>
              <a:rPr lang="en-US" altLang="en-US" dirty="0"/>
              <a:t>.</a:t>
            </a:r>
          </a:p>
        </p:txBody>
      </p:sp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573188"/>
            <a:ext cx="5029200" cy="2461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0002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373216"/>
            <a:ext cx="5029200" cy="132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5327576" y="2927503"/>
            <a:ext cx="3564904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2575" indent="-282575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just" eaLnBrk="1" hangingPunct="1">
              <a:spcBef>
                <a:spcPct val="20000"/>
              </a:spcBef>
            </a:pPr>
            <a:r>
              <a:rPr lang="en-US" altLang="en-US" sz="2000" dirty="0" err="1"/>
              <a:t>L’atomo</a:t>
            </a:r>
            <a:r>
              <a:rPr lang="en-US" altLang="en-US" sz="2000" dirty="0"/>
              <a:t> di </a:t>
            </a:r>
            <a:r>
              <a:rPr lang="en-US" altLang="en-US" sz="2000" dirty="0" err="1"/>
              <a:t>ossigeno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elettronegativo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nel</a:t>
            </a:r>
            <a:r>
              <a:rPr lang="en-US" altLang="en-US" sz="2000" dirty="0"/>
              <a:t> </a:t>
            </a:r>
            <a:r>
              <a:rPr lang="en-US" altLang="en-US" sz="2000" dirty="0" err="1"/>
              <a:t>gruppo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carbonilico</a:t>
            </a:r>
            <a:r>
              <a:rPr lang="en-US" altLang="en-US" sz="2000" dirty="0"/>
              <a:t> </a:t>
            </a:r>
            <a:r>
              <a:rPr lang="en-US" altLang="en-US" sz="2000" dirty="0" err="1"/>
              <a:t>rende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il</a:t>
            </a:r>
            <a:r>
              <a:rPr lang="en-US" altLang="en-US" sz="2000" dirty="0"/>
              <a:t> </a:t>
            </a:r>
            <a:r>
              <a:rPr lang="en-US" altLang="en-US" sz="2000" dirty="0" err="1"/>
              <a:t>legame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polarizzato</a:t>
            </a:r>
            <a:r>
              <a:rPr lang="en-US" altLang="en-US" sz="2000" dirty="0"/>
              <a:t>, e </a:t>
            </a:r>
            <a:r>
              <a:rPr lang="en-US" altLang="en-US" sz="2000" dirty="0" err="1"/>
              <a:t>questo</a:t>
            </a:r>
            <a:r>
              <a:rPr lang="en-US" altLang="en-US" sz="2000" dirty="0"/>
              <a:t> </a:t>
            </a:r>
            <a:r>
              <a:rPr lang="en-US" altLang="en-US" sz="2000" dirty="0" err="1"/>
              <a:t>risulta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nel</a:t>
            </a:r>
            <a:r>
              <a:rPr lang="en-US" altLang="en-US" sz="2000" dirty="0"/>
              <a:t> </a:t>
            </a:r>
            <a:r>
              <a:rPr lang="en-US" altLang="en-US" sz="2000" dirty="0" err="1"/>
              <a:t>fatto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che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il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carbonio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carbonilico</a:t>
            </a:r>
            <a:r>
              <a:rPr lang="en-US" altLang="en-US" sz="2000" dirty="0"/>
              <a:t> è </a:t>
            </a:r>
            <a:r>
              <a:rPr lang="en-US" altLang="en-US" sz="2000" dirty="0" err="1"/>
              <a:t>povero</a:t>
            </a:r>
            <a:r>
              <a:rPr lang="en-US" altLang="en-US" sz="2000" dirty="0"/>
              <a:t> di </a:t>
            </a:r>
            <a:r>
              <a:rPr lang="en-US" altLang="en-US" sz="2000" dirty="0" err="1"/>
              <a:t>elettroni</a:t>
            </a:r>
            <a:r>
              <a:rPr lang="en-US" altLang="en-US" sz="2000" dirty="0"/>
              <a:t>. Il </a:t>
            </a:r>
            <a:r>
              <a:rPr lang="en-US" altLang="en-US" sz="2000" dirty="0" err="1"/>
              <a:t>gruppo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carbonilico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può</a:t>
            </a:r>
            <a:r>
              <a:rPr lang="en-US" altLang="en-US" sz="2000" dirty="0"/>
              <a:t> </a:t>
            </a:r>
            <a:r>
              <a:rPr lang="en-US" altLang="en-US" sz="2000" dirty="0" err="1"/>
              <a:t>essere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quindi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rappresentato</a:t>
            </a:r>
            <a:r>
              <a:rPr lang="en-US" altLang="en-US" sz="2000" dirty="0"/>
              <a:t> da due </a:t>
            </a:r>
            <a:r>
              <a:rPr lang="en-US" altLang="en-US" sz="2000" dirty="0" err="1"/>
              <a:t>strutture</a:t>
            </a:r>
            <a:r>
              <a:rPr lang="en-US" altLang="en-US" sz="2000" dirty="0"/>
              <a:t> di </a:t>
            </a:r>
            <a:r>
              <a:rPr lang="en-US" altLang="en-US" sz="2000" dirty="0" err="1"/>
              <a:t>risonanza</a:t>
            </a:r>
            <a:r>
              <a:rPr lang="en-US" alt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186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418878" y="116632"/>
            <a:ext cx="63062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>
                <a:solidFill>
                  <a:srgbClr val="FF0000"/>
                </a:solidFill>
              </a:rPr>
              <a:t>Aldeidi&amp;Chetoni</a:t>
            </a:r>
            <a:r>
              <a:rPr lang="en-US" altLang="en-US" sz="2800" dirty="0">
                <a:solidFill>
                  <a:srgbClr val="FF0000"/>
                </a:solidFill>
              </a:rPr>
              <a:t> – </a:t>
            </a:r>
            <a:r>
              <a:rPr lang="en-US" altLang="en-US" sz="2800" dirty="0" err="1">
                <a:solidFill>
                  <a:srgbClr val="FF0000"/>
                </a:solidFill>
              </a:rPr>
              <a:t>Reazioni</a:t>
            </a:r>
            <a:r>
              <a:rPr lang="en-US" altLang="en-US" sz="2800" dirty="0">
                <a:solidFill>
                  <a:srgbClr val="FF0000"/>
                </a:solidFill>
              </a:rPr>
              <a:t> Nu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28600" y="764704"/>
            <a:ext cx="86868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altLang="en-US"/>
              <a:t>Aldeidi e chetoni reagiscono con nucleofili per formare prodotti di addizione attraverso un processo a due stadi: attacco nucleofilo, seguito da protonazione.</a:t>
            </a:r>
          </a:p>
        </p:txBody>
      </p:sp>
      <p:pic>
        <p:nvPicPr>
          <p:cNvPr id="4" name="Picture 15" descr="nucleophilic_additi_c_la_76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268" b="5694"/>
          <a:stretch/>
        </p:blipFill>
        <p:spPr bwMode="auto">
          <a:xfrm>
            <a:off x="304800" y="2085206"/>
            <a:ext cx="8458200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1664" y="4174579"/>
            <a:ext cx="8686800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/>
              <a:t>Il risultato finale è che si rompe il legame </a:t>
            </a:r>
            <a:r>
              <a:rPr lang="en-US" altLang="en-US">
                <a:sym typeface="Symbol" pitchFamily="18" charset="2"/>
              </a:rPr>
              <a:t>, si formano due nuovi legami , e l’idrogeno H e il nucleofilo Nu sono addizionati al legame .</a:t>
            </a: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>
                <a:sym typeface="Symbol" pitchFamily="18" charset="2"/>
              </a:rPr>
              <a:t>Le aldeidi sono più reattive dei chetoni nell’attacco nucleofilo, sia per ragioni steriche che elettroniche. </a:t>
            </a:r>
          </a:p>
        </p:txBody>
      </p:sp>
    </p:spTree>
    <p:extLst>
      <p:ext uri="{BB962C8B-B14F-4D97-AF65-F5344CB8AC3E}">
        <p14:creationId xmlns:p14="http://schemas.microsoft.com/office/powerpoint/2010/main" val="30489776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</TotalTime>
  <Words>638</Words>
  <Application>Microsoft Macintosh PowerPoint</Application>
  <PresentationFormat>On-screen Show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Symbol</vt:lpstr>
      <vt:lpstr>Times New Roman</vt:lpstr>
      <vt:lpstr>Tema di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Laurini Erik</dc:creator>
  <cp:lastModifiedBy>Microsoft Office User</cp:lastModifiedBy>
  <cp:revision>72</cp:revision>
  <dcterms:created xsi:type="dcterms:W3CDTF">2016-10-29T10:32:52Z</dcterms:created>
  <dcterms:modified xsi:type="dcterms:W3CDTF">2019-10-15T18:36:34Z</dcterms:modified>
</cp:coreProperties>
</file>