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3209"/>
  </p:normalViewPr>
  <p:slideViewPr>
    <p:cSldViewPr>
      <p:cViewPr varScale="1">
        <p:scale>
          <a:sx n="120" d="100"/>
          <a:sy n="120" d="100"/>
        </p:scale>
        <p:origin x="19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15/10/19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15/10/19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15/10/19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15/10/19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15/10/19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15/10/19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15/10/19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7" Type="http://schemas.openxmlformats.org/officeDocument/2006/relationships/image" Target="../media/image8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94602" y="697597"/>
            <a:ext cx="81547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400" dirty="0" err="1"/>
              <a:t>Chimica</a:t>
            </a:r>
            <a:r>
              <a:rPr lang="en-US" altLang="en-US" sz="4400" dirty="0"/>
              <a:t> </a:t>
            </a:r>
            <a:r>
              <a:rPr lang="en-US" altLang="en-US" sz="4400" dirty="0" err="1"/>
              <a:t>Organica</a:t>
            </a:r>
            <a:r>
              <a:rPr lang="en-US" altLang="en-US" sz="4400" dirty="0"/>
              <a:t> e </a:t>
            </a:r>
            <a:r>
              <a:rPr lang="en-US" altLang="en-US" sz="4400" dirty="0" err="1"/>
              <a:t>Biologica</a:t>
            </a:r>
            <a:endParaRPr lang="en-US" altLang="en-US" sz="4400" i="1" dirty="0">
              <a:latin typeface="Times New Roman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864644" y="2348880"/>
            <a:ext cx="3414717" cy="224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it-IT" altLang="en-US" dirty="0">
                <a:latin typeface="Times New Roman" pitchFamily="18" charset="0"/>
              </a:rPr>
              <a:t>Prof. Erik Laurini</a:t>
            </a:r>
          </a:p>
          <a:p>
            <a:pPr algn="ctr" eaLnBrk="1" hangingPunct="1">
              <a:lnSpc>
                <a:spcPct val="150000"/>
              </a:lnSpc>
            </a:pPr>
            <a:endParaRPr lang="it-IT" altLang="en-US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it-IT" altLang="en-US" dirty="0">
                <a:solidFill>
                  <a:srgbClr val="FF0000"/>
                </a:solidFill>
                <a:latin typeface="Times New Roman" pitchFamily="18" charset="0"/>
              </a:rPr>
              <a:t>ACIDI CARBOSSILICI</a:t>
            </a:r>
          </a:p>
          <a:p>
            <a:pPr algn="ctr" eaLnBrk="1" hangingPunct="1">
              <a:lnSpc>
                <a:spcPct val="150000"/>
              </a:lnSpc>
            </a:pPr>
            <a:endParaRPr lang="it-IT" altLang="en-US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739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367644" y="116632"/>
            <a:ext cx="67327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</a:rPr>
              <a:t>Acidi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Carbossilici</a:t>
            </a:r>
            <a:r>
              <a:rPr lang="en-US" altLang="en-US" sz="2800" dirty="0">
                <a:solidFill>
                  <a:srgbClr val="FF0000"/>
                </a:solidFill>
              </a:rPr>
              <a:t> – </a:t>
            </a:r>
            <a:r>
              <a:rPr lang="en-US" altLang="en-US" sz="2800" dirty="0" err="1">
                <a:solidFill>
                  <a:srgbClr val="FF0000"/>
                </a:solidFill>
              </a:rPr>
              <a:t>Reazioni</a:t>
            </a:r>
            <a:r>
              <a:rPr lang="en-US" altLang="en-US" sz="2800" dirty="0">
                <a:solidFill>
                  <a:srgbClr val="FF0000"/>
                </a:solidFill>
              </a:rPr>
              <a:t> ~ </a:t>
            </a:r>
            <a:r>
              <a:rPr lang="en-US" altLang="en-US" sz="2800" dirty="0" err="1">
                <a:solidFill>
                  <a:srgbClr val="FF0000"/>
                </a:solidFill>
              </a:rPr>
              <a:t>Acidità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28600" y="908720"/>
            <a:ext cx="86868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100">
                <a:sym typeface="Symbol" pitchFamily="18" charset="2"/>
              </a:rPr>
              <a:t>L’etossido, base coniugata dell’etanolo, ha una carica negativa sull’atomo di O, ma non vi sono altri fattori che stabilizzano l’anione. Poichè l’etossido è meno stabile dell’acetato, l’etanolo è un acido più debole dell’acido acetico.</a:t>
            </a:r>
          </a:p>
        </p:txBody>
      </p:sp>
      <p:pic>
        <p:nvPicPr>
          <p:cNvPr id="10" name="Picture 7" descr="0009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92896"/>
            <a:ext cx="64770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28600" y="3352800"/>
            <a:ext cx="86868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100" dirty="0">
                <a:sym typeface="Symbol" pitchFamily="18" charset="2"/>
              </a:rPr>
              <a:t>Il </a:t>
            </a:r>
            <a:r>
              <a:rPr lang="en-US" altLang="en-US" sz="2100" dirty="0" err="1">
                <a:sym typeface="Symbol" pitchFamily="18" charset="2"/>
              </a:rPr>
              <a:t>fenossido</a:t>
            </a:r>
            <a:r>
              <a:rPr lang="en-US" altLang="en-US" sz="2100" dirty="0">
                <a:sym typeface="Symbol" pitchFamily="18" charset="2"/>
              </a:rPr>
              <a:t>, base </a:t>
            </a:r>
            <a:r>
              <a:rPr lang="en-US" altLang="en-US" sz="2100" dirty="0" err="1">
                <a:sym typeface="Symbol" pitchFamily="18" charset="2"/>
              </a:rPr>
              <a:t>coniugata</a:t>
            </a:r>
            <a:r>
              <a:rPr lang="en-US" altLang="en-US" sz="2100" dirty="0">
                <a:sym typeface="Symbol" pitchFamily="18" charset="2"/>
              </a:rPr>
              <a:t> del </a:t>
            </a:r>
            <a:r>
              <a:rPr lang="en-US" altLang="en-US" sz="2100" dirty="0" err="1">
                <a:sym typeface="Symbol" pitchFamily="18" charset="2"/>
              </a:rPr>
              <a:t>fenolo</a:t>
            </a:r>
            <a:r>
              <a:rPr lang="en-US" altLang="en-US" sz="2100" dirty="0">
                <a:sym typeface="Symbol" pitchFamily="18" charset="2"/>
              </a:rPr>
              <a:t>, è </a:t>
            </a:r>
            <a:r>
              <a:rPr lang="en-US" altLang="en-US" sz="2100" dirty="0" err="1">
                <a:sym typeface="Symbol" pitchFamily="18" charset="2"/>
              </a:rPr>
              <a:t>più</a:t>
            </a:r>
            <a:r>
              <a:rPr lang="en-US" altLang="en-US" sz="2100" dirty="0">
                <a:sym typeface="Symbol" pitchFamily="18" charset="2"/>
              </a:rPr>
              <a:t> stabile </a:t>
            </a:r>
            <a:r>
              <a:rPr lang="en-US" altLang="en-US" sz="2100" dirty="0" err="1">
                <a:sym typeface="Symbol" pitchFamily="18" charset="2"/>
              </a:rPr>
              <a:t>dell’etossido</a:t>
            </a:r>
            <a:r>
              <a:rPr lang="en-US" altLang="en-US" sz="2100" dirty="0">
                <a:sym typeface="Symbol" pitchFamily="18" charset="2"/>
              </a:rPr>
              <a:t>, ma </a:t>
            </a:r>
            <a:r>
              <a:rPr lang="en-US" altLang="en-US" sz="2100" dirty="0" err="1">
                <a:sym typeface="Symbol" pitchFamily="18" charset="2"/>
              </a:rPr>
              <a:t>meno</a:t>
            </a:r>
            <a:r>
              <a:rPr lang="en-US" altLang="en-US" sz="2100" dirty="0">
                <a:sym typeface="Symbol" pitchFamily="18" charset="2"/>
              </a:rPr>
              <a:t> stabile </a:t>
            </a:r>
            <a:r>
              <a:rPr lang="en-US" altLang="en-US" sz="2100" dirty="0" err="1">
                <a:sym typeface="Symbol" pitchFamily="18" charset="2"/>
              </a:rPr>
              <a:t>dell’acetato</a:t>
            </a:r>
            <a:r>
              <a:rPr lang="en-US" altLang="en-US" sz="2100" dirty="0">
                <a:sym typeface="Symbol" pitchFamily="18" charset="2"/>
              </a:rPr>
              <a:t>, </a:t>
            </a:r>
            <a:r>
              <a:rPr lang="en-US" altLang="en-US" sz="2100" dirty="0" err="1">
                <a:sym typeface="Symbol" pitchFamily="18" charset="2"/>
              </a:rPr>
              <a:t>perchè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l’acetato</a:t>
            </a:r>
            <a:r>
              <a:rPr lang="en-US" altLang="en-US" sz="2100" dirty="0">
                <a:sym typeface="Symbol" pitchFamily="18" charset="2"/>
              </a:rPr>
              <a:t> ha due </a:t>
            </a:r>
            <a:r>
              <a:rPr lang="en-US" altLang="en-US" sz="2100" dirty="0" err="1">
                <a:sym typeface="Symbol" pitchFamily="18" charset="2"/>
              </a:rPr>
              <a:t>atomi</a:t>
            </a:r>
            <a:r>
              <a:rPr lang="en-US" altLang="en-US" sz="2100" dirty="0">
                <a:sym typeface="Symbol" pitchFamily="18" charset="2"/>
              </a:rPr>
              <a:t> di </a:t>
            </a:r>
            <a:r>
              <a:rPr lang="en-US" altLang="en-US" sz="2100" dirty="0" err="1">
                <a:sym typeface="Symbol" pitchFamily="18" charset="2"/>
              </a:rPr>
              <a:t>ossigeno</a:t>
            </a:r>
            <a:r>
              <a:rPr lang="en-US" altLang="en-US" sz="2100" dirty="0">
                <a:sym typeface="Symbol" pitchFamily="18" charset="2"/>
              </a:rPr>
              <a:t>, </a:t>
            </a:r>
            <a:r>
              <a:rPr lang="en-US" altLang="en-US" sz="2100" dirty="0" err="1">
                <a:sym typeface="Symbol" pitchFamily="18" charset="2"/>
              </a:rPr>
              <a:t>elettronegativi</a:t>
            </a:r>
            <a:r>
              <a:rPr lang="en-US" altLang="en-US" sz="2100" dirty="0">
                <a:sym typeface="Symbol" pitchFamily="18" charset="2"/>
              </a:rPr>
              <a:t>, </a:t>
            </a:r>
            <a:r>
              <a:rPr lang="en-US" altLang="en-US" sz="2100" dirty="0" err="1">
                <a:sym typeface="Symbol" pitchFamily="18" charset="2"/>
              </a:rPr>
              <a:t>su</a:t>
            </a:r>
            <a:r>
              <a:rPr lang="en-US" altLang="en-US" sz="2100" dirty="0">
                <a:sym typeface="Symbol" pitchFamily="18" charset="2"/>
              </a:rPr>
              <a:t> cui la </a:t>
            </a:r>
            <a:r>
              <a:rPr lang="en-US" altLang="en-US" sz="2100" dirty="0" err="1">
                <a:sym typeface="Symbol" pitchFamily="18" charset="2"/>
              </a:rPr>
              <a:t>carica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negativa</a:t>
            </a:r>
            <a:r>
              <a:rPr lang="en-US" altLang="en-US" sz="2100" dirty="0">
                <a:sym typeface="Symbol" pitchFamily="18" charset="2"/>
              </a:rPr>
              <a:t> è </a:t>
            </a:r>
            <a:r>
              <a:rPr lang="en-US" altLang="en-US" sz="2100" dirty="0" err="1">
                <a:sym typeface="Symbol" pitchFamily="18" charset="2"/>
              </a:rPr>
              <a:t>delocalizzata</a:t>
            </a:r>
            <a:r>
              <a:rPr lang="en-US" altLang="en-US" sz="2100" dirty="0">
                <a:sym typeface="Symbol" pitchFamily="18" charset="2"/>
              </a:rPr>
              <a:t>, </a:t>
            </a:r>
            <a:r>
              <a:rPr lang="en-US" altLang="en-US" sz="2100" dirty="0" err="1">
                <a:sym typeface="Symbol" pitchFamily="18" charset="2"/>
              </a:rPr>
              <a:t>mentre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il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fenossido</a:t>
            </a:r>
            <a:r>
              <a:rPr lang="en-US" altLang="en-US" sz="2100" dirty="0">
                <a:sym typeface="Symbol" pitchFamily="18" charset="2"/>
              </a:rPr>
              <a:t> ne ha </a:t>
            </a:r>
            <a:r>
              <a:rPr lang="en-US" altLang="en-US" sz="2100" dirty="0" err="1">
                <a:sym typeface="Symbol" pitchFamily="18" charset="2"/>
              </a:rPr>
              <a:t>uno</a:t>
            </a:r>
            <a:r>
              <a:rPr lang="en-US" altLang="en-US" sz="2100" dirty="0">
                <a:sym typeface="Symbol" pitchFamily="18" charset="2"/>
              </a:rPr>
              <a:t> solo.</a:t>
            </a:r>
          </a:p>
        </p:txBody>
      </p:sp>
      <p:pic>
        <p:nvPicPr>
          <p:cNvPr id="12" name="Picture 9" descr="0009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726260"/>
            <a:ext cx="76962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72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367644" y="116632"/>
            <a:ext cx="67327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</a:rPr>
              <a:t>Acidi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Carbossilici</a:t>
            </a:r>
            <a:r>
              <a:rPr lang="en-US" altLang="en-US" sz="2800" dirty="0">
                <a:solidFill>
                  <a:srgbClr val="FF0000"/>
                </a:solidFill>
              </a:rPr>
              <a:t> – </a:t>
            </a:r>
            <a:r>
              <a:rPr lang="en-US" altLang="en-US" sz="2800" dirty="0" err="1">
                <a:solidFill>
                  <a:srgbClr val="FF0000"/>
                </a:solidFill>
              </a:rPr>
              <a:t>Reazioni</a:t>
            </a:r>
            <a:r>
              <a:rPr lang="en-US" altLang="en-US" sz="2800" dirty="0">
                <a:solidFill>
                  <a:srgbClr val="FF0000"/>
                </a:solidFill>
              </a:rPr>
              <a:t> ~ </a:t>
            </a:r>
            <a:r>
              <a:rPr lang="en-US" altLang="en-US" sz="2800" dirty="0" err="1">
                <a:solidFill>
                  <a:srgbClr val="FF0000"/>
                </a:solidFill>
              </a:rPr>
              <a:t>Acidità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088" y="1052736"/>
            <a:ext cx="701040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8600" y="4509120"/>
            <a:ext cx="86868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100">
                <a:sym typeface="Symbol" pitchFamily="18" charset="2"/>
              </a:rPr>
              <a:t>Le strutture 2-4 hanno la carica negativa sul carbonio, un atomo meno elettronegativo dell’ossigeno. Le strutture 2-4 sono quindi meno stabili delle strutture 1 e 5.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100">
                <a:sym typeface="Symbol" pitchFamily="18" charset="2"/>
              </a:rPr>
              <a:t>Le strutture 1 e 5 hanno anelli aromatici intatti, mentre le strutture 2-4 non ne hanno. Anche questo rende le strutture 2-4 meno stabili di 1 e 5.</a:t>
            </a:r>
          </a:p>
        </p:txBody>
      </p:sp>
      <p:pic>
        <p:nvPicPr>
          <p:cNvPr id="5" name="Picture 1032" descr="00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1" t="50000" r="14657"/>
          <a:stretch/>
        </p:blipFill>
        <p:spPr bwMode="auto">
          <a:xfrm>
            <a:off x="107504" y="1844824"/>
            <a:ext cx="1751112" cy="1463040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096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367644" y="116632"/>
            <a:ext cx="67327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</a:rPr>
              <a:t>Acidi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Carbossilici</a:t>
            </a:r>
            <a:r>
              <a:rPr lang="en-US" altLang="en-US" sz="2800" dirty="0">
                <a:solidFill>
                  <a:srgbClr val="FF0000"/>
                </a:solidFill>
              </a:rPr>
              <a:t> – </a:t>
            </a:r>
            <a:r>
              <a:rPr lang="en-US" altLang="en-US" sz="2800" dirty="0" err="1">
                <a:solidFill>
                  <a:srgbClr val="FF0000"/>
                </a:solidFill>
              </a:rPr>
              <a:t>Reazioni</a:t>
            </a:r>
            <a:r>
              <a:rPr lang="en-US" altLang="en-US" sz="2800" dirty="0">
                <a:solidFill>
                  <a:srgbClr val="FF0000"/>
                </a:solidFill>
              </a:rPr>
              <a:t> ~ </a:t>
            </a:r>
            <a:r>
              <a:rPr lang="en-US" altLang="en-US" sz="2800" dirty="0" err="1">
                <a:solidFill>
                  <a:srgbClr val="FF0000"/>
                </a:solidFill>
              </a:rPr>
              <a:t>Acidità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pic>
        <p:nvPicPr>
          <p:cNvPr id="6" name="Picture 7" descr="001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38388"/>
            <a:ext cx="6248400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8600" y="764704"/>
            <a:ext cx="8686800" cy="144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100" dirty="0" err="1">
                <a:sym typeface="Symbol" pitchFamily="18" charset="2"/>
              </a:rPr>
              <a:t>Sostiutenti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elettron-attrattori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stabilizzano</a:t>
            </a:r>
            <a:r>
              <a:rPr lang="en-US" altLang="en-US" sz="2100" dirty="0">
                <a:sym typeface="Symbol" pitchFamily="18" charset="2"/>
              </a:rPr>
              <a:t> la base </a:t>
            </a:r>
            <a:r>
              <a:rPr lang="en-US" altLang="en-US" sz="2100" dirty="0" err="1">
                <a:sym typeface="Symbol" pitchFamily="18" charset="2"/>
              </a:rPr>
              <a:t>coniugata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quindi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l’acido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carbossilico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sarà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più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acido</a:t>
            </a:r>
            <a:endParaRPr lang="en-US" altLang="en-US" sz="2100" dirty="0">
              <a:sym typeface="Symbol" pitchFamily="18" charset="2"/>
            </a:endParaRP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100" dirty="0" err="1">
                <a:sym typeface="Symbol" pitchFamily="18" charset="2"/>
              </a:rPr>
              <a:t>Sostiutenti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elettron-donatori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destabilizzano</a:t>
            </a:r>
            <a:r>
              <a:rPr lang="en-US" altLang="en-US" sz="2100" dirty="0">
                <a:sym typeface="Symbol" pitchFamily="18" charset="2"/>
              </a:rPr>
              <a:t> la base </a:t>
            </a:r>
            <a:r>
              <a:rPr lang="en-US" altLang="en-US" sz="2100" dirty="0" err="1">
                <a:sym typeface="Symbol" pitchFamily="18" charset="2"/>
              </a:rPr>
              <a:t>coniugata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quindi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l’acido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carbossilico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sarà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meno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acido</a:t>
            </a:r>
            <a:endParaRPr lang="en-US" altLang="en-US" sz="2100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35055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367644" y="116632"/>
            <a:ext cx="67327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</a:rPr>
              <a:t>Acidi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Carbossilici</a:t>
            </a:r>
            <a:r>
              <a:rPr lang="en-US" altLang="en-US" sz="2800" dirty="0">
                <a:solidFill>
                  <a:srgbClr val="FF0000"/>
                </a:solidFill>
              </a:rPr>
              <a:t> – </a:t>
            </a:r>
            <a:r>
              <a:rPr lang="en-US" altLang="en-US" sz="2800" dirty="0" err="1">
                <a:solidFill>
                  <a:srgbClr val="FF0000"/>
                </a:solidFill>
              </a:rPr>
              <a:t>Reazioni</a:t>
            </a:r>
            <a:r>
              <a:rPr lang="en-US" altLang="en-US" sz="2800" dirty="0">
                <a:solidFill>
                  <a:srgbClr val="FF0000"/>
                </a:solidFill>
              </a:rPr>
              <a:t> ~ </a:t>
            </a:r>
            <a:r>
              <a:rPr lang="en-US" altLang="en-US" sz="2800" dirty="0" err="1">
                <a:solidFill>
                  <a:srgbClr val="FF0000"/>
                </a:solidFill>
              </a:rPr>
              <a:t>Acidità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08720"/>
            <a:ext cx="6713538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8307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367644" y="116632"/>
            <a:ext cx="67327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</a:rPr>
              <a:t>Acidi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Carbossilici</a:t>
            </a:r>
            <a:r>
              <a:rPr lang="en-US" altLang="en-US" sz="2800" dirty="0">
                <a:solidFill>
                  <a:srgbClr val="FF0000"/>
                </a:solidFill>
              </a:rPr>
              <a:t> – </a:t>
            </a:r>
            <a:r>
              <a:rPr lang="en-US" altLang="en-US" sz="2800" dirty="0" err="1">
                <a:solidFill>
                  <a:srgbClr val="FF0000"/>
                </a:solidFill>
              </a:rPr>
              <a:t>Reazioni</a:t>
            </a:r>
            <a:r>
              <a:rPr lang="en-US" altLang="en-US" sz="2800" dirty="0">
                <a:solidFill>
                  <a:srgbClr val="FF0000"/>
                </a:solidFill>
              </a:rPr>
              <a:t> ~ </a:t>
            </a:r>
            <a:r>
              <a:rPr lang="en-US" altLang="en-US" sz="2800" dirty="0" err="1">
                <a:solidFill>
                  <a:srgbClr val="FF0000"/>
                </a:solidFill>
              </a:rPr>
              <a:t>Acidità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52400" y="762000"/>
            <a:ext cx="876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u="sng" dirty="0" err="1"/>
              <a:t>Acidi</a:t>
            </a:r>
            <a:r>
              <a:rPr lang="en-US" altLang="en-US" u="sng" dirty="0"/>
              <a:t> </a:t>
            </a:r>
            <a:r>
              <a:rPr lang="en-US" altLang="en-US" u="sng" dirty="0" err="1"/>
              <a:t>Benzoici</a:t>
            </a:r>
            <a:r>
              <a:rPr lang="en-US" altLang="en-US" u="sng" dirty="0"/>
              <a:t> </a:t>
            </a:r>
            <a:r>
              <a:rPr lang="en-US" altLang="en-US" u="sng" dirty="0" err="1"/>
              <a:t>Sostituiti</a:t>
            </a:r>
            <a:endParaRPr lang="en-US" altLang="en-US" u="sng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28600" y="1295400"/>
            <a:ext cx="86868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100" dirty="0" err="1">
                <a:sym typeface="Symbol" pitchFamily="18" charset="2"/>
              </a:rPr>
              <a:t>i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sostituenti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su</a:t>
            </a:r>
            <a:r>
              <a:rPr lang="en-US" altLang="en-US" sz="2100" dirty="0">
                <a:sym typeface="Symbol" pitchFamily="18" charset="2"/>
              </a:rPr>
              <a:t> un </a:t>
            </a:r>
            <a:r>
              <a:rPr lang="en-US" altLang="en-US" sz="2100" dirty="0" err="1">
                <a:sym typeface="Symbol" pitchFamily="18" charset="2"/>
              </a:rPr>
              <a:t>anello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benzenico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donano</a:t>
            </a:r>
            <a:r>
              <a:rPr lang="en-US" altLang="en-US" sz="2100" dirty="0">
                <a:sym typeface="Symbol" pitchFamily="18" charset="2"/>
              </a:rPr>
              <a:t> o </a:t>
            </a:r>
            <a:r>
              <a:rPr lang="en-US" altLang="en-US" sz="2100" dirty="0" err="1">
                <a:sym typeface="Symbol" pitchFamily="18" charset="2"/>
              </a:rPr>
              <a:t>attraggono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densità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elettronica</a:t>
            </a:r>
            <a:r>
              <a:rPr lang="en-US" altLang="en-US" sz="2100" dirty="0">
                <a:sym typeface="Symbol" pitchFamily="18" charset="2"/>
              </a:rPr>
              <a:t>. </a:t>
            </a:r>
            <a:r>
              <a:rPr lang="en-US" altLang="en-US" sz="2100" dirty="0" err="1">
                <a:sym typeface="Symbol" pitchFamily="18" charset="2"/>
              </a:rPr>
              <a:t>Questi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stessi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effetti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determinano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anche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l’acidità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degli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acidi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benzoici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sostituiti</a:t>
            </a:r>
            <a:r>
              <a:rPr lang="en-US" altLang="en-US" sz="2100" dirty="0">
                <a:sym typeface="Symbol" pitchFamily="18" charset="2"/>
              </a:rPr>
              <a:t>.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28600" y="2357229"/>
            <a:ext cx="86868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1638" indent="-4016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100" dirty="0">
                <a:sym typeface="Symbol" pitchFamily="18" charset="2"/>
              </a:rPr>
              <a:t>I </a:t>
            </a:r>
            <a:r>
              <a:rPr lang="en-US" altLang="en-US" sz="2100" dirty="0" err="1">
                <a:sym typeface="Symbol" pitchFamily="18" charset="2"/>
              </a:rPr>
              <a:t>gruppi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donatori</a:t>
            </a:r>
            <a:r>
              <a:rPr lang="en-US" altLang="en-US" sz="2100" dirty="0">
                <a:sym typeface="Symbol" pitchFamily="18" charset="2"/>
              </a:rPr>
              <a:t> di </a:t>
            </a:r>
            <a:r>
              <a:rPr lang="en-US" altLang="en-US" sz="2100" dirty="0" err="1">
                <a:sym typeface="Symbol" pitchFamily="18" charset="2"/>
              </a:rPr>
              <a:t>elettroni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destabilizzano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una</a:t>
            </a:r>
            <a:r>
              <a:rPr lang="en-US" altLang="en-US" sz="2100" dirty="0">
                <a:sym typeface="Symbol" pitchFamily="18" charset="2"/>
              </a:rPr>
              <a:t> base </a:t>
            </a:r>
            <a:r>
              <a:rPr lang="en-US" altLang="en-US" sz="2100" dirty="0" err="1">
                <a:sym typeface="Symbol" pitchFamily="18" charset="2"/>
              </a:rPr>
              <a:t>coniugata</a:t>
            </a:r>
            <a:r>
              <a:rPr lang="en-US" altLang="en-US" sz="2100" dirty="0">
                <a:sym typeface="Symbol" pitchFamily="18" charset="2"/>
              </a:rPr>
              <a:t>, </a:t>
            </a:r>
            <a:r>
              <a:rPr lang="en-US" altLang="en-US" sz="2100" dirty="0" err="1">
                <a:sym typeface="Symbol" pitchFamily="18" charset="2"/>
              </a:rPr>
              <a:t>rendendo</a:t>
            </a:r>
            <a:r>
              <a:rPr lang="en-US" altLang="en-US" sz="2100" dirty="0">
                <a:sym typeface="Symbol" pitchFamily="18" charset="2"/>
              </a:rPr>
              <a:t> un </a:t>
            </a:r>
            <a:r>
              <a:rPr lang="en-US" altLang="en-US" sz="2100" dirty="0" err="1">
                <a:sym typeface="Symbol" pitchFamily="18" charset="2"/>
              </a:rPr>
              <a:t>acido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meno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acido</a:t>
            </a:r>
            <a:r>
              <a:rPr lang="en-US" altLang="en-US" sz="2100" dirty="0">
                <a:sym typeface="Symbol" pitchFamily="18" charset="2"/>
              </a:rPr>
              <a:t>. La base </a:t>
            </a:r>
            <a:r>
              <a:rPr lang="en-US" altLang="en-US" sz="2100" dirty="0" err="1">
                <a:sym typeface="Symbol" pitchFamily="18" charset="2"/>
              </a:rPr>
              <a:t>coniugata</a:t>
            </a:r>
            <a:r>
              <a:rPr lang="en-US" altLang="en-US" sz="2100" dirty="0">
                <a:sym typeface="Symbol" pitchFamily="18" charset="2"/>
              </a:rPr>
              <a:t> è </a:t>
            </a:r>
            <a:r>
              <a:rPr lang="en-US" altLang="en-US" sz="2100" dirty="0" err="1">
                <a:sym typeface="Symbol" pitchFamily="18" charset="2"/>
              </a:rPr>
              <a:t>destabilizzata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perchè</a:t>
            </a:r>
            <a:r>
              <a:rPr lang="en-US" altLang="en-US" sz="2100" dirty="0">
                <a:sym typeface="Symbol" pitchFamily="18" charset="2"/>
              </a:rPr>
              <a:t> la </a:t>
            </a:r>
            <a:r>
              <a:rPr lang="en-US" altLang="en-US" sz="2100" dirty="0" err="1">
                <a:sym typeface="Symbol" pitchFamily="18" charset="2"/>
              </a:rPr>
              <a:t>densità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elettronica</a:t>
            </a:r>
            <a:r>
              <a:rPr lang="en-US" altLang="en-US" sz="2100" dirty="0">
                <a:sym typeface="Symbol" pitchFamily="18" charset="2"/>
              </a:rPr>
              <a:t> è </a:t>
            </a:r>
            <a:r>
              <a:rPr lang="en-US" altLang="en-US" sz="2100" dirty="0" err="1">
                <a:sym typeface="Symbol" pitchFamily="18" charset="2"/>
              </a:rPr>
              <a:t>donata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all’anione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carbossilato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carico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negativamente</a:t>
            </a:r>
            <a:r>
              <a:rPr lang="en-US" altLang="en-US" sz="2100" dirty="0">
                <a:sym typeface="Symbol" pitchFamily="18" charset="2"/>
              </a:rPr>
              <a:t>.</a:t>
            </a:r>
          </a:p>
        </p:txBody>
      </p:sp>
      <p:pic>
        <p:nvPicPr>
          <p:cNvPr id="6" name="Picture 9" descr="0012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876" y="4077072"/>
            <a:ext cx="6096000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1317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367644" y="116632"/>
            <a:ext cx="67327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</a:rPr>
              <a:t>Acidi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Carbossilici</a:t>
            </a:r>
            <a:r>
              <a:rPr lang="en-US" altLang="en-US" sz="2800" dirty="0">
                <a:solidFill>
                  <a:srgbClr val="FF0000"/>
                </a:solidFill>
              </a:rPr>
              <a:t> – </a:t>
            </a:r>
            <a:r>
              <a:rPr lang="en-US" altLang="en-US" sz="2800" dirty="0" err="1">
                <a:solidFill>
                  <a:srgbClr val="FF0000"/>
                </a:solidFill>
              </a:rPr>
              <a:t>Reazioni</a:t>
            </a:r>
            <a:r>
              <a:rPr lang="en-US" altLang="en-US" sz="2800" dirty="0">
                <a:solidFill>
                  <a:srgbClr val="FF0000"/>
                </a:solidFill>
              </a:rPr>
              <a:t> ~ </a:t>
            </a:r>
            <a:r>
              <a:rPr lang="en-US" altLang="en-US" sz="2800" dirty="0" err="1">
                <a:solidFill>
                  <a:srgbClr val="FF0000"/>
                </a:solidFill>
              </a:rPr>
              <a:t>Acidità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52400" y="762000"/>
            <a:ext cx="876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u="sng" dirty="0" err="1"/>
              <a:t>Acidi</a:t>
            </a:r>
            <a:r>
              <a:rPr lang="en-US" altLang="en-US" u="sng" dirty="0"/>
              <a:t> </a:t>
            </a:r>
            <a:r>
              <a:rPr lang="en-US" altLang="en-US" u="sng" dirty="0" err="1"/>
              <a:t>Benzoici</a:t>
            </a:r>
            <a:r>
              <a:rPr lang="en-US" altLang="en-US" u="sng" dirty="0"/>
              <a:t> </a:t>
            </a:r>
            <a:r>
              <a:rPr lang="en-US" altLang="en-US" u="sng" dirty="0" err="1"/>
              <a:t>Sostituiti</a:t>
            </a:r>
            <a:endParaRPr lang="en-US" altLang="en-US" u="sng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8600" y="1196752"/>
            <a:ext cx="86868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1638" indent="-4016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100" dirty="0">
                <a:sym typeface="Symbol" pitchFamily="18" charset="2"/>
              </a:rPr>
              <a:t>I </a:t>
            </a:r>
            <a:r>
              <a:rPr lang="en-US" altLang="en-US" sz="2100" dirty="0" err="1">
                <a:sym typeface="Symbol" pitchFamily="18" charset="2"/>
              </a:rPr>
              <a:t>gruppi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attrattori</a:t>
            </a:r>
            <a:r>
              <a:rPr lang="en-US" altLang="en-US" sz="2100" dirty="0">
                <a:sym typeface="Symbol" pitchFamily="18" charset="2"/>
              </a:rPr>
              <a:t> di </a:t>
            </a:r>
            <a:r>
              <a:rPr lang="en-US" altLang="en-US" sz="2100" dirty="0" err="1">
                <a:sym typeface="Symbol" pitchFamily="18" charset="2"/>
              </a:rPr>
              <a:t>elettroni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stabilizzano</a:t>
            </a:r>
            <a:r>
              <a:rPr lang="en-US" altLang="en-US" sz="2100" dirty="0">
                <a:sym typeface="Symbol" pitchFamily="18" charset="2"/>
              </a:rPr>
              <a:t> la base </a:t>
            </a:r>
            <a:r>
              <a:rPr lang="en-US" altLang="en-US" sz="2100" dirty="0" err="1">
                <a:sym typeface="Symbol" pitchFamily="18" charset="2"/>
              </a:rPr>
              <a:t>coniugata</a:t>
            </a:r>
            <a:r>
              <a:rPr lang="en-US" altLang="en-US" sz="2100" dirty="0">
                <a:sym typeface="Symbol" pitchFamily="18" charset="2"/>
              </a:rPr>
              <a:t>, </a:t>
            </a:r>
            <a:r>
              <a:rPr lang="en-US" altLang="en-US" sz="2100" dirty="0" err="1">
                <a:sym typeface="Symbol" pitchFamily="18" charset="2"/>
              </a:rPr>
              <a:t>rendendo</a:t>
            </a:r>
            <a:r>
              <a:rPr lang="en-US" altLang="en-US" sz="2100" dirty="0">
                <a:sym typeface="Symbol" pitchFamily="18" charset="2"/>
              </a:rPr>
              <a:t> un </a:t>
            </a:r>
            <a:r>
              <a:rPr lang="en-US" altLang="en-US" sz="2100" dirty="0" err="1">
                <a:sym typeface="Symbol" pitchFamily="18" charset="2"/>
              </a:rPr>
              <a:t>acido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più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acido</a:t>
            </a:r>
            <a:r>
              <a:rPr lang="en-US" altLang="en-US" sz="2100" dirty="0">
                <a:sym typeface="Symbol" pitchFamily="18" charset="2"/>
              </a:rPr>
              <a:t>. La base </a:t>
            </a:r>
            <a:r>
              <a:rPr lang="en-US" altLang="en-US" sz="2100" dirty="0" err="1">
                <a:sym typeface="Symbol" pitchFamily="18" charset="2"/>
              </a:rPr>
              <a:t>coniugata</a:t>
            </a:r>
            <a:r>
              <a:rPr lang="en-US" altLang="en-US" sz="2100" dirty="0">
                <a:sym typeface="Symbol" pitchFamily="18" charset="2"/>
              </a:rPr>
              <a:t> è </a:t>
            </a:r>
            <a:r>
              <a:rPr lang="en-US" altLang="en-US" sz="2100" dirty="0" err="1">
                <a:sym typeface="Symbol" pitchFamily="18" charset="2"/>
              </a:rPr>
              <a:t>stabilizzata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perchè</a:t>
            </a:r>
            <a:r>
              <a:rPr lang="en-US" altLang="en-US" sz="2100" dirty="0">
                <a:sym typeface="Symbol" pitchFamily="18" charset="2"/>
              </a:rPr>
              <a:t> la </a:t>
            </a:r>
            <a:r>
              <a:rPr lang="en-US" altLang="en-US" sz="2100" dirty="0" err="1">
                <a:sym typeface="Symbol" pitchFamily="18" charset="2"/>
              </a:rPr>
              <a:t>densità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elettronica</a:t>
            </a:r>
            <a:r>
              <a:rPr lang="en-US" altLang="en-US" sz="2100" dirty="0">
                <a:sym typeface="Symbol" pitchFamily="18" charset="2"/>
              </a:rPr>
              <a:t> è </a:t>
            </a:r>
            <a:r>
              <a:rPr lang="en-US" altLang="en-US" sz="2100" dirty="0" err="1">
                <a:sym typeface="Symbol" pitchFamily="18" charset="2"/>
              </a:rPr>
              <a:t>rimossa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dall’anione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carbossilato</a:t>
            </a:r>
            <a:r>
              <a:rPr lang="en-US" altLang="en-US" sz="2100" dirty="0">
                <a:sym typeface="Symbol" pitchFamily="18" charset="2"/>
              </a:rPr>
              <a:t>, </a:t>
            </a:r>
            <a:r>
              <a:rPr lang="en-US" altLang="en-US" sz="2100" dirty="0" err="1">
                <a:sym typeface="Symbol" pitchFamily="18" charset="2"/>
              </a:rPr>
              <a:t>carico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negativamente</a:t>
            </a:r>
            <a:r>
              <a:rPr lang="en-US" altLang="en-US" sz="2100" dirty="0">
                <a:sym typeface="Symbol" pitchFamily="18" charset="2"/>
              </a:rPr>
              <a:t>.</a:t>
            </a:r>
          </a:p>
        </p:txBody>
      </p:sp>
      <p:pic>
        <p:nvPicPr>
          <p:cNvPr id="8" name="Picture 7" descr="001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15990"/>
            <a:ext cx="6248400" cy="229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0013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26038"/>
            <a:ext cx="7391400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304800" y="52292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157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367644" y="116632"/>
            <a:ext cx="67327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</a:rPr>
              <a:t>Acidi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Carbossilici</a:t>
            </a:r>
            <a:r>
              <a:rPr lang="en-US" altLang="en-US" sz="2800" dirty="0">
                <a:solidFill>
                  <a:srgbClr val="FF0000"/>
                </a:solidFill>
              </a:rPr>
              <a:t> – </a:t>
            </a:r>
            <a:r>
              <a:rPr lang="en-US" altLang="en-US" sz="2800" dirty="0" err="1">
                <a:solidFill>
                  <a:srgbClr val="FF0000"/>
                </a:solidFill>
              </a:rPr>
              <a:t>Reazioni</a:t>
            </a:r>
            <a:r>
              <a:rPr lang="en-US" altLang="en-US" sz="2800" dirty="0">
                <a:solidFill>
                  <a:srgbClr val="FF0000"/>
                </a:solidFill>
              </a:rPr>
              <a:t> ~ </a:t>
            </a:r>
            <a:r>
              <a:rPr lang="en-US" altLang="en-US" sz="2800" dirty="0" err="1">
                <a:solidFill>
                  <a:srgbClr val="FF0000"/>
                </a:solidFill>
              </a:rPr>
              <a:t>Acidità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52400" y="762000"/>
            <a:ext cx="876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u="sng" dirty="0" err="1"/>
              <a:t>Acidi</a:t>
            </a:r>
            <a:r>
              <a:rPr lang="en-US" altLang="en-US" u="sng" dirty="0"/>
              <a:t> </a:t>
            </a:r>
            <a:r>
              <a:rPr lang="en-US" altLang="en-US" u="sng" dirty="0" err="1"/>
              <a:t>Benzoici</a:t>
            </a:r>
            <a:r>
              <a:rPr lang="en-US" altLang="en-US" u="sng" dirty="0"/>
              <a:t> </a:t>
            </a:r>
            <a:r>
              <a:rPr lang="en-US" altLang="en-US" u="sng" dirty="0" err="1"/>
              <a:t>Sostituiti</a:t>
            </a:r>
            <a:r>
              <a:rPr lang="en-US" altLang="en-US" u="sng" dirty="0"/>
              <a:t> – </a:t>
            </a:r>
            <a:r>
              <a:rPr lang="en-US" altLang="en-US" u="sng" dirty="0" err="1"/>
              <a:t>Tabella</a:t>
            </a:r>
            <a:r>
              <a:rPr lang="en-US" altLang="en-US" u="sng" dirty="0"/>
              <a:t> </a:t>
            </a:r>
            <a:r>
              <a:rPr lang="en-US" altLang="en-US" u="sng" dirty="0" err="1"/>
              <a:t>riassuntiva</a:t>
            </a:r>
            <a:endParaRPr lang="en-US" altLang="en-US" u="sn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095565"/>
              </p:ext>
            </p:extLst>
          </p:nvPr>
        </p:nvGraphicFramePr>
        <p:xfrm>
          <a:off x="1524000" y="1397000"/>
          <a:ext cx="7196646" cy="509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7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0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Sostituente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Effetto sostituzione</a:t>
                      </a:r>
                    </a:p>
                    <a:p>
                      <a:pPr algn="ctr"/>
                      <a:r>
                        <a:rPr lang="it-IT" b="1" dirty="0"/>
                        <a:t>elettrofila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Effetto</a:t>
                      </a:r>
                      <a:r>
                        <a:rPr lang="it-IT" b="1" baseline="0" dirty="0"/>
                        <a:t> acidità acido </a:t>
                      </a:r>
                      <a:r>
                        <a:rPr lang="it-IT" b="1" baseline="0" dirty="0" err="1"/>
                        <a:t>bezoico</a:t>
                      </a:r>
                      <a:endParaRPr lang="it-IT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GRUPPI</a:t>
                      </a:r>
                      <a:r>
                        <a:rPr lang="it-IT" b="1" baseline="0" dirty="0"/>
                        <a:t> ELETTRON-DONATORI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-NH</a:t>
                      </a:r>
                      <a:r>
                        <a:rPr lang="it-IT" baseline="-25000" dirty="0"/>
                        <a:t>2</a:t>
                      </a:r>
                      <a:r>
                        <a:rPr lang="it-IT" dirty="0"/>
                        <a:t> (-NHR, -NR</a:t>
                      </a:r>
                      <a:r>
                        <a:rPr lang="it-IT" baseline="-25000" dirty="0"/>
                        <a:t>2</a:t>
                      </a:r>
                      <a:r>
                        <a:rPr lang="it-IT" dirty="0"/>
                        <a:t>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rgbClr val="FF0000"/>
                          </a:solidFill>
                        </a:rPr>
                        <a:t>Gruppi ATTIVANTI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5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it-IT" b="1" dirty="0">
                          <a:solidFill>
                            <a:srgbClr val="FF0000"/>
                          </a:solidFill>
                        </a:rPr>
                        <a:t>- Acido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-OH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-OR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-NHCOR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-R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row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/>
                        <a:t>GRUPPI</a:t>
                      </a:r>
                      <a:r>
                        <a:rPr lang="it-IT" b="1" baseline="0" dirty="0"/>
                        <a:t> ELETTRON-ATTRATORI</a:t>
                      </a:r>
                      <a:endParaRPr lang="en-US" b="1" dirty="0"/>
                    </a:p>
                    <a:p>
                      <a:pPr algn="ctr"/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-X</a:t>
                      </a:r>
                      <a:r>
                        <a:rPr lang="it-IT" baseline="0" dirty="0"/>
                        <a:t> (alogeni)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solidFill>
                            <a:srgbClr val="FF0000"/>
                          </a:solidFill>
                        </a:rPr>
                        <a:t>Gruppi DISATTIVANTI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rgbClr val="FF0000"/>
                          </a:solidFill>
                        </a:rPr>
                        <a:t>+ Acido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-CHO; -COR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-COOH; -COOR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-CN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-SO</a:t>
                      </a:r>
                      <a:r>
                        <a:rPr lang="it-IT" baseline="-25000" dirty="0"/>
                        <a:t>3</a:t>
                      </a:r>
                      <a:r>
                        <a:rPr lang="it-IT" dirty="0"/>
                        <a:t>H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-NO</a:t>
                      </a:r>
                      <a:r>
                        <a:rPr lang="it-IT" baseline="-25000" dirty="0"/>
                        <a:t>2</a:t>
                      </a:r>
                      <a:endParaRPr lang="en-US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-N</a:t>
                      </a:r>
                      <a:r>
                        <a:rPr lang="it-IT" baseline="30000" dirty="0"/>
                        <a:t>(+)</a:t>
                      </a:r>
                      <a:r>
                        <a:rPr lang="it-IT" dirty="0"/>
                        <a:t>R</a:t>
                      </a:r>
                      <a:r>
                        <a:rPr lang="it-IT" baseline="-25000" dirty="0"/>
                        <a:t>3</a:t>
                      </a:r>
                      <a:endParaRPr lang="en-US" baseline="-250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006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370212" y="116632"/>
            <a:ext cx="4403576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</a:rPr>
              <a:t>Acidi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Carbossilici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8600" y="1219200"/>
            <a:ext cx="8686800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dirty="0" err="1"/>
              <a:t>Gli</a:t>
            </a:r>
            <a:r>
              <a:rPr lang="en-US" altLang="en-US" dirty="0"/>
              <a:t> </a:t>
            </a:r>
            <a:r>
              <a:rPr lang="en-US" altLang="en-US" dirty="0" err="1"/>
              <a:t>acidi</a:t>
            </a:r>
            <a:r>
              <a:rPr lang="en-US" altLang="en-US" dirty="0"/>
              <a:t> </a:t>
            </a:r>
            <a:r>
              <a:rPr lang="en-US" altLang="en-US" dirty="0" err="1"/>
              <a:t>carbossilici</a:t>
            </a:r>
            <a:r>
              <a:rPr lang="en-US" altLang="en-US" dirty="0"/>
              <a:t> </a:t>
            </a:r>
            <a:r>
              <a:rPr lang="en-US" altLang="en-US" dirty="0" err="1"/>
              <a:t>sono</a:t>
            </a:r>
            <a:r>
              <a:rPr lang="en-US" altLang="en-US" dirty="0"/>
              <a:t> </a:t>
            </a:r>
            <a:r>
              <a:rPr lang="en-US" altLang="en-US" dirty="0" err="1"/>
              <a:t>composti</a:t>
            </a:r>
            <a:r>
              <a:rPr lang="en-US" altLang="en-US" dirty="0"/>
              <a:t> </a:t>
            </a:r>
            <a:r>
              <a:rPr lang="en-US" altLang="en-US" dirty="0" err="1"/>
              <a:t>contenenti</a:t>
            </a:r>
            <a:r>
              <a:rPr lang="en-US" altLang="en-US" dirty="0"/>
              <a:t> un </a:t>
            </a:r>
            <a:r>
              <a:rPr lang="en-US" altLang="en-US" dirty="0" err="1"/>
              <a:t>gruppo</a:t>
            </a:r>
            <a:r>
              <a:rPr lang="en-US" altLang="en-US" dirty="0"/>
              <a:t> </a:t>
            </a:r>
            <a:r>
              <a:rPr lang="en-US" altLang="en-US" dirty="0" err="1"/>
              <a:t>carbossilico</a:t>
            </a:r>
            <a:r>
              <a:rPr lang="en-US" altLang="en-US" dirty="0"/>
              <a:t> (</a:t>
            </a:r>
            <a:r>
              <a:rPr lang="en-US" altLang="en-US" dirty="0">
                <a:solidFill>
                  <a:srgbClr val="FF0000"/>
                </a:solidFill>
              </a:rPr>
              <a:t>COOH</a:t>
            </a:r>
            <a:r>
              <a:rPr lang="en-US" altLang="en-US" dirty="0"/>
              <a:t>).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dirty="0"/>
              <a:t>La </a:t>
            </a:r>
            <a:r>
              <a:rPr lang="en-US" altLang="en-US" dirty="0" err="1"/>
              <a:t>struttura</a:t>
            </a:r>
            <a:r>
              <a:rPr lang="en-US" altLang="en-US" dirty="0"/>
              <a:t> </a:t>
            </a:r>
            <a:r>
              <a:rPr lang="en-US" altLang="en-US" dirty="0" err="1"/>
              <a:t>degli</a:t>
            </a:r>
            <a:r>
              <a:rPr lang="en-US" altLang="en-US" dirty="0"/>
              <a:t> </a:t>
            </a:r>
            <a:r>
              <a:rPr lang="en-US" altLang="en-US" dirty="0" err="1"/>
              <a:t>acidi</a:t>
            </a:r>
            <a:r>
              <a:rPr lang="en-US" altLang="en-US" dirty="0"/>
              <a:t> </a:t>
            </a:r>
            <a:r>
              <a:rPr lang="en-US" altLang="en-US" dirty="0" err="1"/>
              <a:t>carbossilici</a:t>
            </a:r>
            <a:r>
              <a:rPr lang="en-US" altLang="en-US" dirty="0"/>
              <a:t> è </a:t>
            </a:r>
            <a:r>
              <a:rPr lang="en-US" altLang="en-US" dirty="0" err="1"/>
              <a:t>spesso</a:t>
            </a:r>
            <a:r>
              <a:rPr lang="en-US" altLang="en-US" dirty="0"/>
              <a:t> </a:t>
            </a:r>
            <a:r>
              <a:rPr lang="en-US" altLang="en-US" dirty="0" err="1"/>
              <a:t>abbreviata</a:t>
            </a:r>
            <a:r>
              <a:rPr lang="en-US" altLang="en-US" dirty="0"/>
              <a:t> come R</a:t>
            </a:r>
            <a:r>
              <a:rPr lang="en-US" altLang="en-US" dirty="0">
                <a:solidFill>
                  <a:srgbClr val="FF0000"/>
                </a:solidFill>
              </a:rPr>
              <a:t>C</a:t>
            </a:r>
            <a:r>
              <a:rPr lang="en-US" altLang="en-US" dirty="0"/>
              <a:t>OOH o R</a:t>
            </a:r>
            <a:r>
              <a:rPr lang="en-US" altLang="en-US" dirty="0">
                <a:solidFill>
                  <a:srgbClr val="FF0000"/>
                </a:solidFill>
              </a:rPr>
              <a:t>C</a:t>
            </a:r>
            <a:r>
              <a:rPr lang="en-US" altLang="en-US" dirty="0"/>
              <a:t>O</a:t>
            </a:r>
            <a:r>
              <a:rPr lang="en-US" altLang="en-US" baseline="-25000" dirty="0"/>
              <a:t>2</a:t>
            </a:r>
            <a:r>
              <a:rPr lang="en-US" altLang="en-US" dirty="0"/>
              <a:t>H, ma </a:t>
            </a:r>
            <a:r>
              <a:rPr lang="en-US" altLang="en-US" dirty="0" err="1"/>
              <a:t>occorre</a:t>
            </a:r>
            <a:r>
              <a:rPr lang="en-US" altLang="en-US" dirty="0"/>
              <a:t> </a:t>
            </a:r>
            <a:r>
              <a:rPr lang="en-US" altLang="en-US" dirty="0" err="1"/>
              <a:t>ricordare</a:t>
            </a:r>
            <a:r>
              <a:rPr lang="en-US" altLang="en-US" dirty="0"/>
              <a:t> </a:t>
            </a:r>
            <a:r>
              <a:rPr lang="en-US" altLang="en-US" dirty="0" err="1"/>
              <a:t>che</a:t>
            </a:r>
            <a:r>
              <a:rPr lang="en-US" altLang="en-US" dirty="0"/>
              <a:t> </a:t>
            </a:r>
            <a:r>
              <a:rPr lang="en-US" altLang="en-US" dirty="0" err="1"/>
              <a:t>l’atomo</a:t>
            </a:r>
            <a:r>
              <a:rPr lang="en-US" altLang="en-US" dirty="0"/>
              <a:t> di </a:t>
            </a:r>
            <a:r>
              <a:rPr lang="en-US" altLang="en-US" dirty="0" err="1"/>
              <a:t>carbonio</a:t>
            </a:r>
            <a:r>
              <a:rPr lang="en-US" altLang="en-US" dirty="0"/>
              <a:t> </a:t>
            </a:r>
            <a:r>
              <a:rPr lang="en-US" altLang="en-US" dirty="0" err="1"/>
              <a:t>centrale</a:t>
            </a:r>
            <a:r>
              <a:rPr lang="en-US" altLang="en-US" dirty="0"/>
              <a:t> del </a:t>
            </a:r>
            <a:r>
              <a:rPr lang="en-US" altLang="en-US" dirty="0" err="1"/>
              <a:t>gruppo</a:t>
            </a:r>
            <a:r>
              <a:rPr lang="en-US" altLang="en-US" dirty="0"/>
              <a:t> </a:t>
            </a:r>
            <a:r>
              <a:rPr lang="en-US" altLang="en-US" dirty="0" err="1"/>
              <a:t>funzionale</a:t>
            </a:r>
            <a:r>
              <a:rPr lang="en-US" altLang="en-US" dirty="0"/>
              <a:t> è legato con un </a:t>
            </a:r>
            <a:r>
              <a:rPr lang="en-US" altLang="en-US" dirty="0" err="1"/>
              <a:t>doppio</a:t>
            </a:r>
            <a:r>
              <a:rPr lang="en-US" altLang="en-US" dirty="0"/>
              <a:t> </a:t>
            </a:r>
            <a:r>
              <a:rPr lang="en-US" altLang="en-US" dirty="0" err="1"/>
              <a:t>legame</a:t>
            </a:r>
            <a:r>
              <a:rPr lang="en-US" altLang="en-US" dirty="0"/>
              <a:t> a </a:t>
            </a:r>
            <a:r>
              <a:rPr lang="en-US" altLang="en-US" dirty="0" err="1"/>
              <a:t>uno</a:t>
            </a:r>
            <a:r>
              <a:rPr lang="en-US" altLang="en-US" dirty="0"/>
              <a:t> </a:t>
            </a:r>
            <a:r>
              <a:rPr lang="en-US" altLang="en-US" dirty="0" err="1"/>
              <a:t>degli</a:t>
            </a:r>
            <a:r>
              <a:rPr lang="en-US" altLang="en-US" dirty="0"/>
              <a:t> </a:t>
            </a:r>
            <a:r>
              <a:rPr lang="en-US" altLang="en-US" dirty="0" err="1"/>
              <a:t>atomi</a:t>
            </a:r>
            <a:r>
              <a:rPr lang="en-US" altLang="en-US" dirty="0"/>
              <a:t> di </a:t>
            </a:r>
            <a:r>
              <a:rPr lang="en-US" altLang="en-US" dirty="0" err="1"/>
              <a:t>ossigeno</a:t>
            </a:r>
            <a:r>
              <a:rPr lang="en-US" altLang="en-US" dirty="0"/>
              <a:t> e con un </a:t>
            </a:r>
            <a:r>
              <a:rPr lang="en-US" altLang="en-US" dirty="0" err="1"/>
              <a:t>legame</a:t>
            </a:r>
            <a:r>
              <a:rPr lang="en-US" altLang="en-US" dirty="0"/>
              <a:t> </a:t>
            </a:r>
            <a:r>
              <a:rPr lang="en-US" altLang="en-US" dirty="0" err="1"/>
              <a:t>singolo</a:t>
            </a:r>
            <a:r>
              <a:rPr lang="en-US" altLang="en-US" dirty="0"/>
              <a:t> </a:t>
            </a:r>
            <a:r>
              <a:rPr lang="en-US" altLang="en-US" dirty="0" err="1"/>
              <a:t>all’altro</a:t>
            </a:r>
            <a:r>
              <a:rPr lang="en-US" altLang="en-US" dirty="0"/>
              <a:t>.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2400" y="762000"/>
            <a:ext cx="8763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dirty="0" err="1">
                <a:solidFill>
                  <a:srgbClr val="FF0000"/>
                </a:solidFill>
              </a:rPr>
              <a:t>Struttura</a:t>
            </a:r>
            <a:r>
              <a:rPr lang="en-US" altLang="en-US" sz="2600" dirty="0">
                <a:solidFill>
                  <a:srgbClr val="FF0000"/>
                </a:solidFill>
              </a:rPr>
              <a:t> e </a:t>
            </a:r>
            <a:r>
              <a:rPr lang="en-US" altLang="en-US" sz="2600" dirty="0" err="1">
                <a:solidFill>
                  <a:srgbClr val="FF0000"/>
                </a:solidFill>
              </a:rPr>
              <a:t>Legame</a:t>
            </a:r>
            <a:r>
              <a:rPr lang="en-US" altLang="en-US" sz="26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9" name="Picture 21" descr="000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962400"/>
            <a:ext cx="31242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2" descr="0001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573713"/>
            <a:ext cx="7010400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23"/>
          <p:cNvSpPr>
            <a:spLocks noChangeShapeType="1"/>
          </p:cNvSpPr>
          <p:nvPr/>
        </p:nvSpPr>
        <p:spPr bwMode="auto">
          <a:xfrm>
            <a:off x="228600" y="5334000"/>
            <a:ext cx="861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0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367644" y="116632"/>
            <a:ext cx="64087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</a:rPr>
              <a:t>Acidi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Carbossilici</a:t>
            </a:r>
            <a:r>
              <a:rPr lang="en-US" altLang="en-US" sz="2800" dirty="0">
                <a:solidFill>
                  <a:srgbClr val="FF0000"/>
                </a:solidFill>
              </a:rPr>
              <a:t> - </a:t>
            </a:r>
            <a:r>
              <a:rPr lang="en-US" altLang="en-US" sz="2800" dirty="0" err="1">
                <a:solidFill>
                  <a:srgbClr val="FF0000"/>
                </a:solidFill>
              </a:rPr>
              <a:t>Nomenclatura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79512" y="764704"/>
            <a:ext cx="8686800" cy="585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808038" indent="-350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300" dirty="0" err="1"/>
              <a:t>Nel</a:t>
            </a:r>
            <a:r>
              <a:rPr lang="en-US" altLang="en-US" sz="2300" dirty="0"/>
              <a:t> </a:t>
            </a:r>
            <a:r>
              <a:rPr lang="en-US" altLang="en-US" sz="2300" dirty="0" err="1"/>
              <a:t>sistema</a:t>
            </a:r>
            <a:r>
              <a:rPr lang="en-US" altLang="en-US" sz="2300" dirty="0"/>
              <a:t> IUPAC </a:t>
            </a:r>
            <a:r>
              <a:rPr lang="en-US" altLang="en-US" sz="2300" dirty="0" err="1"/>
              <a:t>gli</a:t>
            </a:r>
            <a:r>
              <a:rPr lang="en-US" altLang="en-US" sz="2300" dirty="0"/>
              <a:t> </a:t>
            </a:r>
            <a:r>
              <a:rPr lang="en-US" altLang="en-US" sz="2300" dirty="0" err="1"/>
              <a:t>acidi</a:t>
            </a:r>
            <a:r>
              <a:rPr lang="en-US" altLang="en-US" sz="2300" dirty="0"/>
              <a:t> </a:t>
            </a:r>
            <a:r>
              <a:rPr lang="en-US" altLang="en-US" sz="2300" dirty="0" err="1"/>
              <a:t>carbossilici</a:t>
            </a:r>
            <a:r>
              <a:rPr lang="en-US" altLang="en-US" sz="2300" dirty="0"/>
              <a:t> </a:t>
            </a:r>
            <a:r>
              <a:rPr lang="en-US" altLang="en-US" sz="2300" dirty="0" err="1"/>
              <a:t>sono</a:t>
            </a:r>
            <a:r>
              <a:rPr lang="en-US" altLang="en-US" sz="2300" dirty="0"/>
              <a:t> </a:t>
            </a:r>
            <a:r>
              <a:rPr lang="en-US" altLang="en-US" sz="2300" dirty="0" err="1"/>
              <a:t>contraddistinti</a:t>
            </a:r>
            <a:r>
              <a:rPr lang="en-US" altLang="en-US" sz="2300" dirty="0"/>
              <a:t> da un </a:t>
            </a:r>
            <a:r>
              <a:rPr lang="en-US" altLang="en-US" sz="2300" dirty="0" err="1"/>
              <a:t>suffisso</a:t>
            </a:r>
            <a:r>
              <a:rPr lang="en-US" altLang="en-US" sz="2300" dirty="0"/>
              <a:t>, </a:t>
            </a:r>
            <a:r>
              <a:rPr lang="en-US" altLang="en-US" sz="2300" dirty="0" err="1"/>
              <a:t>aggiunto</a:t>
            </a:r>
            <a:r>
              <a:rPr lang="en-US" altLang="en-US" sz="2300" dirty="0"/>
              <a:t> al </a:t>
            </a:r>
            <a:r>
              <a:rPr lang="en-US" altLang="en-US" sz="2300" dirty="0" err="1"/>
              <a:t>nome</a:t>
            </a:r>
            <a:r>
              <a:rPr lang="en-US" altLang="en-US" sz="2300" dirty="0"/>
              <a:t> </a:t>
            </a:r>
            <a:r>
              <a:rPr lang="en-US" altLang="en-US" sz="2300" dirty="0" err="1"/>
              <a:t>della</a:t>
            </a:r>
            <a:r>
              <a:rPr lang="en-US" altLang="en-US" sz="2300" dirty="0"/>
              <a:t> catena </a:t>
            </a:r>
            <a:r>
              <a:rPr lang="en-US" altLang="en-US" sz="2300" dirty="0" err="1"/>
              <a:t>carboniosa</a:t>
            </a:r>
            <a:r>
              <a:rPr lang="en-US" altLang="en-US" sz="2300" dirty="0"/>
              <a:t> </a:t>
            </a:r>
            <a:r>
              <a:rPr lang="en-US" altLang="en-US" sz="2300" dirty="0" err="1"/>
              <a:t>più</a:t>
            </a:r>
            <a:r>
              <a:rPr lang="en-US" altLang="en-US" sz="2300" dirty="0"/>
              <a:t> </a:t>
            </a:r>
            <a:r>
              <a:rPr lang="en-US" altLang="en-US" sz="2300" dirty="0" err="1"/>
              <a:t>lunga</a:t>
            </a:r>
            <a:r>
              <a:rPr lang="en-US" altLang="en-US" sz="2300" dirty="0"/>
              <a:t>, e </a:t>
            </a:r>
            <a:r>
              <a:rPr lang="en-US" altLang="en-US" sz="2300" dirty="0" err="1"/>
              <a:t>si</a:t>
            </a:r>
            <a:r>
              <a:rPr lang="en-US" altLang="en-US" sz="2300" dirty="0"/>
              <a:t> </a:t>
            </a:r>
            <a:r>
              <a:rPr lang="en-US" altLang="en-US" sz="2300" dirty="0" err="1"/>
              <a:t>usano</a:t>
            </a:r>
            <a:r>
              <a:rPr lang="en-US" altLang="en-US" sz="2300" dirty="0"/>
              <a:t> due diverse </a:t>
            </a:r>
            <a:r>
              <a:rPr lang="en-US" altLang="en-US" sz="2300" dirty="0" err="1"/>
              <a:t>terminazioni</a:t>
            </a:r>
            <a:r>
              <a:rPr lang="en-US" altLang="en-US" sz="2300" dirty="0"/>
              <a:t> del </a:t>
            </a:r>
            <a:r>
              <a:rPr lang="en-US" altLang="en-US" sz="2300" dirty="0" err="1"/>
              <a:t>nome</a:t>
            </a:r>
            <a:r>
              <a:rPr lang="en-US" altLang="en-US" sz="2300" dirty="0"/>
              <a:t> a </a:t>
            </a:r>
            <a:r>
              <a:rPr lang="en-US" altLang="en-US" sz="2300" dirty="0" err="1"/>
              <a:t>seconda</a:t>
            </a:r>
            <a:r>
              <a:rPr lang="en-US" altLang="en-US" sz="2300" dirty="0"/>
              <a:t> </a:t>
            </a:r>
            <a:r>
              <a:rPr lang="en-US" altLang="en-US" sz="2300" dirty="0" err="1"/>
              <a:t>che</a:t>
            </a:r>
            <a:r>
              <a:rPr lang="en-US" altLang="en-US" sz="2300" dirty="0"/>
              <a:t> </a:t>
            </a:r>
            <a:r>
              <a:rPr lang="en-US" altLang="en-US" sz="2300" dirty="0" err="1"/>
              <a:t>il</a:t>
            </a:r>
            <a:r>
              <a:rPr lang="en-US" altLang="en-US" sz="2300" dirty="0"/>
              <a:t> </a:t>
            </a:r>
            <a:r>
              <a:rPr lang="en-US" altLang="en-US" sz="2300" dirty="0" err="1"/>
              <a:t>gruppo</a:t>
            </a:r>
            <a:r>
              <a:rPr lang="en-US" altLang="en-US" sz="2300" dirty="0"/>
              <a:t> </a:t>
            </a:r>
            <a:r>
              <a:rPr lang="en-US" altLang="en-US" sz="2300" dirty="0" err="1"/>
              <a:t>carbossilico</a:t>
            </a:r>
            <a:r>
              <a:rPr lang="en-US" altLang="en-US" sz="2300" dirty="0"/>
              <a:t> </a:t>
            </a:r>
            <a:r>
              <a:rPr lang="en-US" altLang="en-US" sz="2300" dirty="0" err="1"/>
              <a:t>sia</a:t>
            </a:r>
            <a:r>
              <a:rPr lang="en-US" altLang="en-US" sz="2300" dirty="0"/>
              <a:t> legato a </a:t>
            </a:r>
            <a:r>
              <a:rPr lang="en-US" altLang="en-US" sz="2300" dirty="0" err="1"/>
              <a:t>una</a:t>
            </a:r>
            <a:r>
              <a:rPr lang="en-US" altLang="en-US" sz="2300" dirty="0"/>
              <a:t> catena o a un </a:t>
            </a:r>
            <a:r>
              <a:rPr lang="en-US" altLang="en-US" sz="2300" dirty="0" err="1"/>
              <a:t>anello</a:t>
            </a:r>
            <a:r>
              <a:rPr lang="en-US" altLang="en-US" sz="2300" dirty="0"/>
              <a:t>.</a:t>
            </a:r>
          </a:p>
          <a:p>
            <a:pPr lvl="1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200" dirty="0"/>
              <a:t>Se </a:t>
            </a:r>
            <a:r>
              <a:rPr lang="en-US" altLang="en-US" sz="2200" dirty="0" err="1"/>
              <a:t>il</a:t>
            </a:r>
            <a:r>
              <a:rPr lang="en-US" altLang="en-US" sz="2200" dirty="0"/>
              <a:t> COOH è legato a </a:t>
            </a:r>
            <a:r>
              <a:rPr lang="en-US" altLang="en-US" sz="2200" dirty="0" err="1"/>
              <a:t>una</a:t>
            </a:r>
            <a:r>
              <a:rPr lang="en-US" altLang="en-US" sz="2200" dirty="0"/>
              <a:t> catena, </a:t>
            </a:r>
            <a:r>
              <a:rPr lang="en-US" altLang="en-US" sz="2200" dirty="0" err="1"/>
              <a:t>trovare</a:t>
            </a:r>
            <a:r>
              <a:rPr lang="en-US" altLang="en-US" sz="2200" dirty="0"/>
              <a:t> la catena </a:t>
            </a:r>
            <a:r>
              <a:rPr lang="en-US" altLang="en-US" sz="2200" dirty="0" err="1"/>
              <a:t>più</a:t>
            </a:r>
            <a:r>
              <a:rPr lang="en-US" altLang="en-US" sz="2200" dirty="0"/>
              <a:t> </a:t>
            </a:r>
            <a:r>
              <a:rPr lang="en-US" altLang="en-US" sz="2200" dirty="0" err="1"/>
              <a:t>lunga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che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contiene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il</a:t>
            </a:r>
            <a:r>
              <a:rPr lang="en-US" altLang="en-US" sz="2200" dirty="0"/>
              <a:t> COOH, e </a:t>
            </a:r>
            <a:r>
              <a:rPr lang="en-US" altLang="en-US" sz="2200" dirty="0" err="1"/>
              <a:t>cambiare</a:t>
            </a:r>
            <a:r>
              <a:rPr lang="en-US" altLang="en-US" sz="2200" dirty="0"/>
              <a:t> la </a:t>
            </a:r>
            <a:r>
              <a:rPr lang="en-US" altLang="en-US" sz="2200" dirty="0" err="1"/>
              <a:t>desinenza</a:t>
            </a:r>
            <a:r>
              <a:rPr lang="en-US" altLang="en-US" sz="2200" dirty="0"/>
              <a:t> “o” </a:t>
            </a:r>
            <a:r>
              <a:rPr lang="en-US" altLang="en-US" sz="2200" dirty="0" err="1"/>
              <a:t>dell’alcano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corrispondente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nel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suffisso</a:t>
            </a:r>
            <a:r>
              <a:rPr lang="en-US" altLang="en-US" sz="2200" dirty="0"/>
              <a:t> “</a:t>
            </a:r>
            <a:r>
              <a:rPr lang="en-US" altLang="en-US" sz="2200" dirty="0" err="1"/>
              <a:t>oico</a:t>
            </a:r>
            <a:r>
              <a:rPr lang="en-US" altLang="en-US" sz="2200" dirty="0"/>
              <a:t>”, </a:t>
            </a:r>
            <a:r>
              <a:rPr lang="en-US" altLang="en-US" sz="2200" dirty="0" err="1"/>
              <a:t>premettendo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il</a:t>
            </a:r>
            <a:r>
              <a:rPr lang="en-US" altLang="en-US" sz="2200" dirty="0"/>
              <a:t> </a:t>
            </a:r>
            <a:r>
              <a:rPr lang="en-US" altLang="en-US" sz="2200" dirty="0" err="1"/>
              <a:t>termine</a:t>
            </a:r>
            <a:r>
              <a:rPr lang="en-US" altLang="en-US" sz="2200" dirty="0"/>
              <a:t> “</a:t>
            </a:r>
            <a:r>
              <a:rPr lang="en-US" altLang="en-US" sz="2200" dirty="0" err="1"/>
              <a:t>acido</a:t>
            </a:r>
            <a:r>
              <a:rPr lang="en-US" altLang="en-US" sz="2200" dirty="0"/>
              <a:t>”.</a:t>
            </a:r>
          </a:p>
          <a:p>
            <a:pPr lvl="1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200" dirty="0"/>
              <a:t>Se </a:t>
            </a:r>
            <a:r>
              <a:rPr lang="en-US" altLang="en-US" sz="2200" dirty="0" err="1"/>
              <a:t>il</a:t>
            </a:r>
            <a:r>
              <a:rPr lang="en-US" altLang="en-US" sz="2200" dirty="0"/>
              <a:t> COOH è legato a un </a:t>
            </a:r>
            <a:r>
              <a:rPr lang="en-US" altLang="en-US" sz="2200" dirty="0" err="1"/>
              <a:t>anello</a:t>
            </a:r>
            <a:r>
              <a:rPr lang="en-US" altLang="en-US" sz="2200" dirty="0"/>
              <a:t>, </a:t>
            </a:r>
            <a:r>
              <a:rPr lang="en-US" altLang="en-US" sz="2200" dirty="0" err="1"/>
              <a:t>denominare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l’anello</a:t>
            </a:r>
            <a:r>
              <a:rPr lang="en-US" altLang="en-US" sz="2200" dirty="0"/>
              <a:t> e </a:t>
            </a:r>
            <a:r>
              <a:rPr lang="en-US" altLang="en-US" sz="2200" dirty="0" err="1"/>
              <a:t>aggiungere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all’inizio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il</a:t>
            </a:r>
            <a:r>
              <a:rPr lang="en-US" altLang="en-US" sz="2200" dirty="0"/>
              <a:t> </a:t>
            </a:r>
            <a:r>
              <a:rPr lang="en-US" altLang="en-US" sz="2200" dirty="0" err="1"/>
              <a:t>termine</a:t>
            </a:r>
            <a:r>
              <a:rPr lang="en-US" altLang="en-US" sz="2200" dirty="0"/>
              <a:t> “</a:t>
            </a:r>
            <a:r>
              <a:rPr lang="en-US" altLang="en-US" sz="2200" dirty="0" err="1"/>
              <a:t>acido</a:t>
            </a:r>
            <a:r>
              <a:rPr lang="en-US" altLang="en-US" sz="2200" dirty="0"/>
              <a:t>” e </a:t>
            </a:r>
            <a:r>
              <a:rPr lang="en-US" altLang="en-US" sz="2200" dirty="0" err="1"/>
              <a:t>alla</a:t>
            </a:r>
            <a:r>
              <a:rPr lang="en-US" altLang="en-US" sz="2200" dirty="0"/>
              <a:t> fine </a:t>
            </a:r>
            <a:r>
              <a:rPr lang="en-US" altLang="en-US" sz="2200" dirty="0" err="1"/>
              <a:t>il</a:t>
            </a:r>
            <a:r>
              <a:rPr lang="en-US" altLang="en-US" sz="2200" dirty="0"/>
              <a:t> </a:t>
            </a:r>
            <a:r>
              <a:rPr lang="en-US" altLang="en-US" sz="2200" dirty="0" err="1"/>
              <a:t>termine</a:t>
            </a:r>
            <a:r>
              <a:rPr lang="en-US" altLang="en-US" sz="2200" dirty="0"/>
              <a:t> “</a:t>
            </a:r>
            <a:r>
              <a:rPr lang="en-US" altLang="en-US" sz="2200" dirty="0" err="1"/>
              <a:t>carbossilico</a:t>
            </a:r>
            <a:r>
              <a:rPr lang="en-US" altLang="en-US" sz="2200" dirty="0"/>
              <a:t>”.</a:t>
            </a:r>
          </a:p>
          <a:p>
            <a:pPr lvl="1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200" dirty="0" err="1"/>
              <a:t>Numerare</a:t>
            </a:r>
            <a:r>
              <a:rPr lang="en-US" altLang="en-US" sz="2200" dirty="0"/>
              <a:t> la catena </a:t>
            </a:r>
            <a:r>
              <a:rPr lang="en-US" altLang="en-US" sz="2200" dirty="0" err="1"/>
              <a:t>carboniosa</a:t>
            </a:r>
            <a:r>
              <a:rPr lang="en-US" altLang="en-US" sz="2200" dirty="0"/>
              <a:t> o </a:t>
            </a:r>
            <a:r>
              <a:rPr lang="en-US" altLang="en-US" sz="2200" dirty="0" err="1"/>
              <a:t>l’anello</a:t>
            </a:r>
            <a:r>
              <a:rPr lang="en-US" altLang="en-US" sz="2200" dirty="0"/>
              <a:t> in </a:t>
            </a:r>
            <a:r>
              <a:rPr lang="en-US" altLang="en-US" sz="2200" dirty="0" err="1"/>
              <a:t>modo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che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il</a:t>
            </a:r>
            <a:r>
              <a:rPr lang="en-US" altLang="en-US" sz="2200" dirty="0"/>
              <a:t> </a:t>
            </a:r>
            <a:r>
              <a:rPr lang="en-US" altLang="en-US" sz="2200" dirty="0" err="1"/>
              <a:t>gruppo</a:t>
            </a:r>
            <a:r>
              <a:rPr lang="en-US" altLang="en-US" sz="2200" dirty="0"/>
              <a:t> COOH </a:t>
            </a:r>
            <a:r>
              <a:rPr lang="en-US" altLang="en-US" sz="2200" dirty="0" err="1"/>
              <a:t>sia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il</a:t>
            </a:r>
            <a:r>
              <a:rPr lang="en-US" altLang="en-US" sz="2200" dirty="0"/>
              <a:t> C1, ma </a:t>
            </a:r>
            <a:r>
              <a:rPr lang="en-US" altLang="en-US" sz="2200" dirty="0" err="1"/>
              <a:t>omettere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questo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numero</a:t>
            </a:r>
            <a:r>
              <a:rPr lang="en-US" altLang="en-US" sz="2200" dirty="0"/>
              <a:t> dal </a:t>
            </a:r>
            <a:r>
              <a:rPr lang="en-US" altLang="en-US" sz="2200" dirty="0" err="1"/>
              <a:t>nome</a:t>
            </a:r>
            <a:r>
              <a:rPr lang="en-US" altLang="en-US" sz="2200" dirty="0"/>
              <a:t>. </a:t>
            </a:r>
          </a:p>
          <a:p>
            <a:pPr lvl="1" algn="just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200" dirty="0" err="1"/>
              <a:t>Applicare</a:t>
            </a:r>
            <a:r>
              <a:rPr lang="en-US" altLang="en-US" sz="2200" dirty="0"/>
              <a:t> poi </a:t>
            </a:r>
            <a:r>
              <a:rPr lang="en-US" altLang="en-US" sz="2200" dirty="0" err="1"/>
              <a:t>tutte</a:t>
            </a:r>
            <a:r>
              <a:rPr lang="en-US" altLang="en-US" sz="2200" dirty="0"/>
              <a:t> le </a:t>
            </a:r>
            <a:r>
              <a:rPr lang="en-US" altLang="en-US" sz="2200" dirty="0" err="1"/>
              <a:t>altre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regole</a:t>
            </a:r>
            <a:r>
              <a:rPr lang="en-US" altLang="en-US" sz="2200" dirty="0"/>
              <a:t> di </a:t>
            </a:r>
            <a:r>
              <a:rPr lang="en-US" altLang="en-US" sz="2200" dirty="0" err="1"/>
              <a:t>nomenclatura</a:t>
            </a:r>
            <a:r>
              <a:rPr lang="en-US" alt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1080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367644" y="116632"/>
            <a:ext cx="64087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</a:rPr>
              <a:t>Acidi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Carbossilici</a:t>
            </a:r>
            <a:r>
              <a:rPr lang="en-US" altLang="en-US" sz="2800" dirty="0">
                <a:solidFill>
                  <a:srgbClr val="FF0000"/>
                </a:solidFill>
              </a:rPr>
              <a:t> - </a:t>
            </a:r>
            <a:r>
              <a:rPr lang="en-US" altLang="en-US" sz="2800" dirty="0" err="1">
                <a:solidFill>
                  <a:srgbClr val="FF0000"/>
                </a:solidFill>
              </a:rPr>
              <a:t>Nomenclatura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pic>
        <p:nvPicPr>
          <p:cNvPr id="3" name="Picture 9" descr="common_names_some_s_tb_76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/>
          <a:stretch/>
        </p:blipFill>
        <p:spPr bwMode="auto">
          <a:xfrm>
            <a:off x="1828800" y="1219200"/>
            <a:ext cx="550703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2400" y="609600"/>
            <a:ext cx="167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err="1"/>
              <a:t>Esempi</a:t>
            </a:r>
            <a:r>
              <a:rPr lang="en-US" altLang="en-US" dirty="0"/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53D08E-CF34-6C46-8F97-1B80E46BC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2456952"/>
            <a:ext cx="540000" cy="54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CBDA29-39F0-B743-92BF-B696F5157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3848" y="1916952"/>
            <a:ext cx="617143" cy="54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171AD7-FF82-B344-9602-8557F5DD5653}"/>
              </a:ext>
            </a:extLst>
          </p:cNvPr>
          <p:cNvSpPr txBox="1"/>
          <p:nvPr/>
        </p:nvSpPr>
        <p:spPr>
          <a:xfrm>
            <a:off x="2627784" y="3296017"/>
            <a:ext cx="12811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I°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acido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grasso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FDC0EA-9D55-3744-BC6C-7555AEB6968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1" r="22880" b="-12378"/>
          <a:stretch/>
        </p:blipFill>
        <p:spPr>
          <a:xfrm>
            <a:off x="2648743" y="3755895"/>
            <a:ext cx="753097" cy="6068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9A6243-A1F6-D948-9357-E63F809A6F9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07" t="5547" r="5645" b="5616"/>
          <a:stretch/>
        </p:blipFill>
        <p:spPr>
          <a:xfrm>
            <a:off x="2659682" y="4412081"/>
            <a:ext cx="511971" cy="54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302959-D589-F44E-B81C-5348E856C7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3848" y="5085184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73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367644" y="116632"/>
            <a:ext cx="64087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</a:rPr>
              <a:t>Acidi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Carbossilici</a:t>
            </a:r>
            <a:r>
              <a:rPr lang="en-US" altLang="en-US" sz="2800" dirty="0">
                <a:solidFill>
                  <a:srgbClr val="FF0000"/>
                </a:solidFill>
              </a:rPr>
              <a:t> - </a:t>
            </a:r>
            <a:r>
              <a:rPr lang="en-US" altLang="en-US" sz="2800" dirty="0" err="1">
                <a:solidFill>
                  <a:srgbClr val="FF0000"/>
                </a:solidFill>
              </a:rPr>
              <a:t>Nomenclatura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8600" y="980728"/>
            <a:ext cx="868680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100" dirty="0" err="1"/>
              <a:t>Nei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nomi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comuni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sono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usate</a:t>
            </a:r>
            <a:r>
              <a:rPr lang="en-US" altLang="en-US" sz="2100" dirty="0"/>
              <a:t> </a:t>
            </a:r>
            <a:r>
              <a:rPr lang="en-US" altLang="en-US" sz="2100" dirty="0" err="1"/>
              <a:t>lettere</a:t>
            </a:r>
            <a:r>
              <a:rPr lang="en-US" altLang="en-US" sz="2100" dirty="0"/>
              <a:t> </a:t>
            </a:r>
            <a:r>
              <a:rPr lang="en-US" altLang="en-US" sz="2100" dirty="0" err="1"/>
              <a:t>greche</a:t>
            </a:r>
            <a:r>
              <a:rPr lang="en-US" altLang="en-US" sz="2100" dirty="0"/>
              <a:t> per </a:t>
            </a:r>
            <a:r>
              <a:rPr lang="en-US" altLang="en-US" sz="2100" dirty="0" err="1"/>
              <a:t>definire</a:t>
            </a:r>
            <a:r>
              <a:rPr lang="en-US" altLang="en-US" sz="2100" dirty="0"/>
              <a:t> la </a:t>
            </a:r>
            <a:r>
              <a:rPr lang="en-US" altLang="en-US" sz="2100" dirty="0" err="1"/>
              <a:t>posizione</a:t>
            </a:r>
            <a:r>
              <a:rPr lang="en-US" altLang="en-US" sz="2100" dirty="0"/>
              <a:t> </a:t>
            </a:r>
            <a:r>
              <a:rPr lang="en-US" altLang="en-US" sz="2100" dirty="0" err="1"/>
              <a:t>dei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sostituenti</a:t>
            </a:r>
            <a:r>
              <a:rPr lang="en-US" altLang="en-US" sz="2100" dirty="0"/>
              <a:t>.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100" dirty="0"/>
              <a:t>Il </a:t>
            </a:r>
            <a:r>
              <a:rPr lang="en-US" altLang="en-US" sz="2100" dirty="0" err="1"/>
              <a:t>carbonio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adiacente</a:t>
            </a:r>
            <a:r>
              <a:rPr lang="en-US" altLang="en-US" sz="2100" dirty="0"/>
              <a:t> al COOH è </a:t>
            </a:r>
            <a:r>
              <a:rPr lang="en-US" altLang="en-US" sz="2100" dirty="0" err="1"/>
              <a:t>chiamato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carbonio</a:t>
            </a:r>
            <a:r>
              <a:rPr lang="en-US" altLang="en-US" sz="2100" dirty="0"/>
              <a:t> </a:t>
            </a:r>
            <a:r>
              <a:rPr lang="en-US" altLang="en-US" sz="2100" dirty="0">
                <a:sym typeface="Symbol" pitchFamily="18" charset="2"/>
              </a:rPr>
              <a:t>, </a:t>
            </a:r>
            <a:r>
              <a:rPr lang="en-US" altLang="en-US" sz="2100" dirty="0" err="1">
                <a:sym typeface="Symbol" pitchFamily="18" charset="2"/>
              </a:rPr>
              <a:t>seguito</a:t>
            </a:r>
            <a:r>
              <a:rPr lang="en-US" altLang="en-US" sz="2100" dirty="0">
                <a:sym typeface="Symbol" pitchFamily="18" charset="2"/>
              </a:rPr>
              <a:t> dal </a:t>
            </a:r>
            <a:r>
              <a:rPr lang="en-US" altLang="en-US" sz="2100" dirty="0" err="1">
                <a:sym typeface="Symbol" pitchFamily="18" charset="2"/>
              </a:rPr>
              <a:t>carbonio</a:t>
            </a:r>
            <a:r>
              <a:rPr lang="en-US" altLang="en-US" sz="2100" dirty="0">
                <a:sym typeface="Symbol" pitchFamily="18" charset="2"/>
              </a:rPr>
              <a:t> , </a:t>
            </a:r>
            <a:r>
              <a:rPr lang="en-US" altLang="en-US" sz="2100" dirty="0" err="1">
                <a:sym typeface="Symbol" pitchFamily="18" charset="2"/>
              </a:rPr>
              <a:t>quindi</a:t>
            </a:r>
            <a:r>
              <a:rPr lang="en-US" altLang="en-US" sz="2100" dirty="0">
                <a:sym typeface="Symbol" pitchFamily="18" charset="2"/>
              </a:rPr>
              <a:t> dal </a:t>
            </a:r>
            <a:r>
              <a:rPr lang="en-US" altLang="en-US" sz="2100" dirty="0" err="1">
                <a:sym typeface="Symbol" pitchFamily="18" charset="2"/>
              </a:rPr>
              <a:t>carbonio</a:t>
            </a:r>
            <a:r>
              <a:rPr lang="en-US" altLang="en-US" sz="2100" dirty="0">
                <a:sym typeface="Symbol" pitchFamily="18" charset="2"/>
              </a:rPr>
              <a:t> , dal </a:t>
            </a:r>
            <a:r>
              <a:rPr lang="en-US" altLang="en-US" sz="2100" dirty="0" err="1">
                <a:sym typeface="Symbol" pitchFamily="18" charset="2"/>
              </a:rPr>
              <a:t>carbonio</a:t>
            </a:r>
            <a:r>
              <a:rPr lang="en-US" altLang="en-US" sz="2100" dirty="0">
                <a:sym typeface="Symbol" pitchFamily="18" charset="2"/>
              </a:rPr>
              <a:t>  e </a:t>
            </a:r>
            <a:r>
              <a:rPr lang="en-US" altLang="en-US" sz="2100" dirty="0" err="1">
                <a:sym typeface="Symbol" pitchFamily="18" charset="2"/>
              </a:rPr>
              <a:t>così</a:t>
            </a:r>
            <a:r>
              <a:rPr lang="en-US" altLang="en-US" sz="2100" dirty="0">
                <a:sym typeface="Symbol" pitchFamily="18" charset="2"/>
              </a:rPr>
              <a:t> via </a:t>
            </a:r>
            <a:r>
              <a:rPr lang="en-US" altLang="en-US" sz="2100" dirty="0" err="1">
                <a:sym typeface="Symbol" pitchFamily="18" charset="2"/>
              </a:rPr>
              <a:t>lungo</a:t>
            </a:r>
            <a:r>
              <a:rPr lang="en-US" altLang="en-US" sz="2100" dirty="0">
                <a:sym typeface="Symbol" pitchFamily="18" charset="2"/>
              </a:rPr>
              <a:t> la catena. 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100" dirty="0" err="1">
                <a:sym typeface="Symbol" pitchFamily="18" charset="2"/>
              </a:rPr>
              <a:t>L’ultimo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carbonio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della</a:t>
            </a:r>
            <a:r>
              <a:rPr lang="en-US" altLang="en-US" sz="2100" dirty="0">
                <a:sym typeface="Symbol" pitchFamily="18" charset="2"/>
              </a:rPr>
              <a:t> catena è </a:t>
            </a:r>
            <a:r>
              <a:rPr lang="en-US" altLang="en-US" sz="2100" dirty="0" err="1">
                <a:sym typeface="Symbol" pitchFamily="18" charset="2"/>
              </a:rPr>
              <a:t>talvolta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chiamato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carbonio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it-IT" altLang="en-US" i="1" dirty="0">
                <a:sym typeface="Symbol" pitchFamily="18" charset="2"/>
              </a:rPr>
              <a:t></a:t>
            </a:r>
            <a:r>
              <a:rPr lang="en-US" altLang="en-US" sz="2100" dirty="0">
                <a:sym typeface="Symbol" pitchFamily="18" charset="2"/>
              </a:rPr>
              <a:t>.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100" dirty="0">
                <a:sym typeface="Symbol" pitchFamily="18" charset="2"/>
              </a:rPr>
              <a:t>Il </a:t>
            </a:r>
            <a:r>
              <a:rPr lang="en-US" altLang="en-US" sz="2100" dirty="0" err="1">
                <a:sym typeface="Symbol" pitchFamily="18" charset="2"/>
              </a:rPr>
              <a:t>carbonio</a:t>
            </a:r>
            <a:r>
              <a:rPr lang="en-US" altLang="en-US" sz="2100" dirty="0">
                <a:sym typeface="Symbol" pitchFamily="18" charset="2"/>
              </a:rPr>
              <a:t>  </a:t>
            </a:r>
            <a:r>
              <a:rPr lang="en-US" altLang="en-US" sz="2100" dirty="0" err="1">
                <a:sym typeface="Symbol" pitchFamily="18" charset="2"/>
              </a:rPr>
              <a:t>nei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sistemi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comuni</a:t>
            </a:r>
            <a:r>
              <a:rPr lang="en-US" altLang="en-US" sz="2100" dirty="0">
                <a:sym typeface="Symbol" pitchFamily="18" charset="2"/>
              </a:rPr>
              <a:t> è </a:t>
            </a:r>
            <a:r>
              <a:rPr lang="en-US" altLang="en-US" sz="2100" dirty="0" err="1">
                <a:sym typeface="Symbol" pitchFamily="18" charset="2"/>
              </a:rPr>
              <a:t>contrassegnato</a:t>
            </a:r>
            <a:r>
              <a:rPr lang="en-US" altLang="en-US" sz="2100" dirty="0">
                <a:sym typeface="Symbol" pitchFamily="18" charset="2"/>
              </a:rPr>
              <a:t>, </a:t>
            </a:r>
            <a:r>
              <a:rPr lang="en-US" altLang="en-US" sz="2100" dirty="0" err="1">
                <a:sym typeface="Symbol" pitchFamily="18" charset="2"/>
              </a:rPr>
              <a:t>nel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sistema</a:t>
            </a:r>
            <a:r>
              <a:rPr lang="en-US" altLang="en-US" sz="2100" dirty="0">
                <a:sym typeface="Symbol" pitchFamily="18" charset="2"/>
              </a:rPr>
              <a:t>  IUPAC, dal </a:t>
            </a:r>
            <a:r>
              <a:rPr lang="en-US" altLang="en-US" sz="2100" dirty="0" err="1">
                <a:sym typeface="Symbol" pitchFamily="18" charset="2"/>
              </a:rPr>
              <a:t>numero</a:t>
            </a:r>
            <a:r>
              <a:rPr lang="en-US" altLang="en-US" sz="2100" dirty="0">
                <a:sym typeface="Symbol" pitchFamily="18" charset="2"/>
              </a:rPr>
              <a:t> 2 (C2).</a:t>
            </a:r>
          </a:p>
        </p:txBody>
      </p:sp>
      <p:pic>
        <p:nvPicPr>
          <p:cNvPr id="6" name="Picture 7" descr="000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047778"/>
            <a:ext cx="40386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943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367644" y="116632"/>
            <a:ext cx="64087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</a:rPr>
              <a:t>Acidi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Carbossilici</a:t>
            </a:r>
            <a:r>
              <a:rPr lang="en-US" altLang="en-US" sz="2800" dirty="0">
                <a:solidFill>
                  <a:srgbClr val="FF0000"/>
                </a:solidFill>
              </a:rPr>
              <a:t> - </a:t>
            </a:r>
            <a:r>
              <a:rPr lang="en-US" altLang="en-US" sz="2800" dirty="0" err="1">
                <a:solidFill>
                  <a:srgbClr val="FF0000"/>
                </a:solidFill>
              </a:rPr>
              <a:t>Preparazione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8600" y="71244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628650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628650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628650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628650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628650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[1]	</a:t>
            </a:r>
            <a:r>
              <a:rPr lang="en-US" altLang="en-US" dirty="0" err="1">
                <a:sym typeface="Symbol" pitchFamily="18" charset="2"/>
              </a:rPr>
              <a:t>Ossidazione</a:t>
            </a:r>
            <a:r>
              <a:rPr lang="en-US" altLang="en-US" dirty="0">
                <a:sym typeface="Symbol" pitchFamily="18" charset="2"/>
              </a:rPr>
              <a:t> di </a:t>
            </a:r>
            <a:r>
              <a:rPr lang="en-US" altLang="en-US" dirty="0" err="1">
                <a:sym typeface="Symbol" pitchFamily="18" charset="2"/>
              </a:rPr>
              <a:t>alcoli</a:t>
            </a:r>
            <a:r>
              <a:rPr lang="en-US" altLang="en-US" dirty="0">
                <a:sym typeface="Symbol" pitchFamily="18" charset="2"/>
              </a:rPr>
              <a:t> 1</a:t>
            </a:r>
            <a:r>
              <a:rPr lang="en-US" altLang="en-US" dirty="0"/>
              <a:t>°</a:t>
            </a:r>
            <a:r>
              <a:rPr lang="en-US" altLang="en-US" dirty="0">
                <a:sym typeface="Symbol" pitchFamily="18" charset="2"/>
              </a:rPr>
              <a:t> </a:t>
            </a:r>
          </a:p>
        </p:txBody>
      </p:sp>
      <p:pic>
        <p:nvPicPr>
          <p:cNvPr id="4" name="Picture 7" descr="000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035" y="1431768"/>
            <a:ext cx="3639938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28600" y="2791176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682625" algn="l"/>
                <a:tab pos="915988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682625" algn="l"/>
                <a:tab pos="915988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682625" algn="l"/>
                <a:tab pos="915988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682625" algn="l"/>
                <a:tab pos="915988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682625" algn="l"/>
                <a:tab pos="915988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2625" algn="l"/>
                <a:tab pos="915988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2625" algn="l"/>
                <a:tab pos="915988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2625" algn="l"/>
                <a:tab pos="915988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2625" algn="l"/>
                <a:tab pos="915988" algn="l"/>
              </a:tabLs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[2]	</a:t>
            </a:r>
            <a:r>
              <a:rPr lang="en-US" altLang="en-US" dirty="0" err="1">
                <a:sym typeface="Symbol" pitchFamily="18" charset="2"/>
              </a:rPr>
              <a:t>Ossidazione</a:t>
            </a:r>
            <a:r>
              <a:rPr lang="en-US" altLang="en-US" dirty="0">
                <a:sym typeface="Symbol" pitchFamily="18" charset="2"/>
              </a:rPr>
              <a:t> di </a:t>
            </a:r>
            <a:r>
              <a:rPr lang="en-US" altLang="en-US" dirty="0" err="1">
                <a:sym typeface="Symbol" pitchFamily="18" charset="2"/>
              </a:rPr>
              <a:t>alchilbenzeni</a:t>
            </a:r>
            <a:endParaRPr lang="en-US" altLang="en-US" dirty="0">
              <a:sym typeface="Symbol" pitchFamily="18" charset="2"/>
            </a:endParaRPr>
          </a:p>
        </p:txBody>
      </p:sp>
      <p:pic>
        <p:nvPicPr>
          <p:cNvPr id="6" name="Picture 9" descr="0006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10504"/>
            <a:ext cx="5800600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8600" y="4869912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2625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682625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82625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82625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82625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826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826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826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826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>
                <a:sym typeface="Symbol" pitchFamily="18" charset="2"/>
              </a:rPr>
              <a:t>[3]	Rottura Ossidativa degli Alchini</a:t>
            </a:r>
          </a:p>
        </p:txBody>
      </p:sp>
      <p:pic>
        <p:nvPicPr>
          <p:cNvPr id="8" name="Picture 8" descr="0006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887" y="5589240"/>
            <a:ext cx="4848235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333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367644" y="116632"/>
            <a:ext cx="64087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</a:rPr>
              <a:t>Acidi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Carbossilici</a:t>
            </a:r>
            <a:r>
              <a:rPr lang="en-US" altLang="en-US" sz="2800" dirty="0">
                <a:solidFill>
                  <a:srgbClr val="FF0000"/>
                </a:solidFill>
              </a:rPr>
              <a:t> - </a:t>
            </a:r>
            <a:r>
              <a:rPr lang="en-US" altLang="en-US" sz="2800" dirty="0" err="1">
                <a:solidFill>
                  <a:srgbClr val="FF0000"/>
                </a:solidFill>
              </a:rPr>
              <a:t>Reazioni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28600" y="908720"/>
            <a:ext cx="868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dirty="0">
                <a:sym typeface="Symbol" pitchFamily="18" charset="2"/>
              </a:rPr>
              <a:t>La parte </a:t>
            </a:r>
            <a:r>
              <a:rPr lang="en-US" altLang="en-US" dirty="0" err="1">
                <a:sym typeface="Symbol" pitchFamily="18" charset="2"/>
              </a:rPr>
              <a:t>più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 err="1">
                <a:sym typeface="Symbol" pitchFamily="18" charset="2"/>
              </a:rPr>
              <a:t>reattiva</a:t>
            </a:r>
            <a:r>
              <a:rPr lang="en-US" altLang="en-US" dirty="0">
                <a:sym typeface="Symbol" pitchFamily="18" charset="2"/>
              </a:rPr>
              <a:t> di un </a:t>
            </a:r>
            <a:r>
              <a:rPr lang="en-US" altLang="en-US" dirty="0" err="1">
                <a:sym typeface="Symbol" pitchFamily="18" charset="2"/>
              </a:rPr>
              <a:t>acido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 err="1">
                <a:sym typeface="Symbol" pitchFamily="18" charset="2"/>
              </a:rPr>
              <a:t>carbossilico</a:t>
            </a:r>
            <a:r>
              <a:rPr lang="en-US" altLang="en-US" dirty="0">
                <a:sym typeface="Symbol" pitchFamily="18" charset="2"/>
              </a:rPr>
              <a:t> è </a:t>
            </a:r>
            <a:r>
              <a:rPr lang="en-US" altLang="en-US" dirty="0" err="1">
                <a:sym typeface="Symbol" pitchFamily="18" charset="2"/>
              </a:rPr>
              <a:t>il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 err="1">
                <a:sym typeface="Symbol" pitchFamily="18" charset="2"/>
              </a:rPr>
              <a:t>suo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 err="1">
                <a:sym typeface="Symbol" pitchFamily="18" charset="2"/>
              </a:rPr>
              <a:t>legame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 err="1">
                <a:sym typeface="Symbol" pitchFamily="18" charset="2"/>
              </a:rPr>
              <a:t>polare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>
                <a:solidFill>
                  <a:srgbClr val="FF0000"/>
                </a:solidFill>
                <a:sym typeface="Symbol" pitchFamily="18" charset="2"/>
              </a:rPr>
              <a:t>O—H</a:t>
            </a:r>
            <a:r>
              <a:rPr lang="en-US" altLang="en-US" dirty="0">
                <a:sym typeface="Symbol" pitchFamily="18" charset="2"/>
              </a:rPr>
              <a:t>, </a:t>
            </a:r>
            <a:r>
              <a:rPr lang="en-US" altLang="en-US" dirty="0" err="1">
                <a:sym typeface="Symbol" pitchFamily="18" charset="2"/>
              </a:rPr>
              <a:t>che</a:t>
            </a:r>
            <a:r>
              <a:rPr lang="en-US" altLang="en-US" dirty="0">
                <a:sym typeface="Symbol" pitchFamily="18" charset="2"/>
              </a:rPr>
              <a:t> è </a:t>
            </a:r>
            <a:r>
              <a:rPr lang="en-US" altLang="en-US" dirty="0" err="1">
                <a:sym typeface="Symbol" pitchFamily="18" charset="2"/>
              </a:rPr>
              <a:t>facilmente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 err="1">
                <a:sym typeface="Symbol" pitchFamily="18" charset="2"/>
              </a:rPr>
              <a:t>rotto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 err="1">
                <a:sym typeface="Symbol" pitchFamily="18" charset="2"/>
              </a:rPr>
              <a:t>dalle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 err="1">
                <a:sym typeface="Symbol" pitchFamily="18" charset="2"/>
              </a:rPr>
              <a:t>basi</a:t>
            </a:r>
            <a:r>
              <a:rPr lang="en-US" altLang="en-US" dirty="0">
                <a:sym typeface="Symbol" pitchFamily="18" charset="2"/>
              </a:rPr>
              <a:t>.</a:t>
            </a: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3" t="28113"/>
          <a:stretch/>
        </p:blipFill>
        <p:spPr bwMode="auto">
          <a:xfrm>
            <a:off x="1646262" y="1739717"/>
            <a:ext cx="5734050" cy="151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79512" y="3318892"/>
            <a:ext cx="8686800" cy="177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100" dirty="0">
                <a:sym typeface="Symbol" pitchFamily="18" charset="2"/>
              </a:rPr>
              <a:t>I </a:t>
            </a:r>
            <a:r>
              <a:rPr lang="en-US" altLang="en-US" sz="2100" dirty="0" err="1">
                <a:sym typeface="Symbol" pitchFamily="18" charset="2"/>
              </a:rPr>
              <a:t>doppietti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elettronici</a:t>
            </a:r>
            <a:r>
              <a:rPr lang="en-US" altLang="en-US" sz="2100" dirty="0">
                <a:sym typeface="Symbol" pitchFamily="18" charset="2"/>
              </a:rPr>
              <a:t> di non </a:t>
            </a:r>
            <a:r>
              <a:rPr lang="en-US" altLang="en-US" sz="2100" dirty="0" err="1">
                <a:sym typeface="Symbol" pitchFamily="18" charset="2"/>
              </a:rPr>
              <a:t>legame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sull’ossigeno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generano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siti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ricchi</a:t>
            </a:r>
            <a:r>
              <a:rPr lang="en-US" altLang="en-US" sz="2100" dirty="0">
                <a:sym typeface="Symbol" pitchFamily="18" charset="2"/>
              </a:rPr>
              <a:t> di </a:t>
            </a:r>
            <a:r>
              <a:rPr lang="en-US" altLang="en-US" sz="2100" dirty="0" err="1">
                <a:sym typeface="Symbol" pitchFamily="18" charset="2"/>
              </a:rPr>
              <a:t>elettroni</a:t>
            </a:r>
            <a:r>
              <a:rPr lang="en-US" altLang="en-US" sz="2100" dirty="0">
                <a:sym typeface="Symbol" pitchFamily="18" charset="2"/>
              </a:rPr>
              <a:t>, </a:t>
            </a:r>
            <a:r>
              <a:rPr lang="en-US" altLang="en-US" sz="2100" dirty="0" err="1">
                <a:sym typeface="Symbol" pitchFamily="18" charset="2"/>
              </a:rPr>
              <a:t>che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possono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essere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protonati</a:t>
            </a:r>
            <a:r>
              <a:rPr lang="en-US" altLang="en-US" sz="2100" dirty="0">
                <a:sym typeface="Symbol" pitchFamily="18" charset="2"/>
              </a:rPr>
              <a:t> da </a:t>
            </a:r>
            <a:r>
              <a:rPr lang="en-US" altLang="en-US" sz="2100" dirty="0" err="1">
                <a:sym typeface="Symbol" pitchFamily="18" charset="2"/>
              </a:rPr>
              <a:t>acidi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forti</a:t>
            </a:r>
            <a:r>
              <a:rPr lang="en-US" altLang="en-US" sz="2100" dirty="0">
                <a:sym typeface="Symbol" pitchFamily="18" charset="2"/>
              </a:rPr>
              <a:t> (H—A).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100" dirty="0">
                <a:sym typeface="Symbol" pitchFamily="18" charset="2"/>
              </a:rPr>
              <a:t>La </a:t>
            </a:r>
            <a:r>
              <a:rPr lang="en-US" altLang="en-US" sz="2100" dirty="0" err="1">
                <a:sym typeface="Symbol" pitchFamily="18" charset="2"/>
              </a:rPr>
              <a:t>protonazione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avviene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all’ossigeno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carbonilico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perchè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l’acido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coniugato</a:t>
            </a:r>
            <a:r>
              <a:rPr lang="en-US" altLang="en-US" sz="2100" dirty="0">
                <a:sym typeface="Symbol" pitchFamily="18" charset="2"/>
              </a:rPr>
              <a:t> </a:t>
            </a:r>
            <a:r>
              <a:rPr lang="en-US" altLang="en-US" sz="2100" dirty="0" err="1">
                <a:sym typeface="Symbol" pitchFamily="18" charset="2"/>
              </a:rPr>
              <a:t>risultante</a:t>
            </a:r>
            <a:r>
              <a:rPr lang="en-US" altLang="en-US" sz="2100" dirty="0">
                <a:sym typeface="Symbol" pitchFamily="18" charset="2"/>
              </a:rPr>
              <a:t> è </a:t>
            </a:r>
            <a:r>
              <a:rPr lang="en-US" altLang="en-US" sz="2100" dirty="0" err="1">
                <a:sym typeface="Symbol" pitchFamily="18" charset="2"/>
              </a:rPr>
              <a:t>stabilizzato</a:t>
            </a:r>
            <a:r>
              <a:rPr lang="en-US" altLang="en-US" sz="2100" dirty="0">
                <a:sym typeface="Symbol" pitchFamily="18" charset="2"/>
              </a:rPr>
              <a:t> per </a:t>
            </a:r>
            <a:r>
              <a:rPr lang="en-US" altLang="en-US" sz="2100" dirty="0" err="1">
                <a:sym typeface="Symbol" pitchFamily="18" charset="2"/>
              </a:rPr>
              <a:t>risonanza</a:t>
            </a:r>
            <a:r>
              <a:rPr lang="en-US" altLang="en-US" sz="2100" dirty="0">
                <a:sym typeface="Symbol" pitchFamily="18" charset="2"/>
              </a:rPr>
              <a:t> (</a:t>
            </a:r>
            <a:r>
              <a:rPr lang="en-US" altLang="en-US" sz="2100" dirty="0" err="1">
                <a:sym typeface="Symbol" pitchFamily="18" charset="2"/>
              </a:rPr>
              <a:t>Possibilità</a:t>
            </a:r>
            <a:r>
              <a:rPr lang="en-US" altLang="en-US" sz="2100" dirty="0">
                <a:sym typeface="Symbol" pitchFamily="18" charset="2"/>
              </a:rPr>
              <a:t> [1])</a:t>
            </a:r>
            <a:r>
              <a:rPr lang="en-US" altLang="en-US" sz="2100" i="1" dirty="0">
                <a:sym typeface="Symbol" pitchFamily="18" charset="2"/>
              </a:rPr>
              <a:t>.</a:t>
            </a:r>
          </a:p>
        </p:txBody>
      </p:sp>
      <p:pic>
        <p:nvPicPr>
          <p:cNvPr id="12" name="Picture 6" descr="0007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540" y="5186888"/>
            <a:ext cx="4059660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067944" y="2708920"/>
            <a:ext cx="2091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u="sng" dirty="0"/>
              <a:t>Anione Carbossilato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801062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367644" y="116632"/>
            <a:ext cx="67327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</a:rPr>
              <a:t>Acidi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Carbossilici</a:t>
            </a:r>
            <a:r>
              <a:rPr lang="en-US" altLang="en-US" sz="2800" dirty="0">
                <a:solidFill>
                  <a:srgbClr val="FF0000"/>
                </a:solidFill>
              </a:rPr>
              <a:t> – </a:t>
            </a:r>
            <a:r>
              <a:rPr lang="en-US" altLang="en-US" sz="2800" dirty="0" err="1">
                <a:solidFill>
                  <a:srgbClr val="FF0000"/>
                </a:solidFill>
              </a:rPr>
              <a:t>Reazioni</a:t>
            </a:r>
            <a:r>
              <a:rPr lang="en-US" altLang="en-US" sz="2800" dirty="0">
                <a:solidFill>
                  <a:srgbClr val="FF0000"/>
                </a:solidFill>
              </a:rPr>
              <a:t> ~ </a:t>
            </a:r>
            <a:r>
              <a:rPr lang="en-US" altLang="en-US" sz="2800" dirty="0" err="1">
                <a:solidFill>
                  <a:srgbClr val="FF0000"/>
                </a:solidFill>
              </a:rPr>
              <a:t>Acidità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pic>
        <p:nvPicPr>
          <p:cNvPr id="3" name="Picture 6" descr="000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86" y="1526927"/>
            <a:ext cx="8153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2"/>
          <p:cNvSpPr txBox="1">
            <a:spLocks noChangeArrowheads="1"/>
          </p:cNvSpPr>
          <p:nvPr/>
        </p:nvSpPr>
        <p:spPr bwMode="auto">
          <a:xfrm>
            <a:off x="395536" y="764927"/>
            <a:ext cx="8547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dirty="0" err="1">
                <a:sym typeface="Symbol" pitchFamily="18" charset="2"/>
              </a:rPr>
              <a:t>Gli</a:t>
            </a:r>
            <a:r>
              <a:rPr lang="en-US" altLang="en-US" sz="1800" dirty="0">
                <a:sym typeface="Symbol" pitchFamily="18" charset="2"/>
              </a:rPr>
              <a:t> </a:t>
            </a:r>
            <a:r>
              <a:rPr lang="en-US" altLang="en-US" sz="1800" dirty="0" err="1">
                <a:sym typeface="Symbol" pitchFamily="18" charset="2"/>
              </a:rPr>
              <a:t>acidi</a:t>
            </a:r>
            <a:r>
              <a:rPr lang="en-US" altLang="en-US" sz="1800" dirty="0">
                <a:sym typeface="Symbol" pitchFamily="18" charset="2"/>
              </a:rPr>
              <a:t> </a:t>
            </a:r>
            <a:r>
              <a:rPr lang="en-US" altLang="en-US" sz="1800" dirty="0" err="1">
                <a:sym typeface="Symbol" pitchFamily="18" charset="2"/>
              </a:rPr>
              <a:t>carbossilici</a:t>
            </a:r>
            <a:r>
              <a:rPr lang="en-US" altLang="en-US" sz="1800" dirty="0">
                <a:sym typeface="Symbol" pitchFamily="18" charset="2"/>
              </a:rPr>
              <a:t> </a:t>
            </a:r>
            <a:r>
              <a:rPr lang="en-US" altLang="en-US" sz="1800" dirty="0" err="1">
                <a:sym typeface="Symbol" pitchFamily="18" charset="2"/>
              </a:rPr>
              <a:t>sono</a:t>
            </a:r>
            <a:r>
              <a:rPr lang="en-US" altLang="en-US" sz="1800" dirty="0">
                <a:sym typeface="Symbol" pitchFamily="18" charset="2"/>
              </a:rPr>
              <a:t> </a:t>
            </a:r>
            <a:r>
              <a:rPr lang="en-US" altLang="en-US" sz="1800" dirty="0" err="1">
                <a:sym typeface="Symbol" pitchFamily="18" charset="2"/>
              </a:rPr>
              <a:t>acidi</a:t>
            </a:r>
            <a:r>
              <a:rPr lang="en-US" altLang="en-US" sz="1800" dirty="0">
                <a:sym typeface="Symbol" pitchFamily="18" charset="2"/>
              </a:rPr>
              <a:t> </a:t>
            </a:r>
            <a:r>
              <a:rPr lang="en-US" altLang="en-US" sz="1800" dirty="0" err="1">
                <a:sym typeface="Symbol" pitchFamily="18" charset="2"/>
              </a:rPr>
              <a:t>relativamente</a:t>
            </a:r>
            <a:r>
              <a:rPr lang="en-US" altLang="en-US" sz="1800" dirty="0">
                <a:sym typeface="Symbol" pitchFamily="18" charset="2"/>
              </a:rPr>
              <a:t> </a:t>
            </a:r>
            <a:r>
              <a:rPr lang="en-US" altLang="en-US" sz="1800" dirty="0" err="1">
                <a:sym typeface="Symbol" pitchFamily="18" charset="2"/>
              </a:rPr>
              <a:t>forti</a:t>
            </a:r>
            <a:r>
              <a:rPr lang="en-US" altLang="en-US" sz="1800" dirty="0">
                <a:sym typeface="Symbol" pitchFamily="18" charset="2"/>
              </a:rPr>
              <a:t> </a:t>
            </a:r>
            <a:r>
              <a:rPr lang="en-US" altLang="en-US" sz="1800" dirty="0" err="1">
                <a:sym typeface="Symbol" pitchFamily="18" charset="2"/>
              </a:rPr>
              <a:t>perchè</a:t>
            </a:r>
            <a:r>
              <a:rPr lang="en-US" altLang="en-US" sz="1800" dirty="0">
                <a:sym typeface="Symbol" pitchFamily="18" charset="2"/>
              </a:rPr>
              <a:t> la </a:t>
            </a:r>
            <a:r>
              <a:rPr lang="en-US" altLang="en-US" sz="1800" dirty="0" err="1">
                <a:sym typeface="Symbol" pitchFamily="18" charset="2"/>
              </a:rPr>
              <a:t>deprotonazione</a:t>
            </a:r>
            <a:endParaRPr lang="en-US" altLang="en-US" sz="1800" dirty="0">
              <a:sym typeface="Symbol" pitchFamily="18" charset="2"/>
            </a:endParaRPr>
          </a:p>
          <a:p>
            <a:pPr eaLnBrk="1" hangingPunct="1"/>
            <a:r>
              <a:rPr lang="en-US" altLang="en-US" sz="1800" dirty="0">
                <a:sym typeface="Symbol" pitchFamily="18" charset="2"/>
              </a:rPr>
              <a:t> forma </a:t>
            </a:r>
            <a:r>
              <a:rPr lang="en-US" altLang="en-US" sz="1800" dirty="0" err="1">
                <a:sym typeface="Symbol" pitchFamily="18" charset="2"/>
              </a:rPr>
              <a:t>una</a:t>
            </a:r>
            <a:r>
              <a:rPr lang="en-US" altLang="en-US" sz="1800" dirty="0">
                <a:sym typeface="Symbol" pitchFamily="18" charset="2"/>
              </a:rPr>
              <a:t> base </a:t>
            </a:r>
            <a:r>
              <a:rPr lang="en-US" altLang="en-US" sz="1800" dirty="0" err="1">
                <a:sym typeface="Symbol" pitchFamily="18" charset="2"/>
              </a:rPr>
              <a:t>coniugata</a:t>
            </a:r>
            <a:r>
              <a:rPr lang="en-US" altLang="en-US" sz="1800" dirty="0">
                <a:sym typeface="Symbol" pitchFamily="18" charset="2"/>
              </a:rPr>
              <a:t> </a:t>
            </a:r>
            <a:r>
              <a:rPr lang="en-US" altLang="en-US" sz="1800" dirty="0" err="1">
                <a:sym typeface="Symbol" pitchFamily="18" charset="2"/>
              </a:rPr>
              <a:t>stabilizzata</a:t>
            </a:r>
            <a:r>
              <a:rPr lang="en-US" altLang="en-US" sz="1800" dirty="0">
                <a:sym typeface="Symbol" pitchFamily="18" charset="2"/>
              </a:rPr>
              <a:t> per </a:t>
            </a:r>
            <a:r>
              <a:rPr lang="en-US" altLang="en-US" sz="1800" dirty="0" err="1">
                <a:sym typeface="Symbol" pitchFamily="18" charset="2"/>
              </a:rPr>
              <a:t>risonanza</a:t>
            </a:r>
            <a:endParaRPr lang="it-IT" altLang="en-US" sz="18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05680" y="3087075"/>
            <a:ext cx="8686800" cy="21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1800">
                <a:sym typeface="Symbol" pitchFamily="18" charset="2"/>
              </a:rPr>
              <a:t>Un acido può essere deprotonato da una base, il cui acido coniugato abbia p</a:t>
            </a:r>
            <a:r>
              <a:rPr lang="en-US" altLang="en-US" sz="1800" i="1">
                <a:sym typeface="Symbol" pitchFamily="18" charset="2"/>
              </a:rPr>
              <a:t>K</a:t>
            </a:r>
            <a:r>
              <a:rPr lang="en-US" altLang="en-US" sz="1800" baseline="-25000">
                <a:sym typeface="Symbol" pitchFamily="18" charset="2"/>
              </a:rPr>
              <a:t>a</a:t>
            </a:r>
            <a:r>
              <a:rPr lang="en-US" altLang="en-US" sz="1800">
                <a:sym typeface="Symbol" pitchFamily="18" charset="2"/>
              </a:rPr>
              <a:t> più alto.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1800">
                <a:sym typeface="Symbol" pitchFamily="18" charset="2"/>
              </a:rPr>
              <a:t>Poiché il valore di p</a:t>
            </a:r>
            <a:r>
              <a:rPr lang="en-US" altLang="en-US" sz="1800" i="1">
                <a:sym typeface="Symbol" pitchFamily="18" charset="2"/>
              </a:rPr>
              <a:t>K</a:t>
            </a:r>
            <a:r>
              <a:rPr lang="en-US" altLang="en-US" sz="1800" baseline="-25000">
                <a:sym typeface="Symbol" pitchFamily="18" charset="2"/>
              </a:rPr>
              <a:t>a</a:t>
            </a:r>
            <a:r>
              <a:rPr lang="en-US" altLang="en-US" sz="1800">
                <a:sym typeface="Symbol" pitchFamily="18" charset="2"/>
              </a:rPr>
              <a:t> di molti acidi carbossilici è ~5, le basi il cui acido coniugato ha un valore di p</a:t>
            </a:r>
            <a:r>
              <a:rPr lang="en-US" altLang="en-US" sz="1800" i="1">
                <a:sym typeface="Symbol" pitchFamily="18" charset="2"/>
              </a:rPr>
              <a:t>K</a:t>
            </a:r>
            <a:r>
              <a:rPr lang="en-US" altLang="en-US" sz="1800" baseline="-25000">
                <a:sym typeface="Symbol" pitchFamily="18" charset="2"/>
              </a:rPr>
              <a:t>a</a:t>
            </a:r>
            <a:r>
              <a:rPr lang="en-US" altLang="en-US" sz="1800">
                <a:sym typeface="Symbol" pitchFamily="18" charset="2"/>
              </a:rPr>
              <a:t> maggiore di 5 sono sofficientemente forti da deprotonarlo.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1800">
                <a:sym typeface="Symbol" pitchFamily="18" charset="2"/>
              </a:rPr>
              <a:t>Un acido carbossilico può essere deprotonato sia dall’idrossido di sodio (NaOH, base forte) che dal bicarbonato di sodio (NaHCO</a:t>
            </a:r>
            <a:r>
              <a:rPr lang="en-US" altLang="en-US" sz="1800" baseline="-25000">
                <a:sym typeface="Symbol" pitchFamily="18" charset="2"/>
              </a:rPr>
              <a:t>3</a:t>
            </a:r>
            <a:r>
              <a:rPr lang="en-US" altLang="en-US" sz="1800">
                <a:sym typeface="Symbol" pitchFamily="18" charset="2"/>
              </a:rPr>
              <a:t>, base debole)</a:t>
            </a:r>
          </a:p>
        </p:txBody>
      </p:sp>
      <p:pic>
        <p:nvPicPr>
          <p:cNvPr id="6" name="Picture 6" descr="0008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b="54226"/>
          <a:stretch/>
        </p:blipFill>
        <p:spPr bwMode="auto">
          <a:xfrm>
            <a:off x="1844387" y="5297760"/>
            <a:ext cx="545522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22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367644" y="116632"/>
            <a:ext cx="67327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</a:rPr>
              <a:t>Acidi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Carbossilici</a:t>
            </a:r>
            <a:r>
              <a:rPr lang="en-US" altLang="en-US" sz="2800" dirty="0">
                <a:solidFill>
                  <a:srgbClr val="FF0000"/>
                </a:solidFill>
              </a:rPr>
              <a:t> – </a:t>
            </a:r>
            <a:r>
              <a:rPr lang="en-US" altLang="en-US" sz="2800" dirty="0" err="1">
                <a:solidFill>
                  <a:srgbClr val="FF0000"/>
                </a:solidFill>
              </a:rPr>
              <a:t>Reazioni</a:t>
            </a:r>
            <a:r>
              <a:rPr lang="en-US" altLang="en-US" sz="2800" dirty="0">
                <a:solidFill>
                  <a:srgbClr val="FF0000"/>
                </a:solidFill>
              </a:rPr>
              <a:t> ~ </a:t>
            </a:r>
            <a:r>
              <a:rPr lang="en-US" altLang="en-US" sz="2800" dirty="0" err="1">
                <a:solidFill>
                  <a:srgbClr val="FF0000"/>
                </a:solidFill>
              </a:rPr>
              <a:t>Acidità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8600" y="908720"/>
            <a:ext cx="86868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300" dirty="0">
                <a:sym typeface="Symbol" pitchFamily="18" charset="2"/>
              </a:rPr>
              <a:t>La </a:t>
            </a:r>
            <a:r>
              <a:rPr lang="en-US" altLang="en-US" sz="2300" dirty="0" err="1">
                <a:sym typeface="Symbol" pitchFamily="18" charset="2"/>
              </a:rPr>
              <a:t>stabilizzazione</a:t>
            </a:r>
            <a:r>
              <a:rPr lang="en-US" altLang="en-US" sz="2300" dirty="0">
                <a:sym typeface="Symbol" pitchFamily="18" charset="2"/>
              </a:rPr>
              <a:t> per </a:t>
            </a:r>
            <a:r>
              <a:rPr lang="en-US" altLang="en-US" sz="2300" dirty="0" err="1">
                <a:solidFill>
                  <a:srgbClr val="FF0000"/>
                </a:solidFill>
                <a:sym typeface="Symbol" pitchFamily="18" charset="2"/>
              </a:rPr>
              <a:t>risonanza</a:t>
            </a:r>
            <a:r>
              <a:rPr lang="en-US" altLang="en-US" sz="2300" dirty="0">
                <a:sym typeface="Symbol" pitchFamily="18" charset="2"/>
              </a:rPr>
              <a:t> </a:t>
            </a:r>
            <a:r>
              <a:rPr lang="en-US" altLang="en-US" sz="2300" dirty="0" err="1">
                <a:sym typeface="Symbol" pitchFamily="18" charset="2"/>
              </a:rPr>
              <a:t>spiega</a:t>
            </a:r>
            <a:r>
              <a:rPr lang="en-US" altLang="en-US" sz="2300" dirty="0">
                <a:sym typeface="Symbol" pitchFamily="18" charset="2"/>
              </a:rPr>
              <a:t> </a:t>
            </a:r>
            <a:r>
              <a:rPr lang="en-US" altLang="en-US" sz="2300" dirty="0" err="1">
                <a:sym typeface="Symbol" pitchFamily="18" charset="2"/>
              </a:rPr>
              <a:t>perchè</a:t>
            </a:r>
            <a:r>
              <a:rPr lang="en-US" altLang="en-US" sz="2300" dirty="0">
                <a:sym typeface="Symbol" pitchFamily="18" charset="2"/>
              </a:rPr>
              <a:t> </a:t>
            </a:r>
            <a:r>
              <a:rPr lang="en-US" altLang="en-US" sz="2300" dirty="0" err="1">
                <a:sym typeface="Symbol" pitchFamily="18" charset="2"/>
              </a:rPr>
              <a:t>gli</a:t>
            </a:r>
            <a:r>
              <a:rPr lang="en-US" altLang="en-US" sz="2300" dirty="0">
                <a:sym typeface="Symbol" pitchFamily="18" charset="2"/>
              </a:rPr>
              <a:t> </a:t>
            </a:r>
            <a:r>
              <a:rPr lang="en-US" altLang="en-US" sz="2300" dirty="0" err="1">
                <a:sym typeface="Symbol" pitchFamily="18" charset="2"/>
              </a:rPr>
              <a:t>acidi</a:t>
            </a:r>
            <a:r>
              <a:rPr lang="en-US" altLang="en-US" sz="2300" dirty="0">
                <a:sym typeface="Symbol" pitchFamily="18" charset="2"/>
              </a:rPr>
              <a:t> </a:t>
            </a:r>
            <a:r>
              <a:rPr lang="en-US" altLang="en-US" sz="2300" dirty="0" err="1">
                <a:sym typeface="Symbol" pitchFamily="18" charset="2"/>
              </a:rPr>
              <a:t>carbossilici</a:t>
            </a:r>
            <a:r>
              <a:rPr lang="en-US" altLang="en-US" sz="2300" dirty="0">
                <a:sym typeface="Symbol" pitchFamily="18" charset="2"/>
              </a:rPr>
              <a:t> </a:t>
            </a:r>
            <a:r>
              <a:rPr lang="en-US" altLang="en-US" sz="2300" dirty="0" err="1">
                <a:sym typeface="Symbol" pitchFamily="18" charset="2"/>
              </a:rPr>
              <a:t>sono</a:t>
            </a:r>
            <a:r>
              <a:rPr lang="en-US" altLang="en-US" sz="2300" dirty="0">
                <a:sym typeface="Symbol" pitchFamily="18" charset="2"/>
              </a:rPr>
              <a:t> </a:t>
            </a:r>
            <a:r>
              <a:rPr lang="en-US" altLang="en-US" sz="2300" dirty="0" err="1">
                <a:sym typeface="Symbol" pitchFamily="18" charset="2"/>
              </a:rPr>
              <a:t>più</a:t>
            </a:r>
            <a:r>
              <a:rPr lang="en-US" altLang="en-US" sz="2300" dirty="0">
                <a:sym typeface="Symbol" pitchFamily="18" charset="2"/>
              </a:rPr>
              <a:t> </a:t>
            </a:r>
            <a:r>
              <a:rPr lang="en-US" altLang="en-US" sz="2300" dirty="0" err="1">
                <a:sym typeface="Symbol" pitchFamily="18" charset="2"/>
              </a:rPr>
              <a:t>acidi</a:t>
            </a:r>
            <a:r>
              <a:rPr lang="en-US" altLang="en-US" sz="2300" dirty="0">
                <a:sym typeface="Symbol" pitchFamily="18" charset="2"/>
              </a:rPr>
              <a:t> di </a:t>
            </a:r>
            <a:r>
              <a:rPr lang="en-US" altLang="en-US" sz="2300" dirty="0" err="1">
                <a:sym typeface="Symbol" pitchFamily="18" charset="2"/>
              </a:rPr>
              <a:t>altri</a:t>
            </a:r>
            <a:r>
              <a:rPr lang="en-US" altLang="en-US" sz="2300" dirty="0">
                <a:sym typeface="Symbol" pitchFamily="18" charset="2"/>
              </a:rPr>
              <a:t> </a:t>
            </a:r>
            <a:r>
              <a:rPr lang="en-US" altLang="en-US" sz="2300" dirty="0" err="1">
                <a:sym typeface="Symbol" pitchFamily="18" charset="2"/>
              </a:rPr>
              <a:t>composti</a:t>
            </a:r>
            <a:r>
              <a:rPr lang="en-US" altLang="en-US" sz="2300" dirty="0">
                <a:sym typeface="Symbol" pitchFamily="18" charset="2"/>
              </a:rPr>
              <a:t> con </a:t>
            </a:r>
            <a:r>
              <a:rPr lang="en-US" altLang="en-US" sz="2300" dirty="0" err="1">
                <a:sym typeface="Symbol" pitchFamily="18" charset="2"/>
              </a:rPr>
              <a:t>legami</a:t>
            </a:r>
            <a:r>
              <a:rPr lang="en-US" altLang="en-US" sz="2300" dirty="0">
                <a:sym typeface="Symbol" pitchFamily="18" charset="2"/>
              </a:rPr>
              <a:t> O—H, come </a:t>
            </a:r>
            <a:r>
              <a:rPr lang="en-US" altLang="en-US" sz="2300" dirty="0" err="1">
                <a:sym typeface="Symbol" pitchFamily="18" charset="2"/>
              </a:rPr>
              <a:t>alcoli</a:t>
            </a:r>
            <a:r>
              <a:rPr lang="en-US" altLang="en-US" sz="2300" dirty="0">
                <a:sym typeface="Symbol" pitchFamily="18" charset="2"/>
              </a:rPr>
              <a:t> e </a:t>
            </a:r>
            <a:r>
              <a:rPr lang="en-US" altLang="en-US" sz="2300" dirty="0" err="1">
                <a:sym typeface="Symbol" pitchFamily="18" charset="2"/>
              </a:rPr>
              <a:t>fenoli</a:t>
            </a:r>
            <a:r>
              <a:rPr lang="en-US" altLang="en-US" sz="2300" dirty="0">
                <a:sym typeface="Symbol" pitchFamily="18" charset="2"/>
              </a:rPr>
              <a:t>.</a:t>
            </a:r>
          </a:p>
        </p:txBody>
      </p:sp>
      <p:pic>
        <p:nvPicPr>
          <p:cNvPr id="8" name="Picture 8" descr="0009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32856"/>
            <a:ext cx="5334000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28600" y="4419600"/>
            <a:ext cx="86868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684213" indent="-227013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300">
                <a:sym typeface="Symbol" pitchFamily="18" charset="2"/>
              </a:rPr>
              <a:t>Per capire l’acidità relativa dell’etanolo, del fenolo e dell’acido acetico occorre paragonare la stabiltà delle loro basi coniugate, e usare la regola seguente:</a:t>
            </a:r>
          </a:p>
          <a:p>
            <a:pPr lvl="1" algn="just" eaLnBrk="1" hangingPunct="1">
              <a:spcBef>
                <a:spcPct val="20000"/>
              </a:spcBef>
            </a:pPr>
            <a:r>
              <a:rPr lang="en-US" altLang="en-US" sz="2300">
                <a:sym typeface="Symbol" pitchFamily="18" charset="2"/>
              </a:rPr>
              <a:t>- Ogni fattore che stabilizza una base coniugata </a:t>
            </a:r>
            <a:r>
              <a:rPr lang="en-US" altLang="en-US" sz="2100">
                <a:sym typeface="Symbol" pitchFamily="18" charset="2"/>
              </a:rPr>
              <a:t>A:</a:t>
            </a:r>
            <a:r>
              <a:rPr lang="en-US" altLang="en-US" sz="1800">
                <a:cs typeface="Arial" charset="0"/>
                <a:sym typeface="Symbol" pitchFamily="18" charset="2"/>
              </a:rPr>
              <a:t>¯</a:t>
            </a:r>
            <a:r>
              <a:rPr lang="en-US" altLang="en-US" sz="2100">
                <a:cs typeface="Arial" charset="0"/>
                <a:sym typeface="Symbol" pitchFamily="18" charset="2"/>
              </a:rPr>
              <a:t> rende l’acido di partenza H—A più acido.</a:t>
            </a:r>
            <a:endParaRPr lang="en-US" altLang="en-US" sz="210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912356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941</Words>
  <Application>Microsoft Macintosh PowerPoint</Application>
  <PresentationFormat>On-screen Show (4:3)</PresentationFormat>
  <Paragraphs>82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Symbol</vt:lpstr>
      <vt:lpstr>Times New Roman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Laurini Erik</dc:creator>
  <cp:lastModifiedBy>Microsoft Office User</cp:lastModifiedBy>
  <cp:revision>65</cp:revision>
  <dcterms:created xsi:type="dcterms:W3CDTF">2016-10-29T10:32:52Z</dcterms:created>
  <dcterms:modified xsi:type="dcterms:W3CDTF">2019-10-15T20:01:43Z</dcterms:modified>
</cp:coreProperties>
</file>