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82" r:id="rId4"/>
    <p:sldId id="284" r:id="rId5"/>
    <p:sldId id="283" r:id="rId6"/>
    <p:sldId id="268" r:id="rId7"/>
    <p:sldId id="285" r:id="rId8"/>
    <p:sldId id="286" r:id="rId9"/>
    <p:sldId id="287" r:id="rId10"/>
    <p:sldId id="288" r:id="rId11"/>
    <p:sldId id="28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8"/>
    <p:restoredTop sz="93225"/>
  </p:normalViewPr>
  <p:slideViewPr>
    <p:cSldViewPr>
      <p:cViewPr varScale="1">
        <p:scale>
          <a:sx n="120" d="100"/>
          <a:sy n="120" d="100"/>
        </p:scale>
        <p:origin x="7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4602" y="697597"/>
            <a:ext cx="81547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dirty="0" err="1"/>
              <a:t>Chimica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Organica</a:t>
            </a:r>
            <a:r>
              <a:rPr lang="en-US" altLang="en-US" sz="4400" dirty="0"/>
              <a:t> e </a:t>
            </a:r>
            <a:r>
              <a:rPr lang="en-US" altLang="en-US" sz="4400" dirty="0" err="1"/>
              <a:t>Biologica</a:t>
            </a:r>
            <a:endParaRPr lang="en-US" altLang="en-US" sz="4400" i="1" dirty="0"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81926" y="2348880"/>
            <a:ext cx="5980163" cy="224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it-IT" altLang="en-US" dirty="0">
                <a:latin typeface="Times New Roman" pitchFamily="18" charset="0"/>
              </a:rPr>
              <a:t>Prof. Erik Laurini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>
                <a:solidFill>
                  <a:srgbClr val="FF0000"/>
                </a:solidFill>
                <a:latin typeface="Times New Roman" pitchFamily="18" charset="0"/>
              </a:rPr>
              <a:t>ESTERI-AMMIDI-ALOGENURI ACILICI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39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03648" y="116632"/>
            <a:ext cx="6408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Reazioni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Caratteristiche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512" y="764704"/>
            <a:ext cx="86868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808038" indent="-350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300" dirty="0" err="1">
                <a:solidFill>
                  <a:srgbClr val="FF0000"/>
                </a:solidFill>
              </a:rPr>
              <a:t>Interconversione</a:t>
            </a:r>
            <a:r>
              <a:rPr lang="en-US" altLang="en-US" sz="2300" dirty="0"/>
              <a:t>: </a:t>
            </a:r>
            <a:r>
              <a:rPr lang="en-US" altLang="en-US" sz="2300" dirty="0" err="1"/>
              <a:t>conversione</a:t>
            </a:r>
            <a:r>
              <a:rPr lang="en-US" altLang="en-US" sz="2300" dirty="0"/>
              <a:t> </a:t>
            </a:r>
            <a:r>
              <a:rPr lang="en-US" altLang="en-US" sz="2300" dirty="0" err="1"/>
              <a:t>tra</a:t>
            </a:r>
            <a:r>
              <a:rPr lang="en-US" altLang="en-US" sz="2300" dirty="0"/>
              <a:t> </a:t>
            </a:r>
            <a:r>
              <a:rPr lang="en-US" altLang="en-US" sz="2300" dirty="0" err="1"/>
              <a:t>derivati</a:t>
            </a:r>
            <a:r>
              <a:rPr lang="en-US" altLang="en-US" sz="2300" dirty="0"/>
              <a:t> </a:t>
            </a:r>
            <a:r>
              <a:rPr lang="en-US" altLang="en-US" sz="2300" dirty="0" err="1"/>
              <a:t>carbossilici</a:t>
            </a:r>
            <a:r>
              <a:rPr lang="en-US" altLang="en-US" sz="2300" dirty="0"/>
              <a:t>.</a:t>
            </a:r>
            <a:endParaRPr lang="en-US" altLang="en-US" sz="22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2A84CD-4115-454A-856A-36904B0F3ACE}"/>
              </a:ext>
            </a:extLst>
          </p:cNvPr>
          <p:cNvGrpSpPr/>
          <p:nvPr/>
        </p:nvGrpSpPr>
        <p:grpSpPr>
          <a:xfrm>
            <a:off x="1223628" y="1336384"/>
            <a:ext cx="6768752" cy="4247912"/>
            <a:chOff x="323528" y="1484784"/>
            <a:chExt cx="7869470" cy="5040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F03353B-F189-0447-9F87-D814DD8D2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1484784"/>
              <a:ext cx="7869470" cy="5040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DD968B0-E00E-504C-B47D-B1ED44228423}"/>
                </a:ext>
              </a:extLst>
            </p:cNvPr>
            <p:cNvSpPr/>
            <p:nvPr/>
          </p:nvSpPr>
          <p:spPr>
            <a:xfrm>
              <a:off x="2267744" y="2636912"/>
              <a:ext cx="1152128" cy="3240360"/>
            </a:xfrm>
            <a:prstGeom prst="rect">
              <a:avLst/>
            </a:prstGeom>
            <a:solidFill>
              <a:srgbClr val="F7EFE2"/>
            </a:solidFill>
            <a:ln>
              <a:solidFill>
                <a:srgbClr val="F7EF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 Box 3">
            <a:extLst>
              <a:ext uri="{FF2B5EF4-FFF2-40B4-BE49-F238E27FC236}">
                <a16:creationId xmlns:a16="http://schemas.microsoft.com/office/drawing/2014/main" id="{27F247AC-E4E6-834F-8D70-A869F9F17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04" y="5709700"/>
            <a:ext cx="868680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Dall’alto</a:t>
            </a:r>
            <a:r>
              <a:rPr lang="en-US" altLang="en-US" dirty="0"/>
              <a:t> verso </a:t>
            </a:r>
            <a:r>
              <a:rPr lang="en-US" altLang="en-US" dirty="0" err="1"/>
              <a:t>il</a:t>
            </a:r>
            <a:r>
              <a:rPr lang="en-US" altLang="en-US" dirty="0"/>
              <a:t> basso con </a:t>
            </a:r>
            <a:r>
              <a:rPr lang="en-US" altLang="en-US" dirty="0" err="1"/>
              <a:t>l’appropriato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:Nu</a:t>
            </a:r>
            <a:r>
              <a:rPr lang="en-US" altLang="en-US" baseline="30000" dirty="0">
                <a:solidFill>
                  <a:srgbClr val="FF0000"/>
                </a:solidFill>
              </a:rPr>
              <a:t>-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Ione </a:t>
            </a:r>
            <a:r>
              <a:rPr lang="en-US" altLang="en-US" dirty="0" err="1"/>
              <a:t>carbossilato</a:t>
            </a:r>
            <a:r>
              <a:rPr lang="en-US" altLang="en-US" dirty="0"/>
              <a:t> (</a:t>
            </a:r>
            <a:r>
              <a:rPr lang="en-US" altLang="en-US" dirty="0">
                <a:solidFill>
                  <a:srgbClr val="FF0000"/>
                </a:solidFill>
              </a:rPr>
              <a:t>-COO</a:t>
            </a:r>
            <a:r>
              <a:rPr lang="en-US" altLang="en-US" baseline="30000" dirty="0">
                <a:solidFill>
                  <a:srgbClr val="FF0000"/>
                </a:solidFill>
              </a:rPr>
              <a:t>-</a:t>
            </a:r>
            <a:r>
              <a:rPr lang="en-US" altLang="en-US" dirty="0"/>
              <a:t>) NON </a:t>
            </a:r>
            <a:r>
              <a:rPr lang="en-US" altLang="en-US" dirty="0" err="1"/>
              <a:t>reagisce</a:t>
            </a:r>
            <a:r>
              <a:rPr lang="en-US" altLang="en-US" dirty="0"/>
              <a:t> con :Nu</a:t>
            </a:r>
            <a:r>
              <a:rPr lang="en-US" altLang="en-US" baseline="30000" dirty="0"/>
              <a:t>-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8810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03648" y="116632"/>
            <a:ext cx="6408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Reazioni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Caratteristiche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512" y="764704"/>
            <a:ext cx="86868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808038" indent="-350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300" dirty="0" err="1">
                <a:solidFill>
                  <a:srgbClr val="FF0000"/>
                </a:solidFill>
              </a:rPr>
              <a:t>Riduzione</a:t>
            </a:r>
            <a:r>
              <a:rPr lang="en-US" altLang="en-US" sz="2300" dirty="0"/>
              <a:t>:</a:t>
            </a:r>
            <a:endParaRPr lang="en-US" altLang="en-US" sz="2200" dirty="0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3036C111-1779-A748-840A-268CF3D0E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6792"/>
            <a:ext cx="9144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sz="2000" dirty="0"/>
              <a:t>Esteri: solvente polare + acido</a:t>
            </a:r>
          </a:p>
          <a:p>
            <a:pPr marL="862012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it-IT" altLang="en-US" sz="2000" dirty="0">
                <a:sym typeface="Wingdings" pitchFamily="2" charset="2"/>
              </a:rPr>
              <a:t>R-CO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OR</a:t>
            </a:r>
            <a:r>
              <a:rPr lang="it-IT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it-IT" altLang="en-US" sz="2000" dirty="0">
                <a:sym typeface="Wingdings" pitchFamily="2" charset="2"/>
              </a:rPr>
              <a:t> + LiAlH</a:t>
            </a:r>
            <a:r>
              <a:rPr lang="it-IT" altLang="en-US" sz="2000" baseline="-25000" dirty="0">
                <a:sym typeface="Wingdings" pitchFamily="2" charset="2"/>
              </a:rPr>
              <a:t>4 </a:t>
            </a:r>
            <a:r>
              <a:rPr lang="it-IT" altLang="en-US" sz="2000" dirty="0">
                <a:sym typeface="Wingdings" pitchFamily="2" charset="2"/>
              </a:rPr>
              <a:t> R-C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H</a:t>
            </a:r>
            <a:r>
              <a:rPr lang="it-IT" altLang="en-US" sz="20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OH</a:t>
            </a:r>
            <a:r>
              <a:rPr lang="it-IT" altLang="en-US" sz="2000" dirty="0">
                <a:sym typeface="Wingdings" pitchFamily="2" charset="2"/>
              </a:rPr>
              <a:t> + R</a:t>
            </a:r>
            <a:r>
              <a:rPr lang="it-IT" altLang="en-US" sz="2000" baseline="30000" dirty="0">
                <a:sym typeface="Wingdings" pitchFamily="2" charset="2"/>
              </a:rPr>
              <a:t>1</a:t>
            </a:r>
            <a:r>
              <a:rPr lang="it-IT" altLang="en-US" sz="2000" dirty="0">
                <a:sym typeface="Wingdings" pitchFamily="2" charset="2"/>
              </a:rPr>
              <a:t>-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OH</a:t>
            </a:r>
            <a:r>
              <a:rPr lang="it-IT" altLang="en-US" sz="2000" dirty="0">
                <a:sym typeface="Wingdings" pitchFamily="2" charset="2"/>
              </a:rPr>
              <a:t> (ottengo 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alcoli</a:t>
            </a:r>
            <a:r>
              <a:rPr lang="it-IT" altLang="en-US" sz="2000" dirty="0">
                <a:sym typeface="Wingdings" pitchFamily="2" charset="2"/>
              </a:rPr>
              <a:t>)</a:t>
            </a:r>
          </a:p>
          <a:p>
            <a:pPr marL="862012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it-IT" altLang="en-US" sz="2000" dirty="0">
                <a:sym typeface="Wingdings" pitchFamily="2" charset="2"/>
              </a:rPr>
              <a:t>R-CO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OR</a:t>
            </a:r>
            <a:r>
              <a:rPr lang="it-IT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it-IT" altLang="en-US" sz="2000" dirty="0">
                <a:sym typeface="Wingdings" pitchFamily="2" charset="2"/>
              </a:rPr>
              <a:t> + DIBALH</a:t>
            </a:r>
            <a:r>
              <a:rPr lang="it-IT" altLang="en-US" sz="2000" baseline="-25000" dirty="0">
                <a:sym typeface="Wingdings" pitchFamily="2" charset="2"/>
              </a:rPr>
              <a:t> </a:t>
            </a:r>
            <a:r>
              <a:rPr lang="it-IT" altLang="en-US" sz="2000" dirty="0">
                <a:sym typeface="Wingdings" pitchFamily="2" charset="2"/>
              </a:rPr>
              <a:t> R-C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HO</a:t>
            </a:r>
            <a:r>
              <a:rPr lang="it-IT" altLang="en-US" sz="2000" dirty="0">
                <a:sym typeface="Wingdings" pitchFamily="2" charset="2"/>
              </a:rPr>
              <a:t> + R</a:t>
            </a:r>
            <a:r>
              <a:rPr lang="it-IT" altLang="en-US" sz="2000" baseline="30000" dirty="0">
                <a:sym typeface="Wingdings" pitchFamily="2" charset="2"/>
              </a:rPr>
              <a:t>1</a:t>
            </a:r>
            <a:r>
              <a:rPr lang="it-IT" altLang="en-US" sz="2000" dirty="0">
                <a:sym typeface="Wingdings" pitchFamily="2" charset="2"/>
              </a:rPr>
              <a:t>-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OH</a:t>
            </a:r>
            <a:r>
              <a:rPr lang="it-IT" altLang="en-US" sz="2000" dirty="0">
                <a:sym typeface="Wingdings" pitchFamily="2" charset="2"/>
              </a:rPr>
              <a:t> (ottengo 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aldeidi</a:t>
            </a:r>
            <a:r>
              <a:rPr lang="it-IT" altLang="en-US" sz="2000" dirty="0">
                <a:sym typeface="Wingdings" pitchFamily="2" charset="2"/>
              </a:rPr>
              <a:t>)</a:t>
            </a:r>
          </a:p>
          <a:p>
            <a:pPr marL="862012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it-IT" altLang="en-US" sz="2000" dirty="0">
              <a:sym typeface="Wingdings" pitchFamily="2" charset="2"/>
            </a:endParaRPr>
          </a:p>
          <a:p>
            <a:pPr marL="519112" lvl="1" indent="0" algn="just" eaLnBrk="1" hangingPunct="1">
              <a:spcBef>
                <a:spcPct val="20000"/>
              </a:spcBef>
            </a:pPr>
            <a:endParaRPr lang="it-IT" altLang="en-US" sz="2000" dirty="0">
              <a:sym typeface="Wingdings" pitchFamily="2" charset="2"/>
            </a:endParaRPr>
          </a:p>
          <a:p>
            <a:pPr marL="519112" lvl="1" indent="0" algn="just" eaLnBrk="1" hangingPunct="1">
              <a:spcBef>
                <a:spcPct val="20000"/>
              </a:spcBef>
            </a:pPr>
            <a:endParaRPr lang="it-IT" altLang="en-US" sz="2000" dirty="0">
              <a:sym typeface="Wingdings" pitchFamily="2" charset="2"/>
            </a:endParaRPr>
          </a:p>
          <a:p>
            <a:pPr marL="519112" lvl="1" indent="0" algn="just" eaLnBrk="1" hangingPunct="1">
              <a:spcBef>
                <a:spcPct val="20000"/>
              </a:spcBef>
            </a:pPr>
            <a:endParaRPr lang="it-IT" altLang="en-US" sz="2000" dirty="0">
              <a:sym typeface="Wingdings" pitchFamily="2" charset="2"/>
            </a:endParaRPr>
          </a:p>
          <a:p>
            <a:pPr marL="862012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it-IT" altLang="en-US" sz="2000" baseline="-25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it-IT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sz="2000" dirty="0">
                <a:sym typeface="Wingdings" pitchFamily="2" charset="2"/>
              </a:rPr>
              <a:t>Ammidi: per ottenere ammine </a:t>
            </a:r>
            <a:r>
              <a:rPr lang="it-IT" altLang="en-US" sz="2000" dirty="0" err="1">
                <a:sym typeface="Wingdings" pitchFamily="2" charset="2"/>
              </a:rPr>
              <a:t>I</a:t>
            </a:r>
            <a:r>
              <a:rPr lang="it-IT" altLang="en-US" sz="2000" baseline="30000" dirty="0" err="1">
                <a:sym typeface="Wingdings" pitchFamily="2" charset="2"/>
              </a:rPr>
              <a:t>arie</a:t>
            </a:r>
            <a:r>
              <a:rPr lang="it-IT" altLang="en-US" sz="2000" dirty="0">
                <a:sym typeface="Wingdings" pitchFamily="2" charset="2"/>
              </a:rPr>
              <a:t>, </a:t>
            </a:r>
            <a:r>
              <a:rPr lang="it-IT" altLang="en-US" sz="2000" dirty="0" err="1">
                <a:sym typeface="Wingdings" pitchFamily="2" charset="2"/>
              </a:rPr>
              <a:t>Ii</a:t>
            </a:r>
            <a:r>
              <a:rPr lang="it-IT" altLang="en-US" sz="2000" baseline="30000" dirty="0" err="1">
                <a:sym typeface="Wingdings" pitchFamily="2" charset="2"/>
              </a:rPr>
              <a:t>arie</a:t>
            </a:r>
            <a:r>
              <a:rPr lang="it-IT" altLang="en-US" sz="2000" dirty="0">
                <a:sym typeface="Wingdings" pitchFamily="2" charset="2"/>
              </a:rPr>
              <a:t> o </a:t>
            </a:r>
            <a:r>
              <a:rPr lang="it-IT" altLang="en-US" sz="2000" dirty="0" err="1">
                <a:sym typeface="Wingdings" pitchFamily="2" charset="2"/>
              </a:rPr>
              <a:t>III</a:t>
            </a:r>
            <a:r>
              <a:rPr lang="it-IT" altLang="en-US" sz="2000" baseline="30000" dirty="0" err="1">
                <a:sym typeface="Wingdings" pitchFamily="2" charset="2"/>
              </a:rPr>
              <a:t>arie</a:t>
            </a:r>
            <a:r>
              <a:rPr lang="it-IT" altLang="en-US" sz="2000" dirty="0">
                <a:sym typeface="Wingdings" pitchFamily="2" charset="2"/>
              </a:rPr>
              <a:t>.</a:t>
            </a:r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sz="2000" dirty="0">
                <a:sym typeface="Wingdings" pitchFamily="2" charset="2"/>
              </a:rPr>
              <a:t>R-CO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NH</a:t>
            </a:r>
            <a:r>
              <a:rPr lang="it-IT" altLang="en-US" sz="20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it-IT" altLang="en-US" sz="2000" dirty="0">
                <a:sym typeface="Wingdings" pitchFamily="2" charset="2"/>
              </a:rPr>
              <a:t>+ LiAlH</a:t>
            </a:r>
            <a:r>
              <a:rPr lang="it-IT" altLang="en-US" sz="2000" baseline="-25000" dirty="0">
                <a:sym typeface="Wingdings" pitchFamily="2" charset="2"/>
              </a:rPr>
              <a:t>4</a:t>
            </a:r>
            <a:r>
              <a:rPr lang="it-IT" altLang="en-US" sz="2000" dirty="0">
                <a:sym typeface="Wingdings" pitchFamily="2" charset="2"/>
              </a:rPr>
              <a:t>  R-C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H</a:t>
            </a:r>
            <a:r>
              <a:rPr lang="it-IT" altLang="en-US" sz="20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NH</a:t>
            </a:r>
            <a:r>
              <a:rPr lang="it-IT" altLang="en-US" sz="20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it-IT" altLang="en-US" sz="2000" dirty="0">
                <a:sym typeface="Wingdings" pitchFamily="2" charset="2"/>
              </a:rPr>
              <a:t> (ottengo ammina </a:t>
            </a:r>
            <a:r>
              <a:rPr lang="it-IT" altLang="en-US" sz="2000" dirty="0" err="1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it-IT" altLang="en-US" sz="2000" baseline="30000" dirty="0" err="1">
                <a:solidFill>
                  <a:srgbClr val="FF0000"/>
                </a:solidFill>
                <a:sym typeface="Wingdings" pitchFamily="2" charset="2"/>
              </a:rPr>
              <a:t>aria</a:t>
            </a:r>
            <a:r>
              <a:rPr lang="it-IT" altLang="en-US" sz="2000" dirty="0">
                <a:sym typeface="Wingdings" pitchFamily="2" charset="2"/>
              </a:rPr>
              <a:t>)</a:t>
            </a:r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sz="2000" dirty="0">
                <a:sym typeface="Wingdings" pitchFamily="2" charset="2"/>
              </a:rPr>
              <a:t>R-CO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NHR</a:t>
            </a:r>
            <a:r>
              <a:rPr lang="it-IT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it-IT" altLang="en-US" sz="2000" dirty="0">
                <a:sym typeface="Wingdings" pitchFamily="2" charset="2"/>
              </a:rPr>
              <a:t> + LiAlH</a:t>
            </a:r>
            <a:r>
              <a:rPr lang="it-IT" altLang="en-US" sz="2000" baseline="-25000" dirty="0">
                <a:sym typeface="Wingdings" pitchFamily="2" charset="2"/>
              </a:rPr>
              <a:t>4</a:t>
            </a:r>
            <a:r>
              <a:rPr lang="it-IT" altLang="en-US" sz="2000" dirty="0">
                <a:sym typeface="Wingdings" pitchFamily="2" charset="2"/>
              </a:rPr>
              <a:t>  R-C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H</a:t>
            </a:r>
            <a:r>
              <a:rPr lang="it-IT" altLang="en-US" sz="20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NHR</a:t>
            </a:r>
            <a:r>
              <a:rPr lang="it-IT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it-IT" altLang="en-US" sz="2000" dirty="0">
                <a:sym typeface="Wingdings" pitchFamily="2" charset="2"/>
              </a:rPr>
              <a:t> (ottengo ammina </a:t>
            </a:r>
            <a:r>
              <a:rPr lang="it-IT" altLang="en-US" sz="2000" dirty="0" err="1">
                <a:solidFill>
                  <a:srgbClr val="FF0000"/>
                </a:solidFill>
                <a:sym typeface="Wingdings" pitchFamily="2" charset="2"/>
              </a:rPr>
              <a:t>II</a:t>
            </a:r>
            <a:r>
              <a:rPr lang="it-IT" altLang="en-US" sz="2000" baseline="30000" dirty="0" err="1">
                <a:solidFill>
                  <a:srgbClr val="FF0000"/>
                </a:solidFill>
                <a:sym typeface="Wingdings" pitchFamily="2" charset="2"/>
              </a:rPr>
              <a:t>aria</a:t>
            </a:r>
            <a:r>
              <a:rPr lang="it-IT" altLang="en-US" sz="2000" dirty="0">
                <a:sym typeface="Wingdings" pitchFamily="2" charset="2"/>
              </a:rPr>
              <a:t>)</a:t>
            </a:r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sz="2000" dirty="0">
                <a:sym typeface="Wingdings" pitchFamily="2" charset="2"/>
              </a:rPr>
              <a:t>R-CO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NR</a:t>
            </a:r>
            <a:r>
              <a:rPr lang="it-IT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R</a:t>
            </a:r>
            <a:r>
              <a:rPr lang="it-IT" altLang="en-US" sz="2000" baseline="30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it-IT" altLang="en-US" sz="2000" dirty="0">
                <a:sym typeface="Wingdings" pitchFamily="2" charset="2"/>
              </a:rPr>
              <a:t> + LiAlH</a:t>
            </a:r>
            <a:r>
              <a:rPr lang="it-IT" altLang="en-US" sz="2000" baseline="-25000" dirty="0">
                <a:sym typeface="Wingdings" pitchFamily="2" charset="2"/>
              </a:rPr>
              <a:t>4 </a:t>
            </a:r>
            <a:r>
              <a:rPr lang="it-IT" altLang="en-US" sz="2000" baseline="30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it-IT" altLang="en-US" sz="2000" dirty="0">
                <a:sym typeface="Wingdings" pitchFamily="2" charset="2"/>
              </a:rPr>
              <a:t>  R-C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H</a:t>
            </a:r>
            <a:r>
              <a:rPr lang="it-IT" altLang="en-US" sz="20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NR</a:t>
            </a:r>
            <a:r>
              <a:rPr lang="it-IT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it-IT" altLang="en-US" sz="2000" dirty="0">
                <a:solidFill>
                  <a:srgbClr val="FF0000"/>
                </a:solidFill>
                <a:sym typeface="Wingdings" pitchFamily="2" charset="2"/>
              </a:rPr>
              <a:t>R</a:t>
            </a:r>
            <a:r>
              <a:rPr lang="it-IT" altLang="en-US" sz="2000" baseline="30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it-IT" altLang="en-US" sz="2000" dirty="0">
                <a:sym typeface="Wingdings" pitchFamily="2" charset="2"/>
              </a:rPr>
              <a:t> (ottengo ammina </a:t>
            </a:r>
            <a:r>
              <a:rPr lang="it-IT" altLang="en-US" sz="2000" dirty="0" err="1">
                <a:solidFill>
                  <a:srgbClr val="FF0000"/>
                </a:solidFill>
                <a:sym typeface="Wingdings" pitchFamily="2" charset="2"/>
              </a:rPr>
              <a:t>III</a:t>
            </a:r>
            <a:r>
              <a:rPr lang="it-IT" altLang="en-US" sz="2000" baseline="30000" dirty="0" err="1">
                <a:solidFill>
                  <a:srgbClr val="FF0000"/>
                </a:solidFill>
                <a:sym typeface="Wingdings" pitchFamily="2" charset="2"/>
              </a:rPr>
              <a:t>aria</a:t>
            </a:r>
            <a:r>
              <a:rPr lang="it-IT" altLang="en-US" sz="2000" dirty="0">
                <a:sym typeface="Wingdings" pitchFamily="2" charset="2"/>
              </a:rPr>
              <a:t>)</a:t>
            </a:r>
            <a:endParaRPr lang="it-IT" alt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FA48E0-CCD1-3A45-BB9A-981DD90D15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780928"/>
            <a:ext cx="3047143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20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ESTERI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8686800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esteri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derivati</a:t>
            </a:r>
            <a:r>
              <a:rPr lang="en-US" altLang="en-US" dirty="0"/>
              <a:t> </a:t>
            </a:r>
            <a:r>
              <a:rPr lang="en-US" altLang="en-US" dirty="0" err="1"/>
              <a:t>funzionali</a:t>
            </a:r>
            <a:r>
              <a:rPr lang="en-US" altLang="en-US" dirty="0"/>
              <a:t> </a:t>
            </a:r>
            <a:r>
              <a:rPr lang="en-US" altLang="en-US" dirty="0" err="1"/>
              <a:t>degli</a:t>
            </a:r>
            <a:r>
              <a:rPr lang="en-US" altLang="en-US" dirty="0"/>
              <a:t> </a:t>
            </a:r>
            <a:r>
              <a:rPr lang="en-US" altLang="en-US" dirty="0" err="1"/>
              <a:t>acidi</a:t>
            </a:r>
            <a:r>
              <a:rPr lang="en-US" altLang="en-US" dirty="0"/>
              <a:t> </a:t>
            </a:r>
            <a:r>
              <a:rPr lang="en-US" altLang="en-US" dirty="0" err="1"/>
              <a:t>carbossilici</a:t>
            </a:r>
            <a:r>
              <a:rPr lang="en-US" altLang="en-US" dirty="0"/>
              <a:t> con un </a:t>
            </a:r>
            <a:r>
              <a:rPr lang="en-US" altLang="en-US" dirty="0" err="1"/>
              <a:t>gruppo</a:t>
            </a:r>
            <a:r>
              <a:rPr lang="en-US" altLang="en-US" dirty="0"/>
              <a:t> </a:t>
            </a:r>
            <a:r>
              <a:rPr lang="en-US" altLang="en-US" dirty="0" err="1"/>
              <a:t>alchilico</a:t>
            </a:r>
            <a:r>
              <a:rPr lang="en-US" altLang="en-US" dirty="0"/>
              <a:t> al </a:t>
            </a:r>
            <a:r>
              <a:rPr lang="en-US" altLang="en-US" dirty="0" err="1"/>
              <a:t>posto</a:t>
            </a:r>
            <a:r>
              <a:rPr lang="en-US" altLang="en-US" dirty="0"/>
              <a:t> </a:t>
            </a:r>
            <a:r>
              <a:rPr lang="en-US" altLang="en-US" dirty="0" err="1"/>
              <a:t>dell’idrogeno</a:t>
            </a:r>
            <a:r>
              <a:rPr lang="en-US" altLang="en-US" dirty="0"/>
              <a:t>(-</a:t>
            </a:r>
            <a:r>
              <a:rPr lang="en-US" altLang="en-US" dirty="0">
                <a:solidFill>
                  <a:srgbClr val="FF0000"/>
                </a:solidFill>
              </a:rPr>
              <a:t>COOR</a:t>
            </a:r>
            <a:r>
              <a:rPr lang="en-US" altLang="en-US" dirty="0"/>
              <a:t>). 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detti</a:t>
            </a:r>
            <a:r>
              <a:rPr lang="en-US" altLang="en-US" dirty="0"/>
              <a:t> </a:t>
            </a:r>
            <a:r>
              <a:rPr lang="en-US" altLang="en-US" dirty="0" err="1"/>
              <a:t>anche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alchil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alcanoati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(</a:t>
            </a:r>
            <a:r>
              <a:rPr lang="en-US" altLang="en-US" dirty="0" err="1"/>
              <a:t>nomenclatura</a:t>
            </a:r>
            <a:r>
              <a:rPr lang="en-US" altLang="en-US" dirty="0"/>
              <a:t> IUPAC).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>
                <a:solidFill>
                  <a:srgbClr val="FF0000"/>
                </a:solidFill>
              </a:rPr>
              <a:t>Struttura</a:t>
            </a:r>
            <a:r>
              <a:rPr lang="en-US" altLang="en-US" sz="2600" dirty="0">
                <a:solidFill>
                  <a:srgbClr val="FF0000"/>
                </a:solidFill>
              </a:rPr>
              <a:t> e </a:t>
            </a:r>
            <a:r>
              <a:rPr lang="en-US" altLang="en-US" sz="2600" dirty="0" err="1">
                <a:solidFill>
                  <a:srgbClr val="FF0000"/>
                </a:solidFill>
              </a:rPr>
              <a:t>Legame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3AE557-C892-664F-92D6-73DBBFC45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564904"/>
            <a:ext cx="3500306" cy="1440000"/>
          </a:xfrm>
          <a:prstGeom prst="rect">
            <a:avLst/>
          </a:prstGeom>
        </p:spPr>
      </p:pic>
      <p:sp>
        <p:nvSpPr>
          <p:cNvPr id="12" name="Text Box 3">
            <a:extLst>
              <a:ext uri="{FF2B5EF4-FFF2-40B4-BE49-F238E27FC236}">
                <a16:creationId xmlns:a16="http://schemas.microsoft.com/office/drawing/2014/main" id="{8600BE2D-0659-8542-A9E8-ADE976883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76413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Possono</a:t>
            </a:r>
            <a:r>
              <a:rPr lang="en-US" altLang="en-US" dirty="0"/>
              <a:t> </a:t>
            </a:r>
            <a:r>
              <a:rPr lang="en-US" altLang="en-US" dirty="0" err="1"/>
              <a:t>essere</a:t>
            </a:r>
            <a:r>
              <a:rPr lang="en-US" altLang="en-US" dirty="0"/>
              <a:t> </a:t>
            </a:r>
            <a:r>
              <a:rPr lang="en-US" altLang="en-US" dirty="0" err="1"/>
              <a:t>ciclici</a:t>
            </a:r>
            <a:r>
              <a:rPr lang="en-US" altLang="en-US" dirty="0"/>
              <a:t> e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detti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lattoni</a:t>
            </a:r>
            <a:r>
              <a:rPr lang="en-US" altLang="en-US" dirty="0"/>
              <a:t>.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82A4CF1-C407-3E43-B637-84D6F8BDC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507535"/>
            <a:ext cx="4013200" cy="1391674"/>
          </a:xfrm>
          <a:prstGeom prst="rect">
            <a:avLst/>
          </a:prstGeom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6E60923C-C419-C040-B51C-502B9C96D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97" y="6021288"/>
            <a:ext cx="868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Caratterizzati</a:t>
            </a:r>
            <a:r>
              <a:rPr lang="en-US" altLang="en-US" dirty="0"/>
              <a:t> da </a:t>
            </a:r>
            <a:r>
              <a:rPr lang="en-US" altLang="en-US" dirty="0">
                <a:solidFill>
                  <a:srgbClr val="FF0000"/>
                </a:solidFill>
              </a:rPr>
              <a:t>&lt; </a:t>
            </a:r>
            <a:r>
              <a:rPr lang="en-US" altLang="en-US" dirty="0" err="1">
                <a:solidFill>
                  <a:srgbClr val="FF0000"/>
                </a:solidFill>
              </a:rPr>
              <a:t>polarità</a:t>
            </a:r>
            <a:r>
              <a:rPr lang="en-US" altLang="en-US" dirty="0"/>
              <a:t> </a:t>
            </a:r>
            <a:r>
              <a:rPr lang="en-US" altLang="en-US" dirty="0" err="1"/>
              <a:t>rispetto</a:t>
            </a:r>
            <a:r>
              <a:rPr lang="en-US" altLang="en-US" dirty="0"/>
              <a:t> </a:t>
            </a:r>
            <a:r>
              <a:rPr lang="en-US" altLang="en-US" dirty="0" err="1"/>
              <a:t>agli</a:t>
            </a:r>
            <a:r>
              <a:rPr lang="en-US" altLang="en-US" dirty="0"/>
              <a:t> </a:t>
            </a:r>
            <a:r>
              <a:rPr lang="en-US" altLang="en-US" dirty="0" err="1"/>
              <a:t>acidi</a:t>
            </a:r>
            <a:r>
              <a:rPr lang="en-US" altLang="en-US" dirty="0"/>
              <a:t> </a:t>
            </a:r>
            <a:r>
              <a:rPr lang="en-US" altLang="en-US" dirty="0" err="1"/>
              <a:t>corrispondenti</a:t>
            </a:r>
            <a:r>
              <a:rPr lang="en-US" alt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56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AMMIDI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Le </a:t>
            </a:r>
            <a:r>
              <a:rPr lang="en-US" altLang="en-US" dirty="0" err="1"/>
              <a:t>ammidi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derivati</a:t>
            </a:r>
            <a:r>
              <a:rPr lang="en-US" altLang="en-US" dirty="0"/>
              <a:t> </a:t>
            </a:r>
            <a:r>
              <a:rPr lang="en-US" altLang="en-US" dirty="0" err="1"/>
              <a:t>funzionali</a:t>
            </a:r>
            <a:r>
              <a:rPr lang="en-US" altLang="en-US" dirty="0"/>
              <a:t> </a:t>
            </a:r>
            <a:r>
              <a:rPr lang="en-US" altLang="en-US" dirty="0" err="1"/>
              <a:t>degli</a:t>
            </a:r>
            <a:r>
              <a:rPr lang="en-US" altLang="en-US" dirty="0"/>
              <a:t> </a:t>
            </a:r>
            <a:r>
              <a:rPr lang="en-US" altLang="en-US" dirty="0" err="1"/>
              <a:t>acidi</a:t>
            </a:r>
            <a:r>
              <a:rPr lang="en-US" altLang="en-US" dirty="0"/>
              <a:t> </a:t>
            </a:r>
            <a:r>
              <a:rPr lang="en-US" altLang="en-US" dirty="0" err="1"/>
              <a:t>carbossilici</a:t>
            </a:r>
            <a:r>
              <a:rPr lang="en-US" altLang="en-US" dirty="0"/>
              <a:t> con un </a:t>
            </a:r>
            <a:r>
              <a:rPr lang="en-US" altLang="en-US" dirty="0" err="1"/>
              <a:t>gruppo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acilico</a:t>
            </a:r>
            <a:r>
              <a:rPr lang="en-US" altLang="en-US" dirty="0"/>
              <a:t> (R-C=O) legato ad un </a:t>
            </a:r>
            <a:r>
              <a:rPr lang="en-US" altLang="en-US" dirty="0" err="1"/>
              <a:t>atomo</a:t>
            </a:r>
            <a:r>
              <a:rPr lang="en-US" altLang="en-US" dirty="0"/>
              <a:t> di </a:t>
            </a:r>
            <a:r>
              <a:rPr lang="en-US" altLang="en-US" dirty="0" err="1"/>
              <a:t>azoto</a:t>
            </a:r>
            <a:r>
              <a:rPr lang="en-US" altLang="en-US" dirty="0"/>
              <a:t> (-</a:t>
            </a:r>
            <a:r>
              <a:rPr lang="en-US" altLang="en-US" dirty="0" err="1">
                <a:solidFill>
                  <a:srgbClr val="FF0000"/>
                </a:solidFill>
              </a:rPr>
              <a:t>CONR</a:t>
            </a:r>
            <a:r>
              <a:rPr lang="en-US" altLang="en-US" baseline="-25000" dirty="0" err="1">
                <a:solidFill>
                  <a:srgbClr val="FF0000"/>
                </a:solidFill>
              </a:rPr>
              <a:t>x</a:t>
            </a:r>
            <a:r>
              <a:rPr lang="en-US" altLang="en-US" dirty="0"/>
              <a:t>).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>
                <a:solidFill>
                  <a:srgbClr val="FF0000"/>
                </a:solidFill>
              </a:rPr>
              <a:t>Struttura</a:t>
            </a:r>
            <a:r>
              <a:rPr lang="en-US" altLang="en-US" sz="2600" dirty="0">
                <a:solidFill>
                  <a:srgbClr val="FF0000"/>
                </a:solidFill>
              </a:rPr>
              <a:t> e </a:t>
            </a:r>
            <a:r>
              <a:rPr lang="en-US" altLang="en-US" sz="2600" dirty="0" err="1">
                <a:solidFill>
                  <a:srgbClr val="FF0000"/>
                </a:solidFill>
              </a:rPr>
              <a:t>Legame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3AE557-C892-664F-92D6-73DBBFC45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760718"/>
            <a:ext cx="4013200" cy="1259372"/>
          </a:xfrm>
          <a:prstGeom prst="rect">
            <a:avLst/>
          </a:prstGeom>
        </p:spPr>
      </p:pic>
      <p:sp>
        <p:nvSpPr>
          <p:cNvPr id="12" name="Text Box 3">
            <a:extLst>
              <a:ext uri="{FF2B5EF4-FFF2-40B4-BE49-F238E27FC236}">
                <a16:creationId xmlns:a16="http://schemas.microsoft.com/office/drawing/2014/main" id="{8600BE2D-0659-8542-A9E8-ADE976883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95527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Possono</a:t>
            </a:r>
            <a:r>
              <a:rPr lang="en-US" altLang="en-US" dirty="0"/>
              <a:t> </a:t>
            </a:r>
            <a:r>
              <a:rPr lang="en-US" altLang="en-US" dirty="0" err="1"/>
              <a:t>essere</a:t>
            </a:r>
            <a:r>
              <a:rPr lang="en-US" altLang="en-US" dirty="0"/>
              <a:t> </a:t>
            </a:r>
            <a:r>
              <a:rPr lang="en-US" altLang="en-US" dirty="0" err="1"/>
              <a:t>ciclici</a:t>
            </a:r>
            <a:r>
              <a:rPr lang="en-US" altLang="en-US" dirty="0"/>
              <a:t> e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detti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lattami</a:t>
            </a:r>
            <a:r>
              <a:rPr lang="en-US" altLang="en-US" dirty="0"/>
              <a:t>.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82A4CF1-C407-3E43-B637-84D6F8BDC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616" y="5277686"/>
            <a:ext cx="2939911" cy="1391674"/>
          </a:xfrm>
          <a:prstGeom prst="rect">
            <a:avLst/>
          </a:prstGeom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E602CD6E-A243-254A-AA02-B8ADBDEC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8976" y="2419529"/>
            <a:ext cx="3816424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dirty="0"/>
              <a:t>Si elimina il suffisso </a:t>
            </a:r>
            <a:r>
              <a:rPr lang="it-IT" altLang="en-US" i="1" dirty="0"/>
              <a:t>–</a:t>
            </a:r>
            <a:r>
              <a:rPr lang="it-IT" altLang="en-US" i="1" dirty="0" err="1"/>
              <a:t>ico</a:t>
            </a:r>
            <a:r>
              <a:rPr lang="it-IT" altLang="en-US" dirty="0"/>
              <a:t> e si aggiunge la parola </a:t>
            </a:r>
            <a:r>
              <a:rPr lang="it-IT" altLang="en-US" i="1" dirty="0"/>
              <a:t>ammide</a:t>
            </a:r>
            <a:r>
              <a:rPr lang="it-IT" altLang="en-US" dirty="0"/>
              <a:t>. 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dirty="0"/>
              <a:t>Si nominano i sostituenti.</a:t>
            </a:r>
          </a:p>
        </p:txBody>
      </p:sp>
    </p:spTree>
    <p:extLst>
      <p:ext uri="{BB962C8B-B14F-4D97-AF65-F5344CB8AC3E}">
        <p14:creationId xmlns:p14="http://schemas.microsoft.com/office/powerpoint/2010/main" val="318217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AMMIDI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8686800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Il </a:t>
            </a:r>
            <a:r>
              <a:rPr lang="en-US" altLang="en-US" dirty="0" err="1"/>
              <a:t>gruppo</a:t>
            </a:r>
            <a:r>
              <a:rPr lang="en-US" altLang="en-US" dirty="0"/>
              <a:t> –NH </a:t>
            </a:r>
            <a:r>
              <a:rPr lang="en-US" altLang="en-US" dirty="0" err="1"/>
              <a:t>degli</a:t>
            </a:r>
            <a:r>
              <a:rPr lang="en-US" altLang="en-US" dirty="0"/>
              <a:t> </a:t>
            </a:r>
            <a:r>
              <a:rPr lang="en-US" altLang="en-US" dirty="0" err="1"/>
              <a:t>ammidi</a:t>
            </a:r>
            <a:r>
              <a:rPr lang="en-US" altLang="en-US" dirty="0"/>
              <a:t> </a:t>
            </a:r>
            <a:r>
              <a:rPr lang="en-US" altLang="en-US" dirty="0" err="1"/>
              <a:t>è</a:t>
            </a:r>
            <a:r>
              <a:rPr lang="en-US" altLang="en-US" dirty="0"/>
              <a:t> un </a:t>
            </a:r>
            <a:r>
              <a:rPr lang="en-US" altLang="en-US" dirty="0" err="1"/>
              <a:t>buon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donatore</a:t>
            </a:r>
            <a:r>
              <a:rPr lang="en-US" altLang="en-US" dirty="0"/>
              <a:t> di </a:t>
            </a:r>
            <a:r>
              <a:rPr lang="en-US" altLang="en-US" dirty="0" err="1"/>
              <a:t>legami</a:t>
            </a:r>
            <a:r>
              <a:rPr lang="en-US" altLang="en-US" dirty="0"/>
              <a:t> H.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Il </a:t>
            </a:r>
            <a:r>
              <a:rPr lang="en-US" altLang="en-US" dirty="0" err="1"/>
              <a:t>suo</a:t>
            </a:r>
            <a:r>
              <a:rPr lang="en-US" altLang="en-US" dirty="0"/>
              <a:t> </a:t>
            </a:r>
            <a:r>
              <a:rPr lang="en-US" altLang="en-US" dirty="0" err="1"/>
              <a:t>gruppo</a:t>
            </a:r>
            <a:r>
              <a:rPr lang="en-US" altLang="en-US" dirty="0"/>
              <a:t> C=O </a:t>
            </a:r>
            <a:r>
              <a:rPr lang="en-US" altLang="en-US" dirty="0" err="1"/>
              <a:t>è</a:t>
            </a:r>
            <a:r>
              <a:rPr lang="en-US" altLang="en-US" dirty="0"/>
              <a:t> </a:t>
            </a:r>
            <a:r>
              <a:rPr lang="en-US" altLang="en-US" dirty="0" err="1"/>
              <a:t>invece</a:t>
            </a:r>
            <a:r>
              <a:rPr lang="en-US" altLang="en-US" dirty="0"/>
              <a:t> un </a:t>
            </a:r>
            <a:r>
              <a:rPr lang="en-US" altLang="en-US" dirty="0" err="1"/>
              <a:t>buon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accettore</a:t>
            </a:r>
            <a:r>
              <a:rPr lang="en-US" altLang="en-US" dirty="0"/>
              <a:t>.  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ym typeface="Wingdings" pitchFamily="2" charset="2"/>
              </a:rPr>
              <a:t> le </a:t>
            </a:r>
            <a:r>
              <a:rPr lang="en-US" altLang="en-US" dirty="0" err="1">
                <a:sym typeface="Wingdings" pitchFamily="2" charset="2"/>
              </a:rPr>
              <a:t>ammidi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baseline="30000" dirty="0" err="1">
                <a:sym typeface="Wingdings" pitchFamily="2" charset="2"/>
              </a:rPr>
              <a:t>arie</a:t>
            </a:r>
            <a:r>
              <a:rPr lang="en-US" altLang="en-US" dirty="0">
                <a:sym typeface="Wingdings" pitchFamily="2" charset="2"/>
              </a:rPr>
              <a:t> e </a:t>
            </a:r>
            <a:r>
              <a:rPr lang="en-US" altLang="en-US" dirty="0" err="1">
                <a:sym typeface="Wingdings" pitchFamily="2" charset="2"/>
              </a:rPr>
              <a:t>II</a:t>
            </a:r>
            <a:r>
              <a:rPr lang="en-US" altLang="en-US" baseline="30000" dirty="0" err="1">
                <a:sym typeface="Wingdings" pitchFamily="2" charset="2"/>
              </a:rPr>
              <a:t>arie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 err="1">
                <a:sym typeface="Wingdings" pitchFamily="2" charset="2"/>
              </a:rPr>
              <a:t>formano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 err="1">
                <a:sym typeface="Wingdings" pitchFamily="2" charset="2"/>
              </a:rPr>
              <a:t>forti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 err="1">
                <a:sym typeface="Wingdings" pitchFamily="2" charset="2"/>
              </a:rPr>
              <a:t>legami</a:t>
            </a:r>
            <a:r>
              <a:rPr lang="en-US" altLang="en-US" dirty="0">
                <a:sym typeface="Wingdings" pitchFamily="2" charset="2"/>
              </a:rPr>
              <a:t> H.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>
                <a:sym typeface="Wingdings" pitchFamily="2" charset="2"/>
              </a:rPr>
              <a:t>Importante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 err="1">
                <a:sym typeface="Wingdings" pitchFamily="2" charset="2"/>
              </a:rPr>
              <a:t>nella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 err="1">
                <a:sym typeface="Wingdings" pitchFamily="2" charset="2"/>
              </a:rPr>
              <a:t>struttura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 err="1">
                <a:sym typeface="Wingdings" pitchFamily="2" charset="2"/>
              </a:rPr>
              <a:t>delle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 err="1">
                <a:sym typeface="Wingdings" pitchFamily="2" charset="2"/>
              </a:rPr>
              <a:t>proteine</a:t>
            </a:r>
            <a:r>
              <a:rPr lang="en-US" altLang="en-US" dirty="0">
                <a:sym typeface="Wingdings" pitchFamily="2" charset="2"/>
              </a:rPr>
              <a:t>.</a:t>
            </a:r>
            <a:endParaRPr lang="en-US" alt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>
                <a:solidFill>
                  <a:srgbClr val="FF0000"/>
                </a:solidFill>
              </a:rPr>
              <a:t>Legami</a:t>
            </a:r>
            <a:r>
              <a:rPr lang="en-US" altLang="en-US" sz="2600" dirty="0">
                <a:solidFill>
                  <a:srgbClr val="FF0000"/>
                </a:solidFill>
              </a:rPr>
              <a:t> 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6CB711-4C94-B140-83A3-EA39341C5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399552"/>
            <a:ext cx="5196223" cy="32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8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ALOGENURI ACILICI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alogenuri</a:t>
            </a:r>
            <a:r>
              <a:rPr lang="en-US" altLang="en-US" dirty="0"/>
              <a:t> </a:t>
            </a:r>
            <a:r>
              <a:rPr lang="en-US" altLang="en-US" dirty="0" err="1"/>
              <a:t>acilici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derivati</a:t>
            </a:r>
            <a:r>
              <a:rPr lang="en-US" altLang="en-US" dirty="0"/>
              <a:t> </a:t>
            </a:r>
            <a:r>
              <a:rPr lang="en-US" altLang="en-US" dirty="0" err="1"/>
              <a:t>funzionali</a:t>
            </a:r>
            <a:r>
              <a:rPr lang="en-US" altLang="en-US" dirty="0"/>
              <a:t> </a:t>
            </a:r>
            <a:r>
              <a:rPr lang="en-US" altLang="en-US" dirty="0" err="1"/>
              <a:t>degli</a:t>
            </a:r>
            <a:r>
              <a:rPr lang="en-US" altLang="en-US" dirty="0"/>
              <a:t> </a:t>
            </a:r>
            <a:r>
              <a:rPr lang="en-US" altLang="en-US" dirty="0" err="1"/>
              <a:t>acidi</a:t>
            </a:r>
            <a:r>
              <a:rPr lang="en-US" altLang="en-US" dirty="0"/>
              <a:t> </a:t>
            </a:r>
            <a:r>
              <a:rPr lang="en-US" altLang="en-US" dirty="0" err="1"/>
              <a:t>carbossilici</a:t>
            </a:r>
            <a:r>
              <a:rPr lang="en-US" altLang="en-US" dirty="0"/>
              <a:t> con un </a:t>
            </a:r>
            <a:r>
              <a:rPr lang="en-US" altLang="en-US" dirty="0" err="1"/>
              <a:t>gruppo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acilico</a:t>
            </a:r>
            <a:r>
              <a:rPr lang="en-US" altLang="en-US" dirty="0"/>
              <a:t> (C=O) legato ad un </a:t>
            </a:r>
            <a:r>
              <a:rPr lang="en-US" altLang="en-US" dirty="0" err="1"/>
              <a:t>alogeno</a:t>
            </a:r>
            <a:r>
              <a:rPr lang="en-US" altLang="en-US" dirty="0"/>
              <a:t> (-</a:t>
            </a:r>
            <a:r>
              <a:rPr lang="en-US" altLang="en-US" dirty="0">
                <a:solidFill>
                  <a:srgbClr val="FF0000"/>
                </a:solidFill>
              </a:rPr>
              <a:t>COX</a:t>
            </a:r>
            <a:r>
              <a:rPr lang="en-US" altLang="en-US" dirty="0"/>
              <a:t>).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>
                <a:solidFill>
                  <a:srgbClr val="FF0000"/>
                </a:solidFill>
              </a:rPr>
              <a:t>Struttura</a:t>
            </a:r>
            <a:r>
              <a:rPr lang="en-US" altLang="en-US" sz="2600" dirty="0">
                <a:solidFill>
                  <a:srgbClr val="FF0000"/>
                </a:solidFill>
              </a:rPr>
              <a:t> e </a:t>
            </a:r>
            <a:r>
              <a:rPr lang="en-US" altLang="en-US" sz="2600" dirty="0" err="1">
                <a:solidFill>
                  <a:srgbClr val="FF0000"/>
                </a:solidFill>
              </a:rPr>
              <a:t>Legame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3AE557-C892-664F-92D6-73DBBFC45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10" y="2603774"/>
            <a:ext cx="4695899" cy="1116000"/>
          </a:xfrm>
          <a:prstGeom prst="rect">
            <a:avLst/>
          </a:prstGeom>
        </p:spPr>
      </p:pic>
      <p:sp>
        <p:nvSpPr>
          <p:cNvPr id="12" name="Text Box 3">
            <a:extLst>
              <a:ext uri="{FF2B5EF4-FFF2-40B4-BE49-F238E27FC236}">
                <a16:creationId xmlns:a16="http://schemas.microsoft.com/office/drawing/2014/main" id="{8600BE2D-0659-8542-A9E8-ADE976883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47301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I </a:t>
            </a:r>
            <a:r>
              <a:rPr lang="en-US" altLang="en-US" dirty="0" err="1">
                <a:solidFill>
                  <a:srgbClr val="FF0000"/>
                </a:solidFill>
              </a:rPr>
              <a:t>cloruri</a:t>
            </a:r>
            <a:r>
              <a:rPr lang="en-US" altLang="en-US" dirty="0"/>
              <a:t> </a:t>
            </a:r>
            <a:r>
              <a:rPr lang="en-US" altLang="en-US" dirty="0" err="1"/>
              <a:t>acilici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più</a:t>
            </a:r>
            <a:r>
              <a:rPr lang="en-US" altLang="en-US" dirty="0"/>
              <a:t> </a:t>
            </a:r>
            <a:r>
              <a:rPr lang="en-US" altLang="en-US" dirty="0" err="1"/>
              <a:t>comuni</a:t>
            </a:r>
            <a:r>
              <a:rPr lang="en-US" altLang="en-US" dirty="0"/>
              <a:t>. 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E602CD6E-A243-254A-AA02-B8ADBDEC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8976" y="2419529"/>
            <a:ext cx="3816424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dirty="0"/>
              <a:t>Acido </a:t>
            </a:r>
            <a:r>
              <a:rPr lang="it-IT" altLang="en-US" dirty="0">
                <a:sym typeface="Wingdings" pitchFamily="2" charset="2"/>
              </a:rPr>
              <a:t> </a:t>
            </a:r>
            <a:r>
              <a:rPr lang="it-IT" altLang="en-US" i="1" dirty="0">
                <a:sym typeface="Wingdings" pitchFamily="2" charset="2"/>
              </a:rPr>
              <a:t>Alogenuro</a:t>
            </a:r>
            <a:endParaRPr lang="it-IT" altLang="en-US" i="1" dirty="0"/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dirty="0"/>
              <a:t>Si elimina il suffisso </a:t>
            </a:r>
            <a:r>
              <a:rPr lang="it-IT" altLang="en-US" i="1" dirty="0"/>
              <a:t>–</a:t>
            </a:r>
            <a:r>
              <a:rPr lang="it-IT" altLang="en-US" i="1" dirty="0" err="1"/>
              <a:t>oico</a:t>
            </a:r>
            <a:r>
              <a:rPr lang="it-IT" altLang="en-US" dirty="0"/>
              <a:t> e si aggiunge </a:t>
            </a:r>
            <a:r>
              <a:rPr lang="it-IT" altLang="en-US" i="1" dirty="0"/>
              <a:t>-</a:t>
            </a:r>
            <a:r>
              <a:rPr lang="it-IT" altLang="en-US" i="1" dirty="0" err="1"/>
              <a:t>oile</a:t>
            </a:r>
            <a:r>
              <a:rPr lang="it-IT" alt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0312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82744791-0698-F446-8677-D3B8CF4AA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76413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dirty="0"/>
              <a:t>Reattività dipende dalla </a:t>
            </a:r>
            <a:r>
              <a:rPr lang="it-IT" altLang="en-US" dirty="0">
                <a:solidFill>
                  <a:srgbClr val="FF0000"/>
                </a:solidFill>
              </a:rPr>
              <a:t>efficienza</a:t>
            </a:r>
            <a:r>
              <a:rPr lang="it-IT" altLang="en-US" dirty="0"/>
              <a:t> del gruppo uscente. 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67644" y="116632"/>
            <a:ext cx="6408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Reazioni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Caratteristiche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512" y="764704"/>
            <a:ext cx="86868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808038" indent="-350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300" dirty="0" err="1">
                <a:solidFill>
                  <a:srgbClr val="FF0000"/>
                </a:solidFill>
              </a:rPr>
              <a:t>Sostituzione</a:t>
            </a:r>
            <a:r>
              <a:rPr lang="en-US" altLang="en-US" sz="2300" dirty="0">
                <a:solidFill>
                  <a:srgbClr val="FF0000"/>
                </a:solidFill>
              </a:rPr>
              <a:t> </a:t>
            </a:r>
            <a:r>
              <a:rPr lang="en-US" altLang="en-US" sz="2300" dirty="0" err="1">
                <a:solidFill>
                  <a:srgbClr val="FF0000"/>
                </a:solidFill>
              </a:rPr>
              <a:t>Nucleofila</a:t>
            </a:r>
            <a:r>
              <a:rPr lang="en-US" altLang="en-US" sz="2300" dirty="0"/>
              <a:t> “</a:t>
            </a:r>
            <a:r>
              <a:rPr lang="en-US" altLang="en-US" sz="2300" dirty="0" err="1"/>
              <a:t>acilica</a:t>
            </a:r>
            <a:r>
              <a:rPr lang="en-US" altLang="en-US" sz="2300" dirty="0"/>
              <a:t>”: </a:t>
            </a:r>
            <a:r>
              <a:rPr lang="en-US" altLang="en-US" sz="2300" dirty="0" err="1"/>
              <a:t>il</a:t>
            </a:r>
            <a:r>
              <a:rPr lang="en-US" altLang="en-US" sz="2300" dirty="0"/>
              <a:t> </a:t>
            </a:r>
            <a:r>
              <a:rPr lang="en-US" altLang="en-US" sz="2300" dirty="0" err="1"/>
              <a:t>nucleofilo</a:t>
            </a:r>
            <a:r>
              <a:rPr lang="en-US" altLang="en-US" sz="2300" dirty="0"/>
              <a:t> legato al C=O </a:t>
            </a:r>
            <a:r>
              <a:rPr lang="en-US" altLang="en-US" sz="2300" dirty="0" err="1"/>
              <a:t>viene</a:t>
            </a:r>
            <a:r>
              <a:rPr lang="en-US" altLang="en-US" sz="2300" dirty="0"/>
              <a:t> </a:t>
            </a:r>
            <a:r>
              <a:rPr lang="en-US" altLang="en-US" sz="2300" dirty="0" err="1"/>
              <a:t>sostituito</a:t>
            </a:r>
            <a:r>
              <a:rPr lang="en-US" altLang="en-US" sz="2300" dirty="0"/>
              <a:t> da un </a:t>
            </a:r>
            <a:r>
              <a:rPr lang="en-US" altLang="en-US" sz="2300" dirty="0" err="1"/>
              <a:t>altro</a:t>
            </a:r>
            <a:r>
              <a:rPr lang="en-US" altLang="en-US" sz="2300" dirty="0"/>
              <a:t> </a:t>
            </a:r>
            <a:r>
              <a:rPr lang="en-US" altLang="en-US" sz="2300" dirty="0" err="1"/>
              <a:t>nucleofilo</a:t>
            </a:r>
            <a:r>
              <a:rPr lang="en-US" altLang="en-US" sz="2300" dirty="0"/>
              <a:t>.</a:t>
            </a:r>
            <a:endParaRPr lang="en-US" altLang="en-US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434D6F-C110-2D40-9ACC-5CA8D3444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844824"/>
            <a:ext cx="8572500" cy="1800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4EC30F-D4FF-B643-B01F-3F2963668C7B}"/>
              </a:ext>
            </a:extLst>
          </p:cNvPr>
          <p:cNvGrpSpPr/>
          <p:nvPr/>
        </p:nvGrpSpPr>
        <p:grpSpPr>
          <a:xfrm>
            <a:off x="1811520" y="4331331"/>
            <a:ext cx="5422784" cy="2208177"/>
            <a:chOff x="1811520" y="4331331"/>
            <a:chExt cx="5422784" cy="220817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4A47A26-D975-AC49-B6F8-091C59EAF9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951" b="35993"/>
            <a:stretch/>
          </p:blipFill>
          <p:spPr>
            <a:xfrm>
              <a:off x="4572000" y="4792996"/>
              <a:ext cx="2063320" cy="115212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D4261FF-67F8-434F-9C97-5FF9BD58F9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5232" r="58836" b="35346"/>
            <a:stretch/>
          </p:blipFill>
          <p:spPr>
            <a:xfrm>
              <a:off x="2508312" y="4331331"/>
              <a:ext cx="2232248" cy="1617949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4A5E5C-DCBE-F940-ABD3-8956D6A57E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979"/>
            <a:stretch/>
          </p:blipFill>
          <p:spPr>
            <a:xfrm>
              <a:off x="1811520" y="5945124"/>
              <a:ext cx="5422784" cy="5943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1080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67644" y="116632"/>
            <a:ext cx="6408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Reazioni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Caratteristiche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512" y="764704"/>
            <a:ext cx="86868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808038" indent="-350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300" dirty="0" err="1">
                <a:solidFill>
                  <a:srgbClr val="FF0000"/>
                </a:solidFill>
              </a:rPr>
              <a:t>Idrolisi</a:t>
            </a:r>
            <a:r>
              <a:rPr lang="en-US" altLang="en-US" sz="2300" dirty="0"/>
              <a:t>: </a:t>
            </a:r>
            <a:r>
              <a:rPr lang="en-US" altLang="en-US" sz="2300" dirty="0" err="1"/>
              <a:t>riconversione</a:t>
            </a:r>
            <a:r>
              <a:rPr lang="en-US" altLang="en-US" sz="2300" dirty="0"/>
              <a:t> ad </a:t>
            </a:r>
            <a:r>
              <a:rPr lang="en-US" altLang="en-US" sz="2300" dirty="0" err="1"/>
              <a:t>acido</a:t>
            </a:r>
            <a:r>
              <a:rPr lang="en-US" altLang="en-US" sz="2300" dirty="0"/>
              <a:t> </a:t>
            </a:r>
            <a:r>
              <a:rPr lang="en-US" altLang="en-US" sz="2300" dirty="0" err="1"/>
              <a:t>carbossilico</a:t>
            </a:r>
            <a:r>
              <a:rPr lang="en-US" altLang="en-US" sz="2300" dirty="0"/>
              <a:t>.</a:t>
            </a:r>
            <a:endParaRPr lang="en-US" altLang="en-US" sz="2200" dirty="0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3036C111-1779-A748-840A-268CF3D0E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556792"/>
            <a:ext cx="849694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err="1"/>
              <a:t>Esteri</a:t>
            </a:r>
            <a:r>
              <a:rPr lang="en-US" altLang="en-US" sz="2000" dirty="0"/>
              <a:t>: </a:t>
            </a:r>
            <a:r>
              <a:rPr lang="en-US" altLang="en-US" sz="2000" dirty="0" err="1"/>
              <a:t>acido</a:t>
            </a:r>
            <a:r>
              <a:rPr lang="en-US" altLang="en-US" sz="2000" dirty="0"/>
              <a:t>/base </a:t>
            </a:r>
            <a:r>
              <a:rPr lang="en-US" altLang="en-US" sz="2000" dirty="0" err="1"/>
              <a:t>catalizzata</a:t>
            </a:r>
            <a:endParaRPr lang="en-US" altLang="en-US" sz="2000" dirty="0"/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R-CO</a:t>
            </a:r>
            <a:r>
              <a:rPr lang="en-US" altLang="en-US" sz="2000" dirty="0">
                <a:solidFill>
                  <a:srgbClr val="FF0000"/>
                </a:solidFill>
              </a:rPr>
              <a:t>OR</a:t>
            </a:r>
            <a:r>
              <a:rPr lang="en-US" altLang="en-US" sz="2000" baseline="30000" dirty="0">
                <a:solidFill>
                  <a:srgbClr val="FF0000"/>
                </a:solidFill>
              </a:rPr>
              <a:t>1</a:t>
            </a:r>
            <a:r>
              <a:rPr lang="en-US" altLang="en-US" sz="2000" dirty="0"/>
              <a:t> + H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O </a:t>
            </a:r>
            <a:r>
              <a:rPr lang="en-US" altLang="en-US" sz="2000" dirty="0">
                <a:sym typeface="Wingdings" pitchFamily="2" charset="2"/>
              </a:rPr>
              <a:t> R-CO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OH</a:t>
            </a:r>
            <a:r>
              <a:rPr lang="en-US" altLang="en-US" sz="2000" dirty="0">
                <a:sym typeface="Wingdings" pitchFamily="2" charset="2"/>
              </a:rPr>
              <a:t> + 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R</a:t>
            </a:r>
            <a:r>
              <a:rPr lang="en-US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altLang="en-US" sz="2000" dirty="0">
                <a:sym typeface="Wingdings" pitchFamily="2" charset="2"/>
              </a:rPr>
              <a:t>OH + H</a:t>
            </a:r>
            <a:r>
              <a:rPr lang="en-US" altLang="en-US" sz="2000" baseline="-25000" dirty="0">
                <a:sym typeface="Wingdings" pitchFamily="2" charset="2"/>
              </a:rPr>
              <a:t>3</a:t>
            </a:r>
            <a:r>
              <a:rPr lang="en-US" altLang="en-US" sz="2000" dirty="0">
                <a:sym typeface="Wingdings" pitchFamily="2" charset="2"/>
              </a:rPr>
              <a:t>O</a:t>
            </a:r>
            <a:r>
              <a:rPr lang="en-US" altLang="en-US" sz="2000" baseline="30000" dirty="0">
                <a:sym typeface="Wingdings" pitchFamily="2" charset="2"/>
              </a:rPr>
              <a:t>+</a:t>
            </a:r>
            <a:endParaRPr lang="en-US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err="1">
                <a:sym typeface="Wingdings" pitchFamily="2" charset="2"/>
              </a:rPr>
              <a:t>Ammidi</a:t>
            </a:r>
            <a:r>
              <a:rPr lang="en-US" altLang="en-US" sz="2000" dirty="0">
                <a:sym typeface="Wingdings" pitchFamily="2" charset="2"/>
              </a:rPr>
              <a:t>: </a:t>
            </a:r>
            <a:r>
              <a:rPr lang="en-US" altLang="en-US" sz="2000" dirty="0" err="1"/>
              <a:t>acido</a:t>
            </a:r>
            <a:r>
              <a:rPr lang="en-US" altLang="en-US" sz="2000" dirty="0"/>
              <a:t>/base </a:t>
            </a:r>
            <a:r>
              <a:rPr lang="en-US" altLang="en-US" sz="2000" dirty="0" err="1"/>
              <a:t>catalizzata</a:t>
            </a:r>
            <a:r>
              <a:rPr lang="en-US" altLang="en-US" sz="2000" dirty="0"/>
              <a:t> + </a:t>
            </a:r>
            <a:r>
              <a:rPr lang="en-US" altLang="en-US" sz="2000" dirty="0" err="1"/>
              <a:t>calore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condizioni</a:t>
            </a:r>
            <a:r>
              <a:rPr lang="en-US" altLang="en-US" sz="2000" dirty="0"/>
              <a:t> &gt; </a:t>
            </a:r>
            <a:r>
              <a:rPr lang="en-US" altLang="en-US" sz="2000" dirty="0" err="1"/>
              <a:t>drastiche</a:t>
            </a:r>
            <a:r>
              <a:rPr lang="en-US" altLang="en-US" sz="2000" dirty="0"/>
              <a:t>)</a:t>
            </a:r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R-CO</a:t>
            </a:r>
            <a:r>
              <a:rPr lang="en-US" altLang="en-US" sz="2000" dirty="0">
                <a:solidFill>
                  <a:srgbClr val="FF0000"/>
                </a:solidFill>
              </a:rPr>
              <a:t>NH2</a:t>
            </a:r>
            <a:r>
              <a:rPr lang="en-US" altLang="en-US" sz="2000" dirty="0"/>
              <a:t> + H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O + </a:t>
            </a:r>
            <a:r>
              <a:rPr lang="en-US" altLang="en-US" sz="2000" dirty="0" err="1"/>
              <a:t>HCl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Wingdings" pitchFamily="2" charset="2"/>
              </a:rPr>
              <a:t> R-CO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OH</a:t>
            </a:r>
            <a:r>
              <a:rPr lang="en-US" altLang="en-US" sz="2000" dirty="0">
                <a:sym typeface="Wingdings" pitchFamily="2" charset="2"/>
              </a:rPr>
              <a:t> + NH</a:t>
            </a:r>
            <a:r>
              <a:rPr lang="en-US" altLang="en-US" sz="2000" baseline="-25000" dirty="0">
                <a:sym typeface="Wingdings" pitchFamily="2" charset="2"/>
              </a:rPr>
              <a:t>4</a:t>
            </a:r>
            <a:r>
              <a:rPr lang="en-US" altLang="en-US" sz="2000" dirty="0">
                <a:sym typeface="Wingdings" pitchFamily="2" charset="2"/>
              </a:rPr>
              <a:t>+Cl</a:t>
            </a:r>
            <a:r>
              <a:rPr lang="en-US" altLang="en-US" sz="2000" baseline="30000" dirty="0">
                <a:sym typeface="Wingdings" pitchFamily="2" charset="2"/>
              </a:rPr>
              <a:t>-</a:t>
            </a:r>
            <a:endParaRPr lang="en-US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baseline="30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err="1">
                <a:sym typeface="Wingdings" pitchFamily="2" charset="2"/>
              </a:rPr>
              <a:t>Acil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ym typeface="Wingdings" pitchFamily="2" charset="2"/>
              </a:rPr>
              <a:t>Cloruri</a:t>
            </a:r>
            <a:r>
              <a:rPr lang="en-US" altLang="en-US" sz="2000" dirty="0">
                <a:sym typeface="Wingdings" pitchFamily="2" charset="2"/>
              </a:rPr>
              <a:t>: </a:t>
            </a:r>
            <a:r>
              <a:rPr lang="en-US" altLang="en-US" sz="2000" dirty="0" err="1">
                <a:sym typeface="Wingdings" pitchFamily="2" charset="2"/>
              </a:rPr>
              <a:t>reagiscono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ym typeface="Wingdings" pitchFamily="2" charset="2"/>
              </a:rPr>
              <a:t>velocemente</a:t>
            </a:r>
            <a:r>
              <a:rPr lang="en-US" altLang="en-US" sz="2000" dirty="0">
                <a:sym typeface="Wingdings" pitchFamily="2" charset="2"/>
              </a:rPr>
              <a:t> con </a:t>
            </a:r>
            <a:r>
              <a:rPr lang="en-US" altLang="en-US" sz="2000" dirty="0" err="1">
                <a:sym typeface="Wingdings" pitchFamily="2" charset="2"/>
              </a:rPr>
              <a:t>l’acqua</a:t>
            </a:r>
            <a:r>
              <a:rPr lang="en-US" altLang="en-US" sz="2000" dirty="0">
                <a:sym typeface="Wingdings" pitchFamily="2" charset="2"/>
              </a:rPr>
              <a:t>! (∝ PM)</a:t>
            </a:r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>
                <a:sym typeface="Wingdings" pitchFamily="2" charset="2"/>
              </a:rPr>
              <a:t>R-</a:t>
            </a:r>
            <a:r>
              <a:rPr lang="en-US" altLang="en-US" sz="2000" dirty="0" err="1">
                <a:sym typeface="Wingdings" pitchFamily="2" charset="2"/>
              </a:rPr>
              <a:t>CO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sz="2000" dirty="0">
                <a:sym typeface="Wingdings" pitchFamily="2" charset="2"/>
              </a:rPr>
              <a:t>+ H2O  R-CO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OH</a:t>
            </a:r>
            <a:r>
              <a:rPr lang="en-US" altLang="en-US" sz="2000" dirty="0">
                <a:sym typeface="Wingdings" pitchFamily="2" charset="2"/>
              </a:rPr>
              <a:t> + </a:t>
            </a:r>
            <a:r>
              <a:rPr lang="en-US" altLang="en-US" sz="2000" dirty="0" err="1">
                <a:sym typeface="Wingdings" pitchFamily="2" charset="2"/>
              </a:rPr>
              <a:t>HCl</a:t>
            </a:r>
            <a:r>
              <a:rPr lang="en-US" altLang="en-US" sz="2000" dirty="0">
                <a:sym typeface="Wingdings" pitchFamily="2" charset="2"/>
              </a:rPr>
              <a:t> 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1829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03648" y="116632"/>
            <a:ext cx="6408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Reazioni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Caratteristiche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512" y="764704"/>
            <a:ext cx="86868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808038" indent="-350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300" dirty="0" err="1">
                <a:solidFill>
                  <a:srgbClr val="FF0000"/>
                </a:solidFill>
              </a:rPr>
              <a:t>Reazione</a:t>
            </a:r>
            <a:r>
              <a:rPr lang="en-US" altLang="en-US" sz="2300" dirty="0">
                <a:solidFill>
                  <a:srgbClr val="FF0000"/>
                </a:solidFill>
              </a:rPr>
              <a:t> con </a:t>
            </a:r>
            <a:r>
              <a:rPr lang="en-US" altLang="en-US" sz="2300" dirty="0" err="1">
                <a:solidFill>
                  <a:srgbClr val="FF0000"/>
                </a:solidFill>
              </a:rPr>
              <a:t>gli</a:t>
            </a:r>
            <a:r>
              <a:rPr lang="en-US" altLang="en-US" sz="2300" dirty="0">
                <a:solidFill>
                  <a:srgbClr val="FF0000"/>
                </a:solidFill>
              </a:rPr>
              <a:t> </a:t>
            </a:r>
            <a:r>
              <a:rPr lang="en-US" altLang="en-US" sz="2300" dirty="0" err="1">
                <a:solidFill>
                  <a:srgbClr val="FF0000"/>
                </a:solidFill>
              </a:rPr>
              <a:t>alcoli</a:t>
            </a:r>
            <a:r>
              <a:rPr lang="en-US" altLang="en-US" sz="2300" dirty="0"/>
              <a:t>:</a:t>
            </a:r>
            <a:endParaRPr lang="en-US" altLang="en-US" sz="2200" dirty="0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3036C111-1779-A748-840A-268CF3D0E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556792"/>
            <a:ext cx="8496944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err="1"/>
              <a:t>Esteri</a:t>
            </a:r>
            <a:r>
              <a:rPr lang="en-US" altLang="en-US" sz="2000" dirty="0"/>
              <a:t>: </a:t>
            </a:r>
            <a:r>
              <a:rPr lang="en-US" altLang="en-US" sz="2000" dirty="0" err="1"/>
              <a:t>acido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catalizzata</a:t>
            </a:r>
            <a:r>
              <a:rPr lang="en-US" altLang="en-US" sz="2000" dirty="0"/>
              <a:t> (</a:t>
            </a:r>
            <a:r>
              <a:rPr lang="en-US" altLang="en-US" sz="2000" dirty="0">
                <a:solidFill>
                  <a:srgbClr val="FF0000"/>
                </a:solidFill>
              </a:rPr>
              <a:t>TRANS-ESTERIFICAZIONE</a:t>
            </a:r>
            <a:r>
              <a:rPr lang="en-US" altLang="en-US" sz="2000" dirty="0"/>
              <a:t>)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err="1">
                <a:sym typeface="Wingdings" pitchFamily="2" charset="2"/>
              </a:rPr>
              <a:t>Ammidi</a:t>
            </a:r>
            <a:r>
              <a:rPr lang="en-US" altLang="en-US" sz="2000" dirty="0">
                <a:sym typeface="Wingdings" pitchFamily="2" charset="2"/>
              </a:rPr>
              <a:t>: &lt; </a:t>
            </a:r>
            <a:r>
              <a:rPr lang="en-US" altLang="en-US" sz="2000" dirty="0" err="1">
                <a:sym typeface="Wingdings" pitchFamily="2" charset="2"/>
              </a:rPr>
              <a:t>reattive</a:t>
            </a:r>
            <a:r>
              <a:rPr lang="en-US" altLang="en-US" sz="2000" dirty="0">
                <a:sym typeface="Wingdings" pitchFamily="2" charset="2"/>
              </a:rPr>
              <a:t> NON </a:t>
            </a:r>
            <a:r>
              <a:rPr lang="en-US" altLang="en-US" sz="2000" dirty="0" err="1">
                <a:sym typeface="Wingdings" pitchFamily="2" charset="2"/>
              </a:rPr>
              <a:t>reagiscono</a:t>
            </a:r>
            <a:r>
              <a:rPr lang="en-US" altLang="en-US" sz="2000" dirty="0">
                <a:sym typeface="Wingdings" pitchFamily="2" charset="2"/>
              </a:rPr>
              <a:t> con </a:t>
            </a:r>
            <a:r>
              <a:rPr lang="en-US" altLang="en-US" sz="2000" dirty="0" err="1">
                <a:sym typeface="Wingdings" pitchFamily="2" charset="2"/>
              </a:rPr>
              <a:t>gli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ym typeface="Wingdings" pitchFamily="2" charset="2"/>
              </a:rPr>
              <a:t>alcoli</a:t>
            </a:r>
            <a:r>
              <a:rPr lang="en-US" altLang="en-US" sz="2000" dirty="0">
                <a:sym typeface="Wingdings" pitchFamily="2" charset="2"/>
              </a:rPr>
              <a:t> 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baseline="30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err="1">
                <a:sym typeface="Wingdings" pitchFamily="2" charset="2"/>
              </a:rPr>
              <a:t>Acil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ym typeface="Wingdings" pitchFamily="2" charset="2"/>
              </a:rPr>
              <a:t>Cloruri</a:t>
            </a:r>
            <a:r>
              <a:rPr lang="en-US" altLang="en-US" sz="2000" dirty="0">
                <a:sym typeface="Wingdings" pitchFamily="2" charset="2"/>
              </a:rPr>
              <a:t>: </a:t>
            </a:r>
            <a:r>
              <a:rPr lang="en-US" altLang="en-US" sz="2000" dirty="0" err="1">
                <a:sym typeface="Wingdings" pitchFamily="2" charset="2"/>
              </a:rPr>
              <a:t>reagiscono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ym typeface="Wingdings" pitchFamily="2" charset="2"/>
              </a:rPr>
              <a:t>anche</a:t>
            </a:r>
            <a:r>
              <a:rPr lang="en-US" altLang="en-US" sz="2000" dirty="0">
                <a:sym typeface="Wingdings" pitchFamily="2" charset="2"/>
              </a:rPr>
              <a:t> senza </a:t>
            </a:r>
            <a:r>
              <a:rPr lang="en-US" altLang="en-US" sz="2000" dirty="0" err="1">
                <a:sym typeface="Wingdings" pitchFamily="2" charset="2"/>
              </a:rPr>
              <a:t>catalizzatori</a:t>
            </a:r>
            <a:endParaRPr lang="en-US" altLang="en-US" sz="2000" dirty="0">
              <a:sym typeface="Wingdings" pitchFamily="2" charset="2"/>
            </a:endParaRPr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>
                <a:sym typeface="Wingdings" pitchFamily="2" charset="2"/>
              </a:rPr>
              <a:t>R-</a:t>
            </a:r>
            <a:r>
              <a:rPr lang="en-US" altLang="en-US" sz="2000" dirty="0" err="1">
                <a:sym typeface="Wingdings" pitchFamily="2" charset="2"/>
              </a:rPr>
              <a:t>CO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sz="2000" dirty="0">
                <a:sym typeface="Wingdings" pitchFamily="2" charset="2"/>
              </a:rPr>
              <a:t>+ 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R</a:t>
            </a:r>
            <a:r>
              <a:rPr lang="en-US" altLang="en-US" sz="2000" dirty="0">
                <a:sym typeface="Wingdings" pitchFamily="2" charset="2"/>
              </a:rPr>
              <a:t>-OH  R-CO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OR</a:t>
            </a:r>
            <a:r>
              <a:rPr lang="en-US" altLang="en-US" sz="2000" dirty="0">
                <a:sym typeface="Wingdings" pitchFamily="2" charset="2"/>
              </a:rPr>
              <a:t> + </a:t>
            </a:r>
            <a:r>
              <a:rPr lang="en-US" altLang="en-US" sz="2000" dirty="0" err="1">
                <a:sym typeface="Wingdings" pitchFamily="2" charset="2"/>
              </a:rPr>
              <a:t>HCl</a:t>
            </a:r>
            <a:r>
              <a:rPr lang="en-US" altLang="en-US" sz="2000" dirty="0">
                <a:sym typeface="Wingdings" pitchFamily="2" charset="2"/>
              </a:rPr>
              <a:t> (</a:t>
            </a:r>
            <a:r>
              <a:rPr lang="en-US" altLang="en-US" sz="2000" dirty="0" err="1">
                <a:sym typeface="Wingdings" pitchFamily="2" charset="2"/>
              </a:rPr>
              <a:t>ottengo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esteri</a:t>
            </a:r>
            <a:r>
              <a:rPr lang="en-US" altLang="en-US" sz="2000" dirty="0">
                <a:sym typeface="Wingdings" pitchFamily="2" charset="2"/>
              </a:rPr>
              <a:t>)</a:t>
            </a:r>
            <a:endParaRPr lang="en-US" alt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C9C60C-1FF8-DC45-9284-F6055657C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027548"/>
            <a:ext cx="61722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48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03648" y="116632"/>
            <a:ext cx="6408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Reazioni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Caratteristiche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512" y="764704"/>
            <a:ext cx="86868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808038" indent="-350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300" dirty="0" err="1">
                <a:solidFill>
                  <a:srgbClr val="FF0000"/>
                </a:solidFill>
              </a:rPr>
              <a:t>Reazione</a:t>
            </a:r>
            <a:r>
              <a:rPr lang="en-US" altLang="en-US" sz="2300" dirty="0">
                <a:solidFill>
                  <a:srgbClr val="FF0000"/>
                </a:solidFill>
              </a:rPr>
              <a:t> con NH</a:t>
            </a:r>
            <a:r>
              <a:rPr lang="en-US" altLang="en-US" sz="2300" baseline="-25000" dirty="0">
                <a:solidFill>
                  <a:srgbClr val="FF0000"/>
                </a:solidFill>
              </a:rPr>
              <a:t>3</a:t>
            </a:r>
            <a:r>
              <a:rPr lang="en-US" altLang="en-US" sz="2300" dirty="0">
                <a:solidFill>
                  <a:srgbClr val="FF0000"/>
                </a:solidFill>
              </a:rPr>
              <a:t> o ammine</a:t>
            </a:r>
            <a:r>
              <a:rPr lang="en-US" altLang="en-US" sz="2300" dirty="0"/>
              <a:t>:</a:t>
            </a:r>
            <a:endParaRPr lang="en-US" altLang="en-US" sz="2200" dirty="0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3036C111-1779-A748-840A-268CF3D0E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556792"/>
            <a:ext cx="8784976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err="1"/>
              <a:t>Esteri</a:t>
            </a:r>
            <a:r>
              <a:rPr lang="en-US" altLang="en-US" sz="2000" dirty="0"/>
              <a:t>: </a:t>
            </a:r>
            <a:r>
              <a:rPr lang="en-US" altLang="en-US" sz="2000" dirty="0" err="1"/>
              <a:t>riscaldamento</a:t>
            </a:r>
            <a:r>
              <a:rPr lang="en-US" altLang="en-US" sz="2000" dirty="0"/>
              <a:t> + [&gt; </a:t>
            </a:r>
            <a:r>
              <a:rPr lang="en-US" altLang="en-US" sz="2000" dirty="0" err="1"/>
              <a:t>ammina</a:t>
            </a:r>
            <a:r>
              <a:rPr lang="en-US" altLang="en-US" sz="2000" dirty="0"/>
              <a:t>]</a:t>
            </a:r>
          </a:p>
          <a:p>
            <a:pPr marL="862012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sym typeface="Wingdings" pitchFamily="2" charset="2"/>
              </a:rPr>
              <a:t>R-CO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OR</a:t>
            </a:r>
            <a:r>
              <a:rPr lang="en-US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altLang="en-US" sz="2000" dirty="0">
                <a:sym typeface="Wingdings" pitchFamily="2" charset="2"/>
              </a:rPr>
              <a:t> + </a:t>
            </a:r>
            <a:r>
              <a:rPr lang="en-US" altLang="en-US" sz="2000" dirty="0" err="1">
                <a:sym typeface="Wingdings" pitchFamily="2" charset="2"/>
              </a:rPr>
              <a:t>NHR</a:t>
            </a:r>
            <a:r>
              <a:rPr lang="en-US" altLang="en-US" sz="2000" baseline="-25000" dirty="0" err="1">
                <a:sym typeface="Wingdings" pitchFamily="2" charset="2"/>
              </a:rPr>
              <a:t>x</a:t>
            </a:r>
            <a:r>
              <a:rPr lang="en-US" altLang="en-US" sz="2000" baseline="-25000" dirty="0">
                <a:sym typeface="Wingdings" pitchFamily="2" charset="2"/>
              </a:rPr>
              <a:t> </a:t>
            </a:r>
            <a:r>
              <a:rPr lang="en-US" altLang="en-US" sz="2000" dirty="0">
                <a:sym typeface="Wingdings" pitchFamily="2" charset="2"/>
              </a:rPr>
              <a:t> R-</a:t>
            </a:r>
            <a:r>
              <a:rPr lang="en-US" altLang="en-US" sz="2000" dirty="0" err="1">
                <a:sym typeface="Wingdings" pitchFamily="2" charset="2"/>
              </a:rPr>
              <a:t>CO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NR</a:t>
            </a:r>
            <a:r>
              <a:rPr lang="en-US" altLang="en-US" sz="2000" baseline="-25000" dirty="0" err="1">
                <a:solidFill>
                  <a:srgbClr val="FF0000"/>
                </a:solidFill>
                <a:sym typeface="Wingdings" pitchFamily="2" charset="2"/>
              </a:rPr>
              <a:t>x</a:t>
            </a:r>
            <a:r>
              <a:rPr lang="en-US" altLang="en-US" sz="2000" dirty="0">
                <a:sym typeface="Wingdings" pitchFamily="2" charset="2"/>
              </a:rPr>
              <a:t> + R</a:t>
            </a:r>
            <a:r>
              <a:rPr lang="en-US" altLang="en-US" sz="2000" baseline="30000" dirty="0">
                <a:sym typeface="Wingdings" pitchFamily="2" charset="2"/>
              </a:rPr>
              <a:t>1</a:t>
            </a:r>
            <a:r>
              <a:rPr lang="en-US" altLang="en-US" sz="2000" dirty="0">
                <a:sym typeface="Wingdings" pitchFamily="2" charset="2"/>
              </a:rPr>
              <a:t>-OH (</a:t>
            </a:r>
            <a:r>
              <a:rPr lang="en-US" altLang="en-US" sz="2000" dirty="0" err="1">
                <a:sym typeface="Wingdings" pitchFamily="2" charset="2"/>
              </a:rPr>
              <a:t>ottengo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ammidi</a:t>
            </a:r>
            <a:r>
              <a:rPr lang="en-US" altLang="en-US" sz="2000" dirty="0">
                <a:sym typeface="Wingdings" pitchFamily="2" charset="2"/>
              </a:rPr>
              <a:t>)</a:t>
            </a:r>
            <a:endParaRPr lang="en-US" altLang="en-US" sz="2000" baseline="-25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err="1">
                <a:sym typeface="Wingdings" pitchFamily="2" charset="2"/>
              </a:rPr>
              <a:t>Ammidi</a:t>
            </a:r>
            <a:r>
              <a:rPr lang="en-US" altLang="en-US" sz="2000" dirty="0">
                <a:sym typeface="Wingdings" pitchFamily="2" charset="2"/>
              </a:rPr>
              <a:t>: &lt; </a:t>
            </a:r>
            <a:r>
              <a:rPr lang="en-US" altLang="en-US" sz="2000" dirty="0" err="1">
                <a:sym typeface="Wingdings" pitchFamily="2" charset="2"/>
              </a:rPr>
              <a:t>reattive</a:t>
            </a:r>
            <a:r>
              <a:rPr lang="en-US" altLang="en-US" sz="2000" dirty="0">
                <a:sym typeface="Wingdings" pitchFamily="2" charset="2"/>
              </a:rPr>
              <a:t> NON </a:t>
            </a:r>
            <a:r>
              <a:rPr lang="en-US" altLang="en-US" sz="2000" dirty="0" err="1">
                <a:sym typeface="Wingdings" pitchFamily="2" charset="2"/>
              </a:rPr>
              <a:t>reagiscono</a:t>
            </a:r>
            <a:r>
              <a:rPr lang="en-US" altLang="en-US" sz="2000" dirty="0">
                <a:sym typeface="Wingdings" pitchFamily="2" charset="2"/>
              </a:rPr>
              <a:t> con NH</a:t>
            </a:r>
            <a:r>
              <a:rPr lang="en-US" altLang="en-US" sz="2000" baseline="-25000" dirty="0">
                <a:sym typeface="Wingdings" pitchFamily="2" charset="2"/>
              </a:rPr>
              <a:t>3</a:t>
            </a:r>
            <a:r>
              <a:rPr lang="en-US" altLang="en-US" sz="2000" dirty="0">
                <a:sym typeface="Wingdings" pitchFamily="2" charset="2"/>
              </a:rPr>
              <a:t> o ammine.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altLang="en-US" sz="2000" baseline="30000" dirty="0">
              <a:sym typeface="Wingdings" pitchFamily="2" charset="2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err="1">
                <a:sym typeface="Wingdings" pitchFamily="2" charset="2"/>
              </a:rPr>
              <a:t>Acil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ym typeface="Wingdings" pitchFamily="2" charset="2"/>
              </a:rPr>
              <a:t>Cloruri</a:t>
            </a:r>
            <a:r>
              <a:rPr lang="en-US" altLang="en-US" sz="2000" dirty="0">
                <a:sym typeface="Wingdings" pitchFamily="2" charset="2"/>
              </a:rPr>
              <a:t>: </a:t>
            </a:r>
            <a:r>
              <a:rPr lang="en-US" altLang="en-US" sz="2000" dirty="0" err="1">
                <a:sym typeface="Wingdings" pitchFamily="2" charset="2"/>
              </a:rPr>
              <a:t>reagiscono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ym typeface="Wingdings" pitchFamily="2" charset="2"/>
              </a:rPr>
              <a:t>rapidamente</a:t>
            </a:r>
            <a:r>
              <a:rPr lang="en-US" altLang="en-US" sz="2000" dirty="0">
                <a:sym typeface="Wingdings" pitchFamily="2" charset="2"/>
              </a:rPr>
              <a:t> </a:t>
            </a:r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>
                <a:sym typeface="Wingdings" pitchFamily="2" charset="2"/>
              </a:rPr>
              <a:t>R-</a:t>
            </a:r>
            <a:r>
              <a:rPr lang="en-US" altLang="en-US" sz="2000" dirty="0" err="1">
                <a:sym typeface="Wingdings" pitchFamily="2" charset="2"/>
              </a:rPr>
              <a:t>CO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sz="2000" dirty="0">
                <a:sym typeface="Wingdings" pitchFamily="2" charset="2"/>
              </a:rPr>
              <a:t>+ 2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NH</a:t>
            </a:r>
            <a:r>
              <a:rPr lang="en-US" altLang="en-US" sz="2000" baseline="-25000" dirty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altLang="en-US" sz="2000" dirty="0">
                <a:sym typeface="Wingdings" pitchFamily="2" charset="2"/>
              </a:rPr>
              <a:t>  R-CO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NH</a:t>
            </a:r>
            <a:r>
              <a:rPr lang="en-US" altLang="en-US" sz="20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en-US" sz="2000" dirty="0">
                <a:sym typeface="Wingdings" pitchFamily="2" charset="2"/>
              </a:rPr>
              <a:t> + NH</a:t>
            </a:r>
            <a:r>
              <a:rPr lang="en-US" altLang="en-US" sz="2000" baseline="-25000" dirty="0">
                <a:sym typeface="Wingdings" pitchFamily="2" charset="2"/>
              </a:rPr>
              <a:t>4</a:t>
            </a:r>
            <a:r>
              <a:rPr lang="en-US" altLang="en-US" sz="2000" baseline="30000" dirty="0">
                <a:sym typeface="Wingdings" pitchFamily="2" charset="2"/>
              </a:rPr>
              <a:t>+</a:t>
            </a:r>
            <a:r>
              <a:rPr lang="en-US" altLang="en-US" sz="2000" dirty="0">
                <a:sym typeface="Wingdings" pitchFamily="2" charset="2"/>
              </a:rPr>
              <a:t>Cl</a:t>
            </a:r>
            <a:r>
              <a:rPr lang="en-US" altLang="en-US" sz="2000" baseline="30000" dirty="0">
                <a:sym typeface="Wingdings" pitchFamily="2" charset="2"/>
              </a:rPr>
              <a:t>-</a:t>
            </a:r>
            <a:r>
              <a:rPr lang="en-US" altLang="en-US" sz="2000" dirty="0">
                <a:sym typeface="Wingdings" pitchFamily="2" charset="2"/>
              </a:rPr>
              <a:t> (</a:t>
            </a:r>
            <a:r>
              <a:rPr lang="en-US" altLang="en-US" sz="2000" dirty="0" err="1">
                <a:sym typeface="Wingdings" pitchFamily="2" charset="2"/>
              </a:rPr>
              <a:t>ottengo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ammidi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en-US" altLang="en-US" sz="2000" baseline="30000" dirty="0" err="1">
                <a:solidFill>
                  <a:srgbClr val="FF0000"/>
                </a:solidFill>
                <a:sym typeface="Wingdings" pitchFamily="2" charset="2"/>
              </a:rPr>
              <a:t>arie</a:t>
            </a:r>
            <a:r>
              <a:rPr lang="en-US" altLang="en-US" sz="2000" dirty="0">
                <a:sym typeface="Wingdings" pitchFamily="2" charset="2"/>
              </a:rPr>
              <a:t>)</a:t>
            </a:r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>
                <a:sym typeface="Wingdings" pitchFamily="2" charset="2"/>
              </a:rPr>
              <a:t>R-</a:t>
            </a:r>
            <a:r>
              <a:rPr lang="en-US" altLang="en-US" sz="2000" dirty="0" err="1">
                <a:sym typeface="Wingdings" pitchFamily="2" charset="2"/>
              </a:rPr>
              <a:t>CO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US" altLang="en-US" sz="2000" dirty="0">
                <a:sym typeface="Wingdings" pitchFamily="2" charset="2"/>
              </a:rPr>
              <a:t> + 2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NHR</a:t>
            </a:r>
            <a:r>
              <a:rPr lang="en-US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altLang="en-US" sz="2000" dirty="0">
                <a:sym typeface="Wingdings" pitchFamily="2" charset="2"/>
              </a:rPr>
              <a:t>  R-CO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NHR</a:t>
            </a:r>
            <a:r>
              <a:rPr lang="en-US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altLang="en-US" sz="2000" dirty="0">
                <a:sym typeface="Wingdings" pitchFamily="2" charset="2"/>
              </a:rPr>
              <a:t> + NH</a:t>
            </a:r>
            <a:r>
              <a:rPr lang="en-US" altLang="en-US" sz="2000" baseline="-25000" dirty="0">
                <a:sym typeface="Wingdings" pitchFamily="2" charset="2"/>
              </a:rPr>
              <a:t>4</a:t>
            </a:r>
            <a:r>
              <a:rPr lang="en-US" altLang="en-US" sz="2000" baseline="30000" dirty="0">
                <a:sym typeface="Wingdings" pitchFamily="2" charset="2"/>
              </a:rPr>
              <a:t>+</a:t>
            </a:r>
            <a:r>
              <a:rPr lang="en-US" altLang="en-US" sz="2000" dirty="0">
                <a:sym typeface="Wingdings" pitchFamily="2" charset="2"/>
              </a:rPr>
              <a:t>Cl</a:t>
            </a:r>
            <a:r>
              <a:rPr lang="en-US" altLang="en-US" sz="2000" baseline="30000" dirty="0">
                <a:sym typeface="Wingdings" pitchFamily="2" charset="2"/>
              </a:rPr>
              <a:t>-</a:t>
            </a:r>
            <a:r>
              <a:rPr lang="en-US" altLang="en-US" sz="2000" dirty="0">
                <a:sym typeface="Wingdings" pitchFamily="2" charset="2"/>
              </a:rPr>
              <a:t> (</a:t>
            </a:r>
            <a:r>
              <a:rPr lang="en-US" altLang="en-US" sz="2000" dirty="0" err="1">
                <a:sym typeface="Wingdings" pitchFamily="2" charset="2"/>
              </a:rPr>
              <a:t>ottengo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ammidi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II</a:t>
            </a:r>
            <a:r>
              <a:rPr lang="en-US" altLang="en-US" sz="2000" baseline="30000" dirty="0" err="1">
                <a:solidFill>
                  <a:srgbClr val="FF0000"/>
                </a:solidFill>
                <a:sym typeface="Wingdings" pitchFamily="2" charset="2"/>
              </a:rPr>
              <a:t>arie</a:t>
            </a:r>
            <a:r>
              <a:rPr lang="en-US" altLang="en-US" sz="2000" dirty="0">
                <a:sym typeface="Wingdings" pitchFamily="2" charset="2"/>
              </a:rPr>
              <a:t>)</a:t>
            </a:r>
          </a:p>
          <a:p>
            <a:pPr lvl="1"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>
                <a:sym typeface="Wingdings" pitchFamily="2" charset="2"/>
              </a:rPr>
              <a:t>R-</a:t>
            </a:r>
            <a:r>
              <a:rPr lang="en-US" altLang="en-US" sz="2000" dirty="0" err="1">
                <a:sym typeface="Wingdings" pitchFamily="2" charset="2"/>
              </a:rPr>
              <a:t>CO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US" altLang="en-US" sz="2000" dirty="0">
                <a:sym typeface="Wingdings" pitchFamily="2" charset="2"/>
              </a:rPr>
              <a:t> + 2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NR</a:t>
            </a:r>
            <a:r>
              <a:rPr lang="en-US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R</a:t>
            </a:r>
            <a:r>
              <a:rPr lang="en-US" altLang="en-US" sz="2000" baseline="30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en-US" sz="2000" dirty="0">
                <a:sym typeface="Wingdings" pitchFamily="2" charset="2"/>
              </a:rPr>
              <a:t>  R-CO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NR</a:t>
            </a:r>
            <a:r>
              <a:rPr lang="en-US" altLang="en-US" sz="2000" baseline="30000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R</a:t>
            </a:r>
            <a:r>
              <a:rPr lang="en-US" altLang="en-US" sz="2000" baseline="30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en-US" sz="2000" dirty="0">
                <a:sym typeface="Wingdings" pitchFamily="2" charset="2"/>
              </a:rPr>
              <a:t> + NH</a:t>
            </a:r>
            <a:r>
              <a:rPr lang="en-US" altLang="en-US" sz="2000" baseline="-25000" dirty="0">
                <a:sym typeface="Wingdings" pitchFamily="2" charset="2"/>
              </a:rPr>
              <a:t>4</a:t>
            </a:r>
            <a:r>
              <a:rPr lang="en-US" altLang="en-US" sz="2000" baseline="30000" dirty="0">
                <a:sym typeface="Wingdings" pitchFamily="2" charset="2"/>
              </a:rPr>
              <a:t>+</a:t>
            </a:r>
            <a:r>
              <a:rPr lang="en-US" altLang="en-US" sz="2000" dirty="0">
                <a:sym typeface="Wingdings" pitchFamily="2" charset="2"/>
              </a:rPr>
              <a:t>Cl</a:t>
            </a:r>
            <a:r>
              <a:rPr lang="en-US" altLang="en-US" sz="2000" baseline="30000" dirty="0">
                <a:sym typeface="Wingdings" pitchFamily="2" charset="2"/>
              </a:rPr>
              <a:t>-</a:t>
            </a:r>
            <a:r>
              <a:rPr lang="en-US" altLang="en-US" sz="2000" dirty="0">
                <a:sym typeface="Wingdings" pitchFamily="2" charset="2"/>
              </a:rPr>
              <a:t> (</a:t>
            </a:r>
            <a:r>
              <a:rPr lang="en-US" altLang="en-US" sz="2000" dirty="0" err="1">
                <a:sym typeface="Wingdings" pitchFamily="2" charset="2"/>
              </a:rPr>
              <a:t>ottengo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ammidi</a:t>
            </a: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sym typeface="Wingdings" pitchFamily="2" charset="2"/>
              </a:rPr>
              <a:t>III</a:t>
            </a:r>
            <a:r>
              <a:rPr lang="en-US" altLang="en-US" sz="2000" baseline="30000" dirty="0" err="1">
                <a:solidFill>
                  <a:srgbClr val="FF0000"/>
                </a:solidFill>
                <a:sym typeface="Wingdings" pitchFamily="2" charset="2"/>
              </a:rPr>
              <a:t>arie</a:t>
            </a:r>
            <a:r>
              <a:rPr lang="en-US" altLang="en-US" sz="2000" dirty="0">
                <a:sym typeface="Wingdings" pitchFamily="2" charset="2"/>
              </a:rPr>
              <a:t>)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15775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538</Words>
  <Application>Microsoft Macintosh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Laurini Erik</dc:creator>
  <cp:lastModifiedBy>Microsoft Office User</cp:lastModifiedBy>
  <cp:revision>85</cp:revision>
  <dcterms:created xsi:type="dcterms:W3CDTF">2016-10-29T10:32:52Z</dcterms:created>
  <dcterms:modified xsi:type="dcterms:W3CDTF">2019-10-15T19:41:46Z</dcterms:modified>
</cp:coreProperties>
</file>