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4"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3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7D7BB67-C84F-48E7-9939-D781EC982E41}" type="datetimeFigureOut">
              <a:rPr lang="it-IT" smtClean="0"/>
              <a:t>06/02/2020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80710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7D7BB67-C84F-48E7-9939-D781EC982E41}" type="datetimeFigureOut">
              <a:rPr lang="it-IT" smtClean="0"/>
              <a:t>06/02/2020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202595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7D7BB67-C84F-48E7-9939-D781EC982E41}" type="datetimeFigureOut">
              <a:rPr lang="it-IT" smtClean="0"/>
              <a:t>06/02/2020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730675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7D7BB67-C84F-48E7-9939-D781EC982E41}" type="datetimeFigureOut">
              <a:rPr lang="it-IT" smtClean="0"/>
              <a:t>06/02/2020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02CDE9-9E6E-476B-B405-815447FD280B}" type="slidenum">
              <a:rPr lang="it-IT" smtClean="0"/>
              <a:t>‹N›</a:t>
            </a:fld>
            <a:endParaRPr lang="it-IT"/>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2859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7D7BB67-C84F-48E7-9939-D781EC982E41}" type="datetimeFigureOut">
              <a:rPr lang="it-IT" smtClean="0"/>
              <a:t>06/02/2020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3574357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7D7BB67-C84F-48E7-9939-D781EC982E41}" type="datetimeFigureOut">
              <a:rPr lang="it-IT" smtClean="0"/>
              <a:t>06/02/2020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1977021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7D7BB67-C84F-48E7-9939-D781EC982E41}" type="datetimeFigureOut">
              <a:rPr lang="it-IT" smtClean="0"/>
              <a:t>06/02/2020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1006943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D7BB67-C84F-48E7-9939-D781EC982E41}" type="datetimeFigureOut">
              <a:rPr lang="it-IT" smtClean="0"/>
              <a:t>06/02/2020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3883865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D7BB67-C84F-48E7-9939-D781EC982E41}" type="datetimeFigureOut">
              <a:rPr lang="it-IT" smtClean="0"/>
              <a:t>06/02/2020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2996862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D7BB67-C84F-48E7-9939-D781EC982E41}" type="datetimeFigureOut">
              <a:rPr lang="it-IT" smtClean="0"/>
              <a:t>06/02/2020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133823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7D7BB67-C84F-48E7-9939-D781EC982E41}" type="datetimeFigureOut">
              <a:rPr lang="it-IT" smtClean="0"/>
              <a:t>06/02/2020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360759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7D7BB67-C84F-48E7-9939-D781EC982E41}" type="datetimeFigureOut">
              <a:rPr lang="it-IT" smtClean="0"/>
              <a:t>06/02/2020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304539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7D7BB67-C84F-48E7-9939-D781EC982E41}" type="datetimeFigureOut">
              <a:rPr lang="it-IT" smtClean="0"/>
              <a:t>06/02/2020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99146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D7BB67-C84F-48E7-9939-D781EC982E41}" type="datetimeFigureOut">
              <a:rPr lang="it-IT" smtClean="0"/>
              <a:t>06/02/2020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95494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7BB67-C84F-48E7-9939-D781EC982E41}" type="datetimeFigureOut">
              <a:rPr lang="it-IT" smtClean="0"/>
              <a:t>06/02/2020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139520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7D7BB67-C84F-48E7-9939-D781EC982E41}" type="datetimeFigureOut">
              <a:rPr lang="it-IT" smtClean="0"/>
              <a:t>06/02/2020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280234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7D7BB67-C84F-48E7-9939-D781EC982E41}" type="datetimeFigureOut">
              <a:rPr lang="it-IT" smtClean="0"/>
              <a:t>06/02/2020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02CDE9-9E6E-476B-B405-815447FD280B}" type="slidenum">
              <a:rPr lang="it-IT" smtClean="0"/>
              <a:t>‹N›</a:t>
            </a:fld>
            <a:endParaRPr lang="it-IT"/>
          </a:p>
        </p:txBody>
      </p:sp>
    </p:spTree>
    <p:extLst>
      <p:ext uri="{BB962C8B-B14F-4D97-AF65-F5344CB8AC3E}">
        <p14:creationId xmlns:p14="http://schemas.microsoft.com/office/powerpoint/2010/main" val="345630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7D7BB67-C84F-48E7-9939-D781EC982E41}" type="datetimeFigureOut">
              <a:rPr lang="it-IT" smtClean="0"/>
              <a:t>06/02/2020</a:t>
            </a:fld>
            <a:endParaRPr lang="it-IT"/>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it-IT"/>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802CDE9-9E6E-476B-B405-815447FD280B}" type="slidenum">
              <a:rPr lang="it-IT" smtClean="0"/>
              <a:t>‹N›</a:t>
            </a:fld>
            <a:endParaRPr lang="it-IT"/>
          </a:p>
        </p:txBody>
      </p:sp>
    </p:spTree>
    <p:extLst>
      <p:ext uri="{BB962C8B-B14F-4D97-AF65-F5344CB8AC3E}">
        <p14:creationId xmlns:p14="http://schemas.microsoft.com/office/powerpoint/2010/main" val="4190031960"/>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rimary-sources.eui.eu/website/internet-culturale" TargetMode="External"/><Relationship Id="rId2" Type="http://schemas.openxmlformats.org/officeDocument/2006/relationships/hyperlink" Target="https://scholar.google.com/" TargetMode="External"/><Relationship Id="rId1" Type="http://schemas.openxmlformats.org/officeDocument/2006/relationships/slideLayout" Target="../slideLayouts/slideLayout2.xml"/><Relationship Id="rId4" Type="http://schemas.openxmlformats.org/officeDocument/2006/relationships/hyperlink" Target="https://opac.vatlib.it/"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leenspruit.com/pdf/29.%20bruno.eretico.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cpps.brepolis.net/bis/search.cf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jstor.org/stable/43050178" TargetMode="External"/><Relationship Id="rId2" Type="http://schemas.openxmlformats.org/officeDocument/2006/relationships/hyperlink" Target="http://www.jstor.org/stable/26210342"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opac.vatlib.it/" TargetMode="External"/><Relationship Id="rId2" Type="http://schemas.openxmlformats.org/officeDocument/2006/relationships/hyperlink" Target="https://www.bncf.firenze.sbn.it/" TargetMode="External"/><Relationship Id="rId1" Type="http://schemas.openxmlformats.org/officeDocument/2006/relationships/slideLayout" Target="../slideLayouts/slideLayout2.xml"/><Relationship Id="rId4" Type="http://schemas.openxmlformats.org/officeDocument/2006/relationships/hyperlink" Target="https://teca.bncf.firenze.sbn.it/ImageViewer/servlet/ImageViewer?idr=BNCF000195399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igi.vatlib.it/view/Inc.IV.804"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portalegalileo.museogalileo.it/igjr.asp?c=36224" TargetMode="External"/><Relationship Id="rId2" Type="http://schemas.openxmlformats.org/officeDocument/2006/relationships/hyperlink" Target="http://primary-sources.eui.eu/"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ibdig.museogalileo.it/Teca/Viewer?an=361420"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hyperlink" Target="https://opac.museogalileo.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ibdig.museogalileo.it/Teca/Viewer?an=000000917448"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teca.bncf.firenze.sbn.it/ImageViewer/servlet/ImageViewer?idr=BNCF0000851001" TargetMode="External"/><Relationship Id="rId2" Type="http://schemas.openxmlformats.org/officeDocument/2006/relationships/hyperlink" Target="https://www.bncf.firenze.sbn.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rchivioapostolicovaticano.va/content/aav/it/ricerca.html?q=Galileo+Galilei+process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jstor.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jstor.org/stable/24331826" TargetMode="External"/><Relationship Id="rId2" Type="http://schemas.openxmlformats.org/officeDocument/2006/relationships/hyperlink" Target="http://www.jstor.org/stable/48503749" TargetMode="External"/><Relationship Id="rId1" Type="http://schemas.openxmlformats.org/officeDocument/2006/relationships/slideLayout" Target="../slideLayouts/slideLayout4.xml"/><Relationship Id="rId4" Type="http://schemas.openxmlformats.org/officeDocument/2006/relationships/hyperlink" Target="http://www.jstor.org/stable/4402588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1117EF-2F68-4D91-92D4-7FEDFD0C4CD3}"/>
              </a:ext>
            </a:extLst>
          </p:cNvPr>
          <p:cNvSpPr>
            <a:spLocks noGrp="1"/>
          </p:cNvSpPr>
          <p:nvPr>
            <p:ph type="ctrTitle"/>
          </p:nvPr>
        </p:nvSpPr>
        <p:spPr/>
        <p:txBody>
          <a:bodyPr>
            <a:normAutofit/>
          </a:bodyPr>
          <a:lstStyle/>
          <a:p>
            <a:pPr algn="just"/>
            <a:r>
              <a:rPr lang="it-IT" sz="5400" dirty="0">
                <a:latin typeface="Times New Roman" panose="02020603050405020304" pitchFamily="18" charset="0"/>
                <a:cs typeface="Times New Roman" panose="02020603050405020304" pitchFamily="18" charset="0"/>
              </a:rPr>
              <a:t>SCIENZA E FEDE: GALILEI, BRUNO E SAVONAROLA</a:t>
            </a:r>
          </a:p>
        </p:txBody>
      </p:sp>
      <p:sp>
        <p:nvSpPr>
          <p:cNvPr id="3" name="Sottotitolo 2">
            <a:extLst>
              <a:ext uri="{FF2B5EF4-FFF2-40B4-BE49-F238E27FC236}">
                <a16:creationId xmlns:a16="http://schemas.microsoft.com/office/drawing/2014/main" id="{FF187370-39F5-4044-ABC8-7E4ACBFD7C7F}"/>
              </a:ext>
            </a:extLst>
          </p:cNvPr>
          <p:cNvSpPr>
            <a:spLocks noGrp="1"/>
          </p:cNvSpPr>
          <p:nvPr>
            <p:ph type="subTitle" idx="1"/>
          </p:nvPr>
        </p:nvSpPr>
        <p:spPr/>
        <p:txBody>
          <a:bodyPr/>
          <a:lstStyle/>
          <a:p>
            <a:pPr algn="just"/>
            <a:r>
              <a:rPr lang="it-IT" dirty="0">
                <a:latin typeface="Times New Roman" panose="02020603050405020304" pitchFamily="18" charset="0"/>
                <a:cs typeface="Times New Roman" panose="02020603050405020304" pitchFamily="18" charset="0"/>
              </a:rPr>
              <a:t>I TRE PIU’ IMPORTANTI E CONTROVERSI PROCESSI ATTUATI DALL’INQUISIZIONE ITALIANA</a:t>
            </a:r>
          </a:p>
        </p:txBody>
      </p:sp>
    </p:spTree>
    <p:extLst>
      <p:ext uri="{BB962C8B-B14F-4D97-AF65-F5344CB8AC3E}">
        <p14:creationId xmlns:p14="http://schemas.microsoft.com/office/powerpoint/2010/main" val="2573796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E48EEE10-80C0-407E-B0ED-9D2BB3DD135F}"/>
              </a:ext>
            </a:extLst>
          </p:cNvPr>
          <p:cNvSpPr>
            <a:spLocks noGrp="1"/>
          </p:cNvSpPr>
          <p:nvPr>
            <p:ph type="title"/>
          </p:nvPr>
        </p:nvSpPr>
        <p:spPr/>
        <p:txBody>
          <a:bodyPr/>
          <a:lstStyle/>
          <a:p>
            <a:endParaRPr lang="it-IT"/>
          </a:p>
        </p:txBody>
      </p:sp>
      <p:sp>
        <p:nvSpPr>
          <p:cNvPr id="8" name="Segnaposto contenuto 7">
            <a:extLst>
              <a:ext uri="{FF2B5EF4-FFF2-40B4-BE49-F238E27FC236}">
                <a16:creationId xmlns:a16="http://schemas.microsoft.com/office/drawing/2014/main" id="{7D4F03E1-5AE9-4236-AEFF-F98126502C89}"/>
              </a:ext>
            </a:extLst>
          </p:cNvPr>
          <p:cNvSpPr>
            <a:spLocks noGrp="1"/>
          </p:cNvSpPr>
          <p:nvPr>
            <p:ph idx="1"/>
          </p:nvPr>
        </p:nvSpPr>
        <p:spPr/>
        <p:txBody>
          <a:bodyPr>
            <a:normAutofit/>
          </a:bodyPr>
          <a:lstStyle/>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Dato che, come anticipato in precedenza, i portali online contenenti testi riguardanti il tema di questa ricerca, ho visitato siti nei quali ci fosse più possibilità di trovare documenti o qualche fonti. Per cui mi sono concentrato su portali come </a:t>
            </a:r>
            <a:r>
              <a:rPr lang="it-IT" sz="1800" i="1" dirty="0">
                <a:latin typeface="Times New Roman" panose="02020603050405020304" pitchFamily="18" charset="0"/>
                <a:cs typeface="Times New Roman" panose="02020603050405020304" pitchFamily="18" charset="0"/>
              </a:rPr>
              <a:t>Google </a:t>
            </a:r>
            <a:r>
              <a:rPr lang="it-IT" sz="1800" i="1" dirty="0" err="1">
                <a:latin typeface="Times New Roman" panose="02020603050405020304" pitchFamily="18" charset="0"/>
                <a:cs typeface="Times New Roman" panose="02020603050405020304" pitchFamily="18" charset="0"/>
              </a:rPr>
              <a:t>Scholar</a:t>
            </a:r>
            <a:r>
              <a:rPr lang="it-IT" sz="1800" i="1"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a:t>
            </a:r>
            <a:r>
              <a:rPr lang="it-IT" sz="1800" u="sng" dirty="0">
                <a:latin typeface="Times New Roman" panose="02020603050405020304" pitchFamily="18" charset="0"/>
                <a:cs typeface="Times New Roman" panose="02020603050405020304" pitchFamily="18" charset="0"/>
                <a:hlinkClick r:id="rId2"/>
              </a:rPr>
              <a:t>https://scholar.google.com</a:t>
            </a:r>
            <a:r>
              <a:rPr lang="it-IT" sz="1800" u="sng"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 ovvero uno strumento di ricerca bibliografica che permette di recuperare sia citazioni bibliografiche che testi completi, </a:t>
            </a:r>
            <a:r>
              <a:rPr lang="it-IT" sz="1800" i="1" dirty="0">
                <a:latin typeface="Times New Roman" panose="02020603050405020304" pitchFamily="18" charset="0"/>
                <a:cs typeface="Times New Roman" panose="02020603050405020304" pitchFamily="18" charset="0"/>
              </a:rPr>
              <a:t>History </a:t>
            </a:r>
            <a:r>
              <a:rPr lang="it-IT" sz="1800" i="1" dirty="0" err="1">
                <a:latin typeface="Times New Roman" panose="02020603050405020304" pitchFamily="18" charset="0"/>
                <a:cs typeface="Times New Roman" panose="02020603050405020304" pitchFamily="18" charset="0"/>
              </a:rPr>
              <a:t>Primary</a:t>
            </a:r>
            <a:r>
              <a:rPr lang="it-IT" sz="1800" i="1" dirty="0">
                <a:latin typeface="Times New Roman" panose="02020603050405020304" pitchFamily="18" charset="0"/>
                <a:cs typeface="Times New Roman" panose="02020603050405020304" pitchFamily="18" charset="0"/>
              </a:rPr>
              <a:t> Sources </a:t>
            </a:r>
            <a:r>
              <a:rPr lang="it-IT" sz="1800" dirty="0">
                <a:latin typeface="Times New Roman" panose="02020603050405020304" pitchFamily="18" charset="0"/>
                <a:cs typeface="Times New Roman" panose="02020603050405020304" pitchFamily="18" charset="0"/>
              </a:rPr>
              <a:t>(</a:t>
            </a:r>
            <a:r>
              <a:rPr lang="it-IT" sz="1800" u="sng" dirty="0">
                <a:latin typeface="Times New Roman" panose="02020603050405020304" pitchFamily="18" charset="0"/>
                <a:cs typeface="Times New Roman" panose="02020603050405020304" pitchFamily="18" charset="0"/>
                <a:hlinkClick r:id="rId3"/>
              </a:rPr>
              <a:t>http://primary-sources.eui.eu/website/internet-culturale</a:t>
            </a:r>
            <a:r>
              <a:rPr lang="it-IT" sz="1800" dirty="0">
                <a:latin typeface="Times New Roman" panose="02020603050405020304" pitchFamily="18" charset="0"/>
                <a:cs typeface="Times New Roman" panose="02020603050405020304" pitchFamily="18" charset="0"/>
              </a:rPr>
              <a:t>) e il portale OPAC della Biblioteca Apostolica Vaticana (</a:t>
            </a:r>
            <a:r>
              <a:rPr lang="it-IT" sz="1800" u="sng" dirty="0">
                <a:latin typeface="Times New Roman" panose="02020603050405020304" pitchFamily="18" charset="0"/>
                <a:cs typeface="Times New Roman" panose="02020603050405020304" pitchFamily="18" charset="0"/>
                <a:hlinkClick r:id="rId4"/>
              </a:rPr>
              <a:t>https://opac.vatlib.it/</a:t>
            </a:r>
            <a:r>
              <a:rPr lang="it-IT" sz="1800" dirty="0">
                <a:latin typeface="Times New Roman" panose="02020603050405020304" pitchFamily="18" charset="0"/>
                <a:cs typeface="Times New Roman" panose="02020603050405020304" pitchFamily="18" charset="0"/>
              </a:rPr>
              <a:t>). In realtà nemmeno questa ricerca ha dato i frutti sperati, in quanto solo su </a:t>
            </a:r>
            <a:r>
              <a:rPr lang="it-IT" sz="1800" i="1" dirty="0">
                <a:latin typeface="Times New Roman" panose="02020603050405020304" pitchFamily="18" charset="0"/>
                <a:cs typeface="Times New Roman" panose="02020603050405020304" pitchFamily="18" charset="0"/>
              </a:rPr>
              <a:t>Google </a:t>
            </a:r>
            <a:r>
              <a:rPr lang="it-IT" sz="1800" i="1" dirty="0" err="1">
                <a:latin typeface="Times New Roman" panose="02020603050405020304" pitchFamily="18" charset="0"/>
                <a:cs typeface="Times New Roman" panose="02020603050405020304" pitchFamily="18" charset="0"/>
              </a:rPr>
              <a:t>Scholar</a:t>
            </a:r>
            <a:r>
              <a:rPr lang="it-IT" sz="1800" dirty="0">
                <a:latin typeface="Times New Roman" panose="02020603050405020304" pitchFamily="18" charset="0"/>
                <a:cs typeface="Times New Roman" panose="02020603050405020304" pitchFamily="18" charset="0"/>
              </a:rPr>
              <a:t> è stato possibile trovare un saggio, scaricabile in formato PDF, scritto dal Prof. </a:t>
            </a:r>
            <a:r>
              <a:rPr lang="it-IT" sz="1800" dirty="0" err="1">
                <a:latin typeface="Times New Roman" panose="02020603050405020304" pitchFamily="18" charset="0"/>
                <a:cs typeface="Times New Roman" panose="02020603050405020304" pitchFamily="18" charset="0"/>
              </a:rPr>
              <a:t>Leen</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Spruit</a:t>
            </a:r>
            <a:r>
              <a:rPr lang="it-IT" sz="1800" dirty="0">
                <a:latin typeface="Times New Roman" panose="02020603050405020304" pitchFamily="18" charset="0"/>
                <a:cs typeface="Times New Roman" panose="02020603050405020304" pitchFamily="18" charset="0"/>
              </a:rPr>
              <a:t>. Sugli altri due portali, invece, è stato possibile solamente trovare un accenno storiografico alla condanna e alla morte del filosofo nolano e/o una serie di titoli di, si presume, testi o saggi non consultabili online a causa della mancata digitalizzazione da parte della Biblioteca Apostolica Vaticana. Detto questo, di seguito accenno brevemente all’unico documento digitale trovato in questa poco fruttuosa ricerca.</a:t>
            </a:r>
          </a:p>
          <a:p>
            <a:pPr marL="0" indent="0">
              <a:buNone/>
            </a:pPr>
            <a:endParaRPr lang="it-IT" sz="1800" dirty="0">
              <a:latin typeface="Times New Roman" panose="02020603050405020304" pitchFamily="18" charset="0"/>
              <a:cs typeface="Times New Roman" panose="02020603050405020304" pitchFamily="18" charset="0"/>
            </a:endParaRPr>
          </a:p>
        </p:txBody>
      </p:sp>
      <p:sp>
        <p:nvSpPr>
          <p:cNvPr id="9" name="Rettangolo 8">
            <a:extLst>
              <a:ext uri="{FF2B5EF4-FFF2-40B4-BE49-F238E27FC236}">
                <a16:creationId xmlns:a16="http://schemas.microsoft.com/office/drawing/2014/main" id="{2B5E29EF-F290-4221-A947-7847AC4F7491}"/>
              </a:ext>
            </a:extLst>
          </p:cNvPr>
          <p:cNvSpPr/>
          <p:nvPr/>
        </p:nvSpPr>
        <p:spPr>
          <a:xfrm>
            <a:off x="3048000" y="3041747"/>
            <a:ext cx="6096000" cy="375552"/>
          </a:xfrm>
          <a:prstGeom prst="rect">
            <a:avLst/>
          </a:prstGeom>
        </p:spPr>
        <p:txBody>
          <a:bodyPr>
            <a:spAutoFit/>
          </a:bodyPr>
          <a:lstStyle/>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972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511B93-7A5D-44F3-9A6A-8C8B6AA9D62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EA2B8DC-96E4-4239-BF0F-EC8E660682DD}"/>
              </a:ext>
            </a:extLst>
          </p:cNvPr>
          <p:cNvSpPr>
            <a:spLocks noGrp="1"/>
          </p:cNvSpPr>
          <p:nvPr>
            <p:ph sz="half" idx="1"/>
          </p:nvPr>
        </p:nvSpPr>
        <p:spPr/>
        <p:txBody>
          <a:bodyPr>
            <a:normAutofit/>
          </a:bodyPr>
          <a:lstStyle/>
          <a:p>
            <a:pPr marL="0" indent="0">
              <a:buNone/>
            </a:pPr>
            <a:endParaRPr lang="it-IT" sz="1800" u="sng" dirty="0">
              <a:latin typeface="Times New Roman" panose="02020603050405020304" pitchFamily="18" charset="0"/>
              <a:cs typeface="Times New Roman" panose="02020603050405020304" pitchFamily="18" charset="0"/>
              <a:hlinkClick r:id="rId2"/>
            </a:endParaRPr>
          </a:p>
          <a:p>
            <a:pPr marL="0" indent="0">
              <a:buNone/>
            </a:pPr>
            <a:endParaRPr lang="it-IT" sz="1800" u="sng" dirty="0">
              <a:latin typeface="Times New Roman" panose="02020603050405020304" pitchFamily="18" charset="0"/>
              <a:cs typeface="Times New Roman" panose="02020603050405020304" pitchFamily="18" charset="0"/>
              <a:hlinkClick r:id="rId2"/>
            </a:endParaRPr>
          </a:p>
          <a:p>
            <a:pPr marL="0" indent="0">
              <a:buNone/>
            </a:pPr>
            <a:endParaRPr lang="it-IT" sz="1800" u="sng" dirty="0">
              <a:latin typeface="Times New Roman" panose="02020603050405020304" pitchFamily="18" charset="0"/>
              <a:cs typeface="Times New Roman" panose="02020603050405020304" pitchFamily="18" charset="0"/>
              <a:hlinkClick r:id="rId2"/>
            </a:endParaRPr>
          </a:p>
          <a:p>
            <a:pPr marL="0" indent="0">
              <a:buNone/>
            </a:pPr>
            <a:endParaRPr lang="it-IT" sz="1800" u="sng" dirty="0">
              <a:latin typeface="Times New Roman" panose="02020603050405020304" pitchFamily="18" charset="0"/>
              <a:cs typeface="Times New Roman" panose="02020603050405020304" pitchFamily="18" charset="0"/>
              <a:hlinkClick r:id="rId2"/>
            </a:endParaRPr>
          </a:p>
          <a:p>
            <a:pPr marL="0" indent="0">
              <a:buNone/>
            </a:pPr>
            <a:endParaRPr lang="it-IT" sz="1800" u="sng" dirty="0">
              <a:latin typeface="Times New Roman" panose="02020603050405020304" pitchFamily="18" charset="0"/>
              <a:cs typeface="Times New Roman" panose="02020603050405020304" pitchFamily="18" charset="0"/>
              <a:hlinkClick r:id="rId2"/>
            </a:endParaRPr>
          </a:p>
          <a:p>
            <a:pPr marL="0" indent="0">
              <a:buNone/>
            </a:pPr>
            <a:r>
              <a:rPr lang="it-IT" sz="1800" u="sng" dirty="0">
                <a:latin typeface="Times New Roman" panose="02020603050405020304" pitchFamily="18" charset="0"/>
                <a:cs typeface="Times New Roman" panose="02020603050405020304" pitchFamily="18" charset="0"/>
                <a:hlinkClick r:id="rId2"/>
              </a:rPr>
              <a:t>http://leenspruit.com/pdf/29.%20bruno.eretico.pdf</a:t>
            </a:r>
            <a:endParaRPr lang="it-IT" sz="1800" dirty="0">
              <a:latin typeface="Times New Roman" panose="02020603050405020304" pitchFamily="18" charset="0"/>
              <a:cs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A937452D-C066-4139-B7E2-5E375C87B645}"/>
              </a:ext>
            </a:extLst>
          </p:cNvPr>
          <p:cNvSpPr>
            <a:spLocks noGrp="1"/>
          </p:cNvSpPr>
          <p:nvPr>
            <p:ph sz="half" idx="2"/>
          </p:nvPr>
        </p:nvSpPr>
        <p:spPr/>
        <p:txBody>
          <a:bodyPr>
            <a:normAutofit/>
          </a:bodyPr>
          <a:lstStyle/>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Come già accennato, cliccando su questo link è possibile raggiungere il testo, in formato PDF, di un saggio redatto dal Prof. </a:t>
            </a:r>
            <a:r>
              <a:rPr lang="it-IT" sz="1800" dirty="0" err="1">
                <a:latin typeface="Times New Roman" panose="02020603050405020304" pitchFamily="18" charset="0"/>
                <a:cs typeface="Times New Roman" panose="02020603050405020304" pitchFamily="18" charset="0"/>
              </a:rPr>
              <a:t>Leen</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Spruit</a:t>
            </a:r>
            <a:r>
              <a:rPr lang="it-IT" sz="1800" dirty="0">
                <a:latin typeface="Times New Roman" panose="02020603050405020304" pitchFamily="18" charset="0"/>
                <a:cs typeface="Times New Roman" panose="02020603050405020304" pitchFamily="18" charset="0"/>
              </a:rPr>
              <a:t>, il quale propone un’analisi dal punto di vista istituzionale e giuridico del ruolo dell’Inquisizione in quanto tribunale. In particolar modo si concentra su uno dei processi rimasti in ombra sotto questo punto di vista, ovvero il processo a Giordano Bruno, confrontandolo con altri casi di censura (solo censura e non condanna) attuati nei confronti di filosofi contemporanei del Bruno.</a:t>
            </a:r>
          </a:p>
        </p:txBody>
      </p:sp>
    </p:spTree>
    <p:extLst>
      <p:ext uri="{BB962C8B-B14F-4D97-AF65-F5344CB8AC3E}">
        <p14:creationId xmlns:p14="http://schemas.microsoft.com/office/powerpoint/2010/main" val="238001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5947AC20-4C8A-45D1-A530-45740D67FF2D}"/>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PROCESSO A SAVONAROLA</a:t>
            </a:r>
          </a:p>
        </p:txBody>
      </p:sp>
      <p:sp>
        <p:nvSpPr>
          <p:cNvPr id="9" name="Segnaposto contenuto 8">
            <a:extLst>
              <a:ext uri="{FF2B5EF4-FFF2-40B4-BE49-F238E27FC236}">
                <a16:creationId xmlns:a16="http://schemas.microsoft.com/office/drawing/2014/main" id="{E6B7E2D2-5811-4EB6-98DB-5FA6A5A59707}"/>
              </a:ext>
            </a:extLst>
          </p:cNvPr>
          <p:cNvSpPr>
            <a:spLocks noGrp="1"/>
          </p:cNvSpPr>
          <p:nvPr>
            <p:ph idx="1"/>
          </p:nvPr>
        </p:nvSpPr>
        <p:spPr/>
        <p:txBody>
          <a:bodyPr>
            <a:normAutofit/>
          </a:bodyPr>
          <a:lstStyle/>
          <a:p>
            <a:pPr marL="0" indent="0" algn="just">
              <a:buNone/>
            </a:pPr>
            <a:endParaRPr lang="it-IT" sz="2400" dirty="0">
              <a:latin typeface="Times New Roman" panose="02020603050405020304" pitchFamily="18" charset="0"/>
              <a:cs typeface="Times New Roman" panose="02020603050405020304" pitchFamily="18" charset="0"/>
            </a:endParaRPr>
          </a:p>
          <a:p>
            <a:pPr marL="0" indent="0" algn="just">
              <a:buNone/>
            </a:pPr>
            <a:endParaRPr lang="it-IT" sz="2400" dirty="0">
              <a:latin typeface="Times New Roman" panose="02020603050405020304" pitchFamily="18" charset="0"/>
              <a:cs typeface="Times New Roman" panose="02020603050405020304" pitchFamily="18" charset="0"/>
            </a:endParaRPr>
          </a:p>
          <a:p>
            <a:pPr marL="0" indent="0" algn="just">
              <a:buNone/>
            </a:pPr>
            <a:endParaRPr lang="it-IT" sz="2400" dirty="0">
              <a:latin typeface="Times New Roman" panose="02020603050405020304" pitchFamily="18" charset="0"/>
              <a:cs typeface="Times New Roman" panose="02020603050405020304" pitchFamily="18" charset="0"/>
            </a:endParaRPr>
          </a:p>
          <a:p>
            <a:pPr marL="0" indent="0" algn="just">
              <a:buNone/>
            </a:pPr>
            <a:r>
              <a:rPr lang="it-IT" sz="2400" dirty="0">
                <a:latin typeface="Times New Roman" panose="02020603050405020304" pitchFamily="18" charset="0"/>
                <a:cs typeface="Times New Roman" panose="02020603050405020304" pitchFamily="18" charset="0"/>
              </a:rPr>
              <a:t>Per quanto riguarda Savonarola la ricerca di fonti e documenti digitali ha da subito rivelato le sue difficoltà. Il processo che porta alla condanna di Savonarola, infatti, collocandosi a fine ‘400 va ad inserirsi in un periodo a cavallo tra due epoche, a cavallo tra Medioevo ed Età Moderna. Dunque il volume delle fonti da analizzare e il campo di ricerca aumentano a dismisura.</a:t>
            </a:r>
          </a:p>
        </p:txBody>
      </p:sp>
    </p:spTree>
    <p:extLst>
      <p:ext uri="{BB962C8B-B14F-4D97-AF65-F5344CB8AC3E}">
        <p14:creationId xmlns:p14="http://schemas.microsoft.com/office/powerpoint/2010/main" val="44170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D65A601B-3163-4A40-B32C-333D2D93C48D}"/>
              </a:ext>
            </a:extLst>
          </p:cNvPr>
          <p:cNvSpPr>
            <a:spLocks noGrp="1"/>
          </p:cNvSpPr>
          <p:nvPr>
            <p:ph type="title"/>
          </p:nvPr>
        </p:nvSpPr>
        <p:spPr/>
        <p:txBody>
          <a:bodyPr/>
          <a:lstStyle/>
          <a:p>
            <a:endParaRPr lang="it-IT">
              <a:latin typeface="Times New Roman" panose="02020603050405020304" pitchFamily="18" charset="0"/>
              <a:cs typeface="Times New Roman" panose="02020603050405020304" pitchFamily="18" charset="0"/>
            </a:endParaRPr>
          </a:p>
        </p:txBody>
      </p:sp>
      <p:sp>
        <p:nvSpPr>
          <p:cNvPr id="6" name="Segnaposto contenuto 5">
            <a:extLst>
              <a:ext uri="{FF2B5EF4-FFF2-40B4-BE49-F238E27FC236}">
                <a16:creationId xmlns:a16="http://schemas.microsoft.com/office/drawing/2014/main" id="{D8A511F5-40EC-42F6-BD73-9503DB26BC6B}"/>
              </a:ext>
            </a:extLst>
          </p:cNvPr>
          <p:cNvSpPr>
            <a:spLocks noGrp="1"/>
          </p:cNvSpPr>
          <p:nvPr>
            <p:ph idx="1"/>
          </p:nvPr>
        </p:nvSpPr>
        <p:spPr/>
        <p:txBody>
          <a:bodyPr>
            <a:normAutofit/>
          </a:bodyPr>
          <a:lstStyle/>
          <a:p>
            <a:pPr marL="0" indent="0" algn="just">
              <a:buNone/>
            </a:pPr>
            <a:endParaRPr lang="it-IT" sz="2400" dirty="0">
              <a:latin typeface="Times New Roman" panose="02020603050405020304" pitchFamily="18" charset="0"/>
              <a:cs typeface="Times New Roman" panose="02020603050405020304" pitchFamily="18" charset="0"/>
            </a:endParaRPr>
          </a:p>
          <a:p>
            <a:pPr marL="0" indent="0" algn="just">
              <a:buNone/>
            </a:pPr>
            <a:endParaRPr lang="it-IT" sz="2400" dirty="0">
              <a:latin typeface="Times New Roman" panose="02020603050405020304" pitchFamily="18" charset="0"/>
              <a:cs typeface="Times New Roman" panose="02020603050405020304" pitchFamily="18" charset="0"/>
            </a:endParaRPr>
          </a:p>
          <a:p>
            <a:pPr marL="0" indent="0" algn="just">
              <a:buNone/>
            </a:pPr>
            <a:endParaRPr lang="it-IT" sz="2400" dirty="0">
              <a:latin typeface="Times New Roman" panose="02020603050405020304" pitchFamily="18" charset="0"/>
              <a:cs typeface="Times New Roman" panose="02020603050405020304" pitchFamily="18" charset="0"/>
            </a:endParaRPr>
          </a:p>
          <a:p>
            <a:pPr marL="0" indent="0" algn="just">
              <a:buNone/>
            </a:pPr>
            <a:r>
              <a:rPr lang="it-IT" sz="2400" dirty="0">
                <a:latin typeface="Times New Roman" panose="02020603050405020304" pitchFamily="18" charset="0"/>
                <a:cs typeface="Times New Roman" panose="02020603050405020304" pitchFamily="18" charset="0"/>
              </a:rPr>
              <a:t>Grande quantità di siti e portali che però viene controbilanciata dalla poca quantità di effettivi documenti riguardanti il processo al Savonarola. A questo punto non resta che procedere con la visione e l’analisi dei portali e dei documenti trovati.</a:t>
            </a:r>
          </a:p>
        </p:txBody>
      </p:sp>
    </p:spTree>
    <p:extLst>
      <p:ext uri="{BB962C8B-B14F-4D97-AF65-F5344CB8AC3E}">
        <p14:creationId xmlns:p14="http://schemas.microsoft.com/office/powerpoint/2010/main" val="2564387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49557AD-52F0-40BB-A58F-33F6DABFE920}"/>
              </a:ext>
            </a:extLst>
          </p:cNvPr>
          <p:cNvSpPr>
            <a:spLocks noGrp="1"/>
          </p:cNvSpPr>
          <p:nvPr>
            <p:ph type="title"/>
          </p:nvPr>
        </p:nvSpPr>
        <p:spPr/>
        <p:txBody>
          <a:bodyPr/>
          <a:lstStyle/>
          <a:p>
            <a:endParaRPr lang="it-IT"/>
          </a:p>
        </p:txBody>
      </p:sp>
      <p:sp>
        <p:nvSpPr>
          <p:cNvPr id="6" name="Segnaposto contenuto 5">
            <a:extLst>
              <a:ext uri="{FF2B5EF4-FFF2-40B4-BE49-F238E27FC236}">
                <a16:creationId xmlns:a16="http://schemas.microsoft.com/office/drawing/2014/main" id="{2C2EA9B3-CFF0-45C3-A799-EF2643D2FBEE}"/>
              </a:ext>
            </a:extLst>
          </p:cNvPr>
          <p:cNvSpPr>
            <a:spLocks noGrp="1"/>
          </p:cNvSpPr>
          <p:nvPr>
            <p:ph idx="1"/>
          </p:nvPr>
        </p:nvSpPr>
        <p:spPr/>
        <p:txBody>
          <a:bodyPr>
            <a:normAutofit/>
          </a:bodyPr>
          <a:lstStyle/>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Primo portale in cui è possibile trovare qualcosa è il portale online della casa editrice </a:t>
            </a:r>
            <a:r>
              <a:rPr lang="it-IT" sz="1800" i="1" dirty="0" err="1">
                <a:latin typeface="Times New Roman" panose="02020603050405020304" pitchFamily="18" charset="0"/>
                <a:cs typeface="Times New Roman" panose="02020603050405020304" pitchFamily="18" charset="0"/>
              </a:rPr>
              <a:t>Brepols</a:t>
            </a:r>
            <a:r>
              <a:rPr lang="it-IT" sz="1800" dirty="0">
                <a:latin typeface="Times New Roman" panose="02020603050405020304" pitchFamily="18" charset="0"/>
                <a:cs typeface="Times New Roman" panose="02020603050405020304" pitchFamily="18" charset="0"/>
              </a:rPr>
              <a:t>. Tale risorsa online, il cui link è </a:t>
            </a:r>
            <a:r>
              <a:rPr lang="it-IT" sz="1800" u="sng" dirty="0">
                <a:latin typeface="Times New Roman" panose="02020603050405020304" pitchFamily="18" charset="0"/>
                <a:cs typeface="Times New Roman" panose="02020603050405020304" pitchFamily="18" charset="0"/>
                <a:hlinkClick r:id="rId2"/>
              </a:rPr>
              <a:t>http://cpps.brepolis.net</a:t>
            </a:r>
            <a:r>
              <a:rPr lang="it-IT" sz="1800" dirty="0">
                <a:latin typeface="Times New Roman" panose="02020603050405020304" pitchFamily="18" charset="0"/>
                <a:cs typeface="Times New Roman" panose="02020603050405020304" pitchFamily="18" charset="0"/>
              </a:rPr>
              <a:t>, permette l’accesso a vari database, come ad esempio </a:t>
            </a:r>
            <a:r>
              <a:rPr lang="it-IT" sz="1800" i="1" dirty="0" err="1">
                <a:latin typeface="Times New Roman" panose="02020603050405020304" pitchFamily="18" charset="0"/>
                <a:cs typeface="Times New Roman" panose="02020603050405020304" pitchFamily="18" charset="0"/>
              </a:rPr>
              <a:t>Clavis</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Clavium</a:t>
            </a:r>
            <a:r>
              <a:rPr lang="it-IT" sz="1800" dirty="0">
                <a:latin typeface="Times New Roman" panose="02020603050405020304" pitchFamily="18" charset="0"/>
                <a:cs typeface="Times New Roman" panose="02020603050405020304" pitchFamily="18" charset="0"/>
              </a:rPr>
              <a:t>, dove è possibile effettuare la ricerca, anche avanzata, dei documenti e delle risorse utili per ogni tipo di ricerca. Tra le banche dati digitali proposte dal portale, solo in una di queste è possibile trovare documentazione relativa al processo nei confronti di Savonarola: si tratta di una banca dati </a:t>
            </a:r>
            <a:r>
              <a:rPr lang="it-IT" sz="1800" i="1" dirty="0">
                <a:latin typeface="Times New Roman" panose="02020603050405020304" pitchFamily="18" charset="0"/>
                <a:cs typeface="Times New Roman" panose="02020603050405020304" pitchFamily="18" charset="0"/>
              </a:rPr>
              <a:t>open access</a:t>
            </a:r>
            <a:r>
              <a:rPr lang="it-IT" sz="1800" dirty="0">
                <a:latin typeface="Times New Roman" panose="02020603050405020304" pitchFamily="18" charset="0"/>
                <a:cs typeface="Times New Roman" panose="02020603050405020304" pitchFamily="18" charset="0"/>
              </a:rPr>
              <a:t> ed è relativa al sito </a:t>
            </a:r>
            <a:r>
              <a:rPr lang="it-IT" sz="1800" i="1" dirty="0" err="1">
                <a:latin typeface="Times New Roman" panose="02020603050405020304" pitchFamily="18" charset="0"/>
                <a:cs typeface="Times New Roman" panose="02020603050405020304" pitchFamily="18" charset="0"/>
              </a:rPr>
              <a:t>Bibliographia</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Internationalis</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Spiritualitatis</a:t>
            </a:r>
            <a:r>
              <a:rPr lang="it-IT" sz="1800" i="1"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(link </a:t>
            </a:r>
            <a:r>
              <a:rPr lang="it-IT" sz="1800" u="sng" dirty="0">
                <a:latin typeface="Times New Roman" panose="02020603050405020304" pitchFamily="18" charset="0"/>
                <a:cs typeface="Times New Roman" panose="02020603050405020304" pitchFamily="18" charset="0"/>
                <a:hlinkClick r:id="rId2"/>
              </a:rPr>
              <a:t>http://cpps.brepolis.net/bis/</a:t>
            </a:r>
            <a:r>
              <a:rPr lang="it-IT" sz="1800" u="sng" dirty="0" err="1">
                <a:latin typeface="Times New Roman" panose="02020603050405020304" pitchFamily="18" charset="0"/>
                <a:cs typeface="Times New Roman" panose="02020603050405020304" pitchFamily="18" charset="0"/>
                <a:hlinkClick r:id="rId2"/>
              </a:rPr>
              <a:t>search.cfm</a:t>
            </a:r>
            <a:r>
              <a:rPr lang="it-IT" sz="1800" dirty="0">
                <a:latin typeface="Times New Roman" panose="02020603050405020304" pitchFamily="18" charset="0"/>
                <a:cs typeface="Times New Roman" panose="02020603050405020304" pitchFamily="18" charset="0"/>
              </a:rPr>
              <a:t>). Qui, tramite ricerca delle parole chiave, è stato possibile trovare un’unica risorsa, nemmeno digitalizzata, dal cui titolo sembra proprio contenere alcune informazioni utili per la ricerca. </a:t>
            </a:r>
          </a:p>
          <a:p>
            <a:pPr marL="0" indent="0">
              <a:buNone/>
            </a:pPr>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254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431968-9372-4260-8B04-151B14CDBB8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1C784A8-7CC1-410A-B10B-7453395B0F99}"/>
              </a:ext>
            </a:extLst>
          </p:cNvPr>
          <p:cNvSpPr>
            <a:spLocks noGrp="1"/>
          </p:cNvSpPr>
          <p:nvPr>
            <p:ph sz="half" idx="1"/>
          </p:nvPr>
        </p:nvSpPr>
        <p:spPr/>
        <p:txBody>
          <a:bodyPr>
            <a:normAutofit/>
          </a:bodyPr>
          <a:lstStyle/>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Si tratta di un articolo scritto per la </a:t>
            </a:r>
            <a:r>
              <a:rPr lang="it-IT" sz="2000" i="1" dirty="0">
                <a:latin typeface="Times New Roman" panose="02020603050405020304" pitchFamily="18" charset="0"/>
                <a:cs typeface="Times New Roman" panose="02020603050405020304" pitchFamily="18" charset="0"/>
              </a:rPr>
              <a:t>Rivista di ascetica e mistica</a:t>
            </a:r>
            <a:r>
              <a:rPr lang="it-IT" sz="2000" dirty="0">
                <a:latin typeface="Times New Roman" panose="02020603050405020304" pitchFamily="18" charset="0"/>
                <a:cs typeface="Times New Roman" panose="02020603050405020304" pitchFamily="18" charset="0"/>
              </a:rPr>
              <a:t> da Carlo Nardi. L’articolo, come detto, non è stato digitalizzato ma dal titolo può essere presunto che possa esserci al suo interno del materiale consono e utile per la ricerca</a:t>
            </a:r>
            <a:r>
              <a:rPr lang="it-IT" sz="2000" dirty="0"/>
              <a:t>.</a:t>
            </a:r>
          </a:p>
        </p:txBody>
      </p:sp>
      <p:sp>
        <p:nvSpPr>
          <p:cNvPr id="4" name="Segnaposto contenuto 3">
            <a:extLst>
              <a:ext uri="{FF2B5EF4-FFF2-40B4-BE49-F238E27FC236}">
                <a16:creationId xmlns:a16="http://schemas.microsoft.com/office/drawing/2014/main" id="{3ABBF3A5-287B-41EC-BBE1-D540E89D0612}"/>
              </a:ext>
            </a:extLst>
          </p:cNvPr>
          <p:cNvSpPr>
            <a:spLocks noGrp="1"/>
          </p:cNvSpPr>
          <p:nvPr>
            <p:ph sz="half" idx="2"/>
          </p:nvPr>
        </p:nvSpPr>
        <p:spPr/>
        <p:txBody>
          <a:bodyPr>
            <a:normAutofit/>
          </a:bodyPr>
          <a:lstStyle/>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Carlo Nardi, ‘Testimoni della Chiesa Fiorentina dal Rinascimento all'età moderna (secoli XV-XVII)’, </a:t>
            </a:r>
            <a:r>
              <a:rPr lang="it-IT" sz="2000" i="1" dirty="0">
                <a:latin typeface="Times New Roman" panose="02020603050405020304" pitchFamily="18" charset="0"/>
                <a:cs typeface="Times New Roman" panose="02020603050405020304" pitchFamily="18" charset="0"/>
              </a:rPr>
              <a:t>Rivista di Ascetica e Mistica</a:t>
            </a:r>
            <a:r>
              <a:rPr lang="it-IT" sz="2000" dirty="0">
                <a:latin typeface="Times New Roman" panose="02020603050405020304" pitchFamily="18" charset="0"/>
                <a:cs typeface="Times New Roman" panose="02020603050405020304" pitchFamily="18" charset="0"/>
              </a:rPr>
              <a:t>, 42, 1 (2017) 5-25.</a:t>
            </a:r>
          </a:p>
        </p:txBody>
      </p:sp>
    </p:spTree>
    <p:extLst>
      <p:ext uri="{BB962C8B-B14F-4D97-AF65-F5344CB8AC3E}">
        <p14:creationId xmlns:p14="http://schemas.microsoft.com/office/powerpoint/2010/main" val="3303690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ED8BAF4-E0A7-4C08-B433-C9CFB6168067}"/>
              </a:ext>
            </a:extLst>
          </p:cNvPr>
          <p:cNvSpPr>
            <a:spLocks noGrp="1"/>
          </p:cNvSpPr>
          <p:nvPr>
            <p:ph type="title"/>
          </p:nvPr>
        </p:nvSpPr>
        <p:spPr/>
        <p:txBody>
          <a:bodyPr/>
          <a:lstStyle/>
          <a:p>
            <a:endParaRPr lang="it-IT"/>
          </a:p>
        </p:txBody>
      </p:sp>
      <p:sp>
        <p:nvSpPr>
          <p:cNvPr id="6" name="Segnaposto contenuto 5">
            <a:extLst>
              <a:ext uri="{FF2B5EF4-FFF2-40B4-BE49-F238E27FC236}">
                <a16:creationId xmlns:a16="http://schemas.microsoft.com/office/drawing/2014/main" id="{68EBD979-DE79-4B17-9128-A91607230B54}"/>
              </a:ext>
            </a:extLst>
          </p:cNvPr>
          <p:cNvSpPr>
            <a:spLocks noGrp="1"/>
          </p:cNvSpPr>
          <p:nvPr>
            <p:ph idx="1"/>
          </p:nvPr>
        </p:nvSpPr>
        <p:spPr/>
        <p:txBody>
          <a:bodyPr>
            <a:normAutofit/>
          </a:bodyPr>
          <a:lstStyle/>
          <a:p>
            <a:pPr marL="0" indent="0" algn="just">
              <a:buNone/>
            </a:pPr>
            <a:endParaRPr lang="it-IT" sz="2400" dirty="0">
              <a:latin typeface="Times New Roman" panose="02020603050405020304" pitchFamily="18" charset="0"/>
              <a:cs typeface="Times New Roman" panose="02020603050405020304" pitchFamily="18" charset="0"/>
            </a:endParaRPr>
          </a:p>
          <a:p>
            <a:pPr marL="0" indent="0" algn="just">
              <a:buNone/>
            </a:pPr>
            <a:endParaRPr lang="it-IT" sz="2400" dirty="0">
              <a:latin typeface="Times New Roman" panose="02020603050405020304" pitchFamily="18" charset="0"/>
              <a:cs typeface="Times New Roman" panose="02020603050405020304" pitchFamily="18" charset="0"/>
            </a:endParaRPr>
          </a:p>
          <a:p>
            <a:pPr marL="0" indent="0" algn="just">
              <a:buNone/>
            </a:pPr>
            <a:endParaRPr lang="it-IT" sz="2400" dirty="0">
              <a:latin typeface="Times New Roman" panose="02020603050405020304" pitchFamily="18" charset="0"/>
              <a:cs typeface="Times New Roman" panose="02020603050405020304" pitchFamily="18" charset="0"/>
            </a:endParaRPr>
          </a:p>
          <a:p>
            <a:pPr marL="0" indent="0" algn="just">
              <a:buNone/>
            </a:pPr>
            <a:r>
              <a:rPr lang="it-IT" sz="2400" dirty="0">
                <a:latin typeface="Times New Roman" panose="02020603050405020304" pitchFamily="18" charset="0"/>
                <a:cs typeface="Times New Roman" panose="02020603050405020304" pitchFamily="18" charset="0"/>
              </a:rPr>
              <a:t>Il secondo portale utilizzando è JSTOR, il quale è stato ampiamente descritto nella parte relativa a Giordano Bruno. Le risorse più interessanti trovate su questo portale sono due articoli dove vengono messi in evidenza le varie fasi dei processi che portano alla condanna a morte di Savonarola. Di seguito la descrizione.</a:t>
            </a:r>
          </a:p>
        </p:txBody>
      </p:sp>
    </p:spTree>
    <p:extLst>
      <p:ext uri="{BB962C8B-B14F-4D97-AF65-F5344CB8AC3E}">
        <p14:creationId xmlns:p14="http://schemas.microsoft.com/office/powerpoint/2010/main" val="143424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7638FD-76B0-4806-8D66-FD88CE91B73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1FDED0A-57F7-4315-B721-F2049737678F}"/>
              </a:ext>
            </a:extLst>
          </p:cNvPr>
          <p:cNvSpPr>
            <a:spLocks noGrp="1"/>
          </p:cNvSpPr>
          <p:nvPr>
            <p:ph sz="half" idx="1"/>
          </p:nvPr>
        </p:nvSpPr>
        <p:spPr/>
        <p:txBody>
          <a:bodyPr>
            <a:normAutofit lnSpcReduction="10000"/>
          </a:bodyPr>
          <a:lstStyle/>
          <a:p>
            <a:pPr algn="just"/>
            <a:r>
              <a:rPr lang="it-IT" sz="1600" dirty="0">
                <a:latin typeface="Times New Roman" panose="02020603050405020304" pitchFamily="18" charset="0"/>
                <a:cs typeface="Times New Roman" panose="02020603050405020304" pitchFamily="18" charset="0"/>
              </a:rPr>
              <a:t>Ridolfi, Roberto. “I Processi Del Savonarola.” </a:t>
            </a:r>
            <a:r>
              <a:rPr lang="it-IT" sz="1600" i="1" dirty="0">
                <a:latin typeface="Times New Roman" panose="02020603050405020304" pitchFamily="18" charset="0"/>
                <a:cs typeface="Times New Roman" panose="02020603050405020304" pitchFamily="18" charset="0"/>
              </a:rPr>
              <a:t>La </a:t>
            </a:r>
            <a:r>
              <a:rPr lang="it-IT" sz="1600" i="1" dirty="0" err="1">
                <a:latin typeface="Times New Roman" panose="02020603050405020304" pitchFamily="18" charset="0"/>
                <a:cs typeface="Times New Roman" panose="02020603050405020304" pitchFamily="18" charset="0"/>
              </a:rPr>
              <a:t>Bibliofilía</a:t>
            </a:r>
            <a:r>
              <a:rPr lang="it-IT" sz="1600" dirty="0">
                <a:latin typeface="Times New Roman" panose="02020603050405020304" pitchFamily="18" charset="0"/>
                <a:cs typeface="Times New Roman" panose="02020603050405020304" pitchFamily="18" charset="0"/>
              </a:rPr>
              <a:t>, vol. 46, 1944, pp. 3–41. </a:t>
            </a:r>
            <a:r>
              <a:rPr lang="it-IT" sz="1600" i="1" dirty="0">
                <a:latin typeface="Times New Roman" panose="02020603050405020304" pitchFamily="18" charset="0"/>
                <a:cs typeface="Times New Roman" panose="02020603050405020304" pitchFamily="18" charset="0"/>
              </a:rPr>
              <a:t>JSTOR</a:t>
            </a:r>
            <a:r>
              <a:rPr lang="it-IT" sz="1600" dirty="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hlinkClick r:id="rId2"/>
              </a:rPr>
              <a:t>www.jstor.org/</a:t>
            </a:r>
            <a:r>
              <a:rPr lang="it-IT" sz="1600" dirty="0" err="1">
                <a:latin typeface="Times New Roman" panose="02020603050405020304" pitchFamily="18" charset="0"/>
                <a:cs typeface="Times New Roman" panose="02020603050405020304" pitchFamily="18" charset="0"/>
                <a:hlinkClick r:id="rId2"/>
              </a:rPr>
              <a:t>stable</a:t>
            </a:r>
            <a:r>
              <a:rPr lang="it-IT" sz="1600" dirty="0">
                <a:latin typeface="Times New Roman" panose="02020603050405020304" pitchFamily="18" charset="0"/>
                <a:cs typeface="Times New Roman" panose="02020603050405020304" pitchFamily="18" charset="0"/>
                <a:hlinkClick r:id="rId2"/>
              </a:rPr>
              <a:t>/26210342</a:t>
            </a:r>
            <a:r>
              <a:rPr lang="it-IT" sz="1600" dirty="0">
                <a:latin typeface="Times New Roman" panose="02020603050405020304" pitchFamily="18" charset="0"/>
                <a:cs typeface="Times New Roman" panose="02020603050405020304" pitchFamily="18" charset="0"/>
              </a:rPr>
              <a:t>;</a:t>
            </a:r>
            <a:r>
              <a:rPr lang="it-IT" sz="1600" dirty="0"/>
              <a:t> </a:t>
            </a:r>
          </a:p>
          <a:p>
            <a:endParaRPr lang="it-IT" sz="1800" dirty="0"/>
          </a:p>
          <a:p>
            <a:endParaRPr lang="it-IT" sz="1800" dirty="0"/>
          </a:p>
          <a:p>
            <a:endParaRPr lang="it-IT" sz="1800" dirty="0"/>
          </a:p>
          <a:p>
            <a:endParaRPr lang="it-IT" sz="1800" dirty="0"/>
          </a:p>
          <a:p>
            <a:endParaRPr lang="it-IT" sz="1800" dirty="0"/>
          </a:p>
          <a:p>
            <a:pPr algn="just"/>
            <a:r>
              <a:rPr lang="it-IT" sz="1600" dirty="0" err="1">
                <a:latin typeface="Times New Roman" panose="02020603050405020304" pitchFamily="18" charset="0"/>
                <a:cs typeface="Times New Roman" panose="02020603050405020304" pitchFamily="18" charset="0"/>
              </a:rPr>
              <a:t>Vasoli</a:t>
            </a:r>
            <a:r>
              <a:rPr lang="it-IT" sz="1600" dirty="0">
                <a:latin typeface="Times New Roman" panose="02020603050405020304" pitchFamily="18" charset="0"/>
                <a:cs typeface="Times New Roman" panose="02020603050405020304" pitchFamily="18" charset="0"/>
              </a:rPr>
              <a:t>, Cesare. “I PROCESSI DI GIROLAMO SAVONAROLA.” </a:t>
            </a:r>
            <a:r>
              <a:rPr lang="it-IT" sz="1600" i="1" dirty="0">
                <a:latin typeface="Times New Roman" panose="02020603050405020304" pitchFamily="18" charset="0"/>
                <a:cs typeface="Times New Roman" panose="02020603050405020304" pitchFamily="18" charset="0"/>
              </a:rPr>
              <a:t>Rivista Di Storia Della Chiesa in Italia</a:t>
            </a:r>
            <a:r>
              <a:rPr lang="it-IT" sz="1600" dirty="0">
                <a:latin typeface="Times New Roman" panose="02020603050405020304" pitchFamily="18" charset="0"/>
                <a:cs typeface="Times New Roman" panose="02020603050405020304" pitchFamily="18" charset="0"/>
              </a:rPr>
              <a:t>, vol. 58, no. 2, 2004, pp. 550–563. </a:t>
            </a:r>
            <a:r>
              <a:rPr lang="it-IT" sz="1600" i="1" dirty="0">
                <a:latin typeface="Times New Roman" panose="02020603050405020304" pitchFamily="18" charset="0"/>
                <a:cs typeface="Times New Roman" panose="02020603050405020304" pitchFamily="18" charset="0"/>
              </a:rPr>
              <a:t>JSTOR</a:t>
            </a:r>
            <a:r>
              <a:rPr lang="it-IT" sz="1600" dirty="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hlinkClick r:id="rId3"/>
              </a:rPr>
              <a:t>www.jstor.org/</a:t>
            </a:r>
            <a:r>
              <a:rPr lang="it-IT" sz="1600" dirty="0" err="1">
                <a:latin typeface="Times New Roman" panose="02020603050405020304" pitchFamily="18" charset="0"/>
                <a:cs typeface="Times New Roman" panose="02020603050405020304" pitchFamily="18" charset="0"/>
                <a:hlinkClick r:id="rId3"/>
              </a:rPr>
              <a:t>stable</a:t>
            </a:r>
            <a:r>
              <a:rPr lang="it-IT" sz="1600" dirty="0">
                <a:latin typeface="Times New Roman" panose="02020603050405020304" pitchFamily="18" charset="0"/>
                <a:cs typeface="Times New Roman" panose="02020603050405020304" pitchFamily="18" charset="0"/>
                <a:hlinkClick r:id="rId3"/>
              </a:rPr>
              <a:t>/43050178</a:t>
            </a:r>
            <a:r>
              <a:rPr lang="it-IT" sz="1600" dirty="0">
                <a:latin typeface="Times New Roman" panose="02020603050405020304" pitchFamily="18" charset="0"/>
                <a:cs typeface="Times New Roman" panose="02020603050405020304" pitchFamily="18" charset="0"/>
              </a:rPr>
              <a:t>.</a:t>
            </a:r>
          </a:p>
        </p:txBody>
      </p:sp>
      <p:sp>
        <p:nvSpPr>
          <p:cNvPr id="4" name="Segnaposto contenuto 3">
            <a:extLst>
              <a:ext uri="{FF2B5EF4-FFF2-40B4-BE49-F238E27FC236}">
                <a16:creationId xmlns:a16="http://schemas.microsoft.com/office/drawing/2014/main" id="{0939661C-E8A0-4C14-8D19-D2751E2623AB}"/>
              </a:ext>
            </a:extLst>
          </p:cNvPr>
          <p:cNvSpPr>
            <a:spLocks noGrp="1"/>
          </p:cNvSpPr>
          <p:nvPr>
            <p:ph sz="half" idx="2"/>
          </p:nvPr>
        </p:nvSpPr>
        <p:spPr/>
        <p:txBody>
          <a:bodyPr>
            <a:normAutofit lnSpcReduction="10000"/>
          </a:bodyPr>
          <a:lstStyle/>
          <a:p>
            <a:pPr algn="just"/>
            <a:r>
              <a:rPr lang="it-IT" sz="1600" dirty="0">
                <a:latin typeface="Times New Roman" panose="02020603050405020304" pitchFamily="18" charset="0"/>
                <a:cs typeface="Times New Roman" panose="02020603050405020304" pitchFamily="18" charset="0"/>
              </a:rPr>
              <a:t>Ridolfi propone una nuova visione dei processi che portano Savonarola alla condanna a morte, affermando di dover pensare di percorrere una strada diversa da quanto fatto dai suoi predecessori, in quanto il loro percorso non pare essere appagante. Egli prova a dare una nuova visione dei processi andando contro non tanto a Savonarola, quanto più a coloro che hanno riportato falsità pur di far risplendere la figura del condannato;</a:t>
            </a:r>
          </a:p>
          <a:p>
            <a:endParaRPr lang="it-IT" sz="18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In questo articolo l’attenzione viene posta su un’analisi, quanto più possibile dettagliata, dei tre processi al Savonarola e sulla problematica della veridicità e dell’originalità delle fonti di tali processi. </a:t>
            </a:r>
          </a:p>
        </p:txBody>
      </p:sp>
    </p:spTree>
    <p:extLst>
      <p:ext uri="{BB962C8B-B14F-4D97-AF65-F5344CB8AC3E}">
        <p14:creationId xmlns:p14="http://schemas.microsoft.com/office/powerpoint/2010/main" val="1162242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B0E8CC2-CC30-4E76-9FC5-355F121903FB}"/>
              </a:ext>
            </a:extLst>
          </p:cNvPr>
          <p:cNvSpPr>
            <a:spLocks noGrp="1"/>
          </p:cNvSpPr>
          <p:nvPr>
            <p:ph type="title"/>
          </p:nvPr>
        </p:nvSpPr>
        <p:spPr/>
        <p:txBody>
          <a:bodyPr/>
          <a:lstStyle/>
          <a:p>
            <a:endParaRPr lang="it-IT"/>
          </a:p>
        </p:txBody>
      </p:sp>
      <p:sp>
        <p:nvSpPr>
          <p:cNvPr id="6" name="Segnaposto contenuto 5">
            <a:extLst>
              <a:ext uri="{FF2B5EF4-FFF2-40B4-BE49-F238E27FC236}">
                <a16:creationId xmlns:a16="http://schemas.microsoft.com/office/drawing/2014/main" id="{A4F873EF-AF21-48CB-A81F-47CF4313EC41}"/>
              </a:ext>
            </a:extLst>
          </p:cNvPr>
          <p:cNvSpPr>
            <a:spLocks noGrp="1"/>
          </p:cNvSpPr>
          <p:nvPr>
            <p:ph idx="1"/>
          </p:nvPr>
        </p:nvSpPr>
        <p:spPr/>
        <p:txBody>
          <a:bodyPr>
            <a:normAutofit/>
          </a:bodyPr>
          <a:lstStyle/>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r>
              <a:rPr lang="it-IT" sz="1600" dirty="0">
                <a:latin typeface="Times New Roman" panose="02020603050405020304" pitchFamily="18" charset="0"/>
                <a:cs typeface="Times New Roman" panose="02020603050405020304" pitchFamily="18" charset="0"/>
              </a:rPr>
              <a:t>Ultimi due portali in cui è stato possibile trovare qualcosa, seppur in modo parziale, sono il portale online della </a:t>
            </a:r>
            <a:r>
              <a:rPr lang="it-IT" sz="1600" i="1" dirty="0">
                <a:latin typeface="Times New Roman" panose="02020603050405020304" pitchFamily="18" charset="0"/>
                <a:cs typeface="Times New Roman" panose="02020603050405020304" pitchFamily="18" charset="0"/>
              </a:rPr>
              <a:t>Biblioteca Nazionale Centrale di Firenze </a:t>
            </a:r>
            <a:r>
              <a:rPr lang="it-IT" sz="1600" dirty="0">
                <a:latin typeface="Times New Roman" panose="02020603050405020304" pitchFamily="18" charset="0"/>
                <a:cs typeface="Times New Roman" panose="02020603050405020304" pitchFamily="18" charset="0"/>
              </a:rPr>
              <a:t>(</a:t>
            </a:r>
            <a:r>
              <a:rPr lang="it-IT" sz="1600" u="sng" dirty="0">
                <a:latin typeface="Times New Roman" panose="02020603050405020304" pitchFamily="18" charset="0"/>
                <a:cs typeface="Times New Roman" panose="02020603050405020304" pitchFamily="18" charset="0"/>
                <a:hlinkClick r:id="rId2"/>
              </a:rPr>
              <a:t>https://www.bncf.firenze.sbn.it/</a:t>
            </a:r>
            <a:r>
              <a:rPr lang="it-IT" sz="1600" dirty="0">
                <a:latin typeface="Times New Roman" panose="02020603050405020304" pitchFamily="18" charset="0"/>
                <a:cs typeface="Times New Roman" panose="02020603050405020304" pitchFamily="18" charset="0"/>
              </a:rPr>
              <a:t>) e il catalogo online della </a:t>
            </a:r>
            <a:r>
              <a:rPr lang="it-IT" sz="1600" i="1" dirty="0">
                <a:latin typeface="Times New Roman" panose="02020603050405020304" pitchFamily="18" charset="0"/>
                <a:cs typeface="Times New Roman" panose="02020603050405020304" pitchFamily="18" charset="0"/>
              </a:rPr>
              <a:t>Biblioteca Apostolica Vaticana</a:t>
            </a:r>
            <a:r>
              <a:rPr lang="it-IT" sz="1600" dirty="0">
                <a:latin typeface="Times New Roman" panose="02020603050405020304" pitchFamily="18" charset="0"/>
                <a:cs typeface="Times New Roman" panose="02020603050405020304" pitchFamily="18" charset="0"/>
              </a:rPr>
              <a:t> (</a:t>
            </a:r>
            <a:r>
              <a:rPr lang="it-IT" sz="1600" u="sng" dirty="0">
                <a:latin typeface="Times New Roman" panose="02020603050405020304" pitchFamily="18" charset="0"/>
                <a:cs typeface="Times New Roman" panose="02020603050405020304" pitchFamily="18" charset="0"/>
                <a:hlinkClick r:id="rId3"/>
              </a:rPr>
              <a:t>https://opac.vatlib.it/</a:t>
            </a:r>
            <a:r>
              <a:rPr lang="it-IT" sz="1600" dirty="0">
                <a:latin typeface="Times New Roman" panose="02020603050405020304" pitchFamily="18" charset="0"/>
                <a:cs typeface="Times New Roman" panose="02020603050405020304" pitchFamily="18" charset="0"/>
              </a:rPr>
              <a:t>). Nel primo caso la ricerca, sempre utilizzando parole chiave, ha rimandato ad un libro scritto da Robert Klein ed intitolato </a:t>
            </a:r>
            <a:r>
              <a:rPr lang="it-IT" sz="1600" i="1" dirty="0">
                <a:latin typeface="Times New Roman" panose="02020603050405020304" pitchFamily="18" charset="0"/>
                <a:cs typeface="Times New Roman" panose="02020603050405020304" pitchFamily="18" charset="0"/>
              </a:rPr>
              <a:t>Il processo di Girolamo Savonarola. </a:t>
            </a:r>
            <a:r>
              <a:rPr lang="it-IT" sz="1600" dirty="0">
                <a:latin typeface="Times New Roman" panose="02020603050405020304" pitchFamily="18" charset="0"/>
                <a:cs typeface="Times New Roman" panose="02020603050405020304" pitchFamily="18" charset="0"/>
              </a:rPr>
              <a:t>In questo scritto l’autore propone il processo al frate fiorentino come emblematico e fondamentale per studiare gli sviluppi del rapporto tra religione e politica, che saranno centrali negli anni a venire. Purtroppo la digitalizzazione del testo, che è possibile consultare al link </a:t>
            </a:r>
            <a:r>
              <a:rPr lang="it-IT" sz="1600" u="sng" dirty="0">
                <a:latin typeface="Times New Roman" panose="02020603050405020304" pitchFamily="18" charset="0"/>
                <a:cs typeface="Times New Roman" panose="02020603050405020304" pitchFamily="18" charset="0"/>
                <a:hlinkClick r:id="rId4"/>
              </a:rPr>
              <a:t>https://teca.bncf.firenze.sbn.it/ImageViewer/servlet/ImageViewer?idr=BNCF0001953995</a:t>
            </a:r>
            <a:r>
              <a:rPr lang="it-IT" sz="1600" dirty="0">
                <a:latin typeface="Times New Roman" panose="02020603050405020304" pitchFamily="18" charset="0"/>
                <a:cs typeface="Times New Roman" panose="02020603050405020304" pitchFamily="18" charset="0"/>
              </a:rPr>
              <a:t>, è parziale per cui non è possibile avere un riscontro oggettivo di quanto scritto da Klein.</a:t>
            </a:r>
          </a:p>
        </p:txBody>
      </p:sp>
    </p:spTree>
    <p:extLst>
      <p:ext uri="{BB962C8B-B14F-4D97-AF65-F5344CB8AC3E}">
        <p14:creationId xmlns:p14="http://schemas.microsoft.com/office/powerpoint/2010/main" val="669301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F07A00D-DB18-4817-AE04-C68128F245F1}"/>
              </a:ext>
            </a:extLst>
          </p:cNvPr>
          <p:cNvSpPr>
            <a:spLocks noGrp="1"/>
          </p:cNvSpPr>
          <p:nvPr>
            <p:ph type="title"/>
          </p:nvPr>
        </p:nvSpPr>
        <p:spPr/>
        <p:txBody>
          <a:bodyPr/>
          <a:lstStyle/>
          <a:p>
            <a:endParaRPr lang="it-IT"/>
          </a:p>
        </p:txBody>
      </p:sp>
      <p:sp>
        <p:nvSpPr>
          <p:cNvPr id="6" name="Segnaposto contenuto 5">
            <a:extLst>
              <a:ext uri="{FF2B5EF4-FFF2-40B4-BE49-F238E27FC236}">
                <a16:creationId xmlns:a16="http://schemas.microsoft.com/office/drawing/2014/main" id="{E81B98F2-F5C8-4342-812F-C22B16481A43}"/>
              </a:ext>
            </a:extLst>
          </p:cNvPr>
          <p:cNvSpPr>
            <a:spLocks noGrp="1"/>
          </p:cNvSpPr>
          <p:nvPr>
            <p:ph idx="1"/>
          </p:nvPr>
        </p:nvSpPr>
        <p:spPr/>
        <p:txBody>
          <a:bodyPr>
            <a:normAutofit/>
          </a:bodyPr>
          <a:lstStyle/>
          <a:p>
            <a:pPr marL="0" indent="0" algn="just">
              <a:buNone/>
            </a:pPr>
            <a:r>
              <a:rPr lang="it-IT" sz="1800" dirty="0">
                <a:latin typeface="Times New Roman" panose="02020603050405020304" pitchFamily="18" charset="0"/>
                <a:cs typeface="Times New Roman" panose="02020603050405020304" pitchFamily="18" charset="0"/>
              </a:rPr>
              <a:t>Per quanto riguarda il secondo portale, sempre tramite ricerca avanzata, è possibile trovare la digitalizzazione di una fonte molto utile e interessante per lo studio in questione, ma anche molto bella dal punto di vista estetico. Si tratta di un testo proveniente dall’Archivio Barberini, uno dei più importanti archivi presenti nella </a:t>
            </a:r>
            <a:r>
              <a:rPr lang="it-IT" sz="1800" i="1" dirty="0">
                <a:latin typeface="Times New Roman" panose="02020603050405020304" pitchFamily="18" charset="0"/>
                <a:cs typeface="Times New Roman" panose="02020603050405020304" pitchFamily="18" charset="0"/>
              </a:rPr>
              <a:t>Biblioteca Apostolica Vaticana</a:t>
            </a:r>
            <a:r>
              <a:rPr lang="it-IT" sz="1800" dirty="0">
                <a:latin typeface="Times New Roman" panose="02020603050405020304" pitchFamily="18" charset="0"/>
                <a:cs typeface="Times New Roman" panose="02020603050405020304" pitchFamily="18" charset="0"/>
              </a:rPr>
              <a:t>, dove si narra appunto il processo conclusivo, quello che porta alla condanna a morte, di Savonarola. È usufruibile al link </a:t>
            </a:r>
            <a:r>
              <a:rPr lang="it-IT" sz="1800" u="sng" dirty="0">
                <a:latin typeface="Times New Roman" panose="02020603050405020304" pitchFamily="18" charset="0"/>
                <a:cs typeface="Times New Roman" panose="02020603050405020304" pitchFamily="18" charset="0"/>
                <a:hlinkClick r:id="rId2"/>
              </a:rPr>
              <a:t>https://digi.vatlib.it/view/Inc.IV.804</a:t>
            </a:r>
            <a:r>
              <a:rPr lang="it-IT" sz="1800" dirty="0">
                <a:latin typeface="Times New Roman" panose="02020603050405020304" pitchFamily="18" charset="0"/>
                <a:cs typeface="Times New Roman" panose="02020603050405020304" pitchFamily="18" charset="0"/>
              </a:rPr>
              <a:t>.</a:t>
            </a:r>
          </a:p>
        </p:txBody>
      </p:sp>
      <p:pic>
        <p:nvPicPr>
          <p:cNvPr id="7" name="Immagine 6">
            <a:extLst>
              <a:ext uri="{FF2B5EF4-FFF2-40B4-BE49-F238E27FC236}">
                <a16:creationId xmlns:a16="http://schemas.microsoft.com/office/drawing/2014/main" id="{861777FF-6EC0-47E7-81EE-9CB9D4EFA5C1}"/>
              </a:ext>
            </a:extLst>
          </p:cNvPr>
          <p:cNvPicPr>
            <a:picLocks noChangeAspect="1"/>
          </p:cNvPicPr>
          <p:nvPr/>
        </p:nvPicPr>
        <p:blipFill>
          <a:blip r:embed="rId3"/>
          <a:stretch>
            <a:fillRect/>
          </a:stretch>
        </p:blipFill>
        <p:spPr>
          <a:xfrm>
            <a:off x="1107348" y="3666436"/>
            <a:ext cx="4879595" cy="2737148"/>
          </a:xfrm>
          <a:prstGeom prst="rect">
            <a:avLst/>
          </a:prstGeom>
        </p:spPr>
      </p:pic>
      <p:pic>
        <p:nvPicPr>
          <p:cNvPr id="8" name="Immagine 7">
            <a:extLst>
              <a:ext uri="{FF2B5EF4-FFF2-40B4-BE49-F238E27FC236}">
                <a16:creationId xmlns:a16="http://schemas.microsoft.com/office/drawing/2014/main" id="{B5D5EB75-223E-44C0-9FE6-8978C97B0CB0}"/>
              </a:ext>
            </a:extLst>
          </p:cNvPr>
          <p:cNvPicPr>
            <a:picLocks noChangeAspect="1"/>
          </p:cNvPicPr>
          <p:nvPr/>
        </p:nvPicPr>
        <p:blipFill>
          <a:blip r:embed="rId4"/>
          <a:stretch>
            <a:fillRect/>
          </a:stretch>
        </p:blipFill>
        <p:spPr>
          <a:xfrm>
            <a:off x="6342077" y="3668978"/>
            <a:ext cx="4879594" cy="2734606"/>
          </a:xfrm>
          <a:prstGeom prst="rect">
            <a:avLst/>
          </a:prstGeom>
        </p:spPr>
      </p:pic>
    </p:spTree>
    <p:extLst>
      <p:ext uri="{BB962C8B-B14F-4D97-AF65-F5344CB8AC3E}">
        <p14:creationId xmlns:p14="http://schemas.microsoft.com/office/powerpoint/2010/main" val="148422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036171-A495-4EBD-BB8C-0E270324C495}"/>
              </a:ext>
            </a:extLst>
          </p:cNvPr>
          <p:cNvSpPr>
            <a:spLocks noGrp="1"/>
          </p:cNvSpPr>
          <p:nvPr>
            <p:ph type="title"/>
          </p:nvPr>
        </p:nvSpPr>
        <p:spPr>
          <a:xfrm>
            <a:off x="3613368" y="-268447"/>
            <a:ext cx="3935413" cy="1637950"/>
          </a:xfrm>
        </p:spPr>
        <p:txBody>
          <a:bodyPr/>
          <a:lstStyle/>
          <a:p>
            <a:r>
              <a:rPr lang="it-IT" dirty="0">
                <a:latin typeface="Times New Roman" panose="02020603050405020304" pitchFamily="18" charset="0"/>
                <a:cs typeface="Times New Roman" panose="02020603050405020304" pitchFamily="18" charset="0"/>
              </a:rPr>
              <a:t>PROCESSI A GALILEO GALILEI</a:t>
            </a:r>
          </a:p>
        </p:txBody>
      </p:sp>
      <p:sp>
        <p:nvSpPr>
          <p:cNvPr id="5" name="Segnaposto contenuto 4">
            <a:extLst>
              <a:ext uri="{FF2B5EF4-FFF2-40B4-BE49-F238E27FC236}">
                <a16:creationId xmlns:a16="http://schemas.microsoft.com/office/drawing/2014/main" id="{1E65843A-743C-4326-867D-DD216E0B4BE3}"/>
              </a:ext>
            </a:extLst>
          </p:cNvPr>
          <p:cNvSpPr>
            <a:spLocks noGrp="1"/>
          </p:cNvSpPr>
          <p:nvPr>
            <p:ph idx="1"/>
          </p:nvPr>
        </p:nvSpPr>
        <p:spPr>
          <a:xfrm>
            <a:off x="5174799" y="1518443"/>
            <a:ext cx="6172200" cy="4873625"/>
          </a:xfrm>
        </p:spPr>
        <p:txBody>
          <a:bodyPr>
            <a:normAutofit/>
          </a:bodyPr>
          <a:lstStyle/>
          <a:p>
            <a:pPr marL="0" indent="0" algn="just">
              <a:buNone/>
            </a:pPr>
            <a:endParaRPr lang="it-IT" sz="2800" dirty="0">
              <a:latin typeface="Times New Roman" panose="02020603050405020304" pitchFamily="18" charset="0"/>
              <a:cs typeface="Times New Roman" panose="02020603050405020304" pitchFamily="18" charset="0"/>
            </a:endParaRPr>
          </a:p>
          <a:p>
            <a:pPr marL="0" indent="0" algn="just">
              <a:buNone/>
            </a:pPr>
            <a:r>
              <a:rPr lang="it-IT" sz="2800" dirty="0">
                <a:latin typeface="Times New Roman" panose="02020603050405020304" pitchFamily="18" charset="0"/>
                <a:cs typeface="Times New Roman" panose="02020603050405020304" pitchFamily="18" charset="0"/>
              </a:rPr>
              <a:t>Il punto di partenza della ricerca in questione è il portale online </a:t>
            </a:r>
            <a:r>
              <a:rPr lang="it-IT" sz="2800" i="1" dirty="0">
                <a:latin typeface="Times New Roman" panose="02020603050405020304" pitchFamily="18" charset="0"/>
                <a:cs typeface="Times New Roman" panose="02020603050405020304" pitchFamily="18" charset="0"/>
              </a:rPr>
              <a:t>European History </a:t>
            </a:r>
            <a:r>
              <a:rPr lang="it-IT" sz="2800" i="1" dirty="0" err="1">
                <a:latin typeface="Times New Roman" panose="02020603050405020304" pitchFamily="18" charset="0"/>
                <a:cs typeface="Times New Roman" panose="02020603050405020304" pitchFamily="18" charset="0"/>
              </a:rPr>
              <a:t>Primary</a:t>
            </a:r>
            <a:r>
              <a:rPr lang="it-IT" sz="2800" i="1" dirty="0">
                <a:latin typeface="Times New Roman" panose="02020603050405020304" pitchFamily="18" charset="0"/>
                <a:cs typeface="Times New Roman" panose="02020603050405020304" pitchFamily="18" charset="0"/>
              </a:rPr>
              <a:t> Sources</a:t>
            </a:r>
            <a:r>
              <a:rPr lang="it-IT" sz="2800" dirty="0">
                <a:latin typeface="Times New Roman" panose="02020603050405020304" pitchFamily="18" charset="0"/>
                <a:cs typeface="Times New Roman" panose="02020603050405020304" pitchFamily="18" charset="0"/>
              </a:rPr>
              <a:t>, il quale, una volta inseriti i termini della ricerca (in questo caso «Galileo»), rimanda al sito del Museo Galileo di Firenze.</a:t>
            </a:r>
          </a:p>
        </p:txBody>
      </p:sp>
      <p:sp>
        <p:nvSpPr>
          <p:cNvPr id="6" name="Segnaposto testo 5">
            <a:extLst>
              <a:ext uri="{FF2B5EF4-FFF2-40B4-BE49-F238E27FC236}">
                <a16:creationId xmlns:a16="http://schemas.microsoft.com/office/drawing/2014/main" id="{265DB190-E43C-416F-87DE-04FAFC1AC0BD}"/>
              </a:ext>
            </a:extLst>
          </p:cNvPr>
          <p:cNvSpPr>
            <a:spLocks noGrp="1"/>
          </p:cNvSpPr>
          <p:nvPr>
            <p:ph type="body" sz="half" idx="2"/>
          </p:nvPr>
        </p:nvSpPr>
        <p:spPr>
          <a:xfrm>
            <a:off x="685610" y="1523206"/>
            <a:ext cx="3932237" cy="3811588"/>
          </a:xfrm>
        </p:spPr>
        <p:txBody>
          <a:bodyPr>
            <a:normAutofit/>
          </a:bodyPr>
          <a:lstStyle/>
          <a:p>
            <a:endParaRPr lang="it-IT" u="sng" dirty="0">
              <a:latin typeface="Times New Roman" panose="02020603050405020304" pitchFamily="18" charset="0"/>
              <a:cs typeface="Times New Roman" panose="02020603050405020304" pitchFamily="18" charset="0"/>
              <a:hlinkClick r:id="rId2"/>
            </a:endParaRPr>
          </a:p>
          <a:p>
            <a:endParaRPr lang="it-IT" u="sng" dirty="0">
              <a:latin typeface="Times New Roman" panose="02020603050405020304" pitchFamily="18" charset="0"/>
              <a:cs typeface="Times New Roman" panose="02020603050405020304" pitchFamily="18" charset="0"/>
              <a:hlinkClick r:id="rId2"/>
            </a:endParaRPr>
          </a:p>
          <a:p>
            <a:r>
              <a:rPr lang="it-IT" u="sng" dirty="0">
                <a:latin typeface="Times New Roman" panose="02020603050405020304" pitchFamily="18" charset="0"/>
                <a:cs typeface="Times New Roman" panose="02020603050405020304" pitchFamily="18" charset="0"/>
                <a:hlinkClick r:id="rId2"/>
              </a:rPr>
              <a:t>http://primary-sources.eui.eu/</a:t>
            </a:r>
            <a:r>
              <a:rPr lang="it-IT" dirty="0">
                <a:latin typeface="Times New Roman" panose="02020603050405020304" pitchFamily="18" charset="0"/>
                <a:cs typeface="Times New Roman" panose="02020603050405020304" pitchFamily="18" charset="0"/>
              </a:rPr>
              <a:t> </a:t>
            </a:r>
          </a:p>
          <a:p>
            <a:endParaRPr lang="it-IT" u="sng" dirty="0">
              <a:hlinkClick r:id="rId3"/>
            </a:endParaRPr>
          </a:p>
          <a:p>
            <a:endParaRPr lang="it-IT" u="sng" dirty="0">
              <a:hlinkClick r:id="rId3"/>
            </a:endParaRPr>
          </a:p>
          <a:p>
            <a:endParaRPr lang="it-IT" u="sng" dirty="0">
              <a:hlinkClick r:id="rId3"/>
            </a:endParaRPr>
          </a:p>
          <a:p>
            <a:endParaRPr lang="it-IT" u="sng" dirty="0">
              <a:hlinkClick r:id="rId3"/>
            </a:endParaRPr>
          </a:p>
          <a:p>
            <a:r>
              <a:rPr lang="it-IT" u="sng" dirty="0">
                <a:latin typeface="Times New Roman" panose="02020603050405020304" pitchFamily="18" charset="0"/>
                <a:cs typeface="Times New Roman" panose="02020603050405020304" pitchFamily="18" charset="0"/>
                <a:hlinkClick r:id="rId3"/>
              </a:rPr>
              <a:t>https://portalegalileo.museogalileo.it/igjr.asp?c=36224</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855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3AFCDF7-3E57-4D14-B05F-0AB7860B1CB8}"/>
              </a:ext>
            </a:extLst>
          </p:cNvPr>
          <p:cNvSpPr>
            <a:spLocks noGrp="1"/>
          </p:cNvSpPr>
          <p:nvPr>
            <p:ph type="title"/>
          </p:nvPr>
        </p:nvSpPr>
        <p:spPr/>
        <p:txBody>
          <a:bodyPr/>
          <a:lstStyle/>
          <a:p>
            <a:endParaRPr lang="it-IT"/>
          </a:p>
        </p:txBody>
      </p:sp>
      <p:sp>
        <p:nvSpPr>
          <p:cNvPr id="6" name="Segnaposto contenuto 5">
            <a:extLst>
              <a:ext uri="{FF2B5EF4-FFF2-40B4-BE49-F238E27FC236}">
                <a16:creationId xmlns:a16="http://schemas.microsoft.com/office/drawing/2014/main" id="{020084A1-8702-40A5-A68A-282BB00645AC}"/>
              </a:ext>
            </a:extLst>
          </p:cNvPr>
          <p:cNvSpPr>
            <a:spLocks noGrp="1"/>
          </p:cNvSpPr>
          <p:nvPr>
            <p:ph idx="1"/>
          </p:nvPr>
        </p:nvSpPr>
        <p:spPr/>
        <p:txBody>
          <a:bodyPr/>
          <a:lstStyle/>
          <a:p>
            <a:pPr marL="0" indent="0" algn="just">
              <a:buNone/>
            </a:pPr>
            <a:endParaRPr lang="it-IT" dirty="0">
              <a:latin typeface="Times New Roman" panose="02020603050405020304" pitchFamily="18" charset="0"/>
              <a:cs typeface="Times New Roman" panose="02020603050405020304" pitchFamily="18" charset="0"/>
            </a:endParaRPr>
          </a:p>
          <a:p>
            <a:pPr marL="0" indent="0" algn="just">
              <a:buNone/>
            </a:pPr>
            <a:endParaRPr lang="it-IT" dirty="0">
              <a:latin typeface="Times New Roman" panose="02020603050405020304" pitchFamily="18" charset="0"/>
              <a:cs typeface="Times New Roman" panose="02020603050405020304" pitchFamily="18" charset="0"/>
            </a:endParaRPr>
          </a:p>
          <a:p>
            <a:pPr marL="0" indent="0" algn="just">
              <a:buNone/>
            </a:pPr>
            <a:endParaRPr lang="it-IT" dirty="0">
              <a:latin typeface="Times New Roman" panose="02020603050405020304" pitchFamily="18" charset="0"/>
              <a:cs typeface="Times New Roman" panose="02020603050405020304" pitchFamily="18" charset="0"/>
            </a:endParaRPr>
          </a:p>
          <a:p>
            <a:pPr marL="0" indent="0" algn="just">
              <a:buNone/>
            </a:pPr>
            <a:r>
              <a:rPr lang="it-IT" dirty="0">
                <a:latin typeface="Times New Roman" panose="02020603050405020304" pitchFamily="18" charset="0"/>
                <a:cs typeface="Times New Roman" panose="02020603050405020304" pitchFamily="18" charset="0"/>
              </a:rPr>
              <a:t>Si conclude qui questo lavoro di ricerca delle risorse digitali riguardanti i tre </a:t>
            </a:r>
            <a:r>
              <a:rPr lang="it-IT" dirty="0" err="1">
                <a:latin typeface="Times New Roman" panose="02020603050405020304" pitchFamily="18" charset="0"/>
                <a:cs typeface="Times New Roman" panose="02020603050405020304" pitchFamily="18" charset="0"/>
              </a:rPr>
              <a:t>macroprocessi</a:t>
            </a:r>
            <a:r>
              <a:rPr lang="it-IT" dirty="0">
                <a:latin typeface="Times New Roman" panose="02020603050405020304" pitchFamily="18" charset="0"/>
                <a:cs typeface="Times New Roman" panose="02020603050405020304" pitchFamily="18" charset="0"/>
              </a:rPr>
              <a:t> che hanno caratterizzato la storia del rapporto tra scienza e fede.</a:t>
            </a:r>
          </a:p>
        </p:txBody>
      </p:sp>
    </p:spTree>
    <p:extLst>
      <p:ext uri="{BB962C8B-B14F-4D97-AF65-F5344CB8AC3E}">
        <p14:creationId xmlns:p14="http://schemas.microsoft.com/office/powerpoint/2010/main" val="3611599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001BAF-C8F0-4E8D-8B3A-656E381146C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93AA654-0A18-49AA-B39D-C1AE5C9CB9C0}"/>
              </a:ext>
            </a:extLst>
          </p:cNvPr>
          <p:cNvSpPr>
            <a:spLocks noGrp="1"/>
          </p:cNvSpPr>
          <p:nvPr>
            <p:ph idx="1"/>
          </p:nvPr>
        </p:nvSpPr>
        <p:spPr/>
        <p:txBody>
          <a:bodyPr/>
          <a:lstStyle/>
          <a:p>
            <a:pPr marL="0" indent="0">
              <a:buNone/>
            </a:pPr>
            <a:r>
              <a:rPr lang="it-IT" dirty="0">
                <a:latin typeface="Times New Roman" panose="02020603050405020304" pitchFamily="18" charset="0"/>
                <a:cs typeface="Times New Roman" panose="02020603050405020304" pitchFamily="18" charset="0"/>
              </a:rPr>
              <a:t>                                                      </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                                                              </a:t>
            </a:r>
            <a:r>
              <a:rPr lang="it-IT" sz="8800" dirty="0">
                <a:latin typeface="Times New Roman" panose="02020603050405020304" pitchFamily="18" charset="0"/>
                <a:cs typeface="Times New Roman" panose="02020603050405020304" pitchFamily="18" charset="0"/>
              </a:rPr>
              <a:t>FINE</a:t>
            </a:r>
          </a:p>
        </p:txBody>
      </p:sp>
    </p:spTree>
    <p:extLst>
      <p:ext uri="{BB962C8B-B14F-4D97-AF65-F5344CB8AC3E}">
        <p14:creationId xmlns:p14="http://schemas.microsoft.com/office/powerpoint/2010/main" val="89460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AA5E52-E368-4231-B9D6-89E8A14EA3F3}"/>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E8CF8374-3685-4F6C-BAAF-890AF7020C1D}"/>
              </a:ext>
            </a:extLst>
          </p:cNvPr>
          <p:cNvSpPr>
            <a:spLocks noGrp="1"/>
          </p:cNvSpPr>
          <p:nvPr>
            <p:ph idx="1"/>
          </p:nvPr>
        </p:nvSpPr>
        <p:spPr>
          <a:xfrm>
            <a:off x="838200" y="1825625"/>
            <a:ext cx="10515600" cy="4835234"/>
          </a:xfrm>
        </p:spPr>
        <p:txBody>
          <a:bodyPr/>
          <a:lstStyle/>
          <a:p>
            <a:pPr marL="0" indent="0" algn="just">
              <a:buNone/>
            </a:pPr>
            <a:r>
              <a:rPr lang="it-IT" sz="1800" dirty="0">
                <a:latin typeface="Times New Roman" panose="02020603050405020304" pitchFamily="18" charset="0"/>
                <a:cs typeface="Times New Roman" panose="02020603050405020304" pitchFamily="18" charset="0"/>
              </a:rPr>
              <a:t>Proseguendo la navigazione nel portale online del Museo Galileo ci si imbatte nella sezione «opere» dalla quale è possibile accedere alla biblioteca digitale del museo, dove si può trovare un interessante scritto riguardante i rapporti tra Galilei e la Chiesa (</a:t>
            </a:r>
            <a:r>
              <a:rPr lang="it-IT" sz="1800" u="sng" dirty="0">
                <a:latin typeface="Times New Roman" panose="02020603050405020304" pitchFamily="18" charset="0"/>
                <a:cs typeface="Times New Roman" panose="02020603050405020304" pitchFamily="18" charset="0"/>
                <a:hlinkClick r:id="rId2"/>
              </a:rPr>
              <a:t>https://bibdig.museogalileo.it/Teca/Viewer?an=361420</a:t>
            </a:r>
            <a:r>
              <a:rPr lang="it-IT" sz="1800" u="sng" dirty="0"/>
              <a:t>).</a:t>
            </a:r>
          </a:p>
          <a:p>
            <a:pPr marL="0" indent="0" algn="just">
              <a:buNone/>
            </a:pPr>
            <a:r>
              <a:rPr lang="it-IT" sz="1800" dirty="0">
                <a:latin typeface="Times New Roman" panose="02020603050405020304" pitchFamily="18" charset="0"/>
                <a:cs typeface="Times New Roman" panose="02020603050405020304" pitchFamily="18" charset="0"/>
              </a:rPr>
              <a:t>Qui sotto ho riportato un passo significativo ed emblematico dell’opera digitalizzata:</a:t>
            </a:r>
          </a:p>
          <a:p>
            <a:pPr marL="0" indent="0" algn="just">
              <a:buNone/>
            </a:pPr>
            <a:endParaRPr lang="it-IT" sz="1800" u="sng"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id="{8B502A4C-2565-43C7-9AFF-C26D8830D23A}"/>
              </a:ext>
            </a:extLst>
          </p:cNvPr>
          <p:cNvPicPr>
            <a:picLocks noChangeAspect="1"/>
          </p:cNvPicPr>
          <p:nvPr/>
        </p:nvPicPr>
        <p:blipFill>
          <a:blip r:embed="rId3"/>
          <a:stretch>
            <a:fillRect/>
          </a:stretch>
        </p:blipFill>
        <p:spPr>
          <a:xfrm>
            <a:off x="2332320" y="3429000"/>
            <a:ext cx="3886537" cy="3147333"/>
          </a:xfrm>
          <a:prstGeom prst="rect">
            <a:avLst/>
          </a:prstGeom>
        </p:spPr>
      </p:pic>
      <p:pic>
        <p:nvPicPr>
          <p:cNvPr id="6" name="Immagine 5">
            <a:extLst>
              <a:ext uri="{FF2B5EF4-FFF2-40B4-BE49-F238E27FC236}">
                <a16:creationId xmlns:a16="http://schemas.microsoft.com/office/drawing/2014/main" id="{4D19A894-233B-4C95-B6DF-AC30B06A0C82}"/>
              </a:ext>
            </a:extLst>
          </p:cNvPr>
          <p:cNvPicPr>
            <a:picLocks noChangeAspect="1"/>
          </p:cNvPicPr>
          <p:nvPr/>
        </p:nvPicPr>
        <p:blipFill>
          <a:blip r:embed="rId4"/>
          <a:stretch>
            <a:fillRect/>
          </a:stretch>
        </p:blipFill>
        <p:spPr>
          <a:xfrm>
            <a:off x="6459484" y="3349727"/>
            <a:ext cx="3299746" cy="1303133"/>
          </a:xfrm>
          <a:prstGeom prst="rect">
            <a:avLst/>
          </a:prstGeom>
        </p:spPr>
      </p:pic>
    </p:spTree>
    <p:extLst>
      <p:ext uri="{BB962C8B-B14F-4D97-AF65-F5344CB8AC3E}">
        <p14:creationId xmlns:p14="http://schemas.microsoft.com/office/powerpoint/2010/main" val="1850366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7984A9-5025-4D29-A480-AE84BE003AB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56A0B54-884E-4940-A3A7-48EB4D32C7F3}"/>
              </a:ext>
            </a:extLst>
          </p:cNvPr>
          <p:cNvSpPr>
            <a:spLocks noGrp="1"/>
          </p:cNvSpPr>
          <p:nvPr>
            <p:ph idx="1"/>
          </p:nvPr>
        </p:nvSpPr>
        <p:spPr/>
        <p:txBody>
          <a:bodyPr/>
          <a:lstStyle/>
          <a:p>
            <a:pPr marL="0" indent="0" algn="just">
              <a:buNone/>
            </a:pPr>
            <a:endParaRPr lang="it-IT" dirty="0">
              <a:latin typeface="Times New Roman" panose="02020603050405020304" pitchFamily="18" charset="0"/>
              <a:cs typeface="Times New Roman" panose="02020603050405020304" pitchFamily="18" charset="0"/>
            </a:endParaRPr>
          </a:p>
          <a:p>
            <a:pPr marL="0" indent="0" algn="just">
              <a:buNone/>
            </a:pPr>
            <a:endParaRPr lang="it-IT" dirty="0">
              <a:latin typeface="Times New Roman" panose="02020603050405020304" pitchFamily="18" charset="0"/>
              <a:cs typeface="Times New Roman" panose="02020603050405020304" pitchFamily="18" charset="0"/>
            </a:endParaRPr>
          </a:p>
          <a:p>
            <a:pPr marL="0" indent="0" algn="just">
              <a:buNone/>
            </a:pPr>
            <a:r>
              <a:rPr lang="it-IT" dirty="0">
                <a:latin typeface="Times New Roman" panose="02020603050405020304" pitchFamily="18" charset="0"/>
                <a:cs typeface="Times New Roman" panose="02020603050405020304" pitchFamily="18" charset="0"/>
              </a:rPr>
              <a:t>Altra possibilità presente sul portale online del Museo è quella di effettuare la ricerca attraverso il collegamento all’OPAC -  </a:t>
            </a:r>
            <a:r>
              <a:rPr lang="it-IT" dirty="0">
                <a:latin typeface="Times New Roman" panose="02020603050405020304" pitchFamily="18" charset="0"/>
                <a:cs typeface="Times New Roman" panose="02020603050405020304" pitchFamily="18" charset="0"/>
                <a:hlinkClick r:id="rId2"/>
              </a:rPr>
              <a:t>https://opac.museogalileo.it</a:t>
            </a:r>
            <a:r>
              <a:rPr lang="it-IT" dirty="0">
                <a:latin typeface="Times New Roman" panose="02020603050405020304" pitchFamily="18" charset="0"/>
                <a:cs typeface="Times New Roman" panose="02020603050405020304" pitchFamily="18" charset="0"/>
              </a:rPr>
              <a:t> - dal quale si può accedere ad una serie di documenti digitalizzati riguardanti i processi veri e propri e dove viene descritto il particolare rapporto tra Galileo e l’Inquisizione romana. Si tratta di documenti digitalizzati totalmente, quindi dove è possibile leggere per intero il testo e verificare se le informazioni riportate possono essere utili o meno alla ricerca.</a:t>
            </a:r>
          </a:p>
        </p:txBody>
      </p:sp>
    </p:spTree>
    <p:extLst>
      <p:ext uri="{BB962C8B-B14F-4D97-AF65-F5344CB8AC3E}">
        <p14:creationId xmlns:p14="http://schemas.microsoft.com/office/powerpoint/2010/main" val="2199597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4CA8EFF-2F70-42B0-B814-6E9A2BB7C33C}"/>
              </a:ext>
            </a:extLst>
          </p:cNvPr>
          <p:cNvSpPr>
            <a:spLocks noGrp="1"/>
          </p:cNvSpPr>
          <p:nvPr>
            <p:ph type="title"/>
          </p:nvPr>
        </p:nvSpPr>
        <p:spPr/>
        <p:txBody>
          <a:bodyPr/>
          <a:lstStyle/>
          <a:p>
            <a:endParaRPr lang="it-IT" dirty="0"/>
          </a:p>
        </p:txBody>
      </p:sp>
      <p:sp>
        <p:nvSpPr>
          <p:cNvPr id="7" name="Segnaposto immagine 6">
            <a:extLst>
              <a:ext uri="{FF2B5EF4-FFF2-40B4-BE49-F238E27FC236}">
                <a16:creationId xmlns:a16="http://schemas.microsoft.com/office/drawing/2014/main" id="{E360E0FB-B308-4E9C-8608-7BD3200D3759}"/>
              </a:ext>
            </a:extLst>
          </p:cNvPr>
          <p:cNvSpPr>
            <a:spLocks noGrp="1"/>
          </p:cNvSpPr>
          <p:nvPr>
            <p:ph type="pic" idx="1"/>
          </p:nvPr>
        </p:nvSpPr>
        <p:spPr>
          <a:xfrm>
            <a:off x="5317412" y="760922"/>
            <a:ext cx="6172200" cy="4873625"/>
          </a:xfrm>
        </p:spPr>
      </p:sp>
      <p:sp>
        <p:nvSpPr>
          <p:cNvPr id="3" name="Segnaposto contenuto 2">
            <a:extLst>
              <a:ext uri="{FF2B5EF4-FFF2-40B4-BE49-F238E27FC236}">
                <a16:creationId xmlns:a16="http://schemas.microsoft.com/office/drawing/2014/main" id="{39E60EEC-08DB-4A2F-A50C-B451E404EFE1}"/>
              </a:ext>
            </a:extLst>
          </p:cNvPr>
          <p:cNvSpPr>
            <a:spLocks noGrp="1"/>
          </p:cNvSpPr>
          <p:nvPr>
            <p:ph type="body" sz="half" idx="2"/>
          </p:nvPr>
        </p:nvSpPr>
        <p:spPr/>
        <p:txBody>
          <a:bodyPr>
            <a:normAutofit/>
          </a:bodyPr>
          <a:lstStyle/>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Riporto ora un link, con relativa immagine allegata, a titolo di esempio per far comprendere meglio il contenuto di tali digitalizzazioni:</a:t>
            </a:r>
          </a:p>
          <a:p>
            <a:pPr marL="0" indent="0" algn="just">
              <a:buNone/>
            </a:pPr>
            <a:endParaRPr lang="it-IT" sz="1800" dirty="0">
              <a:latin typeface="Times New Roman" panose="02020603050405020304" pitchFamily="18" charset="0"/>
              <a:cs typeface="Times New Roman" panose="02020603050405020304" pitchFamily="18" charset="0"/>
            </a:endParaRPr>
          </a:p>
          <a:p>
            <a:pPr algn="just"/>
            <a:r>
              <a:rPr lang="it-IT" u="sng" dirty="0">
                <a:latin typeface="Times New Roman" panose="02020603050405020304" pitchFamily="18" charset="0"/>
                <a:cs typeface="Times New Roman" panose="02020603050405020304" pitchFamily="18" charset="0"/>
                <a:hlinkClick r:id="rId2"/>
              </a:rPr>
              <a:t>https://bibdig.museogalileo.it/Teca/Viewer?an=000000917448</a:t>
            </a:r>
            <a:r>
              <a:rPr lang="it-IT" dirty="0">
                <a:latin typeface="Times New Roman" panose="02020603050405020304" pitchFamily="18" charset="0"/>
                <a:cs typeface="Times New Roman" panose="02020603050405020304" pitchFamily="18" charset="0"/>
              </a:rPr>
              <a:t>: qui viene proposta una rilettura dei documenti sia di condanna che dell’abiura in quanto conterrebbero alcuni argomenti poco chiari e contraddittori.</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endParaRPr lang="it-IT" sz="1600" dirty="0">
              <a:latin typeface="Times New Roman" panose="02020603050405020304" pitchFamily="18" charset="0"/>
              <a:cs typeface="Times New Roman" panose="02020603050405020304" pitchFamily="18" charset="0"/>
            </a:endParaRPr>
          </a:p>
          <a:p>
            <a:pPr marL="0" indent="0">
              <a:buNone/>
            </a:pPr>
            <a:endParaRPr lang="it-IT" dirty="0"/>
          </a:p>
          <a:p>
            <a:pPr marL="0" indent="0">
              <a:buNone/>
            </a:pPr>
            <a:endParaRPr lang="it-IT" dirty="0"/>
          </a:p>
        </p:txBody>
      </p:sp>
      <p:pic>
        <p:nvPicPr>
          <p:cNvPr id="8" name="Immagine 7">
            <a:extLst>
              <a:ext uri="{FF2B5EF4-FFF2-40B4-BE49-F238E27FC236}">
                <a16:creationId xmlns:a16="http://schemas.microsoft.com/office/drawing/2014/main" id="{41DB0D86-0DAF-4D21-A0A8-0B2FCD0D3747}"/>
              </a:ext>
            </a:extLst>
          </p:cNvPr>
          <p:cNvPicPr>
            <a:picLocks noChangeAspect="1"/>
          </p:cNvPicPr>
          <p:nvPr/>
        </p:nvPicPr>
        <p:blipFill>
          <a:blip r:embed="rId3"/>
          <a:stretch>
            <a:fillRect/>
          </a:stretch>
        </p:blipFill>
        <p:spPr>
          <a:xfrm>
            <a:off x="7325598" y="2894786"/>
            <a:ext cx="3521367" cy="1994272"/>
          </a:xfrm>
          <a:prstGeom prst="rect">
            <a:avLst/>
          </a:prstGeom>
        </p:spPr>
      </p:pic>
    </p:spTree>
    <p:extLst>
      <p:ext uri="{BB962C8B-B14F-4D97-AF65-F5344CB8AC3E}">
        <p14:creationId xmlns:p14="http://schemas.microsoft.com/office/powerpoint/2010/main" val="387743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411796-3ED0-4DC8-858B-CE782DE79192}"/>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4BEDBE5F-66D6-4A17-AA8E-05C0970C4043}"/>
              </a:ext>
            </a:extLst>
          </p:cNvPr>
          <p:cNvSpPr>
            <a:spLocks noGrp="1"/>
          </p:cNvSpPr>
          <p:nvPr>
            <p:ph idx="1"/>
          </p:nvPr>
        </p:nvSpPr>
        <p:spPr/>
        <p:txBody>
          <a:bodyPr>
            <a:normAutofit/>
          </a:bodyPr>
          <a:lstStyle/>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Ultime fonti digitali trovate riguardano la Biblioteca Nazionale Centrale di Firenze, sul cui portale online (</a:t>
            </a:r>
            <a:r>
              <a:rPr lang="it-IT" sz="1800" dirty="0">
                <a:latin typeface="Times New Roman" panose="02020603050405020304" pitchFamily="18" charset="0"/>
                <a:cs typeface="Times New Roman" panose="02020603050405020304" pitchFamily="18" charset="0"/>
                <a:hlinkClick r:id="rId2"/>
              </a:rPr>
              <a:t>https://www.bncf.firenze.sbn.it</a:t>
            </a:r>
            <a:r>
              <a:rPr lang="it-IT" sz="1800" dirty="0">
                <a:latin typeface="Times New Roman" panose="02020603050405020304" pitchFamily="18" charset="0"/>
                <a:cs typeface="Times New Roman" panose="02020603050405020304" pitchFamily="18" charset="0"/>
              </a:rPr>
              <a:t>), più precisamente nella sezione «manoscritti», è possibile accedere alla lista delle digitalizzazioni presenti nell’OPAC del Fondo galileiano. Essendo il fondo molto ampio, occorre effettuare una ricerca di tipo avanzato per restringere il campo ai soli documenti interessanti per questo studio. Utilizzando dunque le parole chiave «Galileo» AND «Galilei» AND «processo» si giunge ad un elenco di opere, delle quali solo una è stata digitalizzata, tra l’altro parzialmente. Quest’opera la si può ritrovare al seguente link: </a:t>
            </a:r>
            <a:r>
              <a:rPr lang="it-IT" sz="1800" u="sng" dirty="0">
                <a:latin typeface="Times New Roman" panose="02020603050405020304" pitchFamily="18" charset="0"/>
                <a:cs typeface="Times New Roman" panose="02020603050405020304" pitchFamily="18" charset="0"/>
                <a:hlinkClick r:id="rId3"/>
              </a:rPr>
              <a:t>https://teca.bncf.firenze.sbn.it/ImageViewer/servlet/ImageViewer?idr=BNCF0000851001</a:t>
            </a:r>
            <a:r>
              <a:rPr lang="it-IT" sz="1800" u="sng" dirty="0">
                <a:latin typeface="Times New Roman" panose="02020603050405020304" pitchFamily="18" charset="0"/>
                <a:cs typeface="Times New Roman" panose="02020603050405020304" pitchFamily="18" charset="0"/>
              </a:rPr>
              <a:t>.</a:t>
            </a:r>
          </a:p>
          <a:p>
            <a:pPr marL="0" indent="0" algn="just">
              <a:buNone/>
            </a:pPr>
            <a:r>
              <a:rPr lang="it-IT" sz="1800" dirty="0">
                <a:latin typeface="Times New Roman" panose="02020603050405020304" pitchFamily="18" charset="0"/>
                <a:cs typeface="Times New Roman" panose="02020603050405020304" pitchFamily="18" charset="0"/>
              </a:rPr>
              <a:t>Di questo scritto, dunque, è possibile solo visualizzare la copertina, l’indice iniziale, l’indice dei nomi e il retro, quanto basta comunque per capire che questo libro potrebbe risultare interessante per questo studio, in quanto, in particolar modo dagli indici, si evince che gli argomenti principale del testo sono i processi del 1616 e del 1633.</a:t>
            </a:r>
          </a:p>
        </p:txBody>
      </p:sp>
    </p:spTree>
    <p:extLst>
      <p:ext uri="{BB962C8B-B14F-4D97-AF65-F5344CB8AC3E}">
        <p14:creationId xmlns:p14="http://schemas.microsoft.com/office/powerpoint/2010/main" val="689717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3E7F-361B-4A93-89C9-562D88EB78F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1693FA9-1A13-4624-9B52-996D38990478}"/>
              </a:ext>
            </a:extLst>
          </p:cNvPr>
          <p:cNvSpPr>
            <a:spLocks noGrp="1"/>
          </p:cNvSpPr>
          <p:nvPr>
            <p:ph idx="1"/>
          </p:nvPr>
        </p:nvSpPr>
        <p:spPr/>
        <p:txBody>
          <a:bodyPr>
            <a:normAutofit/>
          </a:bodyPr>
          <a:lstStyle/>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Infine la ricerca sui processi a Galileo Galilei si conclude con la visita al sito web dell’Archivio Apostolico Vaticano, dove mediante una ricerca tramite parole chiavi si giunge alla pagina </a:t>
            </a:r>
            <a:r>
              <a:rPr lang="it-IT" sz="2000" u="sng" dirty="0">
                <a:latin typeface="Times New Roman" panose="02020603050405020304" pitchFamily="18" charset="0"/>
                <a:cs typeface="Times New Roman" panose="02020603050405020304" pitchFamily="18" charset="0"/>
                <a:hlinkClick r:id="rId2"/>
              </a:rPr>
              <a:t>http://www.archivioapostolicovaticano.va/content/aav/it/ricerca.html?q=Galileo+Galilei+processo</a:t>
            </a:r>
            <a:r>
              <a:rPr lang="it-IT" sz="2000" u="sng"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dove purtroppo non ci sono documenti digitalizzati, ma una serie di collegamenti che rimandano a sezioni fisiche, non digitali dunque, dell’Archivio.</a:t>
            </a:r>
          </a:p>
          <a:p>
            <a:pPr marL="0" indent="0">
              <a:buNone/>
            </a:pPr>
            <a:endParaRPr lang="it-IT" dirty="0"/>
          </a:p>
        </p:txBody>
      </p:sp>
    </p:spTree>
    <p:extLst>
      <p:ext uri="{BB962C8B-B14F-4D97-AF65-F5344CB8AC3E}">
        <p14:creationId xmlns:p14="http://schemas.microsoft.com/office/powerpoint/2010/main" val="366016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AC3998-662D-4E26-865F-6AD27F62169E}"/>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PROCESSO A GIORDANO BRUNO</a:t>
            </a:r>
          </a:p>
        </p:txBody>
      </p:sp>
      <p:sp>
        <p:nvSpPr>
          <p:cNvPr id="3" name="Segnaposto contenuto 2">
            <a:extLst>
              <a:ext uri="{FF2B5EF4-FFF2-40B4-BE49-F238E27FC236}">
                <a16:creationId xmlns:a16="http://schemas.microsoft.com/office/drawing/2014/main" id="{0E3B38E7-5346-499C-A3E1-0FFABD13A0EE}"/>
              </a:ext>
            </a:extLst>
          </p:cNvPr>
          <p:cNvSpPr>
            <a:spLocks noGrp="1"/>
          </p:cNvSpPr>
          <p:nvPr>
            <p:ph idx="1"/>
          </p:nvPr>
        </p:nvSpPr>
        <p:spPr/>
        <p:txBody>
          <a:bodyPr>
            <a:normAutofit fontScale="92500" lnSpcReduction="20000"/>
          </a:bodyPr>
          <a:lstStyle/>
          <a:p>
            <a:pPr marL="0" indent="0" algn="just">
              <a:buNone/>
            </a:pPr>
            <a:r>
              <a:rPr lang="it-IT" sz="1800" dirty="0">
                <a:latin typeface="Times New Roman" panose="02020603050405020304" pitchFamily="18" charset="0"/>
                <a:cs typeface="Times New Roman" panose="02020603050405020304" pitchFamily="18" charset="0"/>
              </a:rPr>
              <a:t>Per quanto riguarda i processi effettuati dall’Inquisizione italiana nei confronti di Giordano Bruno, i documenti digitali presenti in rete non sono moltissimi. Il punto di partenza di tale ricerca, in questo caso è la piattaforma JSTOR (</a:t>
            </a:r>
            <a:r>
              <a:rPr lang="it-IT" sz="1800" u="sng" dirty="0">
                <a:latin typeface="Times New Roman" panose="02020603050405020304" pitchFamily="18" charset="0"/>
                <a:cs typeface="Times New Roman" panose="02020603050405020304" pitchFamily="18" charset="0"/>
                <a:hlinkClick r:id="rId2"/>
              </a:rPr>
              <a:t>https://www.jstor.org/</a:t>
            </a:r>
            <a:r>
              <a:rPr lang="it-IT" sz="1800" u="sng"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dove tramite ricerca avanzata, utilizzando le parole chiave «Giordano» AND «Bruno» AND «processo», ci si imbatte in una serie di testi digitalizzati disponibili integralmente per chi possiede un abbonamento a tale piattaforma, parzialmente per chi non dispone di suddetto abbonamento. Ritornando ai testi, quelli che ho ritenuto essere più interessanti sono tre libri: </a:t>
            </a:r>
          </a:p>
          <a:p>
            <a:pPr algn="just"/>
            <a:r>
              <a:rPr lang="it-IT" sz="1800" dirty="0">
                <a:latin typeface="Times New Roman" panose="02020603050405020304" pitchFamily="18" charset="0"/>
                <a:cs typeface="Times New Roman" panose="02020603050405020304" pitchFamily="18" charset="0"/>
              </a:rPr>
              <a:t>Traversino, Massimiliano. “GIORDANO BRUNO, VERITÀ E DISSIMULAZIONE.” </a:t>
            </a:r>
            <a:r>
              <a:rPr lang="it-IT" sz="1800" i="1" dirty="0" err="1">
                <a:latin typeface="Times New Roman" panose="02020603050405020304" pitchFamily="18" charset="0"/>
                <a:cs typeface="Times New Roman" panose="02020603050405020304" pitchFamily="18" charset="0"/>
              </a:rPr>
              <a:t>Divus</a:t>
            </a:r>
            <a:r>
              <a:rPr lang="it-IT" sz="1800" i="1" dirty="0">
                <a:latin typeface="Times New Roman" panose="02020603050405020304" pitchFamily="18" charset="0"/>
                <a:cs typeface="Times New Roman" panose="02020603050405020304" pitchFamily="18" charset="0"/>
              </a:rPr>
              <a:t> Thomas</a:t>
            </a:r>
            <a:r>
              <a:rPr lang="it-IT" sz="1800" dirty="0">
                <a:latin typeface="Times New Roman" panose="02020603050405020304" pitchFamily="18" charset="0"/>
                <a:cs typeface="Times New Roman" panose="02020603050405020304" pitchFamily="18" charset="0"/>
              </a:rPr>
              <a:t>, vol. 117, no. 1, 2014, pp. 337–348. </a:t>
            </a:r>
            <a:r>
              <a:rPr lang="it-IT" sz="1800" i="1" dirty="0">
                <a:latin typeface="Times New Roman" panose="02020603050405020304" pitchFamily="18" charset="0"/>
                <a:cs typeface="Times New Roman" panose="02020603050405020304" pitchFamily="18" charset="0"/>
              </a:rPr>
              <a:t>JSTOR</a:t>
            </a:r>
            <a:r>
              <a:rPr lang="it-IT" sz="1800" dirty="0">
                <a:latin typeface="Times New Roman" panose="02020603050405020304" pitchFamily="18" charset="0"/>
                <a:cs typeface="Times New Roman" panose="02020603050405020304" pitchFamily="18" charset="0"/>
              </a:rPr>
              <a:t>;</a:t>
            </a:r>
          </a:p>
          <a:p>
            <a:pPr algn="just"/>
            <a:r>
              <a:rPr lang="it-IT" sz="1800" dirty="0">
                <a:latin typeface="Times New Roman" panose="02020603050405020304" pitchFamily="18" charset="0"/>
                <a:cs typeface="Times New Roman" panose="02020603050405020304" pitchFamily="18" charset="0"/>
              </a:rPr>
              <a:t>Beretta, Francesco. “GIORDANO BRUNO E L'INQUISIZIONE ROMANA. CONSIDERAZIONI SUL PROCESSO.” </a:t>
            </a:r>
            <a:r>
              <a:rPr lang="it-IT" sz="1800" i="1" dirty="0" err="1">
                <a:latin typeface="Times New Roman" panose="02020603050405020304" pitchFamily="18" charset="0"/>
                <a:cs typeface="Times New Roman" panose="02020603050405020304" pitchFamily="18" charset="0"/>
              </a:rPr>
              <a:t>Bruniana</a:t>
            </a:r>
            <a:r>
              <a:rPr lang="it-IT" sz="1800" i="1" dirty="0">
                <a:latin typeface="Times New Roman" panose="02020603050405020304" pitchFamily="18" charset="0"/>
                <a:cs typeface="Times New Roman" panose="02020603050405020304" pitchFamily="18" charset="0"/>
              </a:rPr>
              <a:t> &amp; </a:t>
            </a:r>
            <a:r>
              <a:rPr lang="it-IT" sz="1800" i="1" dirty="0" err="1">
                <a:latin typeface="Times New Roman" panose="02020603050405020304" pitchFamily="18" charset="0"/>
                <a:cs typeface="Times New Roman" panose="02020603050405020304" pitchFamily="18" charset="0"/>
              </a:rPr>
              <a:t>Campanelliana</a:t>
            </a:r>
            <a:r>
              <a:rPr lang="it-IT" sz="1800" dirty="0">
                <a:latin typeface="Times New Roman" panose="02020603050405020304" pitchFamily="18" charset="0"/>
                <a:cs typeface="Times New Roman" panose="02020603050405020304" pitchFamily="18" charset="0"/>
              </a:rPr>
              <a:t>, vol. 7, no. 1, 2001, pp. 15–49. </a:t>
            </a:r>
            <a:r>
              <a:rPr lang="it-IT" sz="1800" i="1" dirty="0">
                <a:latin typeface="Times New Roman" panose="02020603050405020304" pitchFamily="18" charset="0"/>
                <a:cs typeface="Times New Roman" panose="02020603050405020304" pitchFamily="18" charset="0"/>
              </a:rPr>
              <a:t>JSTOR</a:t>
            </a:r>
            <a:r>
              <a:rPr lang="it-IT" sz="1800" dirty="0">
                <a:latin typeface="Times New Roman" panose="02020603050405020304" pitchFamily="18" charset="0"/>
                <a:cs typeface="Times New Roman" panose="02020603050405020304" pitchFamily="18" charset="0"/>
              </a:rPr>
              <a:t>;</a:t>
            </a:r>
          </a:p>
          <a:p>
            <a:pPr algn="just"/>
            <a:r>
              <a:rPr lang="it-IT" sz="1400"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Ciliberto, Michele. “BRUNO, IL PROCESSO, LA MORTE.” </a:t>
            </a:r>
            <a:r>
              <a:rPr lang="it-IT" sz="1800" i="1" dirty="0">
                <a:latin typeface="Times New Roman" panose="02020603050405020304" pitchFamily="18" charset="0"/>
                <a:cs typeface="Times New Roman" panose="02020603050405020304" pitchFamily="18" charset="0"/>
              </a:rPr>
              <a:t>Rivista Di Storia Della Filosofia (1984-)</a:t>
            </a:r>
            <a:r>
              <a:rPr lang="it-IT" sz="1800" dirty="0">
                <a:latin typeface="Times New Roman" panose="02020603050405020304" pitchFamily="18" charset="0"/>
                <a:cs typeface="Times New Roman" panose="02020603050405020304" pitchFamily="18" charset="0"/>
              </a:rPr>
              <a:t>, vol. 67, no. 1, 2012, pp. 59–80. </a:t>
            </a:r>
            <a:r>
              <a:rPr lang="it-IT" sz="1800" i="1" dirty="0">
                <a:latin typeface="Times New Roman" panose="02020603050405020304" pitchFamily="18" charset="0"/>
                <a:cs typeface="Times New Roman" panose="02020603050405020304" pitchFamily="18" charset="0"/>
              </a:rPr>
              <a:t>JSTOR</a:t>
            </a:r>
            <a:r>
              <a:rPr lang="it-IT" sz="1800" dirty="0">
                <a:latin typeface="Times New Roman" panose="02020603050405020304" pitchFamily="18" charset="0"/>
                <a:cs typeface="Times New Roman" panose="02020603050405020304" pitchFamily="18" charset="0"/>
              </a:rPr>
              <a:t>.</a:t>
            </a: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Nella successiva diapositiva sono inseriti i link che rimandano a tali testi con una breve descrizione dei loro contenuti. </a:t>
            </a: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55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17">
            <a:extLst>
              <a:ext uri="{FF2B5EF4-FFF2-40B4-BE49-F238E27FC236}">
                <a16:creationId xmlns:a16="http://schemas.microsoft.com/office/drawing/2014/main" id="{87946847-2662-4F28-A232-E499971DA72C}"/>
              </a:ext>
            </a:extLst>
          </p:cNvPr>
          <p:cNvSpPr>
            <a:spLocks noGrp="1"/>
          </p:cNvSpPr>
          <p:nvPr>
            <p:ph type="title"/>
          </p:nvPr>
        </p:nvSpPr>
        <p:spPr/>
        <p:txBody>
          <a:bodyPr/>
          <a:lstStyle/>
          <a:p>
            <a:endParaRPr lang="it-IT"/>
          </a:p>
        </p:txBody>
      </p:sp>
      <p:sp>
        <p:nvSpPr>
          <p:cNvPr id="19" name="Segnaposto contenuto 18">
            <a:extLst>
              <a:ext uri="{FF2B5EF4-FFF2-40B4-BE49-F238E27FC236}">
                <a16:creationId xmlns:a16="http://schemas.microsoft.com/office/drawing/2014/main" id="{E9F73D20-428C-4BD6-A8F3-6497318953F3}"/>
              </a:ext>
            </a:extLst>
          </p:cNvPr>
          <p:cNvSpPr>
            <a:spLocks noGrp="1"/>
          </p:cNvSpPr>
          <p:nvPr>
            <p:ph sz="half" idx="1"/>
          </p:nvPr>
        </p:nvSpPr>
        <p:spPr/>
        <p:txBody>
          <a:bodyPr>
            <a:normAutofit fontScale="85000" lnSpcReduction="10000"/>
          </a:bodyPr>
          <a:lstStyle/>
          <a:p>
            <a:pPr algn="just"/>
            <a:r>
              <a:rPr lang="it-IT" sz="1600" dirty="0">
                <a:latin typeface="Times New Roman" panose="02020603050405020304" pitchFamily="18" charset="0"/>
                <a:cs typeface="Times New Roman" panose="02020603050405020304" pitchFamily="18" charset="0"/>
              </a:rPr>
              <a:t>Traversino, Massimiliano. “GIORDANO BRUNO, VERITÀ E DISSIMULAZIONE.” </a:t>
            </a:r>
            <a:r>
              <a:rPr lang="it-IT" sz="1600" i="1" dirty="0" err="1">
                <a:latin typeface="Times New Roman" panose="02020603050405020304" pitchFamily="18" charset="0"/>
                <a:cs typeface="Times New Roman" panose="02020603050405020304" pitchFamily="18" charset="0"/>
              </a:rPr>
              <a:t>Divus</a:t>
            </a:r>
            <a:r>
              <a:rPr lang="it-IT" sz="1600" i="1" dirty="0">
                <a:latin typeface="Times New Roman" panose="02020603050405020304" pitchFamily="18" charset="0"/>
                <a:cs typeface="Times New Roman" panose="02020603050405020304" pitchFamily="18" charset="0"/>
              </a:rPr>
              <a:t> Thomas</a:t>
            </a:r>
            <a:r>
              <a:rPr lang="it-IT" sz="1600" dirty="0">
                <a:latin typeface="Times New Roman" panose="02020603050405020304" pitchFamily="18" charset="0"/>
                <a:cs typeface="Times New Roman" panose="02020603050405020304" pitchFamily="18" charset="0"/>
              </a:rPr>
              <a:t>, vol. 117, no. 1, 2014, pp. 337–348. </a:t>
            </a:r>
            <a:r>
              <a:rPr lang="it-IT" sz="1600" i="1" dirty="0">
                <a:latin typeface="Times New Roman" panose="02020603050405020304" pitchFamily="18" charset="0"/>
                <a:cs typeface="Times New Roman" panose="02020603050405020304" pitchFamily="18" charset="0"/>
              </a:rPr>
              <a:t>JSTOR</a:t>
            </a:r>
            <a:r>
              <a:rPr lang="it-IT" sz="1600" dirty="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hlinkClick r:id="rId2"/>
              </a:rPr>
              <a:t>www.jstor.org/</a:t>
            </a:r>
            <a:r>
              <a:rPr lang="it-IT" sz="1600" dirty="0" err="1">
                <a:latin typeface="Times New Roman" panose="02020603050405020304" pitchFamily="18" charset="0"/>
                <a:cs typeface="Times New Roman" panose="02020603050405020304" pitchFamily="18" charset="0"/>
                <a:hlinkClick r:id="rId2"/>
              </a:rPr>
              <a:t>stable</a:t>
            </a:r>
            <a:r>
              <a:rPr lang="it-IT" sz="1600" dirty="0">
                <a:latin typeface="Times New Roman" panose="02020603050405020304" pitchFamily="18" charset="0"/>
                <a:cs typeface="Times New Roman" panose="02020603050405020304" pitchFamily="18" charset="0"/>
                <a:hlinkClick r:id="rId2"/>
              </a:rPr>
              <a:t>/48503749</a:t>
            </a:r>
            <a:r>
              <a:rPr lang="it-IT" sz="1600" dirty="0">
                <a:latin typeface="Times New Roman" panose="02020603050405020304" pitchFamily="18" charset="0"/>
                <a:cs typeface="Times New Roman" panose="02020603050405020304" pitchFamily="18" charset="0"/>
              </a:rPr>
              <a:t>;</a:t>
            </a:r>
          </a:p>
          <a:p>
            <a:pPr algn="just"/>
            <a:endParaRPr lang="it-IT" sz="16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Beretta, Francesco. “GIORDANO BRUNO E L'INQUISIZIONE ROMANA. CONSIDERAZIONI SUL PROCESSO.” </a:t>
            </a:r>
            <a:r>
              <a:rPr lang="it-IT" sz="1600" i="1" dirty="0" err="1">
                <a:latin typeface="Times New Roman" panose="02020603050405020304" pitchFamily="18" charset="0"/>
                <a:cs typeface="Times New Roman" panose="02020603050405020304" pitchFamily="18" charset="0"/>
              </a:rPr>
              <a:t>Bruniana</a:t>
            </a:r>
            <a:r>
              <a:rPr lang="it-IT" sz="1600" i="1" dirty="0">
                <a:latin typeface="Times New Roman" panose="02020603050405020304" pitchFamily="18" charset="0"/>
                <a:cs typeface="Times New Roman" panose="02020603050405020304" pitchFamily="18" charset="0"/>
              </a:rPr>
              <a:t> &amp; </a:t>
            </a:r>
            <a:r>
              <a:rPr lang="it-IT" sz="1600" i="1" dirty="0" err="1">
                <a:latin typeface="Times New Roman" panose="02020603050405020304" pitchFamily="18" charset="0"/>
                <a:cs typeface="Times New Roman" panose="02020603050405020304" pitchFamily="18" charset="0"/>
              </a:rPr>
              <a:t>Campanelliana</a:t>
            </a:r>
            <a:r>
              <a:rPr lang="it-IT" sz="1600" dirty="0">
                <a:latin typeface="Times New Roman" panose="02020603050405020304" pitchFamily="18" charset="0"/>
                <a:cs typeface="Times New Roman" panose="02020603050405020304" pitchFamily="18" charset="0"/>
              </a:rPr>
              <a:t>, vol. 7, no. 1, 2001, pp. 15–49. </a:t>
            </a:r>
            <a:r>
              <a:rPr lang="it-IT" sz="1600" i="1" dirty="0">
                <a:latin typeface="Times New Roman" panose="02020603050405020304" pitchFamily="18" charset="0"/>
                <a:cs typeface="Times New Roman" panose="02020603050405020304" pitchFamily="18" charset="0"/>
              </a:rPr>
              <a:t>JSTOR</a:t>
            </a:r>
            <a:r>
              <a:rPr lang="it-IT" sz="1600" dirty="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hlinkClick r:id="rId3"/>
              </a:rPr>
              <a:t>www.jstor.org/</a:t>
            </a:r>
            <a:r>
              <a:rPr lang="it-IT" sz="1600" dirty="0" err="1">
                <a:latin typeface="Times New Roman" panose="02020603050405020304" pitchFamily="18" charset="0"/>
                <a:cs typeface="Times New Roman" panose="02020603050405020304" pitchFamily="18" charset="0"/>
                <a:hlinkClick r:id="rId3"/>
              </a:rPr>
              <a:t>stable</a:t>
            </a:r>
            <a:r>
              <a:rPr lang="it-IT" sz="1600" dirty="0">
                <a:latin typeface="Times New Roman" panose="02020603050405020304" pitchFamily="18" charset="0"/>
                <a:cs typeface="Times New Roman" panose="02020603050405020304" pitchFamily="18" charset="0"/>
                <a:hlinkClick r:id="rId3"/>
              </a:rPr>
              <a:t>/24331826</a:t>
            </a:r>
            <a:r>
              <a:rPr lang="it-IT" sz="1600" dirty="0">
                <a:latin typeface="Times New Roman" panose="02020603050405020304" pitchFamily="18" charset="0"/>
                <a:cs typeface="Times New Roman" panose="02020603050405020304" pitchFamily="18" charset="0"/>
              </a:rPr>
              <a:t>; </a:t>
            </a:r>
          </a:p>
          <a:p>
            <a:pPr algn="just"/>
            <a:endParaRPr lang="it-IT" sz="16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 Ciliberto, Michele. “BRUNO, IL PROCESSO, LA MORTE.” </a:t>
            </a:r>
            <a:r>
              <a:rPr lang="it-IT" sz="1600" i="1" dirty="0">
                <a:latin typeface="Times New Roman" panose="02020603050405020304" pitchFamily="18" charset="0"/>
                <a:cs typeface="Times New Roman" panose="02020603050405020304" pitchFamily="18" charset="0"/>
              </a:rPr>
              <a:t>Rivista Di Storia Della Filosofia (1984-)</a:t>
            </a:r>
            <a:r>
              <a:rPr lang="it-IT" sz="1600" dirty="0">
                <a:latin typeface="Times New Roman" panose="02020603050405020304" pitchFamily="18" charset="0"/>
                <a:cs typeface="Times New Roman" panose="02020603050405020304" pitchFamily="18" charset="0"/>
              </a:rPr>
              <a:t>, vol. 67, no. 1, 2012, pp. 59–80. </a:t>
            </a:r>
            <a:r>
              <a:rPr lang="it-IT" sz="1600" i="1" dirty="0">
                <a:latin typeface="Times New Roman" panose="02020603050405020304" pitchFamily="18" charset="0"/>
                <a:cs typeface="Times New Roman" panose="02020603050405020304" pitchFamily="18" charset="0"/>
              </a:rPr>
              <a:t>JSTOR</a:t>
            </a:r>
            <a:r>
              <a:rPr lang="it-IT" sz="1600" dirty="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hlinkClick r:id="rId4"/>
              </a:rPr>
              <a:t>www.jstor.org/</a:t>
            </a:r>
            <a:r>
              <a:rPr lang="it-IT" sz="1600" dirty="0" err="1">
                <a:latin typeface="Times New Roman" panose="02020603050405020304" pitchFamily="18" charset="0"/>
                <a:cs typeface="Times New Roman" panose="02020603050405020304" pitchFamily="18" charset="0"/>
                <a:hlinkClick r:id="rId4"/>
              </a:rPr>
              <a:t>stable</a:t>
            </a:r>
            <a:r>
              <a:rPr lang="it-IT" sz="1600" dirty="0">
                <a:latin typeface="Times New Roman" panose="02020603050405020304" pitchFamily="18" charset="0"/>
                <a:cs typeface="Times New Roman" panose="02020603050405020304" pitchFamily="18" charset="0"/>
                <a:hlinkClick r:id="rId4"/>
              </a:rPr>
              <a:t>/44025884</a:t>
            </a:r>
            <a:r>
              <a:rPr lang="it-IT" sz="1600" dirty="0">
                <a:latin typeface="Times New Roman" panose="02020603050405020304" pitchFamily="18" charset="0"/>
                <a:cs typeface="Times New Roman" panose="02020603050405020304" pitchFamily="18" charset="0"/>
              </a:rPr>
              <a:t>; </a:t>
            </a:r>
          </a:p>
        </p:txBody>
      </p:sp>
      <p:sp>
        <p:nvSpPr>
          <p:cNvPr id="20" name="Segnaposto contenuto 19">
            <a:extLst>
              <a:ext uri="{FF2B5EF4-FFF2-40B4-BE49-F238E27FC236}">
                <a16:creationId xmlns:a16="http://schemas.microsoft.com/office/drawing/2014/main" id="{50E0418D-894B-4C84-B5B4-23D815B408F5}"/>
              </a:ext>
            </a:extLst>
          </p:cNvPr>
          <p:cNvSpPr>
            <a:spLocks noGrp="1"/>
          </p:cNvSpPr>
          <p:nvPr>
            <p:ph sz="half" idx="2"/>
          </p:nvPr>
        </p:nvSpPr>
        <p:spPr/>
        <p:txBody>
          <a:bodyPr>
            <a:normAutofit fontScale="85000" lnSpcReduction="10000"/>
          </a:bodyPr>
          <a:lstStyle/>
          <a:p>
            <a:pPr algn="just"/>
            <a:r>
              <a:rPr lang="it-IT" sz="1700" dirty="0">
                <a:latin typeface="Times New Roman" panose="02020603050405020304" pitchFamily="18" charset="0"/>
                <a:cs typeface="Times New Roman" panose="02020603050405020304" pitchFamily="18" charset="0"/>
              </a:rPr>
              <a:t>Il testo in questione, presentando alcuni eventi annuali che si tengono a Nola in onore di Giordano Bruno, coglie l’occasione per riprendere le concezioni filosofiche di Bruno e analizzare come queste si rapportino con particolari temi, tra i quali senza dubbio c’è la religione.</a:t>
            </a:r>
          </a:p>
          <a:p>
            <a:pPr marL="0" indent="0" algn="just">
              <a:buNone/>
            </a:pPr>
            <a:endParaRPr lang="it-IT" sz="1700" dirty="0">
              <a:latin typeface="Times New Roman" panose="02020603050405020304" pitchFamily="18" charset="0"/>
              <a:cs typeface="Times New Roman" panose="02020603050405020304" pitchFamily="18" charset="0"/>
            </a:endParaRPr>
          </a:p>
          <a:p>
            <a:pPr algn="just"/>
            <a:r>
              <a:rPr lang="it-IT" sz="1700" dirty="0">
                <a:latin typeface="Times New Roman" panose="02020603050405020304" pitchFamily="18" charset="0"/>
                <a:cs typeface="Times New Roman" panose="02020603050405020304" pitchFamily="18" charset="0"/>
              </a:rPr>
              <a:t>In questo testo, passando attraverso una ricostruzione delle strategie attuate dall’Inquisizione romana, si parla di tutti gli elementi che portano Bruno ad essere processato e delle tattiche utilizzate dal Tribunale per condannarlo.</a:t>
            </a:r>
          </a:p>
          <a:p>
            <a:pPr algn="just"/>
            <a:endParaRPr lang="it-IT" sz="1700" dirty="0">
              <a:latin typeface="Times New Roman" panose="02020603050405020304" pitchFamily="18" charset="0"/>
              <a:cs typeface="Times New Roman" panose="02020603050405020304" pitchFamily="18" charset="0"/>
            </a:endParaRPr>
          </a:p>
          <a:p>
            <a:pPr algn="just"/>
            <a:r>
              <a:rPr lang="it-IT" sz="1700" dirty="0">
                <a:latin typeface="Times New Roman" panose="02020603050405020304" pitchFamily="18" charset="0"/>
                <a:cs typeface="Times New Roman" panose="02020603050405020304" pitchFamily="18" charset="0"/>
              </a:rPr>
              <a:t>Qui viene presentata la vicenda di Giordano Bruno da un punto di vista storico, narrando i fatti così come sono descritti nei manuali di storia, ponendo però l’accento sul particolare rapporto tra Bruno e il papa Clemente VIII.</a:t>
            </a:r>
          </a:p>
          <a:p>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213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esia">
  <a:themeElements>
    <a:clrScheme name="Arde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e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e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TM04033929[[fn=Ardesia]]</Template>
  <TotalTime>389</TotalTime>
  <Words>2300</Words>
  <Application>Microsoft Office PowerPoint</Application>
  <PresentationFormat>Widescreen</PresentationFormat>
  <Paragraphs>112</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Calibri</vt:lpstr>
      <vt:lpstr>Calisto MT</vt:lpstr>
      <vt:lpstr>Times New Roman</vt:lpstr>
      <vt:lpstr>Wingdings 2</vt:lpstr>
      <vt:lpstr>Ardesia</vt:lpstr>
      <vt:lpstr>SCIENZA E FEDE: GALILEI, BRUNO E SAVONAROLA</vt:lpstr>
      <vt:lpstr>PROCESSI A GALILEO GALILEI</vt:lpstr>
      <vt:lpstr>Presentazione standard di PowerPoint</vt:lpstr>
      <vt:lpstr>Presentazione standard di PowerPoint</vt:lpstr>
      <vt:lpstr>Presentazione standard di PowerPoint</vt:lpstr>
      <vt:lpstr>Presentazione standard di PowerPoint</vt:lpstr>
      <vt:lpstr>Presentazione standard di PowerPoint</vt:lpstr>
      <vt:lpstr>PROCESSO A GIORDANO BRUNO</vt:lpstr>
      <vt:lpstr>Presentazione standard di PowerPoint</vt:lpstr>
      <vt:lpstr>Presentazione standard di PowerPoint</vt:lpstr>
      <vt:lpstr>Presentazione standard di PowerPoint</vt:lpstr>
      <vt:lpstr>PROCESSO A SAVONAROLA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SCIENZA E FEDE: GALILEI, BRUNO E SAVONAROLA</dc:title>
  <dc:creator>Marco Verdicchio</dc:creator>
  <cp:lastModifiedBy>Marco Verdicchio</cp:lastModifiedBy>
  <cp:revision>43</cp:revision>
  <dcterms:created xsi:type="dcterms:W3CDTF">2020-01-30T15:06:02Z</dcterms:created>
  <dcterms:modified xsi:type="dcterms:W3CDTF">2020-02-06T14:58:43Z</dcterms:modified>
</cp:coreProperties>
</file>