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9" r:id="rId3"/>
    <p:sldId id="258" r:id="rId4"/>
    <p:sldId id="260" r:id="rId5"/>
    <p:sldId id="262" r:id="rId6"/>
    <p:sldId id="263" r:id="rId7"/>
    <p:sldId id="265" r:id="rId8"/>
    <p:sldId id="267" r:id="rId9"/>
    <p:sldId id="266" r:id="rId10"/>
    <p:sldId id="268"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712" autoAdjust="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C176746-1976-4373-BCB9-B6D28D20CE7D}" type="datetimeFigureOut">
              <a:rPr lang="it-IT" smtClean="0"/>
              <a:t>26/02/2019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F51BA8C-A8B3-4A89-B91C-0C6476B3A166}"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89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C176746-1976-4373-BCB9-B6D28D20CE7D}" type="datetimeFigureOut">
              <a:rPr lang="it-IT" smtClean="0"/>
              <a:t>26/02/2019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F51BA8C-A8B3-4A89-B91C-0C6476B3A166}" type="slidenum">
              <a:rPr lang="it-IT" smtClean="0"/>
              <a:t>‹N›</a:t>
            </a:fld>
            <a:endParaRPr lang="it-IT"/>
          </a:p>
        </p:txBody>
      </p:sp>
    </p:spTree>
    <p:extLst>
      <p:ext uri="{BB962C8B-B14F-4D97-AF65-F5344CB8AC3E}">
        <p14:creationId xmlns:p14="http://schemas.microsoft.com/office/powerpoint/2010/main" val="137326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C176746-1976-4373-BCB9-B6D28D20CE7D}" type="datetimeFigureOut">
              <a:rPr lang="it-IT" smtClean="0"/>
              <a:t>26/02/2019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F51BA8C-A8B3-4A89-B91C-0C6476B3A166}" type="slidenum">
              <a:rPr lang="it-IT" smtClean="0"/>
              <a:t>‹N›</a:t>
            </a:fld>
            <a:endParaRPr lang="it-IT"/>
          </a:p>
        </p:txBody>
      </p:sp>
    </p:spTree>
    <p:extLst>
      <p:ext uri="{BB962C8B-B14F-4D97-AF65-F5344CB8AC3E}">
        <p14:creationId xmlns:p14="http://schemas.microsoft.com/office/powerpoint/2010/main" val="317539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C176746-1976-4373-BCB9-B6D28D20CE7D}" type="datetimeFigureOut">
              <a:rPr lang="it-IT" smtClean="0"/>
              <a:t>26/02/2019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F51BA8C-A8B3-4A89-B91C-0C6476B3A166}" type="slidenum">
              <a:rPr lang="it-IT" smtClean="0"/>
              <a:t>‹N›</a:t>
            </a:fld>
            <a:endParaRPr lang="it-IT"/>
          </a:p>
        </p:txBody>
      </p:sp>
    </p:spTree>
    <p:extLst>
      <p:ext uri="{BB962C8B-B14F-4D97-AF65-F5344CB8AC3E}">
        <p14:creationId xmlns:p14="http://schemas.microsoft.com/office/powerpoint/2010/main" val="296969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2C176746-1976-4373-BCB9-B6D28D20CE7D}" type="datetimeFigureOut">
              <a:rPr lang="it-IT" smtClean="0"/>
              <a:t>26/02/2019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F51BA8C-A8B3-4A89-B91C-0C6476B3A166}"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60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C176746-1976-4373-BCB9-B6D28D20CE7D}" type="datetimeFigureOut">
              <a:rPr lang="it-IT" smtClean="0"/>
              <a:t>26/02/2019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F51BA8C-A8B3-4A89-B91C-0C6476B3A166}" type="slidenum">
              <a:rPr lang="it-IT" smtClean="0"/>
              <a:t>‹N›</a:t>
            </a:fld>
            <a:endParaRPr lang="it-IT"/>
          </a:p>
        </p:txBody>
      </p:sp>
    </p:spTree>
    <p:extLst>
      <p:ext uri="{BB962C8B-B14F-4D97-AF65-F5344CB8AC3E}">
        <p14:creationId xmlns:p14="http://schemas.microsoft.com/office/powerpoint/2010/main" val="381984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C176746-1976-4373-BCB9-B6D28D20CE7D}" type="datetimeFigureOut">
              <a:rPr lang="it-IT" smtClean="0"/>
              <a:t>26/02/2019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F51BA8C-A8B3-4A89-B91C-0C6476B3A166}" type="slidenum">
              <a:rPr lang="it-IT" smtClean="0"/>
              <a:t>‹N›</a:t>
            </a:fld>
            <a:endParaRPr lang="it-IT"/>
          </a:p>
        </p:txBody>
      </p:sp>
    </p:spTree>
    <p:extLst>
      <p:ext uri="{BB962C8B-B14F-4D97-AF65-F5344CB8AC3E}">
        <p14:creationId xmlns:p14="http://schemas.microsoft.com/office/powerpoint/2010/main" val="374408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C176746-1976-4373-BCB9-B6D28D20CE7D}" type="datetimeFigureOut">
              <a:rPr lang="it-IT" smtClean="0"/>
              <a:t>26/02/2019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F51BA8C-A8B3-4A89-B91C-0C6476B3A166}" type="slidenum">
              <a:rPr lang="it-IT" smtClean="0"/>
              <a:t>‹N›</a:t>
            </a:fld>
            <a:endParaRPr lang="it-IT"/>
          </a:p>
        </p:txBody>
      </p:sp>
    </p:spTree>
    <p:extLst>
      <p:ext uri="{BB962C8B-B14F-4D97-AF65-F5344CB8AC3E}">
        <p14:creationId xmlns:p14="http://schemas.microsoft.com/office/powerpoint/2010/main" val="85562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C176746-1976-4373-BCB9-B6D28D20CE7D}" type="datetimeFigureOut">
              <a:rPr lang="it-IT" smtClean="0"/>
              <a:t>26/02/2019</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2F51BA8C-A8B3-4A89-B91C-0C6476B3A166}" type="slidenum">
              <a:rPr lang="it-IT" smtClean="0"/>
              <a:t>‹N›</a:t>
            </a:fld>
            <a:endParaRPr lang="it-IT"/>
          </a:p>
        </p:txBody>
      </p:sp>
    </p:spTree>
    <p:extLst>
      <p:ext uri="{BB962C8B-B14F-4D97-AF65-F5344CB8AC3E}">
        <p14:creationId xmlns:p14="http://schemas.microsoft.com/office/powerpoint/2010/main" val="165473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C176746-1976-4373-BCB9-B6D28D20CE7D}" type="datetimeFigureOut">
              <a:rPr lang="it-IT" smtClean="0"/>
              <a:t>26/02/2019</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F51BA8C-A8B3-4A89-B91C-0C6476B3A166}" type="slidenum">
              <a:rPr lang="it-IT" smtClean="0"/>
              <a:t>‹N›</a:t>
            </a:fld>
            <a:endParaRPr lang="it-IT"/>
          </a:p>
        </p:txBody>
      </p:sp>
    </p:spTree>
    <p:extLst>
      <p:ext uri="{BB962C8B-B14F-4D97-AF65-F5344CB8AC3E}">
        <p14:creationId xmlns:p14="http://schemas.microsoft.com/office/powerpoint/2010/main" val="371425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C176746-1976-4373-BCB9-B6D28D20CE7D}" type="datetimeFigureOut">
              <a:rPr lang="it-IT" smtClean="0"/>
              <a:t>26/02/2019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F51BA8C-A8B3-4A89-B91C-0C6476B3A166}" type="slidenum">
              <a:rPr lang="it-IT" smtClean="0"/>
              <a:t>‹N›</a:t>
            </a:fld>
            <a:endParaRPr lang="it-IT"/>
          </a:p>
        </p:txBody>
      </p:sp>
    </p:spTree>
    <p:extLst>
      <p:ext uri="{BB962C8B-B14F-4D97-AF65-F5344CB8AC3E}">
        <p14:creationId xmlns:p14="http://schemas.microsoft.com/office/powerpoint/2010/main" val="2205571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C176746-1976-4373-BCB9-B6D28D20CE7D}" type="datetimeFigureOut">
              <a:rPr lang="it-IT" smtClean="0"/>
              <a:t>26/02/2019</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F51BA8C-A8B3-4A89-B91C-0C6476B3A166}"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058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hyperlink" Target="https://play.google.com/store/apps/details?id=it.bricklab.sentieripartigiani"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museedelaresistanceenligne.org/" TargetMode="External"/><Relationship Id="rId2" Type="http://schemas.openxmlformats.org/officeDocument/2006/relationships/hyperlink" Target="https://gallica.bnf.fr/services/engine/search/sru?operation=searchRetrieve&amp;version=1.2&amp;query=%28gallica%20all%20%22femmes%20en%20r%C3%A9sistance%22%29&amp;lang=en&amp;suggest=0" TargetMode="External"/><Relationship Id="rId1" Type="http://schemas.openxmlformats.org/officeDocument/2006/relationships/slideLayout" Target="../slideLayouts/slideLayout7.xml"/><Relationship Id="rId4" Type="http://schemas.openxmlformats.org/officeDocument/2006/relationships/hyperlink" Target="https://www.resistance-archive.org/en/testimon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europeana.eu/portal/en/search?q=donne%20nella%20Resistenza&amp;view=grid" TargetMode="External"/><Relationship Id="rId2" Type="http://schemas.openxmlformats.org/officeDocument/2006/relationships/hyperlink" Target="http://www.internetculturale.it/it/16/search?q=donne+nella+resistenza&amp;instance=metaindice" TargetMode="External"/><Relationship Id="rId1" Type="http://schemas.openxmlformats.org/officeDocument/2006/relationships/slideLayout" Target="../slideLayouts/slideLayout8.xml"/><Relationship Id="rId4" Type="http://schemas.openxmlformats.org/officeDocument/2006/relationships/hyperlink" Target="http://www.archiviolastampa.i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traginazifasciste.it/" TargetMode="External"/><Relationship Id="rId2" Type="http://schemas.openxmlformats.org/officeDocument/2006/relationships/hyperlink" Target="http://www.italia-resistenza.i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ifsml.it/" TargetMode="External"/><Relationship Id="rId2" Type="http://schemas.openxmlformats.org/officeDocument/2006/relationships/hyperlink" Target="http://siusa.archivi.beniculturali.it/cgi-bin/pagina.pl?TipoPag=comparc&amp;Chiave=359716"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noidonnearchiviostorico.org/" TargetMode="External"/><Relationship Id="rId2" Type="http://schemas.openxmlformats.org/officeDocument/2006/relationships/hyperlink" Target="http://www.stampaclandestina.it/"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base-search.net/" TargetMode="External"/><Relationship Id="rId2" Type="http://schemas.openxmlformats.org/officeDocument/2006/relationships/hyperlink" Target="http://opac.bncf.firenze.sbn.it/opac/controller.jsp?action=search_basesearch&amp;query_fieldname_1=keywords&amp;Submit=Cerca&amp;query_querystring_1=donne%20nella%20resistenza"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patriaindipendente.it/" TargetMode="External"/><Relationship Id="rId2" Type="http://schemas.openxmlformats.org/officeDocument/2006/relationships/hyperlink" Target="https://storicamente.org/landini" TargetMode="External"/><Relationship Id="rId1" Type="http://schemas.openxmlformats.org/officeDocument/2006/relationships/slideLayout" Target="../slideLayouts/slideLayout7.xml"/><Relationship Id="rId4" Type="http://schemas.openxmlformats.org/officeDocument/2006/relationships/hyperlink" Target="http://www.studistorici.com/?s=donne+nella+resistenz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ancr.to.it/wp/" TargetMode="External"/><Relationship Id="rId2" Type="http://schemas.openxmlformats.org/officeDocument/2006/relationships/hyperlink" Target="http://www.raistoria.rai.it/articoli-programma-puntate/le-donne-della-resistenza/25962/default.aspx"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E6A95FC6-DDEB-45FA-AFDD-CDE1D91F84D8}"/>
              </a:ext>
            </a:extLst>
          </p:cNvPr>
          <p:cNvSpPr>
            <a:spLocks noGrp="1"/>
          </p:cNvSpPr>
          <p:nvPr>
            <p:ph type="title"/>
          </p:nvPr>
        </p:nvSpPr>
        <p:spPr>
          <a:xfrm>
            <a:off x="1097280" y="516835"/>
            <a:ext cx="5977937" cy="1666501"/>
          </a:xfrm>
        </p:spPr>
        <p:txBody>
          <a:bodyPr vert="horz" lIns="91440" tIns="45720" rIns="91440" bIns="45720" rtlCol="0" anchor="b">
            <a:normAutofit/>
          </a:bodyPr>
          <a:lstStyle/>
          <a:p>
            <a:r>
              <a:rPr lang="en-US" sz="4000" b="1" kern="1200" spc="-50" baseline="0">
                <a:latin typeface="+mj-lt"/>
                <a:ea typeface="+mj-ea"/>
                <a:cs typeface="+mj-cs"/>
              </a:rPr>
              <a:t>Le donne nella resistenza</a:t>
            </a:r>
          </a:p>
        </p:txBody>
      </p:sp>
      <p:sp>
        <p:nvSpPr>
          <p:cNvPr id="4" name="Segnaposto testo 3">
            <a:extLst>
              <a:ext uri="{FF2B5EF4-FFF2-40B4-BE49-F238E27FC236}">
                <a16:creationId xmlns:a16="http://schemas.microsoft.com/office/drawing/2014/main" id="{1824CDF9-CEBC-4AFA-AA67-3EBB78D2118E}"/>
              </a:ext>
            </a:extLst>
          </p:cNvPr>
          <p:cNvSpPr>
            <a:spLocks noGrp="1"/>
          </p:cNvSpPr>
          <p:nvPr>
            <p:ph type="body" sz="half" idx="2"/>
          </p:nvPr>
        </p:nvSpPr>
        <p:spPr>
          <a:xfrm>
            <a:off x="1097279" y="2236304"/>
            <a:ext cx="5977938" cy="3652667"/>
          </a:xfrm>
        </p:spPr>
        <p:txBody>
          <a:bodyPr vert="horz" lIns="0" tIns="45720" rIns="0" bIns="45720" rtlCol="0">
            <a:normAutofit/>
          </a:bodyPr>
          <a:lstStyle/>
          <a:p>
            <a:pPr lvl="0">
              <a:defRPr sz="1800" b="0" i="0" u="none" strike="noStrike" kern="0" cap="none" spc="0" baseline="0">
                <a:solidFill>
                  <a:srgbClr val="000000"/>
                </a:solidFill>
                <a:uFillTx/>
              </a:defRPr>
            </a:pPr>
            <a:endParaRPr lang="en-US" sz="1800" dirty="0"/>
          </a:p>
          <a:p>
            <a:pPr lvl="0">
              <a:defRPr sz="1800" b="0" i="0" u="none" strike="noStrike" kern="0" cap="none" spc="0" baseline="0">
                <a:solidFill>
                  <a:srgbClr val="000000"/>
                </a:solidFill>
                <a:uFillTx/>
              </a:defRPr>
            </a:pPr>
            <a:endParaRPr lang="en-US" sz="1800" dirty="0"/>
          </a:p>
          <a:p>
            <a:pPr lvl="0">
              <a:defRPr sz="1800" b="0" i="0" u="none" strike="noStrike" kern="0" cap="none" spc="0" baseline="0">
                <a:solidFill>
                  <a:srgbClr val="000000"/>
                </a:solidFill>
                <a:uFillTx/>
              </a:defRPr>
            </a:pPr>
            <a:endParaRPr lang="en-US" sz="1800" dirty="0"/>
          </a:p>
          <a:p>
            <a:pPr lvl="0">
              <a:defRPr sz="1800" b="0" i="0" u="none" strike="noStrike" kern="0" cap="none" spc="0" baseline="0">
                <a:solidFill>
                  <a:srgbClr val="000000"/>
                </a:solidFill>
                <a:uFillTx/>
              </a:defRPr>
            </a:pPr>
            <a:endParaRPr lang="en-US" sz="1800" dirty="0"/>
          </a:p>
          <a:p>
            <a:pPr lvl="0">
              <a:defRPr sz="1800" b="0" i="0" u="none" strike="noStrike" kern="0" cap="none" spc="0" baseline="0">
                <a:solidFill>
                  <a:srgbClr val="000000"/>
                </a:solidFill>
                <a:uFillTx/>
              </a:defRPr>
            </a:pPr>
            <a:endParaRPr lang="en-US" sz="1800" dirty="0"/>
          </a:p>
          <a:p>
            <a:pPr lvl="0">
              <a:defRPr sz="1800" b="0" i="0" u="none" strike="noStrike" kern="0" cap="none" spc="0" baseline="0">
                <a:solidFill>
                  <a:srgbClr val="000000"/>
                </a:solidFill>
                <a:uFillTx/>
              </a:defRPr>
            </a:pPr>
            <a:endParaRPr lang="en-US" sz="1800" dirty="0"/>
          </a:p>
          <a:p>
            <a:pPr lvl="0">
              <a:defRPr sz="1800" b="0" i="0" u="none" strike="noStrike" kern="0" cap="none" spc="0" baseline="0">
                <a:solidFill>
                  <a:srgbClr val="000000"/>
                </a:solidFill>
                <a:uFillTx/>
              </a:defRPr>
            </a:pPr>
            <a:r>
              <a:rPr lang="en-US" sz="1800" dirty="0" err="1"/>
              <a:t>Esempi</a:t>
            </a:r>
            <a:r>
              <a:rPr lang="en-US" sz="1800" dirty="0"/>
              <a:t> di </a:t>
            </a:r>
            <a:r>
              <a:rPr lang="en-US" sz="1800" dirty="0" err="1"/>
              <a:t>uso</a:t>
            </a:r>
            <a:r>
              <a:rPr lang="en-US" sz="1800" dirty="0"/>
              <a:t> </a:t>
            </a:r>
            <a:r>
              <a:rPr lang="en-US" sz="1800" dirty="0" err="1"/>
              <a:t>della</a:t>
            </a:r>
            <a:r>
              <a:rPr lang="en-US" sz="1800" dirty="0"/>
              <a:t> rete per la </a:t>
            </a:r>
            <a:r>
              <a:rPr lang="en-US" sz="1800" dirty="0" err="1"/>
              <a:t>ricerca</a:t>
            </a:r>
            <a:r>
              <a:rPr lang="en-US" sz="1800" dirty="0"/>
              <a:t> </a:t>
            </a:r>
            <a:r>
              <a:rPr lang="en-US" sz="1800" dirty="0" err="1"/>
              <a:t>storica</a:t>
            </a:r>
            <a:r>
              <a:rPr lang="en-US" sz="1800" dirty="0"/>
              <a:t> e la </a:t>
            </a:r>
            <a:r>
              <a:rPr lang="en-US" sz="1800" dirty="0" err="1"/>
              <a:t>didattica</a:t>
            </a:r>
            <a:r>
              <a:rPr lang="en-US" sz="1800" dirty="0"/>
              <a:t> </a:t>
            </a:r>
            <a:r>
              <a:rPr lang="en-US" sz="1800" dirty="0" err="1"/>
              <a:t>nell’ambito</a:t>
            </a:r>
            <a:r>
              <a:rPr lang="en-US" sz="1800" dirty="0"/>
              <a:t> </a:t>
            </a:r>
            <a:r>
              <a:rPr lang="en-US" sz="1800" dirty="0" err="1"/>
              <a:t>della</a:t>
            </a:r>
            <a:r>
              <a:rPr lang="en-US" sz="1800" dirty="0"/>
              <a:t> </a:t>
            </a:r>
            <a:r>
              <a:rPr lang="en-US" sz="1800" dirty="0" err="1"/>
              <a:t>storia</a:t>
            </a:r>
            <a:r>
              <a:rPr lang="en-US" sz="1800" dirty="0"/>
              <a:t> di </a:t>
            </a:r>
            <a:r>
              <a:rPr lang="en-US" sz="1800" dirty="0" err="1"/>
              <a:t>genere</a:t>
            </a:r>
            <a:endParaRPr lang="en-US" sz="1800" dirty="0"/>
          </a:p>
          <a:p>
            <a:pPr lvl="0">
              <a:defRPr sz="1800" b="0" i="0" u="none" strike="noStrike" kern="0" cap="none" spc="0" baseline="0">
                <a:solidFill>
                  <a:srgbClr val="000000"/>
                </a:solidFill>
                <a:uFillTx/>
              </a:defRPr>
            </a:pPr>
            <a:endParaRPr lang="en-US" sz="1800" dirty="0"/>
          </a:p>
          <a:p>
            <a:pPr lvl="0">
              <a:defRPr sz="1800" b="0" i="0" u="none" strike="noStrike" kern="0" cap="none" spc="0" baseline="0">
                <a:solidFill>
                  <a:srgbClr val="000000"/>
                </a:solidFill>
                <a:uFillTx/>
              </a:defRPr>
            </a:pPr>
            <a:r>
              <a:rPr lang="en-US" sz="1800" dirty="0" err="1"/>
              <a:t>Kegozzi</a:t>
            </a:r>
            <a:r>
              <a:rPr lang="en-US" sz="1800" dirty="0"/>
              <a:t> Claudia</a:t>
            </a:r>
          </a:p>
          <a:p>
            <a:pPr lvl="0">
              <a:defRPr sz="1800" b="0" i="0" u="none" strike="noStrike" kern="0" cap="none" spc="0" baseline="0">
                <a:solidFill>
                  <a:srgbClr val="000000"/>
                </a:solidFill>
                <a:uFillTx/>
              </a:defRPr>
            </a:pPr>
            <a:endParaRPr lang="en-US" sz="1800" dirty="0"/>
          </a:p>
          <a:p>
            <a:pPr lvl="0">
              <a:defRPr sz="1800" b="0" i="0" u="none" strike="noStrike" kern="0" cap="none" spc="0" baseline="0">
                <a:solidFill>
                  <a:srgbClr val="000000"/>
                </a:solidFill>
                <a:uFillTx/>
              </a:defRPr>
            </a:pPr>
            <a:endParaRPr lang="en-US" sz="1800" dirty="0"/>
          </a:p>
        </p:txBody>
      </p:sp>
      <p:sp>
        <p:nvSpPr>
          <p:cNvPr id="55" name="Rectangle 54">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Immagine 5">
            <a:extLst>
              <a:ext uri="{FF2B5EF4-FFF2-40B4-BE49-F238E27FC236}">
                <a16:creationId xmlns:a16="http://schemas.microsoft.com/office/drawing/2014/main" id="{A1AF3EBF-BC26-4350-A1F2-822C91E6B708}"/>
              </a:ext>
            </a:extLst>
          </p:cNvPr>
          <p:cNvPicPr>
            <a:picLocks noChangeAspect="1"/>
          </p:cNvPicPr>
          <p:nvPr/>
        </p:nvPicPr>
        <p:blipFill rotWithShape="1">
          <a:blip r:embed="rId2"/>
          <a:srcRect l="9547" r="23668"/>
          <a:stretch/>
        </p:blipFill>
        <p:spPr>
          <a:xfrm>
            <a:off x="7611902" y="10"/>
            <a:ext cx="4580097" cy="6857990"/>
          </a:xfrm>
          <a:prstGeom prst="rect">
            <a:avLst/>
          </a:prstGeom>
        </p:spPr>
      </p:pic>
    </p:spTree>
    <p:extLst>
      <p:ext uri="{BB962C8B-B14F-4D97-AF65-F5344CB8AC3E}">
        <p14:creationId xmlns:p14="http://schemas.microsoft.com/office/powerpoint/2010/main" val="1700136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4576CC-C392-490E-92DF-7FABA9740627}"/>
              </a:ext>
            </a:extLst>
          </p:cNvPr>
          <p:cNvSpPr>
            <a:spLocks noGrp="1"/>
          </p:cNvSpPr>
          <p:nvPr>
            <p:ph type="title"/>
          </p:nvPr>
        </p:nvSpPr>
        <p:spPr/>
        <p:txBody>
          <a:bodyPr/>
          <a:lstStyle/>
          <a:p>
            <a:r>
              <a:rPr lang="it-IT" b="1" dirty="0">
                <a:solidFill>
                  <a:schemeClr val="bg1"/>
                </a:solidFill>
              </a:rPr>
              <a:t>PRESENTAZIONE CONTENUTI DIGITALI</a:t>
            </a:r>
          </a:p>
        </p:txBody>
      </p:sp>
      <p:sp>
        <p:nvSpPr>
          <p:cNvPr id="3" name="Segnaposto contenuto 2">
            <a:extLst>
              <a:ext uri="{FF2B5EF4-FFF2-40B4-BE49-F238E27FC236}">
                <a16:creationId xmlns:a16="http://schemas.microsoft.com/office/drawing/2014/main" id="{A681288D-45A7-490D-93DA-DF4A8B0BAA9E}"/>
              </a:ext>
            </a:extLst>
          </p:cNvPr>
          <p:cNvSpPr>
            <a:spLocks noGrp="1"/>
          </p:cNvSpPr>
          <p:nvPr>
            <p:ph idx="1"/>
          </p:nvPr>
        </p:nvSpPr>
        <p:spPr/>
        <p:txBody>
          <a:bodyPr/>
          <a:lstStyle/>
          <a:p>
            <a:endParaRPr lang="it-IT" dirty="0">
              <a:hlinkClick r:id="rId2"/>
            </a:endParaRPr>
          </a:p>
          <a:p>
            <a:endParaRPr lang="it-IT" dirty="0">
              <a:hlinkClick r:id="rId2"/>
            </a:endParaRPr>
          </a:p>
          <a:p>
            <a:r>
              <a:rPr lang="it-IT" dirty="0">
                <a:hlinkClick r:id="rId2"/>
              </a:rPr>
              <a:t>https://play.google.com/store/apps/details?id=it.bricklab.sentieripartigiani</a:t>
            </a:r>
            <a:endParaRPr lang="it-IT" dirty="0"/>
          </a:p>
          <a:p>
            <a:endParaRPr lang="it-IT" dirty="0"/>
          </a:p>
          <a:p>
            <a:endParaRPr lang="it-IT" dirty="0"/>
          </a:p>
          <a:p>
            <a:r>
              <a:rPr lang="it-IT" dirty="0"/>
              <a:t>L’APP propone itinerari sul Montemaggio, Monticchiello e in altri luoghi significativi della storia della lotta di liberazione in provincia di Siena; permette infatti di scoprire le azioni delle bande partigiane giungendo in località dove si svolsero requisizioni di cibo, azioni di guerriglia, rastrellamenti e fucilazioni, lanci paracadutati di armi da parte degli Alleati, scontri con i fascisti e con i tedeschi.</a:t>
            </a:r>
          </a:p>
        </p:txBody>
      </p:sp>
      <p:sp>
        <p:nvSpPr>
          <p:cNvPr id="4" name="Segnaposto testo 3">
            <a:extLst>
              <a:ext uri="{FF2B5EF4-FFF2-40B4-BE49-F238E27FC236}">
                <a16:creationId xmlns:a16="http://schemas.microsoft.com/office/drawing/2014/main" id="{71F73A12-E5DF-494C-9EC6-2069CFB41C8C}"/>
              </a:ext>
            </a:extLst>
          </p:cNvPr>
          <p:cNvSpPr>
            <a:spLocks noGrp="1"/>
          </p:cNvSpPr>
          <p:nvPr>
            <p:ph type="body" sz="half" idx="2"/>
          </p:nvPr>
        </p:nvSpPr>
        <p:spPr/>
        <p:txBody>
          <a:bodyPr/>
          <a:lstStyle/>
          <a:p>
            <a:endParaRPr lang="it-IT" dirty="0"/>
          </a:p>
        </p:txBody>
      </p:sp>
    </p:spTree>
    <p:extLst>
      <p:ext uri="{BB962C8B-B14F-4D97-AF65-F5344CB8AC3E}">
        <p14:creationId xmlns:p14="http://schemas.microsoft.com/office/powerpoint/2010/main" val="387745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B9BEA9E-6ADF-4A5D-95F7-0C11A143FD2A}"/>
              </a:ext>
            </a:extLst>
          </p:cNvPr>
          <p:cNvSpPr/>
          <p:nvPr/>
        </p:nvSpPr>
        <p:spPr>
          <a:xfrm>
            <a:off x="635726" y="1478169"/>
            <a:ext cx="10972800" cy="5109091"/>
          </a:xfrm>
          <a:prstGeom prst="rect">
            <a:avLst/>
          </a:prstGeom>
        </p:spPr>
        <p:txBody>
          <a:bodyPr wrap="square">
            <a:spAutoFit/>
          </a:bodyPr>
          <a:lstStyle/>
          <a:p>
            <a:r>
              <a:rPr lang="it-IT" dirty="0">
                <a:hlinkClick r:id="rId2"/>
              </a:rPr>
              <a:t>https://gallica.bnf.fr/services/engine/search/sru?operation=searchRetrieve&amp;version=1.2&amp;query=%28gallica%20all%20%22femmes%20en%20r%C3%A9sistance%22%29&amp;lang=en&amp;suggest=0</a:t>
            </a:r>
            <a:endParaRPr lang="it-IT" dirty="0"/>
          </a:p>
          <a:p>
            <a:endParaRPr lang="it-IT" dirty="0"/>
          </a:p>
          <a:p>
            <a:r>
              <a:rPr lang="it-IT" dirty="0">
                <a:hlinkClick r:id="rId3"/>
              </a:rPr>
              <a:t>http://www.museedelaresistanceenligne.org/</a:t>
            </a:r>
            <a:endParaRPr lang="it-IT" dirty="0"/>
          </a:p>
          <a:p>
            <a:endParaRPr lang="it-IT" dirty="0"/>
          </a:p>
          <a:p>
            <a:r>
              <a:rPr lang="it-IT" dirty="0">
                <a:hlinkClick r:id="rId4"/>
              </a:rPr>
              <a:t>https://www.resistance-archive.org/en/testimonies/</a:t>
            </a:r>
            <a:endParaRPr lang="it-IT" dirty="0"/>
          </a:p>
          <a:p>
            <a:endParaRPr lang="it-IT" dirty="0"/>
          </a:p>
          <a:p>
            <a:r>
              <a:rPr lang="it-IT" sz="1400" dirty="0"/>
              <a:t>In Gallica, sezione digitale della </a:t>
            </a:r>
            <a:r>
              <a:rPr lang="it-IT" sz="1400" dirty="0" err="1"/>
              <a:t>Biblioteque</a:t>
            </a:r>
            <a:r>
              <a:rPr lang="it-IT" sz="1400" dirty="0"/>
              <a:t> </a:t>
            </a:r>
            <a:r>
              <a:rPr lang="it-IT" sz="1400" dirty="0" err="1"/>
              <a:t>Nationale</a:t>
            </a:r>
            <a:r>
              <a:rPr lang="it-IT" sz="1400" dirty="0"/>
              <a:t>, si possono trovare numerose risorse digitali riguardanti i bollettini dei Comitati di liberazione femminile francesi e testi, in parte digitalizzati, del fenomeno della Resistenza femminile.</a:t>
            </a:r>
          </a:p>
          <a:p>
            <a:endParaRPr lang="it-IT" sz="1400" dirty="0"/>
          </a:p>
          <a:p>
            <a:r>
              <a:rPr lang="it-IT" sz="1400" dirty="0"/>
              <a:t>Il </a:t>
            </a:r>
            <a:r>
              <a:rPr lang="it-IT" sz="1400" dirty="0" err="1"/>
              <a:t>Musee</a:t>
            </a:r>
            <a:r>
              <a:rPr lang="it-IT" sz="1400" dirty="0"/>
              <a:t> de la </a:t>
            </a:r>
            <a:r>
              <a:rPr lang="it-IT" sz="1400" dirty="0" err="1"/>
              <a:t>Resistance</a:t>
            </a:r>
            <a:r>
              <a:rPr lang="it-IT" sz="1400" dirty="0"/>
              <a:t> è un esempio di </a:t>
            </a:r>
            <a:r>
              <a:rPr lang="it-IT" sz="1400" dirty="0" err="1"/>
              <a:t>digital</a:t>
            </a:r>
            <a:r>
              <a:rPr lang="it-IT" sz="1400" dirty="0"/>
              <a:t> public history sulla Resistenza in Francia. È un portale creato per iniziativa dell’AERI che si propone di promuovere la valorizzazione dell’enorme massa documentaria sulla Resistenza. Costituito da un rete composta da centinaia di persone (insegnanti, archivisti, storici, studenti e rappresentanti delle associazioni), il portale ospita più di 55000 documenti tra lettere, giornali, filmati audio e audiovisivi, manifesti, migliaia di schede tematiche e bibliografiche. Nella sezione risorse si possono trovare diverse informazioni digitalizzate su figura femminili della Resistenza francese. </a:t>
            </a:r>
          </a:p>
          <a:p>
            <a:endParaRPr lang="it-IT" sz="1400" dirty="0"/>
          </a:p>
          <a:p>
            <a:r>
              <a:rPr lang="it-IT" sz="1400" dirty="0"/>
              <a:t>L'ERA (archivio della Resistenza europea) è uno spazio in cui le storie individuali di persone che hanno resistito contro il terrore, l'umiliazione e il disprezzo del fascismo portato sull'Europa sono mantenute vive e visibili per tutti. A questo progetto contribuiscono istituzioni di diverse nazioni. Si possono trovare numerose video con interviste ai protagonisti della Resistenza.  </a:t>
            </a:r>
          </a:p>
          <a:p>
            <a:endParaRPr lang="it-IT" sz="1400" dirty="0"/>
          </a:p>
          <a:p>
            <a:endParaRPr lang="it-IT" dirty="0"/>
          </a:p>
        </p:txBody>
      </p:sp>
      <p:sp>
        <p:nvSpPr>
          <p:cNvPr id="5" name="CasellaDiTesto 4">
            <a:extLst>
              <a:ext uri="{FF2B5EF4-FFF2-40B4-BE49-F238E27FC236}">
                <a16:creationId xmlns:a16="http://schemas.microsoft.com/office/drawing/2014/main" id="{E5613994-ABCF-4BC6-B258-A4939B33E112}"/>
              </a:ext>
            </a:extLst>
          </p:cNvPr>
          <p:cNvSpPr txBox="1"/>
          <p:nvPr/>
        </p:nvSpPr>
        <p:spPr>
          <a:xfrm>
            <a:off x="757646" y="661851"/>
            <a:ext cx="10598331" cy="646331"/>
          </a:xfrm>
          <a:prstGeom prst="rect">
            <a:avLst/>
          </a:prstGeom>
          <a:noFill/>
        </p:spPr>
        <p:txBody>
          <a:bodyPr wrap="square" rtlCol="0">
            <a:spAutoFit/>
          </a:bodyPr>
          <a:lstStyle/>
          <a:p>
            <a:r>
              <a:rPr lang="it-IT" dirty="0"/>
              <a:t>Il fenomeno della Resistenza ha coinvolto diversi paesi europei e si possono trovare risorse digitali relative all’argomento in:</a:t>
            </a:r>
          </a:p>
        </p:txBody>
      </p:sp>
    </p:spTree>
    <p:extLst>
      <p:ext uri="{BB962C8B-B14F-4D97-AF65-F5344CB8AC3E}">
        <p14:creationId xmlns:p14="http://schemas.microsoft.com/office/powerpoint/2010/main" val="181565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381D52A-8922-4E59-8FF9-C1C1F4BB992B}"/>
              </a:ext>
            </a:extLst>
          </p:cNvPr>
          <p:cNvSpPr/>
          <p:nvPr/>
        </p:nvSpPr>
        <p:spPr>
          <a:xfrm>
            <a:off x="667819" y="1366463"/>
            <a:ext cx="11157735" cy="3170099"/>
          </a:xfrm>
          <a:prstGeom prst="rect">
            <a:avLst/>
          </a:prstGeom>
        </p:spPr>
        <p:txBody>
          <a:bodyPr wrap="square">
            <a:spAutoFit/>
          </a:bodyPr>
          <a:lstStyle/>
          <a:p>
            <a:pPr lvl="0" defTabSz="914400">
              <a:defRPr sz="1800" b="0" i="0" u="none" strike="noStrike" kern="0" cap="none" spc="0" baseline="0">
                <a:solidFill>
                  <a:srgbClr val="000000"/>
                </a:solidFill>
                <a:uFillTx/>
              </a:defRPr>
            </a:pPr>
            <a:r>
              <a:rPr lang="it-IT" sz="2000" dirty="0">
                <a:solidFill>
                  <a:srgbClr val="000000"/>
                </a:solidFill>
              </a:rPr>
              <a:t>Il lavoro intende valutare se all’interno del web vi siano siti utili per la ricerca scientifica e la didattica inerenti il tema «Le donne nella resistenza».</a:t>
            </a:r>
          </a:p>
          <a:p>
            <a:pPr lvl="0" defTabSz="914400">
              <a:defRPr sz="1800" b="0" i="0" u="none" strike="noStrike" kern="0" cap="none" spc="0" baseline="0">
                <a:solidFill>
                  <a:srgbClr val="000000"/>
                </a:solidFill>
                <a:uFillTx/>
              </a:defRPr>
            </a:pPr>
            <a:r>
              <a:rPr lang="it-IT" sz="2000" dirty="0">
                <a:solidFill>
                  <a:srgbClr val="000000"/>
                </a:solidFill>
              </a:rPr>
              <a:t>Le diverse risorse verranno raggruppate nelle seguenti tematiche:</a:t>
            </a:r>
          </a:p>
          <a:p>
            <a:pPr lvl="0" defTabSz="914400">
              <a:defRPr sz="1800" b="0" i="0" u="none" strike="noStrike" kern="0" cap="none" spc="0" baseline="0">
                <a:solidFill>
                  <a:srgbClr val="000000"/>
                </a:solidFill>
                <a:uFillTx/>
              </a:defRPr>
            </a:pPr>
            <a:endParaRPr lang="it-IT" sz="2000" dirty="0">
              <a:solidFill>
                <a:srgbClr val="000000"/>
              </a:solidFill>
            </a:endParaRPr>
          </a:p>
          <a:p>
            <a:pPr lvl="0" defTabSz="914400">
              <a:defRPr sz="1800" b="0" i="0" u="none" strike="noStrike" kern="0" cap="none" spc="0" baseline="0">
                <a:solidFill>
                  <a:srgbClr val="000000"/>
                </a:solidFill>
                <a:uFillTx/>
              </a:defRPr>
            </a:pPr>
            <a:endParaRPr lang="it-IT" sz="2000" dirty="0">
              <a:solidFill>
                <a:srgbClr val="000000"/>
              </a:solidFill>
            </a:endParaRPr>
          </a:p>
          <a:p>
            <a:pPr lvl="0" defTabSz="914400">
              <a:defRPr sz="1800" b="0" i="0" u="none" strike="noStrike" kern="0" cap="none" spc="0" baseline="0">
                <a:solidFill>
                  <a:srgbClr val="000000"/>
                </a:solidFill>
                <a:uFillTx/>
              </a:defRPr>
            </a:pPr>
            <a:endParaRPr lang="it-IT" sz="2000" dirty="0">
              <a:solidFill>
                <a:srgbClr val="000000"/>
              </a:solidFill>
            </a:endParaRPr>
          </a:p>
          <a:p>
            <a:pPr marL="285750" lvl="0" indent="-285750" defTabSz="914400">
              <a:buSzPct val="100000"/>
              <a:buFont typeface="Arial" pitchFamily="34"/>
              <a:buChar char="•"/>
              <a:defRPr sz="1800" b="0" i="0" u="none" strike="noStrike" kern="0" cap="none" spc="0" baseline="0">
                <a:solidFill>
                  <a:srgbClr val="000000"/>
                </a:solidFill>
                <a:uFillTx/>
              </a:defRPr>
            </a:pPr>
            <a:r>
              <a:rPr lang="it-IT" sz="2000" dirty="0">
                <a:solidFill>
                  <a:srgbClr val="000000"/>
                </a:solidFill>
              </a:rPr>
              <a:t>STRUMENTI ovvero biblioteche e archivi di vario genere che presentano FONTI PRIMARIE</a:t>
            </a:r>
          </a:p>
          <a:p>
            <a:pPr marL="285750" lvl="0" indent="-285750" defTabSz="914400">
              <a:buSzPct val="100000"/>
              <a:buFont typeface="Arial" pitchFamily="34"/>
              <a:buChar char="•"/>
              <a:defRPr sz="1800" b="0" i="0" u="none" strike="noStrike" kern="0" cap="none" spc="0" baseline="0">
                <a:solidFill>
                  <a:srgbClr val="000000"/>
                </a:solidFill>
                <a:uFillTx/>
              </a:defRPr>
            </a:pPr>
            <a:r>
              <a:rPr lang="it-IT" sz="2000" dirty="0">
                <a:solidFill>
                  <a:srgbClr val="000000"/>
                </a:solidFill>
              </a:rPr>
              <a:t>SERVIZI ovvero riviste, programmi che utilizzano fonti primarie riportando i contenuti in una lettura personale</a:t>
            </a:r>
          </a:p>
          <a:p>
            <a:pPr marL="285750" lvl="0" indent="-285750" defTabSz="914400">
              <a:buSzPct val="100000"/>
              <a:buFont typeface="Arial" pitchFamily="34"/>
              <a:buChar char="•"/>
              <a:defRPr sz="1800" b="0" i="0" u="none" strike="noStrike" kern="0" cap="none" spc="0" baseline="0">
                <a:solidFill>
                  <a:srgbClr val="000000"/>
                </a:solidFill>
                <a:uFillTx/>
              </a:defRPr>
            </a:pPr>
            <a:r>
              <a:rPr lang="it-IT" sz="2000" dirty="0">
                <a:solidFill>
                  <a:srgbClr val="000000"/>
                </a:solidFill>
              </a:rPr>
              <a:t>PRESENTAZIONE DI CONTENUTI in forma digitale</a:t>
            </a:r>
          </a:p>
        </p:txBody>
      </p:sp>
    </p:spTree>
    <p:extLst>
      <p:ext uri="{BB962C8B-B14F-4D97-AF65-F5344CB8AC3E}">
        <p14:creationId xmlns:p14="http://schemas.microsoft.com/office/powerpoint/2010/main" val="279355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D92451-27B2-4D96-85F1-8192E89A0C47}"/>
              </a:ext>
            </a:extLst>
          </p:cNvPr>
          <p:cNvSpPr>
            <a:spLocks noGrp="1"/>
          </p:cNvSpPr>
          <p:nvPr>
            <p:ph type="title"/>
          </p:nvPr>
        </p:nvSpPr>
        <p:spPr/>
        <p:txBody>
          <a:bodyPr/>
          <a:lstStyle/>
          <a:p>
            <a:r>
              <a:rPr lang="it-IT" spc="0" dirty="0">
                <a:solidFill>
                  <a:schemeClr val="bg1"/>
                </a:solidFill>
                <a:latin typeface="Calibri"/>
              </a:rPr>
              <a:t>STRUMENTI</a:t>
            </a:r>
            <a:br>
              <a:rPr lang="it-IT" spc="0" dirty="0">
                <a:solidFill>
                  <a:srgbClr val="000000"/>
                </a:solidFill>
                <a:latin typeface="Calibri"/>
              </a:rPr>
            </a:br>
            <a:endParaRPr lang="it-IT" dirty="0"/>
          </a:p>
        </p:txBody>
      </p:sp>
      <p:sp>
        <p:nvSpPr>
          <p:cNvPr id="3" name="Segnaposto contenuto 2">
            <a:extLst>
              <a:ext uri="{FF2B5EF4-FFF2-40B4-BE49-F238E27FC236}">
                <a16:creationId xmlns:a16="http://schemas.microsoft.com/office/drawing/2014/main" id="{C413AB1C-90E7-4172-AAF0-4A3823C976A6}"/>
              </a:ext>
            </a:extLst>
          </p:cNvPr>
          <p:cNvSpPr>
            <a:spLocks noGrp="1"/>
          </p:cNvSpPr>
          <p:nvPr>
            <p:ph idx="1"/>
          </p:nvPr>
        </p:nvSpPr>
        <p:spPr>
          <a:xfrm>
            <a:off x="4676313" y="800100"/>
            <a:ext cx="6492240" cy="5257800"/>
          </a:xfrm>
        </p:spPr>
        <p:txBody>
          <a:bodyPr>
            <a:normAutofit fontScale="70000" lnSpcReduction="20000"/>
          </a:bodyPr>
          <a:lstStyle/>
          <a:p>
            <a:r>
              <a:rPr lang="it-IT" sz="4000" dirty="0"/>
              <a:t>Biblioteche digitali </a:t>
            </a:r>
          </a:p>
          <a:p>
            <a:pPr marL="0" indent="0">
              <a:buNone/>
            </a:pPr>
            <a:r>
              <a:rPr lang="it-IT" dirty="0">
                <a:hlinkClick r:id="rId2"/>
              </a:rPr>
              <a:t> http://www.internetculturale.it/it/16/search?q=donne+nella+resistenza&amp;instance=metaindice</a:t>
            </a:r>
            <a:endParaRPr lang="it-IT" dirty="0"/>
          </a:p>
          <a:p>
            <a:pPr marL="0" indent="0">
              <a:buNone/>
            </a:pPr>
            <a:r>
              <a:rPr lang="it-IT" sz="2100" dirty="0">
                <a:hlinkClick r:id="rId3"/>
              </a:rPr>
              <a:t>https://www.europeana.eu/portal/en/search?q=donne%20nella%20Resistenza&amp;view=grid</a:t>
            </a:r>
            <a:endParaRPr lang="it-IT" sz="2100" dirty="0"/>
          </a:p>
          <a:p>
            <a:pPr marL="0" indent="0">
              <a:buNone/>
            </a:pPr>
            <a:r>
              <a:rPr lang="it-IT" sz="2100" dirty="0">
                <a:hlinkClick r:id="rId4"/>
              </a:rPr>
              <a:t>http://www.archiviolastampa.it/</a:t>
            </a:r>
            <a:endParaRPr lang="it-IT" sz="2100" dirty="0"/>
          </a:p>
          <a:p>
            <a:pPr marL="0" indent="0">
              <a:buNone/>
            </a:pPr>
            <a:r>
              <a:rPr lang="it-IT" sz="2600" dirty="0"/>
              <a:t>La Biblioteca digitale italiana, rappresentata sul portale Internet Culturale, è un aggregatore di repository digitali sparsi sul territorio italiano appartenenti a biblioteche di varia provenienza e specializzazione. E’ possibile ritrovare alcuni testi sull’argomento.</a:t>
            </a:r>
          </a:p>
          <a:p>
            <a:pPr marL="0" indent="0">
              <a:buNone/>
            </a:pPr>
            <a:r>
              <a:rPr lang="it-IT" sz="2600" dirty="0" err="1">
                <a:solidFill>
                  <a:schemeClr val="tx1"/>
                </a:solidFill>
              </a:rPr>
              <a:t>Europeana</a:t>
            </a:r>
            <a:r>
              <a:rPr lang="it-IT" sz="2600" dirty="0">
                <a:solidFill>
                  <a:schemeClr val="tx1"/>
                </a:solidFill>
              </a:rPr>
              <a:t> è una biblioteca digitale europea che riunisce contributi già digitalizzati da diverse istituzioni dei 28 paesi membri dell'Unione europea. La sua dotazione include libri, film, dipinti, giornali, archivi sonori, mappe, manoscritti ed archivi.</a:t>
            </a:r>
          </a:p>
          <a:p>
            <a:pPr marL="0" indent="0">
              <a:buNone/>
            </a:pPr>
            <a:r>
              <a:rPr lang="it-IT" sz="2600" dirty="0">
                <a:solidFill>
                  <a:schemeClr val="tx1"/>
                </a:solidFill>
              </a:rPr>
              <a:t>Anche nel caso dell’archivio della stampa possiamo trovare fonti primarie coeve all’evento e successive che ci permettono di ricostruire anche il contesto in cui avvengono i fatti. </a:t>
            </a:r>
          </a:p>
          <a:p>
            <a:pPr marL="0" indent="0">
              <a:buNone/>
            </a:pPr>
            <a:endParaRPr lang="it-IT" sz="2100" dirty="0"/>
          </a:p>
          <a:p>
            <a:r>
              <a:rPr lang="it-IT" dirty="0"/>
              <a:t> </a:t>
            </a:r>
          </a:p>
        </p:txBody>
      </p:sp>
      <p:sp>
        <p:nvSpPr>
          <p:cNvPr id="4" name="Segnaposto testo 3">
            <a:extLst>
              <a:ext uri="{FF2B5EF4-FFF2-40B4-BE49-F238E27FC236}">
                <a16:creationId xmlns:a16="http://schemas.microsoft.com/office/drawing/2014/main" id="{53A28189-F872-4A7C-9FE0-057C2FA088FE}"/>
              </a:ext>
            </a:extLst>
          </p:cNvPr>
          <p:cNvSpPr>
            <a:spLocks noGrp="1"/>
          </p:cNvSpPr>
          <p:nvPr>
            <p:ph type="body" sz="half" idx="2"/>
          </p:nvPr>
        </p:nvSpPr>
        <p:spPr/>
        <p:txBody>
          <a:bodyPr>
            <a:normAutofit/>
          </a:bodyPr>
          <a:lstStyle/>
          <a:p>
            <a:pPr lvl="0">
              <a:lnSpc>
                <a:spcPct val="100000"/>
              </a:lnSpc>
              <a:spcBef>
                <a:spcPts val="0"/>
              </a:spcBef>
              <a:spcAft>
                <a:spcPts val="0"/>
              </a:spcAft>
              <a:defRPr sz="1800" b="0" i="0" u="none" strike="noStrike" kern="0" cap="none" spc="0" baseline="0">
                <a:solidFill>
                  <a:srgbClr val="000000"/>
                </a:solidFill>
                <a:uFillTx/>
              </a:defRPr>
            </a:pPr>
            <a:endParaRPr lang="it-IT" sz="3200" dirty="0">
              <a:solidFill>
                <a:srgbClr val="000000"/>
              </a:solidFill>
            </a:endParaRPr>
          </a:p>
          <a:p>
            <a:pPr lvl="0">
              <a:lnSpc>
                <a:spcPct val="100000"/>
              </a:lnSpc>
              <a:spcBef>
                <a:spcPts val="0"/>
              </a:spcBef>
              <a:spcAft>
                <a:spcPts val="0"/>
              </a:spcAft>
              <a:defRPr sz="1800" b="0" i="0" u="none" strike="noStrike" kern="0" cap="none" spc="0" baseline="0">
                <a:solidFill>
                  <a:srgbClr val="000000"/>
                </a:solidFill>
                <a:uFillTx/>
              </a:defRPr>
            </a:pPr>
            <a:r>
              <a:rPr lang="it-IT" sz="3200" dirty="0">
                <a:solidFill>
                  <a:srgbClr val="000000"/>
                </a:solidFill>
              </a:rPr>
              <a:t>Risorse primarie</a:t>
            </a:r>
          </a:p>
          <a:p>
            <a:pPr lvl="0">
              <a:lnSpc>
                <a:spcPct val="100000"/>
              </a:lnSpc>
              <a:spcBef>
                <a:spcPts val="0"/>
              </a:spcBef>
              <a:spcAft>
                <a:spcPts val="0"/>
              </a:spcAft>
              <a:defRPr sz="1800" b="0" i="0" u="none" strike="noStrike" kern="0" cap="none" spc="0" baseline="0">
                <a:solidFill>
                  <a:srgbClr val="000000"/>
                </a:solidFill>
                <a:uFillTx/>
              </a:defRPr>
            </a:pPr>
            <a:endParaRPr lang="it-IT" sz="3200" dirty="0">
              <a:solidFill>
                <a:srgbClr val="000000"/>
              </a:solidFill>
            </a:endParaRPr>
          </a:p>
          <a:p>
            <a:pPr lvl="0">
              <a:lnSpc>
                <a:spcPct val="100000"/>
              </a:lnSpc>
              <a:spcBef>
                <a:spcPts val="0"/>
              </a:spcBef>
              <a:spcAft>
                <a:spcPts val="0"/>
              </a:spcAft>
              <a:defRPr sz="1800" b="0" i="0" u="none" strike="noStrike" kern="0" cap="none" spc="0" baseline="0">
                <a:solidFill>
                  <a:srgbClr val="000000"/>
                </a:solidFill>
                <a:uFillTx/>
              </a:defRPr>
            </a:pPr>
            <a:r>
              <a:rPr lang="it-IT" sz="3200" dirty="0">
                <a:solidFill>
                  <a:srgbClr val="000000"/>
                </a:solidFill>
              </a:rPr>
              <a:t>Biblioteche e</a:t>
            </a:r>
          </a:p>
          <a:p>
            <a:pPr lvl="0">
              <a:lnSpc>
                <a:spcPct val="100000"/>
              </a:lnSpc>
              <a:spcBef>
                <a:spcPts val="0"/>
              </a:spcBef>
              <a:spcAft>
                <a:spcPts val="0"/>
              </a:spcAft>
              <a:defRPr sz="1800" b="0" i="0" u="none" strike="noStrike" kern="0" cap="none" spc="0" baseline="0">
                <a:solidFill>
                  <a:srgbClr val="000000"/>
                </a:solidFill>
                <a:uFillTx/>
              </a:defRPr>
            </a:pPr>
            <a:r>
              <a:rPr lang="it-IT" sz="3200" dirty="0">
                <a:solidFill>
                  <a:srgbClr val="000000"/>
                </a:solidFill>
              </a:rPr>
              <a:t>archivi digitali</a:t>
            </a:r>
          </a:p>
          <a:p>
            <a:pPr lvl="0">
              <a:lnSpc>
                <a:spcPct val="100000"/>
              </a:lnSpc>
              <a:spcBef>
                <a:spcPts val="0"/>
              </a:spcBef>
              <a:spcAft>
                <a:spcPts val="0"/>
              </a:spcAft>
              <a:defRPr sz="1800" b="0" i="0" u="none" strike="noStrike" kern="0" cap="none" spc="0" baseline="0">
                <a:solidFill>
                  <a:srgbClr val="000000"/>
                </a:solidFill>
                <a:uFillTx/>
              </a:defRPr>
            </a:pPr>
            <a:r>
              <a:rPr lang="it-IT" sz="3200" dirty="0">
                <a:solidFill>
                  <a:srgbClr val="000000"/>
                </a:solidFill>
              </a:rPr>
              <a:t> </a:t>
            </a:r>
          </a:p>
          <a:p>
            <a:endParaRPr lang="it-IT" dirty="0"/>
          </a:p>
        </p:txBody>
      </p:sp>
    </p:spTree>
    <p:extLst>
      <p:ext uri="{BB962C8B-B14F-4D97-AF65-F5344CB8AC3E}">
        <p14:creationId xmlns:p14="http://schemas.microsoft.com/office/powerpoint/2010/main" val="373586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C956307-AEEE-49F7-A51B-61BD53B3F576}"/>
              </a:ext>
            </a:extLst>
          </p:cNvPr>
          <p:cNvSpPr/>
          <p:nvPr/>
        </p:nvSpPr>
        <p:spPr>
          <a:xfrm>
            <a:off x="470535" y="920108"/>
            <a:ext cx="10942320" cy="5017784"/>
          </a:xfrm>
          <a:prstGeom prst="rect">
            <a:avLst/>
          </a:prstGeom>
        </p:spPr>
        <p:txBody>
          <a:bodyPr wrap="square">
            <a:spAutoFit/>
          </a:bodyPr>
          <a:lstStyle/>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endParaRPr lang="it-IT" dirty="0">
              <a:hlinkClick r:id="rId2">
                <a:extLst>
                  <a:ext uri="{A12FA001-AC4F-418D-AE19-62706E023703}">
                    <ahyp:hlinkClr xmlns:ahyp="http://schemas.microsoft.com/office/drawing/2018/hyperlinkcolor" val="tx"/>
                  </a:ext>
                </a:extLst>
              </a:hlinkClick>
            </a:endParaRPr>
          </a:p>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it-IT" sz="1600" dirty="0">
                <a:hlinkClick r:id="rId2">
                  <a:extLst>
                    <a:ext uri="{A12FA001-AC4F-418D-AE19-62706E023703}">
                      <ahyp:hlinkClr xmlns:ahyp="http://schemas.microsoft.com/office/drawing/2018/hyperlinkcolor" val="tx"/>
                    </a:ext>
                  </a:extLst>
                </a:hlinkClick>
              </a:rPr>
              <a:t>http://www.italia-resistenza.it/</a:t>
            </a:r>
            <a:endParaRPr lang="it-IT" sz="1600" dirty="0"/>
          </a:p>
          <a:p>
            <a:pPr marL="9144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it-IT" sz="1600" u="sng" dirty="0">
                <a:hlinkClick r:id="rId3"/>
              </a:rPr>
              <a:t>http://www.straginazifasciste.it/</a:t>
            </a:r>
            <a:endParaRPr lang="it-IT" sz="1600" u="sng" dirty="0"/>
          </a:p>
          <a:p>
            <a:pPr marL="91440" indent="-91440" defTabSz="914400">
              <a:lnSpc>
                <a:spcPct val="90000"/>
              </a:lnSpc>
              <a:spcBef>
                <a:spcPts val="1200"/>
              </a:spcBef>
              <a:spcAft>
                <a:spcPts val="200"/>
              </a:spcAft>
              <a:buClr>
                <a:srgbClr val="E48312"/>
              </a:buClr>
              <a:buSzPct val="100000"/>
              <a:buFont typeface="Calibri" panose="020F0502020204030204" pitchFamily="34" charset="0"/>
              <a:buChar char=" "/>
            </a:pPr>
            <a:endParaRPr lang="it-IT" sz="1600" dirty="0"/>
          </a:p>
          <a:p>
            <a:r>
              <a:rPr lang="it-IT" sz="1600" dirty="0"/>
              <a:t>La rete degli Istituti per la storia della Resistenza e dell’età contemporanea in Italia è un’associazione coordinata dall’Istituto Nazionale Ferruccio Parri (ex INSMLI – Istituto Nazionale per la Storia del Movimento di Liberazione in Italia), ente fondato per l’appunto da Ferruccio Parri nel 1949 con lo scopo di raccogliere, conservare e studiare il patrimonio documentario del </a:t>
            </a:r>
            <a:r>
              <a:rPr lang="it-IT" sz="1600" i="1" dirty="0"/>
              <a:t>Corpo Volontari della Libertà</a:t>
            </a:r>
            <a:r>
              <a:rPr lang="it-IT" sz="1600" dirty="0"/>
              <a:t> e del </a:t>
            </a:r>
            <a:r>
              <a:rPr lang="it-IT" sz="1600" i="1" dirty="0"/>
              <a:t>Comitato di Liberazione Nazionale Alta Italia</a:t>
            </a:r>
            <a:r>
              <a:rPr lang="it-IT" sz="1600" dirty="0"/>
              <a:t>. Il sito presenta numerose risorse e servizi che consentono di accedere ai diversi archivi regionali dove si possono trovare molte testimonianze anche femminili.</a:t>
            </a:r>
          </a:p>
          <a:p>
            <a:endParaRPr lang="it-IT" sz="1600" dirty="0"/>
          </a:p>
          <a:p>
            <a:r>
              <a:rPr lang="it-IT" sz="1600" dirty="0"/>
              <a:t>L’Atlante delle stragi naziste e fasciste  si compone di una banca dati e dei materiali di corredo (documentari, iconografici, video) correlati agli episodi censiti, ospitati all’interno del sito web. Nella banca dati sono state catalogate e analizzate tutte le stragi e le uccisioni singole di civili e partigiani uccisi al di fuori dello scontro armato, commesse da reparti tedeschi e della Repubblica Sociale Italiana in Italia dopo l’8 settembre 1943, a partire dalle prime uccisioni nel Meridione fino alle stragi della ritirata eseguite in Piemonte, Lombardia, Veneto e Trentino Alto Adige nei giorni successivi alla liberazione. Si può accedere anche alle sentenze di alcuni processi, si può localizzare la strage interessata e avere un breve riassunto. Dal sito emerge che le donne erano vittime di violenza sessuale.</a:t>
            </a:r>
          </a:p>
          <a:p>
            <a:endParaRPr lang="it-IT" sz="1600" dirty="0"/>
          </a:p>
        </p:txBody>
      </p:sp>
      <p:sp>
        <p:nvSpPr>
          <p:cNvPr id="3" name="CasellaDiTesto 2">
            <a:extLst>
              <a:ext uri="{FF2B5EF4-FFF2-40B4-BE49-F238E27FC236}">
                <a16:creationId xmlns:a16="http://schemas.microsoft.com/office/drawing/2014/main" id="{AFA446D6-E577-4771-AFDB-3C6A025E10CD}"/>
              </a:ext>
            </a:extLst>
          </p:cNvPr>
          <p:cNvSpPr txBox="1"/>
          <p:nvPr/>
        </p:nvSpPr>
        <p:spPr>
          <a:xfrm>
            <a:off x="674703" y="350721"/>
            <a:ext cx="5726097" cy="569387"/>
          </a:xfrm>
          <a:prstGeom prst="rect">
            <a:avLst/>
          </a:prstGeom>
          <a:noFill/>
        </p:spPr>
        <p:txBody>
          <a:bodyPr wrap="square" rtlCol="0">
            <a:spAutoFit/>
          </a:bodyPr>
          <a:lstStyle/>
          <a:p>
            <a:r>
              <a:rPr lang="it-IT" sz="3100" dirty="0"/>
              <a:t>Archivi</a:t>
            </a:r>
          </a:p>
        </p:txBody>
      </p:sp>
    </p:spTree>
    <p:extLst>
      <p:ext uri="{BB962C8B-B14F-4D97-AF65-F5344CB8AC3E}">
        <p14:creationId xmlns:p14="http://schemas.microsoft.com/office/powerpoint/2010/main" val="217848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C2B554C-2BDC-46F2-A561-F4B8D0B3D593}"/>
              </a:ext>
            </a:extLst>
          </p:cNvPr>
          <p:cNvSpPr/>
          <p:nvPr/>
        </p:nvSpPr>
        <p:spPr>
          <a:xfrm>
            <a:off x="523538" y="495050"/>
            <a:ext cx="6096000" cy="1771511"/>
          </a:xfrm>
          <a:prstGeom prst="rect">
            <a:avLst/>
          </a:prstGeom>
        </p:spPr>
        <p:txBody>
          <a:bodyPr>
            <a:spAutoFit/>
          </a:bodyPr>
          <a:lstStyle/>
          <a:p>
            <a:pPr>
              <a:lnSpc>
                <a:spcPct val="107000"/>
              </a:lnSpc>
              <a:spcAft>
                <a:spcPts val="800"/>
              </a:spcAft>
            </a:pPr>
            <a:endParaRPr lang="it-IT"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a:lnSpc>
                <a:spcPct val="107000"/>
              </a:lnSpc>
              <a:spcAft>
                <a:spcPts val="800"/>
              </a:spcAft>
            </a:pPr>
            <a:r>
              <a:rPr lang="it-IT"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http://siusa.archivi.beniculturali.it/cgi-bin/pagina.pl?TipoPag=comparc&amp;Chiave=359716</a:t>
            </a:r>
            <a:endParaRPr lang="it-IT"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dirty="0">
              <a:hlinkClick r:id="rId3">
                <a:extLst>
                  <a:ext uri="{A12FA001-AC4F-418D-AE19-62706E023703}">
                    <ahyp:hlinkClr xmlns:ahyp="http://schemas.microsoft.com/office/drawing/2018/hyperlinkcolor" val="tx"/>
                  </a:ext>
                </a:extLst>
              </a:hlinkClick>
            </a:endParaRPr>
          </a:p>
          <a:p>
            <a:pPr>
              <a:lnSpc>
                <a:spcPct val="107000"/>
              </a:lnSpc>
              <a:spcAft>
                <a:spcPts val="800"/>
              </a:spcAft>
            </a:pPr>
            <a:r>
              <a:rPr lang="it-IT" sz="1600" dirty="0">
                <a:hlinkClick r:id="rId3">
                  <a:extLst>
                    <a:ext uri="{A12FA001-AC4F-418D-AE19-62706E023703}">
                      <ahyp:hlinkClr xmlns:ahyp="http://schemas.microsoft.com/office/drawing/2018/hyperlinkcolor" val="tx"/>
                    </a:ext>
                  </a:extLst>
                </a:hlinkClick>
              </a:rPr>
              <a:t>https://www.ifsml.it/</a:t>
            </a:r>
            <a:endParaRPr lang="it-IT"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id="{A335F27A-C48B-4557-B5F7-C755079FDEB9}"/>
              </a:ext>
            </a:extLst>
          </p:cNvPr>
          <p:cNvSpPr/>
          <p:nvPr/>
        </p:nvSpPr>
        <p:spPr>
          <a:xfrm>
            <a:off x="461394" y="2875629"/>
            <a:ext cx="11115413" cy="3293209"/>
          </a:xfrm>
          <a:prstGeom prst="rect">
            <a:avLst/>
          </a:prstGeom>
        </p:spPr>
        <p:txBody>
          <a:bodyPr wrap="square">
            <a:spAutoFit/>
          </a:bodyPr>
          <a:lstStyle/>
          <a:p>
            <a:endParaRPr lang="it-IT" sz="1600" dirty="0">
              <a:solidFill>
                <a:srgbClr val="000000"/>
              </a:solidFill>
            </a:endParaRPr>
          </a:p>
          <a:p>
            <a:r>
              <a:rPr lang="it-IT" sz="1600" dirty="0">
                <a:solidFill>
                  <a:srgbClr val="000000"/>
                </a:solidFill>
              </a:rPr>
              <a:t>Nel sito del SIUSA troviamo la raccolta costituita principalmente dal materiale prodotto nel corso della ricerca "Resistenza e passione politica delle donne in Emilia Romagna" e consiste in oltre 200 registrazioni su audiocassetta delle interviste rivolte alle protagoniste della lotta di liberazione nel territorio regionale, a cui si aggiungono 120 fascicoli nominativi contenenti le schede relative all'intervista, le schede anagrafico-politiche delle intervistate e documenti diversi - fotografie, volantini, memorie e opuscoli - da esse donati all'archivio. Il materiale è consultabile di persona nella biblioteca dell’Università di Bologna.</a:t>
            </a:r>
          </a:p>
          <a:p>
            <a:endParaRPr lang="it-IT" sz="1600" dirty="0">
              <a:solidFill>
                <a:srgbClr val="000000"/>
              </a:solidFill>
            </a:endParaRPr>
          </a:p>
          <a:p>
            <a:r>
              <a:rPr lang="it-IT" sz="1600" dirty="0"/>
              <a:t>Il sito dell’Istituto friulano per la storia del movimento di liberazione offre un archivio che presenta numerose fonti riguardo alla presenza delle donne nella resistenza. Il fondo raccoglie la documentazione in originale dei Comitati di zona dei Gruppi di difesa della donna (</a:t>
            </a:r>
            <a:r>
              <a:rPr lang="it-IT" sz="1600" dirty="0" err="1"/>
              <a:t>Gdd</a:t>
            </a:r>
            <a:r>
              <a:rPr lang="it-IT" sz="1600" dirty="0"/>
              <a:t>) e </a:t>
            </a:r>
            <a:r>
              <a:rPr lang="it-IT" sz="1600" dirty="0" err="1"/>
              <a:t>dell'Udi</a:t>
            </a:r>
            <a:r>
              <a:rPr lang="it-IT" sz="1600" dirty="0"/>
              <a:t> dello Spilimberghese, proveniente dalla sezione del Pci di Spilimbergo e consegnata all'Istituto nel 1976. A questa si aggiungono due fascicoli di documentazione in fotocopia relativa a Virginia Tonelli "Luisa" e Jole De </a:t>
            </a:r>
            <a:r>
              <a:rPr lang="it-IT" sz="1600" dirty="0" err="1"/>
              <a:t>Cillia</a:t>
            </a:r>
            <a:r>
              <a:rPr lang="it-IT" sz="1600" dirty="0"/>
              <a:t> "Paola". I documenti non possono essere consultati online, ma l’elenco offre una chiara spiegazione dei contenuti delle buste.</a:t>
            </a:r>
          </a:p>
          <a:p>
            <a:endParaRPr lang="it-IT" sz="1600" dirty="0">
              <a:solidFill>
                <a:srgbClr val="000000"/>
              </a:solidFill>
            </a:endParaRPr>
          </a:p>
        </p:txBody>
      </p:sp>
    </p:spTree>
    <p:extLst>
      <p:ext uri="{BB962C8B-B14F-4D97-AF65-F5344CB8AC3E}">
        <p14:creationId xmlns:p14="http://schemas.microsoft.com/office/powerpoint/2010/main" val="265704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4BFF51F-3F3D-4114-A9CE-062099099354}"/>
              </a:ext>
            </a:extLst>
          </p:cNvPr>
          <p:cNvSpPr/>
          <p:nvPr/>
        </p:nvSpPr>
        <p:spPr>
          <a:xfrm>
            <a:off x="618309" y="562932"/>
            <a:ext cx="9518468" cy="569387"/>
          </a:xfrm>
          <a:prstGeom prst="rect">
            <a:avLst/>
          </a:prstGeom>
        </p:spPr>
        <p:txBody>
          <a:bodyPr wrap="square">
            <a:spAutoFit/>
          </a:bodyPr>
          <a:lstStyle/>
          <a:p>
            <a:r>
              <a:rPr lang="it-IT" sz="3100" dirty="0"/>
              <a:t>Riviste digitalizzate</a:t>
            </a:r>
          </a:p>
        </p:txBody>
      </p:sp>
      <p:sp>
        <p:nvSpPr>
          <p:cNvPr id="3" name="Rettangolo 2">
            <a:extLst>
              <a:ext uri="{FF2B5EF4-FFF2-40B4-BE49-F238E27FC236}">
                <a16:creationId xmlns:a16="http://schemas.microsoft.com/office/drawing/2014/main" id="{EAB2D680-3639-4659-98EB-F32E8C7E313A}"/>
              </a:ext>
            </a:extLst>
          </p:cNvPr>
          <p:cNvSpPr/>
          <p:nvPr/>
        </p:nvSpPr>
        <p:spPr>
          <a:xfrm>
            <a:off x="618309" y="1485203"/>
            <a:ext cx="3394840" cy="369332"/>
          </a:xfrm>
          <a:prstGeom prst="rect">
            <a:avLst/>
          </a:prstGeom>
        </p:spPr>
        <p:txBody>
          <a:bodyPr wrap="none">
            <a:spAutoFit/>
          </a:bodyPr>
          <a:lstStyle/>
          <a:p>
            <a:r>
              <a:rPr lang="it-IT" dirty="0">
                <a:hlinkClick r:id="rId2"/>
              </a:rPr>
              <a:t>http://www.stampaclandestina.it/</a:t>
            </a:r>
            <a:endParaRPr lang="it-IT" dirty="0"/>
          </a:p>
        </p:txBody>
      </p:sp>
      <p:sp>
        <p:nvSpPr>
          <p:cNvPr id="4" name="CasellaDiTesto 3">
            <a:extLst>
              <a:ext uri="{FF2B5EF4-FFF2-40B4-BE49-F238E27FC236}">
                <a16:creationId xmlns:a16="http://schemas.microsoft.com/office/drawing/2014/main" id="{4ECBC918-8977-4BFA-BD4B-1DA60E53A563}"/>
              </a:ext>
            </a:extLst>
          </p:cNvPr>
          <p:cNvSpPr txBox="1"/>
          <p:nvPr/>
        </p:nvSpPr>
        <p:spPr>
          <a:xfrm>
            <a:off x="437334" y="3244334"/>
            <a:ext cx="10067108" cy="2862322"/>
          </a:xfrm>
          <a:prstGeom prst="rect">
            <a:avLst/>
          </a:prstGeom>
          <a:noFill/>
        </p:spPr>
        <p:txBody>
          <a:bodyPr wrap="square" rtlCol="0">
            <a:spAutoFit/>
          </a:bodyPr>
          <a:lstStyle/>
          <a:p>
            <a:r>
              <a:rPr lang="it-IT" dirty="0"/>
              <a:t>«Stampa clandestina» è un progetto legato all’istituto nazionale Ferruccio Parri. Nel 2013 è iniziato il lavoro di censimento della stampa clandestina, la compilazione delle schede biografiche e storiche sulle singole testate, la digitalizzazione di tutti i numeri delle testate (con la ricostruzione virtuale delle collezioni), la progettazione del sito internet e la produzione di materiale informativo e rivolto alle scuole. Il sito presenta anche riviste clandestine femminili come «La donna Friulana» offrendo per ogni testata una sintetica scheda e i numeri della rivista digitalizzati.</a:t>
            </a:r>
          </a:p>
          <a:p>
            <a:endParaRPr lang="it-IT" dirty="0"/>
          </a:p>
          <a:p>
            <a:r>
              <a:rPr lang="it-IT" dirty="0"/>
              <a:t>L’archivio storico di «Noi donne» costituisce un patrimonio culturale importante. Le edizioni clandestine 1944/45, curate da Marina Sereni esule a Parigi perché in dissenso con il regime fascista, sono disponibili in versione digitale.  </a:t>
            </a:r>
          </a:p>
        </p:txBody>
      </p:sp>
      <p:sp>
        <p:nvSpPr>
          <p:cNvPr id="5" name="Rettangolo 4">
            <a:extLst>
              <a:ext uri="{FF2B5EF4-FFF2-40B4-BE49-F238E27FC236}">
                <a16:creationId xmlns:a16="http://schemas.microsoft.com/office/drawing/2014/main" id="{6937E075-51CF-46B3-B58C-2ACF8A69D503}"/>
              </a:ext>
            </a:extLst>
          </p:cNvPr>
          <p:cNvSpPr/>
          <p:nvPr/>
        </p:nvSpPr>
        <p:spPr>
          <a:xfrm>
            <a:off x="550632" y="2381794"/>
            <a:ext cx="4118435" cy="369332"/>
          </a:xfrm>
          <a:prstGeom prst="rect">
            <a:avLst/>
          </a:prstGeom>
        </p:spPr>
        <p:txBody>
          <a:bodyPr wrap="none">
            <a:spAutoFit/>
          </a:bodyPr>
          <a:lstStyle/>
          <a:p>
            <a:pPr lvl="0">
              <a:defRPr sz="1800" b="0" i="0" u="none" strike="noStrike" kern="0" cap="none" spc="0" baseline="0">
                <a:solidFill>
                  <a:srgbClr val="000000"/>
                </a:solidFill>
                <a:uFillTx/>
              </a:defRPr>
            </a:pPr>
            <a:r>
              <a:rPr lang="it-IT" dirty="0">
                <a:solidFill>
                  <a:srgbClr val="FF0000"/>
                </a:solidFill>
                <a:hlinkClick r:id="rId3"/>
              </a:rPr>
              <a:t>http://www.noidonnearchiviostorico.org/</a:t>
            </a:r>
            <a:endParaRPr lang="it-IT" dirty="0">
              <a:solidFill>
                <a:srgbClr val="FF0000"/>
              </a:solidFill>
            </a:endParaRPr>
          </a:p>
        </p:txBody>
      </p:sp>
    </p:spTree>
    <p:extLst>
      <p:ext uri="{BB962C8B-B14F-4D97-AF65-F5344CB8AC3E}">
        <p14:creationId xmlns:p14="http://schemas.microsoft.com/office/powerpoint/2010/main" val="208836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945341-CCB0-431C-9F6E-88991D4AA22E}"/>
              </a:ext>
            </a:extLst>
          </p:cNvPr>
          <p:cNvSpPr>
            <a:spLocks noGrp="1"/>
          </p:cNvSpPr>
          <p:nvPr>
            <p:ph type="title"/>
          </p:nvPr>
        </p:nvSpPr>
        <p:spPr/>
        <p:txBody>
          <a:bodyPr/>
          <a:lstStyle/>
          <a:p>
            <a:r>
              <a:rPr lang="it-IT" b="1" dirty="0">
                <a:solidFill>
                  <a:schemeClr val="bg1"/>
                </a:solidFill>
              </a:rPr>
              <a:t>SERVIZI</a:t>
            </a:r>
          </a:p>
        </p:txBody>
      </p:sp>
      <p:sp>
        <p:nvSpPr>
          <p:cNvPr id="3" name="Segnaposto contenuto 2">
            <a:extLst>
              <a:ext uri="{FF2B5EF4-FFF2-40B4-BE49-F238E27FC236}">
                <a16:creationId xmlns:a16="http://schemas.microsoft.com/office/drawing/2014/main" id="{A0E7BB2D-F2A3-484A-A510-B982834D2594}"/>
              </a:ext>
            </a:extLst>
          </p:cNvPr>
          <p:cNvSpPr>
            <a:spLocks noGrp="1"/>
          </p:cNvSpPr>
          <p:nvPr>
            <p:ph idx="1"/>
          </p:nvPr>
        </p:nvSpPr>
        <p:spPr>
          <a:xfrm>
            <a:off x="4381500" y="504824"/>
            <a:ext cx="6492240" cy="5467351"/>
          </a:xfrm>
        </p:spPr>
        <p:txBody>
          <a:bodyPr>
            <a:normAutofit fontScale="92500" lnSpcReduction="20000"/>
          </a:bodyPr>
          <a:lstStyle/>
          <a:p>
            <a:pPr marL="0" indent="0">
              <a:buNone/>
            </a:pPr>
            <a:r>
              <a:rPr lang="it-IT" sz="4400" u="sng" dirty="0"/>
              <a:t>Bibliografie</a:t>
            </a:r>
          </a:p>
          <a:p>
            <a:endParaRPr lang="it-IT" u="sng" dirty="0"/>
          </a:p>
          <a:p>
            <a:pPr marL="0" indent="0">
              <a:buNone/>
            </a:pPr>
            <a:r>
              <a:rPr lang="it-IT" sz="1800" u="sng" dirty="0"/>
              <a:t>  </a:t>
            </a:r>
          </a:p>
          <a:p>
            <a:r>
              <a:rPr lang="it-IT" sz="1800" u="sng" dirty="0">
                <a:hlinkClick r:id="rId2"/>
              </a:rPr>
              <a:t>http://opac.bncf.firenze.sbn.it/opac/controller.jsp?action=search_basesearch&amp;query_fieldname_1=keywords&amp;Submit=Cerca&amp;query_querystring_1=donne%20nella%20resistenza</a:t>
            </a:r>
            <a:endParaRPr lang="it-IT" sz="1800" u="sng" dirty="0"/>
          </a:p>
          <a:p>
            <a:r>
              <a:rPr lang="it-IT" sz="1800" u="sng" dirty="0">
                <a:hlinkClick r:id="rId3"/>
              </a:rPr>
              <a:t>https://www.base-search.net/</a:t>
            </a:r>
            <a:endParaRPr lang="it-IT" sz="1800" u="sng" dirty="0"/>
          </a:p>
          <a:p>
            <a:endParaRPr lang="it-IT" sz="1800" u="sng" dirty="0"/>
          </a:p>
          <a:p>
            <a:endParaRPr lang="it-IT" sz="1400" u="sng" dirty="0"/>
          </a:p>
          <a:p>
            <a:r>
              <a:rPr lang="it-IT" dirty="0"/>
              <a:t>Il primo sito del Sistema Bibliotecario nazionale è utile per costituire una iniziale bibliografia riguardo al tema prescelto. È necessario ricordare che il sito popone un numero elevato di testi che vanno dunque selezionati.</a:t>
            </a:r>
          </a:p>
          <a:p>
            <a:r>
              <a:rPr lang="it-IT" dirty="0"/>
              <a:t>BASE è uno strumento che oltre a fornire una lista di testi sull’argomento prescelto, fornisce anche una breve recensione.</a:t>
            </a:r>
          </a:p>
          <a:p>
            <a:r>
              <a:rPr lang="it-IT" dirty="0"/>
              <a:t> </a:t>
            </a:r>
          </a:p>
          <a:p>
            <a:pPr marL="0" indent="0">
              <a:buNone/>
            </a:pPr>
            <a:endParaRPr lang="it-IT" u="sng" dirty="0"/>
          </a:p>
        </p:txBody>
      </p:sp>
      <p:sp>
        <p:nvSpPr>
          <p:cNvPr id="4" name="Segnaposto testo 3">
            <a:extLst>
              <a:ext uri="{FF2B5EF4-FFF2-40B4-BE49-F238E27FC236}">
                <a16:creationId xmlns:a16="http://schemas.microsoft.com/office/drawing/2014/main" id="{4825FDF5-D4DE-4196-B746-E178429A8998}"/>
              </a:ext>
            </a:extLst>
          </p:cNvPr>
          <p:cNvSpPr>
            <a:spLocks noGrp="1"/>
          </p:cNvSpPr>
          <p:nvPr>
            <p:ph type="body" sz="half" idx="2"/>
          </p:nvPr>
        </p:nvSpPr>
        <p:spPr/>
        <p:txBody>
          <a:bodyPr/>
          <a:lstStyle/>
          <a:p>
            <a:endParaRPr lang="it-IT" dirty="0"/>
          </a:p>
          <a:p>
            <a:endParaRPr lang="it-IT" sz="3200" dirty="0">
              <a:solidFill>
                <a:schemeClr val="tx1"/>
              </a:solidFill>
            </a:endParaRPr>
          </a:p>
          <a:p>
            <a:r>
              <a:rPr lang="it-IT" sz="3200" dirty="0">
                <a:solidFill>
                  <a:schemeClr val="tx1"/>
                </a:solidFill>
              </a:rPr>
              <a:t>Risorse secondarie</a:t>
            </a:r>
          </a:p>
        </p:txBody>
      </p:sp>
    </p:spTree>
    <p:extLst>
      <p:ext uri="{BB962C8B-B14F-4D97-AF65-F5344CB8AC3E}">
        <p14:creationId xmlns:p14="http://schemas.microsoft.com/office/powerpoint/2010/main" val="620333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B907B44-BAA2-4C34-8BD2-15C218CED268}"/>
              </a:ext>
            </a:extLst>
          </p:cNvPr>
          <p:cNvSpPr/>
          <p:nvPr/>
        </p:nvSpPr>
        <p:spPr>
          <a:xfrm>
            <a:off x="188488" y="2895340"/>
            <a:ext cx="11306175" cy="4431983"/>
          </a:xfrm>
          <a:prstGeom prst="rect">
            <a:avLst/>
          </a:prstGeom>
        </p:spPr>
        <p:txBody>
          <a:bodyPr wrap="square">
            <a:spAutoFit/>
          </a:bodyPr>
          <a:lstStyle/>
          <a:p>
            <a:r>
              <a:rPr lang="it-IT" dirty="0"/>
              <a:t>Storicamente» è una rivista scientifica open access con 180.000 contatti l'anno nata nel 2005 su impulso di Alberto De Bernardi e grazie all'iniziativa di un gruppo di giovani ricercatori del Dipartimento di storia, culture e civiltà dell’Università di Bologna. La rivista presenta diversi articoli che trattano della figura femminile nella Resistenza e della costruzione di una nuova coscienza femminile a cavallo tra le due guerre.</a:t>
            </a:r>
          </a:p>
          <a:p>
            <a:endParaRPr lang="it-IT" dirty="0"/>
          </a:p>
          <a:p>
            <a:r>
              <a:rPr lang="it-IT" dirty="0"/>
              <a:t>Patria indipendente è una rivista ibrida dell’ANPI, esce 2 volte l’anno in forma cartacea e ogni 15 giorni in forma digitale. Sul sito vi sono numerosi contributi inerenti al contributo femminile nella Resistenza.</a:t>
            </a:r>
          </a:p>
          <a:p>
            <a:endParaRPr lang="it-IT" dirty="0"/>
          </a:p>
          <a:p>
            <a:r>
              <a:rPr lang="it-IT" dirty="0"/>
              <a:t>Anche la rivista «Diacronie» propone degli interessanti spunti per l’argomento. Sul sito sono presenti le locandine di diversi seminari con tema «Le donne nella Resistenza». Gli Atti del Convegno possono diventare materiale importante per la ricerca.</a:t>
            </a:r>
          </a:p>
          <a:p>
            <a:endParaRPr lang="it-IT" dirty="0"/>
          </a:p>
          <a:p>
            <a:endParaRPr lang="it-IT" dirty="0"/>
          </a:p>
          <a:p>
            <a:endParaRPr lang="it-IT" dirty="0"/>
          </a:p>
          <a:p>
            <a:endParaRPr lang="it-IT" dirty="0"/>
          </a:p>
          <a:p>
            <a:endParaRPr lang="it-IT" sz="1200" dirty="0"/>
          </a:p>
        </p:txBody>
      </p:sp>
      <p:sp>
        <p:nvSpPr>
          <p:cNvPr id="3" name="Rettangolo 2">
            <a:extLst>
              <a:ext uri="{FF2B5EF4-FFF2-40B4-BE49-F238E27FC236}">
                <a16:creationId xmlns:a16="http://schemas.microsoft.com/office/drawing/2014/main" id="{62AC9AF9-C5E7-4503-A373-EACF7601FBF7}"/>
              </a:ext>
            </a:extLst>
          </p:cNvPr>
          <p:cNvSpPr/>
          <p:nvPr/>
        </p:nvSpPr>
        <p:spPr>
          <a:xfrm>
            <a:off x="280767" y="405884"/>
            <a:ext cx="2410403" cy="569387"/>
          </a:xfrm>
          <a:prstGeom prst="rect">
            <a:avLst/>
          </a:prstGeom>
        </p:spPr>
        <p:txBody>
          <a:bodyPr wrap="none">
            <a:spAutoFit/>
          </a:bodyPr>
          <a:lstStyle/>
          <a:p>
            <a:r>
              <a:rPr lang="it-IT" sz="3100" dirty="0"/>
              <a:t>Riviste digitali</a:t>
            </a:r>
          </a:p>
        </p:txBody>
      </p:sp>
      <p:sp>
        <p:nvSpPr>
          <p:cNvPr id="4" name="Rettangolo 3">
            <a:extLst>
              <a:ext uri="{FF2B5EF4-FFF2-40B4-BE49-F238E27FC236}">
                <a16:creationId xmlns:a16="http://schemas.microsoft.com/office/drawing/2014/main" id="{83B48FE6-8518-43AF-AF41-7E284901AE6F}"/>
              </a:ext>
            </a:extLst>
          </p:cNvPr>
          <p:cNvSpPr/>
          <p:nvPr/>
        </p:nvSpPr>
        <p:spPr>
          <a:xfrm>
            <a:off x="280767" y="1097399"/>
            <a:ext cx="3233962" cy="369332"/>
          </a:xfrm>
          <a:prstGeom prst="rect">
            <a:avLst/>
          </a:prstGeom>
        </p:spPr>
        <p:txBody>
          <a:bodyPr wrap="none">
            <a:spAutoFit/>
          </a:bodyPr>
          <a:lstStyle/>
          <a:p>
            <a:r>
              <a:rPr lang="it-IT" dirty="0">
                <a:hlinkClick r:id="rId2"/>
              </a:rPr>
              <a:t>https://storicamente.org/landini</a:t>
            </a:r>
            <a:endParaRPr lang="it-IT" dirty="0"/>
          </a:p>
        </p:txBody>
      </p:sp>
      <p:sp>
        <p:nvSpPr>
          <p:cNvPr id="5" name="Rettangolo 4">
            <a:extLst>
              <a:ext uri="{FF2B5EF4-FFF2-40B4-BE49-F238E27FC236}">
                <a16:creationId xmlns:a16="http://schemas.microsoft.com/office/drawing/2014/main" id="{1A9E9F6F-D4BE-4252-B9EB-3B022DF3C58E}"/>
              </a:ext>
            </a:extLst>
          </p:cNvPr>
          <p:cNvSpPr/>
          <p:nvPr/>
        </p:nvSpPr>
        <p:spPr>
          <a:xfrm>
            <a:off x="280767" y="1669256"/>
            <a:ext cx="3442545" cy="369332"/>
          </a:xfrm>
          <a:prstGeom prst="rect">
            <a:avLst/>
          </a:prstGeom>
        </p:spPr>
        <p:txBody>
          <a:bodyPr wrap="none">
            <a:spAutoFit/>
          </a:bodyPr>
          <a:lstStyle/>
          <a:p>
            <a:r>
              <a:rPr lang="it-IT" dirty="0">
                <a:hlinkClick r:id="rId3"/>
              </a:rPr>
              <a:t>http://www.patriaindipendente.it/</a:t>
            </a:r>
            <a:endParaRPr lang="it-IT" dirty="0"/>
          </a:p>
        </p:txBody>
      </p:sp>
      <p:sp>
        <p:nvSpPr>
          <p:cNvPr id="7" name="Rettangolo 6">
            <a:extLst>
              <a:ext uri="{FF2B5EF4-FFF2-40B4-BE49-F238E27FC236}">
                <a16:creationId xmlns:a16="http://schemas.microsoft.com/office/drawing/2014/main" id="{41D379ED-C1CE-42E7-A90D-71BFDC6484ED}"/>
              </a:ext>
            </a:extLst>
          </p:cNvPr>
          <p:cNvSpPr/>
          <p:nvPr/>
        </p:nvSpPr>
        <p:spPr>
          <a:xfrm>
            <a:off x="280767" y="2293247"/>
            <a:ext cx="5468677" cy="369332"/>
          </a:xfrm>
          <a:prstGeom prst="rect">
            <a:avLst/>
          </a:prstGeom>
        </p:spPr>
        <p:txBody>
          <a:bodyPr wrap="none">
            <a:spAutoFit/>
          </a:bodyPr>
          <a:lstStyle/>
          <a:p>
            <a:r>
              <a:rPr lang="it-IT" dirty="0">
                <a:hlinkClick r:id="rId4"/>
              </a:rPr>
              <a:t>http://www.studistorici.com/?s=donne+nella+resistenza</a:t>
            </a:r>
            <a:endParaRPr lang="it-IT" dirty="0"/>
          </a:p>
        </p:txBody>
      </p:sp>
    </p:spTree>
    <p:extLst>
      <p:ext uri="{BB962C8B-B14F-4D97-AF65-F5344CB8AC3E}">
        <p14:creationId xmlns:p14="http://schemas.microsoft.com/office/powerpoint/2010/main" val="314757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A262DFC-2FF5-4117-A3E3-B0E98B1A6A7B}"/>
              </a:ext>
            </a:extLst>
          </p:cNvPr>
          <p:cNvSpPr txBox="1"/>
          <p:nvPr/>
        </p:nvSpPr>
        <p:spPr>
          <a:xfrm>
            <a:off x="628650" y="590550"/>
            <a:ext cx="5410200" cy="569387"/>
          </a:xfrm>
          <a:prstGeom prst="rect">
            <a:avLst/>
          </a:prstGeom>
          <a:noFill/>
        </p:spPr>
        <p:txBody>
          <a:bodyPr wrap="square" rtlCol="0">
            <a:spAutoFit/>
          </a:bodyPr>
          <a:lstStyle/>
          <a:p>
            <a:r>
              <a:rPr lang="it-IT" sz="3100" dirty="0"/>
              <a:t>Contenuti video</a:t>
            </a:r>
          </a:p>
        </p:txBody>
      </p:sp>
      <p:sp>
        <p:nvSpPr>
          <p:cNvPr id="3" name="Rettangolo 2">
            <a:extLst>
              <a:ext uri="{FF2B5EF4-FFF2-40B4-BE49-F238E27FC236}">
                <a16:creationId xmlns:a16="http://schemas.microsoft.com/office/drawing/2014/main" id="{BC12EECF-D6FA-4CBE-A716-A89EEACFE4CA}"/>
              </a:ext>
            </a:extLst>
          </p:cNvPr>
          <p:cNvSpPr/>
          <p:nvPr/>
        </p:nvSpPr>
        <p:spPr>
          <a:xfrm>
            <a:off x="628650" y="1896160"/>
            <a:ext cx="6096000" cy="1200329"/>
          </a:xfrm>
          <a:prstGeom prst="rect">
            <a:avLst/>
          </a:prstGeom>
        </p:spPr>
        <p:txBody>
          <a:bodyPr>
            <a:spAutoFit/>
          </a:bodyPr>
          <a:lstStyle/>
          <a:p>
            <a:r>
              <a:rPr lang="it-IT" dirty="0">
                <a:hlinkClick r:id="rId2"/>
              </a:rPr>
              <a:t>http://www.raistoria.rai.it/articoli-programma-puntate/le-donne-della-resistenza/25962/default.aspx</a:t>
            </a:r>
            <a:endParaRPr lang="it-IT" dirty="0"/>
          </a:p>
          <a:p>
            <a:endParaRPr lang="it-IT" dirty="0"/>
          </a:p>
          <a:p>
            <a:r>
              <a:rPr lang="it-IT" dirty="0">
                <a:hlinkClick r:id="rId3"/>
              </a:rPr>
              <a:t>http://www.ancr.to.it/wp/</a:t>
            </a:r>
            <a:endParaRPr lang="it-IT" dirty="0"/>
          </a:p>
        </p:txBody>
      </p:sp>
      <p:sp>
        <p:nvSpPr>
          <p:cNvPr id="4" name="CasellaDiTesto 3">
            <a:extLst>
              <a:ext uri="{FF2B5EF4-FFF2-40B4-BE49-F238E27FC236}">
                <a16:creationId xmlns:a16="http://schemas.microsoft.com/office/drawing/2014/main" id="{6546CB7D-6E16-4DC8-A10D-45EB3E49E535}"/>
              </a:ext>
            </a:extLst>
          </p:cNvPr>
          <p:cNvSpPr txBox="1"/>
          <p:nvPr/>
        </p:nvSpPr>
        <p:spPr>
          <a:xfrm>
            <a:off x="561975" y="3286125"/>
            <a:ext cx="10363200" cy="2862322"/>
          </a:xfrm>
          <a:prstGeom prst="rect">
            <a:avLst/>
          </a:prstGeom>
          <a:noFill/>
        </p:spPr>
        <p:txBody>
          <a:bodyPr wrap="square" rtlCol="0">
            <a:spAutoFit/>
          </a:bodyPr>
          <a:lstStyle/>
          <a:p>
            <a:r>
              <a:rPr lang="it-IT" dirty="0"/>
              <a:t>Rai storia presenta alcuni documentari che affrontano la tematica delle donne nella Resistenza.</a:t>
            </a:r>
          </a:p>
          <a:p>
            <a:endParaRPr lang="it-IT" dirty="0"/>
          </a:p>
          <a:p>
            <a:r>
              <a:rPr lang="it-IT" dirty="0"/>
              <a:t>Interessante è l’esperienza dell’ANCR ( Archivio nazionale cinematografico della Resistenza). Il patrimonio cinetecario dell’ANCR è oggi costituito da 2.270 unità filmiche (in pellicola), suddivise per tipologia in cinegiornali, documentari, film a soggetto, spezzoni originali, spezzoni di montaggio. Sono conservati pezzi unici di grande valore documentario e artistico: ad esempio due cortometraggi di Rossellini ritrovati nei fondi dell’ANCR e precedentemente dati per perduti, di cui l’ANCR detiene l’unica copia, alcuni rarissimi film amatoriali girati durante la Resistenza e che di essa  ci offrono le poche immagini in presa diretta oggi disponibili. Si sta procedendo alla digitalizzazione del materiale in modo da renderlo fruibile sul sito. Nel 2017 l’archivio ha prodotto «Libere» un film sulle donne durante la Resistenza e nel primo dopoguerra.</a:t>
            </a:r>
          </a:p>
        </p:txBody>
      </p:sp>
    </p:spTree>
    <p:extLst>
      <p:ext uri="{BB962C8B-B14F-4D97-AF65-F5344CB8AC3E}">
        <p14:creationId xmlns:p14="http://schemas.microsoft.com/office/powerpoint/2010/main" val="1779798335"/>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0</TotalTime>
  <Words>1098</Words>
  <Application>Microsoft Office PowerPoint</Application>
  <PresentationFormat>Widescreen</PresentationFormat>
  <Paragraphs>108</Paragraphs>
  <Slides>11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Arial</vt:lpstr>
      <vt:lpstr>Calibri</vt:lpstr>
      <vt:lpstr>Calibri Light</vt:lpstr>
      <vt:lpstr>Retrospettivo</vt:lpstr>
      <vt:lpstr>Le donne nella resistenza</vt:lpstr>
      <vt:lpstr>Presentazione standard di PowerPoint</vt:lpstr>
      <vt:lpstr>STRUMENTI </vt:lpstr>
      <vt:lpstr>Presentazione standard di PowerPoint</vt:lpstr>
      <vt:lpstr>Presentazione standard di PowerPoint</vt:lpstr>
      <vt:lpstr>Presentazione standard di PowerPoint</vt:lpstr>
      <vt:lpstr>SERVIZI</vt:lpstr>
      <vt:lpstr>Presentazione standard di PowerPoint</vt:lpstr>
      <vt:lpstr>Presentazione standard di PowerPoint</vt:lpstr>
      <vt:lpstr>PRESENTAZIONE CONTENUTI DIGITALI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donne nella resistenza</dc:title>
  <dc:creator>Francesco Venturelli</dc:creator>
  <cp:lastModifiedBy>Francesco Venturelli</cp:lastModifiedBy>
  <cp:revision>62</cp:revision>
  <dcterms:created xsi:type="dcterms:W3CDTF">2019-02-23T19:35:57Z</dcterms:created>
  <dcterms:modified xsi:type="dcterms:W3CDTF">2019-02-26T20:19:50Z</dcterms:modified>
</cp:coreProperties>
</file>