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11/18/2021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potere disciplinare: limiti, esercizio, tutele</a:t>
            </a:r>
            <a:endParaRPr lang="it-IT" dirty="0"/>
          </a:p>
        </p:txBody>
      </p:sp>
      <p:sp>
        <p:nvSpPr>
          <p:cNvPr id="3" name="Sottotitolo 2"/>
          <p:cNvSpPr>
            <a:spLocks noGrp="1"/>
          </p:cNvSpPr>
          <p:nvPr>
            <p:ph type="subTitle" idx="1"/>
          </p:nvPr>
        </p:nvSpPr>
        <p:spPr>
          <a:xfrm>
            <a:off x="1398494" y="4235824"/>
            <a:ext cx="7715141" cy="925355"/>
          </a:xfrm>
        </p:spPr>
        <p:txBody>
          <a:bodyPr>
            <a:normAutofit fontScale="40000" lnSpcReduction="20000"/>
          </a:bodyPr>
          <a:lstStyle/>
          <a:p>
            <a:endParaRPr lang="it-IT" dirty="0" smtClean="0"/>
          </a:p>
          <a:p>
            <a:endParaRPr lang="it-IT" dirty="0"/>
          </a:p>
          <a:p>
            <a:r>
              <a:rPr lang="it-IT" sz="7200" dirty="0" smtClean="0"/>
              <a:t>Prof. Roberta Nunin – Università </a:t>
            </a:r>
            <a:r>
              <a:rPr lang="it-IT" sz="7200" smtClean="0"/>
              <a:t>di Trieste</a:t>
            </a:r>
            <a:endParaRPr lang="it-IT" sz="7200" dirty="0" smtClean="0"/>
          </a:p>
        </p:txBody>
      </p:sp>
    </p:spTree>
    <p:extLst>
      <p:ext uri="{BB962C8B-B14F-4D97-AF65-F5344CB8AC3E}">
        <p14:creationId xmlns:p14="http://schemas.microsoft.com/office/powerpoint/2010/main" val="85045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contestazione dell’addebito</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sz="2400" dirty="0" smtClean="0"/>
              <a:t>Laddove il datore di lavoro venga a conoscenza di una mancanza del lavoratore, dovrà contestare per iscritto tale mancanza, in modo tempestivo, chiaro e preciso, così da consentire al lavoratore di valutare l’addebito e di proporre poi al datore le proprie eventuali giustificazioni.</a:t>
            </a:r>
          </a:p>
          <a:p>
            <a:pPr marL="0" indent="0">
              <a:buNone/>
            </a:pPr>
            <a:r>
              <a:rPr lang="it-IT" sz="2400" dirty="0" smtClean="0"/>
              <a:t>I CCNL del settore bancario prevedono che la contestazione debba essere effettuata per iscritto indicando al lavoratore un termine a difesa (che lo Statuto dei lavoratori fissa in 5 giorni ma che può essere anche allungato dalla contrattazione collettiva: il CCNL BCC e Casse fissa il termine in 10 giorni).</a:t>
            </a:r>
            <a:endParaRPr lang="it-IT" sz="2400" dirty="0"/>
          </a:p>
        </p:txBody>
      </p:sp>
    </p:spTree>
    <p:extLst>
      <p:ext uri="{BB962C8B-B14F-4D97-AF65-F5344CB8AC3E}">
        <p14:creationId xmlns:p14="http://schemas.microsoft.com/office/powerpoint/2010/main" val="1529478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forma della contestazione</a:t>
            </a:r>
            <a:br>
              <a:rPr lang="it-IT" dirty="0" smtClean="0"/>
            </a:br>
            <a:endParaRPr lang="it-IT" dirty="0"/>
          </a:p>
        </p:txBody>
      </p:sp>
      <p:sp>
        <p:nvSpPr>
          <p:cNvPr id="3" name="Segnaposto contenuto 2"/>
          <p:cNvSpPr>
            <a:spLocks noGrp="1"/>
          </p:cNvSpPr>
          <p:nvPr>
            <p:ph idx="1"/>
          </p:nvPr>
        </p:nvSpPr>
        <p:spPr/>
        <p:txBody>
          <a:bodyPr>
            <a:normAutofit fontScale="92500"/>
          </a:bodyPr>
          <a:lstStyle/>
          <a:p>
            <a:r>
              <a:rPr lang="it-IT" sz="2400" dirty="0" smtClean="0"/>
              <a:t>La contestazione dell’addebito è regolata dall’art. 7, c. 2, St. lav.</a:t>
            </a:r>
          </a:p>
          <a:p>
            <a:r>
              <a:rPr lang="it-IT" sz="2400" dirty="0" smtClean="0"/>
              <a:t>Forma scritta</a:t>
            </a:r>
          </a:p>
          <a:p>
            <a:r>
              <a:rPr lang="it-IT" sz="2400" dirty="0" smtClean="0"/>
              <a:t>Deve contenere la manifestazione </a:t>
            </a:r>
            <a:r>
              <a:rPr lang="it-IT" sz="2400" u="sng" dirty="0" smtClean="0"/>
              <a:t>non equivoca </a:t>
            </a:r>
            <a:r>
              <a:rPr lang="it-IT" sz="2400" dirty="0" smtClean="0"/>
              <a:t>dell’intenzione datoriale di considerare le mancanze contestare le circostanze addebitate come illecito disciplinare</a:t>
            </a:r>
          </a:p>
          <a:p>
            <a:r>
              <a:rPr lang="it-IT" sz="2400" dirty="0" smtClean="0"/>
              <a:t>Deve rispettare i requisiti di </a:t>
            </a:r>
            <a:r>
              <a:rPr lang="it-IT" sz="2400" b="1" dirty="0" smtClean="0"/>
              <a:t>specificità</a:t>
            </a:r>
            <a:r>
              <a:rPr lang="it-IT" sz="2400" dirty="0" smtClean="0"/>
              <a:t>, </a:t>
            </a:r>
            <a:r>
              <a:rPr lang="it-IT" sz="2400" b="1" dirty="0" smtClean="0"/>
              <a:t>immediatezza e</a:t>
            </a:r>
            <a:r>
              <a:rPr lang="it-IT" sz="2400" dirty="0" smtClean="0"/>
              <a:t>d </a:t>
            </a:r>
            <a:r>
              <a:rPr lang="it-IT" sz="2400" b="1" dirty="0" smtClean="0"/>
              <a:t>immutabilità</a:t>
            </a:r>
            <a:r>
              <a:rPr lang="it-IT" sz="2400" dirty="0" smtClean="0"/>
              <a:t> dei fatti contestati</a:t>
            </a:r>
          </a:p>
          <a:p>
            <a:r>
              <a:rPr lang="it-IT" sz="2400" dirty="0" smtClean="0"/>
              <a:t>Rilievo entro il biennio della </a:t>
            </a:r>
            <a:r>
              <a:rPr lang="it-IT" sz="2400" b="1" dirty="0" smtClean="0"/>
              <a:t>recidiva</a:t>
            </a:r>
            <a:endParaRPr lang="it-IT" sz="2400" dirty="0"/>
          </a:p>
        </p:txBody>
      </p:sp>
    </p:spTree>
    <p:extLst>
      <p:ext uri="{BB962C8B-B14F-4D97-AF65-F5344CB8AC3E}">
        <p14:creationId xmlns:p14="http://schemas.microsoft.com/office/powerpoint/2010/main" val="757643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forma della contestazione (II)</a:t>
            </a:r>
            <a:br>
              <a:rPr lang="it-IT" dirty="0" smtClean="0"/>
            </a:br>
            <a:endParaRPr lang="it-IT" dirty="0"/>
          </a:p>
        </p:txBody>
      </p:sp>
      <p:sp>
        <p:nvSpPr>
          <p:cNvPr id="4" name="Segnaposto contenuto 3"/>
          <p:cNvSpPr>
            <a:spLocks noGrp="1"/>
          </p:cNvSpPr>
          <p:nvPr>
            <p:ph idx="1"/>
          </p:nvPr>
        </p:nvSpPr>
        <p:spPr/>
        <p:txBody>
          <a:bodyPr>
            <a:normAutofit/>
          </a:bodyPr>
          <a:lstStyle/>
          <a:p>
            <a:r>
              <a:rPr lang="it-IT" sz="2400" dirty="0" smtClean="0"/>
              <a:t>Quanto alla forma scritta, la legge non indica le modalità di consegna dell’atto al lavoratore: si può dunque usare la raccomandata, la raccomandata a mani, o anche un telegramma. </a:t>
            </a:r>
          </a:p>
          <a:p>
            <a:r>
              <a:rPr lang="it-IT" sz="2400" dirty="0" smtClean="0"/>
              <a:t>L’avvenuta contestazione dell’addebito può essere provata </a:t>
            </a:r>
            <a:r>
              <a:rPr lang="it-IT" sz="2400" i="1" dirty="0" smtClean="0"/>
              <a:t>con ogni mezzo. </a:t>
            </a:r>
          </a:p>
          <a:p>
            <a:r>
              <a:rPr lang="it-IT" sz="2400" i="1" dirty="0" smtClean="0"/>
              <a:t>Per la raccomandata inoltrata all’indirizzo del lavoratore è sufficiente la prova dell’avvenuto avviso di giacenza del plico postale.</a:t>
            </a:r>
          </a:p>
          <a:p>
            <a:endParaRPr lang="it-IT" sz="2400" dirty="0"/>
          </a:p>
        </p:txBody>
      </p:sp>
    </p:spTree>
    <p:extLst>
      <p:ext uri="{BB962C8B-B14F-4D97-AF65-F5344CB8AC3E}">
        <p14:creationId xmlns:p14="http://schemas.microsoft.com/office/powerpoint/2010/main" val="3696946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Audizione e difesa del lavoratore</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Il lavoratore può produrre – nel termine previsto dalla legge (5 giorni dalla ricezione della contestazione) od in quello, eventualmente più ampio, previsto dal CCNL applicato –  le proprie difese e controdeduzioni in forma scritta od orale.</a:t>
            </a:r>
          </a:p>
          <a:p>
            <a:r>
              <a:rPr lang="it-IT" sz="2400" dirty="0" smtClean="0"/>
              <a:t>Se il lavoratore chiede di essere sentito, il datore deve accogliere questa richiesta (purché avanzata nel rispetto dei termini a difesa…).</a:t>
            </a:r>
          </a:p>
          <a:p>
            <a:r>
              <a:rPr lang="it-IT" sz="2400" dirty="0" smtClean="0"/>
              <a:t>Il lavoratore in sede di audizione a difesa può farsi assistere da un rappresentante dell’organizzazione sindacale cui aderisce o conferisce mandato (il sindacalista può appartenere ad una qualunque organizzazione sindacale, e non solo a quelle che abbiano costituito RSA/RSU nell0’unità produttiva); non si può invece avere l’assistenza di un legale (</a:t>
            </a:r>
            <a:r>
              <a:rPr lang="it-IT" sz="2400" i="1" dirty="0" err="1" smtClean="0"/>
              <a:t>Cass</a:t>
            </a:r>
            <a:r>
              <a:rPr lang="it-IT" sz="2400" i="1" dirty="0" smtClean="0"/>
              <a:t>. n. 26023/2009</a:t>
            </a:r>
            <a:r>
              <a:rPr lang="it-IT" sz="2400" dirty="0" smtClean="0"/>
              <a:t>)</a:t>
            </a:r>
            <a:endParaRPr lang="it-IT" sz="2400" dirty="0"/>
          </a:p>
        </p:txBody>
      </p:sp>
    </p:spTree>
    <p:extLst>
      <p:ext uri="{BB962C8B-B14F-4D97-AF65-F5344CB8AC3E}">
        <p14:creationId xmlns:p14="http://schemas.microsoft.com/office/powerpoint/2010/main" val="1475618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Adozione del provvedimento</a:t>
            </a:r>
            <a:endParaRPr lang="it-IT" dirty="0"/>
          </a:p>
        </p:txBody>
      </p:sp>
      <p:sp>
        <p:nvSpPr>
          <p:cNvPr id="3" name="Segnaposto contenuto 2"/>
          <p:cNvSpPr>
            <a:spLocks noGrp="1"/>
          </p:cNvSpPr>
          <p:nvPr>
            <p:ph idx="1"/>
          </p:nvPr>
        </p:nvSpPr>
        <p:spPr/>
        <p:txBody>
          <a:bodyPr>
            <a:normAutofit fontScale="92500"/>
          </a:bodyPr>
          <a:lstStyle/>
          <a:p>
            <a:r>
              <a:rPr lang="it-IT" sz="2400" dirty="0" smtClean="0"/>
              <a:t>Una volta esperita la procedura con il rispetto dei termini a difesa il datore, se lo ritiene, potrà comminare la sanzione disciplinare, comunicando tale decisione al lavoratore.</a:t>
            </a:r>
          </a:p>
          <a:p>
            <a:r>
              <a:rPr lang="it-IT" sz="2400" dirty="0" smtClean="0"/>
              <a:t>Nella scelta della sanzione deve essere rispettato il principio di proporzionalità (oggetto in caso di impugnazione del controllo da parte del giudice del lavoro, che baserà la sua valutazione in merito sulle circostanze del caso concreto e sui precedenti disciplinari del lavoratore).</a:t>
            </a:r>
          </a:p>
          <a:p>
            <a:r>
              <a:rPr lang="it-IT" sz="2400" dirty="0" smtClean="0"/>
              <a:t>Rilievo </a:t>
            </a:r>
            <a:r>
              <a:rPr lang="it-IT" sz="2400" dirty="0" err="1" smtClean="0"/>
              <a:t>infrabiennale</a:t>
            </a:r>
            <a:r>
              <a:rPr lang="it-IT" sz="2400" dirty="0" smtClean="0"/>
              <a:t> della recidiva (che deve comunque essere stata contestata specificamente)</a:t>
            </a:r>
          </a:p>
          <a:p>
            <a:endParaRPr lang="it-IT" sz="2400" dirty="0"/>
          </a:p>
        </p:txBody>
      </p:sp>
    </p:spTree>
    <p:extLst>
      <p:ext uri="{BB962C8B-B14F-4D97-AF65-F5344CB8AC3E}">
        <p14:creationId xmlns:p14="http://schemas.microsoft.com/office/powerpoint/2010/main" val="3418820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Impugnazione della sanzione</a:t>
            </a:r>
            <a:endParaRPr lang="it-IT" dirty="0"/>
          </a:p>
        </p:txBody>
      </p:sp>
      <p:sp>
        <p:nvSpPr>
          <p:cNvPr id="3" name="Segnaposto contenuto 2"/>
          <p:cNvSpPr>
            <a:spLocks noGrp="1"/>
          </p:cNvSpPr>
          <p:nvPr>
            <p:ph idx="1"/>
          </p:nvPr>
        </p:nvSpPr>
        <p:spPr/>
        <p:txBody>
          <a:bodyPr>
            <a:normAutofit/>
          </a:bodyPr>
          <a:lstStyle/>
          <a:p>
            <a:r>
              <a:rPr lang="it-IT" sz="2400" dirty="0" smtClean="0"/>
              <a:t>Due alternative per il lavoratore:</a:t>
            </a:r>
          </a:p>
          <a:p>
            <a:r>
              <a:rPr lang="it-IT" sz="2400" dirty="0" smtClean="0"/>
              <a:t>1) promuovere entro i venti giorni successivi all’applicazione della sanzione un giudizio arbitrale (v. art. 7 St. lav.).</a:t>
            </a:r>
          </a:p>
          <a:p>
            <a:r>
              <a:rPr lang="it-IT" sz="2400" dirty="0" smtClean="0"/>
              <a:t>2) impugnare la sanzione davanti al giudice del lavoro (incomberà sul datore di lavoro provare nel processo l’esistenza dell’addebito contestato ed il rispetto delle procedure previste dalla legge).</a:t>
            </a:r>
            <a:endParaRPr lang="it-IT" sz="2400" dirty="0"/>
          </a:p>
        </p:txBody>
      </p:sp>
    </p:spTree>
    <p:extLst>
      <p:ext uri="{BB962C8B-B14F-4D97-AF65-F5344CB8AC3E}">
        <p14:creationId xmlns:p14="http://schemas.microsoft.com/office/powerpoint/2010/main" val="2177712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licenziamento disciplinare</a:t>
            </a:r>
            <a:endParaRPr lang="it-IT" dirty="0"/>
          </a:p>
        </p:txBody>
      </p:sp>
      <p:sp>
        <p:nvSpPr>
          <p:cNvPr id="3" name="Segnaposto contenuto 2"/>
          <p:cNvSpPr>
            <a:spLocks noGrp="1"/>
          </p:cNvSpPr>
          <p:nvPr>
            <p:ph idx="1"/>
          </p:nvPr>
        </p:nvSpPr>
        <p:spPr/>
        <p:txBody>
          <a:bodyPr>
            <a:normAutofit fontScale="85000" lnSpcReduction="20000"/>
          </a:bodyPr>
          <a:lstStyle/>
          <a:p>
            <a:r>
              <a:rPr lang="it-IT" sz="2400" dirty="0" smtClean="0"/>
              <a:t>Può essere per giusta causa (in tronco) o per giustificato motivo soggettivo (con preavviso) a seconda della gravità della mancanza.</a:t>
            </a:r>
          </a:p>
          <a:p>
            <a:r>
              <a:rPr lang="it-IT" sz="2400" dirty="0" smtClean="0"/>
              <a:t>Forma scritta.</a:t>
            </a:r>
          </a:p>
          <a:p>
            <a:r>
              <a:rPr lang="it-IT" sz="2400" dirty="0" smtClean="0"/>
              <a:t>Nel caso di licenziamento disciplinare, il provvedimento deve essere impugnato entro sessanta giorni dalla sua comunicazione.</a:t>
            </a:r>
          </a:p>
          <a:p>
            <a:r>
              <a:rPr lang="it-IT" sz="2400" i="1" dirty="0" smtClean="0"/>
              <a:t>Conviene naturalmente agire con la massima rapidità</a:t>
            </a:r>
            <a:r>
              <a:rPr lang="it-IT" sz="2400" dirty="0" smtClean="0"/>
              <a:t>.</a:t>
            </a:r>
          </a:p>
          <a:p>
            <a:r>
              <a:rPr lang="it-IT" sz="2400" dirty="0" smtClean="0"/>
              <a:t>Il licenziamento disciplinare – laddove non contestato o confermato in giudizio – produce effetti dal giorno della contestazione dell’addebito (salvo l’eventuale preavviso se licenziamento per GMS).</a:t>
            </a:r>
          </a:p>
          <a:p>
            <a:r>
              <a:rPr lang="it-IT" sz="2400" dirty="0" smtClean="0"/>
              <a:t>ATTENZIONE! Le conseguenze dei vizi del licenziamento disciplinare dopo il </a:t>
            </a:r>
            <a:r>
              <a:rPr lang="it-IT" sz="2400" i="1" dirty="0" smtClean="0"/>
              <a:t>Jobs </a:t>
            </a:r>
            <a:r>
              <a:rPr lang="it-IT" sz="2400" i="1" dirty="0" err="1" smtClean="0"/>
              <a:t>Act</a:t>
            </a:r>
            <a:r>
              <a:rPr lang="it-IT" sz="2400" i="1" dirty="0" smtClean="0"/>
              <a:t> </a:t>
            </a:r>
            <a:r>
              <a:rPr lang="it-IT" sz="2400" dirty="0" smtClean="0"/>
              <a:t>sono diverse per i «vecchi» assunti ed i «nuovi» assunti con il c.d. contratto a tutele crescenti…</a:t>
            </a:r>
          </a:p>
          <a:p>
            <a:endParaRPr lang="it-IT" sz="2400" dirty="0"/>
          </a:p>
        </p:txBody>
      </p:sp>
    </p:spTree>
    <p:extLst>
      <p:ext uri="{BB962C8B-B14F-4D97-AF65-F5344CB8AC3E}">
        <p14:creationId xmlns:p14="http://schemas.microsoft.com/office/powerpoint/2010/main" val="690081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 regolative del potere disciplinare</a:t>
            </a:r>
            <a:endParaRPr lang="it-IT" dirty="0"/>
          </a:p>
        </p:txBody>
      </p:sp>
      <p:sp>
        <p:nvSpPr>
          <p:cNvPr id="3" name="Segnaposto contenuto 2"/>
          <p:cNvSpPr>
            <a:spLocks noGrp="1"/>
          </p:cNvSpPr>
          <p:nvPr>
            <p:ph idx="1"/>
          </p:nvPr>
        </p:nvSpPr>
        <p:spPr/>
        <p:txBody>
          <a:bodyPr>
            <a:normAutofit/>
          </a:bodyPr>
          <a:lstStyle/>
          <a:p>
            <a:r>
              <a:rPr lang="it-IT" sz="2400" dirty="0" smtClean="0"/>
              <a:t>1) Il codice civile (obblighi del lavoratore e potere disciplinare): artt. 2104, 2105 e 2106</a:t>
            </a:r>
          </a:p>
          <a:p>
            <a:r>
              <a:rPr lang="it-IT" sz="2400" dirty="0" smtClean="0"/>
              <a:t>(ma anche art. 2094, che individua il prestatore di lavoro subordinato in colui che si obbliga, mediante retribuzione, a collaborare nell’impresa prestando il proprio lavoro… </a:t>
            </a:r>
            <a:r>
              <a:rPr lang="it-IT" sz="2400" i="1" dirty="0" smtClean="0"/>
              <a:t>alle dipendenze e sotto la direzione</a:t>
            </a:r>
            <a:r>
              <a:rPr lang="it-IT" sz="2400" dirty="0" smtClean="0"/>
              <a:t> del datore di lavoro: subordinazione = «</a:t>
            </a:r>
            <a:r>
              <a:rPr lang="it-IT" sz="2400" dirty="0" err="1" smtClean="0"/>
              <a:t>eterodirezione</a:t>
            </a:r>
            <a:r>
              <a:rPr lang="it-IT" sz="2400" dirty="0" smtClean="0"/>
              <a:t>»)</a:t>
            </a:r>
          </a:p>
          <a:p>
            <a:r>
              <a:rPr lang="it-IT" sz="2400" dirty="0" smtClean="0"/>
              <a:t>2) Lo Statuto dei lavoratori: l. n. 300/70, art. 7</a:t>
            </a:r>
          </a:p>
          <a:p>
            <a:r>
              <a:rPr lang="it-IT" sz="2400" dirty="0" smtClean="0"/>
              <a:t>3) La contrattazione collettiva </a:t>
            </a:r>
            <a:endParaRPr lang="it-IT" sz="2400" dirty="0"/>
          </a:p>
        </p:txBody>
      </p:sp>
    </p:spTree>
    <p:extLst>
      <p:ext uri="{BB962C8B-B14F-4D97-AF65-F5344CB8AC3E}">
        <p14:creationId xmlns:p14="http://schemas.microsoft.com/office/powerpoint/2010/main" val="2696480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limiti all’esercizio del potere disciplinare</a:t>
            </a:r>
            <a:endParaRPr lang="it-IT" dirty="0"/>
          </a:p>
        </p:txBody>
      </p:sp>
      <p:sp>
        <p:nvSpPr>
          <p:cNvPr id="3" name="Segnaposto contenuto 2"/>
          <p:cNvSpPr>
            <a:spLocks noGrp="1"/>
          </p:cNvSpPr>
          <p:nvPr>
            <p:ph idx="1"/>
          </p:nvPr>
        </p:nvSpPr>
        <p:spPr/>
        <p:txBody>
          <a:bodyPr>
            <a:normAutofit lnSpcReduction="10000"/>
          </a:bodyPr>
          <a:lstStyle/>
          <a:p>
            <a:r>
              <a:rPr lang="it-IT" sz="2400" dirty="0" smtClean="0"/>
              <a:t>Limiti </a:t>
            </a:r>
            <a:r>
              <a:rPr lang="it-IT" sz="2400" i="1" dirty="0" smtClean="0"/>
              <a:t>sostanziali</a:t>
            </a:r>
            <a:r>
              <a:rPr lang="it-IT" sz="2400" dirty="0" smtClean="0"/>
              <a:t>: tempestività e proporzionalità all’infrazione della reazione, gradualità nell’individuazione della sanzione (art. 2106 c.c. e art. 7 St. lav.)</a:t>
            </a:r>
          </a:p>
          <a:p>
            <a:r>
              <a:rPr lang="it-IT" sz="2400" dirty="0" smtClean="0"/>
              <a:t>Limiti </a:t>
            </a:r>
            <a:r>
              <a:rPr lang="it-IT" sz="2400" i="1" dirty="0" smtClean="0"/>
              <a:t>procedurali</a:t>
            </a:r>
            <a:r>
              <a:rPr lang="it-IT" sz="2400" dirty="0" smtClean="0"/>
              <a:t>: «</a:t>
            </a:r>
            <a:r>
              <a:rPr lang="it-IT" sz="2400" i="1" dirty="0" smtClean="0"/>
              <a:t>procedimentalizzazione</a:t>
            </a:r>
            <a:r>
              <a:rPr lang="it-IT" sz="2400" dirty="0" smtClean="0"/>
              <a:t>» dell’esercizio da parte del datore di lavoro del potere disciplinare; è essenziale rispettare una procedura altamente formalizzata per poter legittimamente comminare una sanzione disciplinare, a fronte di una mancanza del lavoratore in relazione ai propri obblighi (art. 7 St. lav.)</a:t>
            </a:r>
            <a:endParaRPr lang="it-IT" sz="2400" dirty="0"/>
          </a:p>
        </p:txBody>
      </p:sp>
    </p:spTree>
    <p:extLst>
      <p:ext uri="{BB962C8B-B14F-4D97-AF65-F5344CB8AC3E}">
        <p14:creationId xmlns:p14="http://schemas.microsoft.com/office/powerpoint/2010/main" val="2439931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L’art. 7 dello Statuto dei lavoratori</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Nel regolamentare l’esercizio del potere disciplinare l’art. 7 disegna dettagliatamente la procedura da seguire, oltre ad introdurre limiti sostanziali alla natura ed all’entità delle possibili sanzioni.</a:t>
            </a:r>
          </a:p>
          <a:p>
            <a:r>
              <a:rPr lang="it-IT" sz="2400" dirty="0" smtClean="0"/>
              <a:t>Principi generali</a:t>
            </a:r>
          </a:p>
          <a:p>
            <a:r>
              <a:rPr lang="it-IT" sz="2400" dirty="0" smtClean="0"/>
              <a:t>- le sanzioni non possono comportare mutamenti definitivi nel rapporto;</a:t>
            </a:r>
          </a:p>
          <a:p>
            <a:r>
              <a:rPr lang="it-IT" sz="2400" dirty="0" smtClean="0"/>
              <a:t>- le sanzioni sono tipizzate</a:t>
            </a:r>
          </a:p>
          <a:p>
            <a:r>
              <a:rPr lang="it-IT" sz="2400" dirty="0" smtClean="0"/>
              <a:t>- la multa non può eccedere l’importo di 4 ore di retribuzione</a:t>
            </a:r>
          </a:p>
          <a:p>
            <a:r>
              <a:rPr lang="it-IT" sz="2400" dirty="0" smtClean="0"/>
              <a:t>- la sospensione dal servizio e dalla retribuzione non può eccedere i 10 giorni</a:t>
            </a:r>
            <a:endParaRPr lang="it-IT" sz="2400" dirty="0"/>
          </a:p>
        </p:txBody>
      </p:sp>
    </p:spTree>
    <p:extLst>
      <p:ext uri="{BB962C8B-B14F-4D97-AF65-F5344CB8AC3E}">
        <p14:creationId xmlns:p14="http://schemas.microsoft.com/office/powerpoint/2010/main" val="3164980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fasi del procedimento disciplinare nell’art. 7 St. lav.</a:t>
            </a:r>
            <a:endParaRPr lang="it-IT" dirty="0"/>
          </a:p>
        </p:txBody>
      </p:sp>
      <p:sp>
        <p:nvSpPr>
          <p:cNvPr id="3" name="Segnaposto contenuto 2"/>
          <p:cNvSpPr>
            <a:spLocks noGrp="1"/>
          </p:cNvSpPr>
          <p:nvPr>
            <p:ph idx="1"/>
          </p:nvPr>
        </p:nvSpPr>
        <p:spPr/>
        <p:txBody>
          <a:bodyPr>
            <a:normAutofit fontScale="92500"/>
          </a:bodyPr>
          <a:lstStyle/>
          <a:p>
            <a:r>
              <a:rPr lang="it-IT" sz="2400" dirty="0" smtClean="0"/>
              <a:t>Pubblicità ed affissione del codice disciplinare</a:t>
            </a:r>
          </a:p>
          <a:p>
            <a:r>
              <a:rPr lang="it-IT" sz="2400" dirty="0" smtClean="0"/>
              <a:t>Contestazione tempestiva dell’addebito da parte del datore</a:t>
            </a:r>
          </a:p>
          <a:p>
            <a:r>
              <a:rPr lang="it-IT" sz="2400" dirty="0" smtClean="0"/>
              <a:t>Termine a difesa per l’(eventuale) giustificazione del lavoratore</a:t>
            </a:r>
          </a:p>
          <a:p>
            <a:r>
              <a:rPr lang="it-IT" sz="2400" dirty="0" smtClean="0"/>
              <a:t>Irrogazione della sanzione</a:t>
            </a:r>
          </a:p>
          <a:p>
            <a:r>
              <a:rPr lang="it-IT" sz="2400" dirty="0" smtClean="0"/>
              <a:t>(Eventuale) impugnazione della sanzione</a:t>
            </a:r>
          </a:p>
          <a:p>
            <a:endParaRPr lang="it-IT" sz="2400" dirty="0"/>
          </a:p>
          <a:p>
            <a:r>
              <a:rPr lang="it-IT" sz="2400" i="1" dirty="0" smtClean="0"/>
              <a:t>Tutte le fasi sono dettagliatamente regolate dall’art. 7 e la materia ha generato nei decenni una cospicua giurisprudenza, non priva di contrasti interpretativi</a:t>
            </a:r>
            <a:endParaRPr lang="it-IT" sz="2400" i="1" dirty="0"/>
          </a:p>
        </p:txBody>
      </p:sp>
    </p:spTree>
    <p:extLst>
      <p:ext uri="{BB962C8B-B14F-4D97-AF65-F5344CB8AC3E}">
        <p14:creationId xmlns:p14="http://schemas.microsoft.com/office/powerpoint/2010/main" val="4059312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Pubblicità ed affissione del codice disciplinare (I)</a:t>
            </a:r>
            <a:endParaRPr lang="it-IT" dirty="0"/>
          </a:p>
        </p:txBody>
      </p:sp>
      <p:sp>
        <p:nvSpPr>
          <p:cNvPr id="3" name="Segnaposto contenuto 2"/>
          <p:cNvSpPr>
            <a:spLocks noGrp="1"/>
          </p:cNvSpPr>
          <p:nvPr>
            <p:ph idx="1"/>
          </p:nvPr>
        </p:nvSpPr>
        <p:spPr/>
        <p:txBody>
          <a:bodyPr>
            <a:normAutofit fontScale="92500"/>
          </a:bodyPr>
          <a:lstStyle/>
          <a:p>
            <a:r>
              <a:rPr lang="it-IT" sz="2400" dirty="0" smtClean="0"/>
              <a:t>Il datore di lavoro – prima di poter contestare una mancanza disciplinarmente rilevante – deve aver affisso nei locali dell’azienda, in un luogo </a:t>
            </a:r>
            <a:r>
              <a:rPr lang="it-IT" sz="2400" i="1" dirty="0" smtClean="0"/>
              <a:t>realmente accessibile </a:t>
            </a:r>
            <a:r>
              <a:rPr lang="it-IT" sz="2400" dirty="0" smtClean="0"/>
              <a:t>a tutti i lavoratori, il c.d. «codice disciplinare», cioè il «catalogo» delle infrazioni e delle relative sanzioni.</a:t>
            </a:r>
          </a:p>
          <a:p>
            <a:r>
              <a:rPr lang="it-IT" sz="2400" dirty="0" smtClean="0"/>
              <a:t>Attenzione: questo «catalogo» ha carattere </a:t>
            </a:r>
            <a:r>
              <a:rPr lang="it-IT" sz="2400" i="1" dirty="0" smtClean="0"/>
              <a:t>esemplificativo</a:t>
            </a:r>
            <a:r>
              <a:rPr lang="it-IT" sz="2400" dirty="0" smtClean="0"/>
              <a:t> e non tassativo = si può applicare l’interpretazione estensiva ed analogica con riguardo a condotte eventualmente non previste.</a:t>
            </a:r>
          </a:p>
          <a:p>
            <a:r>
              <a:rPr lang="it-IT" sz="2400" dirty="0" smtClean="0"/>
              <a:t>L’affissione in luogo non idoneo equivale a non affissione e vizia tutta l’eventuale procedura di comminazione della sanzione.</a:t>
            </a:r>
            <a:endParaRPr lang="it-IT" sz="2400" dirty="0"/>
          </a:p>
        </p:txBody>
      </p:sp>
    </p:spTree>
    <p:extLst>
      <p:ext uri="{BB962C8B-B14F-4D97-AF65-F5344CB8AC3E}">
        <p14:creationId xmlns:p14="http://schemas.microsoft.com/office/powerpoint/2010/main" val="791310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Pubblicità ed affissione del codice disciplinare (II)</a:t>
            </a:r>
            <a:endParaRPr lang="it-IT" dirty="0"/>
          </a:p>
        </p:txBody>
      </p:sp>
      <p:sp>
        <p:nvSpPr>
          <p:cNvPr id="3" name="Segnaposto contenuto 2"/>
          <p:cNvSpPr>
            <a:spLocks noGrp="1"/>
          </p:cNvSpPr>
          <p:nvPr>
            <p:ph idx="1"/>
          </p:nvPr>
        </p:nvSpPr>
        <p:spPr/>
        <p:txBody>
          <a:bodyPr>
            <a:normAutofit/>
          </a:bodyPr>
          <a:lstStyle/>
          <a:p>
            <a:r>
              <a:rPr lang="it-IT" sz="2400" dirty="0" smtClean="0"/>
              <a:t>L’affissione del codice disciplinare non conosce equipollenti, cioè non sono ammissibili strumenti alternativi, quale ad esempio la consegna a mano di copia della parte disciplinare del CCNL (V. </a:t>
            </a:r>
            <a:r>
              <a:rPr lang="it-IT" sz="2400" dirty="0" err="1" smtClean="0"/>
              <a:t>Cass</a:t>
            </a:r>
            <a:r>
              <a:rPr lang="it-IT" sz="2400" dirty="0" smtClean="0"/>
              <a:t>. SS.UU. n. 1208/88).</a:t>
            </a:r>
          </a:p>
          <a:p>
            <a:r>
              <a:rPr lang="it-IT" sz="2400" dirty="0" smtClean="0"/>
              <a:t>L’affissione deve inoltre essere già in atto al momento della contestazione dell’illecito</a:t>
            </a:r>
          </a:p>
          <a:p>
            <a:r>
              <a:rPr lang="it-IT" sz="2400" dirty="0" smtClean="0"/>
              <a:t>Se l’organizzazione aziendale prevede più sedi di lavoro, si ritiene che l’affissione debba avvenire in ciascuna sede.</a:t>
            </a:r>
            <a:endParaRPr lang="it-IT" sz="2400" dirty="0"/>
          </a:p>
        </p:txBody>
      </p:sp>
    </p:spTree>
    <p:extLst>
      <p:ext uri="{BB962C8B-B14F-4D97-AF65-F5344CB8AC3E}">
        <p14:creationId xmlns:p14="http://schemas.microsoft.com/office/powerpoint/2010/main" val="1347355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Pubblicità ed affissione del codice disciplinare (III)</a:t>
            </a:r>
            <a:endParaRPr lang="it-IT" dirty="0"/>
          </a:p>
        </p:txBody>
      </p:sp>
      <p:sp>
        <p:nvSpPr>
          <p:cNvPr id="3" name="Segnaposto contenuto 2"/>
          <p:cNvSpPr>
            <a:spLocks noGrp="1"/>
          </p:cNvSpPr>
          <p:nvPr>
            <p:ph idx="1"/>
          </p:nvPr>
        </p:nvSpPr>
        <p:spPr/>
        <p:txBody>
          <a:bodyPr>
            <a:normAutofit/>
          </a:bodyPr>
          <a:lstStyle/>
          <a:p>
            <a:r>
              <a:rPr lang="it-IT" sz="2400" dirty="0" smtClean="0"/>
              <a:t>Si può tuttavia prescindere dall’affissione quando la condotta del lavoratore assuma caratteristiche di tale gravità da essere punita anche dal </a:t>
            </a:r>
            <a:r>
              <a:rPr lang="it-IT" sz="2400" i="1" dirty="0" smtClean="0"/>
              <a:t>codice penale</a:t>
            </a:r>
            <a:r>
              <a:rPr lang="it-IT" sz="2400" dirty="0" smtClean="0"/>
              <a:t>.</a:t>
            </a:r>
          </a:p>
          <a:p>
            <a:r>
              <a:rPr lang="it-IT" sz="2400" dirty="0" smtClean="0"/>
              <a:t>In questi casi il lavoratore non potrà secondo la giurisprudenza prevalente contestare al datore la mancata affissione, trattandosi di comportamenti percepiti come gravemente contrari all’etica comune e come tali oggetto di generale riprovazione sociale.</a:t>
            </a:r>
            <a:endParaRPr lang="it-IT" sz="2400" dirty="0"/>
          </a:p>
        </p:txBody>
      </p:sp>
    </p:spTree>
    <p:extLst>
      <p:ext uri="{BB962C8B-B14F-4D97-AF65-F5344CB8AC3E}">
        <p14:creationId xmlns:p14="http://schemas.microsoft.com/office/powerpoint/2010/main" val="193350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tipologia delle possibili sanzioni contemplate dall’art. 7 St. lav.</a:t>
            </a:r>
            <a:endParaRPr lang="it-IT" dirty="0"/>
          </a:p>
        </p:txBody>
      </p:sp>
      <p:sp>
        <p:nvSpPr>
          <p:cNvPr id="3" name="Segnaposto contenuto 2"/>
          <p:cNvSpPr>
            <a:spLocks noGrp="1"/>
          </p:cNvSpPr>
          <p:nvPr>
            <p:ph idx="1"/>
          </p:nvPr>
        </p:nvSpPr>
        <p:spPr/>
        <p:txBody>
          <a:bodyPr>
            <a:normAutofit fontScale="85000" lnSpcReduction="10000"/>
          </a:bodyPr>
          <a:lstStyle/>
          <a:p>
            <a:r>
              <a:rPr lang="it-IT" sz="2400" dirty="0" smtClean="0"/>
              <a:t>Rimprovero verbale</a:t>
            </a:r>
          </a:p>
          <a:p>
            <a:r>
              <a:rPr lang="it-IT" sz="2400" dirty="0" smtClean="0"/>
              <a:t>Rimprovero scritto</a:t>
            </a:r>
          </a:p>
          <a:p>
            <a:r>
              <a:rPr lang="it-IT" sz="2400" dirty="0" smtClean="0"/>
              <a:t>Multa non superiore a 4 ore di retribuzione (</a:t>
            </a:r>
            <a:r>
              <a:rPr lang="it-IT" sz="1600" i="1" dirty="0" smtClean="0"/>
              <a:t>non prevista dai CCNL </a:t>
            </a:r>
            <a:r>
              <a:rPr lang="it-IT" sz="1600" i="1" dirty="0" err="1" smtClean="0"/>
              <a:t>Abi</a:t>
            </a:r>
            <a:r>
              <a:rPr lang="it-IT" sz="1600" i="1" dirty="0" smtClean="0"/>
              <a:t> e BCC…</a:t>
            </a:r>
            <a:r>
              <a:rPr lang="it-IT" sz="2400" dirty="0" smtClean="0"/>
              <a:t>)</a:t>
            </a:r>
          </a:p>
          <a:p>
            <a:r>
              <a:rPr lang="it-IT" sz="2400" dirty="0" smtClean="0"/>
              <a:t>Sospensione dal lavoro e dalla retribuzione sino ad un massimo di 10 giorni</a:t>
            </a:r>
          </a:p>
          <a:p>
            <a:r>
              <a:rPr lang="it-IT" sz="2400" i="1" u="sng" dirty="0" smtClean="0"/>
              <a:t>Sono tutte sanzioni conservative</a:t>
            </a:r>
            <a:r>
              <a:rPr lang="it-IT" sz="2400" i="1" dirty="0" smtClean="0"/>
              <a:t>.</a:t>
            </a:r>
          </a:p>
          <a:p>
            <a:r>
              <a:rPr lang="it-IT" sz="2400" i="1" dirty="0" smtClean="0"/>
              <a:t>E allora, il licenziamento disciplinare? </a:t>
            </a:r>
            <a:r>
              <a:rPr lang="it-IT" sz="2000" u="sng" dirty="0" smtClean="0"/>
              <a:t>La fattispecie è stata «costruita» dalla dottrina e dalla giurisprudenza</a:t>
            </a:r>
            <a:r>
              <a:rPr lang="it-IT" sz="2000" dirty="0" smtClean="0"/>
              <a:t>, prima di essere regolata dal legislatore, muovendo dalle fattispecie del licenziamento per giustificato motivo soggettivo e da quella del licenziamento per giusta causa (consistente, nello specifico del licenziamento </a:t>
            </a:r>
            <a:r>
              <a:rPr lang="it-IT" sz="2000" dirty="0" err="1" smtClean="0"/>
              <a:t>discipl</a:t>
            </a:r>
            <a:r>
              <a:rPr lang="it-IT" sz="2000" dirty="0" smtClean="0"/>
              <a:t>., in una violazione degli obblighi del lavoratore così grave da non consentire la prosecuzione nemmeno temporanea del rapporto di lavoro).</a:t>
            </a:r>
            <a:endParaRPr lang="it-IT" sz="2000" dirty="0"/>
          </a:p>
        </p:txBody>
      </p:sp>
    </p:spTree>
    <p:extLst>
      <p:ext uri="{BB962C8B-B14F-4D97-AF65-F5344CB8AC3E}">
        <p14:creationId xmlns:p14="http://schemas.microsoft.com/office/powerpoint/2010/main" val="510313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452</TotalTime>
  <Words>1370</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Trebuchet MS</vt:lpstr>
      <vt:lpstr>Wingdings 3</vt:lpstr>
      <vt:lpstr>Sfaccettatura</vt:lpstr>
      <vt:lpstr>Il potere disciplinare: limiti, esercizio, tutele</vt:lpstr>
      <vt:lpstr>Le fonti regolative del potere disciplinare</vt:lpstr>
      <vt:lpstr>I limiti all’esercizio del potere disciplinare</vt:lpstr>
      <vt:lpstr>L’art. 7 dello Statuto dei lavoratori</vt:lpstr>
      <vt:lpstr>Le fasi del procedimento disciplinare nell’art. 7 St. lav.</vt:lpstr>
      <vt:lpstr>Pubblicità ed affissione del codice disciplinare (I)</vt:lpstr>
      <vt:lpstr>Pubblicità ed affissione del codice disciplinare (II)</vt:lpstr>
      <vt:lpstr>Pubblicità ed affissione del codice disciplinare (III)</vt:lpstr>
      <vt:lpstr>La tipologia delle possibili sanzioni contemplate dall’art. 7 St. lav.</vt:lpstr>
      <vt:lpstr>La contestazione dell’addebito</vt:lpstr>
      <vt:lpstr>La forma della contestazione </vt:lpstr>
      <vt:lpstr>La forma della contestazione (II) </vt:lpstr>
      <vt:lpstr>Audizione e difesa del lavoratore</vt:lpstr>
      <vt:lpstr>Adozione del provvedimento</vt:lpstr>
      <vt:lpstr>Impugnazione della sanzione</vt:lpstr>
      <vt:lpstr>Il licenziamento disciplinare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potere disciplinare: limiti, esercizio, tutele</dc:title>
  <dc:creator>Roberta</dc:creator>
  <cp:lastModifiedBy>Roberta</cp:lastModifiedBy>
  <cp:revision>16</cp:revision>
  <dcterms:created xsi:type="dcterms:W3CDTF">2016-01-08T09:16:45Z</dcterms:created>
  <dcterms:modified xsi:type="dcterms:W3CDTF">2021-11-18T10:24:19Z</dcterms:modified>
</cp:coreProperties>
</file>