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9" r:id="rId14"/>
    <p:sldId id="273" r:id="rId15"/>
    <p:sldId id="275" r:id="rId16"/>
    <p:sldId id="279" r:id="rId17"/>
    <p:sldId id="272" r:id="rId18"/>
    <p:sldId id="276" r:id="rId19"/>
    <p:sldId id="270" r:id="rId20"/>
    <p:sldId id="278" r:id="rId21"/>
    <p:sldId id="277" r:id="rId22"/>
    <p:sldId id="271"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6" d="100"/>
          <a:sy n="76" d="100"/>
        </p:scale>
        <p:origin x="54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smtClean="0"/>
              <a:t>Fare clic per modificare lo stile del titolo</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9/30/2021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smtClean="0"/>
              <a:t>Fare clic per modificare lo stile del titolo</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9/30/2021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smtClean="0"/>
              <a:t>Fare clic per modificare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9/30/2021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smtClean="0"/>
              <a:t>Fare clic per modificare lo stile del titolo</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smtClean="0"/>
              <a:t>Fare clic per modificare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9/30/2021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smtClean="0"/>
              <a:t>Fare clic per modificare lo stile del titolo</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smtClean="0"/>
              <a:t>Fare clic per modificare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9/30/2021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smtClean="0"/>
              <a:t>Fare clic per modificare lo stile del titolo</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9/30/2021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9/30/2021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9/30/2021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9/30/2021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smtClean="0"/>
              <a:t>Fare clic per modificare lo stile del titolo</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9/30/2021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9/30/2021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9/30/2021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2" Type="http://schemas.openxmlformats.org/officeDocument/2006/relationships/hyperlink" Target="https://www.youtube.com/watch?v=KFGgsprxwN0"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youtube.com/watch?v=3pSMtsLyzck"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iurcost.org/fonti/index.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589213" y="1237130"/>
            <a:ext cx="8915399" cy="3540252"/>
          </a:xfrm>
        </p:spPr>
        <p:txBody>
          <a:bodyPr>
            <a:normAutofit fontScale="90000"/>
          </a:bodyPr>
          <a:lstStyle/>
          <a:p>
            <a:r>
              <a:rPr lang="it-IT" sz="3600" b="1" i="1" dirty="0"/>
              <a:t>Una lungo percorso di lotte e conquiste: l’evoluzione storica del diritto del lavoro italiano dal XIX° al XXI° secolo.</a:t>
            </a:r>
            <a:r>
              <a:rPr lang="it-IT" sz="3600" b="1" dirty="0"/>
              <a:t/>
            </a:r>
            <a:br>
              <a:rPr lang="it-IT" sz="3600" b="1" dirty="0"/>
            </a:br>
            <a:r>
              <a:rPr lang="it-IT" sz="3600" b="1" i="1" dirty="0"/>
              <a:t>Il lavoro nella Costituzione italiana.</a:t>
            </a:r>
            <a:r>
              <a:rPr lang="it-IT" dirty="0"/>
              <a:t/>
            </a:r>
            <a:br>
              <a:rPr lang="it-IT" dirty="0"/>
            </a:br>
            <a:endParaRPr lang="it-IT" dirty="0"/>
          </a:p>
        </p:txBody>
      </p:sp>
      <p:sp>
        <p:nvSpPr>
          <p:cNvPr id="3" name="Sottotitolo 2"/>
          <p:cNvSpPr>
            <a:spLocks noGrp="1"/>
          </p:cNvSpPr>
          <p:nvPr>
            <p:ph type="subTitle" idx="1"/>
          </p:nvPr>
        </p:nvSpPr>
        <p:spPr>
          <a:xfrm>
            <a:off x="2683342" y="4625789"/>
            <a:ext cx="8915399" cy="1990164"/>
          </a:xfrm>
        </p:spPr>
        <p:txBody>
          <a:bodyPr>
            <a:noAutofit/>
          </a:bodyPr>
          <a:lstStyle/>
          <a:p>
            <a:endParaRPr lang="it-IT" sz="1600" dirty="0"/>
          </a:p>
          <a:p>
            <a:r>
              <a:rPr lang="it-IT" dirty="0" smtClean="0"/>
              <a:t>Prof. Roberta Nunin </a:t>
            </a:r>
            <a:endParaRPr lang="it-IT" dirty="0"/>
          </a:p>
          <a:p>
            <a:r>
              <a:rPr lang="it-IT" i="1" smtClean="0"/>
              <a:t>Professoressa Ordinaria </a:t>
            </a:r>
            <a:r>
              <a:rPr lang="it-IT" i="1" dirty="0" smtClean="0"/>
              <a:t>di Diritto del lavoro - Università di Trieste</a:t>
            </a:r>
            <a:endParaRPr lang="it-IT" i="1" dirty="0"/>
          </a:p>
        </p:txBody>
      </p:sp>
    </p:spTree>
    <p:extLst>
      <p:ext uri="{BB962C8B-B14F-4D97-AF65-F5344CB8AC3E}">
        <p14:creationId xmlns:p14="http://schemas.microsoft.com/office/powerpoint/2010/main" val="373774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lavoro femminile nella Costituzione e dopo</a:t>
            </a:r>
            <a:endParaRPr lang="it-IT" dirty="0"/>
          </a:p>
        </p:txBody>
      </p:sp>
      <p:sp>
        <p:nvSpPr>
          <p:cNvPr id="7" name="Segnaposto contenuto 6"/>
          <p:cNvSpPr>
            <a:spLocks noGrp="1"/>
          </p:cNvSpPr>
          <p:nvPr>
            <p:ph idx="1"/>
          </p:nvPr>
        </p:nvSpPr>
        <p:spPr/>
        <p:txBody>
          <a:bodyPr/>
          <a:lstStyle/>
          <a:p>
            <a:pPr marL="273050" indent="-273050">
              <a:lnSpc>
                <a:spcPct val="80000"/>
              </a:lnSpc>
              <a:defRPr/>
            </a:pPr>
            <a:r>
              <a:rPr lang="it-IT" altLang="it-IT" dirty="0"/>
              <a:t>Dall’era della protezione all’era dei </a:t>
            </a:r>
            <a:r>
              <a:rPr lang="it-IT" altLang="it-IT" dirty="0" smtClean="0"/>
              <a:t>diritti.</a:t>
            </a:r>
            <a:endParaRPr lang="it-IT" altLang="it-IT" dirty="0"/>
          </a:p>
          <a:p>
            <a:pPr marL="273050" indent="-273050">
              <a:lnSpc>
                <a:spcPct val="80000"/>
              </a:lnSpc>
              <a:defRPr/>
            </a:pPr>
            <a:r>
              <a:rPr lang="it-IT" altLang="it-IT" dirty="0"/>
              <a:t>Art. 37: viene solennemente sancita </a:t>
            </a:r>
            <a:r>
              <a:rPr lang="it-IT" altLang="it-IT" dirty="0" smtClean="0"/>
              <a:t>l’eguaglianza.</a:t>
            </a:r>
            <a:endParaRPr lang="it-IT" altLang="it-IT" dirty="0"/>
          </a:p>
          <a:p>
            <a:pPr marL="273050" indent="-273050">
              <a:lnSpc>
                <a:spcPct val="80000"/>
              </a:lnSpc>
              <a:defRPr/>
            </a:pPr>
            <a:r>
              <a:rPr lang="it-IT" altLang="it-IT" dirty="0"/>
              <a:t>Diritto alla parità di </a:t>
            </a:r>
            <a:r>
              <a:rPr lang="it-IT" altLang="it-IT" dirty="0" smtClean="0"/>
              <a:t>trattamento.</a:t>
            </a:r>
            <a:endParaRPr lang="it-IT" altLang="it-IT" dirty="0"/>
          </a:p>
          <a:p>
            <a:pPr marL="273050" indent="-273050">
              <a:lnSpc>
                <a:spcPct val="80000"/>
              </a:lnSpc>
              <a:defRPr/>
            </a:pPr>
            <a:r>
              <a:rPr lang="it-IT" altLang="it-IT" dirty="0"/>
              <a:t>Affermazione della parità </a:t>
            </a:r>
            <a:r>
              <a:rPr lang="it-IT" altLang="it-IT" dirty="0" smtClean="0"/>
              <a:t>retributiva.</a:t>
            </a:r>
          </a:p>
          <a:p>
            <a:pPr marL="273050" indent="-273050">
              <a:lnSpc>
                <a:spcPct val="80000"/>
              </a:lnSpc>
              <a:defRPr/>
            </a:pPr>
            <a:r>
              <a:rPr lang="it-IT" altLang="it-IT" dirty="0" smtClean="0"/>
              <a:t>Diverse leggi speciali, dagli anni ‘60 in poi.</a:t>
            </a:r>
            <a:endParaRPr lang="it-IT" altLang="it-IT" dirty="0"/>
          </a:p>
          <a:p>
            <a:pPr marL="273050" indent="-273050">
              <a:lnSpc>
                <a:spcPct val="80000"/>
              </a:lnSpc>
              <a:defRPr/>
            </a:pPr>
            <a:r>
              <a:rPr lang="it-IT" altLang="it-IT" dirty="0"/>
              <a:t>La gravidanza ed il puerperio legittimano una “speciale, adeguata protezione</a:t>
            </a:r>
            <a:r>
              <a:rPr lang="it-IT" altLang="it-IT" dirty="0" smtClean="0"/>
              <a:t>”.</a:t>
            </a:r>
            <a:endParaRPr lang="it-IT" altLang="it-IT" dirty="0"/>
          </a:p>
          <a:p>
            <a:pPr marL="273050" indent="-273050">
              <a:lnSpc>
                <a:spcPct val="80000"/>
              </a:lnSpc>
              <a:defRPr/>
            </a:pPr>
            <a:r>
              <a:rPr lang="it-IT" altLang="it-IT" dirty="0"/>
              <a:t>Il percorso attuativo di tale disposizione è stato però tutt’altro che agevole (bisogna attendere gli anni Sessanta per il divieto di licenziamento a seguito del matrimonio</a:t>
            </a:r>
            <a:r>
              <a:rPr lang="it-IT" altLang="it-IT" dirty="0" smtClean="0"/>
              <a:t>!).</a:t>
            </a:r>
            <a:endParaRPr lang="it-IT" altLang="it-IT" dirty="0"/>
          </a:p>
          <a:p>
            <a:pPr marL="273050" indent="-273050">
              <a:lnSpc>
                <a:spcPct val="80000"/>
              </a:lnSpc>
              <a:defRPr/>
            </a:pPr>
            <a:r>
              <a:rPr lang="it-IT" altLang="it-IT" dirty="0"/>
              <a:t>La parità retributiva è ancora lontana…</a:t>
            </a:r>
          </a:p>
          <a:p>
            <a:endParaRPr lang="it-IT" dirty="0"/>
          </a:p>
        </p:txBody>
      </p:sp>
    </p:spTree>
    <p:extLst>
      <p:ext uri="{BB962C8B-B14F-4D97-AF65-F5344CB8AC3E}">
        <p14:creationId xmlns:p14="http://schemas.microsoft.com/office/powerpoint/2010/main" val="1365318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conquista dei diritti</a:t>
            </a:r>
            <a:endParaRPr lang="it-IT" dirty="0"/>
          </a:p>
        </p:txBody>
      </p:sp>
      <p:sp>
        <p:nvSpPr>
          <p:cNvPr id="3" name="Segnaposto contenuto 2"/>
          <p:cNvSpPr>
            <a:spLocks noGrp="1"/>
          </p:cNvSpPr>
          <p:nvPr>
            <p:ph idx="1"/>
          </p:nvPr>
        </p:nvSpPr>
        <p:spPr>
          <a:xfrm>
            <a:off x="2266481" y="1237129"/>
            <a:ext cx="8915400" cy="5580530"/>
          </a:xfrm>
        </p:spPr>
        <p:txBody>
          <a:bodyPr/>
          <a:lstStyle/>
          <a:p>
            <a:r>
              <a:rPr lang="it-IT" dirty="0" smtClean="0"/>
              <a:t>Negli anni ‘60 e ‘70 a del Novecento vengono varate molte leggi importantissime.</a:t>
            </a:r>
          </a:p>
          <a:p>
            <a:r>
              <a:rPr lang="it-IT" dirty="0" smtClean="0"/>
              <a:t>La prima legge di tutela contro i licenziamenti individuali: l. 604/1966.</a:t>
            </a:r>
          </a:p>
          <a:p>
            <a:r>
              <a:rPr lang="it-IT" dirty="0" smtClean="0"/>
              <a:t>Nel 1970 viene  approvato lo Statuto dei lavoratori (legge 20 maggio 1970, n. 300)</a:t>
            </a:r>
          </a:p>
          <a:p>
            <a:endParaRPr lang="it-IT" dirty="0"/>
          </a:p>
          <a:p>
            <a:pPr marL="0" indent="0">
              <a:buNone/>
            </a:pPr>
            <a:endParaRPr lang="it-IT" dirty="0" smtClean="0"/>
          </a:p>
          <a:p>
            <a:pPr marL="0" indent="0">
              <a:buNone/>
            </a:pPr>
            <a:endParaRPr lang="it-IT" dirty="0" smtClean="0"/>
          </a:p>
          <a:p>
            <a:pPr marL="0" indent="0">
              <a:buNone/>
            </a:pPr>
            <a:r>
              <a:rPr lang="it-IT" dirty="0" smtClean="0"/>
              <a:t>«Democrazia industriale»</a:t>
            </a:r>
            <a:endParaRPr lang="it-IT" dirty="0"/>
          </a:p>
          <a:p>
            <a:r>
              <a:rPr lang="it-IT" dirty="0" smtClean="0"/>
              <a:t>Si sviluppa anche una legislazione di tutela a livello comunitario: vengono varate molte direttive europee che si propongono di armonizzare la tutela dei diritti dei lavoratori in molti ambiti in tutti i Paesi della Comunità europea.</a:t>
            </a:r>
          </a:p>
          <a:p>
            <a:endParaRPr lang="it-IT" dirty="0"/>
          </a:p>
          <a:p>
            <a:endParaRPr lang="it-IT" dirty="0" smtClean="0"/>
          </a:p>
        </p:txBody>
      </p:sp>
      <p:sp>
        <p:nvSpPr>
          <p:cNvPr id="4" name="Freccia in giù 3"/>
          <p:cNvSpPr/>
          <p:nvPr/>
        </p:nvSpPr>
        <p:spPr>
          <a:xfrm>
            <a:off x="3480161" y="2893717"/>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AutoShape 2" descr="Risultati immagini per immagini gratis unione europ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4" descr="Risultati immagini per immagini gratis unione europe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034" name="Picture 10" descr="Risultati immagini per immagini gratis unione europe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5401" y="5559021"/>
            <a:ext cx="1887954" cy="125863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Risultati immagini per immagini gratis statuto dei lavorator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1799" y="2638301"/>
            <a:ext cx="2639453" cy="1802252"/>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magine correlat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9256" y="2751685"/>
            <a:ext cx="1961915" cy="1825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0376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Dagli anni ‘70 agli anni ’90: dalle conquiste alla crisi</a:t>
            </a:r>
            <a:endParaRPr lang="it-IT" dirty="0"/>
          </a:p>
        </p:txBody>
      </p:sp>
      <p:sp>
        <p:nvSpPr>
          <p:cNvPr id="3" name="Segnaposto contenuto 2"/>
          <p:cNvSpPr>
            <a:spLocks noGrp="1"/>
          </p:cNvSpPr>
          <p:nvPr>
            <p:ph idx="1"/>
          </p:nvPr>
        </p:nvSpPr>
        <p:spPr>
          <a:xfrm>
            <a:off x="2569695" y="2160494"/>
            <a:ext cx="8915400" cy="3777622"/>
          </a:xfrm>
        </p:spPr>
        <p:txBody>
          <a:bodyPr>
            <a:normAutofit lnSpcReduction="10000"/>
          </a:bodyPr>
          <a:lstStyle/>
          <a:p>
            <a:r>
              <a:rPr lang="it-IT" sz="2400" dirty="0" smtClean="0"/>
              <a:t>Dopo le conquiste… la crisi economica che segna con forza gli anni Settanta.</a:t>
            </a:r>
          </a:p>
          <a:p>
            <a:r>
              <a:rPr lang="it-IT" sz="2400" dirty="0" smtClean="0"/>
              <a:t>Il c.d. «diritto del lavoro della crisi» (tra la metà degli anni ‘70 e gli anni ‘80): ricerca di misure contro la disoccupazione crescente; instabilità normativa; inizia ad espandersi l’area del lavoro atipico/precario.</a:t>
            </a:r>
          </a:p>
          <a:p>
            <a:pPr>
              <a:lnSpc>
                <a:spcPct val="110000"/>
              </a:lnSpc>
              <a:spcBef>
                <a:spcPts val="0"/>
              </a:spcBef>
            </a:pPr>
            <a:r>
              <a:rPr lang="it-IT" sz="2400" dirty="0" smtClean="0"/>
              <a:t>Dopo l’89: globalizzazione, ristrutturazioni</a:t>
            </a:r>
          </a:p>
          <a:p>
            <a:pPr marL="0" indent="0">
              <a:lnSpc>
                <a:spcPct val="110000"/>
              </a:lnSpc>
              <a:spcBef>
                <a:spcPts val="0"/>
              </a:spcBef>
              <a:buNone/>
            </a:pPr>
            <a:r>
              <a:rPr lang="it-IT" sz="2400" dirty="0" smtClean="0"/>
              <a:t> industriali, </a:t>
            </a:r>
            <a:r>
              <a:rPr lang="it-IT" sz="2400" i="1" dirty="0" smtClean="0"/>
              <a:t>dumping</a:t>
            </a:r>
            <a:r>
              <a:rPr lang="it-IT" sz="2400" dirty="0" smtClean="0"/>
              <a:t> sociale, espansione </a:t>
            </a:r>
          </a:p>
          <a:p>
            <a:pPr marL="0" indent="0">
              <a:lnSpc>
                <a:spcPct val="110000"/>
              </a:lnSpc>
              <a:spcBef>
                <a:spcPts val="0"/>
              </a:spcBef>
              <a:buNone/>
            </a:pPr>
            <a:r>
              <a:rPr lang="it-IT" sz="2400" dirty="0" smtClean="0"/>
              <a:t>ulteriore dell’area del lavoro precario e </a:t>
            </a:r>
          </a:p>
          <a:p>
            <a:pPr marL="0" indent="0">
              <a:lnSpc>
                <a:spcPct val="110000"/>
              </a:lnSpc>
              <a:spcBef>
                <a:spcPts val="0"/>
              </a:spcBef>
              <a:buNone/>
            </a:pPr>
            <a:r>
              <a:rPr lang="it-IT" sz="2400" dirty="0" smtClean="0"/>
              <a:t>del «falso» lavoro autonomo.</a:t>
            </a:r>
          </a:p>
          <a:p>
            <a:pPr marL="0" indent="0">
              <a:buNone/>
            </a:pPr>
            <a:endParaRPr lang="it-IT" sz="2400" dirty="0"/>
          </a:p>
        </p:txBody>
      </p:sp>
      <p:pic>
        <p:nvPicPr>
          <p:cNvPr id="4" name="Picture 2" descr="Risultati immagini per morti al lavoro vignette alt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93623" y="4307782"/>
            <a:ext cx="2617693" cy="2512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7619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XXI° secolo: quali prospettive?</a:t>
            </a:r>
            <a:endParaRPr lang="it-IT"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01900" y="1666076"/>
            <a:ext cx="7211399" cy="4664874"/>
          </a:xfrm>
        </p:spPr>
      </p:pic>
    </p:spTree>
    <p:extLst>
      <p:ext uri="{BB962C8B-B14F-4D97-AF65-F5344CB8AC3E}">
        <p14:creationId xmlns:p14="http://schemas.microsoft.com/office/powerpoint/2010/main" val="2333020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2050" name="Picture 2" descr="Immagine correlat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2121" y="132661"/>
            <a:ext cx="6084888" cy="404350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magine correl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0756" y="132661"/>
            <a:ext cx="3878969" cy="434444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isultati immagini per immagini gratis robot e lavor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4638" y="3028519"/>
            <a:ext cx="5152235" cy="384897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isultati immagini per immagini gratis robot e lavor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462" y="3458676"/>
            <a:ext cx="4890009" cy="3262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588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endParaRPr lang="it-IT" dirty="0"/>
          </a:p>
        </p:txBody>
      </p:sp>
      <p:pic>
        <p:nvPicPr>
          <p:cNvPr id="7" name="Segnaposto contenuto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8430" y="15875"/>
            <a:ext cx="5936366" cy="3778250"/>
          </a:xfrm>
        </p:spPr>
      </p:pic>
      <p:pic>
        <p:nvPicPr>
          <p:cNvPr id="9" name="Immagin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6316" y="314548"/>
            <a:ext cx="4972050" cy="3314700"/>
          </a:xfrm>
          <a:prstGeom prst="rect">
            <a:avLst/>
          </a:prstGeom>
        </p:spPr>
      </p:pic>
      <p:pic>
        <p:nvPicPr>
          <p:cNvPr id="11" name="Immagin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6613" y="2989239"/>
            <a:ext cx="5250462" cy="3868761"/>
          </a:xfrm>
          <a:prstGeom prst="rect">
            <a:avLst/>
          </a:prstGeom>
        </p:spPr>
      </p:pic>
    </p:spTree>
    <p:extLst>
      <p:ext uri="{BB962C8B-B14F-4D97-AF65-F5344CB8AC3E}">
        <p14:creationId xmlns:p14="http://schemas.microsoft.com/office/powerpoint/2010/main" val="3669646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Robot-hotel…</a:t>
            </a:r>
            <a:endParaRPr lang="it-IT" dirty="0"/>
          </a:p>
        </p:txBody>
      </p:sp>
      <p:sp>
        <p:nvSpPr>
          <p:cNvPr id="3" name="Segnaposto contenuto 2"/>
          <p:cNvSpPr>
            <a:spLocks noGrp="1"/>
          </p:cNvSpPr>
          <p:nvPr>
            <p:ph idx="1"/>
          </p:nvPr>
        </p:nvSpPr>
        <p:spPr/>
        <p:txBody>
          <a:bodyPr/>
          <a:lstStyle/>
          <a:p>
            <a:r>
              <a:rPr lang="it-IT" dirty="0">
                <a:hlinkClick r:id="rId2"/>
              </a:rPr>
              <a:t>https://</a:t>
            </a:r>
            <a:r>
              <a:rPr lang="it-IT" dirty="0" smtClean="0">
                <a:hlinkClick r:id="rId2"/>
              </a:rPr>
              <a:t>www.youtube.com/watch?v=KFGgsprxwN0</a:t>
            </a:r>
            <a:endParaRPr lang="it-IT" dirty="0" smtClean="0"/>
          </a:p>
          <a:p>
            <a:endParaRPr lang="it-IT" dirty="0"/>
          </a:p>
        </p:txBody>
      </p:sp>
    </p:spTree>
    <p:extLst>
      <p:ext uri="{BB962C8B-B14F-4D97-AF65-F5344CB8AC3E}">
        <p14:creationId xmlns:p14="http://schemas.microsoft.com/office/powerpoint/2010/main" val="3371334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XXI° secolo: quali prospettive?</a:t>
            </a:r>
            <a:endParaRPr lang="it-IT" dirty="0"/>
          </a:p>
        </p:txBody>
      </p:sp>
      <p:sp>
        <p:nvSpPr>
          <p:cNvPr id="3" name="Segnaposto contenuto 2"/>
          <p:cNvSpPr>
            <a:spLocks noGrp="1"/>
          </p:cNvSpPr>
          <p:nvPr>
            <p:ph idx="1"/>
          </p:nvPr>
        </p:nvSpPr>
        <p:spPr/>
        <p:txBody>
          <a:bodyPr>
            <a:normAutofit/>
          </a:bodyPr>
          <a:lstStyle/>
          <a:p>
            <a:r>
              <a:rPr lang="it-IT" sz="2000" i="1" dirty="0"/>
              <a:t>«La produzione di troppi strumenti utili si traduce in troppe persone inutili»</a:t>
            </a:r>
            <a:br>
              <a:rPr lang="it-IT" sz="2000" i="1" dirty="0"/>
            </a:br>
            <a:r>
              <a:rPr lang="it-IT" sz="2000" dirty="0"/>
              <a:t>(</a:t>
            </a:r>
            <a:r>
              <a:rPr lang="it-IT" sz="2000" i="1" dirty="0"/>
              <a:t>Karl </a:t>
            </a:r>
            <a:r>
              <a:rPr lang="it-IT" sz="2000" i="1" dirty="0" err="1"/>
              <a:t>Marx</a:t>
            </a:r>
            <a:r>
              <a:rPr lang="it-IT" sz="2000" dirty="0"/>
              <a:t>)</a:t>
            </a:r>
          </a:p>
          <a:p>
            <a:endParaRPr lang="it-IT" sz="2000" dirty="0"/>
          </a:p>
          <a:p>
            <a:r>
              <a:rPr lang="it-IT" sz="2000" i="1" dirty="0"/>
              <a:t>«La fabbrica del futuro avrà solo due dipendenti, un uomo e un cane. L’uomo sarà là per dare cibo al cane e il cane per impedire all’uomo di avvicinarsi alle apparecchiature»</a:t>
            </a:r>
            <a:r>
              <a:rPr lang="it-IT" sz="2000" dirty="0"/>
              <a:t/>
            </a:r>
            <a:br>
              <a:rPr lang="it-IT" sz="2000" dirty="0"/>
            </a:br>
            <a:r>
              <a:rPr lang="it-IT" sz="2000" dirty="0"/>
              <a:t>(</a:t>
            </a:r>
            <a:r>
              <a:rPr lang="it-IT" sz="2000" i="1" dirty="0"/>
              <a:t>Warren G. </a:t>
            </a:r>
            <a:r>
              <a:rPr lang="it-IT" sz="2000" i="1" dirty="0" err="1"/>
              <a:t>Bennis</a:t>
            </a:r>
            <a:r>
              <a:rPr lang="it-IT" sz="2000" dirty="0"/>
              <a:t> – </a:t>
            </a:r>
            <a:r>
              <a:rPr lang="it-IT" sz="2000" dirty="0" err="1"/>
              <a:t>University</a:t>
            </a:r>
            <a:r>
              <a:rPr lang="it-IT" sz="2000" dirty="0"/>
              <a:t> of Southern California)</a:t>
            </a:r>
          </a:p>
          <a:p>
            <a:endParaRPr lang="it-IT" sz="2000" dirty="0" smtClean="0"/>
          </a:p>
          <a:p>
            <a:r>
              <a:rPr lang="it-IT" sz="2800" b="1" dirty="0" smtClean="0"/>
              <a:t>The dark side of </a:t>
            </a:r>
            <a:r>
              <a:rPr lang="it-IT" sz="2800" b="1" dirty="0" err="1" smtClean="0"/>
              <a:t>tech</a:t>
            </a:r>
            <a:r>
              <a:rPr lang="it-IT" sz="2800" b="1" dirty="0" smtClean="0"/>
              <a:t> </a:t>
            </a:r>
            <a:r>
              <a:rPr lang="it-IT" sz="2800" b="1" dirty="0" err="1" smtClean="0"/>
              <a:t>innovation</a:t>
            </a:r>
            <a:r>
              <a:rPr lang="it-IT" sz="2800" b="1" dirty="0" smtClean="0"/>
              <a:t>?</a:t>
            </a:r>
            <a:endParaRPr lang="it-IT" sz="2800" b="1" dirty="0"/>
          </a:p>
        </p:txBody>
      </p:sp>
    </p:spTree>
    <p:extLst>
      <p:ext uri="{BB962C8B-B14F-4D97-AF65-F5344CB8AC3E}">
        <p14:creationId xmlns:p14="http://schemas.microsoft.com/office/powerpoint/2010/main" val="36208297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Lavoro, lavori e cambiamento tecnologico</a:t>
            </a:r>
            <a:endParaRPr lang="it-IT" dirty="0"/>
          </a:p>
        </p:txBody>
      </p:sp>
      <p:sp>
        <p:nvSpPr>
          <p:cNvPr id="3" name="Segnaposto contenuto 2"/>
          <p:cNvSpPr>
            <a:spLocks noGrp="1"/>
          </p:cNvSpPr>
          <p:nvPr>
            <p:ph idx="1"/>
          </p:nvPr>
        </p:nvSpPr>
        <p:spPr>
          <a:xfrm>
            <a:off x="2589212" y="2133600"/>
            <a:ext cx="8915400" cy="4425244"/>
          </a:xfrm>
        </p:spPr>
        <p:txBody>
          <a:bodyPr>
            <a:normAutofit fontScale="92500" lnSpcReduction="20000"/>
          </a:bodyPr>
          <a:lstStyle/>
          <a:p>
            <a:r>
              <a:rPr lang="it-IT" sz="2400" i="1" dirty="0" smtClean="0"/>
              <a:t>Diversi studiosi sottolineano come, guardando al passato, nel medio-lungo periodo il progresso tecnologico non abbia aumentato la disoccupazione.</a:t>
            </a:r>
          </a:p>
          <a:p>
            <a:r>
              <a:rPr lang="it-IT" sz="2400" i="1" dirty="0" smtClean="0"/>
              <a:t>Molti mestieri, assai diffusi anche meno di un secolo addietro, non esistono più, ma sono stati sostituiti da altri.</a:t>
            </a:r>
          </a:p>
          <a:p>
            <a:r>
              <a:rPr lang="it-IT" b="1" u="sng" dirty="0" smtClean="0"/>
              <a:t>La </a:t>
            </a:r>
            <a:r>
              <a:rPr lang="it-IT" b="1" u="sng" dirty="0"/>
              <a:t>relazione tra cambiamento tecnologico e lavoro </a:t>
            </a:r>
            <a:r>
              <a:rPr lang="it-IT" b="1" u="sng" dirty="0" smtClean="0"/>
              <a:t>deve essere osservata </a:t>
            </a:r>
            <a:r>
              <a:rPr lang="it-IT" b="1" u="sng" dirty="0"/>
              <a:t>da una pluralità di </a:t>
            </a:r>
            <a:r>
              <a:rPr lang="it-IT" b="1" u="sng" dirty="0" smtClean="0"/>
              <a:t>angolazioni, tra le quali:</a:t>
            </a:r>
          </a:p>
          <a:p>
            <a:r>
              <a:rPr lang="it-IT" dirty="0" smtClean="0"/>
              <a:t>quantità </a:t>
            </a:r>
            <a:r>
              <a:rPr lang="it-IT" dirty="0"/>
              <a:t>e la qualità dell’occupazione</a:t>
            </a:r>
            <a:r>
              <a:rPr lang="it-IT" dirty="0" smtClean="0"/>
              <a:t>;</a:t>
            </a:r>
          </a:p>
          <a:p>
            <a:r>
              <a:rPr lang="it-IT" dirty="0"/>
              <a:t>n</a:t>
            </a:r>
            <a:r>
              <a:rPr lang="it-IT" dirty="0" smtClean="0"/>
              <a:t>uovi modelli di organizzazione del lavoro;</a:t>
            </a:r>
          </a:p>
          <a:p>
            <a:r>
              <a:rPr lang="it-IT" dirty="0" smtClean="0"/>
              <a:t>competenze e formazione (dialogo mondo del lavoro / agenzie formative);</a:t>
            </a:r>
            <a:endParaRPr lang="it-IT" dirty="0"/>
          </a:p>
          <a:p>
            <a:r>
              <a:rPr lang="it-IT" dirty="0" smtClean="0"/>
              <a:t>le </a:t>
            </a:r>
            <a:r>
              <a:rPr lang="it-IT" dirty="0"/>
              <a:t>relazioni industriali </a:t>
            </a:r>
            <a:r>
              <a:rPr lang="it-IT" dirty="0" smtClean="0"/>
              <a:t>(relazioni tra le parti sociali, e tra queste e lo Stato);</a:t>
            </a:r>
          </a:p>
          <a:p>
            <a:r>
              <a:rPr lang="it-IT" dirty="0"/>
              <a:t>g</a:t>
            </a:r>
            <a:r>
              <a:rPr lang="it-IT" dirty="0" smtClean="0"/>
              <a:t>li assetti regolativi (legge in primis, ma anche tendenze della contrattazione collettiva);</a:t>
            </a:r>
          </a:p>
          <a:p>
            <a:r>
              <a:rPr lang="it-IT" dirty="0" smtClean="0"/>
              <a:t>le </a:t>
            </a:r>
            <a:r>
              <a:rPr lang="it-IT" dirty="0"/>
              <a:t>politiche </a:t>
            </a:r>
            <a:r>
              <a:rPr lang="it-IT" dirty="0" smtClean="0"/>
              <a:t>industriali</a:t>
            </a:r>
            <a:r>
              <a:rPr lang="it-IT" dirty="0"/>
              <a:t> </a:t>
            </a:r>
            <a:r>
              <a:rPr lang="it-IT" dirty="0" smtClean="0"/>
              <a:t>(Industria 4.0 …).</a:t>
            </a:r>
          </a:p>
        </p:txBody>
      </p:sp>
    </p:spTree>
    <p:extLst>
      <p:ext uri="{BB962C8B-B14F-4D97-AF65-F5344CB8AC3E}">
        <p14:creationId xmlns:p14="http://schemas.microsoft.com/office/powerpoint/2010/main" val="3558500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80883" y="524435"/>
            <a:ext cx="9823730" cy="1748117"/>
          </a:xfrm>
        </p:spPr>
        <p:txBody>
          <a:bodyPr>
            <a:normAutofit/>
          </a:bodyPr>
          <a:lstStyle/>
          <a:p>
            <a:r>
              <a:rPr lang="it-IT" dirty="0" smtClean="0"/>
              <a:t>Tecnologie, nuove modalità di lavoro e nuovi rischi: di cosa parliamo quando parliamo di «</a:t>
            </a:r>
            <a:r>
              <a:rPr lang="it-IT" i="1" dirty="0" err="1" smtClean="0"/>
              <a:t>smart</a:t>
            </a:r>
            <a:r>
              <a:rPr lang="it-IT" i="1" dirty="0" smtClean="0"/>
              <a:t> work</a:t>
            </a:r>
            <a:r>
              <a:rPr lang="it-IT" dirty="0" smtClean="0"/>
              <a:t>»?</a:t>
            </a:r>
            <a:endParaRPr lang="it-IT" dirty="0"/>
          </a:p>
        </p:txBody>
      </p:sp>
      <p:sp>
        <p:nvSpPr>
          <p:cNvPr id="10" name="Segnaposto contenuto 9"/>
          <p:cNvSpPr>
            <a:spLocks noGrp="1"/>
          </p:cNvSpPr>
          <p:nvPr>
            <p:ph idx="1"/>
          </p:nvPr>
        </p:nvSpPr>
        <p:spPr>
          <a:xfrm>
            <a:off x="1680883" y="2547184"/>
            <a:ext cx="8915400" cy="3777622"/>
          </a:xfrm>
        </p:spPr>
        <p:txBody>
          <a:bodyPr>
            <a:normAutofit/>
          </a:bodyPr>
          <a:lstStyle/>
          <a:p>
            <a:r>
              <a:rPr lang="it-IT" sz="2400" dirty="0" smtClean="0"/>
              <a:t>il lavoro «agile» è quello che si svolge solo in parte all’interno dei locali aziendali, con possibilità di utilizzo di strumenti tecnologici e con assenza di una postazione fissa durante i periodi di lavoro svolti al di fuori dei locali aziendali.</a:t>
            </a:r>
          </a:p>
          <a:p>
            <a:r>
              <a:rPr lang="it-IT" sz="2400" dirty="0" smtClean="0"/>
              <a:t>Nuove opportunità, ma anche nuovi rischi…</a:t>
            </a:r>
          </a:p>
          <a:p>
            <a:r>
              <a:rPr lang="it-IT" sz="2400" dirty="0" smtClean="0"/>
              <a:t>Isolamento, </a:t>
            </a:r>
            <a:r>
              <a:rPr lang="it-IT" sz="2400" dirty="0" err="1" smtClean="0"/>
              <a:t>iper</a:t>
            </a:r>
            <a:r>
              <a:rPr lang="it-IT" sz="2400" dirty="0" smtClean="0"/>
              <a:t>-lavoro, controllo occulto…</a:t>
            </a:r>
            <a:endParaRPr lang="it-IT" sz="2400"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6859" y="4037199"/>
            <a:ext cx="3405141" cy="2820801"/>
          </a:xfrm>
          <a:prstGeom prst="rect">
            <a:avLst/>
          </a:prstGeom>
        </p:spPr>
      </p:pic>
    </p:spTree>
    <p:extLst>
      <p:ext uri="{BB962C8B-B14F-4D97-AF65-F5344CB8AC3E}">
        <p14:creationId xmlns:p14="http://schemas.microsoft.com/office/powerpoint/2010/main" val="22356003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404666" y="503087"/>
            <a:ext cx="8911687" cy="1280890"/>
          </a:xfrm>
        </p:spPr>
        <p:txBody>
          <a:bodyPr/>
          <a:lstStyle/>
          <a:p>
            <a:r>
              <a:rPr lang="it-IT" dirty="0" smtClean="0"/>
              <a:t>Il diritto del lavoro «delle origini»</a:t>
            </a:r>
            <a:endParaRPr lang="it-IT" dirty="0"/>
          </a:p>
        </p:txBody>
      </p:sp>
      <p:pic>
        <p:nvPicPr>
          <p:cNvPr id="1034" name="Picture 10" descr="Risultati immagini per immagine pellizza da volpedo il quarto stato"/>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54942" y="1546412"/>
            <a:ext cx="8672731" cy="4574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81185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 nuove precarietà…</a:t>
            </a:r>
            <a:endParaRPr lang="it-IT" dirty="0"/>
          </a:p>
        </p:txBody>
      </p:sp>
      <p:sp>
        <p:nvSpPr>
          <p:cNvPr id="3" name="Segnaposto contenuto 2"/>
          <p:cNvSpPr>
            <a:spLocks noGrp="1"/>
          </p:cNvSpPr>
          <p:nvPr>
            <p:ph idx="1"/>
          </p:nvPr>
        </p:nvSpPr>
        <p:spPr/>
        <p:txBody>
          <a:bodyPr/>
          <a:lstStyle/>
          <a:p>
            <a:r>
              <a:rPr lang="it-IT" dirty="0">
                <a:hlinkClick r:id="rId2"/>
              </a:rPr>
              <a:t>https://</a:t>
            </a:r>
            <a:r>
              <a:rPr lang="it-IT" dirty="0" smtClean="0">
                <a:hlinkClick r:id="rId2"/>
              </a:rPr>
              <a:t>www.youtube.com/watch?v=3pSMtsLyzck</a:t>
            </a:r>
            <a:endParaRPr lang="it-IT" dirty="0" smtClean="0"/>
          </a:p>
          <a:p>
            <a:endParaRPr lang="it-IT" dirty="0"/>
          </a:p>
        </p:txBody>
      </p:sp>
    </p:spTree>
    <p:extLst>
      <p:ext uri="{BB962C8B-B14F-4D97-AF65-F5344CB8AC3E}">
        <p14:creationId xmlns:p14="http://schemas.microsoft.com/office/powerpoint/2010/main" val="13649733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Come affrontare la grande trasformazione</a:t>
            </a:r>
            <a:endParaRPr lang="it-IT" dirty="0"/>
          </a:p>
        </p:txBody>
      </p:sp>
      <p:sp>
        <p:nvSpPr>
          <p:cNvPr id="3" name="Segnaposto contenuto 2"/>
          <p:cNvSpPr>
            <a:spLocks noGrp="1"/>
          </p:cNvSpPr>
          <p:nvPr>
            <p:ph idx="1"/>
          </p:nvPr>
        </p:nvSpPr>
        <p:spPr>
          <a:xfrm>
            <a:off x="2589212" y="2449689"/>
            <a:ext cx="8915400" cy="3777622"/>
          </a:xfrm>
        </p:spPr>
        <p:txBody>
          <a:bodyPr>
            <a:normAutofit fontScale="92500"/>
          </a:bodyPr>
          <a:lstStyle/>
          <a:p>
            <a:r>
              <a:rPr lang="it-IT" sz="2400" dirty="0" smtClean="0"/>
              <a:t>Importanza cruciale delle politiche attive del lavoro</a:t>
            </a:r>
          </a:p>
          <a:p>
            <a:r>
              <a:rPr lang="it-IT" sz="2400" dirty="0" smtClean="0"/>
              <a:t>Assistenza ai lavoratori (in particolare a quelli meno qualificati) nelle transizioni</a:t>
            </a:r>
          </a:p>
          <a:p>
            <a:r>
              <a:rPr lang="it-IT" sz="2400" dirty="0" smtClean="0"/>
              <a:t>Centralità della formazione continua</a:t>
            </a:r>
          </a:p>
          <a:p>
            <a:r>
              <a:rPr lang="it-IT" sz="2400" dirty="0" smtClean="0"/>
              <a:t>Investimenti più robusti sulla scuola, l’università e la ricerca</a:t>
            </a:r>
          </a:p>
          <a:p>
            <a:r>
              <a:rPr lang="it-IT" sz="2400" dirty="0" smtClean="0"/>
              <a:t>Potenziamento degli strumenti «classici» del diritto del lavoro in chiave di tutela contro possibili «nuove schiavitù» tecnologiche</a:t>
            </a:r>
          </a:p>
          <a:p>
            <a:r>
              <a:rPr lang="it-IT" sz="2400" dirty="0" smtClean="0"/>
              <a:t>I rischi della «</a:t>
            </a:r>
            <a:r>
              <a:rPr lang="it-IT" sz="2400" dirty="0" err="1" smtClean="0"/>
              <a:t>gig</a:t>
            </a:r>
            <a:r>
              <a:rPr lang="it-IT" sz="2400" dirty="0"/>
              <a:t> e</a:t>
            </a:r>
            <a:r>
              <a:rPr lang="it-IT" sz="2400" dirty="0" smtClean="0"/>
              <a:t>conomy» vanno monitorati e governati</a:t>
            </a:r>
          </a:p>
          <a:p>
            <a:endParaRPr lang="it-IT" sz="2400" dirty="0"/>
          </a:p>
        </p:txBody>
      </p:sp>
    </p:spTree>
    <p:extLst>
      <p:ext uri="{BB962C8B-B14F-4D97-AF65-F5344CB8AC3E}">
        <p14:creationId xmlns:p14="http://schemas.microsoft.com/office/powerpoint/2010/main" val="22923793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Grazie per l’attenzione!</a:t>
            </a:r>
            <a:endParaRPr lang="it-IT" dirty="0"/>
          </a:p>
        </p:txBody>
      </p:sp>
      <p:pic>
        <p:nvPicPr>
          <p:cNvPr id="2050" name="Picture 2" descr="Risultati immagini per immagini lavoro"/>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79376" y="1604135"/>
            <a:ext cx="6194706" cy="4664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219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diritto del lavoro «delle origini»…</a:t>
            </a:r>
            <a:endParaRPr lang="it-IT" dirty="0"/>
          </a:p>
        </p:txBody>
      </p:sp>
      <p:pic>
        <p:nvPicPr>
          <p:cNvPr id="1026" name="Picture 2" descr="Risultati immagini per immagini lavoro nell'ottocento italiano"/>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763281" y="1298030"/>
            <a:ext cx="4265766" cy="37782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Risultati immagini per immagini gratis di migranti italiani nell'ottocen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8126" y="4530769"/>
            <a:ext cx="3450921" cy="243886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Risultati immagini per immagini bambini nelle filande Ottocen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514" y="2205086"/>
            <a:ext cx="6637454" cy="3733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2362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9549" y="687423"/>
            <a:ext cx="8911687" cy="1280890"/>
          </a:xfrm>
        </p:spPr>
        <p:txBody>
          <a:bodyPr/>
          <a:lstStyle/>
          <a:p>
            <a:r>
              <a:rPr lang="it-IT" dirty="0" smtClean="0"/>
              <a:t>Il diritto del lavoro delle origini e la prima legislazione sociale (I)</a:t>
            </a:r>
            <a:endParaRPr lang="it-IT" dirty="0"/>
          </a:p>
        </p:txBody>
      </p:sp>
      <p:sp>
        <p:nvSpPr>
          <p:cNvPr id="3" name="Segnaposto contenuto 2"/>
          <p:cNvSpPr>
            <a:spLocks noGrp="1"/>
          </p:cNvSpPr>
          <p:nvPr>
            <p:ph idx="1"/>
          </p:nvPr>
        </p:nvSpPr>
        <p:spPr>
          <a:xfrm>
            <a:off x="1799549" y="2075889"/>
            <a:ext cx="8915400" cy="3988734"/>
          </a:xfrm>
        </p:spPr>
        <p:txBody>
          <a:bodyPr>
            <a:normAutofit/>
          </a:bodyPr>
          <a:lstStyle/>
          <a:p>
            <a:r>
              <a:rPr lang="it-IT" sz="1600" dirty="0" smtClean="0"/>
              <a:t>Il diritto del lavoro nasce con l’industrializzazione, che in Italia è tardiva.</a:t>
            </a:r>
          </a:p>
          <a:p>
            <a:r>
              <a:rPr lang="it-IT" sz="1600" dirty="0" smtClean="0"/>
              <a:t>Fino al 1880 tale sviluppo era stato lento e la fisionomia economica del Paese era stata prevalentemente agricola.</a:t>
            </a:r>
          </a:p>
          <a:p>
            <a:r>
              <a:rPr lang="it-IT" sz="1600" dirty="0" smtClean="0"/>
              <a:t>Nel periodo 1878-1898 furono eliminati migliaia di piccoli laboratori o fabbrichette; contemporaneamente cresce il numero delle grandi fabbriche.</a:t>
            </a:r>
          </a:p>
          <a:p>
            <a:r>
              <a:rPr lang="it-IT" sz="1600" dirty="0" smtClean="0"/>
              <a:t>La giornata lavorativa media si aggirava intorno alle 12 ore, ma nelle filande, dove lavoravano soprattutto donne e bambini, la parte più indifesa della classe operaia, si arrivava anche a 15 ore di lavoro effettivo.</a:t>
            </a:r>
          </a:p>
          <a:p>
            <a:r>
              <a:rPr lang="it-IT" sz="1600" dirty="0" smtClean="0"/>
              <a:t>I salari erano bassissimi.</a:t>
            </a:r>
          </a:p>
          <a:p>
            <a:endParaRPr lang="it-IT" sz="1600" dirty="0"/>
          </a:p>
          <a:p>
            <a:endParaRPr lang="it-IT" sz="1600" dirty="0" smtClean="0"/>
          </a:p>
          <a:p>
            <a:pPr marL="2743200" lvl="6" indent="0">
              <a:buNone/>
            </a:pPr>
            <a:r>
              <a:rPr lang="it-IT" sz="1000" dirty="0" smtClean="0"/>
              <a:t>	             Trieste, corteo del 1 maggio 1902.</a:t>
            </a:r>
            <a:endParaRPr lang="it-IT" sz="1000" dirty="0"/>
          </a:p>
        </p:txBody>
      </p:sp>
      <p:pic>
        <p:nvPicPr>
          <p:cNvPr id="4100" name="Picture 4" descr="Risultati immagini per immagini storiche scioperi in Friuli 19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7507" y="4411627"/>
            <a:ext cx="3587681" cy="2203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5860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diritto del lavoro delle origini e la prima legislazione sociale (II)</a:t>
            </a:r>
            <a:endParaRPr lang="it-IT" dirty="0"/>
          </a:p>
        </p:txBody>
      </p:sp>
      <p:sp>
        <p:nvSpPr>
          <p:cNvPr id="5" name="Segnaposto contenuto 4"/>
          <p:cNvSpPr>
            <a:spLocks noGrp="1"/>
          </p:cNvSpPr>
          <p:nvPr>
            <p:ph idx="1"/>
          </p:nvPr>
        </p:nvSpPr>
        <p:spPr>
          <a:xfrm>
            <a:off x="2589212" y="2133599"/>
            <a:ext cx="8915400" cy="4454487"/>
          </a:xfrm>
        </p:spPr>
        <p:txBody>
          <a:bodyPr>
            <a:normAutofit fontScale="85000" lnSpcReduction="20000"/>
          </a:bodyPr>
          <a:lstStyle/>
          <a:p>
            <a:r>
              <a:rPr lang="it-IT" dirty="0" smtClean="0"/>
              <a:t>La prima fase della c.d. legislazione sociale si esaurì nella lunga vicenda che portò all’approvazione della legge </a:t>
            </a:r>
            <a:r>
              <a:rPr lang="it-IT" b="1" dirty="0" smtClean="0"/>
              <a:t>n, 3657 del 1886 </a:t>
            </a:r>
            <a:r>
              <a:rPr lang="it-IT" dirty="0" smtClean="0"/>
              <a:t>sul lavoro dei fanciulli.</a:t>
            </a:r>
          </a:p>
          <a:p>
            <a:r>
              <a:rPr lang="it-IT" dirty="0" smtClean="0"/>
              <a:t>Legge incompleta e poverissima nei contenuti di tutela (ad es. fissava </a:t>
            </a:r>
            <a:r>
              <a:rPr lang="it-IT" dirty="0"/>
              <a:t>come limite di età per l'ammissione al lavoro i 9 anni, e proibiva i turni notturni ai minori di 12 </a:t>
            </a:r>
            <a:r>
              <a:rPr lang="it-IT" dirty="0" smtClean="0"/>
              <a:t>anni…)</a:t>
            </a:r>
          </a:p>
          <a:p>
            <a:r>
              <a:rPr lang="it-IT" dirty="0" smtClean="0"/>
              <a:t>Nel </a:t>
            </a:r>
            <a:r>
              <a:rPr lang="it-IT" b="1" dirty="0" smtClean="0"/>
              <a:t>1898, con la legge n. 80</a:t>
            </a:r>
            <a:r>
              <a:rPr lang="it-IT" dirty="0" smtClean="0"/>
              <a:t>, viene creata l’assicurazione obbligatoria contro gli infortuni sul lavoro (il cui costo era però facilmente scaricabile sui lavoratori…); nello stesso anno viene istituita la Cassa di previdenza per la vecchiaia e l’invalidità degli operai (ma l’assicurazione diverrà obbligatoria solo nel 1919…).</a:t>
            </a:r>
          </a:p>
          <a:p>
            <a:r>
              <a:rPr lang="it-IT" dirty="0" smtClean="0"/>
              <a:t>Nel </a:t>
            </a:r>
            <a:r>
              <a:rPr lang="it-IT" b="1" dirty="0" smtClean="0"/>
              <a:t>1902 viene varata la legge </a:t>
            </a:r>
            <a:r>
              <a:rPr lang="it-IT" b="1" i="1" dirty="0" smtClean="0"/>
              <a:t>Carcano </a:t>
            </a:r>
            <a:r>
              <a:rPr lang="it-IT" b="1" dirty="0" smtClean="0"/>
              <a:t>(n. 242/1902), </a:t>
            </a:r>
            <a:r>
              <a:rPr lang="it-IT" dirty="0" smtClean="0"/>
              <a:t>poi modificato nel 1907, in tema di lavoro delle donne, che poi confluirà nel c.d. </a:t>
            </a:r>
            <a:r>
              <a:rPr lang="it-IT" b="1" dirty="0" smtClean="0"/>
              <a:t>Testo unico sul lavoro delle donne e dei fanciulli </a:t>
            </a:r>
            <a:r>
              <a:rPr lang="it-IT" dirty="0" smtClean="0"/>
              <a:t>(legge n. 816 del 1907). </a:t>
            </a:r>
            <a:r>
              <a:rPr lang="it-IT" dirty="0"/>
              <a:t>F</a:t>
            </a:r>
            <a:r>
              <a:rPr lang="it-IT" dirty="0" smtClean="0"/>
              <a:t>issava </a:t>
            </a:r>
            <a:r>
              <a:rPr lang="it-IT" dirty="0"/>
              <a:t>a 12 anni il limite di età per l'ammissione al lavoro dei fanciulli. Lo Stato con una Commissione avrebbe decretato quali lavori particolarmente pericolosi e insalubri sarebbero stati vietati ai minori di 15 </a:t>
            </a:r>
            <a:r>
              <a:rPr lang="it-IT" dirty="0" smtClean="0"/>
              <a:t>anni. Per </a:t>
            </a:r>
            <a:r>
              <a:rPr lang="it-IT" dirty="0"/>
              <a:t>quanto riguarda le donne la legge fissava un massimo di 12 ore di lavoro giornaliere, con una pausa di due ore, e vietava per le donne minorenni il lavoro notturno. Fu introdotto per la prima volta il congedo di maternità, che consisteva alle donne in un riposo obbligatorio di quattro settimane dopo il </a:t>
            </a:r>
            <a:r>
              <a:rPr lang="it-IT" dirty="0" smtClean="0"/>
              <a:t>parto, </a:t>
            </a:r>
            <a:r>
              <a:rPr lang="it-IT" dirty="0"/>
              <a:t>ma non prevedeva alcuna sospensione precedente al </a:t>
            </a:r>
            <a:r>
              <a:rPr lang="it-IT" dirty="0" smtClean="0"/>
              <a:t>parto</a:t>
            </a:r>
          </a:p>
          <a:p>
            <a:r>
              <a:rPr lang="it-IT" dirty="0" smtClean="0"/>
              <a:t>Nel 1910 viene istituita la Cassa maternità (con una forte opposizione degli industriali).</a:t>
            </a:r>
            <a:endParaRPr lang="it-IT" dirty="0"/>
          </a:p>
        </p:txBody>
      </p:sp>
    </p:spTree>
    <p:extLst>
      <p:ext uri="{BB962C8B-B14F-4D97-AF65-F5344CB8AC3E}">
        <p14:creationId xmlns:p14="http://schemas.microsoft.com/office/powerpoint/2010/main" val="543066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L’impatto delle prima guerra mondiale</a:t>
            </a:r>
            <a:endParaRPr lang="it-IT" dirty="0"/>
          </a:p>
        </p:txBody>
      </p:sp>
      <p:sp>
        <p:nvSpPr>
          <p:cNvPr id="3" name="Segnaposto contenuto 2"/>
          <p:cNvSpPr>
            <a:spLocks noGrp="1"/>
          </p:cNvSpPr>
          <p:nvPr>
            <p:ph idx="1"/>
          </p:nvPr>
        </p:nvSpPr>
        <p:spPr>
          <a:xfrm>
            <a:off x="2589212" y="1471951"/>
            <a:ext cx="8915400" cy="4512728"/>
          </a:xfrm>
        </p:spPr>
        <p:txBody>
          <a:bodyPr/>
          <a:lstStyle/>
          <a:p>
            <a:r>
              <a:rPr lang="it-IT" dirty="0" smtClean="0"/>
              <a:t>Il c.d. «biennio rosso» (1919-21) vide un’ondata di scioperi in tutto il Paese.</a:t>
            </a:r>
          </a:p>
          <a:p>
            <a:r>
              <a:rPr lang="it-IT" dirty="0" smtClean="0"/>
              <a:t>Rivendicazioni per una miglioramento delle condizioni di lavoro.</a:t>
            </a:r>
          </a:p>
          <a:p>
            <a:r>
              <a:rPr lang="it-IT" dirty="0" smtClean="0"/>
              <a:t>Le tutele più importanti quanto la rapporto (in particolare in tema di licenziamento, ma anche di sicurezza) erano stanzialmente assenti.</a:t>
            </a:r>
          </a:p>
          <a:p>
            <a:endParaRPr lang="it-IT" dirty="0" smtClean="0"/>
          </a:p>
          <a:p>
            <a:endParaRPr lang="it-IT" dirty="0"/>
          </a:p>
          <a:p>
            <a:endParaRPr lang="it-IT" dirty="0" smtClean="0"/>
          </a:p>
          <a:p>
            <a:endParaRPr lang="it-IT" dirty="0"/>
          </a:p>
          <a:p>
            <a:endParaRPr lang="it-IT" dirty="0" smtClean="0"/>
          </a:p>
          <a:p>
            <a:pPr marL="0" indent="0">
              <a:buNone/>
            </a:pPr>
            <a:r>
              <a:rPr lang="it-IT" sz="1400" dirty="0" smtClean="0"/>
              <a:t>             </a:t>
            </a:r>
            <a:r>
              <a:rPr lang="it-IT" sz="1400" dirty="0" err="1" smtClean="0"/>
              <a:t>Pn</a:t>
            </a:r>
            <a:r>
              <a:rPr lang="it-IT" sz="1400" dirty="0" smtClean="0"/>
              <a:t>, 1 maggio 1919</a:t>
            </a:r>
            <a:endParaRPr lang="it-IT" sz="1400" dirty="0"/>
          </a:p>
          <a:p>
            <a:endParaRPr lang="it-IT" dirty="0" smtClean="0"/>
          </a:p>
        </p:txBody>
      </p:sp>
      <p:pic>
        <p:nvPicPr>
          <p:cNvPr id="5126" name="Picture 6" descr="Risultati immagini per immagini  storiche lavoro  in Friuli 19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2850" y="3344941"/>
            <a:ext cx="5971762" cy="2949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3029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diritto del lavoro durante il fascismo (c.d. diritto del lavoro «corporativo»)</a:t>
            </a:r>
            <a:endParaRPr lang="it-IT" dirty="0"/>
          </a:p>
        </p:txBody>
      </p:sp>
      <p:sp>
        <p:nvSpPr>
          <p:cNvPr id="3" name="Segnaposto contenuto 2"/>
          <p:cNvSpPr>
            <a:spLocks noGrp="1"/>
          </p:cNvSpPr>
          <p:nvPr>
            <p:ph idx="1"/>
          </p:nvPr>
        </p:nvSpPr>
        <p:spPr/>
        <p:txBody>
          <a:bodyPr>
            <a:normAutofit/>
          </a:bodyPr>
          <a:lstStyle/>
          <a:p>
            <a:r>
              <a:rPr lang="it-IT" sz="2000" dirty="0" smtClean="0"/>
              <a:t>Negazione della disparità delle condizioni di forza tra le parti del contratto di lavoro.</a:t>
            </a:r>
          </a:p>
          <a:p>
            <a:r>
              <a:rPr lang="it-IT" sz="2000" dirty="0" smtClean="0"/>
              <a:t>Soppressione di fatto delle libertà sindacale (sindacato unico).</a:t>
            </a:r>
          </a:p>
          <a:p>
            <a:r>
              <a:rPr lang="it-IT" sz="2000" dirty="0" smtClean="0"/>
              <a:t>Contrattazione collettiva «erga </a:t>
            </a:r>
            <a:r>
              <a:rPr lang="it-IT" sz="2000" dirty="0" err="1" smtClean="0"/>
              <a:t>omnes</a:t>
            </a:r>
            <a:r>
              <a:rPr lang="it-IT" sz="2000" dirty="0" smtClean="0"/>
              <a:t>»</a:t>
            </a:r>
          </a:p>
          <a:p>
            <a:r>
              <a:rPr lang="it-IT" sz="2000" dirty="0" smtClean="0"/>
              <a:t>Lo sciopero è represso penalmente.</a:t>
            </a:r>
          </a:p>
          <a:p>
            <a:r>
              <a:rPr lang="it-IT" sz="2000" dirty="0"/>
              <a:t>Interventi sul lavoro femminile (dichiarati come protettivi, ma con finalità espulsive…).</a:t>
            </a:r>
          </a:p>
          <a:p>
            <a:endParaRPr lang="it-IT" sz="2000" dirty="0"/>
          </a:p>
        </p:txBody>
      </p:sp>
    </p:spTree>
    <p:extLst>
      <p:ext uri="{BB962C8B-B14F-4D97-AF65-F5344CB8AC3E}">
        <p14:creationId xmlns:p14="http://schemas.microsoft.com/office/powerpoint/2010/main" val="1080726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«…fondata sul lavoro»: il lavoro nella Costituzione</a:t>
            </a:r>
            <a:endParaRPr lang="it-IT" dirty="0"/>
          </a:p>
        </p:txBody>
      </p:sp>
      <p:sp>
        <p:nvSpPr>
          <p:cNvPr id="3" name="Segnaposto contenuto 2"/>
          <p:cNvSpPr>
            <a:spLocks noGrp="1"/>
          </p:cNvSpPr>
          <p:nvPr>
            <p:ph idx="1"/>
          </p:nvPr>
        </p:nvSpPr>
        <p:spPr/>
        <p:txBody>
          <a:bodyPr>
            <a:normAutofit/>
          </a:bodyPr>
          <a:lstStyle/>
          <a:p>
            <a:r>
              <a:rPr lang="it-IT" sz="2400" dirty="0" smtClean="0"/>
              <a:t>Il lavoro è al centro delle Costituzione repubblicano dal 1948.</a:t>
            </a:r>
          </a:p>
          <a:p>
            <a:r>
              <a:rPr lang="it-IT" sz="2400" dirty="0" smtClean="0"/>
              <a:t>Art. 1 : L’Italia è una Repubblica democratica fondata sul lavoro».</a:t>
            </a:r>
          </a:p>
          <a:p>
            <a:r>
              <a:rPr lang="it-IT" sz="2400" dirty="0" smtClean="0"/>
              <a:t>Ma anche art. 2, art. 3 e art. 4 </a:t>
            </a:r>
          </a:p>
          <a:p>
            <a:r>
              <a:rPr lang="it-IT" sz="2400" dirty="0" smtClean="0"/>
              <a:t>Tre parole chiave:</a:t>
            </a:r>
          </a:p>
          <a:p>
            <a:pPr marL="0" indent="0">
              <a:buNone/>
            </a:pPr>
            <a:r>
              <a:rPr lang="it-IT" sz="2400" b="1" dirty="0"/>
              <a:t>l</a:t>
            </a:r>
            <a:r>
              <a:rPr lang="it-IT" sz="2400" b="1" dirty="0" smtClean="0"/>
              <a:t>avoro, dignità, cittadinanza sociale</a:t>
            </a:r>
            <a:endParaRPr lang="it-IT" sz="2400" b="1" dirty="0"/>
          </a:p>
          <a:p>
            <a:endParaRPr lang="it-IT" sz="2400" dirty="0"/>
          </a:p>
        </p:txBody>
      </p:sp>
      <p:pic>
        <p:nvPicPr>
          <p:cNvPr id="6148" name="Picture 4" descr="Risultati immagini per immagini Referendum repubblica monarch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8281" y="3580559"/>
            <a:ext cx="2838450"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3367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lavoro nella Costituzione (II)</a:t>
            </a:r>
            <a:endParaRPr lang="it-IT" dirty="0"/>
          </a:p>
        </p:txBody>
      </p:sp>
      <p:sp>
        <p:nvSpPr>
          <p:cNvPr id="3" name="Segnaposto contenuto 2"/>
          <p:cNvSpPr>
            <a:spLocks noGrp="1"/>
          </p:cNvSpPr>
          <p:nvPr>
            <p:ph idx="1"/>
          </p:nvPr>
        </p:nvSpPr>
        <p:spPr/>
        <p:txBody>
          <a:bodyPr>
            <a:normAutofit/>
          </a:bodyPr>
          <a:lstStyle/>
          <a:p>
            <a:r>
              <a:rPr lang="it-IT" sz="2400" dirty="0" smtClean="0"/>
              <a:t>La nostra è una Costituzione «sociale».</a:t>
            </a:r>
          </a:p>
          <a:p>
            <a:r>
              <a:rPr lang="it-IT" sz="2400" dirty="0" smtClean="0"/>
              <a:t>Dedica molte norme (quasi l’intero titolo III…) alla tutela del lavoro (v. gli artt. 35-46).</a:t>
            </a:r>
          </a:p>
          <a:p>
            <a:pPr marL="0" indent="0">
              <a:buNone/>
            </a:pPr>
            <a:endParaRPr lang="it-IT" sz="2400" dirty="0" smtClean="0"/>
          </a:p>
          <a:p>
            <a:pPr>
              <a:spcBef>
                <a:spcPts val="0"/>
              </a:spcBef>
            </a:pPr>
            <a:r>
              <a:rPr lang="it-IT" sz="2400" dirty="0" smtClean="0"/>
              <a:t>Attenzione ai reali rapporti</a:t>
            </a:r>
          </a:p>
          <a:p>
            <a:pPr marL="0" indent="0">
              <a:spcBef>
                <a:spcPts val="0"/>
              </a:spcBef>
              <a:buNone/>
            </a:pPr>
            <a:r>
              <a:rPr lang="it-IT" sz="2400" dirty="0"/>
              <a:t>d</a:t>
            </a:r>
            <a:r>
              <a:rPr lang="it-IT" sz="2400" dirty="0" smtClean="0"/>
              <a:t>i forza tra le parti.</a:t>
            </a:r>
          </a:p>
          <a:p>
            <a:endParaRPr lang="it-IT" sz="2400" dirty="0" smtClean="0"/>
          </a:p>
          <a:p>
            <a:r>
              <a:rPr lang="it-IT" sz="1600" dirty="0">
                <a:hlinkClick r:id="rId2"/>
              </a:rPr>
              <a:t>http://</a:t>
            </a:r>
            <a:r>
              <a:rPr lang="it-IT" sz="1600" dirty="0" smtClean="0">
                <a:hlinkClick r:id="rId2"/>
              </a:rPr>
              <a:t>www.giurcost.org/fonti/index.html</a:t>
            </a:r>
            <a:endParaRPr lang="it-IT" sz="1600" dirty="0" smtClean="0"/>
          </a:p>
          <a:p>
            <a:endParaRPr lang="it-IT" sz="1600" dirty="0"/>
          </a:p>
        </p:txBody>
      </p:sp>
      <p:pic>
        <p:nvPicPr>
          <p:cNvPr id="4" name="Picture 14" descr="Risultati immagini per immagini gratis costituzione italiana pd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6024" y="3273554"/>
            <a:ext cx="4168588" cy="2866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1027260"/>
      </p:ext>
    </p:extLst>
  </p:cSld>
  <p:clrMapOvr>
    <a:masterClrMapping/>
  </p:clrMapOvr>
</p:sld>
</file>

<file path=ppt/theme/theme1.xml><?xml version="1.0" encoding="utf-8"?>
<a:theme xmlns:a="http://schemas.openxmlformats.org/drawingml/2006/main" name="Filo">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243</TotalTime>
  <Words>1315</Words>
  <Application>Microsoft Office PowerPoint</Application>
  <PresentationFormat>Widescreen</PresentationFormat>
  <Paragraphs>109</Paragraphs>
  <Slides>22</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22</vt:i4>
      </vt:variant>
    </vt:vector>
  </HeadingPairs>
  <TitlesOfParts>
    <vt:vector size="26" baseType="lpstr">
      <vt:lpstr>Arial</vt:lpstr>
      <vt:lpstr>Century Gothic</vt:lpstr>
      <vt:lpstr>Wingdings 3</vt:lpstr>
      <vt:lpstr>Filo</vt:lpstr>
      <vt:lpstr>Una lungo percorso di lotte e conquiste: l’evoluzione storica del diritto del lavoro italiano dal XIX° al XXI° secolo. Il lavoro nella Costituzione italiana. </vt:lpstr>
      <vt:lpstr>Il diritto del lavoro «delle origini»</vt:lpstr>
      <vt:lpstr>Il diritto del lavoro «delle origini»…</vt:lpstr>
      <vt:lpstr>Il diritto del lavoro delle origini e la prima legislazione sociale (I)</vt:lpstr>
      <vt:lpstr>Il diritto del lavoro delle origini e la prima legislazione sociale (II)</vt:lpstr>
      <vt:lpstr>L’impatto delle prima guerra mondiale</vt:lpstr>
      <vt:lpstr>Il diritto del lavoro durante il fascismo (c.d. diritto del lavoro «corporativo»)</vt:lpstr>
      <vt:lpstr>«…fondata sul lavoro»: il lavoro nella Costituzione</vt:lpstr>
      <vt:lpstr>Il lavoro nella Costituzione (II)</vt:lpstr>
      <vt:lpstr>Il lavoro femminile nella Costituzione e dopo</vt:lpstr>
      <vt:lpstr>La conquista dei diritti</vt:lpstr>
      <vt:lpstr>Dagli anni ‘70 agli anni ’90: dalle conquiste alla crisi</vt:lpstr>
      <vt:lpstr>Il XXI° secolo: quali prospettive?</vt:lpstr>
      <vt:lpstr>Presentazione standard di PowerPoint</vt:lpstr>
      <vt:lpstr>Presentazione standard di PowerPoint</vt:lpstr>
      <vt:lpstr>Robot-hotel…</vt:lpstr>
      <vt:lpstr>Il XXI° secolo: quali prospettive?</vt:lpstr>
      <vt:lpstr>Lavoro, lavori e cambiamento tecnologico</vt:lpstr>
      <vt:lpstr>Tecnologie, nuove modalità di lavoro e nuovi rischi: di cosa parliamo quando parliamo di «smart work»?</vt:lpstr>
      <vt:lpstr>…le nuove precarietà…</vt:lpstr>
      <vt:lpstr>Come affrontare la grande trasformazione</vt:lpstr>
      <vt:lpstr>Grazie per l’attenzione!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Una lungo percorso di lotte e conquiste: l’evoluzione storica del diritto del lavoro italiano dal XIX° al XXI° secolo. Il lavoro nella Costituzione italiana.</dc:title>
  <dc:creator>Roberta</dc:creator>
  <cp:lastModifiedBy>Roberta</cp:lastModifiedBy>
  <cp:revision>24</cp:revision>
  <dcterms:created xsi:type="dcterms:W3CDTF">2017-11-16T15:02:12Z</dcterms:created>
  <dcterms:modified xsi:type="dcterms:W3CDTF">2021-09-30T09:22:45Z</dcterms:modified>
</cp:coreProperties>
</file>