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56" r:id="rId2"/>
    <p:sldId id="258" r:id="rId3"/>
    <p:sldId id="280" r:id="rId4"/>
    <p:sldId id="295" r:id="rId5"/>
    <p:sldId id="318" r:id="rId6"/>
    <p:sldId id="327" r:id="rId7"/>
    <p:sldId id="326" r:id="rId8"/>
    <p:sldId id="328" r:id="rId9"/>
    <p:sldId id="329" r:id="rId10"/>
    <p:sldId id="330" r:id="rId11"/>
    <p:sldId id="331" r:id="rId12"/>
    <p:sldId id="259" r:id="rId13"/>
    <p:sldId id="333" r:id="rId14"/>
    <p:sldId id="332" r:id="rId15"/>
    <p:sldId id="296" r:id="rId16"/>
    <p:sldId id="334" r:id="rId17"/>
    <p:sldId id="324" r:id="rId18"/>
    <p:sldId id="325" r:id="rId19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103D9-4FEA-4580-BF94-5FFB2E8795A3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23515-9DE0-4A66-8C9E-A4BE4BDA5D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752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2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07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18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478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37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59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9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27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57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19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51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922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LAVORO PARASUBORDINATO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sz="1800" cap="none" dirty="0"/>
              <a:t>Andrea Zubin - zubin.andrea@spes.uniud.it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474658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CONTRATTI DI LAVORO PARASUBORDINATO: LE TUTELE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75029"/>
            <a:ext cx="11029615" cy="36837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i="1" dirty="0"/>
              <a:t>(Segue) </a:t>
            </a:r>
            <a:r>
              <a:rPr lang="it-IT" dirty="0"/>
              <a:t>REPRESSIONE DEL LAVORO PARASUBORDINATO FITTIZIO: LE CO.CO.PRO.</a:t>
            </a:r>
          </a:p>
          <a:p>
            <a:r>
              <a:rPr lang="it-IT" i="1" dirty="0"/>
              <a:t>Decreto Biagi (D.lgs. 276/2003): </a:t>
            </a:r>
            <a:r>
              <a:rPr lang="it-IT" dirty="0"/>
              <a:t>Interventi di </a:t>
            </a:r>
            <a:r>
              <a:rPr lang="it-IT" i="1" dirty="0"/>
              <a:t>flexsecurity nell’ordinamento italiano.</a:t>
            </a:r>
          </a:p>
          <a:p>
            <a:r>
              <a:rPr lang="it-IT" i="1" dirty="0"/>
              <a:t>La collaborazione coordinata e continuativa deve essere riconducibile ad un progetto, programma o fase di esso</a:t>
            </a:r>
          </a:p>
          <a:p>
            <a:r>
              <a:rPr lang="it-IT" i="1" dirty="0"/>
              <a:t>La mancanza di progetto determina la conversione del rapporto di lavoro in contratto di lavoro subordinato fin dal suo inizio</a:t>
            </a:r>
          </a:p>
          <a:p>
            <a:r>
              <a:rPr lang="it-IT" i="1" dirty="0"/>
              <a:t>Il contenzioso si sposta sull’individuazione del progetto, interpretato talvolta restrittivamente (circolare Damiano), talvolta ampiamente (circolare Sacconi).</a:t>
            </a:r>
          </a:p>
          <a:p>
            <a:endParaRPr lang="it-IT" i="1" dirty="0"/>
          </a:p>
          <a:p>
            <a:endParaRPr lang="it-IT" i="1" dirty="0"/>
          </a:p>
          <a:p>
            <a:endParaRPr lang="it-IT" i="1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949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CONTRATTI DI LAVORO PARASUBORDINATO: LE TUTELE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75029"/>
            <a:ext cx="11029615" cy="36837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i="1" dirty="0"/>
              <a:t>(Segue) </a:t>
            </a:r>
            <a:r>
              <a:rPr lang="it-IT" dirty="0"/>
              <a:t>REPRESSIONE DEL LAVORO PARASUBORDINATO FITTIZIO: LE CO.CO.PRO. NELLA RIFORMA FORNERO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i="1" dirty="0"/>
              <a:t>Aumento progressivo delle aliquote contributive</a:t>
            </a:r>
          </a:p>
          <a:p>
            <a:r>
              <a:rPr lang="it-IT" i="1" dirty="0"/>
              <a:t>La collaborazione coordinata e continuativa deve essere riconducibile ad un progetto, programma o fase di esso</a:t>
            </a:r>
          </a:p>
          <a:p>
            <a:r>
              <a:rPr lang="it-IT" i="1" dirty="0"/>
              <a:t>Limiti al tipo di attività, al recesso, criteri di fissazione del compenso</a:t>
            </a:r>
          </a:p>
          <a:p>
            <a:r>
              <a:rPr lang="it-IT" i="1" dirty="0"/>
              <a:t>Presunzione di subordinazione in caso di partite IVA </a:t>
            </a:r>
            <a:r>
              <a:rPr lang="it-IT" i="1" dirty="0" err="1"/>
              <a:t>monocommittenti</a:t>
            </a:r>
            <a:endParaRPr lang="it-IT" i="1" dirty="0"/>
          </a:p>
          <a:p>
            <a:endParaRPr lang="it-IT" i="1" dirty="0"/>
          </a:p>
          <a:p>
            <a:endParaRPr lang="it-IT" i="1" dirty="0"/>
          </a:p>
          <a:p>
            <a:endParaRPr lang="it-IT" i="1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3311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CONTRATTI DI LAVORO PARASUBORDINATO: LA CO.CO.ORG.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17958"/>
          </a:xfrm>
        </p:spPr>
        <p:txBody>
          <a:bodyPr/>
          <a:lstStyle/>
          <a:p>
            <a:r>
              <a:rPr lang="it-IT" dirty="0"/>
              <a:t>Il legislatore del Jobs Act (D.lgs. 81/2015) abroga integralmente la disciplina delle co.co.pro. di cui al Decreto Biagi come novellata dalla Riforma Fornero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La disciplina delle collaborazioni coordinate e continuative resta quella dell’art. 409 n. 3 c.p.c., assistita dalle tutele sostanziali già viste (L. 87/2017, </a:t>
            </a:r>
            <a:r>
              <a:rPr lang="it-IT" dirty="0" err="1"/>
              <a:t>etc</a:t>
            </a:r>
            <a:r>
              <a:rPr lang="it-IT" dirty="0"/>
              <a:t>).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... Contemporaneamente è inserita all’art. 2, D.lgs. 81/2015, è istituita la disciplina del co.co.org. – collaborazione coordinata e continuativa organizzata dal committente.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Accanto all’etero-direzione, tipica del lavoro dipendente, si crea la nozione di etero-organizzazione, caratteristica di </a:t>
            </a:r>
            <a:r>
              <a:rPr lang="it-IT" i="1" dirty="0"/>
              <a:t>alcune </a:t>
            </a:r>
            <a:r>
              <a:rPr lang="it-IT" dirty="0"/>
              <a:t>collaborazioni in condizione di particolare dipendenza economica e sociale dal committente</a:t>
            </a:r>
          </a:p>
        </p:txBody>
      </p:sp>
    </p:spTree>
    <p:extLst>
      <p:ext uri="{BB962C8B-B14F-4D97-AF65-F5344CB8AC3E}">
        <p14:creationId xmlns:p14="http://schemas.microsoft.com/office/powerpoint/2010/main" val="1407582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CONTRATTI DI LAVORO PARASUBORDINATO: LA CO.CO.ORG.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1795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NOZIONE DI CO.CO.ORG.</a:t>
            </a:r>
          </a:p>
          <a:p>
            <a:r>
              <a:rPr lang="it-IT" dirty="0"/>
              <a:t>Collaborazioni: anche qualificabili come autonome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Prestazioni di lavoro </a:t>
            </a:r>
            <a:r>
              <a:rPr lang="it-IT" i="1" dirty="0"/>
              <a:t>esclusivamente </a:t>
            </a:r>
            <a:r>
              <a:rPr lang="it-IT" dirty="0"/>
              <a:t>personali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i="1" dirty="0"/>
              <a:t>Organizzate dal committente</a:t>
            </a:r>
            <a:r>
              <a:rPr lang="it-IT" dirty="0"/>
              <a:t> unilateralmente, non quindi coordinate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i="1" dirty="0"/>
              <a:t>Anche con riguardo ai tempi o ai luoghi di lavoro (</a:t>
            </a:r>
            <a:r>
              <a:rPr lang="it-IT" dirty="0"/>
              <a:t>soppresso dal DL 101/2019).</a:t>
            </a:r>
            <a:endParaRPr lang="it-IT" i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NB: L’art. 2, D.lgs. 81/2015 non si applica ad alcune categorie di lavoratori, es. collaborazioni con ASD iscritte al CONI ma soprattutto a quelle disciplinate da accordi collettivi nazionali (</a:t>
            </a:r>
            <a:r>
              <a:rPr lang="it-IT" i="1" dirty="0"/>
              <a:t>call center out-</a:t>
            </a:r>
            <a:r>
              <a:rPr lang="it-IT" i="1" dirty="0" err="1"/>
              <a:t>bound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40476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CONTRATTI DI LAVORO PARASUBORDINATO: LA CO.CO.ORG.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1795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DISCIPLINA APPLICABILE AL CO.CO.ORG.</a:t>
            </a:r>
          </a:p>
          <a:p>
            <a:pPr>
              <a:buFontTx/>
              <a:buChar char="-"/>
            </a:pPr>
            <a:r>
              <a:rPr lang="it-IT" dirty="0"/>
              <a:t>Non conversione in lavoro dipendente, ma applicazione della sua disciplina, sotto il profilo degli effetti</a:t>
            </a:r>
          </a:p>
          <a:p>
            <a:pPr>
              <a:buFontTx/>
              <a:buChar char="-"/>
            </a:pPr>
            <a:r>
              <a:rPr lang="it-IT" dirty="0"/>
              <a:t>La nozione di subordinazione 2094 c.c. è quindi intatta, non allargata dall’art. 2 D.lgs. 81/2015 come talora auspicato in dottrina.</a:t>
            </a:r>
          </a:p>
          <a:p>
            <a:pPr>
              <a:buFontTx/>
              <a:buChar char="-"/>
            </a:pPr>
            <a:r>
              <a:rPr lang="it-IT" dirty="0"/>
              <a:t>Problematica individuazione di cosa si intenda per «la disciplina del lavoro subordinato» applicabile, es. senz’altro i minimi retributivi, maggiormente dubbia la disciplina previdenziale e la disciplina del licenziamento.</a:t>
            </a:r>
          </a:p>
        </p:txBody>
      </p:sp>
    </p:spTree>
    <p:extLst>
      <p:ext uri="{BB962C8B-B14F-4D97-AF65-F5344CB8AC3E}">
        <p14:creationId xmlns:p14="http://schemas.microsoft.com/office/powerpoint/2010/main" val="3117703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CONTRATTI DI LAVORO PARASUBORDINATO: IL LAVORO TRAMITE PIATTAFORMA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IL CASO </a:t>
            </a:r>
            <a:r>
              <a:rPr lang="it-IT" i="1" dirty="0"/>
              <a:t>FOODORA 2018</a:t>
            </a:r>
          </a:p>
          <a:p>
            <a:pPr>
              <a:buFontTx/>
              <a:buChar char="-"/>
            </a:pPr>
            <a:r>
              <a:rPr lang="it-IT" dirty="0"/>
              <a:t>Prima applicazione in giudizio della disciplina sul co.co.org., si intreccia con questioni sul lavoro nell’industria 4.0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r>
              <a:rPr lang="it-IT" dirty="0"/>
              <a:t>Il rapporto di lavoro: iscrizione all’app </a:t>
            </a:r>
            <a:r>
              <a:rPr lang="it-IT" dirty="0" err="1"/>
              <a:t>Foodora</a:t>
            </a:r>
            <a:r>
              <a:rPr lang="it-IT" dirty="0"/>
              <a:t> per svolgere consegne a domicilio, il lavoro è svolto solo quando si vuole ed è possibile non accettare la consegna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r>
              <a:rPr lang="it-IT" dirty="0"/>
              <a:t>Il rapporto è autonomo o dipendente? Quale è il contratto di lavoro applicabile al rapporto?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4032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CONTRATTI DI LAVORO PARASUBORDINATO: IL LAVORO TRAMITE PIATTAFORMA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IL CASO </a:t>
            </a:r>
            <a:r>
              <a:rPr lang="it-IT" i="1" dirty="0"/>
              <a:t>FOODORA 2018 ...  Soluzioni</a:t>
            </a:r>
          </a:p>
          <a:p>
            <a:pPr>
              <a:buFontTx/>
              <a:buChar char="-"/>
            </a:pPr>
            <a:r>
              <a:rPr lang="it-IT" dirty="0"/>
              <a:t>Tribunale Torino 07/05/2018: i </a:t>
            </a:r>
            <a:r>
              <a:rPr lang="it-IT" i="1" dirty="0"/>
              <a:t>rider </a:t>
            </a:r>
            <a:r>
              <a:rPr lang="it-IT" dirty="0"/>
              <a:t>sono lavoratori autonomi, non dipendenti poiché decidono loro se e quanto prestare attività lavorativa</a:t>
            </a:r>
          </a:p>
          <a:p>
            <a:pPr>
              <a:buFontTx/>
              <a:buChar char="-"/>
            </a:pPr>
            <a:r>
              <a:rPr lang="it-IT" dirty="0"/>
              <a:t>Corte Appello di Torino 04/02/2019:  i </a:t>
            </a:r>
            <a:r>
              <a:rPr lang="it-IT" i="1" dirty="0"/>
              <a:t>rider </a:t>
            </a:r>
            <a:r>
              <a:rPr lang="it-IT" dirty="0"/>
              <a:t>sono lavoratori autonomi ma, essendo la prestazione organizzata dal committente sono soggetti alla disciplina del lavoro subordinato con riguardo a retribuzione, ferie, sicurezza, previdenza, limiti di orario, ma non la disciplina del licenziamento</a:t>
            </a:r>
          </a:p>
          <a:p>
            <a:pPr>
              <a:buFontTx/>
              <a:buChar char="-"/>
            </a:pPr>
            <a:r>
              <a:rPr lang="it-IT" dirty="0"/>
              <a:t>Cassazione 1663/2020:  Ai </a:t>
            </a:r>
            <a:r>
              <a:rPr lang="it-IT" i="1" dirty="0"/>
              <a:t>rider </a:t>
            </a:r>
            <a:r>
              <a:rPr lang="it-IT" dirty="0"/>
              <a:t>si applica integralmente la disciplina del lavoro dipendente e, pur essendo co.co.org. Non sono un </a:t>
            </a:r>
            <a:r>
              <a:rPr lang="it-IT" i="1" dirty="0" err="1"/>
              <a:t>tertium</a:t>
            </a:r>
            <a:r>
              <a:rPr lang="it-IT" i="1" dirty="0"/>
              <a:t> </a:t>
            </a:r>
            <a:r>
              <a:rPr lang="it-IT" i="1" dirty="0" err="1"/>
              <a:t>genus</a:t>
            </a:r>
            <a:r>
              <a:rPr lang="it-IT" i="1" dirty="0"/>
              <a:t> </a:t>
            </a:r>
            <a:r>
              <a:rPr lang="it-IT" dirty="0"/>
              <a:t>tra lavoro autonomo e dipendente</a:t>
            </a:r>
          </a:p>
          <a:p>
            <a:pPr>
              <a:buFontTx/>
              <a:buChar char="-"/>
            </a:pPr>
            <a:r>
              <a:rPr lang="it-IT" dirty="0"/>
              <a:t>Nelle more del giudizio di cassazione è intervenuto il legislatore del D.L. 101/2019 che detta la disciplina del lavoro tramite piattaforma – in effetti applicabile solo ai </a:t>
            </a:r>
            <a:r>
              <a:rPr lang="it-IT" i="1" dirty="0"/>
              <a:t>rider (</a:t>
            </a:r>
            <a:r>
              <a:rPr lang="it-IT" dirty="0"/>
              <a:t>es. non Uber), con previsioni di salario (non prevalentemente «a consegna», tutela infortunistica.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2487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ALTRE TIPOLOGIE DI LAVORO PARASUBORDINATO: IL LAVORO OCCASIONALE ACCESSORIO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5"/>
            <a:ext cx="11179884" cy="4441021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Incerta definizione: «Contratto di lavoro del quale la legge definisce in modo generico l’oggetto e non precisa quale siano i poteri dell’utilizzatore della prestazione e in che misura possa ingerirsi nell’esecuzione della prestazione del contratto» (</a:t>
            </a:r>
            <a:r>
              <a:rPr lang="it-IT" dirty="0" err="1"/>
              <a:t>Ballestrero</a:t>
            </a:r>
            <a:r>
              <a:rPr lang="it-IT" dirty="0"/>
              <a:t>, De Simone)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it-IT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Nei fatti si tratta di lavoro che, in relazione alla sua occasionalità e accessorietà, può essere prestato al di fuori delle tutele previste per il lavoro subordinato e permette la retribuzione mediante c.d. </a:t>
            </a:r>
            <a:r>
              <a:rPr lang="it-IT" i="1" dirty="0"/>
              <a:t>voucher</a:t>
            </a:r>
            <a:r>
              <a:rPr lang="it-IT" dirty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it-IT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D.lgs. 81/2015: Non ci sono limiti oggettivi o soggettivi, solamente di compenso (2.000 euro da ciascun committente, 7.000 da più committenti.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it-IT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D.L. 25/2017:  Abrogazione del lavoro occasionale accessorio.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it-IT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D.L. 50/2017: Reintroduzione nella forma di Libretto di Famiglia e Contratto di Prestazione Occasionale (CPO o PRESTO). Limitato solo ai datori di lavoro con non più di 5 dipendenti, tracciabilità della prestazione.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it-IT" dirty="0"/>
          </a:p>
          <a:p>
            <a:pPr lvl="1" algn="just">
              <a:buFont typeface="Wingdings" panose="05000000000000000000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0427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ALTRE TIPOLOGIE DI LAVORO PARASUBORDINATO: L’ASSOCIAZIONE IN PARTECIPAZIONE CON APPORTO DI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5"/>
            <a:ext cx="11179884" cy="444102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Art. 2549 c.c. un soggetto (associante) si impegna a fornire ad un’impresa un certo apporto (capitale e/o lavoro) in cambio della partecipazione agli utili – e alle perdite – di uno o più affari dell’impresa.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it-IT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Utilizzo abusivo mediante contratto con apporto esclusivo di lavoro e esclusione di partecipazione alle perdite.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it-IT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 Riforma Fornero (l. 92/2012): Presunzione di subordinazione in mancanza di consegna del rendiconto e senza partecipazione effettiva agli utili. In ogni caso non più di 3 associati in partecipazione.</a:t>
            </a:r>
          </a:p>
          <a:p>
            <a:pPr marL="324000" lvl="1" indent="0" algn="just">
              <a:buNone/>
            </a:pPr>
            <a:r>
              <a:rPr lang="it-IT" i="1" dirty="0"/>
              <a:t>		Il caso Golden Point: 1260 associati in partecipazione da stabilizzare con contratti di lavoro subordinato a partire dal 2013.</a:t>
            </a:r>
          </a:p>
          <a:p>
            <a:pPr marL="0" indent="0" algn="just">
              <a:buNone/>
            </a:pPr>
            <a:endParaRPr lang="it-IT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Jobs Act (D.lgs. 81/2015, art. 81): Soppressione dell’associazione in partecipazione con apporto di lavoro esclusivo.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it-IT" dirty="0"/>
          </a:p>
          <a:p>
            <a:pPr lvl="1" algn="just">
              <a:buFont typeface="Wingdings" panose="05000000000000000000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649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«AI CONFINI DELLA SUBORDINAZIONE»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6" cy="4551380"/>
          </a:xfrm>
        </p:spPr>
        <p:txBody>
          <a:bodyPr>
            <a:normAutofit/>
          </a:bodyPr>
          <a:lstStyle/>
          <a:p>
            <a:r>
              <a:rPr lang="it-IT" sz="2400" dirty="0"/>
              <a:t>Tra lavoro subordinato (2094 c.c.) e lavoratore autonomo (2222 c.c.) si sono sviluppati nel mercato del lavoro una serie di rapporti di lavoro di incerta qualificazione giuridica</a:t>
            </a:r>
          </a:p>
          <a:p>
            <a:r>
              <a:rPr lang="it-IT" sz="2400" dirty="0"/>
              <a:t>Nel mercato del lavoro attuale esistono rapporti con caratteristiche tipiche sia del lavoro subordinato, sia del lavoro autonomo («</a:t>
            </a:r>
            <a:r>
              <a:rPr lang="it-IT" sz="2400" i="1" dirty="0"/>
              <a:t>porosità» </a:t>
            </a:r>
            <a:r>
              <a:rPr lang="it-IT" sz="2400" dirty="0"/>
              <a:t>dei confini tra subordinazione e autonomia).</a:t>
            </a:r>
          </a:p>
          <a:p>
            <a:r>
              <a:rPr lang="it-IT" sz="2400" dirty="0"/>
              <a:t>Fenomeno molto rilevante anche in termini quantitativi: </a:t>
            </a:r>
            <a:r>
              <a:rPr lang="it-IT" sz="2400" i="1" dirty="0"/>
              <a:t>932.153 di cui 343.066 donne e 589.087 uomini</a:t>
            </a:r>
            <a:r>
              <a:rPr lang="it-IT" sz="2400" dirty="0"/>
              <a:t> (</a:t>
            </a:r>
            <a:r>
              <a:rPr lang="it-IT" sz="2400" i="1" dirty="0"/>
              <a:t>Osservatorio INPS sui lavoratori parasubordinati 2020 del 27/10/2021).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3036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1" y="654860"/>
            <a:ext cx="11029616" cy="1013800"/>
          </a:xfrm>
        </p:spPr>
        <p:txBody>
          <a:bodyPr/>
          <a:lstStyle/>
          <a:p>
            <a:r>
              <a:rPr lang="it-IT" dirty="0" err="1"/>
              <a:t>lO</a:t>
            </a:r>
            <a:r>
              <a:rPr lang="it-IT" dirty="0"/>
              <a:t> «SPETTRO» DELLA QUALIFICAZIONE DEI RAPPORTI DI LAVORO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xmlns="" id="{3AF018E3-511A-404E-9B17-F52E9CD9D5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565204"/>
              </p:ext>
            </p:extLst>
          </p:nvPr>
        </p:nvGraphicFramePr>
        <p:xfrm>
          <a:off x="581025" y="2006353"/>
          <a:ext cx="11029950" cy="4452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990">
                  <a:extLst>
                    <a:ext uri="{9D8B030D-6E8A-4147-A177-3AD203B41FA5}">
                      <a16:colId xmlns:a16="http://schemas.microsoft.com/office/drawing/2014/main" xmlns="" val="714092220"/>
                    </a:ext>
                  </a:extLst>
                </a:gridCol>
                <a:gridCol w="2205990">
                  <a:extLst>
                    <a:ext uri="{9D8B030D-6E8A-4147-A177-3AD203B41FA5}">
                      <a16:colId xmlns:a16="http://schemas.microsoft.com/office/drawing/2014/main" xmlns="" val="1473538640"/>
                    </a:ext>
                  </a:extLst>
                </a:gridCol>
                <a:gridCol w="2205990">
                  <a:extLst>
                    <a:ext uri="{9D8B030D-6E8A-4147-A177-3AD203B41FA5}">
                      <a16:colId xmlns:a16="http://schemas.microsoft.com/office/drawing/2014/main" xmlns="" val="1985965121"/>
                    </a:ext>
                  </a:extLst>
                </a:gridCol>
                <a:gridCol w="2205990">
                  <a:extLst>
                    <a:ext uri="{9D8B030D-6E8A-4147-A177-3AD203B41FA5}">
                      <a16:colId xmlns:a16="http://schemas.microsoft.com/office/drawing/2014/main" xmlns="" val="20272605"/>
                    </a:ext>
                  </a:extLst>
                </a:gridCol>
                <a:gridCol w="2205990">
                  <a:extLst>
                    <a:ext uri="{9D8B030D-6E8A-4147-A177-3AD203B41FA5}">
                      <a16:colId xmlns:a16="http://schemas.microsoft.com/office/drawing/2014/main" xmlns="" val="3280354241"/>
                    </a:ext>
                  </a:extLst>
                </a:gridCol>
              </a:tblGrid>
              <a:tr h="811827">
                <a:tc>
                  <a:txBody>
                    <a:bodyPr/>
                    <a:lstStyle/>
                    <a:p>
                      <a:r>
                        <a:rPr lang="it-IT" dirty="0"/>
                        <a:t>LAVORO SUBORDINATO </a:t>
                      </a:r>
                      <a:r>
                        <a:rPr lang="it-IT" i="1" dirty="0"/>
                        <a:t>STANDARD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LAVORO SUBORDINATO </a:t>
                      </a:r>
                      <a:r>
                        <a:rPr lang="it-IT" i="1" dirty="0"/>
                        <a:t>ATIPICO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LAVORO AUTONOMO </a:t>
                      </a:r>
                      <a:r>
                        <a:rPr lang="it-IT" i="1" dirty="0"/>
                        <a:t>FITTIZIO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LAVORO AUTONOMO </a:t>
                      </a:r>
                      <a:r>
                        <a:rPr lang="it-IT" i="1" dirty="0"/>
                        <a:t>NON STANDARD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LAVORO AUTONOMO </a:t>
                      </a:r>
                      <a:r>
                        <a:rPr lang="it-IT" i="1" dirty="0"/>
                        <a:t>STANDARD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6902164"/>
                  </a:ext>
                </a:extLst>
              </a:tr>
              <a:tr h="3538232">
                <a:tc>
                  <a:txBody>
                    <a:bodyPr/>
                    <a:lstStyle/>
                    <a:p>
                      <a:r>
                        <a:rPr lang="it-IT" dirty="0"/>
                        <a:t>Art. 1, D.lgs. 81/2015:</a:t>
                      </a:r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 </a:t>
                      </a:r>
                      <a:r>
                        <a:rPr lang="it-IT" i="1" dirty="0"/>
                        <a:t>«</a:t>
                      </a:r>
                      <a:r>
                        <a:rPr lang="it-IT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contratto di lavoro subordinato a tempo indeterminato costituisce la forma comune di rapporto di lavoro.»</a:t>
                      </a:r>
                      <a:endParaRPr lang="it-IT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Contratti di lavoro dipendente con caratteristiche di </a:t>
                      </a:r>
                      <a:r>
                        <a:rPr lang="it-IT" i="1" dirty="0"/>
                        <a:t>atipicità </a:t>
                      </a:r>
                      <a:r>
                        <a:rPr lang="it-IT" i="0" dirty="0"/>
                        <a:t>(lavoro a termine, intermittente, somministrato, part-time)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Rapporti di lavoro formalmente inquadrati come autonomo ma nei fatti dipendente (NB: indisponibilità del tipo contrattuale, ma problemi di efficacia della tutela)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Lavoro sostanzialmente autonomo ma con caratteristiche analoghe a quello subordinato nelle modalità di svolgimento della prestazione o nella dipendenza economica rispetto al committente. </a:t>
                      </a:r>
                      <a:r>
                        <a:rPr lang="it-IT" sz="1600" dirty="0">
                          <a:solidFill>
                            <a:schemeClr val="bg1"/>
                          </a:solidFill>
                        </a:rPr>
                        <a:t>LAVORO PARASUBORDINATO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i="0" dirty="0"/>
                        <a:t>Prestazione d’opera professionale, anche intellettuale, prestazione d’opera occasionale (artt. 2222 c.c.)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313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09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1" y="654860"/>
            <a:ext cx="11029616" cy="1013800"/>
          </a:xfrm>
        </p:spPr>
        <p:txBody>
          <a:bodyPr/>
          <a:lstStyle/>
          <a:p>
            <a:r>
              <a:rPr lang="it-IT" dirty="0"/>
              <a:t>IL LAVORO PARASUBORDINATO: IL RUOLO DEL DIRITTO DEL LAVORO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/>
              <a:t>Il «diritto del lavoro» in senso tradizionale è il diritto del lavoro subordinato, perciò prevede a tutele per i lavoratori etero-diretti normalmente mediante norme inderogabili. 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r>
              <a:rPr lang="it-IT" dirty="0"/>
              <a:t>Il diritto del lavoro contemporaneo deve occuparsi </a:t>
            </a:r>
            <a:r>
              <a:rPr lang="it-IT" i="1" dirty="0"/>
              <a:t>anche </a:t>
            </a:r>
            <a:r>
              <a:rPr lang="it-IT" dirty="0"/>
              <a:t>di lavoratori autonomi che presentano caratteristiche analoghe a quelle del lavoro dipendente («para-subordinato») ma anche offrire strumenti di efficacie repressione del ricorso a contratti di lavoro autonomo fittizio (es. presunzioni di legge che comportano la riqualificazione).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i="1" dirty="0"/>
              <a:t>LA NOZIONE DI FLEXECURITY</a:t>
            </a:r>
            <a:r>
              <a:rPr lang="it-IT" dirty="0"/>
              <a:t>: flessibilità e sicurezza, bilanciamento della flessibilità in entrata o in uscita dei rapporti di lavoro – anche subordinato – mediante la previsione di strumenti di sicurezza sociale.</a:t>
            </a:r>
            <a:endParaRPr lang="it-IT" i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674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CONTRATTI DI LAVORO PARASUBORDINATO: LA </a:t>
            </a:r>
            <a:r>
              <a:rPr lang="it-IT" dirty="0" err="1"/>
              <a:t>CO.Co.CO.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75029"/>
            <a:ext cx="11029615" cy="36837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NASCITA DELLE COLLABORAZIONI COORDINATE E CONTINUATIVE: IL QUADRO NORMATIVO</a:t>
            </a:r>
          </a:p>
          <a:p>
            <a:r>
              <a:rPr lang="it-IT" dirty="0"/>
              <a:t>Legge Vigorelli (n. 71/1959): estensione della contrattazione collettiva </a:t>
            </a:r>
            <a:r>
              <a:rPr lang="it-IT" i="1" dirty="0"/>
              <a:t>erga omnes </a:t>
            </a:r>
            <a:r>
              <a:rPr lang="it-IT" dirty="0"/>
              <a:t>anche ai «</a:t>
            </a:r>
            <a:r>
              <a:rPr lang="it-IT" i="1" dirty="0"/>
              <a:t>rapporti di collaborazione che si concretino in prestazioni d’opera continuativa e coordinata».</a:t>
            </a:r>
          </a:p>
          <a:p>
            <a:pPr marL="0" indent="0">
              <a:buNone/>
            </a:pPr>
            <a:endParaRPr lang="it-IT" i="1" dirty="0"/>
          </a:p>
          <a:p>
            <a:r>
              <a:rPr lang="it-IT" dirty="0"/>
              <a:t>Riforma del processo del lavoro (l. 533/1973): si applica il nuovo rito del lavoro anche ai </a:t>
            </a:r>
            <a:r>
              <a:rPr lang="it-IT" i="1" dirty="0"/>
              <a:t>«rapporti di collaborazione che si concretino in una prestazione d’opera continuativa e coordinata, prevalentemente personale, anche non a carattere subordinato» </a:t>
            </a:r>
            <a:r>
              <a:rPr lang="it-IT" dirty="0"/>
              <a:t>(art. 409, n. 3 c.p.c.).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Corte Cost. </a:t>
            </a:r>
            <a:r>
              <a:rPr lang="it-IT" dirty="0" err="1"/>
              <a:t>sent</a:t>
            </a:r>
            <a:r>
              <a:rPr lang="it-IT" dirty="0"/>
              <a:t>. 365/1995: Le collaborazioni coordinate e continuative restano nell’area del lavoro autonomo. I suoi elementi sono l’oggetto contrattuale consistente in prestazioni di lavoro, la dipendenza economica dal committente, accentuata in caso di mono-committenza.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829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CONTRATTI DI LAVORO PARASUBORDINATO: LA </a:t>
            </a:r>
            <a:r>
              <a:rPr lang="it-IT" dirty="0" err="1"/>
              <a:t>CO.Co.CO.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75029"/>
            <a:ext cx="11029615" cy="3683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NASCITA DELLE COLLABORAZIONI COORDINATE E CONTINUATIVE: LE RAGIONI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Le norme inderogabili a tutela del lavoro dipendente costituiscono un costo per il datore di lavoro, sia in termini economici che sociali.</a:t>
            </a:r>
          </a:p>
          <a:p>
            <a:endParaRPr lang="it-IT" dirty="0"/>
          </a:p>
          <a:p>
            <a:r>
              <a:rPr lang="it-IT" dirty="0"/>
              <a:t>La stipula di contratti di lavoro parasubordinato, siano essi fittizi, siano essi genuini, consente ai datori di lavoro di non farsi carico dei menzionati costi.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CASO: Il costo di un collaboratore coordinato e continuativo vs. il costo di un lavoratore dipendente.</a:t>
            </a:r>
          </a:p>
        </p:txBody>
      </p:sp>
    </p:spTree>
    <p:extLst>
      <p:ext uri="{BB962C8B-B14F-4D97-AF65-F5344CB8AC3E}">
        <p14:creationId xmlns:p14="http://schemas.microsoft.com/office/powerpoint/2010/main" val="169372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CONTRATTI DI LAVORO PARASUBORDINATO: LA </a:t>
            </a:r>
            <a:r>
              <a:rPr lang="it-IT" dirty="0" err="1"/>
              <a:t>CO.Co.CO.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75029"/>
            <a:ext cx="11029615" cy="3683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NOZIONE DI CO.CO.CO.:</a:t>
            </a:r>
          </a:p>
          <a:p>
            <a:r>
              <a:rPr lang="it-IT" i="1" dirty="0"/>
              <a:t>Lavoro autonomo: </a:t>
            </a:r>
            <a:r>
              <a:rPr lang="it-IT" dirty="0"/>
              <a:t>non cioè etero-diretto, «</a:t>
            </a:r>
            <a:r>
              <a:rPr lang="it-IT" i="1" dirty="0"/>
              <a:t>il collaboratore organizza autonomamente l’attività lavorativa» </a:t>
            </a:r>
            <a:r>
              <a:rPr lang="it-IT" dirty="0"/>
              <a:t>(art. 409, n. 3, c.p.c. novellato dalla l. 87/2017).</a:t>
            </a:r>
            <a:endParaRPr lang="it-IT" i="1" dirty="0"/>
          </a:p>
          <a:p>
            <a:r>
              <a:rPr lang="it-IT" i="1" dirty="0"/>
              <a:t>Continuità della prestazione lavorativa</a:t>
            </a:r>
            <a:r>
              <a:rPr lang="it-IT" dirty="0"/>
              <a:t>: soddisfa un interesse durevole del committente, mediante reiterazione della prestazione o prestazione unica ma di durata protratta nel tempo.</a:t>
            </a:r>
          </a:p>
          <a:p>
            <a:r>
              <a:rPr lang="it-IT" i="1" dirty="0"/>
              <a:t>Coordinazione della prestazione: </a:t>
            </a:r>
            <a:r>
              <a:rPr lang="it-IT" dirty="0"/>
              <a:t>con l’organizzazione economica del committente. Il coordinamento non dovrebbe mai essere unilaterale da parte del </a:t>
            </a:r>
            <a:r>
              <a:rPr lang="it-IT" dirty="0" err="1"/>
              <a:t>comittente</a:t>
            </a:r>
            <a:r>
              <a:rPr lang="it-IT" dirty="0"/>
              <a:t>.</a:t>
            </a:r>
          </a:p>
          <a:p>
            <a:r>
              <a:rPr lang="it-IT" i="1" dirty="0"/>
              <a:t>Personalità della prestazione</a:t>
            </a:r>
            <a:r>
              <a:rPr lang="it-IT" dirty="0"/>
              <a:t>: La prestazione del collaboratore è quantitativamente costituita, per la maggior parte, da lavoro proprio rispetto ad altri fattori usati per la stessa (strumenti ma anche suoi collaboratori).</a:t>
            </a:r>
            <a:endParaRPr lang="it-IT" i="1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0421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CONTRATTI DI LAVORO PARASUBORDINATO: LE TUTELE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75028"/>
            <a:ext cx="11029615" cy="4287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TUTELE DI CARATTERE SOSTANZIALE: </a:t>
            </a:r>
          </a:p>
          <a:p>
            <a:r>
              <a:rPr lang="it-IT" i="1" dirty="0"/>
              <a:t>Estensione dell’applicabilità del rito del lavoro </a:t>
            </a:r>
            <a:r>
              <a:rPr lang="it-IT" dirty="0"/>
              <a:t>e del regime su rinunce e transazioni dei diritti dei lavoratori (2113)</a:t>
            </a:r>
            <a:endParaRPr lang="it-IT" i="1" dirty="0"/>
          </a:p>
          <a:p>
            <a:r>
              <a:rPr lang="it-IT" i="1" dirty="0"/>
              <a:t>Estensione della previdenza obbligatoria</a:t>
            </a:r>
            <a:r>
              <a:rPr lang="it-IT" dirty="0"/>
              <a:t>: Gestione Separata INPS (l. 335/1995) con progressivo aumento dell’aliquota contributiva (dal 10% al 34,23% per effetto della l. 92/2012) e delle prestazioni (indennità di maternità, malattia e ricovero, infortunio, disoccupazione DIS-COLL).</a:t>
            </a:r>
          </a:p>
          <a:p>
            <a:r>
              <a:rPr lang="it-IT" i="1" dirty="0"/>
              <a:t>Tutela dei crediti di lavoro</a:t>
            </a:r>
            <a:r>
              <a:rPr lang="it-IT" dirty="0"/>
              <a:t>: rivalutazione automatica (ma non estese garanzie retributive – la questione del salario minimo)</a:t>
            </a:r>
            <a:endParaRPr lang="it-IT" i="1" dirty="0"/>
          </a:p>
          <a:p>
            <a:r>
              <a:rPr lang="it-IT" i="1" dirty="0"/>
              <a:t>«Jobs Act dei lavoratori autonomi» (l. 87/2017):</a:t>
            </a:r>
          </a:p>
          <a:p>
            <a:pPr lvl="1"/>
            <a:r>
              <a:rPr lang="it-IT" i="1" dirty="0"/>
              <a:t>Estensione delle norme sull’abuso di dipendenza economica: </a:t>
            </a:r>
            <a:r>
              <a:rPr lang="it-IT" dirty="0"/>
              <a:t>interruzione arbitraria delle relazioni, rifiuto di vendere e comprare etc. </a:t>
            </a:r>
          </a:p>
          <a:p>
            <a:pPr lvl="1"/>
            <a:r>
              <a:rPr lang="it-IT" i="1" dirty="0"/>
              <a:t>Clausole e condotte abusive: </a:t>
            </a:r>
            <a:r>
              <a:rPr lang="it-IT" dirty="0"/>
              <a:t>recesso senza congruo preavviso, nullità delle clausole che consentono la modifica unilaterale del contratto </a:t>
            </a:r>
            <a:endParaRPr lang="it-IT" i="1" dirty="0"/>
          </a:p>
          <a:p>
            <a:pPr lvl="1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2608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CONTRATTI DI LAVORO PARASUBORDINATO: LE TUTELE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75029"/>
            <a:ext cx="11029615" cy="3683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REPRESSIONE DEL LAVORO PARASUBORDINATO FITTIZIO: </a:t>
            </a:r>
          </a:p>
          <a:p>
            <a:r>
              <a:rPr lang="it-IT" i="1" dirty="0"/>
              <a:t>Necessario a partire dagli anni 90, con l’esplosione del ricorso alle co.co.co.</a:t>
            </a:r>
          </a:p>
          <a:p>
            <a:pPr marL="0" indent="0">
              <a:buNone/>
            </a:pPr>
            <a:endParaRPr lang="it-IT" i="1" dirty="0"/>
          </a:p>
          <a:p>
            <a:r>
              <a:rPr lang="it-IT" i="1" dirty="0"/>
              <a:t>Introduzione, a più riprese, di meccanismi di estensione della disciplina del lavoro subordinato</a:t>
            </a:r>
          </a:p>
          <a:p>
            <a:endParaRPr lang="it-IT" i="1" dirty="0"/>
          </a:p>
          <a:p>
            <a:r>
              <a:rPr lang="it-IT" i="1" dirty="0"/>
              <a:t>Tentativi per lo più non riusciti a causa della vaghezza degli elementi caratterizzanti delle fattispecie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604236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i">
  <a:themeElements>
    <a:clrScheme name="Dividend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i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i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TM03457464[[fn=Dividendi]]</Template>
  <TotalTime>1265</TotalTime>
  <Words>1904</Words>
  <Application>Microsoft Office PowerPoint</Application>
  <PresentationFormat>Widescreen</PresentationFormat>
  <Paragraphs>141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Calibri</vt:lpstr>
      <vt:lpstr>Gill Sans MT</vt:lpstr>
      <vt:lpstr>Wingdings</vt:lpstr>
      <vt:lpstr>Wingdings 2</vt:lpstr>
      <vt:lpstr>Dividendi</vt:lpstr>
      <vt:lpstr>IL LAVORO PARASUBORDINATO  Andrea Zubin - zubin.andrea@spes.uniud.it</vt:lpstr>
      <vt:lpstr>«AI CONFINI DELLA SUBORDINAZIONE»</vt:lpstr>
      <vt:lpstr>lO «SPETTRO» DELLA QUALIFICAZIONE DEI RAPPORTI DI LAVORO</vt:lpstr>
      <vt:lpstr>IL LAVORO PARASUBORDINATO: IL RUOLO DEL DIRITTO DEL LAVORO </vt:lpstr>
      <vt:lpstr>I CONTRATTI DI LAVORO PARASUBORDINATO: LA CO.Co.CO.</vt:lpstr>
      <vt:lpstr>I CONTRATTI DI LAVORO PARASUBORDINATO: LA CO.Co.CO.</vt:lpstr>
      <vt:lpstr>I CONTRATTI DI LAVORO PARASUBORDINATO: LA CO.Co.CO.</vt:lpstr>
      <vt:lpstr>I CONTRATTI DI LAVORO PARASUBORDINATO: LE TUTELE</vt:lpstr>
      <vt:lpstr>I CONTRATTI DI LAVORO PARASUBORDINATO: LE TUTELE</vt:lpstr>
      <vt:lpstr>I CONTRATTI DI LAVORO PARASUBORDINATO: LE TUTELE</vt:lpstr>
      <vt:lpstr>I CONTRATTI DI LAVORO PARASUBORDINATO: LE TUTELE</vt:lpstr>
      <vt:lpstr>I CONTRATTI DI LAVORO PARASUBORDINATO: LA CO.CO.ORG.</vt:lpstr>
      <vt:lpstr>I CONTRATTI DI LAVORO PARASUBORDINATO: LA CO.CO.ORG.</vt:lpstr>
      <vt:lpstr>I CONTRATTI DI LAVORO PARASUBORDINATO: LA CO.CO.ORG.</vt:lpstr>
      <vt:lpstr>I CONTRATTI DI LAVORO PARASUBORDINATO: IL LAVORO TRAMITE PIATTAFORMA</vt:lpstr>
      <vt:lpstr>I CONTRATTI DI LAVORO PARASUBORDINATO: IL LAVORO TRAMITE PIATTAFORMA</vt:lpstr>
      <vt:lpstr>ALTRE TIPOLOGIE DI LAVORO PARASUBORDINATO: IL LAVORO OCCASIONALE ACCESSORIO</vt:lpstr>
      <vt:lpstr>ALTRE TIPOLOGIE DI LAVORO PARASUBORDINATO: L’ASSOCIAZIONE IN PARTECIPAZIONE CON APPORTO DI LAVORO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Sistema di relazioni industriali statunitensi</dc:title>
  <dc:creator>Andrea Zubin</dc:creator>
  <cp:lastModifiedBy>Roberta</cp:lastModifiedBy>
  <cp:revision>124</cp:revision>
  <cp:lastPrinted>2021-10-28T07:01:45Z</cp:lastPrinted>
  <dcterms:created xsi:type="dcterms:W3CDTF">2018-10-09T17:26:58Z</dcterms:created>
  <dcterms:modified xsi:type="dcterms:W3CDTF">2021-11-29T11:11:16Z</dcterms:modified>
</cp:coreProperties>
</file>