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2"/>
  </p:handoutMasterIdLst>
  <p:sldIdLst>
    <p:sldId id="256" r:id="rId2"/>
    <p:sldId id="280" r:id="rId3"/>
    <p:sldId id="257" r:id="rId4"/>
    <p:sldId id="258" r:id="rId5"/>
    <p:sldId id="281" r:id="rId6"/>
    <p:sldId id="259" r:id="rId7"/>
    <p:sldId id="260" r:id="rId8"/>
    <p:sldId id="261" r:id="rId9"/>
    <p:sldId id="263" r:id="rId10"/>
    <p:sldId id="262" r:id="rId11"/>
  </p:sldIdLst>
  <p:sldSz cx="12192000" cy="6858000"/>
  <p:notesSz cx="9926638" cy="679767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103D9-4FEA-4580-BF94-5FFB2E8795A3}" type="datetimeFigureOut">
              <a:rPr lang="it-IT" smtClean="0"/>
              <a:t>29/11/2021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621696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F23515-9DE0-4A66-8C9E-A4BE4BDA5D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67525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619E4B9-1104-4312-A8CD-D05EF02BD2F6}" type="datetimeFigureOut">
              <a:rPr lang="it-IT" smtClean="0"/>
              <a:t>29/11/2021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9E303CA-3743-4FE4-9901-A684E5703E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524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9E4B9-1104-4312-A8CD-D05EF02BD2F6}" type="datetimeFigureOut">
              <a:rPr lang="it-IT" smtClean="0"/>
              <a:t>29/11/2021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303CA-3743-4FE4-9901-A684E5703E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2074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619E4B9-1104-4312-A8CD-D05EF02BD2F6}" type="datetimeFigureOut">
              <a:rPr lang="it-IT" smtClean="0"/>
              <a:t>29/11/2021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9E303CA-3743-4FE4-9901-A684E5703E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4187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9E4B9-1104-4312-A8CD-D05EF02BD2F6}" type="datetimeFigureOut">
              <a:rPr lang="it-IT" smtClean="0"/>
              <a:t>29/11/2021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69E303CA-3743-4FE4-9901-A684E5703E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4780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619E4B9-1104-4312-A8CD-D05EF02BD2F6}" type="datetimeFigureOut">
              <a:rPr lang="it-IT" smtClean="0"/>
              <a:t>29/11/2021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9E303CA-3743-4FE4-9901-A684E5703E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8373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9E4B9-1104-4312-A8CD-D05EF02BD2F6}" type="datetimeFigureOut">
              <a:rPr lang="it-IT" smtClean="0"/>
              <a:t>29/11/2021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303CA-3743-4FE4-9901-A684E5703E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4596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9E4B9-1104-4312-A8CD-D05EF02BD2F6}" type="datetimeFigureOut">
              <a:rPr lang="it-IT" smtClean="0"/>
              <a:t>29/11/2021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303CA-3743-4FE4-9901-A684E5703E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799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9E4B9-1104-4312-A8CD-D05EF02BD2F6}" type="datetimeFigureOut">
              <a:rPr lang="it-IT" smtClean="0"/>
              <a:t>29/11/2021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303CA-3743-4FE4-9901-A684E5703E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2275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9E4B9-1104-4312-A8CD-D05EF02BD2F6}" type="datetimeFigureOut">
              <a:rPr lang="it-IT" smtClean="0"/>
              <a:t>29/11/2021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303CA-3743-4FE4-9901-A684E5703E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5576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619E4B9-1104-4312-A8CD-D05EF02BD2F6}" type="datetimeFigureOut">
              <a:rPr lang="it-IT" smtClean="0"/>
              <a:t>29/11/2021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9E303CA-3743-4FE4-9901-A684E5703E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4194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9E4B9-1104-4312-A8CD-D05EF02BD2F6}" type="datetimeFigureOut">
              <a:rPr lang="it-IT" smtClean="0"/>
              <a:t>29/11/2021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303CA-3743-4FE4-9901-A684E5703E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0512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8619E4B9-1104-4312-A8CD-D05EF02BD2F6}" type="datetimeFigureOut">
              <a:rPr lang="it-IT" smtClean="0"/>
              <a:t>29/11/2021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69E303CA-3743-4FE4-9901-A684E5703E2D}" type="slidenum">
              <a:rPr lang="it-IT" smtClean="0"/>
              <a:t>‹N›</a:t>
            </a:fld>
            <a:endParaRPr lang="it-IT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79220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LA RETRIBUZIONE nel lavoro subordinato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74658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RETRIBUZIONE: CALCOLO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6" cy="42352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dirty="0" smtClean="0"/>
              <a:t>RETRIBUZIONE LORDA (+)</a:t>
            </a:r>
          </a:p>
          <a:p>
            <a:pPr marL="0" indent="0" algn="ctr">
              <a:buNone/>
            </a:pPr>
            <a:r>
              <a:rPr lang="it-IT" dirty="0" smtClean="0"/>
              <a:t>CONTRIBUZIONE INPS ( -- )</a:t>
            </a:r>
          </a:p>
          <a:p>
            <a:pPr marL="0" indent="0" algn="ctr">
              <a:buNone/>
            </a:pPr>
            <a:r>
              <a:rPr lang="it-IT" dirty="0" smtClean="0"/>
              <a:t>TASSAZIONE IRPEF ( -- )</a:t>
            </a:r>
          </a:p>
          <a:p>
            <a:pPr marL="0" indent="0" algn="ctr">
              <a:buNone/>
            </a:pPr>
            <a:r>
              <a:rPr lang="it-IT" dirty="0" smtClean="0"/>
              <a:t>___________________________________</a:t>
            </a:r>
          </a:p>
          <a:p>
            <a:pPr marL="0" indent="0" algn="ctr">
              <a:buNone/>
            </a:pPr>
            <a:r>
              <a:rPr lang="it-IT" dirty="0" smtClean="0"/>
              <a:t>NETTO IN BUSTA ( = 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6127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RETRIBUZIONE: Nozione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i="1" dirty="0" smtClean="0"/>
          </a:p>
          <a:p>
            <a:pPr marL="0" indent="0">
              <a:buNone/>
            </a:pPr>
            <a:r>
              <a:rPr lang="it-IT" i="1" dirty="0" smtClean="0"/>
              <a:t>«La retribuzione è il principale diritto del lavoratore subordinato, e l’obbligo di corrisponderla costituisce, per converso, il principale obbligo del datore di lavoro</a:t>
            </a:r>
            <a:r>
              <a:rPr lang="it-IT" i="1" dirty="0"/>
              <a:t>»</a:t>
            </a:r>
          </a:p>
          <a:p>
            <a:pPr marL="0" indent="0" algn="r">
              <a:buNone/>
            </a:pPr>
            <a:r>
              <a:rPr lang="it-IT" cap="small" dirty="0"/>
              <a:t>R</a:t>
            </a:r>
            <a:r>
              <a:rPr lang="it-IT" cap="small" dirty="0" smtClean="0"/>
              <a:t>. Del Punta</a:t>
            </a:r>
            <a:r>
              <a:rPr lang="it-IT" dirty="0" smtClean="0"/>
              <a:t>, Diritto del Lavoro, 2011.</a:t>
            </a:r>
          </a:p>
          <a:p>
            <a:pPr marL="0" indent="0" algn="r">
              <a:buNone/>
            </a:pPr>
            <a:endParaRPr lang="it-IT" dirty="0" smtClean="0"/>
          </a:p>
          <a:p>
            <a:pPr marL="342900" indent="-342900">
              <a:buAutoNum type="alphaLcPeriod"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44096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RETRIBUZIONE: Natura GIURIDICA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i="1" dirty="0"/>
              <a:t>«È prestatore di lavoro subordinato </a:t>
            </a:r>
            <a:r>
              <a:rPr lang="it-IT" i="1" dirty="0" smtClean="0"/>
              <a:t>chi </a:t>
            </a:r>
            <a:r>
              <a:rPr lang="it-IT" i="1" dirty="0"/>
              <a:t>si obbliga </a:t>
            </a:r>
            <a:r>
              <a:rPr lang="it-IT" b="1" i="1" dirty="0"/>
              <a:t>mediante retribuzione </a:t>
            </a:r>
            <a:r>
              <a:rPr lang="it-IT" i="1" dirty="0"/>
              <a:t>a collaborare nell'impresa, </a:t>
            </a:r>
            <a:r>
              <a:rPr lang="it-IT" b="1" i="1" dirty="0"/>
              <a:t>prestando il proprio lavoro</a:t>
            </a:r>
            <a:r>
              <a:rPr lang="it-IT" i="1" dirty="0"/>
              <a:t> intellettuale o manuale alle dipendenze e sotto la direzione dell'imprenditore »</a:t>
            </a:r>
          </a:p>
          <a:p>
            <a:pPr marL="0" indent="0" algn="r">
              <a:buNone/>
            </a:pPr>
            <a:r>
              <a:rPr lang="it-IT" cap="small" dirty="0" smtClean="0"/>
              <a:t>Art. 2094 c.c</a:t>
            </a:r>
            <a:r>
              <a:rPr lang="it-IT" dirty="0" smtClean="0"/>
              <a:t>.</a:t>
            </a:r>
          </a:p>
          <a:p>
            <a:pPr marL="0" indent="0" algn="r">
              <a:buNone/>
            </a:pP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Causa del contratto di lavoro subordinato: Scambio di prestazione lavorativa contro retribuzione</a:t>
            </a:r>
          </a:p>
          <a:p>
            <a:pPr marL="0" indent="0">
              <a:buNone/>
            </a:pP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Oggetto del contratto di lavoro subordinato: Obbligazione del datore di lavoro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79033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RETRIBUZIONE: caratteristiche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Determinatezza o determinabilità: l’INQUADRAMENTO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Obbligatorietà</a:t>
            </a:r>
            <a:r>
              <a:rPr lang="it-IT" dirty="0"/>
              <a:t> </a:t>
            </a:r>
            <a:r>
              <a:rPr lang="it-IT" dirty="0" smtClean="0"/>
              <a:t>e onerosità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Corrispettività (salvo sospensioni del rapporto di lavoro)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err="1" smtClean="0"/>
              <a:t>Postnumerazione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430363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L’INQUADRAMENTO </a:t>
            </a:r>
            <a:endParaRPr lang="it-IT" dirty="0"/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457199" y="2209800"/>
            <a:ext cx="8419616" cy="3916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722017"/>
              </p:ext>
            </p:extLst>
          </p:nvPr>
        </p:nvGraphicFramePr>
        <p:xfrm>
          <a:off x="817272" y="2209800"/>
          <a:ext cx="10502370" cy="32875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079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50079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50079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38807">
                <a:tc>
                  <a:txBody>
                    <a:bodyPr/>
                    <a:lstStyle/>
                    <a:p>
                      <a:r>
                        <a:rPr lang="it-IT" dirty="0" smtClean="0"/>
                        <a:t>MANSIONE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LIVELLO/CATEGORIA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CATEGORIA LEGALE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4878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Stipulato nel</a:t>
                      </a:r>
                      <a:r>
                        <a:rPr lang="it-IT" baseline="0" dirty="0" smtClean="0"/>
                        <a:t> contratto individuale di lavoro</a:t>
                      </a:r>
                      <a:endParaRPr lang="it-IT" dirty="0" smtClean="0"/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Determinato</a:t>
                      </a:r>
                      <a:r>
                        <a:rPr lang="it-IT" baseline="0" dirty="0" smtClean="0"/>
                        <a:t> dal CCNL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Impiegati</a:t>
                      </a:r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Operai</a:t>
                      </a:r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Quadri</a:t>
                      </a:r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Dirigenti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6702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FONTI DELLA RETRIBUZIONE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Art. 36, co. 1, </a:t>
            </a:r>
            <a:r>
              <a:rPr lang="it-IT" dirty="0" err="1" smtClean="0"/>
              <a:t>Cost</a:t>
            </a:r>
            <a:r>
              <a:rPr lang="it-IT" dirty="0" smtClean="0"/>
              <a:t>. </a:t>
            </a:r>
          </a:p>
          <a:p>
            <a:pPr lvl="1"/>
            <a:r>
              <a:rPr lang="it-IT" b="1" dirty="0" smtClean="0"/>
              <a:t>Retribuzione proporzionata </a:t>
            </a:r>
            <a:r>
              <a:rPr lang="it-IT" dirty="0" smtClean="0"/>
              <a:t>alla quantità e qualità del lavoro prestato (livelli e retribuzione oraria, giornaliera, mensile)</a:t>
            </a:r>
          </a:p>
          <a:p>
            <a:pPr lvl="1"/>
            <a:r>
              <a:rPr lang="it-IT" b="1" dirty="0" smtClean="0"/>
              <a:t>Retribuzione sufficiente</a:t>
            </a:r>
            <a:r>
              <a:rPr lang="it-IT" dirty="0" smtClean="0"/>
              <a:t> ad assicurare una esistenza libera e dignitosa: </a:t>
            </a:r>
            <a:r>
              <a:rPr lang="it-IT" u="sng" dirty="0" smtClean="0"/>
              <a:t>i minimi salariali</a:t>
            </a:r>
          </a:p>
          <a:p>
            <a:r>
              <a:rPr lang="it-IT" dirty="0" smtClean="0"/>
              <a:t>Art. 2099 c.c</a:t>
            </a:r>
            <a:r>
              <a:rPr lang="it-IT" dirty="0"/>
              <a:t>. </a:t>
            </a:r>
            <a:r>
              <a:rPr lang="it-IT" dirty="0" smtClean="0"/>
              <a:t>«La </a:t>
            </a:r>
            <a:r>
              <a:rPr lang="it-IT" dirty="0"/>
              <a:t>retribuzione del prestatore di lavoro può essere stabilita a </a:t>
            </a:r>
            <a:r>
              <a:rPr lang="it-IT" dirty="0" smtClean="0"/>
              <a:t>tempo o </a:t>
            </a:r>
            <a:r>
              <a:rPr lang="it-IT" dirty="0"/>
              <a:t>a cottimo </a:t>
            </a:r>
            <a:r>
              <a:rPr lang="it-IT" dirty="0" smtClean="0"/>
              <a:t>e </a:t>
            </a:r>
            <a:r>
              <a:rPr lang="it-IT" dirty="0"/>
              <a:t>deve essere corrisposta nella misura determinata [dalle norme corporative</a:t>
            </a:r>
            <a:r>
              <a:rPr lang="it-IT" dirty="0" smtClean="0"/>
              <a:t>], </a:t>
            </a:r>
            <a:r>
              <a:rPr lang="it-IT" dirty="0"/>
              <a:t>con le modalità e nei termini in uso nel luogo in cui il lavoro viene </a:t>
            </a:r>
            <a:r>
              <a:rPr lang="it-IT" dirty="0" smtClean="0"/>
              <a:t>eseguito […]» in mancanza decide il giudice secondo equità</a:t>
            </a:r>
          </a:p>
          <a:p>
            <a:r>
              <a:rPr lang="it-IT" dirty="0" smtClean="0"/>
              <a:t>CCNL e contratti territoriali o aziendali</a:t>
            </a:r>
          </a:p>
          <a:p>
            <a:r>
              <a:rPr lang="it-IT" dirty="0" smtClean="0"/>
              <a:t>Usi aziendali</a:t>
            </a:r>
          </a:p>
          <a:p>
            <a:r>
              <a:rPr lang="it-IT" dirty="0" smtClean="0"/>
              <a:t>Il contratto individuale di lavoro: il superminimo.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0758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GARANZIE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2751-bis c.c. Privilegio generale di primo grado sui beni mobili del debitore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429 </a:t>
            </a:r>
            <a:r>
              <a:rPr lang="it-IT" dirty="0" err="1" smtClean="0"/>
              <a:t>c.p.c.</a:t>
            </a:r>
            <a:r>
              <a:rPr lang="it-IT" dirty="0"/>
              <a:t> Il giudice, quando pronuncia sentenza di condanna al pagamento di somme di denaro per crediti di lavoro, deve determinare, oltre gli interessi nella misura </a:t>
            </a:r>
            <a:r>
              <a:rPr lang="it-IT" dirty="0" smtClean="0"/>
              <a:t>legale, </a:t>
            </a:r>
            <a:r>
              <a:rPr lang="it-IT" dirty="0"/>
              <a:t>il maggior danno eventualmente subito dal lavoratore per la diminuzione di valore del suo credito, condannando al pagamento della somma relativa con decorrenza dal giorno della maturazione del </a:t>
            </a:r>
            <a:r>
              <a:rPr lang="it-IT" dirty="0" smtClean="0"/>
              <a:t>diritto</a:t>
            </a:r>
          </a:p>
          <a:p>
            <a:r>
              <a:rPr lang="it-IT" dirty="0" smtClean="0"/>
              <a:t>L. 4/1953: Obbligo di consegna della busta paga all’atto del pagamento della retribuzione con indicazione analitica delle voci che compongono la busta paga (i alternativa estratto del LUL ex l. 112/2008)</a:t>
            </a:r>
          </a:p>
          <a:p>
            <a:r>
              <a:rPr lang="it-IT" dirty="0" smtClean="0"/>
              <a:t>Divieto di pagamento in contanti dal 1° luglio 2018 (Legge di Bilancio 2018)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3842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TIPOLOGIE DI RETRIBUZIONE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81192" y="2180496"/>
            <a:ext cx="11164118" cy="4567145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A TEMPO: Salario (orario) e stipendio (</a:t>
            </a:r>
            <a:r>
              <a:rPr lang="it-IT" dirty="0" err="1" smtClean="0"/>
              <a:t>mensilizzato</a:t>
            </a:r>
            <a:r>
              <a:rPr lang="it-IT" dirty="0" smtClean="0"/>
              <a:t>)</a:t>
            </a:r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A COTTIMO:</a:t>
            </a:r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IN NATURA: vitto, alloggio</a:t>
            </a:r>
            <a:r>
              <a:rPr lang="it-IT" i="1" dirty="0" smtClean="0"/>
              <a:t>, fringe benefits</a:t>
            </a:r>
          </a:p>
          <a:p>
            <a:pPr algn="just"/>
            <a:endParaRPr lang="it-IT" i="1" dirty="0" smtClean="0"/>
          </a:p>
          <a:p>
            <a:pPr algn="just"/>
            <a:r>
              <a:rPr lang="it-IT" dirty="0" smtClean="0"/>
              <a:t>PROVVIGIONI sul volume degli affari conclusi</a:t>
            </a:r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PARTECIPAZIONE AGLI UTILI O AI PRODOTTI</a:t>
            </a:r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RETRIBUZIONI DIFFERITE: Mensilità supplementari, TFR</a:t>
            </a:r>
          </a:p>
          <a:p>
            <a:pPr algn="just"/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11366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STRUTTURA DELLA RETRIBUZIONE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1659261"/>
              </p:ext>
            </p:extLst>
          </p:nvPr>
        </p:nvGraphicFramePr>
        <p:xfrm>
          <a:off x="581025" y="2181225"/>
          <a:ext cx="11029950" cy="4119880"/>
        </p:xfrm>
        <a:graphic>
          <a:graphicData uri="http://schemas.openxmlformats.org/drawingml/2006/table">
            <a:tbl>
              <a:tblPr firstCol="1" bandRow="1">
                <a:tableStyleId>{21E4AEA4-8DFA-4A89-87EB-49C32662AFE0}</a:tableStyleId>
              </a:tblPr>
              <a:tblGrid>
                <a:gridCol w="5514975"/>
                <a:gridCol w="5514975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ELEMENTI NECESSARI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dirty="0" smtClean="0"/>
                        <a:t>Paga base</a:t>
                      </a:r>
                    </a:p>
                    <a:p>
                      <a:r>
                        <a:rPr lang="it-IT" u="sng" dirty="0" smtClean="0"/>
                        <a:t>Indennità di contingenza</a:t>
                      </a:r>
                      <a:r>
                        <a:rPr lang="it-IT" u="sng" baseline="0" dirty="0" smtClean="0"/>
                        <a:t> </a:t>
                      </a:r>
                      <a:r>
                        <a:rPr lang="it-IT" baseline="0" dirty="0" smtClean="0"/>
                        <a:t>(salvo conglobata)</a:t>
                      </a:r>
                    </a:p>
                    <a:p>
                      <a:r>
                        <a:rPr lang="it-IT" u="sng" baseline="0" dirty="0" smtClean="0"/>
                        <a:t>E.D.R. Confederale </a:t>
                      </a:r>
                      <a:r>
                        <a:rPr lang="it-IT" baseline="0" dirty="0" smtClean="0"/>
                        <a:t>(salvo conglobato)</a:t>
                      </a:r>
                    </a:p>
                    <a:p>
                      <a:r>
                        <a:rPr lang="it-IT" u="sng" dirty="0" smtClean="0"/>
                        <a:t>Scatti di anzianità</a:t>
                      </a:r>
                    </a:p>
                    <a:p>
                      <a:r>
                        <a:rPr lang="it-IT" u="sng" dirty="0" smtClean="0"/>
                        <a:t>Mensilità supplementari </a:t>
                      </a:r>
                    </a:p>
                    <a:p>
                      <a:r>
                        <a:rPr lang="it-IT" u="sng" dirty="0" smtClean="0"/>
                        <a:t>TFR</a:t>
                      </a:r>
                      <a:endParaRPr lang="it-IT" u="sn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ELEMENTI</a:t>
                      </a:r>
                      <a:r>
                        <a:rPr lang="it-IT" baseline="0" dirty="0" smtClean="0"/>
                        <a:t> ACCESSORI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u="sng" dirty="0" smtClean="0"/>
                        <a:t>Superminimi individuali</a:t>
                      </a:r>
                      <a:r>
                        <a:rPr lang="it-IT" u="sng" baseline="0" dirty="0" smtClean="0"/>
                        <a:t> o collettivi</a:t>
                      </a:r>
                      <a:endParaRPr lang="it-IT" u="sng" dirty="0" smtClean="0"/>
                    </a:p>
                    <a:p>
                      <a:r>
                        <a:rPr lang="it-IT" u="sng" dirty="0" smtClean="0"/>
                        <a:t>Premi</a:t>
                      </a:r>
                      <a:r>
                        <a:rPr lang="it-IT" baseline="0" dirty="0" smtClean="0"/>
                        <a:t> (una tantum, produttività)</a:t>
                      </a:r>
                    </a:p>
                    <a:p>
                      <a:r>
                        <a:rPr lang="it-IT" u="sng" baseline="0" dirty="0" smtClean="0"/>
                        <a:t>Indennità collegate a condizioni di lavoro </a:t>
                      </a:r>
                      <a:r>
                        <a:rPr lang="it-IT" baseline="0" dirty="0" smtClean="0"/>
                        <a:t>(ex. sottosuolo, lavoro in quota)</a:t>
                      </a:r>
                    </a:p>
                    <a:p>
                      <a:r>
                        <a:rPr lang="it-IT" u="sng" baseline="0" dirty="0" smtClean="0"/>
                        <a:t>Indennità collegate a rischi </a:t>
                      </a:r>
                      <a:r>
                        <a:rPr lang="it-IT" baseline="0" dirty="0" smtClean="0"/>
                        <a:t>(ex. indennità di cassa)</a:t>
                      </a:r>
                    </a:p>
                    <a:p>
                      <a:r>
                        <a:rPr lang="it-IT" u="sng" baseline="0" dirty="0" smtClean="0"/>
                        <a:t>Indennità collegate a esigenze del lavoratore</a:t>
                      </a:r>
                      <a:r>
                        <a:rPr lang="it-IT" baseline="0" dirty="0" smtClean="0"/>
                        <a:t> (ex. trasporto, mensa, etc.)</a:t>
                      </a:r>
                      <a:endParaRPr lang="it-IT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ELEMENTI</a:t>
                      </a:r>
                      <a:r>
                        <a:rPr lang="it-IT" baseline="0" dirty="0" smtClean="0"/>
                        <a:t> NON RETRIBUTIVI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Indennità</a:t>
                      </a:r>
                      <a:r>
                        <a:rPr lang="it-IT" baseline="0" dirty="0" smtClean="0"/>
                        <a:t> di trasferta, rimborsi spese, ANF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344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i">
  <a:themeElements>
    <a:clrScheme name="Dividendi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i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i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TM03457464[[fn=Dividendi]]</Template>
  <TotalTime>445</TotalTime>
  <Words>557</Words>
  <Application>Microsoft Office PowerPoint</Application>
  <PresentationFormat>Widescreen</PresentationFormat>
  <Paragraphs>82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Calibri</vt:lpstr>
      <vt:lpstr>Gill Sans MT</vt:lpstr>
      <vt:lpstr>Wingdings 2</vt:lpstr>
      <vt:lpstr>Dividendi</vt:lpstr>
      <vt:lpstr>LA RETRIBUZIONE nel lavoro subordinato</vt:lpstr>
      <vt:lpstr>RETRIBUZIONE: Nozione</vt:lpstr>
      <vt:lpstr>RETRIBUZIONE: Natura GIURIDICA</vt:lpstr>
      <vt:lpstr>RETRIBUZIONE: caratteristiche</vt:lpstr>
      <vt:lpstr>L’INQUADRAMENTO </vt:lpstr>
      <vt:lpstr>FONTI DELLA RETRIBUZIONE</vt:lpstr>
      <vt:lpstr>GARANZIE </vt:lpstr>
      <vt:lpstr>TIPOLOGIE DI RETRIBUZIONE</vt:lpstr>
      <vt:lpstr>STRUTTURA DELLA RETRIBUZIONE</vt:lpstr>
      <vt:lpstr>RETRIBUZIONE: CALCOLO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Sistema di relazioni industriali statunitensi</dc:title>
  <dc:creator>Andrea Zubin</dc:creator>
  <cp:lastModifiedBy>Roberta</cp:lastModifiedBy>
  <cp:revision>53</cp:revision>
  <cp:lastPrinted>2018-10-10T17:10:01Z</cp:lastPrinted>
  <dcterms:created xsi:type="dcterms:W3CDTF">2018-10-09T17:26:58Z</dcterms:created>
  <dcterms:modified xsi:type="dcterms:W3CDTF">2021-11-29T11:10:52Z</dcterms:modified>
</cp:coreProperties>
</file>