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280" r:id="rId3"/>
    <p:sldId id="258" r:id="rId4"/>
    <p:sldId id="259" r:id="rId5"/>
    <p:sldId id="281" r:id="rId6"/>
    <p:sldId id="282" r:id="rId7"/>
    <p:sldId id="260" r:id="rId8"/>
    <p:sldId id="283" r:id="rId9"/>
    <p:sldId id="261" r:id="rId10"/>
    <p:sldId id="284" r:id="rId11"/>
    <p:sldId id="286" r:id="rId12"/>
    <p:sldId id="287" r:id="rId13"/>
    <p:sldId id="288" r:id="rId14"/>
    <p:sldId id="289" r:id="rId15"/>
    <p:sldId id="290" r:id="rId16"/>
    <p:sldId id="293" r:id="rId17"/>
    <p:sldId id="294" r:id="rId18"/>
    <p:sldId id="291" r:id="rId19"/>
    <p:sldId id="292" r:id="rId20"/>
  </p:sldIdLst>
  <p:sldSz cx="12192000" cy="6858000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103D9-4FEA-4580-BF94-5FFB2E8795A3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23515-9DE0-4A66-8C9E-A4BE4BDA5D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752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2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07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18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78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37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59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9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27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57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19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51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22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TRATTAMENTO DI FINE RAPPORTO</a:t>
            </a:r>
          </a:p>
        </p:txBody>
      </p:sp>
    </p:spTree>
    <p:extLst>
      <p:ext uri="{BB962C8B-B14F-4D97-AF65-F5344CB8AC3E}">
        <p14:creationId xmlns:p14="http://schemas.microsoft.com/office/powerpoint/2010/main" val="47465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TRATTAMENTO FISCALE E PREVIDENZIALE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PREVIDENZIALE: Non assoggettato a contribuzione INPS né INAIL (art. 12,  l. 53/69)</a:t>
            </a:r>
            <a:endParaRPr lang="it-IT" i="1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FISCALE: Art. 19 TUIR, </a:t>
            </a:r>
          </a:p>
          <a:p>
            <a:pPr lvl="1" algn="just"/>
            <a:r>
              <a:rPr lang="it-IT" dirty="0"/>
              <a:t>il TFR è soggetto a imposta sostitutiva dell’IRPEF nella misura pari al 23%, </a:t>
            </a:r>
          </a:p>
          <a:p>
            <a:pPr lvl="1" algn="just"/>
            <a:r>
              <a:rPr lang="it-IT" dirty="0"/>
              <a:t>gli uffici finanziari provvedono a riliquidare l’imposta in base all'aliquota media di tassazione dei 5 anni precedenti a quello in cui è maturato il diritto alla percezione, entro il 31/12 del terzo anno successivo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54394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IL REGIME DELLE ANTICIPAZIONI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REQUISITI DEL LAVORATORE: Anzianità aziendale pari o superiore ad 8 anni, solo una volta nel corso del rapporto di lavoro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LIMITI NUMERICI: L’azienda è obbligata ad accogliere le richieste entro:</a:t>
            </a:r>
          </a:p>
          <a:p>
            <a:pPr lvl="1" algn="just"/>
            <a:r>
              <a:rPr lang="it-IT" dirty="0"/>
              <a:t> massimo del 10% annuo degli aventi diritto</a:t>
            </a:r>
          </a:p>
          <a:p>
            <a:pPr lvl="1" algn="just"/>
            <a:r>
              <a:rPr lang="it-IT" dirty="0"/>
              <a:t>comunque nel limite del 4% del numero totale dei lavoratori (</a:t>
            </a:r>
            <a:r>
              <a:rPr lang="it-IT" dirty="0" err="1"/>
              <a:t>Cass</a:t>
            </a:r>
            <a:r>
              <a:rPr lang="it-IT" dirty="0"/>
              <a:t>. 6 marzo 2012, n. 2749, non sono obbligate le aziende fino a 25 dipendenti)</a:t>
            </a:r>
          </a:p>
          <a:p>
            <a:pPr lvl="1" algn="just"/>
            <a:r>
              <a:rPr lang="it-IT" dirty="0"/>
              <a:t>Mai obbligate le aziende in crisi (CIG, </a:t>
            </a:r>
            <a:r>
              <a:rPr lang="it-IT" dirty="0" err="1"/>
              <a:t>etc</a:t>
            </a:r>
            <a:r>
              <a:rPr lang="it-IT" dirty="0"/>
              <a:t>)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517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IL REGIME DELLE ANTICIPAZIONI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CAUSALI DI ANTICIPAZIONE:</a:t>
            </a:r>
          </a:p>
          <a:p>
            <a:pPr lvl="1"/>
            <a:r>
              <a:rPr lang="it-IT" dirty="0"/>
              <a:t>eventuali spese sanitarie per terapie o interventi straordinari riconosciuti dalle competenti strutture pubbliche;</a:t>
            </a:r>
          </a:p>
          <a:p>
            <a:pPr lvl="1"/>
            <a:r>
              <a:rPr lang="it-IT" dirty="0"/>
              <a:t>acquisto della prima casa di abitazione per sé o per i figli;</a:t>
            </a:r>
          </a:p>
          <a:p>
            <a:pPr lvl="1"/>
            <a:r>
              <a:rPr lang="it-IT" dirty="0"/>
              <a:t>spese da sostenere durante congedi parentali o di formazione.</a:t>
            </a:r>
          </a:p>
          <a:p>
            <a:pPr lvl="1"/>
            <a:endParaRPr lang="it-IT" dirty="0"/>
          </a:p>
          <a:p>
            <a:pPr algn="just"/>
            <a:r>
              <a:rPr lang="it-IT" dirty="0"/>
              <a:t>ENTITA’ DELL’ANTICIPO: Massimo il 70% del TFR maturato alla data della richiesta</a:t>
            </a:r>
          </a:p>
          <a:p>
            <a:pPr lvl="1" algn="just"/>
            <a:r>
              <a:rPr lang="it-IT" dirty="0"/>
              <a:t>il TFR è soggetto a imposta sostitutiva dell’IRPEF nella misura pari al 23%, </a:t>
            </a:r>
          </a:p>
          <a:p>
            <a:pPr lvl="1" algn="just"/>
            <a:r>
              <a:rPr lang="it-IT" dirty="0"/>
              <a:t>gli uffici finanziari provvedono a riliquidare l’imposta in base all'aliquota media di tassazione dei 5 anni precedenti a quello in cui è maturato il diritto alla percezione, entro il 31/12 del terzo anno successivo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323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IL QUIR (Sperimentale fino al 07/2018)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Legge di Bilancio 2015: dai periodi di paga dal 1° marzo 2015 al 30 giugno 2018 si poteva chiedere la liquidazione mensile del TFR maturando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Scelta irrevocabile del dipendente fino al 30 giugno 2018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Solo settore privato, con esclusione dei domestici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Solo lavoratori con almeno 6 anni di anzianità aziendale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Assoggettato a tassazione ordinaria IRPEF e non alla tassazione separata</a:t>
            </a:r>
          </a:p>
        </p:txBody>
      </p:sp>
    </p:spTree>
    <p:extLst>
      <p:ext uri="{BB962C8B-B14F-4D97-AF65-F5344CB8AC3E}">
        <p14:creationId xmlns:p14="http://schemas.microsoft.com/office/powerpoint/2010/main" val="399874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LIQUIDAZIONE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Il diritto al pagamento – salvo anticipi - si perfeziona nel momento della cessazione del rapporto di lavoro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I CCNL possono prevedere un termine di pagamento, ma se non è indicato, il lavoratore-creditore può esigere immediatamente l’importo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Nella pratica il termine può essere più lungo, perché è necessario attendere la pubblicazione del coefficiente di rivalutazione da parte dell’ISTAT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Il diritto al TFR si prescrive in 5 anni dalla cessazione del rapporto di lavoro</a:t>
            </a:r>
          </a:p>
          <a:p>
            <a:pPr marL="0" indent="0" algn="just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135836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FONDO DI GARANZIA INPS (l. 297/1982)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Fondo INPS alimentato mediante contribuzione a carico datore di lavoro (0,20%), tutela il lavoratore da:</a:t>
            </a:r>
          </a:p>
          <a:p>
            <a:pPr lvl="1" algn="just"/>
            <a:r>
              <a:rPr lang="it-IT" dirty="0"/>
              <a:t>Insolvenza del datore di lavoro accertata da procedura concorsuale</a:t>
            </a:r>
          </a:p>
          <a:p>
            <a:pPr lvl="1" algn="just"/>
            <a:r>
              <a:rPr lang="it-IT" dirty="0"/>
              <a:t>Inadempienza del datore di lavoro non assoggettato alle procedura, in caso di infruttuosa esecuzione forzata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Entro 15 giorni dal deposito stato passivo, o dall’omologazione della domanda di concordato preventivo oppure dal giorno successivo al verbale di pignoramento negativo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Domanda all’INPS che liquida il TFR integrale (e eventualmente le ultime 3 mensilità non percepite) </a:t>
            </a:r>
          </a:p>
        </p:txBody>
      </p:sp>
    </p:spTree>
    <p:extLst>
      <p:ext uri="{BB962C8B-B14F-4D97-AF65-F5344CB8AC3E}">
        <p14:creationId xmlns:p14="http://schemas.microsoft.com/office/powerpoint/2010/main" val="3721930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LA PREVIDENZA COMPLEMENTARE - ragioni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Crisi del sistema previdenziale pubblico oggetto di riforma (es. Dini 93, Fornero 2012) per il ritorno al sistema contributivo, innalzamento dell’età pensionabile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Cronica debolezza del mercato finanziario italiano, (specie obbligazionario e azionario), a causa dell’assenza di grandi investitori istituzionali, altrove prevalentemente costituiti dai fondi pensione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Necessario incentivale la creazione di «Fondi pensione» complementari rispetto all’AGO dell’INPS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Ci si rivolge all’unica importante posta finanziaria ancora a disposizione: gli accantonamenti dei TFR mensili, si arriva al D.lgs. 5 dicembre 2005, n. 252, in vigore dal 1° gennaio 2007</a:t>
            </a:r>
          </a:p>
        </p:txBody>
      </p:sp>
    </p:spTree>
    <p:extLst>
      <p:ext uri="{BB962C8B-B14F-4D97-AF65-F5344CB8AC3E}">
        <p14:creationId xmlns:p14="http://schemas.microsoft.com/office/powerpoint/2010/main" val="2646358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LA PREVIDENZA COMPLEMENTARE – I FONDI PENSIONE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b="1" dirty="0"/>
              <a:t>FONDI PENSIONE APERTI: </a:t>
            </a:r>
            <a:r>
              <a:rPr lang="it-IT" dirty="0"/>
              <a:t>Istituiti operatori «privati» nel libero mercato (soprattutto banche ed assicurazioni private, es. ALLIANZ, GENERALI, </a:t>
            </a:r>
            <a:r>
              <a:rPr lang="it-IT" dirty="0" err="1"/>
              <a:t>etc</a:t>
            </a:r>
            <a:r>
              <a:rPr lang="it-IT" dirty="0"/>
              <a:t>) ed a cui può aderire qualsiasi lavoratore, sia individualmente che collettivamente.</a:t>
            </a:r>
          </a:p>
          <a:p>
            <a:pPr lvl="1" algn="just"/>
            <a:r>
              <a:rPr lang="it-IT" dirty="0"/>
              <a:t>Si conferisce il TFR maturando</a:t>
            </a:r>
          </a:p>
          <a:p>
            <a:pPr lvl="1" algn="just"/>
            <a:r>
              <a:rPr lang="it-IT" dirty="0"/>
              <a:t>Si può optare per una contribuzione aggiuntiva a carico lavoratore</a:t>
            </a:r>
          </a:p>
          <a:p>
            <a:pPr algn="just"/>
            <a:endParaRPr lang="it-IT" dirty="0"/>
          </a:p>
          <a:p>
            <a:pPr algn="just"/>
            <a:r>
              <a:rPr lang="it-IT" b="1" dirty="0"/>
              <a:t>FONDI PENSIONE CHIUSI: </a:t>
            </a:r>
            <a:r>
              <a:rPr lang="it-IT" dirty="0"/>
              <a:t>Fondi cui possono aderire solamente alcuni lavoratori, dal momento che sono istituiti su base aziendale, per categoria o per professione in forza di un contratto collettivo (ex. COMETA per i Metalmeccanici, FON.TE. Commercio e Terziario).</a:t>
            </a:r>
          </a:p>
          <a:p>
            <a:pPr lvl="1" algn="just"/>
            <a:r>
              <a:rPr lang="it-IT" dirty="0"/>
              <a:t>Si conferisce il TFR maturando</a:t>
            </a:r>
          </a:p>
          <a:p>
            <a:pPr lvl="1" algn="just"/>
            <a:r>
              <a:rPr lang="it-IT" dirty="0"/>
              <a:t>Si può optare per una contribuzione aggiuntiva a carico lavoratore MA ANCHE a carico datore di lavoro</a:t>
            </a:r>
          </a:p>
        </p:txBody>
      </p:sp>
    </p:spTree>
    <p:extLst>
      <p:ext uri="{BB962C8B-B14F-4D97-AF65-F5344CB8AC3E}">
        <p14:creationId xmlns:p14="http://schemas.microsoft.com/office/powerpoint/2010/main" val="616362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LA PREVIDENZA COMPLEMENTARE – MODALITA’ DI ADESIONE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SCELTA ESPLICITA: Entro 6 mesi dall’assunzione il lavoratore può conferire l’intero  TFR maturando ad una forma di previdenza complementare mediante compilazione del </a:t>
            </a:r>
            <a:r>
              <a:rPr lang="it-IT" dirty="0" err="1"/>
              <a:t>Mod</a:t>
            </a:r>
            <a:r>
              <a:rPr lang="it-IT" dirty="0"/>
              <a:t>. TFR 2; altrimenti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SILENZIO ASSENSO: </a:t>
            </a:r>
          </a:p>
          <a:p>
            <a:pPr lvl="1" algn="just"/>
            <a:r>
              <a:rPr lang="it-IT" dirty="0"/>
              <a:t>Se è previsto un fondo chiuso da contratto collettivo, il TFR viene destinato allo stesso</a:t>
            </a:r>
          </a:p>
          <a:p>
            <a:pPr lvl="1" algn="just"/>
            <a:r>
              <a:rPr lang="it-IT" dirty="0"/>
              <a:t>Se non è previsto, il TFR è da versarsi all’INPS</a:t>
            </a:r>
          </a:p>
        </p:txBody>
      </p:sp>
    </p:spTree>
    <p:extLst>
      <p:ext uri="{BB962C8B-B14F-4D97-AF65-F5344CB8AC3E}">
        <p14:creationId xmlns:p14="http://schemas.microsoft.com/office/powerpoint/2010/main" val="1370629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</a:t>
            </a:r>
            <a:r>
              <a:rPr lang="it-IT" dirty="0" err="1"/>
              <a:t>iL</a:t>
            </a:r>
            <a:r>
              <a:rPr lang="it-IT" dirty="0"/>
              <a:t> FONDO TESORERIA INPS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Per esigenze di cassa dell’INPS, contemporaneamente alla riforma della previdenza complementare è istituito il Fondo Tesoreria dell’INPS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Dal 1° gennaio 2007, tutte le aziende con </a:t>
            </a:r>
            <a:r>
              <a:rPr lang="it-IT" i="1" dirty="0"/>
              <a:t>almeno</a:t>
            </a:r>
            <a:r>
              <a:rPr lang="it-IT" dirty="0"/>
              <a:t> 50 dipendenti devono versare il TFR maturando mensile in un apposito fondo INPS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Le quote da destinare sono tutte quelle che NON sono state espressamente mantenute in azienda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Alla cessazione il datore di lavoro «preleva» il TFR dal Fondo Tesoreria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Fondo Tesoreria e Previdenza Complementare hanno significato un notevole onere finanziario per le imprese, che vedono limitata la propria liquidità</a:t>
            </a:r>
          </a:p>
        </p:txBody>
      </p:sp>
    </p:spTree>
    <p:extLst>
      <p:ext uri="{BB962C8B-B14F-4D97-AF65-F5344CB8AC3E}">
        <p14:creationId xmlns:p14="http://schemas.microsoft.com/office/powerpoint/2010/main" val="289664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TRATTAMENTO DI FINE RAPPORTO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/>
              <a:t>«Somma di denaro, con natura di retribuzione differita e funzione prettamente previdenziale che risulta composta dall’accantonamento annuo di quote di retribuzione, cui il lavoratore ha diritto al momento della cessazione del rapporto di lavoro, qualunque ne sia la causa»</a:t>
            </a:r>
          </a:p>
          <a:p>
            <a:pPr marL="0" indent="0" algn="r">
              <a:buNone/>
            </a:pPr>
            <a:r>
              <a:rPr lang="it-IT" cap="small" dirty="0"/>
              <a:t>E. </a:t>
            </a:r>
            <a:r>
              <a:rPr lang="it-IT" cap="small" dirty="0" err="1"/>
              <a:t>Ghera</a:t>
            </a:r>
            <a:endParaRPr lang="it-IT" cap="small" dirty="0"/>
          </a:p>
          <a:p>
            <a:pPr algn="just">
              <a:buFontTx/>
              <a:buChar char="-"/>
            </a:pPr>
            <a:endParaRPr lang="it-IT" cap="small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409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caratteristiche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551380"/>
          </a:xfrm>
        </p:spPr>
        <p:txBody>
          <a:bodyPr>
            <a:normAutofit/>
          </a:bodyPr>
          <a:lstStyle/>
          <a:p>
            <a:r>
              <a:rPr lang="it-IT" dirty="0"/>
              <a:t>Retribuzione «differita»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Maturata in costanza del rapporto di lavoro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Annualmente rivalutato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Liquido ed esigibile </a:t>
            </a:r>
            <a:r>
              <a:rPr lang="it-IT" b="1" i="1" dirty="0"/>
              <a:t>solo</a:t>
            </a:r>
            <a:r>
              <a:rPr lang="it-IT" b="1" dirty="0"/>
              <a:t> </a:t>
            </a:r>
            <a:r>
              <a:rPr lang="it-IT" dirty="0"/>
              <a:t>al momento della cessazione del rapporto di lavoro</a:t>
            </a:r>
          </a:p>
          <a:p>
            <a:endParaRPr lang="it-IT" dirty="0"/>
          </a:p>
          <a:p>
            <a:r>
              <a:rPr lang="it-IT" dirty="0"/>
              <a:t>Spetta sempre, quale che sia la causa di cessazione del rapporto di lavoro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Il caso: </a:t>
            </a:r>
            <a:r>
              <a:rPr lang="it-IT" dirty="0"/>
              <a:t>La cessazione per decesso del lavoratore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036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STORIA: «INDENNITA’ di licenziamento»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1919: Il lavoratore ne ha diritto solo se licenziato senza sua colpa, non si è dimesso, ha maturato il massimo periodo di preavviso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1924: Attenua il requisito di anzianità, chi è in servizio per meno tempo ha diritto ad una minore indennità</a:t>
            </a:r>
          </a:p>
        </p:txBody>
      </p:sp>
    </p:spTree>
    <p:extLst>
      <p:ext uri="{BB962C8B-B14F-4D97-AF65-F5344CB8AC3E}">
        <p14:creationId xmlns:p14="http://schemas.microsoft.com/office/powerpoint/2010/main" val="140758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STORIA: «INDENNITA’ di ANZIANITA’»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1942 Codice Civile: Rinomina l’indennità di licenziamento ma non ne muta la natura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L. 604/1966: </a:t>
            </a:r>
            <a:r>
              <a:rPr lang="it-IT" b="1" dirty="0"/>
              <a:t>L’indennità di anzianità </a:t>
            </a:r>
          </a:p>
          <a:p>
            <a:pPr lvl="1"/>
            <a:r>
              <a:rPr lang="it-IT" dirty="0"/>
              <a:t>spetta in ogni caso di cessazione del rapporto di lavoro, non più natura di «premio fedeltà» ma natura retributiva-previdenziale</a:t>
            </a:r>
          </a:p>
          <a:p>
            <a:pPr lvl="1"/>
            <a:r>
              <a:rPr lang="it-IT" dirty="0"/>
              <a:t>Criterio di calcolo: ultima retribuzione * anni di servizio in azienda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743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STORIA: DALL’INDENNITA’ DI ANZIANITA’ AL TFR … alla previdenza complementare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L. 297/1982: Introdotto il «Trattamento di Fine Rapporto» con novella art. 2120 c.c.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D.lgs. 124/1993, D.lgs. 252/2005: Al TFR si cerca di attingere per fondare il «secondo pilastro» della previdenza sociale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153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Criteri di calcolo (2120 c.c.)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3148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Retribuzione Utile TFR</a:t>
            </a:r>
          </a:p>
          <a:p>
            <a:pPr marL="0" indent="0" algn="ctr">
              <a:buNone/>
            </a:pPr>
            <a:r>
              <a:rPr lang="it-IT" i="1" dirty="0"/>
              <a:t>«tutte le somme, compreso l'equivalente delle prestazioni in natura, corrisposte in dipendenza del rapporto di lavoro, a titolo non occasionale e con esclusione di quanto è corrisposto a titolo di rimborso spese» - </a:t>
            </a:r>
            <a:r>
              <a:rPr lang="it-IT" dirty="0"/>
              <a:t> SALVO diversa previsione CCNL</a:t>
            </a:r>
            <a:endParaRPr lang="it-IT" i="1" dirty="0"/>
          </a:p>
          <a:p>
            <a:pPr marL="0" indent="0" algn="ctr">
              <a:buNone/>
            </a:pPr>
            <a:r>
              <a:rPr lang="it-IT" b="1" dirty="0"/>
              <a:t>_________________________________________________________________________</a:t>
            </a:r>
          </a:p>
          <a:p>
            <a:pPr marL="0" indent="0" algn="ctr">
              <a:buNone/>
            </a:pPr>
            <a:r>
              <a:rPr lang="it-IT" b="1" dirty="0"/>
              <a:t>Divisore convenzionale: 13,5</a:t>
            </a:r>
          </a:p>
          <a:p>
            <a:pPr marL="0" indent="0" algn="ctr">
              <a:buNone/>
            </a:pPr>
            <a:r>
              <a:rPr lang="it-IT" b="1" dirty="0"/>
              <a:t>=</a:t>
            </a:r>
          </a:p>
          <a:p>
            <a:pPr marL="0" indent="0" algn="ctr">
              <a:buNone/>
            </a:pPr>
            <a:r>
              <a:rPr lang="it-IT" b="1" dirty="0"/>
              <a:t>TFR Accantonato</a:t>
            </a:r>
          </a:p>
        </p:txBody>
      </p:sp>
    </p:spTree>
    <p:extLst>
      <p:ext uri="{BB962C8B-B14F-4D97-AF65-F5344CB8AC3E}">
        <p14:creationId xmlns:p14="http://schemas.microsoft.com/office/powerpoint/2010/main" val="538423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RIVALUTAZIONE ANNUALE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TFR Accantonato Annuale * Coefficiente di rivalutazione (1,5 fisso + 75% incremento IPC) accertato dall’ISTAT</a:t>
            </a:r>
          </a:p>
          <a:p>
            <a:pPr marL="0" indent="0" algn="ctr">
              <a:buNone/>
            </a:pPr>
            <a:endParaRPr lang="it-IT" dirty="0"/>
          </a:p>
          <a:p>
            <a:pPr algn="just"/>
            <a:r>
              <a:rPr lang="it-IT" dirty="0"/>
              <a:t>Pubblicazione attorno al 16 di ogni mese da </a:t>
            </a:r>
            <a:r>
              <a:rPr lang="it-IT"/>
              <a:t>parte dell’ISTAT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2919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TFR: RAPPORTI DI DURATA INFERIORE ALL’ANNO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FRAZIONE DI MESE LAVORATO: Art. 2120 c.c., co. 1, secondo periodo: «</a:t>
            </a:r>
            <a:r>
              <a:rPr lang="it-IT" i="1" dirty="0"/>
              <a:t>La quota è proporzionalmente ridotta per le frazioni di anno, computandosi come mese intero le frazioni di mese uguali o superiori a 15 giorni.»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SOSPENSIONI DEL RAPPORTO DI LAVORO: Art. 2120 c.c., co. 3 «</a:t>
            </a:r>
            <a:r>
              <a:rPr lang="it-IT" i="1" dirty="0"/>
              <a:t>In caso di sospensione della prestazione di lavoro nel corso dell'anno per una delle cause di cui all'articolo 2110 , nonché in caso di sospensione totale o parziale per la quale sia prevista l'integrazione salariale, deve essere computato nella retribuzione di cui al primo comma l'equivalente della retribuzione a cui il lavoratore avrebbe avuto diritto in caso di normale svolgimento del rapporto di lavoro.»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RIVALUTAZIONE ALL’ATTO DELLA CESSAZIONE DEL RAPPORTO DI LAVORO: art. 2120 c.c., co. 5 «</a:t>
            </a:r>
            <a:r>
              <a:rPr lang="it-IT" i="1" dirty="0"/>
              <a:t>Ai fini dell'applicazione del tasso di rivalutazione di cui al comma precedente per frazioni di anno, l'incremento dell'indice ISTAT è quello risultante nel mese di cessazione del rapporto di lavoro rispetto a quello di dicembre dell'anno precedente. Le frazioni di mese uguali o superiori a quindici giorni si computano come mese intero.»</a:t>
            </a:r>
          </a:p>
        </p:txBody>
      </p:sp>
    </p:spTree>
    <p:extLst>
      <p:ext uri="{BB962C8B-B14F-4D97-AF65-F5344CB8AC3E}">
        <p14:creationId xmlns:p14="http://schemas.microsoft.com/office/powerpoint/2010/main" val="111366372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i">
  <a:themeElements>
    <a:clrScheme name="Dividend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705</TotalTime>
  <Words>1401</Words>
  <Application>Microsoft Office PowerPoint</Application>
  <PresentationFormat>Widescreen</PresentationFormat>
  <Paragraphs>128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Calibri</vt:lpstr>
      <vt:lpstr>Gill Sans MT</vt:lpstr>
      <vt:lpstr>Wingdings 2</vt:lpstr>
      <vt:lpstr>Dividendi</vt:lpstr>
      <vt:lpstr>IL TRATTAMENTO DI FINE RAPPORTO</vt:lpstr>
      <vt:lpstr>IL TRATTAMENTO DI FINE RAPPORTO</vt:lpstr>
      <vt:lpstr>TFR: caratteristiche</vt:lpstr>
      <vt:lpstr>STORIA: «INDENNITA’ di licenziamento»</vt:lpstr>
      <vt:lpstr>STORIA: «INDENNITA’ di ANZIANITA’»</vt:lpstr>
      <vt:lpstr>STORIA: DALL’INDENNITA’ DI ANZIANITA’ AL TFR … alla previdenza complementare</vt:lpstr>
      <vt:lpstr>TFR: Criteri di calcolo (2120 c.c.)</vt:lpstr>
      <vt:lpstr>TFR: RIVALUTAZIONE ANNUALE</vt:lpstr>
      <vt:lpstr>TFR: RAPPORTI DI DURATA INFERIORE ALL’ANNO</vt:lpstr>
      <vt:lpstr>TFR: TRATTAMENTO FISCALE E PREVIDENZIALE</vt:lpstr>
      <vt:lpstr>TFR: IL REGIME DELLE ANTICIPAZIONI</vt:lpstr>
      <vt:lpstr>TFR: IL REGIME DELLE ANTICIPAZIONI</vt:lpstr>
      <vt:lpstr>TFR: IL QUIR (Sperimentale fino al 07/2018)</vt:lpstr>
      <vt:lpstr>TFR: LIQUIDAZIONE</vt:lpstr>
      <vt:lpstr>TFR: FONDO DI GARANZIA INPS (l. 297/1982) </vt:lpstr>
      <vt:lpstr>TFR: LA PREVIDENZA COMPLEMENTARE - ragioni</vt:lpstr>
      <vt:lpstr>TFR: LA PREVIDENZA COMPLEMENTARE – I FONDI PENSIONE</vt:lpstr>
      <vt:lpstr>TFR: LA PREVIDENZA COMPLEMENTARE – MODALITA’ DI ADESIONE</vt:lpstr>
      <vt:lpstr>TFR: iL FONDO TESORERIA INPS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di relazioni industriali statunitensi</dc:title>
  <dc:creator>Andrea Zubin</dc:creator>
  <cp:lastModifiedBy>Roberta</cp:lastModifiedBy>
  <cp:revision>78</cp:revision>
  <cp:lastPrinted>2018-10-10T17:10:01Z</cp:lastPrinted>
  <dcterms:created xsi:type="dcterms:W3CDTF">2018-10-09T17:26:58Z</dcterms:created>
  <dcterms:modified xsi:type="dcterms:W3CDTF">2021-11-29T11:10:18Z</dcterms:modified>
</cp:coreProperties>
</file>