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712D-7DE5-44A7-82FE-E7D811A76B1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177-69ED-4ED4-AA3D-85EA68BD7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706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712D-7DE5-44A7-82FE-E7D811A76B1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177-69ED-4ED4-AA3D-85EA68BD7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78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712D-7DE5-44A7-82FE-E7D811A76B1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177-69ED-4ED4-AA3D-85EA68BD7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297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712D-7DE5-44A7-82FE-E7D811A76B1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177-69ED-4ED4-AA3D-85EA68BD7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851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712D-7DE5-44A7-82FE-E7D811A76B1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177-69ED-4ED4-AA3D-85EA68BD7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35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712D-7DE5-44A7-82FE-E7D811A76B1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177-69ED-4ED4-AA3D-85EA68BD7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47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712D-7DE5-44A7-82FE-E7D811A76B1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177-69ED-4ED4-AA3D-85EA68BD7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554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712D-7DE5-44A7-82FE-E7D811A76B1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177-69ED-4ED4-AA3D-85EA68BD7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631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712D-7DE5-44A7-82FE-E7D811A76B1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177-69ED-4ED4-AA3D-85EA68BD7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013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712D-7DE5-44A7-82FE-E7D811A76B1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177-69ED-4ED4-AA3D-85EA68BD7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935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A712D-7DE5-44A7-82FE-E7D811A76B1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C2177-69ED-4ED4-AA3D-85EA68BD7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619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A712D-7DE5-44A7-82FE-E7D811A76B14}" type="datetimeFigureOut">
              <a:rPr lang="en-GB" smtClean="0"/>
              <a:t>24/11/2021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C2177-69ED-4ED4-AA3D-85EA68BD73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834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Transport economics and logistics: module 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sz="3600" dirty="0" smtClean="0"/>
          </a:p>
          <a:p>
            <a:r>
              <a:rPr lang="it-IT" sz="3600" dirty="0" smtClean="0"/>
              <a:t>Romeo </a:t>
            </a:r>
            <a:r>
              <a:rPr lang="it-IT" sz="3600" dirty="0"/>
              <a:t>D</a:t>
            </a:r>
            <a:r>
              <a:rPr lang="it-IT" sz="3600" dirty="0" smtClean="0"/>
              <a:t>anielis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47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4121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Who am 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755" y="1030778"/>
            <a:ext cx="11804073" cy="554458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Education and qualifications:</a:t>
            </a:r>
            <a:br>
              <a:rPr lang="en-US" b="1" dirty="0" smtClean="0"/>
            </a:br>
            <a:r>
              <a:rPr lang="en-US" dirty="0" smtClean="0"/>
              <a:t>Graduated in Economics and Commerce at the University of Trieste in 1983,  and received a Master's Degree in Economics at the Northeastern University in Boston, MA, U.S.A. in 1989.  Full Professor in Applied Economics since 2004.</a:t>
            </a:r>
          </a:p>
          <a:p>
            <a:pPr marL="0" indent="0">
              <a:buNone/>
            </a:pPr>
            <a:r>
              <a:rPr lang="en-US" b="1" dirty="0" smtClean="0"/>
              <a:t>Research interests:</a:t>
            </a:r>
            <a:br>
              <a:rPr lang="en-US" b="1" dirty="0" smtClean="0"/>
            </a:br>
            <a:r>
              <a:rPr lang="en-US" dirty="0" smtClean="0"/>
              <a:t>Transport economics, Transport and the environment, stated preferences in freight and passenger transport analysis, regional economics, industrial economics.</a:t>
            </a:r>
          </a:p>
          <a:p>
            <a:pPr marL="0" indent="0">
              <a:buNone/>
            </a:pPr>
            <a:r>
              <a:rPr lang="it-IT" b="1" dirty="0"/>
              <a:t>Books</a:t>
            </a:r>
            <a:endParaRPr lang="it-IT" dirty="0"/>
          </a:p>
          <a:p>
            <a:r>
              <a:rPr lang="it-IT" dirty="0"/>
              <a:t>Romeo Danielis, </a:t>
            </a:r>
            <a:r>
              <a:rPr lang="it-IT" i="1" dirty="0"/>
              <a:t>I trasporti e l'ambiente. Aspetti di economia e politica dei trasporti</a:t>
            </a:r>
            <a:r>
              <a:rPr lang="it-IT" dirty="0"/>
              <a:t>, </a:t>
            </a:r>
            <a:r>
              <a:rPr lang="it-IT" dirty="0" err="1"/>
              <a:t>Giappichelli</a:t>
            </a:r>
            <a:r>
              <a:rPr lang="it-IT" dirty="0"/>
              <a:t> Editore, Torino, 1996.</a:t>
            </a:r>
          </a:p>
          <a:p>
            <a:r>
              <a:rPr lang="it-IT" dirty="0"/>
              <a:t>Romeo  Danielis, </a:t>
            </a:r>
            <a:r>
              <a:rPr lang="it-IT" i="1" dirty="0"/>
              <a:t>Interdipendenze settoriali e sistema dei trasporti</a:t>
            </a:r>
            <a:r>
              <a:rPr lang="it-IT" dirty="0"/>
              <a:t>, Dipartimento di Scienze Economiche e Statistiche, Università degli Studi di Trieste, Libreria Goliardica Editrice S.r.l., 1997.</a:t>
            </a:r>
          </a:p>
          <a:p>
            <a:r>
              <a:rPr lang="it-IT" dirty="0"/>
              <a:t>Romeo Danielis (ed.) </a:t>
            </a:r>
            <a:r>
              <a:rPr lang="it-IT" i="1" dirty="0"/>
              <a:t>Domanda di trasporto merci e preferenze dichiarate - </a:t>
            </a:r>
            <a:r>
              <a:rPr lang="it-IT" i="1" dirty="0" err="1"/>
              <a:t>Freight</a:t>
            </a:r>
            <a:r>
              <a:rPr lang="it-IT" i="1" dirty="0"/>
              <a:t> </a:t>
            </a:r>
            <a:r>
              <a:rPr lang="it-IT" i="1" dirty="0" err="1"/>
              <a:t>Transport</a:t>
            </a:r>
            <a:r>
              <a:rPr lang="it-IT" i="1" dirty="0"/>
              <a:t> </a:t>
            </a:r>
            <a:r>
              <a:rPr lang="it-IT" i="1" dirty="0" err="1"/>
              <a:t>Demand</a:t>
            </a:r>
            <a:r>
              <a:rPr lang="it-IT" i="1" dirty="0"/>
              <a:t> and </a:t>
            </a:r>
            <a:r>
              <a:rPr lang="it-IT" i="1" dirty="0" err="1"/>
              <a:t>Stated</a:t>
            </a:r>
            <a:r>
              <a:rPr lang="it-IT" i="1" dirty="0"/>
              <a:t> </a:t>
            </a:r>
            <a:r>
              <a:rPr lang="it-IT" i="1" dirty="0" err="1"/>
              <a:t>Preference</a:t>
            </a:r>
            <a:r>
              <a:rPr lang="it-IT" i="1" dirty="0"/>
              <a:t> </a:t>
            </a:r>
            <a:r>
              <a:rPr lang="it-IT" i="1" dirty="0" err="1"/>
              <a:t>Experiments</a:t>
            </a:r>
            <a:r>
              <a:rPr lang="it-IT" i="1" dirty="0"/>
              <a:t> </a:t>
            </a:r>
            <a:r>
              <a:rPr lang="it-IT" dirty="0"/>
              <a:t>(bilingue) F. Angeli, Milano, 2002.</a:t>
            </a:r>
          </a:p>
          <a:p>
            <a:r>
              <a:rPr lang="it-IT" dirty="0"/>
              <a:t>Romeo  Danielis e Lucia </a:t>
            </a:r>
            <a:r>
              <a:rPr lang="it-IT" dirty="0" err="1"/>
              <a:t>Rotaris</a:t>
            </a:r>
            <a:r>
              <a:rPr lang="it-IT" dirty="0"/>
              <a:t>, </a:t>
            </a:r>
            <a:r>
              <a:rPr lang="it-IT" i="1" dirty="0"/>
              <a:t>La mobilità delle persone e la qualità dell'ambiente nel Friuli Venezia Giulia. I dati e le preferenze dei cittadini</a:t>
            </a:r>
            <a:r>
              <a:rPr lang="it-IT" dirty="0"/>
              <a:t>, Edizioni Goliardiche, Trieste, 2007.</a:t>
            </a:r>
          </a:p>
          <a:p>
            <a:r>
              <a:rPr lang="it-IT" dirty="0" err="1"/>
              <a:t>Polidori</a:t>
            </a:r>
            <a:r>
              <a:rPr lang="it-IT" dirty="0"/>
              <a:t>, G., </a:t>
            </a:r>
            <a:r>
              <a:rPr lang="it-IT" dirty="0" err="1"/>
              <a:t>Borruso</a:t>
            </a:r>
            <a:r>
              <a:rPr lang="it-IT" dirty="0"/>
              <a:t>, G. Danielis, R. (a cura di) </a:t>
            </a:r>
            <a:r>
              <a:rPr lang="it-IT" i="1" dirty="0"/>
              <a:t>I trasporti ed il mercato globale</a:t>
            </a:r>
            <a:r>
              <a:rPr lang="it-IT" dirty="0"/>
              <a:t>, F. Angeli, Milano, 2007</a:t>
            </a:r>
            <a:r>
              <a:rPr lang="it-IT" dirty="0" smtClean="0"/>
              <a:t>.</a:t>
            </a:r>
          </a:p>
          <a:p>
            <a:r>
              <a:rPr lang="it-IT" dirty="0"/>
              <a:t>Romeo Danielis (a cura di) </a:t>
            </a:r>
            <a:r>
              <a:rPr lang="it-IT" i="1" dirty="0"/>
              <a:t>Il </a:t>
            </a:r>
            <a:r>
              <a:rPr lang="it-IT" i="1" dirty="0" smtClean="0"/>
              <a:t>sistema </a:t>
            </a:r>
            <a:r>
              <a:rPr lang="it-IT" i="1" dirty="0"/>
              <a:t>marittimo-portuale del Friuli Venezia Giulia</a:t>
            </a:r>
            <a:r>
              <a:rPr lang="it-IT" dirty="0"/>
              <a:t>. Aspetti economici, statistici e storici, Edizioni Università di Trieste, Trieste, 2011.</a:t>
            </a:r>
          </a:p>
          <a:p>
            <a:r>
              <a:rPr lang="it-IT" dirty="0"/>
              <a:t>Romeo Danielis (a cura di) (2015). </a:t>
            </a:r>
            <a:r>
              <a:rPr lang="it-IT" i="1" dirty="0"/>
              <a:t>L’auto elettrica come innovazione radicale: scenari di penetrazione di mercato e ricadute economiche e sociali.</a:t>
            </a:r>
            <a:r>
              <a:rPr lang="it-IT" dirty="0"/>
              <a:t> Edizioni Università di Trieste, Trieste.</a:t>
            </a:r>
          </a:p>
          <a:p>
            <a:r>
              <a:rPr lang="it-IT" dirty="0"/>
              <a:t>Romeo Danielis (a cura di) (2016). </a:t>
            </a:r>
            <a:r>
              <a:rPr lang="it-IT" i="1" dirty="0"/>
              <a:t>La città metropolitana: sfide, rischi e opportunità</a:t>
            </a:r>
            <a:r>
              <a:rPr lang="it-IT" dirty="0"/>
              <a:t>. Edizioni Università di Trieste, Trieste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7405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Who are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University</a:t>
            </a:r>
          </a:p>
          <a:p>
            <a:r>
              <a:rPr lang="en-US" dirty="0" smtClean="0"/>
              <a:t>Study </a:t>
            </a:r>
            <a:r>
              <a:rPr lang="en-US" dirty="0" err="1" smtClean="0"/>
              <a:t>programme</a:t>
            </a:r>
            <a:endParaRPr lang="en-US" dirty="0" smtClean="0"/>
          </a:p>
          <a:p>
            <a:r>
              <a:rPr lang="en-US" dirty="0" smtClean="0"/>
              <a:t>Interests in general</a:t>
            </a:r>
          </a:p>
          <a:p>
            <a:r>
              <a:rPr lang="en-US" dirty="0" smtClean="0"/>
              <a:t>Interests regarding transport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37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1353"/>
            <a:ext cx="10515600" cy="507907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role of transport for economic and human development. An historical overview</a:t>
            </a:r>
          </a:p>
          <a:p>
            <a:r>
              <a:rPr lang="en-GB" dirty="0" smtClean="0"/>
              <a:t>Traffic theory and congestion</a:t>
            </a:r>
          </a:p>
          <a:p>
            <a:pPr lvl="1"/>
            <a:r>
              <a:rPr lang="en-GB" dirty="0" smtClean="0"/>
              <a:t>Charging schemes in practice. </a:t>
            </a:r>
            <a:r>
              <a:rPr lang="en-GB" dirty="0" err="1" smtClean="0"/>
              <a:t>Ecopass</a:t>
            </a:r>
            <a:r>
              <a:rPr lang="en-GB" dirty="0" smtClean="0"/>
              <a:t> and Area C, Area B</a:t>
            </a:r>
          </a:p>
          <a:p>
            <a:r>
              <a:rPr lang="en-GB" dirty="0" smtClean="0"/>
              <a:t>The car</a:t>
            </a:r>
          </a:p>
          <a:p>
            <a:r>
              <a:rPr lang="en-GB" dirty="0" smtClean="0"/>
              <a:t>Road Freight Transport</a:t>
            </a:r>
          </a:p>
          <a:p>
            <a:r>
              <a:rPr lang="en-GB" dirty="0" smtClean="0"/>
              <a:t>Railway transport: passengers and freight</a:t>
            </a:r>
          </a:p>
          <a:p>
            <a:r>
              <a:rPr lang="en-GB" dirty="0" smtClean="0"/>
              <a:t>Maritime transport: passengers and freight</a:t>
            </a:r>
          </a:p>
          <a:p>
            <a:r>
              <a:rPr lang="en-GB" dirty="0"/>
              <a:t>Ports</a:t>
            </a:r>
          </a:p>
          <a:p>
            <a:r>
              <a:rPr lang="it-IT" dirty="0" smtClean="0"/>
              <a:t>Air </a:t>
            </a:r>
            <a:r>
              <a:rPr lang="it-IT" dirty="0" err="1" smtClean="0"/>
              <a:t>transport</a:t>
            </a:r>
            <a:r>
              <a:rPr lang="en-GB" dirty="0" smtClean="0"/>
              <a:t>: passengers and freight</a:t>
            </a:r>
          </a:p>
          <a:p>
            <a:r>
              <a:rPr lang="en-GB" dirty="0" smtClean="0"/>
              <a:t>Revenue management</a:t>
            </a:r>
          </a:p>
        </p:txBody>
      </p:sp>
    </p:spTree>
    <p:extLst>
      <p:ext uri="{BB962C8B-B14F-4D97-AF65-F5344CB8AC3E}">
        <p14:creationId xmlns:p14="http://schemas.microsoft.com/office/powerpoint/2010/main" val="391531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Wednesday: Classroom T_B, h. 15.15</a:t>
            </a:r>
          </a:p>
          <a:p>
            <a:r>
              <a:rPr lang="en-US" dirty="0" smtClean="0"/>
              <a:t>Thursday</a:t>
            </a:r>
            <a:r>
              <a:rPr lang="en-US" dirty="0"/>
              <a:t>: Classroom </a:t>
            </a:r>
            <a:r>
              <a:rPr lang="en-US" dirty="0" smtClean="0"/>
              <a:t>3C, </a:t>
            </a:r>
            <a:r>
              <a:rPr lang="en-US" dirty="0"/>
              <a:t>h. </a:t>
            </a:r>
            <a:r>
              <a:rPr lang="en-US" dirty="0" smtClean="0"/>
              <a:t>15.15</a:t>
            </a:r>
          </a:p>
          <a:p>
            <a:r>
              <a:rPr lang="en-US" dirty="0" smtClean="0"/>
              <a:t>Friday</a:t>
            </a:r>
            <a:r>
              <a:rPr lang="en-US" dirty="0"/>
              <a:t>: Classroom T_B, h. 9</a:t>
            </a:r>
            <a:r>
              <a:rPr lang="en-US" dirty="0" smtClean="0"/>
              <a:t>.15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4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3300" y="166687"/>
            <a:ext cx="5105400" cy="652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06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448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Transport economics and logistics: module 2</vt:lpstr>
      <vt:lpstr>Who am I?</vt:lpstr>
      <vt:lpstr>Who are you?</vt:lpstr>
      <vt:lpstr>Outline</vt:lpstr>
      <vt:lpstr>Classes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 economics and logistics: module 2</dc:title>
  <dc:creator>Danielis</dc:creator>
  <cp:lastModifiedBy>Romeo Danielis</cp:lastModifiedBy>
  <cp:revision>13</cp:revision>
  <dcterms:created xsi:type="dcterms:W3CDTF">2018-11-14T07:04:04Z</dcterms:created>
  <dcterms:modified xsi:type="dcterms:W3CDTF">2021-11-24T09:20:30Z</dcterms:modified>
</cp:coreProperties>
</file>