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19" r:id="rId2"/>
    <p:sldId id="263" r:id="rId3"/>
    <p:sldId id="328" r:id="rId4"/>
    <p:sldId id="329" r:id="rId5"/>
    <p:sldId id="330" r:id="rId6"/>
    <p:sldId id="265" r:id="rId7"/>
    <p:sldId id="331" r:id="rId8"/>
    <p:sldId id="332" r:id="rId9"/>
    <p:sldId id="266" r:id="rId10"/>
    <p:sldId id="267" r:id="rId11"/>
    <p:sldId id="268" r:id="rId12"/>
    <p:sldId id="333" r:id="rId13"/>
    <p:sldId id="270" r:id="rId14"/>
    <p:sldId id="271" r:id="rId15"/>
    <p:sldId id="273" r:id="rId16"/>
    <p:sldId id="272" r:id="rId17"/>
    <p:sldId id="359" r:id="rId18"/>
    <p:sldId id="275" r:id="rId19"/>
    <p:sldId id="276" r:id="rId20"/>
    <p:sldId id="345" r:id="rId21"/>
    <p:sldId id="334" r:id="rId22"/>
    <p:sldId id="335" r:id="rId23"/>
    <p:sldId id="336" r:id="rId24"/>
    <p:sldId id="339" r:id="rId25"/>
    <p:sldId id="337" r:id="rId26"/>
    <p:sldId id="341" r:id="rId27"/>
    <p:sldId id="342" r:id="rId28"/>
    <p:sldId id="343" r:id="rId29"/>
    <p:sldId id="285" r:id="rId30"/>
    <p:sldId id="286" r:id="rId31"/>
    <p:sldId id="344" r:id="rId32"/>
    <p:sldId id="346" r:id="rId33"/>
    <p:sldId id="348" r:id="rId34"/>
    <p:sldId id="360" r:id="rId35"/>
    <p:sldId id="298" r:id="rId36"/>
    <p:sldId id="299" r:id="rId37"/>
    <p:sldId id="300" r:id="rId38"/>
    <p:sldId id="297" r:id="rId39"/>
    <p:sldId id="347" r:id="rId40"/>
    <p:sldId id="302" r:id="rId41"/>
    <p:sldId id="363" r:id="rId42"/>
    <p:sldId id="364" r:id="rId43"/>
    <p:sldId id="365" r:id="rId44"/>
    <p:sldId id="303" r:id="rId45"/>
    <p:sldId id="350" r:id="rId46"/>
    <p:sldId id="349" r:id="rId47"/>
    <p:sldId id="304" r:id="rId48"/>
    <p:sldId id="351" r:id="rId49"/>
    <p:sldId id="352" r:id="rId50"/>
    <p:sldId id="353" r:id="rId51"/>
    <p:sldId id="354" r:id="rId52"/>
    <p:sldId id="355" r:id="rId53"/>
    <p:sldId id="356" r:id="rId54"/>
    <p:sldId id="320" r:id="rId55"/>
    <p:sldId id="322" r:id="rId56"/>
    <p:sldId id="323" r:id="rId57"/>
    <p:sldId id="324" r:id="rId58"/>
    <p:sldId id="357" r:id="rId59"/>
    <p:sldId id="358" r:id="rId60"/>
    <p:sldId id="325" r:id="rId61"/>
    <p:sldId id="326" r:id="rId62"/>
    <p:sldId id="327" r:id="rId6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F87ACA-5079-4FAA-84B6-DC499271C08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it-IT"/>
        </a:p>
      </dgm:t>
    </dgm:pt>
    <dgm:pt modelId="{02A58A72-D63A-439E-91F6-123B9F231651}">
      <dgm:prSet phldrT="[Testo]"/>
      <dgm:spPr/>
      <dgm:t>
        <a:bodyPr/>
        <a:lstStyle/>
        <a:p>
          <a:r>
            <a:rPr lang="it-IT" dirty="0" err="1" smtClean="0"/>
            <a:t>Means</a:t>
          </a:r>
          <a:r>
            <a:rPr lang="it-IT" dirty="0" smtClean="0"/>
            <a:t> of </a:t>
          </a:r>
          <a:r>
            <a:rPr lang="it-IT" dirty="0" err="1" smtClean="0"/>
            <a:t>transport</a:t>
          </a:r>
          <a:endParaRPr lang="it-IT" dirty="0" smtClean="0"/>
        </a:p>
        <a:p>
          <a:r>
            <a:rPr lang="it-IT" dirty="0" err="1" smtClean="0"/>
            <a:t>Infrastructure</a:t>
          </a:r>
          <a:endParaRPr lang="it-IT" dirty="0"/>
        </a:p>
      </dgm:t>
    </dgm:pt>
    <dgm:pt modelId="{62699AC2-718F-4C5F-A5BF-C30CB4C567F1}" type="parTrans" cxnId="{9F4007D5-D201-4A41-9D29-657BBB12795D}">
      <dgm:prSet/>
      <dgm:spPr/>
      <dgm:t>
        <a:bodyPr/>
        <a:lstStyle/>
        <a:p>
          <a:endParaRPr lang="it-IT"/>
        </a:p>
      </dgm:t>
    </dgm:pt>
    <dgm:pt modelId="{5E5B088E-67E8-47AB-9306-564305A11DD2}" type="sibTrans" cxnId="{9F4007D5-D201-4A41-9D29-657BBB12795D}">
      <dgm:prSet/>
      <dgm:spPr/>
      <dgm:t>
        <a:bodyPr/>
        <a:lstStyle/>
        <a:p>
          <a:endParaRPr lang="it-IT"/>
        </a:p>
      </dgm:t>
    </dgm:pt>
    <dgm:pt modelId="{2109F1DF-1307-4C61-9933-DF997963FF2D}">
      <dgm:prSet phldrT="[Testo]"/>
      <dgm:spPr/>
      <dgm:t>
        <a:bodyPr/>
        <a:lstStyle/>
        <a:p>
          <a:r>
            <a:rPr lang="it-IT" dirty="0" err="1" smtClean="0"/>
            <a:t>Mining</a:t>
          </a:r>
          <a:r>
            <a:rPr lang="it-IT" dirty="0" smtClean="0"/>
            <a:t> and </a:t>
          </a:r>
          <a:r>
            <a:rPr lang="it-IT" dirty="0" err="1" smtClean="0"/>
            <a:t>chemicals</a:t>
          </a:r>
          <a:endParaRPr lang="it-IT" dirty="0"/>
        </a:p>
      </dgm:t>
    </dgm:pt>
    <dgm:pt modelId="{040387AC-3033-4A36-B410-BAC2539AC32F}" type="parTrans" cxnId="{6C501EBF-356F-49D4-A96D-2048D433EA1B}">
      <dgm:prSet/>
      <dgm:spPr/>
      <dgm:t>
        <a:bodyPr/>
        <a:lstStyle/>
        <a:p>
          <a:endParaRPr lang="it-IT"/>
        </a:p>
      </dgm:t>
    </dgm:pt>
    <dgm:pt modelId="{B36A04B1-1C52-40EB-996D-5895CF43D741}" type="sibTrans" cxnId="{6C501EBF-356F-49D4-A96D-2048D433EA1B}">
      <dgm:prSet/>
      <dgm:spPr/>
      <dgm:t>
        <a:bodyPr/>
        <a:lstStyle/>
        <a:p>
          <a:endParaRPr lang="it-IT"/>
        </a:p>
      </dgm:t>
    </dgm:pt>
    <dgm:pt modelId="{DA04B3E0-1BDE-47A7-BD1B-9BA1723B63DB}">
      <dgm:prSet phldrT="[Testo]"/>
      <dgm:spPr/>
      <dgm:t>
        <a:bodyPr/>
        <a:lstStyle/>
        <a:p>
          <a:r>
            <a:rPr lang="it-IT" dirty="0" smtClean="0"/>
            <a:t>Construction</a:t>
          </a:r>
          <a:endParaRPr lang="it-IT" dirty="0"/>
        </a:p>
      </dgm:t>
    </dgm:pt>
    <dgm:pt modelId="{817A9C22-356F-45A6-BE08-3DEC41116C99}" type="parTrans" cxnId="{D4F9A671-FA11-4C5B-BD9C-C854E3172D14}">
      <dgm:prSet/>
      <dgm:spPr/>
      <dgm:t>
        <a:bodyPr/>
        <a:lstStyle/>
        <a:p>
          <a:endParaRPr lang="it-IT"/>
        </a:p>
      </dgm:t>
    </dgm:pt>
    <dgm:pt modelId="{A88A920B-474C-46C3-B16B-14290550FBFC}" type="sibTrans" cxnId="{D4F9A671-FA11-4C5B-BD9C-C854E3172D14}">
      <dgm:prSet/>
      <dgm:spPr/>
      <dgm:t>
        <a:bodyPr/>
        <a:lstStyle/>
        <a:p>
          <a:endParaRPr lang="it-IT"/>
        </a:p>
      </dgm:t>
    </dgm:pt>
    <dgm:pt modelId="{CF9FF770-A0FB-4333-B29E-F85169DEDD50}">
      <dgm:prSet phldrT="[Testo]"/>
      <dgm:spPr/>
      <dgm:t>
        <a:bodyPr/>
        <a:lstStyle/>
        <a:p>
          <a:r>
            <a:rPr lang="it-IT" dirty="0" err="1" smtClean="0"/>
            <a:t>Mechanical</a:t>
          </a:r>
          <a:r>
            <a:rPr lang="it-IT" dirty="0" smtClean="0"/>
            <a:t>, </a:t>
          </a:r>
          <a:r>
            <a:rPr lang="it-IT" dirty="0" err="1" smtClean="0"/>
            <a:t>iron</a:t>
          </a:r>
          <a:r>
            <a:rPr lang="it-IT" dirty="0" smtClean="0"/>
            <a:t> and </a:t>
          </a:r>
          <a:r>
            <a:rPr lang="it-IT" dirty="0" err="1" smtClean="0"/>
            <a:t>steel</a:t>
          </a:r>
          <a:r>
            <a:rPr lang="it-IT" dirty="0" smtClean="0"/>
            <a:t> </a:t>
          </a:r>
          <a:r>
            <a:rPr lang="it-IT" dirty="0" err="1" smtClean="0"/>
            <a:t>industry</a:t>
          </a:r>
          <a:endParaRPr lang="it-IT" dirty="0"/>
        </a:p>
      </dgm:t>
    </dgm:pt>
    <dgm:pt modelId="{F66BC2BA-F8DC-4091-ACA6-2544521E0465}" type="parTrans" cxnId="{C9DDEBFE-C6BD-474C-84DA-0DC5ECE883C8}">
      <dgm:prSet/>
      <dgm:spPr/>
      <dgm:t>
        <a:bodyPr/>
        <a:lstStyle/>
        <a:p>
          <a:endParaRPr lang="it-IT"/>
        </a:p>
      </dgm:t>
    </dgm:pt>
    <dgm:pt modelId="{ADC622B3-7E0C-4C3A-8BFD-785157FB7D88}" type="sibTrans" cxnId="{C9DDEBFE-C6BD-474C-84DA-0DC5ECE883C8}">
      <dgm:prSet/>
      <dgm:spPr/>
      <dgm:t>
        <a:bodyPr/>
        <a:lstStyle/>
        <a:p>
          <a:endParaRPr lang="it-IT"/>
        </a:p>
      </dgm:t>
    </dgm:pt>
    <dgm:pt modelId="{FBDFB560-9CA4-4FB9-A137-3B9626F67387}">
      <dgm:prSet phldrT="[Testo]"/>
      <dgm:spPr/>
      <dgm:t>
        <a:bodyPr/>
        <a:lstStyle/>
        <a:p>
          <a:r>
            <a:rPr lang="it-IT" dirty="0" err="1" smtClean="0"/>
            <a:t>Elettrotechnics</a:t>
          </a:r>
          <a:r>
            <a:rPr lang="it-IT" dirty="0" smtClean="0"/>
            <a:t>, </a:t>
          </a:r>
          <a:r>
            <a:rPr lang="it-IT" dirty="0" err="1" smtClean="0"/>
            <a:t>elettronics</a:t>
          </a:r>
          <a:r>
            <a:rPr lang="it-IT" dirty="0" smtClean="0"/>
            <a:t>, </a:t>
          </a:r>
          <a:r>
            <a:rPr lang="it-IT" dirty="0" err="1" smtClean="0"/>
            <a:t>informatic</a:t>
          </a:r>
          <a:r>
            <a:rPr lang="it-IT" dirty="0" smtClean="0"/>
            <a:t> </a:t>
          </a:r>
          <a:r>
            <a:rPr lang="it-IT" dirty="0" err="1" smtClean="0"/>
            <a:t>industry</a:t>
          </a:r>
          <a:endParaRPr lang="it-IT" dirty="0"/>
        </a:p>
      </dgm:t>
    </dgm:pt>
    <dgm:pt modelId="{A1009C7D-33AA-48FB-AFAE-9D976C95E06D}" type="parTrans" cxnId="{6C48FF91-5223-41DA-A511-8D3DA1873333}">
      <dgm:prSet/>
      <dgm:spPr/>
      <dgm:t>
        <a:bodyPr/>
        <a:lstStyle/>
        <a:p>
          <a:endParaRPr lang="it-IT"/>
        </a:p>
      </dgm:t>
    </dgm:pt>
    <dgm:pt modelId="{B19160C2-F13B-4683-B11A-BEFAD54A0C9F}" type="sibTrans" cxnId="{6C48FF91-5223-41DA-A511-8D3DA1873333}">
      <dgm:prSet/>
      <dgm:spPr/>
      <dgm:t>
        <a:bodyPr/>
        <a:lstStyle/>
        <a:p>
          <a:endParaRPr lang="it-IT"/>
        </a:p>
      </dgm:t>
    </dgm:pt>
    <dgm:pt modelId="{702E9A39-27A3-48E1-A3ED-A2214F2C59CB}" type="pres">
      <dgm:prSet presAssocID="{40F87ACA-5079-4FAA-84B6-DC499271C086}" presName="cycle" presStyleCnt="0">
        <dgm:presLayoutVars>
          <dgm:dir/>
          <dgm:resizeHandles val="exact"/>
        </dgm:presLayoutVars>
      </dgm:prSet>
      <dgm:spPr/>
      <dgm:t>
        <a:bodyPr/>
        <a:lstStyle/>
        <a:p>
          <a:endParaRPr lang="it-IT"/>
        </a:p>
      </dgm:t>
    </dgm:pt>
    <dgm:pt modelId="{6DEB744C-4F93-44B5-BA8E-5E6FFCCA386D}" type="pres">
      <dgm:prSet presAssocID="{02A58A72-D63A-439E-91F6-123B9F231651}" presName="node" presStyleLbl="node1" presStyleIdx="0" presStyleCnt="5">
        <dgm:presLayoutVars>
          <dgm:bulletEnabled val="1"/>
        </dgm:presLayoutVars>
      </dgm:prSet>
      <dgm:spPr/>
      <dgm:t>
        <a:bodyPr/>
        <a:lstStyle/>
        <a:p>
          <a:endParaRPr lang="it-IT"/>
        </a:p>
      </dgm:t>
    </dgm:pt>
    <dgm:pt modelId="{4F9FAF9F-D3F8-4D60-A869-9040F88D0171}" type="pres">
      <dgm:prSet presAssocID="{02A58A72-D63A-439E-91F6-123B9F231651}" presName="spNode" presStyleCnt="0"/>
      <dgm:spPr/>
    </dgm:pt>
    <dgm:pt modelId="{020247D3-7B97-4084-A697-CD8D3DEF2B11}" type="pres">
      <dgm:prSet presAssocID="{5E5B088E-67E8-47AB-9306-564305A11DD2}" presName="sibTrans" presStyleLbl="sibTrans1D1" presStyleIdx="0" presStyleCnt="5"/>
      <dgm:spPr/>
      <dgm:t>
        <a:bodyPr/>
        <a:lstStyle/>
        <a:p>
          <a:endParaRPr lang="it-IT"/>
        </a:p>
      </dgm:t>
    </dgm:pt>
    <dgm:pt modelId="{C7A7946A-93B8-4C73-B150-32D36E4C91A8}" type="pres">
      <dgm:prSet presAssocID="{2109F1DF-1307-4C61-9933-DF997963FF2D}" presName="node" presStyleLbl="node1" presStyleIdx="1" presStyleCnt="5">
        <dgm:presLayoutVars>
          <dgm:bulletEnabled val="1"/>
        </dgm:presLayoutVars>
      </dgm:prSet>
      <dgm:spPr/>
      <dgm:t>
        <a:bodyPr/>
        <a:lstStyle/>
        <a:p>
          <a:endParaRPr lang="it-IT"/>
        </a:p>
      </dgm:t>
    </dgm:pt>
    <dgm:pt modelId="{9CFADB7F-ED03-4A3A-A4C3-631EB3C2134C}" type="pres">
      <dgm:prSet presAssocID="{2109F1DF-1307-4C61-9933-DF997963FF2D}" presName="spNode" presStyleCnt="0"/>
      <dgm:spPr/>
    </dgm:pt>
    <dgm:pt modelId="{4655CF12-660F-4B7F-BDC6-8B4AAED31059}" type="pres">
      <dgm:prSet presAssocID="{B36A04B1-1C52-40EB-996D-5895CF43D741}" presName="sibTrans" presStyleLbl="sibTrans1D1" presStyleIdx="1" presStyleCnt="5"/>
      <dgm:spPr/>
      <dgm:t>
        <a:bodyPr/>
        <a:lstStyle/>
        <a:p>
          <a:endParaRPr lang="it-IT"/>
        </a:p>
      </dgm:t>
    </dgm:pt>
    <dgm:pt modelId="{5794BAC3-F48C-4859-A12B-C789579B951E}" type="pres">
      <dgm:prSet presAssocID="{DA04B3E0-1BDE-47A7-BD1B-9BA1723B63DB}" presName="node" presStyleLbl="node1" presStyleIdx="2" presStyleCnt="5">
        <dgm:presLayoutVars>
          <dgm:bulletEnabled val="1"/>
        </dgm:presLayoutVars>
      </dgm:prSet>
      <dgm:spPr/>
      <dgm:t>
        <a:bodyPr/>
        <a:lstStyle/>
        <a:p>
          <a:endParaRPr lang="it-IT"/>
        </a:p>
      </dgm:t>
    </dgm:pt>
    <dgm:pt modelId="{08F0DA10-C33C-40E2-9694-AAEC03B397B3}" type="pres">
      <dgm:prSet presAssocID="{DA04B3E0-1BDE-47A7-BD1B-9BA1723B63DB}" presName="spNode" presStyleCnt="0"/>
      <dgm:spPr/>
    </dgm:pt>
    <dgm:pt modelId="{E012C1EA-BFEB-408F-9572-DCD5DC7A4CB8}" type="pres">
      <dgm:prSet presAssocID="{A88A920B-474C-46C3-B16B-14290550FBFC}" presName="sibTrans" presStyleLbl="sibTrans1D1" presStyleIdx="2" presStyleCnt="5"/>
      <dgm:spPr/>
      <dgm:t>
        <a:bodyPr/>
        <a:lstStyle/>
        <a:p>
          <a:endParaRPr lang="it-IT"/>
        </a:p>
      </dgm:t>
    </dgm:pt>
    <dgm:pt modelId="{D9BAAB15-90A6-4C9C-BC61-54E84841469C}" type="pres">
      <dgm:prSet presAssocID="{CF9FF770-A0FB-4333-B29E-F85169DEDD50}" presName="node" presStyleLbl="node1" presStyleIdx="3" presStyleCnt="5">
        <dgm:presLayoutVars>
          <dgm:bulletEnabled val="1"/>
        </dgm:presLayoutVars>
      </dgm:prSet>
      <dgm:spPr/>
      <dgm:t>
        <a:bodyPr/>
        <a:lstStyle/>
        <a:p>
          <a:endParaRPr lang="it-IT"/>
        </a:p>
      </dgm:t>
    </dgm:pt>
    <dgm:pt modelId="{CCBB2B97-4AA9-4E4B-8C3F-36B6565260BD}" type="pres">
      <dgm:prSet presAssocID="{CF9FF770-A0FB-4333-B29E-F85169DEDD50}" presName="spNode" presStyleCnt="0"/>
      <dgm:spPr/>
    </dgm:pt>
    <dgm:pt modelId="{C5CAC7F0-0A1B-4627-B8B3-91EF33A2986D}" type="pres">
      <dgm:prSet presAssocID="{ADC622B3-7E0C-4C3A-8BFD-785157FB7D88}" presName="sibTrans" presStyleLbl="sibTrans1D1" presStyleIdx="3" presStyleCnt="5"/>
      <dgm:spPr/>
      <dgm:t>
        <a:bodyPr/>
        <a:lstStyle/>
        <a:p>
          <a:endParaRPr lang="it-IT"/>
        </a:p>
      </dgm:t>
    </dgm:pt>
    <dgm:pt modelId="{A0197C29-A4FC-4839-A0FC-F6DE051CD51E}" type="pres">
      <dgm:prSet presAssocID="{FBDFB560-9CA4-4FB9-A137-3B9626F67387}" presName="node" presStyleLbl="node1" presStyleIdx="4" presStyleCnt="5">
        <dgm:presLayoutVars>
          <dgm:bulletEnabled val="1"/>
        </dgm:presLayoutVars>
      </dgm:prSet>
      <dgm:spPr/>
      <dgm:t>
        <a:bodyPr/>
        <a:lstStyle/>
        <a:p>
          <a:endParaRPr lang="it-IT"/>
        </a:p>
      </dgm:t>
    </dgm:pt>
    <dgm:pt modelId="{0216572B-5D59-4A49-B51D-DF89396BC183}" type="pres">
      <dgm:prSet presAssocID="{FBDFB560-9CA4-4FB9-A137-3B9626F67387}" presName="spNode" presStyleCnt="0"/>
      <dgm:spPr/>
    </dgm:pt>
    <dgm:pt modelId="{42F7623E-5462-486F-8A67-9893A84FCC6E}" type="pres">
      <dgm:prSet presAssocID="{B19160C2-F13B-4683-B11A-BEFAD54A0C9F}" presName="sibTrans" presStyleLbl="sibTrans1D1" presStyleIdx="4" presStyleCnt="5"/>
      <dgm:spPr/>
      <dgm:t>
        <a:bodyPr/>
        <a:lstStyle/>
        <a:p>
          <a:endParaRPr lang="it-IT"/>
        </a:p>
      </dgm:t>
    </dgm:pt>
  </dgm:ptLst>
  <dgm:cxnLst>
    <dgm:cxn modelId="{E22FC2F5-D9AA-41DB-BB13-48116EA1CF3F}" type="presOf" srcId="{5E5B088E-67E8-47AB-9306-564305A11DD2}" destId="{020247D3-7B97-4084-A697-CD8D3DEF2B11}" srcOrd="0" destOrd="0" presId="urn:microsoft.com/office/officeart/2005/8/layout/cycle5"/>
    <dgm:cxn modelId="{9F4007D5-D201-4A41-9D29-657BBB12795D}" srcId="{40F87ACA-5079-4FAA-84B6-DC499271C086}" destId="{02A58A72-D63A-439E-91F6-123B9F231651}" srcOrd="0" destOrd="0" parTransId="{62699AC2-718F-4C5F-A5BF-C30CB4C567F1}" sibTransId="{5E5B088E-67E8-47AB-9306-564305A11DD2}"/>
    <dgm:cxn modelId="{C06D6C9D-DA9B-4BB8-B46A-B4C43279CD66}" type="presOf" srcId="{A88A920B-474C-46C3-B16B-14290550FBFC}" destId="{E012C1EA-BFEB-408F-9572-DCD5DC7A4CB8}" srcOrd="0" destOrd="0" presId="urn:microsoft.com/office/officeart/2005/8/layout/cycle5"/>
    <dgm:cxn modelId="{E0158F13-7609-4868-A1FA-CAFDE6B79293}" type="presOf" srcId="{02A58A72-D63A-439E-91F6-123B9F231651}" destId="{6DEB744C-4F93-44B5-BA8E-5E6FFCCA386D}" srcOrd="0" destOrd="0" presId="urn:microsoft.com/office/officeart/2005/8/layout/cycle5"/>
    <dgm:cxn modelId="{6C48FF91-5223-41DA-A511-8D3DA1873333}" srcId="{40F87ACA-5079-4FAA-84B6-DC499271C086}" destId="{FBDFB560-9CA4-4FB9-A137-3B9626F67387}" srcOrd="4" destOrd="0" parTransId="{A1009C7D-33AA-48FB-AFAE-9D976C95E06D}" sibTransId="{B19160C2-F13B-4683-B11A-BEFAD54A0C9F}"/>
    <dgm:cxn modelId="{C9DDEBFE-C6BD-474C-84DA-0DC5ECE883C8}" srcId="{40F87ACA-5079-4FAA-84B6-DC499271C086}" destId="{CF9FF770-A0FB-4333-B29E-F85169DEDD50}" srcOrd="3" destOrd="0" parTransId="{F66BC2BA-F8DC-4091-ACA6-2544521E0465}" sibTransId="{ADC622B3-7E0C-4C3A-8BFD-785157FB7D88}"/>
    <dgm:cxn modelId="{CE9E8CB9-EF0C-447D-B378-2620955024BC}" type="presOf" srcId="{DA04B3E0-1BDE-47A7-BD1B-9BA1723B63DB}" destId="{5794BAC3-F48C-4859-A12B-C789579B951E}" srcOrd="0" destOrd="0" presId="urn:microsoft.com/office/officeart/2005/8/layout/cycle5"/>
    <dgm:cxn modelId="{1A29C592-2A27-4754-95D8-4A6E8AC33595}" type="presOf" srcId="{40F87ACA-5079-4FAA-84B6-DC499271C086}" destId="{702E9A39-27A3-48E1-A3ED-A2214F2C59CB}" srcOrd="0" destOrd="0" presId="urn:microsoft.com/office/officeart/2005/8/layout/cycle5"/>
    <dgm:cxn modelId="{896C3403-0E03-4846-A54A-9F6DD31A5121}" type="presOf" srcId="{B19160C2-F13B-4683-B11A-BEFAD54A0C9F}" destId="{42F7623E-5462-486F-8A67-9893A84FCC6E}" srcOrd="0" destOrd="0" presId="urn:microsoft.com/office/officeart/2005/8/layout/cycle5"/>
    <dgm:cxn modelId="{6C501EBF-356F-49D4-A96D-2048D433EA1B}" srcId="{40F87ACA-5079-4FAA-84B6-DC499271C086}" destId="{2109F1DF-1307-4C61-9933-DF997963FF2D}" srcOrd="1" destOrd="0" parTransId="{040387AC-3033-4A36-B410-BAC2539AC32F}" sibTransId="{B36A04B1-1C52-40EB-996D-5895CF43D741}"/>
    <dgm:cxn modelId="{3A7C6CA1-2D33-4395-8E66-CAE58D629BCA}" type="presOf" srcId="{ADC622B3-7E0C-4C3A-8BFD-785157FB7D88}" destId="{C5CAC7F0-0A1B-4627-B8B3-91EF33A2986D}" srcOrd="0" destOrd="0" presId="urn:microsoft.com/office/officeart/2005/8/layout/cycle5"/>
    <dgm:cxn modelId="{466105CD-CCD2-493E-AB81-EB29F2CCF076}" type="presOf" srcId="{B36A04B1-1C52-40EB-996D-5895CF43D741}" destId="{4655CF12-660F-4B7F-BDC6-8B4AAED31059}" srcOrd="0" destOrd="0" presId="urn:microsoft.com/office/officeart/2005/8/layout/cycle5"/>
    <dgm:cxn modelId="{5D55182D-742D-4D5E-938A-CA0EEA0FCE1D}" type="presOf" srcId="{FBDFB560-9CA4-4FB9-A137-3B9626F67387}" destId="{A0197C29-A4FC-4839-A0FC-F6DE051CD51E}" srcOrd="0" destOrd="0" presId="urn:microsoft.com/office/officeart/2005/8/layout/cycle5"/>
    <dgm:cxn modelId="{D4F9A671-FA11-4C5B-BD9C-C854E3172D14}" srcId="{40F87ACA-5079-4FAA-84B6-DC499271C086}" destId="{DA04B3E0-1BDE-47A7-BD1B-9BA1723B63DB}" srcOrd="2" destOrd="0" parTransId="{817A9C22-356F-45A6-BE08-3DEC41116C99}" sibTransId="{A88A920B-474C-46C3-B16B-14290550FBFC}"/>
    <dgm:cxn modelId="{33586755-210B-4459-8A1A-CD4F60CCEE24}" type="presOf" srcId="{CF9FF770-A0FB-4333-B29E-F85169DEDD50}" destId="{D9BAAB15-90A6-4C9C-BC61-54E84841469C}" srcOrd="0" destOrd="0" presId="urn:microsoft.com/office/officeart/2005/8/layout/cycle5"/>
    <dgm:cxn modelId="{E7672228-419C-4F34-9448-17112CB98078}" type="presOf" srcId="{2109F1DF-1307-4C61-9933-DF997963FF2D}" destId="{C7A7946A-93B8-4C73-B150-32D36E4C91A8}" srcOrd="0" destOrd="0" presId="urn:microsoft.com/office/officeart/2005/8/layout/cycle5"/>
    <dgm:cxn modelId="{C4DBCF96-2F6A-4B80-AD35-DD79BFCD0A00}" type="presParOf" srcId="{702E9A39-27A3-48E1-A3ED-A2214F2C59CB}" destId="{6DEB744C-4F93-44B5-BA8E-5E6FFCCA386D}" srcOrd="0" destOrd="0" presId="urn:microsoft.com/office/officeart/2005/8/layout/cycle5"/>
    <dgm:cxn modelId="{64A9F706-8234-4441-9FD6-F847AA998D2A}" type="presParOf" srcId="{702E9A39-27A3-48E1-A3ED-A2214F2C59CB}" destId="{4F9FAF9F-D3F8-4D60-A869-9040F88D0171}" srcOrd="1" destOrd="0" presId="urn:microsoft.com/office/officeart/2005/8/layout/cycle5"/>
    <dgm:cxn modelId="{9FF3AC74-24E2-44BF-9998-510420E21A9E}" type="presParOf" srcId="{702E9A39-27A3-48E1-A3ED-A2214F2C59CB}" destId="{020247D3-7B97-4084-A697-CD8D3DEF2B11}" srcOrd="2" destOrd="0" presId="urn:microsoft.com/office/officeart/2005/8/layout/cycle5"/>
    <dgm:cxn modelId="{7242865A-BC07-4EF6-9345-7D178AE54C79}" type="presParOf" srcId="{702E9A39-27A3-48E1-A3ED-A2214F2C59CB}" destId="{C7A7946A-93B8-4C73-B150-32D36E4C91A8}" srcOrd="3" destOrd="0" presId="urn:microsoft.com/office/officeart/2005/8/layout/cycle5"/>
    <dgm:cxn modelId="{64EE73A3-D98C-411E-9C50-F25B64F8F11E}" type="presParOf" srcId="{702E9A39-27A3-48E1-A3ED-A2214F2C59CB}" destId="{9CFADB7F-ED03-4A3A-A4C3-631EB3C2134C}" srcOrd="4" destOrd="0" presId="urn:microsoft.com/office/officeart/2005/8/layout/cycle5"/>
    <dgm:cxn modelId="{067072A8-6C8B-4448-ABD8-A09F6E8C4385}" type="presParOf" srcId="{702E9A39-27A3-48E1-A3ED-A2214F2C59CB}" destId="{4655CF12-660F-4B7F-BDC6-8B4AAED31059}" srcOrd="5" destOrd="0" presId="urn:microsoft.com/office/officeart/2005/8/layout/cycle5"/>
    <dgm:cxn modelId="{82755BAE-C5A9-441B-93FD-FC8F573E5C41}" type="presParOf" srcId="{702E9A39-27A3-48E1-A3ED-A2214F2C59CB}" destId="{5794BAC3-F48C-4859-A12B-C789579B951E}" srcOrd="6" destOrd="0" presId="urn:microsoft.com/office/officeart/2005/8/layout/cycle5"/>
    <dgm:cxn modelId="{EF6CAD8E-D080-40CE-A600-2FCF0B04727B}" type="presParOf" srcId="{702E9A39-27A3-48E1-A3ED-A2214F2C59CB}" destId="{08F0DA10-C33C-40E2-9694-AAEC03B397B3}" srcOrd="7" destOrd="0" presId="urn:microsoft.com/office/officeart/2005/8/layout/cycle5"/>
    <dgm:cxn modelId="{4C03B044-581A-4F82-A15B-F314F1A615DE}" type="presParOf" srcId="{702E9A39-27A3-48E1-A3ED-A2214F2C59CB}" destId="{E012C1EA-BFEB-408F-9572-DCD5DC7A4CB8}" srcOrd="8" destOrd="0" presId="urn:microsoft.com/office/officeart/2005/8/layout/cycle5"/>
    <dgm:cxn modelId="{03A5A599-2021-4311-8FD8-EE270DCD40E2}" type="presParOf" srcId="{702E9A39-27A3-48E1-A3ED-A2214F2C59CB}" destId="{D9BAAB15-90A6-4C9C-BC61-54E84841469C}" srcOrd="9" destOrd="0" presId="urn:microsoft.com/office/officeart/2005/8/layout/cycle5"/>
    <dgm:cxn modelId="{A22D2777-E568-4514-AD2C-E3E5A5147920}" type="presParOf" srcId="{702E9A39-27A3-48E1-A3ED-A2214F2C59CB}" destId="{CCBB2B97-4AA9-4E4B-8C3F-36B6565260BD}" srcOrd="10" destOrd="0" presId="urn:microsoft.com/office/officeart/2005/8/layout/cycle5"/>
    <dgm:cxn modelId="{8741B7DC-2B08-4597-9B03-A0499051020E}" type="presParOf" srcId="{702E9A39-27A3-48E1-A3ED-A2214F2C59CB}" destId="{C5CAC7F0-0A1B-4627-B8B3-91EF33A2986D}" srcOrd="11" destOrd="0" presId="urn:microsoft.com/office/officeart/2005/8/layout/cycle5"/>
    <dgm:cxn modelId="{06862AE3-FEFD-4374-96DF-F841B63BE7C0}" type="presParOf" srcId="{702E9A39-27A3-48E1-A3ED-A2214F2C59CB}" destId="{A0197C29-A4FC-4839-A0FC-F6DE051CD51E}" srcOrd="12" destOrd="0" presId="urn:microsoft.com/office/officeart/2005/8/layout/cycle5"/>
    <dgm:cxn modelId="{B4C6564D-2BDD-44C0-8543-A4D487877636}" type="presParOf" srcId="{702E9A39-27A3-48E1-A3ED-A2214F2C59CB}" destId="{0216572B-5D59-4A49-B51D-DF89396BC183}" srcOrd="13" destOrd="0" presId="urn:microsoft.com/office/officeart/2005/8/layout/cycle5"/>
    <dgm:cxn modelId="{69FB971B-3758-4617-9352-5C5F88F4D040}" type="presParOf" srcId="{702E9A39-27A3-48E1-A3ED-A2214F2C59CB}" destId="{42F7623E-5462-486F-8A67-9893A84FCC6E}"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F87ACA-5079-4FAA-84B6-DC499271C08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it-IT"/>
        </a:p>
      </dgm:t>
    </dgm:pt>
    <dgm:pt modelId="{02A58A72-D63A-439E-91F6-123B9F231651}">
      <dgm:prSet phldrT="[Testo]"/>
      <dgm:spPr/>
      <dgm:t>
        <a:bodyPr/>
        <a:lstStyle/>
        <a:p>
          <a:r>
            <a:rPr lang="it-IT" dirty="0" err="1" smtClean="0"/>
            <a:t>Transport</a:t>
          </a:r>
          <a:r>
            <a:rPr lang="it-IT" dirty="0" smtClean="0"/>
            <a:t> </a:t>
          </a:r>
          <a:r>
            <a:rPr lang="it-IT" dirty="0" err="1" smtClean="0"/>
            <a:t>activities</a:t>
          </a:r>
          <a:endParaRPr lang="it-IT" dirty="0"/>
        </a:p>
      </dgm:t>
    </dgm:pt>
    <dgm:pt modelId="{62699AC2-718F-4C5F-A5BF-C30CB4C567F1}" type="parTrans" cxnId="{9F4007D5-D201-4A41-9D29-657BBB12795D}">
      <dgm:prSet/>
      <dgm:spPr/>
      <dgm:t>
        <a:bodyPr/>
        <a:lstStyle/>
        <a:p>
          <a:endParaRPr lang="it-IT"/>
        </a:p>
      </dgm:t>
    </dgm:pt>
    <dgm:pt modelId="{5E5B088E-67E8-47AB-9306-564305A11DD2}" type="sibTrans" cxnId="{9F4007D5-D201-4A41-9D29-657BBB12795D}">
      <dgm:prSet/>
      <dgm:spPr/>
      <dgm:t>
        <a:bodyPr/>
        <a:lstStyle/>
        <a:p>
          <a:endParaRPr lang="it-IT"/>
        </a:p>
      </dgm:t>
    </dgm:pt>
    <dgm:pt modelId="{2109F1DF-1307-4C61-9933-DF997963FF2D}">
      <dgm:prSet phldrT="[Testo]"/>
      <dgm:spPr/>
      <dgm:t>
        <a:bodyPr/>
        <a:lstStyle/>
        <a:p>
          <a:r>
            <a:rPr lang="it-IT" dirty="0" smtClean="0"/>
            <a:t>Market </a:t>
          </a:r>
          <a:r>
            <a:rPr lang="it-IT" dirty="0" err="1" smtClean="0"/>
            <a:t>size</a:t>
          </a:r>
          <a:r>
            <a:rPr lang="it-IT" dirty="0" smtClean="0"/>
            <a:t> and </a:t>
          </a:r>
          <a:r>
            <a:rPr lang="it-IT" dirty="0" err="1" smtClean="0"/>
            <a:t>trade</a:t>
          </a:r>
          <a:endParaRPr lang="it-IT" dirty="0"/>
        </a:p>
      </dgm:t>
    </dgm:pt>
    <dgm:pt modelId="{040387AC-3033-4A36-B410-BAC2539AC32F}" type="parTrans" cxnId="{6C501EBF-356F-49D4-A96D-2048D433EA1B}">
      <dgm:prSet/>
      <dgm:spPr/>
      <dgm:t>
        <a:bodyPr/>
        <a:lstStyle/>
        <a:p>
          <a:endParaRPr lang="it-IT"/>
        </a:p>
      </dgm:t>
    </dgm:pt>
    <dgm:pt modelId="{B36A04B1-1C52-40EB-996D-5895CF43D741}" type="sibTrans" cxnId="{6C501EBF-356F-49D4-A96D-2048D433EA1B}">
      <dgm:prSet/>
      <dgm:spPr/>
      <dgm:t>
        <a:bodyPr/>
        <a:lstStyle/>
        <a:p>
          <a:endParaRPr lang="it-IT"/>
        </a:p>
      </dgm:t>
    </dgm:pt>
    <dgm:pt modelId="{DA04B3E0-1BDE-47A7-BD1B-9BA1723B63DB}">
      <dgm:prSet phldrT="[Testo]"/>
      <dgm:spPr/>
      <dgm:t>
        <a:bodyPr/>
        <a:lstStyle/>
        <a:p>
          <a:r>
            <a:rPr lang="it-IT" dirty="0" err="1" smtClean="0"/>
            <a:t>Mobility</a:t>
          </a:r>
          <a:r>
            <a:rPr lang="it-IT" dirty="0" smtClean="0"/>
            <a:t> of </a:t>
          </a:r>
          <a:r>
            <a:rPr lang="it-IT" dirty="0" err="1" smtClean="0"/>
            <a:t>people</a:t>
          </a:r>
          <a:endParaRPr lang="it-IT" dirty="0"/>
        </a:p>
      </dgm:t>
    </dgm:pt>
    <dgm:pt modelId="{817A9C22-356F-45A6-BE08-3DEC41116C99}" type="parTrans" cxnId="{D4F9A671-FA11-4C5B-BD9C-C854E3172D14}">
      <dgm:prSet/>
      <dgm:spPr/>
      <dgm:t>
        <a:bodyPr/>
        <a:lstStyle/>
        <a:p>
          <a:endParaRPr lang="it-IT"/>
        </a:p>
      </dgm:t>
    </dgm:pt>
    <dgm:pt modelId="{A88A920B-474C-46C3-B16B-14290550FBFC}" type="sibTrans" cxnId="{D4F9A671-FA11-4C5B-BD9C-C854E3172D14}">
      <dgm:prSet/>
      <dgm:spPr/>
      <dgm:t>
        <a:bodyPr/>
        <a:lstStyle/>
        <a:p>
          <a:endParaRPr lang="it-IT"/>
        </a:p>
      </dgm:t>
    </dgm:pt>
    <dgm:pt modelId="{CF9FF770-A0FB-4333-B29E-F85169DEDD50}">
      <dgm:prSet phldrT="[Testo]"/>
      <dgm:spPr/>
      <dgm:t>
        <a:bodyPr/>
        <a:lstStyle/>
        <a:p>
          <a:r>
            <a:rPr lang="it-IT" dirty="0" err="1" smtClean="0"/>
            <a:t>Globalization</a:t>
          </a:r>
          <a:r>
            <a:rPr lang="it-IT" dirty="0" smtClean="0"/>
            <a:t> and </a:t>
          </a:r>
          <a:r>
            <a:rPr lang="it-IT" dirty="0" err="1" smtClean="0"/>
            <a:t>product</a:t>
          </a:r>
          <a:r>
            <a:rPr lang="it-IT" dirty="0" smtClean="0"/>
            <a:t> </a:t>
          </a:r>
          <a:r>
            <a:rPr lang="it-IT" dirty="0" err="1" smtClean="0"/>
            <a:t>specialization</a:t>
          </a:r>
          <a:endParaRPr lang="it-IT" dirty="0"/>
        </a:p>
      </dgm:t>
    </dgm:pt>
    <dgm:pt modelId="{F66BC2BA-F8DC-4091-ACA6-2544521E0465}" type="parTrans" cxnId="{C9DDEBFE-C6BD-474C-84DA-0DC5ECE883C8}">
      <dgm:prSet/>
      <dgm:spPr/>
      <dgm:t>
        <a:bodyPr/>
        <a:lstStyle/>
        <a:p>
          <a:endParaRPr lang="it-IT"/>
        </a:p>
      </dgm:t>
    </dgm:pt>
    <dgm:pt modelId="{ADC622B3-7E0C-4C3A-8BFD-785157FB7D88}" type="sibTrans" cxnId="{C9DDEBFE-C6BD-474C-84DA-0DC5ECE883C8}">
      <dgm:prSet/>
      <dgm:spPr/>
      <dgm:t>
        <a:bodyPr/>
        <a:lstStyle/>
        <a:p>
          <a:endParaRPr lang="it-IT"/>
        </a:p>
      </dgm:t>
    </dgm:pt>
    <dgm:pt modelId="{FBDFB560-9CA4-4FB9-A137-3B9626F67387}">
      <dgm:prSet phldrT="[Testo]"/>
      <dgm:spPr/>
      <dgm:t>
        <a:bodyPr/>
        <a:lstStyle/>
        <a:p>
          <a:r>
            <a:rPr lang="it-IT" dirty="0" err="1" smtClean="0"/>
            <a:t>Economic</a:t>
          </a:r>
          <a:r>
            <a:rPr lang="it-IT" dirty="0" smtClean="0"/>
            <a:t> </a:t>
          </a:r>
          <a:r>
            <a:rPr lang="it-IT" dirty="0" err="1" smtClean="0"/>
            <a:t>development</a:t>
          </a:r>
          <a:r>
            <a:rPr lang="it-IT" dirty="0" smtClean="0"/>
            <a:t> and </a:t>
          </a:r>
          <a:r>
            <a:rPr lang="it-IT" dirty="0" err="1" smtClean="0"/>
            <a:t>transport</a:t>
          </a:r>
          <a:r>
            <a:rPr lang="it-IT" dirty="0" smtClean="0"/>
            <a:t> </a:t>
          </a:r>
          <a:r>
            <a:rPr lang="it-IT" dirty="0" err="1" smtClean="0"/>
            <a:t>costs</a:t>
          </a:r>
          <a:r>
            <a:rPr lang="it-IT" dirty="0" smtClean="0"/>
            <a:t> </a:t>
          </a:r>
          <a:r>
            <a:rPr lang="it-IT" dirty="0" err="1" smtClean="0"/>
            <a:t>reduction</a:t>
          </a:r>
          <a:endParaRPr lang="it-IT" dirty="0"/>
        </a:p>
      </dgm:t>
    </dgm:pt>
    <dgm:pt modelId="{B19160C2-F13B-4683-B11A-BEFAD54A0C9F}" type="sibTrans" cxnId="{6C48FF91-5223-41DA-A511-8D3DA1873333}">
      <dgm:prSet/>
      <dgm:spPr/>
      <dgm:t>
        <a:bodyPr/>
        <a:lstStyle/>
        <a:p>
          <a:endParaRPr lang="it-IT"/>
        </a:p>
      </dgm:t>
    </dgm:pt>
    <dgm:pt modelId="{A1009C7D-33AA-48FB-AFAE-9D976C95E06D}" type="parTrans" cxnId="{6C48FF91-5223-41DA-A511-8D3DA1873333}">
      <dgm:prSet/>
      <dgm:spPr/>
      <dgm:t>
        <a:bodyPr/>
        <a:lstStyle/>
        <a:p>
          <a:endParaRPr lang="it-IT"/>
        </a:p>
      </dgm:t>
    </dgm:pt>
    <dgm:pt modelId="{702E9A39-27A3-48E1-A3ED-A2214F2C59CB}" type="pres">
      <dgm:prSet presAssocID="{40F87ACA-5079-4FAA-84B6-DC499271C086}" presName="cycle" presStyleCnt="0">
        <dgm:presLayoutVars>
          <dgm:dir/>
          <dgm:resizeHandles val="exact"/>
        </dgm:presLayoutVars>
      </dgm:prSet>
      <dgm:spPr/>
      <dgm:t>
        <a:bodyPr/>
        <a:lstStyle/>
        <a:p>
          <a:endParaRPr lang="it-IT"/>
        </a:p>
      </dgm:t>
    </dgm:pt>
    <dgm:pt modelId="{6DEB744C-4F93-44B5-BA8E-5E6FFCCA386D}" type="pres">
      <dgm:prSet presAssocID="{02A58A72-D63A-439E-91F6-123B9F231651}" presName="node" presStyleLbl="node1" presStyleIdx="0" presStyleCnt="5">
        <dgm:presLayoutVars>
          <dgm:bulletEnabled val="1"/>
        </dgm:presLayoutVars>
      </dgm:prSet>
      <dgm:spPr/>
      <dgm:t>
        <a:bodyPr/>
        <a:lstStyle/>
        <a:p>
          <a:endParaRPr lang="it-IT"/>
        </a:p>
      </dgm:t>
    </dgm:pt>
    <dgm:pt modelId="{4F9FAF9F-D3F8-4D60-A869-9040F88D0171}" type="pres">
      <dgm:prSet presAssocID="{02A58A72-D63A-439E-91F6-123B9F231651}" presName="spNode" presStyleCnt="0"/>
      <dgm:spPr/>
    </dgm:pt>
    <dgm:pt modelId="{020247D3-7B97-4084-A697-CD8D3DEF2B11}" type="pres">
      <dgm:prSet presAssocID="{5E5B088E-67E8-47AB-9306-564305A11DD2}" presName="sibTrans" presStyleLbl="sibTrans1D1" presStyleIdx="0" presStyleCnt="5"/>
      <dgm:spPr/>
      <dgm:t>
        <a:bodyPr/>
        <a:lstStyle/>
        <a:p>
          <a:endParaRPr lang="it-IT"/>
        </a:p>
      </dgm:t>
    </dgm:pt>
    <dgm:pt modelId="{C7A7946A-93B8-4C73-B150-32D36E4C91A8}" type="pres">
      <dgm:prSet presAssocID="{2109F1DF-1307-4C61-9933-DF997963FF2D}" presName="node" presStyleLbl="node1" presStyleIdx="1" presStyleCnt="5">
        <dgm:presLayoutVars>
          <dgm:bulletEnabled val="1"/>
        </dgm:presLayoutVars>
      </dgm:prSet>
      <dgm:spPr/>
      <dgm:t>
        <a:bodyPr/>
        <a:lstStyle/>
        <a:p>
          <a:endParaRPr lang="it-IT"/>
        </a:p>
      </dgm:t>
    </dgm:pt>
    <dgm:pt modelId="{9CFADB7F-ED03-4A3A-A4C3-631EB3C2134C}" type="pres">
      <dgm:prSet presAssocID="{2109F1DF-1307-4C61-9933-DF997963FF2D}" presName="spNode" presStyleCnt="0"/>
      <dgm:spPr/>
    </dgm:pt>
    <dgm:pt modelId="{4655CF12-660F-4B7F-BDC6-8B4AAED31059}" type="pres">
      <dgm:prSet presAssocID="{B36A04B1-1C52-40EB-996D-5895CF43D741}" presName="sibTrans" presStyleLbl="sibTrans1D1" presStyleIdx="1" presStyleCnt="5"/>
      <dgm:spPr/>
      <dgm:t>
        <a:bodyPr/>
        <a:lstStyle/>
        <a:p>
          <a:endParaRPr lang="it-IT"/>
        </a:p>
      </dgm:t>
    </dgm:pt>
    <dgm:pt modelId="{5794BAC3-F48C-4859-A12B-C789579B951E}" type="pres">
      <dgm:prSet presAssocID="{DA04B3E0-1BDE-47A7-BD1B-9BA1723B63DB}" presName="node" presStyleLbl="node1" presStyleIdx="2" presStyleCnt="5">
        <dgm:presLayoutVars>
          <dgm:bulletEnabled val="1"/>
        </dgm:presLayoutVars>
      </dgm:prSet>
      <dgm:spPr/>
      <dgm:t>
        <a:bodyPr/>
        <a:lstStyle/>
        <a:p>
          <a:endParaRPr lang="it-IT"/>
        </a:p>
      </dgm:t>
    </dgm:pt>
    <dgm:pt modelId="{08F0DA10-C33C-40E2-9694-AAEC03B397B3}" type="pres">
      <dgm:prSet presAssocID="{DA04B3E0-1BDE-47A7-BD1B-9BA1723B63DB}" presName="spNode" presStyleCnt="0"/>
      <dgm:spPr/>
    </dgm:pt>
    <dgm:pt modelId="{E012C1EA-BFEB-408F-9572-DCD5DC7A4CB8}" type="pres">
      <dgm:prSet presAssocID="{A88A920B-474C-46C3-B16B-14290550FBFC}" presName="sibTrans" presStyleLbl="sibTrans1D1" presStyleIdx="2" presStyleCnt="5"/>
      <dgm:spPr/>
      <dgm:t>
        <a:bodyPr/>
        <a:lstStyle/>
        <a:p>
          <a:endParaRPr lang="it-IT"/>
        </a:p>
      </dgm:t>
    </dgm:pt>
    <dgm:pt modelId="{D9BAAB15-90A6-4C9C-BC61-54E84841469C}" type="pres">
      <dgm:prSet presAssocID="{CF9FF770-A0FB-4333-B29E-F85169DEDD50}" presName="node" presStyleLbl="node1" presStyleIdx="3" presStyleCnt="5">
        <dgm:presLayoutVars>
          <dgm:bulletEnabled val="1"/>
        </dgm:presLayoutVars>
      </dgm:prSet>
      <dgm:spPr/>
      <dgm:t>
        <a:bodyPr/>
        <a:lstStyle/>
        <a:p>
          <a:endParaRPr lang="it-IT"/>
        </a:p>
      </dgm:t>
    </dgm:pt>
    <dgm:pt modelId="{CCBB2B97-4AA9-4E4B-8C3F-36B6565260BD}" type="pres">
      <dgm:prSet presAssocID="{CF9FF770-A0FB-4333-B29E-F85169DEDD50}" presName="spNode" presStyleCnt="0"/>
      <dgm:spPr/>
    </dgm:pt>
    <dgm:pt modelId="{C5CAC7F0-0A1B-4627-B8B3-91EF33A2986D}" type="pres">
      <dgm:prSet presAssocID="{ADC622B3-7E0C-4C3A-8BFD-785157FB7D88}" presName="sibTrans" presStyleLbl="sibTrans1D1" presStyleIdx="3" presStyleCnt="5"/>
      <dgm:spPr/>
      <dgm:t>
        <a:bodyPr/>
        <a:lstStyle/>
        <a:p>
          <a:endParaRPr lang="it-IT"/>
        </a:p>
      </dgm:t>
    </dgm:pt>
    <dgm:pt modelId="{A0197C29-A4FC-4839-A0FC-F6DE051CD51E}" type="pres">
      <dgm:prSet presAssocID="{FBDFB560-9CA4-4FB9-A137-3B9626F67387}" presName="node" presStyleLbl="node1" presStyleIdx="4" presStyleCnt="5">
        <dgm:presLayoutVars>
          <dgm:bulletEnabled val="1"/>
        </dgm:presLayoutVars>
      </dgm:prSet>
      <dgm:spPr/>
      <dgm:t>
        <a:bodyPr/>
        <a:lstStyle/>
        <a:p>
          <a:endParaRPr lang="it-IT"/>
        </a:p>
      </dgm:t>
    </dgm:pt>
    <dgm:pt modelId="{0216572B-5D59-4A49-B51D-DF89396BC183}" type="pres">
      <dgm:prSet presAssocID="{FBDFB560-9CA4-4FB9-A137-3B9626F67387}" presName="spNode" presStyleCnt="0"/>
      <dgm:spPr/>
    </dgm:pt>
    <dgm:pt modelId="{42F7623E-5462-486F-8A67-9893A84FCC6E}" type="pres">
      <dgm:prSet presAssocID="{B19160C2-F13B-4683-B11A-BEFAD54A0C9F}" presName="sibTrans" presStyleLbl="sibTrans1D1" presStyleIdx="4" presStyleCnt="5"/>
      <dgm:spPr/>
      <dgm:t>
        <a:bodyPr/>
        <a:lstStyle/>
        <a:p>
          <a:endParaRPr lang="it-IT"/>
        </a:p>
      </dgm:t>
    </dgm:pt>
  </dgm:ptLst>
  <dgm:cxnLst>
    <dgm:cxn modelId="{9F4007D5-D201-4A41-9D29-657BBB12795D}" srcId="{40F87ACA-5079-4FAA-84B6-DC499271C086}" destId="{02A58A72-D63A-439E-91F6-123B9F231651}" srcOrd="0" destOrd="0" parTransId="{62699AC2-718F-4C5F-A5BF-C30CB4C567F1}" sibTransId="{5E5B088E-67E8-47AB-9306-564305A11DD2}"/>
    <dgm:cxn modelId="{CC99D776-C0EB-4A20-8F39-DE57914F1983}" type="presOf" srcId="{5E5B088E-67E8-47AB-9306-564305A11DD2}" destId="{020247D3-7B97-4084-A697-CD8D3DEF2B11}" srcOrd="0" destOrd="0" presId="urn:microsoft.com/office/officeart/2005/8/layout/cycle5"/>
    <dgm:cxn modelId="{95B1408D-3A77-4D68-8ABB-F27B1AA82171}" type="presOf" srcId="{ADC622B3-7E0C-4C3A-8BFD-785157FB7D88}" destId="{C5CAC7F0-0A1B-4627-B8B3-91EF33A2986D}" srcOrd="0" destOrd="0" presId="urn:microsoft.com/office/officeart/2005/8/layout/cycle5"/>
    <dgm:cxn modelId="{05339A95-5F94-4CCC-B2C1-F767F73FAA50}" type="presOf" srcId="{DA04B3E0-1BDE-47A7-BD1B-9BA1723B63DB}" destId="{5794BAC3-F48C-4859-A12B-C789579B951E}" srcOrd="0" destOrd="0" presId="urn:microsoft.com/office/officeart/2005/8/layout/cycle5"/>
    <dgm:cxn modelId="{6C48FF91-5223-41DA-A511-8D3DA1873333}" srcId="{40F87ACA-5079-4FAA-84B6-DC499271C086}" destId="{FBDFB560-9CA4-4FB9-A137-3B9626F67387}" srcOrd="4" destOrd="0" parTransId="{A1009C7D-33AA-48FB-AFAE-9D976C95E06D}" sibTransId="{B19160C2-F13B-4683-B11A-BEFAD54A0C9F}"/>
    <dgm:cxn modelId="{C9DDEBFE-C6BD-474C-84DA-0DC5ECE883C8}" srcId="{40F87ACA-5079-4FAA-84B6-DC499271C086}" destId="{CF9FF770-A0FB-4333-B29E-F85169DEDD50}" srcOrd="3" destOrd="0" parTransId="{F66BC2BA-F8DC-4091-ACA6-2544521E0465}" sibTransId="{ADC622B3-7E0C-4C3A-8BFD-785157FB7D88}"/>
    <dgm:cxn modelId="{DD6FBEAD-918A-484B-B5E8-E29005BEA57D}" type="presOf" srcId="{02A58A72-D63A-439E-91F6-123B9F231651}" destId="{6DEB744C-4F93-44B5-BA8E-5E6FFCCA386D}" srcOrd="0" destOrd="0" presId="urn:microsoft.com/office/officeart/2005/8/layout/cycle5"/>
    <dgm:cxn modelId="{6C501EBF-356F-49D4-A96D-2048D433EA1B}" srcId="{40F87ACA-5079-4FAA-84B6-DC499271C086}" destId="{2109F1DF-1307-4C61-9933-DF997963FF2D}" srcOrd="1" destOrd="0" parTransId="{040387AC-3033-4A36-B410-BAC2539AC32F}" sibTransId="{B36A04B1-1C52-40EB-996D-5895CF43D741}"/>
    <dgm:cxn modelId="{8C6431E9-A7E4-4CC6-8B54-32398634F76F}" type="presOf" srcId="{B36A04B1-1C52-40EB-996D-5895CF43D741}" destId="{4655CF12-660F-4B7F-BDC6-8B4AAED31059}" srcOrd="0" destOrd="0" presId="urn:microsoft.com/office/officeart/2005/8/layout/cycle5"/>
    <dgm:cxn modelId="{08C2F842-861F-4C70-A044-8E5A245CEA02}" type="presOf" srcId="{FBDFB560-9CA4-4FB9-A137-3B9626F67387}" destId="{A0197C29-A4FC-4839-A0FC-F6DE051CD51E}" srcOrd="0" destOrd="0" presId="urn:microsoft.com/office/officeart/2005/8/layout/cycle5"/>
    <dgm:cxn modelId="{D4F9A671-FA11-4C5B-BD9C-C854E3172D14}" srcId="{40F87ACA-5079-4FAA-84B6-DC499271C086}" destId="{DA04B3E0-1BDE-47A7-BD1B-9BA1723B63DB}" srcOrd="2" destOrd="0" parTransId="{817A9C22-356F-45A6-BE08-3DEC41116C99}" sibTransId="{A88A920B-474C-46C3-B16B-14290550FBFC}"/>
    <dgm:cxn modelId="{3434B4A5-BA2F-4945-BF01-198AEC310B27}" type="presOf" srcId="{CF9FF770-A0FB-4333-B29E-F85169DEDD50}" destId="{D9BAAB15-90A6-4C9C-BC61-54E84841469C}" srcOrd="0" destOrd="0" presId="urn:microsoft.com/office/officeart/2005/8/layout/cycle5"/>
    <dgm:cxn modelId="{D94E7D74-57B4-44BB-BFD3-4BC9F48FDD88}" type="presOf" srcId="{2109F1DF-1307-4C61-9933-DF997963FF2D}" destId="{C7A7946A-93B8-4C73-B150-32D36E4C91A8}" srcOrd="0" destOrd="0" presId="urn:microsoft.com/office/officeart/2005/8/layout/cycle5"/>
    <dgm:cxn modelId="{A4CBD085-2E21-4C27-9E6F-8C4578EE3702}" type="presOf" srcId="{A88A920B-474C-46C3-B16B-14290550FBFC}" destId="{E012C1EA-BFEB-408F-9572-DCD5DC7A4CB8}" srcOrd="0" destOrd="0" presId="urn:microsoft.com/office/officeart/2005/8/layout/cycle5"/>
    <dgm:cxn modelId="{B2A153CF-57D6-40A1-8C8C-946AD5FBD208}" type="presOf" srcId="{40F87ACA-5079-4FAA-84B6-DC499271C086}" destId="{702E9A39-27A3-48E1-A3ED-A2214F2C59CB}" srcOrd="0" destOrd="0" presId="urn:microsoft.com/office/officeart/2005/8/layout/cycle5"/>
    <dgm:cxn modelId="{A0D1E6D6-3EE1-4B12-A290-130BC77C0050}" type="presOf" srcId="{B19160C2-F13B-4683-B11A-BEFAD54A0C9F}" destId="{42F7623E-5462-486F-8A67-9893A84FCC6E}" srcOrd="0" destOrd="0" presId="urn:microsoft.com/office/officeart/2005/8/layout/cycle5"/>
    <dgm:cxn modelId="{30F8EEA5-DDE6-44CF-8516-AFB996144732}" type="presParOf" srcId="{702E9A39-27A3-48E1-A3ED-A2214F2C59CB}" destId="{6DEB744C-4F93-44B5-BA8E-5E6FFCCA386D}" srcOrd="0" destOrd="0" presId="urn:microsoft.com/office/officeart/2005/8/layout/cycle5"/>
    <dgm:cxn modelId="{2780EE3B-CE02-45E2-98A1-03459BE0B9F2}" type="presParOf" srcId="{702E9A39-27A3-48E1-A3ED-A2214F2C59CB}" destId="{4F9FAF9F-D3F8-4D60-A869-9040F88D0171}" srcOrd="1" destOrd="0" presId="urn:microsoft.com/office/officeart/2005/8/layout/cycle5"/>
    <dgm:cxn modelId="{4CCD99D2-4188-46C1-8D59-959538DA4DF4}" type="presParOf" srcId="{702E9A39-27A3-48E1-A3ED-A2214F2C59CB}" destId="{020247D3-7B97-4084-A697-CD8D3DEF2B11}" srcOrd="2" destOrd="0" presId="urn:microsoft.com/office/officeart/2005/8/layout/cycle5"/>
    <dgm:cxn modelId="{87362175-D5C5-4FDF-83A6-8C66BC825FAA}" type="presParOf" srcId="{702E9A39-27A3-48E1-A3ED-A2214F2C59CB}" destId="{C7A7946A-93B8-4C73-B150-32D36E4C91A8}" srcOrd="3" destOrd="0" presId="urn:microsoft.com/office/officeart/2005/8/layout/cycle5"/>
    <dgm:cxn modelId="{4DBF3F78-B076-480C-8EEA-A565BB635A25}" type="presParOf" srcId="{702E9A39-27A3-48E1-A3ED-A2214F2C59CB}" destId="{9CFADB7F-ED03-4A3A-A4C3-631EB3C2134C}" srcOrd="4" destOrd="0" presId="urn:microsoft.com/office/officeart/2005/8/layout/cycle5"/>
    <dgm:cxn modelId="{6839AD84-42BC-4987-A09F-E92CD577EB1A}" type="presParOf" srcId="{702E9A39-27A3-48E1-A3ED-A2214F2C59CB}" destId="{4655CF12-660F-4B7F-BDC6-8B4AAED31059}" srcOrd="5" destOrd="0" presId="urn:microsoft.com/office/officeart/2005/8/layout/cycle5"/>
    <dgm:cxn modelId="{8E6DB9D9-66ED-4991-9309-AECE109ACC29}" type="presParOf" srcId="{702E9A39-27A3-48E1-A3ED-A2214F2C59CB}" destId="{5794BAC3-F48C-4859-A12B-C789579B951E}" srcOrd="6" destOrd="0" presId="urn:microsoft.com/office/officeart/2005/8/layout/cycle5"/>
    <dgm:cxn modelId="{BC15F925-4ADE-43EE-A578-10A1E04B35DB}" type="presParOf" srcId="{702E9A39-27A3-48E1-A3ED-A2214F2C59CB}" destId="{08F0DA10-C33C-40E2-9694-AAEC03B397B3}" srcOrd="7" destOrd="0" presId="urn:microsoft.com/office/officeart/2005/8/layout/cycle5"/>
    <dgm:cxn modelId="{3C910927-CEE9-4313-A838-375599B5B802}" type="presParOf" srcId="{702E9A39-27A3-48E1-A3ED-A2214F2C59CB}" destId="{E012C1EA-BFEB-408F-9572-DCD5DC7A4CB8}" srcOrd="8" destOrd="0" presId="urn:microsoft.com/office/officeart/2005/8/layout/cycle5"/>
    <dgm:cxn modelId="{C4324E2B-E8CB-47FF-8407-5D90652E4E73}" type="presParOf" srcId="{702E9A39-27A3-48E1-A3ED-A2214F2C59CB}" destId="{D9BAAB15-90A6-4C9C-BC61-54E84841469C}" srcOrd="9" destOrd="0" presId="urn:microsoft.com/office/officeart/2005/8/layout/cycle5"/>
    <dgm:cxn modelId="{A8AF4224-D623-494D-9492-829B3BC99392}" type="presParOf" srcId="{702E9A39-27A3-48E1-A3ED-A2214F2C59CB}" destId="{CCBB2B97-4AA9-4E4B-8C3F-36B6565260BD}" srcOrd="10" destOrd="0" presId="urn:microsoft.com/office/officeart/2005/8/layout/cycle5"/>
    <dgm:cxn modelId="{0D8E838B-355F-492F-8207-2F5D74CCBC5B}" type="presParOf" srcId="{702E9A39-27A3-48E1-A3ED-A2214F2C59CB}" destId="{C5CAC7F0-0A1B-4627-B8B3-91EF33A2986D}" srcOrd="11" destOrd="0" presId="urn:microsoft.com/office/officeart/2005/8/layout/cycle5"/>
    <dgm:cxn modelId="{75445037-FE29-4EE2-94FF-832DBF23E6B5}" type="presParOf" srcId="{702E9A39-27A3-48E1-A3ED-A2214F2C59CB}" destId="{A0197C29-A4FC-4839-A0FC-F6DE051CD51E}" srcOrd="12" destOrd="0" presId="urn:microsoft.com/office/officeart/2005/8/layout/cycle5"/>
    <dgm:cxn modelId="{F0B804A4-E854-44F1-886A-F4C8780A2B04}" type="presParOf" srcId="{702E9A39-27A3-48E1-A3ED-A2214F2C59CB}" destId="{0216572B-5D59-4A49-B51D-DF89396BC183}" srcOrd="13" destOrd="0" presId="urn:microsoft.com/office/officeart/2005/8/layout/cycle5"/>
    <dgm:cxn modelId="{C1D72CBC-3623-4CF1-B4D9-BD14F4D9DB82}" type="presParOf" srcId="{702E9A39-27A3-48E1-A3ED-A2214F2C59CB}" destId="{42F7623E-5462-486F-8A67-9893A84FCC6E}"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B744C-4F93-44B5-BA8E-5E6FFCCA386D}">
      <dsp:nvSpPr>
        <dsp:cNvPr id="0" name=""/>
        <dsp:cNvSpPr/>
      </dsp:nvSpPr>
      <dsp:spPr>
        <a:xfrm>
          <a:off x="3006562" y="4080"/>
          <a:ext cx="1835746" cy="11932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Means</a:t>
          </a:r>
          <a:r>
            <a:rPr lang="it-IT" sz="1600" kern="1200" dirty="0" smtClean="0"/>
            <a:t> of </a:t>
          </a:r>
          <a:r>
            <a:rPr lang="it-IT" sz="1600" kern="1200" dirty="0" err="1" smtClean="0"/>
            <a:t>transport</a:t>
          </a:r>
          <a:endParaRPr lang="it-IT" sz="1600" kern="1200" dirty="0" smtClean="0"/>
        </a:p>
        <a:p>
          <a:pPr lvl="0" algn="ctr" defTabSz="711200">
            <a:lnSpc>
              <a:spcPct val="90000"/>
            </a:lnSpc>
            <a:spcBef>
              <a:spcPct val="0"/>
            </a:spcBef>
            <a:spcAft>
              <a:spcPct val="35000"/>
            </a:spcAft>
          </a:pPr>
          <a:r>
            <a:rPr lang="it-IT" sz="1600" kern="1200" dirty="0" err="1" smtClean="0"/>
            <a:t>Infrastructure</a:t>
          </a:r>
          <a:endParaRPr lang="it-IT" sz="1600" kern="1200" dirty="0"/>
        </a:p>
      </dsp:txBody>
      <dsp:txXfrm>
        <a:off x="3064811" y="62329"/>
        <a:ext cx="1719248" cy="1076737"/>
      </dsp:txXfrm>
    </dsp:sp>
    <dsp:sp modelId="{020247D3-7B97-4084-A697-CD8D3DEF2B11}">
      <dsp:nvSpPr>
        <dsp:cNvPr id="0" name=""/>
        <dsp:cNvSpPr/>
      </dsp:nvSpPr>
      <dsp:spPr>
        <a:xfrm>
          <a:off x="1542350" y="600698"/>
          <a:ext cx="4764171" cy="4764171"/>
        </a:xfrm>
        <a:custGeom>
          <a:avLst/>
          <a:gdLst/>
          <a:ahLst/>
          <a:cxnLst/>
          <a:rect l="0" t="0" r="0" b="0"/>
          <a:pathLst>
            <a:path>
              <a:moveTo>
                <a:pt x="3545429" y="303393"/>
              </a:moveTo>
              <a:arcTo wR="2382085" hR="2382085" stAng="17954019" swAng="121061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7A7946A-93B8-4C73-B150-32D36E4C91A8}">
      <dsp:nvSpPr>
        <dsp:cNvPr id="0" name=""/>
        <dsp:cNvSpPr/>
      </dsp:nvSpPr>
      <dsp:spPr>
        <a:xfrm>
          <a:off x="5272060" y="1650061"/>
          <a:ext cx="1835746" cy="11932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Mining</a:t>
          </a:r>
          <a:r>
            <a:rPr lang="it-IT" sz="1600" kern="1200" dirty="0" smtClean="0"/>
            <a:t> and </a:t>
          </a:r>
          <a:r>
            <a:rPr lang="it-IT" sz="1600" kern="1200" dirty="0" err="1" smtClean="0"/>
            <a:t>chemicals</a:t>
          </a:r>
          <a:endParaRPr lang="it-IT" sz="1600" kern="1200" dirty="0"/>
        </a:p>
      </dsp:txBody>
      <dsp:txXfrm>
        <a:off x="5330309" y="1708310"/>
        <a:ext cx="1719248" cy="1076737"/>
      </dsp:txXfrm>
    </dsp:sp>
    <dsp:sp modelId="{4655CF12-660F-4B7F-BDC6-8B4AAED31059}">
      <dsp:nvSpPr>
        <dsp:cNvPr id="0" name=""/>
        <dsp:cNvSpPr/>
      </dsp:nvSpPr>
      <dsp:spPr>
        <a:xfrm>
          <a:off x="1542350" y="600698"/>
          <a:ext cx="4764171" cy="4764171"/>
        </a:xfrm>
        <a:custGeom>
          <a:avLst/>
          <a:gdLst/>
          <a:ahLst/>
          <a:cxnLst/>
          <a:rect l="0" t="0" r="0" b="0"/>
          <a:pathLst>
            <a:path>
              <a:moveTo>
                <a:pt x="4758442" y="2547191"/>
              </a:moveTo>
              <a:arcTo wR="2382085" hR="2382085" stAng="21838467" swAng="13590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94BAC3-F48C-4859-A12B-C789579B951E}">
      <dsp:nvSpPr>
        <dsp:cNvPr id="0" name=""/>
        <dsp:cNvSpPr/>
      </dsp:nvSpPr>
      <dsp:spPr>
        <a:xfrm>
          <a:off x="4406717" y="4313313"/>
          <a:ext cx="1835746" cy="11932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Construction</a:t>
          </a:r>
          <a:endParaRPr lang="it-IT" sz="1600" kern="1200" dirty="0"/>
        </a:p>
      </dsp:txBody>
      <dsp:txXfrm>
        <a:off x="4464966" y="4371562"/>
        <a:ext cx="1719248" cy="1076737"/>
      </dsp:txXfrm>
    </dsp:sp>
    <dsp:sp modelId="{E012C1EA-BFEB-408F-9572-DCD5DC7A4CB8}">
      <dsp:nvSpPr>
        <dsp:cNvPr id="0" name=""/>
        <dsp:cNvSpPr/>
      </dsp:nvSpPr>
      <dsp:spPr>
        <a:xfrm>
          <a:off x="1542350" y="600698"/>
          <a:ext cx="4764171" cy="4764171"/>
        </a:xfrm>
        <a:custGeom>
          <a:avLst/>
          <a:gdLst/>
          <a:ahLst/>
          <a:cxnLst/>
          <a:rect l="0" t="0" r="0" b="0"/>
          <a:pathLst>
            <a:path>
              <a:moveTo>
                <a:pt x="2674075" y="4746207"/>
              </a:moveTo>
              <a:arcTo wR="2382085" hR="2382085" stAng="4977548" swAng="84490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9BAAB15-90A6-4C9C-BC61-54E84841469C}">
      <dsp:nvSpPr>
        <dsp:cNvPr id="0" name=""/>
        <dsp:cNvSpPr/>
      </dsp:nvSpPr>
      <dsp:spPr>
        <a:xfrm>
          <a:off x="1606407" y="4313313"/>
          <a:ext cx="1835746" cy="11932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Mechanical</a:t>
          </a:r>
          <a:r>
            <a:rPr lang="it-IT" sz="1600" kern="1200" dirty="0" smtClean="0"/>
            <a:t>, </a:t>
          </a:r>
          <a:r>
            <a:rPr lang="it-IT" sz="1600" kern="1200" dirty="0" err="1" smtClean="0"/>
            <a:t>iron</a:t>
          </a:r>
          <a:r>
            <a:rPr lang="it-IT" sz="1600" kern="1200" dirty="0" smtClean="0"/>
            <a:t> and </a:t>
          </a:r>
          <a:r>
            <a:rPr lang="it-IT" sz="1600" kern="1200" dirty="0" err="1" smtClean="0"/>
            <a:t>steel</a:t>
          </a:r>
          <a:r>
            <a:rPr lang="it-IT" sz="1600" kern="1200" dirty="0" smtClean="0"/>
            <a:t> </a:t>
          </a:r>
          <a:r>
            <a:rPr lang="it-IT" sz="1600" kern="1200" dirty="0" err="1" smtClean="0"/>
            <a:t>industry</a:t>
          </a:r>
          <a:endParaRPr lang="it-IT" sz="1600" kern="1200" dirty="0"/>
        </a:p>
      </dsp:txBody>
      <dsp:txXfrm>
        <a:off x="1664656" y="4371562"/>
        <a:ext cx="1719248" cy="1076737"/>
      </dsp:txXfrm>
    </dsp:sp>
    <dsp:sp modelId="{C5CAC7F0-0A1B-4627-B8B3-91EF33A2986D}">
      <dsp:nvSpPr>
        <dsp:cNvPr id="0" name=""/>
        <dsp:cNvSpPr/>
      </dsp:nvSpPr>
      <dsp:spPr>
        <a:xfrm>
          <a:off x="1542350" y="600698"/>
          <a:ext cx="4764171" cy="4764171"/>
        </a:xfrm>
        <a:custGeom>
          <a:avLst/>
          <a:gdLst/>
          <a:ahLst/>
          <a:cxnLst/>
          <a:rect l="0" t="0" r="0" b="0"/>
          <a:pathLst>
            <a:path>
              <a:moveTo>
                <a:pt x="252592" y="3449600"/>
              </a:moveTo>
              <a:arcTo wR="2382085" hR="2382085" stAng="9202523" swAng="13590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0197C29-A4FC-4839-A0FC-F6DE051CD51E}">
      <dsp:nvSpPr>
        <dsp:cNvPr id="0" name=""/>
        <dsp:cNvSpPr/>
      </dsp:nvSpPr>
      <dsp:spPr>
        <a:xfrm>
          <a:off x="741064" y="1650061"/>
          <a:ext cx="1835746" cy="11932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Elettrotechnics</a:t>
          </a:r>
          <a:r>
            <a:rPr lang="it-IT" sz="1600" kern="1200" dirty="0" smtClean="0"/>
            <a:t>, </a:t>
          </a:r>
          <a:r>
            <a:rPr lang="it-IT" sz="1600" kern="1200" dirty="0" err="1" smtClean="0"/>
            <a:t>elettronics</a:t>
          </a:r>
          <a:r>
            <a:rPr lang="it-IT" sz="1600" kern="1200" dirty="0" smtClean="0"/>
            <a:t>, </a:t>
          </a:r>
          <a:r>
            <a:rPr lang="it-IT" sz="1600" kern="1200" dirty="0" err="1" smtClean="0"/>
            <a:t>informatic</a:t>
          </a:r>
          <a:r>
            <a:rPr lang="it-IT" sz="1600" kern="1200" dirty="0" smtClean="0"/>
            <a:t> </a:t>
          </a:r>
          <a:r>
            <a:rPr lang="it-IT" sz="1600" kern="1200" dirty="0" err="1" smtClean="0"/>
            <a:t>industry</a:t>
          </a:r>
          <a:endParaRPr lang="it-IT" sz="1600" kern="1200" dirty="0"/>
        </a:p>
      </dsp:txBody>
      <dsp:txXfrm>
        <a:off x="799313" y="1708310"/>
        <a:ext cx="1719248" cy="1076737"/>
      </dsp:txXfrm>
    </dsp:sp>
    <dsp:sp modelId="{42F7623E-5462-486F-8A67-9893A84FCC6E}">
      <dsp:nvSpPr>
        <dsp:cNvPr id="0" name=""/>
        <dsp:cNvSpPr/>
      </dsp:nvSpPr>
      <dsp:spPr>
        <a:xfrm>
          <a:off x="1542350" y="600698"/>
          <a:ext cx="4764171" cy="4764171"/>
        </a:xfrm>
        <a:custGeom>
          <a:avLst/>
          <a:gdLst/>
          <a:ahLst/>
          <a:cxnLst/>
          <a:rect l="0" t="0" r="0" b="0"/>
          <a:pathLst>
            <a:path>
              <a:moveTo>
                <a:pt x="573151" y="832217"/>
              </a:moveTo>
              <a:arcTo wR="2382085" hR="2382085" stAng="13235369" swAng="121061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B744C-4F93-44B5-BA8E-5E6FFCCA386D}">
      <dsp:nvSpPr>
        <dsp:cNvPr id="0" name=""/>
        <dsp:cNvSpPr/>
      </dsp:nvSpPr>
      <dsp:spPr>
        <a:xfrm>
          <a:off x="2863161" y="1803"/>
          <a:ext cx="1762508" cy="11456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Transport</a:t>
          </a:r>
          <a:r>
            <a:rPr lang="it-IT" sz="1600" kern="1200" dirty="0" smtClean="0"/>
            <a:t> </a:t>
          </a:r>
          <a:r>
            <a:rPr lang="it-IT" sz="1600" kern="1200" dirty="0" err="1" smtClean="0"/>
            <a:t>activities</a:t>
          </a:r>
          <a:endParaRPr lang="it-IT" sz="1600" kern="1200" dirty="0"/>
        </a:p>
      </dsp:txBody>
      <dsp:txXfrm>
        <a:off x="2919086" y="57728"/>
        <a:ext cx="1650658" cy="1033780"/>
      </dsp:txXfrm>
    </dsp:sp>
    <dsp:sp modelId="{020247D3-7B97-4084-A697-CD8D3DEF2B11}">
      <dsp:nvSpPr>
        <dsp:cNvPr id="0" name=""/>
        <dsp:cNvSpPr/>
      </dsp:nvSpPr>
      <dsp:spPr>
        <a:xfrm>
          <a:off x="1454201" y="574619"/>
          <a:ext cx="4580429" cy="4580429"/>
        </a:xfrm>
        <a:custGeom>
          <a:avLst/>
          <a:gdLst/>
          <a:ahLst/>
          <a:cxnLst/>
          <a:rect l="0" t="0" r="0" b="0"/>
          <a:pathLst>
            <a:path>
              <a:moveTo>
                <a:pt x="3407919" y="291260"/>
              </a:moveTo>
              <a:arcTo wR="2290214" hR="2290214" stAng="17952691" swAng="121272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7A7946A-93B8-4C73-B150-32D36E4C91A8}">
      <dsp:nvSpPr>
        <dsp:cNvPr id="0" name=""/>
        <dsp:cNvSpPr/>
      </dsp:nvSpPr>
      <dsp:spPr>
        <a:xfrm>
          <a:off x="5041285" y="1584303"/>
          <a:ext cx="1762508" cy="11456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smtClean="0"/>
            <a:t>Market </a:t>
          </a:r>
          <a:r>
            <a:rPr lang="it-IT" sz="1600" kern="1200" dirty="0" err="1" smtClean="0"/>
            <a:t>size</a:t>
          </a:r>
          <a:r>
            <a:rPr lang="it-IT" sz="1600" kern="1200" dirty="0" smtClean="0"/>
            <a:t> and </a:t>
          </a:r>
          <a:r>
            <a:rPr lang="it-IT" sz="1600" kern="1200" dirty="0" err="1" smtClean="0"/>
            <a:t>trade</a:t>
          </a:r>
          <a:endParaRPr lang="it-IT" sz="1600" kern="1200" dirty="0"/>
        </a:p>
      </dsp:txBody>
      <dsp:txXfrm>
        <a:off x="5097210" y="1640228"/>
        <a:ext cx="1650658" cy="1033780"/>
      </dsp:txXfrm>
    </dsp:sp>
    <dsp:sp modelId="{4655CF12-660F-4B7F-BDC6-8B4AAED31059}">
      <dsp:nvSpPr>
        <dsp:cNvPr id="0" name=""/>
        <dsp:cNvSpPr/>
      </dsp:nvSpPr>
      <dsp:spPr>
        <a:xfrm>
          <a:off x="1454201" y="574619"/>
          <a:ext cx="4580429" cy="4580429"/>
        </a:xfrm>
        <a:custGeom>
          <a:avLst/>
          <a:gdLst/>
          <a:ahLst/>
          <a:cxnLst/>
          <a:rect l="0" t="0" r="0" b="0"/>
          <a:pathLst>
            <a:path>
              <a:moveTo>
                <a:pt x="4574953" y="2448492"/>
              </a:moveTo>
              <a:arcTo wR="2290214" hR="2290214" stAng="21837773" swAng="13606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794BAC3-F48C-4859-A12B-C789579B951E}">
      <dsp:nvSpPr>
        <dsp:cNvPr id="0" name=""/>
        <dsp:cNvSpPr/>
      </dsp:nvSpPr>
      <dsp:spPr>
        <a:xfrm>
          <a:off x="4209316" y="4144841"/>
          <a:ext cx="1762508" cy="11456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Mobility</a:t>
          </a:r>
          <a:r>
            <a:rPr lang="it-IT" sz="1600" kern="1200" dirty="0" smtClean="0"/>
            <a:t> of </a:t>
          </a:r>
          <a:r>
            <a:rPr lang="it-IT" sz="1600" kern="1200" dirty="0" err="1" smtClean="0"/>
            <a:t>people</a:t>
          </a:r>
          <a:endParaRPr lang="it-IT" sz="1600" kern="1200" dirty="0"/>
        </a:p>
      </dsp:txBody>
      <dsp:txXfrm>
        <a:off x="4265241" y="4200766"/>
        <a:ext cx="1650658" cy="1033780"/>
      </dsp:txXfrm>
    </dsp:sp>
    <dsp:sp modelId="{E012C1EA-BFEB-408F-9572-DCD5DC7A4CB8}">
      <dsp:nvSpPr>
        <dsp:cNvPr id="0" name=""/>
        <dsp:cNvSpPr/>
      </dsp:nvSpPr>
      <dsp:spPr>
        <a:xfrm>
          <a:off x="1454201" y="574619"/>
          <a:ext cx="4580429" cy="4580429"/>
        </a:xfrm>
        <a:custGeom>
          <a:avLst/>
          <a:gdLst/>
          <a:ahLst/>
          <a:cxnLst/>
          <a:rect l="0" t="0" r="0" b="0"/>
          <a:pathLst>
            <a:path>
              <a:moveTo>
                <a:pt x="2571695" y="4563066"/>
              </a:moveTo>
              <a:arcTo wR="2290214" hR="2290214" stAng="4976411" swAng="84717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9BAAB15-90A6-4C9C-BC61-54E84841469C}">
      <dsp:nvSpPr>
        <dsp:cNvPr id="0" name=""/>
        <dsp:cNvSpPr/>
      </dsp:nvSpPr>
      <dsp:spPr>
        <a:xfrm>
          <a:off x="1517007" y="4144841"/>
          <a:ext cx="1762508" cy="11456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Globalization</a:t>
          </a:r>
          <a:r>
            <a:rPr lang="it-IT" sz="1600" kern="1200" dirty="0" smtClean="0"/>
            <a:t> and </a:t>
          </a:r>
          <a:r>
            <a:rPr lang="it-IT" sz="1600" kern="1200" dirty="0" err="1" smtClean="0"/>
            <a:t>product</a:t>
          </a:r>
          <a:r>
            <a:rPr lang="it-IT" sz="1600" kern="1200" dirty="0" smtClean="0"/>
            <a:t> </a:t>
          </a:r>
          <a:r>
            <a:rPr lang="it-IT" sz="1600" kern="1200" dirty="0" err="1" smtClean="0"/>
            <a:t>specialization</a:t>
          </a:r>
          <a:endParaRPr lang="it-IT" sz="1600" kern="1200" dirty="0"/>
        </a:p>
      </dsp:txBody>
      <dsp:txXfrm>
        <a:off x="1572932" y="4200766"/>
        <a:ext cx="1650658" cy="1033780"/>
      </dsp:txXfrm>
    </dsp:sp>
    <dsp:sp modelId="{C5CAC7F0-0A1B-4627-B8B3-91EF33A2986D}">
      <dsp:nvSpPr>
        <dsp:cNvPr id="0" name=""/>
        <dsp:cNvSpPr/>
      </dsp:nvSpPr>
      <dsp:spPr>
        <a:xfrm>
          <a:off x="1454201" y="574619"/>
          <a:ext cx="4580429" cy="4580429"/>
        </a:xfrm>
        <a:custGeom>
          <a:avLst/>
          <a:gdLst/>
          <a:ahLst/>
          <a:cxnLst/>
          <a:rect l="0" t="0" r="0" b="0"/>
          <a:pathLst>
            <a:path>
              <a:moveTo>
                <a:pt x="243130" y="3317117"/>
              </a:moveTo>
              <a:arcTo wR="2290214" hR="2290214" stAng="9201586" swAng="136064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0197C29-A4FC-4839-A0FC-F6DE051CD51E}">
      <dsp:nvSpPr>
        <dsp:cNvPr id="0" name=""/>
        <dsp:cNvSpPr/>
      </dsp:nvSpPr>
      <dsp:spPr>
        <a:xfrm>
          <a:off x="685038" y="1584303"/>
          <a:ext cx="1762508" cy="11456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smtClean="0"/>
            <a:t>Economic</a:t>
          </a:r>
          <a:r>
            <a:rPr lang="it-IT" sz="1600" kern="1200" dirty="0" smtClean="0"/>
            <a:t> </a:t>
          </a:r>
          <a:r>
            <a:rPr lang="it-IT" sz="1600" kern="1200" dirty="0" err="1" smtClean="0"/>
            <a:t>development</a:t>
          </a:r>
          <a:r>
            <a:rPr lang="it-IT" sz="1600" kern="1200" dirty="0" smtClean="0"/>
            <a:t> and </a:t>
          </a:r>
          <a:r>
            <a:rPr lang="it-IT" sz="1600" kern="1200" dirty="0" err="1" smtClean="0"/>
            <a:t>transport</a:t>
          </a:r>
          <a:r>
            <a:rPr lang="it-IT" sz="1600" kern="1200" dirty="0" smtClean="0"/>
            <a:t> </a:t>
          </a:r>
          <a:r>
            <a:rPr lang="it-IT" sz="1600" kern="1200" dirty="0" err="1" smtClean="0"/>
            <a:t>costs</a:t>
          </a:r>
          <a:r>
            <a:rPr lang="it-IT" sz="1600" kern="1200" dirty="0" smtClean="0"/>
            <a:t> </a:t>
          </a:r>
          <a:r>
            <a:rPr lang="it-IT" sz="1600" kern="1200" dirty="0" err="1" smtClean="0"/>
            <a:t>reduction</a:t>
          </a:r>
          <a:endParaRPr lang="it-IT" sz="1600" kern="1200" dirty="0"/>
        </a:p>
      </dsp:txBody>
      <dsp:txXfrm>
        <a:off x="740963" y="1640228"/>
        <a:ext cx="1650658" cy="1033780"/>
      </dsp:txXfrm>
    </dsp:sp>
    <dsp:sp modelId="{42F7623E-5462-486F-8A67-9893A84FCC6E}">
      <dsp:nvSpPr>
        <dsp:cNvPr id="0" name=""/>
        <dsp:cNvSpPr/>
      </dsp:nvSpPr>
      <dsp:spPr>
        <a:xfrm>
          <a:off x="1454201" y="574619"/>
          <a:ext cx="4580429" cy="4580429"/>
        </a:xfrm>
        <a:custGeom>
          <a:avLst/>
          <a:gdLst/>
          <a:ahLst/>
          <a:cxnLst/>
          <a:rect l="0" t="0" r="0" b="0"/>
          <a:pathLst>
            <a:path>
              <a:moveTo>
                <a:pt x="550708" y="800516"/>
              </a:moveTo>
              <a:arcTo wR="2290214" hR="2290214" stAng="13234588" swAng="121272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0325F-CFC6-4C04-8D74-62325F08F126}" type="datetimeFigureOut">
              <a:rPr lang="en-US" smtClean="0"/>
              <a:t>11/24/2021</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D1FD4-1AA0-4330-9705-B1B6BFF18FB5}" type="slidenum">
              <a:rPr lang="en-US" smtClean="0"/>
              <a:t>‹#›</a:t>
            </a:fld>
            <a:endParaRPr lang="en-US"/>
          </a:p>
        </p:txBody>
      </p:sp>
    </p:spTree>
    <p:extLst>
      <p:ext uri="{BB962C8B-B14F-4D97-AF65-F5344CB8AC3E}">
        <p14:creationId xmlns:p14="http://schemas.microsoft.com/office/powerpoint/2010/main" val="160338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Christopher_Columbu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n.wikipedia.org/wiki/Protestant_Reformation" TargetMode="External"/><Relationship Id="rId5" Type="http://schemas.openxmlformats.org/officeDocument/2006/relationships/hyperlink" Target="https://en.wikipedia.org/wiki/Fall_of_Constantinople" TargetMode="External"/><Relationship Id="rId4" Type="http://schemas.openxmlformats.org/officeDocument/2006/relationships/hyperlink" Target="https://en.wikipedia.org/wiki/America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hlinkClick r:id="rId3" tooltip="Christopher Columbus"/>
              </a:rPr>
              <a:t>Christopher Columbus</a:t>
            </a:r>
            <a:r>
              <a:rPr lang="en-US" dirty="0" smtClean="0"/>
              <a:t>'s first voyage to the </a:t>
            </a:r>
            <a:r>
              <a:rPr lang="en-US" dirty="0" smtClean="0">
                <a:hlinkClick r:id="rId4" tooltip="Americas"/>
              </a:rPr>
              <a:t>Americas</a:t>
            </a:r>
            <a:r>
              <a:rPr lang="en-US" dirty="0" smtClean="0"/>
              <a:t> in 1492, the </a:t>
            </a:r>
            <a:r>
              <a:rPr lang="en-US" dirty="0" smtClean="0">
                <a:hlinkClick r:id="rId5" tooltip="Fall of Constantinople"/>
              </a:rPr>
              <a:t>conquest of Constantinople</a:t>
            </a:r>
            <a:r>
              <a:rPr lang="en-US" dirty="0" smtClean="0"/>
              <a:t> by the Turks in 1453, or the </a:t>
            </a:r>
            <a:r>
              <a:rPr lang="en-US" dirty="0" smtClean="0">
                <a:hlinkClick r:id="rId6" tooltip="Protestant Reformation"/>
              </a:rPr>
              <a:t>Protestant Reformation</a:t>
            </a:r>
            <a:r>
              <a:rPr lang="en-US" dirty="0" smtClean="0"/>
              <a:t> in 1517</a:t>
            </a:r>
            <a:endParaRPr lang="en-US" dirty="0"/>
          </a:p>
        </p:txBody>
      </p:sp>
      <p:sp>
        <p:nvSpPr>
          <p:cNvPr id="4" name="Segnaposto numero diapositiva 3"/>
          <p:cNvSpPr>
            <a:spLocks noGrp="1"/>
          </p:cNvSpPr>
          <p:nvPr>
            <p:ph type="sldNum" sz="quarter" idx="10"/>
          </p:nvPr>
        </p:nvSpPr>
        <p:spPr/>
        <p:txBody>
          <a:bodyPr/>
          <a:lstStyle/>
          <a:p>
            <a:fld id="{A21D1FD4-1AA0-4330-9705-B1B6BFF18FB5}" type="slidenum">
              <a:rPr lang="en-US" smtClean="0"/>
              <a:t>22</a:t>
            </a:fld>
            <a:endParaRPr lang="en-US"/>
          </a:p>
        </p:txBody>
      </p:sp>
    </p:spTree>
    <p:extLst>
      <p:ext uri="{BB962C8B-B14F-4D97-AF65-F5344CB8AC3E}">
        <p14:creationId xmlns:p14="http://schemas.microsoft.com/office/powerpoint/2010/main" val="354778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fld id="{CBF117A5-A54F-43AF-8FC2-A64DF1C7FA4F}" type="datetimeFigureOut">
              <a:rPr lang="en-GB" smtClean="0"/>
              <a:t>24/11/2021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515937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CBF117A5-A54F-43AF-8FC2-A64DF1C7FA4F}" type="datetimeFigureOut">
              <a:rPr lang="en-GB" smtClean="0"/>
              <a:t>24/11/2021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52511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CBF117A5-A54F-43AF-8FC2-A64DF1C7FA4F}" type="datetimeFigureOut">
              <a:rPr lang="en-GB" smtClean="0"/>
              <a:t>24/11/2021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02084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fld id="{CBF117A5-A54F-43AF-8FC2-A64DF1C7FA4F}" type="datetimeFigureOut">
              <a:rPr lang="en-GB" smtClean="0"/>
              <a:t>24/11/2021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55673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BF117A5-A54F-43AF-8FC2-A64DF1C7FA4F}" type="datetimeFigureOut">
              <a:rPr lang="en-GB" smtClean="0"/>
              <a:t>24/11/2021</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13759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fld id="{CBF117A5-A54F-43AF-8FC2-A64DF1C7FA4F}" type="datetimeFigureOut">
              <a:rPr lang="en-GB" smtClean="0"/>
              <a:t>24/11/2021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55886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fld id="{CBF117A5-A54F-43AF-8FC2-A64DF1C7FA4F}" type="datetimeFigureOut">
              <a:rPr lang="en-GB" smtClean="0"/>
              <a:t>24/11/2021</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322579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fld id="{CBF117A5-A54F-43AF-8FC2-A64DF1C7FA4F}" type="datetimeFigureOut">
              <a:rPr lang="en-GB" smtClean="0"/>
              <a:t>24/11/2021</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64934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BF117A5-A54F-43AF-8FC2-A64DF1C7FA4F}" type="datetimeFigureOut">
              <a:rPr lang="en-GB" smtClean="0"/>
              <a:t>24/11/2021</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280020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BF117A5-A54F-43AF-8FC2-A64DF1C7FA4F}" type="datetimeFigureOut">
              <a:rPr lang="en-GB" smtClean="0"/>
              <a:t>24/11/2021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3302242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BF117A5-A54F-43AF-8FC2-A64DF1C7FA4F}" type="datetimeFigureOut">
              <a:rPr lang="en-GB" smtClean="0"/>
              <a:t>24/11/2021</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278B7868-D9C7-492C-A56C-3CCDA09CE4FC}" type="slidenum">
              <a:rPr lang="en-GB" smtClean="0"/>
              <a:t>‹#›</a:t>
            </a:fld>
            <a:endParaRPr lang="en-GB"/>
          </a:p>
        </p:txBody>
      </p:sp>
    </p:spTree>
    <p:extLst>
      <p:ext uri="{BB962C8B-B14F-4D97-AF65-F5344CB8AC3E}">
        <p14:creationId xmlns:p14="http://schemas.microsoft.com/office/powerpoint/2010/main" val="1529140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117A5-A54F-43AF-8FC2-A64DF1C7FA4F}" type="datetimeFigureOut">
              <a:rPr lang="en-GB" smtClean="0"/>
              <a:t>24/11/2021</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B7868-D9C7-492C-A56C-3CCDA09CE4FC}" type="slidenum">
              <a:rPr lang="en-GB" smtClean="0"/>
              <a:t>‹#›</a:t>
            </a:fld>
            <a:endParaRPr lang="en-GB"/>
          </a:p>
        </p:txBody>
      </p:sp>
    </p:spTree>
    <p:extLst>
      <p:ext uri="{BB962C8B-B14F-4D97-AF65-F5344CB8AC3E}">
        <p14:creationId xmlns:p14="http://schemas.microsoft.com/office/powerpoint/2010/main" val="279259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en-US" b="1" dirty="0" smtClean="0"/>
              <a:t>The role of transport for economic and human development. An </a:t>
            </a:r>
            <a:r>
              <a:rPr lang="en-US" b="1" smtClean="0"/>
              <a:t>historical overview</a:t>
            </a:r>
            <a:endParaRPr lang="en-US" b="1" dirty="0"/>
          </a:p>
        </p:txBody>
      </p:sp>
      <p:sp>
        <p:nvSpPr>
          <p:cNvPr id="3" name="Sottotitolo 2"/>
          <p:cNvSpPr>
            <a:spLocks noGrp="1"/>
          </p:cNvSpPr>
          <p:nvPr>
            <p:ph type="subTitle" idx="1"/>
          </p:nvPr>
        </p:nvSpPr>
        <p:spPr/>
        <p:txBody>
          <a:bodyPr>
            <a:normAutofit fontScale="92500" lnSpcReduction="20000"/>
          </a:bodyPr>
          <a:lstStyle/>
          <a:p>
            <a:r>
              <a:rPr lang="en-GB" dirty="0" smtClean="0"/>
              <a:t>Adapted from: </a:t>
            </a:r>
            <a:r>
              <a:rPr lang="en-GB" b="1" dirty="0"/>
              <a:t>Paolo Beria </a:t>
            </a:r>
          </a:p>
          <a:p>
            <a:r>
              <a:rPr lang="en-GB" b="1" dirty="0"/>
              <a:t>Course in Transport </a:t>
            </a:r>
            <a:r>
              <a:rPr lang="en-GB" b="1" dirty="0" smtClean="0"/>
              <a:t>Economics, </a:t>
            </a:r>
            <a:r>
              <a:rPr lang="en-US" b="1" dirty="0" smtClean="0"/>
              <a:t>Economic history of</a:t>
            </a:r>
          </a:p>
          <a:p>
            <a:r>
              <a:rPr lang="en-US" b="1" dirty="0" smtClean="0"/>
              <a:t>transport technologies</a:t>
            </a:r>
            <a:endParaRPr lang="en-GB" dirty="0"/>
          </a:p>
        </p:txBody>
      </p:sp>
    </p:spTree>
    <p:extLst>
      <p:ext uri="{BB962C8B-B14F-4D97-AF65-F5344CB8AC3E}">
        <p14:creationId xmlns:p14="http://schemas.microsoft.com/office/powerpoint/2010/main" val="2819892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15" y="336386"/>
            <a:ext cx="8746765" cy="6260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935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727538" cy="5989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4631701" y="4830299"/>
            <a:ext cx="1150956" cy="369332"/>
          </a:xfrm>
          <a:prstGeom prst="rect">
            <a:avLst/>
          </a:prstGeom>
          <a:noFill/>
        </p:spPr>
        <p:txBody>
          <a:bodyPr wrap="none" rtlCol="0">
            <a:spAutoFit/>
          </a:bodyPr>
          <a:lstStyle/>
          <a:p>
            <a:r>
              <a:rPr lang="en-GB" dirty="0" err="1" smtClean="0"/>
              <a:t>cuscinetto</a:t>
            </a:r>
            <a:endParaRPr lang="en-GB" dirty="0"/>
          </a:p>
        </p:txBody>
      </p:sp>
    </p:spTree>
    <p:extLst>
      <p:ext uri="{BB962C8B-B14F-4D97-AF65-F5344CB8AC3E}">
        <p14:creationId xmlns:p14="http://schemas.microsoft.com/office/powerpoint/2010/main" val="1505401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08920"/>
            <a:ext cx="8229600" cy="1143000"/>
          </a:xfrm>
        </p:spPr>
        <p:txBody>
          <a:bodyPr/>
          <a:lstStyle/>
          <a:p>
            <a:r>
              <a:rPr lang="en-US" dirty="0" smtClean="0"/>
              <a:t>Road transport</a:t>
            </a:r>
            <a:endParaRPr lang="en-US" dirty="0"/>
          </a:p>
        </p:txBody>
      </p:sp>
    </p:spTree>
    <p:extLst>
      <p:ext uri="{BB962C8B-B14F-4D97-AF65-F5344CB8AC3E}">
        <p14:creationId xmlns:p14="http://schemas.microsoft.com/office/powerpoint/2010/main" val="2537278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61" y="548680"/>
            <a:ext cx="8754793"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283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52" y="548680"/>
            <a:ext cx="876054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0033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 y="1124744"/>
            <a:ext cx="901300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3888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583" y="1052736"/>
            <a:ext cx="8854835"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128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00912"/>
            <a:ext cx="3942912" cy="5196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r>
              <a:rPr lang="it-IT" dirty="0" smtClean="0"/>
              <a:t>Roman </a:t>
            </a:r>
            <a:r>
              <a:rPr lang="it-IT" dirty="0" err="1" smtClean="0"/>
              <a:t>roads</a:t>
            </a:r>
            <a:endParaRPr lang="en-US" dirty="0"/>
          </a:p>
        </p:txBody>
      </p:sp>
      <p:sp>
        <p:nvSpPr>
          <p:cNvPr id="3" name="Rettangolo 2"/>
          <p:cNvSpPr/>
          <p:nvPr/>
        </p:nvSpPr>
        <p:spPr>
          <a:xfrm>
            <a:off x="4391356" y="1268760"/>
            <a:ext cx="4572000" cy="5170646"/>
          </a:xfrm>
          <a:prstGeom prst="rect">
            <a:avLst/>
          </a:prstGeom>
        </p:spPr>
        <p:txBody>
          <a:bodyPr>
            <a:spAutoFit/>
          </a:bodyPr>
          <a:lstStyle/>
          <a:p>
            <a:r>
              <a:rPr lang="en-US" sz="2200" dirty="0"/>
              <a:t>Roman Road (Appian Way) The Appian Way was completed around 312 BC, linking Rome to the port city of </a:t>
            </a:r>
            <a:r>
              <a:rPr lang="en-US" sz="2200" dirty="0" err="1"/>
              <a:t>Brundisium</a:t>
            </a:r>
            <a:r>
              <a:rPr lang="en-US" sz="2200" dirty="0"/>
              <a:t> (</a:t>
            </a:r>
            <a:r>
              <a:rPr lang="en-US" sz="2200" dirty="0" err="1"/>
              <a:t>Brindisi</a:t>
            </a:r>
            <a:r>
              <a:rPr lang="en-US" sz="2200" dirty="0"/>
              <a:t>). It played a fundamental role in helping expanding the Roman hegemony which was then in its early stages and also set the engineering standards which would be applied to most of the roads subsequently built. A road was typically surfaced with stone paving blocks, had a drainage ditch on each side and were built upon a foundation of laid rock which was constructed from a large ditch.</a:t>
            </a:r>
          </a:p>
        </p:txBody>
      </p:sp>
    </p:spTree>
    <p:extLst>
      <p:ext uri="{BB962C8B-B14F-4D97-AF65-F5344CB8AC3E}">
        <p14:creationId xmlns:p14="http://schemas.microsoft.com/office/powerpoint/2010/main" val="1118407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7969600" cy="5348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olo 1"/>
          <p:cNvSpPr>
            <a:spLocks noGrp="1"/>
          </p:cNvSpPr>
          <p:nvPr>
            <p:ph type="title"/>
          </p:nvPr>
        </p:nvSpPr>
        <p:spPr>
          <a:xfrm>
            <a:off x="457200" y="274638"/>
            <a:ext cx="8229600" cy="778098"/>
          </a:xfrm>
        </p:spPr>
        <p:txBody>
          <a:bodyPr/>
          <a:lstStyle/>
          <a:p>
            <a:r>
              <a:rPr lang="en-US" dirty="0" smtClean="0"/>
              <a:t>A technology to build roads</a:t>
            </a:r>
            <a:endParaRPr lang="en-US" dirty="0"/>
          </a:p>
        </p:txBody>
      </p:sp>
    </p:spTree>
    <p:extLst>
      <p:ext uri="{BB962C8B-B14F-4D97-AF65-F5344CB8AC3E}">
        <p14:creationId xmlns:p14="http://schemas.microsoft.com/office/powerpoint/2010/main" val="184281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 y="980728"/>
            <a:ext cx="9039416" cy="469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4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685"/>
            <a:ext cx="9143999" cy="6674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998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To summarize: </a:t>
            </a:r>
            <a:r>
              <a:rPr lang="en-US" dirty="0"/>
              <a:t>A</a:t>
            </a:r>
            <a:r>
              <a:rPr lang="en-US" dirty="0" smtClean="0"/>
              <a:t>ncient </a:t>
            </a:r>
            <a:r>
              <a:rPr lang="en-US" dirty="0"/>
              <a:t>T</a:t>
            </a:r>
            <a:r>
              <a:rPr lang="en-US" dirty="0" smtClean="0"/>
              <a:t>imes technologies</a:t>
            </a:r>
            <a:endParaRPr lang="en-US" dirty="0"/>
          </a:p>
        </p:txBody>
      </p:sp>
      <p:sp>
        <p:nvSpPr>
          <p:cNvPr id="3" name="Segnaposto contenuto 2"/>
          <p:cNvSpPr>
            <a:spLocks noGrp="1"/>
          </p:cNvSpPr>
          <p:nvPr>
            <p:ph idx="1"/>
          </p:nvPr>
        </p:nvSpPr>
        <p:spPr/>
        <p:txBody>
          <a:bodyPr>
            <a:normAutofit/>
          </a:bodyPr>
          <a:lstStyle/>
          <a:p>
            <a:r>
              <a:rPr lang="en-US" dirty="0" smtClean="0"/>
              <a:t>Technologies</a:t>
            </a:r>
          </a:p>
          <a:p>
            <a:pPr lvl="1"/>
            <a:r>
              <a:rPr lang="en-US" dirty="0" smtClean="0"/>
              <a:t>Sea transport: oar ships, square-rig ships</a:t>
            </a:r>
          </a:p>
          <a:p>
            <a:pPr lvl="1"/>
            <a:r>
              <a:rPr lang="en-US" dirty="0" smtClean="0"/>
              <a:t>Road transport: chariots and roman roads, animals (horses and cows) and caravans</a:t>
            </a:r>
          </a:p>
          <a:p>
            <a:r>
              <a:rPr lang="en-US" dirty="0" smtClean="0"/>
              <a:t>Energy sources</a:t>
            </a:r>
          </a:p>
          <a:p>
            <a:pPr lvl="1"/>
            <a:r>
              <a:rPr lang="en-US" dirty="0" smtClean="0"/>
              <a:t>Animal traction</a:t>
            </a:r>
          </a:p>
          <a:p>
            <a:pPr lvl="1"/>
            <a:r>
              <a:rPr lang="en-US" dirty="0" smtClean="0"/>
              <a:t>Wind</a:t>
            </a:r>
          </a:p>
        </p:txBody>
      </p:sp>
    </p:spTree>
    <p:extLst>
      <p:ext uri="{BB962C8B-B14F-4D97-AF65-F5344CB8AC3E}">
        <p14:creationId xmlns:p14="http://schemas.microsoft.com/office/powerpoint/2010/main" val="3792331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4000" dirty="0" smtClean="0"/>
              <a:t>Middle Ages</a:t>
            </a:r>
            <a:endParaRPr lang="en-US" sz="4000" dirty="0"/>
          </a:p>
        </p:txBody>
      </p:sp>
      <p:sp>
        <p:nvSpPr>
          <p:cNvPr id="3" name="Segnaposto contenuto 2"/>
          <p:cNvSpPr>
            <a:spLocks noGrp="1"/>
          </p:cNvSpPr>
          <p:nvPr>
            <p:ph idx="1"/>
          </p:nvPr>
        </p:nvSpPr>
        <p:spPr>
          <a:xfrm>
            <a:off x="179512" y="1268760"/>
            <a:ext cx="8229600" cy="4525963"/>
          </a:xfrm>
        </p:spPr>
        <p:txBody>
          <a:bodyPr>
            <a:normAutofit fontScale="92500"/>
          </a:bodyPr>
          <a:lstStyle/>
          <a:p>
            <a:pPr marL="0" indent="0">
              <a:buNone/>
            </a:pPr>
            <a:r>
              <a:rPr lang="en-US" dirty="0" smtClean="0"/>
              <a:t>The </a:t>
            </a:r>
            <a:r>
              <a:rPr lang="en-US" dirty="0"/>
              <a:t>Middle Ages or Medieval </a:t>
            </a:r>
            <a:r>
              <a:rPr lang="en-US" dirty="0" smtClean="0"/>
              <a:t>Period might be subdivides into three periods:</a:t>
            </a:r>
          </a:p>
          <a:p>
            <a:pPr marL="514350" indent="-514350">
              <a:buFont typeface="+mj-lt"/>
              <a:buAutoNum type="arabicPeriod"/>
            </a:pPr>
            <a:r>
              <a:rPr lang="en-US" dirty="0" smtClean="0"/>
              <a:t>Early Middle </a:t>
            </a:r>
            <a:r>
              <a:rPr lang="en-US" dirty="0"/>
              <a:t>A</a:t>
            </a:r>
            <a:r>
              <a:rPr lang="en-US" dirty="0" smtClean="0"/>
              <a:t>ges: </a:t>
            </a:r>
            <a:r>
              <a:rPr lang="en-US" dirty="0"/>
              <a:t>fall of the Western Roman Empire to the year 1000</a:t>
            </a:r>
            <a:r>
              <a:rPr lang="en-US" dirty="0" smtClean="0"/>
              <a:t>)</a:t>
            </a:r>
          </a:p>
          <a:p>
            <a:pPr marL="514350" indent="-514350">
              <a:buFont typeface="+mj-lt"/>
              <a:buAutoNum type="arabicPeriod"/>
            </a:pPr>
            <a:r>
              <a:rPr lang="en-US" dirty="0" smtClean="0"/>
              <a:t>High Middle Ages: year 1000 to year 1300</a:t>
            </a:r>
          </a:p>
          <a:p>
            <a:pPr marL="514350" indent="-514350">
              <a:buFont typeface="+mj-lt"/>
              <a:buAutoNum type="arabicPeriod"/>
            </a:pPr>
            <a:r>
              <a:rPr lang="en-US" dirty="0" smtClean="0"/>
              <a:t>Late Middle Ages</a:t>
            </a:r>
            <a:r>
              <a:rPr lang="en-US" dirty="0"/>
              <a:t>:  </a:t>
            </a:r>
            <a:r>
              <a:rPr lang="en-US" dirty="0" smtClean="0"/>
              <a:t>up to Christopher </a:t>
            </a:r>
            <a:r>
              <a:rPr lang="en-US" dirty="0"/>
              <a:t>Columbus's first voyage to the Americas in 1492, the conquest of Constantinople by the Turks in 1453, or the Protestant Reformation in </a:t>
            </a:r>
            <a:r>
              <a:rPr lang="en-US" dirty="0" smtClean="0"/>
              <a:t>1517</a:t>
            </a:r>
          </a:p>
        </p:txBody>
      </p:sp>
    </p:spTree>
    <p:extLst>
      <p:ext uri="{BB962C8B-B14F-4D97-AF65-F5344CB8AC3E}">
        <p14:creationId xmlns:p14="http://schemas.microsoft.com/office/powerpoint/2010/main" val="3105611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Transport developments </a:t>
            </a:r>
            <a:endParaRPr lang="en-US" dirty="0"/>
          </a:p>
        </p:txBody>
      </p:sp>
      <p:sp>
        <p:nvSpPr>
          <p:cNvPr id="3" name="Segnaposto contenuto 2"/>
          <p:cNvSpPr>
            <a:spLocks noGrp="1"/>
          </p:cNvSpPr>
          <p:nvPr>
            <p:ph idx="1"/>
          </p:nvPr>
        </p:nvSpPr>
        <p:spPr/>
        <p:txBody>
          <a:bodyPr>
            <a:normAutofit fontScale="85000" lnSpcReduction="10000"/>
          </a:bodyPr>
          <a:lstStyle/>
          <a:p>
            <a:r>
              <a:rPr lang="en-US" dirty="0" smtClean="0"/>
              <a:t>Early </a:t>
            </a:r>
            <a:r>
              <a:rPr lang="en-US" dirty="0"/>
              <a:t>middle </a:t>
            </a:r>
            <a:r>
              <a:rPr lang="en-US" dirty="0" smtClean="0"/>
              <a:t>ages: population </a:t>
            </a:r>
            <a:r>
              <a:rPr lang="en-US" dirty="0"/>
              <a:t>decline, </a:t>
            </a:r>
            <a:r>
              <a:rPr lang="en-US" dirty="0" smtClean="0"/>
              <a:t>counter-urbanization</a:t>
            </a:r>
            <a:r>
              <a:rPr lang="en-US" dirty="0"/>
              <a:t>, invasion, and movement of </a:t>
            </a:r>
            <a:r>
              <a:rPr lang="en-US" dirty="0" smtClean="0"/>
              <a:t>people. Consequently, limited exchange of goods and people.</a:t>
            </a:r>
          </a:p>
          <a:p>
            <a:r>
              <a:rPr lang="en-US" dirty="0"/>
              <a:t>High Middle </a:t>
            </a:r>
            <a:r>
              <a:rPr lang="en-US" dirty="0" smtClean="0"/>
              <a:t>Ages: the </a:t>
            </a:r>
            <a:r>
              <a:rPr lang="en-US" dirty="0"/>
              <a:t>population of Europe increased greatly (from 35 to 80 million between 1000 and </a:t>
            </a:r>
            <a:r>
              <a:rPr lang="en-US" dirty="0" smtClean="0"/>
              <a:t>1347) as </a:t>
            </a:r>
            <a:r>
              <a:rPr lang="en-US" dirty="0"/>
              <a:t>technological and agricultural innovations allowed trade to flourish and the Medieval Warm Period climate change allowed crop yields to </a:t>
            </a:r>
            <a:r>
              <a:rPr lang="en-US" dirty="0" smtClean="0"/>
              <a:t>increase</a:t>
            </a:r>
          </a:p>
          <a:p>
            <a:r>
              <a:rPr lang="en-US" dirty="0" smtClean="0"/>
              <a:t>Late </a:t>
            </a:r>
            <a:r>
              <a:rPr lang="en-US" dirty="0"/>
              <a:t>Middle </a:t>
            </a:r>
            <a:r>
              <a:rPr lang="en-US" dirty="0" smtClean="0"/>
              <a:t>Ages: marked </a:t>
            </a:r>
            <a:r>
              <a:rPr lang="en-US" dirty="0"/>
              <a:t>by difficulties and calamities including famine, plague, and war, which significantly diminished the population of </a:t>
            </a:r>
            <a:r>
              <a:rPr lang="en-US" dirty="0" smtClean="0"/>
              <a:t>Europe</a:t>
            </a:r>
          </a:p>
          <a:p>
            <a:endParaRPr lang="en-US" dirty="0"/>
          </a:p>
        </p:txBody>
      </p:sp>
    </p:spTree>
    <p:extLst>
      <p:ext uri="{BB962C8B-B14F-4D97-AF65-F5344CB8AC3E}">
        <p14:creationId xmlns:p14="http://schemas.microsoft.com/office/powerpoint/2010/main" val="611193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b="1" dirty="0"/>
              <a:t>High Middle </a:t>
            </a:r>
            <a:r>
              <a:rPr lang="en-US" b="1" dirty="0" smtClean="0"/>
              <a:t>Ages</a:t>
            </a:r>
            <a:endParaRPr lang="en-US" dirty="0"/>
          </a:p>
        </p:txBody>
      </p:sp>
      <p:sp>
        <p:nvSpPr>
          <p:cNvPr id="3" name="Segnaposto contenuto 2"/>
          <p:cNvSpPr>
            <a:spLocks noGrp="1"/>
          </p:cNvSpPr>
          <p:nvPr>
            <p:ph idx="1"/>
          </p:nvPr>
        </p:nvSpPr>
        <p:spPr>
          <a:xfrm>
            <a:off x="0" y="1124744"/>
            <a:ext cx="9144000" cy="5257800"/>
          </a:xfrm>
        </p:spPr>
        <p:txBody>
          <a:bodyPr>
            <a:normAutofit fontScale="77500" lnSpcReduction="20000"/>
          </a:bodyPr>
          <a:lstStyle/>
          <a:p>
            <a:r>
              <a:rPr lang="en-US" dirty="0"/>
              <a:t>In central and northern Italy and in Flanders, </a:t>
            </a:r>
            <a:r>
              <a:rPr lang="en-US" b="1" dirty="0"/>
              <a:t>the rise of towns </a:t>
            </a:r>
            <a:r>
              <a:rPr lang="en-US" dirty="0"/>
              <a:t>that were to a degree self-governing stimulated economic growth and created an environment for new types of trade associations. Commercial cities on the shores of the Baltic entered into agreements known as the Hanseatic League, and the Italian Maritime republics such as Venice, Genoa, </a:t>
            </a:r>
            <a:r>
              <a:rPr lang="en-US" dirty="0" smtClean="0"/>
              <a:t>Amalfi and </a:t>
            </a:r>
            <a:r>
              <a:rPr lang="en-US" dirty="0"/>
              <a:t>Pisa expanded their trade throughout the </a:t>
            </a:r>
            <a:r>
              <a:rPr lang="en-US" dirty="0" smtClean="0"/>
              <a:t>Mediterranean.</a:t>
            </a:r>
          </a:p>
          <a:p>
            <a:r>
              <a:rPr lang="en-US" b="1" dirty="0" smtClean="0"/>
              <a:t>Trading </a:t>
            </a:r>
            <a:r>
              <a:rPr lang="en-US" b="1" dirty="0"/>
              <a:t>fairs </a:t>
            </a:r>
            <a:r>
              <a:rPr lang="en-US" dirty="0"/>
              <a:t>were established and flourished in northern France during the period, allowing Italian and German merchants to trade with each other as well as local </a:t>
            </a:r>
            <a:r>
              <a:rPr lang="en-US" dirty="0" smtClean="0"/>
              <a:t>merchants. </a:t>
            </a:r>
          </a:p>
          <a:p>
            <a:r>
              <a:rPr lang="en-US" dirty="0" smtClean="0"/>
              <a:t>In </a:t>
            </a:r>
            <a:r>
              <a:rPr lang="en-US" dirty="0"/>
              <a:t>the late 13th century </a:t>
            </a:r>
            <a:r>
              <a:rPr lang="en-US" b="1" dirty="0"/>
              <a:t>new land and sea routes </a:t>
            </a:r>
            <a:r>
              <a:rPr lang="en-US" dirty="0"/>
              <a:t>to the Far East were pioneered, famously described in The Travels of Marco Polo written by one of the traders, Marco Polo (d. 1324</a:t>
            </a:r>
            <a:r>
              <a:rPr lang="en-US" dirty="0" smtClean="0"/>
              <a:t>).</a:t>
            </a:r>
          </a:p>
          <a:p>
            <a:r>
              <a:rPr lang="en-US" dirty="0" smtClean="0"/>
              <a:t>Besides </a:t>
            </a:r>
            <a:r>
              <a:rPr lang="en-US" dirty="0"/>
              <a:t>new trading opportunities, </a:t>
            </a:r>
            <a:r>
              <a:rPr lang="en-US" b="1" dirty="0"/>
              <a:t>agricultural and technological improvements enabled an increase in crop yields</a:t>
            </a:r>
            <a:r>
              <a:rPr lang="en-US" dirty="0"/>
              <a:t>, which in turn allowed the trade networks to expand</a:t>
            </a:r>
            <a:r>
              <a:rPr lang="en-US" dirty="0" smtClean="0"/>
              <a:t>.</a:t>
            </a:r>
          </a:p>
        </p:txBody>
      </p:sp>
    </p:spTree>
    <p:extLst>
      <p:ext uri="{BB962C8B-B14F-4D97-AF65-F5344CB8AC3E}">
        <p14:creationId xmlns:p14="http://schemas.microsoft.com/office/powerpoint/2010/main" val="2324512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Ship technology</a:t>
            </a:r>
            <a:endParaRPr lang="en-US" dirty="0"/>
          </a:p>
        </p:txBody>
      </p:sp>
      <p:sp>
        <p:nvSpPr>
          <p:cNvPr id="3" name="Segnaposto contenuto 2"/>
          <p:cNvSpPr>
            <a:spLocks noGrp="1"/>
          </p:cNvSpPr>
          <p:nvPr>
            <p:ph idx="1"/>
          </p:nvPr>
        </p:nvSpPr>
        <p:spPr>
          <a:xfrm>
            <a:off x="32784" y="1988841"/>
            <a:ext cx="8859696" cy="2232248"/>
          </a:xfrm>
        </p:spPr>
        <p:txBody>
          <a:bodyPr>
            <a:normAutofit/>
          </a:bodyPr>
          <a:lstStyle/>
          <a:p>
            <a:pPr marL="0" indent="0">
              <a:buNone/>
            </a:pPr>
            <a:r>
              <a:rPr lang="en-US" dirty="0"/>
              <a:t>the Middle Ages produced a decisive technological achievement: </a:t>
            </a:r>
            <a:r>
              <a:rPr lang="en-US" dirty="0" smtClean="0"/>
              <a:t>the </a:t>
            </a:r>
            <a:r>
              <a:rPr lang="en-US" dirty="0"/>
              <a:t>creation of a reliable </a:t>
            </a:r>
            <a:r>
              <a:rPr lang="en-US" dirty="0" smtClean="0"/>
              <a:t>oceangoing </a:t>
            </a:r>
            <a:r>
              <a:rPr lang="en-US" dirty="0"/>
              <a:t>ship depending entirely on wind power instead of a combination of wind and muscle. </a:t>
            </a:r>
            <a:endParaRPr lang="en-US" dirty="0" smtClean="0"/>
          </a:p>
        </p:txBody>
      </p:sp>
    </p:spTree>
    <p:extLst>
      <p:ext uri="{BB962C8B-B14F-4D97-AF65-F5344CB8AC3E}">
        <p14:creationId xmlns:p14="http://schemas.microsoft.com/office/powerpoint/2010/main" val="14160139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en-US" dirty="0" smtClean="0"/>
              <a:t>The rib </a:t>
            </a:r>
            <a:r>
              <a:rPr lang="en-US" dirty="0"/>
              <a:t>and plank method</a:t>
            </a:r>
          </a:p>
        </p:txBody>
      </p:sp>
      <p:sp>
        <p:nvSpPr>
          <p:cNvPr id="3" name="Segnaposto contenuto 2"/>
          <p:cNvSpPr>
            <a:spLocks noGrp="1"/>
          </p:cNvSpPr>
          <p:nvPr>
            <p:ph idx="1"/>
          </p:nvPr>
        </p:nvSpPr>
        <p:spPr/>
        <p:txBody>
          <a:bodyPr>
            <a:normAutofit/>
          </a:bodyPr>
          <a:lstStyle/>
          <a:p>
            <a:pPr marL="0" indent="0">
              <a:buNone/>
            </a:pPr>
            <a:r>
              <a:rPr lang="en-US" dirty="0"/>
              <a:t>Shipbuilding improved with the use of the rib and plank method rather than the old Roman system of mortise and </a:t>
            </a:r>
            <a:r>
              <a:rPr lang="en-US" dirty="0" err="1"/>
              <a:t>tenon</a:t>
            </a:r>
            <a:r>
              <a:rPr lang="en-US" dirty="0"/>
              <a:t>. </a:t>
            </a:r>
          </a:p>
        </p:txBody>
      </p:sp>
      <p:pic>
        <p:nvPicPr>
          <p:cNvPr id="4" name="Immagine 3"/>
          <p:cNvPicPr>
            <a:picLocks noChangeAspect="1"/>
          </p:cNvPicPr>
          <p:nvPr/>
        </p:nvPicPr>
        <p:blipFill>
          <a:blip r:embed="rId2"/>
          <a:stretch>
            <a:fillRect/>
          </a:stretch>
        </p:blipFill>
        <p:spPr>
          <a:xfrm>
            <a:off x="323528" y="3933056"/>
            <a:ext cx="3648075" cy="2571750"/>
          </a:xfrm>
          <a:prstGeom prst="rect">
            <a:avLst/>
          </a:prstGeom>
        </p:spPr>
      </p:pic>
      <p:pic>
        <p:nvPicPr>
          <p:cNvPr id="5" name="Immagine 4"/>
          <p:cNvPicPr>
            <a:picLocks noChangeAspect="1"/>
          </p:cNvPicPr>
          <p:nvPr/>
        </p:nvPicPr>
        <p:blipFill>
          <a:blip r:embed="rId3"/>
          <a:stretch>
            <a:fillRect/>
          </a:stretch>
        </p:blipFill>
        <p:spPr>
          <a:xfrm>
            <a:off x="6044955" y="3311277"/>
            <a:ext cx="2641061" cy="3546723"/>
          </a:xfrm>
          <a:prstGeom prst="rect">
            <a:avLst/>
          </a:prstGeom>
        </p:spPr>
      </p:pic>
    </p:spTree>
    <p:extLst>
      <p:ext uri="{BB962C8B-B14F-4D97-AF65-F5344CB8AC3E}">
        <p14:creationId xmlns:p14="http://schemas.microsoft.com/office/powerpoint/2010/main" val="3655987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lateen </a:t>
            </a:r>
            <a:r>
              <a:rPr lang="en-US" dirty="0"/>
              <a:t>sail</a:t>
            </a:r>
          </a:p>
        </p:txBody>
      </p:sp>
      <p:sp>
        <p:nvSpPr>
          <p:cNvPr id="3" name="Segnaposto contenuto 2"/>
          <p:cNvSpPr>
            <a:spLocks noGrp="1"/>
          </p:cNvSpPr>
          <p:nvPr>
            <p:ph idx="1"/>
          </p:nvPr>
        </p:nvSpPr>
        <p:spPr>
          <a:xfrm>
            <a:off x="228600" y="1076471"/>
            <a:ext cx="6143600" cy="2424537"/>
          </a:xfrm>
        </p:spPr>
        <p:txBody>
          <a:bodyPr>
            <a:normAutofit fontScale="70000" lnSpcReduction="20000"/>
          </a:bodyPr>
          <a:lstStyle/>
          <a:p>
            <a:pPr marL="0" indent="0">
              <a:buNone/>
            </a:pPr>
            <a:r>
              <a:rPr lang="en-US" dirty="0"/>
              <a:t>the combination of the traditional square sail, used with little modification from Egyptian times through the Roman Empire to the Viking long boats, with the triangular </a:t>
            </a:r>
            <a:r>
              <a:rPr lang="en-US" b="1" dirty="0"/>
              <a:t>lateen sail </a:t>
            </a:r>
            <a:r>
              <a:rPr lang="en-US" dirty="0"/>
              <a:t>developed in the Arab </a:t>
            </a:r>
            <a:r>
              <a:rPr lang="en-US" dirty="0" smtClean="0"/>
              <a:t>world </a:t>
            </a:r>
            <a:r>
              <a:rPr lang="en-US" dirty="0"/>
              <a:t>and adopted in the Mediterranean, which gave it the “lateen” (Latin) association attributed to it by the northern seafarers. This combination allowed ships so equipped </a:t>
            </a:r>
            <a:r>
              <a:rPr lang="en-US" dirty="0"/>
              <a:t>to tack "against the wind"</a:t>
            </a:r>
            <a:endParaRPr lang="en-US" dirty="0"/>
          </a:p>
        </p:txBody>
      </p:sp>
      <p:sp>
        <p:nvSpPr>
          <p:cNvPr id="5" name="Rectangle 4"/>
          <p:cNvSpPr/>
          <p:nvPr/>
        </p:nvSpPr>
        <p:spPr>
          <a:xfrm>
            <a:off x="215796" y="3501008"/>
            <a:ext cx="5940380" cy="2585323"/>
          </a:xfrm>
          <a:prstGeom prst="rect">
            <a:avLst/>
          </a:prstGeom>
        </p:spPr>
        <p:txBody>
          <a:bodyPr wrap="square">
            <a:spAutoFit/>
          </a:bodyPr>
          <a:lstStyle/>
          <a:p>
            <a:r>
              <a:rPr lang="en-US" dirty="0"/>
              <a:t>Dating back to Roman navigation, the lateen became the favorite sail of the Age of </a:t>
            </a:r>
            <a:r>
              <a:rPr lang="en-US" dirty="0" smtClean="0"/>
              <a:t>Discovery. </a:t>
            </a:r>
            <a:r>
              <a:rPr lang="en-US" dirty="0"/>
              <a:t>The </a:t>
            </a:r>
            <a:r>
              <a:rPr lang="en-US" b="1" dirty="0"/>
              <a:t>Age of Discovery </a:t>
            </a:r>
            <a:r>
              <a:rPr lang="en-US" dirty="0"/>
              <a:t>(or the Age of Exploration) is an informal and loosely defined term for the early modern period, largely overlapping with the Age of Sail, approximately from the 15th century to the 18th century in European history, in which seafaring Europeans explored regions across the globe, most of which were already inhabited.</a:t>
            </a:r>
          </a:p>
          <a:p>
            <a:endParaRPr lang="en-US" dirty="0"/>
          </a:p>
        </p:txBody>
      </p:sp>
      <p:pic>
        <p:nvPicPr>
          <p:cNvPr id="8" name="Picture 7"/>
          <p:cNvPicPr>
            <a:picLocks noChangeAspect="1"/>
          </p:cNvPicPr>
          <p:nvPr/>
        </p:nvPicPr>
        <p:blipFill>
          <a:blip r:embed="rId2"/>
          <a:stretch>
            <a:fillRect/>
          </a:stretch>
        </p:blipFill>
        <p:spPr>
          <a:xfrm>
            <a:off x="6392126" y="1263218"/>
            <a:ext cx="2751874" cy="4880212"/>
          </a:xfrm>
          <a:prstGeom prst="rect">
            <a:avLst/>
          </a:prstGeom>
        </p:spPr>
      </p:pic>
    </p:spTree>
    <p:extLst>
      <p:ext uri="{BB962C8B-B14F-4D97-AF65-F5344CB8AC3E}">
        <p14:creationId xmlns:p14="http://schemas.microsoft.com/office/powerpoint/2010/main" val="21923384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a:t>
            </a:r>
            <a:r>
              <a:rPr lang="en-US" dirty="0"/>
              <a:t>sternpost rudder</a:t>
            </a:r>
          </a:p>
        </p:txBody>
      </p:sp>
      <p:sp>
        <p:nvSpPr>
          <p:cNvPr id="3" name="Segnaposto contenuto 2"/>
          <p:cNvSpPr>
            <a:spLocks noGrp="1"/>
          </p:cNvSpPr>
          <p:nvPr>
            <p:ph idx="1"/>
          </p:nvPr>
        </p:nvSpPr>
        <p:spPr/>
        <p:txBody>
          <a:bodyPr/>
          <a:lstStyle/>
          <a:p>
            <a:pPr marL="0" indent="0">
              <a:buNone/>
            </a:pPr>
            <a:r>
              <a:rPr lang="en-US" dirty="0"/>
              <a:t>the adoption of the sternpost rudder gave greatly increased maneuverability, allowing ships to take full advantage of their improved sail power in tacking into a contrary wind. </a:t>
            </a:r>
          </a:p>
          <a:p>
            <a:endParaRPr lang="en-US" dirty="0"/>
          </a:p>
        </p:txBody>
      </p:sp>
      <p:pic>
        <p:nvPicPr>
          <p:cNvPr id="4" name="Immagine 3"/>
          <p:cNvPicPr>
            <a:picLocks noChangeAspect="1"/>
          </p:cNvPicPr>
          <p:nvPr/>
        </p:nvPicPr>
        <p:blipFill>
          <a:blip r:embed="rId2"/>
          <a:stretch>
            <a:fillRect/>
          </a:stretch>
        </p:blipFill>
        <p:spPr>
          <a:xfrm>
            <a:off x="1043608" y="3645024"/>
            <a:ext cx="6642468" cy="2725115"/>
          </a:xfrm>
          <a:prstGeom prst="rect">
            <a:avLst/>
          </a:prstGeom>
        </p:spPr>
      </p:pic>
    </p:spTree>
    <p:extLst>
      <p:ext uri="{BB962C8B-B14F-4D97-AF65-F5344CB8AC3E}">
        <p14:creationId xmlns:p14="http://schemas.microsoft.com/office/powerpoint/2010/main" val="2198758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The </a:t>
            </a:r>
            <a:r>
              <a:rPr lang="en-US" dirty="0"/>
              <a:t>magnetic </a:t>
            </a:r>
            <a:r>
              <a:rPr lang="en-US" dirty="0" smtClean="0"/>
              <a:t>compass, </a:t>
            </a:r>
            <a:r>
              <a:rPr lang="en-US" dirty="0"/>
              <a:t>the astrolabe </a:t>
            </a:r>
          </a:p>
        </p:txBody>
      </p:sp>
      <p:sp>
        <p:nvSpPr>
          <p:cNvPr id="3" name="Segnaposto contenuto 2"/>
          <p:cNvSpPr>
            <a:spLocks noGrp="1"/>
          </p:cNvSpPr>
          <p:nvPr>
            <p:ph idx="1"/>
          </p:nvPr>
        </p:nvSpPr>
        <p:spPr>
          <a:xfrm>
            <a:off x="107504" y="1196752"/>
            <a:ext cx="8928992" cy="4525963"/>
          </a:xfrm>
        </p:spPr>
        <p:txBody>
          <a:bodyPr>
            <a:normAutofit fontScale="77500" lnSpcReduction="20000"/>
          </a:bodyPr>
          <a:lstStyle/>
          <a:p>
            <a:r>
              <a:rPr lang="en-US" dirty="0"/>
              <a:t>Third, the introduction of the </a:t>
            </a:r>
            <a:r>
              <a:rPr lang="en-US" b="1" dirty="0"/>
              <a:t>magnetic compass </a:t>
            </a:r>
            <a:r>
              <a:rPr lang="en-US" dirty="0"/>
              <a:t>provided a </a:t>
            </a:r>
            <a:r>
              <a:rPr lang="en-US" b="1" dirty="0"/>
              <a:t>means of checking navigation on the open seas in any weather</a:t>
            </a:r>
            <a:r>
              <a:rPr lang="en-US" dirty="0"/>
              <a:t>. </a:t>
            </a:r>
            <a:endParaRPr lang="en-US" dirty="0" smtClean="0"/>
          </a:p>
          <a:p>
            <a:r>
              <a:rPr lang="en-US" dirty="0" smtClean="0"/>
              <a:t>The </a:t>
            </a:r>
            <a:r>
              <a:rPr lang="en-US" dirty="0"/>
              <a:t>convergence of these improvements in the ships of the later Middle Ages, together with other improvements in construction and equipment—such as </a:t>
            </a:r>
            <a:r>
              <a:rPr lang="en-US" b="1" dirty="0"/>
              <a:t>better barrels for carrying water, more reliable ropes, sails, and anchors, the availability of navigational charts</a:t>
            </a:r>
            <a:r>
              <a:rPr lang="en-US" dirty="0"/>
              <a:t> (first recorded in use on board ship in 1270), and the astrolabe (for measuring the angle of the Sun or a star above the horizon)—lent confidence to adventurous mariners and thus led directly to the voyages of discovery that marked the end of the Middle Ages and the beginning of the expansion of Europe that has characterized modern times.</a:t>
            </a:r>
          </a:p>
          <a:p>
            <a:endParaRPr lang="en-US" dirty="0"/>
          </a:p>
        </p:txBody>
      </p:sp>
      <p:pic>
        <p:nvPicPr>
          <p:cNvPr id="4" name="Immagine 3"/>
          <p:cNvPicPr>
            <a:picLocks noChangeAspect="1"/>
          </p:cNvPicPr>
          <p:nvPr/>
        </p:nvPicPr>
        <p:blipFill>
          <a:blip r:embed="rId2"/>
          <a:stretch>
            <a:fillRect/>
          </a:stretch>
        </p:blipFill>
        <p:spPr>
          <a:xfrm>
            <a:off x="827584" y="5018252"/>
            <a:ext cx="2723862" cy="1810372"/>
          </a:xfrm>
          <a:prstGeom prst="rect">
            <a:avLst/>
          </a:prstGeom>
        </p:spPr>
      </p:pic>
      <p:pic>
        <p:nvPicPr>
          <p:cNvPr id="5" name="Immagine 4"/>
          <p:cNvPicPr>
            <a:picLocks noChangeAspect="1"/>
          </p:cNvPicPr>
          <p:nvPr/>
        </p:nvPicPr>
        <p:blipFill>
          <a:blip r:embed="rId3"/>
          <a:stretch>
            <a:fillRect/>
          </a:stretch>
        </p:blipFill>
        <p:spPr>
          <a:xfrm>
            <a:off x="6804248" y="4650937"/>
            <a:ext cx="1729148" cy="2177687"/>
          </a:xfrm>
          <a:prstGeom prst="rect">
            <a:avLst/>
          </a:prstGeom>
        </p:spPr>
      </p:pic>
    </p:spTree>
    <p:extLst>
      <p:ext uri="{BB962C8B-B14F-4D97-AF65-F5344CB8AC3E}">
        <p14:creationId xmlns:p14="http://schemas.microsoft.com/office/powerpoint/2010/main" val="2881643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 y="404664"/>
            <a:ext cx="9188160" cy="60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279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Exchange surpluses</a:t>
            </a:r>
            <a:endParaRPr lang="en-US" dirty="0"/>
          </a:p>
        </p:txBody>
      </p:sp>
      <p:sp>
        <p:nvSpPr>
          <p:cNvPr id="3" name="Segnaposto contenuto 2"/>
          <p:cNvSpPr>
            <a:spLocks noGrp="1"/>
          </p:cNvSpPr>
          <p:nvPr>
            <p:ph idx="1"/>
          </p:nvPr>
        </p:nvSpPr>
        <p:spPr>
          <a:xfrm>
            <a:off x="457200" y="1196752"/>
            <a:ext cx="8229600" cy="4525963"/>
          </a:xfrm>
        </p:spPr>
        <p:txBody>
          <a:bodyPr/>
          <a:lstStyle/>
          <a:p>
            <a:pPr marL="0" indent="0">
              <a:buNone/>
            </a:pPr>
            <a:r>
              <a:rPr lang="en-US" dirty="0" smtClean="0"/>
              <a:t>Increased productivity and specialization generate surpluses that need to be transported between communities</a:t>
            </a:r>
            <a:endParaRPr lang="en-US" dirty="0"/>
          </a:p>
        </p:txBody>
      </p:sp>
      <p:pic>
        <p:nvPicPr>
          <p:cNvPr id="4" name="Immagine 3"/>
          <p:cNvPicPr>
            <a:picLocks noChangeAspect="1"/>
          </p:cNvPicPr>
          <p:nvPr/>
        </p:nvPicPr>
        <p:blipFill>
          <a:blip r:embed="rId2"/>
          <a:stretch>
            <a:fillRect/>
          </a:stretch>
        </p:blipFill>
        <p:spPr>
          <a:xfrm>
            <a:off x="2176462" y="2711304"/>
            <a:ext cx="4791075" cy="3409950"/>
          </a:xfrm>
          <a:prstGeom prst="rect">
            <a:avLst/>
          </a:prstGeom>
        </p:spPr>
      </p:pic>
    </p:spTree>
    <p:extLst>
      <p:ext uri="{BB962C8B-B14F-4D97-AF65-F5344CB8AC3E}">
        <p14:creationId xmlns:p14="http://schemas.microsoft.com/office/powerpoint/2010/main" val="14360386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0" y="476672"/>
            <a:ext cx="8964559"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438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To summarize: medieval technologies</a:t>
            </a:r>
            <a:endParaRPr lang="en-US" dirty="0"/>
          </a:p>
        </p:txBody>
      </p:sp>
      <p:sp>
        <p:nvSpPr>
          <p:cNvPr id="3" name="Segnaposto contenuto 2"/>
          <p:cNvSpPr>
            <a:spLocks noGrp="1"/>
          </p:cNvSpPr>
          <p:nvPr>
            <p:ph idx="1"/>
          </p:nvPr>
        </p:nvSpPr>
        <p:spPr/>
        <p:txBody>
          <a:bodyPr>
            <a:normAutofit fontScale="92500" lnSpcReduction="10000"/>
          </a:bodyPr>
          <a:lstStyle/>
          <a:p>
            <a:r>
              <a:rPr lang="en-US" dirty="0" smtClean="0"/>
              <a:t>Technologies</a:t>
            </a:r>
          </a:p>
          <a:p>
            <a:pPr lvl="1"/>
            <a:r>
              <a:rPr lang="en-US" dirty="0" smtClean="0"/>
              <a:t>Sea transport: oar ships, square-rig ships, </a:t>
            </a:r>
            <a:r>
              <a:rPr lang="en-US" b="1" dirty="0" smtClean="0"/>
              <a:t>lateen sail </a:t>
            </a:r>
            <a:r>
              <a:rPr lang="en-US" dirty="0" smtClean="0"/>
              <a:t>(against the wind)</a:t>
            </a:r>
          </a:p>
          <a:p>
            <a:pPr lvl="1"/>
            <a:r>
              <a:rPr lang="en-US" dirty="0" smtClean="0"/>
              <a:t>Road transport: chariots and Roman roads, animals (horses and cows) and caravans</a:t>
            </a:r>
          </a:p>
          <a:p>
            <a:r>
              <a:rPr lang="en-US" dirty="0" smtClean="0"/>
              <a:t>Energy sources</a:t>
            </a:r>
          </a:p>
          <a:p>
            <a:pPr lvl="1"/>
            <a:r>
              <a:rPr lang="en-US" dirty="0" smtClean="0"/>
              <a:t>Animal traction</a:t>
            </a:r>
          </a:p>
          <a:p>
            <a:pPr lvl="1"/>
            <a:r>
              <a:rPr lang="en-US" dirty="0" smtClean="0"/>
              <a:t>Wind</a:t>
            </a:r>
          </a:p>
          <a:p>
            <a:r>
              <a:rPr lang="en-US" dirty="0" smtClean="0"/>
              <a:t>Innovation</a:t>
            </a:r>
          </a:p>
          <a:p>
            <a:pPr lvl="1"/>
            <a:r>
              <a:rPr lang="en-US" b="1" dirty="0" smtClean="0"/>
              <a:t>Postal service</a:t>
            </a:r>
            <a:endParaRPr lang="en-US" b="1" dirty="0"/>
          </a:p>
        </p:txBody>
      </p:sp>
    </p:spTree>
    <p:extLst>
      <p:ext uri="{BB962C8B-B14F-4D97-AF65-F5344CB8AC3E}">
        <p14:creationId xmlns:p14="http://schemas.microsoft.com/office/powerpoint/2010/main" val="38642332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74948" y="0"/>
            <a:ext cx="8229600" cy="490066"/>
          </a:xfrm>
        </p:spPr>
        <p:txBody>
          <a:bodyPr>
            <a:noAutofit/>
          </a:bodyPr>
          <a:lstStyle/>
          <a:p>
            <a:r>
              <a:rPr lang="en-US" sz="2800" dirty="0" smtClean="0"/>
              <a:t>Early Modern Period </a:t>
            </a:r>
            <a:r>
              <a:rPr lang="en-US" sz="2800" dirty="0"/>
              <a:t>or pre-industrial </a:t>
            </a:r>
            <a:r>
              <a:rPr lang="en-US" sz="2800" dirty="0" smtClean="0"/>
              <a:t>period</a:t>
            </a:r>
            <a:endParaRPr lang="en-US" sz="2800" dirty="0"/>
          </a:p>
        </p:txBody>
      </p:sp>
      <p:sp>
        <p:nvSpPr>
          <p:cNvPr id="5" name="Segnaposto contenuto 4"/>
          <p:cNvSpPr>
            <a:spLocks noGrp="1"/>
          </p:cNvSpPr>
          <p:nvPr>
            <p:ph idx="1"/>
          </p:nvPr>
        </p:nvSpPr>
        <p:spPr>
          <a:xfrm>
            <a:off x="-20261" y="523339"/>
            <a:ext cx="9108504" cy="5069160"/>
          </a:xfrm>
        </p:spPr>
        <p:txBody>
          <a:bodyPr>
            <a:noAutofit/>
          </a:bodyPr>
          <a:lstStyle/>
          <a:p>
            <a:r>
              <a:rPr lang="en-US" sz="2200" dirty="0"/>
              <a:t>Although the chronological limits of the period are open to debate, the timeframe spans the period after the late portion of the post-classical age (c. 1500), known as the Middle Ages, through the beginning of the Age of Revolutions (c. 1800) and is variously demarcated by historians as beginning with the Fall of Constantinople in 1453, with the Renaissance period, and with the Age of Discovery </a:t>
            </a:r>
          </a:p>
          <a:p>
            <a:r>
              <a:rPr lang="en-US" sz="2200" dirty="0" smtClean="0"/>
              <a:t>The </a:t>
            </a:r>
            <a:r>
              <a:rPr lang="en-US" sz="2200" b="1" dirty="0"/>
              <a:t>Renaissance</a:t>
            </a:r>
            <a:r>
              <a:rPr lang="en-US" sz="2200" dirty="0"/>
              <a:t> </a:t>
            </a:r>
            <a:r>
              <a:rPr lang="en-US" sz="2200" dirty="0" smtClean="0"/>
              <a:t>was </a:t>
            </a:r>
            <a:r>
              <a:rPr lang="en-US" sz="2200" dirty="0"/>
              <a:t>a period in European history, from the 14th to the 17th century, regarded as the </a:t>
            </a:r>
            <a:r>
              <a:rPr lang="en-US" sz="2200" b="1" dirty="0"/>
              <a:t>cultural bridge between the Middle Ages and modern history</a:t>
            </a:r>
            <a:r>
              <a:rPr lang="en-US" sz="2200" dirty="0"/>
              <a:t>. It started as a cultural movement in Italy in the Medieval period and later spread to the rest of Europe, marking the beginning of the Modern age</a:t>
            </a:r>
            <a:r>
              <a:rPr lang="en-US" sz="2200" dirty="0" smtClean="0"/>
              <a:t>.</a:t>
            </a:r>
          </a:p>
          <a:p>
            <a:r>
              <a:rPr lang="en-US" sz="2200" dirty="0" smtClean="0"/>
              <a:t>Notable </a:t>
            </a:r>
            <a:r>
              <a:rPr lang="en-US" sz="2200" dirty="0"/>
              <a:t>trends of the early modern period include the development of </a:t>
            </a:r>
            <a:r>
              <a:rPr lang="en-US" sz="2200" b="1" dirty="0"/>
              <a:t>experimental science, accelerated travel due to improvements in mapping and ship design, increasingly rapid technological progress, secularized civic politics, and the emergence of </a:t>
            </a:r>
            <a:r>
              <a:rPr lang="en-US" sz="2200" b="1" dirty="0" smtClean="0"/>
              <a:t>Nation </a:t>
            </a:r>
            <a:r>
              <a:rPr lang="en-US" sz="2200" b="1" dirty="0"/>
              <a:t>states. </a:t>
            </a:r>
            <a:r>
              <a:rPr lang="en-US" sz="2200" dirty="0"/>
              <a:t>Historians typically date the end of the early modern period when the French Revolution of the 1790s began the "modern" period.</a:t>
            </a:r>
            <a:br>
              <a:rPr lang="en-US" sz="2200" dirty="0"/>
            </a:br>
            <a:endParaRPr lang="en-US" sz="2200" dirty="0"/>
          </a:p>
        </p:txBody>
      </p:sp>
    </p:spTree>
    <p:extLst>
      <p:ext uri="{BB962C8B-B14F-4D97-AF65-F5344CB8AC3E}">
        <p14:creationId xmlns:p14="http://schemas.microsoft.com/office/powerpoint/2010/main" val="527030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Innovations in sea transport</a:t>
            </a:r>
            <a:endParaRPr lang="en-US" dirty="0"/>
          </a:p>
        </p:txBody>
      </p:sp>
      <p:sp>
        <p:nvSpPr>
          <p:cNvPr id="3" name="Segnaposto contenuto 2"/>
          <p:cNvSpPr>
            <a:spLocks noGrp="1"/>
          </p:cNvSpPr>
          <p:nvPr>
            <p:ph idx="1"/>
          </p:nvPr>
        </p:nvSpPr>
        <p:spPr>
          <a:xfrm>
            <a:off x="-15727" y="1293024"/>
            <a:ext cx="6778477" cy="1828800"/>
          </a:xfrm>
        </p:spPr>
        <p:txBody>
          <a:bodyPr>
            <a:normAutofit fontScale="62500" lnSpcReduction="20000"/>
          </a:bodyPr>
          <a:lstStyle/>
          <a:p>
            <a:pPr marL="0" indent="0">
              <a:buNone/>
            </a:pPr>
            <a:r>
              <a:rPr lang="en-US" dirty="0"/>
              <a:t>In terms of shipping advances, the most important developments were the creation of the </a:t>
            </a:r>
            <a:r>
              <a:rPr lang="en-US" b="1" dirty="0"/>
              <a:t>carrack and caravel designs </a:t>
            </a:r>
            <a:r>
              <a:rPr lang="en-US" dirty="0"/>
              <a:t>in Portugal. These vessels evolved from medieval European designs from the North Sea and both the Christian and Islamic Mediterranean. They were </a:t>
            </a:r>
            <a:r>
              <a:rPr lang="en-US" b="1" dirty="0"/>
              <a:t>the first ships that could leave the relatively placid and calm Mediterranean, Baltic or North Sea and sail safely on the open Atlantic.</a:t>
            </a:r>
          </a:p>
        </p:txBody>
      </p:sp>
      <p:pic>
        <p:nvPicPr>
          <p:cNvPr id="4" name="Immagine 3"/>
          <p:cNvPicPr>
            <a:picLocks noChangeAspect="1"/>
          </p:cNvPicPr>
          <p:nvPr/>
        </p:nvPicPr>
        <p:blipFill>
          <a:blip r:embed="rId2"/>
          <a:stretch>
            <a:fillRect/>
          </a:stretch>
        </p:blipFill>
        <p:spPr>
          <a:xfrm>
            <a:off x="457200" y="3284984"/>
            <a:ext cx="2312980" cy="2913046"/>
          </a:xfrm>
          <a:prstGeom prst="rect">
            <a:avLst/>
          </a:prstGeom>
        </p:spPr>
      </p:pic>
      <p:sp>
        <p:nvSpPr>
          <p:cNvPr id="6" name="Rettangolo 5"/>
          <p:cNvSpPr/>
          <p:nvPr/>
        </p:nvSpPr>
        <p:spPr>
          <a:xfrm>
            <a:off x="251520" y="6361190"/>
            <a:ext cx="3384376" cy="523220"/>
          </a:xfrm>
          <a:prstGeom prst="rect">
            <a:avLst/>
          </a:prstGeom>
        </p:spPr>
        <p:txBody>
          <a:bodyPr wrap="square">
            <a:spAutoFit/>
          </a:bodyPr>
          <a:lstStyle/>
          <a:p>
            <a:r>
              <a:rPr lang="en-US" sz="1400" dirty="0"/>
              <a:t>A carrack was a three- or four-</a:t>
            </a:r>
            <a:r>
              <a:rPr lang="en-US" sz="1400" dirty="0" err="1"/>
              <a:t>masted</a:t>
            </a:r>
            <a:r>
              <a:rPr lang="en-US" sz="1400" dirty="0"/>
              <a:t> ocean-going sailing ship</a:t>
            </a:r>
          </a:p>
        </p:txBody>
      </p:sp>
      <p:sp>
        <p:nvSpPr>
          <p:cNvPr id="8" name="Rettangolo 7"/>
          <p:cNvSpPr/>
          <p:nvPr/>
        </p:nvSpPr>
        <p:spPr>
          <a:xfrm>
            <a:off x="4211960" y="6438134"/>
            <a:ext cx="4572000" cy="338554"/>
          </a:xfrm>
          <a:prstGeom prst="rect">
            <a:avLst/>
          </a:prstGeom>
        </p:spPr>
        <p:txBody>
          <a:bodyPr>
            <a:spAutoFit/>
          </a:bodyPr>
          <a:lstStyle/>
          <a:p>
            <a:r>
              <a:rPr lang="en-US" sz="1600" dirty="0" smtClean="0"/>
              <a:t>A caravel is </a:t>
            </a:r>
            <a:r>
              <a:rPr lang="en-US" sz="1600" dirty="0"/>
              <a:t>a small, highly maneuverable sailing ship</a:t>
            </a:r>
          </a:p>
        </p:txBody>
      </p:sp>
      <p:pic>
        <p:nvPicPr>
          <p:cNvPr id="9" name="Immagine 8"/>
          <p:cNvPicPr>
            <a:picLocks noChangeAspect="1"/>
          </p:cNvPicPr>
          <p:nvPr/>
        </p:nvPicPr>
        <p:blipFill>
          <a:blip r:embed="rId3"/>
          <a:stretch>
            <a:fillRect/>
          </a:stretch>
        </p:blipFill>
        <p:spPr>
          <a:xfrm>
            <a:off x="6778477" y="1279150"/>
            <a:ext cx="2381250" cy="5181600"/>
          </a:xfrm>
          <a:prstGeom prst="rect">
            <a:avLst/>
          </a:prstGeom>
        </p:spPr>
      </p:pic>
    </p:spTree>
    <p:extLst>
      <p:ext uri="{BB962C8B-B14F-4D97-AF65-F5344CB8AC3E}">
        <p14:creationId xmlns:p14="http://schemas.microsoft.com/office/powerpoint/2010/main" val="457518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8016" y="238125"/>
            <a:ext cx="8496300" cy="6619875"/>
          </a:xfrm>
          <a:prstGeom prst="rect">
            <a:avLst/>
          </a:prstGeom>
        </p:spPr>
      </p:pic>
    </p:spTree>
    <p:extLst>
      <p:ext uri="{BB962C8B-B14F-4D97-AF65-F5344CB8AC3E}">
        <p14:creationId xmlns:p14="http://schemas.microsoft.com/office/powerpoint/2010/main" val="2971933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Roads</a:t>
            </a:r>
            <a:r>
              <a:rPr lang="it-IT" dirty="0" smtClean="0"/>
              <a:t> </a:t>
            </a:r>
            <a:r>
              <a:rPr lang="it-IT" dirty="0" err="1" smtClean="0"/>
              <a:t>since</a:t>
            </a:r>
            <a:r>
              <a:rPr lang="it-IT" dirty="0" smtClean="0"/>
              <a:t> the XVII Century</a:t>
            </a:r>
            <a:endParaRPr lang="en-GB" dirty="0"/>
          </a:p>
        </p:txBody>
      </p:sp>
      <p:sp>
        <p:nvSpPr>
          <p:cNvPr id="3" name="Content Placeholder 2"/>
          <p:cNvSpPr>
            <a:spLocks noGrp="1"/>
          </p:cNvSpPr>
          <p:nvPr>
            <p:ph idx="1"/>
          </p:nvPr>
        </p:nvSpPr>
        <p:spPr/>
        <p:txBody>
          <a:bodyPr>
            <a:normAutofit fontScale="92500" lnSpcReduction="20000"/>
          </a:bodyPr>
          <a:lstStyle/>
          <a:p>
            <a:r>
              <a:rPr lang="it-IT" dirty="0" smtClean="0"/>
              <a:t>Road </a:t>
            </a:r>
            <a:r>
              <a:rPr lang="it-IT" dirty="0" err="1" smtClean="0"/>
              <a:t>renaissance</a:t>
            </a:r>
            <a:endParaRPr lang="it-IT" dirty="0" smtClean="0"/>
          </a:p>
          <a:p>
            <a:pPr lvl="1"/>
            <a:r>
              <a:rPr lang="it-IT" dirty="0" smtClean="0"/>
              <a:t>More mature </a:t>
            </a:r>
            <a:r>
              <a:rPr lang="it-IT" dirty="0" err="1" smtClean="0"/>
              <a:t>economics</a:t>
            </a:r>
            <a:r>
              <a:rPr lang="it-IT" dirty="0" smtClean="0"/>
              <a:t> (</a:t>
            </a:r>
            <a:r>
              <a:rPr lang="it-IT" dirty="0" err="1" smtClean="0"/>
              <a:t>pre</a:t>
            </a:r>
            <a:r>
              <a:rPr lang="it-IT" dirty="0" smtClean="0"/>
              <a:t>-industrial productions and </a:t>
            </a:r>
            <a:r>
              <a:rPr lang="it-IT" dirty="0" err="1" smtClean="0"/>
              <a:t>increase</a:t>
            </a:r>
            <a:r>
              <a:rPr lang="it-IT" dirty="0" smtClean="0"/>
              <a:t> in </a:t>
            </a:r>
            <a:r>
              <a:rPr lang="it-IT" dirty="0" err="1" smtClean="0"/>
              <a:t>traffic</a:t>
            </a:r>
            <a:r>
              <a:rPr lang="it-IT" dirty="0" smtClean="0"/>
              <a:t>)</a:t>
            </a:r>
          </a:p>
          <a:p>
            <a:pPr lvl="1"/>
            <a:r>
              <a:rPr lang="it-IT" dirty="0" err="1" smtClean="0"/>
              <a:t>Political</a:t>
            </a:r>
            <a:r>
              <a:rPr lang="it-IT" dirty="0" smtClean="0"/>
              <a:t> control over </a:t>
            </a:r>
            <a:r>
              <a:rPr lang="it-IT" dirty="0" err="1" smtClean="0"/>
              <a:t>territory</a:t>
            </a:r>
            <a:r>
              <a:rPr lang="it-IT" dirty="0" smtClean="0"/>
              <a:t> of the new </a:t>
            </a:r>
            <a:r>
              <a:rPr lang="it-IT" dirty="0" err="1" smtClean="0"/>
              <a:t>national</a:t>
            </a:r>
            <a:r>
              <a:rPr lang="it-IT" dirty="0" smtClean="0"/>
              <a:t> </a:t>
            </a:r>
            <a:r>
              <a:rPr lang="it-IT" dirty="0" err="1" smtClean="0"/>
              <a:t>States</a:t>
            </a:r>
            <a:endParaRPr lang="it-IT" dirty="0" smtClean="0"/>
          </a:p>
          <a:p>
            <a:pPr lvl="1"/>
            <a:r>
              <a:rPr lang="it-IT" dirty="0" err="1" smtClean="0"/>
              <a:t>Support</a:t>
            </a:r>
            <a:r>
              <a:rPr lang="it-IT" dirty="0" smtClean="0"/>
              <a:t> for </a:t>
            </a:r>
            <a:r>
              <a:rPr lang="it-IT" dirty="0" err="1" smtClean="0"/>
              <a:t>economic</a:t>
            </a:r>
            <a:r>
              <a:rPr lang="it-IT" dirty="0" smtClean="0"/>
              <a:t> </a:t>
            </a:r>
            <a:r>
              <a:rPr lang="it-IT" dirty="0" err="1" smtClean="0"/>
              <a:t>development</a:t>
            </a:r>
            <a:r>
              <a:rPr lang="it-IT" dirty="0" smtClean="0"/>
              <a:t> via public </a:t>
            </a:r>
            <a:r>
              <a:rPr lang="it-IT" dirty="0" err="1" smtClean="0"/>
              <a:t>works</a:t>
            </a:r>
            <a:endParaRPr lang="it-IT" dirty="0" smtClean="0"/>
          </a:p>
          <a:p>
            <a:r>
              <a:rPr lang="it-IT" dirty="0" err="1" smtClean="0"/>
              <a:t>Functions</a:t>
            </a:r>
            <a:endParaRPr lang="it-IT" dirty="0" smtClean="0"/>
          </a:p>
          <a:p>
            <a:pPr lvl="1"/>
            <a:r>
              <a:rPr lang="it-IT" dirty="0" err="1" smtClean="0"/>
              <a:t>Military</a:t>
            </a:r>
            <a:endParaRPr lang="it-IT" dirty="0" smtClean="0"/>
          </a:p>
          <a:p>
            <a:pPr lvl="1"/>
            <a:r>
              <a:rPr lang="it-IT" dirty="0" smtClean="0"/>
              <a:t>Postal </a:t>
            </a:r>
          </a:p>
          <a:p>
            <a:pPr lvl="1"/>
            <a:r>
              <a:rPr lang="it-IT" dirty="0" smtClean="0"/>
              <a:t>Short </a:t>
            </a:r>
            <a:r>
              <a:rPr lang="it-IT" dirty="0" err="1" smtClean="0"/>
              <a:t>distance</a:t>
            </a:r>
            <a:r>
              <a:rPr lang="it-IT" dirty="0" smtClean="0"/>
              <a:t> </a:t>
            </a:r>
            <a:r>
              <a:rPr lang="it-IT" dirty="0" err="1" smtClean="0"/>
              <a:t>goods</a:t>
            </a:r>
            <a:endParaRPr lang="it-IT" dirty="0" smtClean="0"/>
          </a:p>
          <a:p>
            <a:pPr lvl="1"/>
            <a:r>
              <a:rPr lang="it-IT" dirty="0" err="1" smtClean="0"/>
              <a:t>Passangers</a:t>
            </a:r>
            <a:r>
              <a:rPr lang="it-IT" dirty="0" smtClean="0"/>
              <a:t> on coaches</a:t>
            </a:r>
            <a:endParaRPr lang="en-GB" dirty="0"/>
          </a:p>
        </p:txBody>
      </p:sp>
    </p:spTree>
    <p:extLst>
      <p:ext uri="{BB962C8B-B14F-4D97-AF65-F5344CB8AC3E}">
        <p14:creationId xmlns:p14="http://schemas.microsoft.com/office/powerpoint/2010/main" val="41880466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6" y="404664"/>
            <a:ext cx="8994819"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726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04664"/>
            <a:ext cx="9054826"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518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47" y="404664"/>
            <a:ext cx="9048908" cy="60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8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dirty="0" smtClean="0"/>
              <a:t>To summarize: Renaissance to Early </a:t>
            </a:r>
            <a:r>
              <a:rPr lang="en-US" dirty="0"/>
              <a:t>M</a:t>
            </a:r>
            <a:r>
              <a:rPr lang="en-US" dirty="0" smtClean="0"/>
              <a:t>odern times technology</a:t>
            </a:r>
            <a:endParaRPr lang="en-US" dirty="0"/>
          </a:p>
        </p:txBody>
      </p:sp>
      <p:sp>
        <p:nvSpPr>
          <p:cNvPr id="3" name="Segnaposto contenuto 2"/>
          <p:cNvSpPr>
            <a:spLocks noGrp="1"/>
          </p:cNvSpPr>
          <p:nvPr>
            <p:ph idx="1"/>
          </p:nvPr>
        </p:nvSpPr>
        <p:spPr/>
        <p:txBody>
          <a:bodyPr>
            <a:normAutofit fontScale="92500" lnSpcReduction="20000"/>
          </a:bodyPr>
          <a:lstStyle/>
          <a:p>
            <a:r>
              <a:rPr lang="en-US" dirty="0" smtClean="0"/>
              <a:t>Technologies</a:t>
            </a:r>
          </a:p>
          <a:p>
            <a:pPr lvl="1"/>
            <a:r>
              <a:rPr lang="en-US" dirty="0" smtClean="0"/>
              <a:t>Sea transport: oar ships, square-rig ships, lateen sail (against the wind), </a:t>
            </a:r>
            <a:r>
              <a:rPr lang="en-US" b="1" dirty="0" smtClean="0"/>
              <a:t>carracks and caravels for ocean navigation</a:t>
            </a:r>
          </a:p>
          <a:p>
            <a:pPr lvl="1"/>
            <a:r>
              <a:rPr lang="en-US" dirty="0" smtClean="0"/>
              <a:t>Road transport: chariots and </a:t>
            </a:r>
            <a:r>
              <a:rPr lang="en-US" b="1" dirty="0" smtClean="0"/>
              <a:t>better roads</a:t>
            </a:r>
            <a:r>
              <a:rPr lang="en-US" dirty="0" smtClean="0"/>
              <a:t>, animals (horses and cows) and caravans</a:t>
            </a:r>
          </a:p>
          <a:p>
            <a:r>
              <a:rPr lang="en-US" dirty="0" smtClean="0"/>
              <a:t>Energy sources</a:t>
            </a:r>
          </a:p>
          <a:p>
            <a:pPr lvl="1"/>
            <a:r>
              <a:rPr lang="en-US" dirty="0" smtClean="0"/>
              <a:t>Animal traction</a:t>
            </a:r>
          </a:p>
          <a:p>
            <a:pPr lvl="1"/>
            <a:r>
              <a:rPr lang="en-US" dirty="0" smtClean="0"/>
              <a:t>Wind</a:t>
            </a:r>
          </a:p>
          <a:p>
            <a:r>
              <a:rPr lang="en-US" dirty="0" smtClean="0"/>
              <a:t>Innovation</a:t>
            </a:r>
          </a:p>
          <a:p>
            <a:pPr lvl="1"/>
            <a:r>
              <a:rPr lang="en-US" b="1" dirty="0" smtClean="0"/>
              <a:t>Gun powder, bronze and metallurgy</a:t>
            </a:r>
            <a:endParaRPr lang="en-US" b="1" dirty="0"/>
          </a:p>
        </p:txBody>
      </p:sp>
    </p:spTree>
    <p:extLst>
      <p:ext uri="{BB962C8B-B14F-4D97-AF65-F5344CB8AC3E}">
        <p14:creationId xmlns:p14="http://schemas.microsoft.com/office/powerpoint/2010/main" val="3596506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3600" dirty="0" smtClean="0"/>
              <a:t>Other motives to move people and goods</a:t>
            </a:r>
            <a:endParaRPr lang="en-US" sz="3600" dirty="0"/>
          </a:p>
        </p:txBody>
      </p:sp>
      <p:sp>
        <p:nvSpPr>
          <p:cNvPr id="3" name="Segnaposto contenuto 2"/>
          <p:cNvSpPr>
            <a:spLocks noGrp="1"/>
          </p:cNvSpPr>
          <p:nvPr>
            <p:ph idx="1"/>
          </p:nvPr>
        </p:nvSpPr>
        <p:spPr/>
        <p:txBody>
          <a:bodyPr/>
          <a:lstStyle/>
          <a:p>
            <a:r>
              <a:rPr lang="en-US" dirty="0"/>
              <a:t>Product specialization linked to natural resources (fish, cotton, ..)</a:t>
            </a:r>
          </a:p>
          <a:p>
            <a:r>
              <a:rPr lang="en-US" dirty="0" smtClean="0"/>
              <a:t>Cities: concentration of non self-sufficient people</a:t>
            </a:r>
          </a:p>
          <a:p>
            <a:r>
              <a:rPr lang="en-US" dirty="0" smtClean="0"/>
              <a:t>Demand for luxury goods (vases, amber, spices, carpets, textile, glass)</a:t>
            </a:r>
          </a:p>
          <a:p>
            <a:r>
              <a:rPr lang="en-US" dirty="0" smtClean="0"/>
              <a:t>Wars: army logistics </a:t>
            </a:r>
          </a:p>
          <a:p>
            <a:r>
              <a:rPr lang="en-US" dirty="0" smtClean="0"/>
              <a:t>Sightseeing: travelers</a:t>
            </a:r>
            <a:endParaRPr lang="en-US" dirty="0"/>
          </a:p>
        </p:txBody>
      </p:sp>
    </p:spTree>
    <p:extLst>
      <p:ext uri="{BB962C8B-B14F-4D97-AF65-F5344CB8AC3E}">
        <p14:creationId xmlns:p14="http://schemas.microsoft.com/office/powerpoint/2010/main" val="3675390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70" y="188640"/>
            <a:ext cx="8912625" cy="649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8368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56525"/>
          </a:xfrm>
        </p:spPr>
        <p:txBody>
          <a:bodyPr>
            <a:normAutofit fontScale="90000"/>
          </a:bodyPr>
          <a:lstStyle/>
          <a:p>
            <a:r>
              <a:rPr lang="en-GB" dirty="0" smtClean="0"/>
              <a:t>Technical features</a:t>
            </a:r>
            <a:endParaRPr lang="en-GB" dirty="0"/>
          </a:p>
        </p:txBody>
      </p:sp>
      <p:sp>
        <p:nvSpPr>
          <p:cNvPr id="3" name="Segnaposto contenuto 2"/>
          <p:cNvSpPr>
            <a:spLocks noGrp="1"/>
          </p:cNvSpPr>
          <p:nvPr>
            <p:ph idx="1"/>
          </p:nvPr>
        </p:nvSpPr>
        <p:spPr>
          <a:xfrm>
            <a:off x="179512" y="933831"/>
            <a:ext cx="8229600" cy="4525963"/>
          </a:xfrm>
        </p:spPr>
        <p:txBody>
          <a:bodyPr/>
          <a:lstStyle/>
          <a:p>
            <a:r>
              <a:rPr lang="en-US" dirty="0"/>
              <a:t>rail vehicles (rolling stock) </a:t>
            </a:r>
            <a:endParaRPr lang="en-US" dirty="0" smtClean="0"/>
          </a:p>
          <a:p>
            <a:r>
              <a:rPr lang="en-US" dirty="0"/>
              <a:t>Track ballast forms the </a:t>
            </a:r>
            <a:r>
              <a:rPr lang="en-US" dirty="0" err="1"/>
              <a:t>trackbed</a:t>
            </a:r>
            <a:r>
              <a:rPr lang="en-US" dirty="0"/>
              <a:t> upon which railroad ties (sleepers) are laid</a:t>
            </a:r>
            <a:r>
              <a:rPr lang="en-US" dirty="0" smtClean="0"/>
              <a:t>.</a:t>
            </a:r>
          </a:p>
          <a:p>
            <a:r>
              <a:rPr lang="en-US" b="1" dirty="0" smtClean="0"/>
              <a:t>Friction is much reduced!</a:t>
            </a:r>
            <a:endParaRPr lang="en-US" b="1" dirty="0" smtClean="0"/>
          </a:p>
          <a:p>
            <a:endParaRPr lang="en-US" dirty="0" smtClean="0"/>
          </a:p>
          <a:p>
            <a:endParaRPr lang="en-US" dirty="0" smtClean="0"/>
          </a:p>
          <a:p>
            <a:endParaRPr lang="en-US"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205719"/>
            <a:ext cx="3312368" cy="3607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429916"/>
            <a:ext cx="3755026" cy="266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6107" y="6132320"/>
            <a:ext cx="4572000" cy="646331"/>
          </a:xfrm>
          <a:prstGeom prst="rect">
            <a:avLst/>
          </a:prstGeom>
        </p:spPr>
        <p:txBody>
          <a:bodyPr>
            <a:spAutoFit/>
          </a:bodyPr>
          <a:lstStyle/>
          <a:p>
            <a:r>
              <a:rPr lang="en-US" dirty="0"/>
              <a:t>Track ballast (close up) between railway sleepers and under railway track</a:t>
            </a:r>
            <a:endParaRPr lang="en-US" dirty="0"/>
          </a:p>
        </p:txBody>
      </p:sp>
    </p:spTree>
    <p:extLst>
      <p:ext uri="{BB962C8B-B14F-4D97-AF65-F5344CB8AC3E}">
        <p14:creationId xmlns:p14="http://schemas.microsoft.com/office/powerpoint/2010/main" val="25094088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215" y="1196752"/>
            <a:ext cx="858557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79215" y="5833591"/>
            <a:ext cx="8585570" cy="923330"/>
          </a:xfrm>
          <a:prstGeom prst="rect">
            <a:avLst/>
          </a:prstGeom>
        </p:spPr>
        <p:txBody>
          <a:bodyPr wrap="square">
            <a:spAutoFit/>
          </a:bodyPr>
          <a:lstStyle/>
          <a:p>
            <a:r>
              <a:rPr lang="en-US" dirty="0"/>
              <a:t>Although primitive rail systems existed by the 17th century to move materials in quarries and mines, it is not until the early 19th century that the first real rail transportation systems came into existence. </a:t>
            </a:r>
          </a:p>
        </p:txBody>
      </p:sp>
    </p:spTree>
    <p:extLst>
      <p:ext uri="{BB962C8B-B14F-4D97-AF65-F5344CB8AC3E}">
        <p14:creationId xmlns:p14="http://schemas.microsoft.com/office/powerpoint/2010/main" val="42815003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8466" y="99789"/>
            <a:ext cx="70008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0" y="5805264"/>
            <a:ext cx="9144000" cy="923330"/>
          </a:xfrm>
          <a:prstGeom prst="rect">
            <a:avLst/>
          </a:prstGeom>
        </p:spPr>
        <p:txBody>
          <a:bodyPr wrap="square">
            <a:spAutoFit/>
          </a:bodyPr>
          <a:lstStyle/>
          <a:p>
            <a:r>
              <a:rPr lang="it-IT" dirty="0"/>
              <a:t>Un treno attraversa un ponte sulla linea </a:t>
            </a:r>
            <a:r>
              <a:rPr lang="it-IT" dirty="0" err="1"/>
              <a:t>transamericana</a:t>
            </a:r>
            <a:r>
              <a:rPr lang="it-IT" dirty="0"/>
              <a:t>, trainato da due locomotive di tipo 4-4-0 American (rodiggio </a:t>
            </a:r>
            <a:r>
              <a:rPr lang="it-IT" dirty="0" err="1"/>
              <a:t>Whyte</a:t>
            </a:r>
            <a:r>
              <a:rPr lang="it-IT" dirty="0"/>
              <a:t>) e con al seguito alcune carrozze Pullman. È il 1860.</a:t>
            </a:r>
          </a:p>
          <a:p>
            <a:endParaRPr lang="en-GB" dirty="0"/>
          </a:p>
        </p:txBody>
      </p:sp>
    </p:spTree>
    <p:extLst>
      <p:ext uri="{BB962C8B-B14F-4D97-AF65-F5344CB8AC3E}">
        <p14:creationId xmlns:p14="http://schemas.microsoft.com/office/powerpoint/2010/main" val="858142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8" y="116632"/>
            <a:ext cx="9128021" cy="663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1018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en-US" dirty="0" smtClean="0"/>
              <a:t>The locomotive</a:t>
            </a:r>
            <a:endParaRPr lang="en-US" dirty="0"/>
          </a:p>
        </p:txBody>
      </p:sp>
      <p:sp>
        <p:nvSpPr>
          <p:cNvPr id="4" name="Segnaposto contenuto 3"/>
          <p:cNvSpPr>
            <a:spLocks noGrp="1"/>
          </p:cNvSpPr>
          <p:nvPr>
            <p:ph idx="1"/>
          </p:nvPr>
        </p:nvSpPr>
        <p:spPr>
          <a:xfrm>
            <a:off x="457200" y="1196752"/>
            <a:ext cx="8229600" cy="2016224"/>
          </a:xfrm>
        </p:spPr>
        <p:txBody>
          <a:bodyPr>
            <a:normAutofit fontScale="62500" lnSpcReduction="20000"/>
          </a:bodyPr>
          <a:lstStyle/>
          <a:p>
            <a:pPr marL="0" indent="0">
              <a:buNone/>
            </a:pPr>
            <a:r>
              <a:rPr lang="en-US" dirty="0"/>
              <a:t>A </a:t>
            </a:r>
            <a:r>
              <a:rPr lang="en-US" b="1" dirty="0"/>
              <a:t>locomotive or engine </a:t>
            </a:r>
            <a:r>
              <a:rPr lang="en-US" dirty="0"/>
              <a:t>is a rail transport vehicle that provides the motive power for a train. A locomotive </a:t>
            </a:r>
            <a:r>
              <a:rPr lang="en-US" b="1" dirty="0"/>
              <a:t>has no payload capacity of its own</a:t>
            </a:r>
            <a:r>
              <a:rPr lang="en-US" dirty="0"/>
              <a:t>, and its sole purpose is to move the train along the tracks</a:t>
            </a:r>
            <a:r>
              <a:rPr lang="en-US" dirty="0" smtClean="0"/>
              <a:t>.</a:t>
            </a:r>
          </a:p>
          <a:p>
            <a:pPr marL="0" indent="0">
              <a:buNone/>
            </a:pPr>
            <a:r>
              <a:rPr lang="en-US" dirty="0" smtClean="0"/>
              <a:t>The </a:t>
            </a:r>
            <a:r>
              <a:rPr lang="en-US" dirty="0"/>
              <a:t>first successful locomotives were built by Cornish inventor Richard Trevithick. In </a:t>
            </a:r>
            <a:r>
              <a:rPr lang="en-US" b="1" dirty="0"/>
              <a:t>1804</a:t>
            </a:r>
            <a:r>
              <a:rPr lang="en-US" dirty="0"/>
              <a:t> his unnamed steam locomotive hauled a train along the tramway of the </a:t>
            </a:r>
            <a:r>
              <a:rPr lang="en-US" dirty="0" err="1"/>
              <a:t>Penydarren</a:t>
            </a:r>
            <a:r>
              <a:rPr lang="en-US" dirty="0"/>
              <a:t> ironworks, near </a:t>
            </a:r>
            <a:r>
              <a:rPr lang="en-US" dirty="0" err="1"/>
              <a:t>Merthyr</a:t>
            </a:r>
            <a:r>
              <a:rPr lang="en-US" dirty="0"/>
              <a:t> </a:t>
            </a:r>
            <a:r>
              <a:rPr lang="en-US" dirty="0" err="1"/>
              <a:t>Tydfil</a:t>
            </a:r>
            <a:r>
              <a:rPr lang="en-US" dirty="0"/>
              <a:t> in Wales.</a:t>
            </a:r>
          </a:p>
        </p:txBody>
      </p:sp>
      <p:pic>
        <p:nvPicPr>
          <p:cNvPr id="5" name="Immagine 4"/>
          <p:cNvPicPr>
            <a:picLocks noChangeAspect="1"/>
          </p:cNvPicPr>
          <p:nvPr/>
        </p:nvPicPr>
        <p:blipFill>
          <a:blip r:embed="rId2"/>
          <a:stretch>
            <a:fillRect/>
          </a:stretch>
        </p:blipFill>
        <p:spPr>
          <a:xfrm>
            <a:off x="3563888" y="3356992"/>
            <a:ext cx="4681405" cy="3327036"/>
          </a:xfrm>
          <a:prstGeom prst="rect">
            <a:avLst/>
          </a:prstGeom>
        </p:spPr>
      </p:pic>
    </p:spTree>
    <p:extLst>
      <p:ext uri="{BB962C8B-B14F-4D97-AF65-F5344CB8AC3E}">
        <p14:creationId xmlns:p14="http://schemas.microsoft.com/office/powerpoint/2010/main" val="1319396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685176" y="2924944"/>
            <a:ext cx="5314807" cy="3638914"/>
          </a:xfrm>
          <a:prstGeom prst="rect">
            <a:avLst/>
          </a:prstGeom>
        </p:spPr>
      </p:pic>
      <p:sp>
        <p:nvSpPr>
          <p:cNvPr id="3" name="Titolo 2"/>
          <p:cNvSpPr>
            <a:spLocks noGrp="1"/>
          </p:cNvSpPr>
          <p:nvPr>
            <p:ph type="title"/>
          </p:nvPr>
        </p:nvSpPr>
        <p:spPr/>
        <p:txBody>
          <a:bodyPr/>
          <a:lstStyle/>
          <a:p>
            <a:r>
              <a:rPr lang="en-US" dirty="0" smtClean="0"/>
              <a:t>The steamboat</a:t>
            </a:r>
            <a:endParaRPr lang="en-US" dirty="0"/>
          </a:p>
        </p:txBody>
      </p:sp>
      <p:sp>
        <p:nvSpPr>
          <p:cNvPr id="4" name="Segnaposto contenuto 3"/>
          <p:cNvSpPr>
            <a:spLocks noGrp="1"/>
          </p:cNvSpPr>
          <p:nvPr>
            <p:ph idx="1"/>
          </p:nvPr>
        </p:nvSpPr>
        <p:spPr>
          <a:xfrm>
            <a:off x="457200" y="1268760"/>
            <a:ext cx="8443272" cy="1252735"/>
          </a:xfrm>
        </p:spPr>
        <p:txBody>
          <a:bodyPr>
            <a:noAutofit/>
          </a:bodyPr>
          <a:lstStyle/>
          <a:p>
            <a:pPr marL="0" indent="0">
              <a:buNone/>
            </a:pPr>
            <a:r>
              <a:rPr lang="en-US" sz="2000" dirty="0"/>
              <a:t>A </a:t>
            </a:r>
            <a:r>
              <a:rPr lang="en-US" sz="2000" b="1" dirty="0"/>
              <a:t>steamboat is a boat that is propelled primarily by steam power</a:t>
            </a:r>
            <a:r>
              <a:rPr lang="en-US" sz="2000" dirty="0"/>
              <a:t>. </a:t>
            </a:r>
            <a:r>
              <a:rPr lang="en-US" sz="2000" dirty="0" smtClean="0"/>
              <a:t>The </a:t>
            </a:r>
            <a:r>
              <a:rPr lang="en-US" sz="2000" dirty="0"/>
              <a:t>term steamboat is used to refer to smaller, insular, steam-powered boats working on lakes and rivers, particularly riverboats. As using steam became more reliable, steam power became applied to larger, ocean-going vessels.</a:t>
            </a:r>
          </a:p>
        </p:txBody>
      </p:sp>
      <p:sp>
        <p:nvSpPr>
          <p:cNvPr id="6" name="Rettangolo 5"/>
          <p:cNvSpPr/>
          <p:nvPr/>
        </p:nvSpPr>
        <p:spPr>
          <a:xfrm>
            <a:off x="466392" y="3068960"/>
            <a:ext cx="2843808" cy="2862322"/>
          </a:xfrm>
          <a:prstGeom prst="rect">
            <a:avLst/>
          </a:prstGeom>
        </p:spPr>
        <p:txBody>
          <a:bodyPr wrap="square">
            <a:spAutoFit/>
          </a:bodyPr>
          <a:lstStyle/>
          <a:p>
            <a:r>
              <a:rPr lang="en-US" sz="2000" dirty="0"/>
              <a:t>The first steam-powered ship </a:t>
            </a:r>
            <a:r>
              <a:rPr lang="en-US" sz="2000" dirty="0" err="1"/>
              <a:t>Pyroscaphe</a:t>
            </a:r>
            <a:r>
              <a:rPr lang="en-US" sz="2000" dirty="0"/>
              <a:t> was a paddle steamer powered by a Newcomen steam engine; it was built in France in 1783 by Marquis Claude de </a:t>
            </a:r>
            <a:r>
              <a:rPr lang="en-US" sz="2000" dirty="0" err="1"/>
              <a:t>Jouffroy</a:t>
            </a:r>
            <a:r>
              <a:rPr lang="en-US" sz="2000" dirty="0"/>
              <a:t> and his colleagues</a:t>
            </a:r>
          </a:p>
        </p:txBody>
      </p:sp>
    </p:spTree>
    <p:extLst>
      <p:ext uri="{BB962C8B-B14F-4D97-AF65-F5344CB8AC3E}">
        <p14:creationId xmlns:p14="http://schemas.microsoft.com/office/powerpoint/2010/main" val="2327698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73" y="188640"/>
            <a:ext cx="8993651"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9765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t>To summarize: industrial revolution</a:t>
            </a:r>
            <a:endParaRPr lang="en-US" dirty="0"/>
          </a:p>
        </p:txBody>
      </p:sp>
      <p:sp>
        <p:nvSpPr>
          <p:cNvPr id="3" name="Segnaposto contenuto 2"/>
          <p:cNvSpPr>
            <a:spLocks noGrp="1"/>
          </p:cNvSpPr>
          <p:nvPr>
            <p:ph idx="1"/>
          </p:nvPr>
        </p:nvSpPr>
        <p:spPr/>
        <p:txBody>
          <a:bodyPr>
            <a:normAutofit fontScale="92500" lnSpcReduction="20000"/>
          </a:bodyPr>
          <a:lstStyle/>
          <a:p>
            <a:r>
              <a:rPr lang="en-US" dirty="0" smtClean="0"/>
              <a:t>Technologies</a:t>
            </a:r>
          </a:p>
          <a:p>
            <a:pPr lvl="1"/>
            <a:r>
              <a:rPr lang="en-US" b="1" dirty="0" smtClean="0"/>
              <a:t>Rail transport: locomotives, trains, rails</a:t>
            </a:r>
          </a:p>
          <a:p>
            <a:pPr lvl="1"/>
            <a:r>
              <a:rPr lang="en-US" b="1" dirty="0" smtClean="0"/>
              <a:t>Sea transport: steamboats</a:t>
            </a:r>
          </a:p>
          <a:p>
            <a:pPr lvl="1"/>
            <a:r>
              <a:rPr lang="en-US" b="1" dirty="0" smtClean="0"/>
              <a:t>Road transport: bridges and tunnels</a:t>
            </a:r>
          </a:p>
          <a:p>
            <a:r>
              <a:rPr lang="en-US" dirty="0" smtClean="0"/>
              <a:t>Energy sources</a:t>
            </a:r>
          </a:p>
          <a:p>
            <a:pPr lvl="1"/>
            <a:r>
              <a:rPr lang="en-US" dirty="0" smtClean="0"/>
              <a:t>Animal traction</a:t>
            </a:r>
          </a:p>
          <a:p>
            <a:pPr lvl="1"/>
            <a:r>
              <a:rPr lang="en-US" dirty="0" smtClean="0"/>
              <a:t>Wind</a:t>
            </a:r>
          </a:p>
          <a:p>
            <a:pPr lvl="1"/>
            <a:r>
              <a:rPr lang="en-US" b="1" dirty="0" smtClean="0"/>
              <a:t>Coal</a:t>
            </a:r>
          </a:p>
          <a:p>
            <a:r>
              <a:rPr lang="en-US" dirty="0" smtClean="0"/>
              <a:t>Innovation</a:t>
            </a:r>
          </a:p>
          <a:p>
            <a:pPr lvl="1"/>
            <a:r>
              <a:rPr lang="en-US" b="1" dirty="0" smtClean="0"/>
              <a:t>Steel, cast-iron and other metals</a:t>
            </a:r>
            <a:endParaRPr lang="en-US" b="1" dirty="0"/>
          </a:p>
        </p:txBody>
      </p:sp>
    </p:spTree>
    <p:extLst>
      <p:ext uri="{BB962C8B-B14F-4D97-AF65-F5344CB8AC3E}">
        <p14:creationId xmlns:p14="http://schemas.microsoft.com/office/powerpoint/2010/main" val="28885141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2564904"/>
            <a:ext cx="8229600" cy="1143000"/>
          </a:xfrm>
        </p:spPr>
        <p:txBody>
          <a:bodyPr>
            <a:normAutofit fontScale="90000"/>
          </a:bodyPr>
          <a:lstStyle/>
          <a:p>
            <a:r>
              <a:rPr lang="en-US" dirty="0" smtClean="0"/>
              <a:t>Modern innovations: the car and the airplane</a:t>
            </a:r>
            <a:endParaRPr lang="en-US" dirty="0"/>
          </a:p>
        </p:txBody>
      </p:sp>
    </p:spTree>
    <p:extLst>
      <p:ext uri="{BB962C8B-B14F-4D97-AF65-F5344CB8AC3E}">
        <p14:creationId xmlns:p14="http://schemas.microsoft.com/office/powerpoint/2010/main" val="1575900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Main obstacle: friction</a:t>
            </a:r>
            <a:endParaRPr lang="en-US" dirty="0"/>
          </a:p>
        </p:txBody>
      </p:sp>
      <p:sp>
        <p:nvSpPr>
          <p:cNvPr id="3" name="Segnaposto contenuto 2"/>
          <p:cNvSpPr>
            <a:spLocks noGrp="1"/>
          </p:cNvSpPr>
          <p:nvPr>
            <p:ph idx="1"/>
          </p:nvPr>
        </p:nvSpPr>
        <p:spPr>
          <a:xfrm>
            <a:off x="457200" y="1306072"/>
            <a:ext cx="8229600" cy="1252736"/>
          </a:xfrm>
        </p:spPr>
        <p:txBody>
          <a:bodyPr>
            <a:normAutofit fontScale="85000" lnSpcReduction="20000"/>
          </a:bodyPr>
          <a:lstStyle/>
          <a:p>
            <a:r>
              <a:rPr lang="en-US" dirty="0" smtClean="0"/>
              <a:t>Moving goods from one location to another locations requires vehicles and infrastructure</a:t>
            </a:r>
          </a:p>
          <a:p>
            <a:r>
              <a:rPr lang="en-US" dirty="0" smtClean="0"/>
              <a:t>Relevant attributes: </a:t>
            </a:r>
            <a:r>
              <a:rPr lang="en-US" dirty="0"/>
              <a:t>c</a:t>
            </a:r>
            <a:r>
              <a:rPr lang="en-US" dirty="0" smtClean="0"/>
              <a:t>osts, time, reliability, safety</a:t>
            </a:r>
            <a:endParaRPr lang="en-US" dirty="0"/>
          </a:p>
        </p:txBody>
      </p:sp>
      <p:pic>
        <p:nvPicPr>
          <p:cNvPr id="4" name="Immagine 3"/>
          <p:cNvPicPr>
            <a:picLocks noChangeAspect="1"/>
          </p:cNvPicPr>
          <p:nvPr/>
        </p:nvPicPr>
        <p:blipFill>
          <a:blip r:embed="rId2"/>
          <a:stretch>
            <a:fillRect/>
          </a:stretch>
        </p:blipFill>
        <p:spPr>
          <a:xfrm>
            <a:off x="539552" y="2780928"/>
            <a:ext cx="3523932" cy="2508087"/>
          </a:xfrm>
          <a:prstGeom prst="rect">
            <a:avLst/>
          </a:prstGeom>
        </p:spPr>
      </p:pic>
      <p:pic>
        <p:nvPicPr>
          <p:cNvPr id="5" name="Immagine 4"/>
          <p:cNvPicPr>
            <a:picLocks noChangeAspect="1"/>
          </p:cNvPicPr>
          <p:nvPr/>
        </p:nvPicPr>
        <p:blipFill>
          <a:blip r:embed="rId3"/>
          <a:stretch>
            <a:fillRect/>
          </a:stretch>
        </p:blipFill>
        <p:spPr>
          <a:xfrm>
            <a:off x="4644008" y="2632029"/>
            <a:ext cx="3888432" cy="2969486"/>
          </a:xfrm>
          <a:prstGeom prst="rect">
            <a:avLst/>
          </a:prstGeom>
        </p:spPr>
      </p:pic>
      <p:sp>
        <p:nvSpPr>
          <p:cNvPr id="6" name="CasellaDiTesto 5"/>
          <p:cNvSpPr txBox="1"/>
          <p:nvPr/>
        </p:nvSpPr>
        <p:spPr>
          <a:xfrm>
            <a:off x="181440" y="5733256"/>
            <a:ext cx="8351889" cy="830997"/>
          </a:xfrm>
          <a:prstGeom prst="rect">
            <a:avLst/>
          </a:prstGeom>
          <a:noFill/>
        </p:spPr>
        <p:txBody>
          <a:bodyPr wrap="square" rtlCol="0">
            <a:spAutoFit/>
          </a:bodyPr>
          <a:lstStyle/>
          <a:p>
            <a:r>
              <a:rPr lang="en-US" sz="2400" dirty="0" smtClean="0"/>
              <a:t>In ancient times transport on water had an advantage over transport over land: less friction!</a:t>
            </a:r>
            <a:endParaRPr lang="en-US" sz="2400" dirty="0"/>
          </a:p>
        </p:txBody>
      </p:sp>
    </p:spTree>
    <p:extLst>
      <p:ext uri="{BB962C8B-B14F-4D97-AF65-F5344CB8AC3E}">
        <p14:creationId xmlns:p14="http://schemas.microsoft.com/office/powerpoint/2010/main" val="40528243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New engines</a:t>
            </a:r>
            <a:endParaRPr lang="en-US" dirty="0"/>
          </a:p>
        </p:txBody>
      </p:sp>
      <p:sp>
        <p:nvSpPr>
          <p:cNvPr id="3" name="Segnaposto contenuto 2"/>
          <p:cNvSpPr>
            <a:spLocks noGrp="1"/>
          </p:cNvSpPr>
          <p:nvPr>
            <p:ph idx="1"/>
          </p:nvPr>
        </p:nvSpPr>
        <p:spPr>
          <a:xfrm>
            <a:off x="107504" y="1268760"/>
            <a:ext cx="8856984" cy="5256584"/>
          </a:xfrm>
        </p:spPr>
        <p:txBody>
          <a:bodyPr>
            <a:normAutofit fontScale="77500" lnSpcReduction="20000"/>
          </a:bodyPr>
          <a:lstStyle/>
          <a:p>
            <a:r>
              <a:rPr lang="en-US" dirty="0"/>
              <a:t>An </a:t>
            </a:r>
            <a:r>
              <a:rPr lang="en-US" b="1" dirty="0"/>
              <a:t>electric motor </a:t>
            </a:r>
            <a:r>
              <a:rPr lang="en-US" dirty="0"/>
              <a:t>is an electrical machine that converts electrical energy into mechanical energy. Most electric motors operate through the interaction between an electric motor's magnetic field and winding currents to generate force. </a:t>
            </a:r>
          </a:p>
          <a:p>
            <a:r>
              <a:rPr lang="en-US" dirty="0" smtClean="0"/>
              <a:t>An </a:t>
            </a:r>
            <a:r>
              <a:rPr lang="en-US" b="1" dirty="0"/>
              <a:t>Otto cycle </a:t>
            </a:r>
            <a:r>
              <a:rPr lang="en-US" dirty="0"/>
              <a:t>is an idealized thermodynamic cycle that describes the functioning of a typical spark ignition piston </a:t>
            </a:r>
            <a:r>
              <a:rPr lang="en-US" dirty="0" smtClean="0"/>
              <a:t>engine. It </a:t>
            </a:r>
            <a:r>
              <a:rPr lang="en-US" dirty="0"/>
              <a:t>is the thermodynamic cycle most commonly found in automobile engines.</a:t>
            </a:r>
          </a:p>
          <a:p>
            <a:r>
              <a:rPr lang="en-US" dirty="0" smtClean="0"/>
              <a:t>the </a:t>
            </a:r>
            <a:r>
              <a:rPr lang="en-US" b="1" dirty="0"/>
              <a:t>Diesel cycle </a:t>
            </a:r>
            <a:r>
              <a:rPr lang="en-US" dirty="0"/>
              <a:t>is a combustion process of a reciprocating internal combustion engine. In it, fuel is ignited by heat generated during the compression of air in the combustion chamber, into which fuel is then injected. This is in contrast to igniting the fuel-air mixture with a spark plug as in the Otto cycle (four-stroke/petrol) engine. Diesel engines are used in aircraft, automobiles, power generation, diesel-electric locomotives, and both surface ships and submarines.</a:t>
            </a:r>
          </a:p>
        </p:txBody>
      </p:sp>
    </p:spTree>
    <p:extLst>
      <p:ext uri="{BB962C8B-B14F-4D97-AF65-F5344CB8AC3E}">
        <p14:creationId xmlns:p14="http://schemas.microsoft.com/office/powerpoint/2010/main" val="26274190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Oil</a:t>
            </a:r>
            <a:endParaRPr lang="en-US" dirty="0"/>
          </a:p>
        </p:txBody>
      </p:sp>
      <p:sp>
        <p:nvSpPr>
          <p:cNvPr id="3" name="Segnaposto contenuto 2"/>
          <p:cNvSpPr>
            <a:spLocks noGrp="1"/>
          </p:cNvSpPr>
          <p:nvPr>
            <p:ph idx="1"/>
          </p:nvPr>
        </p:nvSpPr>
        <p:spPr/>
        <p:txBody>
          <a:bodyPr/>
          <a:lstStyle/>
          <a:p>
            <a:r>
              <a:rPr lang="en-US" b="1" dirty="0" smtClean="0"/>
              <a:t>Oil as a fuel instead of coal and the oil industry </a:t>
            </a:r>
            <a:r>
              <a:rPr lang="en-US" dirty="0" smtClean="0"/>
              <a:t>(extraction, refinery, distribution)</a:t>
            </a:r>
          </a:p>
          <a:p>
            <a:r>
              <a:rPr lang="en-US" dirty="0" smtClean="0"/>
              <a:t>Rubber tires</a:t>
            </a:r>
          </a:p>
          <a:p>
            <a:r>
              <a:rPr lang="en-US" dirty="0" smtClean="0"/>
              <a:t>New roads</a:t>
            </a:r>
            <a:r>
              <a:rPr lang="en-US" dirty="0"/>
              <a:t>: bituminous asphalt </a:t>
            </a:r>
            <a:r>
              <a:rPr lang="en-US" dirty="0" smtClean="0"/>
              <a:t>concrete paving</a:t>
            </a:r>
          </a:p>
          <a:p>
            <a:endParaRPr lang="en-US" dirty="0" smtClean="0"/>
          </a:p>
          <a:p>
            <a:endParaRPr lang="en-US" dirty="0"/>
          </a:p>
        </p:txBody>
      </p:sp>
      <p:pic>
        <p:nvPicPr>
          <p:cNvPr id="4" name="Immagine 3"/>
          <p:cNvPicPr>
            <a:picLocks noChangeAspect="1"/>
          </p:cNvPicPr>
          <p:nvPr/>
        </p:nvPicPr>
        <p:blipFill>
          <a:blip r:embed="rId2"/>
          <a:stretch>
            <a:fillRect/>
          </a:stretch>
        </p:blipFill>
        <p:spPr>
          <a:xfrm>
            <a:off x="4572000" y="3789040"/>
            <a:ext cx="3800475" cy="2838450"/>
          </a:xfrm>
          <a:prstGeom prst="rect">
            <a:avLst/>
          </a:prstGeom>
        </p:spPr>
      </p:pic>
    </p:spTree>
    <p:extLst>
      <p:ext uri="{BB962C8B-B14F-4D97-AF65-F5344CB8AC3E}">
        <p14:creationId xmlns:p14="http://schemas.microsoft.com/office/powerpoint/2010/main" val="2542965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car</a:t>
            </a:r>
            <a:endParaRPr lang="en-US" dirty="0"/>
          </a:p>
        </p:txBody>
      </p:sp>
      <p:sp>
        <p:nvSpPr>
          <p:cNvPr id="3" name="Segnaposto contenuto 2"/>
          <p:cNvSpPr>
            <a:spLocks noGrp="1"/>
          </p:cNvSpPr>
          <p:nvPr>
            <p:ph idx="1"/>
          </p:nvPr>
        </p:nvSpPr>
        <p:spPr>
          <a:xfrm>
            <a:off x="457200" y="1340768"/>
            <a:ext cx="8435280" cy="2116832"/>
          </a:xfrm>
        </p:spPr>
        <p:txBody>
          <a:bodyPr>
            <a:normAutofit fontScale="77500" lnSpcReduction="20000"/>
          </a:bodyPr>
          <a:lstStyle/>
          <a:p>
            <a:pPr marL="0" indent="0">
              <a:buNone/>
            </a:pPr>
            <a:r>
              <a:rPr lang="en-US" dirty="0"/>
              <a:t>The Ford Model T </a:t>
            </a:r>
            <a:r>
              <a:rPr lang="en-US" dirty="0" smtClean="0"/>
              <a:t>is </a:t>
            </a:r>
            <a:r>
              <a:rPr lang="en-US" dirty="0"/>
              <a:t>an automobile produced by Ford Motor Company from October 1, 1908, to May 26, </a:t>
            </a:r>
            <a:r>
              <a:rPr lang="en-US" dirty="0" smtClean="0"/>
              <a:t>1927. It </a:t>
            </a:r>
            <a:r>
              <a:rPr lang="en-US" dirty="0"/>
              <a:t>is generally regarded as the first affordable automobile, the car that opened travel to the common middle-class American; some of this was because of Ford's efficient fabrication, including assembly line production instead of individual hand crafting.</a:t>
            </a:r>
          </a:p>
        </p:txBody>
      </p:sp>
      <p:pic>
        <p:nvPicPr>
          <p:cNvPr id="4" name="Immagine 3"/>
          <p:cNvPicPr>
            <a:picLocks noChangeAspect="1"/>
          </p:cNvPicPr>
          <p:nvPr/>
        </p:nvPicPr>
        <p:blipFill>
          <a:blip r:embed="rId2"/>
          <a:stretch>
            <a:fillRect/>
          </a:stretch>
        </p:blipFill>
        <p:spPr>
          <a:xfrm>
            <a:off x="3209298" y="3212976"/>
            <a:ext cx="5926251" cy="3592684"/>
          </a:xfrm>
          <a:prstGeom prst="rect">
            <a:avLst/>
          </a:prstGeom>
        </p:spPr>
      </p:pic>
      <p:sp>
        <p:nvSpPr>
          <p:cNvPr id="5" name="CasellaDiTesto 4"/>
          <p:cNvSpPr txBox="1"/>
          <p:nvPr/>
        </p:nvSpPr>
        <p:spPr>
          <a:xfrm>
            <a:off x="299040" y="3717032"/>
            <a:ext cx="2910258" cy="1815882"/>
          </a:xfrm>
          <a:prstGeom prst="rect">
            <a:avLst/>
          </a:prstGeom>
          <a:noFill/>
        </p:spPr>
        <p:txBody>
          <a:bodyPr wrap="square" rtlCol="0">
            <a:spAutoFit/>
          </a:bodyPr>
          <a:lstStyle/>
          <a:p>
            <a:r>
              <a:rPr lang="en-US" sz="2800" b="1" dirty="0" smtClean="0"/>
              <a:t>Friction is not a problem: it is necessary for driving!</a:t>
            </a:r>
            <a:endParaRPr lang="en-US" sz="2800" b="1" dirty="0"/>
          </a:p>
        </p:txBody>
      </p:sp>
    </p:spTree>
    <p:extLst>
      <p:ext uri="{BB962C8B-B14F-4D97-AF65-F5344CB8AC3E}">
        <p14:creationId xmlns:p14="http://schemas.microsoft.com/office/powerpoint/2010/main" val="1936502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airplane</a:t>
            </a:r>
            <a:endParaRPr lang="en-US" dirty="0"/>
          </a:p>
        </p:txBody>
      </p:sp>
      <p:pic>
        <p:nvPicPr>
          <p:cNvPr id="4" name="Segnaposto contenuto 3"/>
          <p:cNvPicPr>
            <a:picLocks noGrp="1" noChangeAspect="1"/>
          </p:cNvPicPr>
          <p:nvPr>
            <p:ph idx="1"/>
          </p:nvPr>
        </p:nvPicPr>
        <p:blipFill>
          <a:blip r:embed="rId2"/>
          <a:stretch>
            <a:fillRect/>
          </a:stretch>
        </p:blipFill>
        <p:spPr>
          <a:xfrm>
            <a:off x="4990230" y="1133837"/>
            <a:ext cx="4125819" cy="2970590"/>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005064"/>
            <a:ext cx="3659898" cy="274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971600" y="1926521"/>
            <a:ext cx="2915350" cy="523220"/>
          </a:xfrm>
          <a:prstGeom prst="rect">
            <a:avLst/>
          </a:prstGeom>
          <a:noFill/>
        </p:spPr>
        <p:txBody>
          <a:bodyPr wrap="none" rtlCol="0">
            <a:spAutoFit/>
          </a:bodyPr>
          <a:lstStyle/>
          <a:p>
            <a:r>
              <a:rPr lang="en-US" sz="2800" dirty="0" smtClean="0"/>
              <a:t>Almost no friction!</a:t>
            </a:r>
            <a:endParaRPr lang="en-US" sz="2800" dirty="0"/>
          </a:p>
        </p:txBody>
      </p:sp>
    </p:spTree>
    <p:extLst>
      <p:ext uri="{BB962C8B-B14F-4D97-AF65-F5344CB8AC3E}">
        <p14:creationId xmlns:p14="http://schemas.microsoft.com/office/powerpoint/2010/main" val="9274304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Tecnological</a:t>
            </a:r>
            <a:r>
              <a:rPr lang="it-IT" dirty="0" smtClean="0"/>
              <a:t> </a:t>
            </a:r>
            <a:r>
              <a:rPr lang="it-IT" dirty="0" err="1" smtClean="0"/>
              <a:t>evolution</a:t>
            </a:r>
            <a:r>
              <a:rPr lang="it-IT" dirty="0" smtClean="0"/>
              <a:t>: </a:t>
            </a:r>
            <a:r>
              <a:rPr lang="it-IT" dirty="0" err="1" smtClean="0"/>
              <a:t>see</a:t>
            </a:r>
            <a:r>
              <a:rPr lang="it-IT" dirty="0" smtClean="0"/>
              <a:t> </a:t>
            </a:r>
            <a:r>
              <a:rPr lang="it-IT" dirty="0" err="1" smtClean="0"/>
              <a:t>trasport</a:t>
            </a:r>
            <a:endParaRPr lang="it-IT" dirty="0"/>
          </a:p>
        </p:txBody>
      </p:sp>
      <p:pic>
        <p:nvPicPr>
          <p:cNvPr id="3" name="Immagine 2"/>
          <p:cNvPicPr>
            <a:picLocks noChangeAspect="1"/>
          </p:cNvPicPr>
          <p:nvPr/>
        </p:nvPicPr>
        <p:blipFill>
          <a:blip r:embed="rId2"/>
          <a:stretch>
            <a:fillRect/>
          </a:stretch>
        </p:blipFill>
        <p:spPr>
          <a:xfrm>
            <a:off x="107505" y="2492896"/>
            <a:ext cx="3434302" cy="2520280"/>
          </a:xfrm>
          <a:prstGeom prst="rect">
            <a:avLst/>
          </a:prstGeom>
        </p:spPr>
      </p:pic>
      <p:pic>
        <p:nvPicPr>
          <p:cNvPr id="4" name="Immagine 3"/>
          <p:cNvPicPr>
            <a:picLocks noChangeAspect="1"/>
          </p:cNvPicPr>
          <p:nvPr/>
        </p:nvPicPr>
        <p:blipFill>
          <a:blip r:embed="rId3"/>
          <a:stretch>
            <a:fillRect/>
          </a:stretch>
        </p:blipFill>
        <p:spPr>
          <a:xfrm>
            <a:off x="3347864" y="1249021"/>
            <a:ext cx="5760640" cy="2336217"/>
          </a:xfrm>
          <a:prstGeom prst="rect">
            <a:avLst/>
          </a:prstGeom>
        </p:spPr>
      </p:pic>
      <p:pic>
        <p:nvPicPr>
          <p:cNvPr id="5" name="Immagine 4"/>
          <p:cNvPicPr>
            <a:picLocks noChangeAspect="1"/>
          </p:cNvPicPr>
          <p:nvPr/>
        </p:nvPicPr>
        <p:blipFill>
          <a:blip r:embed="rId4"/>
          <a:stretch>
            <a:fillRect/>
          </a:stretch>
        </p:blipFill>
        <p:spPr>
          <a:xfrm>
            <a:off x="3541807" y="3644420"/>
            <a:ext cx="5062641" cy="3184886"/>
          </a:xfrm>
          <a:prstGeom prst="rect">
            <a:avLst/>
          </a:prstGeom>
        </p:spPr>
      </p:pic>
    </p:spTree>
    <p:extLst>
      <p:ext uri="{BB962C8B-B14F-4D97-AF65-F5344CB8AC3E}">
        <p14:creationId xmlns:p14="http://schemas.microsoft.com/office/powerpoint/2010/main" val="35491568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err="1"/>
              <a:t>Tecnological</a:t>
            </a:r>
            <a:r>
              <a:rPr lang="it-IT" dirty="0"/>
              <a:t> </a:t>
            </a:r>
            <a:r>
              <a:rPr lang="it-IT" dirty="0" err="1"/>
              <a:t>evolution</a:t>
            </a:r>
            <a:r>
              <a:rPr lang="it-IT" dirty="0"/>
              <a:t>: </a:t>
            </a:r>
            <a:r>
              <a:rPr lang="it-IT" dirty="0" smtClean="0"/>
              <a:t>road </a:t>
            </a:r>
            <a:r>
              <a:rPr lang="it-IT" dirty="0" err="1" smtClean="0"/>
              <a:t>trasport</a:t>
            </a:r>
            <a:endParaRPr lang="it-IT" dirty="0"/>
          </a:p>
        </p:txBody>
      </p:sp>
      <p:pic>
        <p:nvPicPr>
          <p:cNvPr id="4" name="Immagine 3"/>
          <p:cNvPicPr>
            <a:picLocks noChangeAspect="1"/>
          </p:cNvPicPr>
          <p:nvPr/>
        </p:nvPicPr>
        <p:blipFill>
          <a:blip r:embed="rId2"/>
          <a:stretch>
            <a:fillRect/>
          </a:stretch>
        </p:blipFill>
        <p:spPr>
          <a:xfrm>
            <a:off x="4355976" y="1428456"/>
            <a:ext cx="3922678" cy="3079485"/>
          </a:xfrm>
          <a:prstGeom prst="rect">
            <a:avLst/>
          </a:prstGeom>
        </p:spPr>
      </p:pic>
      <p:pic>
        <p:nvPicPr>
          <p:cNvPr id="5" name="Immagine 4"/>
          <p:cNvPicPr>
            <a:picLocks noChangeAspect="1"/>
          </p:cNvPicPr>
          <p:nvPr/>
        </p:nvPicPr>
        <p:blipFill>
          <a:blip r:embed="rId3"/>
          <a:stretch>
            <a:fillRect/>
          </a:stretch>
        </p:blipFill>
        <p:spPr>
          <a:xfrm>
            <a:off x="6112" y="1453611"/>
            <a:ext cx="4349864" cy="3103361"/>
          </a:xfrm>
          <a:prstGeom prst="rect">
            <a:avLst/>
          </a:prstGeom>
        </p:spPr>
      </p:pic>
      <p:pic>
        <p:nvPicPr>
          <p:cNvPr id="6" name="Immagine 5"/>
          <p:cNvPicPr>
            <a:picLocks noChangeAspect="1"/>
          </p:cNvPicPr>
          <p:nvPr/>
        </p:nvPicPr>
        <p:blipFill>
          <a:blip r:embed="rId4"/>
          <a:stretch>
            <a:fillRect/>
          </a:stretch>
        </p:blipFill>
        <p:spPr>
          <a:xfrm>
            <a:off x="2195736" y="4309242"/>
            <a:ext cx="3874642" cy="2564904"/>
          </a:xfrm>
          <a:prstGeom prst="rect">
            <a:avLst/>
          </a:prstGeom>
        </p:spPr>
      </p:pic>
    </p:spTree>
    <p:extLst>
      <p:ext uri="{BB962C8B-B14F-4D97-AF65-F5344CB8AC3E}">
        <p14:creationId xmlns:p14="http://schemas.microsoft.com/office/powerpoint/2010/main" val="32718182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Tecnological</a:t>
            </a:r>
            <a:r>
              <a:rPr lang="it-IT" dirty="0"/>
              <a:t> </a:t>
            </a:r>
            <a:r>
              <a:rPr lang="it-IT" dirty="0" err="1"/>
              <a:t>evolution</a:t>
            </a:r>
            <a:r>
              <a:rPr lang="it-IT" dirty="0"/>
              <a:t>: </a:t>
            </a:r>
            <a:r>
              <a:rPr lang="it-IT" dirty="0" err="1" smtClean="0"/>
              <a:t>rail</a:t>
            </a:r>
            <a:r>
              <a:rPr lang="it-IT" dirty="0" smtClean="0"/>
              <a:t> </a:t>
            </a:r>
            <a:r>
              <a:rPr lang="it-IT" dirty="0" err="1" smtClean="0"/>
              <a:t>trasport</a:t>
            </a:r>
            <a:endParaRPr lang="it-IT"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96752"/>
            <a:ext cx="5184576" cy="269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737385"/>
            <a:ext cx="5436096" cy="407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2929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Tecnological</a:t>
            </a:r>
            <a:r>
              <a:rPr lang="it-IT" dirty="0"/>
              <a:t> </a:t>
            </a:r>
            <a:r>
              <a:rPr lang="it-IT" dirty="0" err="1"/>
              <a:t>evolution</a:t>
            </a:r>
            <a:r>
              <a:rPr lang="it-IT" dirty="0"/>
              <a:t>: </a:t>
            </a:r>
            <a:r>
              <a:rPr lang="it-IT" dirty="0" smtClean="0"/>
              <a:t>air </a:t>
            </a:r>
            <a:r>
              <a:rPr lang="it-IT" dirty="0" err="1" smtClean="0"/>
              <a:t>trasport</a:t>
            </a:r>
            <a:endParaRPr lang="it-IT" dirty="0"/>
          </a:p>
        </p:txBody>
      </p:sp>
      <p:pic>
        <p:nvPicPr>
          <p:cNvPr id="3" name="Immagine 2"/>
          <p:cNvPicPr>
            <a:picLocks noChangeAspect="1"/>
          </p:cNvPicPr>
          <p:nvPr/>
        </p:nvPicPr>
        <p:blipFill>
          <a:blip r:embed="rId2"/>
          <a:stretch>
            <a:fillRect/>
          </a:stretch>
        </p:blipFill>
        <p:spPr>
          <a:xfrm>
            <a:off x="-7925" y="1196752"/>
            <a:ext cx="5038090" cy="3667546"/>
          </a:xfrm>
          <a:prstGeom prst="rect">
            <a:avLst/>
          </a:prstGeom>
        </p:spPr>
      </p:pic>
      <p:pic>
        <p:nvPicPr>
          <p:cNvPr id="4" name="Immagine 3"/>
          <p:cNvPicPr>
            <a:picLocks noChangeAspect="1"/>
          </p:cNvPicPr>
          <p:nvPr/>
        </p:nvPicPr>
        <p:blipFill>
          <a:blip r:embed="rId3"/>
          <a:stretch>
            <a:fillRect/>
          </a:stretch>
        </p:blipFill>
        <p:spPr>
          <a:xfrm>
            <a:off x="3905186" y="4437112"/>
            <a:ext cx="5290122" cy="2232248"/>
          </a:xfrm>
          <a:prstGeom prst="rect">
            <a:avLst/>
          </a:prstGeom>
        </p:spPr>
      </p:pic>
    </p:spTree>
    <p:extLst>
      <p:ext uri="{BB962C8B-B14F-4D97-AF65-F5344CB8AC3E}">
        <p14:creationId xmlns:p14="http://schemas.microsoft.com/office/powerpoint/2010/main" val="40964723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0"/>
            <a:ext cx="8229600" cy="1143000"/>
          </a:xfrm>
        </p:spPr>
        <p:txBody>
          <a:bodyPr>
            <a:normAutofit/>
          </a:bodyPr>
          <a:lstStyle/>
          <a:p>
            <a:r>
              <a:rPr lang="en-US" dirty="0" smtClean="0"/>
              <a:t>To summarize: modern times</a:t>
            </a:r>
            <a:endParaRPr lang="en-US" dirty="0"/>
          </a:p>
        </p:txBody>
      </p:sp>
      <p:sp>
        <p:nvSpPr>
          <p:cNvPr id="3" name="Segnaposto contenuto 2"/>
          <p:cNvSpPr>
            <a:spLocks noGrp="1"/>
          </p:cNvSpPr>
          <p:nvPr>
            <p:ph idx="1"/>
          </p:nvPr>
        </p:nvSpPr>
        <p:spPr>
          <a:xfrm>
            <a:off x="0" y="1124744"/>
            <a:ext cx="9144000" cy="4525963"/>
          </a:xfrm>
        </p:spPr>
        <p:txBody>
          <a:bodyPr>
            <a:noAutofit/>
          </a:bodyPr>
          <a:lstStyle/>
          <a:p>
            <a:pPr marL="0" indent="0">
              <a:buNone/>
            </a:pPr>
            <a:r>
              <a:rPr lang="en-US" sz="2800" dirty="0" smtClean="0"/>
              <a:t>Technologies</a:t>
            </a:r>
          </a:p>
          <a:p>
            <a:pPr lvl="1"/>
            <a:r>
              <a:rPr lang="en-US" dirty="0" smtClean="0"/>
              <a:t>Rail transport: locomotives, high speed trains, magnetic trains</a:t>
            </a:r>
          </a:p>
          <a:p>
            <a:pPr lvl="1"/>
            <a:r>
              <a:rPr lang="en-US" dirty="0" smtClean="0"/>
              <a:t>Sea transport: tankers, containerships</a:t>
            </a:r>
          </a:p>
          <a:p>
            <a:pPr lvl="1"/>
            <a:r>
              <a:rPr lang="en-US" dirty="0" smtClean="0"/>
              <a:t>Road transport: cars and trucks</a:t>
            </a:r>
          </a:p>
          <a:p>
            <a:pPr lvl="1"/>
            <a:r>
              <a:rPr lang="en-US" b="1" dirty="0" smtClean="0"/>
              <a:t>Air transport: airplanes</a:t>
            </a:r>
          </a:p>
          <a:p>
            <a:pPr marL="0" indent="0">
              <a:buNone/>
            </a:pPr>
            <a:r>
              <a:rPr lang="en-US" sz="2800" dirty="0" smtClean="0"/>
              <a:t>Energy sources</a:t>
            </a:r>
          </a:p>
          <a:p>
            <a:pPr lvl="1"/>
            <a:r>
              <a:rPr lang="en-US" dirty="0" smtClean="0"/>
              <a:t>Oil (petrol, diesel)</a:t>
            </a:r>
          </a:p>
          <a:p>
            <a:pPr lvl="1"/>
            <a:r>
              <a:rPr lang="en-US" b="1" dirty="0"/>
              <a:t>Electricity </a:t>
            </a:r>
            <a:r>
              <a:rPr lang="en-US" b="1" dirty="0" smtClean="0"/>
              <a:t>(oil, coal, water, wind, solar, biomasses,..)</a:t>
            </a:r>
            <a:endParaRPr lang="en-US" b="1" dirty="0"/>
          </a:p>
          <a:p>
            <a:pPr marL="0" indent="0">
              <a:buNone/>
            </a:pPr>
            <a:r>
              <a:rPr lang="en-US" sz="2800" dirty="0" smtClean="0"/>
              <a:t>Innovation</a:t>
            </a:r>
          </a:p>
          <a:p>
            <a:pPr lvl="1"/>
            <a:r>
              <a:rPr lang="en-US" b="1" dirty="0" smtClean="0"/>
              <a:t>Numerous in chemicals, metals, electronics, informatics</a:t>
            </a:r>
          </a:p>
        </p:txBody>
      </p:sp>
    </p:spTree>
    <p:extLst>
      <p:ext uri="{BB962C8B-B14F-4D97-AF65-F5344CB8AC3E}">
        <p14:creationId xmlns:p14="http://schemas.microsoft.com/office/powerpoint/2010/main" val="2679404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Major impacts</a:t>
            </a:r>
            <a:endParaRPr lang="en-US" dirty="0"/>
          </a:p>
        </p:txBody>
      </p:sp>
      <p:sp>
        <p:nvSpPr>
          <p:cNvPr id="3" name="Segnaposto contenuto 2"/>
          <p:cNvSpPr>
            <a:spLocks noGrp="1"/>
          </p:cNvSpPr>
          <p:nvPr>
            <p:ph idx="1"/>
          </p:nvPr>
        </p:nvSpPr>
        <p:spPr>
          <a:xfrm>
            <a:off x="457200" y="1556792"/>
            <a:ext cx="8229600" cy="4525963"/>
          </a:xfrm>
        </p:spPr>
        <p:txBody>
          <a:bodyPr>
            <a:normAutofit fontScale="77500" lnSpcReduction="20000"/>
          </a:bodyPr>
          <a:lstStyle/>
          <a:p>
            <a:pPr marL="0" indent="0">
              <a:buNone/>
            </a:pPr>
            <a:r>
              <a:rPr lang="en-US" dirty="0" smtClean="0"/>
              <a:t>On land use: </a:t>
            </a:r>
          </a:p>
          <a:p>
            <a:pPr marL="514350" indent="-457200"/>
            <a:r>
              <a:rPr lang="en-US" dirty="0" smtClean="0"/>
              <a:t>Peoples’ and firms’ </a:t>
            </a:r>
            <a:r>
              <a:rPr lang="en-US" dirty="0"/>
              <a:t>l</a:t>
            </a:r>
            <a:r>
              <a:rPr lang="en-US" dirty="0" smtClean="0"/>
              <a:t>ocalization is not determined mainly by transport costs</a:t>
            </a:r>
          </a:p>
          <a:p>
            <a:pPr marL="514350" indent="-457200"/>
            <a:r>
              <a:rPr lang="en-US" dirty="0" smtClean="0"/>
              <a:t>Manufacturing activities, commercial activities and residential activities can be spatially separated</a:t>
            </a:r>
          </a:p>
          <a:p>
            <a:pPr marL="0" indent="0">
              <a:buNone/>
            </a:pPr>
            <a:r>
              <a:rPr lang="en-US" dirty="0" smtClean="0"/>
              <a:t>On the economy</a:t>
            </a:r>
          </a:p>
          <a:p>
            <a:r>
              <a:rPr lang="en-US" dirty="0" smtClean="0"/>
              <a:t>Vehicles and infrastructure construction as a leading industrial sectors</a:t>
            </a:r>
          </a:p>
          <a:p>
            <a:r>
              <a:rPr lang="en-US" dirty="0" smtClean="0"/>
              <a:t>People and goods mobility as determinants of economic change</a:t>
            </a:r>
          </a:p>
          <a:p>
            <a:pPr marL="0" indent="0">
              <a:buNone/>
            </a:pPr>
            <a:r>
              <a:rPr lang="en-US" dirty="0"/>
              <a:t>On the </a:t>
            </a:r>
            <a:r>
              <a:rPr lang="en-US" dirty="0" smtClean="0"/>
              <a:t>society</a:t>
            </a:r>
            <a:endParaRPr lang="en-US" dirty="0"/>
          </a:p>
          <a:p>
            <a:r>
              <a:rPr lang="en-US" dirty="0" smtClean="0"/>
              <a:t>People mobility </a:t>
            </a:r>
            <a:r>
              <a:rPr lang="en-US" dirty="0"/>
              <a:t>as determinants of </a:t>
            </a:r>
            <a:r>
              <a:rPr lang="en-US" dirty="0" smtClean="0"/>
              <a:t>cultural change</a:t>
            </a:r>
            <a:endParaRPr lang="en-US" dirty="0"/>
          </a:p>
          <a:p>
            <a:pPr lvl="1"/>
            <a:endParaRPr lang="en-US" dirty="0" smtClean="0"/>
          </a:p>
          <a:p>
            <a:endParaRPr lang="en-US" dirty="0"/>
          </a:p>
        </p:txBody>
      </p:sp>
    </p:spTree>
    <p:extLst>
      <p:ext uri="{BB962C8B-B14F-4D97-AF65-F5344CB8AC3E}">
        <p14:creationId xmlns:p14="http://schemas.microsoft.com/office/powerpoint/2010/main" val="1855129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055"/>
            <a:ext cx="8141322" cy="488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7504" y="5157192"/>
            <a:ext cx="4320480" cy="1323439"/>
          </a:xfrm>
          <a:prstGeom prst="rect">
            <a:avLst/>
          </a:prstGeom>
        </p:spPr>
        <p:txBody>
          <a:bodyPr wrap="square">
            <a:spAutoFit/>
          </a:bodyPr>
          <a:lstStyle/>
          <a:p>
            <a:r>
              <a:rPr lang="en-US" sz="1600" dirty="0"/>
              <a:t>Square rig is a generic type of sail and rigging arrangement in which the primary driving sails are carried on horizontal spars which are perpendicular, or square, to the keel of the vessel and to the masts.</a:t>
            </a:r>
          </a:p>
        </p:txBody>
      </p:sp>
      <p:pic>
        <p:nvPicPr>
          <p:cNvPr id="4" name="Picture 3"/>
          <p:cNvPicPr>
            <a:picLocks noChangeAspect="1"/>
          </p:cNvPicPr>
          <p:nvPr/>
        </p:nvPicPr>
        <p:blipFill>
          <a:blip r:embed="rId3"/>
          <a:stretch>
            <a:fillRect/>
          </a:stretch>
        </p:blipFill>
        <p:spPr>
          <a:xfrm>
            <a:off x="4860032" y="5085184"/>
            <a:ext cx="1256754" cy="1700808"/>
          </a:xfrm>
          <a:prstGeom prst="rect">
            <a:avLst/>
          </a:prstGeom>
        </p:spPr>
      </p:pic>
      <p:sp>
        <p:nvSpPr>
          <p:cNvPr id="5" name="Rectangle 4"/>
          <p:cNvSpPr/>
          <p:nvPr/>
        </p:nvSpPr>
        <p:spPr>
          <a:xfrm>
            <a:off x="6116786" y="5157192"/>
            <a:ext cx="3027214" cy="1754326"/>
          </a:xfrm>
          <a:prstGeom prst="rect">
            <a:avLst/>
          </a:prstGeom>
        </p:spPr>
        <p:txBody>
          <a:bodyPr wrap="square">
            <a:spAutoFit/>
          </a:bodyPr>
          <a:lstStyle/>
          <a:p>
            <a:r>
              <a:rPr lang="en-US" dirty="0"/>
              <a:t>A lateen (from French </a:t>
            </a:r>
            <a:r>
              <a:rPr lang="en-US" dirty="0" err="1"/>
              <a:t>latine</a:t>
            </a:r>
            <a:r>
              <a:rPr lang="en-US" dirty="0"/>
              <a:t>, meaning "Latin</a:t>
            </a:r>
            <a:r>
              <a:rPr lang="en-US" dirty="0" smtClean="0"/>
              <a:t>") </a:t>
            </a:r>
            <a:r>
              <a:rPr lang="en-US" dirty="0"/>
              <a:t>or </a:t>
            </a:r>
            <a:r>
              <a:rPr lang="en-US" dirty="0" err="1"/>
              <a:t>latin</a:t>
            </a:r>
            <a:r>
              <a:rPr lang="en-US" dirty="0"/>
              <a:t>-rig is a triangular sail set on a long yard mounted at an angle on the mast, and running in a fore-and-aft direction.</a:t>
            </a:r>
          </a:p>
        </p:txBody>
      </p:sp>
    </p:spTree>
    <p:extLst>
      <p:ext uri="{BB962C8B-B14F-4D97-AF65-F5344CB8AC3E}">
        <p14:creationId xmlns:p14="http://schemas.microsoft.com/office/powerpoint/2010/main" val="127805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2403400926"/>
              </p:ext>
            </p:extLst>
          </p:nvPr>
        </p:nvGraphicFramePr>
        <p:xfrm>
          <a:off x="647564" y="980728"/>
          <a:ext cx="7848872" cy="5589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olo 2"/>
          <p:cNvSpPr>
            <a:spLocks noGrp="1"/>
          </p:cNvSpPr>
          <p:nvPr>
            <p:ph type="title"/>
          </p:nvPr>
        </p:nvSpPr>
        <p:spPr>
          <a:xfrm>
            <a:off x="457200" y="274638"/>
            <a:ext cx="8229600" cy="562074"/>
          </a:xfrm>
        </p:spPr>
        <p:txBody>
          <a:bodyPr>
            <a:normAutofit fontScale="90000"/>
          </a:bodyPr>
          <a:lstStyle/>
          <a:p>
            <a:r>
              <a:rPr lang="it-IT" dirty="0" err="1" smtClean="0"/>
              <a:t>Transport</a:t>
            </a:r>
            <a:r>
              <a:rPr lang="it-IT" dirty="0" smtClean="0"/>
              <a:t> and industrial </a:t>
            </a:r>
            <a:r>
              <a:rPr lang="it-IT" dirty="0" err="1" smtClean="0"/>
              <a:t>development</a:t>
            </a:r>
            <a:endParaRPr lang="it-IT" dirty="0"/>
          </a:p>
        </p:txBody>
      </p:sp>
    </p:spTree>
    <p:extLst>
      <p:ext uri="{BB962C8B-B14F-4D97-AF65-F5344CB8AC3E}">
        <p14:creationId xmlns:p14="http://schemas.microsoft.com/office/powerpoint/2010/main" val="8078084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76889" y="32975"/>
            <a:ext cx="8229600" cy="1143000"/>
          </a:xfrm>
        </p:spPr>
        <p:txBody>
          <a:bodyPr>
            <a:normAutofit fontScale="90000"/>
          </a:bodyPr>
          <a:lstStyle/>
          <a:p>
            <a:r>
              <a:rPr lang="it-IT" dirty="0" err="1" smtClean="0"/>
              <a:t>Transport</a:t>
            </a:r>
            <a:r>
              <a:rPr lang="it-IT" dirty="0" smtClean="0"/>
              <a:t> and  </a:t>
            </a:r>
            <a:r>
              <a:rPr lang="it-IT" dirty="0" err="1" smtClean="0"/>
              <a:t>economic</a:t>
            </a:r>
            <a:r>
              <a:rPr lang="it-IT" dirty="0" smtClean="0"/>
              <a:t> </a:t>
            </a:r>
            <a:r>
              <a:rPr lang="it-IT" dirty="0" err="1" smtClean="0"/>
              <a:t>development</a:t>
            </a:r>
            <a:endParaRPr lang="it-IT" dirty="0"/>
          </a:p>
        </p:txBody>
      </p:sp>
      <p:graphicFrame>
        <p:nvGraphicFramePr>
          <p:cNvPr id="4" name="Diagramma 3"/>
          <p:cNvGraphicFramePr/>
          <p:nvPr>
            <p:extLst>
              <p:ext uri="{D42A27DB-BD31-4B8C-83A1-F6EECF244321}">
                <p14:modId xmlns:p14="http://schemas.microsoft.com/office/powerpoint/2010/main" val="4177329790"/>
              </p:ext>
            </p:extLst>
          </p:nvPr>
        </p:nvGraphicFramePr>
        <p:xfrm>
          <a:off x="847273" y="1195380"/>
          <a:ext cx="7488832" cy="5368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16225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3429000"/>
            <a:ext cx="8229600" cy="1143000"/>
          </a:xfrm>
        </p:spPr>
        <p:txBody>
          <a:bodyPr/>
          <a:lstStyle/>
          <a:p>
            <a:r>
              <a:rPr lang="it-IT" dirty="0" err="1" smtClean="0"/>
              <a:t>Have</a:t>
            </a:r>
            <a:r>
              <a:rPr lang="it-IT" dirty="0" smtClean="0"/>
              <a:t> a </a:t>
            </a:r>
            <a:r>
              <a:rPr lang="it-IT" dirty="0" err="1" smtClean="0"/>
              <a:t>nice</a:t>
            </a:r>
            <a:r>
              <a:rPr lang="it-IT" dirty="0" smtClean="0"/>
              <a:t> </a:t>
            </a:r>
            <a:r>
              <a:rPr lang="it-IT" dirty="0" err="1" smtClean="0"/>
              <a:t>day</a:t>
            </a:r>
            <a:r>
              <a:rPr lang="it-IT" dirty="0" smtClean="0"/>
              <a:t>!</a:t>
            </a:r>
            <a:endParaRPr lang="it-IT" dirty="0"/>
          </a:p>
        </p:txBody>
      </p:sp>
    </p:spTree>
    <p:extLst>
      <p:ext uri="{BB962C8B-B14F-4D97-AF65-F5344CB8AC3E}">
        <p14:creationId xmlns:p14="http://schemas.microsoft.com/office/powerpoint/2010/main" val="4040542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3600" dirty="0" smtClean="0"/>
              <a:t>Sea and river transport in ancient times</a:t>
            </a:r>
            <a:endParaRPr lang="en-US" sz="3600" dirty="0"/>
          </a:p>
        </p:txBody>
      </p:sp>
      <p:sp>
        <p:nvSpPr>
          <p:cNvPr id="8" name="CasellaDiTesto 7"/>
          <p:cNvSpPr txBox="1"/>
          <p:nvPr/>
        </p:nvSpPr>
        <p:spPr>
          <a:xfrm>
            <a:off x="827584" y="1232972"/>
            <a:ext cx="6264696" cy="400110"/>
          </a:xfrm>
          <a:prstGeom prst="rect">
            <a:avLst/>
          </a:prstGeom>
          <a:noFill/>
        </p:spPr>
        <p:txBody>
          <a:bodyPr wrap="square" rtlCol="0">
            <a:spAutoFit/>
          </a:bodyPr>
          <a:lstStyle/>
          <a:p>
            <a:r>
              <a:rPr lang="en-US" sz="2000" dirty="0" smtClean="0"/>
              <a:t>Cities are mainly located along the coasts</a:t>
            </a:r>
            <a:endParaRPr lang="en-US" sz="2000" dirty="0"/>
          </a:p>
        </p:txBody>
      </p:sp>
      <p:pic>
        <p:nvPicPr>
          <p:cNvPr id="10" name="Immagine 9"/>
          <p:cNvPicPr>
            <a:picLocks noChangeAspect="1"/>
          </p:cNvPicPr>
          <p:nvPr/>
        </p:nvPicPr>
        <p:blipFill>
          <a:blip r:embed="rId2"/>
          <a:stretch>
            <a:fillRect/>
          </a:stretch>
        </p:blipFill>
        <p:spPr>
          <a:xfrm>
            <a:off x="906365" y="1602304"/>
            <a:ext cx="7331268" cy="3270026"/>
          </a:xfrm>
          <a:prstGeom prst="rect">
            <a:avLst/>
          </a:prstGeom>
        </p:spPr>
      </p:pic>
      <p:sp>
        <p:nvSpPr>
          <p:cNvPr id="11" name="Rettangolo 10"/>
          <p:cNvSpPr/>
          <p:nvPr/>
        </p:nvSpPr>
        <p:spPr>
          <a:xfrm>
            <a:off x="755576" y="5019478"/>
            <a:ext cx="7645142" cy="1323439"/>
          </a:xfrm>
          <a:prstGeom prst="rect">
            <a:avLst/>
          </a:prstGeom>
        </p:spPr>
        <p:txBody>
          <a:bodyPr wrap="square">
            <a:spAutoFit/>
          </a:bodyPr>
          <a:lstStyle/>
          <a:p>
            <a:r>
              <a:rPr lang="en-US" sz="2000" dirty="0" smtClean="0"/>
              <a:t>Sea transport was mostly </a:t>
            </a:r>
            <a:r>
              <a:rPr lang="en-US" sz="2000" dirty="0" err="1" smtClean="0"/>
              <a:t>cabotage</a:t>
            </a:r>
            <a:r>
              <a:rPr lang="en-US" sz="2000" dirty="0" smtClean="0"/>
              <a:t>:</a:t>
            </a:r>
          </a:p>
          <a:p>
            <a:endParaRPr lang="en-US" sz="2000" b="1" dirty="0" smtClean="0"/>
          </a:p>
          <a:p>
            <a:r>
              <a:rPr lang="en-US" sz="2000" dirty="0" err="1" smtClean="0"/>
              <a:t>Cabotage</a:t>
            </a:r>
            <a:r>
              <a:rPr lang="en-US" sz="2000" dirty="0" smtClean="0"/>
              <a:t> or coasting trade: shipping </a:t>
            </a:r>
            <a:r>
              <a:rPr lang="en-US" sz="2000" dirty="0"/>
              <a:t>along coastal routes, port to port</a:t>
            </a:r>
            <a:endParaRPr lang="it-IT" sz="2000" dirty="0" smtClean="0"/>
          </a:p>
          <a:p>
            <a:r>
              <a:rPr lang="it-IT" sz="2000" dirty="0" smtClean="0"/>
              <a:t>Cabotaggio: navigazione </a:t>
            </a:r>
            <a:r>
              <a:rPr lang="it-IT" sz="2000" i="1" dirty="0"/>
              <a:t>da </a:t>
            </a:r>
            <a:r>
              <a:rPr lang="it-IT" sz="2000" i="1" dirty="0" err="1" smtClean="0"/>
              <a:t>cabo</a:t>
            </a:r>
            <a:r>
              <a:rPr lang="it-IT" sz="2000" i="1" dirty="0" smtClean="0"/>
              <a:t> </a:t>
            </a:r>
            <a:r>
              <a:rPr lang="it-IT" sz="2000" i="1" dirty="0"/>
              <a:t>a </a:t>
            </a:r>
            <a:r>
              <a:rPr lang="it-IT" sz="2000" i="1" dirty="0" err="1" smtClean="0"/>
              <a:t>cabo</a:t>
            </a:r>
            <a:r>
              <a:rPr lang="it-IT" sz="2000" dirty="0"/>
              <a:t>, da porto a porto</a:t>
            </a:r>
            <a:endParaRPr lang="en-US" sz="2000" dirty="0"/>
          </a:p>
        </p:txBody>
      </p:sp>
    </p:spTree>
    <p:extLst>
      <p:ext uri="{BB962C8B-B14F-4D97-AF65-F5344CB8AC3E}">
        <p14:creationId xmlns:p14="http://schemas.microsoft.com/office/powerpoint/2010/main" val="7389717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332656"/>
            <a:ext cx="5915000" cy="562074"/>
          </a:xfrm>
        </p:spPr>
        <p:txBody>
          <a:bodyPr>
            <a:noAutofit/>
          </a:bodyPr>
          <a:lstStyle/>
          <a:p>
            <a:pPr algn="l"/>
            <a:r>
              <a:rPr lang="en-US" sz="3600" dirty="0" smtClean="0"/>
              <a:t>Waterways are very important</a:t>
            </a:r>
            <a:endParaRPr lang="en-US" sz="3600" dirty="0"/>
          </a:p>
        </p:txBody>
      </p:sp>
      <p:pic>
        <p:nvPicPr>
          <p:cNvPr id="4" name="Immagine 3"/>
          <p:cNvPicPr>
            <a:picLocks noChangeAspect="1"/>
          </p:cNvPicPr>
          <p:nvPr/>
        </p:nvPicPr>
        <p:blipFill>
          <a:blip r:embed="rId2"/>
          <a:stretch>
            <a:fillRect/>
          </a:stretch>
        </p:blipFill>
        <p:spPr>
          <a:xfrm>
            <a:off x="107504" y="2001031"/>
            <a:ext cx="3600400" cy="3436212"/>
          </a:xfrm>
          <a:prstGeom prst="rect">
            <a:avLst/>
          </a:prstGeom>
        </p:spPr>
      </p:pic>
      <p:pic>
        <p:nvPicPr>
          <p:cNvPr id="5" name="Immagine 4"/>
          <p:cNvPicPr>
            <a:picLocks noChangeAspect="1"/>
          </p:cNvPicPr>
          <p:nvPr/>
        </p:nvPicPr>
        <p:blipFill>
          <a:blip r:embed="rId3"/>
          <a:stretch>
            <a:fillRect/>
          </a:stretch>
        </p:blipFill>
        <p:spPr>
          <a:xfrm>
            <a:off x="5931058" y="404664"/>
            <a:ext cx="2758731" cy="6309320"/>
          </a:xfrm>
          <a:prstGeom prst="rect">
            <a:avLst/>
          </a:prstGeom>
        </p:spPr>
      </p:pic>
      <p:sp>
        <p:nvSpPr>
          <p:cNvPr id="6" name="Rettangolo 5"/>
          <p:cNvSpPr/>
          <p:nvPr/>
        </p:nvSpPr>
        <p:spPr>
          <a:xfrm>
            <a:off x="355493" y="1124136"/>
            <a:ext cx="4572000" cy="923330"/>
          </a:xfrm>
          <a:prstGeom prst="rect">
            <a:avLst/>
          </a:prstGeom>
        </p:spPr>
        <p:txBody>
          <a:bodyPr>
            <a:spAutoFit/>
          </a:bodyPr>
          <a:lstStyle/>
          <a:p>
            <a:r>
              <a:rPr lang="en-US" smtClean="0"/>
              <a:t>Luxor was the ancient city of Thebes, the great capital of (Upper) Egypt during the New Kingdom</a:t>
            </a:r>
            <a:endParaRPr lang="en-US" dirty="0"/>
          </a:p>
        </p:txBody>
      </p:sp>
      <p:sp>
        <p:nvSpPr>
          <p:cNvPr id="7" name="Rettangolo 6"/>
          <p:cNvSpPr/>
          <p:nvPr/>
        </p:nvSpPr>
        <p:spPr>
          <a:xfrm>
            <a:off x="179512" y="5408056"/>
            <a:ext cx="5904656" cy="1477328"/>
          </a:xfrm>
          <a:prstGeom prst="rect">
            <a:avLst/>
          </a:prstGeom>
        </p:spPr>
        <p:txBody>
          <a:bodyPr wrap="square">
            <a:spAutoFit/>
          </a:bodyPr>
          <a:lstStyle/>
          <a:p>
            <a:r>
              <a:rPr lang="en-US" dirty="0"/>
              <a:t>The importance of the city started as early as the 11th Dynasty, when the town grew into a thriving city, by native </a:t>
            </a:r>
            <a:r>
              <a:rPr lang="en-US" dirty="0" err="1"/>
              <a:t>N</a:t>
            </a:r>
            <a:r>
              <a:rPr lang="en-US" dirty="0" err="1" smtClean="0"/>
              <a:t>ubi</a:t>
            </a:r>
            <a:r>
              <a:rPr lang="en-US" dirty="0" smtClean="0"/>
              <a:t> </a:t>
            </a:r>
            <a:r>
              <a:rPr lang="en-US" dirty="0"/>
              <a:t>Egyptian, it was renowned for its high social status and luxury, but also as a center for wisdom, art, religious and political supremacy.</a:t>
            </a:r>
          </a:p>
        </p:txBody>
      </p:sp>
    </p:spTree>
    <p:extLst>
      <p:ext uri="{BB962C8B-B14F-4D97-AF65-F5344CB8AC3E}">
        <p14:creationId xmlns:p14="http://schemas.microsoft.com/office/powerpoint/2010/main" val="1117852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50" y="692697"/>
            <a:ext cx="8713279"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723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2452</Words>
  <Application>Microsoft Office PowerPoint</Application>
  <PresentationFormat>On-screen Show (4:3)</PresentationFormat>
  <Paragraphs>180</Paragraphs>
  <Slides>62</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Tema di Office</vt:lpstr>
      <vt:lpstr>The role of transport for economic and human development. An historical overview</vt:lpstr>
      <vt:lpstr>PowerPoint Presentation</vt:lpstr>
      <vt:lpstr>Exchange surpluses</vt:lpstr>
      <vt:lpstr>Other motives to move people and goods</vt:lpstr>
      <vt:lpstr>Main obstacle: friction</vt:lpstr>
      <vt:lpstr>PowerPoint Presentation</vt:lpstr>
      <vt:lpstr>Sea and river transport in ancient times</vt:lpstr>
      <vt:lpstr>Waterways are very important</vt:lpstr>
      <vt:lpstr>PowerPoint Presentation</vt:lpstr>
      <vt:lpstr>PowerPoint Presentation</vt:lpstr>
      <vt:lpstr>PowerPoint Presentation</vt:lpstr>
      <vt:lpstr>Road transport</vt:lpstr>
      <vt:lpstr>PowerPoint Presentation</vt:lpstr>
      <vt:lpstr>PowerPoint Presentation</vt:lpstr>
      <vt:lpstr>PowerPoint Presentation</vt:lpstr>
      <vt:lpstr>PowerPoint Presentation</vt:lpstr>
      <vt:lpstr>Roman roads</vt:lpstr>
      <vt:lpstr>A technology to build roads</vt:lpstr>
      <vt:lpstr>PowerPoint Presentation</vt:lpstr>
      <vt:lpstr>To summarize: Ancient Times technologies</vt:lpstr>
      <vt:lpstr>Middle Ages</vt:lpstr>
      <vt:lpstr>Transport developments </vt:lpstr>
      <vt:lpstr>High Middle Ages</vt:lpstr>
      <vt:lpstr>Ship technology</vt:lpstr>
      <vt:lpstr>The rib and plank method</vt:lpstr>
      <vt:lpstr>The lateen sail</vt:lpstr>
      <vt:lpstr>The sternpost rudder</vt:lpstr>
      <vt:lpstr>The magnetic compass, the astrolabe </vt:lpstr>
      <vt:lpstr>PowerPoint Presentation</vt:lpstr>
      <vt:lpstr>PowerPoint Presentation</vt:lpstr>
      <vt:lpstr>To summarize: medieval technologies</vt:lpstr>
      <vt:lpstr>Early Modern Period or pre-industrial period</vt:lpstr>
      <vt:lpstr>Innovations in sea transport</vt:lpstr>
      <vt:lpstr>PowerPoint Presentation</vt:lpstr>
      <vt:lpstr>Roads since the XVII Century</vt:lpstr>
      <vt:lpstr>PowerPoint Presentation</vt:lpstr>
      <vt:lpstr>PowerPoint Presentation</vt:lpstr>
      <vt:lpstr>PowerPoint Presentation</vt:lpstr>
      <vt:lpstr>To summarize: Renaissance to Early Modern times technology</vt:lpstr>
      <vt:lpstr>PowerPoint Presentation</vt:lpstr>
      <vt:lpstr>Technical features</vt:lpstr>
      <vt:lpstr>PowerPoint Presentation</vt:lpstr>
      <vt:lpstr>PowerPoint Presentation</vt:lpstr>
      <vt:lpstr>PowerPoint Presentation</vt:lpstr>
      <vt:lpstr>The locomotive</vt:lpstr>
      <vt:lpstr>The steamboat</vt:lpstr>
      <vt:lpstr>PowerPoint Presentation</vt:lpstr>
      <vt:lpstr>To summarize: industrial revolution</vt:lpstr>
      <vt:lpstr>Modern innovations: the car and the airplane</vt:lpstr>
      <vt:lpstr>New engines</vt:lpstr>
      <vt:lpstr>Oil</vt:lpstr>
      <vt:lpstr>The car</vt:lpstr>
      <vt:lpstr>The airplane</vt:lpstr>
      <vt:lpstr>Tecnological evolution: see trasport</vt:lpstr>
      <vt:lpstr>Tecnological evolution: road trasport</vt:lpstr>
      <vt:lpstr>Tecnological evolution: rail trasport</vt:lpstr>
      <vt:lpstr>Tecnological evolution: air trasport</vt:lpstr>
      <vt:lpstr>To summarize: modern times</vt:lpstr>
      <vt:lpstr>Major impacts</vt:lpstr>
      <vt:lpstr>Transport and industrial development</vt:lpstr>
      <vt:lpstr>Transport and  economic development</vt:lpstr>
      <vt:lpstr>Have a nice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DANIELIS ROMEO</dc:creator>
  <cp:lastModifiedBy>Romeo Danielis</cp:lastModifiedBy>
  <cp:revision>96</cp:revision>
  <dcterms:created xsi:type="dcterms:W3CDTF">2012-09-21T08:57:47Z</dcterms:created>
  <dcterms:modified xsi:type="dcterms:W3CDTF">2021-11-24T09:08:06Z</dcterms:modified>
</cp:coreProperties>
</file>