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5" r:id="rId4"/>
    <p:sldId id="258" r:id="rId5"/>
    <p:sldId id="280" r:id="rId6"/>
    <p:sldId id="291" r:id="rId7"/>
    <p:sldId id="292" r:id="rId8"/>
    <p:sldId id="271" r:id="rId9"/>
    <p:sldId id="259" r:id="rId10"/>
    <p:sldId id="281" r:id="rId11"/>
    <p:sldId id="282" r:id="rId12"/>
    <p:sldId id="283" r:id="rId13"/>
    <p:sldId id="284" r:id="rId14"/>
    <p:sldId id="272" r:id="rId15"/>
    <p:sldId id="287" r:id="rId16"/>
    <p:sldId id="270" r:id="rId17"/>
    <p:sldId id="288" r:id="rId18"/>
    <p:sldId id="286" r:id="rId19"/>
    <p:sldId id="279" r:id="rId20"/>
    <p:sldId id="267" r:id="rId21"/>
    <p:sldId id="268" r:id="rId22"/>
    <p:sldId id="275" r:id="rId23"/>
    <p:sldId id="290" r:id="rId24"/>
    <p:sldId id="276" r:id="rId25"/>
    <p:sldId id="269" r:id="rId26"/>
    <p:sldId id="289" r:id="rId27"/>
    <p:sldId id="273"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43" autoAdjust="0"/>
  </p:normalViewPr>
  <p:slideViewPr>
    <p:cSldViewPr>
      <p:cViewPr varScale="1">
        <p:scale>
          <a:sx n="115" d="100"/>
          <a:sy n="115" d="100"/>
        </p:scale>
        <p:origin x="14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6C74AC-F45B-4A26-8CA1-7A5E1D8B1904}" type="datetimeFigureOut">
              <a:rPr lang="en-GB" smtClean="0"/>
              <a:t>25/11/2021</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0A63B-6C65-4CA0-A745-201ADA7696FA}" type="slidenum">
              <a:rPr lang="en-GB" smtClean="0"/>
              <a:t>‹#›</a:t>
            </a:fld>
            <a:endParaRPr lang="en-GB"/>
          </a:p>
        </p:txBody>
      </p:sp>
    </p:spTree>
    <p:extLst>
      <p:ext uri="{BB962C8B-B14F-4D97-AF65-F5344CB8AC3E}">
        <p14:creationId xmlns:p14="http://schemas.microsoft.com/office/powerpoint/2010/main" val="170814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Flow_rat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en.wikipedia.org/wiki/Traffic_wave" TargetMode="External"/><Relationship Id="rId4" Type="http://schemas.openxmlformats.org/officeDocument/2006/relationships/hyperlink" Target="http://en.wikipedia.org/wiki/Flu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Flow conditions are considered "free" when less than 12 vehicles per mile are on a road. "Stable" is sometimes described as 12–30 vehicles per mile per lane. As the density reaches the maximum </a:t>
            </a:r>
            <a:r>
              <a:rPr lang="en-US" dirty="0" smtClean="0">
                <a:hlinkClick r:id="rId3" tooltip="Flow rate"/>
              </a:rPr>
              <a:t>flow rate</a:t>
            </a:r>
            <a:r>
              <a:rPr lang="en-US" dirty="0" smtClean="0"/>
              <a:t> (or </a:t>
            </a:r>
            <a:r>
              <a:rPr lang="en-US" dirty="0" smtClean="0">
                <a:hlinkClick r:id="rId4" tooltip="Flux"/>
              </a:rPr>
              <a:t>flux</a:t>
            </a:r>
            <a:r>
              <a:rPr lang="en-US" dirty="0" smtClean="0"/>
              <a:t>) and exceeds the optimum density (above 30 vehicles per mile), traffic flow becomes unstable, and even a minor incident can result in persistent </a:t>
            </a:r>
            <a:r>
              <a:rPr lang="en-US" dirty="0" smtClean="0">
                <a:hlinkClick r:id="rId5" tooltip="Traffic wave"/>
              </a:rPr>
              <a:t>stop-and-go</a:t>
            </a:r>
            <a:r>
              <a:rPr lang="en-US" dirty="0" smtClean="0"/>
              <a:t> driving conditions. </a:t>
            </a:r>
          </a:p>
          <a:p>
            <a:r>
              <a:rPr lang="en-US" dirty="0" smtClean="0"/>
              <a:t>However, calculations within congested networks are more complex and rely more on empirical studies and extrapolations from actual road counts. Because these are often urban or suburban in nature, other factors (such as road-user safety and environmental considerations) also dictate the optimum conditions</a:t>
            </a:r>
            <a:endParaRPr lang="en-GB" dirty="0"/>
          </a:p>
        </p:txBody>
      </p:sp>
      <p:sp>
        <p:nvSpPr>
          <p:cNvPr id="4" name="Segnaposto numero diapositiva 3"/>
          <p:cNvSpPr>
            <a:spLocks noGrp="1"/>
          </p:cNvSpPr>
          <p:nvPr>
            <p:ph type="sldNum" sz="quarter" idx="10"/>
          </p:nvPr>
        </p:nvSpPr>
        <p:spPr/>
        <p:txBody>
          <a:bodyPr/>
          <a:lstStyle/>
          <a:p>
            <a:fld id="{0330A63B-6C65-4CA0-A745-201ADA7696FA}" type="slidenum">
              <a:rPr lang="en-GB" smtClean="0"/>
              <a:t>9</a:t>
            </a:fld>
            <a:endParaRPr lang="en-GB"/>
          </a:p>
        </p:txBody>
      </p:sp>
    </p:spTree>
    <p:extLst>
      <p:ext uri="{BB962C8B-B14F-4D97-AF65-F5344CB8AC3E}">
        <p14:creationId xmlns:p14="http://schemas.microsoft.com/office/powerpoint/2010/main" val="1327027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59C97665-7C71-47B9-B794-FB7216441105}" type="datetimeFigureOut">
              <a:rPr lang="en-GB" smtClean="0"/>
              <a:t>25/11/2021</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8F0B79E-DA9B-49D7-B81A-592A21473862}" type="slidenum">
              <a:rPr lang="en-GB" smtClean="0"/>
              <a:t>‹#›</a:t>
            </a:fld>
            <a:endParaRPr lang="en-GB"/>
          </a:p>
        </p:txBody>
      </p:sp>
    </p:spTree>
    <p:extLst>
      <p:ext uri="{BB962C8B-B14F-4D97-AF65-F5344CB8AC3E}">
        <p14:creationId xmlns:p14="http://schemas.microsoft.com/office/powerpoint/2010/main" val="312430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59C97665-7C71-47B9-B794-FB7216441105}" type="datetimeFigureOut">
              <a:rPr lang="en-GB" smtClean="0"/>
              <a:t>25/11/2021</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8F0B79E-DA9B-49D7-B81A-592A21473862}" type="slidenum">
              <a:rPr lang="en-GB" smtClean="0"/>
              <a:t>‹#›</a:t>
            </a:fld>
            <a:endParaRPr lang="en-GB"/>
          </a:p>
        </p:txBody>
      </p:sp>
    </p:spTree>
    <p:extLst>
      <p:ext uri="{BB962C8B-B14F-4D97-AF65-F5344CB8AC3E}">
        <p14:creationId xmlns:p14="http://schemas.microsoft.com/office/powerpoint/2010/main" val="187187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59C97665-7C71-47B9-B794-FB7216441105}" type="datetimeFigureOut">
              <a:rPr lang="en-GB" smtClean="0"/>
              <a:t>25/11/2021</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8F0B79E-DA9B-49D7-B81A-592A21473862}" type="slidenum">
              <a:rPr lang="en-GB" smtClean="0"/>
              <a:t>‹#›</a:t>
            </a:fld>
            <a:endParaRPr lang="en-GB"/>
          </a:p>
        </p:txBody>
      </p:sp>
    </p:spTree>
    <p:extLst>
      <p:ext uri="{BB962C8B-B14F-4D97-AF65-F5344CB8AC3E}">
        <p14:creationId xmlns:p14="http://schemas.microsoft.com/office/powerpoint/2010/main" val="269360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59C97665-7C71-47B9-B794-FB7216441105}" type="datetimeFigureOut">
              <a:rPr lang="en-GB" smtClean="0"/>
              <a:t>25/11/2021</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8F0B79E-DA9B-49D7-B81A-592A21473862}" type="slidenum">
              <a:rPr lang="en-GB" smtClean="0"/>
              <a:t>‹#›</a:t>
            </a:fld>
            <a:endParaRPr lang="en-GB"/>
          </a:p>
        </p:txBody>
      </p:sp>
    </p:spTree>
    <p:extLst>
      <p:ext uri="{BB962C8B-B14F-4D97-AF65-F5344CB8AC3E}">
        <p14:creationId xmlns:p14="http://schemas.microsoft.com/office/powerpoint/2010/main" val="395843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9C97665-7C71-47B9-B794-FB7216441105}" type="datetimeFigureOut">
              <a:rPr lang="en-GB" smtClean="0"/>
              <a:t>25/11/2021</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8F0B79E-DA9B-49D7-B81A-592A21473862}" type="slidenum">
              <a:rPr lang="en-GB" smtClean="0"/>
              <a:t>‹#›</a:t>
            </a:fld>
            <a:endParaRPr lang="en-GB"/>
          </a:p>
        </p:txBody>
      </p:sp>
    </p:spTree>
    <p:extLst>
      <p:ext uri="{BB962C8B-B14F-4D97-AF65-F5344CB8AC3E}">
        <p14:creationId xmlns:p14="http://schemas.microsoft.com/office/powerpoint/2010/main" val="244227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59C97665-7C71-47B9-B794-FB7216441105}" type="datetimeFigureOut">
              <a:rPr lang="en-GB" smtClean="0"/>
              <a:t>25/11/2021</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8F0B79E-DA9B-49D7-B81A-592A21473862}" type="slidenum">
              <a:rPr lang="en-GB" smtClean="0"/>
              <a:t>‹#›</a:t>
            </a:fld>
            <a:endParaRPr lang="en-GB"/>
          </a:p>
        </p:txBody>
      </p:sp>
    </p:spTree>
    <p:extLst>
      <p:ext uri="{BB962C8B-B14F-4D97-AF65-F5344CB8AC3E}">
        <p14:creationId xmlns:p14="http://schemas.microsoft.com/office/powerpoint/2010/main" val="335830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59C97665-7C71-47B9-B794-FB7216441105}" type="datetimeFigureOut">
              <a:rPr lang="en-GB" smtClean="0"/>
              <a:t>25/11/2021</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E8F0B79E-DA9B-49D7-B81A-592A21473862}" type="slidenum">
              <a:rPr lang="en-GB" smtClean="0"/>
              <a:t>‹#›</a:t>
            </a:fld>
            <a:endParaRPr lang="en-GB"/>
          </a:p>
        </p:txBody>
      </p:sp>
    </p:spTree>
    <p:extLst>
      <p:ext uri="{BB962C8B-B14F-4D97-AF65-F5344CB8AC3E}">
        <p14:creationId xmlns:p14="http://schemas.microsoft.com/office/powerpoint/2010/main" val="2566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59C97665-7C71-47B9-B794-FB7216441105}" type="datetimeFigureOut">
              <a:rPr lang="en-GB" smtClean="0"/>
              <a:t>25/11/2021</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E8F0B79E-DA9B-49D7-B81A-592A21473862}" type="slidenum">
              <a:rPr lang="en-GB" smtClean="0"/>
              <a:t>‹#›</a:t>
            </a:fld>
            <a:endParaRPr lang="en-GB"/>
          </a:p>
        </p:txBody>
      </p:sp>
    </p:spTree>
    <p:extLst>
      <p:ext uri="{BB962C8B-B14F-4D97-AF65-F5344CB8AC3E}">
        <p14:creationId xmlns:p14="http://schemas.microsoft.com/office/powerpoint/2010/main" val="58549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9C97665-7C71-47B9-B794-FB7216441105}" type="datetimeFigureOut">
              <a:rPr lang="en-GB" smtClean="0"/>
              <a:t>25/11/2021</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E8F0B79E-DA9B-49D7-B81A-592A21473862}" type="slidenum">
              <a:rPr lang="en-GB" smtClean="0"/>
              <a:t>‹#›</a:t>
            </a:fld>
            <a:endParaRPr lang="en-GB"/>
          </a:p>
        </p:txBody>
      </p:sp>
    </p:spTree>
    <p:extLst>
      <p:ext uri="{BB962C8B-B14F-4D97-AF65-F5344CB8AC3E}">
        <p14:creationId xmlns:p14="http://schemas.microsoft.com/office/powerpoint/2010/main" val="243101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9C97665-7C71-47B9-B794-FB7216441105}" type="datetimeFigureOut">
              <a:rPr lang="en-GB" smtClean="0"/>
              <a:t>25/11/2021</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8F0B79E-DA9B-49D7-B81A-592A21473862}" type="slidenum">
              <a:rPr lang="en-GB" smtClean="0"/>
              <a:t>‹#›</a:t>
            </a:fld>
            <a:endParaRPr lang="en-GB"/>
          </a:p>
        </p:txBody>
      </p:sp>
    </p:spTree>
    <p:extLst>
      <p:ext uri="{BB962C8B-B14F-4D97-AF65-F5344CB8AC3E}">
        <p14:creationId xmlns:p14="http://schemas.microsoft.com/office/powerpoint/2010/main" val="197029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9C97665-7C71-47B9-B794-FB7216441105}" type="datetimeFigureOut">
              <a:rPr lang="en-GB" smtClean="0"/>
              <a:t>25/11/2021</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8F0B79E-DA9B-49D7-B81A-592A21473862}" type="slidenum">
              <a:rPr lang="en-GB" smtClean="0"/>
              <a:t>‹#›</a:t>
            </a:fld>
            <a:endParaRPr lang="en-GB"/>
          </a:p>
        </p:txBody>
      </p:sp>
    </p:spTree>
    <p:extLst>
      <p:ext uri="{BB962C8B-B14F-4D97-AF65-F5344CB8AC3E}">
        <p14:creationId xmlns:p14="http://schemas.microsoft.com/office/powerpoint/2010/main" val="310883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97665-7C71-47B9-B794-FB7216441105}" type="datetimeFigureOut">
              <a:rPr lang="en-GB" smtClean="0"/>
              <a:t>25/11/2021</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0B79E-DA9B-49D7-B81A-592A21473862}" type="slidenum">
              <a:rPr lang="en-GB" smtClean="0"/>
              <a:t>‹#›</a:t>
            </a:fld>
            <a:endParaRPr lang="en-GB"/>
          </a:p>
        </p:txBody>
      </p:sp>
    </p:spTree>
    <p:extLst>
      <p:ext uri="{BB962C8B-B14F-4D97-AF65-F5344CB8AC3E}">
        <p14:creationId xmlns:p14="http://schemas.microsoft.com/office/powerpoint/2010/main" val="4227817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GB" dirty="0" smtClean="0"/>
              <a:t>Traffic theory and congestion</a:t>
            </a:r>
            <a:endParaRPr lang="en-GB" dirty="0"/>
          </a:p>
        </p:txBody>
      </p:sp>
    </p:spTree>
    <p:extLst>
      <p:ext uri="{BB962C8B-B14F-4D97-AF65-F5344CB8AC3E}">
        <p14:creationId xmlns:p14="http://schemas.microsoft.com/office/powerpoint/2010/main" val="388359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
            <a:ext cx="3920822"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550" y="1434988"/>
            <a:ext cx="4979778" cy="485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16016" y="265556"/>
            <a:ext cx="2916055" cy="369332"/>
          </a:xfrm>
          <a:prstGeom prst="rect">
            <a:avLst/>
          </a:prstGeom>
        </p:spPr>
        <p:txBody>
          <a:bodyPr wrap="none">
            <a:spAutoFit/>
          </a:bodyPr>
          <a:lstStyle/>
          <a:p>
            <a:r>
              <a:rPr lang="en-GB" dirty="0" err="1" smtClean="0"/>
              <a:t>Greenshields</a:t>
            </a:r>
            <a:r>
              <a:rPr lang="en-GB" dirty="0" smtClean="0"/>
              <a:t>’ measurements</a:t>
            </a:r>
            <a:endParaRPr lang="en-GB" dirty="0"/>
          </a:p>
        </p:txBody>
      </p:sp>
    </p:spTree>
    <p:extLst>
      <p:ext uri="{BB962C8B-B14F-4D97-AF65-F5344CB8AC3E}">
        <p14:creationId xmlns:p14="http://schemas.microsoft.com/office/powerpoint/2010/main" val="1545431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585" y="751195"/>
            <a:ext cx="4397992" cy="2716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80050"/>
            <a:ext cx="4719728" cy="250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537" y="3457655"/>
            <a:ext cx="4646595" cy="273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2266579" y="6158650"/>
            <a:ext cx="883575" cy="369332"/>
          </a:xfrm>
          <a:prstGeom prst="rect">
            <a:avLst/>
          </a:prstGeom>
          <a:noFill/>
        </p:spPr>
        <p:txBody>
          <a:bodyPr wrap="none" rtlCol="0">
            <a:spAutoFit/>
          </a:bodyPr>
          <a:lstStyle/>
          <a:p>
            <a:r>
              <a:rPr lang="en-GB" b="1" dirty="0" smtClean="0"/>
              <a:t>density</a:t>
            </a:r>
            <a:endParaRPr lang="en-GB" b="1" dirty="0"/>
          </a:p>
        </p:txBody>
      </p:sp>
      <p:sp>
        <p:nvSpPr>
          <p:cNvPr id="8" name="CasellaDiTesto 7"/>
          <p:cNvSpPr txBox="1"/>
          <p:nvPr/>
        </p:nvSpPr>
        <p:spPr>
          <a:xfrm>
            <a:off x="-20320" y="1772816"/>
            <a:ext cx="900066" cy="369332"/>
          </a:xfrm>
          <a:prstGeom prst="rect">
            <a:avLst/>
          </a:prstGeom>
          <a:noFill/>
        </p:spPr>
        <p:txBody>
          <a:bodyPr wrap="square" rtlCol="0">
            <a:spAutoFit/>
          </a:bodyPr>
          <a:lstStyle/>
          <a:p>
            <a:r>
              <a:rPr lang="en-GB" b="1" dirty="0" smtClean="0"/>
              <a:t>speed</a:t>
            </a:r>
            <a:endParaRPr lang="en-GB" b="1" dirty="0"/>
          </a:p>
        </p:txBody>
      </p:sp>
      <p:sp>
        <p:nvSpPr>
          <p:cNvPr id="9" name="CasellaDiTesto 8"/>
          <p:cNvSpPr txBox="1"/>
          <p:nvPr/>
        </p:nvSpPr>
        <p:spPr>
          <a:xfrm>
            <a:off x="7092280" y="3630043"/>
            <a:ext cx="609013" cy="369332"/>
          </a:xfrm>
          <a:prstGeom prst="rect">
            <a:avLst/>
          </a:prstGeom>
          <a:noFill/>
        </p:spPr>
        <p:txBody>
          <a:bodyPr wrap="none" rtlCol="0">
            <a:spAutoFit/>
          </a:bodyPr>
          <a:lstStyle/>
          <a:p>
            <a:r>
              <a:rPr lang="en-GB" b="1" dirty="0" smtClean="0"/>
              <a:t>flow</a:t>
            </a:r>
            <a:endParaRPr lang="en-GB" b="1" dirty="0"/>
          </a:p>
        </p:txBody>
      </p:sp>
      <p:sp>
        <p:nvSpPr>
          <p:cNvPr id="5" name="Titolo 4"/>
          <p:cNvSpPr>
            <a:spLocks noGrp="1"/>
          </p:cNvSpPr>
          <p:nvPr>
            <p:ph type="title"/>
          </p:nvPr>
        </p:nvSpPr>
        <p:spPr>
          <a:xfrm>
            <a:off x="457200" y="274638"/>
            <a:ext cx="8229600" cy="501952"/>
          </a:xfrm>
        </p:spPr>
        <p:txBody>
          <a:bodyPr>
            <a:normAutofit fontScale="90000"/>
          </a:bodyPr>
          <a:lstStyle/>
          <a:p>
            <a:r>
              <a:rPr lang="en-GB" dirty="0" smtClean="0"/>
              <a:t>Experimental evidence</a:t>
            </a:r>
            <a:endParaRPr lang="en-GB" dirty="0"/>
          </a:p>
        </p:txBody>
      </p:sp>
      <p:sp>
        <p:nvSpPr>
          <p:cNvPr id="10" name="CasellaDiTesto 9"/>
          <p:cNvSpPr txBox="1"/>
          <p:nvPr/>
        </p:nvSpPr>
        <p:spPr>
          <a:xfrm>
            <a:off x="46656" y="4707515"/>
            <a:ext cx="609013" cy="369332"/>
          </a:xfrm>
          <a:prstGeom prst="rect">
            <a:avLst/>
          </a:prstGeom>
          <a:noFill/>
        </p:spPr>
        <p:txBody>
          <a:bodyPr wrap="none" rtlCol="0">
            <a:spAutoFit/>
          </a:bodyPr>
          <a:lstStyle/>
          <a:p>
            <a:r>
              <a:rPr lang="en-GB" b="1" dirty="0" smtClean="0"/>
              <a:t>flow</a:t>
            </a:r>
            <a:endParaRPr lang="en-GB" b="1" dirty="0"/>
          </a:p>
        </p:txBody>
      </p:sp>
      <p:sp>
        <p:nvSpPr>
          <p:cNvPr id="12" name="CasellaDiTesto 11"/>
          <p:cNvSpPr txBox="1"/>
          <p:nvPr/>
        </p:nvSpPr>
        <p:spPr>
          <a:xfrm>
            <a:off x="4624333" y="1662161"/>
            <a:ext cx="949478" cy="369332"/>
          </a:xfrm>
          <a:prstGeom prst="rect">
            <a:avLst/>
          </a:prstGeom>
          <a:noFill/>
        </p:spPr>
        <p:txBody>
          <a:bodyPr wrap="square" rtlCol="0">
            <a:spAutoFit/>
          </a:bodyPr>
          <a:lstStyle/>
          <a:p>
            <a:r>
              <a:rPr lang="en-GB" b="1" dirty="0" smtClean="0"/>
              <a:t>speed</a:t>
            </a:r>
            <a:endParaRPr lang="en-GB" b="1" dirty="0"/>
          </a:p>
        </p:txBody>
      </p:sp>
      <p:sp>
        <p:nvSpPr>
          <p:cNvPr id="11" name="CasellaDiTesto 3"/>
          <p:cNvSpPr txBox="1"/>
          <p:nvPr/>
        </p:nvSpPr>
        <p:spPr>
          <a:xfrm>
            <a:off x="2221021" y="3222051"/>
            <a:ext cx="883575" cy="369332"/>
          </a:xfrm>
          <a:prstGeom prst="rect">
            <a:avLst/>
          </a:prstGeom>
          <a:noFill/>
        </p:spPr>
        <p:txBody>
          <a:bodyPr wrap="none" rtlCol="0">
            <a:spAutoFit/>
          </a:bodyPr>
          <a:lstStyle/>
          <a:p>
            <a:r>
              <a:rPr lang="en-GB" b="1" dirty="0" smtClean="0"/>
              <a:t>density</a:t>
            </a:r>
            <a:endParaRPr lang="en-GB" b="1" dirty="0"/>
          </a:p>
        </p:txBody>
      </p:sp>
    </p:spTree>
    <p:extLst>
      <p:ext uri="{BB962C8B-B14F-4D97-AF65-F5344CB8AC3E}">
        <p14:creationId xmlns:p14="http://schemas.microsoft.com/office/powerpoint/2010/main" val="1031096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5317579"/>
            <a:ext cx="3626203" cy="1440160"/>
          </a:xfrm>
          <a:prstGeom prst="rect">
            <a:avLst/>
          </a:prstGeom>
        </p:spPr>
      </p:pic>
      <p:pic>
        <p:nvPicPr>
          <p:cNvPr id="9" name="Picture 8"/>
          <p:cNvPicPr>
            <a:picLocks noChangeAspect="1"/>
          </p:cNvPicPr>
          <p:nvPr/>
        </p:nvPicPr>
        <p:blipFill>
          <a:blip r:embed="rId3"/>
          <a:stretch>
            <a:fillRect/>
          </a:stretch>
        </p:blipFill>
        <p:spPr>
          <a:xfrm>
            <a:off x="0" y="0"/>
            <a:ext cx="7269503" cy="5013176"/>
          </a:xfrm>
          <a:prstGeom prst="rect">
            <a:avLst/>
          </a:prstGeom>
        </p:spPr>
      </p:pic>
      <p:sp>
        <p:nvSpPr>
          <p:cNvPr id="10" name="TextBox 9"/>
          <p:cNvSpPr txBox="1"/>
          <p:nvPr/>
        </p:nvSpPr>
        <p:spPr>
          <a:xfrm>
            <a:off x="7092280" y="260648"/>
            <a:ext cx="1872208" cy="2862322"/>
          </a:xfrm>
          <a:prstGeom prst="rect">
            <a:avLst/>
          </a:prstGeom>
          <a:noFill/>
        </p:spPr>
        <p:txBody>
          <a:bodyPr wrap="square" rtlCol="0">
            <a:spAutoFit/>
          </a:bodyPr>
          <a:lstStyle/>
          <a:p>
            <a:r>
              <a:rPr lang="en-US" dirty="0" smtClean="0"/>
              <a:t>As  density increases, speed decreases and flow increases up to a maximum level. Then, the increase in density, decreases both speed and flow</a:t>
            </a:r>
            <a:endParaRPr lang="en-US" dirty="0"/>
          </a:p>
        </p:txBody>
      </p:sp>
    </p:spTree>
    <p:extLst>
      <p:ext uri="{BB962C8B-B14F-4D97-AF65-F5344CB8AC3E}">
        <p14:creationId xmlns:p14="http://schemas.microsoft.com/office/powerpoint/2010/main" val="1570724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88" y="959945"/>
            <a:ext cx="7579460" cy="573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olo 3"/>
          <p:cNvSpPr txBox="1">
            <a:spLocks/>
          </p:cNvSpPr>
          <p:nvPr/>
        </p:nvSpPr>
        <p:spPr>
          <a:xfrm>
            <a:off x="467544" y="260648"/>
            <a:ext cx="8229600" cy="576064"/>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err="1" smtClean="0"/>
              <a:t>Greenshield’s</a:t>
            </a:r>
            <a:r>
              <a:rPr lang="en-GB" dirty="0"/>
              <a:t> </a:t>
            </a:r>
            <a:r>
              <a:rPr lang="en-GB" dirty="0" smtClean="0"/>
              <a:t>fundamental </a:t>
            </a:r>
            <a:r>
              <a:rPr lang="en-GB" dirty="0" smtClean="0"/>
              <a:t>diagram: linearized form </a:t>
            </a:r>
            <a:endParaRPr lang="en-GB" dirty="0"/>
          </a:p>
        </p:txBody>
      </p:sp>
      <p:sp>
        <p:nvSpPr>
          <p:cNvPr id="6" name="CasellaDiTesto 5"/>
          <p:cNvSpPr txBox="1"/>
          <p:nvPr/>
        </p:nvSpPr>
        <p:spPr>
          <a:xfrm>
            <a:off x="490656" y="1818074"/>
            <a:ext cx="832145" cy="369332"/>
          </a:xfrm>
          <a:prstGeom prst="rect">
            <a:avLst/>
          </a:prstGeom>
          <a:noFill/>
        </p:spPr>
        <p:txBody>
          <a:bodyPr wrap="square" rtlCol="0">
            <a:spAutoFit/>
          </a:bodyPr>
          <a:lstStyle/>
          <a:p>
            <a:r>
              <a:rPr lang="en-GB" b="1" dirty="0" smtClean="0"/>
              <a:t>speed</a:t>
            </a:r>
            <a:endParaRPr lang="en-GB" b="1" dirty="0"/>
          </a:p>
        </p:txBody>
      </p:sp>
      <p:sp>
        <p:nvSpPr>
          <p:cNvPr id="7" name="CasellaDiTesto 6"/>
          <p:cNvSpPr txBox="1"/>
          <p:nvPr/>
        </p:nvSpPr>
        <p:spPr>
          <a:xfrm>
            <a:off x="1830040" y="5833076"/>
            <a:ext cx="883575" cy="369332"/>
          </a:xfrm>
          <a:prstGeom prst="rect">
            <a:avLst/>
          </a:prstGeom>
          <a:noFill/>
        </p:spPr>
        <p:txBody>
          <a:bodyPr wrap="none" rtlCol="0">
            <a:spAutoFit/>
          </a:bodyPr>
          <a:lstStyle/>
          <a:p>
            <a:r>
              <a:rPr lang="en-GB" b="1" dirty="0" smtClean="0"/>
              <a:t>density</a:t>
            </a:r>
            <a:endParaRPr lang="en-GB" b="1" dirty="0"/>
          </a:p>
        </p:txBody>
      </p:sp>
      <p:sp>
        <p:nvSpPr>
          <p:cNvPr id="8" name="CasellaDiTesto 7"/>
          <p:cNvSpPr txBox="1"/>
          <p:nvPr/>
        </p:nvSpPr>
        <p:spPr>
          <a:xfrm>
            <a:off x="1814938" y="3429000"/>
            <a:ext cx="883575" cy="369332"/>
          </a:xfrm>
          <a:prstGeom prst="rect">
            <a:avLst/>
          </a:prstGeom>
          <a:noFill/>
        </p:spPr>
        <p:txBody>
          <a:bodyPr wrap="none" rtlCol="0">
            <a:spAutoFit/>
          </a:bodyPr>
          <a:lstStyle/>
          <a:p>
            <a:r>
              <a:rPr lang="en-GB" b="1" dirty="0" smtClean="0"/>
              <a:t>density</a:t>
            </a:r>
            <a:endParaRPr lang="en-GB" b="1" dirty="0"/>
          </a:p>
        </p:txBody>
      </p:sp>
      <p:sp>
        <p:nvSpPr>
          <p:cNvPr id="10" name="CasellaDiTesto 9"/>
          <p:cNvSpPr txBox="1"/>
          <p:nvPr/>
        </p:nvSpPr>
        <p:spPr>
          <a:xfrm>
            <a:off x="3707904" y="1818074"/>
            <a:ext cx="823433" cy="369332"/>
          </a:xfrm>
          <a:prstGeom prst="rect">
            <a:avLst/>
          </a:prstGeom>
          <a:noFill/>
        </p:spPr>
        <p:txBody>
          <a:bodyPr wrap="square" rtlCol="0">
            <a:spAutoFit/>
          </a:bodyPr>
          <a:lstStyle/>
          <a:p>
            <a:r>
              <a:rPr lang="en-GB" b="1" dirty="0" smtClean="0"/>
              <a:t>speed</a:t>
            </a:r>
            <a:endParaRPr lang="en-GB" b="1" dirty="0"/>
          </a:p>
        </p:txBody>
      </p:sp>
      <p:sp>
        <p:nvSpPr>
          <p:cNvPr id="11" name="CasellaDiTesto 10"/>
          <p:cNvSpPr txBox="1"/>
          <p:nvPr/>
        </p:nvSpPr>
        <p:spPr>
          <a:xfrm>
            <a:off x="6228184" y="3455872"/>
            <a:ext cx="609013" cy="369332"/>
          </a:xfrm>
          <a:prstGeom prst="rect">
            <a:avLst/>
          </a:prstGeom>
          <a:noFill/>
        </p:spPr>
        <p:txBody>
          <a:bodyPr wrap="none" rtlCol="0">
            <a:spAutoFit/>
          </a:bodyPr>
          <a:lstStyle/>
          <a:p>
            <a:r>
              <a:rPr lang="en-GB" b="1" dirty="0" smtClean="0"/>
              <a:t>flow</a:t>
            </a:r>
            <a:endParaRPr lang="en-GB" b="1" dirty="0"/>
          </a:p>
        </p:txBody>
      </p:sp>
      <p:sp>
        <p:nvSpPr>
          <p:cNvPr id="9" name="CasellaDiTesto 8"/>
          <p:cNvSpPr txBox="1"/>
          <p:nvPr/>
        </p:nvSpPr>
        <p:spPr>
          <a:xfrm>
            <a:off x="713788" y="4581128"/>
            <a:ext cx="609013" cy="369332"/>
          </a:xfrm>
          <a:prstGeom prst="rect">
            <a:avLst/>
          </a:prstGeom>
          <a:noFill/>
        </p:spPr>
        <p:txBody>
          <a:bodyPr wrap="none" rtlCol="0">
            <a:spAutoFit/>
          </a:bodyPr>
          <a:lstStyle/>
          <a:p>
            <a:r>
              <a:rPr lang="en-GB" b="1" dirty="0" smtClean="0"/>
              <a:t>flow</a:t>
            </a:r>
            <a:endParaRPr lang="en-GB" b="1" dirty="0"/>
          </a:p>
        </p:txBody>
      </p:sp>
    </p:spTree>
    <p:extLst>
      <p:ext uri="{BB962C8B-B14F-4D97-AF65-F5344CB8AC3E}">
        <p14:creationId xmlns:p14="http://schemas.microsoft.com/office/powerpoint/2010/main" val="2760101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132856"/>
            <a:ext cx="8229600" cy="1143000"/>
          </a:xfrm>
        </p:spPr>
        <p:txBody>
          <a:bodyPr/>
          <a:lstStyle/>
          <a:p>
            <a:r>
              <a:rPr lang="en-GB" dirty="0" smtClean="0"/>
              <a:t>Concepts </a:t>
            </a:r>
            <a:r>
              <a:rPr lang="en-GB" smtClean="0"/>
              <a:t>of transport </a:t>
            </a:r>
            <a:r>
              <a:rPr lang="en-GB" dirty="0" smtClean="0"/>
              <a:t>equilibria</a:t>
            </a:r>
            <a:endParaRPr lang="en-GB" dirty="0"/>
          </a:p>
        </p:txBody>
      </p:sp>
      <p:sp>
        <p:nvSpPr>
          <p:cNvPr id="3" name="Rectangle 2"/>
          <p:cNvSpPr/>
          <p:nvPr/>
        </p:nvSpPr>
        <p:spPr>
          <a:xfrm>
            <a:off x="683568" y="3933056"/>
            <a:ext cx="7704856" cy="1569660"/>
          </a:xfrm>
          <a:prstGeom prst="rect">
            <a:avLst/>
          </a:prstGeom>
        </p:spPr>
        <p:txBody>
          <a:bodyPr wrap="square">
            <a:spAutoFit/>
          </a:bodyPr>
          <a:lstStyle/>
          <a:p>
            <a:r>
              <a:rPr lang="en-US" sz="2400" dirty="0"/>
              <a:t>In 1952, </a:t>
            </a:r>
            <a:r>
              <a:rPr lang="en-US" sz="2400" dirty="0" err="1"/>
              <a:t>Wardrop</a:t>
            </a:r>
            <a:r>
              <a:rPr lang="en-US" sz="2400" dirty="0"/>
              <a:t> (John Glen </a:t>
            </a:r>
            <a:r>
              <a:rPr lang="en-US" sz="2400" dirty="0" err="1"/>
              <a:t>Wardrop</a:t>
            </a:r>
            <a:r>
              <a:rPr lang="en-US" sz="2400" dirty="0"/>
              <a:t> (1886–1969) was an English transport analyst) stated two principles that formalize this notion of </a:t>
            </a:r>
            <a:r>
              <a:rPr lang="en-US" sz="2400" dirty="0" smtClean="0"/>
              <a:t>equilibrium: </a:t>
            </a:r>
            <a:r>
              <a:rPr lang="en-US" sz="2400" b="1" dirty="0" smtClean="0"/>
              <a:t>the user’s optimum </a:t>
            </a:r>
            <a:r>
              <a:rPr lang="en-US" sz="2400" dirty="0" smtClean="0"/>
              <a:t>and</a:t>
            </a:r>
            <a:r>
              <a:rPr lang="en-US" sz="2400" b="1" dirty="0" smtClean="0"/>
              <a:t> the systems’ optimum</a:t>
            </a:r>
            <a:endParaRPr lang="en-US" sz="2400" b="1" dirty="0"/>
          </a:p>
        </p:txBody>
      </p:sp>
    </p:spTree>
    <p:extLst>
      <p:ext uri="{BB962C8B-B14F-4D97-AF65-F5344CB8AC3E}">
        <p14:creationId xmlns:p14="http://schemas.microsoft.com/office/powerpoint/2010/main" val="1282856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US" sz="2800" b="1" dirty="0" err="1"/>
              <a:t>Wardrop's</a:t>
            </a:r>
            <a:r>
              <a:rPr lang="en-US" sz="2800" b="1" dirty="0"/>
              <a:t> first principle (User’s optimum)</a:t>
            </a:r>
            <a:endParaRPr lang="en-US" sz="2800" dirty="0"/>
          </a:p>
        </p:txBody>
      </p:sp>
      <p:sp>
        <p:nvSpPr>
          <p:cNvPr id="7" name="Rectangle 6"/>
          <p:cNvSpPr/>
          <p:nvPr/>
        </p:nvSpPr>
        <p:spPr>
          <a:xfrm>
            <a:off x="251520" y="4515362"/>
            <a:ext cx="8784976" cy="1200329"/>
          </a:xfrm>
          <a:prstGeom prst="rect">
            <a:avLst/>
          </a:prstGeom>
        </p:spPr>
        <p:txBody>
          <a:bodyPr wrap="square">
            <a:spAutoFit/>
          </a:bodyPr>
          <a:lstStyle/>
          <a:p>
            <a:pPr marL="285750" indent="-285750">
              <a:buFont typeface="Arial" panose="020B0604020202020204" pitchFamily="34" charset="0"/>
              <a:buChar char="•"/>
            </a:pPr>
            <a:r>
              <a:rPr lang="en-US" b="1" dirty="0" err="1" smtClean="0"/>
              <a:t>Wardrop's</a:t>
            </a:r>
            <a:r>
              <a:rPr lang="en-US" b="1" dirty="0" smtClean="0"/>
              <a:t> </a:t>
            </a:r>
            <a:r>
              <a:rPr lang="en-US" b="1" dirty="0"/>
              <a:t>first principle (User’s optimum) </a:t>
            </a:r>
            <a:r>
              <a:rPr lang="en-US" b="1" dirty="0" smtClean="0"/>
              <a:t>states</a:t>
            </a:r>
            <a:r>
              <a:rPr lang="en-US" dirty="0"/>
              <a:t> </a:t>
            </a:r>
            <a:r>
              <a:rPr lang="en-US" dirty="0"/>
              <a:t>that the </a:t>
            </a:r>
            <a:r>
              <a:rPr lang="en-US" dirty="0"/>
              <a:t>journey times in all routes actually used are equal and </a:t>
            </a:r>
            <a:r>
              <a:rPr lang="en-US" dirty="0"/>
              <a:t>they are </a:t>
            </a:r>
            <a:r>
              <a:rPr lang="en-US" dirty="0"/>
              <a:t>not greater than those which would be experienced by a single vehicle on any unused route. In other words</a:t>
            </a:r>
            <a:r>
              <a:rPr lang="en-US" dirty="0"/>
              <a:t>, </a:t>
            </a:r>
            <a:r>
              <a:rPr lang="en-US" b="1" dirty="0">
                <a:solidFill>
                  <a:srgbClr val="FF0000"/>
                </a:solidFill>
              </a:rPr>
              <a:t>the travel times of all used routes between the same origin-destination (OD) pair are equal and minimal</a:t>
            </a:r>
            <a:r>
              <a:rPr lang="en-US" dirty="0">
                <a:solidFill>
                  <a:srgbClr val="FF0000"/>
                </a:solidFill>
              </a:rPr>
              <a:t>.</a:t>
            </a:r>
          </a:p>
        </p:txBody>
      </p:sp>
      <p:pic>
        <p:nvPicPr>
          <p:cNvPr id="3" name="Picture 2"/>
          <p:cNvPicPr>
            <a:picLocks noChangeAspect="1"/>
          </p:cNvPicPr>
          <p:nvPr/>
        </p:nvPicPr>
        <p:blipFill>
          <a:blip r:embed="rId2"/>
          <a:stretch>
            <a:fillRect/>
          </a:stretch>
        </p:blipFill>
        <p:spPr>
          <a:xfrm>
            <a:off x="107504" y="836712"/>
            <a:ext cx="4206142" cy="3329186"/>
          </a:xfrm>
          <a:prstGeom prst="rect">
            <a:avLst/>
          </a:prstGeom>
        </p:spPr>
      </p:pic>
      <p:sp>
        <p:nvSpPr>
          <p:cNvPr id="4" name="Rectangle 3"/>
          <p:cNvSpPr/>
          <p:nvPr/>
        </p:nvSpPr>
        <p:spPr>
          <a:xfrm>
            <a:off x="4788024" y="1340768"/>
            <a:ext cx="4214562" cy="2031325"/>
          </a:xfrm>
          <a:prstGeom prst="rect">
            <a:avLst/>
          </a:prstGeom>
        </p:spPr>
        <p:txBody>
          <a:bodyPr wrap="square">
            <a:spAutoFit/>
          </a:bodyPr>
          <a:lstStyle/>
          <a:p>
            <a:r>
              <a:rPr lang="en-US" dirty="0"/>
              <a:t>Each user </a:t>
            </a:r>
            <a:r>
              <a:rPr lang="en-US" b="1" dirty="0"/>
              <a:t>non-cooperatively</a:t>
            </a:r>
            <a:r>
              <a:rPr lang="en-US" dirty="0"/>
              <a:t> seeks to minimize </a:t>
            </a:r>
            <a:r>
              <a:rPr lang="en-US" b="1" dirty="0">
                <a:solidFill>
                  <a:srgbClr val="FF0000"/>
                </a:solidFill>
              </a:rPr>
              <a:t>his</a:t>
            </a:r>
            <a:r>
              <a:rPr lang="en-US" dirty="0"/>
              <a:t> </a:t>
            </a:r>
            <a:r>
              <a:rPr lang="en-US" dirty="0" smtClean="0"/>
              <a:t>travel time (</a:t>
            </a:r>
            <a:r>
              <a:rPr lang="en-US" b="1" dirty="0" smtClean="0">
                <a:solidFill>
                  <a:srgbClr val="FF0000"/>
                </a:solidFill>
              </a:rPr>
              <a:t>user’s </a:t>
            </a:r>
            <a:r>
              <a:rPr lang="en-US" b="1" dirty="0">
                <a:solidFill>
                  <a:srgbClr val="FF0000"/>
                </a:solidFill>
              </a:rPr>
              <a:t>optimum</a:t>
            </a:r>
            <a:r>
              <a:rPr lang="en-US" dirty="0" smtClean="0"/>
              <a:t>), choosing among the alternatives route from origin (S) to destination (D). </a:t>
            </a:r>
          </a:p>
          <a:p>
            <a:r>
              <a:rPr lang="en-US" dirty="0" smtClean="0"/>
              <a:t>In equilibrium, no </a:t>
            </a:r>
            <a:r>
              <a:rPr lang="en-US" dirty="0"/>
              <a:t>user may lower his transportation </a:t>
            </a:r>
            <a:r>
              <a:rPr lang="en-US" dirty="0" smtClean="0"/>
              <a:t>time </a:t>
            </a:r>
            <a:r>
              <a:rPr lang="en-US" dirty="0"/>
              <a:t>through unilateral action. </a:t>
            </a:r>
          </a:p>
        </p:txBody>
      </p:sp>
    </p:spTree>
    <p:extLst>
      <p:ext uri="{BB962C8B-B14F-4D97-AF65-F5344CB8AC3E}">
        <p14:creationId xmlns:p14="http://schemas.microsoft.com/office/powerpoint/2010/main" val="62892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sz="3600" dirty="0" smtClean="0"/>
              <a:t>Extension from travel time to travel cost</a:t>
            </a:r>
            <a:endParaRPr lang="en-US" sz="3600" dirty="0"/>
          </a:p>
        </p:txBody>
      </p:sp>
      <p:sp>
        <p:nvSpPr>
          <p:cNvPr id="3" name="Segnaposto contenuto 2"/>
          <p:cNvSpPr>
            <a:spLocks noGrp="1"/>
          </p:cNvSpPr>
          <p:nvPr>
            <p:ph idx="4294967295"/>
          </p:nvPr>
        </p:nvSpPr>
        <p:spPr>
          <a:xfrm>
            <a:off x="0" y="1125538"/>
            <a:ext cx="8863013" cy="5211762"/>
          </a:xfrm>
        </p:spPr>
        <p:txBody>
          <a:bodyPr>
            <a:noAutofit/>
          </a:bodyPr>
          <a:lstStyle/>
          <a:p>
            <a:r>
              <a:rPr lang="en-US" sz="2000" dirty="0" err="1"/>
              <a:t>Wardrop's</a:t>
            </a:r>
            <a:r>
              <a:rPr lang="en-US" sz="2000" dirty="0"/>
              <a:t> first principle </a:t>
            </a:r>
            <a:r>
              <a:rPr lang="en-US" sz="2000" dirty="0" smtClean="0"/>
              <a:t>has </a:t>
            </a:r>
            <a:r>
              <a:rPr lang="en-US" sz="2000" dirty="0"/>
              <a:t>been </a:t>
            </a:r>
            <a:r>
              <a:rPr lang="en-US" sz="2000" b="1" dirty="0"/>
              <a:t>extended to consider </a:t>
            </a:r>
            <a:r>
              <a:rPr lang="en-US" sz="2000" b="1" dirty="0" err="1">
                <a:solidFill>
                  <a:srgbClr val="FF0000"/>
                </a:solidFill>
              </a:rPr>
              <a:t>generalised</a:t>
            </a:r>
            <a:r>
              <a:rPr lang="en-US" sz="2000" b="1" dirty="0">
                <a:solidFill>
                  <a:srgbClr val="FF0000"/>
                </a:solidFill>
              </a:rPr>
              <a:t> travel cost instead of travel time</a:t>
            </a:r>
            <a:r>
              <a:rPr lang="en-US" sz="2000" dirty="0"/>
              <a:t>, where </a:t>
            </a:r>
            <a:r>
              <a:rPr lang="en-US" sz="2000" b="1" dirty="0" err="1"/>
              <a:t>generalised</a:t>
            </a:r>
            <a:r>
              <a:rPr lang="en-US" sz="2000" b="1" dirty="0"/>
              <a:t> travel cost can include the monetary cost of in-vehicle travel time, tolls, parking charges and fuel consumption cost</a:t>
            </a:r>
            <a:r>
              <a:rPr lang="en-US" sz="2000" dirty="0"/>
              <a:t>s</a:t>
            </a:r>
            <a:r>
              <a:rPr lang="en-US" sz="2000" dirty="0" smtClean="0"/>
              <a:t>. </a:t>
            </a:r>
            <a:endParaRPr lang="en-US" sz="2000" dirty="0" smtClean="0"/>
          </a:p>
          <a:p>
            <a:r>
              <a:rPr lang="en-US" sz="2000" dirty="0" smtClean="0"/>
              <a:t>Each </a:t>
            </a:r>
            <a:r>
              <a:rPr lang="en-US" sz="2000" dirty="0"/>
              <a:t>user </a:t>
            </a:r>
            <a:r>
              <a:rPr lang="en-US" sz="2000" b="1" dirty="0"/>
              <a:t>non-cooperatively</a:t>
            </a:r>
            <a:r>
              <a:rPr lang="en-US" sz="2000" dirty="0"/>
              <a:t> seeks to </a:t>
            </a:r>
            <a:r>
              <a:rPr lang="en-US" sz="2000" dirty="0"/>
              <a:t>minimize his cost of </a:t>
            </a:r>
            <a:r>
              <a:rPr lang="en-US" sz="2000" dirty="0"/>
              <a:t>transportation (user’s optimum). </a:t>
            </a:r>
            <a:r>
              <a:rPr lang="en-US" sz="2000" dirty="0"/>
              <a:t>S</a:t>
            </a:r>
            <a:r>
              <a:rPr lang="en-US" sz="2000" dirty="0"/>
              <a:t>ince each user chooses the route that is the best, </a:t>
            </a:r>
            <a:r>
              <a:rPr lang="en-US" sz="2000" b="1" dirty="0" smtClean="0"/>
              <a:t>users’ </a:t>
            </a:r>
            <a:r>
              <a:rPr lang="en-US" sz="2000" b="1" dirty="0" smtClean="0"/>
              <a:t>travel costs are minimized </a:t>
            </a:r>
            <a:r>
              <a:rPr lang="en-US" sz="2000" dirty="0" smtClean="0"/>
              <a:t>and </a:t>
            </a:r>
            <a:r>
              <a:rPr lang="en-US" sz="2000" dirty="0" smtClean="0"/>
              <a:t>no </a:t>
            </a:r>
            <a:r>
              <a:rPr lang="en-US" sz="2000" dirty="0"/>
              <a:t>user may lower his transportation cost through unilateral action</a:t>
            </a:r>
            <a:r>
              <a:rPr lang="en-US" sz="2000" dirty="0" smtClean="0"/>
              <a:t>. </a:t>
            </a:r>
          </a:p>
          <a:p>
            <a:r>
              <a:rPr lang="en-US" sz="2000" dirty="0" err="1"/>
              <a:t>Wardrop's</a:t>
            </a:r>
            <a:r>
              <a:rPr lang="en-US" sz="2000" dirty="0"/>
              <a:t> first principle of route choice became accepted as </a:t>
            </a:r>
            <a:r>
              <a:rPr lang="en-US" sz="2000" b="1" dirty="0"/>
              <a:t>a sound and simple behavioral principle to describe the spreading of trips over alternate routes due to congested conditions</a:t>
            </a:r>
            <a:r>
              <a:rPr lang="en-US" sz="2000" dirty="0"/>
              <a:t>. </a:t>
            </a:r>
            <a:endParaRPr lang="en-US" sz="2000" dirty="0" smtClean="0"/>
          </a:p>
          <a:p>
            <a:r>
              <a:rPr lang="en-US" sz="1800" dirty="0" smtClean="0"/>
              <a:t>Similarity </a:t>
            </a:r>
            <a:r>
              <a:rPr lang="en-US" sz="1800" dirty="0" smtClean="0"/>
              <a:t>to Nash equilibrium</a:t>
            </a:r>
            <a:r>
              <a:rPr lang="en-US" sz="1800" dirty="0"/>
              <a:t>. </a:t>
            </a:r>
            <a:r>
              <a:rPr lang="en-US" sz="1600" dirty="0"/>
              <a:t>User equilibrium can also be explained from the economic concept of utility </a:t>
            </a:r>
            <a:r>
              <a:rPr lang="en-US" sz="1600" dirty="0" err="1"/>
              <a:t>maximisation</a:t>
            </a:r>
            <a:r>
              <a:rPr lang="en-US" sz="1600" dirty="0"/>
              <a:t> (Oppenheim, 1995), where utility measures the degree of satisfaction travelers derive from their choices. In the simplest case, a traveler's utility equals his/her budget or income minus the travel time. In this sense, the assumption of </a:t>
            </a:r>
            <a:r>
              <a:rPr lang="en-US" sz="1600" dirty="0" err="1"/>
              <a:t>Wardrop's</a:t>
            </a:r>
            <a:r>
              <a:rPr lang="en-US" sz="1600" dirty="0"/>
              <a:t> first principle can be viewed as </a:t>
            </a:r>
            <a:r>
              <a:rPr lang="en-US" sz="1600" b="1" dirty="0"/>
              <a:t>travelers selecting routes to </a:t>
            </a:r>
            <a:r>
              <a:rPr lang="en-US" sz="1600" b="1" dirty="0" err="1"/>
              <a:t>maximise</a:t>
            </a:r>
            <a:r>
              <a:rPr lang="en-US" sz="1600" b="1" dirty="0"/>
              <a:t> their individual utility </a:t>
            </a:r>
            <a:r>
              <a:rPr lang="en-US" sz="1600" dirty="0"/>
              <a:t>and, </a:t>
            </a:r>
            <a:r>
              <a:rPr lang="en-US" sz="1600" b="1" dirty="0"/>
              <a:t>at equilibrium, no traveler can change his/her route to obtain a higher utility.</a:t>
            </a:r>
          </a:p>
          <a:p>
            <a:pPr marL="0" indent="0">
              <a:buNone/>
            </a:pPr>
            <a:endParaRPr lang="en-US" sz="2000" dirty="0"/>
          </a:p>
          <a:p>
            <a:endParaRPr lang="en-GB" sz="2400" dirty="0">
              <a:solidFill>
                <a:srgbClr val="FF0000"/>
              </a:solidFill>
            </a:endParaRPr>
          </a:p>
        </p:txBody>
      </p:sp>
    </p:spTree>
    <p:extLst>
      <p:ext uri="{BB962C8B-B14F-4D97-AF65-F5344CB8AC3E}">
        <p14:creationId xmlns:p14="http://schemas.microsoft.com/office/powerpoint/2010/main" val="2690625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US" sz="2400" b="1" dirty="0" err="1"/>
              <a:t>Wardrop's</a:t>
            </a:r>
            <a:r>
              <a:rPr lang="en-US" sz="2400" b="1" dirty="0"/>
              <a:t> second principle (System optimum)</a:t>
            </a:r>
            <a:endParaRPr lang="en-US" sz="2400" dirty="0"/>
          </a:p>
        </p:txBody>
      </p:sp>
      <p:pic>
        <p:nvPicPr>
          <p:cNvPr id="4" name="Picture 3"/>
          <p:cNvPicPr>
            <a:picLocks noChangeAspect="1"/>
          </p:cNvPicPr>
          <p:nvPr/>
        </p:nvPicPr>
        <p:blipFill>
          <a:blip r:embed="rId2"/>
          <a:stretch>
            <a:fillRect/>
          </a:stretch>
        </p:blipFill>
        <p:spPr>
          <a:xfrm>
            <a:off x="0" y="764704"/>
            <a:ext cx="4407671" cy="2654870"/>
          </a:xfrm>
          <a:prstGeom prst="rect">
            <a:avLst/>
          </a:prstGeom>
        </p:spPr>
      </p:pic>
      <p:sp>
        <p:nvSpPr>
          <p:cNvPr id="5" name="Rectangle 4"/>
          <p:cNvSpPr/>
          <p:nvPr/>
        </p:nvSpPr>
        <p:spPr>
          <a:xfrm>
            <a:off x="4612549" y="980728"/>
            <a:ext cx="4572000" cy="2031325"/>
          </a:xfrm>
          <a:prstGeom prst="rect">
            <a:avLst/>
          </a:prstGeom>
        </p:spPr>
        <p:txBody>
          <a:bodyPr>
            <a:spAutoFit/>
          </a:bodyPr>
          <a:lstStyle/>
          <a:p>
            <a:r>
              <a:rPr lang="en-US" dirty="0">
                <a:solidFill>
                  <a:srgbClr val="000000"/>
                </a:solidFill>
                <a:latin typeface="-apple-system"/>
              </a:rPr>
              <a:t>people living in the red and blue neighborhoods, at home location ‘o’, are travelling to work location ‘d’. Under </a:t>
            </a:r>
            <a:r>
              <a:rPr lang="en-US" b="1" dirty="0">
                <a:solidFill>
                  <a:srgbClr val="FF0000"/>
                </a:solidFill>
                <a:latin typeface="-apple-system"/>
              </a:rPr>
              <a:t>user equilibrium</a:t>
            </a:r>
            <a:r>
              <a:rPr lang="en-US" dirty="0">
                <a:solidFill>
                  <a:srgbClr val="000000"/>
                </a:solidFill>
                <a:latin typeface="-apple-system"/>
              </a:rPr>
              <a:t>, every user would choose the road with </a:t>
            </a:r>
            <a:r>
              <a:rPr lang="en-US" dirty="0" smtClean="0">
                <a:solidFill>
                  <a:srgbClr val="000000"/>
                </a:solidFill>
                <a:latin typeface="-apple-system"/>
              </a:rPr>
              <a:t>the </a:t>
            </a:r>
            <a:r>
              <a:rPr lang="en-US" dirty="0">
                <a:solidFill>
                  <a:srgbClr val="000000"/>
                </a:solidFill>
                <a:latin typeface="-apple-system"/>
              </a:rPr>
              <a:t>lowest travel time, </a:t>
            </a:r>
            <a:r>
              <a:rPr lang="en-US" b="1" dirty="0">
                <a:solidFill>
                  <a:srgbClr val="000000"/>
                </a:solidFill>
                <a:latin typeface="-apple-system"/>
              </a:rPr>
              <a:t>even if it resulted in congestion and increased travel time for everyone else.</a:t>
            </a:r>
            <a:endParaRPr lang="en-US" b="1" dirty="0"/>
          </a:p>
        </p:txBody>
      </p:sp>
      <p:pic>
        <p:nvPicPr>
          <p:cNvPr id="6" name="Picture 5"/>
          <p:cNvPicPr>
            <a:picLocks noChangeAspect="1"/>
          </p:cNvPicPr>
          <p:nvPr/>
        </p:nvPicPr>
        <p:blipFill>
          <a:blip r:embed="rId3"/>
          <a:stretch>
            <a:fillRect/>
          </a:stretch>
        </p:blipFill>
        <p:spPr>
          <a:xfrm>
            <a:off x="18550" y="3453402"/>
            <a:ext cx="4427144" cy="2870893"/>
          </a:xfrm>
          <a:prstGeom prst="rect">
            <a:avLst/>
          </a:prstGeom>
        </p:spPr>
      </p:pic>
      <p:sp>
        <p:nvSpPr>
          <p:cNvPr id="7" name="Rectangle 6"/>
          <p:cNvSpPr/>
          <p:nvPr/>
        </p:nvSpPr>
        <p:spPr>
          <a:xfrm>
            <a:off x="4445694" y="3251345"/>
            <a:ext cx="4572000" cy="2585323"/>
          </a:xfrm>
          <a:prstGeom prst="rect">
            <a:avLst/>
          </a:prstGeom>
        </p:spPr>
        <p:txBody>
          <a:bodyPr>
            <a:spAutoFit/>
          </a:bodyPr>
          <a:lstStyle/>
          <a:p>
            <a:r>
              <a:rPr lang="en-US" dirty="0">
                <a:solidFill>
                  <a:srgbClr val="000000"/>
                </a:solidFill>
                <a:latin typeface="-apple-system"/>
              </a:rPr>
              <a:t>In contrast, </a:t>
            </a:r>
            <a:r>
              <a:rPr lang="en-US" b="1" dirty="0">
                <a:solidFill>
                  <a:srgbClr val="000000"/>
                </a:solidFill>
                <a:latin typeface="-apple-system"/>
              </a:rPr>
              <a:t>under </a:t>
            </a:r>
            <a:r>
              <a:rPr lang="en-US" b="1" dirty="0" err="1">
                <a:solidFill>
                  <a:srgbClr val="000000"/>
                </a:solidFill>
                <a:latin typeface="-apple-system"/>
              </a:rPr>
              <a:t>Wardrop’s</a:t>
            </a:r>
            <a:r>
              <a:rPr lang="en-US" b="1" dirty="0">
                <a:solidFill>
                  <a:srgbClr val="000000"/>
                </a:solidFill>
                <a:latin typeface="-apple-system"/>
              </a:rPr>
              <a:t> second principle</a:t>
            </a:r>
            <a:r>
              <a:rPr lang="en-US" dirty="0">
                <a:solidFill>
                  <a:srgbClr val="000000"/>
                </a:solidFill>
                <a:latin typeface="-apple-system"/>
              </a:rPr>
              <a:t>, all users make decision to minimize </a:t>
            </a:r>
            <a:r>
              <a:rPr lang="en-US" dirty="0">
                <a:solidFill>
                  <a:srgbClr val="FF0000"/>
                </a:solidFill>
                <a:latin typeface="-apple-system"/>
              </a:rPr>
              <a:t>the total network travel time</a:t>
            </a:r>
            <a:r>
              <a:rPr lang="en-US" dirty="0">
                <a:solidFill>
                  <a:srgbClr val="000000"/>
                </a:solidFill>
                <a:latin typeface="-apple-system"/>
              </a:rPr>
              <a:t>, a “</a:t>
            </a:r>
            <a:r>
              <a:rPr lang="en-US" b="1" dirty="0">
                <a:solidFill>
                  <a:srgbClr val="FF0000"/>
                </a:solidFill>
                <a:latin typeface="-apple-system"/>
              </a:rPr>
              <a:t>system optimal</a:t>
            </a:r>
            <a:r>
              <a:rPr lang="en-US" dirty="0">
                <a:solidFill>
                  <a:srgbClr val="000000"/>
                </a:solidFill>
                <a:latin typeface="-apple-system"/>
              </a:rPr>
              <a:t>” condition. </a:t>
            </a:r>
            <a:endParaRPr lang="en-US" dirty="0" smtClean="0">
              <a:solidFill>
                <a:srgbClr val="000000"/>
              </a:solidFill>
              <a:latin typeface="-apple-system"/>
            </a:endParaRPr>
          </a:p>
          <a:p>
            <a:r>
              <a:rPr lang="en-US" b="1" dirty="0" smtClean="0">
                <a:latin typeface="-apple-system"/>
              </a:rPr>
              <a:t>This might require that some users should be forced to accept </a:t>
            </a:r>
            <a:r>
              <a:rPr lang="en-US" b="1" dirty="0">
                <a:latin typeface="-apple-system"/>
              </a:rPr>
              <a:t>higher travel </a:t>
            </a:r>
            <a:r>
              <a:rPr lang="en-US" b="1" dirty="0" smtClean="0">
                <a:latin typeface="-apple-system"/>
              </a:rPr>
              <a:t>times in order to reduce </a:t>
            </a:r>
            <a:r>
              <a:rPr lang="en-US" b="1" dirty="0" smtClean="0">
                <a:latin typeface="-apple-system"/>
              </a:rPr>
              <a:t>congestion which would result in a higher </a:t>
            </a:r>
            <a:r>
              <a:rPr lang="en-US" b="1" dirty="0">
                <a:latin typeface="-apple-system"/>
              </a:rPr>
              <a:t>total network travel </a:t>
            </a:r>
            <a:r>
              <a:rPr lang="en-US" b="1" dirty="0" smtClean="0">
                <a:latin typeface="-apple-system"/>
              </a:rPr>
              <a:t>time.</a:t>
            </a:r>
            <a:endParaRPr lang="en-US" b="1" dirty="0"/>
          </a:p>
        </p:txBody>
      </p:sp>
    </p:spTree>
    <p:extLst>
      <p:ext uri="{BB962C8B-B14F-4D97-AF65-F5344CB8AC3E}">
        <p14:creationId xmlns:p14="http://schemas.microsoft.com/office/powerpoint/2010/main" val="4105901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lnSpcReduction="10000"/>
          </a:bodyPr>
          <a:lstStyle/>
          <a:p>
            <a:pPr marL="0" indent="0">
              <a:buNone/>
            </a:pPr>
            <a:r>
              <a:rPr lang="en-US" sz="2400" b="1" dirty="0" err="1"/>
              <a:t>Wardrop's</a:t>
            </a:r>
            <a:r>
              <a:rPr lang="en-US" sz="2400" b="1" dirty="0"/>
              <a:t> second principle (System optimum) states</a:t>
            </a:r>
            <a:r>
              <a:rPr lang="en-US" sz="2400" dirty="0"/>
              <a:t>: </a:t>
            </a:r>
            <a:r>
              <a:rPr lang="en-US" sz="2400" b="1" dirty="0">
                <a:solidFill>
                  <a:srgbClr val="FF0000"/>
                </a:solidFill>
              </a:rPr>
              <a:t>At System </a:t>
            </a:r>
            <a:r>
              <a:rPr lang="en-US" sz="2400" b="1" dirty="0" smtClean="0">
                <a:solidFill>
                  <a:srgbClr val="FF0000"/>
                </a:solidFill>
              </a:rPr>
              <a:t>optimal equilibrium </a:t>
            </a:r>
            <a:r>
              <a:rPr lang="en-US" sz="2400" b="1" dirty="0">
                <a:solidFill>
                  <a:srgbClr val="FF0000"/>
                </a:solidFill>
              </a:rPr>
              <a:t>the total travel time is at the minimum</a:t>
            </a:r>
            <a:r>
              <a:rPr lang="en-US" sz="2400" dirty="0"/>
              <a:t>. The two equilibria might differ. </a:t>
            </a:r>
            <a:endParaRPr lang="en-US" sz="2400" dirty="0" smtClean="0"/>
          </a:p>
          <a:p>
            <a:pPr marL="0" indent="0">
              <a:buNone/>
            </a:pPr>
            <a:r>
              <a:rPr lang="en-US" b="1" dirty="0" smtClean="0">
                <a:solidFill>
                  <a:srgbClr val="C00000"/>
                </a:solidFill>
              </a:rPr>
              <a:t>How </a:t>
            </a:r>
            <a:r>
              <a:rPr lang="en-US" b="1" dirty="0">
                <a:solidFill>
                  <a:srgbClr val="C00000"/>
                </a:solidFill>
              </a:rPr>
              <a:t>to reach system optimum?</a:t>
            </a:r>
          </a:p>
          <a:p>
            <a:pPr lvl="1"/>
            <a:r>
              <a:rPr lang="en-US" sz="2400" dirty="0"/>
              <a:t>Quantitative regulations: right of the way, access restriction, reserved lanes, </a:t>
            </a:r>
            <a:r>
              <a:rPr lang="en-US" sz="2400" dirty="0" smtClean="0"/>
              <a:t>one-way streets, traffic </a:t>
            </a:r>
            <a:r>
              <a:rPr lang="en-US" sz="2400" dirty="0"/>
              <a:t>lights, parking restrictions, speed limits</a:t>
            </a:r>
          </a:p>
          <a:p>
            <a:pPr lvl="1"/>
            <a:r>
              <a:rPr lang="en-US" sz="2400" dirty="0"/>
              <a:t>Economic incentives: congestion charge, vehicle tax, fuel tax</a:t>
            </a:r>
          </a:p>
          <a:p>
            <a:pPr marL="0" indent="0">
              <a:buNone/>
            </a:pPr>
            <a:r>
              <a:rPr lang="en-US" sz="2800" b="1" dirty="0" smtClean="0"/>
              <a:t>Economists</a:t>
            </a:r>
            <a:r>
              <a:rPr lang="en-US" sz="2800" dirty="0" smtClean="0"/>
              <a:t> </a:t>
            </a:r>
            <a:r>
              <a:rPr lang="en-US" sz="2800" dirty="0"/>
              <a:t>argue in favor of </a:t>
            </a:r>
            <a:r>
              <a:rPr lang="en-US" sz="2800" b="1" dirty="0"/>
              <a:t>marginal cost road pricing (minimum social costs)</a:t>
            </a:r>
            <a:r>
              <a:rPr lang="en-US" sz="2800" dirty="0"/>
              <a:t> via </a:t>
            </a:r>
            <a:r>
              <a:rPr lang="en-US" sz="2800" dirty="0">
                <a:solidFill>
                  <a:srgbClr val="FF0000"/>
                </a:solidFill>
              </a:rPr>
              <a:t>a congestion charge</a:t>
            </a:r>
            <a:r>
              <a:rPr lang="en-US" sz="2800" dirty="0" smtClean="0">
                <a:solidFill>
                  <a:srgbClr val="FF0000"/>
                </a:solidFill>
              </a:rPr>
              <a:t>.</a:t>
            </a:r>
          </a:p>
          <a:p>
            <a:pPr marL="0" indent="0">
              <a:buNone/>
            </a:pPr>
            <a:r>
              <a:rPr lang="en-US" sz="2400" dirty="0"/>
              <a:t>Sometimes, these measures can be very political and wildly unpopular</a:t>
            </a:r>
            <a:r>
              <a:rPr lang="en-US" dirty="0"/>
              <a:t>.</a:t>
            </a:r>
          </a:p>
        </p:txBody>
      </p:sp>
    </p:spTree>
    <p:extLst>
      <p:ext uri="{BB962C8B-B14F-4D97-AF65-F5344CB8AC3E}">
        <p14:creationId xmlns:p14="http://schemas.microsoft.com/office/powerpoint/2010/main" val="1870444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348880"/>
            <a:ext cx="8229600" cy="1143000"/>
          </a:xfrm>
        </p:spPr>
        <p:txBody>
          <a:bodyPr>
            <a:normAutofit fontScale="90000"/>
          </a:bodyPr>
          <a:lstStyle/>
          <a:p>
            <a:r>
              <a:rPr lang="en-GB" b="1" dirty="0" smtClean="0"/>
              <a:t>Congestion pricing</a:t>
            </a:r>
            <a:r>
              <a:rPr lang="en-GB" b="1" dirty="0"/>
              <a:t> </a:t>
            </a:r>
            <a:r>
              <a:rPr lang="en-GB" b="1" dirty="0" smtClean="0"/>
              <a:t>to achieve the social optimum</a:t>
            </a:r>
            <a:endParaRPr lang="en-GB" b="1" dirty="0"/>
          </a:p>
        </p:txBody>
      </p:sp>
    </p:spTree>
    <p:extLst>
      <p:ext uri="{BB962C8B-B14F-4D97-AF65-F5344CB8AC3E}">
        <p14:creationId xmlns:p14="http://schemas.microsoft.com/office/powerpoint/2010/main" val="149587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Traffic examples</a:t>
            </a:r>
            <a:endParaRPr lang="en-GB" dirty="0"/>
          </a:p>
        </p:txBody>
      </p:sp>
      <p:sp>
        <p:nvSpPr>
          <p:cNvPr id="3" name="Segnaposto contenuto 2"/>
          <p:cNvSpPr>
            <a:spLocks noGrp="1"/>
          </p:cNvSpPr>
          <p:nvPr>
            <p:ph idx="1"/>
          </p:nvPr>
        </p:nvSpPr>
        <p:spPr/>
        <p:txBody>
          <a:bodyPr/>
          <a:lstStyle/>
          <a:p>
            <a:r>
              <a:rPr lang="en-GB" dirty="0" smtClean="0"/>
              <a:t>Vietnam, India, </a:t>
            </a:r>
            <a:r>
              <a:rPr lang="en-GB" dirty="0" err="1" smtClean="0"/>
              <a:t>Egitto</a:t>
            </a:r>
            <a:r>
              <a:rPr lang="en-GB" dirty="0" smtClean="0"/>
              <a:t>, Los Angeles, Napoli, Milano, Amsterdam</a:t>
            </a:r>
          </a:p>
          <a:p>
            <a:r>
              <a:rPr lang="en-GB" dirty="0" smtClean="0"/>
              <a:t>Goals with traffic</a:t>
            </a:r>
          </a:p>
          <a:p>
            <a:pPr lvl="1"/>
            <a:r>
              <a:rPr lang="en-GB" dirty="0" smtClean="0"/>
              <a:t>Understanding, modelling</a:t>
            </a:r>
          </a:p>
          <a:p>
            <a:pPr lvl="1"/>
            <a:r>
              <a:rPr lang="en-GB" dirty="0" smtClean="0"/>
              <a:t>Forecasting</a:t>
            </a:r>
          </a:p>
          <a:p>
            <a:pPr lvl="1"/>
            <a:r>
              <a:rPr lang="en-GB" dirty="0" smtClean="0"/>
              <a:t>Governing </a:t>
            </a:r>
          </a:p>
        </p:txBody>
      </p:sp>
    </p:spTree>
    <p:extLst>
      <p:ext uri="{BB962C8B-B14F-4D97-AF65-F5344CB8AC3E}">
        <p14:creationId xmlns:p14="http://schemas.microsoft.com/office/powerpoint/2010/main" val="2540812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4347"/>
            <a:ext cx="6170835" cy="692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251520" y="4804769"/>
            <a:ext cx="4076963" cy="2031325"/>
          </a:xfrm>
          <a:prstGeom prst="rect">
            <a:avLst/>
          </a:prstGeom>
          <a:noFill/>
        </p:spPr>
        <p:txBody>
          <a:bodyPr wrap="square" rtlCol="0">
            <a:spAutoFit/>
          </a:bodyPr>
          <a:lstStyle/>
          <a:p>
            <a:r>
              <a:rPr lang="en-US" dirty="0" smtClean="0"/>
              <a:t>Timothy D. </a:t>
            </a:r>
            <a:r>
              <a:rPr lang="en-US" dirty="0" err="1" smtClean="0"/>
              <a:t>Hau</a:t>
            </a:r>
            <a:r>
              <a:rPr lang="en-US" dirty="0" smtClean="0"/>
              <a:t> (1992), "Economic Fundamentals of Road Pricing: A Diagrammatic Analysis", World Bank Policy Research Working Paper Series WPS 1070, The World Bank, Washington D.C., December 1992: 1-96. </a:t>
            </a:r>
          </a:p>
          <a:p>
            <a:endParaRPr lang="en-GB" dirty="0"/>
          </a:p>
        </p:txBody>
      </p:sp>
    </p:spTree>
    <p:extLst>
      <p:ext uri="{BB962C8B-B14F-4D97-AF65-F5344CB8AC3E}">
        <p14:creationId xmlns:p14="http://schemas.microsoft.com/office/powerpoint/2010/main" val="1550913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0"/>
            <a:ext cx="5506938" cy="6703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6228184" y="1484784"/>
            <a:ext cx="2861522" cy="2862322"/>
          </a:xfrm>
          <a:prstGeom prst="rect">
            <a:avLst/>
          </a:prstGeom>
          <a:noFill/>
        </p:spPr>
        <p:txBody>
          <a:bodyPr wrap="square" rtlCol="0">
            <a:spAutoFit/>
          </a:bodyPr>
          <a:lstStyle/>
          <a:p>
            <a:r>
              <a:rPr lang="en-US" dirty="0" smtClean="0"/>
              <a:t>Timothy D. </a:t>
            </a:r>
            <a:r>
              <a:rPr lang="en-US" dirty="0" err="1" smtClean="0"/>
              <a:t>Hau</a:t>
            </a:r>
            <a:r>
              <a:rPr lang="en-US" dirty="0" smtClean="0"/>
              <a:t> (1992), "Economic Fundamentals of Road Pricing: A Diagrammatic Analysis", World Bank Policy Research Working Paper Series WPS 1070, The World Bank, Washington D.C., December 1992: 1-96. </a:t>
            </a:r>
          </a:p>
          <a:p>
            <a:endParaRPr lang="en-GB" dirty="0"/>
          </a:p>
        </p:txBody>
      </p:sp>
    </p:spTree>
    <p:extLst>
      <p:ext uri="{BB962C8B-B14F-4D97-AF65-F5344CB8AC3E}">
        <p14:creationId xmlns:p14="http://schemas.microsoft.com/office/powerpoint/2010/main" val="2304127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3652" y="700456"/>
            <a:ext cx="8712968" cy="3139321"/>
          </a:xfrm>
          <a:prstGeom prst="rect">
            <a:avLst/>
          </a:prstGeom>
        </p:spPr>
        <p:txBody>
          <a:bodyPr wrap="square">
            <a:spAutoFit/>
          </a:bodyPr>
          <a:lstStyle/>
          <a:p>
            <a:r>
              <a:rPr lang="en-US" dirty="0" smtClean="0"/>
              <a:t>Consider </a:t>
            </a:r>
            <a:r>
              <a:rPr lang="en-US" b="1" dirty="0"/>
              <a:t>one origin </a:t>
            </a:r>
            <a:r>
              <a:rPr lang="en-US" dirty="0"/>
              <a:t>and </a:t>
            </a:r>
            <a:r>
              <a:rPr lang="en-US" b="1" dirty="0"/>
              <a:t>one destination </a:t>
            </a:r>
            <a:r>
              <a:rPr lang="en-US" dirty="0"/>
              <a:t>connected by a </a:t>
            </a:r>
            <a:r>
              <a:rPr lang="en-US" b="1" dirty="0"/>
              <a:t>single road</a:t>
            </a:r>
            <a:r>
              <a:rPr lang="en-US" dirty="0"/>
              <a:t>. Individuals make trips alone in </a:t>
            </a:r>
            <a:r>
              <a:rPr lang="en-US" b="1" dirty="0"/>
              <a:t>identical vehicles</a:t>
            </a:r>
            <a:r>
              <a:rPr lang="en-US" dirty="0"/>
              <a:t>. Traffic flows, speeds and densities are uniform along the road and independent of time. </a:t>
            </a:r>
            <a:endParaRPr lang="en-US" dirty="0" smtClean="0"/>
          </a:p>
          <a:p>
            <a:r>
              <a:rPr lang="en-US" dirty="0" smtClean="0"/>
              <a:t>The </a:t>
            </a:r>
            <a:r>
              <a:rPr lang="en-US" dirty="0"/>
              <a:t>horizontal axis depicts traffic flow or </a:t>
            </a:r>
            <a:r>
              <a:rPr lang="en-US" dirty="0" smtClean="0"/>
              <a:t>volume. The </a:t>
            </a:r>
            <a:r>
              <a:rPr lang="en-US" dirty="0"/>
              <a:t>vertical axis depicts the price or ‘generalized cost’ of a trip — which includes vehicle operating costs, the time costs of travel, and any toll. </a:t>
            </a:r>
            <a:endParaRPr lang="en-US" dirty="0" smtClean="0"/>
          </a:p>
          <a:p>
            <a:r>
              <a:rPr lang="en-US" b="1" dirty="0"/>
              <a:t>Flow</a:t>
            </a:r>
            <a:r>
              <a:rPr lang="en-US" dirty="0"/>
              <a:t> can be interpreted to be the </a:t>
            </a:r>
            <a:r>
              <a:rPr lang="en-US" b="1" dirty="0"/>
              <a:t>quantity of trips “demanded” per unit of time</a:t>
            </a:r>
            <a:r>
              <a:rPr lang="en-US" dirty="0"/>
              <a:t>. The demand curve </a:t>
            </a:r>
            <a:r>
              <a:rPr lang="en-US" i="1" dirty="0"/>
              <a:t>p</a:t>
            </a:r>
            <a:r>
              <a:rPr lang="en-US" dirty="0"/>
              <a:t>(</a:t>
            </a:r>
            <a:r>
              <a:rPr lang="en-US" i="1" dirty="0"/>
              <a:t>q</a:t>
            </a:r>
            <a:r>
              <a:rPr lang="en-US" dirty="0"/>
              <a:t>) </a:t>
            </a:r>
            <a:r>
              <a:rPr lang="en-US" dirty="0" smtClean="0"/>
              <a:t>is </a:t>
            </a:r>
            <a:r>
              <a:rPr lang="en-US" dirty="0"/>
              <a:t>assumed to slope downwards to reflect the fact that, as for most commodities, the number of trips people want to make decreases with the price</a:t>
            </a:r>
            <a:r>
              <a:rPr lang="en-US" dirty="0" smtClean="0"/>
              <a:t>. </a:t>
            </a:r>
            <a:r>
              <a:rPr lang="en-US" dirty="0"/>
              <a:t>The demand curve </a:t>
            </a:r>
            <a:r>
              <a:rPr lang="en-US" i="1" dirty="0" smtClean="0"/>
              <a:t>p</a:t>
            </a:r>
            <a:r>
              <a:rPr lang="en-US" dirty="0" smtClean="0"/>
              <a:t>(</a:t>
            </a:r>
            <a:r>
              <a:rPr lang="en-US" i="1" dirty="0" smtClean="0"/>
              <a:t>q</a:t>
            </a:r>
            <a:r>
              <a:rPr lang="en-US" dirty="0"/>
              <a:t>) </a:t>
            </a:r>
            <a:r>
              <a:rPr lang="en-US" dirty="0" smtClean="0"/>
              <a:t>represents the benefit </a:t>
            </a:r>
            <a:r>
              <a:rPr lang="en-US" dirty="0"/>
              <a:t>of travel. Total </a:t>
            </a:r>
            <a:r>
              <a:rPr lang="en-US" dirty="0" smtClean="0"/>
              <a:t>benefits </a:t>
            </a:r>
            <a:r>
              <a:rPr lang="en-US" dirty="0"/>
              <a:t>can </a:t>
            </a:r>
            <a:r>
              <a:rPr lang="en-US" dirty="0" smtClean="0"/>
              <a:t>be </a:t>
            </a:r>
            <a:r>
              <a:rPr lang="en-US" dirty="0"/>
              <a:t>measured by the area under </a:t>
            </a:r>
            <a:r>
              <a:rPr lang="en-US" i="1" dirty="0"/>
              <a:t>p</a:t>
            </a:r>
            <a:r>
              <a:rPr lang="en-US" dirty="0"/>
              <a:t>(</a:t>
            </a:r>
            <a:r>
              <a:rPr lang="en-US" i="1" dirty="0"/>
              <a:t>q</a:t>
            </a:r>
            <a:r>
              <a:rPr lang="en-US" dirty="0"/>
              <a:t>). </a:t>
            </a:r>
            <a:endParaRPr lang="en-US" dirty="0" smtClean="0"/>
          </a:p>
        </p:txBody>
      </p:sp>
      <p:sp>
        <p:nvSpPr>
          <p:cNvPr id="3" name="Titolo 2"/>
          <p:cNvSpPr>
            <a:spLocks noGrp="1"/>
          </p:cNvSpPr>
          <p:nvPr>
            <p:ph type="title"/>
          </p:nvPr>
        </p:nvSpPr>
        <p:spPr>
          <a:xfrm>
            <a:off x="179512" y="-19696"/>
            <a:ext cx="8856984" cy="634082"/>
          </a:xfrm>
        </p:spPr>
        <p:txBody>
          <a:bodyPr>
            <a:noAutofit/>
          </a:bodyPr>
          <a:lstStyle/>
          <a:p>
            <a:r>
              <a:rPr lang="en-GB" sz="3200" dirty="0" smtClean="0"/>
              <a:t>Congestion pricing theory: the economic approach</a:t>
            </a:r>
            <a:endParaRPr lang="en-GB" sz="3200" dirty="0"/>
          </a:p>
        </p:txBody>
      </p:sp>
      <p:pic>
        <p:nvPicPr>
          <p:cNvPr id="1197" name="Picture 1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657404"/>
            <a:ext cx="4680520" cy="316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3652" y="5934670"/>
            <a:ext cx="3946300" cy="523220"/>
          </a:xfrm>
          <a:prstGeom prst="rect">
            <a:avLst/>
          </a:prstGeom>
        </p:spPr>
        <p:txBody>
          <a:bodyPr wrap="square">
            <a:spAutoFit/>
          </a:bodyPr>
          <a:lstStyle/>
          <a:p>
            <a:r>
              <a:rPr lang="en-US" sz="1400" dirty="0" smtClean="0"/>
              <a:t>Based on “Traffic </a:t>
            </a:r>
            <a:r>
              <a:rPr lang="en-US" sz="1400" dirty="0"/>
              <a:t>Congestion and Congestion </a:t>
            </a:r>
            <a:r>
              <a:rPr lang="en-US" sz="1400" dirty="0" smtClean="0"/>
              <a:t>Pricing” by </a:t>
            </a:r>
            <a:r>
              <a:rPr lang="en-US" sz="1400" dirty="0"/>
              <a:t>C. Robin Lindsey e Erik T. </a:t>
            </a:r>
            <a:r>
              <a:rPr lang="en-US" sz="1400" dirty="0" err="1"/>
              <a:t>Verhoef</a:t>
            </a:r>
            <a:endParaRPr lang="en-GB" sz="1400" dirty="0"/>
          </a:p>
        </p:txBody>
      </p:sp>
      <p:sp>
        <p:nvSpPr>
          <p:cNvPr id="7" name="Rectangle 6"/>
          <p:cNvSpPr/>
          <p:nvPr/>
        </p:nvSpPr>
        <p:spPr>
          <a:xfrm>
            <a:off x="169569" y="3839777"/>
            <a:ext cx="4162324" cy="2031325"/>
          </a:xfrm>
          <a:prstGeom prst="rect">
            <a:avLst/>
          </a:prstGeom>
        </p:spPr>
        <p:txBody>
          <a:bodyPr wrap="square">
            <a:spAutoFit/>
          </a:bodyPr>
          <a:lstStyle/>
          <a:p>
            <a:r>
              <a:rPr lang="en-US" b="1" i="1" dirty="0"/>
              <a:t>C</a:t>
            </a:r>
            <a:r>
              <a:rPr lang="en-US" b="1" dirty="0"/>
              <a:t>(</a:t>
            </a:r>
            <a:r>
              <a:rPr lang="en-US" b="1" i="1" dirty="0"/>
              <a:t>q</a:t>
            </a:r>
            <a:r>
              <a:rPr lang="en-US" b="1" dirty="0"/>
              <a:t>) measures the cost to the </a:t>
            </a:r>
            <a:r>
              <a:rPr lang="en-US" b="1" dirty="0" err="1"/>
              <a:t>traveller</a:t>
            </a:r>
            <a:r>
              <a:rPr lang="en-US" b="1" dirty="0"/>
              <a:t> of taking a trip</a:t>
            </a:r>
            <a:r>
              <a:rPr lang="en-US" dirty="0" smtClean="0"/>
              <a:t>. </a:t>
            </a:r>
            <a:r>
              <a:rPr lang="en-US" dirty="0"/>
              <a:t>At low volumes vehicles can travel at the free-flow speed, and the trip cost curve, </a:t>
            </a:r>
            <a:r>
              <a:rPr lang="en-US" i="1" dirty="0"/>
              <a:t>C</a:t>
            </a:r>
            <a:r>
              <a:rPr lang="en-US" dirty="0"/>
              <a:t>(</a:t>
            </a:r>
            <a:r>
              <a:rPr lang="en-US" i="1" dirty="0"/>
              <a:t>q</a:t>
            </a:r>
            <a:r>
              <a:rPr lang="en-US" dirty="0"/>
              <a:t>), is constant at the free- flow cost </a:t>
            </a:r>
            <a:r>
              <a:rPr lang="en-US" i="1" dirty="0" err="1"/>
              <a:t>C</a:t>
            </a:r>
            <a:r>
              <a:rPr lang="en-US" i="1" baseline="30000" dirty="0" err="1"/>
              <a:t>ff</a:t>
            </a:r>
            <a:r>
              <a:rPr lang="en-US" dirty="0"/>
              <a:t>. At higher volumes congestion develops, speed falls, and </a:t>
            </a:r>
            <a:r>
              <a:rPr lang="en-US" i="1" dirty="0"/>
              <a:t>C</a:t>
            </a:r>
            <a:r>
              <a:rPr lang="en-US" dirty="0"/>
              <a:t>(</a:t>
            </a:r>
            <a:r>
              <a:rPr lang="en-US" i="1" dirty="0"/>
              <a:t>q</a:t>
            </a:r>
            <a:r>
              <a:rPr lang="en-US" dirty="0"/>
              <a:t>) slopes upwards.</a:t>
            </a:r>
          </a:p>
        </p:txBody>
      </p:sp>
    </p:spTree>
    <p:extLst>
      <p:ext uri="{BB962C8B-B14F-4D97-AF65-F5344CB8AC3E}">
        <p14:creationId xmlns:p14="http://schemas.microsoft.com/office/powerpoint/2010/main" val="831286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097" y="3140968"/>
            <a:ext cx="532190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9074" y="212890"/>
            <a:ext cx="8603406" cy="3139321"/>
          </a:xfrm>
          <a:prstGeom prst="rect">
            <a:avLst/>
          </a:prstGeom>
        </p:spPr>
        <p:txBody>
          <a:bodyPr wrap="square">
            <a:spAutoFit/>
          </a:bodyPr>
          <a:lstStyle/>
          <a:p>
            <a:r>
              <a:rPr lang="en-US" b="1" dirty="0" smtClean="0"/>
              <a:t>Two equilibria</a:t>
            </a:r>
            <a:r>
              <a:rPr lang="en-US" dirty="0" smtClean="0"/>
              <a:t> are possible: the </a:t>
            </a:r>
            <a:r>
              <a:rPr lang="en-US" b="1" dirty="0" smtClean="0"/>
              <a:t>unregulated </a:t>
            </a:r>
            <a:r>
              <a:rPr lang="en-US" b="1" dirty="0"/>
              <a:t>‘no-toll’ </a:t>
            </a:r>
            <a:r>
              <a:rPr lang="en-US" b="1" dirty="0" smtClean="0"/>
              <a:t>equilibrium </a:t>
            </a:r>
            <a:r>
              <a:rPr lang="en-US" dirty="0" smtClean="0"/>
              <a:t>and the </a:t>
            </a:r>
            <a:r>
              <a:rPr lang="it-IT" b="1" dirty="0" err="1"/>
              <a:t>optimal</a:t>
            </a:r>
            <a:r>
              <a:rPr lang="it-IT" b="1" dirty="0"/>
              <a:t> </a:t>
            </a:r>
            <a:r>
              <a:rPr lang="it-IT" b="1" dirty="0" err="1"/>
              <a:t>toll</a:t>
            </a:r>
            <a:r>
              <a:rPr lang="it-IT" b="1" dirty="0"/>
              <a:t> </a:t>
            </a:r>
            <a:r>
              <a:rPr lang="it-IT" b="1" dirty="0" err="1" smtClean="0"/>
              <a:t>equilibrium</a:t>
            </a:r>
            <a:r>
              <a:rPr lang="it-IT" b="1" dirty="0" smtClean="0"/>
              <a:t>.</a:t>
            </a:r>
            <a:endParaRPr lang="en-US" dirty="0" smtClean="0"/>
          </a:p>
          <a:p>
            <a:r>
              <a:rPr lang="en-US" dirty="0" smtClean="0"/>
              <a:t>Car users will enter the road until the costs are equal to the benefits of travel, that is until the equilibrium </a:t>
            </a:r>
            <a:r>
              <a:rPr lang="en-US" dirty="0"/>
              <a:t>flow </a:t>
            </a:r>
            <a:r>
              <a:rPr lang="en-US" i="1" dirty="0" err="1" smtClean="0"/>
              <a:t>q</a:t>
            </a:r>
            <a:r>
              <a:rPr lang="en-US" i="1" baseline="30000" dirty="0" err="1" smtClean="0"/>
              <a:t>n</a:t>
            </a:r>
            <a:r>
              <a:rPr lang="en-US" i="1" dirty="0" smtClean="0"/>
              <a:t> </a:t>
            </a:r>
            <a:r>
              <a:rPr lang="en-US" dirty="0"/>
              <a:t>and </a:t>
            </a:r>
            <a:r>
              <a:rPr lang="en-US" dirty="0" smtClean="0"/>
              <a:t>the </a:t>
            </a:r>
            <a:r>
              <a:rPr lang="en-US" dirty="0"/>
              <a:t>equilibrium price of </a:t>
            </a:r>
            <a:r>
              <a:rPr lang="en-US" i="1" dirty="0"/>
              <a:t>C</a:t>
            </a:r>
            <a:r>
              <a:rPr lang="en-US" i="1" baseline="30000" dirty="0"/>
              <a:t>n</a:t>
            </a:r>
            <a:r>
              <a:rPr lang="en-US" dirty="0" smtClean="0"/>
              <a:t>. This point is referred to as </a:t>
            </a:r>
            <a:r>
              <a:rPr lang="en-US" b="1" dirty="0" smtClean="0"/>
              <a:t>unregulated </a:t>
            </a:r>
            <a:r>
              <a:rPr lang="en-US" b="1" dirty="0"/>
              <a:t>‘no-toll’ </a:t>
            </a:r>
            <a:r>
              <a:rPr lang="en-US" b="1" dirty="0" smtClean="0"/>
              <a:t>equilibrium.</a:t>
            </a:r>
          </a:p>
          <a:p>
            <a:r>
              <a:rPr lang="en-US" dirty="0" smtClean="0"/>
              <a:t>Consider, however, that each car user entering the road causes a speed reduction (increase of cost) to all cars users, using the road at the same time. Such an impact can be conceptualized as an externality (external costs) imposed by an individual’s decision to enter the road.</a:t>
            </a:r>
          </a:p>
          <a:p>
            <a:r>
              <a:rPr lang="en-US" dirty="0" smtClean="0"/>
              <a:t>Mathematically, the total </a:t>
            </a:r>
            <a:r>
              <a:rPr lang="en-US" dirty="0"/>
              <a:t>cost of </a:t>
            </a:r>
            <a:r>
              <a:rPr lang="en-US" i="1" dirty="0"/>
              <a:t>q </a:t>
            </a:r>
            <a:r>
              <a:rPr lang="en-US" dirty="0"/>
              <a:t>trips  is  </a:t>
            </a:r>
            <a:r>
              <a:rPr lang="en-US" dirty="0" smtClean="0"/>
              <a:t>equal to </a:t>
            </a:r>
            <a:r>
              <a:rPr lang="en-US" i="1" dirty="0" smtClean="0"/>
              <a:t>TC</a:t>
            </a:r>
            <a:r>
              <a:rPr lang="en-US" dirty="0" smtClean="0"/>
              <a:t>(</a:t>
            </a:r>
            <a:r>
              <a:rPr lang="en-US" i="1" dirty="0" smtClean="0"/>
              <a:t>q </a:t>
            </a:r>
            <a:r>
              <a:rPr lang="en-US" dirty="0"/>
              <a:t>) = </a:t>
            </a:r>
            <a:r>
              <a:rPr lang="en-US" i="1" dirty="0"/>
              <a:t>C</a:t>
            </a:r>
            <a:r>
              <a:rPr lang="en-US" dirty="0"/>
              <a:t>(</a:t>
            </a:r>
            <a:r>
              <a:rPr lang="en-US" i="1" dirty="0"/>
              <a:t>q</a:t>
            </a:r>
            <a:r>
              <a:rPr lang="en-US" dirty="0"/>
              <a:t>)   </a:t>
            </a:r>
            <a:r>
              <a:rPr lang="en-US" i="1" dirty="0" smtClean="0"/>
              <a:t>q. </a:t>
            </a:r>
            <a:r>
              <a:rPr lang="en-US" dirty="0" smtClean="0"/>
              <a:t>The  </a:t>
            </a:r>
            <a:r>
              <a:rPr lang="en-US" dirty="0"/>
              <a:t>marginal </a:t>
            </a:r>
            <a:r>
              <a:rPr lang="en-US" dirty="0" smtClean="0"/>
              <a:t>cost </a:t>
            </a:r>
            <a:r>
              <a:rPr lang="en-US" dirty="0"/>
              <a:t>(</a:t>
            </a:r>
            <a:r>
              <a:rPr lang="en-US" dirty="0" smtClean="0"/>
              <a:t>MC</a:t>
            </a:r>
            <a:r>
              <a:rPr lang="en-US" dirty="0"/>
              <a:t>) of  an  additional  trip  </a:t>
            </a:r>
            <a:r>
              <a:rPr lang="en-US" dirty="0" smtClean="0"/>
              <a:t>is equal to</a:t>
            </a:r>
            <a:endParaRPr lang="it-IT" dirty="0"/>
          </a:p>
        </p:txBody>
      </p:sp>
      <p:sp>
        <p:nvSpPr>
          <p:cNvPr id="7" name="TextBox 6"/>
          <p:cNvSpPr txBox="1"/>
          <p:nvPr/>
        </p:nvSpPr>
        <p:spPr>
          <a:xfrm>
            <a:off x="7640931" y="5960930"/>
            <a:ext cx="1528114" cy="461665"/>
          </a:xfrm>
          <a:prstGeom prst="rect">
            <a:avLst/>
          </a:prstGeom>
          <a:noFill/>
        </p:spPr>
        <p:txBody>
          <a:bodyPr wrap="square" rtlCol="0">
            <a:spAutoFit/>
          </a:bodyPr>
          <a:lstStyle/>
          <a:p>
            <a:r>
              <a:rPr lang="en-US" sz="1200" dirty="0" smtClean="0"/>
              <a:t>Unregulated </a:t>
            </a:r>
            <a:r>
              <a:rPr lang="en-US" sz="1200" dirty="0"/>
              <a:t>‘no-toll’ equilibrium</a:t>
            </a:r>
          </a:p>
        </p:txBody>
      </p:sp>
      <p:graphicFrame>
        <p:nvGraphicFramePr>
          <p:cNvPr id="8" name="Oggetto 7"/>
          <p:cNvGraphicFramePr>
            <a:graphicFrameLocks noChangeAspect="1"/>
          </p:cNvGraphicFramePr>
          <p:nvPr>
            <p:extLst>
              <p:ext uri="{D42A27DB-BD31-4B8C-83A1-F6EECF244321}">
                <p14:modId xmlns:p14="http://schemas.microsoft.com/office/powerpoint/2010/main" val="2273313320"/>
              </p:ext>
            </p:extLst>
          </p:nvPr>
        </p:nvGraphicFramePr>
        <p:xfrm>
          <a:off x="323528" y="3338245"/>
          <a:ext cx="3562216" cy="694706"/>
        </p:xfrm>
        <a:graphic>
          <a:graphicData uri="http://schemas.openxmlformats.org/presentationml/2006/ole">
            <mc:AlternateContent xmlns:mc="http://schemas.openxmlformats.org/markup-compatibility/2006">
              <mc:Choice xmlns:v="urn:schemas-microsoft-com:vml" Requires="v">
                <p:oleObj spid="_x0000_s3086" name="Equation" r:id="rId4" imgW="2298700" imgH="444500" progId="Equation.DSMT4">
                  <p:embed/>
                </p:oleObj>
              </mc:Choice>
              <mc:Fallback>
                <p:oleObj name="Equation" r:id="rId4" imgW="2298700" imgH="444500" progId="Equation.DSMT4">
                  <p:embed/>
                  <p:pic>
                    <p:nvPicPr>
                      <p:cNvPr id="8" name="Oggetto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338245"/>
                        <a:ext cx="3562216" cy="694706"/>
                      </a:xfrm>
                      <a:prstGeom prst="rect">
                        <a:avLst/>
                      </a:prstGeom>
                      <a:noFill/>
                    </p:spPr>
                  </p:pic>
                </p:oleObj>
              </mc:Fallback>
            </mc:AlternateContent>
          </a:graphicData>
        </a:graphic>
      </p:graphicFrame>
      <p:sp>
        <p:nvSpPr>
          <p:cNvPr id="10" name="TextBox 9"/>
          <p:cNvSpPr txBox="1"/>
          <p:nvPr/>
        </p:nvSpPr>
        <p:spPr>
          <a:xfrm>
            <a:off x="179512" y="4104209"/>
            <a:ext cx="3814705" cy="2308324"/>
          </a:xfrm>
          <a:prstGeom prst="rect">
            <a:avLst/>
          </a:prstGeom>
          <a:noFill/>
        </p:spPr>
        <p:txBody>
          <a:bodyPr wrap="square" rtlCol="0">
            <a:spAutoFit/>
          </a:bodyPr>
          <a:lstStyle/>
          <a:p>
            <a:r>
              <a:rPr lang="en-US" dirty="0" smtClean="0"/>
              <a:t>The first component, </a:t>
            </a:r>
            <a:r>
              <a:rPr lang="en-US" i="1" dirty="0"/>
              <a:t>C</a:t>
            </a:r>
            <a:r>
              <a:rPr lang="en-US" dirty="0"/>
              <a:t>(</a:t>
            </a:r>
            <a:r>
              <a:rPr lang="en-US" i="1" dirty="0"/>
              <a:t>q</a:t>
            </a:r>
            <a:r>
              <a:rPr lang="en-US" dirty="0" smtClean="0"/>
              <a:t>), represents the average private cost (</a:t>
            </a:r>
            <a:r>
              <a:rPr lang="en-US" i="1" dirty="0"/>
              <a:t>TC</a:t>
            </a:r>
            <a:r>
              <a:rPr lang="en-US" dirty="0"/>
              <a:t>(</a:t>
            </a:r>
            <a:r>
              <a:rPr lang="en-US" i="1" dirty="0"/>
              <a:t>q </a:t>
            </a:r>
            <a:r>
              <a:rPr lang="en-US" dirty="0" smtClean="0"/>
              <a:t>)/q). The second component represents the cost increase to all users due to the additional trip made by the last user.  </a:t>
            </a:r>
          </a:p>
          <a:p>
            <a:r>
              <a:rPr lang="en-US" dirty="0" smtClean="0"/>
              <a:t>Note that the MC curve lies above the</a:t>
            </a:r>
            <a:r>
              <a:rPr lang="en-US" i="1" dirty="0"/>
              <a:t> C</a:t>
            </a:r>
            <a:r>
              <a:rPr lang="en-US" dirty="0"/>
              <a:t>(</a:t>
            </a:r>
            <a:r>
              <a:rPr lang="en-US" i="1" dirty="0"/>
              <a:t>q</a:t>
            </a:r>
            <a:r>
              <a:rPr lang="en-US" dirty="0"/>
              <a:t>) </a:t>
            </a:r>
            <a:r>
              <a:rPr lang="en-US" dirty="0" smtClean="0"/>
              <a:t>curve, after the free-flow point. </a:t>
            </a:r>
          </a:p>
          <a:p>
            <a:endParaRPr lang="en-US" dirty="0"/>
          </a:p>
        </p:txBody>
      </p:sp>
    </p:spTree>
    <p:extLst>
      <p:ext uri="{BB962C8B-B14F-4D97-AF65-F5344CB8AC3E}">
        <p14:creationId xmlns:p14="http://schemas.microsoft.com/office/powerpoint/2010/main" val="34884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31291" y="189143"/>
            <a:ext cx="8517173" cy="3139321"/>
          </a:xfrm>
          <a:prstGeom prst="rect">
            <a:avLst/>
          </a:prstGeom>
        </p:spPr>
        <p:txBody>
          <a:bodyPr wrap="square">
            <a:spAutoFit/>
          </a:bodyPr>
          <a:lstStyle/>
          <a:p>
            <a:r>
              <a:rPr lang="en-US" dirty="0" smtClean="0"/>
              <a:t>At the </a:t>
            </a:r>
            <a:r>
              <a:rPr lang="en-US" b="1" dirty="0"/>
              <a:t>unregulated ‘no-toll’ equilibrium </a:t>
            </a:r>
            <a:r>
              <a:rPr lang="en-US" b="1" dirty="0" smtClean="0"/>
              <a:t>flow </a:t>
            </a:r>
            <a:r>
              <a:rPr lang="en-US" i="1" dirty="0" err="1" smtClean="0"/>
              <a:t>q</a:t>
            </a:r>
            <a:r>
              <a:rPr lang="en-US" i="1" baseline="30000" dirty="0" err="1" smtClean="0"/>
              <a:t>n</a:t>
            </a:r>
            <a:r>
              <a:rPr lang="en-US" dirty="0"/>
              <a:t> </a:t>
            </a:r>
            <a:r>
              <a:rPr lang="en-US" dirty="0" smtClean="0"/>
              <a:t>there is a welfare loss, since the total costs (measured by the are under the MC curve) are higher than the total benefits (</a:t>
            </a:r>
            <a:r>
              <a:rPr lang="en-US" dirty="0"/>
              <a:t>measured by the are under the </a:t>
            </a:r>
            <a:r>
              <a:rPr lang="en-US" i="1" dirty="0"/>
              <a:t>p</a:t>
            </a:r>
            <a:r>
              <a:rPr lang="en-US" dirty="0"/>
              <a:t>(</a:t>
            </a:r>
            <a:r>
              <a:rPr lang="en-US" i="1" dirty="0"/>
              <a:t>q</a:t>
            </a:r>
            <a:r>
              <a:rPr lang="en-US" dirty="0"/>
              <a:t>) </a:t>
            </a:r>
            <a:r>
              <a:rPr lang="en-US" dirty="0" smtClean="0"/>
              <a:t>demand curve). Hence, the unregulated </a:t>
            </a:r>
            <a:r>
              <a:rPr lang="en-US" dirty="0"/>
              <a:t>‘no-toll’ equilibrium flow </a:t>
            </a:r>
            <a:r>
              <a:rPr lang="en-US" dirty="0" smtClean="0"/>
              <a:t>is </a:t>
            </a:r>
            <a:r>
              <a:rPr lang="en-US" b="1" dirty="0" smtClean="0"/>
              <a:t>sub-optimal</a:t>
            </a:r>
            <a:r>
              <a:rPr lang="en-US" dirty="0" smtClean="0"/>
              <a:t>. I</a:t>
            </a:r>
            <a:r>
              <a:rPr lang="it-IT" dirty="0" smtClean="0"/>
              <a:t>t </a:t>
            </a:r>
            <a:r>
              <a:rPr lang="it-IT" dirty="0" err="1"/>
              <a:t>causes</a:t>
            </a:r>
            <a:r>
              <a:rPr lang="it-IT" dirty="0"/>
              <a:t> a </a:t>
            </a:r>
            <a:r>
              <a:rPr lang="it-IT" dirty="0" err="1"/>
              <a:t>deadweight</a:t>
            </a:r>
            <a:r>
              <a:rPr lang="it-IT" dirty="0"/>
              <a:t> </a:t>
            </a:r>
            <a:r>
              <a:rPr lang="it-IT" dirty="0" err="1"/>
              <a:t>loss</a:t>
            </a:r>
            <a:r>
              <a:rPr lang="it-IT" dirty="0"/>
              <a:t> </a:t>
            </a:r>
            <a:r>
              <a:rPr lang="it-IT" dirty="0" err="1"/>
              <a:t>equal</a:t>
            </a:r>
            <a:r>
              <a:rPr lang="it-IT" dirty="0"/>
              <a:t> to the </a:t>
            </a:r>
            <a:r>
              <a:rPr lang="it-IT" dirty="0" err="1"/>
              <a:t>grey</a:t>
            </a:r>
            <a:r>
              <a:rPr lang="it-IT" dirty="0"/>
              <a:t> </a:t>
            </a:r>
            <a:r>
              <a:rPr lang="it-IT" dirty="0" smtClean="0"/>
              <a:t>area.</a:t>
            </a:r>
            <a:endParaRPr lang="en-US" dirty="0" smtClean="0"/>
          </a:p>
          <a:p>
            <a:r>
              <a:rPr lang="en-US" dirty="0" smtClean="0"/>
              <a:t>In order to achieve the </a:t>
            </a:r>
            <a:r>
              <a:rPr lang="en-US" b="1" dirty="0" smtClean="0"/>
              <a:t>optimal traffic flow </a:t>
            </a:r>
            <a:r>
              <a:rPr lang="en-US" dirty="0" smtClean="0"/>
              <a:t>(where </a:t>
            </a:r>
            <a:r>
              <a:rPr lang="en-US" dirty="0"/>
              <a:t>the total cost </a:t>
            </a:r>
            <a:r>
              <a:rPr lang="en-US" dirty="0" smtClean="0"/>
              <a:t>are equal to the total benefits), we need to reduce the traffic flow to the </a:t>
            </a:r>
            <a:r>
              <a:rPr lang="it-IT" i="1" dirty="0" smtClean="0"/>
              <a:t>q</a:t>
            </a:r>
            <a:r>
              <a:rPr lang="it-IT" i="1" baseline="30000" dirty="0" smtClean="0"/>
              <a:t>0</a:t>
            </a:r>
            <a:r>
              <a:rPr lang="it-IT" dirty="0" smtClean="0"/>
              <a:t> </a:t>
            </a:r>
            <a:r>
              <a:rPr lang="it-IT" dirty="0" err="1" smtClean="0"/>
              <a:t>traffic</a:t>
            </a:r>
            <a:r>
              <a:rPr lang="it-IT" dirty="0" smtClean="0"/>
              <a:t> </a:t>
            </a:r>
            <a:r>
              <a:rPr lang="it-IT" dirty="0" err="1" smtClean="0"/>
              <a:t>level</a:t>
            </a:r>
            <a:r>
              <a:rPr lang="it-IT" dirty="0" smtClean="0"/>
              <a:t>. </a:t>
            </a:r>
            <a:r>
              <a:rPr lang="it-IT" dirty="0" err="1" smtClean="0"/>
              <a:t>Such</a:t>
            </a:r>
            <a:r>
              <a:rPr lang="it-IT" dirty="0" smtClean="0"/>
              <a:t> </a:t>
            </a:r>
            <a:r>
              <a:rPr lang="it-IT" dirty="0" err="1" smtClean="0"/>
              <a:t>level</a:t>
            </a:r>
            <a:r>
              <a:rPr lang="it-IT" dirty="0" smtClean="0"/>
              <a:t> can be </a:t>
            </a:r>
            <a:r>
              <a:rPr lang="it-IT" dirty="0" err="1" smtClean="0"/>
              <a:t>reached</a:t>
            </a:r>
            <a:r>
              <a:rPr lang="it-IT" dirty="0" smtClean="0"/>
              <a:t> via a </a:t>
            </a:r>
            <a:r>
              <a:rPr lang="it-IT" b="1" dirty="0" err="1"/>
              <a:t>congestion</a:t>
            </a:r>
            <a:r>
              <a:rPr lang="it-IT" b="1" dirty="0"/>
              <a:t> </a:t>
            </a:r>
            <a:r>
              <a:rPr lang="it-IT" b="1" dirty="0" err="1"/>
              <a:t>toll</a:t>
            </a:r>
            <a:r>
              <a:rPr lang="it-IT" b="1" dirty="0"/>
              <a:t> </a:t>
            </a:r>
            <a:r>
              <a:rPr lang="it-IT" b="1" dirty="0" err="1"/>
              <a:t>equal</a:t>
            </a:r>
            <a:r>
              <a:rPr lang="it-IT" b="1" dirty="0"/>
              <a:t> to </a:t>
            </a:r>
            <a:r>
              <a:rPr lang="it-IT" b="1" dirty="0" smtClean="0">
                <a:latin typeface="Symbol" panose="05050102010706020507" pitchFamily="18" charset="2"/>
              </a:rPr>
              <a:t>t</a:t>
            </a:r>
            <a:r>
              <a:rPr lang="it-IT" b="1" baseline="30000" dirty="0" smtClean="0"/>
              <a:t>0</a:t>
            </a:r>
            <a:r>
              <a:rPr lang="it-IT" dirty="0" smtClean="0"/>
              <a:t>. </a:t>
            </a:r>
          </a:p>
          <a:p>
            <a:r>
              <a:rPr lang="en-US" dirty="0"/>
              <a:t>The optimal toll (road pricing) is </a:t>
            </a:r>
            <a:r>
              <a:rPr lang="en-US" b="1" dirty="0">
                <a:solidFill>
                  <a:srgbClr val="FF0000"/>
                </a:solidFill>
              </a:rPr>
              <a:t>equal to the difference between the average private cost and the marginal social costs</a:t>
            </a:r>
            <a:r>
              <a:rPr lang="en-US" dirty="0"/>
              <a:t>. It internalizes the external congestion cost. </a:t>
            </a:r>
          </a:p>
          <a:p>
            <a:r>
              <a:rPr lang="en-US" dirty="0"/>
              <a:t>Now, car users decide on whether to make a car trip on the basis of the social and not on their private </a:t>
            </a:r>
            <a:r>
              <a:rPr lang="en-US" dirty="0" smtClean="0"/>
              <a:t>costs.</a:t>
            </a:r>
            <a:endParaRPr lang="it-IT" dirty="0"/>
          </a:p>
        </p:txBody>
      </p:sp>
      <p:pic>
        <p:nvPicPr>
          <p:cNvPr id="6" name="Picture 1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068960"/>
            <a:ext cx="532190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TextBox 1"/>
          <p:cNvSpPr txBox="1"/>
          <p:nvPr/>
        </p:nvSpPr>
        <p:spPr>
          <a:xfrm>
            <a:off x="7956579" y="4149080"/>
            <a:ext cx="1187421" cy="461665"/>
          </a:xfrm>
          <a:prstGeom prst="rect">
            <a:avLst/>
          </a:prstGeom>
          <a:noFill/>
        </p:spPr>
        <p:txBody>
          <a:bodyPr wrap="square" rtlCol="0">
            <a:spAutoFit/>
          </a:bodyPr>
          <a:lstStyle/>
          <a:p>
            <a:r>
              <a:rPr lang="en-US" sz="1200" dirty="0" smtClean="0"/>
              <a:t>AC: Average cost</a:t>
            </a:r>
            <a:endParaRPr lang="en-US" sz="1200" dirty="0"/>
          </a:p>
        </p:txBody>
      </p:sp>
      <p:sp>
        <p:nvSpPr>
          <p:cNvPr id="10" name="TextBox 9"/>
          <p:cNvSpPr txBox="1"/>
          <p:nvPr/>
        </p:nvSpPr>
        <p:spPr>
          <a:xfrm>
            <a:off x="6444208" y="3288506"/>
            <a:ext cx="1187421" cy="461665"/>
          </a:xfrm>
          <a:prstGeom prst="rect">
            <a:avLst/>
          </a:prstGeom>
          <a:noFill/>
        </p:spPr>
        <p:txBody>
          <a:bodyPr wrap="square" rtlCol="0">
            <a:spAutoFit/>
          </a:bodyPr>
          <a:lstStyle/>
          <a:p>
            <a:r>
              <a:rPr lang="en-US" sz="1200" dirty="0"/>
              <a:t>M</a:t>
            </a:r>
            <a:r>
              <a:rPr lang="en-US" sz="1200" dirty="0" smtClean="0"/>
              <a:t>SC: Marginal social cost</a:t>
            </a:r>
            <a:endParaRPr lang="en-US" sz="1200" dirty="0"/>
          </a:p>
        </p:txBody>
      </p:sp>
      <p:sp>
        <p:nvSpPr>
          <p:cNvPr id="11" name="TextBox 10"/>
          <p:cNvSpPr txBox="1"/>
          <p:nvPr/>
        </p:nvSpPr>
        <p:spPr>
          <a:xfrm>
            <a:off x="7513801" y="5952443"/>
            <a:ext cx="1528114" cy="461665"/>
          </a:xfrm>
          <a:prstGeom prst="rect">
            <a:avLst/>
          </a:prstGeom>
          <a:noFill/>
        </p:spPr>
        <p:txBody>
          <a:bodyPr wrap="square" rtlCol="0">
            <a:spAutoFit/>
          </a:bodyPr>
          <a:lstStyle/>
          <a:p>
            <a:r>
              <a:rPr lang="en-US" sz="1200" dirty="0" smtClean="0"/>
              <a:t>Unregulated </a:t>
            </a:r>
            <a:r>
              <a:rPr lang="en-US" sz="1200" dirty="0"/>
              <a:t>‘no-toll’ equilibrium</a:t>
            </a:r>
          </a:p>
        </p:txBody>
      </p:sp>
      <p:sp>
        <p:nvSpPr>
          <p:cNvPr id="12" name="TextBox 11"/>
          <p:cNvSpPr txBox="1"/>
          <p:nvPr/>
        </p:nvSpPr>
        <p:spPr>
          <a:xfrm>
            <a:off x="6588225" y="5952443"/>
            <a:ext cx="1078500" cy="461665"/>
          </a:xfrm>
          <a:prstGeom prst="rect">
            <a:avLst/>
          </a:prstGeom>
          <a:noFill/>
        </p:spPr>
        <p:txBody>
          <a:bodyPr wrap="square" rtlCol="0">
            <a:spAutoFit/>
          </a:bodyPr>
          <a:lstStyle/>
          <a:p>
            <a:r>
              <a:rPr lang="en-US" sz="1200" dirty="0" smtClean="0"/>
              <a:t>Optimal toll </a:t>
            </a:r>
            <a:r>
              <a:rPr lang="en-US" sz="1200" dirty="0"/>
              <a:t>equilibrium</a:t>
            </a:r>
          </a:p>
        </p:txBody>
      </p:sp>
      <p:sp>
        <p:nvSpPr>
          <p:cNvPr id="3" name="Rectangle 2"/>
          <p:cNvSpPr/>
          <p:nvPr/>
        </p:nvSpPr>
        <p:spPr>
          <a:xfrm>
            <a:off x="231291" y="3517606"/>
            <a:ext cx="3332597" cy="2308324"/>
          </a:xfrm>
          <a:prstGeom prst="rect">
            <a:avLst/>
          </a:prstGeom>
        </p:spPr>
        <p:txBody>
          <a:bodyPr wrap="square">
            <a:spAutoFit/>
          </a:bodyPr>
          <a:lstStyle/>
          <a:p>
            <a:r>
              <a:rPr lang="it-IT" dirty="0" err="1"/>
              <a:t>We</a:t>
            </a:r>
            <a:r>
              <a:rPr lang="it-IT" dirty="0"/>
              <a:t> </a:t>
            </a:r>
            <a:r>
              <a:rPr lang="it-IT" dirty="0" err="1"/>
              <a:t>define</a:t>
            </a:r>
            <a:r>
              <a:rPr lang="it-IT" dirty="0"/>
              <a:t> </a:t>
            </a:r>
            <a:r>
              <a:rPr lang="it-IT" dirty="0" err="1"/>
              <a:t>such</a:t>
            </a:r>
            <a:r>
              <a:rPr lang="it-IT" dirty="0"/>
              <a:t> an </a:t>
            </a:r>
            <a:r>
              <a:rPr lang="it-IT" dirty="0" err="1"/>
              <a:t>equilibrium</a:t>
            </a:r>
            <a:r>
              <a:rPr lang="it-IT" dirty="0"/>
              <a:t> </a:t>
            </a:r>
            <a:r>
              <a:rPr lang="it-IT" dirty="0" err="1"/>
              <a:t>as</a:t>
            </a:r>
            <a:r>
              <a:rPr lang="it-IT" dirty="0"/>
              <a:t> the </a:t>
            </a:r>
            <a:r>
              <a:rPr lang="it-IT" b="1" dirty="0" err="1"/>
              <a:t>optimal</a:t>
            </a:r>
            <a:r>
              <a:rPr lang="it-IT" b="1" dirty="0"/>
              <a:t> </a:t>
            </a:r>
            <a:r>
              <a:rPr lang="it-IT" b="1" dirty="0" err="1"/>
              <a:t>toll</a:t>
            </a:r>
            <a:r>
              <a:rPr lang="it-IT" b="1" dirty="0"/>
              <a:t> </a:t>
            </a:r>
            <a:r>
              <a:rPr lang="it-IT" b="1" dirty="0" err="1"/>
              <a:t>equilibrium</a:t>
            </a:r>
            <a:r>
              <a:rPr lang="it-IT" dirty="0"/>
              <a:t>. </a:t>
            </a:r>
          </a:p>
          <a:p>
            <a:r>
              <a:rPr lang="it-IT" dirty="0" smtClean="0"/>
              <a:t>In </a:t>
            </a:r>
            <a:r>
              <a:rPr lang="it-IT" i="1" dirty="0"/>
              <a:t>q</a:t>
            </a:r>
            <a:r>
              <a:rPr lang="it-IT" i="1" baseline="30000" dirty="0"/>
              <a:t>0 </a:t>
            </a:r>
            <a:r>
              <a:rPr lang="it-IT" dirty="0"/>
              <a:t>, the </a:t>
            </a:r>
            <a:r>
              <a:rPr lang="it-IT" dirty="0" err="1"/>
              <a:t>congestion</a:t>
            </a:r>
            <a:r>
              <a:rPr lang="it-IT" dirty="0"/>
              <a:t> </a:t>
            </a:r>
            <a:r>
              <a:rPr lang="it-IT" dirty="0" err="1"/>
              <a:t>level</a:t>
            </a:r>
            <a:r>
              <a:rPr lang="it-IT" dirty="0"/>
              <a:t> can be </a:t>
            </a:r>
            <a:r>
              <a:rPr lang="it-IT" dirty="0" err="1"/>
              <a:t>considered</a:t>
            </a:r>
            <a:r>
              <a:rPr lang="it-IT" dirty="0"/>
              <a:t> </a:t>
            </a:r>
            <a:r>
              <a:rPr lang="it-IT" dirty="0" smtClean="0"/>
              <a:t>the </a:t>
            </a:r>
            <a:r>
              <a:rPr lang="it-IT" b="1" dirty="0" err="1"/>
              <a:t>optimal</a:t>
            </a:r>
            <a:r>
              <a:rPr lang="it-IT" b="1" dirty="0"/>
              <a:t> </a:t>
            </a:r>
            <a:r>
              <a:rPr lang="it-IT" b="1" dirty="0" err="1"/>
              <a:t>congestion</a:t>
            </a:r>
            <a:r>
              <a:rPr lang="it-IT" b="1" dirty="0"/>
              <a:t> </a:t>
            </a:r>
            <a:r>
              <a:rPr lang="it-IT" b="1" dirty="0" err="1" smtClean="0"/>
              <a:t>level</a:t>
            </a:r>
            <a:r>
              <a:rPr lang="it-IT" dirty="0" smtClean="0"/>
              <a:t>. </a:t>
            </a:r>
            <a:r>
              <a:rPr lang="it-IT" dirty="0"/>
              <a:t>Note </a:t>
            </a:r>
            <a:r>
              <a:rPr lang="it-IT" dirty="0" err="1"/>
              <a:t>that</a:t>
            </a:r>
            <a:r>
              <a:rPr lang="it-IT" dirty="0"/>
              <a:t> </a:t>
            </a:r>
            <a:r>
              <a:rPr lang="it-IT" dirty="0" err="1"/>
              <a:t>it</a:t>
            </a:r>
            <a:r>
              <a:rPr lang="it-IT" dirty="0"/>
              <a:t>  </a:t>
            </a:r>
            <a:r>
              <a:rPr lang="it-IT" dirty="0" err="1"/>
              <a:t>does</a:t>
            </a:r>
            <a:r>
              <a:rPr lang="it-IT" dirty="0"/>
              <a:t> </a:t>
            </a:r>
            <a:r>
              <a:rPr lang="it-IT" dirty="0" err="1"/>
              <a:t>not</a:t>
            </a:r>
            <a:r>
              <a:rPr lang="it-IT" dirty="0"/>
              <a:t> </a:t>
            </a:r>
            <a:r>
              <a:rPr lang="it-IT" dirty="0" err="1"/>
              <a:t>correspond</a:t>
            </a:r>
            <a:r>
              <a:rPr lang="it-IT" dirty="0"/>
              <a:t> to a zero </a:t>
            </a:r>
            <a:r>
              <a:rPr lang="it-IT" dirty="0" err="1"/>
              <a:t>congestion</a:t>
            </a:r>
            <a:r>
              <a:rPr lang="it-IT" dirty="0"/>
              <a:t> </a:t>
            </a:r>
            <a:r>
              <a:rPr lang="it-IT" dirty="0" err="1"/>
              <a:t>level</a:t>
            </a:r>
            <a:r>
              <a:rPr lang="it-IT" dirty="0"/>
              <a:t> (</a:t>
            </a:r>
            <a:r>
              <a:rPr lang="it-IT" dirty="0" err="1"/>
              <a:t>which</a:t>
            </a:r>
            <a:r>
              <a:rPr lang="it-IT" dirty="0"/>
              <a:t> </a:t>
            </a:r>
            <a:r>
              <a:rPr lang="it-IT" dirty="0" err="1"/>
              <a:t>we</a:t>
            </a:r>
            <a:r>
              <a:rPr lang="it-IT" dirty="0"/>
              <a:t> </a:t>
            </a:r>
            <a:r>
              <a:rPr lang="it-IT" dirty="0" err="1"/>
              <a:t>have</a:t>
            </a:r>
            <a:r>
              <a:rPr lang="it-IT" dirty="0"/>
              <a:t> in free-flow)! </a:t>
            </a:r>
          </a:p>
        </p:txBody>
      </p:sp>
      <p:sp>
        <p:nvSpPr>
          <p:cNvPr id="13" name="TextBox 12"/>
          <p:cNvSpPr txBox="1"/>
          <p:nvPr/>
        </p:nvSpPr>
        <p:spPr>
          <a:xfrm>
            <a:off x="4427984" y="4236619"/>
            <a:ext cx="495445" cy="286586"/>
          </a:xfrm>
          <a:prstGeom prst="rect">
            <a:avLst/>
          </a:prstGeom>
          <a:noFill/>
        </p:spPr>
        <p:txBody>
          <a:bodyPr wrap="square" rtlCol="0">
            <a:spAutoFit/>
          </a:bodyPr>
          <a:lstStyle/>
          <a:p>
            <a:r>
              <a:rPr lang="en-US" sz="1200" b="1" dirty="0" smtClean="0">
                <a:solidFill>
                  <a:srgbClr val="FF0000"/>
                </a:solidFill>
              </a:rPr>
              <a:t>Toll</a:t>
            </a:r>
            <a:endParaRPr lang="en-US" sz="1200" b="1" dirty="0">
              <a:solidFill>
                <a:srgbClr val="FF0000"/>
              </a:solidFill>
            </a:endParaRPr>
          </a:p>
        </p:txBody>
      </p:sp>
    </p:spTree>
    <p:extLst>
      <p:ext uri="{BB962C8B-B14F-4D97-AF65-F5344CB8AC3E}">
        <p14:creationId xmlns:p14="http://schemas.microsoft.com/office/powerpoint/2010/main" val="591126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229600" cy="445442"/>
          </a:xfrm>
        </p:spPr>
        <p:txBody>
          <a:bodyPr>
            <a:normAutofit fontScale="90000"/>
          </a:bodyPr>
          <a:lstStyle/>
          <a:p>
            <a:r>
              <a:rPr lang="en-GB" dirty="0" smtClean="0"/>
              <a:t>Road pricing or congestion pricing</a:t>
            </a:r>
            <a:endParaRPr lang="en-GB" dirty="0"/>
          </a:p>
        </p:txBody>
      </p:sp>
      <p:sp>
        <p:nvSpPr>
          <p:cNvPr id="3" name="TextBox 2"/>
          <p:cNvSpPr txBox="1"/>
          <p:nvPr/>
        </p:nvSpPr>
        <p:spPr>
          <a:xfrm>
            <a:off x="88393" y="4941168"/>
            <a:ext cx="8393075" cy="1368152"/>
          </a:xfrm>
          <a:prstGeom prst="rect">
            <a:avLst/>
          </a:prstGeom>
          <a:noFill/>
        </p:spPr>
        <p:txBody>
          <a:bodyPr wrap="square" rtlCol="0">
            <a:spAutoFit/>
          </a:bodyPr>
          <a:lstStyle/>
          <a:p>
            <a:r>
              <a:rPr lang="en-US" sz="2000" dirty="0" smtClean="0"/>
              <a:t>The use of toll to achieve a system optimum, the optimal congestion level, is known as </a:t>
            </a:r>
            <a:r>
              <a:rPr lang="en-US" sz="2000" b="1" dirty="0" smtClean="0"/>
              <a:t>road pricing or congestion pricing</a:t>
            </a:r>
            <a:r>
              <a:rPr lang="en-US" sz="2000" dirty="0" smtClean="0"/>
              <a:t>.</a:t>
            </a:r>
          </a:p>
          <a:p>
            <a:r>
              <a:rPr lang="en-US" sz="2000" dirty="0" smtClean="0"/>
              <a:t>The </a:t>
            </a:r>
            <a:r>
              <a:rPr lang="en-US" sz="2000" dirty="0"/>
              <a:t>system </a:t>
            </a:r>
            <a:r>
              <a:rPr lang="en-US" sz="2000" dirty="0" smtClean="0"/>
              <a:t>optimum is achieved via a financial incentives instead of via regulation or physical measures . </a:t>
            </a:r>
            <a:endParaRPr lang="en-US" sz="2000" dirty="0"/>
          </a:p>
        </p:txBody>
      </p:sp>
      <p:pic>
        <p:nvPicPr>
          <p:cNvPr id="4" name="Picture 3"/>
          <p:cNvPicPr>
            <a:picLocks noChangeAspect="1"/>
          </p:cNvPicPr>
          <p:nvPr/>
        </p:nvPicPr>
        <p:blipFill>
          <a:blip r:embed="rId2"/>
          <a:stretch>
            <a:fillRect/>
          </a:stretch>
        </p:blipFill>
        <p:spPr>
          <a:xfrm>
            <a:off x="3226109" y="1157950"/>
            <a:ext cx="5255359" cy="3768477"/>
          </a:xfrm>
          <a:prstGeom prst="rect">
            <a:avLst/>
          </a:prstGeom>
        </p:spPr>
      </p:pic>
      <p:sp>
        <p:nvSpPr>
          <p:cNvPr id="5" name="TextBox 4"/>
          <p:cNvSpPr txBox="1"/>
          <p:nvPr/>
        </p:nvSpPr>
        <p:spPr>
          <a:xfrm>
            <a:off x="3707904" y="2060848"/>
            <a:ext cx="495445" cy="286586"/>
          </a:xfrm>
          <a:prstGeom prst="rect">
            <a:avLst/>
          </a:prstGeom>
          <a:noFill/>
        </p:spPr>
        <p:txBody>
          <a:bodyPr wrap="square" rtlCol="0">
            <a:spAutoFit/>
          </a:bodyPr>
          <a:lstStyle/>
          <a:p>
            <a:r>
              <a:rPr lang="en-US" sz="1200" b="1" dirty="0" smtClean="0">
                <a:solidFill>
                  <a:srgbClr val="FF0000"/>
                </a:solidFill>
              </a:rPr>
              <a:t>Toll</a:t>
            </a:r>
            <a:endParaRPr lang="en-US" sz="1200" b="1" dirty="0">
              <a:solidFill>
                <a:srgbClr val="FF0000"/>
              </a:solidFill>
            </a:endParaRPr>
          </a:p>
        </p:txBody>
      </p:sp>
    </p:spTree>
    <p:extLst>
      <p:ext uri="{BB962C8B-B14F-4D97-AF65-F5344CB8AC3E}">
        <p14:creationId xmlns:p14="http://schemas.microsoft.com/office/powerpoint/2010/main" val="1942705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044"/>
            <a:ext cx="8892480" cy="889676"/>
          </a:xfrm>
        </p:spPr>
        <p:txBody>
          <a:bodyPr>
            <a:noAutofit/>
          </a:bodyPr>
          <a:lstStyle/>
          <a:p>
            <a:r>
              <a:rPr lang="en-US" sz="2800" dirty="0" smtClean="0"/>
              <a:t>Internalizing congestion and air pollution externalities</a:t>
            </a:r>
            <a:endParaRPr lang="en-US" sz="2800" dirty="0"/>
          </a:p>
        </p:txBody>
      </p:sp>
      <p:sp>
        <p:nvSpPr>
          <p:cNvPr id="29" name="TextBox 28"/>
          <p:cNvSpPr txBox="1"/>
          <p:nvPr/>
        </p:nvSpPr>
        <p:spPr>
          <a:xfrm>
            <a:off x="251520" y="5258392"/>
            <a:ext cx="8712968" cy="1477328"/>
          </a:xfrm>
          <a:prstGeom prst="rect">
            <a:avLst/>
          </a:prstGeom>
          <a:noFill/>
        </p:spPr>
        <p:txBody>
          <a:bodyPr wrap="square" rtlCol="0">
            <a:spAutoFit/>
          </a:bodyPr>
          <a:lstStyle/>
          <a:p>
            <a:r>
              <a:rPr lang="en-US" dirty="0" smtClean="0"/>
              <a:t>In addition, tolls can also account for other external costs, such as for instance air pollution or noise, which shift upwards the MC curve.</a:t>
            </a:r>
          </a:p>
          <a:p>
            <a:r>
              <a:rPr lang="en-US" dirty="0" smtClean="0"/>
              <a:t>Note also that the congestion and environmental toll (tax) generates a revenue for the city (equal to the area ABCD), which can be used to finance transport projects (public transport, cycling lanes, etc.)</a:t>
            </a:r>
            <a:endParaRPr lang="en-US" dirty="0"/>
          </a:p>
        </p:txBody>
      </p:sp>
      <p:sp>
        <p:nvSpPr>
          <p:cNvPr id="7" name="Rectangle 6"/>
          <p:cNvSpPr/>
          <p:nvPr/>
        </p:nvSpPr>
        <p:spPr>
          <a:xfrm rot="16200000">
            <a:off x="6042304" y="480798"/>
            <a:ext cx="393650" cy="194421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259632" y="692696"/>
            <a:ext cx="6624736" cy="4565696"/>
          </a:xfrm>
          <a:prstGeom prst="rect">
            <a:avLst/>
          </a:prstGeom>
        </p:spPr>
      </p:pic>
    </p:spTree>
    <p:extLst>
      <p:ext uri="{BB962C8B-B14F-4D97-AF65-F5344CB8AC3E}">
        <p14:creationId xmlns:p14="http://schemas.microsoft.com/office/powerpoint/2010/main" val="1566148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11560" y="2780928"/>
            <a:ext cx="8229600" cy="1143000"/>
          </a:xfrm>
        </p:spPr>
        <p:txBody>
          <a:bodyPr>
            <a:normAutofit fontScale="90000"/>
          </a:bodyPr>
          <a:lstStyle/>
          <a:p>
            <a:r>
              <a:rPr lang="en-GB" b="1" dirty="0" err="1" smtClean="0"/>
              <a:t>Ecopass</a:t>
            </a:r>
            <a:r>
              <a:rPr lang="en-GB" b="1" dirty="0" smtClean="0"/>
              <a:t>, Area C and Area B: implemented policy to reduce congestion and air pollution in Milan </a:t>
            </a:r>
            <a:br>
              <a:rPr lang="en-GB" b="1" dirty="0" smtClean="0"/>
            </a:br>
            <a:endParaRPr lang="en-GB" b="1" dirty="0"/>
          </a:p>
        </p:txBody>
      </p:sp>
    </p:spTree>
    <p:extLst>
      <p:ext uri="{BB962C8B-B14F-4D97-AF65-F5344CB8AC3E}">
        <p14:creationId xmlns:p14="http://schemas.microsoft.com/office/powerpoint/2010/main" val="4235838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What</a:t>
            </a:r>
            <a:r>
              <a:rPr lang="it-IT" dirty="0" smtClean="0"/>
              <a:t> </a:t>
            </a:r>
            <a:r>
              <a:rPr lang="it-IT" dirty="0" err="1" smtClean="0"/>
              <a:t>is</a:t>
            </a:r>
            <a:r>
              <a:rPr lang="it-IT" dirty="0" smtClean="0"/>
              <a:t> a </a:t>
            </a:r>
            <a:r>
              <a:rPr lang="it-IT" dirty="0" err="1" smtClean="0"/>
              <a:t>good</a:t>
            </a:r>
            <a:r>
              <a:rPr lang="it-IT" dirty="0" smtClean="0"/>
              <a:t> </a:t>
            </a:r>
            <a:r>
              <a:rPr lang="it-IT" dirty="0" err="1" smtClean="0"/>
              <a:t>traffic</a:t>
            </a:r>
            <a:r>
              <a:rPr lang="it-IT" dirty="0" smtClean="0"/>
              <a:t> </a:t>
            </a:r>
            <a:r>
              <a:rPr lang="it-IT" dirty="0" err="1" smtClean="0"/>
              <a:t>level</a:t>
            </a:r>
            <a:r>
              <a:rPr lang="it-IT" dirty="0" smtClean="0"/>
              <a:t>?</a:t>
            </a:r>
            <a:endParaRPr lang="en-GB" dirty="0"/>
          </a:p>
        </p:txBody>
      </p:sp>
      <p:sp>
        <p:nvSpPr>
          <p:cNvPr id="3" name="Content Placeholder 2"/>
          <p:cNvSpPr>
            <a:spLocks noGrp="1"/>
          </p:cNvSpPr>
          <p:nvPr>
            <p:ph idx="1"/>
          </p:nvPr>
        </p:nvSpPr>
        <p:spPr/>
        <p:txBody>
          <a:bodyPr/>
          <a:lstStyle/>
          <a:p>
            <a:r>
              <a:rPr lang="it-IT" dirty="0" smtClean="0"/>
              <a:t>No </a:t>
            </a:r>
            <a:r>
              <a:rPr lang="it-IT" dirty="0" err="1" smtClean="0"/>
              <a:t>congestion</a:t>
            </a:r>
            <a:r>
              <a:rPr lang="it-IT" dirty="0" smtClean="0"/>
              <a:t>?</a:t>
            </a:r>
          </a:p>
          <a:p>
            <a:r>
              <a:rPr lang="it-IT" dirty="0"/>
              <a:t>Maximum </a:t>
            </a:r>
            <a:r>
              <a:rPr lang="it-IT" dirty="0" err="1"/>
              <a:t>speed</a:t>
            </a:r>
            <a:r>
              <a:rPr lang="it-IT" dirty="0"/>
              <a:t>?</a:t>
            </a:r>
          </a:p>
          <a:p>
            <a:r>
              <a:rPr lang="it-IT" dirty="0" smtClean="0"/>
              <a:t>Maximum flow?</a:t>
            </a:r>
          </a:p>
          <a:p>
            <a:r>
              <a:rPr lang="it-IT" dirty="0" err="1" smtClean="0"/>
              <a:t>Optimal</a:t>
            </a:r>
            <a:r>
              <a:rPr lang="it-IT" dirty="0" smtClean="0"/>
              <a:t> flow?</a:t>
            </a:r>
          </a:p>
          <a:p>
            <a:endParaRPr lang="it-IT" dirty="0"/>
          </a:p>
          <a:p>
            <a:pPr marL="0" indent="0">
              <a:buNone/>
            </a:pPr>
            <a:r>
              <a:rPr lang="it-IT" dirty="0" smtClean="0"/>
              <a:t>Private vs social </a:t>
            </a:r>
            <a:r>
              <a:rPr lang="it-IT" dirty="0" err="1" smtClean="0"/>
              <a:t>point</a:t>
            </a:r>
            <a:r>
              <a:rPr lang="it-IT" dirty="0" smtClean="0"/>
              <a:t> of </a:t>
            </a:r>
            <a:r>
              <a:rPr lang="it-IT" dirty="0" err="1" smtClean="0"/>
              <a:t>view</a:t>
            </a:r>
            <a:endParaRPr lang="en-GB" dirty="0"/>
          </a:p>
        </p:txBody>
      </p:sp>
    </p:spTree>
    <p:extLst>
      <p:ext uri="{BB962C8B-B14F-4D97-AF65-F5344CB8AC3E}">
        <p14:creationId xmlns:p14="http://schemas.microsoft.com/office/powerpoint/2010/main" val="2756084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err="1" smtClean="0"/>
              <a:t>Traffic</a:t>
            </a:r>
            <a:r>
              <a:rPr lang="it-IT" b="1" dirty="0" smtClean="0"/>
              <a:t> flow </a:t>
            </a:r>
            <a:r>
              <a:rPr lang="it-IT" b="1" dirty="0" err="1" smtClean="0"/>
              <a:t>theory</a:t>
            </a:r>
            <a:endParaRPr lang="en-GB" dirty="0"/>
          </a:p>
        </p:txBody>
      </p:sp>
      <p:sp>
        <p:nvSpPr>
          <p:cNvPr id="3" name="Segnaposto contenuto 2"/>
          <p:cNvSpPr>
            <a:spLocks noGrp="1"/>
          </p:cNvSpPr>
          <p:nvPr>
            <p:ph idx="1"/>
          </p:nvPr>
        </p:nvSpPr>
        <p:spPr>
          <a:xfrm>
            <a:off x="0" y="1196752"/>
            <a:ext cx="9144000" cy="4929411"/>
          </a:xfrm>
        </p:spPr>
        <p:txBody>
          <a:bodyPr>
            <a:noAutofit/>
          </a:bodyPr>
          <a:lstStyle/>
          <a:p>
            <a:pPr marL="0" indent="0" algn="just">
              <a:buNone/>
            </a:pPr>
            <a:r>
              <a:rPr lang="en-US" sz="2400" dirty="0" smtClean="0"/>
              <a:t>Traffic </a:t>
            </a:r>
            <a:r>
              <a:rPr lang="en-US" sz="2400" dirty="0"/>
              <a:t>flow </a:t>
            </a:r>
            <a:r>
              <a:rPr lang="en-US" sz="2400" dirty="0" smtClean="0"/>
              <a:t>theory studies </a:t>
            </a:r>
            <a:r>
              <a:rPr lang="en-US" sz="2400" b="1" dirty="0" smtClean="0"/>
              <a:t>the interaction </a:t>
            </a:r>
            <a:r>
              <a:rPr lang="en-US" sz="2400" b="1" dirty="0"/>
              <a:t>between vehicles, drivers, and </a:t>
            </a:r>
            <a:r>
              <a:rPr lang="en-US" sz="2400" b="1" dirty="0" smtClean="0"/>
              <a:t>infrastructure</a:t>
            </a:r>
            <a:r>
              <a:rPr lang="en-US" sz="2400" dirty="0" smtClean="0"/>
              <a:t> </a:t>
            </a:r>
            <a:r>
              <a:rPr lang="en-US" sz="2400" dirty="0"/>
              <a:t>with the aim of </a:t>
            </a:r>
            <a:endParaRPr lang="en-US" sz="2400" dirty="0" smtClean="0"/>
          </a:p>
          <a:p>
            <a:pPr algn="just"/>
            <a:r>
              <a:rPr lang="en-US" sz="2400" b="1" dirty="0"/>
              <a:t>u</a:t>
            </a:r>
            <a:r>
              <a:rPr lang="en-US" sz="2400" b="1" dirty="0" smtClean="0"/>
              <a:t>nderstanding and modelling traffic flows </a:t>
            </a:r>
          </a:p>
          <a:p>
            <a:pPr algn="just"/>
            <a:r>
              <a:rPr lang="en-US" sz="2400" b="1" dirty="0" smtClean="0"/>
              <a:t>designing </a:t>
            </a:r>
            <a:r>
              <a:rPr lang="en-US" sz="2400" b="1" dirty="0"/>
              <a:t>an optimal road network </a:t>
            </a:r>
            <a:endParaRPr lang="en-US" sz="2400" dirty="0" smtClean="0"/>
          </a:p>
          <a:p>
            <a:pPr algn="just"/>
            <a:r>
              <a:rPr lang="en-US" sz="2400" b="1" dirty="0" smtClean="0"/>
              <a:t>designing efficient traffic </a:t>
            </a:r>
            <a:r>
              <a:rPr lang="en-US" sz="2400" b="1" dirty="0" smtClean="0"/>
              <a:t>regulation</a:t>
            </a:r>
            <a:endParaRPr lang="en-US" sz="2400" b="1" dirty="0" smtClean="0"/>
          </a:p>
          <a:p>
            <a:pPr marL="0" indent="0" algn="just">
              <a:buNone/>
            </a:pPr>
            <a:r>
              <a:rPr lang="en-US" sz="2400" dirty="0" smtClean="0"/>
              <a:t>Attempts date back to the 1920s, when Frank Knight first produced an analysis of </a:t>
            </a:r>
            <a:r>
              <a:rPr lang="en-US" sz="2400" b="1" dirty="0" smtClean="0"/>
              <a:t>traffic equilibrium</a:t>
            </a:r>
            <a:r>
              <a:rPr lang="en-US" sz="2400" dirty="0" smtClean="0"/>
              <a:t>, which was refined into </a:t>
            </a:r>
            <a:r>
              <a:rPr lang="en-US" sz="2400" b="1" dirty="0" err="1" smtClean="0"/>
              <a:t>Wardrop's</a:t>
            </a:r>
            <a:r>
              <a:rPr lang="en-US" sz="2400" b="1" dirty="0" smtClean="0"/>
              <a:t> first and second principles of equilibrium in 1952</a:t>
            </a:r>
            <a:r>
              <a:rPr lang="en-US" sz="2400" dirty="0" smtClean="0"/>
              <a:t>.</a:t>
            </a:r>
          </a:p>
          <a:p>
            <a:pPr marL="0" indent="0" algn="just">
              <a:buNone/>
            </a:pPr>
            <a:r>
              <a:rPr lang="en-US" sz="2400" dirty="0" smtClean="0"/>
              <a:t>Nonetheless, even with the advent of significant computer processing power, to date there is </a:t>
            </a:r>
            <a:r>
              <a:rPr lang="en-US" sz="2400" b="1" dirty="0" smtClean="0"/>
              <a:t>no satisfactory general traffic model</a:t>
            </a:r>
            <a:r>
              <a:rPr lang="en-US" sz="2400" dirty="0" smtClean="0"/>
              <a:t>. Current traffic models use a mixture of empirical and theoretical techniques. These models are then used for </a:t>
            </a:r>
            <a:r>
              <a:rPr lang="en-US" sz="2400" b="1" dirty="0" smtClean="0"/>
              <a:t>traffic forecasts and traffic management</a:t>
            </a:r>
            <a:r>
              <a:rPr lang="en-US" sz="2400" dirty="0" smtClean="0"/>
              <a:t>.</a:t>
            </a:r>
            <a:endParaRPr lang="en-GB" sz="2400" dirty="0"/>
          </a:p>
        </p:txBody>
      </p:sp>
    </p:spTree>
    <p:extLst>
      <p:ext uri="{BB962C8B-B14F-4D97-AF65-F5344CB8AC3E}">
        <p14:creationId xmlns:p14="http://schemas.microsoft.com/office/powerpoint/2010/main" val="3340052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16632"/>
            <a:ext cx="9001000" cy="922114"/>
          </a:xfrm>
        </p:spPr>
        <p:txBody>
          <a:bodyPr>
            <a:noAutofit/>
          </a:bodyPr>
          <a:lstStyle/>
          <a:p>
            <a:r>
              <a:rPr lang="en-GB" sz="2800" b="1" dirty="0" smtClean="0">
                <a:solidFill>
                  <a:srgbClr val="00B0F0"/>
                </a:solidFill>
              </a:rPr>
              <a:t>Different approache</a:t>
            </a:r>
            <a:r>
              <a:rPr lang="en-GB" sz="2800" b="1" dirty="0" smtClean="0">
                <a:solidFill>
                  <a:srgbClr val="00B0F0"/>
                </a:solidFill>
              </a:rPr>
              <a:t>s between </a:t>
            </a:r>
            <a:r>
              <a:rPr lang="en-GB" sz="2800" b="1" dirty="0" smtClean="0">
                <a:solidFill>
                  <a:srgbClr val="00B0F0"/>
                </a:solidFill>
              </a:rPr>
              <a:t>transport </a:t>
            </a:r>
            <a:r>
              <a:rPr lang="en-GB" sz="2800" b="1" dirty="0" smtClean="0">
                <a:solidFill>
                  <a:srgbClr val="00B0F0"/>
                </a:solidFill>
              </a:rPr>
              <a:t>engineers and </a:t>
            </a:r>
            <a:r>
              <a:rPr lang="en-GB" sz="2800" b="1" dirty="0" smtClean="0">
                <a:solidFill>
                  <a:srgbClr val="00B0F0"/>
                </a:solidFill>
              </a:rPr>
              <a:t>economists</a:t>
            </a:r>
            <a:endParaRPr lang="en-GB" sz="2800" b="1" dirty="0">
              <a:solidFill>
                <a:srgbClr val="00B0F0"/>
              </a:solidFill>
            </a:endParaRPr>
          </a:p>
        </p:txBody>
      </p:sp>
      <p:sp>
        <p:nvSpPr>
          <p:cNvPr id="3" name="Segnaposto contenuto 2"/>
          <p:cNvSpPr>
            <a:spLocks noGrp="1"/>
          </p:cNvSpPr>
          <p:nvPr>
            <p:ph idx="1"/>
          </p:nvPr>
        </p:nvSpPr>
        <p:spPr>
          <a:xfrm>
            <a:off x="395536" y="1025352"/>
            <a:ext cx="8712968" cy="5355976"/>
          </a:xfrm>
        </p:spPr>
        <p:txBody>
          <a:bodyPr>
            <a:normAutofit fontScale="92500" lnSpcReduction="10000"/>
          </a:bodyPr>
          <a:lstStyle/>
          <a:p>
            <a:r>
              <a:rPr lang="en-GB" b="1" dirty="0" smtClean="0"/>
              <a:t>Transport </a:t>
            </a:r>
            <a:r>
              <a:rPr lang="en-GB" b="1" dirty="0" smtClean="0"/>
              <a:t>engineers’ approach: observe, model, regulate </a:t>
            </a:r>
            <a:r>
              <a:rPr lang="en-GB" b="1" dirty="0" smtClean="0"/>
              <a:t>traffic flows </a:t>
            </a:r>
            <a:r>
              <a:rPr lang="en-GB" dirty="0" smtClean="0"/>
              <a:t>via </a:t>
            </a:r>
            <a:r>
              <a:rPr lang="en-GB" dirty="0" smtClean="0"/>
              <a:t>road network </a:t>
            </a:r>
            <a:r>
              <a:rPr lang="en-GB" dirty="0" err="1" smtClean="0"/>
              <a:t>plannig</a:t>
            </a:r>
            <a:r>
              <a:rPr lang="en-GB" dirty="0" smtClean="0"/>
              <a:t>, road </a:t>
            </a:r>
            <a:r>
              <a:rPr lang="en-GB" dirty="0"/>
              <a:t>space allocation, traffic </a:t>
            </a:r>
            <a:r>
              <a:rPr lang="en-GB" dirty="0" smtClean="0"/>
              <a:t>lights (positioning and timing), roundabouts, one-way streets, reserved lanes (for cycling and buses), </a:t>
            </a:r>
            <a:r>
              <a:rPr lang="en-GB" dirty="0" smtClean="0"/>
              <a:t>parking</a:t>
            </a:r>
            <a:r>
              <a:rPr lang="en-GB" dirty="0" smtClean="0"/>
              <a:t>, </a:t>
            </a:r>
            <a:r>
              <a:rPr lang="en-GB" dirty="0" smtClean="0"/>
              <a:t>public </a:t>
            </a:r>
            <a:r>
              <a:rPr lang="en-GB" dirty="0" smtClean="0"/>
              <a:t>transport </a:t>
            </a:r>
            <a:r>
              <a:rPr lang="en-GB" dirty="0" smtClean="0"/>
              <a:t>lines, etc..</a:t>
            </a:r>
            <a:endParaRPr lang="en-GB" dirty="0" smtClean="0"/>
          </a:p>
          <a:p>
            <a:pPr>
              <a:buFont typeface="Wingdings" pitchFamily="2" charset="2"/>
              <a:buChar char="§"/>
            </a:pPr>
            <a:r>
              <a:rPr lang="en-GB" b="1" dirty="0" smtClean="0"/>
              <a:t>Transport </a:t>
            </a:r>
            <a:r>
              <a:rPr lang="en-GB" b="1" dirty="0" smtClean="0"/>
              <a:t>economists’ approach</a:t>
            </a:r>
            <a:r>
              <a:rPr lang="en-GB" dirty="0" smtClean="0"/>
              <a:t>: take </a:t>
            </a:r>
            <a:r>
              <a:rPr lang="en-GB" dirty="0" smtClean="0"/>
              <a:t>into account the localization of the economic activities, the urban form and the individuals’ and firms’ </a:t>
            </a:r>
            <a:r>
              <a:rPr lang="en-GB" dirty="0" smtClean="0"/>
              <a:t>preferences. </a:t>
            </a:r>
            <a:r>
              <a:rPr lang="en-GB" dirty="0"/>
              <a:t>S</a:t>
            </a:r>
            <a:r>
              <a:rPr lang="en-GB" dirty="0" smtClean="0"/>
              <a:t>tudy behaviour </a:t>
            </a:r>
            <a:r>
              <a:rPr lang="en-GB" dirty="0" smtClean="0"/>
              <a:t>and analyse the impact of financial policies (vehicle purchasing price, fuel costs, ticket costs, parking fares, rents, etc.)</a:t>
            </a:r>
          </a:p>
          <a:p>
            <a:pPr>
              <a:buFont typeface="Wingdings" pitchFamily="2" charset="2"/>
              <a:buChar char="§"/>
            </a:pPr>
            <a:endParaRPr lang="en-GB" dirty="0" smtClean="0"/>
          </a:p>
        </p:txBody>
      </p:sp>
    </p:spTree>
    <p:extLst>
      <p:ext uri="{BB962C8B-B14F-4D97-AF65-F5344CB8AC3E}">
        <p14:creationId xmlns:p14="http://schemas.microsoft.com/office/powerpoint/2010/main" val="1632932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184" y="44624"/>
            <a:ext cx="8229600" cy="884023"/>
          </a:xfrm>
        </p:spPr>
        <p:txBody>
          <a:bodyPr>
            <a:noAutofit/>
          </a:bodyPr>
          <a:lstStyle/>
          <a:p>
            <a:r>
              <a:rPr lang="en-GB" sz="2800" b="1" dirty="0" smtClean="0"/>
              <a:t>A traditional engineering </a:t>
            </a:r>
            <a:r>
              <a:rPr lang="en-GB" sz="2800" b="1" dirty="0" smtClean="0"/>
              <a:t>t</a:t>
            </a:r>
            <a:r>
              <a:rPr lang="en-GB" sz="2800" b="1" dirty="0" smtClean="0"/>
              <a:t>raffic model </a:t>
            </a:r>
            <a:r>
              <a:rPr lang="en-GB" sz="2800" b="1" dirty="0" smtClean="0"/>
              <a:t>for forecasting and policy </a:t>
            </a:r>
            <a:r>
              <a:rPr lang="en-GB" sz="2800" b="1" dirty="0"/>
              <a:t>analysis: </a:t>
            </a:r>
            <a:r>
              <a:rPr lang="en-GB" sz="2800" b="1" dirty="0">
                <a:solidFill>
                  <a:srgbClr val="C00000"/>
                </a:solidFill>
              </a:rPr>
              <a:t>The 4 stage model</a:t>
            </a:r>
            <a:endParaRPr lang="en-GB" sz="2800" b="1" dirty="0">
              <a:solidFill>
                <a:srgbClr val="C00000"/>
              </a:solidFill>
            </a:endParaRPr>
          </a:p>
        </p:txBody>
      </p:sp>
      <p:pic>
        <p:nvPicPr>
          <p:cNvPr id="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266" y="941495"/>
            <a:ext cx="3360614" cy="3407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635896" y="941495"/>
            <a:ext cx="5383495" cy="2862322"/>
          </a:xfrm>
          <a:prstGeom prst="rect">
            <a:avLst/>
          </a:prstGeom>
        </p:spPr>
        <p:txBody>
          <a:bodyPr wrap="square">
            <a:spAutoFit/>
          </a:bodyPr>
          <a:lstStyle/>
          <a:p>
            <a:r>
              <a:rPr lang="en-US" dirty="0" smtClean="0"/>
              <a:t>Model a four-step </a:t>
            </a:r>
            <a:r>
              <a:rPr lang="en-US" dirty="0"/>
              <a:t>process:</a:t>
            </a:r>
          </a:p>
          <a:p>
            <a:r>
              <a:rPr lang="en-US" dirty="0" smtClean="0"/>
              <a:t>    </a:t>
            </a:r>
            <a:r>
              <a:rPr lang="en-US" b="1" dirty="0"/>
              <a:t>Generation</a:t>
            </a:r>
            <a:r>
              <a:rPr lang="en-US" dirty="0"/>
              <a:t> </a:t>
            </a:r>
            <a:r>
              <a:rPr lang="en-US" dirty="0" smtClean="0"/>
              <a:t>– Estimate </a:t>
            </a:r>
            <a:r>
              <a:rPr lang="en-US" dirty="0"/>
              <a:t>how many trips would be </a:t>
            </a:r>
            <a:r>
              <a:rPr lang="en-US" dirty="0" smtClean="0"/>
              <a:t>generated on the basis of statistical </a:t>
            </a:r>
            <a:r>
              <a:rPr lang="en-US" dirty="0"/>
              <a:t>data </a:t>
            </a:r>
            <a:r>
              <a:rPr lang="en-US" dirty="0" smtClean="0"/>
              <a:t>on</a:t>
            </a:r>
            <a:r>
              <a:rPr lang="en-US" dirty="0" smtClean="0"/>
              <a:t> </a:t>
            </a:r>
            <a:r>
              <a:rPr lang="en-US" b="1" dirty="0"/>
              <a:t>residence areas </a:t>
            </a:r>
            <a:r>
              <a:rPr lang="en-US" b="1" dirty="0" smtClean="0"/>
              <a:t>and location </a:t>
            </a:r>
            <a:r>
              <a:rPr lang="en-US" b="1" dirty="0"/>
              <a:t>of workplaces </a:t>
            </a:r>
            <a:r>
              <a:rPr lang="en-US" dirty="0"/>
              <a:t>etc.;</a:t>
            </a:r>
          </a:p>
          <a:p>
            <a:r>
              <a:rPr lang="en-US" dirty="0"/>
              <a:t>    </a:t>
            </a:r>
            <a:r>
              <a:rPr lang="en-US" b="1" dirty="0"/>
              <a:t>Distribution</a:t>
            </a:r>
            <a:r>
              <a:rPr lang="en-US" dirty="0"/>
              <a:t> – </a:t>
            </a:r>
            <a:r>
              <a:rPr lang="en-US" dirty="0" smtClean="0"/>
              <a:t>consider how the trips are distributed along the different </a:t>
            </a:r>
            <a:r>
              <a:rPr lang="en-US" b="1" dirty="0"/>
              <a:t>Origin-Destination (OD) </a:t>
            </a:r>
            <a:r>
              <a:rPr lang="en-US" b="1" dirty="0" smtClean="0"/>
              <a:t>pairs</a:t>
            </a:r>
            <a:r>
              <a:rPr lang="en-US" dirty="0" smtClean="0"/>
              <a:t>;</a:t>
            </a:r>
            <a:endParaRPr lang="en-US" dirty="0"/>
          </a:p>
          <a:p>
            <a:r>
              <a:rPr lang="en-US" dirty="0"/>
              <a:t>    </a:t>
            </a:r>
            <a:r>
              <a:rPr lang="en-US" b="1" dirty="0"/>
              <a:t>Modal Split/Mode Choice </a:t>
            </a:r>
            <a:r>
              <a:rPr lang="en-US" dirty="0"/>
              <a:t>– </a:t>
            </a:r>
            <a:r>
              <a:rPr lang="en-US" dirty="0" smtClean="0"/>
              <a:t>split the trips among the available modes </a:t>
            </a:r>
            <a:r>
              <a:rPr lang="en-US" dirty="0"/>
              <a:t>of </a:t>
            </a:r>
            <a:r>
              <a:rPr lang="en-US" dirty="0" smtClean="0"/>
              <a:t>transport (cars</a:t>
            </a:r>
            <a:r>
              <a:rPr lang="en-US" dirty="0"/>
              <a:t>, buses, rails, etc</a:t>
            </a:r>
            <a:r>
              <a:rPr lang="en-US" dirty="0" smtClean="0"/>
              <a:t>.)</a:t>
            </a:r>
            <a:endParaRPr lang="en-US" dirty="0"/>
          </a:p>
          <a:p>
            <a:r>
              <a:rPr lang="en-US" dirty="0"/>
              <a:t>    </a:t>
            </a:r>
            <a:r>
              <a:rPr lang="en-US" b="1" dirty="0"/>
              <a:t>Route Assignment </a:t>
            </a:r>
            <a:r>
              <a:rPr lang="en-US" dirty="0" smtClean="0"/>
              <a:t>–assign the vehicles the traffic network assigning a specific route.</a:t>
            </a:r>
          </a:p>
        </p:txBody>
      </p:sp>
      <p:sp>
        <p:nvSpPr>
          <p:cNvPr id="5" name="Rectangle 4"/>
          <p:cNvSpPr/>
          <p:nvPr/>
        </p:nvSpPr>
        <p:spPr>
          <a:xfrm>
            <a:off x="141958" y="4509120"/>
            <a:ext cx="9002042" cy="2031325"/>
          </a:xfrm>
          <a:prstGeom prst="rect">
            <a:avLst/>
          </a:prstGeom>
        </p:spPr>
        <p:txBody>
          <a:bodyPr wrap="square">
            <a:spAutoFit/>
          </a:bodyPr>
          <a:lstStyle/>
          <a:p>
            <a:r>
              <a:rPr lang="en-US" b="1" dirty="0" smtClean="0"/>
              <a:t>Model use</a:t>
            </a:r>
            <a:r>
              <a:rPr lang="en-US" dirty="0" smtClean="0"/>
              <a:t>: </a:t>
            </a:r>
          </a:p>
          <a:p>
            <a:pPr marL="285750" indent="-285750">
              <a:buFont typeface="Arial" panose="020B0604020202020204" pitchFamily="34" charset="0"/>
              <a:buChar char="•"/>
            </a:pPr>
            <a:r>
              <a:rPr lang="en-US" dirty="0" smtClean="0"/>
              <a:t>Estimate the model and calculate </a:t>
            </a:r>
            <a:r>
              <a:rPr lang="en-US" dirty="0"/>
              <a:t>the resulting traffic flow, travel time and </a:t>
            </a:r>
            <a:r>
              <a:rPr lang="en-US" dirty="0" smtClean="0"/>
              <a:t>cost (</a:t>
            </a:r>
            <a:r>
              <a:rPr lang="en-US" b="1" dirty="0" smtClean="0"/>
              <a:t>estimation phase</a:t>
            </a:r>
            <a:r>
              <a:rPr lang="en-US" dirty="0" smtClean="0"/>
              <a:t>). </a:t>
            </a:r>
            <a:endParaRPr lang="en-US" dirty="0"/>
          </a:p>
          <a:p>
            <a:pPr marL="285750" indent="-285750">
              <a:buFont typeface="Arial" panose="020B0604020202020204" pitchFamily="34" charset="0"/>
              <a:buChar char="•"/>
            </a:pPr>
            <a:r>
              <a:rPr lang="en-US" dirty="0"/>
              <a:t>Compare the modelling results with the real-world </a:t>
            </a:r>
            <a:r>
              <a:rPr lang="en-US" dirty="0" smtClean="0"/>
              <a:t>observations. Eventually, change the parameters of the model to better fit the </a:t>
            </a:r>
            <a:r>
              <a:rPr lang="en-US" dirty="0"/>
              <a:t>real-world observations </a:t>
            </a:r>
            <a:r>
              <a:rPr lang="en-US" dirty="0" smtClean="0"/>
              <a:t>(</a:t>
            </a:r>
            <a:r>
              <a:rPr lang="en-US" b="1" dirty="0" smtClean="0"/>
              <a:t>calibration phase</a:t>
            </a:r>
            <a:r>
              <a:rPr lang="en-US" dirty="0" smtClean="0"/>
              <a:t>)</a:t>
            </a:r>
            <a:endParaRPr lang="en-US" dirty="0"/>
          </a:p>
          <a:p>
            <a:pPr marL="285750" indent="-285750">
              <a:buFont typeface="Arial" panose="020B0604020202020204" pitchFamily="34" charset="0"/>
              <a:buChar char="•"/>
            </a:pPr>
            <a:r>
              <a:rPr lang="en-US" dirty="0"/>
              <a:t>M</a:t>
            </a:r>
            <a:r>
              <a:rPr lang="en-US" dirty="0" smtClean="0"/>
              <a:t>ake </a:t>
            </a:r>
            <a:r>
              <a:rPr lang="en-US" dirty="0"/>
              <a:t>changes to the transport system and re-run the model and evaluate their impact on traffic flow, travel time and </a:t>
            </a:r>
            <a:r>
              <a:rPr lang="en-US" dirty="0" smtClean="0"/>
              <a:t>cost (</a:t>
            </a:r>
            <a:r>
              <a:rPr lang="en-US" b="1" dirty="0" smtClean="0"/>
              <a:t>policy analysis phase</a:t>
            </a:r>
            <a:r>
              <a:rPr lang="en-US" dirty="0" smtClean="0"/>
              <a:t>). </a:t>
            </a:r>
            <a:endParaRPr lang="en-US" dirty="0"/>
          </a:p>
        </p:txBody>
      </p:sp>
    </p:spTree>
    <p:extLst>
      <p:ext uri="{BB962C8B-B14F-4D97-AF65-F5344CB8AC3E}">
        <p14:creationId xmlns:p14="http://schemas.microsoft.com/office/powerpoint/2010/main" val="3866845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633" y="0"/>
            <a:ext cx="4444617" cy="1143000"/>
          </a:xfrm>
        </p:spPr>
        <p:txBody>
          <a:bodyPr>
            <a:normAutofit/>
          </a:bodyPr>
          <a:lstStyle/>
          <a:p>
            <a:r>
              <a:rPr lang="en-GB" dirty="0" smtClean="0"/>
              <a:t>The 4 stage model</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56792"/>
            <a:ext cx="446430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4427984" y="188640"/>
            <a:ext cx="4572000" cy="6463308"/>
          </a:xfrm>
          <a:prstGeom prst="rect">
            <a:avLst/>
          </a:prstGeom>
        </p:spPr>
        <p:txBody>
          <a:bodyPr>
            <a:spAutoFit/>
          </a:bodyPr>
          <a:lstStyle/>
          <a:p>
            <a:r>
              <a:rPr lang="en-US" dirty="0"/>
              <a:t>The aim of traffic flow analysis is to create and implement a model which would enable vehicles to reach their destination in the </a:t>
            </a:r>
            <a:r>
              <a:rPr lang="en-US" b="1" dirty="0"/>
              <a:t>shortest possible time using the maximum roadway capacity</a:t>
            </a:r>
            <a:r>
              <a:rPr lang="en-US" dirty="0"/>
              <a:t>. This is a four-step process:</a:t>
            </a:r>
          </a:p>
          <a:p>
            <a:r>
              <a:rPr lang="en-US" dirty="0" smtClean="0"/>
              <a:t>    </a:t>
            </a:r>
            <a:r>
              <a:rPr lang="en-US" b="1" dirty="0"/>
              <a:t>Generation</a:t>
            </a:r>
            <a:r>
              <a:rPr lang="en-US" dirty="0"/>
              <a:t> – the program estimates how many trips would be generated. For this, the program needs the statistical data of </a:t>
            </a:r>
            <a:r>
              <a:rPr lang="en-US" b="1" dirty="0"/>
              <a:t>residence areas by population, location of workplaces </a:t>
            </a:r>
            <a:r>
              <a:rPr lang="en-US" dirty="0"/>
              <a:t>etc.;</a:t>
            </a:r>
          </a:p>
          <a:p>
            <a:r>
              <a:rPr lang="en-US" dirty="0"/>
              <a:t>    </a:t>
            </a:r>
            <a:r>
              <a:rPr lang="en-US" b="1" dirty="0"/>
              <a:t>Distribution</a:t>
            </a:r>
            <a:r>
              <a:rPr lang="en-US" dirty="0"/>
              <a:t> – after generation it makes the different </a:t>
            </a:r>
            <a:r>
              <a:rPr lang="en-US" b="1" dirty="0"/>
              <a:t>Origin-Destination (OD) pairs </a:t>
            </a:r>
            <a:r>
              <a:rPr lang="en-US" dirty="0"/>
              <a:t>between the location found in step 1;</a:t>
            </a:r>
          </a:p>
          <a:p>
            <a:r>
              <a:rPr lang="en-US" dirty="0"/>
              <a:t>    </a:t>
            </a:r>
            <a:r>
              <a:rPr lang="en-US" b="1" dirty="0"/>
              <a:t>Modal Split/Mode Choice </a:t>
            </a:r>
            <a:r>
              <a:rPr lang="en-US" dirty="0"/>
              <a:t>– the system has to decide how much percentage of the population would be split between the difference modes of available transport, e.g. cars, buses, rails, etc.;</a:t>
            </a:r>
          </a:p>
          <a:p>
            <a:r>
              <a:rPr lang="en-US" dirty="0"/>
              <a:t>    </a:t>
            </a:r>
            <a:r>
              <a:rPr lang="en-US" b="1" dirty="0"/>
              <a:t>Route Assignment </a:t>
            </a:r>
            <a:r>
              <a:rPr lang="en-US" dirty="0"/>
              <a:t>– finally, routes are assigned to the vehicles based on minimum criterion rules.</a:t>
            </a:r>
          </a:p>
          <a:p>
            <a:r>
              <a:rPr lang="en-US" dirty="0" smtClean="0"/>
              <a:t>This </a:t>
            </a:r>
            <a:r>
              <a:rPr lang="en-US" dirty="0"/>
              <a:t>cycle is repeated until the solution converges.</a:t>
            </a:r>
            <a:endParaRPr lang="en-GB" dirty="0"/>
          </a:p>
        </p:txBody>
      </p:sp>
    </p:spTree>
    <p:extLst>
      <p:ext uri="{BB962C8B-B14F-4D97-AF65-F5344CB8AC3E}">
        <p14:creationId xmlns:p14="http://schemas.microsoft.com/office/powerpoint/2010/main" val="3132848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636912"/>
            <a:ext cx="8229600" cy="1143000"/>
          </a:xfrm>
        </p:spPr>
        <p:txBody>
          <a:bodyPr>
            <a:normAutofit fontScale="90000"/>
          </a:bodyPr>
          <a:lstStyle/>
          <a:p>
            <a:r>
              <a:rPr lang="en-US" b="1" dirty="0"/>
              <a:t>Fundamental diagram of traffic flow</a:t>
            </a:r>
          </a:p>
        </p:txBody>
      </p:sp>
    </p:spTree>
    <p:extLst>
      <p:ext uri="{BB962C8B-B14F-4D97-AF65-F5344CB8AC3E}">
        <p14:creationId xmlns:p14="http://schemas.microsoft.com/office/powerpoint/2010/main" val="68219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normAutofit fontScale="90000"/>
          </a:bodyPr>
          <a:lstStyle/>
          <a:p>
            <a:r>
              <a:rPr lang="en-GB" dirty="0" smtClean="0"/>
              <a:t>Traffic indicators</a:t>
            </a:r>
            <a:endParaRPr lang="en-GB" dirty="0"/>
          </a:p>
        </p:txBody>
      </p:sp>
      <p:sp>
        <p:nvSpPr>
          <p:cNvPr id="3" name="Segnaposto contenuto 2"/>
          <p:cNvSpPr>
            <a:spLocks noGrp="1"/>
          </p:cNvSpPr>
          <p:nvPr>
            <p:ph idx="1"/>
          </p:nvPr>
        </p:nvSpPr>
        <p:spPr>
          <a:xfrm>
            <a:off x="457200" y="1052736"/>
            <a:ext cx="8229600" cy="5688632"/>
          </a:xfrm>
        </p:spPr>
        <p:txBody>
          <a:bodyPr>
            <a:normAutofit/>
          </a:bodyPr>
          <a:lstStyle/>
          <a:p>
            <a:r>
              <a:rPr lang="en-US" b="1" dirty="0" smtClean="0"/>
              <a:t>Speed</a:t>
            </a:r>
            <a:r>
              <a:rPr lang="en-US" dirty="0" smtClean="0"/>
              <a:t>: the distance travelled per unit of time (km/h).</a:t>
            </a:r>
          </a:p>
          <a:p>
            <a:r>
              <a:rPr lang="en-US" b="1" dirty="0" smtClean="0"/>
              <a:t>Density</a:t>
            </a:r>
            <a:r>
              <a:rPr lang="en-US" dirty="0"/>
              <a:t>:</a:t>
            </a:r>
            <a:r>
              <a:rPr lang="en-US" dirty="0" smtClean="0"/>
              <a:t> number of vehicles per unit of space (vehicles/km)</a:t>
            </a:r>
          </a:p>
          <a:p>
            <a:r>
              <a:rPr lang="en-US" b="1" dirty="0" smtClean="0"/>
              <a:t>Flow</a:t>
            </a:r>
            <a:r>
              <a:rPr lang="en-US" dirty="0"/>
              <a:t>: number of vehicles </a:t>
            </a:r>
            <a:r>
              <a:rPr lang="en-US" dirty="0" smtClean="0"/>
              <a:t>passing  through </a:t>
            </a:r>
            <a:r>
              <a:rPr lang="en-US" dirty="0"/>
              <a:t>per unit of time</a:t>
            </a:r>
            <a:r>
              <a:rPr lang="en-US" dirty="0" smtClean="0"/>
              <a:t> </a:t>
            </a:r>
            <a:r>
              <a:rPr lang="en-US" dirty="0"/>
              <a:t>(vehicles/h</a:t>
            </a:r>
            <a:r>
              <a:rPr lang="en-US" dirty="0" smtClean="0"/>
              <a:t>)</a:t>
            </a:r>
          </a:p>
          <a:p>
            <a:pPr marL="0" indent="0">
              <a:buNone/>
            </a:pPr>
            <a:r>
              <a:rPr lang="en-GB" dirty="0" smtClean="0"/>
              <a:t>Mathematical relationship:</a:t>
            </a:r>
          </a:p>
          <a:p>
            <a:r>
              <a:rPr lang="en-US" sz="2800" b="1" dirty="0"/>
              <a:t>Density</a:t>
            </a:r>
            <a:r>
              <a:rPr lang="en-GB" sz="2800" b="1" dirty="0"/>
              <a:t> = </a:t>
            </a:r>
            <a:r>
              <a:rPr lang="en-US" sz="2800" b="1" dirty="0"/>
              <a:t>Flow/ Speed</a:t>
            </a:r>
            <a:r>
              <a:rPr lang="en-GB" sz="2800" b="1" dirty="0"/>
              <a:t> (V/km= (V/h) /(km/h))</a:t>
            </a:r>
          </a:p>
          <a:p>
            <a:r>
              <a:rPr lang="en-US" sz="2800" b="1" dirty="0" smtClean="0"/>
              <a:t>Speed</a:t>
            </a:r>
            <a:r>
              <a:rPr lang="en-GB" sz="2800" b="1" dirty="0" smtClean="0"/>
              <a:t> </a:t>
            </a:r>
            <a:r>
              <a:rPr lang="en-GB" sz="2800" b="1" dirty="0"/>
              <a:t>= </a:t>
            </a:r>
            <a:r>
              <a:rPr lang="en-US" sz="2800" b="1" dirty="0"/>
              <a:t>Flow</a:t>
            </a:r>
            <a:r>
              <a:rPr lang="en-GB" sz="2800" b="1" dirty="0"/>
              <a:t>/</a:t>
            </a:r>
            <a:r>
              <a:rPr lang="en-US" sz="2800" b="1" dirty="0"/>
              <a:t> Density</a:t>
            </a:r>
            <a:r>
              <a:rPr lang="en-GB" sz="2800" b="1" dirty="0"/>
              <a:t> (km/h = (V/h) /(V/km))</a:t>
            </a:r>
          </a:p>
          <a:p>
            <a:r>
              <a:rPr lang="en-US" sz="2800" b="1" dirty="0" smtClean="0"/>
              <a:t>Flow </a:t>
            </a:r>
            <a:r>
              <a:rPr lang="en-GB" sz="2800" b="1" dirty="0" smtClean="0"/>
              <a:t>= </a:t>
            </a:r>
            <a:r>
              <a:rPr lang="en-US" sz="2800" b="1" dirty="0"/>
              <a:t>Density</a:t>
            </a:r>
            <a:r>
              <a:rPr lang="en-GB" sz="2800" b="1" dirty="0" smtClean="0"/>
              <a:t> x </a:t>
            </a:r>
            <a:r>
              <a:rPr lang="en-US" sz="2800" b="1" dirty="0"/>
              <a:t>Speed</a:t>
            </a:r>
            <a:r>
              <a:rPr lang="en-GB" sz="2800" b="1" dirty="0" smtClean="0"/>
              <a:t> (V/h=(km/h)*(V/km))</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579501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1457</TotalTime>
  <Words>2353</Words>
  <Application>Microsoft Office PowerPoint</Application>
  <PresentationFormat>On-screen Show (4:3)</PresentationFormat>
  <Paragraphs>125</Paragraphs>
  <Slides>27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-apple-system</vt:lpstr>
      <vt:lpstr>Arial</vt:lpstr>
      <vt:lpstr>Calibri</vt:lpstr>
      <vt:lpstr>Symbol</vt:lpstr>
      <vt:lpstr>Wingdings</vt:lpstr>
      <vt:lpstr>Tema di Office</vt:lpstr>
      <vt:lpstr>Equation</vt:lpstr>
      <vt:lpstr>Traffic theory and congestion</vt:lpstr>
      <vt:lpstr>Traffic examples</vt:lpstr>
      <vt:lpstr>What is a good traffic level?</vt:lpstr>
      <vt:lpstr>Traffic flow theory</vt:lpstr>
      <vt:lpstr>Different approaches between transport engineers and economists</vt:lpstr>
      <vt:lpstr>A traditional engineering traffic model for forecasting and policy analysis: The 4 stage model</vt:lpstr>
      <vt:lpstr>The 4 stage model</vt:lpstr>
      <vt:lpstr>Fundamental diagram of traffic flow</vt:lpstr>
      <vt:lpstr>Traffic indicators</vt:lpstr>
      <vt:lpstr>PowerPoint Presentation</vt:lpstr>
      <vt:lpstr>Experimental evidence</vt:lpstr>
      <vt:lpstr>PowerPoint Presentation</vt:lpstr>
      <vt:lpstr>PowerPoint Presentation</vt:lpstr>
      <vt:lpstr>Concepts of transport equilibria</vt:lpstr>
      <vt:lpstr>Wardrop's first principle (User’s optimum)</vt:lpstr>
      <vt:lpstr>Extension from travel time to travel cost</vt:lpstr>
      <vt:lpstr>Wardrop's second principle (System optimum)</vt:lpstr>
      <vt:lpstr>PowerPoint Presentation</vt:lpstr>
      <vt:lpstr>Congestion pricing to achieve the social optimum</vt:lpstr>
      <vt:lpstr>PowerPoint Presentation</vt:lpstr>
      <vt:lpstr>PowerPoint Presentation</vt:lpstr>
      <vt:lpstr>Congestion pricing theory: the economic approach</vt:lpstr>
      <vt:lpstr>PowerPoint Presentation</vt:lpstr>
      <vt:lpstr>PowerPoint Presentation</vt:lpstr>
      <vt:lpstr>Road pricing or congestion pricing</vt:lpstr>
      <vt:lpstr>Internalizing congestion and air pollution externalities</vt:lpstr>
      <vt:lpstr>Ecopass, Area C and Area B: implemented policy to reduce congestion and air pollution in Milan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Teoria del traffico</dc:title>
  <dc:creator>DANIELIS ROMEO</dc:creator>
  <cp:lastModifiedBy>Romeo Danielis</cp:lastModifiedBy>
  <cp:revision>108</cp:revision>
  <dcterms:created xsi:type="dcterms:W3CDTF">2012-09-27T09:55:59Z</dcterms:created>
  <dcterms:modified xsi:type="dcterms:W3CDTF">2021-11-25T10:40:56Z</dcterms:modified>
</cp:coreProperties>
</file>