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379" r:id="rId3"/>
    <p:sldId id="279" r:id="rId4"/>
    <p:sldId id="343" r:id="rId5"/>
    <p:sldId id="344" r:id="rId6"/>
    <p:sldId id="346" r:id="rId7"/>
    <p:sldId id="345" r:id="rId8"/>
    <p:sldId id="284" r:id="rId9"/>
    <p:sldId id="285" r:id="rId10"/>
    <p:sldId id="286" r:id="rId11"/>
    <p:sldId id="287" r:id="rId12"/>
    <p:sldId id="288" r:id="rId13"/>
    <p:sldId id="289" r:id="rId14"/>
    <p:sldId id="347" r:id="rId15"/>
    <p:sldId id="349" r:id="rId16"/>
    <p:sldId id="290" r:id="rId17"/>
    <p:sldId id="291" r:id="rId18"/>
    <p:sldId id="350" r:id="rId19"/>
    <p:sldId id="398" r:id="rId20"/>
    <p:sldId id="399" r:id="rId21"/>
    <p:sldId id="400" r:id="rId22"/>
    <p:sldId id="401" r:id="rId23"/>
    <p:sldId id="402" r:id="rId24"/>
    <p:sldId id="384" r:id="rId25"/>
    <p:sldId id="396" r:id="rId26"/>
    <p:sldId id="391" r:id="rId27"/>
    <p:sldId id="403" r:id="rId28"/>
    <p:sldId id="392" r:id="rId29"/>
    <p:sldId id="393" r:id="rId30"/>
    <p:sldId id="394" r:id="rId31"/>
    <p:sldId id="395" r:id="rId32"/>
    <p:sldId id="397" r:id="rId33"/>
    <p:sldId id="386" r:id="rId34"/>
    <p:sldId id="378" r:id="rId35"/>
    <p:sldId id="385" r:id="rId36"/>
    <p:sldId id="387" r:id="rId37"/>
    <p:sldId id="380" r:id="rId38"/>
    <p:sldId id="323" r:id="rId39"/>
    <p:sldId id="373" r:id="rId40"/>
    <p:sldId id="381" r:id="rId41"/>
    <p:sldId id="324" r:id="rId42"/>
    <p:sldId id="351" r:id="rId43"/>
    <p:sldId id="342" r:id="rId44"/>
    <p:sldId id="404" r:id="rId45"/>
    <p:sldId id="382" r:id="rId46"/>
    <p:sldId id="315" r:id="rId47"/>
    <p:sldId id="316" r:id="rId48"/>
    <p:sldId id="309" r:id="rId49"/>
    <p:sldId id="258" r:id="rId50"/>
    <p:sldId id="383" r:id="rId51"/>
    <p:sldId id="326" r:id="rId52"/>
    <p:sldId id="353" r:id="rId53"/>
    <p:sldId id="354" r:id="rId54"/>
    <p:sldId id="328" r:id="rId55"/>
    <p:sldId id="352" r:id="rId56"/>
    <p:sldId id="333" r:id="rId57"/>
    <p:sldId id="327" r:id="rId58"/>
    <p:sldId id="330" r:id="rId59"/>
    <p:sldId id="355" r:id="rId60"/>
    <p:sldId id="329" r:id="rId61"/>
    <p:sldId id="331" r:id="rId62"/>
    <p:sldId id="332" r:id="rId63"/>
    <p:sldId id="337" r:id="rId64"/>
    <p:sldId id="338" r:id="rId65"/>
    <p:sldId id="339" r:id="rId66"/>
    <p:sldId id="357" r:id="rId67"/>
    <p:sldId id="360" r:id="rId68"/>
    <p:sldId id="325" r:id="rId69"/>
    <p:sldId id="334" r:id="rId70"/>
    <p:sldId id="335" r:id="rId71"/>
    <p:sldId id="336" r:id="rId72"/>
    <p:sldId id="356" r:id="rId73"/>
    <p:sldId id="405" r:id="rId74"/>
    <p:sldId id="311" r:id="rId75"/>
    <p:sldId id="312" r:id="rId76"/>
    <p:sldId id="374" r:id="rId77"/>
    <p:sldId id="363" r:id="rId78"/>
    <p:sldId id="364" r:id="rId79"/>
    <p:sldId id="377" r:id="rId80"/>
    <p:sldId id="365" r:id="rId81"/>
    <p:sldId id="366" r:id="rId82"/>
    <p:sldId id="367" r:id="rId83"/>
    <p:sldId id="368" r:id="rId84"/>
    <p:sldId id="376" r:id="rId85"/>
    <p:sldId id="369" r:id="rId86"/>
    <p:sldId id="375" r:id="rId87"/>
    <p:sldId id="274" r:id="rId88"/>
    <p:sldId id="275" r:id="rId89"/>
    <p:sldId id="340" r:id="rId90"/>
    <p:sldId id="277" r:id="rId91"/>
    <p:sldId id="358" r:id="rId92"/>
    <p:sldId id="341" r:id="rId93"/>
    <p:sldId id="359" r:id="rId9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95" autoAdjust="0"/>
  </p:normalViewPr>
  <p:slideViewPr>
    <p:cSldViewPr>
      <p:cViewPr varScale="1">
        <p:scale>
          <a:sx n="111" d="100"/>
          <a:sy n="111" d="100"/>
        </p:scale>
        <p:origin x="1008"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1876AB-8DCA-4DAE-91C7-93C562CAAE24}" type="datetimeFigureOut">
              <a:rPr lang="it-IT" smtClean="0"/>
              <a:pPr/>
              <a:t>03/12/2021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CFE0F8-CE1B-43C1-BCD5-356049F06B2F}" type="slidenum">
              <a:rPr lang="it-IT" smtClean="0"/>
              <a:pPr/>
              <a:t>‹N›</a:t>
            </a:fld>
            <a:endParaRPr lang="it-IT"/>
          </a:p>
        </p:txBody>
      </p:sp>
    </p:spTree>
    <p:extLst>
      <p:ext uri="{BB962C8B-B14F-4D97-AF65-F5344CB8AC3E}">
        <p14:creationId xmlns:p14="http://schemas.microsoft.com/office/powerpoint/2010/main" val="2046272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Nome</a:t>
            </a:r>
            <a:r>
              <a:rPr lang="en-GB" baseline="0" dirty="0" smtClean="0"/>
              <a:t> </a:t>
            </a:r>
            <a:r>
              <a:rPr lang="en-GB" baseline="0" dirty="0" err="1" smtClean="0"/>
              <a:t>italilano</a:t>
            </a:r>
            <a:r>
              <a:rPr lang="en-GB" baseline="0" dirty="0" smtClean="0"/>
              <a:t>: </a:t>
            </a:r>
            <a:r>
              <a:rPr lang="en-GB" baseline="0" dirty="0" err="1" smtClean="0"/>
              <a:t>bisarche</a:t>
            </a:r>
            <a:endParaRPr lang="en-GB" dirty="0"/>
          </a:p>
        </p:txBody>
      </p:sp>
      <p:sp>
        <p:nvSpPr>
          <p:cNvPr id="4" name="Segnaposto numero diapositiva 3"/>
          <p:cNvSpPr>
            <a:spLocks noGrp="1"/>
          </p:cNvSpPr>
          <p:nvPr>
            <p:ph type="sldNum" sz="quarter" idx="10"/>
          </p:nvPr>
        </p:nvSpPr>
        <p:spPr/>
        <p:txBody>
          <a:bodyPr/>
          <a:lstStyle/>
          <a:p>
            <a:fld id="{D7CFE0F8-CE1B-43C1-BCD5-356049F06B2F}" type="slidenum">
              <a:rPr lang="it-IT" smtClean="0"/>
              <a:pPr/>
              <a:t>14</a:t>
            </a:fld>
            <a:endParaRPr lang="it-IT"/>
          </a:p>
        </p:txBody>
      </p:sp>
    </p:spTree>
    <p:extLst>
      <p:ext uri="{BB962C8B-B14F-4D97-AF65-F5344CB8AC3E}">
        <p14:creationId xmlns:p14="http://schemas.microsoft.com/office/powerpoint/2010/main" val="1681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E87632-EBFE-414A-A060-B89D280A397E}" type="slidenum">
              <a:rPr lang="en-US"/>
              <a:pPr/>
              <a:t>15</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it-IT"/>
              <a:t>Tank trucks are referenced by their size or volume capacity. Large trucks typically have capacities ranging from 5,500 gallons (20,820 litres) to 9,000 gallons (34,069 litres). </a:t>
            </a:r>
          </a:p>
        </p:txBody>
      </p:sp>
    </p:spTree>
    <p:extLst>
      <p:ext uri="{BB962C8B-B14F-4D97-AF65-F5344CB8AC3E}">
        <p14:creationId xmlns:p14="http://schemas.microsoft.com/office/powerpoint/2010/main" val="1735788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7C7D184-436C-4083-9269-1BC618B3B859}" type="datetimeFigureOut">
              <a:rPr lang="it-IT" smtClean="0"/>
              <a:pPr/>
              <a:t>03/12/2021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893D11-4E7B-44AB-9DDD-A8216BA82D77}"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7C7D184-436C-4083-9269-1BC618B3B859}" type="datetimeFigureOut">
              <a:rPr lang="it-IT" smtClean="0"/>
              <a:pPr/>
              <a:t>03/12/2021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893D11-4E7B-44AB-9DDD-A8216BA82D77}"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7C7D184-436C-4083-9269-1BC618B3B859}" type="datetimeFigureOut">
              <a:rPr lang="it-IT" smtClean="0"/>
              <a:pPr/>
              <a:t>03/12/2021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893D11-4E7B-44AB-9DDD-A8216BA82D77}"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7C7D184-436C-4083-9269-1BC618B3B859}" type="datetimeFigureOut">
              <a:rPr lang="it-IT" smtClean="0"/>
              <a:pPr/>
              <a:t>03/12/2021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893D11-4E7B-44AB-9DDD-A8216BA82D77}"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7C7D184-436C-4083-9269-1BC618B3B859}" type="datetimeFigureOut">
              <a:rPr lang="it-IT" smtClean="0"/>
              <a:pPr/>
              <a:t>03/12/2021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893D11-4E7B-44AB-9DDD-A8216BA82D77}"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7C7D184-436C-4083-9269-1BC618B3B859}" type="datetimeFigureOut">
              <a:rPr lang="it-IT" smtClean="0"/>
              <a:pPr/>
              <a:t>03/12/2021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8893D11-4E7B-44AB-9DDD-A8216BA82D77}"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7C7D184-436C-4083-9269-1BC618B3B859}" type="datetimeFigureOut">
              <a:rPr lang="it-IT" smtClean="0"/>
              <a:pPr/>
              <a:t>03/12/2021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8893D11-4E7B-44AB-9DDD-A8216BA82D77}"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7C7D184-436C-4083-9269-1BC618B3B859}" type="datetimeFigureOut">
              <a:rPr lang="it-IT" smtClean="0"/>
              <a:pPr/>
              <a:t>03/12/2021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8893D11-4E7B-44AB-9DDD-A8216BA82D77}"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7C7D184-436C-4083-9269-1BC618B3B859}" type="datetimeFigureOut">
              <a:rPr lang="it-IT" smtClean="0"/>
              <a:pPr/>
              <a:t>03/12/2021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8893D11-4E7B-44AB-9DDD-A8216BA82D77}"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7C7D184-436C-4083-9269-1BC618B3B859}" type="datetimeFigureOut">
              <a:rPr lang="it-IT" smtClean="0"/>
              <a:pPr/>
              <a:t>03/12/2021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8893D11-4E7B-44AB-9DDD-A8216BA82D77}"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7C7D184-436C-4083-9269-1BC618B3B859}" type="datetimeFigureOut">
              <a:rPr lang="it-IT" smtClean="0"/>
              <a:pPr/>
              <a:t>03/12/2021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8893D11-4E7B-44AB-9DDD-A8216BA82D77}"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7D184-436C-4083-9269-1BC618B3B859}" type="datetimeFigureOut">
              <a:rPr lang="it-IT" smtClean="0"/>
              <a:pPr/>
              <a:t>03/12/2021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93D11-4E7B-44AB-9DDD-A8216BA82D77}"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US" dirty="0" smtClean="0"/>
              <a:t>Road Freight Transportation: </a:t>
            </a:r>
            <a:br>
              <a:rPr lang="en-US" dirty="0" smtClean="0"/>
            </a:br>
            <a:r>
              <a:rPr lang="en-US" dirty="0" smtClean="0"/>
              <a:t>the truck</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it-IT" sz="3200"/>
              <a:t>Rules governing the maximum size and weight of vehicles differ between states in the US </a:t>
            </a:r>
          </a:p>
        </p:txBody>
      </p:sp>
      <p:sp>
        <p:nvSpPr>
          <p:cNvPr id="82947" name="Rectangle 3"/>
          <p:cNvSpPr>
            <a:spLocks noGrp="1" noChangeArrowheads="1"/>
          </p:cNvSpPr>
          <p:nvPr>
            <p:ph type="body" idx="1"/>
          </p:nvPr>
        </p:nvSpPr>
        <p:spPr/>
        <p:txBody>
          <a:bodyPr/>
          <a:lstStyle/>
          <a:p>
            <a:r>
              <a:rPr lang="en-US" dirty="0"/>
              <a:t>The </a:t>
            </a:r>
            <a:r>
              <a:rPr lang="it-IT" dirty="0" err="1"/>
              <a:t>Department</a:t>
            </a:r>
            <a:r>
              <a:rPr lang="it-IT" dirty="0"/>
              <a:t> of </a:t>
            </a:r>
            <a:r>
              <a:rPr lang="it-IT" dirty="0" err="1"/>
              <a:t>Transportation</a:t>
            </a:r>
            <a:r>
              <a:rPr lang="it-IT" dirty="0"/>
              <a:t> </a:t>
            </a:r>
            <a:r>
              <a:rPr lang="en-US" dirty="0"/>
              <a:t>has established these vehicle limits: 102 inches wide, 13.5 feet in height, and 80,000 </a:t>
            </a:r>
            <a:r>
              <a:rPr lang="en-US" dirty="0" err="1"/>
              <a:t>lbs</a:t>
            </a:r>
            <a:r>
              <a:rPr lang="en-US" dirty="0"/>
              <a:t> gross weight. These limits can be exceeded as individual </a:t>
            </a:r>
            <a:r>
              <a:rPr lang="en-US" dirty="0" smtClean="0"/>
              <a:t>States </a:t>
            </a:r>
            <a:r>
              <a:rPr lang="en-US" dirty="0"/>
              <a:t>have the right to issue temporary oversize and/or overweight permits.</a:t>
            </a:r>
            <a:endParaRPr lang="it-IT"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z="3400"/>
              <a:t>A truck pulling a trailer using a trailer dolly.</a:t>
            </a:r>
            <a:endParaRPr lang="it-IT" sz="3400"/>
          </a:p>
        </p:txBody>
      </p:sp>
      <p:pic>
        <p:nvPicPr>
          <p:cNvPr id="77827" name="Picture 3"/>
          <p:cNvPicPr>
            <a:picLocks noGrp="1" noChangeAspect="1" noChangeArrowheads="1"/>
          </p:cNvPicPr>
          <p:nvPr>
            <p:ph type="body" idx="1"/>
          </p:nvPr>
        </p:nvPicPr>
        <p:blipFill>
          <a:blip r:embed="rId2" cstate="print"/>
          <a:srcRect/>
          <a:stretch>
            <a:fillRect/>
          </a:stretch>
        </p:blipFill>
        <p:spPr/>
      </p:pic>
      <p:sp>
        <p:nvSpPr>
          <p:cNvPr id="77828" name="Text Box 4"/>
          <p:cNvSpPr txBox="1">
            <a:spLocks noChangeArrowheads="1"/>
          </p:cNvSpPr>
          <p:nvPr/>
        </p:nvSpPr>
        <p:spPr bwMode="auto">
          <a:xfrm>
            <a:off x="365125" y="6102350"/>
            <a:ext cx="8778875" cy="639763"/>
          </a:xfrm>
          <a:prstGeom prst="rect">
            <a:avLst/>
          </a:prstGeom>
          <a:noFill/>
          <a:ln w="9525">
            <a:noFill/>
            <a:miter lim="800000"/>
            <a:headEnd/>
            <a:tailEnd/>
          </a:ln>
          <a:effectLst/>
        </p:spPr>
        <p:txBody>
          <a:bodyPr>
            <a:spAutoFit/>
          </a:bodyPr>
          <a:lstStyle/>
          <a:p>
            <a:r>
              <a:rPr lang="en-US" sz="1200"/>
              <a:t>The noticeable difference between tractor units in the U.S. and Continental Europe is that most European models are "cab over engine" (COE or forward control), while most U.S. trucks are conventional (or normal control). </a:t>
            </a:r>
            <a:endParaRPr lang="it-IT" sz="12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it-IT" sz="3400" dirty="0"/>
              <a:t>Semi-trailer truck with 'sleeper' </a:t>
            </a:r>
            <a:r>
              <a:rPr lang="it-IT" sz="3400" dirty="0" err="1"/>
              <a:t>behind</a:t>
            </a:r>
            <a:r>
              <a:rPr lang="it-IT" sz="3400" dirty="0"/>
              <a:t> the </a:t>
            </a:r>
            <a:r>
              <a:rPr lang="it-IT" sz="3400" dirty="0" err="1"/>
              <a:t>cab</a:t>
            </a:r>
            <a:r>
              <a:rPr lang="it-IT" sz="3400" dirty="0"/>
              <a:t>. </a:t>
            </a:r>
          </a:p>
        </p:txBody>
      </p:sp>
      <p:pic>
        <p:nvPicPr>
          <p:cNvPr id="75779" name="Picture 3"/>
          <p:cNvPicPr>
            <a:picLocks noGrp="1" noChangeAspect="1" noChangeArrowheads="1"/>
          </p:cNvPicPr>
          <p:nvPr>
            <p:ph type="body" idx="1"/>
          </p:nvPr>
        </p:nvPicPr>
        <p:blipFill>
          <a:blip r:embed="rId2" cstate="print"/>
          <a:srcRect/>
          <a:stretch>
            <a:fillRect/>
          </a:stretch>
        </p:blip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it-IT" sz="3400"/>
              <a:t>Tractor with end-dump semi-trailer</a:t>
            </a:r>
          </a:p>
        </p:txBody>
      </p:sp>
      <p:pic>
        <p:nvPicPr>
          <p:cNvPr id="78851" name="Picture 3"/>
          <p:cNvPicPr>
            <a:picLocks noGrp="1" noChangeAspect="1" noChangeArrowheads="1"/>
          </p:cNvPicPr>
          <p:nvPr>
            <p:ph type="body" idx="1"/>
          </p:nvPr>
        </p:nvPicPr>
        <p:blipFill>
          <a:blip r:embed="rId2" cstate="print"/>
          <a:srcRect/>
          <a:stretch>
            <a:fillRect/>
          </a:stretch>
        </p:blip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z="3400"/>
              <a:t>A tractor with an auto-transport semi-trailer</a:t>
            </a:r>
            <a:endParaRPr lang="it-IT" sz="3400"/>
          </a:p>
        </p:txBody>
      </p:sp>
      <p:pic>
        <p:nvPicPr>
          <p:cNvPr id="76803" name="Picture 3"/>
          <p:cNvPicPr>
            <a:picLocks noGrp="1" noChangeAspect="1" noChangeArrowheads="1"/>
          </p:cNvPicPr>
          <p:nvPr>
            <p:ph type="body" idx="1"/>
          </p:nvPr>
        </p:nvPicPr>
        <p:blipFill>
          <a:blip r:embed="rId3" cstate="print"/>
          <a:srcRect/>
          <a:stretch>
            <a:fillRect/>
          </a:stretch>
        </p:blipFill>
        <p:spPr/>
      </p:pic>
    </p:spTree>
    <p:extLst>
      <p:ext uri="{BB962C8B-B14F-4D97-AF65-F5344CB8AC3E}">
        <p14:creationId xmlns:p14="http://schemas.microsoft.com/office/powerpoint/2010/main" val="2168676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09600" y="0"/>
            <a:ext cx="8001000" cy="1216025"/>
          </a:xfrm>
        </p:spPr>
        <p:txBody>
          <a:bodyPr>
            <a:normAutofit/>
          </a:bodyPr>
          <a:lstStyle/>
          <a:p>
            <a:pPr algn="just"/>
            <a:r>
              <a:rPr lang="it-IT" sz="2400" dirty="0"/>
              <a:t>Tank </a:t>
            </a:r>
            <a:r>
              <a:rPr lang="it-IT" sz="2400" dirty="0" err="1"/>
              <a:t>trucks</a:t>
            </a:r>
            <a:r>
              <a:rPr lang="it-IT" sz="2400" dirty="0"/>
              <a:t> are </a:t>
            </a:r>
            <a:r>
              <a:rPr lang="it-IT" sz="2400" dirty="0" err="1"/>
              <a:t>referenced</a:t>
            </a:r>
            <a:r>
              <a:rPr lang="it-IT" sz="2400" dirty="0"/>
              <a:t> by </a:t>
            </a:r>
            <a:r>
              <a:rPr lang="it-IT" sz="2400" dirty="0" err="1"/>
              <a:t>their</a:t>
            </a:r>
            <a:r>
              <a:rPr lang="it-IT" sz="2400" dirty="0"/>
              <a:t> </a:t>
            </a:r>
            <a:r>
              <a:rPr lang="it-IT" sz="2400" dirty="0" err="1"/>
              <a:t>size</a:t>
            </a:r>
            <a:r>
              <a:rPr lang="it-IT" sz="2400" dirty="0"/>
              <a:t> or volume </a:t>
            </a:r>
            <a:r>
              <a:rPr lang="it-IT" sz="2400" dirty="0" err="1"/>
              <a:t>capacity</a:t>
            </a:r>
            <a:r>
              <a:rPr lang="it-IT" sz="2400" dirty="0"/>
              <a:t>. Large </a:t>
            </a:r>
            <a:r>
              <a:rPr lang="it-IT" sz="2400" dirty="0" err="1"/>
              <a:t>trucks</a:t>
            </a:r>
            <a:r>
              <a:rPr lang="it-IT" sz="2400" dirty="0"/>
              <a:t> </a:t>
            </a:r>
            <a:r>
              <a:rPr lang="it-IT" sz="2400" dirty="0" err="1"/>
              <a:t>typically</a:t>
            </a:r>
            <a:r>
              <a:rPr lang="it-IT" sz="2400" dirty="0"/>
              <a:t> </a:t>
            </a:r>
            <a:r>
              <a:rPr lang="it-IT" sz="2400" dirty="0" err="1"/>
              <a:t>have</a:t>
            </a:r>
            <a:r>
              <a:rPr lang="it-IT" sz="2400" dirty="0"/>
              <a:t> </a:t>
            </a:r>
            <a:r>
              <a:rPr lang="it-IT" sz="2400" dirty="0" err="1"/>
              <a:t>capacities</a:t>
            </a:r>
            <a:r>
              <a:rPr lang="it-IT" sz="2400" dirty="0"/>
              <a:t> </a:t>
            </a:r>
            <a:r>
              <a:rPr lang="it-IT" sz="2400" dirty="0" err="1"/>
              <a:t>ranging</a:t>
            </a:r>
            <a:r>
              <a:rPr lang="it-IT" sz="2400" dirty="0"/>
              <a:t> from 5,500 </a:t>
            </a:r>
            <a:r>
              <a:rPr lang="it-IT" sz="2400" dirty="0" err="1"/>
              <a:t>gallons</a:t>
            </a:r>
            <a:r>
              <a:rPr lang="it-IT" sz="2400" dirty="0"/>
              <a:t> (20,820 </a:t>
            </a:r>
            <a:r>
              <a:rPr lang="it-IT" sz="2400" dirty="0" err="1"/>
              <a:t>litres</a:t>
            </a:r>
            <a:r>
              <a:rPr lang="it-IT" sz="2400" dirty="0"/>
              <a:t>) to 9,000 </a:t>
            </a:r>
            <a:r>
              <a:rPr lang="it-IT" sz="2400" dirty="0" err="1"/>
              <a:t>gallons</a:t>
            </a:r>
            <a:r>
              <a:rPr lang="it-IT" sz="2400" dirty="0"/>
              <a:t> (34,069 </a:t>
            </a:r>
            <a:r>
              <a:rPr lang="it-IT" sz="2400" dirty="0" err="1"/>
              <a:t>litres</a:t>
            </a:r>
            <a:r>
              <a:rPr lang="it-IT" sz="2400" dirty="0"/>
              <a:t>). </a:t>
            </a:r>
            <a:endParaRPr lang="en-US" sz="2400" dirty="0"/>
          </a:p>
        </p:txBody>
      </p:sp>
      <p:sp>
        <p:nvSpPr>
          <p:cNvPr id="64515" name="Rectangle 3"/>
          <p:cNvSpPr>
            <a:spLocks noGrp="1" noChangeArrowheads="1"/>
          </p:cNvSpPr>
          <p:nvPr>
            <p:ph type="body" idx="1"/>
          </p:nvPr>
        </p:nvSpPr>
        <p:spPr/>
        <p:txBody>
          <a:bodyPr/>
          <a:lstStyle/>
          <a:p>
            <a:endParaRPr lang="en-US"/>
          </a:p>
        </p:txBody>
      </p:sp>
      <p:pic>
        <p:nvPicPr>
          <p:cNvPr id="64516" name="Picture 4"/>
          <p:cNvPicPr>
            <a:picLocks noChangeAspect="1" noChangeArrowheads="1"/>
          </p:cNvPicPr>
          <p:nvPr/>
        </p:nvPicPr>
        <p:blipFill>
          <a:blip r:embed="rId3" cstate="print"/>
          <a:srcRect/>
          <a:stretch>
            <a:fillRect/>
          </a:stretch>
        </p:blipFill>
        <p:spPr bwMode="auto">
          <a:xfrm>
            <a:off x="685800" y="1295400"/>
            <a:ext cx="7086600" cy="5314950"/>
          </a:xfrm>
          <a:prstGeom prst="rect">
            <a:avLst/>
          </a:prstGeom>
          <a:noFill/>
          <a:ln w="9525">
            <a:noFill/>
            <a:miter lim="800000"/>
            <a:headEnd/>
            <a:tailEnd/>
          </a:ln>
          <a:effectLst/>
        </p:spPr>
      </p:pic>
    </p:spTree>
    <p:extLst>
      <p:ext uri="{BB962C8B-B14F-4D97-AF65-F5344CB8AC3E}">
        <p14:creationId xmlns:p14="http://schemas.microsoft.com/office/powerpoint/2010/main" val="1306962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it-IT" dirty="0" smtClean="0"/>
              <a:t>Europe</a:t>
            </a:r>
            <a:endParaRPr lang="it-IT" dirty="0"/>
          </a:p>
        </p:txBody>
      </p:sp>
      <p:sp>
        <p:nvSpPr>
          <p:cNvPr id="83971" name="Rectangle 3"/>
          <p:cNvSpPr>
            <a:spLocks noGrp="1" noChangeArrowheads="1"/>
          </p:cNvSpPr>
          <p:nvPr>
            <p:ph type="body" idx="1"/>
          </p:nvPr>
        </p:nvSpPr>
        <p:spPr>
          <a:xfrm>
            <a:off x="469289" y="1196752"/>
            <a:ext cx="8229600" cy="4997152"/>
          </a:xfrm>
        </p:spPr>
        <p:txBody>
          <a:bodyPr>
            <a:normAutofit/>
          </a:bodyPr>
          <a:lstStyle/>
          <a:p>
            <a:pPr>
              <a:lnSpc>
                <a:spcPct val="90000"/>
              </a:lnSpc>
            </a:pPr>
            <a:r>
              <a:rPr lang="en-US" sz="2800" dirty="0"/>
              <a:t>In Sweden the allowed length is 24 </a:t>
            </a:r>
            <a:r>
              <a:rPr lang="en-US" sz="2800" dirty="0" smtClean="0"/>
              <a:t>meters </a:t>
            </a:r>
            <a:r>
              <a:rPr lang="en-US" sz="2800" dirty="0"/>
              <a:t>(78.7 </a:t>
            </a:r>
            <a:r>
              <a:rPr lang="en-US" sz="2800" dirty="0" err="1"/>
              <a:t>ft</a:t>
            </a:r>
            <a:r>
              <a:rPr lang="en-US" sz="2800" dirty="0"/>
              <a:t>) for all vehicles and 25.25 </a:t>
            </a:r>
            <a:r>
              <a:rPr lang="en-US" sz="2800" dirty="0" smtClean="0"/>
              <a:t>meters </a:t>
            </a:r>
            <a:r>
              <a:rPr lang="en-US" sz="2800" dirty="0"/>
              <a:t>(82.8 </a:t>
            </a:r>
            <a:r>
              <a:rPr lang="en-US" sz="2800" dirty="0" err="1"/>
              <a:t>ft</a:t>
            </a:r>
            <a:r>
              <a:rPr lang="en-US" sz="2800" dirty="0"/>
              <a:t>) for trucks with two trailers. In 1997 the rules were changed, following the European Economic Area rules, allowing trucks to pull two trailers with a total length of 25.25 </a:t>
            </a:r>
            <a:r>
              <a:rPr lang="en-US" sz="2800" dirty="0" smtClean="0"/>
              <a:t>meters </a:t>
            </a:r>
            <a:r>
              <a:rPr lang="en-US" sz="2800" dirty="0"/>
              <a:t>(82.8 </a:t>
            </a:r>
            <a:r>
              <a:rPr lang="en-US" sz="2800" dirty="0" err="1"/>
              <a:t>ft</a:t>
            </a:r>
            <a:r>
              <a:rPr lang="en-US" sz="2800" dirty="0"/>
              <a:t>), assuming certain conditions were met, like ABS on all vehicles. </a:t>
            </a:r>
          </a:p>
          <a:p>
            <a:pPr>
              <a:lnSpc>
                <a:spcPct val="90000"/>
              </a:lnSpc>
            </a:pPr>
            <a:r>
              <a:rPr lang="en-US" sz="2800" dirty="0"/>
              <a:t>In Finland most trucks can tow any trailer as long as total length stays within 25.25 </a:t>
            </a:r>
            <a:r>
              <a:rPr lang="en-US" sz="2800" dirty="0" smtClean="0"/>
              <a:t>meters </a:t>
            </a:r>
            <a:r>
              <a:rPr lang="en-US" sz="2800" dirty="0"/>
              <a:t>(82.8 </a:t>
            </a:r>
            <a:r>
              <a:rPr lang="en-US" sz="2800" dirty="0" err="1"/>
              <a:t>ft</a:t>
            </a:r>
            <a:r>
              <a:rPr lang="en-US" sz="2800" dirty="0"/>
              <a:t>). </a:t>
            </a:r>
          </a:p>
          <a:p>
            <a:pPr>
              <a:lnSpc>
                <a:spcPct val="90000"/>
              </a:lnSpc>
            </a:pPr>
            <a:r>
              <a:rPr lang="en-US" sz="2800" dirty="0" smtClean="0"/>
              <a:t>The </a:t>
            </a:r>
            <a:r>
              <a:rPr lang="en-US" sz="2800" dirty="0"/>
              <a:t>allowed gross weight in both countries is up to 60 tons (132,277 </a:t>
            </a:r>
            <a:r>
              <a:rPr lang="en-US" sz="2800" dirty="0" err="1"/>
              <a:t>lb</a:t>
            </a:r>
            <a:r>
              <a:rPr lang="en-US" sz="2800" dirty="0"/>
              <a:t>) depending on the distance between the first and last axle.</a:t>
            </a:r>
            <a:endParaRPr lang="it-IT"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67544" y="404664"/>
            <a:ext cx="8229600" cy="1143000"/>
          </a:xfrm>
        </p:spPr>
        <p:txBody>
          <a:bodyPr>
            <a:noAutofit/>
          </a:bodyPr>
          <a:lstStyle/>
          <a:p>
            <a:pPr algn="just"/>
            <a:r>
              <a:rPr lang="en-US" sz="2400" dirty="0"/>
              <a:t>The 25,25 </a:t>
            </a:r>
            <a:r>
              <a:rPr lang="en-US" sz="2400" dirty="0" err="1"/>
              <a:t>metres</a:t>
            </a:r>
            <a:r>
              <a:rPr lang="en-US" sz="2400" dirty="0"/>
              <a:t> truck combinations were developed under the branding of </a:t>
            </a:r>
            <a:r>
              <a:rPr lang="en-US" sz="2400" dirty="0" err="1"/>
              <a:t>EcoCombi</a:t>
            </a:r>
            <a:r>
              <a:rPr lang="en-US" sz="2400" dirty="0"/>
              <a:t> which influenced the name of </a:t>
            </a:r>
            <a:r>
              <a:rPr lang="en-US" sz="2400" dirty="0" err="1"/>
              <a:t>EuroCombi</a:t>
            </a:r>
            <a:r>
              <a:rPr lang="en-US" sz="2400" dirty="0"/>
              <a:t> for an ongoing standardization effort where such truck combinations shall be legal to operate in all jurisdictions of the European Economic Area.</a:t>
            </a:r>
            <a:endParaRPr lang="it-IT" sz="2400" dirty="0"/>
          </a:p>
        </p:txBody>
      </p:sp>
      <p:pic>
        <p:nvPicPr>
          <p:cNvPr id="79875" name="Picture 3"/>
          <p:cNvPicPr>
            <a:picLocks noGrp="1" noChangeAspect="1" noChangeArrowheads="1"/>
          </p:cNvPicPr>
          <p:nvPr>
            <p:ph type="body" idx="1"/>
          </p:nvPr>
        </p:nvPicPr>
        <p:blipFill>
          <a:blip r:embed="rId2" cstate="print"/>
          <a:srcRect/>
          <a:stretch>
            <a:fillRect/>
          </a:stretch>
        </p:blipFill>
        <p:spPr>
          <a:xfrm>
            <a:off x="467544" y="2060848"/>
            <a:ext cx="8229600" cy="4525963"/>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67544" y="332656"/>
            <a:ext cx="8229600" cy="1143000"/>
          </a:xfrm>
        </p:spPr>
        <p:txBody>
          <a:bodyPr>
            <a:noAutofit/>
          </a:bodyPr>
          <a:lstStyle/>
          <a:p>
            <a:pPr algn="just"/>
            <a:r>
              <a:rPr lang="en-US" sz="2000" dirty="0"/>
              <a:t>Starting in Dec. 2008, 30 meter </a:t>
            </a:r>
            <a:r>
              <a:rPr lang="en-US" sz="2000" b="1" dirty="0"/>
              <a:t>long truck trailer combinations </a:t>
            </a:r>
            <a:r>
              <a:rPr lang="en-US" sz="2000" dirty="0"/>
              <a:t>with a gross weight of 90 metric tons, 200,000lbs., </a:t>
            </a:r>
            <a:r>
              <a:rPr lang="en-US" sz="2000" dirty="0" smtClean="0"/>
              <a:t>were allowed </a:t>
            </a:r>
            <a:r>
              <a:rPr lang="en-US" sz="2000" dirty="0"/>
              <a:t>in Sweden. It's estimated that this will give a 20% lower cost and 20-25% CO2 emissions reduction compared to if the timber instead would have been transported with regular 60 ton truck combinations. The braking distance, road wear, and traffic safety will be either the same or improved with the 90 ton truck-trailer.</a:t>
            </a:r>
            <a:endParaRPr lang="it-IT" sz="2000" dirty="0"/>
          </a:p>
        </p:txBody>
      </p:sp>
      <p:pic>
        <p:nvPicPr>
          <p:cNvPr id="84995" name="Picture 3"/>
          <p:cNvPicPr>
            <a:picLocks noGrp="1" noChangeAspect="1" noChangeArrowheads="1"/>
          </p:cNvPicPr>
          <p:nvPr>
            <p:ph type="body" idx="1"/>
          </p:nvPr>
        </p:nvPicPr>
        <p:blipFill>
          <a:blip r:embed="rId2" cstate="print"/>
          <a:srcRect/>
          <a:stretch>
            <a:fillRect/>
          </a:stretch>
        </p:blipFill>
        <p:spPr>
          <a:xfrm>
            <a:off x="579594" y="1846488"/>
            <a:ext cx="8229600" cy="4525963"/>
          </a:xfrm>
        </p:spPr>
      </p:pic>
      <p:sp>
        <p:nvSpPr>
          <p:cNvPr id="84996" name="Text Box 4"/>
          <p:cNvSpPr txBox="1">
            <a:spLocks noChangeArrowheads="1"/>
          </p:cNvSpPr>
          <p:nvPr/>
        </p:nvSpPr>
        <p:spPr bwMode="auto">
          <a:xfrm>
            <a:off x="593725" y="6372451"/>
            <a:ext cx="4567238" cy="396875"/>
          </a:xfrm>
          <a:prstGeom prst="rect">
            <a:avLst/>
          </a:prstGeom>
          <a:noFill/>
          <a:ln w="9525">
            <a:noFill/>
            <a:miter lim="800000"/>
            <a:headEnd/>
            <a:tailEnd/>
          </a:ln>
          <a:effectLst/>
        </p:spPr>
        <p:txBody>
          <a:bodyPr wrap="none">
            <a:spAutoFit/>
          </a:bodyPr>
          <a:lstStyle/>
          <a:p>
            <a:r>
              <a:rPr lang="it-IT" dirty="0"/>
              <a:t>30 </a:t>
            </a:r>
            <a:r>
              <a:rPr lang="it-IT" dirty="0" err="1"/>
              <a:t>meter</a:t>
            </a:r>
            <a:r>
              <a:rPr lang="it-IT" dirty="0"/>
              <a:t> and 90 ton </a:t>
            </a:r>
            <a:r>
              <a:rPr lang="it-IT" dirty="0" err="1"/>
              <a:t>combination</a:t>
            </a:r>
            <a:r>
              <a:rPr lang="it-IT" dirty="0"/>
              <a:t> </a:t>
            </a:r>
          </a:p>
        </p:txBody>
      </p:sp>
    </p:spTree>
    <p:extLst>
      <p:ext uri="{BB962C8B-B14F-4D97-AF65-F5344CB8AC3E}">
        <p14:creationId xmlns:p14="http://schemas.microsoft.com/office/powerpoint/2010/main" val="1875970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95536" y="1556792"/>
            <a:ext cx="8229600" cy="1143000"/>
          </a:xfrm>
        </p:spPr>
        <p:txBody>
          <a:bodyPr/>
          <a:lstStyle/>
          <a:p>
            <a:r>
              <a:rPr lang="it-IT" dirty="0" err="1" smtClean="0"/>
              <a:t>Italy</a:t>
            </a:r>
            <a:endParaRPr lang="it-IT" dirty="0"/>
          </a:p>
        </p:txBody>
      </p:sp>
    </p:spTree>
    <p:extLst>
      <p:ext uri="{BB962C8B-B14F-4D97-AF65-F5344CB8AC3E}">
        <p14:creationId xmlns:p14="http://schemas.microsoft.com/office/powerpoint/2010/main" val="2434729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68960"/>
            <a:ext cx="8229600" cy="1143000"/>
          </a:xfrm>
        </p:spPr>
        <p:txBody>
          <a:bodyPr/>
          <a:lstStyle/>
          <a:p>
            <a:r>
              <a:rPr lang="en-US" dirty="0" smtClean="0"/>
              <a:t>The technology</a:t>
            </a:r>
            <a:endParaRPr lang="en-US" dirty="0"/>
          </a:p>
        </p:txBody>
      </p:sp>
    </p:spTree>
    <p:extLst>
      <p:ext uri="{BB962C8B-B14F-4D97-AF65-F5344CB8AC3E}">
        <p14:creationId xmlns:p14="http://schemas.microsoft.com/office/powerpoint/2010/main" val="1371590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Autofit/>
          </a:bodyPr>
          <a:lstStyle/>
          <a:p>
            <a:pPr algn="just"/>
            <a:r>
              <a:rPr lang="it-IT" sz="2400" dirty="0"/>
              <a:t>Per </a:t>
            </a:r>
            <a:r>
              <a:rPr lang="it-IT" sz="2400" b="1" dirty="0"/>
              <a:t>autotreno</a:t>
            </a:r>
            <a:r>
              <a:rPr lang="it-IT" sz="2400" dirty="0"/>
              <a:t> si intende quel convoglio costituito da qualsiasi autoveicolo e da un rimorchio separato, quest'ultimo un veicolo sprovvisto di motore. </a:t>
            </a:r>
          </a:p>
        </p:txBody>
      </p:sp>
      <p:pic>
        <p:nvPicPr>
          <p:cNvPr id="88067" name="Picture 3"/>
          <p:cNvPicPr>
            <a:picLocks noGrp="1" noChangeAspect="1" noChangeArrowheads="1"/>
          </p:cNvPicPr>
          <p:nvPr>
            <p:ph type="body" idx="1"/>
          </p:nvPr>
        </p:nvPicPr>
        <p:blipFill>
          <a:blip r:embed="rId2" cstate="print"/>
          <a:srcRect/>
          <a:stretch>
            <a:fillRect/>
          </a:stretch>
        </p:blipFill>
        <p:spPr/>
      </p:pic>
    </p:spTree>
    <p:extLst>
      <p:ext uri="{BB962C8B-B14F-4D97-AF65-F5344CB8AC3E}">
        <p14:creationId xmlns:p14="http://schemas.microsoft.com/office/powerpoint/2010/main" val="930584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Autofit/>
          </a:bodyPr>
          <a:lstStyle/>
          <a:p>
            <a:pPr algn="just"/>
            <a:r>
              <a:rPr lang="it-IT" sz="2400" dirty="0"/>
              <a:t>L'</a:t>
            </a:r>
            <a:r>
              <a:rPr lang="it-IT" sz="2400" b="1" dirty="0"/>
              <a:t>autoarticolato</a:t>
            </a:r>
            <a:r>
              <a:rPr lang="it-IT" sz="2400" dirty="0"/>
              <a:t> viene definito nel nostro Codice della strada all'articolo 54 comma i come "complessi di veicoli costituiti da un trattore e da un semirimorchio."</a:t>
            </a:r>
          </a:p>
        </p:txBody>
      </p:sp>
      <p:pic>
        <p:nvPicPr>
          <p:cNvPr id="87043" name="Picture 3"/>
          <p:cNvPicPr>
            <a:picLocks noGrp="1" noChangeAspect="1" noChangeArrowheads="1"/>
          </p:cNvPicPr>
          <p:nvPr>
            <p:ph type="body" idx="1"/>
          </p:nvPr>
        </p:nvPicPr>
        <p:blipFill>
          <a:blip r:embed="rId2" cstate="print"/>
          <a:srcRect/>
          <a:stretch>
            <a:fillRect/>
          </a:stretch>
        </p:blipFill>
        <p:spPr/>
      </p:pic>
    </p:spTree>
    <p:extLst>
      <p:ext uri="{BB962C8B-B14F-4D97-AF65-F5344CB8AC3E}">
        <p14:creationId xmlns:p14="http://schemas.microsoft.com/office/powerpoint/2010/main" val="2005951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51520" y="548680"/>
            <a:ext cx="8229600" cy="1143000"/>
          </a:xfrm>
        </p:spPr>
        <p:txBody>
          <a:bodyPr/>
          <a:lstStyle/>
          <a:p>
            <a:r>
              <a:rPr lang="it-IT" dirty="0"/>
              <a:t>Autoarticolato vs. autotreno</a:t>
            </a:r>
          </a:p>
        </p:txBody>
      </p:sp>
      <p:sp>
        <p:nvSpPr>
          <p:cNvPr id="90115" name="Rectangle 3"/>
          <p:cNvSpPr>
            <a:spLocks noGrp="1" noChangeArrowheads="1"/>
          </p:cNvSpPr>
          <p:nvPr>
            <p:ph type="body" idx="1"/>
          </p:nvPr>
        </p:nvSpPr>
        <p:spPr>
          <a:xfrm>
            <a:off x="107504" y="1412776"/>
            <a:ext cx="9036496" cy="5040560"/>
          </a:xfrm>
        </p:spPr>
        <p:txBody>
          <a:bodyPr>
            <a:noAutofit/>
          </a:bodyPr>
          <a:lstStyle/>
          <a:p>
            <a:pPr>
              <a:lnSpc>
                <a:spcPct val="80000"/>
              </a:lnSpc>
              <a:buNone/>
            </a:pPr>
            <a:r>
              <a:rPr lang="en-US" sz="2400" smtClean="0"/>
              <a:t>The </a:t>
            </a:r>
            <a:r>
              <a:rPr lang="en-US" sz="2400" b="1" smtClean="0"/>
              <a:t>strengths </a:t>
            </a:r>
            <a:r>
              <a:rPr lang="en-US" sz="2400" dirty="0" smtClean="0"/>
              <a:t>of </a:t>
            </a:r>
            <a:r>
              <a:rPr lang="en-US" sz="2400" dirty="0"/>
              <a:t>the </a:t>
            </a:r>
            <a:r>
              <a:rPr lang="it-IT" sz="2400" dirty="0"/>
              <a:t>a</a:t>
            </a:r>
            <a:r>
              <a:rPr lang="it-IT" sz="2400" dirty="0" smtClean="0"/>
              <a:t>utoarticolato</a:t>
            </a:r>
            <a:r>
              <a:rPr lang="en-US" sz="2400" dirty="0" smtClean="0"/>
              <a:t> (compared to the </a:t>
            </a:r>
            <a:r>
              <a:rPr lang="en-US" sz="2400" dirty="0" err="1" smtClean="0"/>
              <a:t>autotreno</a:t>
            </a:r>
            <a:r>
              <a:rPr lang="en-US" sz="2400" dirty="0" smtClean="0"/>
              <a:t>): </a:t>
            </a:r>
          </a:p>
          <a:p>
            <a:pPr>
              <a:lnSpc>
                <a:spcPct val="80000"/>
              </a:lnSpc>
            </a:pPr>
            <a:r>
              <a:rPr lang="en-US" sz="2400" dirty="0" smtClean="0"/>
              <a:t>A </a:t>
            </a:r>
            <a:r>
              <a:rPr lang="en-US" sz="2400" b="1" dirty="0"/>
              <a:t>uniform loading plan </a:t>
            </a:r>
            <a:r>
              <a:rPr lang="en-US" sz="2400" dirty="0"/>
              <a:t>with a useful length of 13,60 m which allows the load of objects of particular clutter. </a:t>
            </a:r>
            <a:endParaRPr lang="en-US" sz="2400" dirty="0" smtClean="0"/>
          </a:p>
          <a:p>
            <a:pPr>
              <a:lnSpc>
                <a:spcPct val="80000"/>
              </a:lnSpc>
            </a:pPr>
            <a:r>
              <a:rPr lang="en-US" sz="2400" dirty="0" smtClean="0"/>
              <a:t>The </a:t>
            </a:r>
            <a:r>
              <a:rPr lang="en-US" sz="2400" b="1" dirty="0" smtClean="0"/>
              <a:t>possibility to </a:t>
            </a:r>
            <a:r>
              <a:rPr lang="en-US" sz="2400" b="1" dirty="0"/>
              <a:t>separate the two units </a:t>
            </a:r>
            <a:r>
              <a:rPr lang="en-US" sz="2400" dirty="0"/>
              <a:t>and use the </a:t>
            </a:r>
            <a:r>
              <a:rPr lang="en-US" sz="2400" dirty="0" smtClean="0"/>
              <a:t>semi-tractor for another </a:t>
            </a:r>
            <a:r>
              <a:rPr lang="en-US" sz="2400" dirty="0"/>
              <a:t>semi-trailer during the waiting </a:t>
            </a:r>
            <a:r>
              <a:rPr lang="en-US" sz="2400" dirty="0" smtClean="0"/>
              <a:t>times </a:t>
            </a:r>
            <a:r>
              <a:rPr lang="en-US" sz="2400" dirty="0"/>
              <a:t>at the loading or unloading warehouse. </a:t>
            </a:r>
            <a:endParaRPr lang="en-US" sz="2400" dirty="0" smtClean="0"/>
          </a:p>
          <a:p>
            <a:pPr>
              <a:lnSpc>
                <a:spcPct val="80000"/>
              </a:lnSpc>
            </a:pPr>
            <a:r>
              <a:rPr lang="en-US" sz="2400" dirty="0" smtClean="0"/>
              <a:t>A </a:t>
            </a:r>
            <a:r>
              <a:rPr lang="en-US" sz="2400" dirty="0"/>
              <a:t>greater possibility of using </a:t>
            </a:r>
            <a:r>
              <a:rPr lang="en-US" sz="2400" b="1" dirty="0"/>
              <a:t>intermodal transport </a:t>
            </a:r>
            <a:r>
              <a:rPr lang="en-US" sz="2400" dirty="0"/>
              <a:t>even by </a:t>
            </a:r>
            <a:r>
              <a:rPr lang="en-US" sz="2400" dirty="0" smtClean="0"/>
              <a:t>loading the trailer on </a:t>
            </a:r>
            <a:r>
              <a:rPr lang="en-US" sz="2400" dirty="0"/>
              <a:t>a ship, ferry or </a:t>
            </a:r>
            <a:r>
              <a:rPr lang="en-US" sz="2400" dirty="0" smtClean="0"/>
              <a:t>rail. </a:t>
            </a:r>
          </a:p>
          <a:p>
            <a:pPr>
              <a:lnSpc>
                <a:spcPct val="80000"/>
              </a:lnSpc>
              <a:buNone/>
            </a:pPr>
            <a:r>
              <a:rPr lang="en-US" sz="2400" dirty="0" smtClean="0"/>
              <a:t>The </a:t>
            </a:r>
            <a:r>
              <a:rPr lang="en-US" sz="2400" b="1" dirty="0" smtClean="0"/>
              <a:t>weaknesses</a:t>
            </a:r>
            <a:r>
              <a:rPr lang="en-US" sz="2400" dirty="0" smtClean="0"/>
              <a:t> of </a:t>
            </a:r>
            <a:r>
              <a:rPr lang="en-US" sz="2400" dirty="0"/>
              <a:t>the </a:t>
            </a:r>
            <a:r>
              <a:rPr lang="it-IT" sz="2400" dirty="0"/>
              <a:t>autoarticolato</a:t>
            </a:r>
            <a:r>
              <a:rPr lang="en-US" sz="2400" dirty="0"/>
              <a:t> (compared to the </a:t>
            </a:r>
            <a:r>
              <a:rPr lang="en-US" sz="2400" dirty="0" err="1"/>
              <a:t>autotreno</a:t>
            </a:r>
            <a:r>
              <a:rPr lang="en-US" sz="2400" dirty="0" smtClean="0"/>
              <a:t>): </a:t>
            </a:r>
          </a:p>
          <a:p>
            <a:pPr>
              <a:lnSpc>
                <a:spcPct val="80000"/>
              </a:lnSpc>
            </a:pPr>
            <a:r>
              <a:rPr lang="en-US" sz="2400" dirty="0" smtClean="0"/>
              <a:t>A </a:t>
            </a:r>
            <a:r>
              <a:rPr lang="en-US" sz="2400" b="1" dirty="0"/>
              <a:t>lower overall </a:t>
            </a:r>
            <a:r>
              <a:rPr lang="en-US" sz="2400" b="1" dirty="0" smtClean="0"/>
              <a:t>loading </a:t>
            </a:r>
            <a:r>
              <a:rPr lang="en-US" sz="2400" b="1" dirty="0"/>
              <a:t>capacity</a:t>
            </a:r>
            <a:r>
              <a:rPr lang="en-US" sz="2400" dirty="0"/>
              <a:t>, both </a:t>
            </a:r>
            <a:r>
              <a:rPr lang="en-US" sz="2400" dirty="0" smtClean="0"/>
              <a:t>because of the </a:t>
            </a:r>
            <a:r>
              <a:rPr lang="en-US" sz="2400" dirty="0"/>
              <a:t>overall length that can be achieved by the two separate cargo compartments and the possibility of having a particularly </a:t>
            </a:r>
            <a:r>
              <a:rPr lang="en-US" sz="2400" dirty="0" smtClean="0"/>
              <a:t>low </a:t>
            </a:r>
            <a:r>
              <a:rPr lang="en-US" sz="2400" dirty="0"/>
              <a:t>trailer </a:t>
            </a:r>
            <a:r>
              <a:rPr lang="en-US" sz="2400" dirty="0" smtClean="0"/>
              <a:t>which use smaller </a:t>
            </a:r>
            <a:r>
              <a:rPr lang="en-US" sz="2400" dirty="0"/>
              <a:t>tires than the ones used on a semitrailer. </a:t>
            </a:r>
            <a:endParaRPr lang="en-US" sz="2400" dirty="0" smtClean="0"/>
          </a:p>
          <a:p>
            <a:pPr>
              <a:lnSpc>
                <a:spcPct val="80000"/>
              </a:lnSpc>
            </a:pPr>
            <a:r>
              <a:rPr lang="en-US" sz="2400" dirty="0" smtClean="0"/>
              <a:t>The possibility to </a:t>
            </a:r>
            <a:r>
              <a:rPr lang="en-US" sz="2400" b="1" dirty="0" smtClean="0"/>
              <a:t>use only the first part of the </a:t>
            </a:r>
            <a:r>
              <a:rPr lang="en-US" sz="2400" b="1" dirty="0" err="1" smtClean="0"/>
              <a:t>autotreno</a:t>
            </a:r>
            <a:r>
              <a:rPr lang="en-US" sz="2400" dirty="0" smtClean="0"/>
              <a:t>, allowing greater flexibility</a:t>
            </a:r>
            <a:endParaRPr lang="en-US" sz="2400" dirty="0"/>
          </a:p>
          <a:p>
            <a:pPr>
              <a:lnSpc>
                <a:spcPct val="80000"/>
              </a:lnSpc>
              <a:buFont typeface="Wingdings" pitchFamily="2" charset="2"/>
              <a:buNone/>
            </a:pPr>
            <a:endParaRPr lang="it-IT" sz="2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0"/>
            <a:ext cx="1553344" cy="85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0726" y="116633"/>
            <a:ext cx="1429106" cy="78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674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fontScale="90000"/>
          </a:bodyPr>
          <a:lstStyle/>
          <a:p>
            <a:r>
              <a:rPr lang="en-US" b="1" dirty="0" smtClean="0"/>
              <a:t>Truck Manufacturing: a very important industry </a:t>
            </a:r>
            <a:endParaRPr lang="en-US" b="1" dirty="0"/>
          </a:p>
        </p:txBody>
      </p:sp>
      <p:sp>
        <p:nvSpPr>
          <p:cNvPr id="86019" name="Rectangle 3"/>
          <p:cNvSpPr>
            <a:spLocks noGrp="1" noChangeArrowheads="1"/>
          </p:cNvSpPr>
          <p:nvPr>
            <p:ph type="body" idx="1"/>
          </p:nvPr>
        </p:nvSpPr>
        <p:spPr>
          <a:xfrm>
            <a:off x="539552" y="1895207"/>
            <a:ext cx="4233862" cy="4267200"/>
          </a:xfrm>
        </p:spPr>
        <p:txBody>
          <a:bodyPr>
            <a:noAutofit/>
          </a:bodyPr>
          <a:lstStyle/>
          <a:p>
            <a:pPr>
              <a:lnSpc>
                <a:spcPct val="80000"/>
              </a:lnSpc>
            </a:pPr>
            <a:r>
              <a:rPr lang="it-IT" sz="2400" b="1" dirty="0" err="1"/>
              <a:t>Used</a:t>
            </a:r>
            <a:r>
              <a:rPr lang="it-IT" sz="2400" b="1" dirty="0"/>
              <a:t> in the </a:t>
            </a:r>
            <a:r>
              <a:rPr lang="it-IT" sz="2400" b="1" dirty="0" err="1"/>
              <a:t>United</a:t>
            </a:r>
            <a:r>
              <a:rPr lang="it-IT" sz="2400" b="1" dirty="0"/>
              <a:t> </a:t>
            </a:r>
            <a:r>
              <a:rPr lang="it-IT" sz="2400" b="1" dirty="0" err="1"/>
              <a:t>States</a:t>
            </a:r>
            <a:r>
              <a:rPr lang="it-IT" sz="2400" b="1" dirty="0"/>
              <a:t>:</a:t>
            </a:r>
          </a:p>
          <a:p>
            <a:pPr>
              <a:lnSpc>
                <a:spcPct val="80000"/>
              </a:lnSpc>
              <a:buFont typeface="Wingdings" pitchFamily="2" charset="2"/>
              <a:buNone/>
            </a:pPr>
            <a:r>
              <a:rPr lang="it-IT" sz="2400" b="1" dirty="0" smtClean="0"/>
              <a:t>    </a:t>
            </a:r>
            <a:r>
              <a:rPr lang="it-IT" sz="2400" b="1" dirty="0"/>
              <a:t>* American Coleman</a:t>
            </a:r>
          </a:p>
          <a:p>
            <a:pPr>
              <a:lnSpc>
                <a:spcPct val="80000"/>
              </a:lnSpc>
              <a:buFont typeface="Wingdings" pitchFamily="2" charset="2"/>
              <a:buNone/>
            </a:pPr>
            <a:r>
              <a:rPr lang="it-IT" sz="2400" b="1" dirty="0"/>
              <a:t>    * Ford</a:t>
            </a:r>
          </a:p>
          <a:p>
            <a:pPr>
              <a:lnSpc>
                <a:spcPct val="80000"/>
              </a:lnSpc>
              <a:buFont typeface="Wingdings" pitchFamily="2" charset="2"/>
              <a:buNone/>
            </a:pPr>
            <a:r>
              <a:rPr lang="it-IT" sz="2400" b="1" dirty="0"/>
              <a:t>    * </a:t>
            </a:r>
            <a:r>
              <a:rPr lang="it-IT" sz="2400" b="1" dirty="0" err="1"/>
              <a:t>Freightliner</a:t>
            </a:r>
            <a:endParaRPr lang="it-IT" sz="2400" b="1" dirty="0"/>
          </a:p>
          <a:p>
            <a:pPr>
              <a:lnSpc>
                <a:spcPct val="80000"/>
              </a:lnSpc>
              <a:buFont typeface="Wingdings" pitchFamily="2" charset="2"/>
              <a:buNone/>
            </a:pPr>
            <a:r>
              <a:rPr lang="it-IT" sz="2400" b="1" dirty="0"/>
              <a:t>    * </a:t>
            </a:r>
            <a:r>
              <a:rPr lang="it-IT" sz="2400" b="1" dirty="0" err="1"/>
              <a:t>Kenworth</a:t>
            </a:r>
            <a:endParaRPr lang="it-IT" sz="2400" b="1" dirty="0"/>
          </a:p>
          <a:p>
            <a:pPr>
              <a:lnSpc>
                <a:spcPct val="80000"/>
              </a:lnSpc>
              <a:buFont typeface="Wingdings" pitchFamily="2" charset="2"/>
              <a:buNone/>
            </a:pPr>
            <a:r>
              <a:rPr lang="it-IT" sz="2400" b="1" dirty="0"/>
              <a:t>    * International</a:t>
            </a:r>
          </a:p>
          <a:p>
            <a:pPr>
              <a:lnSpc>
                <a:spcPct val="80000"/>
              </a:lnSpc>
              <a:buFont typeface="Wingdings" pitchFamily="2" charset="2"/>
              <a:buNone/>
            </a:pPr>
            <a:r>
              <a:rPr lang="it-IT" sz="2400" b="1" dirty="0"/>
              <a:t>    * Mack</a:t>
            </a:r>
          </a:p>
          <a:p>
            <a:pPr>
              <a:lnSpc>
                <a:spcPct val="80000"/>
              </a:lnSpc>
              <a:buFont typeface="Wingdings" pitchFamily="2" charset="2"/>
              <a:buNone/>
            </a:pPr>
            <a:r>
              <a:rPr lang="it-IT" sz="2400" b="1" dirty="0"/>
              <a:t>    * </a:t>
            </a:r>
            <a:r>
              <a:rPr lang="it-IT" sz="2400" b="1" dirty="0" err="1"/>
              <a:t>Peterbilt</a:t>
            </a:r>
            <a:endParaRPr lang="it-IT" sz="2400" b="1" dirty="0"/>
          </a:p>
          <a:p>
            <a:pPr>
              <a:lnSpc>
                <a:spcPct val="80000"/>
              </a:lnSpc>
              <a:buFont typeface="Wingdings" pitchFamily="2" charset="2"/>
              <a:buNone/>
            </a:pPr>
            <a:r>
              <a:rPr lang="it-IT" sz="2400" b="1" dirty="0"/>
              <a:t>    * Sterling</a:t>
            </a:r>
          </a:p>
          <a:p>
            <a:pPr>
              <a:lnSpc>
                <a:spcPct val="80000"/>
              </a:lnSpc>
              <a:buFont typeface="Wingdings" pitchFamily="2" charset="2"/>
              <a:buNone/>
            </a:pPr>
            <a:r>
              <a:rPr lang="it-IT" sz="2400" b="1" dirty="0"/>
              <a:t>    * Volvo</a:t>
            </a:r>
          </a:p>
          <a:p>
            <a:pPr>
              <a:lnSpc>
                <a:spcPct val="80000"/>
              </a:lnSpc>
              <a:buFont typeface="Wingdings" pitchFamily="2" charset="2"/>
              <a:buNone/>
            </a:pPr>
            <a:r>
              <a:rPr lang="it-IT" sz="2400" b="1" dirty="0"/>
              <a:t>    * Western Star</a:t>
            </a:r>
          </a:p>
          <a:p>
            <a:pPr>
              <a:lnSpc>
                <a:spcPct val="80000"/>
              </a:lnSpc>
              <a:buFont typeface="Wingdings" pitchFamily="2" charset="2"/>
              <a:buNone/>
            </a:pPr>
            <a:r>
              <a:rPr lang="it-IT" sz="2400" b="1" dirty="0"/>
              <a:t>    * </a:t>
            </a:r>
            <a:r>
              <a:rPr lang="it-IT" sz="2400" b="1" dirty="0" err="1"/>
              <a:t>Hino</a:t>
            </a:r>
            <a:endParaRPr lang="it-IT" sz="2400" b="1" dirty="0"/>
          </a:p>
          <a:p>
            <a:pPr>
              <a:lnSpc>
                <a:spcPct val="80000"/>
              </a:lnSpc>
            </a:pPr>
            <a:endParaRPr lang="it-IT" sz="2400" b="1" dirty="0"/>
          </a:p>
        </p:txBody>
      </p:sp>
      <p:sp>
        <p:nvSpPr>
          <p:cNvPr id="86020" name="Text Box 4"/>
          <p:cNvSpPr txBox="1">
            <a:spLocks noChangeArrowheads="1"/>
          </p:cNvSpPr>
          <p:nvPr/>
        </p:nvSpPr>
        <p:spPr bwMode="auto">
          <a:xfrm>
            <a:off x="5315664" y="1700808"/>
            <a:ext cx="3163888" cy="4893647"/>
          </a:xfrm>
          <a:prstGeom prst="rect">
            <a:avLst/>
          </a:prstGeom>
          <a:noFill/>
          <a:ln w="9525">
            <a:noFill/>
            <a:miter lim="800000"/>
            <a:headEnd/>
            <a:tailEnd/>
          </a:ln>
          <a:effectLst/>
        </p:spPr>
        <p:txBody>
          <a:bodyPr>
            <a:spAutoFit/>
          </a:bodyPr>
          <a:lstStyle/>
          <a:p>
            <a:r>
              <a:rPr lang="it-IT" sz="2400" b="1" dirty="0" err="1"/>
              <a:t>Used</a:t>
            </a:r>
            <a:r>
              <a:rPr lang="it-IT" sz="2400" b="1" dirty="0"/>
              <a:t> </a:t>
            </a:r>
            <a:r>
              <a:rPr lang="it-IT" sz="2400" b="1" dirty="0" err="1"/>
              <a:t>elsewhere</a:t>
            </a:r>
            <a:r>
              <a:rPr lang="it-IT" sz="2400" b="1" dirty="0"/>
              <a:t>:</a:t>
            </a:r>
          </a:p>
          <a:p>
            <a:r>
              <a:rPr lang="it-IT" sz="2400" b="1" dirty="0" smtClean="0"/>
              <a:t>    </a:t>
            </a:r>
            <a:r>
              <a:rPr lang="it-IT" sz="2400" b="1" dirty="0"/>
              <a:t>* DAF</a:t>
            </a:r>
          </a:p>
          <a:p>
            <a:r>
              <a:rPr lang="it-IT" sz="2400" b="1" dirty="0"/>
              <a:t>    * Mercedes-Benz</a:t>
            </a:r>
          </a:p>
          <a:p>
            <a:r>
              <a:rPr lang="it-IT" sz="2400" b="1" dirty="0"/>
              <a:t>    * Iveco</a:t>
            </a:r>
          </a:p>
          <a:p>
            <a:r>
              <a:rPr lang="it-IT" sz="2400" b="1" dirty="0"/>
              <a:t>    * MAN</a:t>
            </a:r>
          </a:p>
          <a:p>
            <a:r>
              <a:rPr lang="it-IT" sz="2400" b="1" dirty="0"/>
              <a:t>    * Renault</a:t>
            </a:r>
          </a:p>
          <a:p>
            <a:r>
              <a:rPr lang="it-IT" sz="2400" b="1" dirty="0"/>
              <a:t>    * </a:t>
            </a:r>
            <a:r>
              <a:rPr lang="it-IT" sz="2400" b="1" dirty="0" err="1"/>
              <a:t>Scania</a:t>
            </a:r>
            <a:endParaRPr lang="it-IT" sz="2400" b="1" dirty="0"/>
          </a:p>
          <a:p>
            <a:r>
              <a:rPr lang="it-IT" sz="2400" b="1" dirty="0"/>
              <a:t>    * Volvo</a:t>
            </a:r>
          </a:p>
          <a:p>
            <a:r>
              <a:rPr lang="it-IT" sz="2400" b="1" dirty="0"/>
              <a:t>    * </a:t>
            </a:r>
            <a:r>
              <a:rPr lang="it-IT" sz="2400" b="1" dirty="0" err="1"/>
              <a:t>Kamaz</a:t>
            </a:r>
            <a:endParaRPr lang="it-IT" sz="2400" b="1" dirty="0"/>
          </a:p>
          <a:p>
            <a:r>
              <a:rPr lang="it-IT" sz="2400" b="1" dirty="0"/>
              <a:t>    * Tatra</a:t>
            </a:r>
          </a:p>
          <a:p>
            <a:r>
              <a:rPr lang="it-IT" sz="2400" b="1" dirty="0"/>
              <a:t>    * Nissan UD</a:t>
            </a:r>
          </a:p>
          <a:p>
            <a:r>
              <a:rPr lang="it-IT" sz="2400" b="1" dirty="0"/>
              <a:t>    * </a:t>
            </a:r>
            <a:r>
              <a:rPr lang="it-IT" sz="2400" b="1" dirty="0" err="1"/>
              <a:t>Hino</a:t>
            </a:r>
            <a:endParaRPr lang="it-IT" sz="2400" b="1" dirty="0"/>
          </a:p>
          <a:p>
            <a:endParaRPr lang="it-IT" sz="2400" b="1" dirty="0"/>
          </a:p>
        </p:txBody>
      </p:sp>
    </p:spTree>
    <p:extLst>
      <p:ext uri="{BB962C8B-B14F-4D97-AF65-F5344CB8AC3E}">
        <p14:creationId xmlns:p14="http://schemas.microsoft.com/office/powerpoint/2010/main" val="35733826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2996952"/>
            <a:ext cx="8229600" cy="1143000"/>
          </a:xfrm>
        </p:spPr>
        <p:txBody>
          <a:bodyPr/>
          <a:lstStyle/>
          <a:p>
            <a:r>
              <a:rPr lang="it-IT" dirty="0" smtClean="0"/>
              <a:t>Alternative-</a:t>
            </a:r>
            <a:r>
              <a:rPr lang="it-IT" dirty="0" err="1" smtClean="0"/>
              <a:t>fuelled</a:t>
            </a:r>
            <a:r>
              <a:rPr lang="it-IT" dirty="0" smtClean="0"/>
              <a:t> </a:t>
            </a:r>
            <a:r>
              <a:rPr lang="it-IT" dirty="0" err="1" smtClean="0"/>
              <a:t>trucks</a:t>
            </a:r>
            <a:endParaRPr lang="it-IT" dirty="0"/>
          </a:p>
        </p:txBody>
      </p:sp>
    </p:spTree>
    <p:extLst>
      <p:ext uri="{BB962C8B-B14F-4D97-AF65-F5344CB8AC3E}">
        <p14:creationId xmlns:p14="http://schemas.microsoft.com/office/powerpoint/2010/main" val="3501806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Truck manufacturers</a:t>
            </a:r>
            <a:endParaRPr lang="en-US" dirty="0"/>
          </a:p>
        </p:txBody>
      </p:sp>
      <p:sp>
        <p:nvSpPr>
          <p:cNvPr id="4" name="Content Placeholder 3"/>
          <p:cNvSpPr>
            <a:spLocks noGrp="1"/>
          </p:cNvSpPr>
          <p:nvPr>
            <p:ph idx="1"/>
          </p:nvPr>
        </p:nvSpPr>
        <p:spPr/>
        <p:txBody>
          <a:bodyPr>
            <a:normAutofit/>
          </a:bodyPr>
          <a:lstStyle/>
          <a:p>
            <a:pPr marL="0" indent="0">
              <a:buNone/>
            </a:pPr>
            <a:r>
              <a:rPr lang="en-US" sz="2400" b="1" dirty="0" smtClean="0">
                <a:solidFill>
                  <a:srgbClr val="FF0000"/>
                </a:solidFill>
              </a:rPr>
              <a:t>Open competition among alternative propulsion systems</a:t>
            </a:r>
            <a:endParaRPr lang="en-US" sz="2400" b="1" dirty="0">
              <a:solidFill>
                <a:srgbClr val="FF0000"/>
              </a:solidFill>
            </a:endParaRPr>
          </a:p>
          <a:p>
            <a:pPr marL="0" indent="0">
              <a:buNone/>
            </a:pPr>
            <a:r>
              <a:rPr lang="en-US" sz="2400" dirty="0" smtClean="0"/>
              <a:t>Truck manufacturers aiming :</a:t>
            </a:r>
            <a:endParaRPr lang="en-US" sz="2400" dirty="0"/>
          </a:p>
          <a:p>
            <a:r>
              <a:rPr lang="en-US" sz="2400" dirty="0" smtClean="0"/>
              <a:t>Mainly at hydrogen: </a:t>
            </a:r>
            <a:r>
              <a:rPr lang="en-US" sz="2400" dirty="0" err="1">
                <a:solidFill>
                  <a:srgbClr val="333333"/>
                </a:solidFill>
                <a:latin typeface="Calibri" panose="020F0502020204030204" pitchFamily="34" charset="0"/>
              </a:rPr>
              <a:t>Hyzon</a:t>
            </a:r>
            <a:r>
              <a:rPr lang="en-US" sz="2400" dirty="0">
                <a:solidFill>
                  <a:srgbClr val="333333"/>
                </a:solidFill>
                <a:latin typeface="Calibri" panose="020F0502020204030204" pitchFamily="34" charset="0"/>
              </a:rPr>
              <a:t> Motors, Hyundai, …</a:t>
            </a:r>
            <a:endParaRPr lang="en-US" sz="2400" dirty="0"/>
          </a:p>
          <a:p>
            <a:r>
              <a:rPr lang="en-US" sz="2400" dirty="0" smtClean="0"/>
              <a:t>Both at </a:t>
            </a:r>
            <a:r>
              <a:rPr lang="en-US" sz="2400" dirty="0"/>
              <a:t>hydrogen </a:t>
            </a:r>
            <a:r>
              <a:rPr lang="en-US" sz="2400" dirty="0" smtClean="0"/>
              <a:t>and electricity: </a:t>
            </a:r>
            <a:r>
              <a:rPr lang="en-US" sz="2400" dirty="0"/>
              <a:t>Daimler, Nikola Motors,….</a:t>
            </a:r>
          </a:p>
          <a:p>
            <a:r>
              <a:rPr lang="en-US" sz="2400" dirty="0"/>
              <a:t>Mainly at </a:t>
            </a:r>
            <a:r>
              <a:rPr lang="en-US" sz="2400" dirty="0" smtClean="0"/>
              <a:t>electricity: </a:t>
            </a:r>
            <a:r>
              <a:rPr lang="en-US" sz="2400" dirty="0"/>
              <a:t>Tesla, VW (Volvo, Man, Scania), BYD, …</a:t>
            </a:r>
          </a:p>
        </p:txBody>
      </p:sp>
    </p:spTree>
    <p:extLst>
      <p:ext uri="{BB962C8B-B14F-4D97-AF65-F5344CB8AC3E}">
        <p14:creationId xmlns:p14="http://schemas.microsoft.com/office/powerpoint/2010/main" val="8119863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539" y="2907940"/>
            <a:ext cx="7886700" cy="994172"/>
          </a:xfrm>
        </p:spPr>
        <p:txBody>
          <a:bodyPr/>
          <a:lstStyle/>
          <a:p>
            <a:pPr algn="ctr"/>
            <a:r>
              <a:rPr lang="en-US" dirty="0" smtClean="0"/>
              <a:t>Electric truck</a:t>
            </a:r>
            <a:endParaRPr lang="en-US" dirty="0"/>
          </a:p>
        </p:txBody>
      </p:sp>
    </p:spTree>
    <p:extLst>
      <p:ext uri="{BB962C8B-B14F-4D97-AF65-F5344CB8AC3E}">
        <p14:creationId xmlns:p14="http://schemas.microsoft.com/office/powerpoint/2010/main" val="1918967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smtClean="0"/>
              <a:t>Urban </a:t>
            </a:r>
            <a:r>
              <a:rPr lang="it-IT" dirty="0" err="1" smtClean="0"/>
              <a:t>goods</a:t>
            </a:r>
            <a:r>
              <a:rPr lang="it-IT" dirty="0" smtClean="0"/>
              <a:t> </a:t>
            </a:r>
            <a:r>
              <a:rPr lang="it-IT" dirty="0" err="1" smtClean="0"/>
              <a:t>distribution</a:t>
            </a:r>
            <a:endParaRPr lang="en-GB" dirty="0"/>
          </a:p>
        </p:txBody>
      </p:sp>
      <p:pic>
        <p:nvPicPr>
          <p:cNvPr id="4" name="Picture 3"/>
          <p:cNvPicPr>
            <a:picLocks noChangeAspect="1"/>
          </p:cNvPicPr>
          <p:nvPr/>
        </p:nvPicPr>
        <p:blipFill>
          <a:blip r:embed="rId2"/>
          <a:stretch>
            <a:fillRect/>
          </a:stretch>
        </p:blipFill>
        <p:spPr>
          <a:xfrm>
            <a:off x="210065" y="3965370"/>
            <a:ext cx="3947984" cy="1991618"/>
          </a:xfrm>
          <a:prstGeom prst="rect">
            <a:avLst/>
          </a:prstGeom>
        </p:spPr>
      </p:pic>
      <p:sp>
        <p:nvSpPr>
          <p:cNvPr id="5" name="Rectangle 4"/>
          <p:cNvSpPr/>
          <p:nvPr/>
        </p:nvSpPr>
        <p:spPr>
          <a:xfrm>
            <a:off x="4560560" y="4482743"/>
            <a:ext cx="3433138" cy="1477328"/>
          </a:xfrm>
          <a:prstGeom prst="rect">
            <a:avLst/>
          </a:prstGeom>
        </p:spPr>
        <p:txBody>
          <a:bodyPr wrap="square">
            <a:spAutoFit/>
          </a:bodyPr>
          <a:lstStyle/>
          <a:p>
            <a:r>
              <a:rPr lang="de-DE" dirty="0"/>
              <a:t>Die London </a:t>
            </a:r>
            <a:r>
              <a:rPr lang="de-DE" dirty="0" err="1"/>
              <a:t>Electric</a:t>
            </a:r>
            <a:r>
              <a:rPr lang="de-DE" dirty="0"/>
              <a:t> </a:t>
            </a:r>
            <a:r>
              <a:rPr lang="de-DE" dirty="0" err="1"/>
              <a:t>Vehicle</a:t>
            </a:r>
            <a:r>
              <a:rPr lang="de-DE" dirty="0"/>
              <a:t> Company (LEVC) zeigt ein erstes Foto ihres elektrifizierten Transporters, der Ende 2019 in den Handel kommen soll.</a:t>
            </a:r>
            <a:endParaRPr lang="en-GB" dirty="0"/>
          </a:p>
        </p:txBody>
      </p:sp>
      <p:pic>
        <p:nvPicPr>
          <p:cNvPr id="6" name="Picture 5"/>
          <p:cNvPicPr>
            <a:picLocks noChangeAspect="1"/>
          </p:cNvPicPr>
          <p:nvPr/>
        </p:nvPicPr>
        <p:blipFill>
          <a:blip r:embed="rId3"/>
          <a:stretch>
            <a:fillRect/>
          </a:stretch>
        </p:blipFill>
        <p:spPr>
          <a:xfrm>
            <a:off x="4436075" y="1628180"/>
            <a:ext cx="4598741" cy="2574322"/>
          </a:xfrm>
          <a:prstGeom prst="rect">
            <a:avLst/>
          </a:prstGeom>
        </p:spPr>
      </p:pic>
      <p:sp>
        <p:nvSpPr>
          <p:cNvPr id="8" name="Rectangle 7"/>
          <p:cNvSpPr/>
          <p:nvPr/>
        </p:nvSpPr>
        <p:spPr>
          <a:xfrm>
            <a:off x="253314" y="1612358"/>
            <a:ext cx="3904735" cy="2308324"/>
          </a:xfrm>
          <a:prstGeom prst="rect">
            <a:avLst/>
          </a:prstGeom>
        </p:spPr>
        <p:txBody>
          <a:bodyPr wrap="square">
            <a:spAutoFit/>
          </a:bodyPr>
          <a:lstStyle/>
          <a:p>
            <a:r>
              <a:rPr lang="en-GB" sz="1600" dirty="0"/>
              <a:t>This was a privately organized research initiative at the RWTH Aachen University which later became an independent company in Aachen</a:t>
            </a:r>
          </a:p>
          <a:p>
            <a:r>
              <a:rPr lang="en-GB" sz="1600" dirty="0"/>
              <a:t>In April 2016, Deutsche Post DHL Group announced that </a:t>
            </a:r>
            <a:r>
              <a:rPr lang="en-GB" sz="1600" dirty="0" err="1"/>
              <a:t>StreetScooter</a:t>
            </a:r>
            <a:r>
              <a:rPr lang="en-GB" sz="1600" dirty="0"/>
              <a:t> GmbH would be scaling up to manufacture approximately 10,000 of the Work vehicles annually, starting in 2017.</a:t>
            </a:r>
          </a:p>
        </p:txBody>
      </p:sp>
    </p:spTree>
    <p:extLst>
      <p:ext uri="{BB962C8B-B14F-4D97-AF65-F5344CB8AC3E}">
        <p14:creationId xmlns:p14="http://schemas.microsoft.com/office/powerpoint/2010/main" val="8172697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distance trucks: Daimler</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0735" y="1178719"/>
            <a:ext cx="8822531" cy="4500563"/>
          </a:xfrm>
          <a:prstGeom prst="rect">
            <a:avLst/>
          </a:prstGeom>
        </p:spPr>
      </p:pic>
    </p:spTree>
    <p:extLst>
      <p:ext uri="{BB962C8B-B14F-4D97-AF65-F5344CB8AC3E}">
        <p14:creationId xmlns:p14="http://schemas.microsoft.com/office/powerpoint/2010/main" val="3597500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46460" y="1103710"/>
            <a:ext cx="8651081" cy="4650581"/>
          </a:xfrm>
          <a:prstGeom prst="rect">
            <a:avLst/>
          </a:prstGeom>
        </p:spPr>
      </p:pic>
    </p:spTree>
    <p:extLst>
      <p:ext uri="{BB962C8B-B14F-4D97-AF65-F5344CB8AC3E}">
        <p14:creationId xmlns:p14="http://schemas.microsoft.com/office/powerpoint/2010/main" val="3428252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p:txBody>
          <a:bodyPr/>
          <a:lstStyle/>
          <a:p>
            <a:r>
              <a:rPr lang="en-US" dirty="0" smtClean="0"/>
              <a:t>Technical </a:t>
            </a:r>
            <a:r>
              <a:rPr lang="en-US" dirty="0"/>
              <a:t>aspects </a:t>
            </a:r>
            <a:r>
              <a:rPr lang="en-US" dirty="0" smtClean="0"/>
              <a:t>of truck</a:t>
            </a:r>
            <a:endParaRPr lang="en-US" dirty="0"/>
          </a:p>
        </p:txBody>
      </p:sp>
      <p:sp>
        <p:nvSpPr>
          <p:cNvPr id="2" name="Segnaposto contenuto 1"/>
          <p:cNvSpPr>
            <a:spLocks noGrp="1"/>
          </p:cNvSpPr>
          <p:nvPr>
            <p:ph idx="1"/>
          </p:nvPr>
        </p:nvSpPr>
        <p:spPr>
          <a:xfrm>
            <a:off x="179512" y="1412776"/>
            <a:ext cx="8712968" cy="4525963"/>
          </a:xfrm>
        </p:spPr>
        <p:txBody>
          <a:bodyPr>
            <a:noAutofit/>
          </a:bodyPr>
          <a:lstStyle/>
          <a:p>
            <a:r>
              <a:rPr lang="en-US" sz="2400" dirty="0" smtClean="0"/>
              <a:t>A </a:t>
            </a:r>
            <a:r>
              <a:rPr lang="en-US" sz="2400" b="1" dirty="0" smtClean="0"/>
              <a:t>truck</a:t>
            </a:r>
            <a:r>
              <a:rPr lang="en-US" sz="2400" dirty="0" smtClean="0"/>
              <a:t> (or </a:t>
            </a:r>
            <a:r>
              <a:rPr lang="en-US" sz="2400" i="1" dirty="0" smtClean="0"/>
              <a:t>lorry</a:t>
            </a:r>
            <a:r>
              <a:rPr lang="en-US" sz="2400" dirty="0" smtClean="0"/>
              <a:t>) is a motor vehicle designed to transport cargo. </a:t>
            </a:r>
          </a:p>
          <a:p>
            <a:r>
              <a:rPr lang="en-US" sz="2400" dirty="0" smtClean="0"/>
              <a:t>Trucks </a:t>
            </a:r>
            <a:r>
              <a:rPr lang="en-US" sz="2400" b="1" dirty="0" smtClean="0">
                <a:solidFill>
                  <a:srgbClr val="FF0000"/>
                </a:solidFill>
              </a:rPr>
              <a:t>vary greatly in size, power, and configuration, depending on the different goods and purposes</a:t>
            </a:r>
          </a:p>
          <a:p>
            <a:r>
              <a:rPr lang="en-US" sz="2400" dirty="0" smtClean="0"/>
              <a:t>Modern trucks are largely powered by </a:t>
            </a:r>
            <a:r>
              <a:rPr lang="en-US" sz="2400" b="1" dirty="0" smtClean="0"/>
              <a:t>diesel engines</a:t>
            </a:r>
            <a:r>
              <a:rPr lang="en-US" sz="2400" dirty="0" smtClean="0"/>
              <a:t>, although small to medium size trucks with gasoline engines exist in the US. </a:t>
            </a:r>
          </a:p>
          <a:p>
            <a:r>
              <a:rPr lang="en-US" sz="2400" dirty="0" smtClean="0"/>
              <a:t>The diesel engine, named after Rudolf Diesel, is an internal combustion engine in which the ignition of the fuel which is injected into the combustion chamber is caused by the elevated temperature of the air in the cylinder due to </a:t>
            </a:r>
            <a:r>
              <a:rPr lang="en-US" sz="2400" b="1" dirty="0" smtClean="0"/>
              <a:t>mechanical compression</a:t>
            </a:r>
            <a:r>
              <a:rPr lang="en-US" sz="2400" dirty="0" smtClean="0"/>
              <a:t>. This contrasts with </a:t>
            </a:r>
            <a:r>
              <a:rPr lang="en-US" sz="2400" b="1" dirty="0" smtClean="0"/>
              <a:t>spark-ignition engines </a:t>
            </a:r>
            <a:r>
              <a:rPr lang="en-US" sz="2400" dirty="0" smtClean="0"/>
              <a:t>such as a </a:t>
            </a:r>
            <a:r>
              <a:rPr lang="en-US" sz="2400" b="1" dirty="0" smtClean="0"/>
              <a:t>petrol engine </a:t>
            </a:r>
            <a:r>
              <a:rPr lang="en-US" sz="2400" dirty="0" smtClean="0"/>
              <a:t>(gasoline engine) or </a:t>
            </a:r>
            <a:r>
              <a:rPr lang="en-US" sz="2400" b="1" dirty="0" smtClean="0"/>
              <a:t>gas engine </a:t>
            </a:r>
            <a:r>
              <a:rPr lang="en-US" sz="2400" dirty="0" smtClean="0"/>
              <a:t>(using a gaseous fuel as opposed to petrol), which use a spark plug to ignite the air-fuel mixture.</a:t>
            </a:r>
            <a:endParaRPr 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3603" y="1010841"/>
            <a:ext cx="8636794" cy="4836319"/>
          </a:xfrm>
          <a:prstGeom prst="rect">
            <a:avLst/>
          </a:prstGeom>
        </p:spPr>
      </p:pic>
    </p:spTree>
    <p:extLst>
      <p:ext uri="{BB962C8B-B14F-4D97-AF65-F5344CB8AC3E}">
        <p14:creationId xmlns:p14="http://schemas.microsoft.com/office/powerpoint/2010/main" val="9840663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b="1" dirty="0"/>
              <a:t>Volvo FH, FM e FMX</a:t>
            </a:r>
            <a:endParaRPr lang="en-US" dirty="0"/>
          </a:p>
        </p:txBody>
      </p:sp>
      <p:sp>
        <p:nvSpPr>
          <p:cNvPr id="3" name="Content Placeholder 2"/>
          <p:cNvSpPr>
            <a:spLocks noGrp="1"/>
          </p:cNvSpPr>
          <p:nvPr>
            <p:ph idx="1"/>
          </p:nvPr>
        </p:nvSpPr>
        <p:spPr>
          <a:xfrm>
            <a:off x="1" y="3147284"/>
            <a:ext cx="8703425" cy="2853466"/>
          </a:xfrm>
        </p:spPr>
        <p:txBody>
          <a:bodyPr>
            <a:normAutofit/>
          </a:bodyPr>
          <a:lstStyle/>
          <a:p>
            <a:r>
              <a:rPr lang="it-IT" sz="1500" dirty="0"/>
              <a:t>Con l’inizio delle vendite di tre nuovi camion completamente elettrici – FH, FM e FMX – Volvo </a:t>
            </a:r>
            <a:r>
              <a:rPr lang="it-IT" sz="1500" dirty="0" err="1"/>
              <a:t>Trucks</a:t>
            </a:r>
            <a:r>
              <a:rPr lang="it-IT" sz="1500" dirty="0"/>
              <a:t> è ora in grado di offrire una gamma completa di sei modelli elettrici. La </a:t>
            </a:r>
            <a:r>
              <a:rPr lang="it-IT" sz="1800" b="1" dirty="0"/>
              <a:t>produzione</a:t>
            </a:r>
            <a:r>
              <a:rPr lang="it-IT" sz="1500" dirty="0"/>
              <a:t> dei nuovi camion inizierà con i </a:t>
            </a:r>
            <a:r>
              <a:rPr lang="it-IT" dirty="0"/>
              <a:t>trattori</a:t>
            </a:r>
            <a:r>
              <a:rPr lang="it-IT" sz="1500" dirty="0"/>
              <a:t> nella </a:t>
            </a:r>
            <a:r>
              <a:rPr lang="it-IT" sz="1800" b="1" dirty="0"/>
              <a:t>seconda metà del 2022, con gli autocarri a seguire nel 2023</a:t>
            </a:r>
            <a:r>
              <a:rPr lang="it-IT" sz="1500" dirty="0"/>
              <a:t>.</a:t>
            </a:r>
          </a:p>
          <a:p>
            <a:r>
              <a:rPr lang="it-IT" sz="1500" b="1" dirty="0"/>
              <a:t>Batterie di nuova generazione ad alta densità di energia</a:t>
            </a:r>
            <a:r>
              <a:rPr lang="it-IT" sz="1500" dirty="0"/>
              <a:t>: sei pacchi di batterie, capacità nominale di 540 kWh, </a:t>
            </a:r>
            <a:r>
              <a:rPr lang="it-IT" sz="1500" b="1" dirty="0"/>
              <a:t>autonomia fino a 300 km</a:t>
            </a:r>
            <a:r>
              <a:rPr lang="it-IT" sz="1500" dirty="0"/>
              <a:t>*.</a:t>
            </a:r>
          </a:p>
          <a:p>
            <a:r>
              <a:rPr lang="it-IT" sz="1500" b="1" dirty="0"/>
              <a:t>Ricarica flessibile e veloce: </a:t>
            </a:r>
            <a:r>
              <a:rPr lang="it-IT" sz="1500" dirty="0"/>
              <a:t>due modalità di ricarica: AC fino a 43 kW, ideale per la ricarica notturna o DC molto più veloce, fino a 250 kW, molto utile in caso di turni di guida consecutivi o per una ricarica durante la pausa pranzo, per aggiungere ulteriore autonomia. Con un caricatore DC da 250 kW, è possibile ricaricare fino </a:t>
            </a:r>
            <a:r>
              <a:rPr lang="it-IT" sz="1500" b="1" dirty="0"/>
              <a:t>all’80% della batteria in meno di 90 minuti</a:t>
            </a:r>
            <a:r>
              <a:rPr lang="it-IT" sz="1500" dirty="0"/>
              <a:t>**.</a:t>
            </a:r>
          </a:p>
          <a:p>
            <a:endParaRPr lang="en-US" sz="1500" dirty="0"/>
          </a:p>
        </p:txBody>
      </p:sp>
      <p:pic>
        <p:nvPicPr>
          <p:cNvPr id="4" name="Picture 3"/>
          <p:cNvPicPr>
            <a:picLocks noChangeAspect="1"/>
          </p:cNvPicPr>
          <p:nvPr/>
        </p:nvPicPr>
        <p:blipFill>
          <a:blip r:embed="rId2"/>
          <a:stretch>
            <a:fillRect/>
          </a:stretch>
        </p:blipFill>
        <p:spPr>
          <a:xfrm>
            <a:off x="4421982" y="1011304"/>
            <a:ext cx="4093369" cy="2135981"/>
          </a:xfrm>
          <a:prstGeom prst="rect">
            <a:avLst/>
          </a:prstGeom>
        </p:spPr>
      </p:pic>
    </p:spTree>
    <p:extLst>
      <p:ext uri="{BB962C8B-B14F-4D97-AF65-F5344CB8AC3E}">
        <p14:creationId xmlns:p14="http://schemas.microsoft.com/office/powerpoint/2010/main" val="33671577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3212976"/>
            <a:ext cx="8229600" cy="1143000"/>
          </a:xfrm>
        </p:spPr>
        <p:txBody>
          <a:bodyPr/>
          <a:lstStyle/>
          <a:p>
            <a:r>
              <a:rPr lang="it-IT" dirty="0" err="1" smtClean="0"/>
              <a:t>Hydrogen</a:t>
            </a:r>
            <a:r>
              <a:rPr lang="it-IT" dirty="0" smtClean="0"/>
              <a:t> </a:t>
            </a:r>
            <a:r>
              <a:rPr lang="it-IT" dirty="0" err="1" smtClean="0"/>
              <a:t>trucks</a:t>
            </a:r>
            <a:endParaRPr lang="it-IT" dirty="0"/>
          </a:p>
        </p:txBody>
      </p:sp>
    </p:spTree>
    <p:extLst>
      <p:ext uri="{BB962C8B-B14F-4D97-AF65-F5344CB8AC3E}">
        <p14:creationId xmlns:p14="http://schemas.microsoft.com/office/powerpoint/2010/main" val="103463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 </a:t>
            </a:r>
            <a:r>
              <a:rPr lang="en-US" dirty="0" err="1" smtClean="0"/>
              <a:t>strategia</a:t>
            </a:r>
            <a:r>
              <a:rPr lang="en-US" dirty="0" smtClean="0"/>
              <a:t> Daimler per H2 Truck</a:t>
            </a:r>
            <a:endParaRPr lang="en-US" dirty="0"/>
          </a:p>
        </p:txBody>
      </p:sp>
      <p:pic>
        <p:nvPicPr>
          <p:cNvPr id="5" name="Picture 4"/>
          <p:cNvPicPr>
            <a:picLocks noChangeAspect="1"/>
          </p:cNvPicPr>
          <p:nvPr/>
        </p:nvPicPr>
        <p:blipFill>
          <a:blip r:embed="rId2"/>
          <a:stretch>
            <a:fillRect/>
          </a:stretch>
        </p:blipFill>
        <p:spPr>
          <a:xfrm>
            <a:off x="1" y="2057878"/>
            <a:ext cx="5888523" cy="3789374"/>
          </a:xfrm>
          <a:prstGeom prst="rect">
            <a:avLst/>
          </a:prstGeom>
        </p:spPr>
      </p:pic>
      <p:sp>
        <p:nvSpPr>
          <p:cNvPr id="6" name="Rectangle 5"/>
          <p:cNvSpPr/>
          <p:nvPr/>
        </p:nvSpPr>
        <p:spPr>
          <a:xfrm>
            <a:off x="5803582" y="2599776"/>
            <a:ext cx="3340418" cy="1685077"/>
          </a:xfrm>
          <a:prstGeom prst="rect">
            <a:avLst/>
          </a:prstGeom>
        </p:spPr>
        <p:txBody>
          <a:bodyPr wrap="square">
            <a:spAutoFit/>
          </a:bodyPr>
          <a:lstStyle/>
          <a:p>
            <a:pPr marL="214313" indent="-214313">
              <a:buFont typeface="Arial" panose="020B0604020202020204" pitchFamily="34" charset="0"/>
              <a:buChar char="•"/>
            </a:pPr>
            <a:r>
              <a:rPr lang="en-US" b="1" dirty="0">
                <a:solidFill>
                  <a:srgbClr val="000000"/>
                </a:solidFill>
              </a:rPr>
              <a:t>FUEL CELL systems</a:t>
            </a:r>
          </a:p>
          <a:p>
            <a:pPr marL="214313" indent="-214313">
              <a:buFont typeface="Arial" panose="020B0604020202020204" pitchFamily="34" charset="0"/>
              <a:buChar char="•"/>
            </a:pPr>
            <a:r>
              <a:rPr lang="en-US" b="1" dirty="0"/>
              <a:t>LIQUID HYDROGEN REFUELING </a:t>
            </a:r>
          </a:p>
          <a:p>
            <a:pPr marL="214313" indent="-214313">
              <a:buFont typeface="Arial" panose="020B0604020202020204" pitchFamily="34" charset="0"/>
              <a:buChar char="•"/>
            </a:pPr>
            <a:r>
              <a:rPr lang="en-US" b="1" dirty="0"/>
              <a:t>HYDROGEN INDUSTRY PUSH  </a:t>
            </a:r>
          </a:p>
          <a:p>
            <a:pPr marL="214313" indent="-214313">
              <a:buFont typeface="Arial" panose="020B0604020202020204" pitchFamily="34" charset="0"/>
              <a:buChar char="•"/>
            </a:pPr>
            <a:r>
              <a:rPr lang="en-US" b="1" dirty="0"/>
              <a:t>NEW HYDROGEN  CORRIDOR LAUNCHED - SHELL</a:t>
            </a:r>
            <a:endParaRPr lang="en-US" dirty="0"/>
          </a:p>
          <a:p>
            <a:endParaRPr lang="en-US" sz="1350" dirty="0"/>
          </a:p>
        </p:txBody>
      </p:sp>
    </p:spTree>
    <p:extLst>
      <p:ext uri="{BB962C8B-B14F-4D97-AF65-F5344CB8AC3E}">
        <p14:creationId xmlns:p14="http://schemas.microsoft.com/office/powerpoint/2010/main" val="9680613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fontScale="90000"/>
          </a:bodyPr>
          <a:lstStyle/>
          <a:p>
            <a:r>
              <a:rPr lang="it-IT" dirty="0"/>
              <a:t>Long </a:t>
            </a:r>
            <a:r>
              <a:rPr lang="it-IT" dirty="0" err="1"/>
              <a:t>distance</a:t>
            </a:r>
            <a:r>
              <a:rPr lang="it-IT" dirty="0"/>
              <a:t> </a:t>
            </a:r>
            <a:r>
              <a:rPr lang="it-IT" dirty="0" err="1" smtClean="0"/>
              <a:t>hydrogen</a:t>
            </a:r>
            <a:r>
              <a:rPr lang="it-IT" dirty="0" smtClean="0"/>
              <a:t> </a:t>
            </a:r>
            <a:r>
              <a:rPr lang="it-IT" dirty="0" err="1"/>
              <a:t>trucks</a:t>
            </a:r>
            <a:endParaRPr lang="en-US" dirty="0"/>
          </a:p>
        </p:txBody>
      </p:sp>
      <p:pic>
        <p:nvPicPr>
          <p:cNvPr id="3" name="Picture 2"/>
          <p:cNvPicPr>
            <a:picLocks noChangeAspect="1"/>
          </p:cNvPicPr>
          <p:nvPr/>
        </p:nvPicPr>
        <p:blipFill>
          <a:blip r:embed="rId2"/>
          <a:stretch>
            <a:fillRect/>
          </a:stretch>
        </p:blipFill>
        <p:spPr>
          <a:xfrm>
            <a:off x="1979712" y="764704"/>
            <a:ext cx="4748004" cy="2674416"/>
          </a:xfrm>
          <a:prstGeom prst="rect">
            <a:avLst/>
          </a:prstGeom>
        </p:spPr>
      </p:pic>
      <p:pic>
        <p:nvPicPr>
          <p:cNvPr id="4" name="Picture 3"/>
          <p:cNvPicPr>
            <a:picLocks noChangeAspect="1"/>
          </p:cNvPicPr>
          <p:nvPr/>
        </p:nvPicPr>
        <p:blipFill>
          <a:blip r:embed="rId3"/>
          <a:stretch>
            <a:fillRect/>
          </a:stretch>
        </p:blipFill>
        <p:spPr>
          <a:xfrm>
            <a:off x="251520" y="3861048"/>
            <a:ext cx="4124184" cy="2664296"/>
          </a:xfrm>
          <a:prstGeom prst="rect">
            <a:avLst/>
          </a:prstGeom>
        </p:spPr>
      </p:pic>
      <p:pic>
        <p:nvPicPr>
          <p:cNvPr id="5" name="Picture 4"/>
          <p:cNvPicPr>
            <a:picLocks noChangeAspect="1"/>
          </p:cNvPicPr>
          <p:nvPr/>
        </p:nvPicPr>
        <p:blipFill>
          <a:blip r:embed="rId4"/>
          <a:stretch>
            <a:fillRect/>
          </a:stretch>
        </p:blipFill>
        <p:spPr>
          <a:xfrm>
            <a:off x="4547917" y="3745940"/>
            <a:ext cx="4359598" cy="2803152"/>
          </a:xfrm>
          <a:prstGeom prst="rect">
            <a:avLst/>
          </a:prstGeom>
        </p:spPr>
      </p:pic>
    </p:spTree>
    <p:extLst>
      <p:ext uri="{BB962C8B-B14F-4D97-AF65-F5344CB8AC3E}">
        <p14:creationId xmlns:p14="http://schemas.microsoft.com/office/powerpoint/2010/main" val="3494726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425730"/>
            <a:ext cx="4746277" cy="2539432"/>
          </a:xfrm>
          <a:prstGeom prst="rect">
            <a:avLst/>
          </a:prstGeom>
        </p:spPr>
      </p:pic>
      <p:sp>
        <p:nvSpPr>
          <p:cNvPr id="2" name="Title 1"/>
          <p:cNvSpPr>
            <a:spLocks noGrp="1"/>
          </p:cNvSpPr>
          <p:nvPr>
            <p:ph type="title"/>
          </p:nvPr>
        </p:nvSpPr>
        <p:spPr/>
        <p:txBody>
          <a:bodyPr>
            <a:normAutofit fontScale="90000"/>
          </a:bodyPr>
          <a:lstStyle/>
          <a:p>
            <a:r>
              <a:rPr lang="en-US" dirty="0" smtClean="0"/>
              <a:t>Daimler Trucks: </a:t>
            </a:r>
            <a:r>
              <a:rPr lang="en-US" dirty="0" smtClean="0">
                <a:solidFill>
                  <a:srgbClr val="000000"/>
                </a:solidFill>
                <a:latin typeface="DaimlerCS-Light"/>
              </a:rPr>
              <a:t>Mercedes-Benz </a:t>
            </a:r>
            <a:r>
              <a:rPr lang="en-US" dirty="0">
                <a:solidFill>
                  <a:srgbClr val="000000"/>
                </a:solidFill>
                <a:latin typeface="DaimlerCS-Light"/>
              </a:rPr>
              <a:t>GenH2 </a:t>
            </a:r>
            <a:r>
              <a:rPr lang="en-US" dirty="0" smtClean="0">
                <a:solidFill>
                  <a:srgbClr val="000000"/>
                </a:solidFill>
                <a:latin typeface="DaimlerCS-Light"/>
              </a:rPr>
              <a:t>Truck. In </a:t>
            </a:r>
            <a:r>
              <a:rPr lang="en-US" dirty="0" err="1" smtClean="0">
                <a:solidFill>
                  <a:srgbClr val="000000"/>
                </a:solidFill>
                <a:latin typeface="DaimlerCS-Light"/>
              </a:rPr>
              <a:t>sperimentazione</a:t>
            </a:r>
            <a:r>
              <a:rPr lang="en-US" dirty="0" smtClean="0">
                <a:solidFill>
                  <a:srgbClr val="000000"/>
                </a:solidFill>
                <a:latin typeface="DaimlerCS-Light"/>
              </a:rPr>
              <a:t> da </a:t>
            </a:r>
            <a:r>
              <a:rPr lang="en-US" dirty="0" err="1" smtClean="0">
                <a:solidFill>
                  <a:srgbClr val="000000"/>
                </a:solidFill>
                <a:latin typeface="DaimlerCS-Light"/>
              </a:rPr>
              <a:t>Aprile</a:t>
            </a:r>
            <a:r>
              <a:rPr lang="en-US" dirty="0" smtClean="0">
                <a:solidFill>
                  <a:srgbClr val="000000"/>
                </a:solidFill>
                <a:latin typeface="DaimlerCS-Light"/>
              </a:rPr>
              <a:t> 2021</a:t>
            </a:r>
            <a:endParaRPr lang="en-US" dirty="0"/>
          </a:p>
        </p:txBody>
      </p:sp>
      <p:sp>
        <p:nvSpPr>
          <p:cNvPr id="3" name="Rectangle 2"/>
          <p:cNvSpPr/>
          <p:nvPr/>
        </p:nvSpPr>
        <p:spPr>
          <a:xfrm>
            <a:off x="87138" y="5265625"/>
            <a:ext cx="4572000" cy="1131079"/>
          </a:xfrm>
          <a:prstGeom prst="rect">
            <a:avLst/>
          </a:prstGeom>
        </p:spPr>
        <p:txBody>
          <a:bodyPr>
            <a:spAutoFit/>
          </a:bodyPr>
          <a:lstStyle/>
          <a:p>
            <a:r>
              <a:rPr lang="en-US" sz="1350" dirty="0"/>
              <a:t>Daimler Trucks &amp; Buses is one of the </a:t>
            </a:r>
            <a:r>
              <a:rPr lang="en-US" sz="1350" b="1" dirty="0"/>
              <a:t>world’s largest commercial vehicle manufacturers</a:t>
            </a:r>
            <a:r>
              <a:rPr lang="en-US" sz="1350" dirty="0"/>
              <a:t>, with more than </a:t>
            </a:r>
            <a:r>
              <a:rPr lang="en-US" sz="1350" b="1" dirty="0"/>
              <a:t>35 primary locations </a:t>
            </a:r>
            <a:r>
              <a:rPr lang="en-US" sz="1350" dirty="0"/>
              <a:t>around the world and around </a:t>
            </a:r>
            <a:r>
              <a:rPr lang="en-US" sz="1350" b="1" dirty="0"/>
              <a:t>100,000 employees</a:t>
            </a:r>
            <a:r>
              <a:rPr lang="en-US" sz="1350" dirty="0"/>
              <a:t>. </a:t>
            </a:r>
            <a:br>
              <a:rPr lang="en-US" sz="1350" dirty="0"/>
            </a:br>
            <a:endParaRPr lang="en-US" sz="1350" dirty="0"/>
          </a:p>
        </p:txBody>
      </p:sp>
      <p:pic>
        <p:nvPicPr>
          <p:cNvPr id="7" name="Picture 6"/>
          <p:cNvPicPr>
            <a:picLocks noChangeAspect="1"/>
          </p:cNvPicPr>
          <p:nvPr/>
        </p:nvPicPr>
        <p:blipFill>
          <a:blip r:embed="rId3"/>
          <a:stretch>
            <a:fillRect/>
          </a:stretch>
        </p:blipFill>
        <p:spPr>
          <a:xfrm>
            <a:off x="4929187" y="2425730"/>
            <a:ext cx="4235975" cy="2674908"/>
          </a:xfrm>
          <a:prstGeom prst="rect">
            <a:avLst/>
          </a:prstGeom>
        </p:spPr>
      </p:pic>
    </p:spTree>
    <p:extLst>
      <p:ext uri="{BB962C8B-B14F-4D97-AF65-F5344CB8AC3E}">
        <p14:creationId xmlns:p14="http://schemas.microsoft.com/office/powerpoint/2010/main" val="1354897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uble Wave 7"/>
          <p:cNvSpPr/>
          <p:nvPr/>
        </p:nvSpPr>
        <p:spPr>
          <a:xfrm>
            <a:off x="5740090" y="2983230"/>
            <a:ext cx="3171803" cy="3017521"/>
          </a:xfrm>
          <a:prstGeom prst="doubleWav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 name="Title 1"/>
          <p:cNvSpPr>
            <a:spLocks noGrp="1"/>
          </p:cNvSpPr>
          <p:nvPr>
            <p:ph type="title"/>
          </p:nvPr>
        </p:nvSpPr>
        <p:spPr/>
        <p:txBody>
          <a:bodyPr/>
          <a:lstStyle/>
          <a:p>
            <a:r>
              <a:rPr lang="en-US" dirty="0" err="1" smtClean="0"/>
              <a:t>Daimer</a:t>
            </a:r>
            <a:r>
              <a:rPr lang="en-US" dirty="0" smtClean="0"/>
              <a:t>: H2 e BEV trucks</a:t>
            </a:r>
            <a:endParaRPr lang="en-US" dirty="0"/>
          </a:p>
        </p:txBody>
      </p:sp>
      <p:pic>
        <p:nvPicPr>
          <p:cNvPr id="4" name="Picture 3"/>
          <p:cNvPicPr>
            <a:picLocks noChangeAspect="1"/>
          </p:cNvPicPr>
          <p:nvPr/>
        </p:nvPicPr>
        <p:blipFill>
          <a:blip r:embed="rId2"/>
          <a:stretch>
            <a:fillRect/>
          </a:stretch>
        </p:blipFill>
        <p:spPr>
          <a:xfrm>
            <a:off x="0" y="3030622"/>
            <a:ext cx="5750281" cy="2933342"/>
          </a:xfrm>
          <a:prstGeom prst="rect">
            <a:avLst/>
          </a:prstGeom>
        </p:spPr>
      </p:pic>
      <p:sp>
        <p:nvSpPr>
          <p:cNvPr id="6" name="Rectangle 5"/>
          <p:cNvSpPr/>
          <p:nvPr/>
        </p:nvSpPr>
        <p:spPr>
          <a:xfrm>
            <a:off x="5975033" y="3626369"/>
            <a:ext cx="2823210" cy="2031325"/>
          </a:xfrm>
          <a:prstGeom prst="rect">
            <a:avLst/>
          </a:prstGeom>
        </p:spPr>
        <p:txBody>
          <a:bodyPr wrap="square">
            <a:spAutoFit/>
          </a:bodyPr>
          <a:lstStyle/>
          <a:p>
            <a:r>
              <a:rPr lang="en-US" sz="2100" dirty="0" err="1"/>
              <a:t>Sintesi</a:t>
            </a:r>
            <a:r>
              <a:rPr lang="en-US" sz="2100" dirty="0"/>
              <a:t>: H2 Camion</a:t>
            </a:r>
          </a:p>
          <a:p>
            <a:pPr marL="214313" indent="-214313">
              <a:buFont typeface="Arial" panose="020B0604020202020204" pitchFamily="34" charset="0"/>
              <a:buChar char="•"/>
            </a:pPr>
            <a:r>
              <a:rPr lang="en-US" sz="2100" dirty="0" err="1"/>
              <a:t>prototipi</a:t>
            </a:r>
            <a:endParaRPr lang="en-US" sz="2100" dirty="0"/>
          </a:p>
          <a:p>
            <a:pPr marL="214313" indent="-214313">
              <a:buFont typeface="Arial" panose="020B0604020202020204" pitchFamily="34" charset="0"/>
              <a:buChar char="•"/>
            </a:pPr>
            <a:r>
              <a:rPr lang="en-US" sz="2100" dirty="0"/>
              <a:t>in </a:t>
            </a:r>
            <a:r>
              <a:rPr lang="en-US" sz="2100" dirty="0" err="1"/>
              <a:t>produzione</a:t>
            </a:r>
            <a:r>
              <a:rPr lang="en-US" sz="2100" dirty="0"/>
              <a:t> di </a:t>
            </a:r>
            <a:r>
              <a:rPr lang="en-US" sz="2100" dirty="0" err="1"/>
              <a:t>serie</a:t>
            </a:r>
            <a:r>
              <a:rPr lang="en-US" sz="2100" dirty="0"/>
              <a:t> dal 2022</a:t>
            </a:r>
          </a:p>
          <a:p>
            <a:pPr marL="214313" indent="-214313">
              <a:buFont typeface="Arial" panose="020B0604020202020204" pitchFamily="34" charset="0"/>
              <a:buChar char="•"/>
            </a:pPr>
            <a:r>
              <a:rPr lang="en-US" sz="2100" dirty="0"/>
              <a:t>TCO parity dal 2027 (</a:t>
            </a:r>
            <a:r>
              <a:rPr lang="en-US" sz="2100" dirty="0" err="1"/>
              <a:t>Stima</a:t>
            </a:r>
            <a:r>
              <a:rPr lang="en-US" sz="2100" dirty="0"/>
              <a:t> Daimler)</a:t>
            </a:r>
          </a:p>
        </p:txBody>
      </p:sp>
      <p:sp>
        <p:nvSpPr>
          <p:cNvPr id="7" name="Rectangle 6"/>
          <p:cNvSpPr/>
          <p:nvPr/>
        </p:nvSpPr>
        <p:spPr>
          <a:xfrm>
            <a:off x="254317" y="1853377"/>
            <a:ext cx="6346508" cy="1200329"/>
          </a:xfrm>
          <a:prstGeom prst="rect">
            <a:avLst/>
          </a:prstGeom>
        </p:spPr>
        <p:txBody>
          <a:bodyPr wrap="square">
            <a:spAutoFit/>
          </a:bodyPr>
          <a:lstStyle/>
          <a:p>
            <a:pPr marL="214313" indent="-214313">
              <a:buFont typeface="Arial" panose="020B0604020202020204" pitchFamily="34" charset="0"/>
              <a:buChar char="•"/>
            </a:pPr>
            <a:r>
              <a:rPr lang="en-US" b="1" dirty="0"/>
              <a:t>WE ARE COMMITTED TO BOTH BEV &amp; HYDROGEN SOLUTIONS: </a:t>
            </a:r>
            <a:r>
              <a:rPr lang="en-US" dirty="0"/>
              <a:t>BEV and FCEV are complementary and both will be needed</a:t>
            </a:r>
          </a:p>
          <a:p>
            <a:pPr marL="214313" indent="-214313">
              <a:buFont typeface="Arial" panose="020B0604020202020204" pitchFamily="34" charset="0"/>
              <a:buChar char="•"/>
            </a:pPr>
            <a:r>
              <a:rPr lang="en-US" dirty="0"/>
              <a:t>Parity for BEV possible after 2025</a:t>
            </a:r>
          </a:p>
          <a:p>
            <a:pPr marL="214313" indent="-214313">
              <a:buFont typeface="Arial" panose="020B0604020202020204" pitchFamily="34" charset="0"/>
              <a:buChar char="•"/>
            </a:pPr>
            <a:r>
              <a:rPr lang="en-US" dirty="0"/>
              <a:t>Parity for FCEV possible after 2027</a:t>
            </a:r>
          </a:p>
        </p:txBody>
      </p:sp>
    </p:spTree>
    <p:extLst>
      <p:ext uri="{BB962C8B-B14F-4D97-AF65-F5344CB8AC3E}">
        <p14:creationId xmlns:p14="http://schemas.microsoft.com/office/powerpoint/2010/main" val="28393432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92896"/>
            <a:ext cx="8229600" cy="1143000"/>
          </a:xfrm>
        </p:spPr>
        <p:txBody>
          <a:bodyPr/>
          <a:lstStyle/>
          <a:p>
            <a:r>
              <a:rPr lang="en-US" dirty="0" smtClean="0"/>
              <a:t>Traffic types and definitions</a:t>
            </a:r>
            <a:endParaRPr lang="en-US" dirty="0"/>
          </a:p>
        </p:txBody>
      </p:sp>
    </p:spTree>
    <p:extLst>
      <p:ext uri="{BB962C8B-B14F-4D97-AF65-F5344CB8AC3E}">
        <p14:creationId xmlns:p14="http://schemas.microsoft.com/office/powerpoint/2010/main" val="16289754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418058"/>
          </a:xfrm>
        </p:spPr>
        <p:txBody>
          <a:bodyPr>
            <a:normAutofit fontScale="90000"/>
          </a:bodyPr>
          <a:lstStyle/>
          <a:p>
            <a:r>
              <a:rPr lang="en-US" dirty="0" smtClean="0"/>
              <a:t>Definitions</a:t>
            </a:r>
            <a:endParaRPr lang="en-US" dirty="0"/>
          </a:p>
        </p:txBody>
      </p:sp>
      <p:sp>
        <p:nvSpPr>
          <p:cNvPr id="3" name="Segnaposto contenuto 2"/>
          <p:cNvSpPr>
            <a:spLocks noGrp="1"/>
          </p:cNvSpPr>
          <p:nvPr>
            <p:ph idx="1"/>
          </p:nvPr>
        </p:nvSpPr>
        <p:spPr>
          <a:xfrm>
            <a:off x="-1742" y="418058"/>
            <a:ext cx="9144000" cy="6048672"/>
          </a:xfrm>
        </p:spPr>
        <p:txBody>
          <a:bodyPr>
            <a:noAutofit/>
          </a:bodyPr>
          <a:lstStyle/>
          <a:p>
            <a:r>
              <a:rPr lang="en-US" sz="1600" b="1" dirty="0"/>
              <a:t>National road freight transport</a:t>
            </a:r>
            <a:r>
              <a:rPr lang="en-US" sz="1600" dirty="0"/>
              <a:t> is defined as road transport between two </a:t>
            </a:r>
            <a:r>
              <a:rPr lang="en-US" sz="1600" dirty="0" smtClean="0"/>
              <a:t>sites </a:t>
            </a:r>
            <a:r>
              <a:rPr lang="en-US" sz="1600" dirty="0"/>
              <a:t>(a place of loading and a place of unloading) located in the same country by a vehicle registered in that country. </a:t>
            </a:r>
          </a:p>
          <a:p>
            <a:r>
              <a:rPr lang="en-US" sz="1600" b="1" dirty="0"/>
              <a:t>International road freight transport</a:t>
            </a:r>
            <a:r>
              <a:rPr lang="en-US" sz="1600" dirty="0"/>
              <a:t> is defined as the transport by road between two sites </a:t>
            </a:r>
            <a:r>
              <a:rPr lang="en-US" sz="1600" dirty="0" smtClean="0"/>
              <a:t>in </a:t>
            </a:r>
            <a:r>
              <a:rPr lang="en-US" sz="1600" dirty="0"/>
              <a:t>two different countries irrespective of the country in which the vehicle is registered. It is composed of 4 categories: </a:t>
            </a:r>
          </a:p>
          <a:p>
            <a:pPr lvl="1"/>
            <a:r>
              <a:rPr lang="en-US" sz="1600" b="1" dirty="0"/>
              <a:t>International loaded</a:t>
            </a:r>
            <a:r>
              <a:rPr lang="en-US" sz="1600" dirty="0"/>
              <a:t>: Place of loading of goods in reporting country (i.e. country in which the vehicle performing the transport is registered) and place of unloading in a different country. </a:t>
            </a:r>
            <a:r>
              <a:rPr lang="en-US" sz="1600" dirty="0" smtClean="0"/>
              <a:t>E.g. Italian truck loading in Italy and unloading in France.</a:t>
            </a:r>
            <a:endParaRPr lang="en-US" sz="1600" dirty="0"/>
          </a:p>
          <a:p>
            <a:pPr lvl="1"/>
            <a:r>
              <a:rPr lang="en-US" sz="1600" b="1" dirty="0"/>
              <a:t>International unloaded</a:t>
            </a:r>
            <a:r>
              <a:rPr lang="en-US" sz="1600" dirty="0"/>
              <a:t>: Place of unloading of goods in reporting country (i.e. country in which the vehicle performing the transport is registered) and place of loading in a different country. E.g. Italian truck loading in France</a:t>
            </a:r>
            <a:r>
              <a:rPr lang="en-US" sz="1600" dirty="0" smtClean="0"/>
              <a:t> </a:t>
            </a:r>
            <a:r>
              <a:rPr lang="en-US" sz="1600" dirty="0"/>
              <a:t>and unloading in Italy</a:t>
            </a:r>
            <a:r>
              <a:rPr lang="en-US" sz="1600" dirty="0" smtClean="0"/>
              <a:t>.</a:t>
            </a:r>
            <a:endParaRPr lang="en-US" sz="1600" dirty="0"/>
          </a:p>
          <a:p>
            <a:pPr lvl="1"/>
            <a:r>
              <a:rPr lang="en-US" sz="1600" b="1" dirty="0" smtClean="0"/>
              <a:t>Cross-trade</a:t>
            </a:r>
            <a:r>
              <a:rPr lang="en-US" sz="1600" dirty="0" smtClean="0"/>
              <a:t> </a:t>
            </a:r>
            <a:r>
              <a:rPr lang="en-US" sz="1600" dirty="0"/>
              <a:t>is international road transport between two different countries performed by a road motor vehicle </a:t>
            </a:r>
            <a:r>
              <a:rPr lang="en-US" sz="1600" b="1" dirty="0"/>
              <a:t>registered in a third country</a:t>
            </a:r>
            <a:r>
              <a:rPr lang="en-US" sz="1600" dirty="0"/>
              <a:t>. </a:t>
            </a:r>
            <a:r>
              <a:rPr lang="en-US" sz="1600" dirty="0" smtClean="0"/>
              <a:t> A </a:t>
            </a:r>
            <a:r>
              <a:rPr lang="en-US" sz="1600" dirty="0"/>
              <a:t>third country is a country other than the country of loading/embarkation and than the country of unloading/disembarkation. This transport is reported by the country in which the vehicle is registered. E.g. </a:t>
            </a:r>
            <a:r>
              <a:rPr lang="en-US" sz="1600" dirty="0" smtClean="0"/>
              <a:t>Polish </a:t>
            </a:r>
            <a:r>
              <a:rPr lang="en-US" sz="1600" dirty="0"/>
              <a:t>truck loading in France and unloading in Italy</a:t>
            </a:r>
            <a:r>
              <a:rPr lang="en-US" sz="1600" dirty="0" smtClean="0"/>
              <a:t>.</a:t>
            </a:r>
            <a:endParaRPr lang="en-US" sz="1600" dirty="0"/>
          </a:p>
          <a:p>
            <a:pPr lvl="1"/>
            <a:r>
              <a:rPr lang="en-US" sz="1600" b="1" dirty="0" err="1"/>
              <a:t>Cabotage</a:t>
            </a:r>
            <a:r>
              <a:rPr lang="en-US" sz="1600" dirty="0"/>
              <a:t> is road transport by a motor vehicle registered in a country performed on the national territory of another country. E.g. Italian truck loading in France and unloading in France</a:t>
            </a:r>
            <a:r>
              <a:rPr lang="en-US" sz="1600" dirty="0" smtClean="0"/>
              <a:t>. </a:t>
            </a:r>
            <a:r>
              <a:rPr lang="en-GB" sz="1600" dirty="0" smtClean="0"/>
              <a:t>In </a:t>
            </a:r>
            <a:r>
              <a:rPr lang="en-GB" sz="1600" dirty="0"/>
              <a:t>the </a:t>
            </a:r>
            <a:r>
              <a:rPr lang="en-GB" sz="1600" dirty="0" smtClean="0"/>
              <a:t>EU hauliers </a:t>
            </a:r>
            <a:r>
              <a:rPr lang="en-GB" sz="1600" dirty="0"/>
              <a:t>are allowed up to three </a:t>
            </a:r>
            <a:r>
              <a:rPr lang="en-GB" sz="1600" dirty="0" err="1"/>
              <a:t>cabotage</a:t>
            </a:r>
            <a:r>
              <a:rPr lang="en-GB" sz="1600" dirty="0"/>
              <a:t> operations within 7 days following an incoming international </a:t>
            </a:r>
            <a:r>
              <a:rPr lang="en-GB" sz="1600" dirty="0" smtClean="0"/>
              <a:t>carriage.</a:t>
            </a:r>
            <a:endParaRPr lang="en-US" sz="1600" dirty="0" smtClean="0"/>
          </a:p>
          <a:p>
            <a:r>
              <a:rPr lang="en-US" sz="2000" b="1" dirty="0" smtClean="0"/>
              <a:t>Total international transport</a:t>
            </a:r>
            <a:r>
              <a:rPr lang="en-US" sz="2000" dirty="0" smtClean="0"/>
              <a:t> – loaded, unloaded, cross-trade and </a:t>
            </a:r>
            <a:r>
              <a:rPr lang="en-US" sz="2000" dirty="0" err="1" smtClean="0"/>
              <a:t>cabotage</a:t>
            </a:r>
            <a:r>
              <a:rPr lang="en-US" sz="2000" dirty="0" smtClean="0"/>
              <a:t> - includes transport reported by </a:t>
            </a:r>
            <a:r>
              <a:rPr lang="en-US" sz="2000" dirty="0" err="1" smtClean="0"/>
              <a:t>hauliers</a:t>
            </a:r>
            <a:r>
              <a:rPr lang="en-US" sz="2000" dirty="0" smtClean="0"/>
              <a:t> registered in reporting countries performed, completely or partially, outside these countries. Transport undertaken by </a:t>
            </a:r>
            <a:r>
              <a:rPr lang="en-US" sz="2000" dirty="0" err="1" smtClean="0"/>
              <a:t>hauliers</a:t>
            </a:r>
            <a:r>
              <a:rPr lang="en-US" sz="2000" dirty="0" smtClean="0"/>
              <a:t> registered in other countries is not included. </a:t>
            </a:r>
          </a:p>
          <a:p>
            <a:endParaRPr lang="it-IT" sz="1600" dirty="0"/>
          </a:p>
        </p:txBody>
      </p:sp>
    </p:spTree>
    <p:extLst>
      <p:ext uri="{BB962C8B-B14F-4D97-AF65-F5344CB8AC3E}">
        <p14:creationId xmlns:p14="http://schemas.microsoft.com/office/powerpoint/2010/main" val="17048314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7379" y="433387"/>
            <a:ext cx="8149396" cy="6235973"/>
          </a:xfrm>
          <a:prstGeom prst="rect">
            <a:avLst/>
          </a:prstGeom>
        </p:spPr>
      </p:pic>
    </p:spTree>
    <p:extLst>
      <p:ext uri="{BB962C8B-B14F-4D97-AF65-F5344CB8AC3E}">
        <p14:creationId xmlns:p14="http://schemas.microsoft.com/office/powerpoint/2010/main" val="2216533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a:t>Types of trucks by </a:t>
            </a:r>
            <a:r>
              <a:rPr lang="en-US" dirty="0" smtClean="0"/>
              <a:t>size</a:t>
            </a:r>
            <a:endParaRPr lang="en-US" dirty="0"/>
          </a:p>
        </p:txBody>
      </p:sp>
      <p:sp>
        <p:nvSpPr>
          <p:cNvPr id="3" name="Segnaposto contenuto 2"/>
          <p:cNvSpPr>
            <a:spLocks noGrp="1"/>
          </p:cNvSpPr>
          <p:nvPr>
            <p:ph idx="1"/>
          </p:nvPr>
        </p:nvSpPr>
        <p:spPr/>
        <p:txBody>
          <a:bodyPr>
            <a:normAutofit/>
          </a:bodyPr>
          <a:lstStyle/>
          <a:p>
            <a:r>
              <a:rPr lang="en-US" dirty="0" smtClean="0"/>
              <a:t>Ultra </a:t>
            </a:r>
            <a:r>
              <a:rPr lang="en-US" dirty="0"/>
              <a:t>light trucks</a:t>
            </a:r>
          </a:p>
          <a:p>
            <a:r>
              <a:rPr lang="en-US" dirty="0" smtClean="0"/>
              <a:t>Very </a:t>
            </a:r>
            <a:r>
              <a:rPr lang="en-US" dirty="0"/>
              <a:t>light trucks</a:t>
            </a:r>
          </a:p>
          <a:p>
            <a:r>
              <a:rPr lang="en-US" dirty="0" smtClean="0"/>
              <a:t>Light </a:t>
            </a:r>
            <a:r>
              <a:rPr lang="en-US" dirty="0"/>
              <a:t>trucks</a:t>
            </a:r>
          </a:p>
          <a:p>
            <a:r>
              <a:rPr lang="en-US" dirty="0" smtClean="0"/>
              <a:t>Medium </a:t>
            </a:r>
            <a:r>
              <a:rPr lang="en-US" dirty="0"/>
              <a:t>trucks</a:t>
            </a:r>
          </a:p>
          <a:p>
            <a:r>
              <a:rPr lang="en-US" dirty="0" smtClean="0"/>
              <a:t>Heavy </a:t>
            </a:r>
            <a:r>
              <a:rPr lang="en-US" dirty="0"/>
              <a:t>trucks</a:t>
            </a:r>
          </a:p>
          <a:p>
            <a:r>
              <a:rPr lang="en-US" dirty="0" smtClean="0"/>
              <a:t>Off-road </a:t>
            </a:r>
            <a:r>
              <a:rPr lang="en-US" dirty="0"/>
              <a:t>trucks</a:t>
            </a:r>
          </a:p>
          <a:p>
            <a:pPr marL="0" indent="0">
              <a:buNone/>
            </a:pPr>
            <a:endParaRPr lang="en-US" dirty="0"/>
          </a:p>
        </p:txBody>
      </p:sp>
    </p:spTree>
    <p:extLst>
      <p:ext uri="{BB962C8B-B14F-4D97-AF65-F5344CB8AC3E}">
        <p14:creationId xmlns:p14="http://schemas.microsoft.com/office/powerpoint/2010/main" val="21164290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229600" cy="1143000"/>
          </a:xfrm>
        </p:spPr>
        <p:txBody>
          <a:bodyPr>
            <a:normAutofit fontScale="90000"/>
          </a:bodyPr>
          <a:lstStyle/>
          <a:p>
            <a:r>
              <a:rPr lang="en-US" dirty="0" smtClean="0"/>
              <a:t>Strong and weak points of road freight transport</a:t>
            </a:r>
            <a:endParaRPr lang="en-US" dirty="0"/>
          </a:p>
        </p:txBody>
      </p:sp>
    </p:spTree>
    <p:extLst>
      <p:ext uri="{BB962C8B-B14F-4D97-AF65-F5344CB8AC3E}">
        <p14:creationId xmlns:p14="http://schemas.microsoft.com/office/powerpoint/2010/main" val="19452013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Strengths of road freight transport</a:t>
            </a:r>
            <a:endParaRPr lang="en-US" dirty="0"/>
          </a:p>
        </p:txBody>
      </p:sp>
      <p:sp>
        <p:nvSpPr>
          <p:cNvPr id="3" name="Segnaposto contenuto 2"/>
          <p:cNvSpPr>
            <a:spLocks noGrp="1"/>
          </p:cNvSpPr>
          <p:nvPr>
            <p:ph idx="1"/>
          </p:nvPr>
        </p:nvSpPr>
        <p:spPr>
          <a:xfrm>
            <a:off x="251520" y="1124744"/>
            <a:ext cx="8892480" cy="5544616"/>
          </a:xfrm>
        </p:spPr>
        <p:txBody>
          <a:bodyPr>
            <a:noAutofit/>
          </a:bodyPr>
          <a:lstStyle/>
          <a:p>
            <a:pPr marL="0" indent="0">
              <a:buNone/>
            </a:pPr>
            <a:r>
              <a:rPr lang="en-US" sz="2400" dirty="0"/>
              <a:t>Road </a:t>
            </a:r>
            <a:r>
              <a:rPr lang="en-US" sz="2400" dirty="0" smtClean="0"/>
              <a:t>transport possesses </a:t>
            </a:r>
            <a:r>
              <a:rPr lang="en-US" sz="2400" b="1" dirty="0"/>
              <a:t>significant advantages</a:t>
            </a:r>
            <a:r>
              <a:rPr lang="en-US" sz="2400" dirty="0"/>
              <a:t> over other modes: </a:t>
            </a:r>
            <a:endParaRPr lang="en-US" sz="2400" dirty="0" smtClean="0"/>
          </a:p>
          <a:p>
            <a:r>
              <a:rPr lang="en-US" sz="2400" dirty="0" smtClean="0"/>
              <a:t>The </a:t>
            </a:r>
            <a:r>
              <a:rPr lang="en-US" sz="2400" b="1" dirty="0"/>
              <a:t>capital cost of vehicles</a:t>
            </a:r>
            <a:r>
              <a:rPr lang="en-US" sz="2400" dirty="0"/>
              <a:t> is relatively small, which makes it comparatively </a:t>
            </a:r>
            <a:r>
              <a:rPr lang="en-US" sz="2400" b="1" dirty="0"/>
              <a:t>easy for new users to </a:t>
            </a:r>
            <a:r>
              <a:rPr lang="en-US" sz="2400" b="1" dirty="0" smtClean="0"/>
              <a:t>entry</a:t>
            </a:r>
            <a:r>
              <a:rPr lang="en-US" sz="2400" b="1" dirty="0"/>
              <a:t>.</a:t>
            </a:r>
            <a:r>
              <a:rPr lang="en-US" sz="2400" dirty="0"/>
              <a:t> This helps ensure that the trucking industry, for example, is </a:t>
            </a:r>
            <a:r>
              <a:rPr lang="en-US" sz="2400" b="1" dirty="0"/>
              <a:t>highly competitive</a:t>
            </a:r>
            <a:r>
              <a:rPr lang="en-US" sz="2400" dirty="0"/>
              <a:t>. Low capital costs also ensure that </a:t>
            </a:r>
            <a:r>
              <a:rPr lang="en-US" sz="2400" b="1" dirty="0"/>
              <a:t>innovations and new technologies can diffuse quickly through the industry</a:t>
            </a:r>
            <a:r>
              <a:rPr lang="en-US" sz="2400" dirty="0"/>
              <a:t>.</a:t>
            </a:r>
          </a:p>
          <a:p>
            <a:r>
              <a:rPr lang="en-US" sz="2400" b="1" dirty="0"/>
              <a:t>door-to-door </a:t>
            </a:r>
            <a:r>
              <a:rPr lang="en-US" sz="2400" b="1" dirty="0" smtClean="0"/>
              <a:t>service </a:t>
            </a:r>
            <a:r>
              <a:rPr lang="en-US" sz="2400" dirty="0" smtClean="0"/>
              <a:t>from the point of origin to th</a:t>
            </a:r>
            <a:r>
              <a:rPr lang="en-US" sz="2400" dirty="0" smtClean="0"/>
              <a:t>e destination</a:t>
            </a:r>
            <a:r>
              <a:rPr lang="en-US" sz="2400" dirty="0" smtClean="0"/>
              <a:t>.</a:t>
            </a:r>
            <a:endParaRPr lang="en-US" sz="2400" dirty="0"/>
          </a:p>
          <a:p>
            <a:r>
              <a:rPr lang="en-US" sz="2400" b="1" dirty="0"/>
              <a:t>flexibility of route choice</a:t>
            </a:r>
            <a:r>
              <a:rPr lang="en-US" sz="2400" dirty="0"/>
              <a:t>, once a network of roads is provided.</a:t>
            </a:r>
          </a:p>
          <a:p>
            <a:r>
              <a:rPr lang="en-US" sz="2400" b="1" dirty="0" smtClean="0"/>
              <a:t>high </a:t>
            </a:r>
            <a:r>
              <a:rPr lang="en-US" sz="2400" b="1" dirty="0"/>
              <a:t>relative speed of vehicles</a:t>
            </a:r>
            <a:r>
              <a:rPr lang="en-US" sz="2400" dirty="0"/>
              <a:t>, the major constraint being government-imposed speed limits</a:t>
            </a:r>
            <a:r>
              <a:rPr lang="en-US" sz="2400" dirty="0" smtClean="0"/>
              <a:t>.</a:t>
            </a:r>
          </a:p>
          <a:p>
            <a:r>
              <a:rPr lang="en-US" sz="2400" b="1" dirty="0" smtClean="0"/>
              <a:t>No loading and unloading </a:t>
            </a:r>
            <a:r>
              <a:rPr lang="en-US" sz="2400" dirty="0" smtClean="0"/>
              <a:t>(as in multimodal transport)</a:t>
            </a:r>
            <a:endParaRPr lang="en-US" sz="2400" dirty="0"/>
          </a:p>
          <a:p>
            <a:pPr marL="0" indent="0">
              <a:buNone/>
            </a:pPr>
            <a:r>
              <a:rPr lang="en-US" sz="2400" dirty="0" smtClean="0"/>
              <a:t>These </a:t>
            </a:r>
            <a:r>
              <a:rPr lang="en-US" sz="2400" dirty="0"/>
              <a:t>multiple advantages have </a:t>
            </a:r>
            <a:r>
              <a:rPr lang="en-US" sz="2400" dirty="0" smtClean="0"/>
              <a:t>led </a:t>
            </a:r>
            <a:r>
              <a:rPr lang="en-US" sz="2400" dirty="0"/>
              <a:t>to their </a:t>
            </a:r>
            <a:r>
              <a:rPr lang="en-US" sz="2400" b="1" dirty="0"/>
              <a:t>market dominance for </a:t>
            </a:r>
            <a:r>
              <a:rPr lang="en-US" sz="2400" b="1" dirty="0" smtClean="0"/>
              <a:t>short-to-medium </a:t>
            </a:r>
            <a:r>
              <a:rPr lang="en-US" sz="2400" b="1" dirty="0"/>
              <a:t>distance trips</a:t>
            </a:r>
            <a:r>
              <a:rPr lang="en-US" sz="2400" dirty="0"/>
              <a:t>. </a:t>
            </a:r>
            <a:endParaRPr lang="en-US" sz="2400" dirty="0" smtClean="0"/>
          </a:p>
        </p:txBody>
      </p:sp>
    </p:spTree>
    <p:extLst>
      <p:ext uri="{BB962C8B-B14F-4D97-AF65-F5344CB8AC3E}">
        <p14:creationId xmlns:p14="http://schemas.microsoft.com/office/powerpoint/2010/main" val="1721113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a:t>Weaknesses of freight road transport</a:t>
            </a:r>
          </a:p>
        </p:txBody>
      </p:sp>
      <p:sp>
        <p:nvSpPr>
          <p:cNvPr id="3" name="Segnaposto contenuto 2"/>
          <p:cNvSpPr>
            <a:spLocks noGrp="1"/>
          </p:cNvSpPr>
          <p:nvPr>
            <p:ph idx="1"/>
          </p:nvPr>
        </p:nvSpPr>
        <p:spPr/>
        <p:txBody>
          <a:bodyPr>
            <a:normAutofit lnSpcReduction="10000"/>
          </a:bodyPr>
          <a:lstStyle/>
          <a:p>
            <a:r>
              <a:rPr lang="en-US" dirty="0" smtClean="0"/>
              <a:t>A driver for each truck</a:t>
            </a:r>
          </a:p>
          <a:p>
            <a:r>
              <a:rPr lang="en-US" dirty="0" smtClean="0"/>
              <a:t>Empty returns</a:t>
            </a:r>
          </a:p>
          <a:p>
            <a:r>
              <a:rPr lang="en-US" dirty="0" smtClean="0"/>
              <a:t>Low loading capacity</a:t>
            </a:r>
          </a:p>
          <a:p>
            <a:r>
              <a:rPr lang="en-US" dirty="0" smtClean="0"/>
              <a:t>Unpredictable transport times (?)</a:t>
            </a:r>
          </a:p>
          <a:p>
            <a:r>
              <a:rPr lang="en-US" dirty="0" smtClean="0"/>
              <a:t>Long distances (expensive)</a:t>
            </a:r>
          </a:p>
          <a:p>
            <a:r>
              <a:rPr lang="en-US" dirty="0" smtClean="0"/>
              <a:t>Dangerous goods</a:t>
            </a:r>
          </a:p>
          <a:p>
            <a:r>
              <a:rPr lang="en-US" dirty="0" smtClean="0"/>
              <a:t>Externalities (energy, accidents, congestion, air pollution, noise)</a:t>
            </a:r>
          </a:p>
        </p:txBody>
      </p:sp>
    </p:spTree>
    <p:extLst>
      <p:ext uri="{BB962C8B-B14F-4D97-AF65-F5344CB8AC3E}">
        <p14:creationId xmlns:p14="http://schemas.microsoft.com/office/powerpoint/2010/main" val="36183293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90066"/>
          </a:xfrm>
        </p:spPr>
        <p:txBody>
          <a:bodyPr>
            <a:noAutofit/>
          </a:bodyPr>
          <a:lstStyle/>
          <a:p>
            <a:r>
              <a:rPr lang="en-US" sz="2000" dirty="0"/>
              <a:t>Average Marginal Trucking Costs per Mile, United States, 2008-2013</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6391275"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467544" y="5222404"/>
            <a:ext cx="8496944" cy="1477328"/>
          </a:xfrm>
          <a:prstGeom prst="rect">
            <a:avLst/>
          </a:prstGeom>
        </p:spPr>
        <p:txBody>
          <a:bodyPr wrap="square">
            <a:spAutoFit/>
          </a:bodyPr>
          <a:lstStyle/>
          <a:p>
            <a:r>
              <a:rPr lang="en-US" dirty="0"/>
              <a:t>Trucking is a highly competitive industry since the barriers of entry are low. The two most significant operating costs of trucking are fuel (38%) and wages and benefits (35%). Jointly, they account for about 73% of all costs. There is very little flexibility in this cost structure, implying that fluctuations in energy prices cannot be mitigated well and impact directly the low profit margins of the industry (less than 10%).</a:t>
            </a:r>
          </a:p>
        </p:txBody>
      </p:sp>
    </p:spTree>
    <p:extLst>
      <p:ext uri="{BB962C8B-B14F-4D97-AF65-F5344CB8AC3E}">
        <p14:creationId xmlns:p14="http://schemas.microsoft.com/office/powerpoint/2010/main" val="7915906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539552" y="764704"/>
            <a:ext cx="8117923" cy="5905331"/>
          </a:xfrm>
          <a:prstGeom prst="rect">
            <a:avLst/>
          </a:prstGeom>
          <a:noFill/>
          <a:ln w="9525">
            <a:noFill/>
            <a:miter lim="800000"/>
            <a:headEnd/>
            <a:tailEnd/>
          </a:ln>
        </p:spPr>
      </p:pic>
      <p:sp>
        <p:nvSpPr>
          <p:cNvPr id="4" name="Titolo 3"/>
          <p:cNvSpPr>
            <a:spLocks noGrp="1"/>
          </p:cNvSpPr>
          <p:nvPr>
            <p:ph type="title"/>
          </p:nvPr>
        </p:nvSpPr>
        <p:spPr>
          <a:xfrm>
            <a:off x="457200" y="274638"/>
            <a:ext cx="8229600" cy="490066"/>
          </a:xfrm>
        </p:spPr>
        <p:txBody>
          <a:bodyPr>
            <a:normAutofit fontScale="90000"/>
          </a:bodyPr>
          <a:lstStyle/>
          <a:p>
            <a:r>
              <a:rPr lang="en-US" dirty="0" smtClean="0"/>
              <a:t>The environmental impact</a:t>
            </a:r>
            <a:endParaRPr lang="en-US" dirty="0"/>
          </a:p>
        </p:txBody>
      </p:sp>
    </p:spTree>
    <p:extLst>
      <p:ext uri="{BB962C8B-B14F-4D97-AF65-F5344CB8AC3E}">
        <p14:creationId xmlns:p14="http://schemas.microsoft.com/office/powerpoint/2010/main" val="33729883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996952"/>
            <a:ext cx="8229600" cy="1143000"/>
          </a:xfrm>
        </p:spPr>
        <p:txBody>
          <a:bodyPr>
            <a:normAutofit fontScale="90000"/>
          </a:bodyPr>
          <a:lstStyle/>
          <a:p>
            <a:r>
              <a:rPr lang="en-US" dirty="0" smtClean="0"/>
              <a:t>Statistics: The importance of road freight transport</a:t>
            </a:r>
            <a:endParaRPr lang="en-US" dirty="0"/>
          </a:p>
        </p:txBody>
      </p:sp>
    </p:spTree>
    <p:extLst>
      <p:ext uri="{BB962C8B-B14F-4D97-AF65-F5344CB8AC3E}">
        <p14:creationId xmlns:p14="http://schemas.microsoft.com/office/powerpoint/2010/main" val="29756553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39552" y="64349"/>
            <a:ext cx="8229600" cy="820688"/>
          </a:xfrm>
        </p:spPr>
        <p:txBody>
          <a:bodyPr/>
          <a:lstStyle/>
          <a:p>
            <a:pPr marL="0" indent="0">
              <a:buNone/>
            </a:pPr>
            <a:r>
              <a:rPr lang="en-US" dirty="0" smtClean="0"/>
              <a:t>More than half of the goods travel by road</a:t>
            </a:r>
            <a:endParaRPr lang="en-US" dirty="0"/>
          </a:p>
        </p:txBody>
      </p:sp>
      <p:pic>
        <p:nvPicPr>
          <p:cNvPr id="2" name="Picture 1"/>
          <p:cNvPicPr>
            <a:picLocks noChangeAspect="1"/>
          </p:cNvPicPr>
          <p:nvPr/>
        </p:nvPicPr>
        <p:blipFill>
          <a:blip r:embed="rId2"/>
          <a:stretch>
            <a:fillRect/>
          </a:stretch>
        </p:blipFill>
        <p:spPr>
          <a:xfrm>
            <a:off x="107504" y="764704"/>
            <a:ext cx="8761717" cy="3444974"/>
          </a:xfrm>
          <a:prstGeom prst="rect">
            <a:avLst/>
          </a:prstGeom>
        </p:spPr>
      </p:pic>
      <p:pic>
        <p:nvPicPr>
          <p:cNvPr id="3" name="Picture 2"/>
          <p:cNvPicPr>
            <a:picLocks noChangeAspect="1"/>
          </p:cNvPicPr>
          <p:nvPr/>
        </p:nvPicPr>
        <p:blipFill>
          <a:blip r:embed="rId3"/>
          <a:stretch>
            <a:fillRect/>
          </a:stretch>
        </p:blipFill>
        <p:spPr>
          <a:xfrm>
            <a:off x="1763688" y="4149080"/>
            <a:ext cx="5698257" cy="2642124"/>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332656"/>
            <a:ext cx="8203161" cy="3096344"/>
          </a:xfrm>
          <a:prstGeom prst="rect">
            <a:avLst/>
          </a:prstGeom>
        </p:spPr>
      </p:pic>
      <p:pic>
        <p:nvPicPr>
          <p:cNvPr id="3" name="Picture 2"/>
          <p:cNvPicPr>
            <a:picLocks noChangeAspect="1"/>
          </p:cNvPicPr>
          <p:nvPr/>
        </p:nvPicPr>
        <p:blipFill>
          <a:blip r:embed="rId3"/>
          <a:stretch>
            <a:fillRect/>
          </a:stretch>
        </p:blipFill>
        <p:spPr>
          <a:xfrm>
            <a:off x="354361" y="3573016"/>
            <a:ext cx="8596130" cy="288032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type="title"/>
          </p:nvPr>
        </p:nvSpPr>
        <p:spPr/>
        <p:txBody>
          <a:bodyPr>
            <a:normAutofit fontScale="90000"/>
          </a:bodyPr>
          <a:lstStyle/>
          <a:p>
            <a:r>
              <a:rPr lang="en-US" dirty="0" smtClean="0"/>
              <a:t>Increasing number of truck on the Italian roads</a:t>
            </a:r>
            <a:endParaRPr lang="en-US" dirty="0"/>
          </a:p>
        </p:txBody>
      </p:sp>
      <p:pic>
        <p:nvPicPr>
          <p:cNvPr id="2" name="Picture 1"/>
          <p:cNvPicPr>
            <a:picLocks noChangeAspect="1"/>
          </p:cNvPicPr>
          <p:nvPr/>
        </p:nvPicPr>
        <p:blipFill>
          <a:blip r:embed="rId2"/>
          <a:stretch>
            <a:fillRect/>
          </a:stretch>
        </p:blipFill>
        <p:spPr>
          <a:xfrm>
            <a:off x="74891" y="1862137"/>
            <a:ext cx="8954169" cy="3871119"/>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smtClean="0"/>
              <a:t>Freight road transport and logistics: summary</a:t>
            </a:r>
            <a:endParaRPr lang="en-US" dirty="0"/>
          </a:p>
        </p:txBody>
      </p:sp>
      <p:sp>
        <p:nvSpPr>
          <p:cNvPr id="3" name="Segnaposto contenuto 2"/>
          <p:cNvSpPr>
            <a:spLocks noGrp="1"/>
          </p:cNvSpPr>
          <p:nvPr>
            <p:ph idx="1"/>
          </p:nvPr>
        </p:nvSpPr>
        <p:spPr>
          <a:xfrm>
            <a:off x="611560" y="2204865"/>
            <a:ext cx="8229600" cy="2880320"/>
          </a:xfrm>
        </p:spPr>
        <p:txBody>
          <a:bodyPr/>
          <a:lstStyle/>
          <a:p>
            <a:r>
              <a:rPr lang="en-US" dirty="0" smtClean="0"/>
              <a:t>The most important mode of inland freight transport. Its efficiency and reliability is crucial for economic development.</a:t>
            </a:r>
          </a:p>
          <a:p>
            <a:r>
              <a:rPr lang="en-US" dirty="0" smtClean="0"/>
              <a:t>Relatively little known and studied</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5" y="308653"/>
            <a:ext cx="2736304" cy="297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1007154" y="0"/>
            <a:ext cx="1726306" cy="369332"/>
          </a:xfrm>
          <a:prstGeom prst="rect">
            <a:avLst/>
          </a:prstGeom>
        </p:spPr>
        <p:txBody>
          <a:bodyPr wrap="none">
            <a:spAutoFit/>
          </a:bodyPr>
          <a:lstStyle/>
          <a:p>
            <a:r>
              <a:rPr lang="en-US" b="1" dirty="0"/>
              <a:t>Very light trucks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023" y="676212"/>
            <a:ext cx="3157730" cy="2263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5231229" y="147990"/>
            <a:ext cx="1627048" cy="369332"/>
          </a:xfrm>
          <a:prstGeom prst="rect">
            <a:avLst/>
          </a:prstGeom>
        </p:spPr>
        <p:txBody>
          <a:bodyPr wrap="none">
            <a:spAutoFit/>
          </a:bodyPr>
          <a:lstStyle/>
          <a:p>
            <a:r>
              <a:rPr lang="en-US" b="1" dirty="0"/>
              <a:t>Medium trucks</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2" y="3469650"/>
            <a:ext cx="3999592" cy="3271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3951" y="3438292"/>
            <a:ext cx="3462779" cy="326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4067944" y="3068960"/>
            <a:ext cx="1410643" cy="369332"/>
          </a:xfrm>
          <a:prstGeom prst="rect">
            <a:avLst/>
          </a:prstGeom>
        </p:spPr>
        <p:txBody>
          <a:bodyPr wrap="none">
            <a:spAutoFit/>
          </a:bodyPr>
          <a:lstStyle/>
          <a:p>
            <a:r>
              <a:rPr lang="en-US" b="1" dirty="0"/>
              <a:t>Heavy trucks</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1555" y="653818"/>
            <a:ext cx="2817666" cy="241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1530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actors of the road freight transport sector</a:t>
            </a:r>
            <a:endParaRPr lang="en-US" dirty="0"/>
          </a:p>
        </p:txBody>
      </p:sp>
      <p:sp>
        <p:nvSpPr>
          <p:cNvPr id="3" name="Content Placeholder 2"/>
          <p:cNvSpPr>
            <a:spLocks noGrp="1"/>
          </p:cNvSpPr>
          <p:nvPr>
            <p:ph idx="1"/>
          </p:nvPr>
        </p:nvSpPr>
        <p:spPr/>
        <p:txBody>
          <a:bodyPr/>
          <a:lstStyle/>
          <a:p>
            <a:r>
              <a:rPr lang="en-US" dirty="0" smtClean="0"/>
              <a:t>Carrier: truck driver or the truck company</a:t>
            </a:r>
          </a:p>
          <a:p>
            <a:r>
              <a:rPr lang="en-US" dirty="0"/>
              <a:t>Freight </a:t>
            </a:r>
            <a:r>
              <a:rPr lang="en-US" dirty="0" smtClean="0"/>
              <a:t>forwarder</a:t>
            </a:r>
          </a:p>
          <a:p>
            <a:r>
              <a:rPr lang="en-US" dirty="0" smtClean="0"/>
              <a:t>Courier</a:t>
            </a:r>
          </a:p>
          <a:p>
            <a:r>
              <a:rPr lang="en-US" dirty="0" smtClean="0"/>
              <a:t>Third-party logistic operator</a:t>
            </a:r>
          </a:p>
          <a:p>
            <a:r>
              <a:rPr lang="en-US" dirty="0" smtClean="0"/>
              <a:t>Multi-modal transport operator</a:t>
            </a:r>
          </a:p>
          <a:p>
            <a:endParaRPr lang="en-US" dirty="0" smtClean="0"/>
          </a:p>
          <a:p>
            <a:endParaRPr lang="en-US" dirty="0"/>
          </a:p>
        </p:txBody>
      </p:sp>
    </p:spTree>
    <p:extLst>
      <p:ext uri="{BB962C8B-B14F-4D97-AF65-F5344CB8AC3E}">
        <p14:creationId xmlns:p14="http://schemas.microsoft.com/office/powerpoint/2010/main" val="19586400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490066"/>
          </a:xfrm>
        </p:spPr>
        <p:txBody>
          <a:bodyPr>
            <a:normAutofit fontScale="90000"/>
          </a:bodyPr>
          <a:lstStyle/>
          <a:p>
            <a:r>
              <a:rPr lang="it-IT" dirty="0" smtClean="0"/>
              <a:t>Carrier</a:t>
            </a:r>
            <a:endParaRPr lang="it-IT" dirty="0"/>
          </a:p>
        </p:txBody>
      </p:sp>
      <p:sp>
        <p:nvSpPr>
          <p:cNvPr id="3" name="Segnaposto contenuto 2"/>
          <p:cNvSpPr>
            <a:spLocks noGrp="1"/>
          </p:cNvSpPr>
          <p:nvPr>
            <p:ph idx="1"/>
          </p:nvPr>
        </p:nvSpPr>
        <p:spPr>
          <a:xfrm>
            <a:off x="0" y="908720"/>
            <a:ext cx="9144000" cy="5949280"/>
          </a:xfrm>
        </p:spPr>
        <p:txBody>
          <a:bodyPr>
            <a:normAutofit fontScale="70000" lnSpcReduction="20000"/>
          </a:bodyPr>
          <a:lstStyle/>
          <a:p>
            <a:r>
              <a:rPr lang="en-US" dirty="0"/>
              <a:t>A </a:t>
            </a:r>
            <a:r>
              <a:rPr lang="en-US" b="1" dirty="0" smtClean="0"/>
              <a:t>carrier</a:t>
            </a:r>
            <a:r>
              <a:rPr lang="en-US" dirty="0" smtClean="0"/>
              <a:t> </a:t>
            </a:r>
            <a:r>
              <a:rPr lang="en-US" dirty="0"/>
              <a:t>is a </a:t>
            </a:r>
            <a:r>
              <a:rPr lang="en-US" dirty="0">
                <a:solidFill>
                  <a:srgbClr val="FF0000"/>
                </a:solidFill>
              </a:rPr>
              <a:t>person</a:t>
            </a:r>
            <a:r>
              <a:rPr lang="en-US" dirty="0"/>
              <a:t> or </a:t>
            </a:r>
            <a:r>
              <a:rPr lang="en-US" dirty="0">
                <a:solidFill>
                  <a:srgbClr val="FF0000"/>
                </a:solidFill>
              </a:rPr>
              <a:t>company</a:t>
            </a:r>
            <a:r>
              <a:rPr lang="en-US" dirty="0"/>
              <a:t> that transports goods or people for any person or company and that is responsible for any possible loss of the goods during </a:t>
            </a:r>
            <a:r>
              <a:rPr lang="en-US" dirty="0" smtClean="0"/>
              <a:t>transport. A </a:t>
            </a:r>
            <a:r>
              <a:rPr lang="en-US" dirty="0"/>
              <a:t>common carrier offers its services to the general public under license or authority provided by a regulatory body. </a:t>
            </a:r>
            <a:endParaRPr lang="en-US" dirty="0" smtClean="0"/>
          </a:p>
          <a:p>
            <a:r>
              <a:rPr lang="en-US" dirty="0" smtClean="0"/>
              <a:t>A </a:t>
            </a:r>
            <a:r>
              <a:rPr lang="en-US" b="1" dirty="0"/>
              <a:t>truck driver </a:t>
            </a:r>
            <a:r>
              <a:rPr lang="en-US" dirty="0"/>
              <a:t>(commonly referred to as a </a:t>
            </a:r>
            <a:r>
              <a:rPr lang="en-US" b="1" dirty="0"/>
              <a:t>trucker, teamster or driver </a:t>
            </a:r>
            <a:r>
              <a:rPr lang="en-US" dirty="0"/>
              <a:t>in the United States and Canada; a </a:t>
            </a:r>
            <a:r>
              <a:rPr lang="en-US" b="1" dirty="0" err="1"/>
              <a:t>truckie</a:t>
            </a:r>
            <a:r>
              <a:rPr lang="en-US" dirty="0"/>
              <a:t> in Australia and New </a:t>
            </a:r>
            <a:r>
              <a:rPr lang="en-US" dirty="0" smtClean="0"/>
              <a:t>Zealand; a </a:t>
            </a:r>
            <a:r>
              <a:rPr lang="en-US" b="1" dirty="0"/>
              <a:t>lorry driver</a:t>
            </a:r>
            <a:r>
              <a:rPr lang="en-US" dirty="0"/>
              <a:t>, or </a:t>
            </a:r>
            <a:r>
              <a:rPr lang="en-US" b="1" dirty="0"/>
              <a:t>driver</a:t>
            </a:r>
            <a:r>
              <a:rPr lang="en-US" dirty="0"/>
              <a:t> in Ireland, the United Kingdom, India and Pakistan) is a </a:t>
            </a:r>
            <a:r>
              <a:rPr lang="en-US" dirty="0">
                <a:solidFill>
                  <a:srgbClr val="FF0000"/>
                </a:solidFill>
              </a:rPr>
              <a:t>person</a:t>
            </a:r>
            <a:r>
              <a:rPr lang="en-US" dirty="0"/>
              <a:t> who earns a living as the driver of a truck (usually a semi truck, box truck or dump truck</a:t>
            </a:r>
            <a:r>
              <a:rPr lang="en-US" dirty="0" smtClean="0"/>
              <a:t>).</a:t>
            </a:r>
          </a:p>
          <a:p>
            <a:r>
              <a:rPr lang="en-US" dirty="0"/>
              <a:t>Almost everywhere, the road transport operators are small </a:t>
            </a:r>
            <a:r>
              <a:rPr lang="en-US" dirty="0" smtClean="0"/>
              <a:t>enterprises </a:t>
            </a:r>
            <a:r>
              <a:rPr lang="en-US" dirty="0"/>
              <a:t>acting often as individual or natural persons, </a:t>
            </a:r>
            <a:r>
              <a:rPr lang="en-US" dirty="0" smtClean="0"/>
              <a:t>known </a:t>
            </a:r>
            <a:r>
              <a:rPr lang="en-US" dirty="0"/>
              <a:t>as the “</a:t>
            </a:r>
            <a:r>
              <a:rPr lang="en-US" b="1" dirty="0"/>
              <a:t>one man/one truck</a:t>
            </a:r>
            <a:r>
              <a:rPr lang="en-US" dirty="0"/>
              <a:t>” or “</a:t>
            </a:r>
            <a:r>
              <a:rPr lang="en-US" b="1" dirty="0"/>
              <a:t>driver-owner</a:t>
            </a:r>
            <a:r>
              <a:rPr lang="en-US" dirty="0"/>
              <a:t>” </a:t>
            </a:r>
            <a:r>
              <a:rPr lang="en-US" dirty="0" smtClean="0"/>
              <a:t>model.</a:t>
            </a:r>
          </a:p>
          <a:p>
            <a:r>
              <a:rPr lang="en-US" dirty="0"/>
              <a:t>The driver is a </a:t>
            </a:r>
            <a:r>
              <a:rPr lang="en-US" b="1" dirty="0"/>
              <a:t>key asset for a road transport company</a:t>
            </a:r>
            <a:r>
              <a:rPr lang="en-US" dirty="0"/>
              <a:t>; his </a:t>
            </a:r>
            <a:r>
              <a:rPr lang="en-US" dirty="0" smtClean="0"/>
              <a:t>capabilities </a:t>
            </a:r>
            <a:r>
              <a:rPr lang="en-US" dirty="0"/>
              <a:t>to act economically, timely and to the satisfaction </a:t>
            </a:r>
            <a:r>
              <a:rPr lang="en-US" dirty="0" smtClean="0"/>
              <a:t>of </a:t>
            </a:r>
            <a:r>
              <a:rPr lang="en-US" dirty="0"/>
              <a:t>the clients will considerably influence the image of the </a:t>
            </a:r>
            <a:r>
              <a:rPr lang="en-US" dirty="0" smtClean="0"/>
              <a:t>company </a:t>
            </a:r>
            <a:r>
              <a:rPr lang="en-US" dirty="0"/>
              <a:t>and therefore its positioning on the </a:t>
            </a:r>
            <a:r>
              <a:rPr lang="en-US" dirty="0" smtClean="0"/>
              <a:t>market. The </a:t>
            </a:r>
            <a:r>
              <a:rPr lang="en-US" b="1" dirty="0"/>
              <a:t>vehicle</a:t>
            </a:r>
            <a:r>
              <a:rPr lang="en-US" dirty="0"/>
              <a:t> together with the driver </a:t>
            </a:r>
            <a:r>
              <a:rPr lang="en-US" dirty="0" smtClean="0"/>
              <a:t>and </a:t>
            </a:r>
            <a:r>
              <a:rPr lang="en-US" dirty="0"/>
              <a:t>the </a:t>
            </a:r>
            <a:r>
              <a:rPr lang="en-US" b="1" dirty="0"/>
              <a:t>infrastructure</a:t>
            </a:r>
            <a:r>
              <a:rPr lang="en-US" dirty="0"/>
              <a:t> are transport’s inextricably linked </a:t>
            </a:r>
            <a:r>
              <a:rPr lang="en-US" dirty="0" smtClean="0"/>
              <a:t>and </a:t>
            </a:r>
            <a:r>
              <a:rPr lang="en-US" dirty="0"/>
              <a:t>interdependent essential components determining the </a:t>
            </a:r>
            <a:r>
              <a:rPr lang="en-US" dirty="0" smtClean="0"/>
              <a:t> performance </a:t>
            </a:r>
            <a:r>
              <a:rPr lang="en-US" dirty="0"/>
              <a:t>of road transport services in terms of safety, </a:t>
            </a:r>
            <a:r>
              <a:rPr lang="en-US" dirty="0" smtClean="0"/>
              <a:t>cleanliness</a:t>
            </a:r>
            <a:r>
              <a:rPr lang="en-US" dirty="0"/>
              <a:t>, accessibility and </a:t>
            </a:r>
            <a:r>
              <a:rPr lang="en-US" dirty="0" smtClean="0"/>
              <a:t>affordability.</a:t>
            </a:r>
            <a:endParaRPr lang="en-US" dirty="0"/>
          </a:p>
          <a:p>
            <a:endParaRPr lang="en-US" dirty="0"/>
          </a:p>
          <a:p>
            <a:endParaRPr lang="en-US" dirty="0"/>
          </a:p>
          <a:p>
            <a:endParaRPr lang="en-US" dirty="0" smtClean="0"/>
          </a:p>
          <a:p>
            <a:endParaRPr lang="en-US" dirty="0"/>
          </a:p>
          <a:p>
            <a:endParaRPr lang="it-IT" dirty="0"/>
          </a:p>
        </p:txBody>
      </p:sp>
    </p:spTree>
    <p:extLst>
      <p:ext uri="{BB962C8B-B14F-4D97-AF65-F5344CB8AC3E}">
        <p14:creationId xmlns:p14="http://schemas.microsoft.com/office/powerpoint/2010/main" val="18100258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12290" y="2420888"/>
            <a:ext cx="8643235" cy="3888432"/>
          </a:xfrm>
          <a:prstGeom prst="rect">
            <a:avLst/>
          </a:prstGeom>
          <a:noFill/>
          <a:ln w="9525">
            <a:noFill/>
            <a:miter lim="800000"/>
            <a:headEnd/>
            <a:tailEnd/>
          </a:ln>
        </p:spPr>
      </p:pic>
      <p:sp>
        <p:nvSpPr>
          <p:cNvPr id="2" name="Titolo 1"/>
          <p:cNvSpPr>
            <a:spLocks noGrp="1"/>
          </p:cNvSpPr>
          <p:nvPr>
            <p:ph type="title"/>
          </p:nvPr>
        </p:nvSpPr>
        <p:spPr/>
        <p:txBody>
          <a:bodyPr/>
          <a:lstStyle/>
          <a:p>
            <a:r>
              <a:rPr lang="en-US" dirty="0" smtClean="0"/>
              <a:t>Italian statistics</a:t>
            </a:r>
            <a:endParaRPr lang="en-US" dirty="0"/>
          </a:p>
        </p:txBody>
      </p:sp>
      <p:sp>
        <p:nvSpPr>
          <p:cNvPr id="3" name="Segnaposto contenuto 2"/>
          <p:cNvSpPr>
            <a:spLocks noGrp="1"/>
          </p:cNvSpPr>
          <p:nvPr>
            <p:ph idx="1"/>
          </p:nvPr>
        </p:nvSpPr>
        <p:spPr>
          <a:xfrm>
            <a:off x="457200" y="1600201"/>
            <a:ext cx="8229600" cy="820688"/>
          </a:xfrm>
        </p:spPr>
        <p:txBody>
          <a:bodyPr>
            <a:normAutofit fontScale="85000" lnSpcReduction="20000"/>
          </a:bodyPr>
          <a:lstStyle/>
          <a:p>
            <a:pPr marL="0" indent="0">
              <a:buNone/>
            </a:pPr>
            <a:r>
              <a:rPr lang="en-US" dirty="0" smtClean="0"/>
              <a:t>Freight road transport pay the lowest wages among the various transport modes</a:t>
            </a:r>
            <a:endParaRPr lang="en-US" dirty="0"/>
          </a:p>
        </p:txBody>
      </p:sp>
    </p:spTree>
    <p:extLst>
      <p:ext uri="{BB962C8B-B14F-4D97-AF65-F5344CB8AC3E}">
        <p14:creationId xmlns:p14="http://schemas.microsoft.com/office/powerpoint/2010/main" val="33798259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3255" y="0"/>
            <a:ext cx="6297490" cy="6858000"/>
          </a:xfrm>
          <a:prstGeom prst="rect">
            <a:avLst/>
          </a:prstGeom>
        </p:spPr>
      </p:pic>
    </p:spTree>
    <p:extLst>
      <p:ext uri="{BB962C8B-B14F-4D97-AF65-F5344CB8AC3E}">
        <p14:creationId xmlns:p14="http://schemas.microsoft.com/office/powerpoint/2010/main" val="7914093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21196" y="0"/>
            <a:ext cx="8229600" cy="706090"/>
          </a:xfrm>
        </p:spPr>
        <p:txBody>
          <a:bodyPr>
            <a:normAutofit fontScale="90000"/>
          </a:bodyPr>
          <a:lstStyle/>
          <a:p>
            <a:r>
              <a:rPr lang="en-US" dirty="0"/>
              <a:t>Trucking companies</a:t>
            </a:r>
            <a:endParaRPr lang="it-IT" dirty="0"/>
          </a:p>
        </p:txBody>
      </p:sp>
      <p:sp>
        <p:nvSpPr>
          <p:cNvPr id="3" name="Segnaposto contenuto 2"/>
          <p:cNvSpPr>
            <a:spLocks noGrp="1"/>
          </p:cNvSpPr>
          <p:nvPr>
            <p:ph idx="1"/>
          </p:nvPr>
        </p:nvSpPr>
        <p:spPr>
          <a:xfrm>
            <a:off x="179512" y="706090"/>
            <a:ext cx="8712968" cy="5184576"/>
          </a:xfrm>
        </p:spPr>
        <p:txBody>
          <a:bodyPr>
            <a:noAutofit/>
          </a:bodyPr>
          <a:lstStyle/>
          <a:p>
            <a:r>
              <a:rPr lang="en-US" sz="1800" b="1" dirty="0" smtClean="0"/>
              <a:t>Trucking </a:t>
            </a:r>
            <a:r>
              <a:rPr lang="en-US" sz="1800" b="1" dirty="0"/>
              <a:t>companies </a:t>
            </a:r>
            <a:r>
              <a:rPr lang="en-US" sz="1800" dirty="0"/>
              <a:t>(AE) or </a:t>
            </a:r>
            <a:r>
              <a:rPr lang="en-US" sz="1800" b="1" dirty="0"/>
              <a:t>haulage companies</a:t>
            </a:r>
            <a:r>
              <a:rPr lang="en-US" sz="1800" dirty="0"/>
              <a:t> </a:t>
            </a:r>
            <a:r>
              <a:rPr lang="en-US" sz="1800" dirty="0" smtClean="0"/>
              <a:t>or </a:t>
            </a:r>
            <a:r>
              <a:rPr lang="en-US" sz="1800" b="1" dirty="0" err="1"/>
              <a:t>hauliers</a:t>
            </a:r>
            <a:r>
              <a:rPr lang="en-US" sz="1800" dirty="0"/>
              <a:t> </a:t>
            </a:r>
            <a:r>
              <a:rPr lang="en-US" sz="1800" dirty="0" smtClean="0"/>
              <a:t> </a:t>
            </a:r>
            <a:r>
              <a:rPr lang="en-US" sz="1800" dirty="0"/>
              <a:t>accept cargo for road transport. </a:t>
            </a:r>
            <a:r>
              <a:rPr lang="en-US" sz="1800" b="1" dirty="0"/>
              <a:t>Truck drivers operate either independently </a:t>
            </a:r>
            <a:r>
              <a:rPr lang="en-US" sz="1800" b="1" dirty="0" smtClean="0"/>
              <a:t> (Business Model 1)</a:t>
            </a:r>
            <a:r>
              <a:rPr lang="en-US" sz="1800" dirty="0" smtClean="0"/>
              <a:t>– </a:t>
            </a:r>
            <a:r>
              <a:rPr lang="en-US" sz="1800" dirty="0"/>
              <a:t>working directly for the client – </a:t>
            </a:r>
            <a:r>
              <a:rPr lang="en-US" sz="1800" b="1" dirty="0"/>
              <a:t>or through freight carriers or shipping </a:t>
            </a:r>
            <a:r>
              <a:rPr lang="en-US" sz="1800" b="1" dirty="0" smtClean="0"/>
              <a:t>agents  (BM2)</a:t>
            </a:r>
            <a:r>
              <a:rPr lang="en-US" sz="1800" dirty="0" smtClean="0"/>
              <a:t>. </a:t>
            </a:r>
            <a:r>
              <a:rPr lang="en-US" sz="1800" b="1" dirty="0"/>
              <a:t>Some big companies </a:t>
            </a:r>
            <a:r>
              <a:rPr lang="en-US" sz="1800" dirty="0"/>
              <a:t>(e.g. grocery store chains) </a:t>
            </a:r>
            <a:r>
              <a:rPr lang="en-US" sz="1800" b="1" dirty="0"/>
              <a:t>operate their own internal trucking </a:t>
            </a:r>
            <a:r>
              <a:rPr lang="en-US" sz="1800" b="1" dirty="0" smtClean="0"/>
              <a:t>operations (own-account transport, BM3)</a:t>
            </a:r>
            <a:r>
              <a:rPr lang="en-US" sz="1800" dirty="0" smtClean="0"/>
              <a:t>. </a:t>
            </a:r>
            <a:endParaRPr lang="en-US" sz="1800" dirty="0"/>
          </a:p>
          <a:p>
            <a:r>
              <a:rPr lang="en-US" sz="1800" dirty="0" smtClean="0"/>
              <a:t>Some </a:t>
            </a:r>
            <a:r>
              <a:rPr lang="en-US" sz="1800" dirty="0"/>
              <a:t>road transportation is done on regular routes or for only one consignee per run, while others transport goods from many different loading stations/shippers to various consignees. On some long runs only cargo for one leg of the route (to) is known when the cargo is loaded. Truckers may have to wait at the destination for the return cargo (from).</a:t>
            </a:r>
          </a:p>
          <a:p>
            <a:r>
              <a:rPr lang="en-US" sz="1800" dirty="0" smtClean="0"/>
              <a:t>A </a:t>
            </a:r>
            <a:r>
              <a:rPr lang="en-US" sz="1800" b="1" dirty="0"/>
              <a:t>bill of lading </a:t>
            </a:r>
            <a:r>
              <a:rPr lang="en-US" sz="1800" dirty="0"/>
              <a:t>issued by the shipper provides the basic document for road freight. On cross-border transportation the trucker will present the cargo and documentation provided by the shipper to </a:t>
            </a:r>
            <a:r>
              <a:rPr lang="en-US" sz="1800" b="1" dirty="0"/>
              <a:t>customs</a:t>
            </a:r>
            <a:r>
              <a:rPr lang="en-US" sz="1800" dirty="0"/>
              <a:t> for </a:t>
            </a:r>
            <a:r>
              <a:rPr lang="en-US" sz="1800" dirty="0" smtClean="0"/>
              <a:t>inspection. </a:t>
            </a:r>
            <a:r>
              <a:rPr lang="en-US" sz="1800" dirty="0"/>
              <a:t>This also applies to shipments that are transported out of a free port</a:t>
            </a:r>
            <a:r>
              <a:rPr lang="en-US" sz="1800" dirty="0" smtClean="0"/>
              <a:t>.</a:t>
            </a:r>
            <a:endParaRPr lang="en-US" sz="1800" dirty="0"/>
          </a:p>
          <a:p>
            <a:r>
              <a:rPr lang="en-US" sz="1800" dirty="0" smtClean="0"/>
              <a:t>To </a:t>
            </a:r>
            <a:r>
              <a:rPr lang="en-US" sz="1800" dirty="0"/>
              <a:t>avoid accidents caused by fatigue, truckers have to keep to strict rules for </a:t>
            </a:r>
            <a:r>
              <a:rPr lang="en-US" sz="1800" b="1" dirty="0" err="1"/>
              <a:t>drivetime</a:t>
            </a:r>
            <a:r>
              <a:rPr lang="en-US" sz="1800" dirty="0"/>
              <a:t> and required </a:t>
            </a:r>
            <a:r>
              <a:rPr lang="en-US" sz="1800" b="1" dirty="0"/>
              <a:t>rest periods</a:t>
            </a:r>
            <a:r>
              <a:rPr lang="en-US" sz="1800" dirty="0"/>
              <a:t>. </a:t>
            </a:r>
            <a:r>
              <a:rPr lang="en-US" sz="1800" dirty="0" smtClean="0"/>
              <a:t>Tachographs </a:t>
            </a:r>
            <a:r>
              <a:rPr lang="en-US" sz="1800" dirty="0"/>
              <a:t>record the times the vehicle is in motion and stopped. Some companies use </a:t>
            </a:r>
            <a:r>
              <a:rPr lang="en-US" sz="1800" b="1" dirty="0"/>
              <a:t>two drivers per truck </a:t>
            </a:r>
            <a:r>
              <a:rPr lang="en-US" sz="1800" dirty="0"/>
              <a:t>to ensure uninterrupted transportation; with one driver resting or sleeping in a bunk in the back of the cab while the other is driving</a:t>
            </a:r>
            <a:r>
              <a:rPr lang="en-US" sz="1800" dirty="0" smtClean="0"/>
              <a:t>.</a:t>
            </a:r>
            <a:endParaRPr lang="en-US" sz="1800" dirty="0"/>
          </a:p>
        </p:txBody>
      </p:sp>
    </p:spTree>
    <p:extLst>
      <p:ext uri="{BB962C8B-B14F-4D97-AF65-F5344CB8AC3E}">
        <p14:creationId xmlns:p14="http://schemas.microsoft.com/office/powerpoint/2010/main" val="24406363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467544" y="1709404"/>
            <a:ext cx="7950255" cy="4959956"/>
          </a:xfrm>
          <a:prstGeom prst="rect">
            <a:avLst/>
          </a:prstGeom>
          <a:noFill/>
          <a:ln w="9525">
            <a:noFill/>
            <a:miter lim="800000"/>
            <a:headEnd/>
            <a:tailEnd/>
          </a:ln>
        </p:spPr>
      </p:pic>
      <p:sp>
        <p:nvSpPr>
          <p:cNvPr id="2" name="Titolo 1"/>
          <p:cNvSpPr>
            <a:spLocks noGrp="1"/>
          </p:cNvSpPr>
          <p:nvPr>
            <p:ph type="title"/>
          </p:nvPr>
        </p:nvSpPr>
        <p:spPr>
          <a:xfrm>
            <a:off x="457200" y="274638"/>
            <a:ext cx="8229600" cy="562074"/>
          </a:xfrm>
        </p:spPr>
        <p:txBody>
          <a:bodyPr>
            <a:normAutofit fontScale="90000"/>
          </a:bodyPr>
          <a:lstStyle/>
          <a:p>
            <a:r>
              <a:rPr lang="en-US" dirty="0" smtClean="0"/>
              <a:t>Italian data on the size of the firms</a:t>
            </a:r>
            <a:endParaRPr lang="en-US" dirty="0"/>
          </a:p>
        </p:txBody>
      </p:sp>
      <p:sp>
        <p:nvSpPr>
          <p:cNvPr id="3" name="Segnaposto contenuto 2"/>
          <p:cNvSpPr>
            <a:spLocks noGrp="1"/>
          </p:cNvSpPr>
          <p:nvPr>
            <p:ph idx="1"/>
          </p:nvPr>
        </p:nvSpPr>
        <p:spPr>
          <a:xfrm>
            <a:off x="395536" y="1074440"/>
            <a:ext cx="8229600" cy="532656"/>
          </a:xfrm>
        </p:spPr>
        <p:txBody>
          <a:bodyPr>
            <a:normAutofit lnSpcReduction="10000"/>
          </a:bodyPr>
          <a:lstStyle/>
          <a:p>
            <a:r>
              <a:rPr lang="en-US" dirty="0" smtClean="0"/>
              <a:t>Many small firms («</a:t>
            </a:r>
            <a:r>
              <a:rPr lang="en-US" dirty="0" err="1" smtClean="0"/>
              <a:t>padroncini</a:t>
            </a:r>
            <a:r>
              <a:rPr lang="en-US" dirty="0" smtClean="0"/>
              <a:t>»)</a:t>
            </a:r>
            <a:endParaRPr lang="en-US" dirty="0"/>
          </a:p>
        </p:txBody>
      </p:sp>
    </p:spTree>
    <p:extLst>
      <p:ext uri="{BB962C8B-B14F-4D97-AF65-F5344CB8AC3E}">
        <p14:creationId xmlns:p14="http://schemas.microsoft.com/office/powerpoint/2010/main" val="16488314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US" dirty="0"/>
              <a:t>Truck driver problems</a:t>
            </a:r>
            <a:endParaRPr lang="it-IT" dirty="0"/>
          </a:p>
        </p:txBody>
      </p:sp>
      <p:sp>
        <p:nvSpPr>
          <p:cNvPr id="5" name="Segnaposto contenuto 4"/>
          <p:cNvSpPr>
            <a:spLocks noGrp="1"/>
          </p:cNvSpPr>
          <p:nvPr>
            <p:ph idx="1"/>
          </p:nvPr>
        </p:nvSpPr>
        <p:spPr>
          <a:xfrm>
            <a:off x="467544" y="1340768"/>
            <a:ext cx="8229600" cy="5112568"/>
          </a:xfrm>
        </p:spPr>
        <p:txBody>
          <a:bodyPr>
            <a:normAutofit fontScale="77500" lnSpcReduction="20000"/>
          </a:bodyPr>
          <a:lstStyle/>
          <a:p>
            <a:r>
              <a:rPr lang="it-IT" b="1" dirty="0" err="1" smtClean="0"/>
              <a:t>Economic</a:t>
            </a:r>
            <a:endParaRPr lang="it-IT" b="1" dirty="0" smtClean="0"/>
          </a:p>
          <a:p>
            <a:pPr lvl="1"/>
            <a:r>
              <a:rPr lang="en-US" b="1" dirty="0"/>
              <a:t>Unpaid work </a:t>
            </a:r>
            <a:r>
              <a:rPr lang="en-US" b="1" dirty="0" smtClean="0"/>
              <a:t>time</a:t>
            </a:r>
          </a:p>
          <a:p>
            <a:pPr lvl="1"/>
            <a:r>
              <a:rPr lang="en-US" b="1" dirty="0"/>
              <a:t>Time off</a:t>
            </a:r>
            <a:endParaRPr lang="it-IT" b="1" dirty="0" smtClean="0"/>
          </a:p>
          <a:p>
            <a:r>
              <a:rPr lang="it-IT" b="1" dirty="0" err="1" smtClean="0"/>
              <a:t>Working</a:t>
            </a:r>
            <a:r>
              <a:rPr lang="it-IT" b="1" dirty="0" smtClean="0"/>
              <a:t> </a:t>
            </a:r>
            <a:r>
              <a:rPr lang="it-IT" b="1" dirty="0" err="1" smtClean="0"/>
              <a:t>issues</a:t>
            </a:r>
            <a:endParaRPr lang="it-IT" b="1" dirty="0" smtClean="0"/>
          </a:p>
          <a:p>
            <a:pPr lvl="1"/>
            <a:r>
              <a:rPr lang="en-US" b="1" dirty="0" smtClean="0"/>
              <a:t>Safety</a:t>
            </a:r>
          </a:p>
          <a:p>
            <a:pPr lvl="1"/>
            <a:r>
              <a:rPr lang="en-US" b="1" dirty="0" smtClean="0"/>
              <a:t>Parking</a:t>
            </a:r>
          </a:p>
          <a:p>
            <a:pPr lvl="1"/>
            <a:r>
              <a:rPr lang="en-US" b="1" dirty="0"/>
              <a:t>Idling </a:t>
            </a:r>
            <a:r>
              <a:rPr lang="en-US" b="1" dirty="0" smtClean="0"/>
              <a:t>restrictions</a:t>
            </a:r>
          </a:p>
          <a:p>
            <a:pPr lvl="1"/>
            <a:r>
              <a:rPr lang="en-US" b="1" dirty="0"/>
              <a:t>DAC </a:t>
            </a:r>
            <a:r>
              <a:rPr lang="en-US" b="1" dirty="0" smtClean="0"/>
              <a:t>Reporting</a:t>
            </a:r>
          </a:p>
          <a:p>
            <a:pPr lvl="1"/>
            <a:r>
              <a:rPr lang="en-US" b="1" dirty="0"/>
              <a:t>Satellite tracking</a:t>
            </a:r>
            <a:endParaRPr lang="it-IT" b="1" dirty="0" smtClean="0"/>
          </a:p>
          <a:p>
            <a:r>
              <a:rPr lang="it-IT" b="1" dirty="0" err="1" smtClean="0"/>
              <a:t>Health</a:t>
            </a:r>
            <a:r>
              <a:rPr lang="it-IT" b="1" dirty="0" smtClean="0"/>
              <a:t> </a:t>
            </a:r>
            <a:r>
              <a:rPr lang="it-IT" b="1" dirty="0" err="1" smtClean="0"/>
              <a:t>issues</a:t>
            </a:r>
            <a:endParaRPr lang="it-IT" b="1" dirty="0" smtClean="0"/>
          </a:p>
          <a:p>
            <a:pPr lvl="1"/>
            <a:r>
              <a:rPr lang="en-US" b="1" dirty="0" smtClean="0"/>
              <a:t>Obesity</a:t>
            </a:r>
          </a:p>
          <a:p>
            <a:pPr lvl="1"/>
            <a:r>
              <a:rPr lang="en-US" b="1" dirty="0"/>
              <a:t>Sleep disorders and </a:t>
            </a:r>
            <a:r>
              <a:rPr lang="en-US" b="1" dirty="0" smtClean="0"/>
              <a:t>deprivation</a:t>
            </a:r>
          </a:p>
          <a:p>
            <a:pPr lvl="1"/>
            <a:r>
              <a:rPr lang="en-US" b="1" dirty="0"/>
              <a:t>Other health problems</a:t>
            </a:r>
            <a:endParaRPr lang="it-IT" b="1" dirty="0" smtClean="0"/>
          </a:p>
          <a:p>
            <a:r>
              <a:rPr lang="it-IT" b="1" dirty="0" smtClean="0"/>
              <a:t>Drivers </a:t>
            </a:r>
            <a:r>
              <a:rPr lang="it-IT" b="1" dirty="0" err="1" smtClean="0"/>
              <a:t>shortage</a:t>
            </a:r>
            <a:endParaRPr lang="it-IT" b="1" dirty="0"/>
          </a:p>
        </p:txBody>
      </p:sp>
      <p:sp>
        <p:nvSpPr>
          <p:cNvPr id="2" name="Rectangle 1"/>
          <p:cNvSpPr/>
          <p:nvPr/>
        </p:nvSpPr>
        <p:spPr>
          <a:xfrm>
            <a:off x="4283968" y="3140968"/>
            <a:ext cx="4572000" cy="646331"/>
          </a:xfrm>
          <a:prstGeom prst="rect">
            <a:avLst/>
          </a:prstGeom>
        </p:spPr>
        <p:txBody>
          <a:bodyPr>
            <a:spAutoFit/>
          </a:bodyPr>
          <a:lstStyle/>
          <a:p>
            <a:r>
              <a:rPr lang="en-US" dirty="0"/>
              <a:t>https://www.youtube.com/watch?v=f76q62k1cB0</a:t>
            </a:r>
          </a:p>
        </p:txBody>
      </p:sp>
    </p:spTree>
    <p:extLst>
      <p:ext uri="{BB962C8B-B14F-4D97-AF65-F5344CB8AC3E}">
        <p14:creationId xmlns:p14="http://schemas.microsoft.com/office/powerpoint/2010/main" val="3479160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274638"/>
            <a:ext cx="8229600" cy="346050"/>
          </a:xfrm>
        </p:spPr>
        <p:txBody>
          <a:bodyPr>
            <a:normAutofit fontScale="90000"/>
          </a:bodyPr>
          <a:lstStyle/>
          <a:p>
            <a:r>
              <a:rPr lang="en-US" dirty="0"/>
              <a:t>Truck driver </a:t>
            </a:r>
            <a:r>
              <a:rPr lang="en-US" dirty="0" smtClean="0"/>
              <a:t>problems</a:t>
            </a:r>
            <a:endParaRPr lang="it-IT" dirty="0"/>
          </a:p>
        </p:txBody>
      </p:sp>
      <p:sp>
        <p:nvSpPr>
          <p:cNvPr id="3" name="Segnaposto contenuto 2"/>
          <p:cNvSpPr>
            <a:spLocks noGrp="1"/>
          </p:cNvSpPr>
          <p:nvPr>
            <p:ph idx="1"/>
          </p:nvPr>
        </p:nvSpPr>
        <p:spPr>
          <a:xfrm>
            <a:off x="179512" y="908720"/>
            <a:ext cx="8712968" cy="4525963"/>
          </a:xfrm>
        </p:spPr>
        <p:txBody>
          <a:bodyPr>
            <a:noAutofit/>
          </a:bodyPr>
          <a:lstStyle/>
          <a:p>
            <a:r>
              <a:rPr lang="en-US" sz="2400" b="1" dirty="0" smtClean="0"/>
              <a:t>Unpaid </a:t>
            </a:r>
            <a:r>
              <a:rPr lang="en-US" sz="2400" b="1" dirty="0"/>
              <a:t>work </a:t>
            </a:r>
            <a:r>
              <a:rPr lang="en-US" sz="2400" b="1" dirty="0" smtClean="0"/>
              <a:t>time</a:t>
            </a:r>
            <a:r>
              <a:rPr lang="en-US" sz="2400" dirty="0" smtClean="0"/>
              <a:t>:  In </a:t>
            </a:r>
            <a:r>
              <a:rPr lang="en-US" sz="2400" dirty="0"/>
              <a:t>the United States, there is a lot of unpaid time, usually at a Shipper or Receiver where the truck is idle awaiting loading or </a:t>
            </a:r>
            <a:r>
              <a:rPr lang="en-US" sz="2400" dirty="0" smtClean="0"/>
              <a:t>unloading</a:t>
            </a:r>
          </a:p>
          <a:p>
            <a:r>
              <a:rPr lang="en-US" sz="2400" b="1" dirty="0"/>
              <a:t>Time off</a:t>
            </a:r>
            <a:r>
              <a:rPr lang="en-US" sz="2400" dirty="0"/>
              <a:t>:  Due to the nature of the job, most drivers stay out longer than 4 weeks at a time. A few for months on end and even longer. For the average large company driver in the United States 6 weeks is the average, with each week out garnering the driver one day off. This accrues to a set maximum usually 6 or 7 days. This is the average for OTR (Over The Road) Line Haul and Regional drivers. Vocational and Local drivers are usually home every night or every other night. Most tractors are equipped with sleeper berths </a:t>
            </a:r>
          </a:p>
          <a:p>
            <a:r>
              <a:rPr lang="en-US" sz="2400" b="1" dirty="0"/>
              <a:t>Safety</a:t>
            </a:r>
            <a:r>
              <a:rPr lang="en-US" sz="2400" dirty="0"/>
              <a:t>: truck drivers have a higher total number of fatalities than any other occupation, accounting for 12% of all work-related deaths</a:t>
            </a:r>
            <a:r>
              <a:rPr lang="en-US" sz="2400" dirty="0" smtClean="0"/>
              <a:t>.</a:t>
            </a:r>
            <a:endParaRPr lang="en-US" sz="2400" dirty="0"/>
          </a:p>
        </p:txBody>
      </p:sp>
    </p:spTree>
    <p:extLst>
      <p:ext uri="{BB962C8B-B14F-4D97-AF65-F5344CB8AC3E}">
        <p14:creationId xmlns:p14="http://schemas.microsoft.com/office/powerpoint/2010/main" val="1814431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476672"/>
            <a:ext cx="8964488" cy="6048672"/>
          </a:xfrm>
        </p:spPr>
        <p:txBody>
          <a:bodyPr>
            <a:noAutofit/>
          </a:bodyPr>
          <a:lstStyle/>
          <a:p>
            <a:r>
              <a:rPr lang="en-US" sz="2400" b="1" dirty="0" smtClean="0"/>
              <a:t>Parking:  </a:t>
            </a:r>
            <a:r>
              <a:rPr lang="en-US" sz="2400" dirty="0" smtClean="0"/>
              <a:t>One </a:t>
            </a:r>
            <a:r>
              <a:rPr lang="en-US" sz="2400" dirty="0"/>
              <a:t>challenge of finding truck parking is made difficult perhaps not because there are insufficient parking spaces "nationwide", but where the majority of those spaces are not located, and most </a:t>
            </a:r>
            <a:r>
              <a:rPr lang="en-US" sz="2400" dirty="0" smtClean="0"/>
              <a:t>needed</a:t>
            </a:r>
            <a:r>
              <a:rPr lang="en-US" sz="2400" dirty="0"/>
              <a:t>,</a:t>
            </a:r>
            <a:r>
              <a:rPr lang="en-US" sz="2400" dirty="0" smtClean="0"/>
              <a:t> </a:t>
            </a:r>
            <a:r>
              <a:rPr lang="en-US" sz="2400" dirty="0"/>
              <a:t>near the most densely populated areas where demand for trucked goods is </a:t>
            </a:r>
            <a:r>
              <a:rPr lang="en-US" sz="2400" dirty="0" smtClean="0"/>
              <a:t>greatest. As </a:t>
            </a:r>
            <a:r>
              <a:rPr lang="en-US" sz="2400" dirty="0"/>
              <a:t>urban areas continue to sprawl, land for development of private truck stops nearby becomes prohibitively expensive and there seems to be an understandable reluctance on the part of the citizenry to live near a facility where a large number of trucks may be idling their engines all night, every night, or to experience the associated increase in truck traffic on local streets</a:t>
            </a:r>
            <a:r>
              <a:rPr lang="en-US" sz="2400" dirty="0" smtClean="0"/>
              <a:t>.</a:t>
            </a:r>
            <a:endParaRPr lang="en-US" sz="2400" dirty="0"/>
          </a:p>
        </p:txBody>
      </p:sp>
    </p:spTree>
    <p:extLst>
      <p:ext uri="{BB962C8B-B14F-4D97-AF65-F5344CB8AC3E}">
        <p14:creationId xmlns:p14="http://schemas.microsoft.com/office/powerpoint/2010/main" val="1814431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0528" y="188640"/>
            <a:ext cx="9324528" cy="6048672"/>
          </a:xfrm>
        </p:spPr>
        <p:txBody>
          <a:bodyPr>
            <a:noAutofit/>
          </a:bodyPr>
          <a:lstStyle/>
          <a:p>
            <a:r>
              <a:rPr lang="en-US" sz="2200" b="1" dirty="0" smtClean="0"/>
              <a:t>Idling restrictions</a:t>
            </a:r>
            <a:r>
              <a:rPr lang="en-US" sz="2200" dirty="0" smtClean="0"/>
              <a:t>: Idling </a:t>
            </a:r>
            <a:r>
              <a:rPr lang="en-US" sz="2200" dirty="0"/>
              <a:t>restrictions further complicate the ability of drivers to obtain adequate rest, as this example from California may </a:t>
            </a:r>
            <a:r>
              <a:rPr lang="en-US" sz="2200" dirty="0" smtClean="0"/>
              <a:t>illustrate. Commercial </a:t>
            </a:r>
            <a:r>
              <a:rPr lang="en-US" sz="2200" dirty="0"/>
              <a:t>diesel-fueled </a:t>
            </a:r>
            <a:r>
              <a:rPr lang="en-US" sz="2200" dirty="0" smtClean="0"/>
              <a:t>vehicles </a:t>
            </a:r>
            <a:r>
              <a:rPr lang="en-US" sz="2200" dirty="0"/>
              <a:t>are subject to the following idling </a:t>
            </a:r>
            <a:r>
              <a:rPr lang="en-US" sz="2200" dirty="0" smtClean="0"/>
              <a:t>restrictions. </a:t>
            </a:r>
            <a:r>
              <a:rPr lang="en-US" sz="2200" dirty="0"/>
              <a:t>You may not</a:t>
            </a:r>
            <a:r>
              <a:rPr lang="en-US" sz="2200" dirty="0" smtClean="0"/>
              <a:t>: a)  </a:t>
            </a:r>
            <a:r>
              <a:rPr lang="en-US" sz="2200" dirty="0"/>
              <a:t>idle the vehicle’s primary diesel engine for </a:t>
            </a:r>
            <a:r>
              <a:rPr lang="en-US" sz="2200" b="1" dirty="0" smtClean="0"/>
              <a:t>more than </a:t>
            </a:r>
            <a:r>
              <a:rPr lang="en-US" sz="2200" b="1" dirty="0"/>
              <a:t>five minutes </a:t>
            </a:r>
            <a:r>
              <a:rPr lang="en-US" sz="2200" dirty="0"/>
              <a:t>at any location</a:t>
            </a:r>
            <a:r>
              <a:rPr lang="en-US" sz="2200" dirty="0" smtClean="0"/>
              <a:t>.; b) operate </a:t>
            </a:r>
            <a:r>
              <a:rPr lang="en-US" sz="2200" dirty="0"/>
              <a:t>a diesel-fueled auxiliary power system which powers a heater, air conditioner, or any additional equipment for sleeper-berth equipped vehicles during sleeping or resting periods for </a:t>
            </a:r>
            <a:r>
              <a:rPr lang="en-US" sz="2200" b="1" dirty="0" smtClean="0"/>
              <a:t>more than </a:t>
            </a:r>
            <a:r>
              <a:rPr lang="en-US" sz="2200" b="1" dirty="0"/>
              <a:t>five minutes at any location within 100 feet of a restricted area</a:t>
            </a:r>
            <a:r>
              <a:rPr lang="en-US" sz="2200" dirty="0"/>
              <a:t>.</a:t>
            </a:r>
          </a:p>
          <a:p>
            <a:r>
              <a:rPr lang="en-US" sz="2200" b="1" dirty="0" smtClean="0"/>
              <a:t>DAC Reporting</a:t>
            </a:r>
            <a:r>
              <a:rPr lang="en-US" sz="2200" dirty="0" smtClean="0"/>
              <a:t>: A </a:t>
            </a:r>
            <a:r>
              <a:rPr lang="en-US" sz="2200" dirty="0"/>
              <a:t>truck driver's “DAC Report” refers to the employment history information submitted by former employers to </a:t>
            </a:r>
            <a:r>
              <a:rPr lang="en-US" sz="2200" dirty="0" smtClean="0"/>
              <a:t>Hire Right </a:t>
            </a:r>
            <a:r>
              <a:rPr lang="en-US" sz="2200" dirty="0"/>
              <a:t>&amp; USIS Commercial Services </a:t>
            </a:r>
            <a:r>
              <a:rPr lang="en-US" sz="2200" dirty="0" smtClean="0"/>
              <a:t>Inc. A truck </a:t>
            </a:r>
            <a:r>
              <a:rPr lang="en-US" sz="2200" dirty="0"/>
              <a:t>driver’s DAC Report contains the driver’s </a:t>
            </a:r>
            <a:r>
              <a:rPr lang="en-US" sz="2200" dirty="0" smtClean="0"/>
              <a:t>identification, </a:t>
            </a:r>
            <a:r>
              <a:rPr lang="en-US" sz="2200" dirty="0"/>
              <a:t>the name and address of the contributing trucking company, the driver’s dates of employment with that company, the driver’s reason for leaving that company, whether the driver is eligible for rehire, and comments about the driver’s work record (e.g. good, satisfactory, too many late deliveries, etc.). </a:t>
            </a:r>
            <a:r>
              <a:rPr lang="en-US" sz="2200" dirty="0" smtClean="0"/>
              <a:t>A </a:t>
            </a:r>
            <a:r>
              <a:rPr lang="en-US" sz="2200" dirty="0"/>
              <a:t>separate section of the DAC report contains incident/accident information as well as CSA 2010 Pre-Employment Screening Program (PSP) Reports</a:t>
            </a:r>
            <a:r>
              <a:rPr lang="en-US" sz="2200" dirty="0" smtClean="0"/>
              <a:t>.</a:t>
            </a:r>
            <a:endParaRPr lang="en-US" sz="2200" dirty="0"/>
          </a:p>
        </p:txBody>
      </p:sp>
    </p:spTree>
    <p:extLst>
      <p:ext uri="{BB962C8B-B14F-4D97-AF65-F5344CB8AC3E}">
        <p14:creationId xmlns:p14="http://schemas.microsoft.com/office/powerpoint/2010/main" val="181443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014413"/>
            <a:ext cx="819150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457200" y="274638"/>
            <a:ext cx="8229600" cy="562074"/>
          </a:xfrm>
        </p:spPr>
        <p:txBody>
          <a:bodyPr>
            <a:normAutofit fontScale="90000"/>
          </a:bodyPr>
          <a:lstStyle/>
          <a:p>
            <a:r>
              <a:rPr lang="en-US" dirty="0"/>
              <a:t>Box truck</a:t>
            </a:r>
          </a:p>
        </p:txBody>
      </p:sp>
    </p:spTree>
    <p:extLst>
      <p:ext uri="{BB962C8B-B14F-4D97-AF65-F5344CB8AC3E}">
        <p14:creationId xmlns:p14="http://schemas.microsoft.com/office/powerpoint/2010/main" val="22662869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332656"/>
            <a:ext cx="9144000" cy="6192688"/>
          </a:xfrm>
        </p:spPr>
        <p:txBody>
          <a:bodyPr>
            <a:noAutofit/>
          </a:bodyPr>
          <a:lstStyle/>
          <a:p>
            <a:r>
              <a:rPr lang="en-US" sz="2400" b="1" dirty="0" smtClean="0"/>
              <a:t>Satellite tracking</a:t>
            </a:r>
            <a:r>
              <a:rPr lang="en-US" sz="2400" dirty="0" smtClean="0"/>
              <a:t>: Many </a:t>
            </a:r>
            <a:r>
              <a:rPr lang="en-US" sz="2400" dirty="0"/>
              <a:t>companies today utilize some type of satellite vehicle tracking or trailer tracking to assist in fleet management. </a:t>
            </a:r>
            <a:endParaRPr lang="en-US" sz="2400" dirty="0" smtClean="0"/>
          </a:p>
          <a:p>
            <a:r>
              <a:rPr lang="en-US" sz="2400" dirty="0" smtClean="0"/>
              <a:t>A </a:t>
            </a:r>
            <a:r>
              <a:rPr lang="en-US" sz="2400" dirty="0"/>
              <a:t>special location tracking device also known as a tracker or an AVL (Automatic Vehicle Location</a:t>
            </a:r>
            <a:r>
              <a:rPr lang="en-US" sz="2400" dirty="0" smtClean="0"/>
              <a:t>) unit </a:t>
            </a:r>
            <a:r>
              <a:rPr lang="en-US" sz="2400" dirty="0"/>
              <a:t>is installed on a truck and automatically determines its position in real-time and sends it to a remote computer database for visualizing and analysis</a:t>
            </a:r>
            <a:r>
              <a:rPr lang="en-US" sz="2400" dirty="0" smtClean="0"/>
              <a:t>. </a:t>
            </a:r>
            <a:r>
              <a:rPr lang="en-US" sz="2400" b="1" dirty="0" smtClean="0"/>
              <a:t>An </a:t>
            </a:r>
            <a:r>
              <a:rPr lang="en-US" sz="2400" b="1" dirty="0"/>
              <a:t>"in cab" communication device AVL unit often allows a driver to communicate with their dispatcher, who is normally responsible for determining and informing the driver of their pick-up and drop-off locations. </a:t>
            </a:r>
            <a:r>
              <a:rPr lang="en-US" sz="2400" dirty="0"/>
              <a:t>If the AVL unit is connected to a Mobile data terminal or a computer it also allows the driver to input the information from a bill of lading (BOL) into a simple dot matrix display </a:t>
            </a:r>
            <a:r>
              <a:rPr lang="en-US" sz="2400" dirty="0" smtClean="0"/>
              <a:t>screen. This </a:t>
            </a:r>
            <a:r>
              <a:rPr lang="en-US" sz="2400" dirty="0"/>
              <a:t>system also allows the company to track the driver's fuel usage, speed, gear optimization, engine idle time, location, the direction of travel, and the amount of time spent driving</a:t>
            </a:r>
            <a:r>
              <a:rPr lang="en-US" sz="2400" dirty="0" smtClean="0"/>
              <a:t>.</a:t>
            </a:r>
            <a:endParaRPr lang="en-US" sz="2400" dirty="0"/>
          </a:p>
        </p:txBody>
      </p:sp>
    </p:spTree>
    <p:extLst>
      <p:ext uri="{BB962C8B-B14F-4D97-AF65-F5344CB8AC3E}">
        <p14:creationId xmlns:p14="http://schemas.microsoft.com/office/powerpoint/2010/main" val="1814431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548680"/>
            <a:ext cx="8784976" cy="5577483"/>
          </a:xfrm>
        </p:spPr>
        <p:txBody>
          <a:bodyPr>
            <a:noAutofit/>
          </a:bodyPr>
          <a:lstStyle/>
          <a:p>
            <a:r>
              <a:rPr lang="en-US" sz="2400" b="1" dirty="0"/>
              <a:t>Sleep disorders and deprivation</a:t>
            </a:r>
            <a:r>
              <a:rPr lang="en-US" sz="2400" dirty="0"/>
              <a:t>:  Truck drivers are also sensitive to sleep disorders because of the long hours required at the wheel and, in many cases, the lack of adequate rest. </a:t>
            </a:r>
          </a:p>
          <a:p>
            <a:r>
              <a:rPr lang="en-US" sz="2400" b="1" dirty="0" smtClean="0"/>
              <a:t>Obesity</a:t>
            </a:r>
            <a:r>
              <a:rPr lang="en-US" sz="2400" dirty="0"/>
              <a:t>: According to a 2007 study in the Journal of the American Dietetic Association, 86% of the estimated 3.2 million truck drivers in the United States are overweight or </a:t>
            </a:r>
            <a:r>
              <a:rPr lang="en-US" sz="2400" dirty="0" smtClean="0"/>
              <a:t>obese. </a:t>
            </a:r>
            <a:r>
              <a:rPr lang="en-US" sz="2400" dirty="0"/>
              <a:t>Some key risk factors for obesity in truckers are poor eating habits, lack of access to healthy food, lack of exercise, sedentary lifestyle, long work hours, and lack of access to care..</a:t>
            </a:r>
          </a:p>
          <a:p>
            <a:r>
              <a:rPr lang="en-US" sz="2400" b="1" dirty="0"/>
              <a:t>Other health problems:  </a:t>
            </a:r>
            <a:r>
              <a:rPr lang="en-US" sz="2400" dirty="0"/>
              <a:t>Truckers in the US smoke at twice the rate of other working adults; </a:t>
            </a:r>
            <a:r>
              <a:rPr lang="en-US" sz="2400" dirty="0" smtClean="0"/>
              <a:t>Truckers reported </a:t>
            </a:r>
            <a:r>
              <a:rPr lang="en-US" sz="2400" dirty="0"/>
              <a:t>having two or more risk factors, which were defined as high blood pressure, obesity, smoking, high cholesterol, no physical activity, or sleep </a:t>
            </a:r>
            <a:r>
              <a:rPr lang="en-US" sz="2400" dirty="0" smtClean="0"/>
              <a:t>deprivation. </a:t>
            </a:r>
            <a:r>
              <a:rPr lang="en-US" sz="2400" dirty="0"/>
              <a:t>Truck drivers also suffer from musculoskeletal disorders, cardiovascular disease, and stress at higher rates</a:t>
            </a:r>
            <a:r>
              <a:rPr lang="en-US" sz="2400" dirty="0" smtClean="0"/>
              <a:t>.</a:t>
            </a:r>
          </a:p>
        </p:txBody>
      </p:sp>
    </p:spTree>
    <p:extLst>
      <p:ext uri="{BB962C8B-B14F-4D97-AF65-F5344CB8AC3E}">
        <p14:creationId xmlns:p14="http://schemas.microsoft.com/office/powerpoint/2010/main" val="1814431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dirty="0"/>
              <a:t>Turnover and driver shortage</a:t>
            </a:r>
            <a:endParaRPr lang="it-IT" dirty="0"/>
          </a:p>
        </p:txBody>
      </p:sp>
      <p:sp>
        <p:nvSpPr>
          <p:cNvPr id="3" name="Segnaposto contenuto 2"/>
          <p:cNvSpPr>
            <a:spLocks noGrp="1"/>
          </p:cNvSpPr>
          <p:nvPr>
            <p:ph idx="1"/>
          </p:nvPr>
        </p:nvSpPr>
        <p:spPr>
          <a:xfrm>
            <a:off x="107504" y="1196752"/>
            <a:ext cx="8856984" cy="4525963"/>
          </a:xfrm>
        </p:spPr>
        <p:txBody>
          <a:bodyPr>
            <a:noAutofit/>
          </a:bodyPr>
          <a:lstStyle/>
          <a:p>
            <a:r>
              <a:rPr lang="en-US" sz="2400" b="1" dirty="0"/>
              <a:t>Turnover and driver shortage</a:t>
            </a:r>
            <a:r>
              <a:rPr lang="en-US" sz="2400" dirty="0"/>
              <a:t>:  In 2006, the U.S. trucking industry as a whole employed 3.4 million drivers. A major problem for the long-haul trucking industry is that a large percentage of these drivers are aging, and are expected to retire. Very few new hires are expected in the near future, resulting in a </a:t>
            </a:r>
            <a:r>
              <a:rPr lang="en-US" sz="2400" dirty="0">
                <a:solidFill>
                  <a:srgbClr val="FF0000"/>
                </a:solidFill>
              </a:rPr>
              <a:t>driver shortage</a:t>
            </a:r>
            <a:r>
              <a:rPr lang="en-US" sz="2400" dirty="0"/>
              <a:t>. </a:t>
            </a:r>
            <a:r>
              <a:rPr lang="en-US" sz="2400" dirty="0" smtClean="0">
                <a:solidFill>
                  <a:srgbClr val="FF0000"/>
                </a:solidFill>
              </a:rPr>
              <a:t>Employee </a:t>
            </a:r>
            <a:r>
              <a:rPr lang="en-US" sz="2400" dirty="0">
                <a:solidFill>
                  <a:srgbClr val="FF0000"/>
                </a:solidFill>
              </a:rPr>
              <a:t>turnover within the long-haul trucking industry is notorious for being extremely high</a:t>
            </a:r>
            <a:r>
              <a:rPr lang="en-US" sz="2400" dirty="0"/>
              <a:t>. </a:t>
            </a:r>
            <a:endParaRPr lang="it-IT" sz="2400" dirty="0"/>
          </a:p>
        </p:txBody>
      </p:sp>
    </p:spTree>
    <p:extLst>
      <p:ext uri="{BB962C8B-B14F-4D97-AF65-F5344CB8AC3E}">
        <p14:creationId xmlns:p14="http://schemas.microsoft.com/office/powerpoint/2010/main" val="19092494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The Polish truck drivers</a:t>
            </a:r>
            <a:endParaRPr lang="en-GB" dirty="0"/>
          </a:p>
        </p:txBody>
      </p:sp>
      <p:sp>
        <p:nvSpPr>
          <p:cNvPr id="3" name="Segnaposto contenuto 2"/>
          <p:cNvSpPr>
            <a:spLocks noGrp="1"/>
          </p:cNvSpPr>
          <p:nvPr>
            <p:ph idx="1"/>
          </p:nvPr>
        </p:nvSpPr>
        <p:spPr/>
        <p:txBody>
          <a:bodyPr>
            <a:normAutofit fontScale="85000" lnSpcReduction="20000"/>
          </a:bodyPr>
          <a:lstStyle/>
          <a:p>
            <a:r>
              <a:rPr lang="en-US" dirty="0"/>
              <a:t>The penetration of </a:t>
            </a:r>
            <a:r>
              <a:rPr lang="en-US" b="1" dirty="0"/>
              <a:t>third country </a:t>
            </a:r>
            <a:r>
              <a:rPr lang="en-US" b="1" dirty="0" err="1"/>
              <a:t>hauliers</a:t>
            </a:r>
            <a:r>
              <a:rPr lang="en-US" b="1" dirty="0"/>
              <a:t> </a:t>
            </a:r>
            <a:r>
              <a:rPr lang="en-US" dirty="0"/>
              <a:t>in the main flows varied substantially. Third country penetration varied from 45.3 % for Austria/Italy traffic, 35.2 % for France/Italy and 34.4 % for France and the Netherlands to 1.2 % for Ireland/United Kingdom, 1.1 % for the Czech Republic/Poland and 0.6 % for Spain/Portugal.</a:t>
            </a:r>
          </a:p>
          <a:p>
            <a:r>
              <a:rPr lang="en-US" dirty="0" smtClean="0"/>
              <a:t>Poland </a:t>
            </a:r>
            <a:r>
              <a:rPr lang="en-US" dirty="0"/>
              <a:t>emerged as the most successful third country with its </a:t>
            </a:r>
            <a:r>
              <a:rPr lang="en-US" dirty="0" err="1"/>
              <a:t>hauliers</a:t>
            </a:r>
            <a:r>
              <a:rPr lang="en-US" dirty="0"/>
              <a:t> appearing as the main other </a:t>
            </a:r>
            <a:r>
              <a:rPr lang="en-US" dirty="0" err="1"/>
              <a:t>haulier</a:t>
            </a:r>
            <a:r>
              <a:rPr lang="en-US" dirty="0"/>
              <a:t> in several of the top 20 country to country markets. In most cases, there is a geographical link between the third country and the countries where the transport is performed</a:t>
            </a:r>
            <a:r>
              <a:rPr lang="en-US" dirty="0" smtClean="0"/>
              <a:t>. </a:t>
            </a:r>
            <a:endParaRPr lang="it-IT" dirty="0"/>
          </a:p>
        </p:txBody>
      </p:sp>
    </p:spTree>
    <p:extLst>
      <p:ext uri="{BB962C8B-B14F-4D97-AF65-F5344CB8AC3E}">
        <p14:creationId xmlns:p14="http://schemas.microsoft.com/office/powerpoint/2010/main" val="40988246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16632"/>
            <a:ext cx="8229600" cy="634082"/>
          </a:xfrm>
        </p:spPr>
        <p:txBody>
          <a:bodyPr>
            <a:normAutofit fontScale="90000"/>
          </a:bodyPr>
          <a:lstStyle/>
          <a:p>
            <a:r>
              <a:rPr lang="en-GB" dirty="0"/>
              <a:t>The Polish truck drivers</a:t>
            </a:r>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46313"/>
            <a:ext cx="6264696" cy="584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1718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407434" y="908720"/>
            <a:ext cx="8448116" cy="5112567"/>
          </a:xfrm>
          <a:prstGeom prst="rect">
            <a:avLst/>
          </a:prstGeom>
          <a:noFill/>
          <a:ln w="9525">
            <a:noFill/>
            <a:miter lim="800000"/>
            <a:headEnd/>
            <a:tailEnd/>
          </a:ln>
        </p:spPr>
      </p:pic>
    </p:spTree>
    <p:extLst>
      <p:ext uri="{BB962C8B-B14F-4D97-AF65-F5344CB8AC3E}">
        <p14:creationId xmlns:p14="http://schemas.microsoft.com/office/powerpoint/2010/main" val="38526921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4139952" cy="490066"/>
          </a:xfrm>
        </p:spPr>
        <p:txBody>
          <a:bodyPr>
            <a:noAutofit/>
          </a:bodyPr>
          <a:lstStyle/>
          <a:p>
            <a:r>
              <a:rPr lang="en-US" sz="2400" dirty="0" smtClean="0"/>
              <a:t>Fuel cost varies by country because of different taxation</a:t>
            </a:r>
            <a:endParaRPr lang="en-US" sz="2400" dirty="0"/>
          </a:p>
        </p:txBody>
      </p:sp>
      <p:pic>
        <p:nvPicPr>
          <p:cNvPr id="44034" name="Picture 2"/>
          <p:cNvPicPr>
            <a:picLocks noChangeAspect="1" noChangeArrowheads="1"/>
          </p:cNvPicPr>
          <p:nvPr/>
        </p:nvPicPr>
        <p:blipFill>
          <a:blip r:embed="rId2" cstate="print"/>
          <a:srcRect/>
          <a:stretch>
            <a:fillRect/>
          </a:stretch>
        </p:blipFill>
        <p:spPr bwMode="auto">
          <a:xfrm>
            <a:off x="0" y="4044055"/>
            <a:ext cx="5112568" cy="2628729"/>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179512" y="1028960"/>
            <a:ext cx="4450854" cy="3015095"/>
          </a:xfrm>
          <a:prstGeom prst="rect">
            <a:avLst/>
          </a:prstGeom>
        </p:spPr>
      </p:pic>
      <p:pic>
        <p:nvPicPr>
          <p:cNvPr id="6" name="Picture 5"/>
          <p:cNvPicPr>
            <a:picLocks noChangeAspect="1"/>
          </p:cNvPicPr>
          <p:nvPr/>
        </p:nvPicPr>
        <p:blipFill>
          <a:blip r:embed="rId4"/>
          <a:stretch>
            <a:fillRect/>
          </a:stretch>
        </p:blipFill>
        <p:spPr>
          <a:xfrm>
            <a:off x="4772025" y="-171400"/>
            <a:ext cx="4371975" cy="6419850"/>
          </a:xfrm>
          <a:prstGeom prst="rect">
            <a:avLst/>
          </a:prstGeom>
        </p:spPr>
      </p:pic>
    </p:spTree>
    <p:extLst>
      <p:ext uri="{BB962C8B-B14F-4D97-AF65-F5344CB8AC3E}">
        <p14:creationId xmlns:p14="http://schemas.microsoft.com/office/powerpoint/2010/main" val="40378076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258" y="188640"/>
            <a:ext cx="4962525" cy="6238875"/>
          </a:xfrm>
          <a:prstGeom prst="rect">
            <a:avLst/>
          </a:prstGeom>
        </p:spPr>
      </p:pic>
      <p:pic>
        <p:nvPicPr>
          <p:cNvPr id="6" name="Picture 5"/>
          <p:cNvPicPr>
            <a:picLocks noChangeAspect="1"/>
          </p:cNvPicPr>
          <p:nvPr/>
        </p:nvPicPr>
        <p:blipFill>
          <a:blip r:embed="rId3"/>
          <a:stretch>
            <a:fillRect/>
          </a:stretch>
        </p:blipFill>
        <p:spPr>
          <a:xfrm>
            <a:off x="4929993" y="1628800"/>
            <a:ext cx="4214007" cy="3514353"/>
          </a:xfrm>
          <a:prstGeom prst="rect">
            <a:avLst/>
          </a:prstGeom>
        </p:spPr>
      </p:pic>
      <p:sp>
        <p:nvSpPr>
          <p:cNvPr id="7" name="Rectangle 6"/>
          <p:cNvSpPr/>
          <p:nvPr/>
        </p:nvSpPr>
        <p:spPr>
          <a:xfrm>
            <a:off x="4969371" y="6165905"/>
            <a:ext cx="4572000" cy="523220"/>
          </a:xfrm>
          <a:prstGeom prst="rect">
            <a:avLst/>
          </a:prstGeom>
        </p:spPr>
        <p:txBody>
          <a:bodyPr>
            <a:spAutoFit/>
          </a:bodyPr>
          <a:lstStyle/>
          <a:p>
            <a:r>
              <a:rPr lang="en-GB" sz="1400" dirty="0"/>
              <a:t>https://autotraveler.ru/en/spravka/fuel-price-in-europe.html#.W_KnHDhKiUk</a:t>
            </a:r>
          </a:p>
        </p:txBody>
      </p:sp>
    </p:spTree>
    <p:extLst>
      <p:ext uri="{BB962C8B-B14F-4D97-AF65-F5344CB8AC3E}">
        <p14:creationId xmlns:p14="http://schemas.microsoft.com/office/powerpoint/2010/main" val="31317332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850106"/>
          </a:xfrm>
        </p:spPr>
        <p:txBody>
          <a:bodyPr/>
          <a:lstStyle/>
          <a:p>
            <a:r>
              <a:rPr lang="en-US" dirty="0" smtClean="0"/>
              <a:t>Freight </a:t>
            </a:r>
            <a:r>
              <a:rPr lang="en-US" dirty="0"/>
              <a:t>forwarder</a:t>
            </a:r>
            <a:endParaRPr lang="it-IT" dirty="0"/>
          </a:p>
        </p:txBody>
      </p:sp>
      <p:sp>
        <p:nvSpPr>
          <p:cNvPr id="3" name="Segnaposto contenuto 2"/>
          <p:cNvSpPr>
            <a:spLocks noGrp="1"/>
          </p:cNvSpPr>
          <p:nvPr>
            <p:ph idx="1"/>
          </p:nvPr>
        </p:nvSpPr>
        <p:spPr>
          <a:xfrm>
            <a:off x="-1623" y="1124744"/>
            <a:ext cx="8964488" cy="4525963"/>
          </a:xfrm>
        </p:spPr>
        <p:txBody>
          <a:bodyPr>
            <a:noAutofit/>
          </a:bodyPr>
          <a:lstStyle/>
          <a:p>
            <a:r>
              <a:rPr lang="en-US" sz="2000" dirty="0"/>
              <a:t>A </a:t>
            </a:r>
            <a:r>
              <a:rPr lang="en-US" sz="2000" b="1" dirty="0"/>
              <a:t>freight forwarder, forwarder, or forwarding agent</a:t>
            </a:r>
            <a:r>
              <a:rPr lang="en-US" sz="2000" dirty="0"/>
              <a:t>, also known as a non-vessel operating common carrier (NVOCC), is </a:t>
            </a:r>
            <a:r>
              <a:rPr lang="en-US" sz="2000" b="1" dirty="0"/>
              <a:t>a person or company that organizes shipments for individuals or corporations to get goods from the manufacturer or producer to a market, customer or final point of </a:t>
            </a:r>
            <a:r>
              <a:rPr lang="en-US" sz="2000" b="1" dirty="0" smtClean="0"/>
              <a:t>distribution</a:t>
            </a:r>
            <a:r>
              <a:rPr lang="en-US" sz="2000" dirty="0" smtClean="0"/>
              <a:t>.</a:t>
            </a:r>
          </a:p>
          <a:p>
            <a:r>
              <a:rPr lang="en-US" sz="2000" dirty="0" smtClean="0"/>
              <a:t>Forwarders </a:t>
            </a:r>
            <a:r>
              <a:rPr lang="en-US" sz="2000" dirty="0"/>
              <a:t>contract with a carrier or often multiple carriers to move the goods. A </a:t>
            </a:r>
            <a:r>
              <a:rPr lang="en-US" sz="2000" b="1" dirty="0"/>
              <a:t>forwarder does not move the goods but acts as an expert in the logistics network</a:t>
            </a:r>
            <a:r>
              <a:rPr lang="en-US" sz="2000" dirty="0"/>
              <a:t>. These carriers can use a variety of shipping modes, including ships, airplanes, trucks, and railroads, and often multiple modes for a single shipment. </a:t>
            </a:r>
            <a:endParaRPr lang="en-US" sz="2000" dirty="0" smtClean="0"/>
          </a:p>
          <a:p>
            <a:r>
              <a:rPr lang="en-US" sz="2000" dirty="0" smtClean="0"/>
              <a:t>International </a:t>
            </a:r>
            <a:r>
              <a:rPr lang="en-US" sz="2000" dirty="0"/>
              <a:t>freight forwarders typically handle international shipments. International freight forwarders have additional expertise in preparing and </a:t>
            </a:r>
            <a:r>
              <a:rPr lang="en-US" sz="2000" b="1" dirty="0"/>
              <a:t>processing customs </a:t>
            </a:r>
            <a:r>
              <a:rPr lang="en-US" sz="2000" dirty="0"/>
              <a:t>and other documentation and performing activities pertaining to international shipments.</a:t>
            </a:r>
          </a:p>
          <a:p>
            <a:r>
              <a:rPr lang="en-US" sz="2000" dirty="0"/>
              <a:t>Information typically reviewed by a freight forwarder includes the </a:t>
            </a:r>
            <a:r>
              <a:rPr lang="en-US" sz="2000" b="1" dirty="0"/>
              <a:t>commercial invoice, shipper's export declaration, bill of lading</a:t>
            </a:r>
            <a:r>
              <a:rPr lang="en-US" sz="2000" dirty="0"/>
              <a:t> and other documents required by the carrier or country of export, import, and/or transshipment. Much of this information is now processed in a paperless environment.</a:t>
            </a:r>
          </a:p>
          <a:p>
            <a:endParaRPr lang="it-IT" sz="2000" dirty="0"/>
          </a:p>
        </p:txBody>
      </p:sp>
    </p:spTree>
    <p:extLst>
      <p:ext uri="{BB962C8B-B14F-4D97-AF65-F5344CB8AC3E}">
        <p14:creationId xmlns:p14="http://schemas.microsoft.com/office/powerpoint/2010/main" val="33069243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err="1" smtClean="0"/>
              <a:t>Courier</a:t>
            </a:r>
            <a:endParaRPr lang="it-IT" dirty="0"/>
          </a:p>
        </p:txBody>
      </p:sp>
      <p:sp>
        <p:nvSpPr>
          <p:cNvPr id="3" name="Segnaposto contenuto 2"/>
          <p:cNvSpPr>
            <a:spLocks noGrp="1"/>
          </p:cNvSpPr>
          <p:nvPr>
            <p:ph idx="1"/>
          </p:nvPr>
        </p:nvSpPr>
        <p:spPr/>
        <p:txBody>
          <a:bodyPr>
            <a:normAutofit fontScale="77500" lnSpcReduction="20000"/>
          </a:bodyPr>
          <a:lstStyle/>
          <a:p>
            <a:r>
              <a:rPr lang="en-US" dirty="0"/>
              <a:t>Couriers are </a:t>
            </a:r>
            <a:r>
              <a:rPr lang="en-US" b="1" dirty="0"/>
              <a:t>distinguished from ordinary mail services </a:t>
            </a:r>
            <a:r>
              <a:rPr lang="en-US" dirty="0"/>
              <a:t>by features such </a:t>
            </a:r>
            <a:r>
              <a:rPr lang="en-US" b="1" dirty="0"/>
              <a:t>as speed, security, tracking, signature, specialization and individualization of express services</a:t>
            </a:r>
            <a:r>
              <a:rPr lang="en-US" dirty="0"/>
              <a:t>, </a:t>
            </a:r>
            <a:r>
              <a:rPr lang="en-US" b="1" dirty="0"/>
              <a:t>and swift delivery times</a:t>
            </a:r>
            <a:r>
              <a:rPr lang="en-US" dirty="0"/>
              <a:t>, which are optional for most everyday mail services. As a premium service, couriers are usually </a:t>
            </a:r>
            <a:r>
              <a:rPr lang="en-US" b="1" dirty="0"/>
              <a:t>more expensive than standard mail services</a:t>
            </a:r>
            <a:r>
              <a:rPr lang="en-US" dirty="0"/>
              <a:t>, and their use is normally limited to packages where one or more of these features are considered important enough to warrant the cost.</a:t>
            </a:r>
          </a:p>
          <a:p>
            <a:r>
              <a:rPr lang="en-US" dirty="0" smtClean="0"/>
              <a:t>Courier </a:t>
            </a:r>
            <a:r>
              <a:rPr lang="en-US" dirty="0"/>
              <a:t>services operate on all scales, from within specific towns or cities, to regional, national and global services. Large courier companies include </a:t>
            </a:r>
            <a:r>
              <a:rPr lang="en-US" b="1" dirty="0"/>
              <a:t>DHL, FedEx, EMS International, TNT, UPS, and Aramex</a:t>
            </a:r>
            <a:r>
              <a:rPr lang="en-US" dirty="0"/>
              <a:t>. These offer services worldwide, typically via a </a:t>
            </a:r>
            <a:r>
              <a:rPr lang="en-US" b="1" dirty="0"/>
              <a:t>hub and spoke model</a:t>
            </a:r>
            <a:r>
              <a:rPr lang="en-US" dirty="0"/>
              <a:t>.</a:t>
            </a:r>
            <a:endParaRPr lang="it-IT" dirty="0"/>
          </a:p>
        </p:txBody>
      </p:sp>
    </p:spTree>
    <p:extLst>
      <p:ext uri="{BB962C8B-B14F-4D97-AF65-F5344CB8AC3E}">
        <p14:creationId xmlns:p14="http://schemas.microsoft.com/office/powerpoint/2010/main" val="1773865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081088"/>
            <a:ext cx="6581775"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457200" y="260648"/>
            <a:ext cx="8229600" cy="820440"/>
          </a:xfrm>
        </p:spPr>
        <p:txBody>
          <a:bodyPr/>
          <a:lstStyle/>
          <a:p>
            <a:r>
              <a:rPr lang="en-US" dirty="0"/>
              <a:t>Semi-tractor</a:t>
            </a:r>
          </a:p>
        </p:txBody>
      </p:sp>
    </p:spTree>
    <p:extLst>
      <p:ext uri="{BB962C8B-B14F-4D97-AF65-F5344CB8AC3E}">
        <p14:creationId xmlns:p14="http://schemas.microsoft.com/office/powerpoint/2010/main" val="31730765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Third-party </a:t>
            </a:r>
            <a:r>
              <a:rPr lang="en-US" dirty="0" smtClean="0"/>
              <a:t>logistics operators</a:t>
            </a:r>
            <a:endParaRPr lang="it-IT" dirty="0"/>
          </a:p>
        </p:txBody>
      </p:sp>
      <p:sp>
        <p:nvSpPr>
          <p:cNvPr id="3" name="Segnaposto contenuto 2"/>
          <p:cNvSpPr>
            <a:spLocks noGrp="1"/>
          </p:cNvSpPr>
          <p:nvPr>
            <p:ph idx="1"/>
          </p:nvPr>
        </p:nvSpPr>
        <p:spPr>
          <a:xfrm>
            <a:off x="457200" y="1600200"/>
            <a:ext cx="8229600" cy="4925144"/>
          </a:xfrm>
        </p:spPr>
        <p:txBody>
          <a:bodyPr>
            <a:normAutofit fontScale="70000" lnSpcReduction="20000"/>
          </a:bodyPr>
          <a:lstStyle/>
          <a:p>
            <a:r>
              <a:rPr lang="en-US" b="1" dirty="0"/>
              <a:t>Third-party logistics </a:t>
            </a:r>
            <a:r>
              <a:rPr lang="en-US" dirty="0"/>
              <a:t>(abbreviated </a:t>
            </a:r>
            <a:r>
              <a:rPr lang="en-US" b="1" dirty="0"/>
              <a:t>3PL</a:t>
            </a:r>
            <a:r>
              <a:rPr lang="en-US" dirty="0"/>
              <a:t>, or sometimes </a:t>
            </a:r>
            <a:r>
              <a:rPr lang="en-US" i="1" dirty="0"/>
              <a:t>TPL</a:t>
            </a:r>
            <a:r>
              <a:rPr lang="en-US" dirty="0"/>
              <a:t>) in logistics and supply chain management is a </a:t>
            </a:r>
            <a:r>
              <a:rPr lang="en-US" b="1" dirty="0"/>
              <a:t>company's use of third-party businesses to outsource elements of the company's distribution and fulfillment services</a:t>
            </a:r>
            <a:r>
              <a:rPr lang="en-US" dirty="0"/>
              <a:t>.</a:t>
            </a:r>
          </a:p>
          <a:p>
            <a:r>
              <a:rPr lang="en-US" dirty="0" smtClean="0"/>
              <a:t>Third-party </a:t>
            </a:r>
            <a:r>
              <a:rPr lang="en-US" dirty="0"/>
              <a:t>logistics providers </a:t>
            </a:r>
            <a:r>
              <a:rPr lang="en-US" b="1" dirty="0"/>
              <a:t>typically specialize in integrated operation, warehousing and transportation services</a:t>
            </a:r>
            <a:r>
              <a:rPr lang="en-US" dirty="0"/>
              <a:t> which can be scaled and customized to customers' needs based on market conditions, such as the demands and delivery service requirements for their products and materials. Often, these services </a:t>
            </a:r>
            <a:r>
              <a:rPr lang="en-US" b="1" dirty="0"/>
              <a:t>go beyond logistics and include value-added services related to the production or procurement of goods</a:t>
            </a:r>
            <a:r>
              <a:rPr lang="en-US" dirty="0"/>
              <a:t>, i.e., services that integrate parts of the supply chain. When this integration occurs, the provider is then called a </a:t>
            </a:r>
            <a:r>
              <a:rPr lang="en-US" b="1" dirty="0"/>
              <a:t>third-party supply chain management provider</a:t>
            </a:r>
            <a:r>
              <a:rPr lang="en-US" dirty="0"/>
              <a:t> (</a:t>
            </a:r>
            <a:r>
              <a:rPr lang="en-US" b="1" dirty="0"/>
              <a:t>3PSCM</a:t>
            </a:r>
            <a:r>
              <a:rPr lang="en-US" dirty="0"/>
              <a:t>) or supply chain management service provider (</a:t>
            </a:r>
            <a:r>
              <a:rPr lang="en-US" b="1" dirty="0"/>
              <a:t>SCMSP</a:t>
            </a:r>
            <a:r>
              <a:rPr lang="en-US" dirty="0"/>
              <a:t>). 3PL targets particular functions within supply management, such as </a:t>
            </a:r>
            <a:r>
              <a:rPr lang="en-US" b="1" dirty="0"/>
              <a:t>warehousing, transportation, or raw material provision</a:t>
            </a:r>
            <a:r>
              <a:rPr lang="en-US" dirty="0" smtClean="0"/>
              <a:t>.</a:t>
            </a:r>
          </a:p>
        </p:txBody>
      </p:sp>
    </p:spTree>
    <p:extLst>
      <p:ext uri="{BB962C8B-B14F-4D97-AF65-F5344CB8AC3E}">
        <p14:creationId xmlns:p14="http://schemas.microsoft.com/office/powerpoint/2010/main" val="11033023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346050"/>
          </a:xfrm>
        </p:spPr>
        <p:txBody>
          <a:bodyPr>
            <a:normAutofit fontScale="90000"/>
          </a:bodyPr>
          <a:lstStyle/>
          <a:p>
            <a:r>
              <a:rPr lang="en-GB" dirty="0" smtClean="0"/>
              <a:t>Outsourcing logistics: pros and cons</a:t>
            </a:r>
            <a:endParaRPr lang="en-GB" dirty="0"/>
          </a:p>
        </p:txBody>
      </p:sp>
      <p:sp>
        <p:nvSpPr>
          <p:cNvPr id="3" name="Segnaposto contenuto 2"/>
          <p:cNvSpPr>
            <a:spLocks noGrp="1"/>
          </p:cNvSpPr>
          <p:nvPr>
            <p:ph idx="1"/>
          </p:nvPr>
        </p:nvSpPr>
        <p:spPr>
          <a:xfrm>
            <a:off x="0" y="836712"/>
            <a:ext cx="9144000" cy="5517232"/>
          </a:xfrm>
        </p:spPr>
        <p:txBody>
          <a:bodyPr>
            <a:noAutofit/>
          </a:bodyPr>
          <a:lstStyle/>
          <a:p>
            <a:pPr marL="0" indent="0">
              <a:buNone/>
            </a:pPr>
            <a:r>
              <a:rPr lang="en-US" sz="1800" b="1" dirty="0"/>
              <a:t>Advantages</a:t>
            </a:r>
          </a:p>
          <a:p>
            <a:r>
              <a:rPr lang="en-US" sz="1800" b="1" dirty="0"/>
              <a:t>Cost and time </a:t>
            </a:r>
            <a:r>
              <a:rPr lang="en-US" sz="1800" b="1" dirty="0" smtClean="0"/>
              <a:t>savings. </a:t>
            </a:r>
            <a:r>
              <a:rPr lang="en-US" sz="1800" dirty="0" smtClean="0"/>
              <a:t>Logistics </a:t>
            </a:r>
            <a:r>
              <a:rPr lang="en-US" sz="1800" dirty="0"/>
              <a:t>is the core competence of third-party logistics providers. Providers may have</a:t>
            </a:r>
            <a:r>
              <a:rPr lang="en-US" sz="1800" b="1" dirty="0"/>
              <a:t> better related knowledge and greater expertise </a:t>
            </a:r>
            <a:r>
              <a:rPr lang="en-US" sz="1800" dirty="0"/>
              <a:t>than the producing or selling company, and may also have </a:t>
            </a:r>
            <a:r>
              <a:rPr lang="en-US" sz="1800" b="1" dirty="0"/>
              <a:t>more global networks</a:t>
            </a:r>
            <a:r>
              <a:rPr lang="en-US" sz="1800" dirty="0"/>
              <a:t> </a:t>
            </a:r>
            <a:r>
              <a:rPr lang="en-US" sz="1800" b="1" dirty="0"/>
              <a:t>enabling greater time and cost efficiencies</a:t>
            </a:r>
            <a:r>
              <a:rPr lang="en-US" sz="1800" dirty="0" smtClean="0"/>
              <a:t>. The </a:t>
            </a:r>
            <a:r>
              <a:rPr lang="en-US" sz="1800" b="1" dirty="0"/>
              <a:t>equipment</a:t>
            </a:r>
            <a:r>
              <a:rPr lang="en-US" sz="1800" dirty="0"/>
              <a:t> and the IT systems of 3PL providers are </a:t>
            </a:r>
            <a:r>
              <a:rPr lang="en-US" sz="1800" b="1" dirty="0"/>
              <a:t>constantly updated and adapted </a:t>
            </a:r>
            <a:r>
              <a:rPr lang="en-US" sz="1800" dirty="0"/>
              <a:t>to match the requirements of their customers and their customer’s suppliers. Producing or selling companies often do not have the time, resources, or expertise to adapt their equipment and systems as quickly</a:t>
            </a:r>
            <a:r>
              <a:rPr lang="en-US" sz="1800" dirty="0" smtClean="0"/>
              <a:t>.</a:t>
            </a:r>
            <a:r>
              <a:rPr lang="en-US" sz="1800" baseline="30000" dirty="0" smtClean="0"/>
              <a:t>[</a:t>
            </a:r>
            <a:endParaRPr lang="en-US" sz="1800" dirty="0"/>
          </a:p>
          <a:p>
            <a:r>
              <a:rPr lang="en-US" sz="1800" b="1" dirty="0"/>
              <a:t>Low capital </a:t>
            </a:r>
            <a:r>
              <a:rPr lang="en-US" sz="1800" b="1" dirty="0" smtClean="0"/>
              <a:t>commitment . </a:t>
            </a:r>
            <a:r>
              <a:rPr lang="en-US" sz="1800" dirty="0" smtClean="0"/>
              <a:t>If </a:t>
            </a:r>
            <a:r>
              <a:rPr lang="en-US" sz="1800" dirty="0"/>
              <a:t>most or all operative functions are outsourced to a 3PL provider, there is usually no need for the client to own its own warehouse or transport facilities</a:t>
            </a:r>
            <a:r>
              <a:rPr lang="en-US" sz="1800" b="1" dirty="0"/>
              <a:t>, lowering the amount of capital required for the client's business</a:t>
            </a:r>
            <a:r>
              <a:rPr lang="en-US" sz="1800" dirty="0"/>
              <a:t>. This is </a:t>
            </a:r>
            <a:r>
              <a:rPr lang="en-US" sz="1800" b="1" dirty="0"/>
              <a:t>particularly beneficial if</a:t>
            </a:r>
            <a:r>
              <a:rPr lang="en-US" sz="1800" dirty="0"/>
              <a:t> a company's warehouse has </a:t>
            </a:r>
            <a:r>
              <a:rPr lang="en-US" sz="1800" b="1" dirty="0"/>
              <a:t>high variations in capacity utilization</a:t>
            </a:r>
            <a:r>
              <a:rPr lang="en-US" sz="1800" dirty="0"/>
              <a:t>, leading to </a:t>
            </a:r>
            <a:r>
              <a:rPr lang="en-US" sz="1800" dirty="0" smtClean="0"/>
              <a:t>over purchasing </a:t>
            </a:r>
            <a:r>
              <a:rPr lang="en-US" sz="1800" dirty="0"/>
              <a:t>of warehouse capacity and reducing profitability</a:t>
            </a:r>
            <a:r>
              <a:rPr lang="en-US" sz="1800" dirty="0" smtClean="0"/>
              <a:t>.</a:t>
            </a:r>
          </a:p>
          <a:p>
            <a:r>
              <a:rPr lang="en-US" sz="1800" b="1" dirty="0"/>
              <a:t>Focus. </a:t>
            </a:r>
            <a:r>
              <a:rPr lang="en-US" sz="1800" dirty="0"/>
              <a:t>Logistics outsourcing allows companies with limited logistics expertise to focus on their core business. </a:t>
            </a:r>
            <a:endParaRPr lang="en-US" sz="1800" dirty="0" smtClean="0"/>
          </a:p>
          <a:p>
            <a:r>
              <a:rPr lang="en-US" sz="1800" b="1" dirty="0" smtClean="0"/>
              <a:t>Flexibility</a:t>
            </a:r>
            <a:r>
              <a:rPr lang="en-US" sz="1800" b="1" dirty="0"/>
              <a:t>. </a:t>
            </a:r>
            <a:r>
              <a:rPr lang="en-US" sz="1800" dirty="0"/>
              <a:t>Third-party logistics providers can provide </a:t>
            </a:r>
            <a:r>
              <a:rPr lang="en-US" sz="1800" b="1" dirty="0"/>
              <a:t>higher flexibility for geographic distribution </a:t>
            </a:r>
            <a:r>
              <a:rPr lang="en-US" sz="1800" dirty="0"/>
              <a:t>and may offer a </a:t>
            </a:r>
            <a:r>
              <a:rPr lang="en-US" sz="1800" b="1" dirty="0"/>
              <a:t>larger variety of services </a:t>
            </a:r>
            <a:r>
              <a:rPr lang="en-US" sz="1800" dirty="0"/>
              <a:t>than clients could provide for themselves. This also allows businesses to more predictably manage their resources including workforce size, and </a:t>
            </a:r>
            <a:r>
              <a:rPr lang="en-US" sz="1800" b="1" dirty="0"/>
              <a:t>turn fixed costs into variable costs.</a:t>
            </a:r>
          </a:p>
          <a:p>
            <a:endParaRPr lang="en-US" sz="1800" dirty="0"/>
          </a:p>
        </p:txBody>
      </p:sp>
    </p:spTree>
    <p:extLst>
      <p:ext uri="{BB962C8B-B14F-4D97-AF65-F5344CB8AC3E}">
        <p14:creationId xmlns:p14="http://schemas.microsoft.com/office/powerpoint/2010/main" val="29925072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346050"/>
          </a:xfrm>
        </p:spPr>
        <p:txBody>
          <a:bodyPr>
            <a:normAutofit fontScale="90000"/>
          </a:bodyPr>
          <a:lstStyle/>
          <a:p>
            <a:r>
              <a:rPr lang="en-GB" dirty="0" smtClean="0"/>
              <a:t>Outsourcing logistics: pros and cons</a:t>
            </a:r>
            <a:endParaRPr lang="en-GB" dirty="0"/>
          </a:p>
        </p:txBody>
      </p:sp>
      <p:sp>
        <p:nvSpPr>
          <p:cNvPr id="3" name="Segnaposto contenuto 2"/>
          <p:cNvSpPr>
            <a:spLocks noGrp="1"/>
          </p:cNvSpPr>
          <p:nvPr>
            <p:ph idx="1"/>
          </p:nvPr>
        </p:nvSpPr>
        <p:spPr>
          <a:xfrm>
            <a:off x="0" y="836712"/>
            <a:ext cx="9144000" cy="5517232"/>
          </a:xfrm>
        </p:spPr>
        <p:txBody>
          <a:bodyPr>
            <a:noAutofit/>
          </a:bodyPr>
          <a:lstStyle/>
          <a:p>
            <a:pPr marL="0" indent="0">
              <a:buNone/>
            </a:pPr>
            <a:r>
              <a:rPr lang="en-US" sz="2000" b="1" dirty="0" smtClean="0"/>
              <a:t>Disadvantages</a:t>
            </a:r>
            <a:endParaRPr lang="en-US" sz="2000" b="1" dirty="0"/>
          </a:p>
          <a:p>
            <a:r>
              <a:rPr lang="en-US" sz="2000" b="1" dirty="0"/>
              <a:t>Loss of </a:t>
            </a:r>
            <a:r>
              <a:rPr lang="en-US" sz="2000" b="1" dirty="0" smtClean="0"/>
              <a:t>control. </a:t>
            </a:r>
            <a:r>
              <a:rPr lang="en-US" sz="2000" dirty="0" smtClean="0"/>
              <a:t>One </a:t>
            </a:r>
            <a:r>
              <a:rPr lang="en-US" sz="2000" dirty="0"/>
              <a:t>disadvantage is the loss of control a client has by using third-party logistics. With outbound logistics, the 3PL provider usually assumes communication and interactions with a firm's customer or supplier. </a:t>
            </a:r>
            <a:endParaRPr lang="en-US" sz="2000" dirty="0" smtClean="0"/>
          </a:p>
          <a:p>
            <a:r>
              <a:rPr lang="en-US" sz="2000" b="1" dirty="0" smtClean="0"/>
              <a:t>IT. </a:t>
            </a:r>
            <a:r>
              <a:rPr lang="en-US" sz="2000" dirty="0" smtClean="0"/>
              <a:t>The </a:t>
            </a:r>
            <a:r>
              <a:rPr lang="en-US" sz="2000" dirty="0"/>
              <a:t>IT systems of the provider and the client must be interoperable. Technology helps increase visibility for the client by way of continuous status updates via Dispatch Management Software and Electronic Data Interchange (EDI) which does involve a cost, but it can help avoid penalties for delays and subsequent financial losses such as from not unloading freight in time.</a:t>
            </a:r>
            <a:endParaRPr lang="it-IT" sz="2000" dirty="0"/>
          </a:p>
        </p:txBody>
      </p:sp>
    </p:spTree>
    <p:extLst>
      <p:ext uri="{BB962C8B-B14F-4D97-AF65-F5344CB8AC3E}">
        <p14:creationId xmlns:p14="http://schemas.microsoft.com/office/powerpoint/2010/main" val="29925072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3068960"/>
            <a:ext cx="8229600" cy="1143000"/>
          </a:xfrm>
        </p:spPr>
        <p:txBody>
          <a:bodyPr>
            <a:normAutofit fontScale="90000"/>
          </a:bodyPr>
          <a:lstStyle/>
          <a:p>
            <a:r>
              <a:rPr lang="it-IT" dirty="0" err="1" smtClean="0"/>
              <a:t>Multimodal</a:t>
            </a:r>
            <a:r>
              <a:rPr lang="it-IT" dirty="0" smtClean="0"/>
              <a:t> </a:t>
            </a:r>
            <a:r>
              <a:rPr lang="it-IT" dirty="0" err="1" smtClean="0"/>
              <a:t>transport</a:t>
            </a:r>
            <a:r>
              <a:rPr lang="it-IT" dirty="0" smtClean="0"/>
              <a:t> </a:t>
            </a:r>
            <a:r>
              <a:rPr lang="it-IT" dirty="0" err="1" smtClean="0"/>
              <a:t>operators</a:t>
            </a:r>
            <a:r>
              <a:rPr lang="it-IT" dirty="0" smtClean="0"/>
              <a:t> (MTO)</a:t>
            </a:r>
            <a:endParaRPr lang="it-IT" dirty="0"/>
          </a:p>
        </p:txBody>
      </p:sp>
    </p:spTree>
    <p:extLst>
      <p:ext uri="{BB962C8B-B14F-4D97-AF65-F5344CB8AC3E}">
        <p14:creationId xmlns:p14="http://schemas.microsoft.com/office/powerpoint/2010/main" val="427277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4268"/>
            <a:ext cx="6952118" cy="6143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4472" y="36308"/>
            <a:ext cx="280417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457200" y="274638"/>
            <a:ext cx="5857272" cy="634082"/>
          </a:xfrm>
        </p:spPr>
        <p:txBody>
          <a:bodyPr>
            <a:normAutofit fontScale="90000"/>
          </a:bodyPr>
          <a:lstStyle/>
          <a:p>
            <a:r>
              <a:rPr lang="it-IT" dirty="0" smtClean="0"/>
              <a:t>A Trieste case </a:t>
            </a:r>
            <a:r>
              <a:rPr lang="it-IT" dirty="0" err="1" smtClean="0"/>
              <a:t>study</a:t>
            </a:r>
            <a:endParaRPr lang="en-US" dirty="0"/>
          </a:p>
        </p:txBody>
      </p:sp>
    </p:spTree>
    <p:extLst>
      <p:ext uri="{BB962C8B-B14F-4D97-AF65-F5344CB8AC3E}">
        <p14:creationId xmlns:p14="http://schemas.microsoft.com/office/powerpoint/2010/main" val="2070718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395536" y="188640"/>
            <a:ext cx="8229600" cy="634082"/>
          </a:xfrm>
        </p:spPr>
        <p:txBody>
          <a:bodyPr>
            <a:noAutofit/>
          </a:bodyPr>
          <a:lstStyle/>
          <a:p>
            <a:r>
              <a:rPr lang="en-GB" sz="3200" dirty="0" err="1" smtClean="0"/>
              <a:t>Alcune</a:t>
            </a:r>
            <a:r>
              <a:rPr lang="en-GB" sz="3200" dirty="0" smtClean="0"/>
              <a:t> </a:t>
            </a:r>
            <a:r>
              <a:rPr lang="en-GB" sz="3200" dirty="0" err="1" smtClean="0"/>
              <a:t>tappe</a:t>
            </a:r>
            <a:r>
              <a:rPr lang="en-GB" sz="3200" dirty="0" smtClean="0"/>
              <a:t> </a:t>
            </a:r>
            <a:r>
              <a:rPr lang="en-GB" sz="3200" dirty="0" err="1" smtClean="0"/>
              <a:t>dello</a:t>
            </a:r>
            <a:r>
              <a:rPr lang="en-GB" sz="3200" dirty="0" smtClean="0"/>
              <a:t> </a:t>
            </a:r>
            <a:r>
              <a:rPr lang="en-GB" sz="3200" dirty="0" err="1" smtClean="0"/>
              <a:t>sviluppo</a:t>
            </a:r>
            <a:r>
              <a:rPr lang="en-GB" sz="3200" dirty="0" smtClean="0"/>
              <a:t> di </a:t>
            </a:r>
            <a:r>
              <a:rPr lang="en-GB" sz="3200" dirty="0" err="1" smtClean="0"/>
              <a:t>Autamarocchi</a:t>
            </a:r>
            <a:endParaRPr lang="en-GB" sz="3200" dirty="0"/>
          </a:p>
        </p:txBody>
      </p:sp>
      <p:sp>
        <p:nvSpPr>
          <p:cNvPr id="4" name="Segnaposto contenuto 3"/>
          <p:cNvSpPr>
            <a:spLocks noGrp="1"/>
          </p:cNvSpPr>
          <p:nvPr>
            <p:ph idx="1"/>
          </p:nvPr>
        </p:nvSpPr>
        <p:spPr>
          <a:xfrm>
            <a:off x="0" y="764704"/>
            <a:ext cx="9144000" cy="6093296"/>
          </a:xfrm>
        </p:spPr>
        <p:txBody>
          <a:bodyPr>
            <a:noAutofit/>
          </a:bodyPr>
          <a:lstStyle/>
          <a:p>
            <a:r>
              <a:rPr lang="it-IT" sz="1400" dirty="0"/>
              <a:t>1986 - Nasce </a:t>
            </a:r>
            <a:r>
              <a:rPr lang="it-IT" sz="1400" dirty="0" smtClean="0"/>
              <a:t>a </a:t>
            </a:r>
            <a:r>
              <a:rPr lang="it-IT" sz="1400" dirty="0"/>
              <a:t>Trieste</a:t>
            </a:r>
            <a:r>
              <a:rPr lang="it-IT" sz="1400" dirty="0" smtClean="0"/>
              <a:t>, </a:t>
            </a:r>
            <a:r>
              <a:rPr lang="it-IT" sz="1400" dirty="0"/>
              <a:t>frutto dell’esperienza di due aziende (</a:t>
            </a:r>
            <a:r>
              <a:rPr lang="it-IT" sz="1400" dirty="0" err="1"/>
              <a:t>Auta</a:t>
            </a:r>
            <a:r>
              <a:rPr lang="it-IT" sz="1400" dirty="0"/>
              <a:t> S.p.A. e Marocchi S.p.A.) protagoniste dagli anni Settanta nel </a:t>
            </a:r>
            <a:r>
              <a:rPr lang="it-IT" sz="1400" b="1" dirty="0"/>
              <a:t>trasporto dei container</a:t>
            </a:r>
            <a:r>
              <a:rPr lang="it-IT" sz="1400" dirty="0"/>
              <a:t>.</a:t>
            </a:r>
            <a:endParaRPr lang="en-GB" sz="1400" dirty="0"/>
          </a:p>
          <a:p>
            <a:r>
              <a:rPr lang="it-IT" sz="1400" dirty="0"/>
              <a:t>1998 </a:t>
            </a:r>
            <a:r>
              <a:rPr lang="it-IT" sz="1400" dirty="0" smtClean="0"/>
              <a:t>– Ampliamento dell’attività nella "</a:t>
            </a:r>
            <a:r>
              <a:rPr lang="it-IT" sz="1400" b="1" dirty="0" smtClean="0"/>
              <a:t>logistica </a:t>
            </a:r>
            <a:r>
              <a:rPr lang="it-IT" sz="1400" b="1" dirty="0"/>
              <a:t>integrata</a:t>
            </a:r>
            <a:r>
              <a:rPr lang="it-IT" sz="1400" dirty="0"/>
              <a:t>" con impianti e attività a Padova, Trieste e Udine.</a:t>
            </a:r>
          </a:p>
          <a:p>
            <a:r>
              <a:rPr lang="it-IT" sz="1400" dirty="0"/>
              <a:t>2002 - A</a:t>
            </a:r>
            <a:r>
              <a:rPr lang="it-IT" sz="1400" dirty="0" smtClean="0"/>
              <a:t>nno </a:t>
            </a:r>
            <a:r>
              <a:rPr lang="it-IT" sz="1400" dirty="0"/>
              <a:t>della maggiore crescita, con un incremento dei ricavi del 25% in un solo esercizio. Estende i suoi </a:t>
            </a:r>
            <a:r>
              <a:rPr lang="it-IT" sz="1400" b="1" dirty="0"/>
              <a:t>servizi a tutte le principali compagnie di navigazione presenti sul mercato italiano. Acquisisce il controllo di </a:t>
            </a:r>
            <a:r>
              <a:rPr lang="it-IT" sz="1400" b="1" dirty="0" err="1"/>
              <a:t>Gemaco</a:t>
            </a:r>
            <a:r>
              <a:rPr lang="it-IT" sz="1400" b="1" dirty="0"/>
              <a:t>, Terminal container con sede a Milano. </a:t>
            </a:r>
          </a:p>
          <a:p>
            <a:r>
              <a:rPr lang="it-IT" sz="1400" dirty="0"/>
              <a:t>2005 </a:t>
            </a:r>
            <a:r>
              <a:rPr lang="it-IT" sz="1400" dirty="0" smtClean="0"/>
              <a:t>- </a:t>
            </a:r>
            <a:r>
              <a:rPr lang="it-IT" sz="1400" b="1" dirty="0" smtClean="0"/>
              <a:t>Internazionalizzazione</a:t>
            </a:r>
            <a:r>
              <a:rPr lang="it-IT" sz="1400" dirty="0"/>
              <a:t>: nasce "</a:t>
            </a:r>
            <a:r>
              <a:rPr lang="it-IT" sz="1400" dirty="0" err="1"/>
              <a:t>Autamarocchi</a:t>
            </a:r>
            <a:r>
              <a:rPr lang="it-IT" sz="1400" dirty="0"/>
              <a:t> k.f.t." a Budapest (Ungheria), viene acquisito il controllo di "FEMIA </a:t>
            </a:r>
            <a:r>
              <a:rPr lang="it-IT" sz="1400" dirty="0" err="1"/>
              <a:t>d.o.o</a:t>
            </a:r>
            <a:r>
              <a:rPr lang="it-IT" sz="1400" dirty="0"/>
              <a:t>." a </a:t>
            </a:r>
            <a:r>
              <a:rPr lang="it-IT" sz="1400" dirty="0" err="1"/>
              <a:t>Koper</a:t>
            </a:r>
            <a:r>
              <a:rPr lang="it-IT" sz="1400" dirty="0"/>
              <a:t> (Slovenia) e si definisce una partecipazione in "</a:t>
            </a:r>
            <a:r>
              <a:rPr lang="it-IT" sz="1400" dirty="0" err="1"/>
              <a:t>Chemol</a:t>
            </a:r>
            <a:r>
              <a:rPr lang="it-IT" sz="1400" dirty="0"/>
              <a:t> </a:t>
            </a:r>
            <a:r>
              <a:rPr lang="it-IT" sz="1400" dirty="0" err="1"/>
              <a:t>logistics</a:t>
            </a:r>
            <a:r>
              <a:rPr lang="it-IT" sz="1400" dirty="0"/>
              <a:t>" a Budapest (Ungheria). </a:t>
            </a:r>
          </a:p>
          <a:p>
            <a:r>
              <a:rPr lang="it-IT" sz="1400" dirty="0"/>
              <a:t>2011 -  La flotta cresce e con essa la </a:t>
            </a:r>
            <a:r>
              <a:rPr lang="it-IT" sz="1400" b="1" dirty="0"/>
              <a:t>consapevolezza del rispetto per l’ambiente</a:t>
            </a:r>
            <a:r>
              <a:rPr lang="it-IT" sz="1400" dirty="0"/>
              <a:t>. Sono 80 i nuovi trattori stradali del  tipo Mercedes 1844 Euro 5 in classe EEV (</a:t>
            </a:r>
            <a:r>
              <a:rPr lang="it-IT" sz="1400" dirty="0" err="1"/>
              <a:t>Enhanced</a:t>
            </a:r>
            <a:r>
              <a:rPr lang="it-IT" sz="1400" dirty="0"/>
              <a:t> </a:t>
            </a:r>
            <a:r>
              <a:rPr lang="it-IT" sz="1400" dirty="0" err="1"/>
              <a:t>Environmentally</a:t>
            </a:r>
            <a:r>
              <a:rPr lang="it-IT" sz="1400" dirty="0"/>
              <a:t> </a:t>
            </a:r>
            <a:r>
              <a:rPr lang="it-IT" sz="1400" dirty="0" err="1"/>
              <a:t>Friendly</a:t>
            </a:r>
            <a:r>
              <a:rPr lang="it-IT" sz="1400" dirty="0"/>
              <a:t> </a:t>
            </a:r>
            <a:r>
              <a:rPr lang="it-IT" sz="1400" dirty="0" err="1"/>
              <a:t>ehicles</a:t>
            </a:r>
            <a:r>
              <a:rPr lang="it-IT" sz="1400" dirty="0" smtClean="0"/>
              <a:t>). Il </a:t>
            </a:r>
            <a:r>
              <a:rPr lang="it-IT" sz="1400" dirty="0"/>
              <a:t>2011 è un anno speciale nella nostra </a:t>
            </a:r>
            <a:r>
              <a:rPr lang="it-IT" sz="1400" dirty="0" smtClean="0"/>
              <a:t>storia: il </a:t>
            </a:r>
            <a:r>
              <a:rPr lang="it-IT" sz="1400" b="1" dirty="0"/>
              <a:t>venticinquesimo anno di attività </a:t>
            </a:r>
            <a:r>
              <a:rPr lang="it-IT" sz="1400" dirty="0" err="1"/>
              <a:t>Auta</a:t>
            </a:r>
            <a:r>
              <a:rPr lang="it-IT" sz="1400" dirty="0"/>
              <a:t> Marocchi S.p.A. Una storia iniziata nel 1986 </a:t>
            </a:r>
            <a:r>
              <a:rPr lang="it-IT" sz="1400" dirty="0" smtClean="0"/>
              <a:t>.. </a:t>
            </a:r>
            <a:r>
              <a:rPr lang="it-IT" sz="1400" dirty="0"/>
              <a:t>un progetto “importante” e “originale”: una grande azienda con una </a:t>
            </a:r>
            <a:r>
              <a:rPr lang="it-IT" sz="1400" b="1" dirty="0"/>
              <a:t>propria flotta al servizio dei clienti e quindi presente in tutti i principali porti, interporti e aree industriali d’Italia per servire l’economia del nostro paese anche l’estero</a:t>
            </a:r>
            <a:r>
              <a:rPr lang="it-IT" sz="1400" dirty="0"/>
              <a:t>. Eravamo allora in un contesto di vettori </a:t>
            </a:r>
            <a:r>
              <a:rPr lang="it-IT" sz="1400" dirty="0" err="1"/>
              <a:t>monoveicolari</a:t>
            </a:r>
            <a:r>
              <a:rPr lang="it-IT" sz="1400" dirty="0"/>
              <a:t> </a:t>
            </a:r>
            <a:r>
              <a:rPr lang="it-IT" sz="1400" dirty="0" smtClean="0"/>
              <a:t>... </a:t>
            </a:r>
            <a:r>
              <a:rPr lang="it-IT" sz="1400" dirty="0"/>
              <a:t>Da anni siamo una delle principali aziende di autotrasporto d’Italia.</a:t>
            </a:r>
          </a:p>
          <a:p>
            <a:r>
              <a:rPr lang="it-IT" sz="1400" dirty="0"/>
              <a:t>2012 - Nuova </a:t>
            </a:r>
            <a:r>
              <a:rPr lang="it-IT" sz="1400" b="1" dirty="0"/>
              <a:t>Control Room dei </a:t>
            </a:r>
            <a:r>
              <a:rPr lang="it-IT" sz="1400" b="1" dirty="0" smtClean="0"/>
              <a:t>trasporti</a:t>
            </a:r>
            <a:r>
              <a:rPr lang="it-IT" sz="1400" dirty="0" smtClean="0"/>
              <a:t>:  caratterizzata </a:t>
            </a:r>
            <a:r>
              <a:rPr lang="it-IT" sz="1400" dirty="0"/>
              <a:t>da un video </a:t>
            </a:r>
            <a:r>
              <a:rPr lang="it-IT" sz="1400" dirty="0" err="1"/>
              <a:t>wall</a:t>
            </a:r>
            <a:r>
              <a:rPr lang="it-IT" sz="1400" dirty="0"/>
              <a:t> di 6x2,5 mt per un monitoraggio continuo dei trasporti e della sicurezza. Tanta tecnologia e soprattutto un nuovo modo di lavorare, frutto dell'interazione tra i servizi di </a:t>
            </a:r>
            <a:r>
              <a:rPr lang="it-IT" sz="1400" b="1" dirty="0" err="1"/>
              <a:t>customer</a:t>
            </a:r>
            <a:r>
              <a:rPr lang="it-IT" sz="1400" b="1" dirty="0"/>
              <a:t> care</a:t>
            </a:r>
            <a:r>
              <a:rPr lang="it-IT" sz="1400" dirty="0"/>
              <a:t>, dei</a:t>
            </a:r>
            <a:r>
              <a:rPr lang="it-IT" sz="1400" b="1" dirty="0"/>
              <a:t> truck e </a:t>
            </a:r>
            <a:r>
              <a:rPr lang="it-IT" sz="1400" b="1" dirty="0" err="1"/>
              <a:t>fleet</a:t>
            </a:r>
            <a:r>
              <a:rPr lang="it-IT" sz="1400" b="1" dirty="0"/>
              <a:t> manager dei </a:t>
            </a:r>
            <a:r>
              <a:rPr lang="it-IT" sz="1400" b="1" dirty="0" err="1"/>
              <a:t>dispacher</a:t>
            </a:r>
            <a:r>
              <a:rPr lang="it-IT" sz="1400" b="1" dirty="0"/>
              <a:t> </a:t>
            </a:r>
            <a:r>
              <a:rPr lang="it-IT" sz="1400" dirty="0"/>
              <a:t>e dell'assistenza tecnica. Con uno sviluppo “Proprietario” realizzato “In House”, </a:t>
            </a:r>
            <a:r>
              <a:rPr lang="it-IT" sz="1400" dirty="0" err="1"/>
              <a:t>Autamarocchi</a:t>
            </a:r>
            <a:r>
              <a:rPr lang="it-IT" sz="1400" dirty="0"/>
              <a:t> ha utilizzato l’HW consumer </a:t>
            </a:r>
            <a:r>
              <a:rPr lang="it-IT" sz="1400" b="1" dirty="0" err="1"/>
              <a:t>electronic</a:t>
            </a:r>
            <a:r>
              <a:rPr lang="it-IT" sz="1400" b="1" dirty="0"/>
              <a:t> del Black Berry come strumento di scambio dati e informazioni, sia tra lo staff della Control Room che del sistema gestionale e il singolo autista/mezzo.</a:t>
            </a:r>
            <a:endParaRPr lang="it-IT" sz="1400" dirty="0" smtClean="0"/>
          </a:p>
          <a:p>
            <a:r>
              <a:rPr lang="it-IT" sz="1400" b="1" dirty="0" smtClean="0"/>
              <a:t>rafforzamento </a:t>
            </a:r>
            <a:r>
              <a:rPr lang="it-IT" sz="1400" b="1" dirty="0"/>
              <a:t>della flotta specializzata nel trasporto dei </a:t>
            </a:r>
            <a:r>
              <a:rPr lang="it-IT" sz="1400" b="1" dirty="0" err="1" smtClean="0"/>
              <a:t>Reefer</a:t>
            </a:r>
            <a:r>
              <a:rPr lang="it-IT" sz="1400" b="1" dirty="0" smtClean="0"/>
              <a:t> </a:t>
            </a:r>
            <a:r>
              <a:rPr lang="it-IT" sz="1400" b="1" dirty="0"/>
              <a:t>Container e dei Rifiuti in container</a:t>
            </a:r>
            <a:r>
              <a:rPr lang="it-IT" sz="1400" dirty="0" smtClean="0"/>
              <a:t>; </a:t>
            </a:r>
            <a:r>
              <a:rPr lang="it-IT" sz="1400" dirty="0"/>
              <a:t>apertura di </a:t>
            </a:r>
            <a:r>
              <a:rPr lang="it-IT" sz="1400" b="1" dirty="0"/>
              <a:t>Ravenna e Bologna, due nuove filiali operative trasporti</a:t>
            </a:r>
            <a:r>
              <a:rPr lang="it-IT" sz="1400" dirty="0"/>
              <a:t>; </a:t>
            </a:r>
            <a:endParaRPr lang="it-IT" sz="1400" dirty="0" smtClean="0"/>
          </a:p>
          <a:p>
            <a:r>
              <a:rPr lang="it-IT" sz="1400" dirty="0" smtClean="0"/>
              <a:t>2013 - con </a:t>
            </a:r>
            <a:r>
              <a:rPr lang="it-IT" sz="1400" dirty="0"/>
              <a:t>il Ministero dell’Ambiente per un </a:t>
            </a:r>
            <a:r>
              <a:rPr lang="it-IT" sz="1400" b="1" dirty="0"/>
              <a:t>piano volontario di monitoraggio e riduzione della CO2 e delle altre emissioni </a:t>
            </a:r>
            <a:r>
              <a:rPr lang="it-IT" sz="1400" b="1" dirty="0" smtClean="0"/>
              <a:t>dannose</a:t>
            </a:r>
            <a:r>
              <a:rPr lang="it-IT" sz="1400" dirty="0" smtClean="0"/>
              <a:t>.  Sviluppo </a:t>
            </a:r>
            <a:r>
              <a:rPr lang="it-IT" sz="1400" dirty="0"/>
              <a:t>del </a:t>
            </a:r>
            <a:r>
              <a:rPr lang="it-IT" sz="1400" b="1" dirty="0"/>
              <a:t>trasporto combinato strada e rotaia</a:t>
            </a:r>
            <a:r>
              <a:rPr lang="it-IT" sz="1400" dirty="0"/>
              <a:t>, </a:t>
            </a:r>
            <a:r>
              <a:rPr lang="it-IT" sz="1400" dirty="0" smtClean="0"/>
              <a:t>l’accordo </a:t>
            </a:r>
            <a:r>
              <a:rPr lang="it-IT" sz="1400" dirty="0"/>
              <a:t>“Milano” tra Ministero dell’Ambiente, </a:t>
            </a:r>
            <a:r>
              <a:rPr lang="it-IT" sz="1400" dirty="0" err="1"/>
              <a:t>Autamarocchi</a:t>
            </a:r>
            <a:r>
              <a:rPr lang="it-IT" sz="1400" dirty="0"/>
              <a:t> e </a:t>
            </a:r>
            <a:r>
              <a:rPr lang="it-IT" sz="1400" dirty="0" smtClean="0"/>
              <a:t>Trenitalia</a:t>
            </a:r>
          </a:p>
        </p:txBody>
      </p:sp>
    </p:spTree>
    <p:extLst>
      <p:ext uri="{BB962C8B-B14F-4D97-AF65-F5344CB8AC3E}">
        <p14:creationId xmlns:p14="http://schemas.microsoft.com/office/powerpoint/2010/main" val="24547116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284984"/>
            <a:ext cx="8229600" cy="1143000"/>
          </a:xfrm>
        </p:spPr>
        <p:txBody>
          <a:bodyPr>
            <a:normAutofit fontScale="90000"/>
          </a:bodyPr>
          <a:lstStyle/>
          <a:p>
            <a:r>
              <a:rPr lang="it-IT" dirty="0" smtClean="0"/>
              <a:t>Seller-buyer </a:t>
            </a:r>
            <a:r>
              <a:rPr lang="it-IT" dirty="0" err="1" smtClean="0"/>
              <a:t>relationship</a:t>
            </a:r>
            <a:r>
              <a:rPr lang="it-IT" dirty="0" smtClean="0"/>
              <a:t>: the </a:t>
            </a:r>
            <a:r>
              <a:rPr lang="it-IT" dirty="0" err="1" smtClean="0"/>
              <a:t>Incoterms</a:t>
            </a:r>
            <a:endParaRPr lang="en-GB" dirty="0"/>
          </a:p>
        </p:txBody>
      </p:sp>
    </p:spTree>
    <p:extLst>
      <p:ext uri="{BB962C8B-B14F-4D97-AF65-F5344CB8AC3E}">
        <p14:creationId xmlns:p14="http://schemas.microsoft.com/office/powerpoint/2010/main" val="30544437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Incoterms</a:t>
            </a:r>
          </a:p>
        </p:txBody>
      </p:sp>
      <p:sp>
        <p:nvSpPr>
          <p:cNvPr id="3" name="Content Placeholder 2"/>
          <p:cNvSpPr>
            <a:spLocks noGrp="1"/>
          </p:cNvSpPr>
          <p:nvPr>
            <p:ph idx="1"/>
          </p:nvPr>
        </p:nvSpPr>
        <p:spPr/>
        <p:txBody>
          <a:bodyPr>
            <a:normAutofit fontScale="70000" lnSpcReduction="20000"/>
          </a:bodyPr>
          <a:lstStyle/>
          <a:p>
            <a:r>
              <a:rPr lang="en-GB" b="1" dirty="0"/>
              <a:t>The Incoterms or International Commercial Terms are a series of pre-defined commercial terms published by the International Chamber of Commerce (ICC) relating to international commercial law. </a:t>
            </a:r>
            <a:endParaRPr lang="en-GB" b="1" dirty="0" smtClean="0"/>
          </a:p>
          <a:p>
            <a:r>
              <a:rPr lang="en-GB" b="1" dirty="0" smtClean="0"/>
              <a:t>Incoterms </a:t>
            </a:r>
            <a:r>
              <a:rPr lang="en-GB" b="1" dirty="0"/>
              <a:t>rules </a:t>
            </a:r>
            <a:r>
              <a:rPr lang="en-GB" b="1" dirty="0">
                <a:solidFill>
                  <a:srgbClr val="FF0000"/>
                </a:solidFill>
              </a:rPr>
              <a:t>are intended primarily to clearly communicate the tasks, costs, and risks associated with the global or international transportation and delivery of goods</a:t>
            </a:r>
            <a:r>
              <a:rPr lang="en-GB" b="1" dirty="0"/>
              <a:t>. </a:t>
            </a:r>
            <a:endParaRPr lang="en-GB" b="1" dirty="0" smtClean="0"/>
          </a:p>
          <a:p>
            <a:r>
              <a:rPr lang="en-GB" b="1" dirty="0" smtClean="0"/>
              <a:t>The </a:t>
            </a:r>
            <a:r>
              <a:rPr lang="en-GB" b="1" dirty="0"/>
              <a:t>Incoterms rules are accepted by governments, legal authorities, and practitioners worldwide for the interpretation of most commonly used terms in international trade. </a:t>
            </a:r>
            <a:endParaRPr lang="en-GB" b="1" dirty="0" smtClean="0"/>
          </a:p>
          <a:p>
            <a:r>
              <a:rPr lang="en-GB" b="1" dirty="0" smtClean="0"/>
              <a:t>The </a:t>
            </a:r>
            <a:r>
              <a:rPr lang="en-GB" b="1" dirty="0"/>
              <a:t>first work published by the ICC on international trade terms was issued in </a:t>
            </a:r>
            <a:r>
              <a:rPr lang="en-GB" b="1" dirty="0" smtClean="0"/>
              <a:t>1923. Incoterms 2010 have </a:t>
            </a:r>
            <a:r>
              <a:rPr lang="en-GB" b="1" dirty="0"/>
              <a:t>been published on January 1, 2011. The ICC has begun consultations on a new revision of Incoterms, to be called Incoterms 2020.</a:t>
            </a:r>
          </a:p>
        </p:txBody>
      </p:sp>
    </p:spTree>
    <p:extLst>
      <p:ext uri="{BB962C8B-B14F-4D97-AF65-F5344CB8AC3E}">
        <p14:creationId xmlns:p14="http://schemas.microsoft.com/office/powerpoint/2010/main" val="41247803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6712"/>
            <a:ext cx="9140670" cy="4978018"/>
          </a:xfrm>
          <a:prstGeom prst="rect">
            <a:avLst/>
          </a:prstGeom>
        </p:spPr>
      </p:pic>
    </p:spTree>
    <p:extLst>
      <p:ext uri="{BB962C8B-B14F-4D97-AF65-F5344CB8AC3E}">
        <p14:creationId xmlns:p14="http://schemas.microsoft.com/office/powerpoint/2010/main" val="9055845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282795"/>
            <a:ext cx="8640960" cy="6399061"/>
          </a:xfrm>
          <a:prstGeom prst="rect">
            <a:avLst/>
          </a:prstGeom>
        </p:spPr>
      </p:pic>
    </p:spTree>
    <p:extLst>
      <p:ext uri="{BB962C8B-B14F-4D97-AF65-F5344CB8AC3E}">
        <p14:creationId xmlns:p14="http://schemas.microsoft.com/office/powerpoint/2010/main" val="2533073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74638"/>
            <a:ext cx="8229600" cy="1714202"/>
          </a:xfrm>
        </p:spPr>
        <p:txBody>
          <a:bodyPr>
            <a:noAutofit/>
          </a:bodyPr>
          <a:lstStyle/>
          <a:p>
            <a:pPr algn="just"/>
            <a:r>
              <a:rPr lang="en-US" sz="2000" dirty="0" smtClean="0"/>
              <a:t>In North America</a:t>
            </a:r>
            <a:r>
              <a:rPr lang="en-US" sz="2000" b="1" dirty="0" smtClean="0"/>
              <a:t>, semi tractors </a:t>
            </a:r>
            <a:r>
              <a:rPr lang="en-US" sz="2000" dirty="0" smtClean="0"/>
              <a:t>usually have 3 axles, A smaller tractor, having a single drive axle (six wheeler) is often used to pull shorter trailers in tight urban environments, such as downtown areas where a 60-foot rig would be too difficult to maneuver. These tractors are referred to as day cabs and do not have sleepers. </a:t>
            </a:r>
            <a:endParaRPr lang="en-US" sz="2000" dirty="0"/>
          </a:p>
        </p:txBody>
      </p:sp>
      <p:pic>
        <p:nvPicPr>
          <p:cNvPr id="80899" name="Picture 3"/>
          <p:cNvPicPr>
            <a:picLocks noGrp="1" noChangeAspect="1" noChangeArrowheads="1"/>
          </p:cNvPicPr>
          <p:nvPr>
            <p:ph type="body" idx="1"/>
          </p:nvPr>
        </p:nvPicPr>
        <p:blipFill>
          <a:blip r:embed="rId2" cstate="print"/>
          <a:srcRect/>
          <a:stretch>
            <a:fillRect/>
          </a:stretch>
        </p:blipFill>
        <p:spPr>
          <a:xfrm>
            <a:off x="539552" y="2132856"/>
            <a:ext cx="8229600" cy="4525963"/>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Definition of </a:t>
            </a:r>
            <a:r>
              <a:rPr lang="it-IT" dirty="0" err="1" smtClean="0"/>
              <a:t>terms</a:t>
            </a:r>
            <a:endParaRPr lang="en-GB" dirty="0"/>
          </a:p>
        </p:txBody>
      </p:sp>
      <p:sp>
        <p:nvSpPr>
          <p:cNvPr id="3" name="Content Placeholder 2"/>
          <p:cNvSpPr>
            <a:spLocks noGrp="1"/>
          </p:cNvSpPr>
          <p:nvPr>
            <p:ph idx="1"/>
          </p:nvPr>
        </p:nvSpPr>
        <p:spPr/>
        <p:txBody>
          <a:bodyPr>
            <a:normAutofit fontScale="70000" lnSpcReduction="20000"/>
          </a:bodyPr>
          <a:lstStyle/>
          <a:p>
            <a:r>
              <a:rPr lang="en-GB" b="1" dirty="0"/>
              <a:t>Delivery</a:t>
            </a:r>
            <a:r>
              <a:rPr lang="en-GB" dirty="0"/>
              <a:t>: The point in the transaction where the risk of loss or damage to the goods is transferred from the seller to the buyer</a:t>
            </a:r>
          </a:p>
          <a:p>
            <a:r>
              <a:rPr lang="en-GB" b="1" dirty="0"/>
              <a:t>Arrival</a:t>
            </a:r>
            <a:r>
              <a:rPr lang="en-GB" dirty="0"/>
              <a:t>: The point named in the Incoterm to which carriage has been paid</a:t>
            </a:r>
          </a:p>
          <a:p>
            <a:r>
              <a:rPr lang="en-GB" b="1" dirty="0"/>
              <a:t>Free</a:t>
            </a:r>
            <a:r>
              <a:rPr lang="en-GB" dirty="0"/>
              <a:t>: Seller has an obligation to deliver the goods to a named place for transfer to a carrier</a:t>
            </a:r>
          </a:p>
          <a:p>
            <a:r>
              <a:rPr lang="en-GB" b="1" dirty="0"/>
              <a:t>Carrier</a:t>
            </a:r>
            <a:r>
              <a:rPr lang="en-GB" dirty="0"/>
              <a:t>: Any person who, in a contract of carriage, undertakes to perform or to procure the performance of transport by rail, road, air, sea, inland waterway or by a combination of such modes</a:t>
            </a:r>
          </a:p>
          <a:p>
            <a:r>
              <a:rPr lang="en-GB" b="1" dirty="0"/>
              <a:t>Freight forwarder</a:t>
            </a:r>
            <a:r>
              <a:rPr lang="en-GB" dirty="0"/>
              <a:t>: A firm that makes or assists in the making of shipping arrangements;</a:t>
            </a:r>
          </a:p>
          <a:p>
            <a:r>
              <a:rPr lang="en-GB" b="1" dirty="0"/>
              <a:t>Terminal</a:t>
            </a:r>
            <a:r>
              <a:rPr lang="en-GB" dirty="0"/>
              <a:t>: Any place, whether covered or not, such as a dock, warehouse, container yard or road, rail or air cargo terminal</a:t>
            </a:r>
          </a:p>
          <a:p>
            <a:r>
              <a:rPr lang="en-GB" b="1" dirty="0"/>
              <a:t>To clear for export</a:t>
            </a:r>
            <a:r>
              <a:rPr lang="en-GB" dirty="0"/>
              <a:t>: To file Shipper’s Export Declaration and get export permit</a:t>
            </a:r>
          </a:p>
        </p:txBody>
      </p:sp>
    </p:spTree>
    <p:extLst>
      <p:ext uri="{BB962C8B-B14F-4D97-AF65-F5344CB8AC3E}">
        <p14:creationId xmlns:p14="http://schemas.microsoft.com/office/powerpoint/2010/main" val="23864387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a:t>Rules for any mode of </a:t>
            </a:r>
            <a:r>
              <a:rPr lang="en-GB" dirty="0" smtClean="0"/>
              <a:t>transport</a:t>
            </a:r>
            <a:endParaRPr lang="en-GB" dirty="0"/>
          </a:p>
        </p:txBody>
      </p:sp>
      <p:sp>
        <p:nvSpPr>
          <p:cNvPr id="3" name="Content Placeholder 2"/>
          <p:cNvSpPr>
            <a:spLocks noGrp="1"/>
          </p:cNvSpPr>
          <p:nvPr>
            <p:ph idx="1"/>
          </p:nvPr>
        </p:nvSpPr>
        <p:spPr>
          <a:xfrm>
            <a:off x="0" y="948148"/>
            <a:ext cx="9144000" cy="5832648"/>
          </a:xfrm>
        </p:spPr>
        <p:txBody>
          <a:bodyPr>
            <a:noAutofit/>
          </a:bodyPr>
          <a:lstStyle/>
          <a:p>
            <a:pPr marL="0" indent="0">
              <a:buNone/>
            </a:pPr>
            <a:r>
              <a:rPr lang="en-GB" sz="1800" b="1" dirty="0"/>
              <a:t>EXW – Ex Works (named place of delivery</a:t>
            </a:r>
            <a:r>
              <a:rPr lang="en-GB" sz="1800" b="1" dirty="0" smtClean="0"/>
              <a:t>)</a:t>
            </a:r>
            <a:endParaRPr lang="en-GB" sz="1800" b="1" dirty="0"/>
          </a:p>
          <a:p>
            <a:r>
              <a:rPr lang="en-GB" sz="1800" dirty="0"/>
              <a:t>The seller makes the goods available at their premises, or at another named place. This term places the maximum obligation on the buyer and minimum obligations on the seller. The Ex Works term is often used while making an initial quotation for the sale of goods without any costs included</a:t>
            </a:r>
            <a:r>
              <a:rPr lang="en-GB" sz="1800" dirty="0" smtClean="0"/>
              <a:t>. EXW </a:t>
            </a:r>
            <a:r>
              <a:rPr lang="en-GB" sz="1800" dirty="0"/>
              <a:t>means that a buyer incurs the risks for bringing the goods to their final destination. Either the seller does not load the goods on collecting vehicles and does not clear them for export, or if the seller does load the goods, he does so at buyer's risk and cost</a:t>
            </a:r>
            <a:r>
              <a:rPr lang="en-GB" sz="1800" dirty="0" smtClean="0"/>
              <a:t>.</a:t>
            </a:r>
          </a:p>
          <a:p>
            <a:pPr marL="0" indent="0">
              <a:buNone/>
            </a:pPr>
            <a:r>
              <a:rPr lang="en-GB" sz="1800" b="1" dirty="0"/>
              <a:t>FCA – Free Carrier (named place of delivery)</a:t>
            </a:r>
          </a:p>
          <a:p>
            <a:r>
              <a:rPr lang="en-GB" sz="1800" dirty="0"/>
              <a:t>The seller delivers the goods, cleared for export, at a named place (possibly including the seller's own premises). The goods can be delivered to a carrier nominated by the buyer, or to another party nominated by the buyer</a:t>
            </a:r>
            <a:r>
              <a:rPr lang="en-GB" sz="1800" dirty="0" smtClean="0"/>
              <a:t>. </a:t>
            </a:r>
            <a:endParaRPr lang="en-GB" sz="1800" dirty="0"/>
          </a:p>
          <a:p>
            <a:pPr marL="0" indent="0">
              <a:buNone/>
            </a:pPr>
            <a:r>
              <a:rPr lang="en-GB" sz="1800" b="1" dirty="0"/>
              <a:t>CPT – Carriage Paid To (named place of destination)</a:t>
            </a:r>
          </a:p>
          <a:p>
            <a:r>
              <a:rPr lang="en-GB" sz="1800" dirty="0" smtClean="0"/>
              <a:t>The </a:t>
            </a:r>
            <a:r>
              <a:rPr lang="en-GB" sz="1800" dirty="0"/>
              <a:t>seller pays for the carriage of the goods up to the named place of destination. However, the goods are considered to be delivered when the goods have been handed over to the first or main carrier, so that the risk transfers to buyer upon handing goods over to that carrier at the place of shipment in the country of Export</a:t>
            </a:r>
            <a:r>
              <a:rPr lang="en-GB" sz="1800" dirty="0" smtClean="0"/>
              <a:t>.</a:t>
            </a:r>
          </a:p>
          <a:p>
            <a:pPr marL="0" indent="0">
              <a:buNone/>
            </a:pPr>
            <a:r>
              <a:rPr lang="en-GB" sz="1800" b="1" dirty="0"/>
              <a:t>CIP – Carriage and Insurance Paid to (named place of destination)</a:t>
            </a:r>
          </a:p>
          <a:p>
            <a:r>
              <a:rPr lang="en-GB" sz="1800" dirty="0"/>
              <a:t>This term is broadly similar to the above CPT term, with the exception that the seller is required to obtain insurance for the goods while in transit</a:t>
            </a:r>
            <a:endParaRPr lang="en-GB" sz="1800" b="1" dirty="0"/>
          </a:p>
          <a:p>
            <a:endParaRPr lang="en-GB" sz="1800" dirty="0"/>
          </a:p>
        </p:txBody>
      </p:sp>
    </p:spTree>
    <p:extLst>
      <p:ext uri="{BB962C8B-B14F-4D97-AF65-F5344CB8AC3E}">
        <p14:creationId xmlns:p14="http://schemas.microsoft.com/office/powerpoint/2010/main" val="29414117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Rules for any mode of </a:t>
            </a:r>
            <a:r>
              <a:rPr lang="en-GB" dirty="0" smtClean="0"/>
              <a:t>transport</a:t>
            </a:r>
            <a:endParaRPr lang="en-GB" dirty="0"/>
          </a:p>
        </p:txBody>
      </p:sp>
      <p:sp>
        <p:nvSpPr>
          <p:cNvPr id="3" name="Content Placeholder 2"/>
          <p:cNvSpPr>
            <a:spLocks noGrp="1"/>
          </p:cNvSpPr>
          <p:nvPr>
            <p:ph idx="1"/>
          </p:nvPr>
        </p:nvSpPr>
        <p:spPr>
          <a:xfrm>
            <a:off x="107504" y="1124744"/>
            <a:ext cx="8784976" cy="5832648"/>
          </a:xfrm>
        </p:spPr>
        <p:txBody>
          <a:bodyPr>
            <a:normAutofit/>
          </a:bodyPr>
          <a:lstStyle/>
          <a:p>
            <a:pPr marL="0" indent="0">
              <a:buNone/>
            </a:pPr>
            <a:r>
              <a:rPr lang="en-GB" sz="1800" b="1" dirty="0" smtClean="0"/>
              <a:t>DAP </a:t>
            </a:r>
            <a:r>
              <a:rPr lang="en-GB" sz="1800" b="1" dirty="0"/>
              <a:t>– Delivered At Place (named place of destination)</a:t>
            </a:r>
          </a:p>
          <a:p>
            <a:r>
              <a:rPr lang="en-GB" sz="1800" dirty="0" smtClean="0"/>
              <a:t>The </a:t>
            </a:r>
            <a:r>
              <a:rPr lang="en-GB" sz="1800" dirty="0"/>
              <a:t>seller delivers when the goods are placed at the disposal of the buyer on the arriving means of transport ready for unloading at the named place of destination. Under DAP terms, the risk passes from seller to buyer from the point of destination mentioned in the contract of delivery</a:t>
            </a:r>
            <a:r>
              <a:rPr lang="en-GB" sz="1800" dirty="0" smtClean="0"/>
              <a:t>.</a:t>
            </a:r>
            <a:endParaRPr lang="en-GB" sz="1800" dirty="0"/>
          </a:p>
          <a:p>
            <a:pPr marL="0" indent="0">
              <a:buNone/>
            </a:pPr>
            <a:r>
              <a:rPr lang="en-GB" sz="1800" b="1" dirty="0"/>
              <a:t>DDP – Delivered Duty Paid (named place of destination)</a:t>
            </a:r>
          </a:p>
          <a:p>
            <a:r>
              <a:rPr lang="en-GB" sz="1800" dirty="0"/>
              <a:t>Seller is responsible for delivering the goods to the named place in the country of the buyer, and pays all costs in bringing the goods to the destination including import duties and taxes. The seller is not responsible for unloading. </a:t>
            </a:r>
            <a:endParaRPr lang="en-GB" sz="1800" dirty="0" smtClean="0"/>
          </a:p>
          <a:p>
            <a:pPr marL="0" indent="0">
              <a:buNone/>
            </a:pPr>
            <a:r>
              <a:rPr lang="en-GB" sz="1800" b="1" dirty="0" smtClean="0"/>
              <a:t>DAT </a:t>
            </a:r>
            <a:r>
              <a:rPr lang="en-GB" sz="1800" b="1" dirty="0"/>
              <a:t>– Delivered At Terminal (named terminal at port or place of destination)</a:t>
            </a:r>
          </a:p>
          <a:p>
            <a:r>
              <a:rPr lang="en-GB" sz="1800" dirty="0"/>
              <a:t>This Incoterm requires that the seller delivers the goods, unloaded, at the named terminal. The seller covers all the costs of transport (export fees, carriage, unloading from main carrier at destination port and destination port charges) and assumes all risk until arrival at the destination port or terminal. </a:t>
            </a:r>
            <a:endParaRPr lang="en-GB" sz="1800" dirty="0" smtClean="0"/>
          </a:p>
        </p:txBody>
      </p:sp>
    </p:spTree>
    <p:extLst>
      <p:ext uri="{BB962C8B-B14F-4D97-AF65-F5344CB8AC3E}">
        <p14:creationId xmlns:p14="http://schemas.microsoft.com/office/powerpoint/2010/main" val="29414117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Rules for sea and inland waterway </a:t>
            </a:r>
            <a:r>
              <a:rPr lang="en-GB" sz="3200" dirty="0" smtClean="0"/>
              <a:t>transport</a:t>
            </a:r>
            <a:endParaRPr lang="en-GB" sz="3200" dirty="0"/>
          </a:p>
        </p:txBody>
      </p:sp>
      <p:sp>
        <p:nvSpPr>
          <p:cNvPr id="3" name="Content Placeholder 2"/>
          <p:cNvSpPr>
            <a:spLocks noGrp="1"/>
          </p:cNvSpPr>
          <p:nvPr>
            <p:ph idx="1"/>
          </p:nvPr>
        </p:nvSpPr>
        <p:spPr>
          <a:xfrm>
            <a:off x="0" y="1124744"/>
            <a:ext cx="9036496" cy="5832648"/>
          </a:xfrm>
        </p:spPr>
        <p:txBody>
          <a:bodyPr>
            <a:noAutofit/>
          </a:bodyPr>
          <a:lstStyle/>
          <a:p>
            <a:pPr marL="0" indent="0">
              <a:buNone/>
            </a:pPr>
            <a:r>
              <a:rPr lang="en-GB" sz="1800" b="1" dirty="0"/>
              <a:t>FAS – Free Alongside Ship (named port of shipment)</a:t>
            </a:r>
          </a:p>
          <a:p>
            <a:r>
              <a:rPr lang="en-GB" sz="1800" dirty="0"/>
              <a:t>The seller delivers when the goods are placed alongside the buyer's vessel at the named port of shipment. This means that the buyer has to bear all costs and risks of loss of or damage to the goods from that moment. The FAS term requires the seller to clear the goods for export, which is a reversal from previous Incoterms versions that required the buyer to arrange for export clearance. </a:t>
            </a:r>
          </a:p>
          <a:p>
            <a:pPr marL="0" indent="0">
              <a:buNone/>
            </a:pPr>
            <a:r>
              <a:rPr lang="en-GB" sz="1800" b="1" dirty="0"/>
              <a:t>FOB – Free on Board (named port of shipment)</a:t>
            </a:r>
          </a:p>
          <a:p>
            <a:r>
              <a:rPr lang="en-GB" sz="1800" dirty="0" smtClean="0"/>
              <a:t>The seller </a:t>
            </a:r>
            <a:r>
              <a:rPr lang="en-GB" sz="1800" dirty="0"/>
              <a:t>bears all costs and risks up to the point the goods are loaded on board the vessel. The seller's responsibility does not end at that point unless the goods are "appropriated to the contract" that is, they are "clearly set aside or otherwise identified as the contract goods</a:t>
            </a:r>
            <a:r>
              <a:rPr lang="en-GB" sz="1800" dirty="0" smtClean="0"/>
              <a:t>". The </a:t>
            </a:r>
            <a:r>
              <a:rPr lang="en-GB" sz="1800" dirty="0"/>
              <a:t>seller must also arrange for export clearance. On the other hand, the buyer pays cost of marine freight transportation, bill of lading fees, insurance, unloading and transportation cost from the arrival port to destination. </a:t>
            </a:r>
          </a:p>
        </p:txBody>
      </p:sp>
    </p:spTree>
    <p:extLst>
      <p:ext uri="{BB962C8B-B14F-4D97-AF65-F5344CB8AC3E}">
        <p14:creationId xmlns:p14="http://schemas.microsoft.com/office/powerpoint/2010/main" val="10399597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0" y="1196752"/>
            <a:ext cx="7277100" cy="5495925"/>
          </a:xfrm>
          <a:prstGeom prst="rect">
            <a:avLst/>
          </a:prstGeom>
        </p:spPr>
      </p:pic>
      <p:sp>
        <p:nvSpPr>
          <p:cNvPr id="5" name="Title 4"/>
          <p:cNvSpPr>
            <a:spLocks noGrp="1"/>
          </p:cNvSpPr>
          <p:nvPr>
            <p:ph type="title"/>
          </p:nvPr>
        </p:nvSpPr>
        <p:spPr/>
        <p:txBody>
          <a:bodyPr>
            <a:normAutofit/>
          </a:bodyPr>
          <a:lstStyle/>
          <a:p>
            <a:r>
              <a:rPr lang="it-IT" sz="3600" dirty="0" smtClean="0"/>
              <a:t>Maritime </a:t>
            </a:r>
            <a:r>
              <a:rPr lang="it-IT" sz="3600" dirty="0" err="1" smtClean="0"/>
              <a:t>Incoterms</a:t>
            </a:r>
            <a:r>
              <a:rPr lang="it-IT" sz="3600" dirty="0" smtClean="0"/>
              <a:t>: </a:t>
            </a:r>
            <a:r>
              <a:rPr lang="it-IT" sz="3600" dirty="0" err="1" smtClean="0"/>
              <a:t>graphical</a:t>
            </a:r>
            <a:r>
              <a:rPr lang="it-IT" sz="3600" dirty="0" smtClean="0"/>
              <a:t> </a:t>
            </a:r>
            <a:r>
              <a:rPr lang="it-IT" sz="3600" dirty="0" err="1" smtClean="0"/>
              <a:t>description</a:t>
            </a:r>
            <a:endParaRPr lang="en-GB" sz="3600" dirty="0"/>
          </a:p>
        </p:txBody>
      </p:sp>
    </p:spTree>
    <p:extLst>
      <p:ext uri="{BB962C8B-B14F-4D97-AF65-F5344CB8AC3E}">
        <p14:creationId xmlns:p14="http://schemas.microsoft.com/office/powerpoint/2010/main" val="41249655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Rules for sea and inland waterway </a:t>
            </a:r>
            <a:r>
              <a:rPr lang="en-GB" sz="3200" dirty="0" smtClean="0"/>
              <a:t>transport</a:t>
            </a:r>
            <a:endParaRPr lang="en-GB" sz="3200" dirty="0"/>
          </a:p>
        </p:txBody>
      </p:sp>
      <p:sp>
        <p:nvSpPr>
          <p:cNvPr id="3" name="Content Placeholder 2"/>
          <p:cNvSpPr>
            <a:spLocks noGrp="1"/>
          </p:cNvSpPr>
          <p:nvPr>
            <p:ph idx="1"/>
          </p:nvPr>
        </p:nvSpPr>
        <p:spPr>
          <a:xfrm>
            <a:off x="0" y="1124744"/>
            <a:ext cx="9036496" cy="5832648"/>
          </a:xfrm>
        </p:spPr>
        <p:txBody>
          <a:bodyPr>
            <a:noAutofit/>
          </a:bodyPr>
          <a:lstStyle/>
          <a:p>
            <a:pPr marL="0" indent="0">
              <a:buNone/>
            </a:pPr>
            <a:r>
              <a:rPr lang="en-GB" sz="1800" b="1" dirty="0" smtClean="0"/>
              <a:t>CFR </a:t>
            </a:r>
            <a:r>
              <a:rPr lang="en-GB" sz="1800" b="1" dirty="0"/>
              <a:t>– Cost and Freight (named port of destination)</a:t>
            </a:r>
          </a:p>
          <a:p>
            <a:r>
              <a:rPr lang="en-GB" sz="1800" dirty="0"/>
              <a:t>The seller pays for the carriage of the goods up to the named port of destination. Risk transfers to buyer when the goods have been loaded on board the ship in the country of Export. The Shipper is responsible for origin costs including export clearance and freight costs for carriage to named port. The shipper is not responsible for delivery to the final destination from the port (generally the buyer's facilities), or for buying </a:t>
            </a:r>
            <a:r>
              <a:rPr lang="en-GB" sz="1800" dirty="0" smtClean="0"/>
              <a:t>insurance.</a:t>
            </a:r>
            <a:endParaRPr lang="en-GB" sz="1800" dirty="0"/>
          </a:p>
          <a:p>
            <a:pPr marL="0" indent="0">
              <a:buNone/>
            </a:pPr>
            <a:r>
              <a:rPr lang="en-GB" sz="1800" b="1" dirty="0"/>
              <a:t>CIF – Cost, Insurance &amp; Freight (named port of destination)</a:t>
            </a:r>
          </a:p>
          <a:p>
            <a:r>
              <a:rPr lang="en-GB" sz="1800" dirty="0"/>
              <a:t>This term is broadly similar to the above CFR term, with the exception that the seller is required to obtain insurance for the goods while in transit to the named port of destination. CIF requires the seller to insure the goods for 110% of their value under at least the minimum cover of the Institute Cargo Clauses of the Institute of London Underwriters (which would be Institute Cargo Clauses (C)), or any similar set of clauses. </a:t>
            </a:r>
            <a:r>
              <a:rPr lang="en-GB" sz="1800" dirty="0" smtClean="0"/>
              <a:t>The </a:t>
            </a:r>
            <a:r>
              <a:rPr lang="en-GB" sz="1800" dirty="0"/>
              <a:t>seller must also turn over documents necessary, to obtain the goods from the carrier or to assert claim against an insurer to the buyer. The documents include (as a minimum) the invoice, the insurance policy, and the bill of lading. These three documents represent the cost, insurance, and freight of CIF. The seller's obligation ends when the documents are handed over to the buyer. </a:t>
            </a:r>
          </a:p>
        </p:txBody>
      </p:sp>
    </p:spTree>
    <p:extLst>
      <p:ext uri="{BB962C8B-B14F-4D97-AF65-F5344CB8AC3E}">
        <p14:creationId xmlns:p14="http://schemas.microsoft.com/office/powerpoint/2010/main" val="10399597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996952"/>
            <a:ext cx="8229600" cy="1143000"/>
          </a:xfrm>
        </p:spPr>
        <p:txBody>
          <a:bodyPr>
            <a:normAutofit/>
          </a:bodyPr>
          <a:lstStyle/>
          <a:p>
            <a:r>
              <a:rPr lang="it-IT" dirty="0" err="1" smtClean="0"/>
              <a:t>Manufacturer-carrier</a:t>
            </a:r>
            <a:r>
              <a:rPr lang="it-IT" dirty="0" smtClean="0"/>
              <a:t> </a:t>
            </a:r>
            <a:r>
              <a:rPr lang="it-IT" dirty="0" err="1" smtClean="0"/>
              <a:t>relationship</a:t>
            </a:r>
            <a:endParaRPr lang="en-GB" dirty="0"/>
          </a:p>
        </p:txBody>
      </p:sp>
    </p:spTree>
    <p:extLst>
      <p:ext uri="{BB962C8B-B14F-4D97-AF65-F5344CB8AC3E}">
        <p14:creationId xmlns:p14="http://schemas.microsoft.com/office/powerpoint/2010/main" val="16695619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GB" sz="2800" b="1" dirty="0" smtClean="0"/>
              <a:t>The manufacturers’ point of view: the level of satisfaction with the freight road transport service</a:t>
            </a:r>
            <a:endParaRPr lang="en-GB" sz="2800" b="1" dirty="0"/>
          </a:p>
        </p:txBody>
      </p:sp>
      <p:sp>
        <p:nvSpPr>
          <p:cNvPr id="3" name="Segnaposto contenuto 2"/>
          <p:cNvSpPr>
            <a:spLocks noGrp="1"/>
          </p:cNvSpPr>
          <p:nvPr>
            <p:ph idx="1"/>
          </p:nvPr>
        </p:nvSpPr>
        <p:spPr>
          <a:xfrm>
            <a:off x="457200" y="1600200"/>
            <a:ext cx="8229600" cy="5141168"/>
          </a:xfrm>
        </p:spPr>
        <p:txBody>
          <a:bodyPr>
            <a:normAutofit lnSpcReduction="10000"/>
          </a:bodyPr>
          <a:lstStyle/>
          <a:p>
            <a:r>
              <a:rPr lang="en-GB" dirty="0" smtClean="0"/>
              <a:t>Transport times: 33% very satisfied, 50% enough satisfied, 10% modestly satisfied, 6% unsatisfied</a:t>
            </a:r>
          </a:p>
          <a:p>
            <a:r>
              <a:rPr lang="en-GB" dirty="0" smtClean="0"/>
              <a:t>Reliability: 40% very satisfied, 49% enough satisfied, 4% modestly satisfied, 6% unsatisfied</a:t>
            </a:r>
          </a:p>
          <a:p>
            <a:r>
              <a:rPr lang="en-GB" dirty="0" smtClean="0"/>
              <a:t>Transport costs: 5% of the product value</a:t>
            </a:r>
          </a:p>
          <a:p>
            <a:endParaRPr lang="en-GB" dirty="0" smtClean="0"/>
          </a:p>
          <a:p>
            <a:pPr marL="0" indent="0">
              <a:buNone/>
            </a:pPr>
            <a:r>
              <a:rPr lang="en-GB" dirty="0" smtClean="0"/>
              <a:t>From </a:t>
            </a:r>
            <a:r>
              <a:rPr lang="en-GB" dirty="0" err="1" smtClean="0"/>
              <a:t>Danielis</a:t>
            </a:r>
            <a:r>
              <a:rPr lang="en-GB" dirty="0" smtClean="0"/>
              <a:t> e </a:t>
            </a:r>
            <a:r>
              <a:rPr lang="en-GB" dirty="0" err="1" smtClean="0"/>
              <a:t>Torbianelli</a:t>
            </a:r>
            <a:r>
              <a:rPr lang="en-GB" dirty="0" smtClean="0"/>
              <a:t> (2007). Interviews to 51manufatturing firms in Friuli </a:t>
            </a:r>
            <a:r>
              <a:rPr lang="en-GB" dirty="0" err="1" smtClean="0"/>
              <a:t>Venezia</a:t>
            </a:r>
            <a:r>
              <a:rPr lang="en-GB" dirty="0" smtClean="0"/>
              <a:t> Giulia </a:t>
            </a:r>
          </a:p>
          <a:p>
            <a:pPr marL="0" indent="0">
              <a:buNone/>
            </a:pPr>
            <a:endParaRPr lang="en-GB"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marL="0" indent="0"/>
            <a:r>
              <a:rPr lang="it-IT" b="1" dirty="0" err="1"/>
              <a:t>Complaints</a:t>
            </a:r>
            <a:r>
              <a:rPr lang="it-IT" b="1" dirty="0"/>
              <a:t> from the </a:t>
            </a:r>
            <a:r>
              <a:rPr lang="it-IT" b="1" dirty="0" err="1" smtClean="0"/>
              <a:t>Association</a:t>
            </a:r>
            <a:r>
              <a:rPr lang="it-IT" b="1" dirty="0" smtClean="0"/>
              <a:t> </a:t>
            </a:r>
            <a:r>
              <a:rPr lang="it-IT" b="1" dirty="0"/>
              <a:t>of the </a:t>
            </a:r>
            <a:r>
              <a:rPr lang="it-IT" b="1" dirty="0" err="1"/>
              <a:t>Italian</a:t>
            </a:r>
            <a:r>
              <a:rPr lang="it-IT" b="1" dirty="0"/>
              <a:t> </a:t>
            </a:r>
            <a:r>
              <a:rPr lang="it-IT" b="1" dirty="0" err="1"/>
              <a:t>carriers</a:t>
            </a:r>
            <a:r>
              <a:rPr lang="it-IT" b="1" dirty="0"/>
              <a:t> (ANITA)</a:t>
            </a:r>
          </a:p>
        </p:txBody>
      </p:sp>
      <p:sp>
        <p:nvSpPr>
          <p:cNvPr id="3" name="Segnaposto contenuto 2"/>
          <p:cNvSpPr>
            <a:spLocks noGrp="1"/>
          </p:cNvSpPr>
          <p:nvPr>
            <p:ph idx="1"/>
          </p:nvPr>
        </p:nvSpPr>
        <p:spPr/>
        <p:txBody>
          <a:bodyPr>
            <a:normAutofit/>
          </a:bodyPr>
          <a:lstStyle/>
          <a:p>
            <a:r>
              <a:rPr lang="it-IT" b="1" dirty="0" err="1" smtClean="0"/>
              <a:t>Cost</a:t>
            </a:r>
            <a:r>
              <a:rPr lang="it-IT" b="1" dirty="0" smtClean="0"/>
              <a:t> </a:t>
            </a:r>
            <a:r>
              <a:rPr lang="it-IT" b="1" dirty="0" err="1" smtClean="0"/>
              <a:t>increases</a:t>
            </a:r>
            <a:r>
              <a:rPr lang="it-IT" b="1" dirty="0" smtClean="0"/>
              <a:t> (diesel </a:t>
            </a:r>
            <a:r>
              <a:rPr lang="it-IT" b="1" dirty="0" err="1" smtClean="0"/>
              <a:t>costs</a:t>
            </a:r>
            <a:r>
              <a:rPr lang="it-IT" b="1" dirty="0" smtClean="0"/>
              <a:t>)</a:t>
            </a:r>
          </a:p>
          <a:p>
            <a:r>
              <a:rPr lang="it-IT" b="1" dirty="0" err="1" smtClean="0"/>
              <a:t>Economic</a:t>
            </a:r>
            <a:r>
              <a:rPr lang="it-IT" b="1" dirty="0" smtClean="0"/>
              <a:t> </a:t>
            </a:r>
            <a:r>
              <a:rPr lang="it-IT" b="1" dirty="0" err="1" smtClean="0"/>
              <a:t>uncertainty</a:t>
            </a:r>
            <a:endParaRPr lang="it-IT" b="1" dirty="0" smtClean="0"/>
          </a:p>
          <a:p>
            <a:r>
              <a:rPr lang="it-IT" b="1" dirty="0" err="1" smtClean="0"/>
              <a:t>Very</a:t>
            </a:r>
            <a:r>
              <a:rPr lang="it-IT" b="1" dirty="0" smtClean="0"/>
              <a:t> </a:t>
            </a:r>
            <a:r>
              <a:rPr lang="it-IT" b="1" dirty="0" err="1" smtClean="0"/>
              <a:t>low</a:t>
            </a:r>
            <a:r>
              <a:rPr lang="it-IT" b="1" dirty="0" smtClean="0"/>
              <a:t> profit </a:t>
            </a:r>
            <a:r>
              <a:rPr lang="it-IT" b="1" dirty="0" err="1" smtClean="0"/>
              <a:t>margins</a:t>
            </a:r>
            <a:r>
              <a:rPr lang="it-IT" b="1" dirty="0" smtClean="0"/>
              <a:t> (Price </a:t>
            </a:r>
            <a:r>
              <a:rPr lang="it-IT" b="1" dirty="0" err="1" smtClean="0"/>
              <a:t>squeeze</a:t>
            </a:r>
            <a:r>
              <a:rPr lang="it-IT" b="1" dirty="0" smtClean="0"/>
              <a:t> from manufacturing </a:t>
            </a:r>
            <a:r>
              <a:rPr lang="it-IT" b="1" dirty="0" err="1" smtClean="0"/>
              <a:t>firms</a:t>
            </a:r>
            <a:r>
              <a:rPr lang="it-IT" b="1" dirty="0" smtClean="0"/>
              <a:t>) due to high competitive pressure</a:t>
            </a:r>
          </a:p>
          <a:p>
            <a:r>
              <a:rPr lang="it-IT" b="1" dirty="0" err="1" smtClean="0"/>
              <a:t>Unfair</a:t>
            </a:r>
            <a:r>
              <a:rPr lang="it-IT" b="1" dirty="0" smtClean="0"/>
              <a:t> </a:t>
            </a:r>
            <a:r>
              <a:rPr lang="it-IT" b="1" dirty="0" err="1" smtClean="0"/>
              <a:t>competition</a:t>
            </a:r>
            <a:r>
              <a:rPr lang="it-IT" b="1" dirty="0" smtClean="0"/>
              <a:t> from </a:t>
            </a:r>
            <a:r>
              <a:rPr lang="it-IT" b="1" dirty="0" err="1" smtClean="0"/>
              <a:t>foreign</a:t>
            </a:r>
            <a:r>
              <a:rPr lang="it-IT" b="1" dirty="0" smtClean="0"/>
              <a:t> </a:t>
            </a:r>
            <a:r>
              <a:rPr lang="it-IT" b="1" dirty="0" err="1" smtClean="0"/>
              <a:t>carriers</a:t>
            </a:r>
            <a:endParaRPr lang="it-IT" b="1" dirty="0" smtClean="0"/>
          </a:p>
          <a:p>
            <a:r>
              <a:rPr lang="it-IT" b="1" dirty="0" smtClean="0"/>
              <a:t>Road </a:t>
            </a:r>
            <a:r>
              <a:rPr lang="it-IT" b="1" dirty="0" err="1" smtClean="0"/>
              <a:t>Tolls</a:t>
            </a:r>
            <a:r>
              <a:rPr lang="it-IT" b="1" dirty="0" smtClean="0"/>
              <a:t> (vignette, </a:t>
            </a:r>
            <a:r>
              <a:rPr lang="it-IT" b="1" dirty="0" err="1" smtClean="0"/>
              <a:t>highway</a:t>
            </a:r>
            <a:r>
              <a:rPr lang="it-IT" b="1" dirty="0" smtClean="0"/>
              <a:t> </a:t>
            </a:r>
            <a:r>
              <a:rPr lang="it-IT" b="1" dirty="0" err="1" smtClean="0"/>
              <a:t>tolls</a:t>
            </a:r>
            <a:r>
              <a:rPr lang="it-IT" b="1" dirty="0" smtClean="0"/>
              <a:t>, etc.)</a:t>
            </a:r>
          </a:p>
          <a:p>
            <a:pPr marL="0" indent="0">
              <a:buNone/>
            </a:pPr>
            <a:endParaRPr lang="it-IT" b="1" dirty="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European</a:t>
            </a:r>
            <a:r>
              <a:rPr lang="it-IT" dirty="0" smtClean="0"/>
              <a:t> and </a:t>
            </a:r>
            <a:r>
              <a:rPr lang="it-IT" dirty="0" err="1" smtClean="0"/>
              <a:t>Italian</a:t>
            </a:r>
            <a:r>
              <a:rPr lang="it-IT" dirty="0" smtClean="0"/>
              <a:t> road </a:t>
            </a:r>
            <a:r>
              <a:rPr lang="it-IT" dirty="0" err="1" smtClean="0"/>
              <a:t>freight</a:t>
            </a:r>
            <a:r>
              <a:rPr lang="it-IT" dirty="0" smtClean="0"/>
              <a:t> </a:t>
            </a:r>
            <a:r>
              <a:rPr lang="it-IT" dirty="0" err="1" smtClean="0"/>
              <a:t>transport</a:t>
            </a:r>
            <a:r>
              <a:rPr lang="it-IT" dirty="0" smtClean="0"/>
              <a:t> policy and </a:t>
            </a:r>
            <a:r>
              <a:rPr lang="it-IT" dirty="0" err="1" smtClean="0"/>
              <a:t>regulation</a:t>
            </a:r>
            <a:endParaRPr lang="it-IT" dirty="0"/>
          </a:p>
        </p:txBody>
      </p:sp>
      <p:sp>
        <p:nvSpPr>
          <p:cNvPr id="3" name="Segnaposto contenuto 2"/>
          <p:cNvSpPr>
            <a:spLocks noGrp="1"/>
          </p:cNvSpPr>
          <p:nvPr>
            <p:ph idx="1"/>
          </p:nvPr>
        </p:nvSpPr>
        <p:spPr>
          <a:xfrm>
            <a:off x="467544" y="2852936"/>
            <a:ext cx="8229600" cy="3456384"/>
          </a:xfrm>
        </p:spPr>
        <p:txBody>
          <a:bodyPr>
            <a:normAutofit/>
          </a:bodyPr>
          <a:lstStyle/>
          <a:p>
            <a:r>
              <a:rPr lang="en-GB" dirty="0" smtClean="0"/>
              <a:t>European </a:t>
            </a:r>
            <a:r>
              <a:rPr lang="it-IT" dirty="0" err="1" smtClean="0"/>
              <a:t>regulation</a:t>
            </a:r>
            <a:r>
              <a:rPr lang="en-GB" dirty="0" smtClean="0"/>
              <a:t>: the sectors fluctuates from “mild” regulation to deregulation</a:t>
            </a:r>
          </a:p>
          <a:p>
            <a:r>
              <a:rPr lang="it-IT" dirty="0" err="1" smtClean="0"/>
              <a:t>Italian</a:t>
            </a:r>
            <a:r>
              <a:rPr lang="it-IT" dirty="0"/>
              <a:t> </a:t>
            </a:r>
            <a:r>
              <a:rPr lang="it-IT" dirty="0" err="1" smtClean="0"/>
              <a:t>regulation</a:t>
            </a:r>
            <a:r>
              <a:rPr lang="it-IT" dirty="0" smtClean="0"/>
              <a:t>: decreto </a:t>
            </a:r>
            <a:r>
              <a:rPr lang="it-IT" dirty="0"/>
              <a:t>legislativo 286/2005</a:t>
            </a:r>
            <a:endParaRPr lang="en-GB" dirty="0" smtClean="0"/>
          </a:p>
        </p:txBody>
      </p:sp>
    </p:spTree>
    <p:extLst>
      <p:ext uri="{BB962C8B-B14F-4D97-AF65-F5344CB8AC3E}">
        <p14:creationId xmlns:p14="http://schemas.microsoft.com/office/powerpoint/2010/main" val="3995090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Autofit/>
          </a:bodyPr>
          <a:lstStyle/>
          <a:p>
            <a:pPr algn="just"/>
            <a:r>
              <a:rPr lang="en-US" sz="2400" dirty="0"/>
              <a:t>The </a:t>
            </a:r>
            <a:r>
              <a:rPr lang="en-US" sz="2400" b="1" dirty="0"/>
              <a:t>cargo trailer </a:t>
            </a:r>
            <a:r>
              <a:rPr lang="en-US" sz="2400" dirty="0"/>
              <a:t>usually has two "tandem" axles at the rear, each of which has dual wheels, or 8 wheels on the trailer. Many trailers are equipped with movable tandems that can be set to balance the weight of the trailer to stay within legal limits.</a:t>
            </a:r>
            <a:endParaRPr lang="it-IT" sz="2400" dirty="0"/>
          </a:p>
        </p:txBody>
      </p:sp>
      <p:pic>
        <p:nvPicPr>
          <p:cNvPr id="81923" name="Picture 3"/>
          <p:cNvPicPr>
            <a:picLocks noGrp="1" noChangeAspect="1" noChangeArrowheads="1"/>
          </p:cNvPicPr>
          <p:nvPr>
            <p:ph type="body" idx="1"/>
          </p:nvPr>
        </p:nvPicPr>
        <p:blipFill>
          <a:blip r:embed="rId2" cstate="print"/>
          <a:srcRect/>
          <a:stretch>
            <a:fillRect/>
          </a:stretch>
        </p:blip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90066"/>
          </a:xfrm>
        </p:spPr>
        <p:txBody>
          <a:bodyPr>
            <a:normAutofit fontScale="90000"/>
          </a:bodyPr>
          <a:lstStyle/>
          <a:p>
            <a:r>
              <a:rPr lang="it-IT" dirty="0" smtClean="0"/>
              <a:t>decreto legislativo 286/2005</a:t>
            </a:r>
            <a:endParaRPr lang="it-IT" dirty="0"/>
          </a:p>
        </p:txBody>
      </p:sp>
      <p:sp>
        <p:nvSpPr>
          <p:cNvPr id="3" name="Segnaposto contenuto 2"/>
          <p:cNvSpPr>
            <a:spLocks noGrp="1"/>
          </p:cNvSpPr>
          <p:nvPr>
            <p:ph idx="1"/>
          </p:nvPr>
        </p:nvSpPr>
        <p:spPr>
          <a:xfrm>
            <a:off x="0" y="764704"/>
            <a:ext cx="9144000" cy="6093296"/>
          </a:xfrm>
        </p:spPr>
        <p:txBody>
          <a:bodyPr>
            <a:noAutofit/>
          </a:bodyPr>
          <a:lstStyle/>
          <a:p>
            <a:pPr lvl="0"/>
            <a:r>
              <a:rPr lang="it-IT" sz="2800" b="1" dirty="0" smtClean="0"/>
              <a:t>Price </a:t>
            </a:r>
            <a:r>
              <a:rPr lang="it-IT" sz="2800" b="1" dirty="0" err="1" smtClean="0"/>
              <a:t>controls</a:t>
            </a:r>
            <a:r>
              <a:rPr lang="it-IT" sz="2800" b="1" dirty="0" smtClean="0"/>
              <a:t> (from «</a:t>
            </a:r>
            <a:r>
              <a:rPr lang="it-IT" sz="2800" b="1" dirty="0" err="1" smtClean="0"/>
              <a:t>floor</a:t>
            </a:r>
            <a:r>
              <a:rPr lang="it-IT" sz="2800" b="1" dirty="0" smtClean="0"/>
              <a:t> and </a:t>
            </a:r>
            <a:r>
              <a:rPr lang="it-IT" sz="2800" b="1" dirty="0" err="1" smtClean="0"/>
              <a:t>ceiling</a:t>
            </a:r>
            <a:r>
              <a:rPr lang="it-IT" sz="2800" b="1" dirty="0" smtClean="0"/>
              <a:t>» </a:t>
            </a:r>
            <a:r>
              <a:rPr lang="it-IT" sz="2800" b="1" dirty="0" err="1" smtClean="0"/>
              <a:t>fares</a:t>
            </a:r>
            <a:r>
              <a:rPr lang="it-IT" sz="2800" b="1" dirty="0" smtClean="0"/>
              <a:t>) to </a:t>
            </a:r>
            <a:r>
              <a:rPr lang="it-IT" sz="2800" b="1" dirty="0" err="1" smtClean="0"/>
              <a:t>miminum</a:t>
            </a:r>
            <a:r>
              <a:rPr lang="it-IT" sz="2800" b="1" dirty="0" smtClean="0"/>
              <a:t> </a:t>
            </a:r>
            <a:r>
              <a:rPr lang="it-IT" sz="2800" b="1" dirty="0" err="1" smtClean="0"/>
              <a:t>safety</a:t>
            </a:r>
            <a:r>
              <a:rPr lang="it-IT" sz="2800" b="1" dirty="0" smtClean="0"/>
              <a:t> </a:t>
            </a:r>
            <a:r>
              <a:rPr lang="it-IT" sz="2800" b="1" dirty="0" err="1" smtClean="0"/>
              <a:t>costs</a:t>
            </a:r>
            <a:endParaRPr lang="it-IT" sz="2800" b="1" dirty="0" smtClean="0"/>
          </a:p>
          <a:p>
            <a:pPr lvl="1"/>
            <a:r>
              <a:rPr lang="it-IT" sz="2000" b="1" dirty="0" smtClean="0"/>
              <a:t>L’abolizione </a:t>
            </a:r>
            <a:r>
              <a:rPr lang="it-IT" sz="2000" b="1" dirty="0"/>
              <a:t>delle vecchie tariffe a forcella</a:t>
            </a:r>
            <a:r>
              <a:rPr lang="it-IT" sz="2000" dirty="0"/>
              <a:t>, che erano rimaste formalmente in vigore. Successive norme hanno però introdotto i “costi minimi di sicurezza”,  predisposti dalla Consulta della logistica, al fine di fornire una base di riferimento per i contratti nel settore dell'autotrasporto.</a:t>
            </a:r>
          </a:p>
          <a:p>
            <a:pPr lvl="0"/>
            <a:r>
              <a:rPr lang="it-IT" sz="2800" b="1" dirty="0" err="1" smtClean="0"/>
              <a:t>Illegal</a:t>
            </a:r>
            <a:r>
              <a:rPr lang="it-IT" sz="2800" b="1" dirty="0" smtClean="0"/>
              <a:t> </a:t>
            </a:r>
            <a:r>
              <a:rPr lang="it-IT" sz="2800" b="1" dirty="0" err="1" smtClean="0"/>
              <a:t>contracts</a:t>
            </a:r>
            <a:r>
              <a:rPr lang="it-IT" sz="2800" b="1" dirty="0" smtClean="0"/>
              <a:t> </a:t>
            </a:r>
            <a:r>
              <a:rPr lang="it-IT" sz="2800" b="1" dirty="0" err="1" smtClean="0"/>
              <a:t>when</a:t>
            </a:r>
            <a:r>
              <a:rPr lang="it-IT" sz="2800" b="1" dirty="0" smtClean="0"/>
              <a:t> </a:t>
            </a:r>
            <a:r>
              <a:rPr lang="it-IT" sz="2800" b="1" dirty="0" err="1" smtClean="0"/>
              <a:t>against</a:t>
            </a:r>
            <a:r>
              <a:rPr lang="it-IT" sz="2800" b="1" dirty="0" smtClean="0"/>
              <a:t> </a:t>
            </a:r>
            <a:r>
              <a:rPr lang="it-IT" sz="2800" b="1" dirty="0" err="1" smtClean="0"/>
              <a:t>transport</a:t>
            </a:r>
            <a:r>
              <a:rPr lang="it-IT" sz="2800" b="1" dirty="0" smtClean="0"/>
              <a:t> </a:t>
            </a:r>
            <a:r>
              <a:rPr lang="it-IT" sz="2800" b="1" dirty="0" err="1" smtClean="0"/>
              <a:t>safety</a:t>
            </a:r>
            <a:endParaRPr lang="it-IT" sz="2800" b="1" dirty="0" smtClean="0"/>
          </a:p>
          <a:p>
            <a:pPr lvl="1"/>
            <a:r>
              <a:rPr lang="it-IT" sz="2000" dirty="0" smtClean="0"/>
              <a:t>La </a:t>
            </a:r>
            <a:r>
              <a:rPr lang="it-IT" sz="2000" dirty="0"/>
              <a:t>previsione di nullità delle clausole dei contratti di trasporto che comportano modalità e condizioni di esecuzione delle prestazioni contrarie alle norme sulla sicurezza della circolazione stradale.</a:t>
            </a:r>
          </a:p>
          <a:p>
            <a:pPr lvl="0"/>
            <a:r>
              <a:rPr lang="it-IT" sz="2800" b="1" dirty="0" err="1" smtClean="0"/>
              <a:t>Written</a:t>
            </a:r>
            <a:r>
              <a:rPr lang="it-IT" sz="2800" b="1" dirty="0" smtClean="0"/>
              <a:t> </a:t>
            </a:r>
            <a:r>
              <a:rPr lang="it-IT" sz="2800" b="1" dirty="0" err="1" smtClean="0"/>
              <a:t>contracts</a:t>
            </a:r>
            <a:r>
              <a:rPr lang="it-IT" sz="2800" b="1" dirty="0" smtClean="0"/>
              <a:t> </a:t>
            </a:r>
            <a:r>
              <a:rPr lang="it-IT" sz="2800" b="1" dirty="0" err="1" smtClean="0"/>
              <a:t>insteat</a:t>
            </a:r>
            <a:r>
              <a:rPr lang="it-IT" sz="2800" b="1" dirty="0" smtClean="0"/>
              <a:t> of </a:t>
            </a:r>
            <a:r>
              <a:rPr lang="it-IT" sz="2800" b="1" dirty="0" err="1" smtClean="0"/>
              <a:t>oral</a:t>
            </a:r>
            <a:r>
              <a:rPr lang="it-IT" sz="2800" b="1" dirty="0" smtClean="0"/>
              <a:t> </a:t>
            </a:r>
            <a:r>
              <a:rPr lang="it-IT" sz="2800" b="1" dirty="0" err="1" smtClean="0"/>
              <a:t>agreements</a:t>
            </a:r>
            <a:endParaRPr lang="it-IT" sz="2800" b="1" dirty="0" smtClean="0"/>
          </a:p>
          <a:p>
            <a:pPr lvl="1"/>
            <a:r>
              <a:rPr lang="it-IT" sz="2000" b="1" dirty="0" smtClean="0"/>
              <a:t>disposizioni </a:t>
            </a:r>
            <a:r>
              <a:rPr lang="it-IT" sz="2000" b="1" dirty="0"/>
              <a:t>che rendono più conveniente la forma scritta del contratto di trasporto</a:t>
            </a:r>
            <a:r>
              <a:rPr lang="it-IT" sz="2000" b="1" dirty="0" smtClean="0"/>
              <a:t>;</a:t>
            </a:r>
            <a:endParaRPr lang="it-IT" sz="2000" b="1"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90066"/>
          </a:xfrm>
        </p:spPr>
        <p:txBody>
          <a:bodyPr>
            <a:normAutofit fontScale="90000"/>
          </a:bodyPr>
          <a:lstStyle/>
          <a:p>
            <a:r>
              <a:rPr lang="it-IT" dirty="0" smtClean="0"/>
              <a:t>decreto legislativo 286/2005</a:t>
            </a:r>
            <a:endParaRPr lang="it-IT" dirty="0"/>
          </a:p>
        </p:txBody>
      </p:sp>
      <p:sp>
        <p:nvSpPr>
          <p:cNvPr id="3" name="Segnaposto contenuto 2"/>
          <p:cNvSpPr>
            <a:spLocks noGrp="1"/>
          </p:cNvSpPr>
          <p:nvPr>
            <p:ph idx="1"/>
          </p:nvPr>
        </p:nvSpPr>
        <p:spPr>
          <a:xfrm>
            <a:off x="0" y="764704"/>
            <a:ext cx="9144000" cy="6093296"/>
          </a:xfrm>
        </p:spPr>
        <p:txBody>
          <a:bodyPr>
            <a:normAutofit/>
          </a:bodyPr>
          <a:lstStyle/>
          <a:p>
            <a:pPr lvl="0"/>
            <a:r>
              <a:rPr lang="it-IT" sz="2400" b="1" dirty="0" err="1" smtClean="0"/>
              <a:t>Collective</a:t>
            </a:r>
            <a:r>
              <a:rPr lang="it-IT" sz="2400" b="1" dirty="0" smtClean="0"/>
              <a:t> </a:t>
            </a:r>
            <a:r>
              <a:rPr lang="it-IT" sz="2400" b="1" dirty="0" err="1" smtClean="0"/>
              <a:t>responsability</a:t>
            </a:r>
            <a:r>
              <a:rPr lang="it-IT" sz="2400" b="1" dirty="0" smtClean="0"/>
              <a:t> (seller, buyer, </a:t>
            </a:r>
            <a:r>
              <a:rPr lang="it-IT" sz="2400" b="1" dirty="0" err="1" smtClean="0"/>
              <a:t>carrier</a:t>
            </a:r>
            <a:r>
              <a:rPr lang="it-IT" sz="2400" b="1" dirty="0" smtClean="0"/>
              <a:t>) for the </a:t>
            </a:r>
            <a:r>
              <a:rPr lang="it-IT" sz="2400" b="1" dirty="0" err="1" smtClean="0"/>
              <a:t>adherence</a:t>
            </a:r>
            <a:r>
              <a:rPr lang="it-IT" sz="2400" b="1" dirty="0" smtClean="0"/>
              <a:t> to the </a:t>
            </a:r>
            <a:r>
              <a:rPr lang="it-IT" sz="2400" b="1" dirty="0" err="1" smtClean="0"/>
              <a:t>safety</a:t>
            </a:r>
            <a:r>
              <a:rPr lang="it-IT" sz="2400" b="1" dirty="0" smtClean="0"/>
              <a:t> </a:t>
            </a:r>
            <a:r>
              <a:rPr lang="it-IT" sz="2400" b="1" dirty="0" err="1" smtClean="0"/>
              <a:t>requirements</a:t>
            </a:r>
            <a:r>
              <a:rPr lang="it-IT" sz="2400" b="1" dirty="0" smtClean="0"/>
              <a:t> (drivers’ </a:t>
            </a:r>
            <a:r>
              <a:rPr lang="it-IT" sz="2400" b="1" dirty="0" err="1" smtClean="0"/>
              <a:t>rests</a:t>
            </a:r>
            <a:r>
              <a:rPr lang="it-IT" sz="2400" b="1" dirty="0" smtClean="0"/>
              <a:t>, </a:t>
            </a:r>
            <a:r>
              <a:rPr lang="it-IT" sz="2400" b="1" dirty="0" err="1" smtClean="0"/>
              <a:t>weight</a:t>
            </a:r>
            <a:r>
              <a:rPr lang="it-IT" sz="2400" b="1" dirty="0" smtClean="0"/>
              <a:t>, </a:t>
            </a:r>
            <a:r>
              <a:rPr lang="it-IT" sz="2400" b="1" dirty="0" err="1" smtClean="0"/>
              <a:t>size</a:t>
            </a:r>
            <a:r>
              <a:rPr lang="it-IT" sz="2400" b="1" dirty="0" smtClean="0"/>
              <a:t>, setup of the </a:t>
            </a:r>
            <a:r>
              <a:rPr lang="it-IT" sz="2400" b="1" dirty="0" err="1" smtClean="0"/>
              <a:t>goods</a:t>
            </a:r>
            <a:r>
              <a:rPr lang="it-IT" sz="2400" b="1" dirty="0" smtClean="0"/>
              <a:t>, ecc.)</a:t>
            </a:r>
          </a:p>
          <a:p>
            <a:pPr lvl="1"/>
            <a:r>
              <a:rPr lang="it-IT" sz="1800" dirty="0" smtClean="0"/>
              <a:t>La </a:t>
            </a:r>
            <a:r>
              <a:rPr lang="it-IT" sz="1800" dirty="0"/>
              <a:t>responsabilità condivisa tra tutti i soggetti della filiera del trasporto (vettore, committente, caricatore e proprietario delle merci) per alcune frequenti violazioni alle disposizioni sulla circolazione stradale e sulla sicurezza sociale quali  la sagoma limite, la massa limite, i limiti di velocità, la sistemazione di carico sui veicoli, il sovraccarico, i tempi di guida e di riposo.</a:t>
            </a:r>
          </a:p>
          <a:p>
            <a:pPr lvl="0"/>
            <a:r>
              <a:rPr lang="it-IT" sz="2400" b="1" dirty="0" err="1" smtClean="0"/>
              <a:t>Continuous</a:t>
            </a:r>
            <a:r>
              <a:rPr lang="it-IT" sz="2400" b="1" dirty="0" smtClean="0"/>
              <a:t> drivers’ training and drivers’ list</a:t>
            </a:r>
          </a:p>
          <a:p>
            <a:pPr lvl="1"/>
            <a:r>
              <a:rPr lang="it-IT" sz="1800" dirty="0" smtClean="0"/>
              <a:t>L'obbligo </a:t>
            </a:r>
            <a:r>
              <a:rPr lang="it-IT" sz="1800" dirty="0"/>
              <a:t>di una qualificazione iniziale e di una formazione periodica degli esercenti il servizio di autotrasporto attraverso un certificato di idoneità professionale comprovante la qualificazione iniziale o la formazione periodica, gestita dal Comitato centrale per l’Albo nazionale degli autotrasportatori che opera nell'ambito del Ministero delle infrastrutture e dei trasporti</a:t>
            </a:r>
            <a:r>
              <a:rPr lang="it-IT" sz="1800" dirty="0" smtClean="0"/>
              <a:t>.</a:t>
            </a:r>
          </a:p>
          <a:p>
            <a:r>
              <a:rPr lang="it-IT" sz="2400" b="1" dirty="0" smtClean="0"/>
              <a:t>Minimum </a:t>
            </a:r>
            <a:r>
              <a:rPr lang="it-IT" sz="2400" b="1" dirty="0" err="1" smtClean="0"/>
              <a:t>fares</a:t>
            </a:r>
            <a:r>
              <a:rPr lang="it-IT" sz="2400" b="1" dirty="0" smtClean="0"/>
              <a:t>: </a:t>
            </a:r>
            <a:r>
              <a:rPr lang="it-IT" sz="2400" b="1" dirty="0" err="1" smtClean="0"/>
              <a:t>not</a:t>
            </a:r>
            <a:r>
              <a:rPr lang="it-IT" sz="2400" b="1" dirty="0" smtClean="0"/>
              <a:t> </a:t>
            </a:r>
            <a:r>
              <a:rPr lang="it-IT" sz="2400" b="1" dirty="0" err="1" smtClean="0"/>
              <a:t>allowed</a:t>
            </a:r>
            <a:r>
              <a:rPr lang="it-IT" sz="2400" b="1" dirty="0" smtClean="0"/>
              <a:t> by the EU</a:t>
            </a:r>
            <a:endParaRPr lang="it-IT" sz="2400" b="1" dirty="0"/>
          </a:p>
          <a:p>
            <a:pPr lvl="1"/>
            <a:r>
              <a:rPr lang="it-IT" sz="1800" dirty="0" smtClean="0"/>
              <a:t>costi </a:t>
            </a:r>
            <a:r>
              <a:rPr lang="it-IT" sz="1800" dirty="0"/>
              <a:t>minimi di esercizio che garantiscano il rispetto dei parametri di sicurezza (Articolo 83 bis, commi 1 e 2, commi 4 e 4-bis della legge 6 agosto 2008, n. 133 di conversione del decreto legge 25 giugno 2008, n. 112 e </a:t>
            </a:r>
            <a:r>
              <a:rPr lang="it-IT" sz="1800" dirty="0" err="1"/>
              <a:t>s.m.i.</a:t>
            </a:r>
            <a:r>
              <a:rPr lang="it-IT" sz="1800" dirty="0"/>
              <a:t>). Prescrizione recentemente impugnata dalla Commissione Europea</a:t>
            </a:r>
          </a:p>
          <a:p>
            <a:endParaRPr lang="it-IT" sz="24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smtClean="0"/>
              <a:t>Conclusions </a:t>
            </a:r>
            <a:r>
              <a:rPr lang="en-US" smtClean="0"/>
              <a:t>on road freight </a:t>
            </a:r>
            <a:r>
              <a:rPr lang="en-US" dirty="0"/>
              <a:t>transport</a:t>
            </a:r>
          </a:p>
        </p:txBody>
      </p:sp>
      <p:sp>
        <p:nvSpPr>
          <p:cNvPr id="3" name="Segnaposto contenuto 2"/>
          <p:cNvSpPr>
            <a:spLocks noGrp="1"/>
          </p:cNvSpPr>
          <p:nvPr>
            <p:ph idx="1"/>
          </p:nvPr>
        </p:nvSpPr>
        <p:spPr>
          <a:xfrm>
            <a:off x="457200" y="1268760"/>
            <a:ext cx="8229600" cy="5400600"/>
          </a:xfrm>
        </p:spPr>
        <p:txBody>
          <a:bodyPr>
            <a:normAutofit fontScale="85000" lnSpcReduction="20000"/>
          </a:bodyPr>
          <a:lstStyle/>
          <a:p>
            <a:r>
              <a:rPr lang="en-US" b="1" dirty="0" smtClean="0"/>
              <a:t>Characteristics of the sector</a:t>
            </a:r>
          </a:p>
          <a:p>
            <a:pPr lvl="1"/>
            <a:r>
              <a:rPr lang="en-US" b="1" dirty="0" smtClean="0"/>
              <a:t>Crucial for freight mobility and economic development. It transports most of </a:t>
            </a:r>
            <a:r>
              <a:rPr lang="en-US" b="1" dirty="0" smtClean="0"/>
              <a:t>the goods over the short to medium </a:t>
            </a:r>
            <a:r>
              <a:rPr lang="en-US" b="1" dirty="0" smtClean="0"/>
              <a:t>distances (less over the long distances)</a:t>
            </a:r>
            <a:endParaRPr lang="en-US" b="1" dirty="0" smtClean="0"/>
          </a:p>
          <a:p>
            <a:pPr lvl="1"/>
            <a:r>
              <a:rPr lang="en-US" b="1" dirty="0" smtClean="0"/>
              <a:t>Constant technological innovation to: vehicles, tracking methods, organization</a:t>
            </a:r>
          </a:p>
          <a:p>
            <a:pPr lvl="1"/>
            <a:r>
              <a:rPr lang="en-US" b="1" dirty="0" smtClean="0"/>
              <a:t>Strong competition: The simpler the task and the lower the capital requirements, the higher the competition and the lower the margins. Risk: excessive competition</a:t>
            </a:r>
          </a:p>
          <a:p>
            <a:r>
              <a:rPr lang="en-US" b="1" dirty="0" smtClean="0"/>
              <a:t>Major concerns: professional drivers, efficient vehicles, empty-returns, reduced externalities (accidents, congestion and pollution)</a:t>
            </a:r>
          </a:p>
          <a:p>
            <a:r>
              <a:rPr lang="en-US" b="1" dirty="0" smtClean="0"/>
              <a:t>Policies: Increase drivers skills, respect the rules (speed, loads, resting times), modern trucks, increase the load factor, healthy competition in open markets</a:t>
            </a:r>
          </a:p>
          <a:p>
            <a:endParaRPr lang="en-US" b="1" dirty="0" smtClean="0"/>
          </a:p>
          <a:p>
            <a:pPr lvl="1"/>
            <a:endParaRPr lang="en-US" b="1" dirty="0"/>
          </a:p>
        </p:txBody>
      </p:sp>
    </p:spTree>
    <p:extLst>
      <p:ext uri="{BB962C8B-B14F-4D97-AF65-F5344CB8AC3E}">
        <p14:creationId xmlns:p14="http://schemas.microsoft.com/office/powerpoint/2010/main" val="6305883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3068960"/>
            <a:ext cx="8229600" cy="1143000"/>
          </a:xfrm>
        </p:spPr>
        <p:txBody>
          <a:bodyPr/>
          <a:lstStyle/>
          <a:p>
            <a:r>
              <a:rPr lang="en-US" dirty="0" smtClean="0"/>
              <a:t>Have a nice day!</a:t>
            </a:r>
            <a:endParaRPr lang="en-US" dirty="0"/>
          </a:p>
        </p:txBody>
      </p:sp>
    </p:spTree>
    <p:extLst>
      <p:ext uri="{BB962C8B-B14F-4D97-AF65-F5344CB8AC3E}">
        <p14:creationId xmlns:p14="http://schemas.microsoft.com/office/powerpoint/2010/main" val="339319896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995</TotalTime>
  <Words>6930</Words>
  <Application>Microsoft Office PowerPoint</Application>
  <PresentationFormat>Presentazione su schermo (4:3)</PresentationFormat>
  <Paragraphs>315</Paragraphs>
  <Slides>93</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93</vt:i4>
      </vt:variant>
    </vt:vector>
  </HeadingPairs>
  <TitlesOfParts>
    <vt:vector size="98" baseType="lpstr">
      <vt:lpstr>Arial</vt:lpstr>
      <vt:lpstr>Calibri</vt:lpstr>
      <vt:lpstr>DaimlerCS-Light</vt:lpstr>
      <vt:lpstr>Wingdings</vt:lpstr>
      <vt:lpstr>Tema di Office</vt:lpstr>
      <vt:lpstr>Road Freight Transportation:  the truck</vt:lpstr>
      <vt:lpstr>The technology</vt:lpstr>
      <vt:lpstr>Technical aspects of truck</vt:lpstr>
      <vt:lpstr>Types of trucks by size</vt:lpstr>
      <vt:lpstr>Presentazione standard di PowerPoint</vt:lpstr>
      <vt:lpstr>Box truck</vt:lpstr>
      <vt:lpstr>Semi-tractor</vt:lpstr>
      <vt:lpstr>In North America, semi tractors usually have 3 axles, A smaller tractor, having a single drive axle (six wheeler) is often used to pull shorter trailers in tight urban environments, such as downtown areas where a 60-foot rig would be too difficult to maneuver. These tractors are referred to as day cabs and do not have sleepers. </vt:lpstr>
      <vt:lpstr>The cargo trailer usually has two "tandem" axles at the rear, each of which has dual wheels, or 8 wheels on the trailer. Many trailers are equipped with movable tandems that can be set to balance the weight of the trailer to stay within legal limits.</vt:lpstr>
      <vt:lpstr>Rules governing the maximum size and weight of vehicles differ between states in the US </vt:lpstr>
      <vt:lpstr>A truck pulling a trailer using a trailer dolly.</vt:lpstr>
      <vt:lpstr>Semi-trailer truck with 'sleeper' behind the cab. </vt:lpstr>
      <vt:lpstr>Tractor with end-dump semi-trailer</vt:lpstr>
      <vt:lpstr>A tractor with an auto-transport semi-trailer</vt:lpstr>
      <vt:lpstr>Tank trucks are referenced by their size or volume capacity. Large trucks typically have capacities ranging from 5,500 gallons (20,820 litres) to 9,000 gallons (34,069 litres). </vt:lpstr>
      <vt:lpstr>Europe</vt:lpstr>
      <vt:lpstr>The 25,25 metres truck combinations were developed under the branding of EcoCombi which influenced the name of EuroCombi for an ongoing standardization effort where such truck combinations shall be legal to operate in all jurisdictions of the European Economic Area.</vt:lpstr>
      <vt:lpstr>Starting in Dec. 2008, 30 meter long truck trailer combinations with a gross weight of 90 metric tons, 200,000lbs., were allowed in Sweden. It's estimated that this will give a 20% lower cost and 20-25% CO2 emissions reduction compared to if the timber instead would have been transported with regular 60 ton truck combinations. The braking distance, road wear, and traffic safety will be either the same or improved with the 90 ton truck-trailer.</vt:lpstr>
      <vt:lpstr>Italy</vt:lpstr>
      <vt:lpstr>Per autotreno si intende quel convoglio costituito da qualsiasi autoveicolo e da un rimorchio separato, quest'ultimo un veicolo sprovvisto di motore. </vt:lpstr>
      <vt:lpstr>L'autoarticolato viene definito nel nostro Codice della strada all'articolo 54 comma i come "complessi di veicoli costituiti da un trattore e da un semirimorchio."</vt:lpstr>
      <vt:lpstr>Autoarticolato vs. autotreno</vt:lpstr>
      <vt:lpstr>Truck Manufacturing: a very important industry </vt:lpstr>
      <vt:lpstr>Alternative-fuelled trucks</vt:lpstr>
      <vt:lpstr>Truck manufacturers</vt:lpstr>
      <vt:lpstr>Electric truck</vt:lpstr>
      <vt:lpstr>Urban goods distribution</vt:lpstr>
      <vt:lpstr>Long distance trucks: Daimler</vt:lpstr>
      <vt:lpstr>Presentazione standard di PowerPoint</vt:lpstr>
      <vt:lpstr>Presentazione standard di PowerPoint</vt:lpstr>
      <vt:lpstr>Volvo FH, FM e FMX</vt:lpstr>
      <vt:lpstr>Hydrogen trucks</vt:lpstr>
      <vt:lpstr>La strategia Daimler per H2 Truck</vt:lpstr>
      <vt:lpstr>Long distance hydrogen trucks</vt:lpstr>
      <vt:lpstr>Daimler Trucks: Mercedes-Benz GenH2 Truck. In sperimentazione da Aprile 2021</vt:lpstr>
      <vt:lpstr>Daimer: H2 e BEV trucks</vt:lpstr>
      <vt:lpstr>Traffic types and definitions</vt:lpstr>
      <vt:lpstr>Definitions</vt:lpstr>
      <vt:lpstr>Presentazione standard di PowerPoint</vt:lpstr>
      <vt:lpstr>Strong and weak points of road freight transport</vt:lpstr>
      <vt:lpstr>Strengths of road freight transport</vt:lpstr>
      <vt:lpstr>Weaknesses of freight road transport</vt:lpstr>
      <vt:lpstr>Average Marginal Trucking Costs per Mile, United States, 2008-2013</vt:lpstr>
      <vt:lpstr>The environmental impact</vt:lpstr>
      <vt:lpstr>Statistics: The importance of road freight transport</vt:lpstr>
      <vt:lpstr>Presentazione standard di PowerPoint</vt:lpstr>
      <vt:lpstr>Presentazione standard di PowerPoint</vt:lpstr>
      <vt:lpstr>Increasing number of truck on the Italian roads</vt:lpstr>
      <vt:lpstr>Freight road transport and logistics: summary</vt:lpstr>
      <vt:lpstr>The actors of the road freight transport sector</vt:lpstr>
      <vt:lpstr>Carrier</vt:lpstr>
      <vt:lpstr>Italian statistics</vt:lpstr>
      <vt:lpstr>Presentazione standard di PowerPoint</vt:lpstr>
      <vt:lpstr>Trucking companies</vt:lpstr>
      <vt:lpstr>Italian data on the size of the firms</vt:lpstr>
      <vt:lpstr>Truck driver problems</vt:lpstr>
      <vt:lpstr>Truck driver problems</vt:lpstr>
      <vt:lpstr>Presentazione standard di PowerPoint</vt:lpstr>
      <vt:lpstr>Presentazione standard di PowerPoint</vt:lpstr>
      <vt:lpstr>Presentazione standard di PowerPoint</vt:lpstr>
      <vt:lpstr>Presentazione standard di PowerPoint</vt:lpstr>
      <vt:lpstr>Turnover and driver shortage</vt:lpstr>
      <vt:lpstr>The Polish truck drivers</vt:lpstr>
      <vt:lpstr>The Polish truck drivers</vt:lpstr>
      <vt:lpstr>Presentazione standard di PowerPoint</vt:lpstr>
      <vt:lpstr>Fuel cost varies by country because of different taxation</vt:lpstr>
      <vt:lpstr>Presentazione standard di PowerPoint</vt:lpstr>
      <vt:lpstr>Freight forwarder</vt:lpstr>
      <vt:lpstr>Courier</vt:lpstr>
      <vt:lpstr>Third-party logistics operators</vt:lpstr>
      <vt:lpstr>Outsourcing logistics: pros and cons</vt:lpstr>
      <vt:lpstr>Outsourcing logistics: pros and cons</vt:lpstr>
      <vt:lpstr>Multimodal transport operators (MTO)</vt:lpstr>
      <vt:lpstr>A Trieste case study</vt:lpstr>
      <vt:lpstr>Alcune tappe dello sviluppo di Autamarocchi</vt:lpstr>
      <vt:lpstr>Seller-buyer relationship: the Incoterms</vt:lpstr>
      <vt:lpstr>Incoterms</vt:lpstr>
      <vt:lpstr>Presentazione standard di PowerPoint</vt:lpstr>
      <vt:lpstr>Presentazione standard di PowerPoint</vt:lpstr>
      <vt:lpstr>Definition of terms</vt:lpstr>
      <vt:lpstr>Rules for any mode of transport</vt:lpstr>
      <vt:lpstr>Rules for any mode of transport</vt:lpstr>
      <vt:lpstr>Rules for sea and inland waterway transport</vt:lpstr>
      <vt:lpstr>Maritime Incoterms: graphical description</vt:lpstr>
      <vt:lpstr>Rules for sea and inland waterway transport</vt:lpstr>
      <vt:lpstr>Manufacturer-carrier relationship</vt:lpstr>
      <vt:lpstr>The manufacturers’ point of view: the level of satisfaction with the freight road transport service</vt:lpstr>
      <vt:lpstr>Complaints from the Association of the Italian carriers (ANITA)</vt:lpstr>
      <vt:lpstr>European and Italian road freight transport policy and regulation</vt:lpstr>
      <vt:lpstr>decreto legislativo 286/2005</vt:lpstr>
      <vt:lpstr>decreto legislativo 286/2005</vt:lpstr>
      <vt:lpstr>Conclusions on road freight transport</vt:lpstr>
      <vt:lpstr>Have a nice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Romeo</dc:creator>
  <cp:lastModifiedBy>DANIELIS ROMEO</cp:lastModifiedBy>
  <cp:revision>146</cp:revision>
  <dcterms:created xsi:type="dcterms:W3CDTF">2012-10-07T15:08:17Z</dcterms:created>
  <dcterms:modified xsi:type="dcterms:W3CDTF">2021-12-03T10:23:37Z</dcterms:modified>
</cp:coreProperties>
</file>