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6" r:id="rId2"/>
    <p:sldId id="371" r:id="rId3"/>
    <p:sldId id="270" r:id="rId4"/>
    <p:sldId id="382" r:id="rId5"/>
    <p:sldId id="303" r:id="rId6"/>
    <p:sldId id="282" r:id="rId7"/>
    <p:sldId id="283" r:id="rId8"/>
    <p:sldId id="284" r:id="rId9"/>
    <p:sldId id="286" r:id="rId10"/>
    <p:sldId id="287" r:id="rId11"/>
    <p:sldId id="285" r:id="rId12"/>
    <p:sldId id="288" r:id="rId13"/>
    <p:sldId id="289" r:id="rId14"/>
    <p:sldId id="322" r:id="rId15"/>
    <p:sldId id="378" r:id="rId16"/>
    <p:sldId id="377" r:id="rId17"/>
    <p:sldId id="449" r:id="rId18"/>
    <p:sldId id="403" r:id="rId19"/>
    <p:sldId id="376" r:id="rId20"/>
    <p:sldId id="386" r:id="rId21"/>
    <p:sldId id="271" r:id="rId22"/>
    <p:sldId id="272" r:id="rId23"/>
    <p:sldId id="396" r:id="rId24"/>
    <p:sldId id="397" r:id="rId25"/>
    <p:sldId id="398" r:id="rId26"/>
    <p:sldId id="399" r:id="rId27"/>
    <p:sldId id="400" r:id="rId28"/>
    <p:sldId id="401" r:id="rId29"/>
    <p:sldId id="402" r:id="rId30"/>
    <p:sldId id="274" r:id="rId31"/>
    <p:sldId id="385" r:id="rId32"/>
    <p:sldId id="275" r:id="rId33"/>
    <p:sldId id="277" r:id="rId34"/>
    <p:sldId id="264" r:id="rId35"/>
    <p:sldId id="389" r:id="rId36"/>
    <p:sldId id="273" r:id="rId37"/>
    <p:sldId id="302" r:id="rId38"/>
    <p:sldId id="480" r:id="rId39"/>
    <p:sldId id="320" r:id="rId40"/>
    <p:sldId id="395" r:id="rId41"/>
    <p:sldId id="405" r:id="rId42"/>
    <p:sldId id="406" r:id="rId43"/>
    <p:sldId id="463" r:id="rId44"/>
    <p:sldId id="426" r:id="rId45"/>
    <p:sldId id="428" r:id="rId46"/>
    <p:sldId id="427" r:id="rId47"/>
    <p:sldId id="429" r:id="rId48"/>
    <p:sldId id="465" r:id="rId49"/>
    <p:sldId id="466" r:id="rId50"/>
    <p:sldId id="470" r:id="rId51"/>
    <p:sldId id="471" r:id="rId52"/>
    <p:sldId id="467" r:id="rId53"/>
    <p:sldId id="468" r:id="rId54"/>
    <p:sldId id="469" r:id="rId55"/>
    <p:sldId id="472" r:id="rId56"/>
    <p:sldId id="474" r:id="rId57"/>
    <p:sldId id="475" r:id="rId58"/>
    <p:sldId id="479" r:id="rId59"/>
    <p:sldId id="473" r:id="rId60"/>
    <p:sldId id="481" r:id="rId61"/>
    <p:sldId id="476" r:id="rId62"/>
    <p:sldId id="477" r:id="rId63"/>
    <p:sldId id="478" r:id="rId64"/>
    <p:sldId id="305" r:id="rId65"/>
    <p:sldId id="368" r:id="rId66"/>
    <p:sldId id="432" r:id="rId67"/>
    <p:sldId id="433" r:id="rId68"/>
    <p:sldId id="308" r:id="rId69"/>
    <p:sldId id="482" r:id="rId70"/>
    <p:sldId id="312" r:id="rId71"/>
    <p:sldId id="352" r:id="rId72"/>
    <p:sldId id="353" r:id="rId73"/>
    <p:sldId id="355" r:id="rId74"/>
    <p:sldId id="354" r:id="rId75"/>
    <p:sldId id="326" r:id="rId76"/>
    <p:sldId id="361" r:id="rId77"/>
    <p:sldId id="447" r:id="rId78"/>
    <p:sldId id="411" r:id="rId79"/>
    <p:sldId id="412" r:id="rId80"/>
    <p:sldId id="413" r:id="rId81"/>
    <p:sldId id="435" r:id="rId82"/>
    <p:sldId id="416" r:id="rId83"/>
    <p:sldId id="434" r:id="rId84"/>
    <p:sldId id="455" r:id="rId85"/>
    <p:sldId id="456" r:id="rId86"/>
    <p:sldId id="457" r:id="rId87"/>
    <p:sldId id="458" r:id="rId88"/>
    <p:sldId id="459" r:id="rId89"/>
    <p:sldId id="460" r:id="rId90"/>
    <p:sldId id="415" r:id="rId91"/>
    <p:sldId id="445" r:id="rId92"/>
    <p:sldId id="448" r:id="rId93"/>
    <p:sldId id="446" r:id="rId94"/>
    <p:sldId id="357" r:id="rId95"/>
    <p:sldId id="358" r:id="rId96"/>
    <p:sldId id="440" r:id="rId97"/>
    <p:sldId id="461" r:id="rId98"/>
    <p:sldId id="362" r:id="rId99"/>
    <p:sldId id="442" r:id="rId100"/>
    <p:sldId id="443" r:id="rId101"/>
    <p:sldId id="444" r:id="rId102"/>
    <p:sldId id="417" r:id="rId103"/>
    <p:sldId id="407" r:id="rId104"/>
    <p:sldId id="408" r:id="rId105"/>
    <p:sldId id="409" r:id="rId106"/>
    <p:sldId id="410" r:id="rId107"/>
    <p:sldId id="418" r:id="rId108"/>
    <p:sldId id="420" r:id="rId109"/>
    <p:sldId id="419" r:id="rId110"/>
    <p:sldId id="452" r:id="rId111"/>
    <p:sldId id="453" r:id="rId112"/>
    <p:sldId id="451" r:id="rId113"/>
    <p:sldId id="454" r:id="rId114"/>
    <p:sldId id="450" r:id="rId115"/>
    <p:sldId id="349" r:id="rId1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95" autoAdjust="0"/>
  </p:normalViewPr>
  <p:slideViewPr>
    <p:cSldViewPr>
      <p:cViewPr varScale="1">
        <p:scale>
          <a:sx n="113" d="100"/>
          <a:sy n="113" d="100"/>
        </p:scale>
        <p:origin x="155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meo\Dropbox\lezioni\Transport%20Economics%202021-22\OECD\Dati%20OCSE%20trasporto%20merc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Sheet1!$A$26</c:f>
              <c:strCache>
                <c:ptCount val="1"/>
                <c:pt idx="0">
                  <c:v>Italy</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Sheet1!$K$25:$U$25</c:f>
              <c:strCache>
                <c:ptCount val="11"/>
                <c:pt idx="0">
                  <c:v>2008</c:v>
                </c:pt>
                <c:pt idx="1">
                  <c:v>2009</c:v>
                </c:pt>
                <c:pt idx="2">
                  <c:v>2010</c:v>
                </c:pt>
                <c:pt idx="3">
                  <c:v>2011</c:v>
                </c:pt>
                <c:pt idx="4">
                  <c:v>2012</c:v>
                </c:pt>
                <c:pt idx="5">
                  <c:v>2013</c:v>
                </c:pt>
                <c:pt idx="6">
                  <c:v>2014</c:v>
                </c:pt>
                <c:pt idx="7">
                  <c:v>2015</c:v>
                </c:pt>
                <c:pt idx="8">
                  <c:v>2016</c:v>
                </c:pt>
                <c:pt idx="9">
                  <c:v>2017</c:v>
                </c:pt>
                <c:pt idx="10">
                  <c:v>2018</c:v>
                </c:pt>
              </c:strCache>
            </c:strRef>
          </c:cat>
          <c:val>
            <c:numRef>
              <c:f>Sheet1!$K$26:$U$26</c:f>
              <c:numCache>
                <c:formatCode>0%</c:formatCode>
                <c:ptCount val="11"/>
                <c:pt idx="0">
                  <c:v>9.9401137838107598E-2</c:v>
                </c:pt>
                <c:pt idx="1">
                  <c:v>7.4890451329484867E-2</c:v>
                </c:pt>
                <c:pt idx="2">
                  <c:v>9.5766243119502034E-2</c:v>
                </c:pt>
                <c:pt idx="3">
                  <c:v>0.12163740533097275</c:v>
                </c:pt>
                <c:pt idx="4">
                  <c:v>0.14033689172327743</c:v>
                </c:pt>
                <c:pt idx="5">
                  <c:v>0.13014855174016776</c:v>
                </c:pt>
                <c:pt idx="6">
                  <c:v>0.1455705841824709</c:v>
                </c:pt>
                <c:pt idx="7">
                  <c:v>0.13340306523642081</c:v>
                </c:pt>
                <c:pt idx="8">
                  <c:v>0.14758477686713434</c:v>
                </c:pt>
                <c:pt idx="9">
                  <c:v>0.15378578448355099</c:v>
                </c:pt>
                <c:pt idx="10">
                  <c:v>0.14857579082971517</c:v>
                </c:pt>
              </c:numCache>
            </c:numRef>
          </c:val>
          <c:smooth val="0"/>
          <c:extLst>
            <c:ext xmlns:c16="http://schemas.microsoft.com/office/drawing/2014/chart" uri="{C3380CC4-5D6E-409C-BE32-E72D297353CC}">
              <c16:uniqueId val="{00000000-3F46-4279-999A-9C5A40E9F26F}"/>
            </c:ext>
          </c:extLst>
        </c:ser>
        <c:ser>
          <c:idx val="1"/>
          <c:order val="1"/>
          <c:tx>
            <c:strRef>
              <c:f>Sheet1!$A$27</c:f>
              <c:strCache>
                <c:ptCount val="1"/>
                <c:pt idx="0">
                  <c:v>Russian Federation</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Sheet1!$K$25:$U$25</c:f>
              <c:strCache>
                <c:ptCount val="11"/>
                <c:pt idx="0">
                  <c:v>2008</c:v>
                </c:pt>
                <c:pt idx="1">
                  <c:v>2009</c:v>
                </c:pt>
                <c:pt idx="2">
                  <c:v>2010</c:v>
                </c:pt>
                <c:pt idx="3">
                  <c:v>2011</c:v>
                </c:pt>
                <c:pt idx="4">
                  <c:v>2012</c:v>
                </c:pt>
                <c:pt idx="5">
                  <c:v>2013</c:v>
                </c:pt>
                <c:pt idx="6">
                  <c:v>2014</c:v>
                </c:pt>
                <c:pt idx="7">
                  <c:v>2015</c:v>
                </c:pt>
                <c:pt idx="8">
                  <c:v>2016</c:v>
                </c:pt>
                <c:pt idx="9">
                  <c:v>2017</c:v>
                </c:pt>
                <c:pt idx="10">
                  <c:v>2018</c:v>
                </c:pt>
              </c:strCache>
            </c:strRef>
          </c:cat>
          <c:val>
            <c:numRef>
              <c:f>Sheet1!$K$27:$U$27</c:f>
              <c:numCache>
                <c:formatCode>0%</c:formatCode>
                <c:ptCount val="11"/>
                <c:pt idx="0">
                  <c:v>0.90541346499409581</c:v>
                </c:pt>
                <c:pt idx="1">
                  <c:v>0.91066005956158769</c:v>
                </c:pt>
                <c:pt idx="2">
                  <c:v>0.90844412004621466</c:v>
                </c:pt>
                <c:pt idx="3">
                  <c:v>0.90386743382416967</c:v>
                </c:pt>
                <c:pt idx="4">
                  <c:v>0.89704660152713411</c:v>
                </c:pt>
                <c:pt idx="5">
                  <c:v>0.89518705155906531</c:v>
                </c:pt>
                <c:pt idx="6">
                  <c:v>0.9008654492992868</c:v>
                </c:pt>
                <c:pt idx="7">
                  <c:v>0.9012170628768269</c:v>
                </c:pt>
                <c:pt idx="8">
                  <c:v>0.90176823108415138</c:v>
                </c:pt>
                <c:pt idx="9">
                  <c:v>0.90496552466038038</c:v>
                </c:pt>
                <c:pt idx="10">
                  <c:v>0.90611089446797288</c:v>
                </c:pt>
              </c:numCache>
            </c:numRef>
          </c:val>
          <c:smooth val="0"/>
          <c:extLst>
            <c:ext xmlns:c16="http://schemas.microsoft.com/office/drawing/2014/chart" uri="{C3380CC4-5D6E-409C-BE32-E72D297353CC}">
              <c16:uniqueId val="{00000001-3F46-4279-999A-9C5A40E9F26F}"/>
            </c:ext>
          </c:extLst>
        </c:ser>
        <c:ser>
          <c:idx val="2"/>
          <c:order val="2"/>
          <c:tx>
            <c:strRef>
              <c:f>Sheet1!$A$28</c:f>
              <c:strCache>
                <c:ptCount val="1"/>
                <c:pt idx="0">
                  <c:v>United States</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Sheet1!$K$25:$U$25</c:f>
              <c:strCache>
                <c:ptCount val="11"/>
                <c:pt idx="0">
                  <c:v>2008</c:v>
                </c:pt>
                <c:pt idx="1">
                  <c:v>2009</c:v>
                </c:pt>
                <c:pt idx="2">
                  <c:v>2010</c:v>
                </c:pt>
                <c:pt idx="3">
                  <c:v>2011</c:v>
                </c:pt>
                <c:pt idx="4">
                  <c:v>2012</c:v>
                </c:pt>
                <c:pt idx="5">
                  <c:v>2013</c:v>
                </c:pt>
                <c:pt idx="6">
                  <c:v>2014</c:v>
                </c:pt>
                <c:pt idx="7">
                  <c:v>2015</c:v>
                </c:pt>
                <c:pt idx="8">
                  <c:v>2016</c:v>
                </c:pt>
                <c:pt idx="9">
                  <c:v>2017</c:v>
                </c:pt>
                <c:pt idx="10">
                  <c:v>2018</c:v>
                </c:pt>
              </c:strCache>
            </c:strRef>
          </c:cat>
          <c:val>
            <c:numRef>
              <c:f>Sheet1!$K$28:$U$28</c:f>
              <c:numCache>
                <c:formatCode>0%</c:formatCode>
                <c:ptCount val="11"/>
                <c:pt idx="0">
                  <c:v>0.44079859887697032</c:v>
                </c:pt>
                <c:pt idx="1">
                  <c:v>0.41438793761982162</c:v>
                </c:pt>
                <c:pt idx="2">
                  <c:v>0.4279055280839219</c:v>
                </c:pt>
                <c:pt idx="3">
                  <c:v>0.42606844824929324</c:v>
                </c:pt>
                <c:pt idx="4">
                  <c:v>0.47469843264189893</c:v>
                </c:pt>
                <c:pt idx="5">
                  <c:v>0.46923264225681971</c:v>
                </c:pt>
                <c:pt idx="6">
                  <c:v>0.4815406342551945</c:v>
                </c:pt>
                <c:pt idx="7">
                  <c:v>0.46717191369039501</c:v>
                </c:pt>
                <c:pt idx="8">
                  <c:v>0.44222604207182864</c:v>
                </c:pt>
                <c:pt idx="9">
                  <c:v>0.45343489662770275</c:v>
                </c:pt>
                <c:pt idx="10">
                  <c:v>0.45497888738055131</c:v>
                </c:pt>
              </c:numCache>
            </c:numRef>
          </c:val>
          <c:smooth val="0"/>
          <c:extLst>
            <c:ext xmlns:c16="http://schemas.microsoft.com/office/drawing/2014/chart" uri="{C3380CC4-5D6E-409C-BE32-E72D297353CC}">
              <c16:uniqueId val="{00000002-3F46-4279-999A-9C5A40E9F26F}"/>
            </c:ext>
          </c:extLst>
        </c:ser>
        <c:dLbls>
          <c:dLblPos val="t"/>
          <c:showLegendKey val="0"/>
          <c:showVal val="1"/>
          <c:showCatName val="0"/>
          <c:showSerName val="0"/>
          <c:showPercent val="0"/>
          <c:showBubbleSize val="0"/>
        </c:dLbls>
        <c:smooth val="0"/>
        <c:axId val="1220108447"/>
        <c:axId val="1220112607"/>
      </c:lineChart>
      <c:catAx>
        <c:axId val="1220108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112607"/>
        <c:crosses val="autoZero"/>
        <c:auto val="1"/>
        <c:lblAlgn val="ctr"/>
        <c:lblOffset val="100"/>
        <c:noMultiLvlLbl val="0"/>
      </c:catAx>
      <c:valAx>
        <c:axId val="12201126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10844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48E106-ED3B-4DFB-8E25-258ECD157B91}" type="datetimeFigureOut">
              <a:rPr lang="en-GB" smtClean="0"/>
              <a:pPr/>
              <a:t>11/12/2021</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FC9BE9-6B5C-4319-8A3C-4B73A4C5BFF9}" type="slidenum">
              <a:rPr lang="en-GB" smtClean="0"/>
              <a:pPr/>
              <a:t>‹#›</a:t>
            </a:fld>
            <a:endParaRPr lang="en-GB"/>
          </a:p>
        </p:txBody>
      </p:sp>
    </p:spTree>
    <p:extLst>
      <p:ext uri="{BB962C8B-B14F-4D97-AF65-F5344CB8AC3E}">
        <p14:creationId xmlns:p14="http://schemas.microsoft.com/office/powerpoint/2010/main" val="2871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immagine diapositiva 1"/>
          <p:cNvSpPr>
            <a:spLocks noGrp="1" noRot="1" noChangeAspect="1" noTextEdit="1"/>
          </p:cNvSpPr>
          <p:nvPr>
            <p:ph type="sldImg"/>
          </p:nvPr>
        </p:nvSpPr>
        <p:spPr>
          <a:ln/>
        </p:spPr>
      </p:sp>
      <p:sp>
        <p:nvSpPr>
          <p:cNvPr id="8397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
        <p:nvSpPr>
          <p:cNvPr id="8397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fld id="{9420758F-1F33-4801-A3F1-6568381BB969}" type="slidenum">
              <a:rPr lang="it-IT" sz="1200">
                <a:latin typeface="Arial" charset="0"/>
              </a:rPr>
              <a:pPr eaLnBrk="1" hangingPunct="1"/>
              <a:t>34</a:t>
            </a:fld>
            <a:endParaRPr lang="it-IT" sz="1200">
              <a:latin typeface="Arial" charset="0"/>
            </a:endParaRPr>
          </a:p>
        </p:txBody>
      </p:sp>
    </p:spTree>
    <p:extLst>
      <p:ext uri="{BB962C8B-B14F-4D97-AF65-F5344CB8AC3E}">
        <p14:creationId xmlns:p14="http://schemas.microsoft.com/office/powerpoint/2010/main" val="326971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immagine diapositiva 1"/>
          <p:cNvSpPr>
            <a:spLocks noGrp="1" noRot="1" noChangeAspect="1" noTextEdit="1"/>
          </p:cNvSpPr>
          <p:nvPr>
            <p:ph type="sldImg"/>
          </p:nvPr>
        </p:nvSpPr>
        <p:spPr>
          <a:ln/>
        </p:spPr>
      </p:sp>
      <p:sp>
        <p:nvSpPr>
          <p:cNvPr id="860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
        <p:nvSpPr>
          <p:cNvPr id="8602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fld id="{A5087212-DC1C-457B-B04B-C8F734B7563F}" type="slidenum">
              <a:rPr lang="it-IT" sz="1200">
                <a:latin typeface="Arial" charset="0"/>
              </a:rPr>
              <a:pPr eaLnBrk="1" hangingPunct="1"/>
              <a:t>41</a:t>
            </a:fld>
            <a:endParaRPr lang="it-IT" sz="1200">
              <a:latin typeface="Arial" charset="0"/>
            </a:endParaRPr>
          </a:p>
        </p:txBody>
      </p:sp>
    </p:spTree>
    <p:extLst>
      <p:ext uri="{BB962C8B-B14F-4D97-AF65-F5344CB8AC3E}">
        <p14:creationId xmlns:p14="http://schemas.microsoft.com/office/powerpoint/2010/main" val="320806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a:ln/>
        </p:spPr>
      </p:sp>
      <p:sp>
        <p:nvSpPr>
          <p:cNvPr id="870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
        <p:nvSpPr>
          <p:cNvPr id="870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fld id="{A0F62CCD-B2A1-4F4F-8D6C-30DB93FF0F4A}" type="slidenum">
              <a:rPr lang="it-IT" sz="1200">
                <a:latin typeface="Arial" charset="0"/>
              </a:rPr>
              <a:pPr eaLnBrk="1" hangingPunct="1"/>
              <a:t>42</a:t>
            </a:fld>
            <a:endParaRPr lang="it-IT" sz="1200">
              <a:latin typeface="Arial" charset="0"/>
            </a:endParaRPr>
          </a:p>
        </p:txBody>
      </p:sp>
    </p:spTree>
    <p:extLst>
      <p:ext uri="{BB962C8B-B14F-4D97-AF65-F5344CB8AC3E}">
        <p14:creationId xmlns:p14="http://schemas.microsoft.com/office/powerpoint/2010/main" val="54722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immagine diapositiva 1"/>
          <p:cNvSpPr>
            <a:spLocks noGrp="1" noRot="1" noChangeAspect="1" noTextEdit="1"/>
          </p:cNvSpPr>
          <p:nvPr>
            <p:ph type="sldImg"/>
          </p:nvPr>
        </p:nvSpPr>
        <p:spPr>
          <a:ln/>
        </p:spPr>
      </p:sp>
      <p:sp>
        <p:nvSpPr>
          <p:cNvPr id="901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
        <p:nvSpPr>
          <p:cNvPr id="901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fld id="{A92E441F-0710-46D5-97C6-56CD811C30D3}" type="slidenum">
              <a:rPr lang="it-IT" sz="1200">
                <a:latin typeface="Arial" charset="0"/>
              </a:rPr>
              <a:pPr eaLnBrk="1" hangingPunct="1"/>
              <a:t>44</a:t>
            </a:fld>
            <a:endParaRPr lang="it-IT" sz="1200">
              <a:latin typeface="Arial" charset="0"/>
            </a:endParaRPr>
          </a:p>
        </p:txBody>
      </p:sp>
    </p:spTree>
    <p:extLst>
      <p:ext uri="{BB962C8B-B14F-4D97-AF65-F5344CB8AC3E}">
        <p14:creationId xmlns:p14="http://schemas.microsoft.com/office/powerpoint/2010/main" val="244842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kern="1200" dirty="0" err="1">
                <a:solidFill>
                  <a:schemeClr val="tx1"/>
                </a:solidFill>
                <a:effectLst/>
                <a:latin typeface="+mn-lt"/>
                <a:ea typeface="+mn-ea"/>
                <a:cs typeface="+mn-cs"/>
              </a:rPr>
              <a:t>TrainOse</a:t>
            </a:r>
            <a:r>
              <a:rPr lang="it-IT" sz="1200" b="0" i="0" kern="1200" dirty="0">
                <a:solidFill>
                  <a:schemeClr val="tx1"/>
                </a:solidFill>
                <a:effectLst/>
                <a:latin typeface="+mn-lt"/>
                <a:ea typeface="+mn-ea"/>
                <a:cs typeface="+mn-cs"/>
              </a:rPr>
              <a:t> S.A., fondata nel 2005, dal 2017 è al 100% del Gruppo FS Italiane. La società di trasporto ferroviario passeggeri e merci ha sede ad Atene, Grecia.</a:t>
            </a:r>
          </a:p>
          <a:p>
            <a:r>
              <a:rPr lang="it-IT" sz="1200" b="0" i="0" kern="1200" dirty="0" err="1">
                <a:solidFill>
                  <a:schemeClr val="tx1"/>
                </a:solidFill>
                <a:effectLst/>
                <a:latin typeface="+mn-lt"/>
                <a:ea typeface="+mn-ea"/>
                <a:cs typeface="+mn-cs"/>
              </a:rPr>
              <a:t>Netinera</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Deutschland</a:t>
            </a:r>
            <a:r>
              <a:rPr lang="it-IT" sz="1200" b="0" i="0" kern="1200" dirty="0">
                <a:solidFill>
                  <a:schemeClr val="tx1"/>
                </a:solidFill>
                <a:effectLst/>
                <a:latin typeface="+mn-lt"/>
                <a:ea typeface="+mn-ea"/>
                <a:cs typeface="+mn-cs"/>
              </a:rPr>
              <a:t>, Oltre 3.600 dipendenti, una flotta di circa 346 treni e 682 bus. Il Gruppo FS, in partnership con </a:t>
            </a:r>
            <a:r>
              <a:rPr lang="it-IT" sz="1200" b="1" i="0" kern="1200" dirty="0">
                <a:solidFill>
                  <a:schemeClr val="tx1"/>
                </a:solidFill>
                <a:effectLst/>
                <a:latin typeface="+mn-lt"/>
                <a:ea typeface="+mn-ea"/>
                <a:cs typeface="+mn-cs"/>
              </a:rPr>
              <a:t>Cube </a:t>
            </a:r>
            <a:r>
              <a:rPr lang="it-IT" sz="1200" b="1" i="0" kern="1200" dirty="0" err="1">
                <a:solidFill>
                  <a:schemeClr val="tx1"/>
                </a:solidFill>
                <a:effectLst/>
                <a:latin typeface="+mn-lt"/>
                <a:ea typeface="+mn-ea"/>
                <a:cs typeface="+mn-cs"/>
              </a:rPr>
              <a:t>Infrastructure</a:t>
            </a:r>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il 25 febbraio 2011,</a:t>
            </a:r>
            <a:r>
              <a:rPr lang="it-IT" sz="1200" b="0" i="0" kern="1200" dirty="0">
                <a:solidFill>
                  <a:schemeClr val="tx1"/>
                </a:solidFill>
                <a:effectLst/>
                <a:latin typeface="+mn-lt"/>
                <a:ea typeface="+mn-ea"/>
                <a:cs typeface="+mn-cs"/>
              </a:rPr>
              <a:t> ha perfezionato l’acquisto da </a:t>
            </a:r>
            <a:r>
              <a:rPr lang="it-IT" sz="1200" b="1" i="0" kern="1200" dirty="0" err="1">
                <a:solidFill>
                  <a:schemeClr val="tx1"/>
                </a:solidFill>
                <a:effectLst/>
                <a:latin typeface="+mn-lt"/>
                <a:ea typeface="+mn-ea"/>
                <a:cs typeface="+mn-cs"/>
              </a:rPr>
              <a:t>Deutsche</a:t>
            </a:r>
            <a:r>
              <a:rPr lang="it-IT" sz="1200" b="1" i="0" kern="1200" dirty="0">
                <a:solidFill>
                  <a:schemeClr val="tx1"/>
                </a:solidFill>
                <a:effectLst/>
                <a:latin typeface="+mn-lt"/>
                <a:ea typeface="+mn-ea"/>
                <a:cs typeface="+mn-cs"/>
              </a:rPr>
              <a:t> </a:t>
            </a:r>
            <a:r>
              <a:rPr lang="it-IT" sz="1200" b="1" i="0" kern="1200" dirty="0" err="1">
                <a:solidFill>
                  <a:schemeClr val="tx1"/>
                </a:solidFill>
                <a:effectLst/>
                <a:latin typeface="+mn-lt"/>
                <a:ea typeface="+mn-ea"/>
                <a:cs typeface="+mn-cs"/>
              </a:rPr>
              <a:t>Bahn</a:t>
            </a:r>
            <a:r>
              <a:rPr lang="it-IT" sz="1200" b="0" i="0" kern="1200" dirty="0">
                <a:solidFill>
                  <a:schemeClr val="tx1"/>
                </a:solidFill>
                <a:effectLst/>
                <a:latin typeface="+mn-lt"/>
                <a:ea typeface="+mn-ea"/>
                <a:cs typeface="+mn-cs"/>
              </a:rPr>
              <a:t> della proprietà di Arriva </a:t>
            </a:r>
            <a:r>
              <a:rPr lang="it-IT" sz="1200" b="0" i="0" kern="1200" dirty="0" err="1">
                <a:solidFill>
                  <a:schemeClr val="tx1"/>
                </a:solidFill>
                <a:effectLst/>
                <a:latin typeface="+mn-lt"/>
                <a:ea typeface="+mn-ea"/>
                <a:cs typeface="+mn-cs"/>
              </a:rPr>
              <a:t>Deutschland</a:t>
            </a:r>
            <a:r>
              <a:rPr lang="it-IT" sz="1200" b="0" i="0" kern="1200" dirty="0">
                <a:solidFill>
                  <a:schemeClr val="tx1"/>
                </a:solidFill>
                <a:effectLst/>
                <a:latin typeface="+mn-lt"/>
                <a:ea typeface="+mn-ea"/>
                <a:cs typeface="+mn-cs"/>
              </a:rPr>
              <a:t>, oggi </a:t>
            </a:r>
            <a:r>
              <a:rPr lang="it-IT" sz="1200" b="1" i="0" kern="1200" dirty="0">
                <a:solidFill>
                  <a:schemeClr val="tx1"/>
                </a:solidFill>
                <a:effectLst/>
                <a:latin typeface="+mn-lt"/>
                <a:ea typeface="+mn-ea"/>
                <a:cs typeface="+mn-cs"/>
              </a:rPr>
              <a:t>NETINERA </a:t>
            </a:r>
            <a:r>
              <a:rPr lang="it-IT" sz="1200" b="1" i="0" kern="1200" dirty="0" err="1">
                <a:solidFill>
                  <a:schemeClr val="tx1"/>
                </a:solidFill>
                <a:effectLst/>
                <a:latin typeface="+mn-lt"/>
                <a:ea typeface="+mn-ea"/>
                <a:cs typeface="+mn-cs"/>
              </a:rPr>
              <a:t>Deutschland</a:t>
            </a:r>
            <a:r>
              <a:rPr lang="it-IT" sz="1200" b="0" i="0" kern="1200" dirty="0">
                <a:solidFill>
                  <a:schemeClr val="tx1"/>
                </a:solidFill>
                <a:effectLst/>
                <a:latin typeface="+mn-lt"/>
                <a:ea typeface="+mn-ea"/>
                <a:cs typeface="+mn-cs"/>
              </a:rPr>
              <a:t>, e dell’articolato gruppo societario facente capo a quest’ultima. Con questa acquisizione, il nostro Gruppo consolida e sviluppa la sua presenza sul mercato internazionale, dotandosi di una import</a:t>
            </a:r>
          </a:p>
          <a:p>
            <a:r>
              <a:rPr lang="it-IT" sz="1200" b="1" i="0" kern="1200" dirty="0" err="1">
                <a:solidFill>
                  <a:schemeClr val="tx1"/>
                </a:solidFill>
                <a:effectLst/>
                <a:latin typeface="+mn-lt"/>
                <a:ea typeface="+mn-ea"/>
                <a:cs typeface="+mn-cs"/>
              </a:rPr>
              <a:t>Busitalia</a:t>
            </a:r>
            <a:r>
              <a:rPr lang="it-IT" sz="1200" b="1" i="0" kern="1200" dirty="0">
                <a:solidFill>
                  <a:schemeClr val="tx1"/>
                </a:solidFill>
                <a:effectLst/>
                <a:latin typeface="+mn-lt"/>
                <a:ea typeface="+mn-ea"/>
                <a:cs typeface="+mn-cs"/>
              </a:rPr>
              <a:t> Sita Nord</a:t>
            </a:r>
            <a:r>
              <a:rPr lang="it-IT" sz="1200" b="0" i="0" kern="1200" dirty="0">
                <a:solidFill>
                  <a:schemeClr val="tx1"/>
                </a:solidFill>
                <a:effectLst/>
                <a:latin typeface="+mn-lt"/>
                <a:ea typeface="+mn-ea"/>
                <a:cs typeface="+mn-cs"/>
              </a:rPr>
              <a:t> è la società del </a:t>
            </a:r>
            <a:r>
              <a:rPr lang="it-IT" sz="1200" b="1" i="0" kern="1200" dirty="0">
                <a:solidFill>
                  <a:schemeClr val="tx1"/>
                </a:solidFill>
                <a:effectLst/>
                <a:latin typeface="+mn-lt"/>
                <a:ea typeface="+mn-ea"/>
                <a:cs typeface="+mn-cs"/>
              </a:rPr>
              <a:t>Gruppo Ferrovie dello Stato Italiane</a:t>
            </a:r>
            <a:r>
              <a:rPr lang="it-IT" sz="1200" b="0" i="0" kern="1200" dirty="0">
                <a:solidFill>
                  <a:schemeClr val="tx1"/>
                </a:solidFill>
                <a:effectLst/>
                <a:latin typeface="+mn-lt"/>
                <a:ea typeface="+mn-ea"/>
                <a:cs typeface="+mn-cs"/>
              </a:rPr>
              <a:t> che si occupa di trasporto persone con autobus, oltre ad altre modalità di trasporto. ante base operativa in Germania - dove già opera con TX </a:t>
            </a:r>
            <a:r>
              <a:rPr lang="it-IT" sz="1200" b="0" i="0" kern="1200" dirty="0" err="1">
                <a:solidFill>
                  <a:schemeClr val="tx1"/>
                </a:solidFill>
                <a:effectLst/>
                <a:latin typeface="+mn-lt"/>
                <a:ea typeface="+mn-ea"/>
                <a:cs typeface="+mn-cs"/>
              </a:rPr>
              <a:t>Logistik</a:t>
            </a:r>
            <a:r>
              <a:rPr lang="it-IT" sz="1200" b="0" i="0" kern="1200" dirty="0">
                <a:solidFill>
                  <a:schemeClr val="tx1"/>
                </a:solidFill>
                <a:effectLst/>
                <a:latin typeface="+mn-lt"/>
                <a:ea typeface="+mn-ea"/>
                <a:cs typeface="+mn-cs"/>
              </a:rPr>
              <a:t> nel trasporto merci e nella logistica, anche nel settore del trasporto passeggeri. L’offerta di trasporto del gruppo </a:t>
            </a:r>
            <a:r>
              <a:rPr lang="it-IT" sz="1200" b="0" i="0" kern="1200" dirty="0" err="1">
                <a:solidFill>
                  <a:schemeClr val="tx1"/>
                </a:solidFill>
                <a:effectLst/>
                <a:latin typeface="+mn-lt"/>
                <a:ea typeface="+mn-ea"/>
                <a:cs typeface="+mn-cs"/>
              </a:rPr>
              <a:t>Busitalia</a:t>
            </a:r>
            <a:r>
              <a:rPr lang="it-IT" sz="1200" b="0" i="0" kern="1200" dirty="0">
                <a:solidFill>
                  <a:schemeClr val="tx1"/>
                </a:solidFill>
                <a:effectLst/>
                <a:latin typeface="+mn-lt"/>
                <a:ea typeface="+mn-ea"/>
                <a:cs typeface="+mn-cs"/>
              </a:rPr>
              <a:t> copre attualmente circa </a:t>
            </a:r>
            <a:r>
              <a:rPr lang="it-IT" sz="1200" b="1" i="0" kern="1200" dirty="0">
                <a:solidFill>
                  <a:schemeClr val="tx1"/>
                </a:solidFill>
                <a:effectLst/>
                <a:latin typeface="+mn-lt"/>
                <a:ea typeface="+mn-ea"/>
                <a:cs typeface="+mn-cs"/>
              </a:rPr>
              <a:t>100 milioni</a:t>
            </a:r>
            <a:r>
              <a:rPr lang="it-IT" sz="1200" b="0" i="0" kern="1200" dirty="0">
                <a:solidFill>
                  <a:schemeClr val="tx1"/>
                </a:solidFill>
                <a:effectLst/>
                <a:latin typeface="+mn-lt"/>
                <a:ea typeface="+mn-ea"/>
                <a:cs typeface="+mn-cs"/>
              </a:rPr>
              <a:t> di bus km annui, </a:t>
            </a:r>
            <a:r>
              <a:rPr lang="it-IT" sz="1200" b="1" i="0" kern="1200" dirty="0">
                <a:solidFill>
                  <a:schemeClr val="tx1"/>
                </a:solidFill>
                <a:effectLst/>
                <a:latin typeface="+mn-lt"/>
                <a:ea typeface="+mn-ea"/>
                <a:cs typeface="+mn-cs"/>
              </a:rPr>
              <a:t>2,7 milioni di treni</a:t>
            </a:r>
            <a:r>
              <a:rPr lang="it-IT" sz="1200" b="0" i="0" kern="1200" dirty="0">
                <a:solidFill>
                  <a:schemeClr val="tx1"/>
                </a:solidFill>
                <a:effectLst/>
                <a:latin typeface="+mn-lt"/>
                <a:ea typeface="+mn-ea"/>
                <a:cs typeface="+mn-cs"/>
              </a:rPr>
              <a:t> km* e </a:t>
            </a:r>
            <a:r>
              <a:rPr lang="it-IT" sz="1200" b="1" i="0" kern="1200" dirty="0">
                <a:solidFill>
                  <a:schemeClr val="tx1"/>
                </a:solidFill>
                <a:effectLst/>
                <a:latin typeface="+mn-lt"/>
                <a:ea typeface="+mn-ea"/>
                <a:cs typeface="+mn-cs"/>
              </a:rPr>
              <a:t>41mila miglia nautiche</a:t>
            </a:r>
            <a:r>
              <a:rPr lang="it-IT" sz="1200" b="0" i="0" kern="1200" dirty="0">
                <a:solidFill>
                  <a:schemeClr val="tx1"/>
                </a:solidFill>
                <a:effectLst/>
                <a:latin typeface="+mn-lt"/>
                <a:ea typeface="+mn-ea"/>
                <a:cs typeface="+mn-cs"/>
              </a:rPr>
              <a:t>, con circa 2300 autobus, 46 treni, 18 tram e 7 motonavi. I dipendenti sono </a:t>
            </a:r>
            <a:r>
              <a:rPr lang="it-IT" sz="1200" b="1" i="0" kern="1200" dirty="0">
                <a:solidFill>
                  <a:schemeClr val="tx1"/>
                </a:solidFill>
                <a:effectLst/>
                <a:latin typeface="+mn-lt"/>
                <a:ea typeface="+mn-ea"/>
                <a:cs typeface="+mn-cs"/>
              </a:rPr>
              <a:t>oltre 4000</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Anas è la società del Gruppo Ferrovie dello Stato Italiane che si occupa di </a:t>
            </a:r>
            <a:r>
              <a:rPr lang="it-IT" sz="1200" b="1" i="0" kern="1200" dirty="0">
                <a:solidFill>
                  <a:schemeClr val="tx1"/>
                </a:solidFill>
                <a:effectLst/>
                <a:latin typeface="+mn-lt"/>
                <a:ea typeface="+mn-ea"/>
                <a:cs typeface="+mn-cs"/>
              </a:rPr>
              <a:t>infrastrutture stradali</a:t>
            </a:r>
            <a:r>
              <a:rPr lang="it-IT" sz="1200" b="0" i="0" kern="1200" dirty="0">
                <a:solidFill>
                  <a:schemeClr val="tx1"/>
                </a:solidFill>
                <a:effectLst/>
                <a:latin typeface="+mn-lt"/>
                <a:ea typeface="+mn-ea"/>
                <a:cs typeface="+mn-cs"/>
              </a:rPr>
              <a:t>. Da quasi un secolo </a:t>
            </a:r>
            <a:r>
              <a:rPr lang="it-IT" sz="1200" b="1" i="0" kern="1200" dirty="0">
                <a:solidFill>
                  <a:schemeClr val="tx1"/>
                </a:solidFill>
                <a:effectLst/>
                <a:latin typeface="+mn-lt"/>
                <a:ea typeface="+mn-ea"/>
                <a:cs typeface="+mn-cs"/>
              </a:rPr>
              <a:t>costruisce le strade</a:t>
            </a:r>
            <a:r>
              <a:rPr lang="it-IT" sz="1200" b="0" i="0" kern="1200" dirty="0">
                <a:solidFill>
                  <a:schemeClr val="tx1"/>
                </a:solidFill>
                <a:effectLst/>
                <a:latin typeface="+mn-lt"/>
                <a:ea typeface="+mn-ea"/>
                <a:cs typeface="+mn-cs"/>
              </a:rPr>
              <a:t> che connettono ogni località del Paese, le gestisce e le mantiene efficienti nel corso del tempo. La società è protagonista nel mondo della </a:t>
            </a:r>
            <a:r>
              <a:rPr lang="it-IT" sz="1200" b="1" i="0" kern="1200" dirty="0">
                <a:solidFill>
                  <a:schemeClr val="tx1"/>
                </a:solidFill>
                <a:effectLst/>
                <a:latin typeface="+mn-lt"/>
                <a:ea typeface="+mn-ea"/>
                <a:cs typeface="+mn-cs"/>
              </a:rPr>
              <a:t>progettazione</a:t>
            </a:r>
            <a:r>
              <a:rPr lang="it-IT" sz="1200" b="0" i="0" kern="1200" dirty="0">
                <a:solidFill>
                  <a:schemeClr val="tx1"/>
                </a:solidFill>
                <a:effectLst/>
                <a:latin typeface="+mn-lt"/>
                <a:ea typeface="+mn-ea"/>
                <a:cs typeface="+mn-cs"/>
              </a:rPr>
              <a:t>, della</a:t>
            </a:r>
            <a:r>
              <a:rPr lang="it-IT" sz="1200" b="1" i="0" kern="1200" dirty="0">
                <a:solidFill>
                  <a:schemeClr val="tx1"/>
                </a:solidFill>
                <a:effectLst/>
                <a:latin typeface="+mn-lt"/>
                <a:ea typeface="+mn-ea"/>
                <a:cs typeface="+mn-cs"/>
              </a:rPr>
              <a:t> costruzione</a:t>
            </a:r>
            <a:r>
              <a:rPr lang="it-IT" sz="1200" b="0" i="0" kern="1200" dirty="0">
                <a:solidFill>
                  <a:schemeClr val="tx1"/>
                </a:solidFill>
                <a:effectLst/>
                <a:latin typeface="+mn-lt"/>
                <a:ea typeface="+mn-ea"/>
                <a:cs typeface="+mn-cs"/>
              </a:rPr>
              <a:t> e della </a:t>
            </a:r>
            <a:r>
              <a:rPr lang="it-IT" sz="1200" b="1" i="0" kern="1200" dirty="0">
                <a:solidFill>
                  <a:schemeClr val="tx1"/>
                </a:solidFill>
                <a:effectLst/>
                <a:latin typeface="+mn-lt"/>
                <a:ea typeface="+mn-ea"/>
                <a:cs typeface="+mn-cs"/>
              </a:rPr>
              <a:t>manutenzione stradale</a:t>
            </a:r>
            <a:r>
              <a:rPr lang="it-IT" sz="1200" b="0" i="0" kern="1200" dirty="0">
                <a:solidFill>
                  <a:schemeClr val="tx1"/>
                </a:solidFill>
                <a:effectLst/>
                <a:latin typeface="+mn-lt"/>
                <a:ea typeface="+mn-ea"/>
                <a:cs typeface="+mn-cs"/>
              </a:rPr>
              <a:t> e tra i leader riconosciuti a livello internazionale. Gestisce la rete viaria di interesse nazionale, con oltre </a:t>
            </a:r>
            <a:r>
              <a:rPr lang="it-IT" sz="1200" b="1" i="0" kern="1200" dirty="0">
                <a:solidFill>
                  <a:schemeClr val="tx1"/>
                </a:solidFill>
                <a:effectLst/>
                <a:latin typeface="+mn-lt"/>
                <a:ea typeface="+mn-ea"/>
                <a:cs typeface="+mn-cs"/>
              </a:rPr>
              <a:t>26mila km</a:t>
            </a:r>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di strade </a:t>
            </a:r>
            <a:r>
              <a:rPr lang="it-IT" sz="1200" b="0" i="0" kern="1200" dirty="0">
                <a:solidFill>
                  <a:schemeClr val="tx1"/>
                </a:solidFill>
                <a:effectLst/>
                <a:latin typeface="+mn-lt"/>
                <a:ea typeface="+mn-ea"/>
                <a:cs typeface="+mn-cs"/>
              </a:rPr>
              <a:t>statali, autostrade e raccordi autostradali.</a:t>
            </a:r>
          </a:p>
          <a:p>
            <a:endParaRPr lang="en-GB" dirty="0"/>
          </a:p>
        </p:txBody>
      </p:sp>
      <p:sp>
        <p:nvSpPr>
          <p:cNvPr id="4" name="Slide Number Placeholder 3"/>
          <p:cNvSpPr>
            <a:spLocks noGrp="1"/>
          </p:cNvSpPr>
          <p:nvPr>
            <p:ph type="sldNum" sz="quarter" idx="10"/>
          </p:nvPr>
        </p:nvSpPr>
        <p:spPr/>
        <p:txBody>
          <a:bodyPr/>
          <a:lstStyle/>
          <a:p>
            <a:fld id="{8916A528-197D-4232-B110-8B4841D01E95}" type="slidenum">
              <a:rPr lang="en-GB" smtClean="0"/>
              <a:pPr/>
              <a:t>83</a:t>
            </a:fld>
            <a:endParaRPr lang="en-GB"/>
          </a:p>
        </p:txBody>
      </p:sp>
    </p:spTree>
    <p:extLst>
      <p:ext uri="{BB962C8B-B14F-4D97-AF65-F5344CB8AC3E}">
        <p14:creationId xmlns:p14="http://schemas.microsoft.com/office/powerpoint/2010/main" val="1018151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385792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3399513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2882964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207512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141364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202829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121692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394632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13533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268210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AA6B1C2-6CC1-41C5-9605-347C39C28EAA}" type="datetimeFigureOut">
              <a:rPr lang="en-GB" smtClean="0"/>
              <a:pPr/>
              <a:t>11/12/2021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7F93F5F0-3FCC-4164-B5E7-54F092258077}" type="slidenum">
              <a:rPr lang="en-GB" smtClean="0"/>
              <a:pPr/>
              <a:t>‹#›</a:t>
            </a:fld>
            <a:endParaRPr lang="en-GB"/>
          </a:p>
        </p:txBody>
      </p:sp>
    </p:spTree>
    <p:extLst>
      <p:ext uri="{BB962C8B-B14F-4D97-AF65-F5344CB8AC3E}">
        <p14:creationId xmlns:p14="http://schemas.microsoft.com/office/powerpoint/2010/main" val="2642663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6B1C2-6CC1-41C5-9605-347C39C28EAA}" type="datetimeFigureOut">
              <a:rPr lang="en-GB" smtClean="0"/>
              <a:pPr/>
              <a:t>11/12/2021</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3F5F0-3FCC-4164-B5E7-54F092258077}" type="slidenum">
              <a:rPr lang="en-GB" smtClean="0"/>
              <a:pPr/>
              <a:t>‹#›</a:t>
            </a:fld>
            <a:endParaRPr lang="en-GB"/>
          </a:p>
        </p:txBody>
      </p:sp>
    </p:spTree>
    <p:extLst>
      <p:ext uri="{BB962C8B-B14F-4D97-AF65-F5344CB8AC3E}">
        <p14:creationId xmlns:p14="http://schemas.microsoft.com/office/powerpoint/2010/main" val="72848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SBB-CFF-FFS"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3" Type="http://schemas.openxmlformats.org/officeDocument/2006/relationships/hyperlink" Target="https://it.wikipedia.org/wiki/Repubblica_Ceca" TargetMode="External"/><Relationship Id="rId18" Type="http://schemas.openxmlformats.org/officeDocument/2006/relationships/hyperlink" Target="https://it.wikipedia.org/wiki/Romania" TargetMode="External"/><Relationship Id="rId26" Type="http://schemas.openxmlformats.org/officeDocument/2006/relationships/hyperlink" Target="https://it.wikipedia.org/wiki/Algeria" TargetMode="External"/><Relationship Id="rId39" Type="http://schemas.openxmlformats.org/officeDocument/2006/relationships/hyperlink" Target="https://it.wikipedia.org/wiki/Venezuela" TargetMode="External"/><Relationship Id="rId21" Type="http://schemas.openxmlformats.org/officeDocument/2006/relationships/hyperlink" Target="https://it.wikipedia.org/wiki/Montenegro" TargetMode="External"/><Relationship Id="rId34" Type="http://schemas.openxmlformats.org/officeDocument/2006/relationships/hyperlink" Target="https://it.wikipedia.org/wiki/Tata_Group" TargetMode="External"/><Relationship Id="rId7" Type="http://schemas.openxmlformats.org/officeDocument/2006/relationships/hyperlink" Target="https://it.wikipedia.org/wiki/Germania" TargetMode="External"/><Relationship Id="rId12" Type="http://schemas.openxmlformats.org/officeDocument/2006/relationships/hyperlink" Target="https://it.wikipedia.org/wiki/TrainOSE" TargetMode="External"/><Relationship Id="rId17" Type="http://schemas.openxmlformats.org/officeDocument/2006/relationships/hyperlink" Target="https://it.wikipedia.org/wiki/Mari%C3%A1nsk%C3%A9_L%C3%A1zn%C4%9B" TargetMode="External"/><Relationship Id="rId25" Type="http://schemas.openxmlformats.org/officeDocument/2006/relationships/hyperlink" Target="https://it.wikipedia.org/wiki/Alessandria" TargetMode="External"/><Relationship Id="rId33" Type="http://schemas.openxmlformats.org/officeDocument/2006/relationships/hyperlink" Target="https://it.wikipedia.org/wiki/India" TargetMode="External"/><Relationship Id="rId38" Type="http://schemas.openxmlformats.org/officeDocument/2006/relationships/hyperlink" Target="https://it.wikipedia.org/wiki/Memorandum_d'intesa" TargetMode="External"/><Relationship Id="rId2" Type="http://schemas.openxmlformats.org/officeDocument/2006/relationships/hyperlink" Target="https://it.wikipedia.org/wiki/Francia" TargetMode="External"/><Relationship Id="rId16" Type="http://schemas.openxmlformats.org/officeDocument/2006/relationships/hyperlink" Target="https://it.wikipedia.org/wiki/Karlovy_Vary" TargetMode="External"/><Relationship Id="rId20" Type="http://schemas.openxmlformats.org/officeDocument/2006/relationships/hyperlink" Target="https://it.wikipedia.org/wiki/Serbia" TargetMode="External"/><Relationship Id="rId29" Type="http://schemas.openxmlformats.org/officeDocument/2006/relationships/hyperlink" Target="https://it.wikipedia.org/wiki/Turchia" TargetMode="External"/><Relationship Id="rId1" Type="http://schemas.openxmlformats.org/officeDocument/2006/relationships/slideLayout" Target="../slideLayouts/slideLayout2.xml"/><Relationship Id="rId6" Type="http://schemas.openxmlformats.org/officeDocument/2006/relationships/hyperlink" Target="https://it.wikipedia.org/w/index.php?title=Treni_notturni&amp;action=edit&amp;redlink=1" TargetMode="External"/><Relationship Id="rId11" Type="http://schemas.openxmlformats.org/officeDocument/2006/relationships/hyperlink" Target="https://it.wikipedia.org/wiki/Grecia" TargetMode="External"/><Relationship Id="rId24" Type="http://schemas.openxmlformats.org/officeDocument/2006/relationships/hyperlink" Target="https://it.wikipedia.org/wiki/Cairo" TargetMode="External"/><Relationship Id="rId32" Type="http://schemas.openxmlformats.org/officeDocument/2006/relationships/hyperlink" Target="https://it.wikipedia.org/wiki/Iraq" TargetMode="External"/><Relationship Id="rId37" Type="http://schemas.openxmlformats.org/officeDocument/2006/relationships/hyperlink" Target="https://it.wikipedia.org/wiki/Ansaldo_STS" TargetMode="External"/><Relationship Id="rId40" Type="http://schemas.openxmlformats.org/officeDocument/2006/relationships/hyperlink" Target="https://it.wikipedia.org/wiki/Uruguay" TargetMode="External"/><Relationship Id="rId5" Type="http://schemas.openxmlformats.org/officeDocument/2006/relationships/hyperlink" Target="https://it.wikipedia.org/wiki/Thello" TargetMode="External"/><Relationship Id="rId15" Type="http://schemas.openxmlformats.org/officeDocument/2006/relationships/hyperlink" Target="https://it.wikipedia.org/wiki/Praga" TargetMode="External"/><Relationship Id="rId23" Type="http://schemas.openxmlformats.org/officeDocument/2006/relationships/hyperlink" Target="https://it.wikipedia.org/wiki/Egitto" TargetMode="External"/><Relationship Id="rId28" Type="http://schemas.openxmlformats.org/officeDocument/2006/relationships/hyperlink" Target="https://it.wikipedia.org/wiki/Libia" TargetMode="External"/><Relationship Id="rId36" Type="http://schemas.openxmlformats.org/officeDocument/2006/relationships/hyperlink" Target="https://it.wikipedia.org/wiki/Kazakistan" TargetMode="External"/><Relationship Id="rId10" Type="http://schemas.openxmlformats.org/officeDocument/2006/relationships/hyperlink" Target="https://it.wikipedia.org/wiki/Trasporto_merci" TargetMode="External"/><Relationship Id="rId19" Type="http://schemas.openxmlformats.org/officeDocument/2006/relationships/hyperlink" Target="https://it.wikipedia.org/wiki/Italferr" TargetMode="External"/><Relationship Id="rId31" Type="http://schemas.openxmlformats.org/officeDocument/2006/relationships/hyperlink" Target="https://it.wikipedia.org/wiki/Siria" TargetMode="External"/><Relationship Id="rId4" Type="http://schemas.openxmlformats.org/officeDocument/2006/relationships/hyperlink" Target="https://it.wikipedia.org/wiki/Trenitalia-Veolia_Transdev" TargetMode="External"/><Relationship Id="rId9" Type="http://schemas.openxmlformats.org/officeDocument/2006/relationships/hyperlink" Target="https://it.wikipedia.org/wiki/TX_Logistik" TargetMode="External"/><Relationship Id="rId14" Type="http://schemas.openxmlformats.org/officeDocument/2006/relationships/hyperlink" Target="https://it.wikipedia.org/wiki/Grandi_Stazioni" TargetMode="External"/><Relationship Id="rId22" Type="http://schemas.openxmlformats.org/officeDocument/2006/relationships/hyperlink" Target="https://it.wikipedia.org/wiki/Polonia" TargetMode="External"/><Relationship Id="rId27" Type="http://schemas.openxmlformats.org/officeDocument/2006/relationships/hyperlink" Target="https://it.wikipedia.org/wiki/Marocco" TargetMode="External"/><Relationship Id="rId30" Type="http://schemas.openxmlformats.org/officeDocument/2006/relationships/hyperlink" Target="https://it.wikipedia.org/wiki/Ferrovia_ad_alta_velocit%C3%A0_Istanbul-Ankara" TargetMode="External"/><Relationship Id="rId35" Type="http://schemas.openxmlformats.org/officeDocument/2006/relationships/hyperlink" Target="https://it.wikipedia.org/w/index.php?title=Stazione_di_Nuova_Delhi&amp;action=edit&amp;redlink=1" TargetMode="External"/><Relationship Id="rId8" Type="http://schemas.openxmlformats.org/officeDocument/2006/relationships/hyperlink" Target="https://it.wikipedia.org/wiki/Netinera" TargetMode="External"/><Relationship Id="rId3" Type="http://schemas.openxmlformats.org/officeDocument/2006/relationships/hyperlink" Target="https://it.wikipedia.org/wiki/Trenitalia"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US" dirty="0"/>
              <a:t>Rail transportation</a:t>
            </a:r>
            <a:endParaRPr lang="en-GB" dirty="0"/>
          </a:p>
        </p:txBody>
      </p:sp>
      <p:sp>
        <p:nvSpPr>
          <p:cNvPr id="3" name="Sottotitolo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792558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904875"/>
            <a:ext cx="76200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619672" y="6093296"/>
            <a:ext cx="4572000" cy="646331"/>
          </a:xfrm>
          <a:prstGeom prst="rect">
            <a:avLst/>
          </a:prstGeom>
        </p:spPr>
        <p:txBody>
          <a:bodyPr>
            <a:spAutoFit/>
          </a:bodyPr>
          <a:lstStyle/>
          <a:p>
            <a:r>
              <a:rPr lang="en-US" dirty="0" err="1"/>
              <a:t>Shinkansen</a:t>
            </a:r>
            <a:r>
              <a:rPr lang="en-US" dirty="0"/>
              <a:t> 500 series at Kyoto Station taken by Nick Coutts on 2005-03-19</a:t>
            </a:r>
            <a:endParaRPr lang="en-GB" dirty="0"/>
          </a:p>
        </p:txBody>
      </p:sp>
    </p:spTree>
    <p:extLst>
      <p:ext uri="{BB962C8B-B14F-4D97-AF65-F5344CB8AC3E}">
        <p14:creationId xmlns:p14="http://schemas.microsoft.com/office/powerpoint/2010/main" val="31574616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2B5F8C-FAB6-481A-AE6F-6E07F6219EAD}"/>
              </a:ext>
            </a:extLst>
          </p:cNvPr>
          <p:cNvSpPr>
            <a:spLocks noGrp="1"/>
          </p:cNvSpPr>
          <p:nvPr>
            <p:ph type="title"/>
          </p:nvPr>
        </p:nvSpPr>
        <p:spPr/>
        <p:txBody>
          <a:bodyPr>
            <a:normAutofit/>
          </a:bodyPr>
          <a:lstStyle/>
          <a:p>
            <a:r>
              <a:rPr lang="it-IT" dirty="0" smtClean="0"/>
              <a:t>Impact of HS rail competion</a:t>
            </a:r>
            <a:endParaRPr lang="it-IT" dirty="0"/>
          </a:p>
        </p:txBody>
      </p:sp>
      <p:sp>
        <p:nvSpPr>
          <p:cNvPr id="3" name="Segnaposto contenuto 2">
            <a:extLst>
              <a:ext uri="{FF2B5EF4-FFF2-40B4-BE49-F238E27FC236}">
                <a16:creationId xmlns:a16="http://schemas.microsoft.com/office/drawing/2014/main" id="{8BF9D9E3-985F-4010-B5A3-D4104397FF21}"/>
              </a:ext>
            </a:extLst>
          </p:cNvPr>
          <p:cNvSpPr>
            <a:spLocks noGrp="1"/>
          </p:cNvSpPr>
          <p:nvPr>
            <p:ph idx="1"/>
          </p:nvPr>
        </p:nvSpPr>
        <p:spPr>
          <a:xfrm>
            <a:off x="477078" y="2054087"/>
            <a:ext cx="8229600" cy="3965714"/>
          </a:xfrm>
        </p:spPr>
        <p:txBody>
          <a:bodyPr>
            <a:normAutofit/>
          </a:bodyPr>
          <a:lstStyle/>
          <a:p>
            <a:pPr>
              <a:buFontTx/>
              <a:buChar char="-"/>
            </a:pPr>
            <a:r>
              <a:rPr lang="it-IT" b="1" dirty="0" err="1" smtClean="0"/>
              <a:t>Increase</a:t>
            </a:r>
            <a:r>
              <a:rPr lang="it-IT" b="1" dirty="0" smtClean="0"/>
              <a:t> </a:t>
            </a:r>
            <a:r>
              <a:rPr lang="it-IT" b="1" dirty="0" err="1" smtClean="0"/>
              <a:t>supply</a:t>
            </a:r>
            <a:r>
              <a:rPr lang="it-IT" b="1" dirty="0" smtClean="0"/>
              <a:t> of </a:t>
            </a:r>
            <a:r>
              <a:rPr lang="it-IT" b="1" dirty="0" err="1" smtClean="0"/>
              <a:t>rail</a:t>
            </a:r>
            <a:r>
              <a:rPr lang="it-IT" b="1" dirty="0" smtClean="0"/>
              <a:t> </a:t>
            </a:r>
            <a:r>
              <a:rPr lang="it-IT" b="1" dirty="0" err="1" smtClean="0"/>
              <a:t>services</a:t>
            </a:r>
            <a:endParaRPr lang="it-IT" b="1" dirty="0" smtClean="0"/>
          </a:p>
          <a:p>
            <a:pPr>
              <a:buFontTx/>
              <a:buChar char="-"/>
            </a:pPr>
            <a:r>
              <a:rPr lang="it-IT" b="1" dirty="0" err="1" smtClean="0"/>
              <a:t>Increased</a:t>
            </a:r>
            <a:r>
              <a:rPr lang="it-IT" b="1" dirty="0" smtClean="0"/>
              <a:t> </a:t>
            </a:r>
            <a:r>
              <a:rPr lang="it-IT" b="1" dirty="0" err="1" smtClean="0"/>
              <a:t>demand</a:t>
            </a:r>
            <a:r>
              <a:rPr lang="it-IT" b="1" dirty="0" smtClean="0"/>
              <a:t> and </a:t>
            </a:r>
            <a:r>
              <a:rPr lang="it-IT" b="1" dirty="0" err="1" smtClean="0"/>
              <a:t>load</a:t>
            </a:r>
            <a:r>
              <a:rPr lang="it-IT" b="1" dirty="0" smtClean="0"/>
              <a:t> </a:t>
            </a:r>
            <a:r>
              <a:rPr lang="it-IT" b="1" dirty="0" err="1" smtClean="0"/>
              <a:t>factor</a:t>
            </a:r>
            <a:r>
              <a:rPr lang="it-IT" b="1" dirty="0" smtClean="0"/>
              <a:t> (76% </a:t>
            </a:r>
            <a:r>
              <a:rPr lang="it-IT" b="1" dirty="0" err="1" smtClean="0"/>
              <a:t>almost</a:t>
            </a:r>
            <a:r>
              <a:rPr lang="it-IT" b="1" dirty="0" smtClean="0"/>
              <a:t> </a:t>
            </a:r>
            <a:r>
              <a:rPr lang="it-IT" b="1" dirty="0" err="1" smtClean="0"/>
              <a:t>equal</a:t>
            </a:r>
            <a:r>
              <a:rPr lang="it-IT" b="1" dirty="0" smtClean="0"/>
              <a:t> to </a:t>
            </a:r>
            <a:r>
              <a:rPr lang="it-IT" b="1" dirty="0" err="1" smtClean="0"/>
              <a:t>low</a:t>
            </a:r>
            <a:r>
              <a:rPr lang="it-IT" b="1" dirty="0" smtClean="0"/>
              <a:t> </a:t>
            </a:r>
            <a:r>
              <a:rPr lang="it-IT" b="1" dirty="0" err="1" smtClean="0"/>
              <a:t>cost</a:t>
            </a:r>
            <a:r>
              <a:rPr lang="it-IT" b="1" dirty="0" smtClean="0"/>
              <a:t> air </a:t>
            </a:r>
            <a:r>
              <a:rPr lang="it-IT" b="1" dirty="0" err="1" smtClean="0"/>
              <a:t>carriers</a:t>
            </a:r>
            <a:r>
              <a:rPr lang="it-IT" b="1" dirty="0" smtClean="0"/>
              <a:t>)</a:t>
            </a:r>
          </a:p>
          <a:p>
            <a:pPr>
              <a:buFontTx/>
              <a:buChar char="-"/>
            </a:pPr>
            <a:r>
              <a:rPr lang="it-IT" b="1" dirty="0" smtClean="0"/>
              <a:t>Lower ticket </a:t>
            </a:r>
            <a:r>
              <a:rPr lang="it-IT" b="1" dirty="0" err="1" smtClean="0"/>
              <a:t>prices</a:t>
            </a:r>
            <a:r>
              <a:rPr lang="it-IT" b="1" dirty="0" smtClean="0"/>
              <a:t> (</a:t>
            </a:r>
            <a:r>
              <a:rPr lang="it-IT" b="1" dirty="0" err="1" smtClean="0"/>
              <a:t>average</a:t>
            </a:r>
            <a:r>
              <a:rPr lang="it-IT" b="1" dirty="0" smtClean="0"/>
              <a:t> </a:t>
            </a:r>
            <a:r>
              <a:rPr lang="it-IT" b="1" dirty="0" err="1" smtClean="0"/>
              <a:t>revenue</a:t>
            </a:r>
            <a:r>
              <a:rPr lang="it-IT" b="1" dirty="0" smtClean="0"/>
              <a:t> per </a:t>
            </a:r>
            <a:r>
              <a:rPr lang="it-IT" b="1" dirty="0" err="1" smtClean="0"/>
              <a:t>passenger</a:t>
            </a:r>
            <a:r>
              <a:rPr lang="it-IT" b="1" dirty="0" smtClean="0"/>
              <a:t> </a:t>
            </a:r>
            <a:r>
              <a:rPr lang="it-IT" b="1" dirty="0" err="1" smtClean="0"/>
              <a:t>lower</a:t>
            </a:r>
            <a:r>
              <a:rPr lang="it-IT" b="1" dirty="0" smtClean="0"/>
              <a:t> </a:t>
            </a:r>
            <a:r>
              <a:rPr lang="it-IT" b="1" dirty="0" err="1" smtClean="0"/>
              <a:t>than</a:t>
            </a:r>
            <a:r>
              <a:rPr lang="it-IT" b="1" dirty="0" smtClean="0"/>
              <a:t> </a:t>
            </a:r>
            <a:r>
              <a:rPr lang="it-IT" b="1" dirty="0" err="1"/>
              <a:t>E</a:t>
            </a:r>
            <a:r>
              <a:rPr lang="it-IT" b="1" dirty="0" err="1" smtClean="0"/>
              <a:t>uropean</a:t>
            </a:r>
            <a:r>
              <a:rPr lang="it-IT" b="1" dirty="0" smtClean="0"/>
              <a:t> </a:t>
            </a:r>
            <a:r>
              <a:rPr lang="it-IT" b="1" dirty="0" err="1" smtClean="0"/>
              <a:t>conterparts</a:t>
            </a:r>
            <a:r>
              <a:rPr lang="it-IT" b="1" dirty="0" smtClean="0"/>
              <a:t>)</a:t>
            </a:r>
          </a:p>
          <a:p>
            <a:pPr>
              <a:buFontTx/>
              <a:buChar char="-"/>
            </a:pPr>
            <a:endParaRPr lang="it-IT" b="1" dirty="0"/>
          </a:p>
        </p:txBody>
      </p:sp>
      <p:sp>
        <p:nvSpPr>
          <p:cNvPr id="6" name="Rettangolo 5">
            <a:extLst>
              <a:ext uri="{FF2B5EF4-FFF2-40B4-BE49-F238E27FC236}">
                <a16:creationId xmlns:a16="http://schemas.microsoft.com/office/drawing/2014/main" id="{D83B3AC5-AFE2-4BA1-AD3C-1657BE60AC7C}"/>
              </a:ext>
            </a:extLst>
          </p:cNvPr>
          <p:cNvSpPr/>
          <p:nvPr/>
        </p:nvSpPr>
        <p:spPr>
          <a:xfrm>
            <a:off x="477078" y="1417638"/>
            <a:ext cx="7010400" cy="369332"/>
          </a:xfrm>
          <a:prstGeom prst="rect">
            <a:avLst/>
          </a:prstGeom>
        </p:spPr>
        <p:txBody>
          <a:bodyPr wrap="square">
            <a:spAutoFit/>
          </a:bodyPr>
          <a:lstStyle/>
          <a:p>
            <a:r>
              <a:rPr lang="it-IT" dirty="0"/>
              <a:t>Da «Concorrenza ad alta velocità», di Ugo Arrigo, 17.04.18, La voce.info</a:t>
            </a:r>
          </a:p>
        </p:txBody>
      </p:sp>
    </p:spTree>
    <p:extLst>
      <p:ext uri="{BB962C8B-B14F-4D97-AF65-F5344CB8AC3E}">
        <p14:creationId xmlns:p14="http://schemas.microsoft.com/office/powerpoint/2010/main" val="28959197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AB30C9-2959-4C50-A419-4C6371D55BAC}"/>
              </a:ext>
            </a:extLst>
          </p:cNvPr>
          <p:cNvSpPr>
            <a:spLocks noGrp="1"/>
          </p:cNvSpPr>
          <p:nvPr>
            <p:ph type="title"/>
          </p:nvPr>
        </p:nvSpPr>
        <p:spPr>
          <a:xfrm>
            <a:off x="0" y="274638"/>
            <a:ext cx="8686800" cy="1143000"/>
          </a:xfrm>
        </p:spPr>
        <p:txBody>
          <a:bodyPr>
            <a:noAutofit/>
          </a:bodyPr>
          <a:lstStyle/>
          <a:p>
            <a:r>
              <a:rPr lang="it-IT" sz="3600" b="1" dirty="0" err="1" smtClean="0"/>
              <a:t>Freight</a:t>
            </a:r>
            <a:r>
              <a:rPr lang="it-IT" sz="3600" b="1" dirty="0" smtClean="0"/>
              <a:t> </a:t>
            </a:r>
            <a:r>
              <a:rPr lang="it-IT" sz="3600" b="1" dirty="0" err="1" smtClean="0"/>
              <a:t>rail</a:t>
            </a:r>
            <a:r>
              <a:rPr lang="it-IT" sz="3600" b="1" dirty="0" smtClean="0"/>
              <a:t> </a:t>
            </a:r>
            <a:r>
              <a:rPr lang="it-IT" sz="3600" b="1" dirty="0" err="1" smtClean="0"/>
              <a:t>transport</a:t>
            </a:r>
            <a:r>
              <a:rPr lang="it-IT" sz="3600" b="1" dirty="0" smtClean="0"/>
              <a:t>: </a:t>
            </a:r>
            <a:r>
              <a:rPr lang="it-IT" sz="3600" b="1" dirty="0" err="1" smtClean="0"/>
              <a:t>many</a:t>
            </a:r>
            <a:r>
              <a:rPr lang="it-IT" sz="3600" b="1" dirty="0" smtClean="0"/>
              <a:t> </a:t>
            </a:r>
            <a:r>
              <a:rPr lang="it-IT" sz="3600" b="1" dirty="0" err="1" smtClean="0"/>
              <a:t>operating</a:t>
            </a:r>
            <a:r>
              <a:rPr lang="it-IT" sz="3600" b="1" dirty="0" smtClean="0"/>
              <a:t> companies </a:t>
            </a:r>
            <a:endParaRPr lang="it-IT" sz="3600" b="1" dirty="0"/>
          </a:p>
        </p:txBody>
      </p:sp>
      <p:pic>
        <p:nvPicPr>
          <p:cNvPr id="6" name="Immagine 5">
            <a:extLst>
              <a:ext uri="{FF2B5EF4-FFF2-40B4-BE49-F238E27FC236}">
                <a16:creationId xmlns:a16="http://schemas.microsoft.com/office/drawing/2014/main" id="{253EA6AE-F7A3-4D80-BA5B-F3B1FEE8C289}"/>
              </a:ext>
            </a:extLst>
          </p:cNvPr>
          <p:cNvPicPr>
            <a:picLocks noChangeAspect="1"/>
          </p:cNvPicPr>
          <p:nvPr/>
        </p:nvPicPr>
        <p:blipFill>
          <a:blip r:embed="rId2"/>
          <a:stretch>
            <a:fillRect/>
          </a:stretch>
        </p:blipFill>
        <p:spPr>
          <a:xfrm>
            <a:off x="33130" y="1600200"/>
            <a:ext cx="9144000" cy="4350409"/>
          </a:xfrm>
          <a:prstGeom prst="rect">
            <a:avLst/>
          </a:prstGeom>
        </p:spPr>
      </p:pic>
    </p:spTree>
    <p:extLst>
      <p:ext uri="{BB962C8B-B14F-4D97-AF65-F5344CB8AC3E}">
        <p14:creationId xmlns:p14="http://schemas.microsoft.com/office/powerpoint/2010/main" val="25284516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492896"/>
            <a:ext cx="8229600" cy="1143000"/>
          </a:xfrm>
        </p:spPr>
        <p:txBody>
          <a:bodyPr/>
          <a:lstStyle/>
          <a:p>
            <a:r>
              <a:rPr lang="it-IT" dirty="0" smtClean="0"/>
              <a:t>A </a:t>
            </a:r>
            <a:r>
              <a:rPr lang="it-IT" dirty="0" err="1"/>
              <a:t>E</a:t>
            </a:r>
            <a:r>
              <a:rPr lang="it-IT" dirty="0" err="1" smtClean="0"/>
              <a:t>uropean</a:t>
            </a:r>
            <a:r>
              <a:rPr lang="it-IT" dirty="0" smtClean="0"/>
              <a:t> </a:t>
            </a:r>
            <a:r>
              <a:rPr lang="it-IT" dirty="0" err="1" smtClean="0"/>
              <a:t>perspective</a:t>
            </a:r>
            <a:endParaRPr lang="en-US" dirty="0"/>
          </a:p>
        </p:txBody>
      </p:sp>
    </p:spTree>
    <p:extLst>
      <p:ext uri="{BB962C8B-B14F-4D97-AF65-F5344CB8AC3E}">
        <p14:creationId xmlns:p14="http://schemas.microsoft.com/office/powerpoint/2010/main" val="18268905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US" dirty="0"/>
              <a:t>Rail transport in Europe</a:t>
            </a:r>
          </a:p>
        </p:txBody>
      </p:sp>
      <p:sp>
        <p:nvSpPr>
          <p:cNvPr id="6" name="Segnaposto contenuto 5"/>
          <p:cNvSpPr>
            <a:spLocks noGrp="1"/>
          </p:cNvSpPr>
          <p:nvPr>
            <p:ph idx="1"/>
          </p:nvPr>
        </p:nvSpPr>
        <p:spPr>
          <a:xfrm>
            <a:off x="457200" y="1340768"/>
            <a:ext cx="8229600" cy="5256584"/>
          </a:xfrm>
        </p:spPr>
        <p:txBody>
          <a:bodyPr>
            <a:normAutofit/>
          </a:bodyPr>
          <a:lstStyle/>
          <a:p>
            <a:r>
              <a:rPr lang="en-US" dirty="0"/>
              <a:t>Rail transport in Europe is </a:t>
            </a:r>
            <a:r>
              <a:rPr lang="en-US" dirty="0" smtClean="0"/>
              <a:t>characterized </a:t>
            </a:r>
            <a:r>
              <a:rPr lang="en-US" dirty="0"/>
              <a:t>by its diversity, both technical and infrastructural. </a:t>
            </a:r>
            <a:endParaRPr lang="en-US" dirty="0" smtClean="0"/>
          </a:p>
          <a:p>
            <a:r>
              <a:rPr lang="en-US" dirty="0" smtClean="0"/>
              <a:t>The </a:t>
            </a:r>
            <a:r>
              <a:rPr lang="en-US" dirty="0"/>
              <a:t>European Union aims to make cross-border operations easier as well as to introduce competition to national rail networks. </a:t>
            </a:r>
            <a:endParaRPr lang="en-US" dirty="0" smtClean="0"/>
          </a:p>
        </p:txBody>
      </p:sp>
    </p:spTree>
    <p:extLst>
      <p:ext uri="{BB962C8B-B14F-4D97-AF65-F5344CB8AC3E}">
        <p14:creationId xmlns:p14="http://schemas.microsoft.com/office/powerpoint/2010/main" val="31360907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Differences</a:t>
            </a:r>
            <a:r>
              <a:rPr lang="it-IT" dirty="0" smtClean="0"/>
              <a:t> in </a:t>
            </a:r>
            <a:r>
              <a:rPr lang="it-IT" dirty="0" err="1" smtClean="0"/>
              <a:t>guage</a:t>
            </a:r>
            <a:endParaRPr lang="en-US" dirty="0"/>
          </a:p>
        </p:txBody>
      </p:sp>
      <p:sp>
        <p:nvSpPr>
          <p:cNvPr id="3" name="Segnaposto contenuto 2"/>
          <p:cNvSpPr>
            <a:spLocks noGrp="1"/>
          </p:cNvSpPr>
          <p:nvPr>
            <p:ph idx="1"/>
          </p:nvPr>
        </p:nvSpPr>
        <p:spPr/>
        <p:txBody>
          <a:bodyPr>
            <a:normAutofit fontScale="92500" lnSpcReduction="20000"/>
          </a:bodyPr>
          <a:lstStyle/>
          <a:p>
            <a:r>
              <a:rPr lang="en-US" dirty="0"/>
              <a:t>While most railways in Europe use 1,435 mm (4 </a:t>
            </a:r>
            <a:r>
              <a:rPr lang="en-US" dirty="0" err="1"/>
              <a:t>ft</a:t>
            </a:r>
            <a:r>
              <a:rPr lang="en-US" dirty="0"/>
              <a:t> 8 1⁄2 in) </a:t>
            </a:r>
            <a:r>
              <a:rPr lang="en-US" b="1" dirty="0"/>
              <a:t>standard gauge</a:t>
            </a:r>
            <a:r>
              <a:rPr lang="en-US" dirty="0"/>
              <a:t>, in some other countries, like Spain or countries which territories used to be a part of Russian Empire and Soviet Union, widespread broad gauge exists. For instance in Spain it is 1,668 mm (5 </a:t>
            </a:r>
            <a:r>
              <a:rPr lang="en-US" dirty="0" err="1"/>
              <a:t>ft</a:t>
            </a:r>
            <a:r>
              <a:rPr lang="en-US" dirty="0"/>
              <a:t> 5 21⁄32 in) (also known as </a:t>
            </a:r>
            <a:r>
              <a:rPr lang="en-US" b="1" dirty="0"/>
              <a:t>Iberian gauge</a:t>
            </a:r>
            <a:r>
              <a:rPr lang="en-US" dirty="0"/>
              <a:t>), while in Russia, Ukraine, Belarus, Finland, Baltic states gauge width is 1,520 mm (4 </a:t>
            </a:r>
            <a:r>
              <a:rPr lang="en-US" dirty="0" err="1"/>
              <a:t>ft</a:t>
            </a:r>
            <a:r>
              <a:rPr lang="en-US" dirty="0"/>
              <a:t> 11 27⁄32 in) or 1,524 mm (5 </a:t>
            </a:r>
            <a:r>
              <a:rPr lang="en-US" dirty="0" err="1"/>
              <a:t>ft</a:t>
            </a:r>
            <a:r>
              <a:rPr lang="en-US" dirty="0"/>
              <a:t>) (also known as </a:t>
            </a:r>
            <a:r>
              <a:rPr lang="en-US" b="1" dirty="0"/>
              <a:t>Russian gauge</a:t>
            </a:r>
            <a:r>
              <a:rPr lang="en-US" dirty="0"/>
              <a:t>). Ireland uses the somewhat unusual 5 </a:t>
            </a:r>
            <a:r>
              <a:rPr lang="en-US" dirty="0" err="1"/>
              <a:t>ft</a:t>
            </a:r>
            <a:r>
              <a:rPr lang="en-US" dirty="0"/>
              <a:t> 3 in (1600mm) gauge, which is referred to in Ireland as "</a:t>
            </a:r>
            <a:r>
              <a:rPr lang="en-US" b="1" dirty="0"/>
              <a:t>Irish Gauge</a:t>
            </a:r>
            <a:r>
              <a:rPr lang="en-US" dirty="0"/>
              <a:t>". </a:t>
            </a:r>
          </a:p>
        </p:txBody>
      </p:sp>
    </p:spTree>
    <p:extLst>
      <p:ext uri="{BB962C8B-B14F-4D97-AF65-F5344CB8AC3E}">
        <p14:creationId xmlns:p14="http://schemas.microsoft.com/office/powerpoint/2010/main" val="34769222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Differences</a:t>
            </a:r>
            <a:r>
              <a:rPr lang="it-IT" dirty="0"/>
              <a:t> in </a:t>
            </a:r>
            <a:r>
              <a:rPr lang="it-IT" dirty="0" err="1" smtClean="0"/>
              <a:t>electrification</a:t>
            </a:r>
            <a:endParaRPr lang="en-US" dirty="0"/>
          </a:p>
        </p:txBody>
      </p:sp>
      <p:sp>
        <p:nvSpPr>
          <p:cNvPr id="3" name="Segnaposto contenuto 2"/>
          <p:cNvSpPr>
            <a:spLocks noGrp="1"/>
          </p:cNvSpPr>
          <p:nvPr>
            <p:ph idx="1"/>
          </p:nvPr>
        </p:nvSpPr>
        <p:spPr>
          <a:xfrm>
            <a:off x="457200" y="1600201"/>
            <a:ext cx="4834880" cy="4421088"/>
          </a:xfrm>
        </p:spPr>
        <p:txBody>
          <a:bodyPr>
            <a:noAutofit/>
          </a:bodyPr>
          <a:lstStyle/>
          <a:p>
            <a:pPr marL="0" indent="0">
              <a:buNone/>
            </a:pPr>
            <a:r>
              <a:rPr lang="en-US" sz="2400" dirty="0"/>
              <a:t>Likewise, electrification of lines varies between countries. 15 kV AC has been used in Germany, Austria, Switzerland, Norway and Sweden since 1912, while the Netherlands uses 1500 V DC, France uses 1500 V DC and 25 kV AC, and so on. All this makes the construction of truly pan-European vehicles a challenging task and, until recent developments in locomotive construction, was mostly ruled out as being impractical and too expensive.</a:t>
            </a:r>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700808"/>
            <a:ext cx="2667000"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08761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it-IT" dirty="0" err="1" smtClean="0"/>
              <a:t>European</a:t>
            </a:r>
            <a:r>
              <a:rPr lang="it-IT" dirty="0" smtClean="0"/>
              <a:t> </a:t>
            </a:r>
            <a:r>
              <a:rPr lang="it-IT" dirty="0" err="1" smtClean="0"/>
              <a:t>railway</a:t>
            </a:r>
            <a:r>
              <a:rPr lang="it-IT" dirty="0" smtClean="0"/>
              <a:t> </a:t>
            </a:r>
            <a:r>
              <a:rPr lang="it-IT" dirty="0" err="1" smtClean="0"/>
              <a:t>packages</a:t>
            </a:r>
            <a:endParaRPr lang="en-US" dirty="0"/>
          </a:p>
        </p:txBody>
      </p:sp>
      <p:sp>
        <p:nvSpPr>
          <p:cNvPr id="3" name="Segnaposto contenuto 2"/>
          <p:cNvSpPr>
            <a:spLocks noGrp="1"/>
          </p:cNvSpPr>
          <p:nvPr>
            <p:ph idx="1"/>
          </p:nvPr>
        </p:nvSpPr>
        <p:spPr>
          <a:xfrm>
            <a:off x="0" y="908720"/>
            <a:ext cx="9144000" cy="5733256"/>
          </a:xfrm>
        </p:spPr>
        <p:txBody>
          <a:bodyPr>
            <a:noAutofit/>
          </a:bodyPr>
          <a:lstStyle/>
          <a:p>
            <a:r>
              <a:rPr lang="en-US" sz="2800" dirty="0"/>
              <a:t>The </a:t>
            </a:r>
            <a:r>
              <a:rPr lang="en-US" sz="2800" b="1" dirty="0"/>
              <a:t>First Railway Directive </a:t>
            </a:r>
            <a:r>
              <a:rPr lang="en-US" sz="2800" dirty="0"/>
              <a:t>91/440/EC (with amendments, also called the "First Railway Package") is an EU directive that sets out an </a:t>
            </a:r>
            <a:r>
              <a:rPr lang="en-US" sz="2800" b="1" dirty="0"/>
              <a:t>EU law framework and requirements </a:t>
            </a:r>
            <a:r>
              <a:rPr lang="en-US" sz="2800" dirty="0"/>
              <a:t>for railways in the EU to allow </a:t>
            </a:r>
            <a:r>
              <a:rPr lang="en-US" sz="2800" b="1" dirty="0"/>
              <a:t>open access operations on railway lines </a:t>
            </a:r>
            <a:r>
              <a:rPr lang="en-US" sz="2800" dirty="0"/>
              <a:t>by companies other than those that own the rail infrastructure. The legislation was further extended by further directives to include </a:t>
            </a:r>
            <a:r>
              <a:rPr lang="en-US" sz="2800" b="1" dirty="0"/>
              <a:t>cross border transit of freight</a:t>
            </a:r>
            <a:r>
              <a:rPr lang="en-US" sz="2800" dirty="0" smtClean="0"/>
              <a:t>.</a:t>
            </a:r>
          </a:p>
          <a:p>
            <a:r>
              <a:rPr lang="en-US" sz="2800" dirty="0"/>
              <a:t>The </a:t>
            </a:r>
            <a:r>
              <a:rPr lang="en-US" sz="2800" b="1" dirty="0"/>
              <a:t>Second Railway Package </a:t>
            </a:r>
            <a:r>
              <a:rPr lang="en-US" sz="2800" dirty="0"/>
              <a:t>is a group of European Union legislation which promote </a:t>
            </a:r>
            <a:r>
              <a:rPr lang="en-US" sz="2800" b="1" dirty="0"/>
              <a:t>common standards and open access</a:t>
            </a:r>
            <a:r>
              <a:rPr lang="en-US" sz="2800" dirty="0"/>
              <a:t>, working towards an integrated European railway area. Regulation 881/2004 created the </a:t>
            </a:r>
            <a:r>
              <a:rPr lang="en-US" sz="2800" b="1" dirty="0"/>
              <a:t>European Railway Agency</a:t>
            </a:r>
            <a:r>
              <a:rPr lang="en-US" sz="2800" dirty="0"/>
              <a:t>, to coordinate safety and interoperability efforts</a:t>
            </a:r>
            <a:r>
              <a:rPr lang="en-US" sz="2800" dirty="0" smtClean="0"/>
              <a:t>.</a:t>
            </a:r>
          </a:p>
        </p:txBody>
      </p:sp>
    </p:spTree>
    <p:extLst>
      <p:ext uri="{BB962C8B-B14F-4D97-AF65-F5344CB8AC3E}">
        <p14:creationId xmlns:p14="http://schemas.microsoft.com/office/powerpoint/2010/main" val="185534228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634082"/>
          </a:xfrm>
        </p:spPr>
        <p:txBody>
          <a:bodyPr>
            <a:normAutofit fontScale="90000"/>
          </a:bodyPr>
          <a:lstStyle/>
          <a:p>
            <a:r>
              <a:rPr lang="it-IT" dirty="0" err="1" smtClean="0"/>
              <a:t>European</a:t>
            </a:r>
            <a:r>
              <a:rPr lang="it-IT" dirty="0" smtClean="0"/>
              <a:t> </a:t>
            </a:r>
            <a:r>
              <a:rPr lang="it-IT" dirty="0" err="1" smtClean="0"/>
              <a:t>railway</a:t>
            </a:r>
            <a:r>
              <a:rPr lang="it-IT" dirty="0" smtClean="0"/>
              <a:t> </a:t>
            </a:r>
            <a:r>
              <a:rPr lang="it-IT" dirty="0" err="1" smtClean="0"/>
              <a:t>packages</a:t>
            </a:r>
            <a:endParaRPr lang="en-US" dirty="0"/>
          </a:p>
        </p:txBody>
      </p:sp>
      <p:sp>
        <p:nvSpPr>
          <p:cNvPr id="3" name="Segnaposto contenuto 2"/>
          <p:cNvSpPr>
            <a:spLocks noGrp="1"/>
          </p:cNvSpPr>
          <p:nvPr>
            <p:ph idx="1"/>
          </p:nvPr>
        </p:nvSpPr>
        <p:spPr>
          <a:xfrm>
            <a:off x="-7615" y="678706"/>
            <a:ext cx="9144000" cy="5733256"/>
          </a:xfrm>
        </p:spPr>
        <p:txBody>
          <a:bodyPr>
            <a:noAutofit/>
          </a:bodyPr>
          <a:lstStyle/>
          <a:p>
            <a:r>
              <a:rPr lang="en-US" sz="2400" dirty="0" smtClean="0"/>
              <a:t>The </a:t>
            </a:r>
            <a:r>
              <a:rPr lang="en-US" sz="2400" dirty="0"/>
              <a:t>third railway package </a:t>
            </a:r>
            <a:r>
              <a:rPr lang="en-US" sz="2400" dirty="0" smtClean="0"/>
              <a:t>intended </a:t>
            </a:r>
            <a:r>
              <a:rPr lang="en-US" sz="2400" dirty="0"/>
              <a:t>to </a:t>
            </a:r>
            <a:r>
              <a:rPr lang="en-US" sz="2400" dirty="0" smtClean="0"/>
              <a:t>revitalize </a:t>
            </a:r>
            <a:r>
              <a:rPr lang="en-US" sz="2400" dirty="0"/>
              <a:t>railways across Europe and open up passenger services to competition. </a:t>
            </a:r>
            <a:r>
              <a:rPr lang="en-US" sz="2400" dirty="0" smtClean="0"/>
              <a:t>(</a:t>
            </a:r>
            <a:r>
              <a:rPr lang="en-US" sz="2400" b="1" dirty="0" smtClean="0"/>
              <a:t>harmonized </a:t>
            </a:r>
            <a:r>
              <a:rPr lang="en-US" sz="2400" b="1" dirty="0"/>
              <a:t>licenses for train drivers, open access, and </a:t>
            </a:r>
            <a:r>
              <a:rPr lang="en-US" sz="2400" b="1" dirty="0" smtClean="0"/>
              <a:t>subsidized </a:t>
            </a:r>
            <a:r>
              <a:rPr lang="en-US" sz="2400" b="1" dirty="0"/>
              <a:t>public services, rail passengers </a:t>
            </a:r>
            <a:r>
              <a:rPr lang="en-US" sz="2400" b="1" dirty="0" smtClean="0"/>
              <a:t>rights</a:t>
            </a:r>
            <a:r>
              <a:rPr lang="en-US" sz="2400" dirty="0" smtClean="0"/>
              <a:t>)</a:t>
            </a:r>
          </a:p>
          <a:p>
            <a:r>
              <a:rPr lang="en-US" sz="2400" dirty="0"/>
              <a:t>The fourth railway package </a:t>
            </a:r>
            <a:r>
              <a:rPr lang="en-US" sz="2400" dirty="0" smtClean="0"/>
              <a:t>covers </a:t>
            </a:r>
            <a:r>
              <a:rPr lang="en-US" sz="2400" b="1" dirty="0"/>
              <a:t>standards and </a:t>
            </a:r>
            <a:r>
              <a:rPr lang="en-US" sz="2400" b="1" dirty="0" smtClean="0"/>
              <a:t>authorization </a:t>
            </a:r>
            <a:r>
              <a:rPr lang="en-US" sz="2400" b="1" dirty="0"/>
              <a:t>for rolling stock; workforce skills; independent management of infrastructure; and the </a:t>
            </a:r>
            <a:r>
              <a:rPr lang="en-US" sz="2400" b="1" dirty="0" smtClean="0"/>
              <a:t>liberalization </a:t>
            </a:r>
            <a:r>
              <a:rPr lang="en-US" sz="2400" b="1" dirty="0"/>
              <a:t>of domestic passenger services in an attempt to reduce European rail subsidies</a:t>
            </a:r>
            <a:r>
              <a:rPr lang="en-US" sz="2400" b="1" dirty="0" smtClean="0"/>
              <a:t>. </a:t>
            </a:r>
            <a:r>
              <a:rPr lang="en-US" sz="2400" dirty="0" smtClean="0"/>
              <a:t>The package </a:t>
            </a:r>
            <a:r>
              <a:rPr lang="en-US" sz="2400" dirty="0"/>
              <a:t>is another attempt at reforming a rail sector still dominated by </a:t>
            </a:r>
            <a:r>
              <a:rPr lang="en-US" sz="2400" b="1" dirty="0"/>
              <a:t>state-owned railway businesses that control both the tracks and the </a:t>
            </a:r>
            <a:r>
              <a:rPr lang="en-US" sz="2400" b="1" dirty="0" smtClean="0"/>
              <a:t>trains</a:t>
            </a:r>
            <a:r>
              <a:rPr lang="en-US" sz="2400" dirty="0" smtClean="0"/>
              <a:t>. It has </a:t>
            </a:r>
            <a:r>
              <a:rPr lang="en-US" sz="2400" dirty="0"/>
              <a:t>been watered </a:t>
            </a:r>
            <a:r>
              <a:rPr lang="en-US" sz="2400" dirty="0" smtClean="0"/>
              <a:t>down: instead </a:t>
            </a:r>
            <a:r>
              <a:rPr lang="en-US" sz="2400" dirty="0"/>
              <a:t>of requiring infrastructure and train operations to be completely separate businesses, it permits them to be owned by a single holding company. Responsibility for </a:t>
            </a:r>
            <a:r>
              <a:rPr lang="en-US" sz="2400" dirty="0" smtClean="0"/>
              <a:t>authorizing </a:t>
            </a:r>
            <a:r>
              <a:rPr lang="en-US" sz="2400" dirty="0"/>
              <a:t>rolling stock to use a network would be shifted </a:t>
            </a:r>
            <a:r>
              <a:rPr lang="en-US" sz="2400" dirty="0" smtClean="0"/>
              <a:t>towards </a:t>
            </a:r>
            <a:r>
              <a:rPr lang="en-US" sz="2400" dirty="0"/>
              <a:t>the European Railway </a:t>
            </a:r>
            <a:r>
              <a:rPr lang="en-US" sz="2400" dirty="0" smtClean="0"/>
              <a:t>Agency</a:t>
            </a:r>
            <a:r>
              <a:rPr lang="en-US" sz="2400" dirty="0"/>
              <a:t>.</a:t>
            </a:r>
          </a:p>
          <a:p>
            <a:endParaRPr lang="en-US" sz="2400" dirty="0"/>
          </a:p>
        </p:txBody>
      </p:sp>
    </p:spTree>
    <p:extLst>
      <p:ext uri="{BB962C8B-B14F-4D97-AF65-F5344CB8AC3E}">
        <p14:creationId xmlns:p14="http://schemas.microsoft.com/office/powerpoint/2010/main" val="18553422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8229600" cy="562074"/>
          </a:xfrm>
        </p:spPr>
        <p:txBody>
          <a:bodyPr>
            <a:noAutofit/>
          </a:bodyPr>
          <a:lstStyle/>
          <a:p>
            <a:r>
              <a:rPr lang="it-IT" sz="2800" dirty="0"/>
              <a:t>Vertical </a:t>
            </a:r>
            <a:r>
              <a:rPr lang="it-IT" sz="2800" dirty="0" err="1"/>
              <a:t>integration</a:t>
            </a:r>
            <a:r>
              <a:rPr lang="it-IT" sz="2800" dirty="0"/>
              <a:t> or </a:t>
            </a:r>
            <a:r>
              <a:rPr lang="it-IT" sz="2800" dirty="0" err="1"/>
              <a:t>separation</a:t>
            </a:r>
            <a:r>
              <a:rPr lang="it-IT" sz="2800" dirty="0"/>
              <a:t> of </a:t>
            </a:r>
            <a:r>
              <a:rPr lang="it-IT" sz="2800" dirty="0" err="1"/>
              <a:t>tracks</a:t>
            </a:r>
            <a:r>
              <a:rPr lang="it-IT" sz="2800" dirty="0"/>
              <a:t> from </a:t>
            </a:r>
            <a:r>
              <a:rPr lang="it-IT" sz="2800" dirty="0" err="1"/>
              <a:t>trains</a:t>
            </a:r>
            <a:r>
              <a:rPr lang="it-IT" sz="2800" dirty="0"/>
              <a:t>?</a:t>
            </a:r>
            <a:endParaRPr lang="en-US" sz="2800" dirty="0"/>
          </a:p>
        </p:txBody>
      </p:sp>
      <p:sp>
        <p:nvSpPr>
          <p:cNvPr id="3" name="Segnaposto contenuto 2"/>
          <p:cNvSpPr>
            <a:spLocks noGrp="1"/>
          </p:cNvSpPr>
          <p:nvPr>
            <p:ph idx="1"/>
          </p:nvPr>
        </p:nvSpPr>
        <p:spPr>
          <a:xfrm>
            <a:off x="107504" y="678706"/>
            <a:ext cx="9036496" cy="5688632"/>
          </a:xfrm>
        </p:spPr>
        <p:txBody>
          <a:bodyPr>
            <a:noAutofit/>
          </a:bodyPr>
          <a:lstStyle/>
          <a:p>
            <a:pPr marL="0" indent="0">
              <a:buNone/>
            </a:pPr>
            <a:r>
              <a:rPr lang="en-US" sz="2000" dirty="0"/>
              <a:t>The Separated Model.</a:t>
            </a:r>
          </a:p>
          <a:p>
            <a:r>
              <a:rPr lang="en-US" sz="2000" b="1" dirty="0" smtClean="0"/>
              <a:t>complete </a:t>
            </a:r>
            <a:r>
              <a:rPr lang="en-US" sz="2000" b="1" dirty="0"/>
              <a:t>separation of infrastructure and transportation </a:t>
            </a:r>
            <a:r>
              <a:rPr lang="en-US" sz="2000" b="1" dirty="0" smtClean="0"/>
              <a:t> services</a:t>
            </a:r>
            <a:r>
              <a:rPr lang="en-US" sz="2000" dirty="0"/>
              <a:t>, i.e. </a:t>
            </a:r>
            <a:r>
              <a:rPr lang="en-US" sz="2000" b="1" dirty="0"/>
              <a:t>institutional and factual</a:t>
            </a:r>
            <a:r>
              <a:rPr lang="en-US" sz="2000" dirty="0"/>
              <a:t> separation of </a:t>
            </a:r>
            <a:r>
              <a:rPr lang="en-US" sz="2000" dirty="0" smtClean="0"/>
              <a:t>infrastructure </a:t>
            </a:r>
            <a:r>
              <a:rPr lang="en-US" sz="2000" dirty="0"/>
              <a:t>and transportation services into separate legal </a:t>
            </a:r>
            <a:r>
              <a:rPr lang="en-US" sz="2000" dirty="0" smtClean="0"/>
              <a:t>persons </a:t>
            </a:r>
            <a:r>
              <a:rPr lang="en-US" sz="2000" dirty="0"/>
              <a:t>that are not interrelated (</a:t>
            </a:r>
            <a:r>
              <a:rPr lang="en-US" sz="2000" b="1" dirty="0"/>
              <a:t>Sweden, Great Britain</a:t>
            </a:r>
            <a:r>
              <a:rPr lang="en-US" sz="2000" dirty="0"/>
              <a:t>). </a:t>
            </a:r>
          </a:p>
          <a:p>
            <a:pPr lvl="1"/>
            <a:r>
              <a:rPr lang="en-US" sz="1600" dirty="0"/>
              <a:t>As a separate option of this model should be mentioned the structure when railway transportation activity is </a:t>
            </a:r>
            <a:r>
              <a:rPr lang="en-US" sz="1600" dirty="0" smtClean="0"/>
              <a:t>completely </a:t>
            </a:r>
            <a:r>
              <a:rPr lang="en-US" sz="1600" dirty="0"/>
              <a:t>separated from railway infrastructure management, but the infrastructure is managed and administered </a:t>
            </a:r>
            <a:r>
              <a:rPr lang="en-US" sz="1600" dirty="0" smtClean="0"/>
              <a:t>not </a:t>
            </a:r>
            <a:r>
              <a:rPr lang="en-US" sz="1600" dirty="0"/>
              <a:t>by one company but by several independent companies, which ensure e.g. </a:t>
            </a:r>
            <a:r>
              <a:rPr lang="en-US" sz="1600" dirty="0" smtClean="0"/>
              <a:t> infrastructure </a:t>
            </a:r>
            <a:r>
              <a:rPr lang="en-US" sz="1600" dirty="0"/>
              <a:t>planning, infrastructure </a:t>
            </a:r>
            <a:r>
              <a:rPr lang="en-US" sz="1600" dirty="0" smtClean="0"/>
              <a:t>maintenance</a:t>
            </a:r>
            <a:r>
              <a:rPr lang="en-US" sz="1600" dirty="0"/>
              <a:t>, infrastructure capacity distribution and collection of charges (</a:t>
            </a:r>
            <a:r>
              <a:rPr lang="en-US" sz="1600" b="1" dirty="0"/>
              <a:t>Holland</a:t>
            </a:r>
            <a:r>
              <a:rPr lang="en-US" sz="1600" dirty="0"/>
              <a:t>). </a:t>
            </a:r>
          </a:p>
          <a:p>
            <a:pPr marL="0" indent="0">
              <a:buNone/>
            </a:pPr>
            <a:r>
              <a:rPr lang="en-US" sz="2000" dirty="0"/>
              <a:t>The Integrated </a:t>
            </a:r>
            <a:r>
              <a:rPr lang="en-US" sz="2000" dirty="0" smtClean="0"/>
              <a:t>Model</a:t>
            </a:r>
            <a:endParaRPr lang="en-US" sz="2000" dirty="0"/>
          </a:p>
          <a:p>
            <a:r>
              <a:rPr lang="en-US" sz="2000" dirty="0" smtClean="0"/>
              <a:t>A </a:t>
            </a:r>
            <a:r>
              <a:rPr lang="en-US" sz="2000" dirty="0"/>
              <a:t>vertically integrated model, i.e. </a:t>
            </a:r>
            <a:r>
              <a:rPr lang="en-US" sz="2000" dirty="0" smtClean="0"/>
              <a:t>a </a:t>
            </a:r>
            <a:r>
              <a:rPr lang="en-US" sz="2000" b="1" dirty="0"/>
              <a:t>holding </a:t>
            </a:r>
            <a:r>
              <a:rPr lang="en-US" sz="2000" b="1" dirty="0" smtClean="0"/>
              <a:t>structure</a:t>
            </a:r>
            <a:r>
              <a:rPr lang="en-US" sz="2000" dirty="0" smtClean="0"/>
              <a:t>, </a:t>
            </a:r>
            <a:r>
              <a:rPr lang="en-US" sz="2000" dirty="0"/>
              <a:t>when railway infrastructure is managed by a separate legal person holding its own </a:t>
            </a:r>
            <a:r>
              <a:rPr lang="en-US" sz="2000" dirty="0" smtClean="0"/>
              <a:t>accounts</a:t>
            </a:r>
            <a:r>
              <a:rPr lang="en-US" sz="2000" dirty="0"/>
              <a:t>, budget and independent financial results, but which together with the companies </a:t>
            </a:r>
            <a:r>
              <a:rPr lang="en-US" sz="2000" dirty="0" smtClean="0"/>
              <a:t>providing communication </a:t>
            </a:r>
            <a:r>
              <a:rPr lang="en-US" sz="2000" dirty="0"/>
              <a:t>services belongs to one group of companies (</a:t>
            </a:r>
            <a:r>
              <a:rPr lang="en-US" sz="2000" b="1" dirty="0"/>
              <a:t>Germany, Italy, </a:t>
            </a:r>
            <a:r>
              <a:rPr lang="en-US" sz="2000" b="1" dirty="0" smtClean="0"/>
              <a:t>France, Austria</a:t>
            </a:r>
            <a:r>
              <a:rPr lang="en-US" sz="2000" dirty="0"/>
              <a:t>). </a:t>
            </a:r>
            <a:endParaRPr lang="en-US" sz="2000" dirty="0" smtClean="0"/>
          </a:p>
          <a:p>
            <a:pPr lvl="1"/>
            <a:r>
              <a:rPr lang="en-US" sz="1600" dirty="0" smtClean="0"/>
              <a:t>One </a:t>
            </a:r>
            <a:r>
              <a:rPr lang="en-US" sz="1600" dirty="0"/>
              <a:t>should note that </a:t>
            </a:r>
            <a:r>
              <a:rPr lang="en-US" sz="1600" dirty="0" smtClean="0"/>
              <a:t>although </a:t>
            </a:r>
            <a:r>
              <a:rPr lang="en-US" sz="1600" dirty="0"/>
              <a:t>companies belong to the same group of companies, </a:t>
            </a:r>
            <a:r>
              <a:rPr lang="en-US" sz="1600" b="1" dirty="0"/>
              <a:t>infrastructure manager does not have a right to </a:t>
            </a:r>
            <a:r>
              <a:rPr lang="en-US" sz="1600" b="1" dirty="0" smtClean="0"/>
              <a:t>provide </a:t>
            </a:r>
            <a:r>
              <a:rPr lang="en-US" sz="1600" b="1" dirty="0"/>
              <a:t>advantage to the companies of the group over other companies </a:t>
            </a:r>
            <a:r>
              <a:rPr lang="en-US" sz="1600" dirty="0"/>
              <a:t>providing railway transportation </a:t>
            </a:r>
            <a:r>
              <a:rPr lang="en-US" sz="1600" dirty="0" smtClean="0"/>
              <a:t>services</a:t>
            </a:r>
            <a:endParaRPr lang="en-US" sz="1600" dirty="0"/>
          </a:p>
          <a:p>
            <a:endParaRPr lang="en-US" sz="2000" dirty="0"/>
          </a:p>
        </p:txBody>
      </p:sp>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4132" y="911890"/>
            <a:ext cx="2152150" cy="340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88321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Autofit/>
          </a:bodyPr>
          <a:lstStyle/>
          <a:p>
            <a:r>
              <a:rPr lang="it-IT" sz="2800" dirty="0" smtClean="0"/>
              <a:t>Vertical </a:t>
            </a:r>
            <a:r>
              <a:rPr lang="it-IT" sz="2800" dirty="0" err="1" smtClean="0"/>
              <a:t>integration</a:t>
            </a:r>
            <a:r>
              <a:rPr lang="it-IT" sz="2800" dirty="0" smtClean="0"/>
              <a:t> </a:t>
            </a:r>
            <a:r>
              <a:rPr lang="it-IT" sz="2800" dirty="0"/>
              <a:t>or </a:t>
            </a:r>
            <a:r>
              <a:rPr lang="it-IT" sz="2800" dirty="0" err="1" smtClean="0"/>
              <a:t>separation</a:t>
            </a:r>
            <a:r>
              <a:rPr lang="it-IT" sz="2800" dirty="0" smtClean="0"/>
              <a:t> of </a:t>
            </a:r>
            <a:r>
              <a:rPr lang="it-IT" sz="2800" dirty="0" err="1" smtClean="0"/>
              <a:t>tracks</a:t>
            </a:r>
            <a:r>
              <a:rPr lang="it-IT" sz="2800" dirty="0" smtClean="0"/>
              <a:t> </a:t>
            </a:r>
            <a:r>
              <a:rPr lang="it-IT" sz="2800" dirty="0"/>
              <a:t>from </a:t>
            </a:r>
            <a:r>
              <a:rPr lang="it-IT" sz="2800" dirty="0" err="1" smtClean="0"/>
              <a:t>trains</a:t>
            </a:r>
            <a:r>
              <a:rPr lang="it-IT" sz="2800" dirty="0"/>
              <a:t>?</a:t>
            </a:r>
            <a:endParaRPr lang="en-US" sz="2800" dirty="0"/>
          </a:p>
        </p:txBody>
      </p:sp>
      <p:sp>
        <p:nvSpPr>
          <p:cNvPr id="3" name="Segnaposto contenuto 2"/>
          <p:cNvSpPr>
            <a:spLocks noGrp="1"/>
          </p:cNvSpPr>
          <p:nvPr>
            <p:ph idx="1"/>
          </p:nvPr>
        </p:nvSpPr>
        <p:spPr>
          <a:xfrm>
            <a:off x="457200" y="980728"/>
            <a:ext cx="8229600" cy="5145435"/>
          </a:xfrm>
        </p:spPr>
        <p:txBody>
          <a:bodyPr>
            <a:normAutofit fontScale="70000" lnSpcReduction="20000"/>
          </a:bodyPr>
          <a:lstStyle/>
          <a:p>
            <a:pPr marL="0" indent="0">
              <a:buNone/>
            </a:pPr>
            <a:r>
              <a:rPr lang="en-US" dirty="0"/>
              <a:t>Different countries have taken different approaches, and </a:t>
            </a:r>
            <a:r>
              <a:rPr lang="en-US" dirty="0" smtClean="0"/>
              <a:t>they </a:t>
            </a:r>
            <a:r>
              <a:rPr lang="en-US" dirty="0"/>
              <a:t>have yielded different results</a:t>
            </a:r>
            <a:r>
              <a:rPr lang="en-US" dirty="0" smtClean="0"/>
              <a:t>.</a:t>
            </a:r>
          </a:p>
          <a:p>
            <a:r>
              <a:rPr lang="en-US" dirty="0" smtClean="0"/>
              <a:t>Japan </a:t>
            </a:r>
            <a:r>
              <a:rPr lang="en-US" dirty="0"/>
              <a:t>and the U.S. have both found success with a vertically integrated model. The U.S. freight sector has prospered since deregulation 30 years ago, with </a:t>
            </a:r>
            <a:r>
              <a:rPr lang="en-US" b="1" dirty="0"/>
              <a:t>freight companies owning their own tracks and running their own trains</a:t>
            </a:r>
            <a:r>
              <a:rPr lang="en-US" dirty="0"/>
              <a:t>, while Japan split its national railway company into </a:t>
            </a:r>
            <a:r>
              <a:rPr lang="en-US" b="1" dirty="0"/>
              <a:t>six different companies, each with their own regions</a:t>
            </a:r>
            <a:r>
              <a:rPr lang="en-US" dirty="0" smtClean="0"/>
              <a:t>.</a:t>
            </a:r>
          </a:p>
          <a:p>
            <a:pPr marL="0" indent="0">
              <a:buNone/>
            </a:pPr>
            <a:r>
              <a:rPr lang="en-US" dirty="0" smtClean="0"/>
              <a:t>The opinion of </a:t>
            </a:r>
            <a:r>
              <a:rPr lang="en-US" dirty="0" err="1" smtClean="0"/>
              <a:t>Fumitoshi</a:t>
            </a:r>
            <a:r>
              <a:rPr lang="en-US" dirty="0" smtClean="0"/>
              <a:t> </a:t>
            </a:r>
            <a:r>
              <a:rPr lang="en-US" dirty="0" err="1"/>
              <a:t>Mizutani</a:t>
            </a:r>
            <a:r>
              <a:rPr lang="en-US" dirty="0"/>
              <a:t> and Shuji </a:t>
            </a:r>
            <a:r>
              <a:rPr lang="en-US" dirty="0" err="1"/>
              <a:t>Uranishi</a:t>
            </a:r>
            <a:r>
              <a:rPr lang="en-US" dirty="0"/>
              <a:t> in the </a:t>
            </a:r>
            <a:r>
              <a:rPr lang="en-US" i="1" dirty="0"/>
              <a:t>Journal of Regulatory Economics</a:t>
            </a:r>
            <a:r>
              <a:rPr lang="en-US" dirty="0"/>
              <a:t> “If a rail organization has </a:t>
            </a:r>
            <a:r>
              <a:rPr lang="en-US" b="1" dirty="0"/>
              <a:t>lower train density</a:t>
            </a:r>
            <a:r>
              <a:rPr lang="en-US" dirty="0"/>
              <a:t>, the </a:t>
            </a:r>
            <a:r>
              <a:rPr lang="en-US" b="1" dirty="0"/>
              <a:t>vertical separation policy </a:t>
            </a:r>
            <a:r>
              <a:rPr lang="en-US" dirty="0"/>
              <a:t>is reasonable,” they conclude. “However, a rail organization with </a:t>
            </a:r>
            <a:r>
              <a:rPr lang="en-US" b="1" dirty="0"/>
              <a:t>higher train density</a:t>
            </a:r>
            <a:r>
              <a:rPr lang="en-US" dirty="0"/>
              <a:t>” — with networks in Germany, Switzerland, Japan, South Korea and the Netherlands qualifying — “should take a </a:t>
            </a:r>
            <a:r>
              <a:rPr lang="en-US" b="1" dirty="0"/>
              <a:t>vertical integration policy</a:t>
            </a:r>
            <a:r>
              <a:rPr lang="en-US" dirty="0"/>
              <a:t>.” </a:t>
            </a:r>
            <a:endParaRPr lang="en-US" dirty="0" smtClean="0"/>
          </a:p>
          <a:p>
            <a:pPr marL="0" indent="0">
              <a:buNone/>
            </a:pPr>
            <a:r>
              <a:rPr lang="en-US" dirty="0" smtClean="0"/>
              <a:t>“</a:t>
            </a:r>
            <a:r>
              <a:rPr lang="en-US" dirty="0"/>
              <a:t>In the case of lower train density, as trains are operated on tracks, the </a:t>
            </a:r>
            <a:r>
              <a:rPr lang="en-US" b="1" dirty="0"/>
              <a:t>coordination cost </a:t>
            </a:r>
            <a:r>
              <a:rPr lang="en-US" dirty="0"/>
              <a:t>is low between the operation company and the infrastructure company. </a:t>
            </a:r>
            <a:r>
              <a:rPr lang="en-US" dirty="0" smtClean="0"/>
              <a:t>“</a:t>
            </a:r>
            <a:endParaRPr lang="en-US" dirty="0"/>
          </a:p>
        </p:txBody>
      </p:sp>
    </p:spTree>
    <p:extLst>
      <p:ext uri="{BB962C8B-B14F-4D97-AF65-F5344CB8AC3E}">
        <p14:creationId xmlns:p14="http://schemas.microsoft.com/office/powerpoint/2010/main" val="894398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699792" y="6021288"/>
            <a:ext cx="2476127" cy="369332"/>
          </a:xfrm>
          <a:prstGeom prst="rect">
            <a:avLst/>
          </a:prstGeom>
        </p:spPr>
        <p:txBody>
          <a:bodyPr wrap="none">
            <a:spAutoFit/>
          </a:bodyPr>
          <a:lstStyle/>
          <a:p>
            <a:r>
              <a:rPr lang="en-US" dirty="0"/>
              <a:t>magnetic levitation </a:t>
            </a:r>
            <a:r>
              <a:rPr lang="en-US" dirty="0" smtClean="0"/>
              <a:t>train</a:t>
            </a:r>
            <a:endParaRPr lang="en-GB" dirty="0"/>
          </a:p>
        </p:txBody>
      </p:sp>
    </p:spTree>
    <p:extLst>
      <p:ext uri="{BB962C8B-B14F-4D97-AF65-F5344CB8AC3E}">
        <p14:creationId xmlns:p14="http://schemas.microsoft.com/office/powerpoint/2010/main" val="369735314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1" y="1295400"/>
            <a:ext cx="4374460" cy="4800600"/>
          </a:xfrm>
          <a:prstGeom prst="rect">
            <a:avLst/>
          </a:prstGeom>
        </p:spPr>
      </p:pic>
      <p:pic>
        <p:nvPicPr>
          <p:cNvPr id="5" name="Picture 4"/>
          <p:cNvPicPr>
            <a:picLocks noChangeAspect="1"/>
          </p:cNvPicPr>
          <p:nvPr/>
        </p:nvPicPr>
        <p:blipFill>
          <a:blip r:embed="rId3"/>
          <a:stretch>
            <a:fillRect/>
          </a:stretch>
        </p:blipFill>
        <p:spPr>
          <a:xfrm>
            <a:off x="4724400" y="1378354"/>
            <a:ext cx="4119727" cy="4717646"/>
          </a:xfrm>
          <a:prstGeom prst="rect">
            <a:avLst/>
          </a:prstGeom>
        </p:spPr>
      </p:pic>
      <p:sp>
        <p:nvSpPr>
          <p:cNvPr id="8" name="Title 7"/>
          <p:cNvSpPr>
            <a:spLocks noGrp="1"/>
          </p:cNvSpPr>
          <p:nvPr>
            <p:ph type="title"/>
          </p:nvPr>
        </p:nvSpPr>
        <p:spPr/>
        <p:txBody>
          <a:bodyPr>
            <a:normAutofit fontScale="90000"/>
          </a:bodyPr>
          <a:lstStyle/>
          <a:p>
            <a:r>
              <a:rPr lang="it-IT" dirty="0"/>
              <a:t>Numero di imprese ferroviarie nel settore </a:t>
            </a:r>
            <a:r>
              <a:rPr lang="it-IT" dirty="0" smtClean="0"/>
              <a:t>passeggeri e merci</a:t>
            </a:r>
            <a:r>
              <a:rPr lang="it-IT" dirty="0"/>
              <a:t>, 2018</a:t>
            </a:r>
            <a:endParaRPr lang="en-US" dirty="0"/>
          </a:p>
        </p:txBody>
      </p:sp>
      <p:sp>
        <p:nvSpPr>
          <p:cNvPr id="9" name="Rectangle 8"/>
          <p:cNvSpPr/>
          <p:nvPr/>
        </p:nvSpPr>
        <p:spPr>
          <a:xfrm>
            <a:off x="1028700" y="6400800"/>
            <a:ext cx="7086600" cy="369332"/>
          </a:xfrm>
          <a:prstGeom prst="rect">
            <a:avLst/>
          </a:prstGeom>
        </p:spPr>
        <p:txBody>
          <a:bodyPr wrap="square">
            <a:spAutoFit/>
          </a:bodyPr>
          <a:lstStyle/>
          <a:p>
            <a:r>
              <a:rPr lang="it-IT" dirty="0"/>
              <a:t>SETTIMO RAPPORTO ANNUALE AL PARLAMENTO </a:t>
            </a:r>
            <a:r>
              <a:rPr lang="it-IT" dirty="0" smtClean="0"/>
              <a:t>ART (2020)</a:t>
            </a:r>
            <a:endParaRPr lang="en-US" dirty="0"/>
          </a:p>
        </p:txBody>
      </p:sp>
    </p:spTree>
    <p:extLst>
      <p:ext uri="{BB962C8B-B14F-4D97-AF65-F5344CB8AC3E}">
        <p14:creationId xmlns:p14="http://schemas.microsoft.com/office/powerpoint/2010/main" val="40219702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4897164" cy="6019799"/>
          </a:xfrm>
          <a:prstGeom prst="rect">
            <a:avLst/>
          </a:prstGeom>
        </p:spPr>
      </p:pic>
      <p:pic>
        <p:nvPicPr>
          <p:cNvPr id="3" name="Picture 2"/>
          <p:cNvPicPr>
            <a:picLocks noChangeAspect="1"/>
          </p:cNvPicPr>
          <p:nvPr/>
        </p:nvPicPr>
        <p:blipFill>
          <a:blip r:embed="rId3"/>
          <a:stretch>
            <a:fillRect/>
          </a:stretch>
        </p:blipFill>
        <p:spPr>
          <a:xfrm>
            <a:off x="4572000" y="800099"/>
            <a:ext cx="4445251" cy="5486400"/>
          </a:xfrm>
          <a:prstGeom prst="rect">
            <a:avLst/>
          </a:prstGeom>
        </p:spPr>
      </p:pic>
    </p:spTree>
    <p:extLst>
      <p:ext uri="{BB962C8B-B14F-4D97-AF65-F5344CB8AC3E}">
        <p14:creationId xmlns:p14="http://schemas.microsoft.com/office/powerpoint/2010/main" val="2732538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760" y="548680"/>
            <a:ext cx="8038479" cy="5865458"/>
          </a:xfrm>
          <a:prstGeom prst="rect">
            <a:avLst/>
          </a:prstGeom>
        </p:spPr>
      </p:pic>
    </p:spTree>
    <p:extLst>
      <p:ext uri="{BB962C8B-B14F-4D97-AF65-F5344CB8AC3E}">
        <p14:creationId xmlns:p14="http://schemas.microsoft.com/office/powerpoint/2010/main" val="199783104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957262"/>
            <a:ext cx="9124950" cy="4943475"/>
          </a:xfrm>
          <a:prstGeom prst="rect">
            <a:avLst/>
          </a:prstGeom>
        </p:spPr>
      </p:pic>
    </p:spTree>
    <p:extLst>
      <p:ext uri="{BB962C8B-B14F-4D97-AF65-F5344CB8AC3E}">
        <p14:creationId xmlns:p14="http://schemas.microsoft.com/office/powerpoint/2010/main" val="29408619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data</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3568" y="2260918"/>
            <a:ext cx="7620000" cy="3819525"/>
          </a:xfrm>
          <a:prstGeom prst="rect">
            <a:avLst/>
          </a:prstGeom>
        </p:spPr>
      </p:pic>
    </p:spTree>
    <p:extLst>
      <p:ext uri="{BB962C8B-B14F-4D97-AF65-F5344CB8AC3E}">
        <p14:creationId xmlns:p14="http://schemas.microsoft.com/office/powerpoint/2010/main" val="7323637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696" y="27856"/>
            <a:ext cx="8229600" cy="706090"/>
          </a:xfrm>
        </p:spPr>
        <p:txBody>
          <a:bodyPr>
            <a:normAutofit fontScale="90000"/>
          </a:bodyPr>
          <a:lstStyle/>
          <a:p>
            <a:r>
              <a:rPr lang="it-IT" dirty="0" err="1" smtClean="0"/>
              <a:t>Conclusions</a:t>
            </a:r>
            <a:endParaRPr lang="it-IT" dirty="0"/>
          </a:p>
        </p:txBody>
      </p:sp>
      <p:sp>
        <p:nvSpPr>
          <p:cNvPr id="3" name="Segnaposto contenuto 2"/>
          <p:cNvSpPr>
            <a:spLocks noGrp="1"/>
          </p:cNvSpPr>
          <p:nvPr>
            <p:ph idx="1"/>
          </p:nvPr>
        </p:nvSpPr>
        <p:spPr>
          <a:xfrm>
            <a:off x="-17512" y="836712"/>
            <a:ext cx="8928992" cy="3600400"/>
          </a:xfrm>
        </p:spPr>
        <p:txBody>
          <a:bodyPr>
            <a:noAutofit/>
          </a:bodyPr>
          <a:lstStyle/>
          <a:p>
            <a:r>
              <a:rPr lang="it-IT" sz="2800" dirty="0" smtClean="0"/>
              <a:t>An </a:t>
            </a:r>
            <a:r>
              <a:rPr lang="it-IT" sz="2800" dirty="0" err="1" smtClean="0"/>
              <a:t>important</a:t>
            </a:r>
            <a:r>
              <a:rPr lang="it-IT" sz="2800" dirty="0" smtClean="0"/>
              <a:t> and </a:t>
            </a:r>
            <a:r>
              <a:rPr lang="it-IT" sz="2800" dirty="0" err="1" smtClean="0"/>
              <a:t>complex</a:t>
            </a:r>
            <a:r>
              <a:rPr lang="it-IT" sz="2800" dirty="0" smtClean="0"/>
              <a:t> </a:t>
            </a:r>
            <a:r>
              <a:rPr lang="it-IT" sz="2800" dirty="0" err="1" smtClean="0"/>
              <a:t>sector</a:t>
            </a:r>
            <a:endParaRPr lang="it-IT" sz="2800" dirty="0" smtClean="0"/>
          </a:p>
          <a:p>
            <a:r>
              <a:rPr lang="it-IT" sz="2800" dirty="0" smtClean="0"/>
              <a:t>Market </a:t>
            </a:r>
            <a:r>
              <a:rPr lang="it-IT" sz="2800" dirty="0" err="1" smtClean="0"/>
              <a:t>structure</a:t>
            </a:r>
            <a:r>
              <a:rPr lang="it-IT" sz="2800" dirty="0" smtClean="0"/>
              <a:t>: </a:t>
            </a:r>
            <a:r>
              <a:rPr lang="it-IT" sz="2800" dirty="0" err="1" smtClean="0"/>
              <a:t>monopoly</a:t>
            </a:r>
            <a:r>
              <a:rPr lang="it-IT" sz="2800" dirty="0" smtClean="0"/>
              <a:t> or </a:t>
            </a:r>
            <a:r>
              <a:rPr lang="it-IT" sz="2800" dirty="0" err="1" smtClean="0"/>
              <a:t>oligopoly</a:t>
            </a:r>
            <a:endParaRPr lang="it-IT" sz="2800" dirty="0" smtClean="0"/>
          </a:p>
          <a:p>
            <a:r>
              <a:rPr lang="it-IT" sz="2800" dirty="0" err="1" smtClean="0"/>
              <a:t>Passengers</a:t>
            </a:r>
            <a:r>
              <a:rPr lang="it-IT" sz="2800" dirty="0" smtClean="0"/>
              <a:t>: </a:t>
            </a:r>
            <a:r>
              <a:rPr lang="it-IT" sz="2800" dirty="0" err="1" smtClean="0"/>
              <a:t>it</a:t>
            </a:r>
            <a:r>
              <a:rPr lang="it-IT" sz="2800" dirty="0" smtClean="0"/>
              <a:t> </a:t>
            </a:r>
            <a:r>
              <a:rPr lang="it-IT" sz="2800" dirty="0" err="1" smtClean="0"/>
              <a:t>satifies</a:t>
            </a:r>
            <a:r>
              <a:rPr lang="it-IT" sz="2800" dirty="0" smtClean="0"/>
              <a:t> the short to medium </a:t>
            </a:r>
            <a:r>
              <a:rPr lang="it-IT" sz="2800" dirty="0" err="1" smtClean="0"/>
              <a:t>range</a:t>
            </a:r>
            <a:r>
              <a:rPr lang="it-IT" sz="2800" dirty="0" smtClean="0"/>
              <a:t> </a:t>
            </a:r>
            <a:r>
              <a:rPr lang="it-IT" sz="2800" dirty="0" err="1" smtClean="0"/>
              <a:t>mobility</a:t>
            </a:r>
            <a:r>
              <a:rPr lang="it-IT" sz="2800" dirty="0" smtClean="0"/>
              <a:t> </a:t>
            </a:r>
            <a:r>
              <a:rPr lang="it-IT" sz="2800" dirty="0" err="1" smtClean="0"/>
              <a:t>needs</a:t>
            </a:r>
            <a:endParaRPr lang="it-IT" sz="2800" dirty="0"/>
          </a:p>
          <a:p>
            <a:r>
              <a:rPr lang="it-IT" sz="2800" dirty="0" err="1" smtClean="0"/>
              <a:t>Freight</a:t>
            </a:r>
            <a:r>
              <a:rPr lang="it-IT" sz="2800" dirty="0" smtClean="0"/>
              <a:t>: bulk, </a:t>
            </a:r>
            <a:r>
              <a:rPr lang="it-IT" sz="2800" dirty="0" err="1" smtClean="0"/>
              <a:t>low</a:t>
            </a:r>
            <a:r>
              <a:rPr lang="it-IT" sz="2800" dirty="0" smtClean="0"/>
              <a:t> </a:t>
            </a:r>
            <a:r>
              <a:rPr lang="it-IT" sz="2800" dirty="0" err="1" smtClean="0"/>
              <a:t>value</a:t>
            </a:r>
            <a:r>
              <a:rPr lang="it-IT" sz="2800" dirty="0" smtClean="0"/>
              <a:t> cargo over long </a:t>
            </a:r>
            <a:r>
              <a:rPr lang="it-IT" sz="2800" dirty="0" err="1" smtClean="0"/>
              <a:t>distances</a:t>
            </a:r>
            <a:endParaRPr lang="it-IT" sz="2800" dirty="0" smtClean="0"/>
          </a:p>
          <a:p>
            <a:r>
              <a:rPr lang="it-IT" sz="2800" dirty="0" smtClean="0"/>
              <a:t>High public </a:t>
            </a:r>
            <a:r>
              <a:rPr lang="it-IT" sz="2800" dirty="0" err="1" smtClean="0"/>
              <a:t>investments</a:t>
            </a:r>
            <a:endParaRPr lang="it-IT" sz="2800" dirty="0" smtClean="0"/>
          </a:p>
          <a:p>
            <a:r>
              <a:rPr lang="it-IT" sz="2800" dirty="0" err="1" smtClean="0"/>
              <a:t>Tendency</a:t>
            </a:r>
            <a:r>
              <a:rPr lang="it-IT" sz="2800" dirty="0" smtClean="0"/>
              <a:t> of the </a:t>
            </a:r>
            <a:r>
              <a:rPr lang="it-IT" sz="2800" dirty="0" err="1" smtClean="0"/>
              <a:t>national</a:t>
            </a:r>
            <a:r>
              <a:rPr lang="it-IT" sz="2800" dirty="0" smtClean="0"/>
              <a:t> </a:t>
            </a:r>
            <a:r>
              <a:rPr lang="it-IT" sz="2800" dirty="0" err="1" smtClean="0"/>
              <a:t>monopolies</a:t>
            </a:r>
            <a:r>
              <a:rPr lang="it-IT" sz="2800" dirty="0" smtClean="0"/>
              <a:t> to </a:t>
            </a:r>
            <a:r>
              <a:rPr lang="it-IT" sz="2800" dirty="0" err="1" smtClean="0"/>
              <a:t>explore</a:t>
            </a:r>
            <a:r>
              <a:rPr lang="it-IT" sz="2800" dirty="0" smtClean="0"/>
              <a:t> </a:t>
            </a:r>
            <a:r>
              <a:rPr lang="it-IT" sz="2800" dirty="0" err="1" smtClean="0"/>
              <a:t>other</a:t>
            </a:r>
            <a:r>
              <a:rPr lang="it-IT" sz="2800" dirty="0" smtClean="0"/>
              <a:t> </a:t>
            </a:r>
            <a:r>
              <a:rPr lang="it-IT" sz="2800" dirty="0" err="1" smtClean="0"/>
              <a:t>areas</a:t>
            </a:r>
            <a:r>
              <a:rPr lang="it-IT" sz="2800" dirty="0" smtClean="0"/>
              <a:t> of business (</a:t>
            </a:r>
            <a:r>
              <a:rPr lang="it-IT" sz="2800" dirty="0" err="1" smtClean="0"/>
              <a:t>buses</a:t>
            </a:r>
            <a:r>
              <a:rPr lang="it-IT" sz="2800" dirty="0" smtClean="0"/>
              <a:t>, </a:t>
            </a:r>
            <a:r>
              <a:rPr lang="it-IT" sz="2800" dirty="0" err="1" smtClean="0"/>
              <a:t>logistics</a:t>
            </a:r>
            <a:r>
              <a:rPr lang="it-IT" sz="2800" dirty="0" smtClean="0"/>
              <a:t>)</a:t>
            </a:r>
          </a:p>
          <a:p>
            <a:r>
              <a:rPr lang="it-IT" sz="2800" dirty="0" err="1" smtClean="0"/>
              <a:t>Still</a:t>
            </a:r>
            <a:r>
              <a:rPr lang="it-IT" sz="2800" dirty="0" smtClean="0"/>
              <a:t> </a:t>
            </a:r>
            <a:r>
              <a:rPr lang="it-IT" sz="2800" dirty="0" err="1" smtClean="0"/>
              <a:t>many</a:t>
            </a:r>
            <a:r>
              <a:rPr lang="it-IT" sz="2800" dirty="0" smtClean="0"/>
              <a:t> </a:t>
            </a:r>
            <a:r>
              <a:rPr lang="it-IT" sz="2800" dirty="0" err="1" smtClean="0"/>
              <a:t>obstacles</a:t>
            </a:r>
            <a:r>
              <a:rPr lang="it-IT" sz="2800" dirty="0" smtClean="0"/>
              <a:t> to a </a:t>
            </a:r>
            <a:r>
              <a:rPr lang="it-IT" sz="2800" dirty="0" err="1" smtClean="0"/>
              <a:t>European</a:t>
            </a:r>
            <a:r>
              <a:rPr lang="it-IT" sz="2800" dirty="0" smtClean="0"/>
              <a:t> </a:t>
            </a:r>
            <a:r>
              <a:rPr lang="it-IT" sz="2800" dirty="0" err="1" smtClean="0"/>
              <a:t>competition</a:t>
            </a:r>
            <a:r>
              <a:rPr lang="it-IT" sz="2800" dirty="0" smtClean="0"/>
              <a:t> or </a:t>
            </a:r>
            <a:r>
              <a:rPr lang="it-IT" sz="2800" dirty="0" err="1" smtClean="0"/>
              <a:t>integration</a:t>
            </a:r>
            <a:r>
              <a:rPr lang="it-IT" sz="2800" dirty="0" smtClean="0"/>
              <a:t>, </a:t>
            </a:r>
            <a:r>
              <a:rPr lang="it-IT" sz="2800" dirty="0" err="1" smtClean="0"/>
              <a:t>but</a:t>
            </a:r>
            <a:r>
              <a:rPr lang="it-IT" sz="2800" dirty="0" smtClean="0"/>
              <a:t> the </a:t>
            </a:r>
            <a:r>
              <a:rPr lang="it-IT" sz="2800" dirty="0" err="1" smtClean="0"/>
              <a:t>competetion</a:t>
            </a:r>
            <a:r>
              <a:rPr lang="it-IT" sz="2800" dirty="0" smtClean="0"/>
              <a:t> </a:t>
            </a:r>
            <a:r>
              <a:rPr lang="it-IT" sz="2800" dirty="0" err="1" smtClean="0"/>
              <a:t>among</a:t>
            </a:r>
            <a:r>
              <a:rPr lang="it-IT" sz="2800" dirty="0" smtClean="0"/>
              <a:t> «the </a:t>
            </a:r>
            <a:r>
              <a:rPr lang="it-IT" sz="2800" dirty="0" err="1" smtClean="0"/>
              <a:t>national</a:t>
            </a:r>
            <a:r>
              <a:rPr lang="it-IT" sz="2800" dirty="0" smtClean="0"/>
              <a:t> </a:t>
            </a:r>
            <a:r>
              <a:rPr lang="it-IT" sz="2800" dirty="0" err="1" smtClean="0"/>
              <a:t>champions</a:t>
            </a:r>
            <a:r>
              <a:rPr lang="it-IT" sz="2800" dirty="0" smtClean="0"/>
              <a:t>» (</a:t>
            </a:r>
            <a:r>
              <a:rPr lang="it-IT" sz="2800" dirty="0" err="1" smtClean="0"/>
              <a:t>former</a:t>
            </a:r>
            <a:r>
              <a:rPr lang="it-IT" sz="2800" dirty="0" smtClean="0"/>
              <a:t> </a:t>
            </a:r>
            <a:r>
              <a:rPr lang="it-IT" sz="2800" dirty="0" err="1" smtClean="0"/>
              <a:t>monopolists</a:t>
            </a:r>
            <a:r>
              <a:rPr lang="it-IT" sz="2800" dirty="0" smtClean="0"/>
              <a:t>) </a:t>
            </a:r>
            <a:r>
              <a:rPr lang="it-IT" sz="2800" dirty="0" err="1" smtClean="0"/>
              <a:t>is</a:t>
            </a:r>
            <a:r>
              <a:rPr lang="it-IT" sz="2800" dirty="0" smtClean="0"/>
              <a:t> </a:t>
            </a:r>
            <a:r>
              <a:rPr lang="it-IT" sz="2800" dirty="0" err="1" smtClean="0"/>
              <a:t>increasing</a:t>
            </a:r>
            <a:r>
              <a:rPr lang="it-IT" sz="2800" dirty="0" smtClean="0"/>
              <a:t> </a:t>
            </a:r>
          </a:p>
          <a:p>
            <a:pPr marL="0" indent="0">
              <a:buNone/>
            </a:pPr>
            <a:endParaRPr lang="it-IT" sz="28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050375" y="6021288"/>
            <a:ext cx="990977" cy="369332"/>
          </a:xfrm>
          <a:prstGeom prst="rect">
            <a:avLst/>
          </a:prstGeom>
        </p:spPr>
        <p:txBody>
          <a:bodyPr wrap="none">
            <a:spAutoFit/>
          </a:bodyPr>
          <a:lstStyle/>
          <a:p>
            <a:r>
              <a:rPr lang="en-GB" dirty="0"/>
              <a:t> ETR 610</a:t>
            </a:r>
          </a:p>
        </p:txBody>
      </p:sp>
    </p:spTree>
    <p:extLst>
      <p:ext uri="{BB962C8B-B14F-4D97-AF65-F5344CB8AC3E}">
        <p14:creationId xmlns:p14="http://schemas.microsoft.com/office/powerpoint/2010/main" val="1217181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76672"/>
            <a:ext cx="6636041"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856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276872"/>
            <a:ext cx="8229600" cy="1143000"/>
          </a:xfrm>
        </p:spPr>
        <p:txBody>
          <a:bodyPr/>
          <a:lstStyle/>
          <a:p>
            <a:r>
              <a:rPr lang="en-GB" dirty="0" smtClean="0"/>
              <a:t>Freight</a:t>
            </a:r>
            <a:endParaRPr lang="en-GB" dirty="0"/>
          </a:p>
        </p:txBody>
      </p:sp>
    </p:spTree>
    <p:extLst>
      <p:ext uri="{BB962C8B-B14F-4D97-AF65-F5344CB8AC3E}">
        <p14:creationId xmlns:p14="http://schemas.microsoft.com/office/powerpoint/2010/main" val="2999034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Freight </a:t>
            </a:r>
            <a:r>
              <a:rPr lang="en-US" dirty="0" smtClean="0"/>
              <a:t>railways </a:t>
            </a:r>
            <a:r>
              <a:rPr lang="en-US" dirty="0"/>
              <a:t>structure</a:t>
            </a:r>
          </a:p>
        </p:txBody>
      </p:sp>
      <p:sp>
        <p:nvSpPr>
          <p:cNvPr id="3" name="Segnaposto contenuto 2"/>
          <p:cNvSpPr>
            <a:spLocks noGrp="1"/>
          </p:cNvSpPr>
          <p:nvPr>
            <p:ph idx="1"/>
          </p:nvPr>
        </p:nvSpPr>
        <p:spPr>
          <a:xfrm>
            <a:off x="457200" y="1600200"/>
            <a:ext cx="8229600" cy="4781128"/>
          </a:xfrm>
        </p:spPr>
        <p:txBody>
          <a:bodyPr>
            <a:normAutofit/>
          </a:bodyPr>
          <a:lstStyle/>
          <a:p>
            <a:pPr marL="0" indent="0">
              <a:buNone/>
            </a:pPr>
            <a:r>
              <a:rPr lang="en-US" dirty="0"/>
              <a:t>Factors that influence the capacity of the freight rail </a:t>
            </a:r>
            <a:r>
              <a:rPr lang="en-US" dirty="0" smtClean="0"/>
              <a:t>system:</a:t>
            </a:r>
            <a:endParaRPr lang="en-US" dirty="0"/>
          </a:p>
          <a:p>
            <a:r>
              <a:rPr lang="en-US" dirty="0" smtClean="0"/>
              <a:t>ownership </a:t>
            </a:r>
            <a:r>
              <a:rPr lang="en-US" dirty="0"/>
              <a:t>of tracks and rolling </a:t>
            </a:r>
            <a:r>
              <a:rPr lang="en-US" dirty="0" smtClean="0"/>
              <a:t>stock (private vs. public)</a:t>
            </a:r>
          </a:p>
          <a:p>
            <a:r>
              <a:rPr lang="en-US" dirty="0" smtClean="0"/>
              <a:t>maximum </a:t>
            </a:r>
            <a:r>
              <a:rPr lang="en-US" dirty="0"/>
              <a:t>train </a:t>
            </a:r>
            <a:r>
              <a:rPr lang="en-US" dirty="0" smtClean="0"/>
              <a:t>length</a:t>
            </a:r>
          </a:p>
          <a:p>
            <a:r>
              <a:rPr lang="en-US" dirty="0" smtClean="0"/>
              <a:t>signaling equipment (level of </a:t>
            </a:r>
            <a:r>
              <a:rPr lang="en-US" dirty="0" err="1" smtClean="0"/>
              <a:t>automatization</a:t>
            </a:r>
            <a:r>
              <a:rPr lang="en-US" dirty="0" smtClean="0"/>
              <a:t>)</a:t>
            </a:r>
          </a:p>
          <a:p>
            <a:r>
              <a:rPr lang="en-US" dirty="0" smtClean="0"/>
              <a:t>maintenance </a:t>
            </a:r>
            <a:r>
              <a:rPr lang="en-US" dirty="0"/>
              <a:t>schedule </a:t>
            </a:r>
            <a:endParaRPr lang="en-US" dirty="0" smtClean="0"/>
          </a:p>
          <a:p>
            <a:r>
              <a:rPr lang="en-US" dirty="0" smtClean="0"/>
              <a:t>traffic mix</a:t>
            </a:r>
            <a:r>
              <a:rPr lang="en-US" dirty="0"/>
              <a:t> </a:t>
            </a:r>
            <a:r>
              <a:rPr lang="en-US" dirty="0" smtClean="0"/>
              <a:t>(freight vs passenger)</a:t>
            </a:r>
          </a:p>
        </p:txBody>
      </p:sp>
    </p:spTree>
    <p:extLst>
      <p:ext uri="{BB962C8B-B14F-4D97-AF65-F5344CB8AC3E}">
        <p14:creationId xmlns:p14="http://schemas.microsoft.com/office/powerpoint/2010/main" val="1176886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Track </a:t>
            </a:r>
            <a:r>
              <a:rPr lang="en-US" dirty="0"/>
              <a:t>gauge</a:t>
            </a:r>
          </a:p>
        </p:txBody>
      </p:sp>
      <p:sp>
        <p:nvSpPr>
          <p:cNvPr id="3" name="Segnaposto contenuto 2"/>
          <p:cNvSpPr>
            <a:spLocks noGrp="1"/>
          </p:cNvSpPr>
          <p:nvPr>
            <p:ph idx="1"/>
          </p:nvPr>
        </p:nvSpPr>
        <p:spPr/>
        <p:txBody>
          <a:bodyPr>
            <a:normAutofit fontScale="62500" lnSpcReduction="20000"/>
          </a:bodyPr>
          <a:lstStyle/>
          <a:p>
            <a:pPr marL="0" indent="0">
              <a:buNone/>
            </a:pPr>
            <a:r>
              <a:rPr lang="en-US" b="1" dirty="0" smtClean="0"/>
              <a:t>The track </a:t>
            </a:r>
            <a:r>
              <a:rPr lang="en-US" b="1" dirty="0"/>
              <a:t>gauge is the spacing of the rails on a railway track and is measured between the inner faces of the load-bearing rails.</a:t>
            </a:r>
          </a:p>
          <a:p>
            <a:pPr marL="0" indent="0">
              <a:buNone/>
            </a:pPr>
            <a:r>
              <a:rPr lang="en-US" dirty="0" smtClean="0"/>
              <a:t>They </a:t>
            </a:r>
            <a:r>
              <a:rPr lang="en-US" dirty="0"/>
              <a:t>are </a:t>
            </a:r>
            <a:r>
              <a:rPr lang="en-US" b="1" dirty="0"/>
              <a:t>heterogeneous across jurisdictions </a:t>
            </a:r>
            <a:r>
              <a:rPr lang="en-US" dirty="0"/>
              <a:t>since because of historical and political reasons, different nations and regions have adopted different gauges. The standard gauge of 1.435 meters has been adopted in many parts of the world, across North America and most of Western Europe for example. It accounts for about 60% of the railways. But other gauges have been adopted in other areas, such as the broad gauge (1.520 meters) in Russia and Eastern Europe accounting for about 17% of the railways. This makes the </a:t>
            </a:r>
            <a:r>
              <a:rPr lang="en-US" b="1" dirty="0"/>
              <a:t>integration of rail services complex</a:t>
            </a:r>
            <a:r>
              <a:rPr lang="en-US" dirty="0"/>
              <a:t>, since both freight and passengers are required to change from one railway system to the other. As attempts are being made to extend rail services across continents and regions, this is an important obstacle, as for example between France and Spain, Eastern and Western Europe, and between Russia and China. </a:t>
            </a:r>
            <a:r>
              <a:rPr lang="en-US" b="1" dirty="0"/>
              <a:t>The potential of the Eurasian land bridge is impaired in part by these gauge differences</a:t>
            </a:r>
            <a:r>
              <a:rPr lang="en-US" dirty="0"/>
              <a:t>.</a:t>
            </a:r>
          </a:p>
        </p:txBody>
      </p:sp>
    </p:spTree>
    <p:extLst>
      <p:ext uri="{BB962C8B-B14F-4D97-AF65-F5344CB8AC3E}">
        <p14:creationId xmlns:p14="http://schemas.microsoft.com/office/powerpoint/2010/main" val="1083598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47664" y="5949280"/>
            <a:ext cx="5184576" cy="369332"/>
          </a:xfrm>
          <a:prstGeom prst="rect">
            <a:avLst/>
          </a:prstGeom>
        </p:spPr>
        <p:txBody>
          <a:bodyPr wrap="square">
            <a:spAutoFit/>
          </a:bodyPr>
          <a:lstStyle/>
          <a:p>
            <a:r>
              <a:rPr lang="en-US" dirty="0"/>
              <a:t>https://transportgeography.org/?page_id=1771</a:t>
            </a:r>
          </a:p>
        </p:txBody>
      </p:sp>
      <p:pic>
        <p:nvPicPr>
          <p:cNvPr id="6" name="Picture 5"/>
          <p:cNvPicPr>
            <a:picLocks noChangeAspect="1"/>
          </p:cNvPicPr>
          <p:nvPr/>
        </p:nvPicPr>
        <p:blipFill>
          <a:blip r:embed="rId2"/>
          <a:stretch>
            <a:fillRect/>
          </a:stretch>
        </p:blipFill>
        <p:spPr>
          <a:xfrm>
            <a:off x="143508" y="404663"/>
            <a:ext cx="8676964" cy="5452323"/>
          </a:xfrm>
          <a:prstGeom prst="rect">
            <a:avLst/>
          </a:prstGeom>
        </p:spPr>
      </p:pic>
    </p:spTree>
    <p:extLst>
      <p:ext uri="{BB962C8B-B14F-4D97-AF65-F5344CB8AC3E}">
        <p14:creationId xmlns:p14="http://schemas.microsoft.com/office/powerpoint/2010/main" val="4077892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Traction</a:t>
            </a:r>
            <a:endParaRPr lang="en-US" dirty="0"/>
          </a:p>
        </p:txBody>
      </p:sp>
      <p:sp>
        <p:nvSpPr>
          <p:cNvPr id="3" name="Segnaposto contenuto 2"/>
          <p:cNvSpPr>
            <a:spLocks noGrp="1"/>
          </p:cNvSpPr>
          <p:nvPr>
            <p:ph idx="1"/>
          </p:nvPr>
        </p:nvSpPr>
        <p:spPr/>
        <p:txBody>
          <a:bodyPr/>
          <a:lstStyle/>
          <a:p>
            <a:pPr marL="0" indent="0">
              <a:buNone/>
            </a:pPr>
            <a:r>
              <a:rPr lang="en-US" dirty="0"/>
              <a:t>T</a:t>
            </a:r>
            <a:r>
              <a:rPr lang="en-US" dirty="0" smtClean="0"/>
              <a:t>he </a:t>
            </a:r>
            <a:r>
              <a:rPr lang="en-US" dirty="0"/>
              <a:t>locomotion technology ranges from </a:t>
            </a:r>
            <a:r>
              <a:rPr lang="en-US" b="1" dirty="0"/>
              <a:t>steam</a:t>
            </a:r>
            <a:r>
              <a:rPr lang="en-US" dirty="0"/>
              <a:t> (almost abandoned), to </a:t>
            </a:r>
            <a:r>
              <a:rPr lang="en-US" b="1" dirty="0"/>
              <a:t>diesel</a:t>
            </a:r>
            <a:r>
              <a:rPr lang="en-US" dirty="0"/>
              <a:t> (mainly for freight in the United States) and </a:t>
            </a:r>
            <a:r>
              <a:rPr lang="en-US" b="1" dirty="0"/>
              <a:t>electric</a:t>
            </a:r>
            <a:r>
              <a:rPr lang="en-US" dirty="0"/>
              <a:t> (mainly for passengers in Europe). </a:t>
            </a:r>
            <a:r>
              <a:rPr lang="en-US" dirty="0" smtClean="0"/>
              <a:t>More recently, </a:t>
            </a:r>
            <a:r>
              <a:rPr lang="en-US" b="1" dirty="0" smtClean="0"/>
              <a:t>hydrogen</a:t>
            </a:r>
            <a:r>
              <a:rPr lang="en-US" dirty="0" smtClean="0"/>
              <a:t> is used to fuel trains.</a:t>
            </a:r>
            <a:endParaRPr lang="en-US" dirty="0"/>
          </a:p>
          <a:p>
            <a:endParaRPr lang="en-US" dirty="0"/>
          </a:p>
        </p:txBody>
      </p:sp>
    </p:spTree>
    <p:extLst>
      <p:ext uri="{BB962C8B-B14F-4D97-AF65-F5344CB8AC3E}">
        <p14:creationId xmlns:p14="http://schemas.microsoft.com/office/powerpoint/2010/main" val="1488062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706090"/>
          </a:xfrm>
        </p:spPr>
        <p:txBody>
          <a:bodyPr>
            <a:normAutofit fontScale="90000"/>
          </a:bodyPr>
          <a:lstStyle/>
          <a:p>
            <a:r>
              <a:rPr lang="en-US" b="1" dirty="0"/>
              <a:t>Vehicles</a:t>
            </a:r>
            <a:endParaRPr lang="en-US" dirty="0"/>
          </a:p>
        </p:txBody>
      </p:sp>
      <p:sp>
        <p:nvSpPr>
          <p:cNvPr id="4" name="Segnaposto contenuto 3"/>
          <p:cNvSpPr>
            <a:spLocks noGrp="1"/>
          </p:cNvSpPr>
          <p:nvPr>
            <p:ph idx="1"/>
          </p:nvPr>
        </p:nvSpPr>
        <p:spPr>
          <a:xfrm>
            <a:off x="467544" y="1052736"/>
            <a:ext cx="8229600" cy="5545832"/>
          </a:xfrm>
        </p:spPr>
        <p:txBody>
          <a:bodyPr>
            <a:normAutofit fontScale="77500" lnSpcReduction="20000"/>
          </a:bodyPr>
          <a:lstStyle/>
          <a:p>
            <a:r>
              <a:rPr lang="en-US" b="1" dirty="0" smtClean="0"/>
              <a:t>Rail </a:t>
            </a:r>
            <a:r>
              <a:rPr lang="en-US" b="1" dirty="0"/>
              <a:t>transportation is very </a:t>
            </a:r>
            <a:r>
              <a:rPr lang="en-US" b="1" dirty="0">
                <a:solidFill>
                  <a:srgbClr val="FF0000"/>
                </a:solidFill>
              </a:rPr>
              <a:t>flexible</a:t>
            </a:r>
            <a:r>
              <a:rPr lang="en-US" b="1" dirty="0"/>
              <a:t> in terms of vehicles and there is a wide variety of them filling different purposes. </a:t>
            </a:r>
            <a:endParaRPr lang="en-US" b="1" dirty="0" smtClean="0"/>
          </a:p>
          <a:p>
            <a:r>
              <a:rPr lang="en-US" dirty="0" smtClean="0"/>
              <a:t>Among </a:t>
            </a:r>
            <a:r>
              <a:rPr lang="en-US" dirty="0"/>
              <a:t>the most common vehicle assets are </a:t>
            </a:r>
            <a:r>
              <a:rPr lang="en-US" b="1" dirty="0"/>
              <a:t>open wagons </a:t>
            </a:r>
            <a:r>
              <a:rPr lang="en-US" dirty="0"/>
              <a:t>(hopper cars) used for bulk cargo (e.g. minerals), </a:t>
            </a:r>
            <a:r>
              <a:rPr lang="en-US" b="1" dirty="0"/>
              <a:t>box cars </a:t>
            </a:r>
            <a:r>
              <a:rPr lang="en-US" dirty="0"/>
              <a:t>to carry general and refrigerated goods, and </a:t>
            </a:r>
            <a:r>
              <a:rPr lang="en-US" b="1" dirty="0"/>
              <a:t>tank cars</a:t>
            </a:r>
            <a:r>
              <a:rPr lang="en-US" dirty="0"/>
              <a:t> to carry liquids. </a:t>
            </a:r>
            <a:endParaRPr lang="en-US" dirty="0" smtClean="0"/>
          </a:p>
          <a:p>
            <a:r>
              <a:rPr lang="en-US" b="1" dirty="0" smtClean="0"/>
              <a:t>Intermodal </a:t>
            </a:r>
            <a:r>
              <a:rPr lang="en-US" b="1" dirty="0"/>
              <a:t>transportation </a:t>
            </a:r>
            <a:r>
              <a:rPr lang="en-US" dirty="0"/>
              <a:t>has also permitted the development of a new class of flat railcars that can carry containers and trailers (less common). </a:t>
            </a:r>
            <a:endParaRPr lang="en-US" dirty="0" smtClean="0"/>
          </a:p>
          <a:p>
            <a:r>
              <a:rPr lang="en-US" dirty="0" smtClean="0"/>
              <a:t>The </a:t>
            </a:r>
            <a:r>
              <a:rPr lang="en-US" dirty="0"/>
              <a:t>recent trend has </a:t>
            </a:r>
            <a:r>
              <a:rPr lang="en-US" dirty="0" smtClean="0"/>
              <a:t>been </a:t>
            </a:r>
            <a:r>
              <a:rPr lang="en-US" dirty="0"/>
              <a:t>towards a </a:t>
            </a:r>
            <a:r>
              <a:rPr lang="en-US" b="1" dirty="0">
                <a:solidFill>
                  <a:srgbClr val="FF0000"/>
                </a:solidFill>
              </a:rPr>
              <a:t>specialization</a:t>
            </a:r>
            <a:r>
              <a:rPr lang="en-US" b="1" dirty="0"/>
              <a:t> of freight wagons</a:t>
            </a:r>
            <a:r>
              <a:rPr lang="en-US" dirty="0"/>
              <a:t>, such as </a:t>
            </a:r>
            <a:r>
              <a:rPr lang="en-US" b="1" dirty="0"/>
              <a:t>hopper wagons </a:t>
            </a:r>
            <a:r>
              <a:rPr lang="en-US" dirty="0"/>
              <a:t>(grain, potash and fertilizers), </a:t>
            </a:r>
            <a:r>
              <a:rPr lang="en-US" b="1" dirty="0"/>
              <a:t>triple hopper wagons </a:t>
            </a:r>
            <a:r>
              <a:rPr lang="en-US" dirty="0"/>
              <a:t>(sand, gravel, sulfur and coal), </a:t>
            </a:r>
            <a:r>
              <a:rPr lang="en-US" b="1" dirty="0"/>
              <a:t>flat wagons </a:t>
            </a:r>
            <a:r>
              <a:rPr lang="en-US" dirty="0"/>
              <a:t>(wood, agricultural equipment, manufactured goods, containers), </a:t>
            </a:r>
            <a:r>
              <a:rPr lang="en-US" b="1" dirty="0"/>
              <a:t>tanker wagons </a:t>
            </a:r>
            <a:r>
              <a:rPr lang="en-US" dirty="0"/>
              <a:t>(petrochemical products), </a:t>
            </a:r>
            <a:r>
              <a:rPr lang="en-US" b="1" dirty="0"/>
              <a:t>box wagons </a:t>
            </a:r>
            <a:r>
              <a:rPr lang="en-US" dirty="0"/>
              <a:t>(livestock, paper, manufactured goods, refrigerated goods), </a:t>
            </a:r>
            <a:r>
              <a:rPr lang="en-US" b="1" dirty="0"/>
              <a:t>car </a:t>
            </a:r>
            <a:r>
              <a:rPr lang="en-US" b="1" dirty="0" smtClean="0"/>
              <a:t>wagons</a:t>
            </a:r>
            <a:r>
              <a:rPr lang="en-US" dirty="0" smtClean="0"/>
              <a:t>.</a:t>
            </a:r>
            <a:endParaRPr lang="en-US" dirty="0"/>
          </a:p>
        </p:txBody>
      </p:sp>
    </p:spTree>
    <p:extLst>
      <p:ext uri="{BB962C8B-B14F-4D97-AF65-F5344CB8AC3E}">
        <p14:creationId xmlns:p14="http://schemas.microsoft.com/office/powerpoint/2010/main" val="3836621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Importance</a:t>
            </a:r>
            <a:endParaRPr lang="en-US" dirty="0"/>
          </a:p>
        </p:txBody>
      </p:sp>
      <p:sp>
        <p:nvSpPr>
          <p:cNvPr id="3" name="Segnaposto contenuto 2"/>
          <p:cNvSpPr>
            <a:spLocks noGrp="1"/>
          </p:cNvSpPr>
          <p:nvPr>
            <p:ph idx="1"/>
          </p:nvPr>
        </p:nvSpPr>
        <p:spPr>
          <a:xfrm>
            <a:off x="179512" y="1340768"/>
            <a:ext cx="8784976" cy="5184576"/>
          </a:xfrm>
        </p:spPr>
        <p:txBody>
          <a:bodyPr>
            <a:normAutofit fontScale="77500" lnSpcReduction="20000"/>
          </a:bodyPr>
          <a:lstStyle/>
          <a:p>
            <a:r>
              <a:rPr lang="en-US" dirty="0"/>
              <a:t>Rail transportation </a:t>
            </a:r>
            <a:r>
              <a:rPr lang="en-US" dirty="0" smtClean="0"/>
              <a:t>refers </a:t>
            </a:r>
            <a:r>
              <a:rPr lang="en-US" dirty="0"/>
              <a:t>to the </a:t>
            </a:r>
            <a:r>
              <a:rPr lang="en-US" b="1" dirty="0"/>
              <a:t>movement </a:t>
            </a:r>
            <a:r>
              <a:rPr lang="en-US" b="1" dirty="0" smtClean="0"/>
              <a:t>on guideways </a:t>
            </a:r>
            <a:r>
              <a:rPr lang="en-US" dirty="0"/>
              <a:t>(</a:t>
            </a:r>
            <a:r>
              <a:rPr lang="en-US" dirty="0" smtClean="0"/>
              <a:t>rails, also </a:t>
            </a:r>
            <a:r>
              <a:rPr lang="en-US" dirty="0"/>
              <a:t>known as </a:t>
            </a:r>
            <a:r>
              <a:rPr lang="en-US" dirty="0" smtClean="0"/>
              <a:t>tracks), monorails, magnetic levitation). </a:t>
            </a:r>
          </a:p>
          <a:p>
            <a:r>
              <a:rPr lang="en-US" dirty="0" smtClean="0"/>
              <a:t>Rail </a:t>
            </a:r>
            <a:r>
              <a:rPr lang="en-US" dirty="0"/>
              <a:t>transportation has been the product of the industrial era, playing a major role in the </a:t>
            </a:r>
            <a:r>
              <a:rPr lang="en-US" b="1" dirty="0"/>
              <a:t>economic development</a:t>
            </a:r>
            <a:r>
              <a:rPr lang="en-US" dirty="0"/>
              <a:t> of Western Europe, North America and </a:t>
            </a:r>
            <a:r>
              <a:rPr lang="en-US" dirty="0" smtClean="0"/>
              <a:t>Japan</a:t>
            </a:r>
          </a:p>
          <a:p>
            <a:r>
              <a:rPr lang="en-US" dirty="0" smtClean="0"/>
              <a:t>It represents a </a:t>
            </a:r>
            <a:r>
              <a:rPr lang="en-US" b="1" dirty="0"/>
              <a:t>major improvement in land transport technology </a:t>
            </a:r>
            <a:endParaRPr lang="en-US" b="1" dirty="0" smtClean="0"/>
          </a:p>
          <a:p>
            <a:r>
              <a:rPr lang="en-US" dirty="0" smtClean="0"/>
              <a:t>This </a:t>
            </a:r>
            <a:r>
              <a:rPr lang="en-US" dirty="0"/>
              <a:t>was not necessarily because of  its capacity to carry heavy loads, since maritime transportation excelled at doing so, but because of its </a:t>
            </a:r>
            <a:r>
              <a:rPr lang="en-US" b="1" dirty="0"/>
              <a:t>higher level of ubiquity and its speed</a:t>
            </a:r>
            <a:r>
              <a:rPr lang="en-US" dirty="0"/>
              <a:t>. </a:t>
            </a:r>
            <a:endParaRPr lang="en-US" dirty="0" smtClean="0"/>
          </a:p>
          <a:p>
            <a:r>
              <a:rPr lang="en-US" dirty="0" smtClean="0"/>
              <a:t>Rail </a:t>
            </a:r>
            <a:r>
              <a:rPr lang="en-US" dirty="0"/>
              <a:t>transport systems dramatically improved travel time as well as the possibility to offer </a:t>
            </a:r>
            <a:r>
              <a:rPr lang="en-US" b="1" dirty="0"/>
              <a:t>reliable and consistent schedules</a:t>
            </a:r>
            <a:r>
              <a:rPr lang="en-US" dirty="0"/>
              <a:t> that could be included in the planning of economic activities such as production and distribution</a:t>
            </a:r>
            <a:r>
              <a:rPr lang="en-US" dirty="0" smtClean="0"/>
              <a:t>.</a:t>
            </a:r>
            <a:endParaRPr lang="en-US" dirty="0"/>
          </a:p>
        </p:txBody>
      </p:sp>
    </p:spTree>
    <p:extLst>
      <p:ext uri="{BB962C8B-B14F-4D97-AF65-F5344CB8AC3E}">
        <p14:creationId xmlns:p14="http://schemas.microsoft.com/office/powerpoint/2010/main" val="3679220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normAutofit fontScale="90000"/>
          </a:bodyPr>
          <a:lstStyle/>
          <a:p>
            <a:r>
              <a:rPr lang="en-US" b="1" dirty="0" smtClean="0"/>
              <a:t>List of railway vehicles</a:t>
            </a:r>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02" y="908720"/>
            <a:ext cx="8652909" cy="318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16" y="4092093"/>
            <a:ext cx="8603750" cy="249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170909" y="2060848"/>
            <a:ext cx="4572000" cy="646331"/>
          </a:xfrm>
          <a:prstGeom prst="rect">
            <a:avLst/>
          </a:prstGeom>
        </p:spPr>
        <p:txBody>
          <a:bodyPr>
            <a:spAutoFit/>
          </a:bodyPr>
          <a:lstStyle/>
          <a:p>
            <a:r>
              <a:rPr lang="en-US" dirty="0"/>
              <a:t>https://en.wikipedia.org/wiki/List_of_railway_vehicles</a:t>
            </a:r>
          </a:p>
        </p:txBody>
      </p:sp>
    </p:spTree>
    <p:extLst>
      <p:ext uri="{BB962C8B-B14F-4D97-AF65-F5344CB8AC3E}">
        <p14:creationId xmlns:p14="http://schemas.microsoft.com/office/powerpoint/2010/main" val="1166138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67544" y="332656"/>
            <a:ext cx="8229600" cy="706090"/>
          </a:xfrm>
        </p:spPr>
        <p:txBody>
          <a:bodyPr>
            <a:normAutofit fontScale="90000"/>
          </a:bodyPr>
          <a:lstStyle/>
          <a:p>
            <a:r>
              <a:rPr lang="it-IT" b="1" dirty="0"/>
              <a:t>Carri per il trasporto di merci </a:t>
            </a:r>
            <a:endParaRPr lang="en-GB" dirty="0"/>
          </a:p>
        </p:txBody>
      </p:sp>
      <p:sp>
        <p:nvSpPr>
          <p:cNvPr id="4" name="Segnaposto contenuto 3"/>
          <p:cNvSpPr>
            <a:spLocks noGrp="1"/>
          </p:cNvSpPr>
          <p:nvPr>
            <p:ph idx="1"/>
          </p:nvPr>
        </p:nvSpPr>
        <p:spPr>
          <a:xfrm>
            <a:off x="179512" y="980728"/>
            <a:ext cx="8686800" cy="5616624"/>
          </a:xfrm>
        </p:spPr>
        <p:txBody>
          <a:bodyPr>
            <a:noAutofit/>
          </a:bodyPr>
          <a:lstStyle/>
          <a:p>
            <a:r>
              <a:rPr lang="it-IT" sz="2000" dirty="0" smtClean="0"/>
              <a:t>Esistono </a:t>
            </a:r>
            <a:r>
              <a:rPr lang="it-IT" sz="2000" dirty="0"/>
              <a:t>normalmente nelle versioni a 2, a 3 e a 4 assi con la stessa tipologia ma portata diversa.</a:t>
            </a:r>
          </a:p>
          <a:p>
            <a:r>
              <a:rPr lang="it-IT" sz="2000" dirty="0"/>
              <a:t>Carro per merce </a:t>
            </a:r>
            <a:r>
              <a:rPr lang="it-IT" sz="2000" dirty="0" smtClean="0"/>
              <a:t>varia</a:t>
            </a:r>
          </a:p>
          <a:p>
            <a:r>
              <a:rPr lang="it-IT" sz="2000" dirty="0" smtClean="0"/>
              <a:t>Carro </a:t>
            </a:r>
            <a:r>
              <a:rPr lang="it-IT" sz="2000" dirty="0"/>
              <a:t>aperto tipo K</a:t>
            </a:r>
          </a:p>
          <a:p>
            <a:r>
              <a:rPr lang="it-IT" sz="2000" dirty="0"/>
              <a:t>Carro per merce lunga, aperto in alto, eventualmente accessoriato con sponde di varia altezza o con piantoni </a:t>
            </a:r>
            <a:r>
              <a:rPr lang="it-IT" sz="2000" dirty="0" err="1"/>
              <a:t>fermacarico</a:t>
            </a:r>
            <a:r>
              <a:rPr lang="it-IT" sz="2000" dirty="0"/>
              <a:t>. </a:t>
            </a:r>
            <a:endParaRPr lang="it-IT" sz="2000" dirty="0" smtClean="0"/>
          </a:p>
          <a:p>
            <a:r>
              <a:rPr lang="it-IT" sz="2000" dirty="0" smtClean="0"/>
              <a:t>Carro </a:t>
            </a:r>
            <a:r>
              <a:rPr lang="it-IT" sz="2000" dirty="0"/>
              <a:t>a temperatura controllata tipo "INTERFRIGO". </a:t>
            </a:r>
            <a:endParaRPr lang="it-IT" sz="2000" dirty="0" smtClean="0"/>
          </a:p>
          <a:p>
            <a:r>
              <a:rPr lang="it-IT" sz="2000" dirty="0" smtClean="0"/>
              <a:t>Carro </a:t>
            </a:r>
            <a:r>
              <a:rPr lang="it-IT" sz="2000" dirty="0"/>
              <a:t>a tramoggia. </a:t>
            </a:r>
            <a:endParaRPr lang="it-IT" sz="2000" dirty="0" smtClean="0"/>
          </a:p>
          <a:p>
            <a:r>
              <a:rPr lang="it-IT" sz="2000" dirty="0" smtClean="0"/>
              <a:t>Carro cisterna</a:t>
            </a:r>
          </a:p>
          <a:p>
            <a:r>
              <a:rPr lang="it-IT" sz="2000" dirty="0" smtClean="0"/>
              <a:t>Carro </a:t>
            </a:r>
            <a:r>
              <a:rPr lang="it-IT" sz="2000" dirty="0"/>
              <a:t>silo. Come per il precedente ma per merci polverose e granulari, anche in questo caso, per la maggior parte, di proprietà privata.</a:t>
            </a:r>
          </a:p>
          <a:p>
            <a:r>
              <a:rPr lang="it-IT" sz="2000" dirty="0"/>
              <a:t>Carro </a:t>
            </a:r>
            <a:r>
              <a:rPr lang="it-IT" sz="2000" dirty="0" smtClean="0"/>
              <a:t>bisarca</a:t>
            </a:r>
          </a:p>
          <a:p>
            <a:r>
              <a:rPr lang="it-IT" sz="2000" dirty="0" smtClean="0"/>
              <a:t>Carro porta-container</a:t>
            </a:r>
            <a:endParaRPr lang="it-IT" sz="2000" dirty="0"/>
          </a:p>
          <a:p>
            <a:r>
              <a:rPr lang="it-IT" sz="2000" dirty="0"/>
              <a:t>Carro </a:t>
            </a:r>
            <a:r>
              <a:rPr lang="it-IT" sz="2000" dirty="0" err="1"/>
              <a:t>ultrabasso</a:t>
            </a:r>
            <a:r>
              <a:rPr lang="it-IT" sz="2000" dirty="0"/>
              <a:t>. </a:t>
            </a:r>
            <a:endParaRPr lang="it-IT" sz="2000" dirty="0" smtClean="0"/>
          </a:p>
          <a:p>
            <a:r>
              <a:rPr lang="it-IT" sz="2000" dirty="0" smtClean="0"/>
              <a:t>Carro </a:t>
            </a:r>
            <a:r>
              <a:rPr lang="it-IT" sz="2000" dirty="0"/>
              <a:t>siluro o carro siviera. Contenitori a forma allungata rivestiti internamente di materiale refrattario, all’interno dei quali viene colata la ghisa fusa per il trasferimento in acciaieria.</a:t>
            </a:r>
          </a:p>
          <a:p>
            <a:endParaRPr lang="en-GB" sz="1200" dirty="0"/>
          </a:p>
        </p:txBody>
      </p:sp>
    </p:spTree>
    <p:extLst>
      <p:ext uri="{BB962C8B-B14F-4D97-AF65-F5344CB8AC3E}">
        <p14:creationId xmlns:p14="http://schemas.microsoft.com/office/powerpoint/2010/main" val="3605241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418058"/>
          </a:xfrm>
        </p:spPr>
        <p:txBody>
          <a:bodyPr vert="horz" lIns="91440" tIns="45720" rIns="91440" bIns="45720" rtlCol="0" anchor="ctr">
            <a:normAutofit fontScale="90000"/>
          </a:bodyPr>
          <a:lstStyle/>
          <a:p>
            <a:r>
              <a:rPr lang="it-IT" b="1" dirty="0" err="1" smtClean="0"/>
              <a:t>Boxcar</a:t>
            </a:r>
            <a:endParaRPr lang="en-GB" b="1" dirty="0"/>
          </a:p>
        </p:txBody>
      </p:sp>
      <p:pic>
        <p:nvPicPr>
          <p:cNvPr id="2050" name="Picture 2" descr="http://upload.wikimedia.org/wikipedia/commons/7/7b/001015_gauge_bu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68760"/>
            <a:ext cx="4960690" cy="3307127"/>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068195" y="1052736"/>
            <a:ext cx="4047384" cy="3170099"/>
          </a:xfrm>
          <a:prstGeom prst="rect">
            <a:avLst/>
          </a:prstGeom>
        </p:spPr>
        <p:txBody>
          <a:bodyPr wrap="square">
            <a:spAutoFit/>
          </a:bodyPr>
          <a:lstStyle/>
          <a:p>
            <a:r>
              <a:rPr lang="en-US" sz="2000" dirty="0"/>
              <a:t>A boxcar is a North American railroad car that is enclosed and generally used to carry freight. </a:t>
            </a:r>
            <a:r>
              <a:rPr lang="en-US" sz="2000" b="1" dirty="0"/>
              <a:t>The boxcar, while not the simplest freight car design, is probably the most versatile, since it can carry most loads</a:t>
            </a:r>
            <a:r>
              <a:rPr lang="en-US" sz="2000" dirty="0"/>
              <a:t>. Boxcars have side doors of varying size and operation, and some include end doors and adjustable bulkheads to load very large items.</a:t>
            </a:r>
          </a:p>
        </p:txBody>
      </p:sp>
      <p:sp>
        <p:nvSpPr>
          <p:cNvPr id="5" name="Rettangolo 4"/>
          <p:cNvSpPr/>
          <p:nvPr/>
        </p:nvSpPr>
        <p:spPr>
          <a:xfrm>
            <a:off x="107504" y="4769606"/>
            <a:ext cx="9036496" cy="2031325"/>
          </a:xfrm>
          <a:prstGeom prst="rect">
            <a:avLst/>
          </a:prstGeom>
        </p:spPr>
        <p:txBody>
          <a:bodyPr wrap="square">
            <a:spAutoFit/>
          </a:bodyPr>
          <a:lstStyle/>
          <a:p>
            <a:r>
              <a:rPr lang="it-IT" dirty="0"/>
              <a:t>Carro per merce varia, chiuso, con porte laterali di carico e scarico. È il carro ferroviario per antonomasia e contemporaneamente quello da più tempo in circolazione; nella sua versione più grande a 4 assi ha una lunghezza di circa 20 m, una superficie di carico utile di 53 m², un volume che raggiunge i 135 m³ ed una portata netta che può arrivare ai 50.000 kg. Recentemente hanno cominciato a diffondersi anche i vagoni con pareti laterali scorrevoli in sostituzione delle porte centrali fisse, migliorando la capacità di carico e scarico delle merci su pallet.</a:t>
            </a:r>
            <a:endParaRPr lang="en-US" dirty="0"/>
          </a:p>
        </p:txBody>
      </p:sp>
    </p:spTree>
    <p:extLst>
      <p:ext uri="{BB962C8B-B14F-4D97-AF65-F5344CB8AC3E}">
        <p14:creationId xmlns:p14="http://schemas.microsoft.com/office/powerpoint/2010/main" val="1492366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b="1" dirty="0"/>
              <a:t>Covered goods </a:t>
            </a:r>
            <a:r>
              <a:rPr lang="en-US" b="1" dirty="0" smtClean="0"/>
              <a:t>wagon</a:t>
            </a:r>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272" y="1556792"/>
            <a:ext cx="65246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95536" y="5699482"/>
            <a:ext cx="8352928" cy="646331"/>
          </a:xfrm>
          <a:prstGeom prst="rect">
            <a:avLst/>
          </a:prstGeom>
        </p:spPr>
        <p:txBody>
          <a:bodyPr wrap="square">
            <a:spAutoFit/>
          </a:bodyPr>
          <a:lstStyle/>
          <a:p>
            <a:r>
              <a:rPr lang="en-US" dirty="0"/>
              <a:t>Swiss (</a:t>
            </a:r>
            <a:r>
              <a:rPr lang="en-US" dirty="0">
                <a:hlinkClick r:id="rId3" tooltip="SBB-CFF-FFS"/>
              </a:rPr>
              <a:t>SBB</a:t>
            </a:r>
            <a:r>
              <a:rPr lang="en-US" dirty="0"/>
              <a:t>) </a:t>
            </a:r>
            <a:r>
              <a:rPr lang="en-US" dirty="0" err="1"/>
              <a:t>Hbbillns</a:t>
            </a:r>
            <a:r>
              <a:rPr lang="en-US" dirty="0"/>
              <a:t> sliding wall wagon, a present-day standard for </a:t>
            </a:r>
            <a:r>
              <a:rPr lang="en-US" dirty="0" err="1"/>
              <a:t>palettised</a:t>
            </a:r>
            <a:r>
              <a:rPr lang="en-US" dirty="0"/>
              <a:t> goods with lockable and movable partitions</a:t>
            </a:r>
          </a:p>
        </p:txBody>
      </p:sp>
    </p:spTree>
    <p:extLst>
      <p:ext uri="{BB962C8B-B14F-4D97-AF65-F5344CB8AC3E}">
        <p14:creationId xmlns:p14="http://schemas.microsoft.com/office/powerpoint/2010/main" val="2742616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Gondola Car</a:t>
            </a:r>
            <a:endParaRPr lang="en-US" dirty="0"/>
          </a:p>
        </p:txBody>
      </p:sp>
      <p:sp>
        <p:nvSpPr>
          <p:cNvPr id="3" name="Segnaposto contenuto 2"/>
          <p:cNvSpPr>
            <a:spLocks noGrp="1"/>
          </p:cNvSpPr>
          <p:nvPr>
            <p:ph idx="1"/>
          </p:nvPr>
        </p:nvSpPr>
        <p:spPr>
          <a:xfrm>
            <a:off x="467544" y="1196752"/>
            <a:ext cx="8229600" cy="1108720"/>
          </a:xfrm>
        </p:spPr>
        <p:txBody>
          <a:bodyPr>
            <a:noAutofit/>
          </a:bodyPr>
          <a:lstStyle/>
          <a:p>
            <a:pPr marL="0" indent="0">
              <a:buNone/>
            </a:pPr>
            <a:r>
              <a:rPr lang="en-US" sz="2000" dirty="0" smtClean="0"/>
              <a:t>A </a:t>
            </a:r>
            <a:r>
              <a:rPr lang="en-US" sz="2000" dirty="0"/>
              <a:t>gondola is an </a:t>
            </a:r>
            <a:r>
              <a:rPr lang="en-US" sz="2000" b="1" dirty="0"/>
              <a:t>open-topped rail vehicle used for transporting loose bulk materials</a:t>
            </a:r>
            <a:r>
              <a:rPr lang="en-US" sz="2000" dirty="0"/>
              <a:t>. Because of their low side walls gondolas are also suitable for the carriage of such high-density cargos as steel plates or coils, or of bulky items such as prefabricated sections of rail track.</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2" y="2564904"/>
            <a:ext cx="931545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634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71215" y="11266"/>
            <a:ext cx="8229600" cy="490066"/>
          </a:xfrm>
        </p:spPr>
        <p:txBody>
          <a:bodyPr>
            <a:normAutofit fontScale="90000"/>
          </a:bodyPr>
          <a:lstStyle/>
          <a:p>
            <a:r>
              <a:rPr lang="en-US" dirty="0" smtClean="0"/>
              <a:t>Hopper </a:t>
            </a:r>
            <a:r>
              <a:rPr lang="en-US" dirty="0"/>
              <a:t>car</a:t>
            </a:r>
          </a:p>
        </p:txBody>
      </p:sp>
      <p:sp>
        <p:nvSpPr>
          <p:cNvPr id="5" name="Segnaposto contenuto 4"/>
          <p:cNvSpPr>
            <a:spLocks noGrp="1"/>
          </p:cNvSpPr>
          <p:nvPr>
            <p:ph idx="1"/>
          </p:nvPr>
        </p:nvSpPr>
        <p:spPr>
          <a:xfrm>
            <a:off x="179512" y="692696"/>
            <a:ext cx="8856984" cy="2520280"/>
          </a:xfrm>
        </p:spPr>
        <p:txBody>
          <a:bodyPr>
            <a:noAutofit/>
          </a:bodyPr>
          <a:lstStyle/>
          <a:p>
            <a:pPr marL="0" indent="0">
              <a:buNone/>
            </a:pPr>
            <a:r>
              <a:rPr lang="en-US" sz="1600" dirty="0"/>
              <a:t>A hopper car is a type of railroad freight car used to transport loose </a:t>
            </a:r>
            <a:r>
              <a:rPr lang="en-US" sz="1600" b="1" dirty="0"/>
              <a:t>bulk commodities such as coal, ore, grain, and track </a:t>
            </a:r>
            <a:r>
              <a:rPr lang="en-US" sz="1600" b="1" dirty="0" smtClean="0"/>
              <a:t>ballast</a:t>
            </a:r>
            <a:r>
              <a:rPr lang="en-US" sz="1600" dirty="0" smtClean="0"/>
              <a:t>. Two </a:t>
            </a:r>
            <a:r>
              <a:rPr lang="en-US" sz="1600" dirty="0"/>
              <a:t>main types of hopper car exist: </a:t>
            </a:r>
            <a:r>
              <a:rPr lang="en-US" sz="1600" b="1" dirty="0"/>
              <a:t>covered hopper cars</a:t>
            </a:r>
            <a:r>
              <a:rPr lang="en-US" sz="1600" dirty="0"/>
              <a:t>, which are equipped with a roof, and </a:t>
            </a:r>
            <a:r>
              <a:rPr lang="en-US" sz="1600" b="1" dirty="0"/>
              <a:t>open hopper cars</a:t>
            </a:r>
            <a:r>
              <a:rPr lang="en-US" sz="1600" dirty="0"/>
              <a:t>, which do not have a roof. This type of car is distinguished from a gondola car in that it has opening doors on the underside or on the sides to discharge its cargo. The development of the hopper car went along with the development of automated handling of such commodities, with automated loading and unloading facilities.</a:t>
            </a:r>
          </a:p>
          <a:p>
            <a:pPr marL="0" indent="0">
              <a:buNone/>
            </a:pPr>
            <a:r>
              <a:rPr lang="en-US" sz="1600" b="1" dirty="0" smtClean="0"/>
              <a:t>Covered </a:t>
            </a:r>
            <a:r>
              <a:rPr lang="en-US" sz="1600" b="1" dirty="0"/>
              <a:t>hopper cars are used for bulk cargo such as grain, sugar, and fertilizer that must be protected from exposure to the weather. Open hopper cars are used for commodities such as coal, which can suffer exposure with less detrimental effect. </a:t>
            </a:r>
            <a:r>
              <a:rPr lang="en-US" sz="1600" dirty="0"/>
              <a:t>Hopper cars have been used by railways worldwide whenever automated cargo handling has been desired.</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346" y="3451107"/>
            <a:ext cx="6385338" cy="3393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0187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en-US" b="1" dirty="0"/>
              <a:t>covered hopper</a:t>
            </a:r>
            <a:endParaRPr lang="en-US" dirty="0"/>
          </a:p>
        </p:txBody>
      </p:sp>
      <p:pic>
        <p:nvPicPr>
          <p:cNvPr id="6144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6477000"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808793" y="5610970"/>
            <a:ext cx="7416824" cy="707886"/>
          </a:xfrm>
          <a:prstGeom prst="rect">
            <a:avLst/>
          </a:prstGeom>
        </p:spPr>
        <p:txBody>
          <a:bodyPr wrap="square">
            <a:spAutoFit/>
          </a:bodyPr>
          <a:lstStyle/>
          <a:p>
            <a:r>
              <a:rPr lang="en-US" sz="2000" b="1" dirty="0"/>
              <a:t>A covered hopper is a railroad freight car designed for carrying dry bulk loads, varying from grain to products such as sand and clay. </a:t>
            </a:r>
          </a:p>
        </p:txBody>
      </p:sp>
    </p:spTree>
    <p:extLst>
      <p:ext uri="{BB962C8B-B14F-4D97-AF65-F5344CB8AC3E}">
        <p14:creationId xmlns:p14="http://schemas.microsoft.com/office/powerpoint/2010/main" val="3213648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p:spPr>
        <p:txBody>
          <a:bodyPr>
            <a:normAutofit/>
          </a:bodyPr>
          <a:lstStyle/>
          <a:p>
            <a:pPr marL="342900" lvl="0" indent="-342900">
              <a:spcBef>
                <a:spcPct val="20000"/>
              </a:spcBef>
            </a:pPr>
            <a:r>
              <a:rPr lang="it-IT" sz="2000" dirty="0">
                <a:solidFill>
                  <a:prstClr val="black"/>
                </a:solidFill>
                <a:ea typeface="+mn-ea"/>
                <a:cs typeface="+mn-cs"/>
              </a:rPr>
              <a:t>Carro silo. Come per il precedente ma per merci polverose e granulari, anche in questo caso, per la maggior parte, di proprietà privata</a:t>
            </a:r>
            <a:r>
              <a:rPr lang="it-IT" sz="2000" dirty="0" smtClean="0">
                <a:solidFill>
                  <a:prstClr val="black"/>
                </a:solidFill>
                <a:ea typeface="+mn-ea"/>
                <a:cs typeface="+mn-cs"/>
              </a:rPr>
              <a:t>.</a:t>
            </a:r>
            <a:endParaRPr lang="en-GB" dirty="0"/>
          </a:p>
        </p:txBody>
      </p:sp>
      <p:pic>
        <p:nvPicPr>
          <p:cNvPr id="64514" name="Picture 2" descr="http://farm4.staticflickr.com/3283/5735697845_c6043c83df_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462" y="1340607"/>
            <a:ext cx="7504922" cy="511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203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marL="342900" lvl="0" indent="-342900">
              <a:spcBef>
                <a:spcPct val="20000"/>
              </a:spcBef>
            </a:pPr>
            <a:r>
              <a:rPr lang="it-IT" sz="2000" dirty="0">
                <a:solidFill>
                  <a:prstClr val="black"/>
                </a:solidFill>
                <a:ea typeface="+mn-ea"/>
                <a:cs typeface="+mn-cs"/>
              </a:rPr>
              <a:t>Carro a tramoggia. Consente il carico di merci sfuse dall'alto e il loro scarico tramite ribaltamento laterale del vagone stesso. Viene utilizzato per il trasporto di materie prime come ad esempio il carbone</a:t>
            </a:r>
            <a:r>
              <a:rPr lang="it-IT" sz="2000" dirty="0" smtClean="0">
                <a:solidFill>
                  <a:prstClr val="black"/>
                </a:solidFill>
                <a:ea typeface="+mn-ea"/>
                <a:cs typeface="+mn-cs"/>
              </a:rPr>
              <a:t>.</a:t>
            </a:r>
            <a:endParaRPr lang="en-GB" sz="6600"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464" y="1700808"/>
            <a:ext cx="86582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212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88840"/>
            <a:ext cx="827942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813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Technical features</a:t>
            </a:r>
            <a:endParaRPr lang="en-GB" dirty="0"/>
          </a:p>
        </p:txBody>
      </p:sp>
      <p:sp>
        <p:nvSpPr>
          <p:cNvPr id="3" name="Segnaposto contenuto 2"/>
          <p:cNvSpPr>
            <a:spLocks noGrp="1"/>
          </p:cNvSpPr>
          <p:nvPr>
            <p:ph idx="1"/>
          </p:nvPr>
        </p:nvSpPr>
        <p:spPr/>
        <p:txBody>
          <a:bodyPr/>
          <a:lstStyle/>
          <a:p>
            <a:r>
              <a:rPr lang="en-US" dirty="0"/>
              <a:t>rail vehicles (rolling stock) </a:t>
            </a:r>
            <a:endParaRPr lang="en-US" dirty="0" smtClean="0"/>
          </a:p>
          <a:p>
            <a:r>
              <a:rPr lang="en-US" dirty="0"/>
              <a:t>Track ballast forms the </a:t>
            </a:r>
            <a:r>
              <a:rPr lang="en-US" dirty="0" err="1"/>
              <a:t>trackbed</a:t>
            </a:r>
            <a:r>
              <a:rPr lang="en-US" dirty="0"/>
              <a:t> upon which railroad ties (sleepers) are laid.</a:t>
            </a:r>
            <a:endParaRPr lang="en-US" dirty="0" smtClean="0"/>
          </a:p>
          <a:p>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205719"/>
            <a:ext cx="3312368" cy="360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5655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6050"/>
          </a:xfrm>
        </p:spPr>
        <p:txBody>
          <a:bodyPr>
            <a:normAutofit fontScale="90000"/>
          </a:bodyPr>
          <a:lstStyle/>
          <a:p>
            <a:pPr marL="342900" lvl="0" indent="-342900">
              <a:spcBef>
                <a:spcPct val="20000"/>
              </a:spcBef>
            </a:pPr>
            <a:r>
              <a:rPr lang="en-GB" sz="6000" dirty="0" smtClean="0"/>
              <a:t>Tank car</a:t>
            </a:r>
            <a:endParaRPr lang="en-GB" sz="60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611" y="1757569"/>
            <a:ext cx="6362777" cy="362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359532" y="791643"/>
            <a:ext cx="8784468" cy="1015663"/>
          </a:xfrm>
          <a:prstGeom prst="rect">
            <a:avLst/>
          </a:prstGeom>
        </p:spPr>
        <p:txBody>
          <a:bodyPr wrap="square">
            <a:spAutoFit/>
          </a:bodyPr>
          <a:lstStyle/>
          <a:p>
            <a:r>
              <a:rPr lang="en-US" sz="2000" dirty="0"/>
              <a:t>A tank car (International Union of Railways (UIC): tank wagon) is a type of railroad car (UIC: railway car) or rolling stock designed to transport </a:t>
            </a:r>
            <a:r>
              <a:rPr lang="en-US" sz="2000" b="1" dirty="0"/>
              <a:t>liquid and gaseous commodities</a:t>
            </a:r>
            <a:r>
              <a:rPr lang="en-US" sz="2000" dirty="0"/>
              <a:t>.</a:t>
            </a:r>
          </a:p>
        </p:txBody>
      </p:sp>
      <p:sp>
        <p:nvSpPr>
          <p:cNvPr id="5" name="Rettangolo 4"/>
          <p:cNvSpPr/>
          <p:nvPr/>
        </p:nvSpPr>
        <p:spPr>
          <a:xfrm>
            <a:off x="107504" y="5386708"/>
            <a:ext cx="9036496" cy="1477328"/>
          </a:xfrm>
          <a:prstGeom prst="rect">
            <a:avLst/>
          </a:prstGeom>
        </p:spPr>
        <p:txBody>
          <a:bodyPr wrap="square">
            <a:spAutoFit/>
          </a:bodyPr>
          <a:lstStyle/>
          <a:p>
            <a:r>
              <a:rPr lang="it-IT" dirty="0">
                <a:solidFill>
                  <a:prstClr val="black"/>
                </a:solidFill>
              </a:rPr>
              <a:t>Carro cisterna. Adatto al trasporto di merci liquide, il cui esempio più classico è quello relativo ai derivati del petrolio, è fornito di appositi bocchettoni per il carico nella parte superiore e di uno o più scomparti divisori interni. La maggior parte dei vagoni di questo tipo è di proprietà privata essendo progettati per il trasporto di uno specifico tipo di materiale difficilmente compatibile con altri.</a:t>
            </a:r>
            <a:endParaRPr lang="en-US" dirty="0"/>
          </a:p>
        </p:txBody>
      </p:sp>
    </p:spTree>
    <p:extLst>
      <p:ext uri="{BB962C8B-B14F-4D97-AF65-F5344CB8AC3E}">
        <p14:creationId xmlns:p14="http://schemas.microsoft.com/office/powerpoint/2010/main" val="225989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634082"/>
          </a:xfrm>
        </p:spPr>
        <p:txBody>
          <a:bodyPr>
            <a:normAutofit fontScale="90000"/>
          </a:bodyPr>
          <a:lstStyle/>
          <a:p>
            <a:r>
              <a:rPr lang="en-US" dirty="0" smtClean="0"/>
              <a:t>Refrigerator </a:t>
            </a:r>
            <a:r>
              <a:rPr lang="en-US" dirty="0"/>
              <a:t>car</a:t>
            </a:r>
          </a:p>
        </p:txBody>
      </p:sp>
      <p:sp>
        <p:nvSpPr>
          <p:cNvPr id="4" name="Segnaposto contenuto 3"/>
          <p:cNvSpPr>
            <a:spLocks noGrp="1"/>
          </p:cNvSpPr>
          <p:nvPr>
            <p:ph idx="1"/>
          </p:nvPr>
        </p:nvSpPr>
        <p:spPr>
          <a:xfrm>
            <a:off x="457200" y="1052736"/>
            <a:ext cx="8229600" cy="1656185"/>
          </a:xfrm>
        </p:spPr>
        <p:txBody>
          <a:bodyPr>
            <a:normAutofit fontScale="70000" lnSpcReduction="20000"/>
          </a:bodyPr>
          <a:lstStyle/>
          <a:p>
            <a:pPr marL="0" indent="0">
              <a:buNone/>
            </a:pPr>
            <a:r>
              <a:rPr lang="en-US" dirty="0"/>
              <a:t>A refrigerator car (or "reefer") is a refrigerated boxcar (U.S.), a piece of railroad rolling stock designed to carry </a:t>
            </a:r>
            <a:r>
              <a:rPr lang="en-US" b="1" dirty="0"/>
              <a:t>perishable freight at specific temperatures</a:t>
            </a:r>
            <a:r>
              <a:rPr lang="en-US" dirty="0"/>
              <a:t>. Refrigerator cars differ from simple insulated boxcars and ventilated boxcars (commonly used for transporting fruit), neither of which are fitted with cooling apparatus. </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852936"/>
            <a:ext cx="7569299" cy="342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3581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332656"/>
            <a:ext cx="8229600" cy="2016224"/>
          </a:xfrm>
        </p:spPr>
        <p:txBody>
          <a:bodyPr>
            <a:normAutofit fontScale="77500" lnSpcReduction="20000"/>
          </a:bodyPr>
          <a:lstStyle/>
          <a:p>
            <a:pPr marL="0" indent="0">
              <a:buNone/>
            </a:pPr>
            <a:r>
              <a:rPr lang="it-IT" dirty="0">
                <a:solidFill>
                  <a:prstClr val="black"/>
                </a:solidFill>
              </a:rPr>
              <a:t>Carro a temperatura controllata tipo "INTERFRIGO". Fornito di appositi compressori e grazie alle pareti coibentate consente di controllare la temperatura interna durante il trasporto, evitando di interrompere la catena del freddo nel caso di trasporti alimentari, oppure di evitare il gelo ai materiali ad esso sensibili durante i mesi più freddi dell'anno.</a:t>
            </a:r>
            <a:endParaRPr 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563" y="2492896"/>
            <a:ext cx="60960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864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Autofit/>
          </a:bodyPr>
          <a:lstStyle/>
          <a:p>
            <a:pPr marL="342900" lvl="0" indent="-342900">
              <a:spcBef>
                <a:spcPct val="20000"/>
              </a:spcBef>
            </a:pPr>
            <a:r>
              <a:rPr lang="en-GB" sz="6600" dirty="0" err="1" smtClean="0"/>
              <a:t>Autorack</a:t>
            </a:r>
            <a:endParaRPr lang="en-GB" sz="6600" dirty="0"/>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309713"/>
            <a:ext cx="7620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89756" y="908720"/>
            <a:ext cx="9054244" cy="1200329"/>
          </a:xfrm>
          <a:prstGeom prst="rect">
            <a:avLst/>
          </a:prstGeom>
        </p:spPr>
        <p:txBody>
          <a:bodyPr wrap="square">
            <a:spAutoFit/>
          </a:bodyPr>
          <a:lstStyle/>
          <a:p>
            <a:r>
              <a:rPr lang="en-US" dirty="0"/>
              <a:t>An </a:t>
            </a:r>
            <a:r>
              <a:rPr lang="en-US" b="1" dirty="0" err="1"/>
              <a:t>autorack</a:t>
            </a:r>
            <a:r>
              <a:rPr lang="en-US" dirty="0"/>
              <a:t>, also known as an </a:t>
            </a:r>
            <a:r>
              <a:rPr lang="en-US" b="1" dirty="0"/>
              <a:t>auto carrier </a:t>
            </a:r>
            <a:r>
              <a:rPr lang="en-US" dirty="0"/>
              <a:t>(also car transporter outside the US), is a specialized piece of railroad rolling stock used to transport </a:t>
            </a:r>
            <a:r>
              <a:rPr lang="en-US" b="1" dirty="0"/>
              <a:t>automobiles and light trucks</a:t>
            </a:r>
            <a:r>
              <a:rPr lang="en-US" dirty="0"/>
              <a:t>. </a:t>
            </a:r>
            <a:r>
              <a:rPr lang="en-US" dirty="0" err="1"/>
              <a:t>Autoracks</a:t>
            </a:r>
            <a:r>
              <a:rPr lang="en-US" dirty="0"/>
              <a:t> are used to transport new vehicles from factories to automotive distributors, and to transport passengers' vehicles in car shuttles and </a:t>
            </a:r>
            <a:r>
              <a:rPr lang="en-US" dirty="0" err="1"/>
              <a:t>motorail</a:t>
            </a:r>
            <a:r>
              <a:rPr lang="en-US" dirty="0"/>
              <a:t> </a:t>
            </a:r>
            <a:r>
              <a:rPr lang="en-US" dirty="0" smtClean="0"/>
              <a:t>services</a:t>
            </a:r>
            <a:endParaRPr lang="en-US" dirty="0"/>
          </a:p>
        </p:txBody>
      </p:sp>
      <p:sp>
        <p:nvSpPr>
          <p:cNvPr id="4" name="Rettangolo 3"/>
          <p:cNvSpPr/>
          <p:nvPr/>
        </p:nvSpPr>
        <p:spPr>
          <a:xfrm>
            <a:off x="89756" y="5643463"/>
            <a:ext cx="8964488" cy="1200329"/>
          </a:xfrm>
          <a:prstGeom prst="rect">
            <a:avLst/>
          </a:prstGeom>
        </p:spPr>
        <p:txBody>
          <a:bodyPr wrap="square">
            <a:spAutoFit/>
          </a:bodyPr>
          <a:lstStyle/>
          <a:p>
            <a:r>
              <a:rPr lang="it-IT" b="1" dirty="0">
                <a:solidFill>
                  <a:prstClr val="black"/>
                </a:solidFill>
              </a:rPr>
              <a:t>Carro bisarca </a:t>
            </a:r>
            <a:r>
              <a:rPr lang="it-IT" dirty="0">
                <a:solidFill>
                  <a:prstClr val="black"/>
                </a:solidFill>
              </a:rPr>
              <a:t>(per trasporto di auto). È in genere a 3 assi e formato da due livelli di carico, accessoriato con rampe alle estremità per consentire un agevole carico e scarico. Anche questo tipo di vagoni è normalmente posseduto da aziende specializzate in questo tipo di trasporto.</a:t>
            </a:r>
            <a:endParaRPr lang="en-US" dirty="0"/>
          </a:p>
        </p:txBody>
      </p:sp>
    </p:spTree>
    <p:extLst>
      <p:ext uri="{BB962C8B-B14F-4D97-AF65-F5344CB8AC3E}">
        <p14:creationId xmlns:p14="http://schemas.microsoft.com/office/powerpoint/2010/main" val="36265528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it-IT" dirty="0" err="1" smtClean="0"/>
              <a:t>Rail</a:t>
            </a:r>
            <a:r>
              <a:rPr lang="it-IT" dirty="0" smtClean="0"/>
              <a:t> </a:t>
            </a:r>
            <a:r>
              <a:rPr lang="it-IT" dirty="0" err="1" smtClean="0"/>
              <a:t>cars</a:t>
            </a:r>
            <a:r>
              <a:rPr lang="it-IT" dirty="0" smtClean="0"/>
              <a:t> for </a:t>
            </a:r>
            <a:r>
              <a:rPr lang="it-IT" dirty="0" err="1" smtClean="0"/>
              <a:t>pallets</a:t>
            </a:r>
            <a:endParaRPr lang="en-US" dirty="0" smtClean="0"/>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169368"/>
            <a:ext cx="6496277"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2568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normAutofit fontScale="90000"/>
          </a:bodyPr>
          <a:lstStyle/>
          <a:p>
            <a:r>
              <a:rPr lang="it-IT" dirty="0" err="1" smtClean="0"/>
              <a:t>Flatcar</a:t>
            </a:r>
            <a:endParaRPr lang="en-US" dirty="0"/>
          </a:p>
        </p:txBody>
      </p:sp>
      <p:sp>
        <p:nvSpPr>
          <p:cNvPr id="3" name="Segnaposto contenuto 2"/>
          <p:cNvSpPr>
            <a:spLocks noGrp="1"/>
          </p:cNvSpPr>
          <p:nvPr>
            <p:ph idx="1"/>
          </p:nvPr>
        </p:nvSpPr>
        <p:spPr>
          <a:xfrm>
            <a:off x="4492079" y="3613666"/>
            <a:ext cx="4679096" cy="2232248"/>
          </a:xfrm>
        </p:spPr>
        <p:txBody>
          <a:bodyPr>
            <a:normAutofit fontScale="70000" lnSpcReduction="20000"/>
          </a:bodyPr>
          <a:lstStyle/>
          <a:p>
            <a:pPr marL="0" indent="0">
              <a:buNone/>
            </a:pPr>
            <a:r>
              <a:rPr lang="en-US" dirty="0" smtClean="0"/>
              <a:t>Flatcars are used for loads that are too large or cumbersome to load in enclosed cars such as boxcars. They are also often used to transport intermodal containers (shipping containers) or trailers as part of intermodal freight transport shipping.</a:t>
            </a: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93434"/>
            <a:ext cx="4197037"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71" y="836712"/>
            <a:ext cx="7732167" cy="233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23528" y="3244334"/>
            <a:ext cx="8485112" cy="369332"/>
          </a:xfrm>
          <a:prstGeom prst="rect">
            <a:avLst/>
          </a:prstGeom>
        </p:spPr>
        <p:txBody>
          <a:bodyPr wrap="square">
            <a:spAutoFit/>
          </a:bodyPr>
          <a:lstStyle/>
          <a:p>
            <a:r>
              <a:rPr lang="en-US" dirty="0"/>
              <a:t>A Florida East Coast Railway flatcar carries two shipping containers</a:t>
            </a:r>
          </a:p>
        </p:txBody>
      </p:sp>
      <p:sp>
        <p:nvSpPr>
          <p:cNvPr id="5" name="Rettangolo 4"/>
          <p:cNvSpPr/>
          <p:nvPr/>
        </p:nvSpPr>
        <p:spPr>
          <a:xfrm>
            <a:off x="4539088" y="5657671"/>
            <a:ext cx="4572000" cy="1200329"/>
          </a:xfrm>
          <a:prstGeom prst="rect">
            <a:avLst/>
          </a:prstGeom>
        </p:spPr>
        <p:txBody>
          <a:bodyPr>
            <a:spAutoFit/>
          </a:bodyPr>
          <a:lstStyle/>
          <a:p>
            <a:r>
              <a:rPr lang="it-IT" dirty="0"/>
              <a:t>Carro porta-container. È un vagone fornito di semplice piano di appoggio ma con agganci specifici per i container. Utilizzato per il trasporto intermodale.</a:t>
            </a:r>
            <a:endParaRPr lang="en-US" dirty="0"/>
          </a:p>
        </p:txBody>
      </p:sp>
    </p:spTree>
    <p:extLst>
      <p:ext uri="{BB962C8B-B14F-4D97-AF65-F5344CB8AC3E}">
        <p14:creationId xmlns:p14="http://schemas.microsoft.com/office/powerpoint/2010/main" val="31300830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a:t/>
            </a:r>
            <a:br>
              <a:rPr lang="it-IT" sz="2800" dirty="0"/>
            </a:br>
            <a:endParaRPr lang="en-GB" sz="2800" dirty="0"/>
          </a:p>
        </p:txBody>
      </p:sp>
      <p:pic>
        <p:nvPicPr>
          <p:cNvPr id="18434" name="Picture 2" descr="Carro ferroviar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916832"/>
            <a:ext cx="5976664" cy="447664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059832" y="332656"/>
            <a:ext cx="3096344" cy="1015663"/>
          </a:xfrm>
          <a:prstGeom prst="rect">
            <a:avLst/>
          </a:prstGeom>
        </p:spPr>
        <p:txBody>
          <a:bodyPr wrap="square">
            <a:spAutoFit/>
          </a:bodyPr>
          <a:lstStyle/>
          <a:p>
            <a:r>
              <a:rPr lang="it-IT" sz="6000" dirty="0" err="1"/>
              <a:t>Flatcar</a:t>
            </a:r>
            <a:endParaRPr lang="en-US" sz="6000" dirty="0"/>
          </a:p>
        </p:txBody>
      </p:sp>
    </p:spTree>
    <p:extLst>
      <p:ext uri="{BB962C8B-B14F-4D97-AF65-F5344CB8AC3E}">
        <p14:creationId xmlns:p14="http://schemas.microsoft.com/office/powerpoint/2010/main" val="15421230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freefoto.com/images/25/62/25_62_30---Double-Stack-Container-Train_w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96752"/>
            <a:ext cx="7365810" cy="4935094"/>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p:cNvSpPr>
            <a:spLocks noGrp="1"/>
          </p:cNvSpPr>
          <p:nvPr>
            <p:ph type="title"/>
          </p:nvPr>
        </p:nvSpPr>
        <p:spPr>
          <a:xfrm>
            <a:off x="179512" y="274638"/>
            <a:ext cx="8507288" cy="490066"/>
          </a:xfrm>
        </p:spPr>
        <p:txBody>
          <a:bodyPr>
            <a:noAutofit/>
          </a:bodyPr>
          <a:lstStyle/>
          <a:p>
            <a:r>
              <a:rPr lang="en-US" sz="2800" dirty="0"/>
              <a:t>A </a:t>
            </a:r>
            <a:r>
              <a:rPr lang="en-US" sz="2800" b="1" dirty="0"/>
              <a:t>well car</a:t>
            </a:r>
            <a:r>
              <a:rPr lang="en-US" sz="2800" dirty="0"/>
              <a:t>, also known as a </a:t>
            </a:r>
            <a:r>
              <a:rPr lang="en-US" sz="2800" b="1" dirty="0"/>
              <a:t>double-stack car or stack car </a:t>
            </a:r>
            <a:endParaRPr lang="en-GB" sz="2800" b="1" dirty="0"/>
          </a:p>
        </p:txBody>
      </p:sp>
      <p:sp>
        <p:nvSpPr>
          <p:cNvPr id="2" name="Rettangolo 1"/>
          <p:cNvSpPr/>
          <p:nvPr/>
        </p:nvSpPr>
        <p:spPr>
          <a:xfrm>
            <a:off x="514045" y="6211669"/>
            <a:ext cx="8136904" cy="646331"/>
          </a:xfrm>
          <a:prstGeom prst="rect">
            <a:avLst/>
          </a:prstGeom>
        </p:spPr>
        <p:txBody>
          <a:bodyPr wrap="square">
            <a:spAutoFit/>
          </a:bodyPr>
          <a:lstStyle/>
          <a:p>
            <a:r>
              <a:rPr lang="en-US" dirty="0"/>
              <a:t>the usage of </a:t>
            </a:r>
            <a:r>
              <a:rPr lang="en-US" b="1" dirty="0"/>
              <a:t>double-stack cars</a:t>
            </a:r>
            <a:r>
              <a:rPr lang="en-US" dirty="0"/>
              <a:t> has revolutionized rail transportation with additional fuel efficiency and cost reductions of about 40%. </a:t>
            </a:r>
          </a:p>
        </p:txBody>
      </p:sp>
    </p:spTree>
    <p:extLst>
      <p:ext uri="{BB962C8B-B14F-4D97-AF65-F5344CB8AC3E}">
        <p14:creationId xmlns:p14="http://schemas.microsoft.com/office/powerpoint/2010/main" val="2110272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a:t>
            </a:r>
            <a:r>
              <a:rPr lang="en-US" sz="2800" dirty="0" smtClean="0"/>
              <a:t>rain </a:t>
            </a:r>
            <a:r>
              <a:rPr lang="en-US" sz="2800" dirty="0"/>
              <a:t>in Arizona, with 20-, 40- and-53 foot containers double stacked in well cars</a:t>
            </a:r>
          </a:p>
        </p:txBody>
      </p:sp>
      <p:pic>
        <p:nvPicPr>
          <p:cNvPr id="3" name="Picture 2"/>
          <p:cNvPicPr>
            <a:picLocks noChangeAspect="1"/>
          </p:cNvPicPr>
          <p:nvPr/>
        </p:nvPicPr>
        <p:blipFill>
          <a:blip r:embed="rId2"/>
          <a:stretch>
            <a:fillRect/>
          </a:stretch>
        </p:blipFill>
        <p:spPr>
          <a:xfrm>
            <a:off x="755576" y="1700808"/>
            <a:ext cx="7312356" cy="4650561"/>
          </a:xfrm>
          <a:prstGeom prst="rect">
            <a:avLst/>
          </a:prstGeom>
        </p:spPr>
      </p:pic>
    </p:spTree>
    <p:extLst>
      <p:ext uri="{BB962C8B-B14F-4D97-AF65-F5344CB8AC3E}">
        <p14:creationId xmlns:p14="http://schemas.microsoft.com/office/powerpoint/2010/main" val="1877642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laborsadeltreno.com/files/9803/marklin%20482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412776"/>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899592" y="404664"/>
            <a:ext cx="7114833" cy="584775"/>
          </a:xfrm>
          <a:prstGeom prst="rect">
            <a:avLst/>
          </a:prstGeom>
        </p:spPr>
        <p:txBody>
          <a:bodyPr wrap="none">
            <a:spAutoFit/>
          </a:bodyPr>
          <a:lstStyle/>
          <a:p>
            <a:r>
              <a:rPr lang="it-IT" sz="3200" dirty="0" smtClean="0"/>
              <a:t>A car to </a:t>
            </a:r>
            <a:r>
              <a:rPr lang="it-IT" sz="3200" dirty="0" err="1" smtClean="0"/>
              <a:t>carry</a:t>
            </a:r>
            <a:r>
              <a:rPr lang="it-IT" sz="3200" dirty="0" smtClean="0"/>
              <a:t> special </a:t>
            </a:r>
            <a:r>
              <a:rPr lang="it-IT" sz="3200" dirty="0" err="1" smtClean="0"/>
              <a:t>weapons</a:t>
            </a:r>
            <a:r>
              <a:rPr lang="it-IT" sz="3200" dirty="0" smtClean="0"/>
              <a:t> (DB Krupp)</a:t>
            </a:r>
            <a:endParaRPr lang="en-GB" sz="3200" dirty="0"/>
          </a:p>
        </p:txBody>
      </p:sp>
    </p:spTree>
    <p:extLst>
      <p:ext uri="{BB962C8B-B14F-4D97-AF65-F5344CB8AC3E}">
        <p14:creationId xmlns:p14="http://schemas.microsoft.com/office/powerpoint/2010/main" val="2183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Track</a:t>
            </a:r>
            <a:r>
              <a:rPr lang="it-IT" dirty="0" smtClean="0"/>
              <a:t> ballast</a:t>
            </a:r>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72816"/>
            <a:ext cx="526719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043608" y="6021288"/>
            <a:ext cx="7272808" cy="369332"/>
          </a:xfrm>
          <a:prstGeom prst="rect">
            <a:avLst/>
          </a:prstGeom>
        </p:spPr>
        <p:txBody>
          <a:bodyPr wrap="square">
            <a:spAutoFit/>
          </a:bodyPr>
          <a:lstStyle/>
          <a:p>
            <a:r>
              <a:rPr lang="en-US" dirty="0"/>
              <a:t>Track ballast (close up) between railway sleepers and under railway track</a:t>
            </a:r>
          </a:p>
        </p:txBody>
      </p:sp>
    </p:spTree>
    <p:extLst>
      <p:ext uri="{BB962C8B-B14F-4D97-AF65-F5344CB8AC3E}">
        <p14:creationId xmlns:p14="http://schemas.microsoft.com/office/powerpoint/2010/main" val="34897564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6050"/>
          </a:xfrm>
        </p:spPr>
        <p:txBody>
          <a:bodyPr>
            <a:noAutofit/>
          </a:bodyPr>
          <a:lstStyle/>
          <a:p>
            <a:pPr marL="342900" lvl="0" indent="-342900">
              <a:spcBef>
                <a:spcPct val="20000"/>
              </a:spcBef>
            </a:pPr>
            <a:r>
              <a:rPr lang="en-GB" sz="4000" dirty="0" smtClean="0"/>
              <a:t>Rolling highway</a:t>
            </a:r>
            <a:endParaRPr lang="en-GB" sz="40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06" y="1066163"/>
            <a:ext cx="4680520" cy="140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2" y="3141534"/>
            <a:ext cx="4834199" cy="331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887" y="2370892"/>
            <a:ext cx="400646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812317" y="893564"/>
            <a:ext cx="4331683" cy="1477328"/>
          </a:xfrm>
          <a:prstGeom prst="rect">
            <a:avLst/>
          </a:prstGeom>
        </p:spPr>
        <p:txBody>
          <a:bodyPr wrap="square">
            <a:spAutoFit/>
          </a:bodyPr>
          <a:lstStyle/>
          <a:p>
            <a:r>
              <a:rPr lang="en-US" dirty="0"/>
              <a:t>In rail transportation, a rolling highway, or rolling road is a form of combined transport involving the conveying of road trucks by rail, referred to as Ro-La trains. The concept is a form of piggyback transportation.</a:t>
            </a:r>
          </a:p>
        </p:txBody>
      </p:sp>
      <p:sp>
        <p:nvSpPr>
          <p:cNvPr id="5" name="Rettangolo 4"/>
          <p:cNvSpPr/>
          <p:nvPr/>
        </p:nvSpPr>
        <p:spPr>
          <a:xfrm>
            <a:off x="4999887" y="5035188"/>
            <a:ext cx="4572000" cy="1815882"/>
          </a:xfrm>
          <a:prstGeom prst="rect">
            <a:avLst/>
          </a:prstGeom>
        </p:spPr>
        <p:txBody>
          <a:bodyPr>
            <a:spAutoFit/>
          </a:bodyPr>
          <a:lstStyle/>
          <a:p>
            <a:r>
              <a:rPr lang="it-IT" sz="1600" dirty="0">
                <a:solidFill>
                  <a:prstClr val="black"/>
                </a:solidFill>
              </a:rPr>
              <a:t>Carro </a:t>
            </a:r>
            <a:r>
              <a:rPr lang="it-IT" sz="1600" dirty="0" err="1">
                <a:solidFill>
                  <a:prstClr val="black"/>
                </a:solidFill>
              </a:rPr>
              <a:t>ultrabasso</a:t>
            </a:r>
            <a:r>
              <a:rPr lang="it-IT" sz="1600" dirty="0">
                <a:solidFill>
                  <a:prstClr val="black"/>
                </a:solidFill>
              </a:rPr>
              <a:t>. Utilizzato per il trasporto di autosnodati, o autotreni con rimorchio, le cosiddette autostrade viaggianti, ha carrelli di 4 assi ciascuno ed è equipaggiato con ruote di diametro ridotto onde ottenere un piano di carico molto più basso rispetto agli altri tipi di vagoni il che permette di trasportare gli autocarri rientrando nei limiti di sagoma prescritti</a:t>
            </a:r>
            <a:r>
              <a:rPr lang="it-IT" sz="1600" dirty="0" smtClean="0">
                <a:solidFill>
                  <a:prstClr val="black"/>
                </a:solidFill>
              </a:rPr>
              <a:t>.</a:t>
            </a:r>
            <a:endParaRPr lang="en-US" sz="1600" dirty="0"/>
          </a:p>
        </p:txBody>
      </p:sp>
    </p:spTree>
    <p:extLst>
      <p:ext uri="{BB962C8B-B14F-4D97-AF65-F5344CB8AC3E}">
        <p14:creationId xmlns:p14="http://schemas.microsoft.com/office/powerpoint/2010/main" val="23414899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dirty="0" err="1"/>
              <a:t>RoadRailer</a:t>
            </a:r>
            <a:endParaRPr lang="en-US" dirty="0" smtClean="0"/>
          </a:p>
        </p:txBody>
      </p:sp>
      <p:sp>
        <p:nvSpPr>
          <p:cNvPr id="20483" name="Rectangle 3"/>
          <p:cNvSpPr>
            <a:spLocks noGrp="1" noChangeArrowheads="1"/>
          </p:cNvSpPr>
          <p:nvPr>
            <p:ph type="body" idx="1"/>
          </p:nvPr>
        </p:nvSpPr>
        <p:spPr>
          <a:xfrm>
            <a:off x="457200" y="1600201"/>
            <a:ext cx="8229600" cy="1108720"/>
          </a:xfrm>
        </p:spPr>
        <p:txBody>
          <a:bodyPr>
            <a:normAutofit fontScale="85000" lnSpcReduction="20000"/>
          </a:bodyPr>
          <a:lstStyle/>
          <a:p>
            <a:pPr marL="0" indent="0">
              <a:buNone/>
            </a:pPr>
            <a:r>
              <a:rPr lang="en-US" dirty="0"/>
              <a:t>In railroad terminology a </a:t>
            </a:r>
            <a:r>
              <a:rPr lang="en-US" dirty="0" err="1"/>
              <a:t>Roadrailer</a:t>
            </a:r>
            <a:r>
              <a:rPr lang="en-US" dirty="0"/>
              <a:t> or </a:t>
            </a:r>
            <a:r>
              <a:rPr lang="en-US" dirty="0" err="1"/>
              <a:t>RoadRailer</a:t>
            </a:r>
            <a:r>
              <a:rPr lang="en-US" dirty="0"/>
              <a:t> is a highway trailer, or semi-trailer, that is specially equipped for use in railroad intermodal service.</a:t>
            </a:r>
            <a:endParaRPr lang="en-US" dirty="0" smtClean="0"/>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641149"/>
            <a:ext cx="3600400" cy="395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780928"/>
            <a:ext cx="4791185" cy="381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7400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562074"/>
          </a:xfrm>
        </p:spPr>
        <p:txBody>
          <a:bodyPr>
            <a:normAutofit fontScale="90000"/>
          </a:bodyPr>
          <a:lstStyle/>
          <a:p>
            <a:r>
              <a:rPr lang="en-US" dirty="0" smtClean="0"/>
              <a:t>Block </a:t>
            </a:r>
            <a:r>
              <a:rPr lang="en-US" dirty="0"/>
              <a:t>train</a:t>
            </a:r>
            <a:endParaRPr lang="en-US" dirty="0" smtClean="0"/>
          </a:p>
        </p:txBody>
      </p:sp>
      <p:sp>
        <p:nvSpPr>
          <p:cNvPr id="21507" name="Rectangle 3"/>
          <p:cNvSpPr>
            <a:spLocks noGrp="1" noChangeArrowheads="1"/>
          </p:cNvSpPr>
          <p:nvPr>
            <p:ph type="body" idx="1"/>
          </p:nvPr>
        </p:nvSpPr>
        <p:spPr>
          <a:xfrm>
            <a:off x="4775835" y="4869160"/>
            <a:ext cx="4179315" cy="1080120"/>
          </a:xfrm>
        </p:spPr>
        <p:txBody>
          <a:bodyPr>
            <a:noAutofit/>
          </a:bodyPr>
          <a:lstStyle/>
          <a:p>
            <a:pPr marL="0" indent="0">
              <a:buNone/>
            </a:pPr>
            <a:r>
              <a:rPr lang="it-IT" sz="2000" dirty="0"/>
              <a:t>Un treno blocco è un treno merci che viaggia dal punto di carico a quello di scarico come unità senza fermate intermedie, in questo caso si parla di servizio di trazione da punto a punto.</a:t>
            </a:r>
            <a:endParaRPr lang="en-US" sz="2000" dirty="0" smtClean="0"/>
          </a:p>
        </p:txBody>
      </p:sp>
      <p:pic>
        <p:nvPicPr>
          <p:cNvPr id="21508" name="Picture 4" descr="Diapositiva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62535"/>
            <a:ext cx="4441422" cy="592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579493" y="1484784"/>
            <a:ext cx="4572000" cy="2308324"/>
          </a:xfrm>
          <a:prstGeom prst="rect">
            <a:avLst/>
          </a:prstGeom>
        </p:spPr>
        <p:txBody>
          <a:bodyPr>
            <a:spAutoFit/>
          </a:bodyPr>
          <a:lstStyle/>
          <a:p>
            <a:r>
              <a:rPr lang="en-US" sz="2400" dirty="0"/>
              <a:t>A block train is a freight train that runs as a unit from the loading point to the unloading point without intermediate stops. This is referred to as a point-to-point traction service.</a:t>
            </a:r>
          </a:p>
        </p:txBody>
      </p:sp>
    </p:spTree>
    <p:extLst>
      <p:ext uri="{BB962C8B-B14F-4D97-AF65-F5344CB8AC3E}">
        <p14:creationId xmlns:p14="http://schemas.microsoft.com/office/powerpoint/2010/main" val="1594655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44824"/>
            <a:ext cx="8229600" cy="1143000"/>
          </a:xfrm>
        </p:spPr>
        <p:txBody>
          <a:bodyPr>
            <a:normAutofit fontScale="90000"/>
          </a:bodyPr>
          <a:lstStyle/>
          <a:p>
            <a:r>
              <a:rPr lang="en-US" dirty="0" smtClean="0"/>
              <a:t>Statistical evidence of freight rail transport use and competiveness</a:t>
            </a:r>
            <a:endParaRPr lang="en-US" dirty="0"/>
          </a:p>
        </p:txBody>
      </p:sp>
    </p:spTree>
    <p:extLst>
      <p:ext uri="{BB962C8B-B14F-4D97-AF65-F5344CB8AC3E}">
        <p14:creationId xmlns:p14="http://schemas.microsoft.com/office/powerpoint/2010/main" val="30140912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395536" y="188640"/>
            <a:ext cx="8001000" cy="936104"/>
          </a:xfrm>
        </p:spPr>
        <p:txBody>
          <a:bodyPr anchor="b">
            <a:noAutofit/>
          </a:bodyPr>
          <a:lstStyle/>
          <a:p>
            <a:r>
              <a:rPr lang="en-US" sz="2400" b="1" dirty="0" smtClean="0">
                <a:solidFill>
                  <a:srgbClr val="FF0000"/>
                </a:solidFill>
              </a:rPr>
              <a:t>Evidence from Italian data</a:t>
            </a:r>
            <a:r>
              <a:rPr lang="en-US" sz="2400" b="1" dirty="0" smtClean="0"/>
              <a:t>: r</a:t>
            </a:r>
            <a:r>
              <a:rPr lang="en-US" sz="2400" b="1" dirty="0" smtClean="0"/>
              <a:t>ail </a:t>
            </a:r>
            <a:r>
              <a:rPr lang="en-US" sz="2400" b="1" dirty="0"/>
              <a:t>transportation is </a:t>
            </a:r>
            <a:r>
              <a:rPr lang="en-US" sz="2400" b="1" dirty="0" smtClean="0"/>
              <a:t>mostly used to </a:t>
            </a:r>
            <a:r>
              <a:rPr lang="en-US" sz="2400" b="1" dirty="0" smtClean="0"/>
              <a:t>transport </a:t>
            </a:r>
            <a:r>
              <a:rPr lang="en-US" sz="2400" b="1" dirty="0" smtClean="0"/>
              <a:t>heavy, bulky, </a:t>
            </a:r>
            <a:r>
              <a:rPr lang="en-US" sz="2400" b="1" dirty="0"/>
              <a:t>low value </a:t>
            </a:r>
            <a:r>
              <a:rPr lang="en-US" sz="2400" b="1" dirty="0" smtClean="0"/>
              <a:t>goods</a:t>
            </a:r>
            <a:endParaRPr lang="en-US" sz="2000" b="1" dirty="0"/>
          </a:p>
        </p:txBody>
      </p:sp>
      <p:graphicFrame>
        <p:nvGraphicFramePr>
          <p:cNvPr id="24581" name="Object 5"/>
          <p:cNvGraphicFramePr>
            <a:graphicFrameLocks noChangeAspect="1"/>
          </p:cNvGraphicFramePr>
          <p:nvPr>
            <p:extLst>
              <p:ext uri="{D42A27DB-BD31-4B8C-83A1-F6EECF244321}">
                <p14:modId xmlns:p14="http://schemas.microsoft.com/office/powerpoint/2010/main" val="1810266864"/>
              </p:ext>
            </p:extLst>
          </p:nvPr>
        </p:nvGraphicFramePr>
        <p:xfrm>
          <a:off x="1010680" y="1268760"/>
          <a:ext cx="6770712" cy="5449663"/>
        </p:xfrm>
        <a:graphic>
          <a:graphicData uri="http://schemas.openxmlformats.org/presentationml/2006/ole">
            <mc:AlternateContent xmlns:mc="http://schemas.openxmlformats.org/markup-compatibility/2006">
              <mc:Choice xmlns:v="urn:schemas-microsoft-com:vml" Requires="v">
                <p:oleObj spid="_x0000_s57428" name="Documento" r:id="rId4" imgW="6274316" imgH="5049278" progId="Word.Document.8">
                  <p:embed/>
                </p:oleObj>
              </mc:Choice>
              <mc:Fallback>
                <p:oleObj name="Documento" r:id="rId4" imgW="6274316" imgH="504927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680" y="1268760"/>
                        <a:ext cx="6770712" cy="5449663"/>
                      </a:xfrm>
                      <a:prstGeom prst="rect">
                        <a:avLst/>
                      </a:prstGeom>
                      <a:noFill/>
                      <a:extLst/>
                    </p:spPr>
                  </p:pic>
                </p:oleObj>
              </mc:Fallback>
            </mc:AlternateContent>
          </a:graphicData>
        </a:graphic>
      </p:graphicFrame>
    </p:spTree>
    <p:extLst>
      <p:ext uri="{BB962C8B-B14F-4D97-AF65-F5344CB8AC3E}">
        <p14:creationId xmlns:p14="http://schemas.microsoft.com/office/powerpoint/2010/main" val="17402468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6162" y="5517232"/>
            <a:ext cx="8229600" cy="1143000"/>
          </a:xfrm>
        </p:spPr>
        <p:txBody>
          <a:bodyPr>
            <a:normAutofit/>
          </a:bodyPr>
          <a:lstStyle/>
          <a:p>
            <a:r>
              <a:rPr lang="it-IT" sz="3200" dirty="0" err="1"/>
              <a:t>Freight</a:t>
            </a:r>
            <a:r>
              <a:rPr lang="it-IT" sz="3200" dirty="0"/>
              <a:t> </a:t>
            </a:r>
            <a:r>
              <a:rPr lang="it-IT" sz="3200" dirty="0" err="1"/>
              <a:t>railway</a:t>
            </a:r>
            <a:r>
              <a:rPr lang="it-IT" sz="3200" dirty="0"/>
              <a:t> </a:t>
            </a:r>
            <a:r>
              <a:rPr lang="it-IT" sz="3200" dirty="0" err="1"/>
              <a:t>transport</a:t>
            </a:r>
            <a:r>
              <a:rPr lang="it-IT" sz="3200" dirty="0"/>
              <a:t> in the USA</a:t>
            </a:r>
          </a:p>
        </p:txBody>
      </p:sp>
      <p:pic>
        <p:nvPicPr>
          <p:cNvPr id="3" name="Immagine 2"/>
          <p:cNvPicPr>
            <a:picLocks noChangeAspect="1"/>
          </p:cNvPicPr>
          <p:nvPr/>
        </p:nvPicPr>
        <p:blipFill>
          <a:blip r:embed="rId2"/>
          <a:stretch>
            <a:fillRect/>
          </a:stretch>
        </p:blipFill>
        <p:spPr>
          <a:xfrm>
            <a:off x="177924" y="1707089"/>
            <a:ext cx="8966076" cy="4028479"/>
          </a:xfrm>
          <a:prstGeom prst="rect">
            <a:avLst/>
          </a:prstGeom>
        </p:spPr>
      </p:pic>
      <p:sp>
        <p:nvSpPr>
          <p:cNvPr id="4" name="CasellaDiTesto 3"/>
          <p:cNvSpPr txBox="1"/>
          <p:nvPr/>
        </p:nvSpPr>
        <p:spPr>
          <a:xfrm>
            <a:off x="177924" y="136094"/>
            <a:ext cx="8372548" cy="584775"/>
          </a:xfrm>
          <a:prstGeom prst="rect">
            <a:avLst/>
          </a:prstGeom>
          <a:noFill/>
        </p:spPr>
        <p:txBody>
          <a:bodyPr wrap="none" rtlCol="0">
            <a:spAutoFit/>
          </a:bodyPr>
          <a:lstStyle/>
          <a:p>
            <a:r>
              <a:rPr lang="it-IT" sz="3200" b="1" dirty="0" smtClean="0">
                <a:solidFill>
                  <a:srgbClr val="FF0000"/>
                </a:solidFill>
              </a:rPr>
              <a:t>US </a:t>
            </a:r>
            <a:r>
              <a:rPr lang="it-IT" sz="3200" b="1" dirty="0" err="1" smtClean="0">
                <a:solidFill>
                  <a:srgbClr val="FF0000"/>
                </a:solidFill>
              </a:rPr>
              <a:t>statistics</a:t>
            </a:r>
            <a:r>
              <a:rPr lang="it-IT" sz="3200" b="1" dirty="0" smtClean="0"/>
              <a:t>: </a:t>
            </a:r>
            <a:r>
              <a:rPr lang="it-IT" sz="3200" b="1" dirty="0" err="1" smtClean="0"/>
              <a:t>Rail’s</a:t>
            </a:r>
            <a:r>
              <a:rPr lang="it-IT" sz="3200" b="1" dirty="0" smtClean="0"/>
              <a:t> </a:t>
            </a:r>
            <a:r>
              <a:rPr lang="it-IT" sz="3200" b="1" dirty="0" smtClean="0"/>
              <a:t>share </a:t>
            </a:r>
            <a:r>
              <a:rPr lang="it-IT" sz="3200" b="1" dirty="0" err="1" smtClean="0"/>
              <a:t>increases</a:t>
            </a:r>
            <a:r>
              <a:rPr lang="it-IT" sz="3200" b="1" dirty="0" smtClean="0"/>
              <a:t> with </a:t>
            </a:r>
            <a:r>
              <a:rPr lang="it-IT" sz="3200" b="1" dirty="0" err="1" smtClean="0"/>
              <a:t>distance</a:t>
            </a:r>
            <a:endParaRPr lang="en-US" sz="3200" b="1" dirty="0"/>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65932"/>
            <a:ext cx="6586494" cy="72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5049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4605" y="1251503"/>
            <a:ext cx="9109395" cy="4591071"/>
          </a:xfrm>
          <a:prstGeom prst="rect">
            <a:avLst/>
          </a:prstGeom>
        </p:spPr>
      </p:pic>
      <p:sp>
        <p:nvSpPr>
          <p:cNvPr id="3" name="Titolo 2"/>
          <p:cNvSpPr>
            <a:spLocks noGrp="1"/>
          </p:cNvSpPr>
          <p:nvPr>
            <p:ph type="title"/>
          </p:nvPr>
        </p:nvSpPr>
        <p:spPr>
          <a:xfrm>
            <a:off x="323528" y="6030611"/>
            <a:ext cx="8229600" cy="418058"/>
          </a:xfrm>
        </p:spPr>
        <p:txBody>
          <a:bodyPr>
            <a:noAutofit/>
          </a:bodyPr>
          <a:lstStyle/>
          <a:p>
            <a:r>
              <a:rPr lang="it-IT" sz="3200" dirty="0" err="1" smtClean="0"/>
              <a:t>Freight</a:t>
            </a:r>
            <a:r>
              <a:rPr lang="it-IT" sz="3200" dirty="0" smtClean="0"/>
              <a:t> </a:t>
            </a:r>
            <a:r>
              <a:rPr lang="it-IT" sz="3200" dirty="0" err="1" smtClean="0"/>
              <a:t>railway</a:t>
            </a:r>
            <a:r>
              <a:rPr lang="it-IT" sz="3200" dirty="0" smtClean="0"/>
              <a:t> </a:t>
            </a:r>
            <a:r>
              <a:rPr lang="it-IT" sz="3200" dirty="0" err="1" smtClean="0"/>
              <a:t>transport</a:t>
            </a:r>
            <a:r>
              <a:rPr lang="it-IT" sz="3200" dirty="0" smtClean="0"/>
              <a:t> in the USA</a:t>
            </a:r>
            <a:endParaRPr lang="it-IT" sz="3200" dirty="0"/>
          </a:p>
        </p:txBody>
      </p:sp>
      <p:sp>
        <p:nvSpPr>
          <p:cNvPr id="4" name="CasellaDiTesto 3"/>
          <p:cNvSpPr txBox="1"/>
          <p:nvPr/>
        </p:nvSpPr>
        <p:spPr>
          <a:xfrm>
            <a:off x="395536" y="109360"/>
            <a:ext cx="8837562" cy="954107"/>
          </a:xfrm>
          <a:prstGeom prst="rect">
            <a:avLst/>
          </a:prstGeom>
          <a:noFill/>
        </p:spPr>
        <p:txBody>
          <a:bodyPr wrap="square" rtlCol="0">
            <a:spAutoFit/>
          </a:bodyPr>
          <a:lstStyle/>
          <a:p>
            <a:r>
              <a:rPr lang="it-IT" sz="2800" b="1" dirty="0">
                <a:solidFill>
                  <a:srgbClr val="FF0000"/>
                </a:solidFill>
              </a:rPr>
              <a:t>US </a:t>
            </a:r>
            <a:r>
              <a:rPr lang="it-IT" sz="2800" b="1" dirty="0" err="1">
                <a:solidFill>
                  <a:srgbClr val="FF0000"/>
                </a:solidFill>
              </a:rPr>
              <a:t>statistics</a:t>
            </a:r>
            <a:r>
              <a:rPr lang="it-IT" sz="2800" b="1" dirty="0"/>
              <a:t>: </a:t>
            </a:r>
            <a:r>
              <a:rPr lang="it-IT" sz="2800" b="1" dirty="0" err="1"/>
              <a:t>Rail’s</a:t>
            </a:r>
            <a:r>
              <a:rPr lang="it-IT" sz="2800" b="1" dirty="0"/>
              <a:t> </a:t>
            </a:r>
            <a:r>
              <a:rPr lang="it-IT" sz="2800" b="1" dirty="0" smtClean="0"/>
              <a:t>share </a:t>
            </a:r>
            <a:r>
              <a:rPr lang="it-IT" sz="2800" b="1" dirty="0" err="1" smtClean="0"/>
              <a:t>increases</a:t>
            </a:r>
            <a:r>
              <a:rPr lang="it-IT" sz="2800" b="1" dirty="0" smtClean="0"/>
              <a:t> with </a:t>
            </a:r>
            <a:r>
              <a:rPr lang="it-IT" sz="2800" b="1" dirty="0" err="1" smtClean="0"/>
              <a:t>distance</a:t>
            </a:r>
            <a:r>
              <a:rPr lang="it-IT" sz="2800" b="1" dirty="0" smtClean="0"/>
              <a:t>, </a:t>
            </a:r>
            <a:r>
              <a:rPr lang="it-IT" sz="2800" b="1" dirty="0" err="1" smtClean="0"/>
              <a:t>but</a:t>
            </a:r>
            <a:r>
              <a:rPr lang="it-IT" sz="2800" b="1" dirty="0" smtClean="0"/>
              <a:t> </a:t>
            </a:r>
            <a:r>
              <a:rPr lang="it-IT" sz="2800" b="1" dirty="0" err="1" smtClean="0"/>
              <a:t>it</a:t>
            </a:r>
            <a:r>
              <a:rPr lang="it-IT" sz="2800" b="1" dirty="0" smtClean="0"/>
              <a:t> </a:t>
            </a:r>
            <a:r>
              <a:rPr lang="it-IT" sz="2800" b="1" dirty="0" err="1" smtClean="0"/>
              <a:t>carries</a:t>
            </a:r>
            <a:r>
              <a:rPr lang="it-IT" sz="2800" b="1" dirty="0" smtClean="0"/>
              <a:t> </a:t>
            </a:r>
            <a:r>
              <a:rPr lang="it-IT" sz="2800" b="1" dirty="0" err="1" smtClean="0"/>
              <a:t>lower</a:t>
            </a:r>
            <a:r>
              <a:rPr lang="it-IT" sz="2800" b="1" dirty="0" smtClean="0"/>
              <a:t> </a:t>
            </a:r>
            <a:r>
              <a:rPr lang="it-IT" sz="2800" b="1" dirty="0" err="1" smtClean="0"/>
              <a:t>value</a:t>
            </a:r>
            <a:r>
              <a:rPr lang="it-IT" sz="2800" b="1" dirty="0" smtClean="0"/>
              <a:t> </a:t>
            </a:r>
            <a:r>
              <a:rPr lang="it-IT" sz="2800" b="1" dirty="0" err="1" smtClean="0"/>
              <a:t>goods</a:t>
            </a:r>
            <a:endParaRPr lang="en-US" sz="2800" b="1" dirty="0"/>
          </a:p>
        </p:txBody>
      </p:sp>
    </p:spTree>
    <p:extLst>
      <p:ext uri="{BB962C8B-B14F-4D97-AF65-F5344CB8AC3E}">
        <p14:creationId xmlns:p14="http://schemas.microsoft.com/office/powerpoint/2010/main" val="24136401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5410" y="6093296"/>
            <a:ext cx="8229600" cy="576064"/>
          </a:xfrm>
        </p:spPr>
        <p:txBody>
          <a:bodyPr>
            <a:normAutofit/>
          </a:bodyPr>
          <a:lstStyle/>
          <a:p>
            <a:r>
              <a:rPr lang="it-IT" sz="2800" dirty="0" err="1"/>
              <a:t>Freight</a:t>
            </a:r>
            <a:r>
              <a:rPr lang="it-IT" sz="2800" dirty="0"/>
              <a:t> </a:t>
            </a:r>
            <a:r>
              <a:rPr lang="it-IT" sz="2800" dirty="0" err="1"/>
              <a:t>railway</a:t>
            </a:r>
            <a:r>
              <a:rPr lang="it-IT" sz="2800" dirty="0"/>
              <a:t> </a:t>
            </a:r>
            <a:r>
              <a:rPr lang="it-IT" sz="2800" dirty="0" err="1"/>
              <a:t>transport</a:t>
            </a:r>
            <a:r>
              <a:rPr lang="it-IT" sz="2800" dirty="0"/>
              <a:t> in the USA</a:t>
            </a:r>
          </a:p>
        </p:txBody>
      </p:sp>
      <p:pic>
        <p:nvPicPr>
          <p:cNvPr id="3" name="Immagine 2"/>
          <p:cNvPicPr>
            <a:picLocks noChangeAspect="1"/>
          </p:cNvPicPr>
          <p:nvPr/>
        </p:nvPicPr>
        <p:blipFill>
          <a:blip r:embed="rId2"/>
          <a:stretch>
            <a:fillRect/>
          </a:stretch>
        </p:blipFill>
        <p:spPr>
          <a:xfrm>
            <a:off x="323528" y="1988840"/>
            <a:ext cx="8481532" cy="4104456"/>
          </a:xfrm>
          <a:prstGeom prst="rect">
            <a:avLst/>
          </a:prstGeom>
        </p:spPr>
      </p:pic>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196752"/>
            <a:ext cx="50958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595410" y="170609"/>
            <a:ext cx="8441086" cy="1077218"/>
          </a:xfrm>
          <a:prstGeom prst="rect">
            <a:avLst/>
          </a:prstGeom>
        </p:spPr>
        <p:txBody>
          <a:bodyPr wrap="square">
            <a:spAutoFit/>
          </a:bodyPr>
          <a:lstStyle/>
          <a:p>
            <a:r>
              <a:rPr lang="it-IT" sz="3200" b="1" dirty="0">
                <a:solidFill>
                  <a:srgbClr val="FF0000"/>
                </a:solidFill>
              </a:rPr>
              <a:t>US </a:t>
            </a:r>
            <a:r>
              <a:rPr lang="it-IT" sz="3200" b="1" dirty="0" err="1">
                <a:solidFill>
                  <a:srgbClr val="FF0000"/>
                </a:solidFill>
              </a:rPr>
              <a:t>statistics</a:t>
            </a:r>
            <a:r>
              <a:rPr lang="it-IT" sz="3200" b="1" dirty="0"/>
              <a:t>: </a:t>
            </a:r>
            <a:r>
              <a:rPr lang="it-IT" sz="3200" b="1" dirty="0" err="1"/>
              <a:t>Rail’s</a:t>
            </a:r>
            <a:r>
              <a:rPr lang="it-IT" sz="3200" b="1" dirty="0"/>
              <a:t> </a:t>
            </a:r>
            <a:r>
              <a:rPr lang="it-IT" sz="3200" b="1" dirty="0"/>
              <a:t>share </a:t>
            </a:r>
            <a:r>
              <a:rPr lang="it-IT" sz="3200" b="1" dirty="0" err="1"/>
              <a:t>increases</a:t>
            </a:r>
            <a:r>
              <a:rPr lang="it-IT" sz="3200" b="1" dirty="0"/>
              <a:t> with </a:t>
            </a:r>
            <a:r>
              <a:rPr lang="it-IT" sz="3200" b="1" dirty="0" err="1" smtClean="0"/>
              <a:t>distance</a:t>
            </a:r>
            <a:r>
              <a:rPr lang="it-IT" sz="3200" b="1" dirty="0"/>
              <a:t> </a:t>
            </a:r>
            <a:r>
              <a:rPr lang="it-IT" sz="3200" b="1" dirty="0" smtClean="0"/>
              <a:t>and </a:t>
            </a:r>
            <a:r>
              <a:rPr lang="it-IT" sz="3200" b="1" dirty="0" err="1" smtClean="0"/>
              <a:t>it</a:t>
            </a:r>
            <a:r>
              <a:rPr lang="it-IT" sz="3200" b="1" dirty="0" smtClean="0"/>
              <a:t> </a:t>
            </a:r>
            <a:r>
              <a:rPr lang="it-IT" sz="3200" b="1" dirty="0" err="1" smtClean="0"/>
              <a:t>carries</a:t>
            </a:r>
            <a:r>
              <a:rPr lang="it-IT" sz="3200" b="1" dirty="0" smtClean="0"/>
              <a:t> </a:t>
            </a:r>
            <a:r>
              <a:rPr lang="it-IT" sz="3200" b="1" dirty="0" err="1" smtClean="0"/>
              <a:t>heavier</a:t>
            </a:r>
            <a:r>
              <a:rPr lang="it-IT" sz="3200" b="1" dirty="0" smtClean="0"/>
              <a:t> </a:t>
            </a:r>
            <a:r>
              <a:rPr lang="it-IT" sz="3200" b="1" dirty="0" err="1" smtClean="0"/>
              <a:t>goods</a:t>
            </a:r>
            <a:endParaRPr lang="en-US" sz="3200" b="1" dirty="0"/>
          </a:p>
        </p:txBody>
      </p:sp>
    </p:spTree>
    <p:extLst>
      <p:ext uri="{BB962C8B-B14F-4D97-AF65-F5344CB8AC3E}">
        <p14:creationId xmlns:p14="http://schemas.microsoft.com/office/powerpoint/2010/main" val="3560519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08920"/>
            <a:ext cx="8229600" cy="1143000"/>
          </a:xfrm>
        </p:spPr>
        <p:txBody>
          <a:bodyPr>
            <a:normAutofit fontScale="90000"/>
          </a:bodyPr>
          <a:lstStyle/>
          <a:p>
            <a:r>
              <a:rPr lang="en-US" dirty="0" smtClean="0"/>
              <a:t>Advantages and disadvantages of rail transport relative to road transport for inland shipments: a discussion</a:t>
            </a:r>
            <a:endParaRPr lang="en-US" dirty="0"/>
          </a:p>
        </p:txBody>
      </p:sp>
    </p:spTree>
    <p:extLst>
      <p:ext uri="{BB962C8B-B14F-4D97-AF65-F5344CB8AC3E}">
        <p14:creationId xmlns:p14="http://schemas.microsoft.com/office/powerpoint/2010/main" val="41448368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418058"/>
          </a:xfrm>
        </p:spPr>
        <p:txBody>
          <a:bodyPr>
            <a:noAutofit/>
          </a:bodyPr>
          <a:lstStyle/>
          <a:p>
            <a:r>
              <a:rPr lang="en-US" sz="2800" dirty="0" smtClean="0"/>
              <a:t>Rail’s technical advantages: energy efficiency, loading capacity, safety</a:t>
            </a:r>
            <a:endParaRPr lang="en-GB" sz="2800" dirty="0"/>
          </a:p>
        </p:txBody>
      </p:sp>
      <p:sp>
        <p:nvSpPr>
          <p:cNvPr id="4" name="Segnaposto contenuto 3"/>
          <p:cNvSpPr>
            <a:spLocks noGrp="1"/>
          </p:cNvSpPr>
          <p:nvPr>
            <p:ph idx="1"/>
          </p:nvPr>
        </p:nvSpPr>
        <p:spPr>
          <a:xfrm>
            <a:off x="35496" y="908720"/>
            <a:ext cx="9108504" cy="5688632"/>
          </a:xfrm>
        </p:spPr>
        <p:txBody>
          <a:bodyPr>
            <a:noAutofit/>
          </a:bodyPr>
          <a:lstStyle/>
          <a:p>
            <a:pPr marL="0" indent="0">
              <a:buNone/>
            </a:pPr>
            <a:r>
              <a:rPr lang="en-US" sz="1800" dirty="0" smtClean="0"/>
              <a:t>Rail </a:t>
            </a:r>
            <a:r>
              <a:rPr lang="en-US" sz="1800" dirty="0"/>
              <a:t>transport is </a:t>
            </a:r>
            <a:r>
              <a:rPr lang="en-US" sz="1800" dirty="0" smtClean="0"/>
              <a:t>capital-intensive but </a:t>
            </a:r>
            <a:r>
              <a:rPr lang="en-US" sz="1800" b="1" dirty="0" smtClean="0"/>
              <a:t>very </a:t>
            </a:r>
            <a:r>
              <a:rPr lang="en-US" sz="1800" b="1" dirty="0" smtClean="0"/>
              <a:t>energy-efficient</a:t>
            </a:r>
            <a:r>
              <a:rPr lang="en-US" sz="1800" dirty="0" smtClean="0"/>
              <a:t>. </a:t>
            </a:r>
            <a:r>
              <a:rPr lang="en-US" sz="1800" dirty="0" smtClean="0"/>
              <a:t>The </a:t>
            </a:r>
            <a:r>
              <a:rPr lang="en-US" sz="1800" dirty="0"/>
              <a:t>tracks provide smooth and hard surfaces on which the wheels of the train can roll with </a:t>
            </a:r>
            <a:r>
              <a:rPr lang="en-US" sz="1800" b="1" dirty="0"/>
              <a:t>a </a:t>
            </a:r>
            <a:r>
              <a:rPr lang="en-US" sz="1800" b="1" dirty="0">
                <a:solidFill>
                  <a:srgbClr val="FF0000"/>
                </a:solidFill>
              </a:rPr>
              <a:t>minimum of friction</a:t>
            </a:r>
            <a:r>
              <a:rPr lang="en-US" sz="1800" dirty="0"/>
              <a:t>. </a:t>
            </a:r>
            <a:endParaRPr lang="en-US" sz="1800" dirty="0" smtClean="0"/>
          </a:p>
          <a:p>
            <a:pPr marL="0" indent="0">
              <a:buNone/>
            </a:pPr>
            <a:r>
              <a:rPr lang="en-US" sz="1800" b="1" dirty="0" smtClean="0"/>
              <a:t>Metal wheels on metal rails have a significant advantage of overcoming resistance </a:t>
            </a:r>
            <a:r>
              <a:rPr lang="en-US" sz="1800" dirty="0"/>
              <a:t>(in pounds or </a:t>
            </a:r>
            <a:r>
              <a:rPr lang="en-US" sz="1800" dirty="0" err="1"/>
              <a:t>Newtons</a:t>
            </a:r>
            <a:r>
              <a:rPr lang="en-US" sz="1800" dirty="0"/>
              <a:t>) compared </a:t>
            </a:r>
            <a:r>
              <a:rPr lang="en-US" sz="1800" dirty="0" smtClean="0"/>
              <a:t>to rubber-tired wheels on any road </a:t>
            </a:r>
            <a:r>
              <a:rPr lang="en-US" sz="1800" dirty="0" smtClean="0"/>
              <a:t>surface: railway </a:t>
            </a:r>
            <a:r>
              <a:rPr lang="en-US" sz="1800" dirty="0" smtClean="0"/>
              <a:t>- 0.001g at 10 mph and 0.024g at 60 mph; truck - 0.009g at 10 mph and 0.090 at 60 </a:t>
            </a:r>
            <a:r>
              <a:rPr lang="en-US" sz="1800" dirty="0" smtClean="0"/>
              <a:t>mph. </a:t>
            </a:r>
            <a:endParaRPr lang="en-US" sz="1800" dirty="0" smtClean="0"/>
          </a:p>
          <a:p>
            <a:pPr marL="0" indent="0">
              <a:buNone/>
            </a:pPr>
            <a:r>
              <a:rPr lang="en-US" sz="1800" dirty="0" smtClean="0"/>
              <a:t>In </a:t>
            </a:r>
            <a:r>
              <a:rPr lang="en-US" sz="1800" dirty="0"/>
              <a:t>terms of </a:t>
            </a:r>
            <a:r>
              <a:rPr lang="en-US" sz="1800" b="1" dirty="0" smtClean="0">
                <a:solidFill>
                  <a:srgbClr val="FF0000"/>
                </a:solidFill>
              </a:rPr>
              <a:t>motion </a:t>
            </a:r>
            <a:r>
              <a:rPr lang="en-US" sz="1800" b="1" dirty="0" smtClean="0">
                <a:solidFill>
                  <a:srgbClr val="FF0000"/>
                </a:solidFill>
              </a:rPr>
              <a:t>power </a:t>
            </a:r>
            <a:r>
              <a:rPr lang="en-US" sz="1800" dirty="0" smtClean="0"/>
              <a:t>(horsepower/weight </a:t>
            </a:r>
            <a:r>
              <a:rPr lang="en-US" sz="1800" dirty="0" smtClean="0"/>
              <a:t>ratio</a:t>
            </a:r>
            <a:r>
              <a:rPr lang="en-US" sz="1800" dirty="0" smtClean="0"/>
              <a:t>), </a:t>
            </a:r>
            <a:r>
              <a:rPr lang="en-US" sz="1800" b="1" dirty="0" smtClean="0"/>
              <a:t>a </a:t>
            </a:r>
            <a:r>
              <a:rPr lang="en-US" sz="1800" b="1" dirty="0"/>
              <a:t>slow-moving barge requires 0.2 </a:t>
            </a:r>
            <a:r>
              <a:rPr lang="en-US" sz="1800" b="1" dirty="0" err="1"/>
              <a:t>hp</a:t>
            </a:r>
            <a:r>
              <a:rPr lang="en-US" sz="1800" b="1" dirty="0"/>
              <a:t>/net </a:t>
            </a:r>
            <a:r>
              <a:rPr lang="en-US" sz="1800" b="1" dirty="0" err="1" smtClean="0"/>
              <a:t>ton,a</a:t>
            </a:r>
            <a:r>
              <a:rPr lang="en-US" sz="1800" b="1" dirty="0" smtClean="0"/>
              <a:t> </a:t>
            </a:r>
            <a:r>
              <a:rPr lang="en-US" sz="1800" b="1" dirty="0"/>
              <a:t>railway and pipeline </a:t>
            </a:r>
            <a:r>
              <a:rPr lang="en-US" sz="1800" b="1" dirty="0" smtClean="0"/>
              <a:t>require </a:t>
            </a:r>
            <a:r>
              <a:rPr lang="en-US" sz="1800" b="1" dirty="0"/>
              <a:t>2.5 </a:t>
            </a:r>
            <a:r>
              <a:rPr lang="en-US" sz="1800" b="1" dirty="0" err="1"/>
              <a:t>hp</a:t>
            </a:r>
            <a:r>
              <a:rPr lang="en-US" sz="1800" b="1" dirty="0"/>
              <a:t>/net ton, </a:t>
            </a:r>
            <a:r>
              <a:rPr lang="en-US" sz="1800" b="1" dirty="0" smtClean="0"/>
              <a:t>while a </a:t>
            </a:r>
            <a:r>
              <a:rPr lang="en-US" sz="1800" b="1" dirty="0"/>
              <a:t>truck requires 10 </a:t>
            </a:r>
            <a:r>
              <a:rPr lang="en-US" sz="1800" b="1" dirty="0" err="1"/>
              <a:t>hp</a:t>
            </a:r>
            <a:r>
              <a:rPr lang="en-US" sz="1800" b="1" dirty="0"/>
              <a:t>/net ton</a:t>
            </a:r>
            <a:r>
              <a:rPr lang="en-US" sz="1800" dirty="0"/>
              <a:t>. However, at higher speeds, a railway overcomes the barge and proves most economical</a:t>
            </a:r>
            <a:r>
              <a:rPr lang="en-US" sz="1800" dirty="0" smtClean="0"/>
              <a:t>.</a:t>
            </a:r>
            <a:endParaRPr lang="en-US" sz="1800" dirty="0"/>
          </a:p>
          <a:p>
            <a:pPr marL="0" indent="0">
              <a:buNone/>
            </a:pPr>
            <a:r>
              <a:rPr lang="en-US" sz="1800" b="1" dirty="0"/>
              <a:t>Trains have a small frontal area in relation to the load </a:t>
            </a:r>
            <a:r>
              <a:rPr lang="en-US" sz="1800" dirty="0"/>
              <a:t>they are carrying, which reduces air resistance and thus energy usage.</a:t>
            </a:r>
          </a:p>
          <a:p>
            <a:pPr marL="0" indent="0">
              <a:buNone/>
            </a:pPr>
            <a:r>
              <a:rPr lang="en-US" sz="1800" dirty="0" smtClean="0"/>
              <a:t>Other technical advantages:</a:t>
            </a:r>
          </a:p>
          <a:p>
            <a:r>
              <a:rPr lang="en-US" sz="1800" dirty="0" smtClean="0"/>
              <a:t>The </a:t>
            </a:r>
            <a:r>
              <a:rPr lang="en-US" sz="1800" dirty="0"/>
              <a:t>track </a:t>
            </a:r>
            <a:r>
              <a:rPr lang="en-US" sz="1800" b="1" dirty="0"/>
              <a:t>distributes the weight of the train evenly</a:t>
            </a:r>
            <a:r>
              <a:rPr lang="en-US" sz="1800" dirty="0"/>
              <a:t>, allowing significantly </a:t>
            </a:r>
            <a:r>
              <a:rPr lang="en-US" sz="1800" dirty="0">
                <a:solidFill>
                  <a:srgbClr val="FF0000"/>
                </a:solidFill>
              </a:rPr>
              <a:t>greater loads </a:t>
            </a:r>
            <a:r>
              <a:rPr lang="en-US" sz="1800" dirty="0"/>
              <a:t>per axle and wheel than in road transport, leading to less wear and tear on the permanent way. </a:t>
            </a:r>
            <a:endParaRPr lang="en-US" sz="1800" dirty="0" smtClean="0"/>
          </a:p>
          <a:p>
            <a:r>
              <a:rPr lang="en-US" sz="1800" dirty="0" smtClean="0"/>
              <a:t>In </a:t>
            </a:r>
            <a:r>
              <a:rPr lang="en-US" sz="1800" dirty="0"/>
              <a:t>addition, </a:t>
            </a:r>
            <a:r>
              <a:rPr lang="en-US" sz="1800" b="1" dirty="0"/>
              <a:t>the presence of track guiding the wheels allows for very long trains </a:t>
            </a:r>
            <a:r>
              <a:rPr lang="en-US" sz="1800" dirty="0"/>
              <a:t>to be pulled by one or a few engines and driven by a single operator, even around curves, which allows for economies of scale in both manpower and energy use; by contrast, in road transport, more than two articulations causes </a:t>
            </a:r>
            <a:r>
              <a:rPr lang="en-US" sz="1800" b="1" dirty="0"/>
              <a:t>fishtailing</a:t>
            </a:r>
            <a:r>
              <a:rPr lang="en-US" sz="1800" dirty="0"/>
              <a:t> and makes the vehicle </a:t>
            </a:r>
            <a:r>
              <a:rPr lang="en-US" sz="1800" dirty="0">
                <a:solidFill>
                  <a:srgbClr val="FF0000"/>
                </a:solidFill>
              </a:rPr>
              <a:t>unsafe</a:t>
            </a:r>
            <a:r>
              <a:rPr lang="en-US" sz="1800" dirty="0"/>
              <a:t>.</a:t>
            </a:r>
            <a:endParaRPr lang="en-GB" sz="1800" dirty="0"/>
          </a:p>
        </p:txBody>
      </p:sp>
    </p:spTree>
    <p:extLst>
      <p:ext uri="{BB962C8B-B14F-4D97-AF65-F5344CB8AC3E}">
        <p14:creationId xmlns:p14="http://schemas.microsoft.com/office/powerpoint/2010/main" val="3977140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276872"/>
            <a:ext cx="8229600" cy="1143000"/>
          </a:xfrm>
        </p:spPr>
        <p:txBody>
          <a:bodyPr/>
          <a:lstStyle/>
          <a:p>
            <a:r>
              <a:rPr lang="en-GB" dirty="0" smtClean="0"/>
              <a:t>Passengers</a:t>
            </a:r>
            <a:endParaRPr lang="en-GB" dirty="0"/>
          </a:p>
        </p:txBody>
      </p:sp>
    </p:spTree>
    <p:extLst>
      <p:ext uri="{BB962C8B-B14F-4D97-AF65-F5344CB8AC3E}">
        <p14:creationId xmlns:p14="http://schemas.microsoft.com/office/powerpoint/2010/main" val="2367894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1701" y="19579"/>
            <a:ext cx="8229600" cy="1143000"/>
          </a:xfrm>
        </p:spPr>
        <p:txBody>
          <a:bodyPr>
            <a:noAutofit/>
          </a:bodyPr>
          <a:lstStyle/>
          <a:p>
            <a:r>
              <a:rPr lang="it-IT" sz="3200" dirty="0" smtClean="0"/>
              <a:t>The </a:t>
            </a:r>
            <a:r>
              <a:rPr lang="it-IT" sz="3200" dirty="0" err="1" smtClean="0"/>
              <a:t>traditional</a:t>
            </a:r>
            <a:r>
              <a:rPr lang="it-IT" sz="3200" dirty="0" smtClean="0"/>
              <a:t> Hoover </a:t>
            </a:r>
            <a:r>
              <a:rPr lang="it-IT" sz="3200" dirty="0" err="1" smtClean="0"/>
              <a:t>diagram</a:t>
            </a:r>
            <a:r>
              <a:rPr lang="it-IT" sz="3200" dirty="0" smtClean="0"/>
              <a:t>: </a:t>
            </a:r>
            <a:br>
              <a:rPr lang="it-IT" sz="3200" dirty="0" smtClean="0"/>
            </a:br>
            <a:r>
              <a:rPr lang="it-IT" sz="3200" dirty="0" err="1" smtClean="0"/>
              <a:t>fixed</a:t>
            </a:r>
            <a:r>
              <a:rPr lang="it-IT" sz="3200" dirty="0" smtClean="0"/>
              <a:t> and </a:t>
            </a:r>
            <a:r>
              <a:rPr lang="it-IT" sz="3200" dirty="0" err="1" smtClean="0"/>
              <a:t>variable</a:t>
            </a:r>
            <a:r>
              <a:rPr lang="it-IT" sz="3200" dirty="0" smtClean="0"/>
              <a:t> </a:t>
            </a:r>
            <a:r>
              <a:rPr lang="it-IT" sz="3200" dirty="0" err="1" smtClean="0"/>
              <a:t>cost</a:t>
            </a:r>
            <a:r>
              <a:rPr lang="it-IT" sz="3200" dirty="0" smtClean="0"/>
              <a:t> </a:t>
            </a:r>
            <a:r>
              <a:rPr lang="it-IT" sz="3200" dirty="0" err="1" smtClean="0"/>
              <a:t>difference</a:t>
            </a:r>
            <a:r>
              <a:rPr lang="it-IT" sz="3200" dirty="0" smtClean="0"/>
              <a:t> </a:t>
            </a:r>
            <a:r>
              <a:rPr lang="it-IT" sz="3200" dirty="0" err="1" smtClean="0"/>
              <a:t>among</a:t>
            </a:r>
            <a:r>
              <a:rPr lang="it-IT" sz="3200" dirty="0" smtClean="0"/>
              <a:t> </a:t>
            </a:r>
            <a:r>
              <a:rPr lang="it-IT" sz="3200" dirty="0" err="1" smtClean="0"/>
              <a:t>modes</a:t>
            </a:r>
            <a:endParaRPr lang="en-US" sz="3200"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162579"/>
            <a:ext cx="5769643" cy="3301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679" y="4549676"/>
            <a:ext cx="8712968" cy="2308324"/>
          </a:xfrm>
          <a:prstGeom prst="rect">
            <a:avLst/>
          </a:prstGeom>
          <a:noFill/>
        </p:spPr>
        <p:txBody>
          <a:bodyPr wrap="square" rtlCol="0">
            <a:spAutoFit/>
          </a:bodyPr>
          <a:lstStyle/>
          <a:p>
            <a:r>
              <a:rPr lang="en-US" dirty="0" smtClean="0"/>
              <a:t>Rail is supposed to have higher fixed costs than road but lower than maritime transport.</a:t>
            </a:r>
          </a:p>
          <a:p>
            <a:r>
              <a:rPr lang="en-US" dirty="0"/>
              <a:t>Rail is supposed to have </a:t>
            </a:r>
            <a:r>
              <a:rPr lang="en-US" dirty="0" smtClean="0"/>
              <a:t>lower variable costs with distance </a:t>
            </a:r>
            <a:r>
              <a:rPr lang="en-US" dirty="0"/>
              <a:t>than road but </a:t>
            </a:r>
            <a:r>
              <a:rPr lang="en-US" dirty="0" smtClean="0"/>
              <a:t>higher </a:t>
            </a:r>
            <a:r>
              <a:rPr lang="en-US" dirty="0"/>
              <a:t>than maritime </a:t>
            </a:r>
            <a:r>
              <a:rPr lang="en-US" dirty="0" smtClean="0"/>
              <a:t>transport.</a:t>
            </a:r>
          </a:p>
          <a:p>
            <a:r>
              <a:rPr lang="en-US" dirty="0" smtClean="0"/>
              <a:t>As a results, rail is competitive for shipments longer than D1 and shorter than D2.</a:t>
            </a:r>
          </a:p>
          <a:p>
            <a:r>
              <a:rPr lang="en-US" dirty="0" smtClean="0"/>
              <a:t>Note that costs are assumed to vary with distance only, disregarding the type of good transported, potential transshipment costs, the time and punctuality dimension, flexibility, social costs and so on.</a:t>
            </a:r>
            <a:endParaRPr lang="en-US" dirty="0"/>
          </a:p>
          <a:p>
            <a:endParaRPr lang="en-US" dirty="0"/>
          </a:p>
        </p:txBody>
      </p:sp>
    </p:spTree>
    <p:extLst>
      <p:ext uri="{BB962C8B-B14F-4D97-AF65-F5344CB8AC3E}">
        <p14:creationId xmlns:p14="http://schemas.microsoft.com/office/powerpoint/2010/main" val="3447475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852936"/>
            <a:ext cx="8229600" cy="1143000"/>
          </a:xfrm>
        </p:spPr>
        <p:txBody>
          <a:bodyPr>
            <a:normAutofit fontScale="90000"/>
          </a:bodyPr>
          <a:lstStyle/>
          <a:p>
            <a:r>
              <a:rPr lang="en-US" dirty="0" smtClean="0"/>
              <a:t>Rail freight vs road freight transport: pros, cons and undecided aspects</a:t>
            </a:r>
            <a:endParaRPr lang="en-US" dirty="0"/>
          </a:p>
        </p:txBody>
      </p:sp>
    </p:spTree>
    <p:extLst>
      <p:ext uri="{BB962C8B-B14F-4D97-AF65-F5344CB8AC3E}">
        <p14:creationId xmlns:p14="http://schemas.microsoft.com/office/powerpoint/2010/main" val="2902695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Autofit/>
          </a:bodyPr>
          <a:lstStyle/>
          <a:p>
            <a:r>
              <a:rPr lang="en-US" sz="3200" dirty="0" smtClean="0"/>
              <a:t>Rail </a:t>
            </a:r>
            <a:r>
              <a:rPr lang="en-US" sz="3200" dirty="0" err="1" smtClean="0"/>
              <a:t>Freigt</a:t>
            </a:r>
            <a:r>
              <a:rPr lang="en-US" sz="3200" dirty="0" smtClean="0"/>
              <a:t> </a:t>
            </a:r>
            <a:r>
              <a:rPr lang="en-US" sz="3200" dirty="0"/>
              <a:t>Transport</a:t>
            </a:r>
            <a:r>
              <a:rPr lang="en-US" sz="3200" dirty="0" smtClean="0"/>
              <a:t>: </a:t>
            </a:r>
            <a:r>
              <a:rPr lang="en-US" sz="3200" dirty="0" smtClean="0"/>
              <a:t>Pros</a:t>
            </a:r>
            <a:endParaRPr lang="en-US" sz="3200" dirty="0"/>
          </a:p>
        </p:txBody>
      </p:sp>
      <p:sp>
        <p:nvSpPr>
          <p:cNvPr id="3" name="Segnaposto contenuto 2"/>
          <p:cNvSpPr>
            <a:spLocks noGrp="1"/>
          </p:cNvSpPr>
          <p:nvPr>
            <p:ph idx="1"/>
          </p:nvPr>
        </p:nvSpPr>
        <p:spPr>
          <a:xfrm>
            <a:off x="107504" y="908720"/>
            <a:ext cx="8928992" cy="5688632"/>
          </a:xfrm>
        </p:spPr>
        <p:txBody>
          <a:bodyPr>
            <a:noAutofit/>
          </a:bodyPr>
          <a:lstStyle/>
          <a:p>
            <a:r>
              <a:rPr lang="en-US" sz="1800" dirty="0" smtClean="0">
                <a:solidFill>
                  <a:srgbClr val="FF0000"/>
                </a:solidFill>
              </a:rPr>
              <a:t>Historical </a:t>
            </a:r>
            <a:r>
              <a:rPr lang="en-US" sz="1800" dirty="0" smtClean="0">
                <a:solidFill>
                  <a:srgbClr val="FF0000"/>
                </a:solidFill>
              </a:rPr>
              <a:t>role</a:t>
            </a:r>
            <a:r>
              <a:rPr lang="en-US" sz="1800" dirty="0" smtClean="0"/>
              <a:t>. </a:t>
            </a:r>
            <a:r>
              <a:rPr lang="en-US" sz="1800" dirty="0"/>
              <a:t>Rail transportation </a:t>
            </a:r>
            <a:r>
              <a:rPr lang="en-US" sz="1800" dirty="0" smtClean="0"/>
              <a:t>accelerated </a:t>
            </a:r>
            <a:r>
              <a:rPr lang="en-US" sz="1800" dirty="0"/>
              <a:t>the </a:t>
            </a:r>
            <a:r>
              <a:rPr lang="en-US" sz="1800" b="1" dirty="0"/>
              <a:t>industrialization process</a:t>
            </a:r>
            <a:r>
              <a:rPr lang="en-US" sz="1800" dirty="0"/>
              <a:t>. </a:t>
            </a:r>
            <a:r>
              <a:rPr lang="en-US" sz="1800" dirty="0" smtClean="0"/>
              <a:t>The construction </a:t>
            </a:r>
            <a:r>
              <a:rPr lang="en-US" sz="1800" dirty="0" smtClean="0"/>
              <a:t>of the rail infrastructure and the rolling stock spur i</a:t>
            </a:r>
            <a:r>
              <a:rPr lang="en-US" sz="1800" dirty="0" smtClean="0"/>
              <a:t>ndustrial activities. </a:t>
            </a:r>
            <a:r>
              <a:rPr lang="en-US" sz="1800" dirty="0"/>
              <a:t>Rail transportation </a:t>
            </a:r>
            <a:r>
              <a:rPr lang="en-US" sz="1800" dirty="0" smtClean="0"/>
              <a:t>had also multiplier </a:t>
            </a:r>
            <a:r>
              <a:rPr lang="en-US" sz="1800" dirty="0"/>
              <a:t>effects on industrial </a:t>
            </a:r>
            <a:r>
              <a:rPr lang="en-US" sz="1800" dirty="0" smtClean="0"/>
              <a:t>activities. It spurred </a:t>
            </a:r>
            <a:r>
              <a:rPr lang="en-US" sz="1800" b="1" dirty="0"/>
              <a:t>economic development </a:t>
            </a:r>
            <a:r>
              <a:rPr lang="en-US" sz="1800" dirty="0"/>
              <a:t>and </a:t>
            </a:r>
            <a:r>
              <a:rPr lang="en-US" sz="1800" dirty="0" smtClean="0"/>
              <a:t>the diffusion of human settlements in inland locations.</a:t>
            </a:r>
            <a:endParaRPr lang="en-US" sz="1800" dirty="0" smtClean="0">
              <a:solidFill>
                <a:srgbClr val="FF0000"/>
              </a:solidFill>
            </a:endParaRPr>
          </a:p>
          <a:p>
            <a:r>
              <a:rPr lang="en-US" sz="1800" dirty="0" smtClean="0">
                <a:solidFill>
                  <a:srgbClr val="FF0000"/>
                </a:solidFill>
              </a:rPr>
              <a:t>Long distance shipments</a:t>
            </a:r>
            <a:r>
              <a:rPr lang="en-US" sz="1800" dirty="0" smtClean="0"/>
              <a:t>. </a:t>
            </a:r>
            <a:r>
              <a:rPr lang="en-US" sz="1800" dirty="0"/>
              <a:t>Rail transportation </a:t>
            </a:r>
            <a:r>
              <a:rPr lang="en-US" sz="1800" dirty="0" smtClean="0"/>
              <a:t>is particularly competitive </a:t>
            </a:r>
            <a:r>
              <a:rPr lang="en-US" sz="1800" dirty="0" smtClean="0"/>
              <a:t>for</a:t>
            </a:r>
            <a:r>
              <a:rPr lang="en-US" sz="1800" dirty="0" smtClean="0"/>
              <a:t> </a:t>
            </a:r>
            <a:r>
              <a:rPr lang="en-US" sz="1800" dirty="0" smtClean="0"/>
              <a:t>long </a:t>
            </a:r>
            <a:r>
              <a:rPr lang="en-US" sz="1800" dirty="0" smtClean="0"/>
              <a:t>distance inland shipments. </a:t>
            </a:r>
            <a:r>
              <a:rPr lang="en-US" sz="1800" dirty="0" smtClean="0"/>
              <a:t>The </a:t>
            </a:r>
            <a:r>
              <a:rPr lang="en-US" sz="1800" dirty="0"/>
              <a:t>average length of a domestic rail freight haul was 1,300 km in the United States, compared with 700 km for trucks. </a:t>
            </a:r>
            <a:endParaRPr lang="en-US" sz="1800" dirty="0" smtClean="0"/>
          </a:p>
          <a:p>
            <a:r>
              <a:rPr lang="en-US" sz="1800" dirty="0" smtClean="0">
                <a:solidFill>
                  <a:srgbClr val="FF0000"/>
                </a:solidFill>
              </a:rPr>
              <a:t>Heavy, bulky and low value commodities</a:t>
            </a:r>
            <a:r>
              <a:rPr lang="en-US" sz="1800" dirty="0" smtClean="0"/>
              <a:t>. Due to its technical characteristics (energy efficiency, large number of railroad cars in a train, reasonable speed), </a:t>
            </a:r>
            <a:r>
              <a:rPr lang="en-US" sz="1800" dirty="0"/>
              <a:t>Rail transportation </a:t>
            </a:r>
            <a:r>
              <a:rPr lang="en-US" sz="1800" dirty="0"/>
              <a:t>enables </a:t>
            </a:r>
            <a:r>
              <a:rPr lang="en-US" sz="1800" dirty="0" smtClean="0"/>
              <a:t>the </a:t>
            </a:r>
            <a:r>
              <a:rPr lang="en-US" sz="1800" dirty="0"/>
              <a:t>transport </a:t>
            </a:r>
            <a:r>
              <a:rPr lang="en-US" sz="1800" dirty="0" smtClean="0"/>
              <a:t>of raw </a:t>
            </a:r>
            <a:r>
              <a:rPr lang="en-US" sz="1800" dirty="0"/>
              <a:t>materials </a:t>
            </a:r>
            <a:r>
              <a:rPr lang="en-US" sz="1800" dirty="0" smtClean="0"/>
              <a:t>(</a:t>
            </a:r>
            <a:r>
              <a:rPr lang="en-US" sz="1800" dirty="0"/>
              <a:t>paper, wood, grain, chemicals, metallic products, </a:t>
            </a:r>
            <a:r>
              <a:rPr lang="en-US" sz="1800" dirty="0" smtClean="0"/>
              <a:t>cars</a:t>
            </a:r>
            <a:r>
              <a:rPr lang="en-US" sz="1800" dirty="0"/>
              <a:t>, agricultural equipment, etc.). No other land transportation mode has the </a:t>
            </a:r>
            <a:r>
              <a:rPr lang="en-US" sz="1800" b="1" dirty="0"/>
              <a:t>capacity</a:t>
            </a:r>
            <a:r>
              <a:rPr lang="en-US" sz="1800" dirty="0"/>
              <a:t> of rail as a wagon can carry up to 100 tons of freight, more than three times that of a truck. </a:t>
            </a:r>
            <a:r>
              <a:rPr lang="en-US" sz="1800" dirty="0" smtClean="0">
                <a:solidFill>
                  <a:srgbClr val="FF0000"/>
                </a:solidFill>
              </a:rPr>
              <a:t>Intermodal </a:t>
            </a:r>
            <a:r>
              <a:rPr lang="en-US" sz="1800" dirty="0" smtClean="0">
                <a:solidFill>
                  <a:srgbClr val="FF0000"/>
                </a:solidFill>
              </a:rPr>
              <a:t>integration</a:t>
            </a:r>
            <a:r>
              <a:rPr lang="en-US" sz="1800" dirty="0" smtClean="0"/>
              <a:t>. </a:t>
            </a:r>
            <a:r>
              <a:rPr lang="en-US" sz="1800" dirty="0"/>
              <a:t>Rail transportation </a:t>
            </a:r>
            <a:r>
              <a:rPr lang="en-US" sz="1800" dirty="0" smtClean="0"/>
              <a:t>loads\unload the large numbers of containers </a:t>
            </a:r>
            <a:r>
              <a:rPr lang="en-US" sz="1800" dirty="0" smtClean="0"/>
              <a:t>arriving at a port </a:t>
            </a:r>
            <a:r>
              <a:rPr lang="en-US" sz="1800" dirty="0" smtClean="0"/>
              <a:t>via </a:t>
            </a:r>
            <a:r>
              <a:rPr lang="en-US" sz="1800" dirty="0" smtClean="0"/>
              <a:t>container </a:t>
            </a:r>
            <a:r>
              <a:rPr lang="en-US" sz="1800" dirty="0" smtClean="0"/>
              <a:t>ships using services such as RO-LA\piggy </a:t>
            </a:r>
            <a:r>
              <a:rPr lang="en-US" sz="1800" dirty="0" smtClean="0"/>
              <a:t>back trains, container trains, block trains, double-stack </a:t>
            </a:r>
            <a:r>
              <a:rPr lang="en-US" sz="1800" dirty="0" smtClean="0"/>
              <a:t>trains.</a:t>
            </a:r>
            <a:endParaRPr lang="en-US" sz="1800" dirty="0" smtClean="0"/>
          </a:p>
          <a:p>
            <a:r>
              <a:rPr lang="en-US" sz="1800" dirty="0" smtClean="0">
                <a:solidFill>
                  <a:srgbClr val="FF0000"/>
                </a:solidFill>
              </a:rPr>
              <a:t>Ports’ </a:t>
            </a:r>
            <a:r>
              <a:rPr lang="en-US" sz="1800" dirty="0" smtClean="0">
                <a:solidFill>
                  <a:srgbClr val="FF0000"/>
                </a:solidFill>
              </a:rPr>
              <a:t>connection</a:t>
            </a:r>
            <a:r>
              <a:rPr lang="en-US" sz="1800" dirty="0" smtClean="0"/>
              <a:t>. </a:t>
            </a:r>
            <a:r>
              <a:rPr lang="en-US" sz="1800" dirty="0"/>
              <a:t>Rail transportation </a:t>
            </a:r>
            <a:r>
              <a:rPr lang="en-US" sz="1800" dirty="0" smtClean="0"/>
              <a:t>provides </a:t>
            </a:r>
            <a:r>
              <a:rPr lang="en-US" sz="1800" dirty="0" smtClean="0"/>
              <a:t>an important link </a:t>
            </a:r>
            <a:r>
              <a:rPr lang="en-US" sz="1800" dirty="0" smtClean="0"/>
              <a:t>between ports and the </a:t>
            </a:r>
            <a:r>
              <a:rPr lang="en-US" sz="1800" dirty="0" smtClean="0"/>
              <a:t>hinterland (inland ports, logistic centers, intermodal centers). </a:t>
            </a:r>
            <a:endParaRPr lang="en-US" sz="1800" dirty="0" smtClean="0"/>
          </a:p>
          <a:p>
            <a:r>
              <a:rPr lang="en-US" sz="1800" dirty="0" smtClean="0">
                <a:solidFill>
                  <a:srgbClr val="FF0000"/>
                </a:solidFill>
              </a:rPr>
              <a:t>Safety. </a:t>
            </a:r>
            <a:r>
              <a:rPr lang="en-US" sz="1800" dirty="0"/>
              <a:t>Rail transportation </a:t>
            </a:r>
            <a:r>
              <a:rPr lang="en-US" sz="1800" dirty="0"/>
              <a:t>is </a:t>
            </a:r>
            <a:r>
              <a:rPr lang="en-US" sz="1800" dirty="0" smtClean="0"/>
              <a:t>one of the more safest modes of transport, both for freight and passengers</a:t>
            </a:r>
          </a:p>
        </p:txBody>
      </p:sp>
    </p:spTree>
    <p:extLst>
      <p:ext uri="{BB962C8B-B14F-4D97-AF65-F5344CB8AC3E}">
        <p14:creationId xmlns:p14="http://schemas.microsoft.com/office/powerpoint/2010/main" val="27418820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Autofit/>
          </a:bodyPr>
          <a:lstStyle/>
          <a:p>
            <a:r>
              <a:rPr lang="en-US" sz="3200" dirty="0" smtClean="0"/>
              <a:t>Rail Freight </a:t>
            </a:r>
            <a:r>
              <a:rPr lang="en-US" sz="3200" dirty="0" err="1" smtClean="0"/>
              <a:t>Transporta</a:t>
            </a:r>
            <a:r>
              <a:rPr lang="en-US" sz="3200" dirty="0" smtClean="0"/>
              <a:t>: </a:t>
            </a:r>
            <a:r>
              <a:rPr lang="en-US" sz="3200" dirty="0" smtClean="0"/>
              <a:t>Cons</a:t>
            </a:r>
            <a:endParaRPr lang="en-US" sz="3200" dirty="0"/>
          </a:p>
        </p:txBody>
      </p:sp>
      <p:sp>
        <p:nvSpPr>
          <p:cNvPr id="3" name="Segnaposto contenuto 2"/>
          <p:cNvSpPr>
            <a:spLocks noGrp="1"/>
          </p:cNvSpPr>
          <p:nvPr>
            <p:ph idx="1"/>
          </p:nvPr>
        </p:nvSpPr>
        <p:spPr>
          <a:xfrm>
            <a:off x="287524" y="933377"/>
            <a:ext cx="8568952" cy="5400600"/>
          </a:xfrm>
        </p:spPr>
        <p:txBody>
          <a:bodyPr>
            <a:noAutofit/>
          </a:bodyPr>
          <a:lstStyle/>
          <a:p>
            <a:r>
              <a:rPr lang="en-US" sz="2400" dirty="0" smtClean="0">
                <a:solidFill>
                  <a:srgbClr val="FF0000"/>
                </a:solidFill>
              </a:rPr>
              <a:t>Construction and maintenance costs</a:t>
            </a:r>
            <a:r>
              <a:rPr lang="en-US" sz="2400" dirty="0"/>
              <a:t>. Rail </a:t>
            </a:r>
            <a:r>
              <a:rPr lang="en-US" sz="2400" dirty="0" smtClean="0"/>
              <a:t>transport </a:t>
            </a:r>
            <a:r>
              <a:rPr lang="en-US" sz="2400" dirty="0"/>
              <a:t>has high construction and maintenance </a:t>
            </a:r>
            <a:r>
              <a:rPr lang="en-US" sz="2400" dirty="0" smtClean="0"/>
              <a:t>costs.</a:t>
            </a:r>
          </a:p>
          <a:p>
            <a:r>
              <a:rPr lang="en-US" sz="2400" dirty="0" smtClean="0">
                <a:solidFill>
                  <a:srgbClr val="FF0000"/>
                </a:solidFill>
              </a:rPr>
              <a:t>Fixed and limited origin-destination point, </a:t>
            </a:r>
            <a:r>
              <a:rPr lang="en-US" sz="2400" dirty="0" smtClean="0"/>
              <a:t>instead of door-to-door service. </a:t>
            </a:r>
            <a:r>
              <a:rPr lang="en-US" sz="2400" dirty="0" smtClean="0"/>
              <a:t>The rail network is fixed and connects a limited number of points (stations). A road leg by truck might be needed from the location of the manufacturing firm to the departing station and from the arriving train station to the final destination. That adds cost and transport time.</a:t>
            </a:r>
            <a:endParaRPr lang="en-US" sz="2400" dirty="0" smtClean="0"/>
          </a:p>
          <a:p>
            <a:r>
              <a:rPr lang="en-US" sz="2400" dirty="0" smtClean="0">
                <a:solidFill>
                  <a:srgbClr val="FF0000"/>
                </a:solidFill>
              </a:rPr>
              <a:t>Transshipments costs and time</a:t>
            </a:r>
            <a:r>
              <a:rPr lang="en-US" sz="2400" dirty="0" smtClean="0"/>
              <a:t>. Often goods need to be loaded </a:t>
            </a:r>
            <a:r>
              <a:rPr lang="en-US" sz="2400" dirty="0"/>
              <a:t>and </a:t>
            </a:r>
            <a:r>
              <a:rPr lang="en-US" sz="2400" dirty="0" smtClean="0"/>
              <a:t>unloaded onto the train from\to another </a:t>
            </a:r>
            <a:r>
              <a:rPr lang="en-US" sz="2400" dirty="0" smtClean="0"/>
              <a:t>mode of transport (ship or truck). This not only increase </a:t>
            </a:r>
            <a:r>
              <a:rPr lang="en-US" sz="2400" dirty="0" smtClean="0"/>
              <a:t>costs and time, but also increases the risk of damage during the transshipment.</a:t>
            </a:r>
          </a:p>
          <a:p>
            <a:r>
              <a:rPr lang="en-US" sz="2400" dirty="0" smtClean="0">
                <a:solidFill>
                  <a:srgbClr val="FF0000"/>
                </a:solidFill>
              </a:rPr>
              <a:t>Flexibility</a:t>
            </a:r>
            <a:r>
              <a:rPr lang="en-US" sz="2400" dirty="0" smtClean="0"/>
              <a:t> (time to organize a shipment). Firms might require last minute, unplanned transport services. Road transport is believe to be easier and faster to organize than road transport.</a:t>
            </a:r>
            <a:endParaRPr lang="en-US" sz="2400" dirty="0" smtClean="0"/>
          </a:p>
        </p:txBody>
      </p:sp>
    </p:spTree>
    <p:extLst>
      <p:ext uri="{BB962C8B-B14F-4D97-AF65-F5344CB8AC3E}">
        <p14:creationId xmlns:p14="http://schemas.microsoft.com/office/powerpoint/2010/main" val="26301577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79296" cy="1143000"/>
          </a:xfrm>
        </p:spPr>
        <p:txBody>
          <a:bodyPr>
            <a:noAutofit/>
          </a:bodyPr>
          <a:lstStyle/>
          <a:p>
            <a:r>
              <a:rPr lang="en-US" sz="2800" dirty="0"/>
              <a:t>Rail Freight </a:t>
            </a:r>
            <a:r>
              <a:rPr lang="en-US" sz="2800" dirty="0" smtClean="0"/>
              <a:t>Transportation: undecided, but crucial aspects for mode competition</a:t>
            </a:r>
            <a:endParaRPr lang="en-US" sz="2800" dirty="0"/>
          </a:p>
        </p:txBody>
      </p:sp>
      <p:sp>
        <p:nvSpPr>
          <p:cNvPr id="3" name="Content Placeholder 2"/>
          <p:cNvSpPr>
            <a:spLocks noGrp="1"/>
          </p:cNvSpPr>
          <p:nvPr>
            <p:ph idx="1"/>
          </p:nvPr>
        </p:nvSpPr>
        <p:spPr>
          <a:xfrm>
            <a:off x="179512" y="1124744"/>
            <a:ext cx="8568952" cy="5400600"/>
          </a:xfrm>
        </p:spPr>
        <p:txBody>
          <a:bodyPr>
            <a:normAutofit fontScale="62500" lnSpcReduction="20000"/>
          </a:bodyPr>
          <a:lstStyle/>
          <a:p>
            <a:r>
              <a:rPr lang="en-US" dirty="0" smtClean="0">
                <a:solidFill>
                  <a:srgbClr val="FF0000"/>
                </a:solidFill>
              </a:rPr>
              <a:t>Overall travel time of a shipment. </a:t>
            </a:r>
            <a:r>
              <a:rPr lang="en-US" dirty="0"/>
              <a:t>Relative to </a:t>
            </a:r>
            <a:r>
              <a:rPr lang="en-US" dirty="0" smtClean="0"/>
              <a:t>road </a:t>
            </a:r>
            <a:r>
              <a:rPr lang="en-US" dirty="0"/>
              <a:t>freight transport, </a:t>
            </a:r>
            <a:r>
              <a:rPr lang="en-US" dirty="0" smtClean="0"/>
              <a:t>the overall travel time of freight rail transport is usually </a:t>
            </a:r>
            <a:r>
              <a:rPr lang="en-US" dirty="0"/>
              <a:t>higher</a:t>
            </a:r>
            <a:r>
              <a:rPr lang="en-US" dirty="0" smtClean="0"/>
              <a:t> on </a:t>
            </a:r>
            <a:r>
              <a:rPr lang="en-US" dirty="0"/>
              <a:t>short to median distances, but </a:t>
            </a:r>
            <a:r>
              <a:rPr lang="en-US" dirty="0" smtClean="0"/>
              <a:t>it might </a:t>
            </a:r>
            <a:r>
              <a:rPr lang="en-US" dirty="0"/>
              <a:t>be </a:t>
            </a:r>
            <a:r>
              <a:rPr lang="en-US" dirty="0" smtClean="0"/>
              <a:t>lower </a:t>
            </a:r>
            <a:r>
              <a:rPr lang="en-US" dirty="0"/>
              <a:t>for long distance </a:t>
            </a:r>
            <a:r>
              <a:rPr lang="en-US" dirty="0" smtClean="0"/>
              <a:t>shipments (the truck driver is allowed to drive only a given number of hours than take a rest; he must sleep; the trucks are not allowed on week-ends). The road transport regulation impact the overall travel time for long distance trips.</a:t>
            </a:r>
          </a:p>
          <a:p>
            <a:r>
              <a:rPr lang="en-US" dirty="0" smtClean="0">
                <a:solidFill>
                  <a:srgbClr val="FF0000"/>
                </a:solidFill>
              </a:rPr>
              <a:t>Empty returns. </a:t>
            </a:r>
            <a:r>
              <a:rPr lang="en-US" sz="3300" dirty="0"/>
              <a:t>It is generally be </a:t>
            </a:r>
            <a:r>
              <a:rPr lang="en-US" dirty="0" smtClean="0"/>
              <a:t>more difficult to avoid “empty returns” for </a:t>
            </a:r>
            <a:r>
              <a:rPr lang="en-US" dirty="0"/>
              <a:t>road freight </a:t>
            </a:r>
            <a:r>
              <a:rPr lang="en-US" dirty="0" smtClean="0"/>
              <a:t>transport than for rail </a:t>
            </a:r>
            <a:r>
              <a:rPr lang="en-US" dirty="0"/>
              <a:t>freight </a:t>
            </a:r>
            <a:r>
              <a:rPr lang="en-US" dirty="0" smtClean="0"/>
              <a:t>transport. It depends on the markets, type of goods and origin-destination pairs. Empty returns add to the overall transport costs.</a:t>
            </a:r>
            <a:endParaRPr lang="en-US" dirty="0"/>
          </a:p>
          <a:p>
            <a:r>
              <a:rPr lang="en-US" dirty="0">
                <a:solidFill>
                  <a:srgbClr val="FF0000"/>
                </a:solidFill>
              </a:rPr>
              <a:t>Overall t</a:t>
            </a:r>
            <a:r>
              <a:rPr lang="en-US" dirty="0" smtClean="0">
                <a:solidFill>
                  <a:srgbClr val="FF0000"/>
                </a:solidFill>
              </a:rPr>
              <a:t>ransport </a:t>
            </a:r>
            <a:r>
              <a:rPr lang="en-US" dirty="0">
                <a:solidFill>
                  <a:srgbClr val="FF0000"/>
                </a:solidFill>
              </a:rPr>
              <a:t>c</a:t>
            </a:r>
            <a:r>
              <a:rPr lang="en-US" dirty="0" smtClean="0">
                <a:solidFill>
                  <a:srgbClr val="FF0000"/>
                </a:solidFill>
              </a:rPr>
              <a:t>osts </a:t>
            </a:r>
            <a:r>
              <a:rPr lang="en-US" dirty="0">
                <a:solidFill>
                  <a:srgbClr val="FF0000"/>
                </a:solidFill>
              </a:rPr>
              <a:t>of a </a:t>
            </a:r>
            <a:r>
              <a:rPr lang="en-US" dirty="0" smtClean="0">
                <a:solidFill>
                  <a:srgbClr val="FF0000"/>
                </a:solidFill>
              </a:rPr>
              <a:t>shipment</a:t>
            </a:r>
            <a:r>
              <a:rPr lang="en-US" dirty="0" smtClean="0"/>
              <a:t>: </a:t>
            </a:r>
          </a:p>
          <a:p>
            <a:pPr lvl="1"/>
            <a:r>
              <a:rPr lang="en-US" dirty="0" smtClean="0"/>
              <a:t>a train need one (max two) train operator for a large number of train wagons; a truck carries a more limited load. Labor cost are an important cost component. Freight </a:t>
            </a:r>
            <a:r>
              <a:rPr lang="en-US" dirty="0"/>
              <a:t>rail transport </a:t>
            </a:r>
            <a:r>
              <a:rPr lang="en-US" dirty="0" smtClean="0"/>
              <a:t>enjoys economies of scale, while road transport does not. As a result, for some goods and over longer distances, the cost of a freight </a:t>
            </a:r>
            <a:r>
              <a:rPr lang="en-US" dirty="0"/>
              <a:t>rail </a:t>
            </a:r>
            <a:r>
              <a:rPr lang="en-US" dirty="0" smtClean="0"/>
              <a:t>transport service might be lower than that of a truck service.</a:t>
            </a:r>
          </a:p>
          <a:p>
            <a:pPr lvl="1"/>
            <a:r>
              <a:rPr lang="en-US" dirty="0" smtClean="0"/>
              <a:t>over short to medium distance trips and for small-size shipments, the cost of using the service of a truck is usually lower.</a:t>
            </a:r>
          </a:p>
          <a:p>
            <a:pPr lvl="1"/>
            <a:r>
              <a:rPr lang="en-US" dirty="0" smtClean="0"/>
              <a:t>The strong competition among road transport providers drives the price down. Freight transport operates in much less competitive environment (monopoly, oligopoly)</a:t>
            </a:r>
            <a:endParaRPr lang="en-US" dirty="0"/>
          </a:p>
          <a:p>
            <a:endParaRPr lang="en-US" dirty="0"/>
          </a:p>
          <a:p>
            <a:endParaRPr lang="en-US" dirty="0"/>
          </a:p>
        </p:txBody>
      </p:sp>
    </p:spTree>
    <p:extLst>
      <p:ext uri="{BB962C8B-B14F-4D97-AF65-F5344CB8AC3E}">
        <p14:creationId xmlns:p14="http://schemas.microsoft.com/office/powerpoint/2010/main" val="26686875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20888"/>
            <a:ext cx="8229600" cy="1143000"/>
          </a:xfrm>
        </p:spPr>
        <p:txBody>
          <a:bodyPr>
            <a:normAutofit fontScale="90000"/>
          </a:bodyPr>
          <a:lstStyle/>
          <a:p>
            <a:r>
              <a:rPr lang="it-IT" dirty="0" err="1" smtClean="0"/>
              <a:t>Statistics</a:t>
            </a:r>
            <a:r>
              <a:rPr lang="it-IT" dirty="0" smtClean="0"/>
              <a:t> </a:t>
            </a:r>
            <a:r>
              <a:rPr lang="it-IT" dirty="0"/>
              <a:t>on </a:t>
            </a:r>
            <a:r>
              <a:rPr lang="it-IT" dirty="0" err="1" smtClean="0"/>
              <a:t>rail</a:t>
            </a:r>
            <a:r>
              <a:rPr lang="it-IT" dirty="0" smtClean="0"/>
              <a:t> </a:t>
            </a:r>
            <a:r>
              <a:rPr lang="it-IT" dirty="0" err="1" smtClean="0"/>
              <a:t>freight</a:t>
            </a:r>
            <a:r>
              <a:rPr lang="it-IT" dirty="0" smtClean="0"/>
              <a:t> </a:t>
            </a:r>
            <a:r>
              <a:rPr lang="it-IT" dirty="0" err="1" smtClean="0"/>
              <a:t>modal</a:t>
            </a:r>
            <a:r>
              <a:rPr lang="it-IT" dirty="0" smtClean="0"/>
              <a:t> share</a:t>
            </a:r>
            <a:endParaRPr lang="it-IT" dirty="0"/>
          </a:p>
        </p:txBody>
      </p:sp>
    </p:spTree>
    <p:extLst>
      <p:ext uri="{BB962C8B-B14F-4D97-AF65-F5344CB8AC3E}">
        <p14:creationId xmlns:p14="http://schemas.microsoft.com/office/powerpoint/2010/main" val="33652243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251520" y="18864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dirty="0"/>
          </a:p>
        </p:txBody>
      </p:sp>
      <p:sp>
        <p:nvSpPr>
          <p:cNvPr id="2" name="Titolo 1"/>
          <p:cNvSpPr>
            <a:spLocks noGrp="1"/>
          </p:cNvSpPr>
          <p:nvPr>
            <p:ph type="title"/>
          </p:nvPr>
        </p:nvSpPr>
        <p:spPr>
          <a:xfrm>
            <a:off x="457200" y="0"/>
            <a:ext cx="8229600" cy="980728"/>
          </a:xfrm>
        </p:spPr>
        <p:txBody>
          <a:bodyPr>
            <a:noAutofit/>
          </a:bodyPr>
          <a:lstStyle/>
          <a:p>
            <a:r>
              <a:rPr lang="it-IT" sz="2800" dirty="0" err="1" smtClean="0"/>
              <a:t>Rail’s</a:t>
            </a:r>
            <a:r>
              <a:rPr lang="it-IT" sz="2800" dirty="0" smtClean="0"/>
              <a:t> </a:t>
            </a:r>
            <a:r>
              <a:rPr lang="it-IT" sz="2800" dirty="0" err="1" smtClean="0"/>
              <a:t>modal</a:t>
            </a:r>
            <a:r>
              <a:rPr lang="it-IT" sz="2800" dirty="0" smtClean="0"/>
              <a:t> share in </a:t>
            </a:r>
            <a:r>
              <a:rPr lang="it-IT" sz="2800" dirty="0" smtClean="0"/>
              <a:t>Europe: </a:t>
            </a:r>
            <a:r>
              <a:rPr lang="it-IT" sz="2800" dirty="0" err="1" smtClean="0"/>
              <a:t>less</a:t>
            </a:r>
            <a:r>
              <a:rPr lang="it-IT" sz="2800" dirty="0" smtClean="0"/>
              <a:t> </a:t>
            </a:r>
            <a:r>
              <a:rPr lang="it-IT" sz="2800" dirty="0" err="1" smtClean="0"/>
              <a:t>than</a:t>
            </a:r>
            <a:r>
              <a:rPr lang="it-IT" sz="2800" dirty="0" smtClean="0"/>
              <a:t> 20 </a:t>
            </a:r>
            <a:r>
              <a:rPr lang="it-IT" sz="2800" dirty="0" err="1" smtClean="0"/>
              <a:t>percent</a:t>
            </a:r>
            <a:endParaRPr lang="it-IT" sz="2800" dirty="0"/>
          </a:p>
        </p:txBody>
      </p:sp>
      <p:pic>
        <p:nvPicPr>
          <p:cNvPr id="5" name="Picture 4"/>
          <p:cNvPicPr>
            <a:picLocks noChangeAspect="1"/>
          </p:cNvPicPr>
          <p:nvPr/>
        </p:nvPicPr>
        <p:blipFill>
          <a:blip r:embed="rId2"/>
          <a:stretch>
            <a:fillRect/>
          </a:stretch>
        </p:blipFill>
        <p:spPr>
          <a:xfrm>
            <a:off x="125689" y="810466"/>
            <a:ext cx="8794696" cy="3595861"/>
          </a:xfrm>
          <a:prstGeom prst="rect">
            <a:avLst/>
          </a:prstGeom>
        </p:spPr>
      </p:pic>
      <p:sp>
        <p:nvSpPr>
          <p:cNvPr id="6" name="Rectangle 5"/>
          <p:cNvSpPr/>
          <p:nvPr/>
        </p:nvSpPr>
        <p:spPr>
          <a:xfrm>
            <a:off x="215516" y="4522105"/>
            <a:ext cx="8712968" cy="2308324"/>
          </a:xfrm>
          <a:prstGeom prst="rect">
            <a:avLst/>
          </a:prstGeom>
        </p:spPr>
        <p:txBody>
          <a:bodyPr wrap="square">
            <a:spAutoFit/>
          </a:bodyPr>
          <a:lstStyle/>
          <a:p>
            <a:pPr marL="285750" indent="-285750">
              <a:buFont typeface="Arial" panose="020B0604020202020204" pitchFamily="34" charset="0"/>
              <a:buChar char="•"/>
            </a:pPr>
            <a:r>
              <a:rPr lang="en-US" dirty="0"/>
              <a:t>In 2019, road freight transport accounted for 76.3 % of the total inland freight transport, followed by rail and inland waterways transport (17.6 % and 6.1 % respectively).</a:t>
            </a:r>
          </a:p>
          <a:p>
            <a:pPr marL="285750" indent="-285750">
              <a:buFont typeface="Arial" panose="020B0604020202020204" pitchFamily="34" charset="0"/>
              <a:buChar char="•"/>
            </a:pPr>
            <a:r>
              <a:rPr lang="en-US" dirty="0"/>
              <a:t>In 2019, Lithuania had the highest share of rail freight transport in total inland freight transport, with 74 %.</a:t>
            </a:r>
          </a:p>
          <a:p>
            <a:pPr marL="285750" indent="-285750">
              <a:buFont typeface="Arial" panose="020B0604020202020204" pitchFamily="34" charset="0"/>
              <a:buChar char="•"/>
            </a:pPr>
            <a:r>
              <a:rPr lang="en-US" dirty="0"/>
              <a:t>In 2019, the Netherlands had the highest share of inland waterways freight transport in total inland freight transport, with 43 %.</a:t>
            </a:r>
          </a:p>
          <a:p>
            <a:pPr marL="285750" indent="-285750">
              <a:buFont typeface="Arial" panose="020B0604020202020204" pitchFamily="34" charset="0"/>
              <a:buChar char="•"/>
            </a:pPr>
            <a:r>
              <a:rPr lang="en-US" dirty="0"/>
              <a:t>Road is the leading mode of freight transport at intra-EU level (53 %) followed by maritime transport (30 %) and rail transport (12 %).</a:t>
            </a:r>
          </a:p>
        </p:txBody>
      </p:sp>
    </p:spTree>
    <p:extLst>
      <p:ext uri="{BB962C8B-B14F-4D97-AF65-F5344CB8AC3E}">
        <p14:creationId xmlns:p14="http://schemas.microsoft.com/office/powerpoint/2010/main" val="1206510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8356" y="5533796"/>
            <a:ext cx="8507288" cy="1200329"/>
          </a:xfrm>
          <a:prstGeom prst="rect">
            <a:avLst/>
          </a:prstGeom>
        </p:spPr>
        <p:txBody>
          <a:bodyPr wrap="square">
            <a:spAutoFit/>
          </a:bodyPr>
          <a:lstStyle/>
          <a:p>
            <a:r>
              <a:rPr lang="it-IT" sz="2400" dirty="0" err="1"/>
              <a:t>Rail’s</a:t>
            </a:r>
            <a:r>
              <a:rPr lang="it-IT" sz="2400" dirty="0"/>
              <a:t> </a:t>
            </a:r>
            <a:r>
              <a:rPr lang="it-IT" sz="2400" dirty="0" err="1"/>
              <a:t>modal</a:t>
            </a:r>
            <a:r>
              <a:rPr lang="it-IT" sz="2400" dirty="0"/>
              <a:t> share </a:t>
            </a:r>
            <a:r>
              <a:rPr lang="it-IT" sz="2400" dirty="0" err="1" smtClean="0"/>
              <a:t>varies</a:t>
            </a:r>
            <a:r>
              <a:rPr lang="it-IT" sz="2400" dirty="0" smtClean="0"/>
              <a:t> by country: </a:t>
            </a:r>
            <a:r>
              <a:rPr lang="it-IT" sz="2400" dirty="0" err="1" smtClean="0"/>
              <a:t>it</a:t>
            </a:r>
            <a:r>
              <a:rPr lang="it-IT" sz="2400" dirty="0" smtClean="0"/>
              <a:t> </a:t>
            </a:r>
            <a:r>
              <a:rPr lang="it-IT" sz="2400" dirty="0" err="1" smtClean="0"/>
              <a:t>is</a:t>
            </a:r>
            <a:r>
              <a:rPr lang="it-IT" sz="2400" dirty="0" smtClean="0"/>
              <a:t> </a:t>
            </a:r>
            <a:r>
              <a:rPr lang="it-IT" sz="2400" dirty="0" err="1" smtClean="0"/>
              <a:t>higher</a:t>
            </a:r>
            <a:r>
              <a:rPr lang="it-IT" sz="2400" dirty="0" smtClean="0"/>
              <a:t> in </a:t>
            </a:r>
            <a:r>
              <a:rPr lang="it-IT" sz="2400" dirty="0" err="1" smtClean="0"/>
              <a:t>E</a:t>
            </a:r>
            <a:r>
              <a:rPr lang="it-IT" sz="2400" dirty="0" err="1" smtClean="0"/>
              <a:t>astern</a:t>
            </a:r>
            <a:r>
              <a:rPr lang="it-IT" sz="2400" dirty="0" smtClean="0"/>
              <a:t> </a:t>
            </a:r>
            <a:r>
              <a:rPr lang="it-IT" sz="2400" dirty="0" err="1"/>
              <a:t>E</a:t>
            </a:r>
            <a:r>
              <a:rPr lang="it-IT" sz="2400" dirty="0" err="1" smtClean="0"/>
              <a:t>uropean</a:t>
            </a:r>
            <a:r>
              <a:rPr lang="it-IT" sz="2400" dirty="0" smtClean="0"/>
              <a:t> </a:t>
            </a:r>
            <a:r>
              <a:rPr lang="it-IT" sz="2400" dirty="0" err="1" smtClean="0"/>
              <a:t>countries</a:t>
            </a:r>
            <a:r>
              <a:rPr lang="it-IT" sz="2400" dirty="0" smtClean="0"/>
              <a:t> for </a:t>
            </a:r>
            <a:r>
              <a:rPr lang="it-IT" sz="2400" dirty="0" err="1" smtClean="0"/>
              <a:t>historical</a:t>
            </a:r>
            <a:r>
              <a:rPr lang="it-IT" sz="2400" dirty="0" smtClean="0"/>
              <a:t> </a:t>
            </a:r>
            <a:r>
              <a:rPr lang="it-IT" sz="2400" dirty="0" err="1" smtClean="0"/>
              <a:t>reasons</a:t>
            </a:r>
            <a:r>
              <a:rPr lang="it-IT" sz="2400" dirty="0" smtClean="0"/>
              <a:t> and </a:t>
            </a:r>
            <a:r>
              <a:rPr lang="it-IT" sz="2400" dirty="0" err="1" smtClean="0"/>
              <a:t>depending</a:t>
            </a:r>
            <a:r>
              <a:rPr lang="it-IT" sz="2400" dirty="0" smtClean="0"/>
              <a:t> on truck </a:t>
            </a:r>
            <a:r>
              <a:rPr lang="it-IT" sz="2400" dirty="0" err="1" smtClean="0"/>
              <a:t>availability</a:t>
            </a:r>
            <a:r>
              <a:rPr lang="it-IT" sz="2400" dirty="0" smtClean="0"/>
              <a:t>…</a:t>
            </a:r>
            <a:endParaRPr lang="en-US" sz="2400" dirty="0"/>
          </a:p>
        </p:txBody>
      </p:sp>
      <p:sp>
        <p:nvSpPr>
          <p:cNvPr id="4" name="Title 3"/>
          <p:cNvSpPr>
            <a:spLocks noGrp="1"/>
          </p:cNvSpPr>
          <p:nvPr>
            <p:ph type="title"/>
          </p:nvPr>
        </p:nvSpPr>
        <p:spPr>
          <a:xfrm>
            <a:off x="457200" y="274638"/>
            <a:ext cx="8229600" cy="706090"/>
          </a:xfrm>
        </p:spPr>
        <p:txBody>
          <a:bodyPr>
            <a:normAutofit/>
          </a:bodyPr>
          <a:lstStyle/>
          <a:p>
            <a:r>
              <a:rPr lang="it-IT" sz="3600" dirty="0" err="1"/>
              <a:t>Rail’s</a:t>
            </a:r>
            <a:r>
              <a:rPr lang="it-IT" sz="3600" dirty="0"/>
              <a:t> </a:t>
            </a:r>
            <a:r>
              <a:rPr lang="it-IT" sz="3600" dirty="0" err="1"/>
              <a:t>modal</a:t>
            </a:r>
            <a:r>
              <a:rPr lang="it-IT" sz="3600" dirty="0"/>
              <a:t> share in </a:t>
            </a:r>
            <a:r>
              <a:rPr lang="it-IT" sz="3600" dirty="0" err="1"/>
              <a:t>European</a:t>
            </a:r>
            <a:r>
              <a:rPr lang="it-IT" sz="3600" dirty="0"/>
              <a:t> </a:t>
            </a:r>
            <a:r>
              <a:rPr lang="it-IT" sz="3600" dirty="0" err="1" smtClean="0"/>
              <a:t>countries</a:t>
            </a:r>
            <a:endParaRPr lang="en-US" sz="3600" dirty="0"/>
          </a:p>
        </p:txBody>
      </p:sp>
      <p:pic>
        <p:nvPicPr>
          <p:cNvPr id="6" name="Picture 5"/>
          <p:cNvPicPr>
            <a:picLocks noChangeAspect="1"/>
          </p:cNvPicPr>
          <p:nvPr/>
        </p:nvPicPr>
        <p:blipFill>
          <a:blip r:embed="rId2"/>
          <a:stretch>
            <a:fillRect/>
          </a:stretch>
        </p:blipFill>
        <p:spPr>
          <a:xfrm>
            <a:off x="1259632" y="933221"/>
            <a:ext cx="5838825" cy="4600575"/>
          </a:xfrm>
          <a:prstGeom prst="rect">
            <a:avLst/>
          </a:prstGeom>
        </p:spPr>
      </p:pic>
    </p:spTree>
    <p:extLst>
      <p:ext uri="{BB962C8B-B14F-4D97-AF65-F5344CB8AC3E}">
        <p14:creationId xmlns:p14="http://schemas.microsoft.com/office/powerpoint/2010/main" val="2600300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3600" dirty="0" smtClean="0"/>
              <a:t>….</a:t>
            </a:r>
            <a:r>
              <a:rPr lang="it-IT" sz="3600" dirty="0" err="1" smtClean="0"/>
              <a:t>but</a:t>
            </a:r>
            <a:r>
              <a:rPr lang="it-IT" sz="3600" dirty="0" smtClean="0"/>
              <a:t> </a:t>
            </a:r>
            <a:r>
              <a:rPr lang="it-IT" sz="3600" dirty="0" err="1" smtClean="0"/>
              <a:t>loosing</a:t>
            </a:r>
            <a:r>
              <a:rPr lang="it-IT" sz="3600" dirty="0" smtClean="0"/>
              <a:t> </a:t>
            </a:r>
            <a:r>
              <a:rPr lang="it-IT" sz="3600" dirty="0"/>
              <a:t>market </a:t>
            </a:r>
            <a:r>
              <a:rPr lang="it-IT" sz="3600" dirty="0" smtClean="0"/>
              <a:t>share </a:t>
            </a:r>
            <a:r>
              <a:rPr lang="it-IT" sz="3600" dirty="0" err="1" smtClean="0"/>
              <a:t>also</a:t>
            </a:r>
            <a:r>
              <a:rPr lang="it-IT" sz="3600" dirty="0" smtClean="0"/>
              <a:t> and </a:t>
            </a:r>
            <a:r>
              <a:rPr lang="it-IT" sz="3600" dirty="0" err="1" smtClean="0"/>
              <a:t>especially</a:t>
            </a:r>
            <a:r>
              <a:rPr lang="it-IT" sz="3600" dirty="0" smtClean="0"/>
              <a:t> in </a:t>
            </a:r>
            <a:r>
              <a:rPr lang="it-IT" sz="3600" dirty="0" err="1"/>
              <a:t>Eastern</a:t>
            </a:r>
            <a:r>
              <a:rPr lang="it-IT" sz="3600" dirty="0"/>
              <a:t> </a:t>
            </a:r>
            <a:r>
              <a:rPr lang="it-IT" sz="3600" dirty="0" err="1"/>
              <a:t>European</a:t>
            </a:r>
            <a:r>
              <a:rPr lang="it-IT" sz="3600" dirty="0"/>
              <a:t> </a:t>
            </a:r>
            <a:r>
              <a:rPr lang="it-IT" sz="3600" dirty="0" err="1"/>
              <a:t>countries</a:t>
            </a:r>
            <a:endParaRPr lang="en-US" sz="3600" dirty="0"/>
          </a:p>
        </p:txBody>
      </p:sp>
      <p:pic>
        <p:nvPicPr>
          <p:cNvPr id="3" name="Picture 2"/>
          <p:cNvPicPr>
            <a:picLocks noChangeAspect="1"/>
          </p:cNvPicPr>
          <p:nvPr/>
        </p:nvPicPr>
        <p:blipFill>
          <a:blip r:embed="rId2"/>
          <a:stretch>
            <a:fillRect/>
          </a:stretch>
        </p:blipFill>
        <p:spPr>
          <a:xfrm>
            <a:off x="597215" y="2564904"/>
            <a:ext cx="7949570" cy="3778547"/>
          </a:xfrm>
          <a:prstGeom prst="rect">
            <a:avLst/>
          </a:prstGeom>
        </p:spPr>
      </p:pic>
    </p:spTree>
    <p:extLst>
      <p:ext uri="{BB962C8B-B14F-4D97-AF65-F5344CB8AC3E}">
        <p14:creationId xmlns:p14="http://schemas.microsoft.com/office/powerpoint/2010/main" val="20121711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80728"/>
            <a:ext cx="3414074" cy="548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4644008" y="1134931"/>
            <a:ext cx="3448491" cy="5177567"/>
          </a:xfrm>
          <a:prstGeom prst="rect">
            <a:avLst/>
          </a:prstGeom>
        </p:spPr>
      </p:pic>
      <p:sp>
        <p:nvSpPr>
          <p:cNvPr id="3" name="Title 2"/>
          <p:cNvSpPr>
            <a:spLocks noGrp="1"/>
          </p:cNvSpPr>
          <p:nvPr>
            <p:ph type="title"/>
          </p:nvPr>
        </p:nvSpPr>
        <p:spPr>
          <a:xfrm>
            <a:off x="323528" y="404664"/>
            <a:ext cx="8229600" cy="638944"/>
          </a:xfrm>
        </p:spPr>
        <p:txBody>
          <a:bodyPr>
            <a:normAutofit fontScale="90000"/>
          </a:bodyPr>
          <a:lstStyle/>
          <a:p>
            <a:r>
              <a:rPr lang="en-US" dirty="0" smtClean="0"/>
              <a:t>International statistics</a:t>
            </a:r>
            <a:endParaRPr lang="en-US" dirty="0"/>
          </a:p>
        </p:txBody>
      </p:sp>
    </p:spTree>
    <p:extLst>
      <p:ext uri="{BB962C8B-B14F-4D97-AF65-F5344CB8AC3E}">
        <p14:creationId xmlns:p14="http://schemas.microsoft.com/office/powerpoint/2010/main" val="3900434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215" y="1196752"/>
            <a:ext cx="858557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79215" y="5833591"/>
            <a:ext cx="8585570" cy="923330"/>
          </a:xfrm>
          <a:prstGeom prst="rect">
            <a:avLst/>
          </a:prstGeom>
        </p:spPr>
        <p:txBody>
          <a:bodyPr wrap="square">
            <a:spAutoFit/>
          </a:bodyPr>
          <a:lstStyle/>
          <a:p>
            <a:r>
              <a:rPr lang="en-US" dirty="0"/>
              <a:t>Although primitive rail systems existed by the 17th century to move materials in quarries and mines, it is not until the early 19th century that the first real rail transportation systems came into existence. </a:t>
            </a:r>
          </a:p>
        </p:txBody>
      </p:sp>
    </p:spTree>
    <p:extLst>
      <p:ext uri="{BB962C8B-B14F-4D97-AF65-F5344CB8AC3E}">
        <p14:creationId xmlns:p14="http://schemas.microsoft.com/office/powerpoint/2010/main" val="2011685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Rail </a:t>
            </a:r>
            <a:r>
              <a:rPr lang="en-US" sz="3200" dirty="0" err="1" smtClean="0"/>
              <a:t>treight</a:t>
            </a:r>
            <a:r>
              <a:rPr lang="en-US" sz="3200" dirty="0" smtClean="0"/>
              <a:t> transport modal split in selected </a:t>
            </a:r>
            <a:r>
              <a:rPr lang="en-US" sz="3200" dirty="0"/>
              <a:t> </a:t>
            </a:r>
            <a:r>
              <a:rPr lang="en-US" sz="3200" dirty="0" smtClean="0"/>
              <a:t>countries based on OECD statistics </a:t>
            </a:r>
            <a:r>
              <a:rPr lang="en-US" sz="2000" dirty="0" smtClean="0"/>
              <a:t>(my estimates based on the indicator tonnes-</a:t>
            </a:r>
            <a:r>
              <a:rPr lang="en-US" sz="2000" dirty="0" err="1" smtClean="0"/>
              <a:t>kilometres</a:t>
            </a:r>
            <a:r>
              <a:rPr lang="en-US" sz="2000" dirty="0"/>
              <a:t>)</a:t>
            </a:r>
          </a:p>
        </p:txBody>
      </p:sp>
      <p:graphicFrame>
        <p:nvGraphicFramePr>
          <p:cNvPr id="3" name="Chart 2"/>
          <p:cNvGraphicFramePr>
            <a:graphicFrameLocks/>
          </p:cNvGraphicFramePr>
          <p:nvPr>
            <p:extLst>
              <p:ext uri="{D42A27DB-BD31-4B8C-83A1-F6EECF244321}">
                <p14:modId xmlns:p14="http://schemas.microsoft.com/office/powerpoint/2010/main" val="3158208518"/>
              </p:ext>
            </p:extLst>
          </p:nvPr>
        </p:nvGraphicFramePr>
        <p:xfrm>
          <a:off x="323528" y="1772816"/>
          <a:ext cx="5040560" cy="345638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461185" y="5733256"/>
            <a:ext cx="7855231" cy="936104"/>
          </a:xfrm>
          <a:prstGeom prst="rect">
            <a:avLst/>
          </a:prstGeom>
        </p:spPr>
        <p:txBody>
          <a:bodyPr wrap="square">
            <a:spAutoFit/>
          </a:bodyPr>
          <a:lstStyle/>
          <a:p>
            <a:r>
              <a:rPr lang="en-US" dirty="0"/>
              <a:t>Tonnes-</a:t>
            </a:r>
            <a:r>
              <a:rPr lang="en-US" dirty="0" err="1"/>
              <a:t>kilometres</a:t>
            </a:r>
            <a:r>
              <a:rPr lang="en-US" dirty="0"/>
              <a:t>, </a:t>
            </a:r>
            <a:r>
              <a:rPr lang="en-US" dirty="0" smtClean="0"/>
              <a:t>Millions</a:t>
            </a:r>
          </a:p>
          <a:p>
            <a:r>
              <a:rPr lang="en-US" dirty="0" smtClean="0"/>
              <a:t>PS. The estimates for Italy and the US coincide with other statistical sources. The estimate for the Russian Federation might be overestimated</a:t>
            </a:r>
            <a:endParaRPr lang="en-US" dirty="0"/>
          </a:p>
        </p:txBody>
      </p:sp>
      <p:sp>
        <p:nvSpPr>
          <p:cNvPr id="5" name="TextBox 4"/>
          <p:cNvSpPr txBox="1"/>
          <p:nvPr/>
        </p:nvSpPr>
        <p:spPr>
          <a:xfrm>
            <a:off x="5634318" y="2276872"/>
            <a:ext cx="3084664" cy="2339102"/>
          </a:xfrm>
          <a:prstGeom prst="rect">
            <a:avLst/>
          </a:prstGeom>
          <a:noFill/>
        </p:spPr>
        <p:txBody>
          <a:bodyPr wrap="square" rtlCol="0">
            <a:spAutoFit/>
          </a:bodyPr>
          <a:lstStyle/>
          <a:p>
            <a:r>
              <a:rPr lang="en-US" sz="2800" dirty="0" smtClean="0"/>
              <a:t>The size of the country matters!</a:t>
            </a:r>
          </a:p>
          <a:p>
            <a:r>
              <a:rPr lang="en-US" dirty="0" smtClean="0"/>
              <a:t>The larger the country, the longer the shipment distances, the more convenient rail transport becomes, especially for heavy goods!</a:t>
            </a:r>
            <a:endParaRPr lang="en-US" dirty="0"/>
          </a:p>
        </p:txBody>
      </p:sp>
    </p:spTree>
    <p:extLst>
      <p:ext uri="{BB962C8B-B14F-4D97-AF65-F5344CB8AC3E}">
        <p14:creationId xmlns:p14="http://schemas.microsoft.com/office/powerpoint/2010/main" val="9537690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sz="2800" dirty="0" smtClean="0"/>
              <a:t>The institutiona</a:t>
            </a:r>
            <a:r>
              <a:rPr lang="en-US" sz="2800" dirty="0" smtClean="0"/>
              <a:t>l arrangement of the rail sector varies by country: c</a:t>
            </a:r>
            <a:r>
              <a:rPr lang="en-US" sz="2800" dirty="0" smtClean="0"/>
              <a:t>omparison </a:t>
            </a:r>
            <a:r>
              <a:rPr lang="en-US" sz="2800" dirty="0"/>
              <a:t>b</a:t>
            </a:r>
            <a:r>
              <a:rPr lang="en-US" sz="2800" dirty="0" smtClean="0"/>
              <a:t>etween </a:t>
            </a:r>
            <a:r>
              <a:rPr lang="en-US" sz="2800" dirty="0"/>
              <a:t>European, North American and Pacific Asian Railways</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11" y="1844824"/>
            <a:ext cx="81153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1567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Impact of road </a:t>
            </a:r>
            <a:r>
              <a:rPr lang="it-IT" dirty="0" err="1" smtClean="0"/>
              <a:t>competition</a:t>
            </a:r>
            <a:r>
              <a:rPr lang="it-IT" dirty="0" smtClean="0"/>
              <a:t> on the </a:t>
            </a:r>
            <a:r>
              <a:rPr lang="it-IT" dirty="0" err="1" smtClean="0"/>
              <a:t>economics</a:t>
            </a:r>
            <a:r>
              <a:rPr lang="it-IT" dirty="0" smtClean="0"/>
              <a:t> of </a:t>
            </a:r>
            <a:r>
              <a:rPr lang="it-IT" dirty="0" err="1" smtClean="0"/>
              <a:t>rail</a:t>
            </a:r>
            <a:endParaRPr lang="en-US" dirty="0"/>
          </a:p>
        </p:txBody>
      </p:sp>
      <p:sp>
        <p:nvSpPr>
          <p:cNvPr id="3" name="Segnaposto contenuto 2"/>
          <p:cNvSpPr>
            <a:spLocks noGrp="1"/>
          </p:cNvSpPr>
          <p:nvPr>
            <p:ph idx="1"/>
          </p:nvPr>
        </p:nvSpPr>
        <p:spPr>
          <a:xfrm>
            <a:off x="457200" y="1600200"/>
            <a:ext cx="8229600" cy="4853136"/>
          </a:xfrm>
        </p:spPr>
        <p:txBody>
          <a:bodyPr>
            <a:normAutofit fontScale="77500" lnSpcReduction="20000"/>
          </a:bodyPr>
          <a:lstStyle/>
          <a:p>
            <a:r>
              <a:rPr lang="en-US" dirty="0"/>
              <a:t>Since the end of the 1950s, railway systems in advanced economies have faced an </a:t>
            </a:r>
            <a:r>
              <a:rPr lang="en-US" b="1" dirty="0"/>
              <a:t>increasing competition from road transport</a:t>
            </a:r>
            <a:r>
              <a:rPr lang="en-US" dirty="0"/>
              <a:t>, with varying results. </a:t>
            </a:r>
            <a:endParaRPr lang="en-US" dirty="0" smtClean="0"/>
          </a:p>
          <a:p>
            <a:r>
              <a:rPr lang="en-US" dirty="0" smtClean="0"/>
              <a:t>In most instances, </a:t>
            </a:r>
            <a:r>
              <a:rPr lang="en-US" dirty="0"/>
              <a:t>the </a:t>
            </a:r>
            <a:r>
              <a:rPr lang="en-US" b="1" dirty="0"/>
              <a:t>breakeven </a:t>
            </a:r>
            <a:r>
              <a:rPr lang="en-US" b="1" dirty="0" smtClean="0"/>
              <a:t>distance</a:t>
            </a:r>
            <a:r>
              <a:rPr lang="en-US" dirty="0"/>
              <a:t> </a:t>
            </a:r>
            <a:r>
              <a:rPr lang="en-US" dirty="0" smtClean="0"/>
              <a:t>(that </a:t>
            </a:r>
            <a:r>
              <a:rPr lang="en-US" dirty="0" smtClean="0"/>
              <a:t>is </a:t>
            </a:r>
            <a:r>
              <a:rPr lang="en-US" dirty="0"/>
              <a:t>a threshold above which rail becomes </a:t>
            </a:r>
            <a:r>
              <a:rPr lang="en-US" dirty="0" smtClean="0"/>
              <a:t>competitive with respect to </a:t>
            </a:r>
            <a:r>
              <a:rPr lang="en-US" dirty="0" smtClean="0"/>
              <a:t>road), </a:t>
            </a:r>
            <a:r>
              <a:rPr lang="en-US" b="1" dirty="0" smtClean="0"/>
              <a:t>changed </a:t>
            </a:r>
            <a:r>
              <a:rPr lang="en-US" b="1" dirty="0"/>
              <a:t>to the advantage of road transport</a:t>
            </a:r>
            <a:r>
              <a:rPr lang="en-US" dirty="0"/>
              <a:t>. </a:t>
            </a:r>
            <a:endParaRPr lang="en-US" dirty="0" smtClean="0"/>
          </a:p>
          <a:p>
            <a:r>
              <a:rPr lang="en-US" dirty="0" smtClean="0"/>
              <a:t>Currently, </a:t>
            </a:r>
            <a:r>
              <a:rPr lang="en-US" dirty="0"/>
              <a:t>the breakeven distance between intermodal rail and truck is </a:t>
            </a:r>
            <a:r>
              <a:rPr lang="en-US" dirty="0" smtClean="0"/>
              <a:t>estimated </a:t>
            </a:r>
            <a:r>
              <a:rPr lang="en-US" b="1" dirty="0" smtClean="0"/>
              <a:t>between </a:t>
            </a:r>
            <a:r>
              <a:rPr lang="en-US" b="1" dirty="0"/>
              <a:t>600 and 800 miles </a:t>
            </a:r>
            <a:r>
              <a:rPr lang="en-US" dirty="0"/>
              <a:t>(950 and 1,300 km). Under 500 miles (800 km), drayage costs from the terminal usually account for 70% of total costs</a:t>
            </a:r>
            <a:r>
              <a:rPr lang="en-US" dirty="0" smtClean="0"/>
              <a:t>.</a:t>
            </a:r>
          </a:p>
          <a:p>
            <a:r>
              <a:rPr lang="en-US" dirty="0" smtClean="0"/>
              <a:t>The rail’s </a:t>
            </a:r>
            <a:r>
              <a:rPr lang="en-US" dirty="0"/>
              <a:t>loss of </a:t>
            </a:r>
            <a:r>
              <a:rPr lang="en-US" dirty="0" smtClean="0"/>
              <a:t>market share lead many rail freight operators to </a:t>
            </a:r>
            <a:r>
              <a:rPr lang="en-US" b="1" dirty="0" smtClean="0"/>
              <a:t>financial distress</a:t>
            </a:r>
            <a:r>
              <a:rPr lang="en-US" dirty="0" smtClean="0"/>
              <a:t>. Governments had to step in to save the </a:t>
            </a:r>
            <a:r>
              <a:rPr lang="en-US" dirty="0"/>
              <a:t>rail freight operators </a:t>
            </a:r>
            <a:r>
              <a:rPr lang="en-US" dirty="0" smtClean="0"/>
              <a:t>from bankruptcy. </a:t>
            </a:r>
            <a:endParaRPr lang="en-US" dirty="0"/>
          </a:p>
        </p:txBody>
      </p:sp>
    </p:spTree>
    <p:extLst>
      <p:ext uri="{BB962C8B-B14F-4D97-AF65-F5344CB8AC3E}">
        <p14:creationId xmlns:p14="http://schemas.microsoft.com/office/powerpoint/2010/main" val="5577826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State </a:t>
            </a:r>
            <a:r>
              <a:rPr lang="it-IT" b="1" dirty="0" err="1" smtClean="0"/>
              <a:t>subsidies</a:t>
            </a:r>
            <a:endParaRPr lang="en-US" dirty="0"/>
          </a:p>
        </p:txBody>
      </p:sp>
      <p:sp>
        <p:nvSpPr>
          <p:cNvPr id="3" name="Segnaposto contenuto 2"/>
          <p:cNvSpPr>
            <a:spLocks noGrp="1"/>
          </p:cNvSpPr>
          <p:nvPr>
            <p:ph idx="1"/>
          </p:nvPr>
        </p:nvSpPr>
        <p:spPr>
          <a:xfrm>
            <a:off x="251520" y="1196752"/>
            <a:ext cx="5184576" cy="5472608"/>
          </a:xfrm>
        </p:spPr>
        <p:txBody>
          <a:bodyPr>
            <a:normAutofit fontScale="85000" lnSpcReduction="20000"/>
          </a:bodyPr>
          <a:lstStyle/>
          <a:p>
            <a:pPr marL="0" indent="0">
              <a:buNone/>
            </a:pPr>
            <a:r>
              <a:rPr lang="en-US" dirty="0" smtClean="0"/>
              <a:t>Rail </a:t>
            </a:r>
            <a:r>
              <a:rPr lang="en-US" dirty="0"/>
              <a:t>transportation </a:t>
            </a:r>
            <a:r>
              <a:rPr lang="en-US" b="1" dirty="0"/>
              <a:t>used to be highly dependent from government subsidies in several countries</a:t>
            </a:r>
            <a:r>
              <a:rPr lang="en-US" dirty="0"/>
              <a:t>. Governments funded most rail projects, mainly for the sake of national economic imperatives. This has created several </a:t>
            </a:r>
            <a:r>
              <a:rPr lang="en-US" b="1" i="1" dirty="0">
                <a:solidFill>
                  <a:srgbClr val="FF0000"/>
                </a:solidFill>
              </a:rPr>
              <a:t>rail monopolies with an integrated management of infrastructure</a:t>
            </a:r>
            <a:r>
              <a:rPr lang="en-US" dirty="0"/>
              <a:t>, but with several imposed routes. However, many rail systems underwent deregulation with private </a:t>
            </a:r>
            <a:r>
              <a:rPr lang="en-US" dirty="0" smtClean="0"/>
              <a:t>operators</a:t>
            </a:r>
            <a:r>
              <a:rPr lang="en-US" dirty="0"/>
              <a:t> </a:t>
            </a:r>
            <a:r>
              <a:rPr lang="en-US" dirty="0" smtClean="0"/>
              <a:t>since i</a:t>
            </a:r>
            <a:r>
              <a:rPr lang="en-US" dirty="0" smtClean="0"/>
              <a:t>t </a:t>
            </a:r>
            <a:r>
              <a:rPr lang="en-US" dirty="0" smtClean="0"/>
              <a:t>became harder and harder to sustain the subsidies weight in the public budgets</a:t>
            </a:r>
            <a:r>
              <a:rPr lang="en-US" dirty="0"/>
              <a:t>.</a:t>
            </a:r>
          </a:p>
          <a:p>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799" y="1628800"/>
            <a:ext cx="3846928" cy="401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6130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24" y="1556792"/>
            <a:ext cx="9063276" cy="419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olo 4"/>
          <p:cNvSpPr>
            <a:spLocks noGrp="1"/>
          </p:cNvSpPr>
          <p:nvPr>
            <p:ph type="title"/>
          </p:nvPr>
        </p:nvSpPr>
        <p:spPr>
          <a:xfrm>
            <a:off x="497562" y="116632"/>
            <a:ext cx="8229600" cy="1143000"/>
          </a:xfrm>
        </p:spPr>
        <p:txBody>
          <a:bodyPr>
            <a:normAutofit fontScale="90000"/>
          </a:bodyPr>
          <a:lstStyle/>
          <a:p>
            <a:r>
              <a:rPr lang="en-US" sz="3600" dirty="0"/>
              <a:t>Rail network divided by area of </a:t>
            </a:r>
            <a:r>
              <a:rPr lang="en-US" sz="3600" dirty="0" smtClean="0"/>
              <a:t>country: not all countries have a </a:t>
            </a:r>
            <a:r>
              <a:rPr lang="en-US" sz="3600" dirty="0" smtClean="0"/>
              <a:t>dense </a:t>
            </a:r>
            <a:r>
              <a:rPr lang="en-US" sz="3600" dirty="0" smtClean="0"/>
              <a:t>rail </a:t>
            </a:r>
            <a:r>
              <a:rPr lang="en-US" sz="3600" dirty="0" smtClean="0"/>
              <a:t>network!</a:t>
            </a:r>
            <a:endParaRPr lang="en-GB" sz="3600" dirty="0"/>
          </a:p>
        </p:txBody>
      </p:sp>
    </p:spTree>
    <p:extLst>
      <p:ext uri="{BB962C8B-B14F-4D97-AF65-F5344CB8AC3E}">
        <p14:creationId xmlns:p14="http://schemas.microsoft.com/office/powerpoint/2010/main" val="25733902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780928"/>
            <a:ext cx="8229600" cy="1143000"/>
          </a:xfrm>
        </p:spPr>
        <p:txBody>
          <a:bodyPr>
            <a:normAutofit fontScale="90000"/>
          </a:bodyPr>
          <a:lstStyle/>
          <a:p>
            <a:r>
              <a:rPr lang="it-IT" dirty="0" smtClean="0"/>
              <a:t>Passenger rail transport: an international comparison</a:t>
            </a:r>
            <a:br>
              <a:rPr lang="it-IT" dirty="0" smtClean="0"/>
            </a:br>
            <a:r>
              <a:rPr lang="it-IT" dirty="0"/>
              <a:t/>
            </a:r>
            <a:br>
              <a:rPr lang="it-IT" dirty="0"/>
            </a:br>
            <a:r>
              <a:rPr lang="it-IT" dirty="0" smtClean="0"/>
              <a:t/>
            </a:r>
            <a:br>
              <a:rPr lang="it-IT" dirty="0" smtClean="0"/>
            </a:br>
            <a:r>
              <a:rPr lang="it-IT" sz="2700" dirty="0" smtClean="0"/>
              <a:t>Video on China’ high </a:t>
            </a:r>
            <a:r>
              <a:rPr lang="it-IT" sz="2700" dirty="0" err="1" smtClean="0"/>
              <a:t>speed</a:t>
            </a:r>
            <a:r>
              <a:rPr lang="it-IT" sz="2700" dirty="0" smtClean="0"/>
              <a:t> </a:t>
            </a:r>
            <a:r>
              <a:rPr lang="it-IT" sz="2700" dirty="0" err="1" smtClean="0"/>
              <a:t>trains</a:t>
            </a:r>
            <a:r>
              <a:rPr lang="it-IT" sz="2700" dirty="0"/>
              <a:t/>
            </a:r>
            <a:br>
              <a:rPr lang="it-IT" sz="2700" dirty="0"/>
            </a:br>
            <a:r>
              <a:rPr lang="it-IT" sz="1600" dirty="0"/>
              <a:t>https://www.youtube.com/watch?v=0JDoll8OEFE</a:t>
            </a:r>
            <a:endParaRPr lang="it-IT" sz="2700" dirty="0"/>
          </a:p>
        </p:txBody>
      </p:sp>
    </p:spTree>
    <p:extLst>
      <p:ext uri="{BB962C8B-B14F-4D97-AF65-F5344CB8AC3E}">
        <p14:creationId xmlns:p14="http://schemas.microsoft.com/office/powerpoint/2010/main" val="26322666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p>
            <a:r>
              <a:rPr lang="en-US" sz="2800" b="1" dirty="0"/>
              <a:t>Passenger-</a:t>
            </a:r>
            <a:r>
              <a:rPr lang="en-US" sz="2800" b="1" dirty="0" err="1"/>
              <a:t>kilometres</a:t>
            </a:r>
            <a:r>
              <a:rPr lang="en-US" sz="2800" b="1" dirty="0"/>
              <a:t> of rail transport per </a:t>
            </a:r>
            <a:r>
              <a:rPr lang="en-US" sz="2800" b="1" dirty="0" smtClean="0"/>
              <a:t>year</a:t>
            </a:r>
            <a:endParaRPr lang="en-US" sz="2800" dirty="0"/>
          </a:p>
        </p:txBody>
      </p:sp>
      <p:pic>
        <p:nvPicPr>
          <p:cNvPr id="4" name="Picture 3"/>
          <p:cNvPicPr>
            <a:picLocks noChangeAspect="1"/>
          </p:cNvPicPr>
          <p:nvPr/>
        </p:nvPicPr>
        <p:blipFill>
          <a:blip r:embed="rId2"/>
          <a:stretch>
            <a:fillRect/>
          </a:stretch>
        </p:blipFill>
        <p:spPr>
          <a:xfrm>
            <a:off x="1187624" y="836712"/>
            <a:ext cx="5904656" cy="4676397"/>
          </a:xfrm>
          <a:prstGeom prst="rect">
            <a:avLst/>
          </a:prstGeom>
        </p:spPr>
      </p:pic>
      <p:pic>
        <p:nvPicPr>
          <p:cNvPr id="5" name="Picture 4"/>
          <p:cNvPicPr>
            <a:picLocks noChangeAspect="1"/>
          </p:cNvPicPr>
          <p:nvPr/>
        </p:nvPicPr>
        <p:blipFill>
          <a:blip r:embed="rId3"/>
          <a:stretch>
            <a:fillRect/>
          </a:stretch>
        </p:blipFill>
        <p:spPr>
          <a:xfrm>
            <a:off x="1183259" y="5665608"/>
            <a:ext cx="6053037" cy="999158"/>
          </a:xfrm>
          <a:prstGeom prst="rect">
            <a:avLst/>
          </a:prstGeom>
        </p:spPr>
      </p:pic>
    </p:spTree>
    <p:extLst>
      <p:ext uri="{BB962C8B-B14F-4D97-AF65-F5344CB8AC3E}">
        <p14:creationId xmlns:p14="http://schemas.microsoft.com/office/powerpoint/2010/main" val="34225956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r>
              <a:rPr lang="en-US" b="1" dirty="0"/>
              <a:t>Passenger modal share for </a:t>
            </a:r>
            <a:r>
              <a:rPr lang="en-US" b="1" dirty="0" smtClean="0"/>
              <a:t>rail</a:t>
            </a:r>
            <a:endParaRPr lang="en-US" dirty="0"/>
          </a:p>
        </p:txBody>
      </p:sp>
      <p:sp>
        <p:nvSpPr>
          <p:cNvPr id="4" name="Rectangle 3"/>
          <p:cNvSpPr/>
          <p:nvPr/>
        </p:nvSpPr>
        <p:spPr>
          <a:xfrm>
            <a:off x="683568" y="6499681"/>
            <a:ext cx="8003232" cy="369332"/>
          </a:xfrm>
          <a:prstGeom prst="rect">
            <a:avLst/>
          </a:prstGeom>
        </p:spPr>
        <p:txBody>
          <a:bodyPr wrap="square">
            <a:spAutoFit/>
          </a:bodyPr>
          <a:lstStyle/>
          <a:p>
            <a:r>
              <a:rPr lang="en-US" dirty="0"/>
              <a:t>https://en.wikipedia.org/wiki/List_of_countries_by_rail_usage</a:t>
            </a:r>
          </a:p>
        </p:txBody>
      </p:sp>
      <p:pic>
        <p:nvPicPr>
          <p:cNvPr id="5" name="Picture 4"/>
          <p:cNvPicPr>
            <a:picLocks noChangeAspect="1"/>
          </p:cNvPicPr>
          <p:nvPr/>
        </p:nvPicPr>
        <p:blipFill>
          <a:blip r:embed="rId2"/>
          <a:stretch>
            <a:fillRect/>
          </a:stretch>
        </p:blipFill>
        <p:spPr>
          <a:xfrm>
            <a:off x="2123728" y="788897"/>
            <a:ext cx="4067944" cy="5542574"/>
          </a:xfrm>
          <a:prstGeom prst="rect">
            <a:avLst/>
          </a:prstGeom>
        </p:spPr>
      </p:pic>
    </p:spTree>
    <p:extLst>
      <p:ext uri="{BB962C8B-B14F-4D97-AF65-F5344CB8AC3E}">
        <p14:creationId xmlns:p14="http://schemas.microsoft.com/office/powerpoint/2010/main" val="15244355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44463"/>
            <a:ext cx="4229100" cy="64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5165" y="1412776"/>
            <a:ext cx="4238625"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3500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09674064"/>
              </p:ext>
            </p:extLst>
          </p:nvPr>
        </p:nvGraphicFramePr>
        <p:xfrm>
          <a:off x="539552" y="1340768"/>
          <a:ext cx="3302000" cy="4530090"/>
        </p:xfrm>
        <a:graphic>
          <a:graphicData uri="http://schemas.openxmlformats.org/drawingml/2006/table">
            <a:tbl>
              <a:tblPr>
                <a:tableStyleId>{5C22544A-7EE6-4342-B048-85BDC9FD1C3A}</a:tableStyleId>
              </a:tblPr>
              <a:tblGrid>
                <a:gridCol w="2692400">
                  <a:extLst>
                    <a:ext uri="{9D8B030D-6E8A-4147-A177-3AD203B41FA5}">
                      <a16:colId xmlns:a16="http://schemas.microsoft.com/office/drawing/2014/main" val="1755617562"/>
                    </a:ext>
                  </a:extLst>
                </a:gridCol>
                <a:gridCol w="609600">
                  <a:extLst>
                    <a:ext uri="{9D8B030D-6E8A-4147-A177-3AD203B41FA5}">
                      <a16:colId xmlns:a16="http://schemas.microsoft.com/office/drawing/2014/main" val="1951731253"/>
                    </a:ext>
                  </a:extLst>
                </a:gridCol>
              </a:tblGrid>
              <a:tr h="190500">
                <a:tc>
                  <a:txBody>
                    <a:bodyPr/>
                    <a:lstStyle/>
                    <a:p>
                      <a:pPr algn="l" fontAlgn="b"/>
                      <a:r>
                        <a:rPr lang="en-US" sz="2000" b="1" u="none" strike="noStrike" dirty="0">
                          <a:effectLst/>
                        </a:rPr>
                        <a:t>Country</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b="1" u="none" strike="noStrike" dirty="0">
                          <a:effectLst/>
                        </a:rPr>
                        <a:t>%</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76739015"/>
                  </a:ext>
                </a:extLst>
              </a:tr>
              <a:tr h="190500">
                <a:tc>
                  <a:txBody>
                    <a:bodyPr/>
                    <a:lstStyle/>
                    <a:p>
                      <a:pPr algn="l" fontAlgn="ctr"/>
                      <a:r>
                        <a:rPr lang="en-US" sz="1400" u="none" strike="noStrike" dirty="0">
                          <a:effectLst/>
                        </a:rPr>
                        <a:t>Switzerland</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20</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77021940"/>
                  </a:ext>
                </a:extLst>
              </a:tr>
              <a:tr h="190500">
                <a:tc>
                  <a:txBody>
                    <a:bodyPr/>
                    <a:lstStyle/>
                    <a:p>
                      <a:pPr algn="l" fontAlgn="ctr"/>
                      <a:r>
                        <a:rPr lang="en-US" sz="1400" u="none" strike="noStrike" dirty="0">
                          <a:effectLst/>
                        </a:rPr>
                        <a:t>Austria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12.9</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979777320"/>
                  </a:ext>
                </a:extLst>
              </a:tr>
              <a:tr h="190500">
                <a:tc>
                  <a:txBody>
                    <a:bodyPr/>
                    <a:lstStyle/>
                    <a:p>
                      <a:pPr algn="l" fontAlgn="ctr"/>
                      <a:r>
                        <a:rPr lang="en-US" sz="1400" u="none" strike="noStrike" dirty="0">
                          <a:effectLst/>
                        </a:rPr>
                        <a:t>Netherlands</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11.3</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6738783"/>
                  </a:ext>
                </a:extLst>
              </a:tr>
              <a:tr h="190500">
                <a:tc>
                  <a:txBody>
                    <a:bodyPr/>
                    <a:lstStyle/>
                    <a:p>
                      <a:pPr algn="l" fontAlgn="ctr"/>
                      <a:r>
                        <a:rPr lang="en-US" sz="1400" u="none" strike="noStrike" dirty="0">
                          <a:effectLst/>
                        </a:rPr>
                        <a:t>Sweden</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10.5</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99702100"/>
                  </a:ext>
                </a:extLst>
              </a:tr>
              <a:tr h="190500">
                <a:tc>
                  <a:txBody>
                    <a:bodyPr/>
                    <a:lstStyle/>
                    <a:p>
                      <a:pPr algn="l" fontAlgn="ctr"/>
                      <a:r>
                        <a:rPr lang="en-US" sz="1400" u="none" strike="noStrike" dirty="0">
                          <a:effectLst/>
                        </a:rPr>
                        <a:t>France</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10.4</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51921167"/>
                  </a:ext>
                </a:extLst>
              </a:tr>
              <a:tr h="190500">
                <a:tc>
                  <a:txBody>
                    <a:bodyPr/>
                    <a:lstStyle/>
                    <a:p>
                      <a:pPr algn="l" fontAlgn="ctr"/>
                      <a:r>
                        <a:rPr lang="en-US" sz="1400" u="none" strike="noStrike" dirty="0">
                          <a:effectLst/>
                        </a:rPr>
                        <a:t>Slovakia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10.2</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13650119"/>
                  </a:ext>
                </a:extLst>
              </a:tr>
              <a:tr h="190500">
                <a:tc>
                  <a:txBody>
                    <a:bodyPr/>
                    <a:lstStyle/>
                    <a:p>
                      <a:pPr algn="l" fontAlgn="ctr"/>
                      <a:r>
                        <a:rPr lang="en-US" sz="1400" u="none" strike="noStrike" dirty="0" err="1">
                          <a:effectLst/>
                        </a:rPr>
                        <a:t>Czechia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9.9</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80190279"/>
                  </a:ext>
                </a:extLst>
              </a:tr>
              <a:tr h="190500">
                <a:tc>
                  <a:txBody>
                    <a:bodyPr/>
                    <a:lstStyle/>
                    <a:p>
                      <a:pPr algn="l" fontAlgn="ctr"/>
                      <a:r>
                        <a:rPr lang="en-US" sz="1400" u="none" strike="noStrike" dirty="0" smtClean="0">
                          <a:effectLst/>
                        </a:rPr>
                        <a:t>Germany</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9.4</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70385617"/>
                  </a:ext>
                </a:extLst>
              </a:tr>
              <a:tr h="190500">
                <a:tc>
                  <a:txBody>
                    <a:bodyPr/>
                    <a:lstStyle/>
                    <a:p>
                      <a:pPr algn="l" fontAlgn="ctr"/>
                      <a:r>
                        <a:rPr lang="en-US" sz="1400" u="none" strike="noStrike" dirty="0">
                          <a:effectLst/>
                        </a:rPr>
                        <a:t>United Kingdom</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8.5</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94371402"/>
                  </a:ext>
                </a:extLst>
              </a:tr>
              <a:tr h="190500">
                <a:tc>
                  <a:txBody>
                    <a:bodyPr/>
                    <a:lstStyle/>
                    <a:p>
                      <a:pPr algn="l" fontAlgn="ctr"/>
                      <a:r>
                        <a:rPr lang="en-US" sz="1400" u="none" strike="noStrike" dirty="0">
                          <a:effectLst/>
                        </a:rPr>
                        <a:t>Belgium</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8.4</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079046211"/>
                  </a:ext>
                </a:extLst>
              </a:tr>
              <a:tr h="190500">
                <a:tc>
                  <a:txBody>
                    <a:bodyPr/>
                    <a:lstStyle/>
                    <a:p>
                      <a:pPr algn="l" fontAlgn="ctr"/>
                      <a:r>
                        <a:rPr lang="en-US" sz="1400" u="none" strike="noStrike" dirty="0">
                          <a:effectLst/>
                        </a:rPr>
                        <a:t>Hungary</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8.3</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980715261"/>
                  </a:ext>
                </a:extLst>
              </a:tr>
              <a:tr h="190500">
                <a:tc>
                  <a:txBody>
                    <a:bodyPr/>
                    <a:lstStyle/>
                    <a:p>
                      <a:pPr algn="l" fontAlgn="ctr"/>
                      <a:r>
                        <a:rPr lang="en-US" sz="1400" u="none" strike="noStrike" dirty="0">
                          <a:effectLst/>
                        </a:rPr>
                        <a:t>Denmark</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8.2</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37734572"/>
                  </a:ext>
                </a:extLst>
              </a:tr>
              <a:tr h="190500">
                <a:tc>
                  <a:txBody>
                    <a:bodyPr/>
                    <a:lstStyle/>
                    <a:p>
                      <a:pPr algn="l" fontAlgn="ctr"/>
                      <a:r>
                        <a:rPr lang="en-US" sz="1400" u="none" strike="noStrike" dirty="0">
                          <a:effectLst/>
                        </a:rPr>
                        <a:t>European Union - 28 countries (2013-2020)</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8.1</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15553086"/>
                  </a:ext>
                </a:extLst>
              </a:tr>
              <a:tr h="190500">
                <a:tc>
                  <a:txBody>
                    <a:bodyPr/>
                    <a:lstStyle/>
                    <a:p>
                      <a:pPr algn="l" fontAlgn="ctr"/>
                      <a:r>
                        <a:rPr lang="en-US" sz="1400" u="none" strike="noStrike" dirty="0">
                          <a:effectLst/>
                        </a:rPr>
                        <a:t>European Union - 27 countries (from 2020)</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8</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806554438"/>
                  </a:ext>
                </a:extLst>
              </a:tr>
              <a:tr h="190500">
                <a:tc>
                  <a:txBody>
                    <a:bodyPr/>
                    <a:lstStyle/>
                    <a:p>
                      <a:pPr algn="l" fontAlgn="ctr"/>
                      <a:r>
                        <a:rPr lang="en-US" sz="1400" u="none" strike="noStrike">
                          <a:effectLst/>
                        </a:rPr>
                        <a:t>Poland</a:t>
                      </a:r>
                      <a:endParaRPr lang="en-US" sz="14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7.3</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062713"/>
                  </a:ext>
                </a:extLst>
              </a:tr>
              <a:tr h="190500">
                <a:tc>
                  <a:txBody>
                    <a:bodyPr/>
                    <a:lstStyle/>
                    <a:p>
                      <a:pPr algn="l" fontAlgn="ctr"/>
                      <a:r>
                        <a:rPr lang="en-US" sz="1400" u="none" strike="noStrike">
                          <a:effectLst/>
                        </a:rPr>
                        <a:t>Spain</a:t>
                      </a:r>
                      <a:endParaRPr lang="en-US" sz="14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7.1</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00204437"/>
                  </a:ext>
                </a:extLst>
              </a:tr>
              <a:tr h="190500">
                <a:tc>
                  <a:txBody>
                    <a:bodyPr/>
                    <a:lstStyle/>
                    <a:p>
                      <a:pPr algn="l" fontAlgn="ctr"/>
                      <a:r>
                        <a:rPr lang="en-US" sz="1400" u="none" strike="noStrike">
                          <a:effectLst/>
                        </a:rPr>
                        <a:t>Italy</a:t>
                      </a:r>
                      <a:endParaRPr lang="en-US" sz="1400" b="1" i="0" u="none" strike="noStrike">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6.3</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106251067"/>
                  </a:ext>
                </a:extLst>
              </a:tr>
            </a:tbl>
          </a:graphicData>
        </a:graphic>
      </p:graphicFrame>
      <p:sp>
        <p:nvSpPr>
          <p:cNvPr id="5" name="Rectangle 4"/>
          <p:cNvSpPr/>
          <p:nvPr/>
        </p:nvSpPr>
        <p:spPr>
          <a:xfrm>
            <a:off x="2083572" y="332656"/>
            <a:ext cx="5904180" cy="369332"/>
          </a:xfrm>
          <a:prstGeom prst="rect">
            <a:avLst/>
          </a:prstGeom>
        </p:spPr>
        <p:txBody>
          <a:bodyPr wrap="none">
            <a:spAutoFit/>
          </a:bodyPr>
          <a:lstStyle/>
          <a:p>
            <a:pPr fontAlgn="base"/>
            <a:r>
              <a:rPr lang="en-US" dirty="0">
                <a:solidFill>
                  <a:srgbClr val="004494"/>
                </a:solidFill>
                <a:latin typeface="eui-default"/>
              </a:rPr>
              <a:t>Modal split of </a:t>
            </a:r>
            <a:r>
              <a:rPr lang="en-US" dirty="0" smtClean="0">
                <a:solidFill>
                  <a:srgbClr val="004494"/>
                </a:solidFill>
                <a:latin typeface="eui-default"/>
              </a:rPr>
              <a:t>rail passenger transport in Europe in 2019</a:t>
            </a:r>
            <a:endParaRPr lang="en-US" b="0" i="0" dirty="0">
              <a:solidFill>
                <a:srgbClr val="004494"/>
              </a:solidFill>
              <a:effectLst/>
              <a:latin typeface="eui-default"/>
            </a:endParaRPr>
          </a:p>
        </p:txBody>
      </p:sp>
      <p:graphicFrame>
        <p:nvGraphicFramePr>
          <p:cNvPr id="6" name="Table 5"/>
          <p:cNvGraphicFramePr>
            <a:graphicFrameLocks noGrp="1"/>
          </p:cNvGraphicFramePr>
          <p:nvPr>
            <p:extLst>
              <p:ext uri="{D42A27DB-BD31-4B8C-83A1-F6EECF244321}">
                <p14:modId xmlns:p14="http://schemas.microsoft.com/office/powerpoint/2010/main" val="3256407412"/>
              </p:ext>
            </p:extLst>
          </p:nvPr>
        </p:nvGraphicFramePr>
        <p:xfrm>
          <a:off x="4665371" y="1484784"/>
          <a:ext cx="3302000" cy="3816424"/>
        </p:xfrm>
        <a:graphic>
          <a:graphicData uri="http://schemas.openxmlformats.org/drawingml/2006/table">
            <a:tbl>
              <a:tblPr>
                <a:tableStyleId>{5C22544A-7EE6-4342-B048-85BDC9FD1C3A}</a:tableStyleId>
              </a:tblPr>
              <a:tblGrid>
                <a:gridCol w="2692400">
                  <a:extLst>
                    <a:ext uri="{9D8B030D-6E8A-4147-A177-3AD203B41FA5}">
                      <a16:colId xmlns:a16="http://schemas.microsoft.com/office/drawing/2014/main" val="3196290334"/>
                    </a:ext>
                  </a:extLst>
                </a:gridCol>
                <a:gridCol w="609600">
                  <a:extLst>
                    <a:ext uri="{9D8B030D-6E8A-4147-A177-3AD203B41FA5}">
                      <a16:colId xmlns:a16="http://schemas.microsoft.com/office/drawing/2014/main" val="2715374916"/>
                    </a:ext>
                  </a:extLst>
                </a:gridCol>
              </a:tblGrid>
              <a:tr h="190500">
                <a:tc>
                  <a:txBody>
                    <a:bodyPr/>
                    <a:lstStyle/>
                    <a:p>
                      <a:pPr algn="l" fontAlgn="ctr"/>
                      <a:r>
                        <a:rPr lang="en-US" sz="1400" u="none" strike="noStrike" dirty="0">
                          <a:effectLst/>
                        </a:rPr>
                        <a:t>Finland</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6.2</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26339449"/>
                  </a:ext>
                </a:extLst>
              </a:tr>
              <a:tr h="190500">
                <a:tc>
                  <a:txBody>
                    <a:bodyPr/>
                    <a:lstStyle/>
                    <a:p>
                      <a:pPr algn="l" fontAlgn="ctr"/>
                      <a:r>
                        <a:rPr lang="en-US" sz="1400" u="none" strike="noStrike" dirty="0">
                          <a:effectLst/>
                        </a:rPr>
                        <a:t>Norway</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4.9</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8367728"/>
                  </a:ext>
                </a:extLst>
              </a:tr>
              <a:tr h="190500">
                <a:tc>
                  <a:txBody>
                    <a:bodyPr/>
                    <a:lstStyle/>
                    <a:p>
                      <a:pPr algn="l" fontAlgn="ctr"/>
                      <a:r>
                        <a:rPr lang="en-US" sz="1400" u="none" strike="noStrike" dirty="0">
                          <a:effectLst/>
                        </a:rPr>
                        <a:t>Luxembourg</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4.8</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19891457"/>
                  </a:ext>
                </a:extLst>
              </a:tr>
              <a:tr h="190500">
                <a:tc>
                  <a:txBody>
                    <a:bodyPr/>
                    <a:lstStyle/>
                    <a:p>
                      <a:pPr algn="l" fontAlgn="ctr"/>
                      <a:r>
                        <a:rPr lang="en-US" sz="1400" u="none" strike="noStrike" dirty="0">
                          <a:effectLst/>
                        </a:rPr>
                        <a:t>Portugal</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4.6</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98354205"/>
                  </a:ext>
                </a:extLst>
              </a:tr>
              <a:tr h="190500">
                <a:tc>
                  <a:txBody>
                    <a:bodyPr/>
                    <a:lstStyle/>
                    <a:p>
                      <a:pPr algn="l" fontAlgn="ctr"/>
                      <a:r>
                        <a:rPr lang="en-US" sz="1400" u="none" strike="noStrike" dirty="0">
                          <a:effectLst/>
                        </a:rPr>
                        <a:t>Romania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4.2</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209295113"/>
                  </a:ext>
                </a:extLst>
              </a:tr>
              <a:tr h="190500">
                <a:tc>
                  <a:txBody>
                    <a:bodyPr/>
                    <a:lstStyle/>
                    <a:p>
                      <a:pPr algn="l" fontAlgn="ctr"/>
                      <a:r>
                        <a:rPr lang="en-US" sz="1400" u="none" strike="noStrike" dirty="0">
                          <a:effectLst/>
                        </a:rPr>
                        <a:t>Latvia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3.4</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13844163"/>
                  </a:ext>
                </a:extLst>
              </a:tr>
              <a:tr h="190500">
                <a:tc>
                  <a:txBody>
                    <a:bodyPr/>
                    <a:lstStyle/>
                    <a:p>
                      <a:pPr algn="l" fontAlgn="ctr"/>
                      <a:r>
                        <a:rPr lang="en-US" sz="1400" u="none" strike="noStrike" dirty="0">
                          <a:effectLst/>
                        </a:rPr>
                        <a:t>Ireland</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3.3</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33859765"/>
                  </a:ext>
                </a:extLst>
              </a:tr>
              <a:tr h="190500">
                <a:tc>
                  <a:txBody>
                    <a:bodyPr/>
                    <a:lstStyle/>
                    <a:p>
                      <a:pPr algn="l" fontAlgn="ctr"/>
                      <a:r>
                        <a:rPr lang="en-US" sz="1400" u="none" strike="noStrike" dirty="0">
                          <a:effectLst/>
                        </a:rPr>
                        <a:t>Turkey</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3.3</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23592547"/>
                  </a:ext>
                </a:extLst>
              </a:tr>
              <a:tr h="190500">
                <a:tc>
                  <a:txBody>
                    <a:bodyPr/>
                    <a:lstStyle/>
                    <a:p>
                      <a:pPr algn="l" fontAlgn="ctr"/>
                      <a:r>
                        <a:rPr lang="en-US" sz="1400" u="none" strike="noStrike" dirty="0">
                          <a:effectLst/>
                        </a:rPr>
                        <a:t>Croatia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2.4</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2207782"/>
                  </a:ext>
                </a:extLst>
              </a:tr>
              <a:tr h="190500">
                <a:tc>
                  <a:txBody>
                    <a:bodyPr/>
                    <a:lstStyle/>
                    <a:p>
                      <a:pPr algn="l" fontAlgn="ctr"/>
                      <a:r>
                        <a:rPr lang="en-US" sz="1400" u="none" strike="noStrike" dirty="0">
                          <a:effectLst/>
                        </a:rPr>
                        <a:t>Bulgaria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2.2</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256029958"/>
                  </a:ext>
                </a:extLst>
              </a:tr>
              <a:tr h="190500">
                <a:tc>
                  <a:txBody>
                    <a:bodyPr/>
                    <a:lstStyle/>
                    <a:p>
                      <a:pPr algn="l" fontAlgn="ctr"/>
                      <a:r>
                        <a:rPr lang="en-US" sz="1400" u="none" strike="noStrike" dirty="0">
                          <a:effectLst/>
                        </a:rPr>
                        <a:t>Estonia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2.2</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12194935"/>
                  </a:ext>
                </a:extLst>
              </a:tr>
              <a:tr h="190500">
                <a:tc>
                  <a:txBody>
                    <a:bodyPr/>
                    <a:lstStyle/>
                    <a:p>
                      <a:pPr algn="l" fontAlgn="ctr"/>
                      <a:r>
                        <a:rPr lang="en-US" sz="1400" u="none" strike="noStrike" dirty="0">
                          <a:effectLst/>
                        </a:rPr>
                        <a:t>Slovenia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1.8</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92346049"/>
                  </a:ext>
                </a:extLst>
              </a:tr>
              <a:tr h="190500">
                <a:tc>
                  <a:txBody>
                    <a:bodyPr/>
                    <a:lstStyle/>
                    <a:p>
                      <a:pPr algn="l" fontAlgn="ctr"/>
                      <a:r>
                        <a:rPr lang="en-US" sz="1400" u="none" strike="noStrike" dirty="0">
                          <a:effectLst/>
                        </a:rPr>
                        <a:t>Montenegro</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1.2</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63610764"/>
                  </a:ext>
                </a:extLst>
              </a:tr>
              <a:tr h="190500">
                <a:tc>
                  <a:txBody>
                    <a:bodyPr/>
                    <a:lstStyle/>
                    <a:p>
                      <a:pPr algn="l" fontAlgn="ctr"/>
                      <a:r>
                        <a:rPr lang="en-US" sz="1400" u="none" strike="noStrike" dirty="0">
                          <a:effectLst/>
                        </a:rPr>
                        <a:t>Greece</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1</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32408979"/>
                  </a:ext>
                </a:extLst>
              </a:tr>
              <a:tr h="190500">
                <a:tc>
                  <a:txBody>
                    <a:bodyPr/>
                    <a:lstStyle/>
                    <a:p>
                      <a:pPr algn="l" fontAlgn="ctr"/>
                      <a:r>
                        <a:rPr lang="en-US" sz="1400" u="none" strike="noStrike" dirty="0">
                          <a:effectLst/>
                        </a:rPr>
                        <a:t>Lithuania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1</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01886700"/>
                  </a:ext>
                </a:extLst>
              </a:tr>
              <a:tr h="190500">
                <a:tc>
                  <a:txBody>
                    <a:bodyPr/>
                    <a:lstStyle/>
                    <a:p>
                      <a:pPr algn="l" fontAlgn="ctr"/>
                      <a:r>
                        <a:rPr lang="en-US" sz="1400" u="none" strike="noStrike" dirty="0">
                          <a:effectLst/>
                        </a:rPr>
                        <a:t>Serbia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0.7</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63952272"/>
                  </a:ext>
                </a:extLst>
              </a:tr>
              <a:tr h="250264">
                <a:tc>
                  <a:txBody>
                    <a:bodyPr/>
                    <a:lstStyle/>
                    <a:p>
                      <a:pPr algn="l" fontAlgn="ctr"/>
                      <a:r>
                        <a:rPr lang="en-US" sz="1400" u="none" strike="noStrike" dirty="0">
                          <a:effectLst/>
                        </a:rPr>
                        <a:t>North Macedonia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a:effectLst/>
                        </a:rPr>
                        <a:t>0.6</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4075039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83468499"/>
              </p:ext>
            </p:extLst>
          </p:nvPr>
        </p:nvGraphicFramePr>
        <p:xfrm>
          <a:off x="4665371" y="5245834"/>
          <a:ext cx="3302000" cy="668655"/>
        </p:xfrm>
        <a:graphic>
          <a:graphicData uri="http://schemas.openxmlformats.org/drawingml/2006/table">
            <a:tbl>
              <a:tblPr>
                <a:tableStyleId>{5C22544A-7EE6-4342-B048-85BDC9FD1C3A}</a:tableStyleId>
              </a:tblPr>
              <a:tblGrid>
                <a:gridCol w="2692400">
                  <a:extLst>
                    <a:ext uri="{9D8B030D-6E8A-4147-A177-3AD203B41FA5}">
                      <a16:colId xmlns:a16="http://schemas.microsoft.com/office/drawing/2014/main" val="696944611"/>
                    </a:ext>
                  </a:extLst>
                </a:gridCol>
                <a:gridCol w="609600">
                  <a:extLst>
                    <a:ext uri="{9D8B030D-6E8A-4147-A177-3AD203B41FA5}">
                      <a16:colId xmlns:a16="http://schemas.microsoft.com/office/drawing/2014/main" val="2234371015"/>
                    </a:ext>
                  </a:extLst>
                </a:gridCol>
              </a:tblGrid>
              <a:tr h="190500">
                <a:tc>
                  <a:txBody>
                    <a:bodyPr/>
                    <a:lstStyle/>
                    <a:p>
                      <a:pPr algn="l" fontAlgn="ctr"/>
                      <a:r>
                        <a:rPr lang="en-US" sz="1400" u="none" strike="noStrike" dirty="0">
                          <a:effectLst/>
                        </a:rPr>
                        <a:t>Cyprus</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647788948"/>
                  </a:ext>
                </a:extLst>
              </a:tr>
              <a:tr h="190500">
                <a:tc>
                  <a:txBody>
                    <a:bodyPr/>
                    <a:lstStyle/>
                    <a:p>
                      <a:pPr algn="l" fontAlgn="ctr"/>
                      <a:r>
                        <a:rPr lang="en-US" sz="1400" u="none" strike="noStrike" dirty="0">
                          <a:effectLst/>
                        </a:rPr>
                        <a:t>Malta</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445008887"/>
                  </a:ext>
                </a:extLst>
              </a:tr>
              <a:tr h="190500">
                <a:tc>
                  <a:txBody>
                    <a:bodyPr/>
                    <a:lstStyle/>
                    <a:p>
                      <a:pPr algn="l" fontAlgn="ctr"/>
                      <a:r>
                        <a:rPr lang="en-US" sz="1400" u="none" strike="noStrike" dirty="0">
                          <a:effectLst/>
                        </a:rPr>
                        <a:t>Iceland</a:t>
                      </a:r>
                      <a:endParaRPr lang="en-U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r" fontAlgn="ctr"/>
                      <a:r>
                        <a:rPr lang="en-US" sz="1400" u="none" strike="noStrike" dirty="0" err="1">
                          <a:effectLst/>
                        </a:rPr>
                        <a:t>na</a:t>
                      </a:r>
                      <a:endParaRPr lang="en-US"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73252541"/>
                  </a:ext>
                </a:extLst>
              </a:tr>
            </a:tbl>
          </a:graphicData>
        </a:graphic>
      </p:graphicFrame>
      <p:sp>
        <p:nvSpPr>
          <p:cNvPr id="8" name="TextBox 7"/>
          <p:cNvSpPr txBox="1"/>
          <p:nvPr/>
        </p:nvSpPr>
        <p:spPr>
          <a:xfrm>
            <a:off x="1403648" y="6140306"/>
            <a:ext cx="6599692" cy="400110"/>
          </a:xfrm>
          <a:prstGeom prst="rect">
            <a:avLst/>
          </a:prstGeom>
          <a:noFill/>
        </p:spPr>
        <p:txBody>
          <a:bodyPr wrap="none" rtlCol="0">
            <a:spAutoFit/>
          </a:bodyPr>
          <a:lstStyle/>
          <a:p>
            <a:r>
              <a:rPr lang="en-US" sz="2000" dirty="0" smtClean="0"/>
              <a:t>Switzerland stands out with 20%. Austria follows at a distance</a:t>
            </a:r>
            <a:endParaRPr lang="en-US" sz="2000" dirty="0"/>
          </a:p>
        </p:txBody>
      </p:sp>
    </p:spTree>
    <p:extLst>
      <p:ext uri="{BB962C8B-B14F-4D97-AF65-F5344CB8AC3E}">
        <p14:creationId xmlns:p14="http://schemas.microsoft.com/office/powerpoint/2010/main" val="3167403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466" y="99789"/>
            <a:ext cx="70008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5805264"/>
            <a:ext cx="9144000" cy="923330"/>
          </a:xfrm>
          <a:prstGeom prst="rect">
            <a:avLst/>
          </a:prstGeom>
        </p:spPr>
        <p:txBody>
          <a:bodyPr wrap="square">
            <a:spAutoFit/>
          </a:bodyPr>
          <a:lstStyle/>
          <a:p>
            <a:r>
              <a:rPr lang="it-IT" dirty="0"/>
              <a:t>Un treno attraversa un ponte sulla linea </a:t>
            </a:r>
            <a:r>
              <a:rPr lang="it-IT" dirty="0" err="1"/>
              <a:t>transamericana</a:t>
            </a:r>
            <a:r>
              <a:rPr lang="it-IT" dirty="0"/>
              <a:t>, trainato da due locomotive di tipo 4-4-0 American (rodiggio </a:t>
            </a:r>
            <a:r>
              <a:rPr lang="it-IT" dirty="0" err="1"/>
              <a:t>Whyte</a:t>
            </a:r>
            <a:r>
              <a:rPr lang="it-IT" dirty="0"/>
              <a:t>) e con al seguito alcune carrozze Pullman. È il 1860.</a:t>
            </a:r>
          </a:p>
          <a:p>
            <a:endParaRPr lang="en-GB" dirty="0"/>
          </a:p>
        </p:txBody>
      </p:sp>
    </p:spTree>
    <p:extLst>
      <p:ext uri="{BB962C8B-B14F-4D97-AF65-F5344CB8AC3E}">
        <p14:creationId xmlns:p14="http://schemas.microsoft.com/office/powerpoint/2010/main" val="5781954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Rail transport in Italy</a:t>
            </a:r>
            <a:endParaRPr lang="en-GB" dirty="0"/>
          </a:p>
        </p:txBody>
      </p:sp>
      <p:sp>
        <p:nvSpPr>
          <p:cNvPr id="3" name="Segnaposto contenuto 2"/>
          <p:cNvSpPr>
            <a:spLocks noGrp="1"/>
          </p:cNvSpPr>
          <p:nvPr>
            <p:ph idx="1"/>
          </p:nvPr>
        </p:nvSpPr>
        <p:spPr/>
        <p:txBody>
          <a:bodyPr/>
          <a:lstStyle/>
          <a:p>
            <a:r>
              <a:rPr lang="en-GB" dirty="0" smtClean="0"/>
              <a:t>The rail network</a:t>
            </a:r>
          </a:p>
          <a:p>
            <a:r>
              <a:rPr lang="en-GB" dirty="0" smtClean="0"/>
              <a:t>Passengers</a:t>
            </a:r>
            <a:endParaRPr lang="en-GB" dirty="0"/>
          </a:p>
          <a:p>
            <a:r>
              <a:rPr lang="en-GB" dirty="0" smtClean="0"/>
              <a:t>Freight </a:t>
            </a:r>
            <a:endParaRPr lang="en-GB" dirty="0"/>
          </a:p>
        </p:txBody>
      </p:sp>
    </p:spTree>
    <p:extLst>
      <p:ext uri="{BB962C8B-B14F-4D97-AF65-F5344CB8AC3E}">
        <p14:creationId xmlns:p14="http://schemas.microsoft.com/office/powerpoint/2010/main" val="3605778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74042"/>
          </a:xfrm>
        </p:spPr>
        <p:txBody>
          <a:bodyPr>
            <a:normAutofit fontScale="90000"/>
          </a:bodyPr>
          <a:lstStyle/>
          <a:p>
            <a:r>
              <a:rPr lang="it-IT" dirty="0" smtClean="0"/>
              <a:t>The </a:t>
            </a:r>
            <a:r>
              <a:rPr lang="it-IT" dirty="0" err="1" smtClean="0"/>
              <a:t>rail</a:t>
            </a:r>
            <a:r>
              <a:rPr lang="it-IT" dirty="0" smtClean="0"/>
              <a:t> network in </a:t>
            </a:r>
            <a:r>
              <a:rPr lang="it-IT" dirty="0" err="1" smtClean="0"/>
              <a:t>Italy</a:t>
            </a:r>
            <a:r>
              <a:rPr lang="it-IT" dirty="0" smtClean="0"/>
              <a:t>: </a:t>
            </a:r>
            <a:r>
              <a:rPr lang="it-IT" dirty="0" err="1" smtClean="0"/>
              <a:t>stable</a:t>
            </a:r>
            <a:endParaRPr lang="it-IT" dirty="0"/>
          </a:p>
        </p:txBody>
      </p:sp>
      <p:pic>
        <p:nvPicPr>
          <p:cNvPr id="4" name="Immagine 3"/>
          <p:cNvPicPr>
            <a:picLocks noChangeAspect="1"/>
          </p:cNvPicPr>
          <p:nvPr/>
        </p:nvPicPr>
        <p:blipFill>
          <a:blip r:embed="rId2"/>
          <a:stretch>
            <a:fillRect/>
          </a:stretch>
        </p:blipFill>
        <p:spPr>
          <a:xfrm>
            <a:off x="467599" y="5314085"/>
            <a:ext cx="6452335" cy="1557979"/>
          </a:xfrm>
          <a:prstGeom prst="rect">
            <a:avLst/>
          </a:prstGeom>
        </p:spPr>
      </p:pic>
      <p:pic>
        <p:nvPicPr>
          <p:cNvPr id="3" name="Picture 2"/>
          <p:cNvPicPr>
            <a:picLocks noChangeAspect="1"/>
          </p:cNvPicPr>
          <p:nvPr/>
        </p:nvPicPr>
        <p:blipFill>
          <a:blip r:embed="rId3"/>
          <a:stretch>
            <a:fillRect/>
          </a:stretch>
        </p:blipFill>
        <p:spPr>
          <a:xfrm>
            <a:off x="274319" y="1196752"/>
            <a:ext cx="8848725" cy="3209925"/>
          </a:xfrm>
          <a:prstGeom prst="rect">
            <a:avLst/>
          </a:prstGeom>
        </p:spPr>
      </p:pic>
    </p:spTree>
    <p:extLst>
      <p:ext uri="{BB962C8B-B14F-4D97-AF65-F5344CB8AC3E}">
        <p14:creationId xmlns:p14="http://schemas.microsoft.com/office/powerpoint/2010/main" val="39314449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8099"/>
            <a:ext cx="8229600" cy="468573"/>
          </a:xfrm>
        </p:spPr>
        <p:txBody>
          <a:bodyPr>
            <a:normAutofit fontScale="90000"/>
          </a:bodyPr>
          <a:lstStyle/>
          <a:p>
            <a:r>
              <a:rPr lang="it-IT" dirty="0" smtClean="0"/>
              <a:t>Rail’s traffic: declining</a:t>
            </a:r>
            <a:endParaRPr lang="it-IT" dirty="0"/>
          </a:p>
        </p:txBody>
      </p:sp>
      <p:pic>
        <p:nvPicPr>
          <p:cNvPr id="5" name="Picture 4"/>
          <p:cNvPicPr>
            <a:picLocks noChangeAspect="1"/>
          </p:cNvPicPr>
          <p:nvPr/>
        </p:nvPicPr>
        <p:blipFill>
          <a:blip r:embed="rId2"/>
          <a:stretch>
            <a:fillRect/>
          </a:stretch>
        </p:blipFill>
        <p:spPr>
          <a:xfrm>
            <a:off x="152400" y="971550"/>
            <a:ext cx="8839200" cy="4914900"/>
          </a:xfrm>
          <a:prstGeom prst="rect">
            <a:avLst/>
          </a:prstGeom>
        </p:spPr>
      </p:pic>
    </p:spTree>
    <p:extLst>
      <p:ext uri="{BB962C8B-B14F-4D97-AF65-F5344CB8AC3E}">
        <p14:creationId xmlns:p14="http://schemas.microsoft.com/office/powerpoint/2010/main" val="32458174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smtClean="0"/>
              <a:t>Do </a:t>
            </a:r>
            <a:r>
              <a:rPr lang="it-IT" sz="3200" dirty="0" err="1" smtClean="0"/>
              <a:t>people</a:t>
            </a:r>
            <a:r>
              <a:rPr lang="it-IT" sz="3200" dirty="0" smtClean="0"/>
              <a:t> use more the bus or the </a:t>
            </a:r>
            <a:r>
              <a:rPr lang="it-IT" sz="3200" dirty="0" err="1" smtClean="0"/>
              <a:t>train</a:t>
            </a:r>
            <a:r>
              <a:rPr lang="it-IT" sz="3200" dirty="0" smtClean="0"/>
              <a:t> for the intercity </a:t>
            </a:r>
            <a:r>
              <a:rPr lang="it-IT" sz="3200" dirty="0" err="1" smtClean="0"/>
              <a:t>travel</a:t>
            </a:r>
            <a:r>
              <a:rPr lang="it-IT" sz="3200" dirty="0" smtClean="0"/>
              <a:t>? Bus</a:t>
            </a:r>
            <a:endParaRPr lang="it-IT" sz="3200" dirty="0"/>
          </a:p>
        </p:txBody>
      </p:sp>
      <p:pic>
        <p:nvPicPr>
          <p:cNvPr id="4" name="Picture 3"/>
          <p:cNvPicPr>
            <a:picLocks noChangeAspect="1"/>
          </p:cNvPicPr>
          <p:nvPr/>
        </p:nvPicPr>
        <p:blipFill>
          <a:blip r:embed="rId2"/>
          <a:stretch>
            <a:fillRect/>
          </a:stretch>
        </p:blipFill>
        <p:spPr>
          <a:xfrm>
            <a:off x="611560" y="1417638"/>
            <a:ext cx="7889814" cy="5440362"/>
          </a:xfrm>
          <a:prstGeom prst="rect">
            <a:avLst/>
          </a:prstGeom>
        </p:spPr>
      </p:pic>
    </p:spTree>
    <p:extLst>
      <p:ext uri="{BB962C8B-B14F-4D97-AF65-F5344CB8AC3E}">
        <p14:creationId xmlns:p14="http://schemas.microsoft.com/office/powerpoint/2010/main" val="42098753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The large </a:t>
            </a:r>
            <a:r>
              <a:rPr lang="it-IT" dirty="0" err="1" smtClean="0"/>
              <a:t>majority</a:t>
            </a:r>
            <a:r>
              <a:rPr lang="it-IT" dirty="0" smtClean="0"/>
              <a:t> of the </a:t>
            </a:r>
            <a:r>
              <a:rPr lang="it-IT" dirty="0" err="1" smtClean="0"/>
              <a:t>trains</a:t>
            </a:r>
            <a:r>
              <a:rPr lang="it-IT" dirty="0" smtClean="0"/>
              <a:t> compete in the market</a:t>
            </a:r>
            <a:endParaRPr lang="it-IT" dirty="0"/>
          </a:p>
        </p:txBody>
      </p:sp>
      <p:pic>
        <p:nvPicPr>
          <p:cNvPr id="4" name="Picture 3"/>
          <p:cNvPicPr>
            <a:picLocks noChangeAspect="1"/>
          </p:cNvPicPr>
          <p:nvPr/>
        </p:nvPicPr>
        <p:blipFill>
          <a:blip r:embed="rId2"/>
          <a:stretch>
            <a:fillRect/>
          </a:stretch>
        </p:blipFill>
        <p:spPr>
          <a:xfrm>
            <a:off x="180975" y="1724025"/>
            <a:ext cx="8782050" cy="3409950"/>
          </a:xfrm>
          <a:prstGeom prst="rect">
            <a:avLst/>
          </a:prstGeom>
        </p:spPr>
      </p:pic>
    </p:spTree>
    <p:extLst>
      <p:ext uri="{BB962C8B-B14F-4D97-AF65-F5344CB8AC3E}">
        <p14:creationId xmlns:p14="http://schemas.microsoft.com/office/powerpoint/2010/main" val="25679910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Autofit/>
          </a:bodyPr>
          <a:lstStyle/>
          <a:p>
            <a:r>
              <a:rPr lang="en-GB" sz="3200" dirty="0" smtClean="0"/>
              <a:t>Public investments per mode of transport: mostly to road construction and maintenance</a:t>
            </a:r>
            <a:endParaRPr lang="en-GB" sz="3200" dirty="0"/>
          </a:p>
        </p:txBody>
      </p:sp>
      <p:pic>
        <p:nvPicPr>
          <p:cNvPr id="3" name="Picture 2"/>
          <p:cNvPicPr>
            <a:picLocks noChangeAspect="1"/>
          </p:cNvPicPr>
          <p:nvPr/>
        </p:nvPicPr>
        <p:blipFill>
          <a:blip r:embed="rId2"/>
          <a:stretch>
            <a:fillRect/>
          </a:stretch>
        </p:blipFill>
        <p:spPr>
          <a:xfrm>
            <a:off x="107504" y="1169843"/>
            <a:ext cx="8715375" cy="5667375"/>
          </a:xfrm>
          <a:prstGeom prst="rect">
            <a:avLst/>
          </a:prstGeom>
        </p:spPr>
      </p:pic>
    </p:spTree>
    <p:extLst>
      <p:ext uri="{BB962C8B-B14F-4D97-AF65-F5344CB8AC3E}">
        <p14:creationId xmlns:p14="http://schemas.microsoft.com/office/powerpoint/2010/main" val="21961007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212976"/>
            <a:ext cx="8229600" cy="1143000"/>
          </a:xfrm>
        </p:spPr>
        <p:txBody>
          <a:bodyPr>
            <a:normAutofit fontScale="90000"/>
          </a:bodyPr>
          <a:lstStyle/>
          <a:p>
            <a:r>
              <a:rPr lang="it-IT" dirty="0" smtClean="0"/>
              <a:t>The Ferrovie dello Stato Italiane (FSI) </a:t>
            </a:r>
            <a:r>
              <a:rPr lang="it-IT" dirty="0" err="1" smtClean="0"/>
              <a:t>group</a:t>
            </a:r>
            <a:endParaRPr lang="it-IT" dirty="0"/>
          </a:p>
        </p:txBody>
      </p:sp>
    </p:spTree>
    <p:extLst>
      <p:ext uri="{BB962C8B-B14F-4D97-AF65-F5344CB8AC3E}">
        <p14:creationId xmlns:p14="http://schemas.microsoft.com/office/powerpoint/2010/main" val="3159144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505923" y="0"/>
            <a:ext cx="6132153" cy="6858000"/>
          </a:xfrm>
          <a:prstGeom prst="rect">
            <a:avLst/>
          </a:prstGeom>
        </p:spPr>
      </p:pic>
    </p:spTree>
    <p:extLst>
      <p:ext uri="{BB962C8B-B14F-4D97-AF65-F5344CB8AC3E}">
        <p14:creationId xmlns:p14="http://schemas.microsoft.com/office/powerpoint/2010/main" val="15622359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b="1" dirty="0" smtClean="0"/>
              <a:t>History</a:t>
            </a:r>
            <a:endParaRPr lang="en-US" dirty="0"/>
          </a:p>
        </p:txBody>
      </p:sp>
      <p:sp>
        <p:nvSpPr>
          <p:cNvPr id="3" name="Segnaposto contenuto 2"/>
          <p:cNvSpPr>
            <a:spLocks noGrp="1"/>
          </p:cNvSpPr>
          <p:nvPr>
            <p:ph idx="1"/>
          </p:nvPr>
        </p:nvSpPr>
        <p:spPr>
          <a:xfrm>
            <a:off x="467544" y="1268760"/>
            <a:ext cx="8229600" cy="5141168"/>
          </a:xfrm>
        </p:spPr>
        <p:txBody>
          <a:bodyPr>
            <a:normAutofit fontScale="92500" lnSpcReduction="10000"/>
          </a:bodyPr>
          <a:lstStyle/>
          <a:p>
            <a:r>
              <a:rPr lang="en-US" dirty="0" err="1"/>
              <a:t>Ferrovie</a:t>
            </a:r>
            <a:r>
              <a:rPr lang="en-US" dirty="0"/>
              <a:t> </a:t>
            </a:r>
            <a:r>
              <a:rPr lang="en-US" dirty="0" err="1"/>
              <a:t>dello</a:t>
            </a:r>
            <a:r>
              <a:rPr lang="en-US" dirty="0"/>
              <a:t> </a:t>
            </a:r>
            <a:r>
              <a:rPr lang="en-US" dirty="0" err="1"/>
              <a:t>Stato</a:t>
            </a:r>
            <a:r>
              <a:rPr lang="en-US" dirty="0"/>
              <a:t> </a:t>
            </a:r>
            <a:r>
              <a:rPr lang="en-US" dirty="0" err="1"/>
              <a:t>Italiane</a:t>
            </a:r>
            <a:r>
              <a:rPr lang="en-US" dirty="0"/>
              <a:t> S.p.A. (previously </a:t>
            </a:r>
            <a:r>
              <a:rPr lang="en-US" dirty="0" err="1"/>
              <a:t>Ferrovie</a:t>
            </a:r>
            <a:r>
              <a:rPr lang="en-US" dirty="0"/>
              <a:t> </a:t>
            </a:r>
            <a:r>
              <a:rPr lang="en-US" dirty="0" err="1"/>
              <a:t>dello</a:t>
            </a:r>
            <a:r>
              <a:rPr lang="en-US" dirty="0"/>
              <a:t> </a:t>
            </a:r>
            <a:r>
              <a:rPr lang="en-US" dirty="0" err="1"/>
              <a:t>Stato</a:t>
            </a:r>
            <a:r>
              <a:rPr lang="en-US" dirty="0"/>
              <a:t>, FS</a:t>
            </a:r>
            <a:r>
              <a:rPr lang="en-US" dirty="0" smtClean="0"/>
              <a:t>) (</a:t>
            </a:r>
            <a:r>
              <a:rPr lang="en-US" dirty="0"/>
              <a:t>in English Italian State Railways) is a </a:t>
            </a:r>
            <a:r>
              <a:rPr lang="en-US" b="1" dirty="0"/>
              <a:t>government-owned holding company that manages infrastructure and services on the Italian rail network</a:t>
            </a:r>
            <a:r>
              <a:rPr lang="en-US" dirty="0"/>
              <a:t>. One of the subsidiaries of the company, Trenitalia, is the main rail operator in Italy</a:t>
            </a:r>
            <a:r>
              <a:rPr lang="en-US" dirty="0" smtClean="0"/>
              <a:t>.</a:t>
            </a:r>
          </a:p>
          <a:p>
            <a:r>
              <a:rPr lang="en-US" dirty="0" err="1"/>
              <a:t>Ferrovie</a:t>
            </a:r>
            <a:r>
              <a:rPr lang="en-US" dirty="0"/>
              <a:t> </a:t>
            </a:r>
            <a:r>
              <a:rPr lang="en-US" dirty="0" err="1"/>
              <a:t>dello</a:t>
            </a:r>
            <a:r>
              <a:rPr lang="en-US" dirty="0"/>
              <a:t> </a:t>
            </a:r>
            <a:r>
              <a:rPr lang="en-US" dirty="0" err="1"/>
              <a:t>Stato</a:t>
            </a:r>
            <a:r>
              <a:rPr lang="en-US" dirty="0"/>
              <a:t> (State Railway) was instituted by an act on </a:t>
            </a:r>
            <a:r>
              <a:rPr lang="en-US" b="1" dirty="0"/>
              <a:t>22 April 1905, taking control over the majority of the national railways, which were private until then. </a:t>
            </a:r>
            <a:r>
              <a:rPr lang="en-US" dirty="0"/>
              <a:t>The president was nominated by the government</a:t>
            </a:r>
            <a:r>
              <a:rPr lang="en-US" dirty="0" smtClean="0"/>
              <a:t>.</a:t>
            </a:r>
            <a:endParaRPr lang="en-US" dirty="0"/>
          </a:p>
        </p:txBody>
      </p:sp>
    </p:spTree>
    <p:extLst>
      <p:ext uri="{BB962C8B-B14F-4D97-AF65-F5344CB8AC3E}">
        <p14:creationId xmlns:p14="http://schemas.microsoft.com/office/powerpoint/2010/main" val="27438985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b="1" dirty="0" smtClean="0"/>
              <a:t>History</a:t>
            </a:r>
            <a:endParaRPr lang="en-US" dirty="0"/>
          </a:p>
        </p:txBody>
      </p:sp>
      <p:sp>
        <p:nvSpPr>
          <p:cNvPr id="3" name="Segnaposto contenuto 2"/>
          <p:cNvSpPr>
            <a:spLocks noGrp="1"/>
          </p:cNvSpPr>
          <p:nvPr>
            <p:ph idx="1"/>
          </p:nvPr>
        </p:nvSpPr>
        <p:spPr>
          <a:xfrm>
            <a:off x="467544" y="1412776"/>
            <a:ext cx="8229600" cy="5141168"/>
          </a:xfrm>
        </p:spPr>
        <p:txBody>
          <a:bodyPr>
            <a:normAutofit fontScale="85000" lnSpcReduction="10000"/>
          </a:bodyPr>
          <a:lstStyle/>
          <a:p>
            <a:r>
              <a:rPr lang="en-US" b="1" dirty="0" smtClean="0"/>
              <a:t>With </a:t>
            </a:r>
            <a:r>
              <a:rPr lang="en-US" b="1" dirty="0"/>
              <a:t>the rise of Fascism, a centralization policy was carried out</a:t>
            </a:r>
            <a:r>
              <a:rPr lang="en-US" dirty="0"/>
              <a:t>. The board of directors and chief administrator office were abolished at the end of 1922. The institution was administered by a commissioner, appointed by the King until April 1924. Since then, </a:t>
            </a:r>
            <a:r>
              <a:rPr lang="en-US" dirty="0" err="1"/>
              <a:t>Ferrovie</a:t>
            </a:r>
            <a:r>
              <a:rPr lang="en-US" dirty="0"/>
              <a:t> </a:t>
            </a:r>
            <a:r>
              <a:rPr lang="en-US" dirty="0" err="1"/>
              <a:t>dello</a:t>
            </a:r>
            <a:r>
              <a:rPr lang="en-US" dirty="0"/>
              <a:t> </a:t>
            </a:r>
            <a:r>
              <a:rPr lang="en-US" dirty="0" err="1"/>
              <a:t>Stato</a:t>
            </a:r>
            <a:r>
              <a:rPr lang="en-US" dirty="0"/>
              <a:t> was managed by the newly born Ministry of Communications (including rail transport), under Costanzo Ciano.</a:t>
            </a:r>
          </a:p>
          <a:p>
            <a:r>
              <a:rPr lang="en-US" dirty="0" smtClean="0"/>
              <a:t>At </a:t>
            </a:r>
            <a:r>
              <a:rPr lang="en-US" dirty="0"/>
              <a:t>the end of 1944, the Ministry of Communications was split and the new Ministry of Transport was created, including the general management of </a:t>
            </a:r>
            <a:r>
              <a:rPr lang="en-US" dirty="0" err="1"/>
              <a:t>Ferrovie</a:t>
            </a:r>
            <a:r>
              <a:rPr lang="en-US" dirty="0"/>
              <a:t> </a:t>
            </a:r>
            <a:r>
              <a:rPr lang="en-US" dirty="0" err="1"/>
              <a:t>dello</a:t>
            </a:r>
            <a:r>
              <a:rPr lang="en-US" dirty="0"/>
              <a:t> </a:t>
            </a:r>
            <a:r>
              <a:rPr lang="en-US" dirty="0" err="1"/>
              <a:t>Stato</a:t>
            </a:r>
            <a:r>
              <a:rPr lang="en-US" dirty="0"/>
              <a:t>, and in 1945, the company was renamed </a:t>
            </a:r>
            <a:r>
              <a:rPr lang="en-US" b="1" dirty="0" err="1"/>
              <a:t>Azienda</a:t>
            </a:r>
            <a:r>
              <a:rPr lang="en-US" b="1" dirty="0"/>
              <a:t> </a:t>
            </a:r>
            <a:r>
              <a:rPr lang="en-US" b="1" dirty="0" err="1"/>
              <a:t>Autonoma</a:t>
            </a:r>
            <a:r>
              <a:rPr lang="en-US" b="1" dirty="0"/>
              <a:t> </a:t>
            </a:r>
            <a:r>
              <a:rPr lang="en-US" b="1" dirty="0" err="1"/>
              <a:t>delle</a:t>
            </a:r>
            <a:r>
              <a:rPr lang="en-US" b="1" dirty="0"/>
              <a:t> </a:t>
            </a:r>
            <a:r>
              <a:rPr lang="en-US" b="1" dirty="0" err="1"/>
              <a:t>Ferrovie</a:t>
            </a:r>
            <a:r>
              <a:rPr lang="en-US" b="1" dirty="0"/>
              <a:t> </a:t>
            </a:r>
            <a:r>
              <a:rPr lang="en-US" b="1" dirty="0" err="1"/>
              <a:t>dello</a:t>
            </a:r>
            <a:r>
              <a:rPr lang="en-US" b="1" dirty="0"/>
              <a:t> </a:t>
            </a:r>
            <a:r>
              <a:rPr lang="en-US" b="1" dirty="0" err="1"/>
              <a:t>Stato</a:t>
            </a:r>
            <a:r>
              <a:rPr lang="en-US" dirty="0" smtClean="0"/>
              <a:t>.</a:t>
            </a:r>
          </a:p>
        </p:txBody>
      </p:sp>
    </p:spTree>
    <p:extLst>
      <p:ext uri="{BB962C8B-B14F-4D97-AF65-F5344CB8AC3E}">
        <p14:creationId xmlns:p14="http://schemas.microsoft.com/office/powerpoint/2010/main" val="2743898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106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418058"/>
          </a:xfrm>
        </p:spPr>
        <p:txBody>
          <a:bodyPr>
            <a:normAutofit fontScale="90000"/>
          </a:bodyPr>
          <a:lstStyle/>
          <a:p>
            <a:r>
              <a:rPr lang="en-US" b="1" dirty="0" smtClean="0"/>
              <a:t>History</a:t>
            </a:r>
            <a:endParaRPr lang="en-US" dirty="0"/>
          </a:p>
        </p:txBody>
      </p:sp>
      <p:sp>
        <p:nvSpPr>
          <p:cNvPr id="3" name="Segnaposto contenuto 2"/>
          <p:cNvSpPr>
            <a:spLocks noGrp="1"/>
          </p:cNvSpPr>
          <p:nvPr>
            <p:ph idx="1"/>
          </p:nvPr>
        </p:nvSpPr>
        <p:spPr>
          <a:xfrm>
            <a:off x="100100" y="548680"/>
            <a:ext cx="8964488" cy="5141168"/>
          </a:xfrm>
        </p:spPr>
        <p:txBody>
          <a:bodyPr>
            <a:noAutofit/>
          </a:bodyPr>
          <a:lstStyle/>
          <a:p>
            <a:r>
              <a:rPr lang="en-US" sz="2400" dirty="0" smtClean="0"/>
              <a:t>The </a:t>
            </a:r>
            <a:r>
              <a:rPr lang="en-US" sz="2400" dirty="0"/>
              <a:t>period after World War II was particularly tough for </a:t>
            </a:r>
            <a:r>
              <a:rPr lang="en-US" sz="2400" dirty="0" err="1"/>
              <a:t>Ferrovie</a:t>
            </a:r>
            <a:r>
              <a:rPr lang="en-US" sz="2400" dirty="0"/>
              <a:t> </a:t>
            </a:r>
            <a:r>
              <a:rPr lang="en-US" sz="2400" dirty="0" err="1"/>
              <a:t>dello</a:t>
            </a:r>
            <a:r>
              <a:rPr lang="en-US" sz="2400" dirty="0"/>
              <a:t> </a:t>
            </a:r>
            <a:r>
              <a:rPr lang="en-US" sz="2400" dirty="0" err="1"/>
              <a:t>Stato</a:t>
            </a:r>
            <a:r>
              <a:rPr lang="en-US" sz="2400" dirty="0"/>
              <a:t>, since </a:t>
            </a:r>
            <a:r>
              <a:rPr lang="en-US" sz="2400" b="1" dirty="0"/>
              <a:t>most of the Italian rail network was severely damaged and the rolling stock was obsolete</a:t>
            </a:r>
            <a:r>
              <a:rPr lang="en-US" sz="2400" dirty="0"/>
              <a:t>. </a:t>
            </a:r>
            <a:r>
              <a:rPr lang="en-US" sz="2400" b="1" dirty="0"/>
              <a:t>The network was rebuilt almost entirely by 1952. </a:t>
            </a:r>
            <a:r>
              <a:rPr lang="en-US" sz="2400" dirty="0"/>
              <a:t>Since then, a period of renewal started. New trains were introduced, among them the ETR 300, and many sections of the national network were electrified and sometimes doubled</a:t>
            </a:r>
            <a:r>
              <a:rPr lang="en-US" sz="2400" dirty="0" smtClean="0"/>
              <a:t>.</a:t>
            </a:r>
          </a:p>
          <a:p>
            <a:r>
              <a:rPr lang="en-US" sz="2400" dirty="0"/>
              <a:t>The newly born </a:t>
            </a:r>
            <a:r>
              <a:rPr lang="en-US" sz="2400" dirty="0" err="1"/>
              <a:t>Ferrovie</a:t>
            </a:r>
            <a:r>
              <a:rPr lang="en-US" sz="2400" dirty="0"/>
              <a:t> </a:t>
            </a:r>
            <a:r>
              <a:rPr lang="en-US" sz="2400" dirty="0" err="1"/>
              <a:t>dello</a:t>
            </a:r>
            <a:r>
              <a:rPr lang="en-US" sz="2400" dirty="0"/>
              <a:t> </a:t>
            </a:r>
            <a:r>
              <a:rPr lang="en-US" sz="2400" dirty="0" err="1"/>
              <a:t>Stato</a:t>
            </a:r>
            <a:r>
              <a:rPr lang="en-US" sz="2400" dirty="0"/>
              <a:t> underwent </a:t>
            </a:r>
            <a:r>
              <a:rPr lang="en-US" sz="2400" b="1" dirty="0"/>
              <a:t>major structural transformations</a:t>
            </a:r>
            <a:r>
              <a:rPr lang="en-US" sz="2400" dirty="0"/>
              <a:t> between 1986 and 1992. </a:t>
            </a:r>
            <a:r>
              <a:rPr lang="en-US" sz="2400" b="1" dirty="0"/>
              <a:t>The workforce was reduced to half: from 216,310 employees in 1988 to 112,018 in 1999</a:t>
            </a:r>
            <a:r>
              <a:rPr lang="en-US" sz="2400" b="1" dirty="0" smtClean="0"/>
              <a:t>.</a:t>
            </a:r>
            <a:r>
              <a:rPr lang="en-US" sz="2400" dirty="0" smtClean="0"/>
              <a:t> </a:t>
            </a:r>
            <a:r>
              <a:rPr lang="en-US" sz="2400" dirty="0"/>
              <a:t>Divisions were created to rationalize the management.</a:t>
            </a:r>
          </a:p>
          <a:p>
            <a:r>
              <a:rPr lang="en-US" sz="2400" dirty="0" smtClean="0"/>
              <a:t>The </a:t>
            </a:r>
            <a:r>
              <a:rPr lang="en-US" sz="2400" dirty="0"/>
              <a:t>company was </a:t>
            </a:r>
            <a:r>
              <a:rPr lang="en-US" sz="2400" b="1" dirty="0"/>
              <a:t>privatized in 1992 </a:t>
            </a:r>
            <a:r>
              <a:rPr lang="en-US" sz="2400" dirty="0"/>
              <a:t>with the creation of the new </a:t>
            </a:r>
            <a:r>
              <a:rPr lang="en-US" sz="2400" b="1" dirty="0" err="1"/>
              <a:t>Ferrovie</a:t>
            </a:r>
            <a:r>
              <a:rPr lang="en-US" sz="2400" b="1" dirty="0"/>
              <a:t> </a:t>
            </a:r>
            <a:r>
              <a:rPr lang="en-US" sz="2400" b="1" dirty="0" err="1"/>
              <a:t>dello</a:t>
            </a:r>
            <a:r>
              <a:rPr lang="en-US" sz="2400" b="1" dirty="0"/>
              <a:t> </a:t>
            </a:r>
            <a:r>
              <a:rPr lang="en-US" sz="2400" b="1" dirty="0" err="1"/>
              <a:t>Stato</a:t>
            </a:r>
            <a:r>
              <a:rPr lang="en-US" sz="2400" b="1" dirty="0"/>
              <a:t> </a:t>
            </a:r>
            <a:r>
              <a:rPr lang="en-US" sz="2400" b="1" dirty="0" err="1"/>
              <a:t>SpA</a:t>
            </a:r>
            <a:r>
              <a:rPr lang="en-US" sz="2400" dirty="0"/>
              <a:t>, a joint-stock company, following a European guideline. However, the privatization was </a:t>
            </a:r>
            <a:r>
              <a:rPr lang="en-US" sz="2400" b="1" dirty="0"/>
              <a:t>only formal</a:t>
            </a:r>
            <a:r>
              <a:rPr lang="en-US" sz="2400" dirty="0"/>
              <a:t>, since shares were still owned by the Italian Government</a:t>
            </a:r>
            <a:r>
              <a:rPr lang="en-US" sz="2400" dirty="0" smtClean="0"/>
              <a:t>.</a:t>
            </a:r>
            <a:endParaRPr lang="en-US" sz="2400" dirty="0"/>
          </a:p>
        </p:txBody>
      </p:sp>
    </p:spTree>
    <p:extLst>
      <p:ext uri="{BB962C8B-B14F-4D97-AF65-F5344CB8AC3E}">
        <p14:creationId xmlns:p14="http://schemas.microsoft.com/office/powerpoint/2010/main" val="27438985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5967"/>
            <a:ext cx="3971925" cy="6705600"/>
          </a:xfrm>
          <a:prstGeom prst="rect">
            <a:avLst/>
          </a:prstGeom>
        </p:spPr>
      </p:pic>
      <p:pic>
        <p:nvPicPr>
          <p:cNvPr id="4" name="Picture 3"/>
          <p:cNvPicPr>
            <a:picLocks noChangeAspect="1"/>
          </p:cNvPicPr>
          <p:nvPr/>
        </p:nvPicPr>
        <p:blipFill>
          <a:blip r:embed="rId3"/>
          <a:stretch>
            <a:fillRect/>
          </a:stretch>
        </p:blipFill>
        <p:spPr>
          <a:xfrm>
            <a:off x="5436096" y="111378"/>
            <a:ext cx="2690562" cy="6626470"/>
          </a:xfrm>
          <a:prstGeom prst="rect">
            <a:avLst/>
          </a:prstGeom>
        </p:spPr>
      </p:pic>
    </p:spTree>
    <p:extLst>
      <p:ext uri="{BB962C8B-B14F-4D97-AF65-F5344CB8AC3E}">
        <p14:creationId xmlns:p14="http://schemas.microsoft.com/office/powerpoint/2010/main" val="28819865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562074"/>
          </a:xfrm>
        </p:spPr>
        <p:txBody>
          <a:bodyPr>
            <a:normAutofit fontScale="90000"/>
          </a:bodyPr>
          <a:lstStyle/>
          <a:p>
            <a:r>
              <a:rPr lang="en-US" b="1" dirty="0" smtClean="0"/>
              <a:t>the mission statement</a:t>
            </a:r>
            <a:endParaRPr lang="en-US" dirty="0"/>
          </a:p>
        </p:txBody>
      </p:sp>
      <p:sp>
        <p:nvSpPr>
          <p:cNvPr id="3" name="Segnaposto contenuto 2"/>
          <p:cNvSpPr>
            <a:spLocks noGrp="1"/>
          </p:cNvSpPr>
          <p:nvPr>
            <p:ph idx="1"/>
          </p:nvPr>
        </p:nvSpPr>
        <p:spPr>
          <a:xfrm>
            <a:off x="0" y="671885"/>
            <a:ext cx="9036496" cy="4525963"/>
          </a:xfrm>
        </p:spPr>
        <p:txBody>
          <a:bodyPr>
            <a:noAutofit/>
          </a:bodyPr>
          <a:lstStyle/>
          <a:p>
            <a:r>
              <a:rPr lang="en-US" sz="2400" dirty="0" smtClean="0"/>
              <a:t>With </a:t>
            </a:r>
            <a:r>
              <a:rPr lang="en-US" sz="2400" dirty="0"/>
              <a:t>the new 2017-2026 Industrial Plan, the FS Group has renewed and strengthened its ambition to carry out works and transport services which can create value for the community in a lasting way, redefining the sector in an </a:t>
            </a:r>
            <a:r>
              <a:rPr lang="en-US" sz="2400" b="1" dirty="0"/>
              <a:t>intermodal</a:t>
            </a:r>
            <a:r>
              <a:rPr lang="en-US" sz="2400" dirty="0"/>
              <a:t> way.</a:t>
            </a:r>
          </a:p>
          <a:p>
            <a:r>
              <a:rPr lang="en-US" sz="2400" dirty="0"/>
              <a:t>The new strategy which looks to </a:t>
            </a:r>
            <a:r>
              <a:rPr lang="en-US" sz="2400" b="1" dirty="0"/>
              <a:t>invest 94 billion euros </a:t>
            </a:r>
            <a:r>
              <a:rPr lang="en-US" sz="2400" dirty="0"/>
              <a:t>in ten years, works on the basis of </a:t>
            </a:r>
            <a:r>
              <a:rPr lang="en-US" sz="2400" b="1" dirty="0"/>
              <a:t>five key areas</a:t>
            </a:r>
            <a:r>
              <a:rPr lang="en-US" sz="2400" dirty="0"/>
              <a:t>:</a:t>
            </a:r>
          </a:p>
          <a:p>
            <a:pPr lvl="1"/>
            <a:r>
              <a:rPr lang="en-US" sz="2000" dirty="0"/>
              <a:t>integrated mobility, including the involvement of all sector operators;</a:t>
            </a:r>
          </a:p>
          <a:p>
            <a:pPr lvl="1"/>
            <a:r>
              <a:rPr lang="en-US" sz="2000" dirty="0"/>
              <a:t>integrated logistics, with a radical </a:t>
            </a:r>
            <a:r>
              <a:rPr lang="en-US" sz="2000" dirty="0" err="1"/>
              <a:t>reorganisation</a:t>
            </a:r>
            <a:r>
              <a:rPr lang="en-US" sz="2000" dirty="0"/>
              <a:t> of the goods area;</a:t>
            </a:r>
          </a:p>
          <a:p>
            <a:pPr lvl="1"/>
            <a:r>
              <a:rPr lang="en-US" sz="2000" dirty="0"/>
              <a:t>integration between both rail and road infrastructure;</a:t>
            </a:r>
          </a:p>
          <a:p>
            <a:pPr lvl="1"/>
            <a:r>
              <a:rPr lang="en-US" sz="2000" dirty="0"/>
              <a:t>international development;</a:t>
            </a:r>
          </a:p>
          <a:p>
            <a:pPr lvl="1"/>
            <a:r>
              <a:rPr lang="en-US" sz="2000" dirty="0" err="1"/>
              <a:t>digitalisation</a:t>
            </a:r>
            <a:r>
              <a:rPr lang="en-US" sz="2000" dirty="0"/>
              <a:t>.</a:t>
            </a:r>
          </a:p>
          <a:p>
            <a:r>
              <a:rPr lang="en-US" sz="2400" dirty="0" smtClean="0"/>
              <a:t>the </a:t>
            </a:r>
            <a:r>
              <a:rPr lang="en-US" sz="2400" dirty="0"/>
              <a:t>company is seeking to become an all-around player in mobility</a:t>
            </a:r>
            <a:r>
              <a:rPr lang="en-US" sz="2400" dirty="0" smtClean="0"/>
              <a:t>.</a:t>
            </a:r>
          </a:p>
          <a:p>
            <a:r>
              <a:rPr lang="en-US" sz="2400" b="1" dirty="0" smtClean="0"/>
              <a:t>…new</a:t>
            </a:r>
            <a:r>
              <a:rPr lang="en-US" sz="2400" b="1" dirty="0"/>
              <a:t>, more comfortable </a:t>
            </a:r>
            <a:r>
              <a:rPr lang="en-US" sz="2400" dirty="0"/>
              <a:t>and </a:t>
            </a:r>
            <a:r>
              <a:rPr lang="en-US" sz="2400" b="1" dirty="0"/>
              <a:t>technologically advanced trains, modern stations which are increasingly integrated </a:t>
            </a:r>
            <a:r>
              <a:rPr lang="en-US" sz="2400" dirty="0"/>
              <a:t>into the urban fabric, with </a:t>
            </a:r>
            <a:r>
              <a:rPr lang="en-US" sz="2400" b="1" dirty="0"/>
              <a:t>road/rail integration. </a:t>
            </a:r>
            <a:r>
              <a:rPr lang="en-US" sz="2400" b="1" dirty="0" smtClean="0"/>
              <a:t>…</a:t>
            </a:r>
            <a:endParaRPr lang="en-US" sz="2400" dirty="0"/>
          </a:p>
        </p:txBody>
      </p:sp>
    </p:spTree>
    <p:extLst>
      <p:ext uri="{BB962C8B-B14F-4D97-AF65-F5344CB8AC3E}">
        <p14:creationId xmlns:p14="http://schemas.microsoft.com/office/powerpoint/2010/main" val="28498572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1600" y="457200"/>
            <a:ext cx="7834952" cy="6324600"/>
          </a:xfrm>
          <a:prstGeom prst="rect">
            <a:avLst/>
          </a:prstGeom>
        </p:spPr>
      </p:pic>
      <p:pic>
        <p:nvPicPr>
          <p:cNvPr id="5" name="Picture 4"/>
          <p:cNvPicPr>
            <a:picLocks noChangeAspect="1"/>
          </p:cNvPicPr>
          <p:nvPr/>
        </p:nvPicPr>
        <p:blipFill>
          <a:blip r:embed="rId4"/>
          <a:stretch>
            <a:fillRect/>
          </a:stretch>
        </p:blipFill>
        <p:spPr>
          <a:xfrm>
            <a:off x="0" y="2190750"/>
            <a:ext cx="1581150" cy="4676775"/>
          </a:xfrm>
          <a:prstGeom prst="rect">
            <a:avLst/>
          </a:prstGeom>
        </p:spPr>
      </p:pic>
      <p:sp>
        <p:nvSpPr>
          <p:cNvPr id="2" name="TextBox 1"/>
          <p:cNvSpPr txBox="1"/>
          <p:nvPr/>
        </p:nvSpPr>
        <p:spPr>
          <a:xfrm>
            <a:off x="395536" y="332656"/>
            <a:ext cx="652743" cy="369332"/>
          </a:xfrm>
          <a:prstGeom prst="rect">
            <a:avLst/>
          </a:prstGeom>
          <a:noFill/>
        </p:spPr>
        <p:txBody>
          <a:bodyPr wrap="none" rtlCol="0">
            <a:spAutoFit/>
          </a:bodyPr>
          <a:lstStyle/>
          <a:p>
            <a:r>
              <a:rPr lang="en-US" dirty="0" smtClean="0"/>
              <a:t>2020</a:t>
            </a:r>
            <a:endParaRPr lang="en-US" dirty="0"/>
          </a:p>
        </p:txBody>
      </p:sp>
    </p:spTree>
    <p:extLst>
      <p:ext uri="{BB962C8B-B14F-4D97-AF65-F5344CB8AC3E}">
        <p14:creationId xmlns:p14="http://schemas.microsoft.com/office/powerpoint/2010/main" val="16438955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504" y="0"/>
            <a:ext cx="7057114" cy="6790981"/>
          </a:xfrm>
          <a:prstGeom prst="rect">
            <a:avLst/>
          </a:prstGeom>
        </p:spPr>
      </p:pic>
      <p:sp>
        <p:nvSpPr>
          <p:cNvPr id="3" name="TextBox 2"/>
          <p:cNvSpPr txBox="1"/>
          <p:nvPr/>
        </p:nvSpPr>
        <p:spPr>
          <a:xfrm>
            <a:off x="467544" y="620688"/>
            <a:ext cx="652743" cy="369332"/>
          </a:xfrm>
          <a:prstGeom prst="rect">
            <a:avLst/>
          </a:prstGeom>
          <a:noFill/>
        </p:spPr>
        <p:txBody>
          <a:bodyPr wrap="none" rtlCol="0">
            <a:spAutoFit/>
          </a:bodyPr>
          <a:lstStyle/>
          <a:p>
            <a:r>
              <a:rPr lang="en-US" dirty="0" smtClean="0"/>
              <a:t>2021</a:t>
            </a:r>
            <a:endParaRPr lang="en-US" dirty="0"/>
          </a:p>
        </p:txBody>
      </p:sp>
      <p:pic>
        <p:nvPicPr>
          <p:cNvPr id="4" name="Picture 3"/>
          <p:cNvPicPr>
            <a:picLocks noChangeAspect="1"/>
          </p:cNvPicPr>
          <p:nvPr/>
        </p:nvPicPr>
        <p:blipFill>
          <a:blip r:embed="rId3"/>
          <a:stretch>
            <a:fillRect/>
          </a:stretch>
        </p:blipFill>
        <p:spPr>
          <a:xfrm>
            <a:off x="7092280" y="5097140"/>
            <a:ext cx="1351327" cy="1672097"/>
          </a:xfrm>
          <a:prstGeom prst="rect">
            <a:avLst/>
          </a:prstGeom>
        </p:spPr>
      </p:pic>
    </p:spTree>
    <p:extLst>
      <p:ext uri="{BB962C8B-B14F-4D97-AF65-F5344CB8AC3E}">
        <p14:creationId xmlns:p14="http://schemas.microsoft.com/office/powerpoint/2010/main" val="20117414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90066"/>
          </a:xfrm>
        </p:spPr>
        <p:txBody>
          <a:bodyPr>
            <a:normAutofit fontScale="90000"/>
          </a:bodyPr>
          <a:lstStyle/>
          <a:p>
            <a:r>
              <a:rPr lang="it-IT" dirty="0"/>
              <a:t>Polo </a:t>
            </a:r>
            <a:r>
              <a:rPr lang="it-IT" dirty="0" err="1"/>
              <a:t>Mercitalia</a:t>
            </a:r>
            <a:endParaRPr lang="en-US" dirty="0"/>
          </a:p>
        </p:txBody>
      </p:sp>
      <p:sp>
        <p:nvSpPr>
          <p:cNvPr id="4" name="Content Placeholder 3"/>
          <p:cNvSpPr>
            <a:spLocks noGrp="1"/>
          </p:cNvSpPr>
          <p:nvPr>
            <p:ph idx="1"/>
          </p:nvPr>
        </p:nvSpPr>
        <p:spPr>
          <a:xfrm>
            <a:off x="179512" y="980728"/>
            <a:ext cx="8856984" cy="5472608"/>
          </a:xfrm>
        </p:spPr>
        <p:txBody>
          <a:bodyPr>
            <a:noAutofit/>
          </a:bodyPr>
          <a:lstStyle/>
          <a:p>
            <a:pPr marL="0" indent="0">
              <a:buNone/>
            </a:pPr>
            <a:r>
              <a:rPr lang="it-IT" sz="1400" dirty="0"/>
              <a:t>Il Polo </a:t>
            </a:r>
            <a:r>
              <a:rPr lang="it-IT" sz="1400" dirty="0" err="1"/>
              <a:t>Mercitalia</a:t>
            </a:r>
            <a:r>
              <a:rPr lang="it-IT" sz="1400" dirty="0"/>
              <a:t> è il raggruppamento delle società del Gruppo FS Italiane che operano nel </a:t>
            </a:r>
            <a:r>
              <a:rPr lang="it-IT" sz="1400" i="1" dirty="0"/>
              <a:t>business</a:t>
            </a:r>
            <a:r>
              <a:rPr lang="it-IT" sz="1400" dirty="0"/>
              <a:t> del </a:t>
            </a:r>
            <a:r>
              <a:rPr lang="it-IT" sz="1400" dirty="0">
                <a:solidFill>
                  <a:srgbClr val="FF0000"/>
                </a:solidFill>
              </a:rPr>
              <a:t>trasporto merci e nella logistica</a:t>
            </a:r>
            <a:r>
              <a:rPr lang="it-IT" sz="1400" dirty="0"/>
              <a:t>.</a:t>
            </a:r>
          </a:p>
          <a:p>
            <a:pPr marL="0" indent="0">
              <a:buNone/>
            </a:pPr>
            <a:r>
              <a:rPr lang="it-IT" sz="1400" dirty="0"/>
              <a:t>Il Polo </a:t>
            </a:r>
            <a:r>
              <a:rPr lang="it-IT" sz="1400" dirty="0" err="1"/>
              <a:t>Mercitalia</a:t>
            </a:r>
            <a:r>
              <a:rPr lang="it-IT" sz="1400" dirty="0"/>
              <a:t> nasce nel 2017 ed è oggi composto da sette società. </a:t>
            </a:r>
            <a:endParaRPr lang="it-IT" sz="1400" dirty="0" smtClean="0"/>
          </a:p>
          <a:p>
            <a:r>
              <a:rPr lang="it-IT" sz="1400" b="1" dirty="0" err="1" smtClean="0"/>
              <a:t>Mercitalia</a:t>
            </a:r>
            <a:r>
              <a:rPr lang="it-IT" sz="1400" b="1" dirty="0" smtClean="0"/>
              <a:t> </a:t>
            </a:r>
            <a:r>
              <a:rPr lang="it-IT" sz="1400" b="1" dirty="0" err="1"/>
              <a:t>Logistics</a:t>
            </a:r>
            <a:r>
              <a:rPr lang="it-IT" sz="1400" dirty="0"/>
              <a:t>, la capogruppo specializzata nella valorizzazione degli </a:t>
            </a:r>
            <a:r>
              <a:rPr lang="it-IT" sz="1400" dirty="0" err="1"/>
              <a:t>asset</a:t>
            </a:r>
            <a:r>
              <a:rPr lang="it-IT" sz="1400" dirty="0"/>
              <a:t> immobiliari a destinazione logistica e in attività di logistica integrata; </a:t>
            </a:r>
            <a:endParaRPr lang="it-IT" sz="1400" dirty="0" smtClean="0"/>
          </a:p>
          <a:p>
            <a:r>
              <a:rPr lang="it-IT" sz="1400" b="1" dirty="0" err="1" smtClean="0"/>
              <a:t>Mercitalia</a:t>
            </a:r>
            <a:r>
              <a:rPr lang="it-IT" sz="1400" b="1" dirty="0" smtClean="0"/>
              <a:t> </a:t>
            </a:r>
            <a:r>
              <a:rPr lang="it-IT" sz="1400" b="1" dirty="0" err="1"/>
              <a:t>Rail</a:t>
            </a:r>
            <a:r>
              <a:rPr lang="it-IT" sz="1400" dirty="0"/>
              <a:t>, la maggiore impresa ferroviaria merci in Italia e una delle principali in Europa; </a:t>
            </a:r>
            <a:endParaRPr lang="it-IT" sz="1400" dirty="0" smtClean="0"/>
          </a:p>
          <a:p>
            <a:r>
              <a:rPr lang="it-IT" sz="1400" b="1" dirty="0" smtClean="0"/>
              <a:t>TX </a:t>
            </a:r>
            <a:r>
              <a:rPr lang="it-IT" sz="1400" b="1" dirty="0" err="1"/>
              <a:t>Logistik</a:t>
            </a:r>
            <a:r>
              <a:rPr lang="it-IT" sz="1400" dirty="0"/>
              <a:t>, la terza più grande impresa ferroviaria merci in Germania, operativa in diversi paesi europei; </a:t>
            </a:r>
            <a:endParaRPr lang="it-IT" sz="1400" dirty="0" smtClean="0"/>
          </a:p>
          <a:p>
            <a:r>
              <a:rPr lang="it-IT" sz="1400" b="1" dirty="0" err="1" smtClean="0"/>
              <a:t>Mercitalia</a:t>
            </a:r>
            <a:r>
              <a:rPr lang="it-IT" sz="1400" b="1" dirty="0" smtClean="0"/>
              <a:t> </a:t>
            </a:r>
            <a:r>
              <a:rPr lang="it-IT" sz="1400" b="1" dirty="0" err="1"/>
              <a:t>Intermodal</a:t>
            </a:r>
            <a:r>
              <a:rPr lang="it-IT" sz="1400" dirty="0"/>
              <a:t>, il più grande operatore di trasporto combinato strada/rotaia in Italia e il terzo in Europa; </a:t>
            </a:r>
            <a:endParaRPr lang="it-IT" sz="1400" dirty="0" smtClean="0"/>
          </a:p>
          <a:p>
            <a:r>
              <a:rPr lang="it-IT" sz="1400" b="1" dirty="0" err="1" smtClean="0"/>
              <a:t>Mercitalia</a:t>
            </a:r>
            <a:r>
              <a:rPr lang="it-IT" sz="1400" b="1" dirty="0" smtClean="0"/>
              <a:t> </a:t>
            </a:r>
            <a:r>
              <a:rPr lang="it-IT" sz="1400" b="1" dirty="0" err="1"/>
              <a:t>Shunting</a:t>
            </a:r>
            <a:r>
              <a:rPr lang="it-IT" sz="1400" b="1" dirty="0"/>
              <a:t> &amp; Terminal</a:t>
            </a:r>
            <a:r>
              <a:rPr lang="it-IT" sz="1400" dirty="0"/>
              <a:t>, il “</a:t>
            </a:r>
            <a:r>
              <a:rPr lang="it-IT" sz="1400" dirty="0" err="1"/>
              <a:t>champion</a:t>
            </a:r>
            <a:r>
              <a:rPr lang="it-IT" sz="1400" dirty="0"/>
              <a:t>” italiano nelle attività di primo e ultimo miglio ferroviario e uno dei maggiori gestori di </a:t>
            </a:r>
            <a:r>
              <a:rPr lang="it-IT" sz="1400" i="1" dirty="0" err="1"/>
              <a:t>inland</a:t>
            </a:r>
            <a:r>
              <a:rPr lang="it-IT" sz="1400" dirty="0"/>
              <a:t> terminal in Italia; </a:t>
            </a:r>
            <a:endParaRPr lang="it-IT" sz="1400" dirty="0" smtClean="0"/>
          </a:p>
          <a:p>
            <a:r>
              <a:rPr lang="it-IT" sz="1400" b="1" dirty="0" err="1" smtClean="0"/>
              <a:t>Mercitalia</a:t>
            </a:r>
            <a:r>
              <a:rPr lang="it-IT" sz="1400" b="1" dirty="0" smtClean="0"/>
              <a:t> </a:t>
            </a:r>
            <a:r>
              <a:rPr lang="it-IT" sz="1400" b="1" dirty="0" err="1"/>
              <a:t>Maintenance</a:t>
            </a:r>
            <a:r>
              <a:rPr lang="it-IT" sz="1400" dirty="0"/>
              <a:t>, specializzata nella manutenzione di carri ferroviari; </a:t>
            </a:r>
            <a:endParaRPr lang="it-IT" sz="1400" dirty="0" smtClean="0"/>
          </a:p>
          <a:p>
            <a:r>
              <a:rPr lang="it-IT" sz="1400" b="1" dirty="0" smtClean="0"/>
              <a:t>TERALP</a:t>
            </a:r>
            <a:r>
              <a:rPr lang="it-IT" sz="1400" dirty="0"/>
              <a:t> (Terminal </a:t>
            </a:r>
            <a:r>
              <a:rPr lang="it-IT" sz="1400" dirty="0" err="1"/>
              <a:t>AlpTransit</a:t>
            </a:r>
            <a:r>
              <a:rPr lang="it-IT" sz="1400" dirty="0"/>
              <a:t>), specializzata nella realizzazione di infrastrutture </a:t>
            </a:r>
            <a:r>
              <a:rPr lang="it-IT" sz="1400" dirty="0" err="1"/>
              <a:t>terminalistiche</a:t>
            </a:r>
            <a:r>
              <a:rPr lang="it-IT" sz="1400" dirty="0"/>
              <a:t> all’avanguardia.</a:t>
            </a:r>
          </a:p>
          <a:p>
            <a:pPr marL="0" indent="0">
              <a:buNone/>
            </a:pPr>
            <a:r>
              <a:rPr lang="it-IT" sz="1400" dirty="0"/>
              <a:t>La creazione di un Polo unico per le merci e la logistica ha permesso di ottimizzare i servizi, con un modello operativo coordinato e sinergico che consente al Gruppo FS Italiane di essere competitivo, avere una posizione più rilevante sul mercato e contribuire così allo sviluppo sostenibile del Paese.</a:t>
            </a:r>
          </a:p>
          <a:p>
            <a:pPr marL="0" indent="0">
              <a:buNone/>
            </a:pPr>
            <a:r>
              <a:rPr lang="it-IT" sz="1400" dirty="0"/>
              <a:t>Il Polo </a:t>
            </a:r>
            <a:r>
              <a:rPr lang="it-IT" sz="1400" dirty="0" err="1"/>
              <a:t>Mercitalia</a:t>
            </a:r>
            <a:r>
              <a:rPr lang="it-IT" sz="1400" dirty="0"/>
              <a:t> </a:t>
            </a:r>
            <a:r>
              <a:rPr lang="it-IT" sz="1400" b="1" dirty="0"/>
              <a:t>sviluppa un fatturato di un miliardo di euro all’anno</a:t>
            </a:r>
            <a:r>
              <a:rPr lang="it-IT" sz="1400" dirty="0"/>
              <a:t>, occupa circa 5mila addetti e dispone di una flotta di </a:t>
            </a:r>
            <a:r>
              <a:rPr lang="it-IT" sz="1400" b="1" dirty="0"/>
              <a:t>circa 26mila vagoni e quasi 700 locomotori</a:t>
            </a:r>
            <a:r>
              <a:rPr lang="it-IT" sz="1400" dirty="0"/>
              <a:t>. Le strategie che il Polo </a:t>
            </a:r>
            <a:r>
              <a:rPr lang="it-IT" sz="1400" dirty="0" err="1"/>
              <a:t>Mercitalia</a:t>
            </a:r>
            <a:r>
              <a:rPr lang="it-IT" sz="1400" dirty="0"/>
              <a:t> metterà in campo per competere sul mercato europeo della logistica e del trasporto merci scaturiscono da un’accurata analisi delle criticità che hanno caratterizzato il comparto merci del Gruppo FS Italiane. La </a:t>
            </a:r>
            <a:r>
              <a:rPr lang="it-IT" sz="1400" b="1" dirty="0"/>
              <a:t>componente ferroviaria del business</a:t>
            </a:r>
            <a:r>
              <a:rPr lang="it-IT" sz="1400" dirty="0"/>
              <a:t> – razionalizzata, </a:t>
            </a:r>
            <a:r>
              <a:rPr lang="it-IT" sz="1400" dirty="0" err="1"/>
              <a:t>efficientata</a:t>
            </a:r>
            <a:r>
              <a:rPr lang="it-IT" sz="1400" dirty="0"/>
              <a:t> e migliorata nella qualità del servizio – sarà una delle competenze distintive del Polo </a:t>
            </a:r>
            <a:r>
              <a:rPr lang="it-IT" sz="1400" dirty="0" err="1"/>
              <a:t>Mercitalia</a:t>
            </a:r>
            <a:r>
              <a:rPr lang="it-IT" sz="1400" dirty="0"/>
              <a:t> che concentrerà attenzione e risorse sui grandi</a:t>
            </a:r>
            <a:r>
              <a:rPr lang="it-IT" sz="1400" b="1" dirty="0"/>
              <a:t> Corridoi ferroviari di traffico transalpino da/per l’Italia,</a:t>
            </a:r>
            <a:r>
              <a:rPr lang="it-IT" sz="1400" dirty="0"/>
              <a:t> le</a:t>
            </a:r>
            <a:r>
              <a:rPr lang="it-IT" sz="1400" b="1" dirty="0"/>
              <a:t> principali dorsali ferroviarie</a:t>
            </a:r>
            <a:r>
              <a:rPr lang="it-IT" sz="1400" dirty="0"/>
              <a:t> che collegano il Nord e il Sud dell’Italia, le</a:t>
            </a:r>
            <a:r>
              <a:rPr lang="it-IT" sz="1400" b="1" dirty="0"/>
              <a:t> interconnessioni</a:t>
            </a:r>
            <a:r>
              <a:rPr lang="it-IT" sz="1400" dirty="0"/>
              <a:t> tra le principali aree economiche e i maggiori porti, alcune </a:t>
            </a:r>
            <a:r>
              <a:rPr lang="it-IT" sz="1400" b="1" dirty="0"/>
              <a:t>importanti relazioni di traffico</a:t>
            </a:r>
            <a:r>
              <a:rPr lang="it-IT" sz="1400" dirty="0"/>
              <a:t> tra poli industriali e commerciali del nostro Paese e dei Paesi europei in cui si deciderà di operare, l’allargamento della presenza lungo la catena del valore, a monte e a valle della trazione ferroviaria.</a:t>
            </a:r>
          </a:p>
          <a:p>
            <a:pPr marL="0" indent="0">
              <a:buNone/>
            </a:pPr>
            <a:r>
              <a:rPr lang="it-IT" sz="1400" dirty="0"/>
              <a:t/>
            </a:r>
            <a:br>
              <a:rPr lang="it-IT" sz="1400" dirty="0"/>
            </a:br>
            <a:endParaRPr lang="en-US" sz="1400" dirty="0"/>
          </a:p>
        </p:txBody>
      </p:sp>
    </p:spTree>
    <p:extLst>
      <p:ext uri="{BB962C8B-B14F-4D97-AF65-F5344CB8AC3E}">
        <p14:creationId xmlns:p14="http://schemas.microsoft.com/office/powerpoint/2010/main" val="15676748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Busitalia</a:t>
            </a:r>
            <a:r>
              <a:rPr lang="it-IT" dirty="0"/>
              <a:t> - Sita Nord </a:t>
            </a:r>
            <a:endParaRPr lang="en-US" dirty="0"/>
          </a:p>
        </p:txBody>
      </p:sp>
      <p:sp>
        <p:nvSpPr>
          <p:cNvPr id="3" name="Content Placeholder 2"/>
          <p:cNvSpPr>
            <a:spLocks noGrp="1"/>
          </p:cNvSpPr>
          <p:nvPr>
            <p:ph idx="1"/>
          </p:nvPr>
        </p:nvSpPr>
        <p:spPr/>
        <p:txBody>
          <a:bodyPr>
            <a:noAutofit/>
          </a:bodyPr>
          <a:lstStyle/>
          <a:p>
            <a:pPr marL="0" indent="0">
              <a:buNone/>
            </a:pPr>
            <a:r>
              <a:rPr lang="it-IT" sz="1800" dirty="0" smtClean="0"/>
              <a:t>è </a:t>
            </a:r>
            <a:r>
              <a:rPr lang="it-IT" sz="1800" dirty="0"/>
              <a:t>attiva nei servizi di trasporto locale in </a:t>
            </a:r>
            <a:r>
              <a:rPr lang="it-IT" sz="1800" dirty="0">
                <a:solidFill>
                  <a:srgbClr val="FF0000"/>
                </a:solidFill>
              </a:rPr>
              <a:t>Veneto, Toscana, Umbria e Campania</a:t>
            </a:r>
            <a:r>
              <a:rPr lang="it-IT" sz="1800" dirty="0"/>
              <a:t>, che gestisce direttamente o attraverso società controllate.</a:t>
            </a:r>
          </a:p>
          <a:p>
            <a:pPr marL="0" indent="0">
              <a:buNone/>
            </a:pPr>
            <a:r>
              <a:rPr lang="it-IT" sz="1800" dirty="0" smtClean="0"/>
              <a:t>La </a:t>
            </a:r>
            <a:r>
              <a:rPr lang="it-IT" sz="1800" dirty="0"/>
              <a:t>società ha acquisito </a:t>
            </a:r>
            <a:r>
              <a:rPr lang="it-IT" sz="1800" dirty="0" err="1">
                <a:solidFill>
                  <a:srgbClr val="FF0000"/>
                </a:solidFill>
              </a:rPr>
              <a:t>Qbuzz</a:t>
            </a:r>
            <a:r>
              <a:rPr lang="it-IT" sz="1800" dirty="0">
                <a:solidFill>
                  <a:srgbClr val="FF0000"/>
                </a:solidFill>
              </a:rPr>
              <a:t>, terzo operatore di trasporto pubblico locale in Olanda</a:t>
            </a:r>
            <a:r>
              <a:rPr lang="it-IT" sz="1800" dirty="0"/>
              <a:t>, attivo nelle aree di Utrecht e Groningen-</a:t>
            </a:r>
            <a:r>
              <a:rPr lang="it-IT" sz="1800" dirty="0" err="1"/>
              <a:t>Drenthe</a:t>
            </a:r>
            <a:r>
              <a:rPr lang="it-IT" sz="1800" dirty="0"/>
              <a:t>.</a:t>
            </a:r>
          </a:p>
          <a:p>
            <a:pPr marL="0" indent="0">
              <a:buNone/>
            </a:pPr>
            <a:r>
              <a:rPr lang="it-IT" sz="1800" dirty="0" smtClean="0"/>
              <a:t>Oltre </a:t>
            </a:r>
            <a:r>
              <a:rPr lang="it-IT" sz="1800" dirty="0"/>
              <a:t>ai collegamenti in ambito urbano, sub-urbano ed extraurbano su gomma, </a:t>
            </a:r>
            <a:r>
              <a:rPr lang="it-IT" sz="1800" dirty="0" err="1"/>
              <a:t>Busitalia</a:t>
            </a:r>
            <a:r>
              <a:rPr lang="it-IT" sz="1800" dirty="0"/>
              <a:t> gestisce altre modalità di trasporto, tra cui la </a:t>
            </a:r>
            <a:r>
              <a:rPr lang="it-IT" sz="1800" dirty="0">
                <a:solidFill>
                  <a:srgbClr val="FF0000"/>
                </a:solidFill>
              </a:rPr>
              <a:t>tramvia di Padova</a:t>
            </a:r>
            <a:r>
              <a:rPr lang="it-IT" sz="1800" dirty="0"/>
              <a:t>, la </a:t>
            </a:r>
            <a:r>
              <a:rPr lang="it-IT" sz="1800" dirty="0">
                <a:solidFill>
                  <a:srgbClr val="FF0000"/>
                </a:solidFill>
              </a:rPr>
              <a:t>ex Ferrovia Centrale Umbra, la navigazione sul lago Trasimeno, la mobilità alternativa nelle città dell’Umbria</a:t>
            </a:r>
            <a:r>
              <a:rPr lang="it-IT" sz="1800" dirty="0"/>
              <a:t>, nonché alcune linee a libero mercato.</a:t>
            </a:r>
          </a:p>
          <a:p>
            <a:pPr marL="0" indent="0">
              <a:buNone/>
            </a:pPr>
            <a:r>
              <a:rPr lang="it-IT" sz="1800" dirty="0" err="1" smtClean="0"/>
              <a:t>Busitalia</a:t>
            </a:r>
            <a:r>
              <a:rPr lang="it-IT" sz="1800" dirty="0" smtClean="0"/>
              <a:t> </a:t>
            </a:r>
            <a:r>
              <a:rPr lang="it-IT" sz="1800" dirty="0"/>
              <a:t>partecipa inoltre alla gestione dei </a:t>
            </a:r>
            <a:r>
              <a:rPr lang="it-IT" sz="1800" dirty="0">
                <a:solidFill>
                  <a:srgbClr val="FF0000"/>
                </a:solidFill>
              </a:rPr>
              <a:t>City </a:t>
            </a:r>
            <a:r>
              <a:rPr lang="it-IT" sz="1800" dirty="0" err="1">
                <a:solidFill>
                  <a:srgbClr val="FF0000"/>
                </a:solidFill>
              </a:rPr>
              <a:t>Sightseeing</a:t>
            </a:r>
            <a:r>
              <a:rPr lang="it-IT" sz="1800" dirty="0">
                <a:solidFill>
                  <a:srgbClr val="FF0000"/>
                </a:solidFill>
              </a:rPr>
              <a:t> di Firenze, Venezia </a:t>
            </a:r>
            <a:r>
              <a:rPr lang="it-IT" sz="1800" dirty="0"/>
              <a:t>e </a:t>
            </a:r>
            <a:r>
              <a:rPr lang="it-IT" sz="1800" dirty="0">
                <a:solidFill>
                  <a:srgbClr val="FF0000"/>
                </a:solidFill>
              </a:rPr>
              <a:t>Napoli</a:t>
            </a:r>
            <a:r>
              <a:rPr lang="it-IT" sz="1800" dirty="0"/>
              <a:t> e, tramite la controllata </a:t>
            </a:r>
            <a:r>
              <a:rPr lang="it-IT" sz="1800" dirty="0" err="1"/>
              <a:t>Busitalia</a:t>
            </a:r>
            <a:r>
              <a:rPr lang="it-IT" sz="1800" dirty="0"/>
              <a:t> </a:t>
            </a:r>
            <a:r>
              <a:rPr lang="it-IT" sz="1800" dirty="0" err="1"/>
              <a:t>Rail</a:t>
            </a:r>
            <a:r>
              <a:rPr lang="it-IT" sz="1800" dirty="0"/>
              <a:t> Service, organizza, per conto di Trenitalia, servizi sostitutivi e integrativi di corse ferroviarie su tutto il territorio nazionale, compresi collegamenti </a:t>
            </a:r>
            <a:r>
              <a:rPr lang="it-IT" sz="1800" dirty="0" err="1"/>
              <a:t>FrecciaLink</a:t>
            </a:r>
            <a:r>
              <a:rPr lang="it-IT" sz="1800" dirty="0"/>
              <a:t>.</a:t>
            </a:r>
            <a:endParaRPr lang="en-US" sz="1800" dirty="0"/>
          </a:p>
        </p:txBody>
      </p:sp>
    </p:spTree>
    <p:extLst>
      <p:ext uri="{BB962C8B-B14F-4D97-AF65-F5344CB8AC3E}">
        <p14:creationId xmlns:p14="http://schemas.microsoft.com/office/powerpoint/2010/main" val="41074056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Autofit/>
          </a:bodyPr>
          <a:lstStyle/>
          <a:p>
            <a:r>
              <a:rPr lang="it-IT" sz="3200" b="1" dirty="0"/>
              <a:t>Ferrovie del Sud Est e Servizi Automobilistici </a:t>
            </a:r>
            <a:r>
              <a:rPr lang="it-IT" sz="3200" b="1" dirty="0" err="1"/>
              <a:t>Srl</a:t>
            </a:r>
            <a:endParaRPr lang="en-US" sz="3200" dirty="0"/>
          </a:p>
        </p:txBody>
      </p:sp>
      <p:sp>
        <p:nvSpPr>
          <p:cNvPr id="3" name="Content Placeholder 2"/>
          <p:cNvSpPr>
            <a:spLocks noGrp="1"/>
          </p:cNvSpPr>
          <p:nvPr>
            <p:ph idx="1"/>
          </p:nvPr>
        </p:nvSpPr>
        <p:spPr>
          <a:xfrm>
            <a:off x="457200" y="1196752"/>
            <a:ext cx="8229600" cy="5832648"/>
          </a:xfrm>
        </p:spPr>
        <p:txBody>
          <a:bodyPr>
            <a:normAutofit fontScale="70000" lnSpcReduction="20000"/>
          </a:bodyPr>
          <a:lstStyle/>
          <a:p>
            <a:pPr marL="0" indent="0">
              <a:buNone/>
            </a:pPr>
            <a:r>
              <a:rPr lang="it-IT" b="1" dirty="0"/>
              <a:t>Ferrovie del Sud Est e Servizi Automobilistici </a:t>
            </a:r>
            <a:r>
              <a:rPr lang="it-IT" b="1" dirty="0" err="1"/>
              <a:t>Srl</a:t>
            </a:r>
            <a:r>
              <a:rPr lang="it-IT" b="1" dirty="0"/>
              <a:t> </a:t>
            </a:r>
            <a:r>
              <a:rPr lang="it-IT" dirty="0"/>
              <a:t>è un operatore di servizi di trasporto di persone e merci su ferrovie, autolinee, tranvie, funivie ed altri veicoli. Nata nel 1931 in Puglia, </a:t>
            </a:r>
            <a:r>
              <a:rPr lang="it-IT" b="1" dirty="0"/>
              <a:t>FSE </a:t>
            </a:r>
            <a:r>
              <a:rPr lang="it-IT" dirty="0"/>
              <a:t>si serve di una rete ferroviaria che conta </a:t>
            </a:r>
            <a:r>
              <a:rPr lang="it-IT" b="1" dirty="0"/>
              <a:t>474 km di linea</a:t>
            </a:r>
            <a:r>
              <a:rPr lang="it-IT" dirty="0"/>
              <a:t>: dopo le Ferrovie dello Stato Italiane (cui è interconnessa), si tratta della rete omogenea più estesa del Paese.</a:t>
            </a:r>
          </a:p>
          <a:p>
            <a:pPr marL="0" indent="0">
              <a:buNone/>
            </a:pPr>
            <a:r>
              <a:rPr lang="it-IT" dirty="0"/>
              <a:t>Attraverso le quattro province meridionali della regione, collegando fra loro i capoluoghi di Bari, Taranto e Lecce, nonché 85 comuni del circondario, FSE da più di 80 anni è sinonimo di viaggio in Puglia, in treno o in autobus, per lavoro,  studio o turismo. Il servizio di trasporto pubblico viene assicurato anche su gomma, ad integrazione di quello su rotaia, a servizio di oltre 130 comuni, da Bari sino a Gagliano del Capo.</a:t>
            </a:r>
          </a:p>
          <a:p>
            <a:pPr marL="0" indent="0">
              <a:buNone/>
            </a:pPr>
            <a:r>
              <a:rPr lang="it-IT" dirty="0"/>
              <a:t>Nel corso del 2016, Ferrovie del Sud Est è entrata a far parte del Gruppo FS Italiane. Confidando nella necessaria collaborazione di tutti gli stakeholder, stiamo esprimendo il nostro massimo sforzo per assicurare ai cittadini pugliesi il progressivo allineamento ai livelli di </a:t>
            </a:r>
            <a:r>
              <a:rPr lang="it-IT" b="1" dirty="0"/>
              <a:t>qualità</a:t>
            </a:r>
            <a:r>
              <a:rPr lang="it-IT" dirty="0"/>
              <a:t>, di </a:t>
            </a:r>
            <a:r>
              <a:rPr lang="it-IT" b="1" dirty="0"/>
              <a:t>sicurezza</a:t>
            </a:r>
            <a:r>
              <a:rPr lang="it-IT" dirty="0"/>
              <a:t> e di </a:t>
            </a:r>
            <a:r>
              <a:rPr lang="it-IT" b="1" dirty="0"/>
              <a:t>trasparenza amministrativa</a:t>
            </a:r>
            <a:r>
              <a:rPr lang="it-IT" dirty="0"/>
              <a:t> che applichiamo ovunque siamo chiamati ad operare.</a:t>
            </a:r>
          </a:p>
          <a:p>
            <a:pPr marL="0" indent="0">
              <a:buNone/>
            </a:pPr>
            <a:endParaRPr lang="en-US" dirty="0"/>
          </a:p>
        </p:txBody>
      </p:sp>
    </p:spTree>
    <p:extLst>
      <p:ext uri="{BB962C8B-B14F-4D97-AF65-F5344CB8AC3E}">
        <p14:creationId xmlns:p14="http://schemas.microsoft.com/office/powerpoint/2010/main" val="17693964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it-IT" b="1" dirty="0"/>
              <a:t>Metro5 S.p.A.</a:t>
            </a:r>
            <a:endParaRPr lang="en-US" dirty="0"/>
          </a:p>
        </p:txBody>
      </p:sp>
      <p:sp>
        <p:nvSpPr>
          <p:cNvPr id="3" name="Content Placeholder 2"/>
          <p:cNvSpPr>
            <a:spLocks noGrp="1"/>
          </p:cNvSpPr>
          <p:nvPr>
            <p:ph idx="1"/>
          </p:nvPr>
        </p:nvSpPr>
        <p:spPr>
          <a:xfrm>
            <a:off x="457200" y="1196752"/>
            <a:ext cx="8229600" cy="4929411"/>
          </a:xfrm>
        </p:spPr>
        <p:txBody>
          <a:bodyPr>
            <a:normAutofit fontScale="70000" lnSpcReduction="20000"/>
          </a:bodyPr>
          <a:lstStyle/>
          <a:p>
            <a:pPr marL="0" indent="0">
              <a:buNone/>
            </a:pPr>
            <a:r>
              <a:rPr lang="it-IT" b="1" dirty="0"/>
              <a:t>Metro5 S.p.A.</a:t>
            </a:r>
            <a:r>
              <a:rPr lang="it-IT" dirty="0"/>
              <a:t> è la società Concessionaria per la </a:t>
            </a:r>
            <a:r>
              <a:rPr lang="it-IT" b="1" dirty="0">
                <a:solidFill>
                  <a:srgbClr val="FF0000"/>
                </a:solidFill>
              </a:rPr>
              <a:t>progettazione, costruzione e gestione della Linea</a:t>
            </a:r>
            <a:r>
              <a:rPr lang="it-IT" dirty="0"/>
              <a:t>.</a:t>
            </a:r>
          </a:p>
          <a:p>
            <a:pPr marL="0" indent="0">
              <a:buNone/>
            </a:pPr>
            <a:r>
              <a:rPr lang="it-IT" dirty="0"/>
              <a:t>Costituita in data 5 giugno 2006, ai sensi dell’art. 37 </a:t>
            </a:r>
            <a:r>
              <a:rPr lang="it-IT" dirty="0" err="1"/>
              <a:t>quinques</a:t>
            </a:r>
            <a:r>
              <a:rPr lang="it-IT" dirty="0"/>
              <a:t> della Legge 109/94. Metro 5 S.p.A., quale Società di progetto, è subentrata a tutti gli effetti all’A.T.I. aggiudicataria.</a:t>
            </a:r>
          </a:p>
          <a:p>
            <a:pPr marL="0" indent="0">
              <a:buNone/>
            </a:pPr>
            <a:r>
              <a:rPr lang="it-IT" dirty="0"/>
              <a:t>La nuova Linea M5 è la prima grande infrastruttura di trasporto urbano in Italia </a:t>
            </a:r>
            <a:r>
              <a:rPr lang="it-IT" b="1" dirty="0"/>
              <a:t>realizzata in </a:t>
            </a:r>
            <a:r>
              <a:rPr lang="it-IT" b="1" dirty="0" err="1"/>
              <a:t>project</a:t>
            </a:r>
            <a:r>
              <a:rPr lang="it-IT" b="1" dirty="0"/>
              <a:t> </a:t>
            </a:r>
            <a:r>
              <a:rPr lang="it-IT" b="1" dirty="0" err="1"/>
              <a:t>financing</a:t>
            </a:r>
            <a:r>
              <a:rPr lang="it-IT" dirty="0"/>
              <a:t>, strumento che permette la partecipazione finanziaria di privati.</a:t>
            </a:r>
          </a:p>
          <a:p>
            <a:pPr marL="0" indent="0">
              <a:buNone/>
            </a:pPr>
            <a:r>
              <a:rPr lang="it-IT" b="1" dirty="0"/>
              <a:t>Oltre il 40% dell’opera è stato finanziato con il contributo di Metro 5 </a:t>
            </a:r>
            <a:r>
              <a:rPr lang="it-IT" b="1" dirty="0" err="1"/>
              <a:t>S.p.A</a:t>
            </a:r>
            <a:r>
              <a:rPr lang="it-IT" b="1" dirty="0"/>
              <a:t> </a:t>
            </a:r>
            <a:r>
              <a:rPr lang="it-IT" dirty="0"/>
              <a:t>che ha curato la progettazione, la costruzione e curerà la gestione fino al 2040 attraverso i suoi soci.</a:t>
            </a:r>
          </a:p>
          <a:p>
            <a:pPr marL="0" indent="0">
              <a:buNone/>
            </a:pPr>
            <a:r>
              <a:rPr lang="it-IT" dirty="0"/>
              <a:t>Metro5 è costituita da: Alstom Ferroviaria S.p.A., Astaldi S.p.A., ATM S.p.A., Ferrovie dello Stato Italiane S.p.A., Hitachi </a:t>
            </a:r>
            <a:r>
              <a:rPr lang="it-IT" dirty="0" err="1"/>
              <a:t>Rail</a:t>
            </a:r>
            <a:r>
              <a:rPr lang="it-IT" dirty="0"/>
              <a:t> S.p.A. E Hitachi </a:t>
            </a:r>
            <a:r>
              <a:rPr lang="it-IT" dirty="0" err="1"/>
              <a:t>Rail</a:t>
            </a:r>
            <a:r>
              <a:rPr lang="it-IT" dirty="0"/>
              <a:t> </a:t>
            </a:r>
            <a:r>
              <a:rPr lang="it-IT" dirty="0" err="1"/>
              <a:t>STSS.p.A</a:t>
            </a:r>
            <a:r>
              <a:rPr lang="it-IT" dirty="0"/>
              <a:t>.</a:t>
            </a:r>
          </a:p>
          <a:p>
            <a:pPr marL="0" indent="0">
              <a:buNone/>
            </a:pPr>
            <a:endParaRPr lang="en-US" dirty="0"/>
          </a:p>
        </p:txBody>
      </p:sp>
    </p:spTree>
    <p:extLst>
      <p:ext uri="{BB962C8B-B14F-4D97-AF65-F5344CB8AC3E}">
        <p14:creationId xmlns:p14="http://schemas.microsoft.com/office/powerpoint/2010/main" val="38226468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it-IT" dirty="0"/>
              <a:t>Anas</a:t>
            </a:r>
            <a:endParaRPr lang="en-US" dirty="0"/>
          </a:p>
        </p:txBody>
      </p:sp>
      <p:sp>
        <p:nvSpPr>
          <p:cNvPr id="3" name="Content Placeholder 2"/>
          <p:cNvSpPr>
            <a:spLocks noGrp="1"/>
          </p:cNvSpPr>
          <p:nvPr>
            <p:ph idx="1"/>
          </p:nvPr>
        </p:nvSpPr>
        <p:spPr>
          <a:xfrm>
            <a:off x="457200" y="1052736"/>
            <a:ext cx="8229600" cy="5688632"/>
          </a:xfrm>
        </p:spPr>
        <p:txBody>
          <a:bodyPr>
            <a:noAutofit/>
          </a:bodyPr>
          <a:lstStyle/>
          <a:p>
            <a:pPr marL="0" indent="0">
              <a:buNone/>
            </a:pPr>
            <a:r>
              <a:rPr lang="it-IT" sz="1800" dirty="0"/>
              <a:t>Anas è la società del Gruppo Ferrovie dello Stato Italiane che si occupa di infrastrutture stradali. Da quasi un secolo costruisce le strade che connettono ogni località del Paese, le gestisce e le mantiene efficienti nel corso del tempo.</a:t>
            </a:r>
          </a:p>
          <a:p>
            <a:pPr marL="0" indent="0">
              <a:buNone/>
            </a:pPr>
            <a:r>
              <a:rPr lang="it-IT" sz="1800" dirty="0" smtClean="0"/>
              <a:t>La </a:t>
            </a:r>
            <a:r>
              <a:rPr lang="it-IT" sz="1800" dirty="0"/>
              <a:t>società è protagonista nel mondo della </a:t>
            </a:r>
            <a:r>
              <a:rPr lang="it-IT" sz="1800" b="1" dirty="0">
                <a:solidFill>
                  <a:srgbClr val="FF0000"/>
                </a:solidFill>
              </a:rPr>
              <a:t>progettazione, della costruzione e della manutenzione stradale e tra i leader riconosciuti a livello internazionale</a:t>
            </a:r>
            <a:r>
              <a:rPr lang="it-IT" sz="1800" dirty="0"/>
              <a:t>. Gestisce la rete viaria di interesse nazionale, con </a:t>
            </a:r>
            <a:r>
              <a:rPr lang="it-IT" sz="1800" dirty="0">
                <a:solidFill>
                  <a:srgbClr val="FF0000"/>
                </a:solidFill>
              </a:rPr>
              <a:t>circa 32 mila km di strade statali, autostrade e raccordi autostradali</a:t>
            </a:r>
            <a:r>
              <a:rPr lang="it-IT" sz="1800" dirty="0"/>
              <a:t>.</a:t>
            </a:r>
          </a:p>
          <a:p>
            <a:pPr marL="0" indent="0">
              <a:buNone/>
            </a:pPr>
            <a:r>
              <a:rPr lang="it-IT" sz="1800" dirty="0" smtClean="0"/>
              <a:t>Anas </a:t>
            </a:r>
            <a:r>
              <a:rPr lang="it-IT" sz="1800" dirty="0"/>
              <a:t>progetta costantemente nuove soluzioni ad alta specializzazione ingegneristica che consentono di risolvere i problemi di connessione su un territorio geologicamente complesso come quello italiano, con oltre 15.500 ponti e viadotti e 2.000 gallerie che rappresentano la metà delle gallerie presenti sull’intero panorama europeo.</a:t>
            </a:r>
          </a:p>
          <a:p>
            <a:pPr marL="0" indent="0">
              <a:buNone/>
            </a:pPr>
            <a:r>
              <a:rPr lang="it-IT" sz="1800" dirty="0" smtClean="0"/>
              <a:t>Grazie </a:t>
            </a:r>
            <a:r>
              <a:rPr lang="it-IT" sz="1800" dirty="0"/>
              <a:t>alla sala situazioni nazionale, alle 21 sale operative compartimentali e a una flotta di oltre mille veicoli dotati di localizzatori satellitari e di telecamere, monitora costantemente l’intera infrastruttura stradale del Paese.</a:t>
            </a:r>
          </a:p>
          <a:p>
            <a:pPr marL="0" indent="0">
              <a:buNone/>
            </a:pPr>
            <a:r>
              <a:rPr lang="it-IT" sz="1800" dirty="0" smtClean="0"/>
              <a:t>Il </a:t>
            </a:r>
            <a:r>
              <a:rPr lang="it-IT" sz="1800" dirty="0"/>
              <a:t>piano investimenti prevede nel quinquennio interventi per circa 36 miliardi di euro su tutto il territorio nazionale. L’azienda conta circa </a:t>
            </a:r>
            <a:r>
              <a:rPr lang="it-IT" sz="1800" dirty="0">
                <a:solidFill>
                  <a:srgbClr val="FF0000"/>
                </a:solidFill>
              </a:rPr>
              <a:t>6mila dipendenti </a:t>
            </a:r>
            <a:r>
              <a:rPr lang="it-IT" sz="1800" dirty="0"/>
              <a:t>nelle 38 sedi territoriali ed è presente all’estero attraverso la controllata Anas International Enterprise.</a:t>
            </a:r>
            <a:endParaRPr lang="en-US" sz="1800" dirty="0"/>
          </a:p>
        </p:txBody>
      </p:sp>
    </p:spTree>
    <p:extLst>
      <p:ext uri="{BB962C8B-B14F-4D97-AF65-F5344CB8AC3E}">
        <p14:creationId xmlns:p14="http://schemas.microsoft.com/office/powerpoint/2010/main" val="2116753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846765" y="6319548"/>
            <a:ext cx="2793137" cy="369332"/>
          </a:xfrm>
          <a:prstGeom prst="rect">
            <a:avLst/>
          </a:prstGeom>
        </p:spPr>
        <p:txBody>
          <a:bodyPr wrap="none">
            <a:spAutoFit/>
          </a:bodyPr>
          <a:lstStyle/>
          <a:p>
            <a:r>
              <a:rPr lang="it-IT" dirty="0" err="1" smtClean="0"/>
              <a:t>InterCityExpress</a:t>
            </a:r>
            <a:r>
              <a:rPr lang="it-IT" dirty="0" smtClean="0"/>
              <a:t> - Germania</a:t>
            </a:r>
            <a:endParaRPr lang="en-GB" dirty="0"/>
          </a:p>
        </p:txBody>
      </p:sp>
    </p:spTree>
    <p:extLst>
      <p:ext uri="{BB962C8B-B14F-4D97-AF65-F5344CB8AC3E}">
        <p14:creationId xmlns:p14="http://schemas.microsoft.com/office/powerpoint/2010/main" val="24095430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err="1" smtClean="0"/>
              <a:t>Recent</a:t>
            </a:r>
            <a:r>
              <a:rPr lang="it-IT" sz="3200" dirty="0" smtClean="0"/>
              <a:t> </a:t>
            </a:r>
            <a:r>
              <a:rPr lang="it-IT" sz="3200" dirty="0" err="1" smtClean="0"/>
              <a:t>developments</a:t>
            </a:r>
            <a:r>
              <a:rPr lang="it-IT" sz="3200" dirty="0" smtClean="0"/>
              <a:t> (from the FSI website)</a:t>
            </a:r>
            <a:endParaRPr lang="en-US" sz="3200" dirty="0"/>
          </a:p>
        </p:txBody>
      </p:sp>
      <p:sp>
        <p:nvSpPr>
          <p:cNvPr id="3" name="Segnaposto contenuto 2"/>
          <p:cNvSpPr>
            <a:spLocks noGrp="1"/>
          </p:cNvSpPr>
          <p:nvPr>
            <p:ph idx="1"/>
          </p:nvPr>
        </p:nvSpPr>
        <p:spPr>
          <a:xfrm>
            <a:off x="0" y="1340768"/>
            <a:ext cx="8964488" cy="4525963"/>
          </a:xfrm>
        </p:spPr>
        <p:txBody>
          <a:bodyPr>
            <a:noAutofit/>
          </a:bodyPr>
          <a:lstStyle/>
          <a:p>
            <a:r>
              <a:rPr lang="en-US" sz="2400" dirty="0"/>
              <a:t>Another important stage in the renewal process has been the introduction of the new </a:t>
            </a:r>
            <a:r>
              <a:rPr lang="en-US" sz="2400" b="1" dirty="0" err="1"/>
              <a:t>Busitalia</a:t>
            </a:r>
            <a:r>
              <a:rPr lang="en-US" sz="2400" b="1" dirty="0"/>
              <a:t> Fast </a:t>
            </a:r>
            <a:r>
              <a:rPr lang="en-US" sz="2400" dirty="0" smtClean="0"/>
              <a:t>service. </a:t>
            </a:r>
            <a:r>
              <a:rPr lang="en-US" sz="2400" dirty="0"/>
              <a:t>It offers competitive transport services at a domestic and European level, with high levels of safety and innovation. Created with the aim of becoming the main European </a:t>
            </a:r>
            <a:r>
              <a:rPr lang="en-US" sz="2400" b="1" dirty="0"/>
              <a:t>player in long-distance mobility by bus</a:t>
            </a:r>
            <a:r>
              <a:rPr lang="en-US" sz="2400" dirty="0"/>
              <a:t>, the service runs daily service to 15 Italian regions and over 90 cities in Italy and Germany, with a fleet of 60 latest-generation buses.</a:t>
            </a:r>
          </a:p>
          <a:p>
            <a:r>
              <a:rPr lang="en-US" sz="2400" dirty="0" smtClean="0"/>
              <a:t>And </a:t>
            </a:r>
            <a:r>
              <a:rPr lang="en-US" sz="2400" dirty="0"/>
              <a:t>then during 2017, the FS </a:t>
            </a:r>
            <a:r>
              <a:rPr lang="en-US" sz="2400" dirty="0" err="1"/>
              <a:t>Italiane</a:t>
            </a:r>
            <a:r>
              <a:rPr lang="en-US" sz="2400" dirty="0"/>
              <a:t> group's rail freight transport and logistics services changed radically with the launch of the </a:t>
            </a:r>
            <a:r>
              <a:rPr lang="en-US" sz="2400" b="1" dirty="0"/>
              <a:t>Polo </a:t>
            </a:r>
            <a:r>
              <a:rPr lang="en-US" sz="2400" b="1" dirty="0" err="1"/>
              <a:t>Mercitalia</a:t>
            </a:r>
            <a:r>
              <a:rPr lang="en-US" sz="2400" dirty="0"/>
              <a:t>, a single, large hub that brings together the group companies that operate in this area (</a:t>
            </a:r>
            <a:r>
              <a:rPr lang="en-US" sz="2400" dirty="0" err="1"/>
              <a:t>Mercitalia</a:t>
            </a:r>
            <a:r>
              <a:rPr lang="en-US" sz="2400" dirty="0"/>
              <a:t> Logistics, </a:t>
            </a:r>
            <a:r>
              <a:rPr lang="en-US" sz="2400" dirty="0" err="1"/>
              <a:t>Mercitalia</a:t>
            </a:r>
            <a:r>
              <a:rPr lang="en-US" sz="2400" dirty="0"/>
              <a:t> Rail, </a:t>
            </a:r>
            <a:r>
              <a:rPr lang="en-US" sz="2400" dirty="0" err="1"/>
              <a:t>Gruppo</a:t>
            </a:r>
            <a:r>
              <a:rPr lang="en-US" sz="2400" dirty="0"/>
              <a:t> TX </a:t>
            </a:r>
            <a:r>
              <a:rPr lang="en-US" sz="2400" dirty="0" err="1"/>
              <a:t>Logistik</a:t>
            </a:r>
            <a:r>
              <a:rPr lang="en-US" sz="2400" dirty="0"/>
              <a:t>, </a:t>
            </a:r>
            <a:r>
              <a:rPr lang="en-US" sz="2400" dirty="0" err="1"/>
              <a:t>Cemat</a:t>
            </a:r>
            <a:r>
              <a:rPr lang="en-US" sz="2400" dirty="0"/>
              <a:t>, </a:t>
            </a:r>
            <a:r>
              <a:rPr lang="en-US" sz="2400" dirty="0" err="1"/>
              <a:t>Mercitalia</a:t>
            </a:r>
            <a:r>
              <a:rPr lang="en-US" sz="2400" dirty="0"/>
              <a:t> Transport &amp; Services, </a:t>
            </a:r>
            <a:r>
              <a:rPr lang="en-US" sz="2400" dirty="0" err="1"/>
              <a:t>Mercitalia</a:t>
            </a:r>
            <a:r>
              <a:rPr lang="en-US" sz="2400" dirty="0"/>
              <a:t> Terminal, </a:t>
            </a:r>
            <a:r>
              <a:rPr lang="en-US" sz="2400" dirty="0" err="1"/>
              <a:t>TerAlp</a:t>
            </a:r>
            <a:r>
              <a:rPr lang="en-US" sz="2400" dirty="0"/>
              <a:t> and TLF).</a:t>
            </a:r>
          </a:p>
        </p:txBody>
      </p:sp>
    </p:spTree>
    <p:extLst>
      <p:ext uri="{BB962C8B-B14F-4D97-AF65-F5344CB8AC3E}">
        <p14:creationId xmlns:p14="http://schemas.microsoft.com/office/powerpoint/2010/main" val="26165341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en-GB" dirty="0"/>
              <a:t>International </a:t>
            </a:r>
            <a:r>
              <a:rPr lang="en-GB" dirty="0" smtClean="0"/>
              <a:t>development</a:t>
            </a:r>
            <a:endParaRPr lang="en-GB" dirty="0"/>
          </a:p>
        </p:txBody>
      </p:sp>
      <p:sp>
        <p:nvSpPr>
          <p:cNvPr id="3" name="Content Placeholder 2"/>
          <p:cNvSpPr>
            <a:spLocks noGrp="1"/>
          </p:cNvSpPr>
          <p:nvPr>
            <p:ph idx="1"/>
          </p:nvPr>
        </p:nvSpPr>
        <p:spPr>
          <a:xfrm>
            <a:off x="476101" y="836712"/>
            <a:ext cx="8229600" cy="1665099"/>
          </a:xfrm>
        </p:spPr>
        <p:txBody>
          <a:bodyPr>
            <a:normAutofit/>
          </a:bodyPr>
          <a:lstStyle/>
          <a:p>
            <a:pPr marL="0" indent="0">
              <a:buNone/>
            </a:pPr>
            <a:r>
              <a:rPr lang="en-GB" sz="1600" dirty="0"/>
              <a:t>The Group exports domestic production to </a:t>
            </a:r>
            <a:r>
              <a:rPr lang="en-GB" sz="1600" b="1" dirty="0"/>
              <a:t>60 countries </a:t>
            </a:r>
            <a:r>
              <a:rPr lang="en-GB" sz="1600" dirty="0"/>
              <a:t>in the</a:t>
            </a:r>
            <a:r>
              <a:rPr lang="en-GB" sz="1600" b="1" dirty="0"/>
              <a:t> five continents</a:t>
            </a:r>
            <a:r>
              <a:rPr lang="en-GB" sz="1600" dirty="0"/>
              <a:t>, where it generates revenues of </a:t>
            </a:r>
            <a:r>
              <a:rPr lang="en-GB" sz="1600" b="1" dirty="0"/>
              <a:t>over a billion euros, </a:t>
            </a:r>
            <a:r>
              <a:rPr lang="en-GB" sz="1600" dirty="0"/>
              <a:t>developing projects for </a:t>
            </a:r>
            <a:r>
              <a:rPr lang="en-GB" sz="1600" b="1" dirty="0"/>
              <a:t>high-speed trains </a:t>
            </a:r>
            <a:r>
              <a:rPr lang="en-GB" sz="1600" dirty="0"/>
              <a:t>and </a:t>
            </a:r>
            <a:r>
              <a:rPr lang="en-GB" sz="1600" b="1" dirty="0"/>
              <a:t>conventional lines</a:t>
            </a:r>
            <a:r>
              <a:rPr lang="en-GB" sz="1600" dirty="0"/>
              <a:t>, through Transport Master Plans, feasibility studies, preliminary and implementation design, work supervision and testing. It also carries out </a:t>
            </a:r>
            <a:r>
              <a:rPr lang="en-GB" sz="1600" b="1" dirty="0"/>
              <a:t>maintenance </a:t>
            </a:r>
            <a:r>
              <a:rPr lang="en-GB" sz="1600" dirty="0"/>
              <a:t>and </a:t>
            </a:r>
            <a:r>
              <a:rPr lang="en-GB" sz="1600" b="1" dirty="0"/>
              <a:t>network improvement</a:t>
            </a:r>
            <a:r>
              <a:rPr lang="en-GB" sz="1600" dirty="0"/>
              <a:t>, </a:t>
            </a:r>
            <a:r>
              <a:rPr lang="en-GB" sz="1600" b="1" dirty="0"/>
              <a:t>security</a:t>
            </a:r>
            <a:r>
              <a:rPr lang="en-GB" sz="1600" dirty="0"/>
              <a:t> (homeland security for railway infrastructure), </a:t>
            </a:r>
            <a:r>
              <a:rPr lang="en-GB" sz="1600" b="1" dirty="0"/>
              <a:t>training </a:t>
            </a:r>
            <a:r>
              <a:rPr lang="en-GB" sz="1600" dirty="0"/>
              <a:t>and</a:t>
            </a:r>
            <a:r>
              <a:rPr lang="en-GB" sz="1600" b="1" dirty="0"/>
              <a:t> </a:t>
            </a:r>
            <a:r>
              <a:rPr lang="en-GB" sz="1600" dirty="0"/>
              <a:t>operation and maintenance</a:t>
            </a:r>
            <a:r>
              <a:rPr lang="en-GB" sz="1600" i="1" dirty="0"/>
              <a:t> </a:t>
            </a:r>
            <a:r>
              <a:rPr lang="en-GB" sz="1600" dirty="0"/>
              <a:t>work.</a:t>
            </a:r>
          </a:p>
        </p:txBody>
      </p:sp>
      <p:pic>
        <p:nvPicPr>
          <p:cNvPr id="4" name="Picture 3"/>
          <p:cNvPicPr>
            <a:picLocks noChangeAspect="1"/>
          </p:cNvPicPr>
          <p:nvPr/>
        </p:nvPicPr>
        <p:blipFill>
          <a:blip r:embed="rId2"/>
          <a:stretch>
            <a:fillRect/>
          </a:stretch>
        </p:blipFill>
        <p:spPr>
          <a:xfrm>
            <a:off x="27052" y="2501811"/>
            <a:ext cx="8953500" cy="4381500"/>
          </a:xfrm>
          <a:prstGeom prst="rect">
            <a:avLst/>
          </a:prstGeom>
        </p:spPr>
      </p:pic>
    </p:spTree>
    <p:extLst>
      <p:ext uri="{BB962C8B-B14F-4D97-AF65-F5344CB8AC3E}">
        <p14:creationId xmlns:p14="http://schemas.microsoft.com/office/powerpoint/2010/main" val="36313352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62000" y="189794"/>
            <a:ext cx="5867400" cy="1253822"/>
          </a:xfrm>
          <a:prstGeom prst="rect">
            <a:avLst/>
          </a:prstGeom>
        </p:spPr>
      </p:pic>
      <p:sp>
        <p:nvSpPr>
          <p:cNvPr id="7" name="Segnaposto contenuto 6"/>
          <p:cNvSpPr>
            <a:spLocks noGrp="1"/>
          </p:cNvSpPr>
          <p:nvPr>
            <p:ph idx="1"/>
          </p:nvPr>
        </p:nvSpPr>
        <p:spPr>
          <a:xfrm>
            <a:off x="152400" y="1371600"/>
            <a:ext cx="8915400" cy="5486400"/>
          </a:xfrm>
        </p:spPr>
        <p:txBody>
          <a:bodyPr>
            <a:noAutofit/>
          </a:bodyPr>
          <a:lstStyle/>
          <a:p>
            <a:pPr marL="0" indent="0">
              <a:buNone/>
            </a:pPr>
            <a:r>
              <a:rPr lang="it-IT" sz="1400" b="1" dirty="0"/>
              <a:t>Il consorzio </a:t>
            </a:r>
            <a:r>
              <a:rPr lang="it-IT" sz="1400" b="1" dirty="0" err="1"/>
              <a:t>Ilsa</a:t>
            </a:r>
            <a:r>
              <a:rPr lang="it-IT" sz="1400" b="1" dirty="0"/>
              <a:t>, composto da Trenitalia e Air Nostrum, selezionato come primo operatore privato ad accedere al mercato </a:t>
            </a:r>
            <a:r>
              <a:rPr lang="it-IT" sz="1400" b="1" dirty="0" smtClean="0"/>
              <a:t>iberico</a:t>
            </a:r>
          </a:p>
          <a:p>
            <a:pPr marL="0" indent="0">
              <a:buNone/>
            </a:pPr>
            <a:r>
              <a:rPr lang="it-IT" sz="1400" b="1" dirty="0" smtClean="0"/>
              <a:t>Fs</a:t>
            </a:r>
            <a:r>
              <a:rPr lang="it-IT" sz="1400" dirty="0"/>
              <a:t> sbarca in Spagna. Il consorzio </a:t>
            </a:r>
            <a:r>
              <a:rPr lang="it-IT" sz="1400" dirty="0" err="1"/>
              <a:t>Ilsa</a:t>
            </a:r>
            <a:r>
              <a:rPr lang="it-IT" sz="1400" dirty="0"/>
              <a:t>, composto da </a:t>
            </a:r>
            <a:r>
              <a:rPr lang="it-IT" sz="1400" b="1" dirty="0"/>
              <a:t>Trenitalia</a:t>
            </a:r>
            <a:r>
              <a:rPr lang="it-IT" sz="1400" dirty="0"/>
              <a:t> e </a:t>
            </a:r>
            <a:r>
              <a:rPr lang="it-IT" sz="1400" b="1" dirty="0"/>
              <a:t>Air Nostrum</a:t>
            </a:r>
            <a:r>
              <a:rPr lang="it-IT" sz="1400" dirty="0"/>
              <a:t>, si è aggiudicato i servizi alta velocità Madrid - Barcellona, Madrid - Valencia/Alicante e Madrid - Malaga/Siviglia. L'inizio del servizio commerciale è previsto per gennaio 2022 e avrà una </a:t>
            </a:r>
            <a:r>
              <a:rPr lang="it-IT" sz="1400" b="1" dirty="0"/>
              <a:t>durata decennale</a:t>
            </a:r>
            <a:r>
              <a:rPr lang="it-IT" sz="1400" dirty="0"/>
              <a:t>. </a:t>
            </a:r>
            <a:endParaRPr lang="it-IT" sz="1400" dirty="0" smtClean="0"/>
          </a:p>
          <a:p>
            <a:pPr marL="0" indent="0">
              <a:buNone/>
            </a:pPr>
            <a:r>
              <a:rPr lang="it-IT" sz="1400" b="1" dirty="0" smtClean="0"/>
              <a:t>Gianfranco </a:t>
            </a:r>
            <a:r>
              <a:rPr lang="it-IT" sz="1400" b="1" dirty="0"/>
              <a:t>Battisti</a:t>
            </a:r>
            <a:r>
              <a:rPr lang="it-IT" sz="1400" dirty="0"/>
              <a:t>, amministratore delegato e direttore generale di Fs Italiane.</a:t>
            </a:r>
          </a:p>
          <a:p>
            <a:pPr marL="0" indent="0">
              <a:buNone/>
            </a:pPr>
            <a:r>
              <a:rPr lang="it-IT" sz="1400" dirty="0"/>
              <a:t>"Siamo orgogliosi di mettere a disposizione anche in Spagna il know-how sviluppato in 10 anni di alta velocità con 350 milioni di passeggeri trasportati in Italia, unici in Europa in un mercato competitivo. Il Gruppo Fs Italiane è un player internazionale primario, pronto ad affrontare le sfide per le gare nel mercato americano dopo l'aggiudicazione sia dei servizi ferroviari fra Londra ed Edimburgo, operativi dal 9 dicembre in Gran Bretagna, sia del progetto per l'alta velocità in </a:t>
            </a:r>
            <a:r>
              <a:rPr lang="it-IT" sz="1400" dirty="0" err="1"/>
              <a:t>Thailandia</a:t>
            </a:r>
            <a:r>
              <a:rPr lang="it-IT" sz="1400" dirty="0"/>
              <a:t>", ha aggiunto il manager.</a:t>
            </a:r>
          </a:p>
          <a:p>
            <a:pPr marL="0" indent="0">
              <a:buNone/>
            </a:pPr>
            <a:r>
              <a:rPr lang="it-IT" sz="1200" dirty="0"/>
              <a:t>Il consorzio </a:t>
            </a:r>
            <a:r>
              <a:rPr lang="it-IT" sz="1200" dirty="0" err="1"/>
              <a:t>Ilsa</a:t>
            </a:r>
            <a:r>
              <a:rPr lang="it-IT" sz="1200" dirty="0"/>
              <a:t> offrirà 32 collegamenti giornalieri sulla rotta Madrid - Barcellona (16 in ciascuna direzione). La rotta Madrid - Valencia avrà otto collegamenti al giorno, sette saranno quelli sia fra Madrid e Malaga sia fra la capitale e Siviglia. Da Madrid ad Alicante, invece, ci saranno quattro collegamenti giornalieri, che potranno </a:t>
            </a:r>
            <a:r>
              <a:rPr lang="it-IT" sz="1200" dirty="0" err="1"/>
              <a:t>pero'</a:t>
            </a:r>
            <a:r>
              <a:rPr lang="it-IT" sz="1200" dirty="0"/>
              <a:t> aumentare durante le settimane estive di punta. Il treno scelto da </a:t>
            </a:r>
            <a:r>
              <a:rPr lang="it-IT" sz="1200" dirty="0" err="1"/>
              <a:t>Ilsa</a:t>
            </a:r>
            <a:r>
              <a:rPr lang="it-IT" sz="1200" dirty="0"/>
              <a:t> è il </a:t>
            </a:r>
            <a:r>
              <a:rPr lang="it-IT" sz="1200" dirty="0" err="1"/>
              <a:t>Frecciarossa</a:t>
            </a:r>
            <a:r>
              <a:rPr lang="it-IT" sz="1200" dirty="0"/>
              <a:t> 1000. Le cinque rotte aggiudicate saranno servite grazie a una flotta di 23 treni.</a:t>
            </a:r>
          </a:p>
          <a:p>
            <a:pPr marL="0" indent="0">
              <a:buNone/>
            </a:pPr>
            <a:r>
              <a:rPr lang="it-IT" sz="1400" dirty="0"/>
              <a:t>La gara per l'alta velocità spagnola vinta oggi è solo l'ultima di un più ampio piano di sviluppo internazionale del </a:t>
            </a:r>
            <a:r>
              <a:rPr lang="it-IT" sz="1400" b="1" dirty="0"/>
              <a:t>Gruppo Fs che impiega già l'8,6% della propria forza lavoro fuori dall'Italia, con una quota pari al 15% dei propri ricavi conseguita nei mercati esteri</a:t>
            </a:r>
            <a:r>
              <a:rPr lang="it-IT" sz="1400" dirty="0"/>
              <a:t>, pari a 1,4 miliardi di euro. Dall'Arabia Saudita alla Turchia, dagli Stati Uniti all'Algeria, passando per Sud Africa, Russia, Germania e </a:t>
            </a:r>
            <a:r>
              <a:rPr lang="it-IT" sz="1400" dirty="0" err="1"/>
              <a:t>Thailandia</a:t>
            </a:r>
            <a:r>
              <a:rPr lang="it-IT" sz="1400" dirty="0"/>
              <a:t>: sono una </a:t>
            </a:r>
            <a:r>
              <a:rPr lang="it-IT" sz="1400" b="1" dirty="0"/>
              <a:t>sessantina i Paesi dove le Ferrovie dello Stato operano tramite partnership, joint venture e la business </a:t>
            </a:r>
            <a:r>
              <a:rPr lang="it-IT" sz="1400" b="1" dirty="0" err="1"/>
              <a:t>unit</a:t>
            </a:r>
            <a:r>
              <a:rPr lang="it-IT" sz="1400" b="1" dirty="0"/>
              <a:t> Fs International, creata a giugno 2018 con l'obiettivo di promuovere la vendita del know-how professionale e tecnologico del gruppo all'estero</a:t>
            </a:r>
            <a:r>
              <a:rPr lang="it-IT" sz="1400" dirty="0"/>
              <a:t>.</a:t>
            </a:r>
          </a:p>
          <a:p>
            <a:pPr marL="0" indent="0">
              <a:buNone/>
            </a:pPr>
            <a:r>
              <a:rPr lang="it-IT" sz="1400" dirty="0"/>
              <a:t>Un successo legato anche al </a:t>
            </a:r>
            <a:r>
              <a:rPr lang="it-IT" sz="1400" dirty="0" err="1"/>
              <a:t>Frecciarossa</a:t>
            </a:r>
            <a:r>
              <a:rPr lang="it-IT" sz="1400" dirty="0"/>
              <a:t> 1000, il treno di punta della flotta di Trenitalia e il più veloce d'Europa, progettato e costruito secondo le </a:t>
            </a:r>
            <a:r>
              <a:rPr lang="it-IT" sz="1400" dirty="0" smtClean="0"/>
              <a:t>specifiche </a:t>
            </a:r>
            <a:r>
              <a:rPr lang="it-IT" sz="1400" dirty="0"/>
              <a:t>tecniche di interoperabilità internazionali che gli consentono di poter circolare su </a:t>
            </a:r>
            <a:r>
              <a:rPr lang="it-IT" sz="1400" dirty="0" smtClean="0"/>
              <a:t>più </a:t>
            </a:r>
            <a:r>
              <a:rPr lang="it-IT" sz="1400" dirty="0"/>
              <a:t>reti europee</a:t>
            </a:r>
            <a:r>
              <a:rPr lang="it-IT" sz="1400" dirty="0" smtClean="0"/>
              <a:t>.</a:t>
            </a:r>
            <a:endParaRPr lang="it-IT" sz="1400" dirty="0"/>
          </a:p>
        </p:txBody>
      </p:sp>
      <p:pic>
        <p:nvPicPr>
          <p:cNvPr id="8" name="Immagine 7"/>
          <p:cNvPicPr>
            <a:picLocks noChangeAspect="1"/>
          </p:cNvPicPr>
          <p:nvPr/>
        </p:nvPicPr>
        <p:blipFill>
          <a:blip r:embed="rId3"/>
          <a:stretch>
            <a:fillRect/>
          </a:stretch>
        </p:blipFill>
        <p:spPr>
          <a:xfrm>
            <a:off x="7239000" y="369030"/>
            <a:ext cx="1066800" cy="895350"/>
          </a:xfrm>
          <a:prstGeom prst="rect">
            <a:avLst/>
          </a:prstGeom>
        </p:spPr>
      </p:pic>
    </p:spTree>
    <p:extLst>
      <p:ext uri="{BB962C8B-B14F-4D97-AF65-F5344CB8AC3E}">
        <p14:creationId xmlns:p14="http://schemas.microsoft.com/office/powerpoint/2010/main" val="24440062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34082"/>
          </a:xfrm>
        </p:spPr>
        <p:txBody>
          <a:bodyPr>
            <a:noAutofit/>
          </a:bodyPr>
          <a:lstStyle/>
          <a:p>
            <a:r>
              <a:rPr lang="it-IT" sz="2800" dirty="0" smtClean="0"/>
              <a:t>International </a:t>
            </a:r>
            <a:r>
              <a:rPr lang="it-IT" sz="2800" dirty="0" err="1" smtClean="0"/>
              <a:t>growth</a:t>
            </a:r>
            <a:r>
              <a:rPr lang="it-IT" sz="2800" dirty="0" smtClean="0"/>
              <a:t>: 13% of </a:t>
            </a:r>
            <a:r>
              <a:rPr lang="it-IT" sz="2800" dirty="0" err="1" smtClean="0"/>
              <a:t>total</a:t>
            </a:r>
            <a:r>
              <a:rPr lang="it-IT" sz="2800" dirty="0" smtClean="0"/>
              <a:t> </a:t>
            </a:r>
            <a:r>
              <a:rPr lang="it-IT" sz="2800" dirty="0" err="1" smtClean="0"/>
              <a:t>revenue</a:t>
            </a:r>
            <a:r>
              <a:rPr lang="it-IT" sz="2800" dirty="0" smtClean="0"/>
              <a:t> in 2017</a:t>
            </a:r>
            <a:endParaRPr lang="en-GB" sz="2800" dirty="0"/>
          </a:p>
        </p:txBody>
      </p:sp>
      <p:sp>
        <p:nvSpPr>
          <p:cNvPr id="3" name="Content Placeholder 2"/>
          <p:cNvSpPr>
            <a:spLocks noGrp="1"/>
          </p:cNvSpPr>
          <p:nvPr>
            <p:ph idx="1"/>
          </p:nvPr>
        </p:nvSpPr>
        <p:spPr>
          <a:xfrm>
            <a:off x="0" y="678706"/>
            <a:ext cx="9144000" cy="5805264"/>
          </a:xfrm>
        </p:spPr>
        <p:txBody>
          <a:bodyPr>
            <a:noAutofit/>
          </a:bodyPr>
          <a:lstStyle/>
          <a:p>
            <a:pPr marL="0" indent="0">
              <a:buNone/>
            </a:pPr>
            <a:r>
              <a:rPr lang="en-GB" sz="1800" b="1" dirty="0" smtClean="0"/>
              <a:t>Three </a:t>
            </a:r>
            <a:r>
              <a:rPr lang="en-GB" sz="1800" b="1" dirty="0"/>
              <a:t>main directions</a:t>
            </a:r>
            <a:r>
              <a:rPr lang="en-GB" sz="1800" dirty="0"/>
              <a:t>:</a:t>
            </a:r>
          </a:p>
          <a:p>
            <a:pPr marL="514350" indent="-514350">
              <a:buFont typeface="+mj-lt"/>
              <a:buAutoNum type="arabicPeriod"/>
            </a:pPr>
            <a:r>
              <a:rPr lang="en-GB" sz="1800" dirty="0"/>
              <a:t>The first consists in putting itself forward as a </a:t>
            </a:r>
            <a:r>
              <a:rPr lang="en-GB" sz="1800" b="1" dirty="0">
                <a:solidFill>
                  <a:srgbClr val="FF0000"/>
                </a:solidFill>
              </a:rPr>
              <a:t>general contractor</a:t>
            </a:r>
            <a:r>
              <a:rPr lang="en-GB" sz="1800" dirty="0"/>
              <a:t>, with the capacity to build railways, especially in countries with a large gap in infrastructure. There are 200 railway companies around the world, but only seven with high-speed lines. FS </a:t>
            </a:r>
            <a:r>
              <a:rPr lang="en-GB" sz="1800" dirty="0" err="1"/>
              <a:t>Italiane</a:t>
            </a:r>
            <a:r>
              <a:rPr lang="en-GB" sz="1800" dirty="0"/>
              <a:t> thus has a real chance of </a:t>
            </a:r>
            <a:r>
              <a:rPr lang="en-GB" sz="1800" b="1" dirty="0"/>
              <a:t>exporting its know how. </a:t>
            </a:r>
            <a:r>
              <a:rPr lang="en-GB" sz="1800" dirty="0"/>
              <a:t>The priority areas for international expansion are the </a:t>
            </a:r>
            <a:r>
              <a:rPr lang="en-GB" sz="1800" b="1" dirty="0"/>
              <a:t>Middle East</a:t>
            </a:r>
            <a:r>
              <a:rPr lang="en-GB" sz="1800" dirty="0"/>
              <a:t> (Iran, Saudi Arabia, Oman), </a:t>
            </a:r>
            <a:r>
              <a:rPr lang="en-GB" sz="1800" b="1" dirty="0"/>
              <a:t>India</a:t>
            </a:r>
            <a:r>
              <a:rPr lang="en-GB" sz="1800" dirty="0"/>
              <a:t> and </a:t>
            </a:r>
            <a:r>
              <a:rPr lang="en-GB" sz="1800" b="1" dirty="0"/>
              <a:t>South-East Asia </a:t>
            </a:r>
            <a:r>
              <a:rPr lang="en-GB" sz="1800" dirty="0"/>
              <a:t>(Malaysia, Thailand, Singapore, Vietnam), the </a:t>
            </a:r>
            <a:r>
              <a:rPr lang="en-GB" sz="1800" b="1" dirty="0"/>
              <a:t>Americas</a:t>
            </a:r>
            <a:r>
              <a:rPr lang="en-GB" sz="1800" dirty="0"/>
              <a:t> (Brazil, Argentina, Colombia, Peru, the US, and Canada) and </a:t>
            </a:r>
            <a:r>
              <a:rPr lang="en-GB" sz="1800" b="1" dirty="0"/>
              <a:t>Africa</a:t>
            </a:r>
            <a:r>
              <a:rPr lang="en-GB" sz="1800" dirty="0"/>
              <a:t> (Ivory Coast, Congo and South Africa).</a:t>
            </a:r>
          </a:p>
          <a:p>
            <a:pPr marL="514350" indent="-514350">
              <a:buFont typeface="+mj-lt"/>
              <a:buAutoNum type="arabicPeriod"/>
            </a:pPr>
            <a:r>
              <a:rPr lang="en-GB" sz="1800" dirty="0"/>
              <a:t>The second looks to the growth of the </a:t>
            </a:r>
            <a:r>
              <a:rPr lang="en-GB" sz="1800" b="1" dirty="0">
                <a:solidFill>
                  <a:srgbClr val="FF0000"/>
                </a:solidFill>
              </a:rPr>
              <a:t>market for rail services abroad</a:t>
            </a:r>
            <a:r>
              <a:rPr lang="en-GB" sz="1800" dirty="0"/>
              <a:t>. Trenitalia can export the very high-quality level of travel that it now has on its high-velocity network. As well a strengthening of </a:t>
            </a:r>
            <a:r>
              <a:rPr lang="en-GB" sz="1800" b="1" dirty="0"/>
              <a:t>existing cross-border </a:t>
            </a:r>
            <a:r>
              <a:rPr lang="en-GB" sz="1800" dirty="0"/>
              <a:t>relationships (for example the </a:t>
            </a:r>
            <a:r>
              <a:rPr lang="en-GB" sz="1800" dirty="0" err="1"/>
              <a:t>Thello</a:t>
            </a:r>
            <a:r>
              <a:rPr lang="en-GB" sz="1800" dirty="0"/>
              <a:t> services to France, the Venice – Ljubljana – Belgrade service or new traffic with Switzerland following the opening of the Gotthard and </a:t>
            </a:r>
            <a:r>
              <a:rPr lang="en-GB" sz="1800" dirty="0" err="1"/>
              <a:t>Ceneri</a:t>
            </a:r>
            <a:r>
              <a:rPr lang="en-GB" sz="1800" dirty="0"/>
              <a:t> base tunnels) there will be a focus on the most interesting </a:t>
            </a:r>
            <a:r>
              <a:rPr lang="en-GB" sz="1800" b="1" dirty="0">
                <a:solidFill>
                  <a:srgbClr val="FF0000"/>
                </a:solidFill>
              </a:rPr>
              <a:t>European routes</a:t>
            </a:r>
            <a:r>
              <a:rPr lang="en-GB" sz="1800" dirty="0">
                <a:solidFill>
                  <a:srgbClr val="FF0000"/>
                </a:solidFill>
              </a:rPr>
              <a:t>: </a:t>
            </a:r>
            <a:r>
              <a:rPr lang="en-GB" sz="1800" b="1" dirty="0">
                <a:solidFill>
                  <a:srgbClr val="FF0000"/>
                </a:solidFill>
              </a:rPr>
              <a:t>Paris – Brussels, Paris, Paris – Bordeaux, Hamburg – Cologne, Milan – Zurich – Frankfurt</a:t>
            </a:r>
            <a:r>
              <a:rPr lang="en-GB" sz="1800" dirty="0">
                <a:solidFill>
                  <a:srgbClr val="FF0000"/>
                </a:solidFill>
              </a:rPr>
              <a:t> </a:t>
            </a:r>
            <a:r>
              <a:rPr lang="en-GB" sz="1800" dirty="0"/>
              <a:t>(a link that will start at the end of 2017 and will cross three countries), </a:t>
            </a:r>
            <a:r>
              <a:rPr lang="en-GB" sz="1800" b="1" dirty="0">
                <a:solidFill>
                  <a:srgbClr val="FF0000"/>
                </a:solidFill>
              </a:rPr>
              <a:t>Athens – Salonica </a:t>
            </a:r>
            <a:r>
              <a:rPr lang="en-GB" sz="1800" dirty="0"/>
              <a:t>(thanks to the purchase of </a:t>
            </a:r>
            <a:r>
              <a:rPr lang="en-GB" sz="1800" dirty="0" err="1"/>
              <a:t>Trainose</a:t>
            </a:r>
            <a:r>
              <a:rPr lang="en-GB" sz="1800" dirty="0"/>
              <a:t>) and </a:t>
            </a:r>
            <a:r>
              <a:rPr lang="en-GB" sz="1800" b="1" dirty="0">
                <a:solidFill>
                  <a:srgbClr val="FF0000"/>
                </a:solidFill>
              </a:rPr>
              <a:t>London – Edinburgh</a:t>
            </a:r>
            <a:r>
              <a:rPr lang="en-GB" sz="1800" dirty="0"/>
              <a:t>. All of this is because of the liberalisation of European railways which will start in 2020 because of the </a:t>
            </a:r>
            <a:r>
              <a:rPr lang="en-GB" sz="1800" b="1" dirty="0"/>
              <a:t>Fourth Railway Package</a:t>
            </a:r>
            <a:r>
              <a:rPr lang="en-GB" sz="1800" dirty="0"/>
              <a:t>. </a:t>
            </a:r>
          </a:p>
          <a:p>
            <a:pPr marL="514350" indent="-514350">
              <a:buFont typeface="+mj-lt"/>
              <a:buAutoNum type="arabicPeriod"/>
            </a:pPr>
            <a:r>
              <a:rPr lang="en-GB" sz="1800" dirty="0"/>
              <a:t>The last involves the </a:t>
            </a:r>
            <a:r>
              <a:rPr lang="en-GB" sz="1800" b="1" dirty="0">
                <a:solidFill>
                  <a:srgbClr val="FF0000"/>
                </a:solidFill>
              </a:rPr>
              <a:t>international development of TPL</a:t>
            </a:r>
            <a:r>
              <a:rPr lang="en-GB" sz="1800" dirty="0"/>
              <a:t>, which will be mainly achieved using the group’s presence abroad. The aim is to find rail/road integration opportunities for passenger transport in the cities served by the infrastructure work done by the group. </a:t>
            </a:r>
          </a:p>
          <a:p>
            <a:endParaRPr lang="en-GB" sz="1800" dirty="0"/>
          </a:p>
        </p:txBody>
      </p:sp>
    </p:spTree>
    <p:extLst>
      <p:ext uri="{BB962C8B-B14F-4D97-AF65-F5344CB8AC3E}">
        <p14:creationId xmlns:p14="http://schemas.microsoft.com/office/powerpoint/2010/main" val="8478744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95536" y="0"/>
            <a:ext cx="8229600" cy="490066"/>
          </a:xfrm>
        </p:spPr>
        <p:txBody>
          <a:bodyPr>
            <a:normAutofit fontScale="90000"/>
          </a:bodyPr>
          <a:lstStyle/>
          <a:p>
            <a:r>
              <a:rPr lang="it-IT" b="1" smtClean="0"/>
              <a:t>International </a:t>
            </a:r>
            <a:r>
              <a:rPr lang="it-IT" b="1" dirty="0" err="1" smtClean="0"/>
              <a:t>actitivities</a:t>
            </a:r>
            <a:r>
              <a:rPr lang="it-IT" b="1" dirty="0" smtClean="0"/>
              <a:t>: </a:t>
            </a:r>
            <a:r>
              <a:rPr lang="it-IT" b="1" dirty="0" err="1" smtClean="0"/>
              <a:t>details</a:t>
            </a:r>
            <a:endParaRPr lang="it-IT" dirty="0"/>
          </a:p>
        </p:txBody>
      </p:sp>
      <p:sp>
        <p:nvSpPr>
          <p:cNvPr id="4" name="Segnaposto contenuto 3"/>
          <p:cNvSpPr>
            <a:spLocks noGrp="1"/>
          </p:cNvSpPr>
          <p:nvPr>
            <p:ph idx="1"/>
          </p:nvPr>
        </p:nvSpPr>
        <p:spPr>
          <a:xfrm>
            <a:off x="35496" y="404664"/>
            <a:ext cx="9046840" cy="6093296"/>
          </a:xfrm>
        </p:spPr>
        <p:txBody>
          <a:bodyPr>
            <a:noAutofit/>
          </a:bodyPr>
          <a:lstStyle/>
          <a:p>
            <a:pPr marL="0" indent="0">
              <a:buNone/>
            </a:pPr>
            <a:r>
              <a:rPr lang="it-IT" sz="1000" b="1" dirty="0" smtClean="0"/>
              <a:t>Europa</a:t>
            </a:r>
            <a:endParaRPr lang="it-IT" sz="1000" b="1" dirty="0"/>
          </a:p>
          <a:p>
            <a:pPr marL="0" indent="0">
              <a:buNone/>
            </a:pPr>
            <a:r>
              <a:rPr lang="it-IT" sz="1000" dirty="0"/>
              <a:t>In </a:t>
            </a:r>
            <a:r>
              <a:rPr lang="it-IT" sz="1000" b="1" dirty="0">
                <a:hlinkClick r:id="rId2" tooltip="Francia"/>
              </a:rPr>
              <a:t>Francia</a:t>
            </a:r>
            <a:r>
              <a:rPr lang="it-IT" sz="1000" dirty="0"/>
              <a:t> il Gruppo Ferrovie dello Stato, tramite la controllata </a:t>
            </a:r>
            <a:r>
              <a:rPr lang="it-IT" sz="1000" dirty="0">
                <a:hlinkClick r:id="rId3" tooltip="Trenitalia"/>
              </a:rPr>
              <a:t>Trenitalia</a:t>
            </a:r>
            <a:r>
              <a:rPr lang="it-IT" sz="1000" dirty="0"/>
              <a:t>, possiede il 100% di </a:t>
            </a:r>
            <a:r>
              <a:rPr lang="it-IT" sz="1000" dirty="0">
                <a:hlinkClick r:id="rId4" tooltip="Trenitalia-Veolia Transdev"/>
              </a:rPr>
              <a:t>Trenitalia-</a:t>
            </a:r>
            <a:r>
              <a:rPr lang="it-IT" sz="1000" dirty="0" err="1">
                <a:hlinkClick r:id="rId4" tooltip="Trenitalia-Veolia Transdev"/>
              </a:rPr>
              <a:t>Veolia</a:t>
            </a:r>
            <a:r>
              <a:rPr lang="it-IT" sz="1000" dirty="0">
                <a:hlinkClick r:id="rId4" tooltip="Trenitalia-Veolia Transdev"/>
              </a:rPr>
              <a:t> </a:t>
            </a:r>
            <a:r>
              <a:rPr lang="it-IT" sz="1000" dirty="0" err="1">
                <a:hlinkClick r:id="rId4" tooltip="Trenitalia-Veolia Transdev"/>
              </a:rPr>
              <a:t>Transdev</a:t>
            </a:r>
            <a:r>
              <a:rPr lang="it-IT" sz="1000" dirty="0"/>
              <a:t> che opera con il servizio </a:t>
            </a:r>
            <a:r>
              <a:rPr lang="it-IT" sz="1000" dirty="0" err="1">
                <a:hlinkClick r:id="rId5" tooltip="Thello"/>
              </a:rPr>
              <a:t>Thello</a:t>
            </a:r>
            <a:r>
              <a:rPr lang="it-IT" sz="1000" dirty="0"/>
              <a:t> nel settore dei </a:t>
            </a:r>
            <a:r>
              <a:rPr lang="it-IT" sz="1000" dirty="0">
                <a:hlinkClick r:id="rId6" tooltip="Treni notturni (la pagina non esiste)"/>
              </a:rPr>
              <a:t>treni notturni</a:t>
            </a:r>
            <a:r>
              <a:rPr lang="it-IT" sz="1000" dirty="0"/>
              <a:t> tra la Francia e l'Italia. Obiettivo della società italo-francese è quello di espandersi nei servizi ad alta velocità in Europa</a:t>
            </a:r>
            <a:r>
              <a:rPr lang="it-IT" sz="1000" dirty="0" smtClean="0"/>
              <a:t>.</a:t>
            </a:r>
            <a:endParaRPr lang="it-IT" sz="1000" dirty="0"/>
          </a:p>
          <a:p>
            <a:pPr marL="0" indent="0">
              <a:buNone/>
            </a:pPr>
            <a:r>
              <a:rPr lang="it-IT" sz="1000" dirty="0"/>
              <a:t>In </a:t>
            </a:r>
            <a:r>
              <a:rPr lang="it-IT" sz="1000" b="1" dirty="0">
                <a:hlinkClick r:id="rId7" tooltip="Germania"/>
              </a:rPr>
              <a:t>Germania</a:t>
            </a:r>
            <a:r>
              <a:rPr lang="it-IT" sz="1000" dirty="0"/>
              <a:t> il Gruppo FS possiede </a:t>
            </a:r>
            <a:r>
              <a:rPr lang="it-IT" sz="1000" dirty="0" err="1">
                <a:hlinkClick r:id="rId8" tooltip="Netinera"/>
              </a:rPr>
              <a:t>Netinera</a:t>
            </a:r>
            <a:r>
              <a:rPr lang="it-IT" sz="1000" dirty="0"/>
              <a:t> la seconda impresa ferroviaria privata dopo </a:t>
            </a:r>
            <a:r>
              <a:rPr lang="it-IT" sz="1000" dirty="0" err="1"/>
              <a:t>Veolia</a:t>
            </a:r>
            <a:r>
              <a:rPr lang="it-IT" sz="1000" dirty="0"/>
              <a:t> </a:t>
            </a:r>
            <a:r>
              <a:rPr lang="it-IT" sz="1000" dirty="0" err="1"/>
              <a:t>Verkehr</a:t>
            </a:r>
            <a:r>
              <a:rPr lang="it-IT" sz="1000" dirty="0"/>
              <a:t>. Sempre nel paese tedesco </a:t>
            </a:r>
            <a:r>
              <a:rPr lang="it-IT" sz="1000" dirty="0">
                <a:hlinkClick r:id="rId3" tooltip="Trenitalia"/>
              </a:rPr>
              <a:t>Trenitalia</a:t>
            </a:r>
            <a:r>
              <a:rPr lang="it-IT" sz="1000" dirty="0"/>
              <a:t> (una controllata del Gruppo FS) ha comprato l'impresa ferroviaria </a:t>
            </a:r>
            <a:r>
              <a:rPr lang="it-IT" sz="1000" dirty="0">
                <a:hlinkClick r:id="rId9" tooltip="TX Logistik"/>
              </a:rPr>
              <a:t>TX </a:t>
            </a:r>
            <a:r>
              <a:rPr lang="it-IT" sz="1000" dirty="0" err="1">
                <a:hlinkClick r:id="rId9" tooltip="TX Logistik"/>
              </a:rPr>
              <a:t>Logistik</a:t>
            </a:r>
            <a:r>
              <a:rPr lang="it-IT" sz="1000" dirty="0"/>
              <a:t> che opera nel </a:t>
            </a:r>
            <a:r>
              <a:rPr lang="it-IT" sz="1000" dirty="0">
                <a:hlinkClick r:id="rId10" tooltip="Trasporto merci"/>
              </a:rPr>
              <a:t>trasporto merci</a:t>
            </a:r>
            <a:r>
              <a:rPr lang="it-IT" sz="1000" dirty="0"/>
              <a:t> a lunga percorrenza</a:t>
            </a:r>
            <a:r>
              <a:rPr lang="it-IT" sz="1000" dirty="0" smtClean="0"/>
              <a:t>.</a:t>
            </a:r>
            <a:endParaRPr lang="it-IT" sz="1000" dirty="0"/>
          </a:p>
          <a:p>
            <a:pPr marL="0" indent="0">
              <a:buNone/>
            </a:pPr>
            <a:r>
              <a:rPr lang="it-IT" sz="1000" dirty="0"/>
              <a:t>In </a:t>
            </a:r>
            <a:r>
              <a:rPr lang="it-IT" sz="1000" b="1" dirty="0">
                <a:hlinkClick r:id="rId11" tooltip="Grecia"/>
              </a:rPr>
              <a:t>Grecia</a:t>
            </a:r>
            <a:r>
              <a:rPr lang="it-IT" sz="1000" dirty="0"/>
              <a:t> a partire dal 14 luglio 2016 è in corso la trattativa per l'acquisizione da parte del Gruppo FS della società di trasporto ferroviario </a:t>
            </a:r>
            <a:r>
              <a:rPr lang="it-IT" sz="1000" dirty="0" err="1">
                <a:hlinkClick r:id="rId12" tooltip="TrainOSE"/>
              </a:rPr>
              <a:t>TrainOSE</a:t>
            </a:r>
            <a:r>
              <a:rPr lang="it-IT" sz="1000" dirty="0"/>
              <a:t>, il corrispettivo greco di </a:t>
            </a:r>
            <a:r>
              <a:rPr lang="it-IT" sz="1000" dirty="0" smtClean="0">
                <a:hlinkClick r:id="rId3" tooltip="Trenitalia"/>
              </a:rPr>
              <a:t>Trenitalia</a:t>
            </a:r>
            <a:endParaRPr lang="it-IT" sz="1000" dirty="0"/>
          </a:p>
          <a:p>
            <a:pPr marL="0" indent="0">
              <a:buNone/>
            </a:pPr>
            <a:r>
              <a:rPr lang="it-IT" sz="1000" dirty="0"/>
              <a:t>In </a:t>
            </a:r>
            <a:r>
              <a:rPr lang="it-IT" sz="1000" b="1" dirty="0">
                <a:hlinkClick r:id="rId13" tooltip="Repubblica Ceca"/>
              </a:rPr>
              <a:t>Repubblica Ceca</a:t>
            </a:r>
            <a:r>
              <a:rPr lang="it-IT" sz="1000" dirty="0"/>
              <a:t>, </a:t>
            </a:r>
            <a:r>
              <a:rPr lang="it-IT" sz="1000" dirty="0">
                <a:hlinkClick r:id="rId14" tooltip="Grandi Stazioni"/>
              </a:rPr>
              <a:t>Grandi Stazioni</a:t>
            </a:r>
            <a:r>
              <a:rPr lang="it-IT" sz="1000" dirty="0"/>
              <a:t> si occupa della ristrutturazione e della valorizzazione delle stazioni di </a:t>
            </a:r>
            <a:r>
              <a:rPr lang="it-IT" sz="1000" dirty="0">
                <a:hlinkClick r:id="rId15" tooltip="Praga"/>
              </a:rPr>
              <a:t>Praga</a:t>
            </a:r>
            <a:r>
              <a:rPr lang="it-IT" sz="1000" dirty="0"/>
              <a:t>, </a:t>
            </a:r>
            <a:r>
              <a:rPr lang="it-IT" sz="1000" dirty="0">
                <a:hlinkClick r:id="rId16" tooltip="Karlovy Vary"/>
              </a:rPr>
              <a:t>Karlovy </a:t>
            </a:r>
            <a:r>
              <a:rPr lang="it-IT" sz="1000" dirty="0" err="1">
                <a:hlinkClick r:id="rId16" tooltip="Karlovy Vary"/>
              </a:rPr>
              <a:t>Vary</a:t>
            </a:r>
            <a:r>
              <a:rPr lang="it-IT" sz="1000" dirty="0"/>
              <a:t> e </a:t>
            </a:r>
            <a:r>
              <a:rPr lang="it-IT" sz="1000" dirty="0" err="1">
                <a:hlinkClick r:id="rId17" tooltip="Mariánské Lázně"/>
              </a:rPr>
              <a:t>Mariánské</a:t>
            </a:r>
            <a:r>
              <a:rPr lang="it-IT" sz="1000" dirty="0">
                <a:hlinkClick r:id="rId17" tooltip="Mariánské Lázně"/>
              </a:rPr>
              <a:t> </a:t>
            </a:r>
            <a:r>
              <a:rPr lang="it-IT" sz="1000" dirty="0" err="1">
                <a:hlinkClick r:id="rId17" tooltip="Mariánské Lázně"/>
              </a:rPr>
              <a:t>Lázně</a:t>
            </a:r>
            <a:r>
              <a:rPr lang="it-IT" sz="1000" dirty="0" smtClean="0"/>
              <a:t>.</a:t>
            </a:r>
            <a:endParaRPr lang="it-IT" sz="1000" dirty="0"/>
          </a:p>
          <a:p>
            <a:pPr marL="0" indent="0">
              <a:buNone/>
            </a:pPr>
            <a:r>
              <a:rPr lang="it-IT" sz="1000" dirty="0"/>
              <a:t>In </a:t>
            </a:r>
            <a:r>
              <a:rPr lang="it-IT" sz="1000" b="1" dirty="0">
                <a:hlinkClick r:id="rId18" tooltip="Romania"/>
              </a:rPr>
              <a:t>Romania</a:t>
            </a:r>
            <a:r>
              <a:rPr lang="it-IT" sz="1000" dirty="0"/>
              <a:t>, </a:t>
            </a:r>
            <a:r>
              <a:rPr lang="it-IT" sz="1000" dirty="0" err="1">
                <a:hlinkClick r:id="rId19" tooltip="Italferr"/>
              </a:rPr>
              <a:t>Italferr</a:t>
            </a:r>
            <a:r>
              <a:rPr lang="it-IT" sz="1000" dirty="0"/>
              <a:t> sta fornendo i suoi servizi di ingegneria alle ferrovie </a:t>
            </a:r>
            <a:r>
              <a:rPr lang="it-IT" sz="1000" dirty="0" smtClean="0"/>
              <a:t>rumene- </a:t>
            </a:r>
            <a:r>
              <a:rPr lang="it-IT" sz="1000" dirty="0" smtClean="0">
                <a:hlinkClick r:id="rId3" tooltip="Trenitalia"/>
              </a:rPr>
              <a:t>Trenitalia</a:t>
            </a:r>
            <a:r>
              <a:rPr lang="it-IT" sz="1000" dirty="0" smtClean="0"/>
              <a:t> </a:t>
            </a:r>
            <a:r>
              <a:rPr lang="it-IT" sz="1000" dirty="0"/>
              <a:t>invece sta aiutando le </a:t>
            </a:r>
            <a:r>
              <a:rPr lang="it-IT" sz="1000" i="1" dirty="0" err="1"/>
              <a:t>Căile</a:t>
            </a:r>
            <a:r>
              <a:rPr lang="it-IT" sz="1000" i="1" dirty="0"/>
              <a:t> </a:t>
            </a:r>
            <a:r>
              <a:rPr lang="it-IT" sz="1000" i="1" dirty="0" err="1"/>
              <a:t>Ferate</a:t>
            </a:r>
            <a:r>
              <a:rPr lang="it-IT" sz="1000" i="1" dirty="0"/>
              <a:t> </a:t>
            </a:r>
            <a:r>
              <a:rPr lang="it-IT" sz="1000" i="1" dirty="0" err="1"/>
              <a:t>Române</a:t>
            </a:r>
            <a:r>
              <a:rPr lang="it-IT" sz="1000" dirty="0"/>
              <a:t> a redigere i contratti di servizio con lo Stato</a:t>
            </a:r>
            <a:r>
              <a:rPr lang="it-IT" sz="1000" dirty="0" smtClean="0"/>
              <a:t>.</a:t>
            </a:r>
            <a:endParaRPr lang="it-IT" sz="1000" dirty="0"/>
          </a:p>
          <a:p>
            <a:pPr marL="0" indent="0">
              <a:buNone/>
            </a:pPr>
            <a:r>
              <a:rPr lang="it-IT" sz="1000" dirty="0"/>
              <a:t>In </a:t>
            </a:r>
            <a:r>
              <a:rPr lang="it-IT" sz="1000" b="1" dirty="0">
                <a:hlinkClick r:id="rId20" tooltip="Serbia"/>
              </a:rPr>
              <a:t>Serbia</a:t>
            </a:r>
            <a:r>
              <a:rPr lang="it-IT" sz="1000" b="1" dirty="0"/>
              <a:t> e </a:t>
            </a:r>
            <a:r>
              <a:rPr lang="it-IT" sz="1000" b="1" dirty="0">
                <a:hlinkClick r:id="rId21" tooltip="Montenegro"/>
              </a:rPr>
              <a:t>Montenegro</a:t>
            </a:r>
            <a:r>
              <a:rPr lang="it-IT" sz="1000" dirty="0"/>
              <a:t>, </a:t>
            </a:r>
            <a:r>
              <a:rPr lang="it-IT" sz="1000" dirty="0" err="1"/>
              <a:t>Italferr</a:t>
            </a:r>
            <a:r>
              <a:rPr lang="it-IT" sz="1000" dirty="0"/>
              <a:t>, insieme alla società di ingegneria ferroviaria Serba CIP, ha intrapreso uno studio per l'ammodernamento di oltre 450 km di linea ferroviaria, di cui 290 in Serbia e 165 in Montenegro. </a:t>
            </a:r>
            <a:endParaRPr lang="it-IT" sz="1000" dirty="0" smtClean="0"/>
          </a:p>
          <a:p>
            <a:pPr marL="0" indent="0">
              <a:buNone/>
            </a:pPr>
            <a:r>
              <a:rPr lang="it-IT" sz="1000" dirty="0" smtClean="0"/>
              <a:t>In </a:t>
            </a:r>
            <a:r>
              <a:rPr lang="it-IT" sz="1000" b="1" dirty="0">
                <a:hlinkClick r:id="rId20" tooltip="Serbia"/>
              </a:rPr>
              <a:t>Serbia</a:t>
            </a:r>
            <a:r>
              <a:rPr lang="it-IT" sz="1000" dirty="0"/>
              <a:t>, </a:t>
            </a:r>
            <a:r>
              <a:rPr lang="it-IT" sz="1000" dirty="0" err="1"/>
              <a:t>Italferr</a:t>
            </a:r>
            <a:r>
              <a:rPr lang="it-IT" sz="1000" dirty="0"/>
              <a:t> ed un'associazione temporanea di imprese sta realizzando un sistema informatizzato (RMS – </a:t>
            </a:r>
            <a:r>
              <a:rPr lang="it-IT" sz="1000" dirty="0" err="1"/>
              <a:t>Railway</a:t>
            </a:r>
            <a:r>
              <a:rPr lang="it-IT" sz="1000" dirty="0"/>
              <a:t> Management System) per la gestione, la diagnosi e la manutenzione dell'infrastruttura ferroviaria</a:t>
            </a:r>
            <a:r>
              <a:rPr lang="it-IT" sz="1000" dirty="0" smtClean="0"/>
              <a:t>.</a:t>
            </a:r>
            <a:endParaRPr lang="it-IT" sz="1000" dirty="0"/>
          </a:p>
          <a:p>
            <a:pPr marL="0" indent="0">
              <a:buNone/>
            </a:pPr>
            <a:r>
              <a:rPr lang="it-IT" sz="1000" dirty="0"/>
              <a:t>In </a:t>
            </a:r>
            <a:r>
              <a:rPr lang="it-IT" sz="1000" b="1" dirty="0">
                <a:hlinkClick r:id="rId22" tooltip="Polonia"/>
              </a:rPr>
              <a:t>Polonia</a:t>
            </a:r>
            <a:r>
              <a:rPr lang="it-IT" sz="1000" dirty="0"/>
              <a:t>, Trenitalia, possiede per il 50% </a:t>
            </a:r>
            <a:r>
              <a:rPr lang="it-IT" sz="1000" dirty="0" err="1"/>
              <a:t>Pol-rail</a:t>
            </a:r>
            <a:r>
              <a:rPr lang="it-IT" sz="1000" dirty="0"/>
              <a:t> una società operante nel trasporto di merci su rotaia che negli ultimi anni si è espansa molto diventando una delle principali aziende del settore nel centro Europa. La crescita dell'azienda ha spinto gli azionisti a creare una società in Romania denominata Rom-</a:t>
            </a:r>
            <a:r>
              <a:rPr lang="it-IT" sz="1000" dirty="0" err="1"/>
              <a:t>Rail</a:t>
            </a:r>
            <a:r>
              <a:rPr lang="it-IT" sz="1000" dirty="0" smtClean="0"/>
              <a:t>.</a:t>
            </a:r>
            <a:endParaRPr lang="it-IT" sz="1000" dirty="0"/>
          </a:p>
          <a:p>
            <a:pPr marL="0" indent="0">
              <a:buNone/>
            </a:pPr>
            <a:r>
              <a:rPr lang="it-IT" sz="1000" b="1" dirty="0"/>
              <a:t>Africa</a:t>
            </a:r>
          </a:p>
          <a:p>
            <a:pPr marL="0" indent="0">
              <a:buNone/>
            </a:pPr>
            <a:r>
              <a:rPr lang="it-IT" sz="1000" dirty="0"/>
              <a:t>In </a:t>
            </a:r>
            <a:r>
              <a:rPr lang="it-IT" sz="1000" b="1" dirty="0">
                <a:hlinkClick r:id="rId23" tooltip="Egitto"/>
              </a:rPr>
              <a:t>Egitto</a:t>
            </a:r>
            <a:r>
              <a:rPr lang="it-IT" sz="1000" dirty="0"/>
              <a:t>, </a:t>
            </a:r>
            <a:r>
              <a:rPr lang="it-IT" sz="1000" dirty="0" err="1">
                <a:hlinkClick r:id="rId19" tooltip="Italferr"/>
              </a:rPr>
              <a:t>Italferr</a:t>
            </a:r>
            <a:r>
              <a:rPr lang="it-IT" sz="1000" dirty="0"/>
              <a:t>, si è aggiudicata dal Ministero dei trasporti egiziano lo studio di </a:t>
            </a:r>
            <a:r>
              <a:rPr lang="it-IT" sz="1000" dirty="0" err="1"/>
              <a:t>prefattibilità</a:t>
            </a:r>
            <a:r>
              <a:rPr lang="it-IT" sz="1000" dirty="0"/>
              <a:t> di una linea ad Alta Velocità della lunghezza di circa 220 km per collegare </a:t>
            </a:r>
            <a:r>
              <a:rPr lang="it-IT" sz="1000" dirty="0">
                <a:hlinkClick r:id="rId24" tooltip="Cairo"/>
              </a:rPr>
              <a:t>Cairo</a:t>
            </a:r>
            <a:r>
              <a:rPr lang="it-IT" sz="1000" dirty="0"/>
              <a:t> e </a:t>
            </a:r>
            <a:r>
              <a:rPr lang="it-IT" sz="1000" dirty="0">
                <a:hlinkClick r:id="rId25" tooltip="Alessandria"/>
              </a:rPr>
              <a:t>Alessandria</a:t>
            </a:r>
            <a:r>
              <a:rPr lang="it-IT" sz="1000" dirty="0"/>
              <a:t>. Inoltre sempre </a:t>
            </a:r>
            <a:r>
              <a:rPr lang="it-IT" sz="1000" dirty="0" err="1"/>
              <a:t>Italferr</a:t>
            </a:r>
            <a:r>
              <a:rPr lang="it-IT" sz="1000" dirty="0"/>
              <a:t> sta aiutando il difficile risanamento delle ferrovie egiziane</a:t>
            </a:r>
            <a:r>
              <a:rPr lang="it-IT" sz="1000" dirty="0" smtClean="0"/>
              <a:t>.</a:t>
            </a:r>
            <a:endParaRPr lang="it-IT" sz="1000" dirty="0"/>
          </a:p>
          <a:p>
            <a:pPr marL="0" indent="0">
              <a:buNone/>
            </a:pPr>
            <a:r>
              <a:rPr lang="it-IT" sz="1000" dirty="0"/>
              <a:t>In </a:t>
            </a:r>
            <a:r>
              <a:rPr lang="it-IT" sz="1000" b="1" dirty="0">
                <a:hlinkClick r:id="rId26" tooltip="Algeria"/>
              </a:rPr>
              <a:t>Algeria</a:t>
            </a:r>
            <a:r>
              <a:rPr lang="it-IT" sz="1000" dirty="0"/>
              <a:t>, </a:t>
            </a:r>
            <a:r>
              <a:rPr lang="it-IT" sz="1000" dirty="0" err="1"/>
              <a:t>Italferr</a:t>
            </a:r>
            <a:r>
              <a:rPr lang="it-IT" sz="1000" dirty="0"/>
              <a:t>, è stata incaricata dal ministero dei trasporti algerino di riorganizzare l'intero settore ferroviario del </a:t>
            </a:r>
            <a:r>
              <a:rPr lang="it-IT" sz="1000" dirty="0" smtClean="0"/>
              <a:t>Paese</a:t>
            </a:r>
          </a:p>
          <a:p>
            <a:pPr marL="0" indent="0">
              <a:buNone/>
            </a:pPr>
            <a:r>
              <a:rPr lang="it-IT" sz="1000" dirty="0" smtClean="0"/>
              <a:t>In </a:t>
            </a:r>
            <a:r>
              <a:rPr lang="it-IT" sz="1000" b="1" dirty="0">
                <a:hlinkClick r:id="rId27" tooltip="Marocco"/>
              </a:rPr>
              <a:t>Marocco</a:t>
            </a:r>
            <a:r>
              <a:rPr lang="it-IT" sz="1000" dirty="0"/>
              <a:t>, il Gruppo FS, collabora con le ferrovie locali nella programmazione degli investimenti per la modernizzazione della rete ed aiuta a formare il personale sia tecnico che amministrativo</a:t>
            </a:r>
            <a:r>
              <a:rPr lang="it-IT" sz="1000" dirty="0" smtClean="0"/>
              <a:t>.</a:t>
            </a:r>
            <a:endParaRPr lang="it-IT" sz="1000" dirty="0"/>
          </a:p>
          <a:p>
            <a:pPr marL="0" indent="0">
              <a:buNone/>
            </a:pPr>
            <a:r>
              <a:rPr lang="it-IT" sz="1000" dirty="0"/>
              <a:t>In </a:t>
            </a:r>
            <a:r>
              <a:rPr lang="it-IT" sz="1000" b="1" dirty="0">
                <a:hlinkClick r:id="rId28" tooltip="Libia"/>
              </a:rPr>
              <a:t>Libia</a:t>
            </a:r>
            <a:r>
              <a:rPr lang="it-IT" sz="1000" dirty="0"/>
              <a:t>, il Gruppo FS Ha firmato un accordo di cooperazione con le Ferrovie libiche per lo sviluppo dell'infrastruttura e dell'impresa ferroviaria</a:t>
            </a:r>
            <a:r>
              <a:rPr lang="it-IT" sz="1000" dirty="0" smtClean="0"/>
              <a:t>.</a:t>
            </a:r>
            <a:endParaRPr lang="it-IT" sz="1000" dirty="0"/>
          </a:p>
          <a:p>
            <a:pPr marL="0" indent="0">
              <a:buNone/>
            </a:pPr>
            <a:r>
              <a:rPr lang="it-IT" sz="1000" b="1" dirty="0"/>
              <a:t>Asia</a:t>
            </a:r>
          </a:p>
          <a:p>
            <a:pPr marL="0" indent="0">
              <a:buNone/>
            </a:pPr>
            <a:r>
              <a:rPr lang="it-IT" sz="1000" dirty="0"/>
              <a:t>In </a:t>
            </a:r>
            <a:r>
              <a:rPr lang="it-IT" sz="1000" b="1" dirty="0">
                <a:hlinkClick r:id="rId29" tooltip="Turchia"/>
              </a:rPr>
              <a:t>Turchia</a:t>
            </a:r>
            <a:r>
              <a:rPr lang="it-IT" sz="1000" dirty="0"/>
              <a:t>, il Gruppo FS, fornisce supporti tecnici ed ingegneristici alle ferrovie turche (</a:t>
            </a:r>
            <a:r>
              <a:rPr lang="it-IT" sz="1000" i="1" dirty="0" err="1"/>
              <a:t>Türkiye</a:t>
            </a:r>
            <a:r>
              <a:rPr lang="it-IT" sz="1000" i="1" dirty="0"/>
              <a:t> </a:t>
            </a:r>
            <a:r>
              <a:rPr lang="it-IT" sz="1000" i="1" dirty="0" err="1"/>
              <a:t>Cumhuriyeti</a:t>
            </a:r>
            <a:r>
              <a:rPr lang="it-IT" sz="1000" i="1" dirty="0"/>
              <a:t> </a:t>
            </a:r>
            <a:r>
              <a:rPr lang="it-IT" sz="1000" i="1" dirty="0" err="1"/>
              <a:t>Develet</a:t>
            </a:r>
            <a:r>
              <a:rPr lang="it-IT" sz="1000" i="1" dirty="0"/>
              <a:t> </a:t>
            </a:r>
            <a:r>
              <a:rPr lang="it-IT" sz="1000" i="1" dirty="0" err="1"/>
              <a:t>Demiryollari</a:t>
            </a:r>
            <a:r>
              <a:rPr lang="it-IT" sz="1000" dirty="0"/>
              <a:t>) per lo sviluppo delle infrastrutture ferroviarie nel Paese e svolge le analisi di mercato nel settore delle merci</a:t>
            </a:r>
            <a:r>
              <a:rPr lang="it-IT" sz="1000" dirty="0" smtClean="0"/>
              <a:t>. </a:t>
            </a:r>
            <a:r>
              <a:rPr lang="it-IT" sz="1000" dirty="0"/>
              <a:t>per la progettazione di due impianti di manutenzione per i treni alta velocità. FS ha anche collaborato per la realizzazione della </a:t>
            </a:r>
            <a:r>
              <a:rPr lang="it-IT" sz="1000" dirty="0">
                <a:hlinkClick r:id="rId30" tooltip="Ferrovia ad alta velocità Istanbul-Ankara"/>
              </a:rPr>
              <a:t>ferrovia ad alta velocità Istanbul–Ankara</a:t>
            </a:r>
            <a:r>
              <a:rPr lang="it-IT" sz="1000" dirty="0"/>
              <a:t>.</a:t>
            </a:r>
          </a:p>
          <a:p>
            <a:pPr marL="0" indent="0">
              <a:buNone/>
            </a:pPr>
            <a:r>
              <a:rPr lang="it-IT" sz="1000" dirty="0"/>
              <a:t>In </a:t>
            </a:r>
            <a:r>
              <a:rPr lang="it-IT" sz="1000" b="1" dirty="0">
                <a:hlinkClick r:id="rId31" tooltip="Siria"/>
              </a:rPr>
              <a:t>Siria</a:t>
            </a:r>
            <a:r>
              <a:rPr lang="it-IT" sz="1000" dirty="0"/>
              <a:t>, </a:t>
            </a:r>
            <a:r>
              <a:rPr lang="it-IT" sz="1000" dirty="0" err="1">
                <a:hlinkClick r:id="rId19" tooltip="Italferr"/>
              </a:rPr>
              <a:t>Italferr</a:t>
            </a:r>
            <a:r>
              <a:rPr lang="it-IT" sz="1000" dirty="0"/>
              <a:t> sta lavorando ad uno studio di fattibilità per il potenziamento infrastrutturale e tecnologico della linea Aleppo – Damasco, principale asse ferroviario della </a:t>
            </a:r>
            <a:r>
              <a:rPr lang="it-IT" sz="1000" dirty="0" smtClean="0"/>
              <a:t>Siria</a:t>
            </a:r>
            <a:endParaRPr lang="it-IT" sz="1000" dirty="0"/>
          </a:p>
          <a:p>
            <a:pPr marL="0" indent="0">
              <a:buNone/>
            </a:pPr>
            <a:r>
              <a:rPr lang="it-IT" sz="1000" dirty="0"/>
              <a:t>In </a:t>
            </a:r>
            <a:r>
              <a:rPr lang="it-IT" sz="1000" b="1" dirty="0">
                <a:hlinkClick r:id="rId32" tooltip="Iraq"/>
              </a:rPr>
              <a:t>Iraq</a:t>
            </a:r>
            <a:r>
              <a:rPr lang="it-IT" sz="1000" dirty="0"/>
              <a:t>, il Gruppo Ferrovie dello Stato, è stato incaricato di redigere il Piano Nazionale dei Trasporti</a:t>
            </a:r>
            <a:r>
              <a:rPr lang="it-IT" sz="1000" dirty="0" smtClean="0"/>
              <a:t>.</a:t>
            </a:r>
            <a:endParaRPr lang="it-IT" sz="1000" dirty="0"/>
          </a:p>
          <a:p>
            <a:pPr marL="0" indent="0">
              <a:buNone/>
            </a:pPr>
            <a:r>
              <a:rPr lang="it-IT" sz="1000" dirty="0"/>
              <a:t>In </a:t>
            </a:r>
            <a:r>
              <a:rPr lang="it-IT" sz="1000" b="1" dirty="0">
                <a:hlinkClick r:id="rId33" tooltip="India"/>
              </a:rPr>
              <a:t>India</a:t>
            </a:r>
            <a:r>
              <a:rPr lang="it-IT" sz="1000" dirty="0"/>
              <a:t>, </a:t>
            </a:r>
            <a:r>
              <a:rPr lang="it-IT" sz="1000" dirty="0">
                <a:hlinkClick r:id="rId14" tooltip="Grandi Stazioni"/>
              </a:rPr>
              <a:t>Grandi Stazioni</a:t>
            </a:r>
            <a:r>
              <a:rPr lang="it-IT" sz="1000" dirty="0"/>
              <a:t> insieme a </a:t>
            </a:r>
            <a:r>
              <a:rPr lang="it-IT" sz="1000" dirty="0">
                <a:hlinkClick r:id="rId34" tooltip="Tata Group"/>
              </a:rPr>
              <a:t>Tata Group</a:t>
            </a:r>
            <a:r>
              <a:rPr lang="it-IT" sz="1000" dirty="0"/>
              <a:t>, ha vinto la gara per la ristrutturazione della </a:t>
            </a:r>
            <a:r>
              <a:rPr lang="it-IT" sz="1000" dirty="0">
                <a:hlinkClick r:id="rId35" tooltip="Stazione di Nuova Delhi (la pagina non esiste)"/>
              </a:rPr>
              <a:t>stazione di Nuova </a:t>
            </a:r>
            <a:r>
              <a:rPr lang="it-IT" sz="1000" dirty="0" smtClean="0">
                <a:hlinkClick r:id="rId35" tooltip="Stazione di Nuova Delhi (la pagina non esiste)"/>
              </a:rPr>
              <a:t>Delhi</a:t>
            </a:r>
            <a:endParaRPr lang="it-IT" sz="1000" dirty="0"/>
          </a:p>
          <a:p>
            <a:pPr marL="0" indent="0">
              <a:buNone/>
            </a:pPr>
            <a:r>
              <a:rPr lang="it-IT" sz="1000" dirty="0"/>
              <a:t>In </a:t>
            </a:r>
            <a:r>
              <a:rPr lang="it-IT" sz="1000" b="1" dirty="0">
                <a:hlinkClick r:id="rId36" tooltip="Kazakistan"/>
              </a:rPr>
              <a:t>Kazakistan</a:t>
            </a:r>
            <a:r>
              <a:rPr lang="it-IT" sz="1000" dirty="0"/>
              <a:t>, il Gruppo FS insieme ad </a:t>
            </a:r>
            <a:r>
              <a:rPr lang="it-IT" sz="1000" dirty="0">
                <a:hlinkClick r:id="rId37" tooltip="Ansaldo STS"/>
              </a:rPr>
              <a:t>Ansaldo STS</a:t>
            </a:r>
            <a:r>
              <a:rPr lang="it-IT" sz="1000" dirty="0"/>
              <a:t>, ha firmato un </a:t>
            </a:r>
            <a:r>
              <a:rPr lang="it-IT" sz="1000" dirty="0">
                <a:hlinkClick r:id="rId38" tooltip="Memorandum d'intesa"/>
              </a:rPr>
              <a:t>memorandum d'intesa</a:t>
            </a:r>
            <a:r>
              <a:rPr lang="it-IT" sz="1000" dirty="0"/>
              <a:t> sulla ristrutturazione delle ferrovie kazake</a:t>
            </a:r>
            <a:r>
              <a:rPr lang="it-IT" sz="1000" dirty="0" smtClean="0"/>
              <a:t>.</a:t>
            </a:r>
            <a:endParaRPr lang="it-IT" sz="1000" dirty="0"/>
          </a:p>
          <a:p>
            <a:pPr marL="0" indent="0">
              <a:buNone/>
            </a:pPr>
            <a:r>
              <a:rPr lang="it-IT" sz="1000" b="1" dirty="0"/>
              <a:t>America del Sud</a:t>
            </a:r>
          </a:p>
          <a:p>
            <a:pPr marL="0" indent="0">
              <a:buNone/>
            </a:pPr>
            <a:r>
              <a:rPr lang="it-IT" sz="1000" dirty="0"/>
              <a:t>In </a:t>
            </a:r>
            <a:r>
              <a:rPr lang="it-IT" sz="1000" b="1" dirty="0">
                <a:hlinkClick r:id="rId39" tooltip="Venezuela"/>
              </a:rPr>
              <a:t>Venezuela</a:t>
            </a:r>
            <a:r>
              <a:rPr lang="it-IT" sz="1000" dirty="0"/>
              <a:t>, </a:t>
            </a:r>
            <a:r>
              <a:rPr lang="it-IT" sz="1000" dirty="0" err="1">
                <a:hlinkClick r:id="rId19" tooltip="Italferr"/>
              </a:rPr>
              <a:t>Italferr</a:t>
            </a:r>
            <a:r>
              <a:rPr lang="it-IT" sz="1000" dirty="0"/>
              <a:t>, sta lavorando per la progettazione di nuove linee ferroviarie destinate prevalentemente al servizio merci.</a:t>
            </a:r>
          </a:p>
          <a:p>
            <a:pPr marL="0" indent="0">
              <a:buNone/>
            </a:pPr>
            <a:r>
              <a:rPr lang="it-IT" sz="1000" dirty="0"/>
              <a:t>In </a:t>
            </a:r>
            <a:r>
              <a:rPr lang="it-IT" sz="1000" b="1" dirty="0">
                <a:hlinkClick r:id="rId40" tooltip="Uruguay"/>
              </a:rPr>
              <a:t>Uruguay</a:t>
            </a:r>
            <a:r>
              <a:rPr lang="it-IT" sz="1000" dirty="0"/>
              <a:t>, FS, collabora nella ristrutturazione della rete e del materiale rotabile.</a:t>
            </a:r>
          </a:p>
          <a:p>
            <a:endParaRPr lang="it-IT" sz="1000" dirty="0"/>
          </a:p>
        </p:txBody>
      </p:sp>
    </p:spTree>
    <p:extLst>
      <p:ext uri="{BB962C8B-B14F-4D97-AF65-F5344CB8AC3E}">
        <p14:creationId xmlns:p14="http://schemas.microsoft.com/office/powerpoint/2010/main" val="18213731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16832"/>
            <a:ext cx="7632848" cy="340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it-IT" dirty="0" smtClean="0"/>
              <a:t>FS </a:t>
            </a:r>
            <a:r>
              <a:rPr lang="it-IT" dirty="0" err="1" smtClean="0"/>
              <a:t>group</a:t>
            </a:r>
            <a:r>
              <a:rPr lang="it-IT" dirty="0" smtClean="0"/>
              <a:t>: </a:t>
            </a:r>
            <a:r>
              <a:rPr lang="it-IT" dirty="0" err="1" smtClean="0"/>
              <a:t>struggling</a:t>
            </a:r>
            <a:r>
              <a:rPr lang="it-IT" dirty="0" smtClean="0"/>
              <a:t> to </a:t>
            </a:r>
            <a:r>
              <a:rPr lang="it-IT" dirty="0" err="1" smtClean="0"/>
              <a:t>make</a:t>
            </a:r>
            <a:r>
              <a:rPr lang="it-IT" dirty="0" smtClean="0"/>
              <a:t> a profit</a:t>
            </a:r>
            <a:endParaRPr lang="en-GB" dirty="0"/>
          </a:p>
        </p:txBody>
      </p:sp>
    </p:spTree>
    <p:extLst>
      <p:ext uri="{BB962C8B-B14F-4D97-AF65-F5344CB8AC3E}">
        <p14:creationId xmlns:p14="http://schemas.microsoft.com/office/powerpoint/2010/main" val="16810582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Autofit/>
          </a:bodyPr>
          <a:lstStyle/>
          <a:p>
            <a:r>
              <a:rPr lang="it-IT" sz="3600" dirty="0" err="1" smtClean="0"/>
              <a:t>Recent</a:t>
            </a:r>
            <a:r>
              <a:rPr lang="it-IT" sz="3600" dirty="0" smtClean="0"/>
              <a:t> Balance </a:t>
            </a:r>
            <a:r>
              <a:rPr lang="it-IT" sz="3600" dirty="0" err="1" smtClean="0"/>
              <a:t>sheets</a:t>
            </a:r>
            <a:r>
              <a:rPr lang="it-IT" sz="3600" dirty="0" smtClean="0"/>
              <a:t>: a </a:t>
            </a:r>
            <a:r>
              <a:rPr lang="it-IT" sz="3600" dirty="0" err="1" smtClean="0"/>
              <a:t>profitable</a:t>
            </a:r>
            <a:r>
              <a:rPr lang="it-IT" sz="3600" dirty="0" smtClean="0"/>
              <a:t> </a:t>
            </a:r>
            <a:r>
              <a:rPr lang="it-IT" sz="3600" dirty="0" err="1" smtClean="0"/>
              <a:t>group</a:t>
            </a:r>
            <a:endParaRPr lang="en-GB" sz="3600" dirty="0"/>
          </a:p>
        </p:txBody>
      </p:sp>
      <p:sp>
        <p:nvSpPr>
          <p:cNvPr id="3" name="Content Placeholder 2"/>
          <p:cNvSpPr>
            <a:spLocks noGrp="1"/>
          </p:cNvSpPr>
          <p:nvPr>
            <p:ph idx="1"/>
          </p:nvPr>
        </p:nvSpPr>
        <p:spPr>
          <a:xfrm>
            <a:off x="35496" y="836712"/>
            <a:ext cx="9108504" cy="5877272"/>
          </a:xfrm>
        </p:spPr>
        <p:txBody>
          <a:bodyPr>
            <a:noAutofit/>
          </a:bodyPr>
          <a:lstStyle/>
          <a:p>
            <a:pPr marL="0" indent="0">
              <a:buNone/>
            </a:pPr>
            <a:r>
              <a:rPr lang="en-GB" sz="1800" b="1" dirty="0" smtClean="0"/>
              <a:t>2016 </a:t>
            </a:r>
          </a:p>
          <a:p>
            <a:pPr marL="0" indent="0">
              <a:buNone/>
            </a:pPr>
            <a:r>
              <a:rPr lang="en-GB" sz="1800" dirty="0" smtClean="0"/>
              <a:t>In </a:t>
            </a:r>
            <a:r>
              <a:rPr lang="en-GB" sz="1800" dirty="0"/>
              <a:t>2016 FS </a:t>
            </a:r>
            <a:r>
              <a:rPr lang="en-GB" sz="1800" dirty="0" err="1"/>
              <a:t>Italiane</a:t>
            </a:r>
            <a:r>
              <a:rPr lang="en-GB" sz="1800" dirty="0"/>
              <a:t> closed the balance sheet with a </a:t>
            </a:r>
            <a:r>
              <a:rPr lang="en-GB" sz="1800" b="1" dirty="0">
                <a:solidFill>
                  <a:srgbClr val="FF0000"/>
                </a:solidFill>
              </a:rPr>
              <a:t>net profit of 772 million euros </a:t>
            </a:r>
            <a:r>
              <a:rPr lang="en-GB" sz="1800" dirty="0"/>
              <a:t>and achieved </a:t>
            </a:r>
            <a:r>
              <a:rPr lang="en-GB" sz="1800" b="1" dirty="0">
                <a:solidFill>
                  <a:srgbClr val="FF0000"/>
                </a:solidFill>
              </a:rPr>
              <a:t>revenues of 8.93 billion euros</a:t>
            </a:r>
            <a:r>
              <a:rPr lang="en-GB" sz="1800" dirty="0"/>
              <a:t>. EBITDA amounts to 2.3 billion euros, while EBIT amounts to 892 million euros. The economic value distributed amounts to € 6.83 billion. </a:t>
            </a:r>
            <a:r>
              <a:rPr lang="en-GB" sz="1800" b="1" dirty="0"/>
              <a:t>Investments of € 5.95 billion were made, of which € 1.64 billion in self-financing</a:t>
            </a:r>
            <a:r>
              <a:rPr lang="en-GB" sz="1800" dirty="0"/>
              <a:t>. Approximately 71% of the investments concern the infrastructure sector, in which the interventions carried out by RFI amount to 4.17 billion euro. Approximately 27% of investments are related to the transport sector, for interventions dedicated to passenger transport by rail and by road, both in Italy and abroad, and to freight transport. Trenitalia recorded investments for € 1.55 billion, </a:t>
            </a:r>
            <a:r>
              <a:rPr lang="en-GB" sz="1800" dirty="0" err="1"/>
              <a:t>Netinera</a:t>
            </a:r>
            <a:r>
              <a:rPr lang="en-GB" sz="1800" dirty="0"/>
              <a:t> Deutschland for around € 53 million and the companies of the </a:t>
            </a:r>
            <a:r>
              <a:rPr lang="en-GB" sz="1800" dirty="0" err="1"/>
              <a:t>Busitalia</a:t>
            </a:r>
            <a:r>
              <a:rPr lang="en-GB" sz="1800" dirty="0"/>
              <a:t> group, operating in road transport in Italy, for € 24 million. </a:t>
            </a:r>
            <a:endParaRPr lang="en-GB" sz="1800" dirty="0" smtClean="0"/>
          </a:p>
          <a:p>
            <a:pPr marL="0" indent="0">
              <a:buNone/>
            </a:pPr>
            <a:r>
              <a:rPr lang="en-GB" sz="1800" b="1" dirty="0" smtClean="0"/>
              <a:t>2018</a:t>
            </a:r>
          </a:p>
          <a:p>
            <a:pPr marL="0" indent="0">
              <a:buNone/>
            </a:pPr>
            <a:r>
              <a:rPr lang="en-US" sz="1800" dirty="0"/>
              <a:t>The Group achieved revenues of </a:t>
            </a:r>
            <a:r>
              <a:rPr lang="en-US" sz="1800" b="1" dirty="0">
                <a:solidFill>
                  <a:srgbClr val="FF0000"/>
                </a:solidFill>
              </a:rPr>
              <a:t>12.1 billion euros </a:t>
            </a:r>
            <a:r>
              <a:rPr lang="en-US" sz="1800" dirty="0"/>
              <a:t>(+ 30% compared to 2017), with an overall increase of </a:t>
            </a:r>
            <a:r>
              <a:rPr lang="en-US" sz="1800" dirty="0" smtClean="0"/>
              <a:t>2.8 billions </a:t>
            </a:r>
            <a:r>
              <a:rPr lang="en-US" sz="1800" dirty="0"/>
              <a:t>of euros (of which 2.4 attributable to the entry of </a:t>
            </a:r>
            <a:r>
              <a:rPr lang="en-US" sz="1800" dirty="0" smtClean="0"/>
              <a:t>ANAS), </a:t>
            </a:r>
            <a:r>
              <a:rPr lang="en-US" sz="1800" dirty="0"/>
              <a:t>and very positive levels of EBITDA (equal to 2.5 billion euros) and </a:t>
            </a:r>
            <a:r>
              <a:rPr lang="en-US" sz="1800" dirty="0" smtClean="0"/>
              <a:t>of EBIT </a:t>
            </a:r>
            <a:r>
              <a:rPr lang="en-US" sz="1800" dirty="0"/>
              <a:t>(€ 0.7 billion). The net result, equal to </a:t>
            </a:r>
            <a:r>
              <a:rPr lang="en-US" sz="1800" b="1" dirty="0">
                <a:solidFill>
                  <a:srgbClr val="FF0000"/>
                </a:solidFill>
              </a:rPr>
              <a:t>559 million euros</a:t>
            </a:r>
            <a:r>
              <a:rPr lang="en-US" sz="1800" dirty="0"/>
              <a:t>, increased by 32% compared to the 2017 figure</a:t>
            </a:r>
            <a:r>
              <a:rPr lang="en-US" sz="1800" dirty="0" smtClean="0"/>
              <a:t>, calculated </a:t>
            </a:r>
            <a:r>
              <a:rPr lang="en-US" sz="1800" dirty="0"/>
              <a:t>net of the non-recurring positive components generated by the new regulated energy tariff scheme</a:t>
            </a:r>
          </a:p>
          <a:p>
            <a:pPr marL="0" indent="0">
              <a:buNone/>
            </a:pPr>
            <a:r>
              <a:rPr lang="en-US" sz="1800" dirty="0"/>
              <a:t>electric for railway traction.</a:t>
            </a:r>
            <a:endParaRPr lang="en-GB" sz="1800" dirty="0"/>
          </a:p>
        </p:txBody>
      </p:sp>
    </p:spTree>
    <p:extLst>
      <p:ext uri="{BB962C8B-B14F-4D97-AF65-F5344CB8AC3E}">
        <p14:creationId xmlns:p14="http://schemas.microsoft.com/office/powerpoint/2010/main" val="16932083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7" y="908720"/>
            <a:ext cx="8916587" cy="4752528"/>
          </a:xfrm>
          <a:prstGeom prst="rect">
            <a:avLst/>
          </a:prstGeom>
        </p:spPr>
      </p:pic>
    </p:spTree>
    <p:extLst>
      <p:ext uri="{BB962C8B-B14F-4D97-AF65-F5344CB8AC3E}">
        <p14:creationId xmlns:p14="http://schemas.microsoft.com/office/powerpoint/2010/main" val="25278546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312" y="332656"/>
            <a:ext cx="8715375" cy="1666875"/>
          </a:xfrm>
          <a:prstGeom prst="rect">
            <a:avLst/>
          </a:prstGeom>
        </p:spPr>
      </p:pic>
      <p:pic>
        <p:nvPicPr>
          <p:cNvPr id="3" name="Picture 2"/>
          <p:cNvPicPr>
            <a:picLocks noChangeAspect="1"/>
          </p:cNvPicPr>
          <p:nvPr/>
        </p:nvPicPr>
        <p:blipFill>
          <a:blip r:embed="rId3"/>
          <a:stretch>
            <a:fillRect/>
          </a:stretch>
        </p:blipFill>
        <p:spPr>
          <a:xfrm>
            <a:off x="0" y="2020420"/>
            <a:ext cx="8782050" cy="1733550"/>
          </a:xfrm>
          <a:prstGeom prst="rect">
            <a:avLst/>
          </a:prstGeom>
        </p:spPr>
      </p:pic>
      <p:pic>
        <p:nvPicPr>
          <p:cNvPr id="4" name="Picture 3"/>
          <p:cNvPicPr>
            <a:picLocks noChangeAspect="1"/>
          </p:cNvPicPr>
          <p:nvPr/>
        </p:nvPicPr>
        <p:blipFill>
          <a:blip r:embed="rId4"/>
          <a:stretch>
            <a:fillRect/>
          </a:stretch>
        </p:blipFill>
        <p:spPr>
          <a:xfrm>
            <a:off x="64464" y="4077072"/>
            <a:ext cx="8734425" cy="2352675"/>
          </a:xfrm>
          <a:prstGeom prst="rect">
            <a:avLst/>
          </a:prstGeom>
        </p:spPr>
      </p:pic>
    </p:spTree>
    <p:extLst>
      <p:ext uri="{BB962C8B-B14F-4D97-AF65-F5344CB8AC3E}">
        <p14:creationId xmlns:p14="http://schemas.microsoft.com/office/powerpoint/2010/main" val="1713466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0F2DA6-C5AC-4A08-BCB5-8AB366E63AB3}"/>
              </a:ext>
            </a:extLst>
          </p:cNvPr>
          <p:cNvSpPr>
            <a:spLocks noGrp="1"/>
          </p:cNvSpPr>
          <p:nvPr>
            <p:ph type="title"/>
          </p:nvPr>
        </p:nvSpPr>
        <p:spPr/>
        <p:txBody>
          <a:bodyPr>
            <a:normAutofit fontScale="90000"/>
          </a:bodyPr>
          <a:lstStyle/>
          <a:p>
            <a:r>
              <a:rPr lang="it-IT" b="1" dirty="0" smtClean="0"/>
              <a:t>High </a:t>
            </a:r>
            <a:r>
              <a:rPr lang="it-IT" b="1" dirty="0" err="1" smtClean="0"/>
              <a:t>speed</a:t>
            </a:r>
            <a:r>
              <a:rPr lang="it-IT" b="1" dirty="0" smtClean="0"/>
              <a:t> </a:t>
            </a:r>
            <a:r>
              <a:rPr lang="it-IT" b="1" dirty="0" err="1" smtClean="0"/>
              <a:t>rail</a:t>
            </a:r>
            <a:r>
              <a:rPr lang="it-IT" b="1" dirty="0" smtClean="0"/>
              <a:t>: a new </a:t>
            </a:r>
            <a:r>
              <a:rPr lang="it-IT" b="1" dirty="0" err="1" smtClean="0"/>
              <a:t>entrant</a:t>
            </a:r>
            <a:r>
              <a:rPr lang="it-IT" b="1" dirty="0" smtClean="0"/>
              <a:t> NTV</a:t>
            </a:r>
            <a:endParaRPr lang="it-IT" dirty="0"/>
          </a:p>
        </p:txBody>
      </p:sp>
      <p:sp>
        <p:nvSpPr>
          <p:cNvPr id="3" name="Segnaposto contenuto 2">
            <a:extLst>
              <a:ext uri="{FF2B5EF4-FFF2-40B4-BE49-F238E27FC236}">
                <a16:creationId xmlns:a16="http://schemas.microsoft.com/office/drawing/2014/main" id="{998D1F81-E17A-4D46-87D0-933A1FBE65C6}"/>
              </a:ext>
            </a:extLst>
          </p:cNvPr>
          <p:cNvSpPr>
            <a:spLocks noGrp="1"/>
          </p:cNvSpPr>
          <p:nvPr>
            <p:ph idx="1"/>
          </p:nvPr>
        </p:nvSpPr>
        <p:spPr>
          <a:xfrm>
            <a:off x="342900" y="1349816"/>
            <a:ext cx="8458200" cy="3657599"/>
          </a:xfrm>
        </p:spPr>
        <p:txBody>
          <a:bodyPr>
            <a:normAutofit fontScale="77500" lnSpcReduction="20000"/>
          </a:bodyPr>
          <a:lstStyle/>
          <a:p>
            <a:pPr marL="0" indent="0">
              <a:buNone/>
            </a:pPr>
            <a:r>
              <a:rPr lang="it-IT" b="1" dirty="0" smtClean="0"/>
              <a:t>5 </a:t>
            </a:r>
            <a:r>
              <a:rPr lang="it-IT" b="1" dirty="0" err="1" smtClean="0"/>
              <a:t>main</a:t>
            </a:r>
            <a:r>
              <a:rPr lang="it-IT" b="1" dirty="0" smtClean="0"/>
              <a:t> </a:t>
            </a:r>
            <a:r>
              <a:rPr lang="it-IT" b="1" dirty="0" err="1" smtClean="0"/>
              <a:t>routes</a:t>
            </a:r>
            <a:r>
              <a:rPr lang="it-IT" b="1" dirty="0" smtClean="0"/>
              <a:t>, 56 </a:t>
            </a:r>
            <a:r>
              <a:rPr lang="it-IT" b="1" dirty="0" err="1" smtClean="0"/>
              <a:t>daily</a:t>
            </a:r>
            <a:r>
              <a:rPr lang="it-IT" b="1" dirty="0" smtClean="0"/>
              <a:t> </a:t>
            </a:r>
            <a:r>
              <a:rPr lang="it-IT" b="1" dirty="0" err="1" smtClean="0"/>
              <a:t>trains</a:t>
            </a:r>
            <a:r>
              <a:rPr lang="it-IT" b="1" dirty="0" smtClean="0"/>
              <a:t> </a:t>
            </a:r>
            <a:r>
              <a:rPr lang="it-IT" b="1" dirty="0" err="1" smtClean="0"/>
              <a:t>serving</a:t>
            </a:r>
            <a:r>
              <a:rPr lang="it-IT" b="1" dirty="0" smtClean="0"/>
              <a:t> </a:t>
            </a:r>
            <a:r>
              <a:rPr lang="it-IT" b="1" dirty="0"/>
              <a:t>13 </a:t>
            </a:r>
            <a:r>
              <a:rPr lang="it-IT" b="1" dirty="0" err="1" smtClean="0"/>
              <a:t>cities</a:t>
            </a:r>
            <a:r>
              <a:rPr lang="it-IT" b="1" dirty="0" smtClean="0"/>
              <a:t> and </a:t>
            </a:r>
            <a:r>
              <a:rPr lang="it-IT" b="1" dirty="0"/>
              <a:t>18 </a:t>
            </a:r>
            <a:r>
              <a:rPr lang="it-IT" b="1" dirty="0" err="1" smtClean="0"/>
              <a:t>stations</a:t>
            </a:r>
            <a:r>
              <a:rPr lang="it-IT" b="1" dirty="0" smtClean="0"/>
              <a:t>:</a:t>
            </a:r>
            <a:endParaRPr lang="it-IT" b="1" dirty="0"/>
          </a:p>
          <a:p>
            <a:r>
              <a:rPr lang="it-IT" b="1" dirty="0"/>
              <a:t>Torino - Milano - Bologna - Firenze - Roma - Napoli – Salerno</a:t>
            </a:r>
          </a:p>
          <a:p>
            <a:r>
              <a:rPr lang="it-IT" b="1" dirty="0"/>
              <a:t>Venezia - Padova - Ferrara - Bologna - Firenze - Roma - Napoli - Salerno</a:t>
            </a:r>
          </a:p>
          <a:p>
            <a:r>
              <a:rPr lang="it-IT" b="1" dirty="0"/>
              <a:t>Brescia - Verona - Bologna - Firenze - Roma - </a:t>
            </a:r>
            <a:r>
              <a:rPr lang="it-IT" b="1" dirty="0" smtClean="0"/>
              <a:t>Napoli</a:t>
            </a:r>
            <a:endParaRPr lang="it-IT" b="1" dirty="0"/>
          </a:p>
          <a:p>
            <a:r>
              <a:rPr lang="it-IT" b="1" dirty="0"/>
              <a:t>Torino - Milano - Brescia - Verona - Vicenza - Padova </a:t>
            </a:r>
            <a:r>
              <a:rPr lang="it-IT" b="1" dirty="0" smtClean="0"/>
              <a:t>– Venezia</a:t>
            </a:r>
          </a:p>
          <a:p>
            <a:r>
              <a:rPr lang="it-IT" b="1" dirty="0" smtClean="0"/>
              <a:t>Bolzano </a:t>
            </a:r>
            <a:r>
              <a:rPr lang="it-IT" b="1" dirty="0"/>
              <a:t>- Trento - Verona - Bologna - Firenze </a:t>
            </a:r>
            <a:r>
              <a:rPr lang="it-IT" b="1" dirty="0" smtClean="0"/>
              <a:t>– Roma.</a:t>
            </a:r>
            <a:endParaRPr lang="it-IT" b="1" dirty="0"/>
          </a:p>
        </p:txBody>
      </p:sp>
      <p:pic>
        <p:nvPicPr>
          <p:cNvPr id="4" name="Immagine 3">
            <a:extLst>
              <a:ext uri="{FF2B5EF4-FFF2-40B4-BE49-F238E27FC236}">
                <a16:creationId xmlns:a16="http://schemas.microsoft.com/office/drawing/2014/main" id="{A3B7839A-E953-47E9-8588-242231755DE6}"/>
              </a:ext>
            </a:extLst>
          </p:cNvPr>
          <p:cNvPicPr>
            <a:picLocks noChangeAspect="1"/>
          </p:cNvPicPr>
          <p:nvPr/>
        </p:nvPicPr>
        <p:blipFill>
          <a:blip r:embed="rId2"/>
          <a:stretch>
            <a:fillRect/>
          </a:stretch>
        </p:blipFill>
        <p:spPr>
          <a:xfrm>
            <a:off x="755576" y="4562760"/>
            <a:ext cx="2714625" cy="1514475"/>
          </a:xfrm>
          <a:prstGeom prst="rect">
            <a:avLst/>
          </a:prstGeom>
        </p:spPr>
      </p:pic>
      <p:pic>
        <p:nvPicPr>
          <p:cNvPr id="5" name="Immagine 4">
            <a:extLst>
              <a:ext uri="{FF2B5EF4-FFF2-40B4-BE49-F238E27FC236}">
                <a16:creationId xmlns:a16="http://schemas.microsoft.com/office/drawing/2014/main" id="{3A002F77-9A40-45D3-A6AD-BA70B319EC01}"/>
              </a:ext>
            </a:extLst>
          </p:cNvPr>
          <p:cNvPicPr>
            <a:picLocks noChangeAspect="1"/>
          </p:cNvPicPr>
          <p:nvPr/>
        </p:nvPicPr>
        <p:blipFill>
          <a:blip r:embed="rId3"/>
          <a:stretch>
            <a:fillRect/>
          </a:stretch>
        </p:blipFill>
        <p:spPr>
          <a:xfrm>
            <a:off x="3903440" y="4487842"/>
            <a:ext cx="3715712" cy="928928"/>
          </a:xfrm>
          <a:prstGeom prst="rect">
            <a:avLst/>
          </a:prstGeom>
        </p:spPr>
      </p:pic>
      <p:sp>
        <p:nvSpPr>
          <p:cNvPr id="7" name="Rettangolo 6">
            <a:extLst>
              <a:ext uri="{FF2B5EF4-FFF2-40B4-BE49-F238E27FC236}">
                <a16:creationId xmlns:a16="http://schemas.microsoft.com/office/drawing/2014/main" id="{C21377C8-199F-4A79-99DE-E85CC6027384}"/>
              </a:ext>
            </a:extLst>
          </p:cNvPr>
          <p:cNvSpPr/>
          <p:nvPr/>
        </p:nvSpPr>
        <p:spPr>
          <a:xfrm>
            <a:off x="4114800" y="5615570"/>
            <a:ext cx="4572000" cy="923330"/>
          </a:xfrm>
          <a:prstGeom prst="rect">
            <a:avLst/>
          </a:prstGeom>
        </p:spPr>
        <p:txBody>
          <a:bodyPr>
            <a:spAutoFit/>
          </a:bodyPr>
          <a:lstStyle/>
          <a:p>
            <a:r>
              <a:rPr lang="it-IT" b="1" dirty="0" smtClean="0"/>
              <a:t>On 7 </a:t>
            </a:r>
            <a:r>
              <a:rPr lang="it-IT" b="1" dirty="0" err="1" smtClean="0"/>
              <a:t>february</a:t>
            </a:r>
            <a:r>
              <a:rPr lang="it-IT" b="1" dirty="0" smtClean="0"/>
              <a:t> </a:t>
            </a:r>
            <a:r>
              <a:rPr lang="it-IT" b="1" dirty="0"/>
              <a:t>2018 Italo </a:t>
            </a:r>
            <a:r>
              <a:rPr lang="it-IT" b="1" dirty="0" err="1" smtClean="0"/>
              <a:t>is</a:t>
            </a:r>
            <a:r>
              <a:rPr lang="it-IT" b="1" dirty="0" smtClean="0"/>
              <a:t> </a:t>
            </a:r>
            <a:r>
              <a:rPr lang="it-IT" b="1" dirty="0" err="1" smtClean="0"/>
              <a:t>sold</a:t>
            </a:r>
            <a:r>
              <a:rPr lang="it-IT" b="1" dirty="0" smtClean="0"/>
              <a:t> to the American </a:t>
            </a:r>
            <a:r>
              <a:rPr lang="it-IT" b="1" dirty="0"/>
              <a:t>Global </a:t>
            </a:r>
            <a:r>
              <a:rPr lang="it-IT" b="1" dirty="0" err="1"/>
              <a:t>Infrastructure</a:t>
            </a:r>
            <a:r>
              <a:rPr lang="it-IT" b="1" dirty="0"/>
              <a:t> </a:t>
            </a:r>
            <a:r>
              <a:rPr lang="it-IT" b="1" dirty="0" err="1"/>
              <a:t>Partners</a:t>
            </a:r>
            <a:r>
              <a:rPr lang="it-IT" b="1" dirty="0"/>
              <a:t> </a:t>
            </a:r>
            <a:r>
              <a:rPr lang="it-IT" b="1" dirty="0" smtClean="0"/>
              <a:t>for 1,98 </a:t>
            </a:r>
            <a:r>
              <a:rPr lang="it-IT" b="1" dirty="0" err="1" smtClean="0"/>
              <a:t>billion</a:t>
            </a:r>
            <a:r>
              <a:rPr lang="it-IT" b="1" dirty="0" smtClean="0"/>
              <a:t> </a:t>
            </a:r>
            <a:r>
              <a:rPr lang="it-IT" b="1" dirty="0" err="1" smtClean="0"/>
              <a:t>euros</a:t>
            </a:r>
            <a:r>
              <a:rPr lang="it-IT" b="1" dirty="0" smtClean="0"/>
              <a:t>.</a:t>
            </a:r>
            <a:endParaRPr lang="it-IT" dirty="0"/>
          </a:p>
        </p:txBody>
      </p:sp>
    </p:spTree>
    <p:extLst>
      <p:ext uri="{BB962C8B-B14F-4D97-AF65-F5344CB8AC3E}">
        <p14:creationId xmlns:p14="http://schemas.microsoft.com/office/powerpoint/2010/main" val="1052735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2398</TotalTime>
  <Words>9097</Words>
  <Application>Microsoft Office PowerPoint</Application>
  <PresentationFormat>On-screen Show (4:3)</PresentationFormat>
  <Paragraphs>416</Paragraphs>
  <Slides>115</Slides>
  <Notes>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20" baseType="lpstr">
      <vt:lpstr>Arial</vt:lpstr>
      <vt:lpstr>Calibri</vt:lpstr>
      <vt:lpstr>eui-default</vt:lpstr>
      <vt:lpstr>Tema di Office</vt:lpstr>
      <vt:lpstr>Documento</vt:lpstr>
      <vt:lpstr>Rail transportation</vt:lpstr>
      <vt:lpstr>Importance</vt:lpstr>
      <vt:lpstr>Technical features</vt:lpstr>
      <vt:lpstr>Track ballast</vt:lpstr>
      <vt:lpstr>Passengers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Freight</vt:lpstr>
      <vt:lpstr>Freight railways structure</vt:lpstr>
      <vt:lpstr>Track gauge</vt:lpstr>
      <vt:lpstr>PowerPoint Presentation</vt:lpstr>
      <vt:lpstr>Traction</vt:lpstr>
      <vt:lpstr>Vehicles</vt:lpstr>
      <vt:lpstr>List of railway vehicles</vt:lpstr>
      <vt:lpstr>Carri per il trasporto di merci </vt:lpstr>
      <vt:lpstr>Boxcar</vt:lpstr>
      <vt:lpstr>Covered goods wagon</vt:lpstr>
      <vt:lpstr>Gondola Car</vt:lpstr>
      <vt:lpstr>Hopper car</vt:lpstr>
      <vt:lpstr>covered hopper</vt:lpstr>
      <vt:lpstr>Carro silo. Come per il precedente ma per merci polverose e granulari, anche in questo caso, per la maggior parte, di proprietà privata.</vt:lpstr>
      <vt:lpstr>Carro a tramoggia. Consente il carico di merci sfuse dall'alto e il loro scarico tramite ribaltamento laterale del vagone stesso. Viene utilizzato per il trasporto di materie prime come ad esempio il carbone.</vt:lpstr>
      <vt:lpstr>PowerPoint Presentation</vt:lpstr>
      <vt:lpstr>Tank car</vt:lpstr>
      <vt:lpstr>Refrigerator car</vt:lpstr>
      <vt:lpstr>PowerPoint Presentation</vt:lpstr>
      <vt:lpstr>Autorack</vt:lpstr>
      <vt:lpstr>Rail cars for pallets</vt:lpstr>
      <vt:lpstr>Flatcar</vt:lpstr>
      <vt:lpstr> </vt:lpstr>
      <vt:lpstr>A well car, also known as a double-stack car or stack car </vt:lpstr>
      <vt:lpstr>Train in Arizona, with 20-, 40- and-53 foot containers double stacked in well cars</vt:lpstr>
      <vt:lpstr>PowerPoint Presentation</vt:lpstr>
      <vt:lpstr>Rolling highway</vt:lpstr>
      <vt:lpstr>RoadRailer</vt:lpstr>
      <vt:lpstr>Block train</vt:lpstr>
      <vt:lpstr>Statistical evidence of freight rail transport use and competiveness</vt:lpstr>
      <vt:lpstr>Evidence from Italian data: rail transportation is mostly used to transport heavy, bulky, low value goods</vt:lpstr>
      <vt:lpstr>Freight railway transport in the USA</vt:lpstr>
      <vt:lpstr>Freight railway transport in the USA</vt:lpstr>
      <vt:lpstr>Freight railway transport in the USA</vt:lpstr>
      <vt:lpstr>Advantages and disadvantages of rail transport relative to road transport for inland shipments: a discussion</vt:lpstr>
      <vt:lpstr>Rail’s technical advantages: energy efficiency, loading capacity, safety</vt:lpstr>
      <vt:lpstr>The traditional Hoover diagram:  fixed and variable cost difference among modes</vt:lpstr>
      <vt:lpstr>Rail freight vs road freight transport: pros, cons and undecided aspects</vt:lpstr>
      <vt:lpstr>Rail Freigt Transport: Pros</vt:lpstr>
      <vt:lpstr>Rail Freight Transporta: Cons</vt:lpstr>
      <vt:lpstr>Rail Freight Transportation: undecided, but crucial aspects for mode competition</vt:lpstr>
      <vt:lpstr>Statistics on rail freight modal share</vt:lpstr>
      <vt:lpstr>Rail’s modal share in Europe: less than 20 percent</vt:lpstr>
      <vt:lpstr>Rail’s modal share in European countries</vt:lpstr>
      <vt:lpstr>….but loosing market share also and especially in Eastern European countries</vt:lpstr>
      <vt:lpstr>International statistics</vt:lpstr>
      <vt:lpstr>Rail treight transport modal split in selected  countries based on OECD statistics (my estimates based on the indicator tonnes-kilometres)</vt:lpstr>
      <vt:lpstr>The institutional arrangement of the rail sector varies by country: comparison between European, North American and Pacific Asian Railways</vt:lpstr>
      <vt:lpstr>Impact of road competition on the economics of rail</vt:lpstr>
      <vt:lpstr>State subsidies</vt:lpstr>
      <vt:lpstr>Rail network divided by area of country: not all countries have a dense rail network!</vt:lpstr>
      <vt:lpstr>Passenger rail transport: an international comparison   Video on China’ high speed trains https://www.youtube.com/watch?v=0JDoll8OEFE</vt:lpstr>
      <vt:lpstr>Passenger-kilometres of rail transport per year</vt:lpstr>
      <vt:lpstr>Passenger modal share for rail</vt:lpstr>
      <vt:lpstr>PowerPoint Presentation</vt:lpstr>
      <vt:lpstr>PowerPoint Presentation</vt:lpstr>
      <vt:lpstr>Rail transport in Italy</vt:lpstr>
      <vt:lpstr>The rail network in Italy: stable</vt:lpstr>
      <vt:lpstr>Rail’s traffic: declining</vt:lpstr>
      <vt:lpstr>Do people use more the bus or the train for the intercity travel? Bus</vt:lpstr>
      <vt:lpstr>The large majority of the trains compete in the market</vt:lpstr>
      <vt:lpstr>Public investments per mode of transport: mostly to road construction and maintenance</vt:lpstr>
      <vt:lpstr>The Ferrovie dello Stato Italiane (FSI) group</vt:lpstr>
      <vt:lpstr>PowerPoint Presentation</vt:lpstr>
      <vt:lpstr>History</vt:lpstr>
      <vt:lpstr>History</vt:lpstr>
      <vt:lpstr>History</vt:lpstr>
      <vt:lpstr>PowerPoint Presentation</vt:lpstr>
      <vt:lpstr>the mission statement</vt:lpstr>
      <vt:lpstr>PowerPoint Presentation</vt:lpstr>
      <vt:lpstr>PowerPoint Presentation</vt:lpstr>
      <vt:lpstr>Polo Mercitalia</vt:lpstr>
      <vt:lpstr>Busitalia - Sita Nord </vt:lpstr>
      <vt:lpstr>Ferrovie del Sud Est e Servizi Automobilistici Srl</vt:lpstr>
      <vt:lpstr>Metro5 S.p.A.</vt:lpstr>
      <vt:lpstr>Anas</vt:lpstr>
      <vt:lpstr>Recent developments (from the FSI website)</vt:lpstr>
      <vt:lpstr>International development</vt:lpstr>
      <vt:lpstr>PowerPoint Presentation</vt:lpstr>
      <vt:lpstr>International growth: 13% of total revenue in 2017</vt:lpstr>
      <vt:lpstr>International actitivities: details</vt:lpstr>
      <vt:lpstr>FS group: struggling to make a profit</vt:lpstr>
      <vt:lpstr>Recent Balance sheets: a profitable group</vt:lpstr>
      <vt:lpstr>PowerPoint Presentation</vt:lpstr>
      <vt:lpstr>PowerPoint Presentation</vt:lpstr>
      <vt:lpstr>High speed rail: a new entrant NTV</vt:lpstr>
      <vt:lpstr>Impact of HS rail competion</vt:lpstr>
      <vt:lpstr>Freight rail transport: many operating companies </vt:lpstr>
      <vt:lpstr>A European perspective</vt:lpstr>
      <vt:lpstr>Rail transport in Europe</vt:lpstr>
      <vt:lpstr>Differences in guage</vt:lpstr>
      <vt:lpstr>Differences in electrification</vt:lpstr>
      <vt:lpstr>European railway packages</vt:lpstr>
      <vt:lpstr>European railway packages</vt:lpstr>
      <vt:lpstr>Vertical integration or separation of tracks from trains?</vt:lpstr>
      <vt:lpstr>Vertical integration or separation of tracks from trains?</vt:lpstr>
      <vt:lpstr>Numero di imprese ferroviarie nel settore passeggeri e merci, 2018</vt:lpstr>
      <vt:lpstr>PowerPoint Presentation</vt:lpstr>
      <vt:lpstr>PowerPoint Presentation</vt:lpstr>
      <vt:lpstr>PowerPoint Presentation</vt:lpstr>
      <vt:lpstr>Recent data</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trasporto ferroviario</dc:title>
  <dc:creator>DANIELIS ROMEO</dc:creator>
  <cp:lastModifiedBy>Romeo Danielis</cp:lastModifiedBy>
  <cp:revision>222</cp:revision>
  <dcterms:created xsi:type="dcterms:W3CDTF">2012-10-08T09:49:21Z</dcterms:created>
  <dcterms:modified xsi:type="dcterms:W3CDTF">2021-12-11T18:04:40Z</dcterms:modified>
</cp:coreProperties>
</file>