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53" r:id="rId2"/>
    <p:sldId id="256" r:id="rId3"/>
    <p:sldId id="257" r:id="rId4"/>
    <p:sldId id="287" r:id="rId5"/>
    <p:sldId id="258" r:id="rId6"/>
    <p:sldId id="358" r:id="rId7"/>
    <p:sldId id="289" r:id="rId8"/>
    <p:sldId id="313" r:id="rId9"/>
    <p:sldId id="290" r:id="rId10"/>
    <p:sldId id="366" r:id="rId11"/>
    <p:sldId id="261" r:id="rId12"/>
    <p:sldId id="365" r:id="rId13"/>
    <p:sldId id="260" r:id="rId14"/>
    <p:sldId id="264" r:id="rId15"/>
    <p:sldId id="263" r:id="rId16"/>
    <p:sldId id="314" r:id="rId17"/>
    <p:sldId id="259" r:id="rId18"/>
    <p:sldId id="315" r:id="rId19"/>
    <p:sldId id="270" r:id="rId20"/>
    <p:sldId id="262" r:id="rId21"/>
    <p:sldId id="288" r:id="rId22"/>
    <p:sldId id="367" r:id="rId23"/>
    <p:sldId id="265" r:id="rId24"/>
    <p:sldId id="274" r:id="rId25"/>
    <p:sldId id="354" r:id="rId26"/>
    <p:sldId id="355" r:id="rId27"/>
    <p:sldId id="338" r:id="rId28"/>
    <p:sldId id="266" r:id="rId29"/>
    <p:sldId id="332" r:id="rId30"/>
    <p:sldId id="268" r:id="rId31"/>
    <p:sldId id="333" r:id="rId32"/>
    <p:sldId id="356" r:id="rId33"/>
    <p:sldId id="335" r:id="rId34"/>
    <p:sldId id="334" r:id="rId35"/>
    <p:sldId id="357" r:id="rId36"/>
    <p:sldId id="336" r:id="rId37"/>
    <p:sldId id="337" r:id="rId38"/>
    <p:sldId id="330" r:id="rId39"/>
    <p:sldId id="328" r:id="rId40"/>
    <p:sldId id="329" r:id="rId41"/>
    <p:sldId id="281" r:id="rId42"/>
    <p:sldId id="275" r:id="rId43"/>
    <p:sldId id="277" r:id="rId44"/>
    <p:sldId id="276" r:id="rId45"/>
    <p:sldId id="278" r:id="rId46"/>
    <p:sldId id="280" r:id="rId47"/>
    <p:sldId id="364" r:id="rId48"/>
    <p:sldId id="352" r:id="rId49"/>
    <p:sldId id="351" r:id="rId50"/>
    <p:sldId id="363" r:id="rId51"/>
    <p:sldId id="359" r:id="rId52"/>
    <p:sldId id="360" r:id="rId53"/>
    <p:sldId id="361" r:id="rId54"/>
    <p:sldId id="362" r:id="rId55"/>
    <p:sldId id="347" r:id="rId56"/>
    <p:sldId id="348" r:id="rId57"/>
    <p:sldId id="349" r:id="rId58"/>
    <p:sldId id="283" r:id="rId59"/>
    <p:sldId id="269" r:id="rId60"/>
    <p:sldId id="284" r:id="rId61"/>
    <p:sldId id="323" r:id="rId62"/>
    <p:sldId id="324" r:id="rId63"/>
    <p:sldId id="322" r:id="rId64"/>
    <p:sldId id="350" r:id="rId65"/>
    <p:sldId id="325" r:id="rId66"/>
    <p:sldId id="282" r:id="rId6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5" autoAdjust="0"/>
    <p:restoredTop sz="94780" autoAdjust="0"/>
  </p:normalViewPr>
  <p:slideViewPr>
    <p:cSldViewPr>
      <p:cViewPr varScale="1">
        <p:scale>
          <a:sx n="65" d="100"/>
          <a:sy n="65" d="100"/>
        </p:scale>
        <p:origin x="1592" y="48"/>
      </p:cViewPr>
      <p:guideLst>
        <p:guide orient="horz" pos="2160"/>
        <p:guide pos="2880"/>
      </p:guideLst>
    </p:cSldViewPr>
  </p:slideViewPr>
  <p:outlineViewPr>
    <p:cViewPr>
      <p:scale>
        <a:sx n="33" d="100"/>
        <a:sy n="33" d="100"/>
      </p:scale>
      <p:origin x="0" y="-141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58BD1-B1B9-43A6-9971-AEE6ABD78CC7}" type="datetimeFigureOut">
              <a:rPr lang="it-IT" smtClean="0"/>
              <a:pPr/>
              <a:t>22/12/2021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9D049-DD9C-48F2-954A-397192FA3CBC}" type="slidenum">
              <a:rPr lang="it-IT" smtClean="0"/>
              <a:pPr/>
              <a:t>‹N›</a:t>
            </a:fld>
            <a:endParaRPr lang="it-IT"/>
          </a:p>
        </p:txBody>
      </p:sp>
    </p:spTree>
    <p:extLst>
      <p:ext uri="{BB962C8B-B14F-4D97-AF65-F5344CB8AC3E}">
        <p14:creationId xmlns:p14="http://schemas.microsoft.com/office/powerpoint/2010/main" val="89054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62C9D049-DD9C-48F2-954A-397192FA3CBC}" type="slidenum">
              <a:rPr lang="it-IT" smtClean="0"/>
              <a:pPr/>
              <a:t>61</a:t>
            </a:fld>
            <a:endParaRPr lang="it-IT"/>
          </a:p>
        </p:txBody>
      </p:sp>
    </p:spTree>
    <p:extLst>
      <p:ext uri="{BB962C8B-B14F-4D97-AF65-F5344CB8AC3E}">
        <p14:creationId xmlns:p14="http://schemas.microsoft.com/office/powerpoint/2010/main" val="29713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B6989F-EF89-48D0-ACB4-7190A7829742}" type="datetimeFigureOut">
              <a:rPr lang="it-IT" smtClean="0"/>
              <a:pPr/>
              <a:t>22/12/2021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C70D56-AE8F-4BEF-AE00-A985379C711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6989F-EF89-48D0-ACB4-7190A7829742}" type="datetimeFigureOut">
              <a:rPr lang="it-IT" smtClean="0"/>
              <a:pPr/>
              <a:t>22/12/2021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70D56-AE8F-4BEF-AE00-A985379C711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slideshare.net/reyyandemir/aviation-industry-and-mro-sector-trends" TargetMode="Externa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mckinsey.com/industries/travel-transport-and-logistics/our-insights/a-better-approach-to-airline-costs"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planestats.com/aea1_2019apr"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Air </a:t>
            </a:r>
            <a:r>
              <a:rPr lang="it-IT" dirty="0" err="1"/>
              <a:t>transport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8325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3568" y="76848"/>
            <a:ext cx="7242398" cy="1941403"/>
          </a:xfrm>
          <a:prstGeom prst="rect">
            <a:avLst/>
          </a:prstGeom>
        </p:spPr>
      </p:pic>
      <p:pic>
        <p:nvPicPr>
          <p:cNvPr id="4" name="Picture 3"/>
          <p:cNvPicPr>
            <a:picLocks noChangeAspect="1"/>
          </p:cNvPicPr>
          <p:nvPr/>
        </p:nvPicPr>
        <p:blipFill>
          <a:blip r:embed="rId3"/>
          <a:stretch>
            <a:fillRect/>
          </a:stretch>
        </p:blipFill>
        <p:spPr>
          <a:xfrm>
            <a:off x="32719" y="2414935"/>
            <a:ext cx="4088537" cy="2610336"/>
          </a:xfrm>
          <a:prstGeom prst="rect">
            <a:avLst/>
          </a:prstGeom>
        </p:spPr>
      </p:pic>
      <p:sp>
        <p:nvSpPr>
          <p:cNvPr id="5" name="Rectangle 4"/>
          <p:cNvSpPr/>
          <p:nvPr/>
        </p:nvSpPr>
        <p:spPr>
          <a:xfrm>
            <a:off x="32719" y="5229200"/>
            <a:ext cx="4572000" cy="1477328"/>
          </a:xfrm>
          <a:prstGeom prst="rect">
            <a:avLst/>
          </a:prstGeom>
        </p:spPr>
        <p:txBody>
          <a:bodyPr>
            <a:spAutoFit/>
          </a:bodyPr>
          <a:lstStyle/>
          <a:p>
            <a:r>
              <a:rPr lang="it-IT" dirty="0"/>
              <a:t> Fine anni '30: l'Idroscalo con l'insegna della compagnia di bandiera «ALA LITTORIA»; sulla banchina, si nota, «a secco», un idrovolante «Macchi-C 94»; (da una cartolina edita nel 1939)</a:t>
            </a:r>
            <a:endParaRPr lang="en-US" dirty="0"/>
          </a:p>
        </p:txBody>
      </p:sp>
      <p:pic>
        <p:nvPicPr>
          <p:cNvPr id="6" name="Picture 5"/>
          <p:cNvPicPr>
            <a:picLocks noChangeAspect="1"/>
          </p:cNvPicPr>
          <p:nvPr/>
        </p:nvPicPr>
        <p:blipFill>
          <a:blip r:embed="rId4"/>
          <a:stretch>
            <a:fillRect/>
          </a:stretch>
        </p:blipFill>
        <p:spPr>
          <a:xfrm>
            <a:off x="4579014" y="2414935"/>
            <a:ext cx="4216553" cy="2901439"/>
          </a:xfrm>
          <a:prstGeom prst="rect">
            <a:avLst/>
          </a:prstGeom>
        </p:spPr>
      </p:pic>
      <p:sp>
        <p:nvSpPr>
          <p:cNvPr id="7" name="Rectangle 6"/>
          <p:cNvSpPr/>
          <p:nvPr/>
        </p:nvSpPr>
        <p:spPr>
          <a:xfrm>
            <a:off x="2716800" y="2000342"/>
            <a:ext cx="3175934" cy="369332"/>
          </a:xfrm>
          <a:prstGeom prst="rect">
            <a:avLst/>
          </a:prstGeom>
        </p:spPr>
        <p:txBody>
          <a:bodyPr wrap="none">
            <a:spAutoFit/>
          </a:bodyPr>
          <a:lstStyle/>
          <a:p>
            <a:r>
              <a:rPr lang="it-IT" dirty="0">
                <a:solidFill>
                  <a:srgbClr val="444444"/>
                </a:solidFill>
                <a:latin typeface="Segoe UI" panose="020B0502040204020203" pitchFamily="34" charset="0"/>
              </a:rPr>
              <a:t>Capitaneria di Porto di Trieste</a:t>
            </a:r>
            <a:endParaRPr lang="en-US" dirty="0"/>
          </a:p>
        </p:txBody>
      </p:sp>
    </p:spTree>
    <p:extLst>
      <p:ext uri="{BB962C8B-B14F-4D97-AF65-F5344CB8AC3E}">
        <p14:creationId xmlns:p14="http://schemas.microsoft.com/office/powerpoint/2010/main" val="4078626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1" y="1340768"/>
            <a:ext cx="8712968" cy="5324535"/>
          </a:xfrm>
          <a:prstGeom prst="rect">
            <a:avLst/>
          </a:prstGeom>
        </p:spPr>
        <p:txBody>
          <a:bodyPr wrap="square">
            <a:spAutoFit/>
          </a:bodyPr>
          <a:lstStyle/>
          <a:p>
            <a:r>
              <a:rPr lang="en-US" sz="2000" b="1" dirty="0">
                <a:solidFill>
                  <a:srgbClr val="FF0000"/>
                </a:solidFill>
              </a:rPr>
              <a:t>Delivering the mail</a:t>
            </a:r>
            <a:r>
              <a:rPr lang="en-US" sz="2000" dirty="0"/>
              <a:t> as quickly as possible generated a </a:t>
            </a:r>
            <a:r>
              <a:rPr lang="en-US" sz="2000" b="1" dirty="0"/>
              <a:t>lot of competition and some innovative designs</a:t>
            </a:r>
            <a:r>
              <a:rPr lang="en-US" sz="2000" dirty="0" smtClean="0"/>
              <a:t>.</a:t>
            </a:r>
          </a:p>
          <a:p>
            <a:r>
              <a:rPr lang="en-US" sz="2000" dirty="0"/>
              <a:t>The </a:t>
            </a:r>
            <a:r>
              <a:rPr lang="en-US" sz="2000" b="1" dirty="0">
                <a:solidFill>
                  <a:srgbClr val="FF0000"/>
                </a:solidFill>
              </a:rPr>
              <a:t>military value </a:t>
            </a:r>
            <a:r>
              <a:rPr lang="en-US" sz="2000" dirty="0"/>
              <a:t>of flying boats was well-recognized, and every country bordering on water operated them in a military capacity at the outbreak of the war. They were utilized in various tasks from </a:t>
            </a:r>
            <a:r>
              <a:rPr lang="en-US" sz="2000" b="1" dirty="0"/>
              <a:t>anti-submarine patrol to air-sea rescue and gunfire spotting for battleships</a:t>
            </a:r>
            <a:r>
              <a:rPr lang="en-US" sz="2000" dirty="0" smtClean="0"/>
              <a:t>.</a:t>
            </a:r>
          </a:p>
          <a:p>
            <a:r>
              <a:rPr lang="en-US" sz="2000" dirty="0" smtClean="0"/>
              <a:t>They </a:t>
            </a:r>
            <a:r>
              <a:rPr lang="en-US" sz="2000" dirty="0"/>
              <a:t>could fly very long distances but their </a:t>
            </a:r>
            <a:r>
              <a:rPr lang="en-US" sz="2000" b="1" dirty="0"/>
              <a:t>slow speeds undercut their </a:t>
            </a:r>
            <a:r>
              <a:rPr lang="en-US" sz="2000" b="1" dirty="0" smtClean="0"/>
              <a:t>profitability</a:t>
            </a:r>
            <a:r>
              <a:rPr lang="en-US" sz="2000" dirty="0"/>
              <a:t> </a:t>
            </a:r>
            <a:r>
              <a:rPr lang="en-US" sz="2000" dirty="0" smtClean="0"/>
              <a:t>for passenger transport. However, the </a:t>
            </a:r>
            <a:r>
              <a:rPr lang="en-US" sz="2000" dirty="0"/>
              <a:t>double-deck </a:t>
            </a:r>
            <a:r>
              <a:rPr lang="en-US" sz="2000" b="1" dirty="0"/>
              <a:t>Boeing 314 Clipper</a:t>
            </a:r>
            <a:r>
              <a:rPr lang="en-US" sz="2000" dirty="0"/>
              <a:t> remained common through World War II. </a:t>
            </a:r>
          </a:p>
          <a:p>
            <a:r>
              <a:rPr lang="en-US" sz="2000" b="1" dirty="0" smtClean="0">
                <a:solidFill>
                  <a:srgbClr val="FF0000"/>
                </a:solidFill>
              </a:rPr>
              <a:t>The War </a:t>
            </a:r>
            <a:r>
              <a:rPr lang="en-US" sz="2000" b="1" dirty="0">
                <a:solidFill>
                  <a:srgbClr val="FF0000"/>
                </a:solidFill>
              </a:rPr>
              <a:t>again encouraged the rapid growth of air transportation</a:t>
            </a:r>
            <a:r>
              <a:rPr lang="en-US" sz="2000" dirty="0"/>
              <a:t>. </a:t>
            </a:r>
            <a:endParaRPr lang="en-US" sz="2000" dirty="0" smtClean="0"/>
          </a:p>
          <a:p>
            <a:r>
              <a:rPr lang="en-US" sz="2000" dirty="0"/>
              <a:t>After World War II, the use of flying boats rapidly declined for several reasons. </a:t>
            </a:r>
            <a:r>
              <a:rPr lang="en-US" sz="2000" b="1" dirty="0"/>
              <a:t>The ability to land on water became less of an advantage</a:t>
            </a:r>
            <a:r>
              <a:rPr lang="en-US" sz="2000" dirty="0"/>
              <a:t> owing to the considerable </a:t>
            </a:r>
            <a:r>
              <a:rPr lang="en-US" sz="2000" b="1" dirty="0"/>
              <a:t>increase in the number and length of land-based runways</a:t>
            </a:r>
            <a:r>
              <a:rPr lang="en-US" sz="2000" dirty="0"/>
              <a:t> during World War II. Further, as </a:t>
            </a:r>
            <a:r>
              <a:rPr lang="en-US" sz="2000" b="1" dirty="0"/>
              <a:t>the speed and range of land-based aircraft increased</a:t>
            </a:r>
            <a:r>
              <a:rPr lang="en-US" sz="2000" dirty="0"/>
              <a:t>, the commercial competitiveness of flying boats </a:t>
            </a:r>
            <a:r>
              <a:rPr lang="en-US" sz="2000" dirty="0" smtClean="0"/>
              <a:t>diminished.</a:t>
            </a:r>
          </a:p>
          <a:p>
            <a:r>
              <a:rPr lang="en-US" sz="2000" dirty="0" smtClean="0"/>
              <a:t>Indeed</a:t>
            </a:r>
            <a:r>
              <a:rPr lang="en-US" sz="2000" dirty="0"/>
              <a:t>, it was only </a:t>
            </a:r>
            <a:r>
              <a:rPr lang="en-US" sz="2000" b="1" dirty="0"/>
              <a:t>after World War II that air transportation became the dominant mode of long-haul passenger travel in developed country markets</a:t>
            </a:r>
            <a:r>
              <a:rPr lang="en-US" sz="2000" dirty="0"/>
              <a:t>. </a:t>
            </a:r>
          </a:p>
        </p:txBody>
      </p:sp>
      <p:sp>
        <p:nvSpPr>
          <p:cNvPr id="2" name="Title 1"/>
          <p:cNvSpPr>
            <a:spLocks noGrp="1"/>
          </p:cNvSpPr>
          <p:nvPr>
            <p:ph type="title"/>
          </p:nvPr>
        </p:nvSpPr>
        <p:spPr/>
        <p:txBody>
          <a:bodyPr/>
          <a:lstStyle/>
          <a:p>
            <a:r>
              <a:rPr lang="en-US" dirty="0" smtClean="0"/>
              <a:t>Rise and fall of seaplanes</a:t>
            </a:r>
            <a:endParaRPr lang="en-US" dirty="0"/>
          </a:p>
        </p:txBody>
      </p:sp>
    </p:spTree>
    <p:extLst>
      <p:ext uri="{BB962C8B-B14F-4D97-AF65-F5344CB8AC3E}">
        <p14:creationId xmlns:p14="http://schemas.microsoft.com/office/powerpoint/2010/main" val="3548731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Transatlantic </a:t>
            </a:r>
            <a:r>
              <a:rPr lang="en-US" dirty="0"/>
              <a:t>passenger service </a:t>
            </a:r>
            <a:r>
              <a:rPr lang="en-US" dirty="0" smtClean="0"/>
              <a:t>flights</a:t>
            </a:r>
            <a:endParaRPr lang="en-US" dirty="0"/>
          </a:p>
        </p:txBody>
      </p:sp>
      <p:sp>
        <p:nvSpPr>
          <p:cNvPr id="4" name="Content Placeholder 3"/>
          <p:cNvSpPr>
            <a:spLocks noGrp="1"/>
          </p:cNvSpPr>
          <p:nvPr>
            <p:ph idx="1"/>
          </p:nvPr>
        </p:nvSpPr>
        <p:spPr/>
        <p:txBody>
          <a:bodyPr>
            <a:normAutofit fontScale="77500" lnSpcReduction="20000"/>
          </a:bodyPr>
          <a:lstStyle/>
          <a:p>
            <a:r>
              <a:rPr lang="en-US" b="1" dirty="0"/>
              <a:t>First solo transatlantic flight</a:t>
            </a:r>
            <a:r>
              <a:rPr lang="en-US" dirty="0"/>
              <a:t> and first non-stop fixed-wing aircraft flight between America and mainland Europe</a:t>
            </a:r>
          </a:p>
          <a:p>
            <a:pPr lvl="1"/>
            <a:r>
              <a:rPr lang="en-US" dirty="0"/>
              <a:t>On 20–21 May 1927, Charles A. Lindbergh flew his Ryan monoplane (named Spirit of St. Louis), 3,600 nautical miles (6,700 km), from Roosevelt Field, New York to Paris–Le Bourget Airport, in 33½ hours</a:t>
            </a:r>
            <a:r>
              <a:rPr lang="en-US" dirty="0" smtClean="0"/>
              <a:t>.</a:t>
            </a:r>
          </a:p>
          <a:p>
            <a:r>
              <a:rPr lang="en-US" b="1" dirty="0"/>
              <a:t>First jet aircraft transatlantic passenger service</a:t>
            </a:r>
          </a:p>
          <a:p>
            <a:pPr lvl="1"/>
            <a:r>
              <a:rPr lang="en-US" b="1" dirty="0">
                <a:solidFill>
                  <a:srgbClr val="FF0000"/>
                </a:solidFill>
              </a:rPr>
              <a:t>On 4 October 1958</a:t>
            </a:r>
            <a:r>
              <a:rPr lang="en-US" dirty="0"/>
              <a:t>, British Overseas Airways Corporation (BOAC) flew the first jet airliner service using the de Havilland Comet, when G-APDC initiated the first transatlantic Comet 4 service and the first scheduled transatlantic passenger jet service in history, flying </a:t>
            </a:r>
            <a:r>
              <a:rPr lang="en-US" b="1" dirty="0"/>
              <a:t>from London to New York with a stopover at </a:t>
            </a:r>
            <a:r>
              <a:rPr lang="en-US" b="1" dirty="0" smtClean="0"/>
              <a:t>Gander, Newfoundland.</a:t>
            </a:r>
            <a:endParaRPr lang="en-US" dirty="0"/>
          </a:p>
        </p:txBody>
      </p:sp>
      <p:pic>
        <p:nvPicPr>
          <p:cNvPr id="7" name="Picture 6"/>
          <p:cNvPicPr>
            <a:picLocks noChangeAspect="1"/>
          </p:cNvPicPr>
          <p:nvPr/>
        </p:nvPicPr>
        <p:blipFill>
          <a:blip r:embed="rId2"/>
          <a:stretch>
            <a:fillRect/>
          </a:stretch>
        </p:blipFill>
        <p:spPr>
          <a:xfrm>
            <a:off x="6948264" y="5445224"/>
            <a:ext cx="1482894" cy="1284560"/>
          </a:xfrm>
          <a:prstGeom prst="rect">
            <a:avLst/>
          </a:prstGeom>
        </p:spPr>
      </p:pic>
    </p:spTree>
    <p:extLst>
      <p:ext uri="{BB962C8B-B14F-4D97-AF65-F5344CB8AC3E}">
        <p14:creationId xmlns:p14="http://schemas.microsoft.com/office/powerpoint/2010/main" val="217483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73761" y="2482264"/>
            <a:ext cx="4633465" cy="1838126"/>
          </a:xfrm>
          <a:prstGeom prst="rect">
            <a:avLst/>
          </a:prstGeom>
        </p:spPr>
      </p:pic>
      <p:sp>
        <p:nvSpPr>
          <p:cNvPr id="2" name="AutoShape 2" descr="http://2.bp.blogspot.com/-2s0uYOn4rbU/T3GhCXSqogI/AAAAAAAAFcs/wAD9-ofdgLw/s1600/boing-707-FAP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98" y="2360322"/>
            <a:ext cx="3546758" cy="239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06545" y="112408"/>
            <a:ext cx="9000558" cy="2308324"/>
          </a:xfrm>
          <a:prstGeom prst="rect">
            <a:avLst/>
          </a:prstGeom>
        </p:spPr>
        <p:txBody>
          <a:bodyPr wrap="square">
            <a:spAutoFit/>
          </a:bodyPr>
          <a:lstStyle/>
          <a:p>
            <a:r>
              <a:rPr lang="en-US" b="1" dirty="0" smtClean="0">
                <a:solidFill>
                  <a:srgbClr val="FF0000"/>
                </a:solidFill>
              </a:rPr>
              <a:t>In </a:t>
            </a:r>
            <a:r>
              <a:rPr lang="en-US" b="1" dirty="0">
                <a:solidFill>
                  <a:srgbClr val="FF0000"/>
                </a:solidFill>
              </a:rPr>
              <a:t>1956, more people traveled on intercity routes by air than by Pullman car (sleeper) and coach class trains combined in the US</a:t>
            </a:r>
            <a:r>
              <a:rPr lang="en-US" dirty="0"/>
              <a:t>. </a:t>
            </a:r>
            <a:r>
              <a:rPr lang="en-US" b="1" dirty="0">
                <a:solidFill>
                  <a:srgbClr val="FF0000"/>
                </a:solidFill>
              </a:rPr>
              <a:t>In 1958, airlines carried more passengers than ocean liners across the Atlantic for the first time</a:t>
            </a:r>
            <a:r>
              <a:rPr lang="en-US" b="1" dirty="0"/>
              <a:t>. </a:t>
            </a:r>
          </a:p>
          <a:p>
            <a:r>
              <a:rPr lang="en-US" dirty="0"/>
              <a:t>In October 1958, the </a:t>
            </a:r>
            <a:r>
              <a:rPr lang="en-US" b="1" dirty="0">
                <a:solidFill>
                  <a:srgbClr val="FF0000"/>
                </a:solidFill>
              </a:rPr>
              <a:t>Boeing 707 </a:t>
            </a:r>
            <a:r>
              <a:rPr lang="en-US" dirty="0"/>
              <a:t>took its first commercial flight. The 707 was not the first jetliner, but it was the first successful one. </a:t>
            </a:r>
            <a:r>
              <a:rPr lang="en-US" b="1" dirty="0"/>
              <a:t>The 707 and other early jets, especially the Douglas DC-8,</a:t>
            </a:r>
            <a:r>
              <a:rPr lang="en-US" dirty="0"/>
              <a:t> </a:t>
            </a:r>
            <a:r>
              <a:rPr lang="en-US" b="1" dirty="0"/>
              <a:t>doubled the </a:t>
            </a:r>
            <a:r>
              <a:rPr lang="en-US" b="1" dirty="0" smtClean="0"/>
              <a:t>speed (</a:t>
            </a:r>
            <a:r>
              <a:rPr lang="en-US" dirty="0" smtClean="0"/>
              <a:t>from </a:t>
            </a:r>
            <a:r>
              <a:rPr lang="en-US" dirty="0"/>
              <a:t>350 mph (propeller plane) to 590 </a:t>
            </a:r>
            <a:r>
              <a:rPr lang="en-US" dirty="0" smtClean="0"/>
              <a:t>mph) </a:t>
            </a:r>
            <a:r>
              <a:rPr lang="en-US" b="1" dirty="0" smtClean="0"/>
              <a:t>of </a:t>
            </a:r>
            <a:r>
              <a:rPr lang="en-US" b="1" dirty="0"/>
              <a:t>air transportation and radically increased the productivity of airlines which enabled fares to fall</a:t>
            </a:r>
            <a:r>
              <a:rPr lang="en-US" dirty="0"/>
              <a:t>. </a:t>
            </a:r>
            <a:r>
              <a:rPr lang="en-US" dirty="0" smtClean="0"/>
              <a:t> Just </a:t>
            </a:r>
            <a:r>
              <a:rPr lang="en-US" dirty="0"/>
              <a:t>a few years after the 707’s debut, jet service had been extended to most major world markets. </a:t>
            </a:r>
          </a:p>
        </p:txBody>
      </p:sp>
      <p:sp>
        <p:nvSpPr>
          <p:cNvPr id="4" name="Rettangolo 3"/>
          <p:cNvSpPr/>
          <p:nvPr/>
        </p:nvSpPr>
        <p:spPr>
          <a:xfrm>
            <a:off x="2411760" y="4149080"/>
            <a:ext cx="1287532" cy="369332"/>
          </a:xfrm>
          <a:prstGeom prst="rect">
            <a:avLst/>
          </a:prstGeom>
        </p:spPr>
        <p:txBody>
          <a:bodyPr wrap="none">
            <a:spAutoFit/>
          </a:bodyPr>
          <a:lstStyle/>
          <a:p>
            <a:r>
              <a:rPr lang="en-US" dirty="0"/>
              <a:t>Boeing 707 </a:t>
            </a:r>
            <a:endParaRPr lang="en-GB" dirty="0"/>
          </a:p>
        </p:txBody>
      </p:sp>
      <p:sp>
        <p:nvSpPr>
          <p:cNvPr id="5" name="Rectangle 4"/>
          <p:cNvSpPr/>
          <p:nvPr/>
        </p:nvSpPr>
        <p:spPr>
          <a:xfrm>
            <a:off x="4439009" y="2482264"/>
            <a:ext cx="1455848" cy="369332"/>
          </a:xfrm>
          <a:prstGeom prst="rect">
            <a:avLst/>
          </a:prstGeom>
        </p:spPr>
        <p:txBody>
          <a:bodyPr wrap="none">
            <a:spAutoFit/>
          </a:bodyPr>
          <a:lstStyle/>
          <a:p>
            <a:r>
              <a:rPr lang="en-US" dirty="0"/>
              <a:t>Douglas DC-8</a:t>
            </a:r>
          </a:p>
        </p:txBody>
      </p:sp>
      <p:sp>
        <p:nvSpPr>
          <p:cNvPr id="8" name="Rectangle 7"/>
          <p:cNvSpPr/>
          <p:nvPr/>
        </p:nvSpPr>
        <p:spPr>
          <a:xfrm>
            <a:off x="0" y="5780782"/>
            <a:ext cx="9137274" cy="1077218"/>
          </a:xfrm>
          <a:prstGeom prst="rect">
            <a:avLst/>
          </a:prstGeom>
        </p:spPr>
        <p:txBody>
          <a:bodyPr wrap="square">
            <a:spAutoFit/>
          </a:bodyPr>
          <a:lstStyle/>
          <a:p>
            <a:pPr marL="285750" indent="-285750">
              <a:buFont typeface="Arial" panose="020B0604020202020204" pitchFamily="34" charset="0"/>
              <a:buChar char="•"/>
            </a:pPr>
            <a:r>
              <a:rPr lang="en-US" sz="1600" dirty="0"/>
              <a:t>Douglas </a:t>
            </a:r>
            <a:r>
              <a:rPr lang="en-US" sz="1600" dirty="0" smtClean="0"/>
              <a:t>DC-8 - </a:t>
            </a:r>
            <a:r>
              <a:rPr lang="it-IT" sz="1600" dirty="0" err="1" smtClean="0"/>
              <a:t>Lenght</a:t>
            </a:r>
            <a:r>
              <a:rPr lang="it-IT" sz="1600" dirty="0"/>
              <a:t>: 46 </a:t>
            </a:r>
            <a:r>
              <a:rPr lang="it-IT" sz="1600" dirty="0" smtClean="0"/>
              <a:t>m; </a:t>
            </a:r>
            <a:r>
              <a:rPr lang="it-IT" sz="1600" dirty="0"/>
              <a:t>Max </a:t>
            </a:r>
            <a:r>
              <a:rPr lang="it-IT" sz="1600" dirty="0" err="1"/>
              <a:t>speed</a:t>
            </a:r>
            <a:r>
              <a:rPr lang="it-IT" sz="1600" dirty="0"/>
              <a:t>: 946 </a:t>
            </a:r>
            <a:r>
              <a:rPr lang="it-IT" sz="1600" dirty="0" smtClean="0"/>
              <a:t>km/h; </a:t>
            </a:r>
            <a:r>
              <a:rPr lang="it-IT" sz="1600" dirty="0" err="1"/>
              <a:t>Range</a:t>
            </a:r>
            <a:r>
              <a:rPr lang="it-IT" sz="1600" dirty="0"/>
              <a:t>: 4.800 </a:t>
            </a:r>
            <a:r>
              <a:rPr lang="it-IT" sz="1600" dirty="0" smtClean="0"/>
              <a:t>km; </a:t>
            </a:r>
            <a:r>
              <a:rPr lang="en-US" sz="1600" dirty="0"/>
              <a:t>First flight: May 30, 1958</a:t>
            </a:r>
            <a:r>
              <a:rPr lang="en-US" sz="1600" dirty="0" smtClean="0"/>
              <a:t>; </a:t>
            </a:r>
            <a:r>
              <a:rPr lang="en-US" sz="1600" dirty="0"/>
              <a:t>produced until 1972 with </a:t>
            </a:r>
            <a:r>
              <a:rPr lang="en-US" sz="1600" dirty="0" smtClean="0"/>
              <a:t>556.</a:t>
            </a:r>
          </a:p>
          <a:p>
            <a:pPr marL="285750" indent="-285750">
              <a:buFont typeface="Arial" panose="020B0604020202020204" pitchFamily="34" charset="0"/>
              <a:buChar char="•"/>
            </a:pPr>
            <a:r>
              <a:rPr lang="en-US" sz="1600" dirty="0" smtClean="0"/>
              <a:t>The </a:t>
            </a:r>
            <a:r>
              <a:rPr lang="en-US" sz="1600" dirty="0"/>
              <a:t>DC-8 Series 61 and 63 </a:t>
            </a:r>
            <a:r>
              <a:rPr lang="en-US" sz="1600" dirty="0" smtClean="0"/>
              <a:t>had a seating capacity of </a:t>
            </a:r>
            <a:r>
              <a:rPr lang="en-US" sz="1600" b="1" dirty="0"/>
              <a:t>269 passengers</a:t>
            </a:r>
            <a:r>
              <a:rPr lang="en-US" sz="1600" dirty="0"/>
              <a:t>, </a:t>
            </a:r>
            <a:r>
              <a:rPr lang="en-US" sz="1600" dirty="0" smtClean="0"/>
              <a:t>the </a:t>
            </a:r>
            <a:r>
              <a:rPr lang="en-US" sz="1600" dirty="0"/>
              <a:t>largest passenger-carrying capacity available. That remained so until the Boeing 747 arrived in 1970. </a:t>
            </a:r>
            <a:endParaRPr lang="it-IT" sz="1600" dirty="0"/>
          </a:p>
        </p:txBody>
      </p:sp>
      <p:pic>
        <p:nvPicPr>
          <p:cNvPr id="11" name="Picture 10"/>
          <p:cNvPicPr>
            <a:picLocks noChangeAspect="1"/>
          </p:cNvPicPr>
          <p:nvPr/>
        </p:nvPicPr>
        <p:blipFill>
          <a:blip r:embed="rId4"/>
          <a:stretch>
            <a:fillRect/>
          </a:stretch>
        </p:blipFill>
        <p:spPr>
          <a:xfrm>
            <a:off x="1259632" y="4581065"/>
            <a:ext cx="6358755" cy="1248698"/>
          </a:xfrm>
          <a:prstGeom prst="rect">
            <a:avLst/>
          </a:prstGeom>
        </p:spPr>
      </p:pic>
    </p:spTree>
    <p:extLst>
      <p:ext uri="{BB962C8B-B14F-4D97-AF65-F5344CB8AC3E}">
        <p14:creationId xmlns:p14="http://schemas.microsoft.com/office/powerpoint/2010/main" val="3795128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704" y="116632"/>
            <a:ext cx="8260728" cy="423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8256" y="5085184"/>
            <a:ext cx="9144000" cy="1815882"/>
          </a:xfrm>
          <a:prstGeom prst="rect">
            <a:avLst/>
          </a:prstGeom>
        </p:spPr>
        <p:txBody>
          <a:bodyPr wrap="square">
            <a:spAutoFit/>
          </a:bodyPr>
          <a:lstStyle/>
          <a:p>
            <a:r>
              <a:rPr lang="en-US" sz="1600" dirty="0"/>
              <a:t>The </a:t>
            </a:r>
            <a:r>
              <a:rPr lang="en-US" sz="1600" b="1" dirty="0">
                <a:solidFill>
                  <a:srgbClr val="FF0000"/>
                </a:solidFill>
              </a:rPr>
              <a:t>Boeing 747 </a:t>
            </a:r>
            <a:r>
              <a:rPr lang="en-US" sz="1600" dirty="0"/>
              <a:t>is an American wide-body commercial jet airliner and cargo aircraft, often referred to by its original nickname, "</a:t>
            </a:r>
            <a:r>
              <a:rPr lang="en-US" sz="1600" b="1" dirty="0"/>
              <a:t>Jumbo Jet</a:t>
            </a:r>
            <a:r>
              <a:rPr lang="en-US" sz="1600" dirty="0"/>
              <a:t>". Its distinctive "hump" upper deck along the forward part of the aircraft makes it among the world's most recognizable aircraft</a:t>
            </a:r>
            <a:r>
              <a:rPr lang="en-US" sz="1600" dirty="0" smtClean="0"/>
              <a:t>, </a:t>
            </a:r>
            <a:r>
              <a:rPr lang="en-US" sz="1600" dirty="0"/>
              <a:t>and it was the first wide-body produced. Manufactured by Boeing's Commercial Airplane unit in the United States, the original version of the 747 was envisioned to have 150 percent greater capacity than the Boeing 707</a:t>
            </a:r>
            <a:r>
              <a:rPr lang="en-US" sz="1600" dirty="0" smtClean="0"/>
              <a:t>, </a:t>
            </a:r>
            <a:r>
              <a:rPr lang="en-US" sz="1600" dirty="0"/>
              <a:t>one of the common large commercial aircraft of the 1960s. </a:t>
            </a:r>
            <a:r>
              <a:rPr lang="en-US" sz="1600" b="1" dirty="0"/>
              <a:t>First flown commercially in 1970</a:t>
            </a:r>
            <a:r>
              <a:rPr lang="en-US" sz="1600" dirty="0"/>
              <a:t>, </a:t>
            </a:r>
            <a:r>
              <a:rPr lang="en-US" sz="1600" b="1" dirty="0"/>
              <a:t>the 747 held the passenger capacity record for 37 years</a:t>
            </a:r>
            <a:r>
              <a:rPr lang="en-US" sz="1600" dirty="0"/>
              <a:t>.</a:t>
            </a:r>
            <a:endParaRPr lang="it-IT" sz="1600" dirty="0"/>
          </a:p>
        </p:txBody>
      </p:sp>
      <p:pic>
        <p:nvPicPr>
          <p:cNvPr id="3" name="Picture 2"/>
          <p:cNvPicPr>
            <a:picLocks noChangeAspect="1"/>
          </p:cNvPicPr>
          <p:nvPr/>
        </p:nvPicPr>
        <p:blipFill>
          <a:blip r:embed="rId3"/>
          <a:stretch>
            <a:fillRect/>
          </a:stretch>
        </p:blipFill>
        <p:spPr>
          <a:xfrm>
            <a:off x="199704" y="4664949"/>
            <a:ext cx="8604448" cy="404295"/>
          </a:xfrm>
          <a:prstGeom prst="rect">
            <a:avLst/>
          </a:prstGeom>
        </p:spPr>
      </p:pic>
      <p:pic>
        <p:nvPicPr>
          <p:cNvPr id="4" name="Picture 3"/>
          <p:cNvPicPr>
            <a:picLocks noChangeAspect="1"/>
          </p:cNvPicPr>
          <p:nvPr/>
        </p:nvPicPr>
        <p:blipFill>
          <a:blip r:embed="rId4"/>
          <a:stretch>
            <a:fillRect/>
          </a:stretch>
        </p:blipFill>
        <p:spPr>
          <a:xfrm>
            <a:off x="224087" y="4125813"/>
            <a:ext cx="8555682" cy="593660"/>
          </a:xfrm>
          <a:prstGeom prst="rect">
            <a:avLst/>
          </a:prstGeom>
        </p:spPr>
      </p:pic>
    </p:spTree>
    <p:extLst>
      <p:ext uri="{BB962C8B-B14F-4D97-AF65-F5344CB8AC3E}">
        <p14:creationId xmlns:p14="http://schemas.microsoft.com/office/powerpoint/2010/main" val="1016185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051720" y="31078"/>
            <a:ext cx="4724028" cy="6675621"/>
          </a:xfrm>
          <a:prstGeom prst="rect">
            <a:avLst/>
          </a:prstGeom>
        </p:spPr>
      </p:pic>
    </p:spTree>
    <p:extLst>
      <p:ext uri="{BB962C8B-B14F-4D97-AF65-F5344CB8AC3E}">
        <p14:creationId xmlns:p14="http://schemas.microsoft.com/office/powerpoint/2010/main" val="2050153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03648" y="764704"/>
            <a:ext cx="5702826" cy="3672408"/>
          </a:xfrm>
          <a:prstGeom prst="rect">
            <a:avLst/>
          </a:prstGeom>
          <a:noFill/>
          <a:ln w="9525">
            <a:noFill/>
            <a:miter lim="800000"/>
            <a:headEnd/>
            <a:tailEnd/>
          </a:ln>
        </p:spPr>
      </p:pic>
      <p:sp>
        <p:nvSpPr>
          <p:cNvPr id="3" name="Rettangolo 2"/>
          <p:cNvSpPr/>
          <p:nvPr/>
        </p:nvSpPr>
        <p:spPr>
          <a:xfrm>
            <a:off x="0" y="4437112"/>
            <a:ext cx="9144000" cy="2308324"/>
          </a:xfrm>
          <a:prstGeom prst="rect">
            <a:avLst/>
          </a:prstGeom>
        </p:spPr>
        <p:txBody>
          <a:bodyPr wrap="square">
            <a:spAutoFit/>
          </a:bodyPr>
          <a:lstStyle/>
          <a:p>
            <a:r>
              <a:rPr lang="en-US" dirty="0" smtClean="0"/>
              <a:t>Main pre-1985 models are characterized by high capacity, such as the 747 and the L1011. They were attempts to replace low capacity and low performance models. While the 747 and the DC10 were mainly built for intercontinental flights (the 747-100 was also used for short high capacity flights, mainly in Japan), the L1011 targeted continental services. Although Boeing continued to provide high capacity planes (747-400 and 777-300), </a:t>
            </a:r>
            <a:r>
              <a:rPr lang="en-US" b="1" dirty="0" smtClean="0">
                <a:solidFill>
                  <a:srgbClr val="FF0000"/>
                </a:solidFill>
              </a:rPr>
              <a:t>main post-1985 models have a lower capacity but increased fuel efficiency</a:t>
            </a:r>
            <a:r>
              <a:rPr lang="en-US" dirty="0" smtClean="0"/>
              <a:t>. </a:t>
            </a:r>
            <a:r>
              <a:rPr lang="en-US" b="1" dirty="0" smtClean="0"/>
              <a:t>This fits well the requirements of regional hub-and-spoke networks that have emerged since deregulation (1978) where smaller capacities and high frequencies are the norm.</a:t>
            </a:r>
            <a:endParaRPr lang="it-IT" b="1" dirty="0"/>
          </a:p>
        </p:txBody>
      </p:sp>
      <p:sp>
        <p:nvSpPr>
          <p:cNvPr id="4" name="Titolo 3"/>
          <p:cNvSpPr>
            <a:spLocks noGrp="1"/>
          </p:cNvSpPr>
          <p:nvPr>
            <p:ph type="title"/>
          </p:nvPr>
        </p:nvSpPr>
        <p:spPr>
          <a:xfrm>
            <a:off x="457200" y="274638"/>
            <a:ext cx="8229600" cy="490066"/>
          </a:xfrm>
        </p:spPr>
        <p:txBody>
          <a:bodyPr>
            <a:noAutofit/>
          </a:bodyPr>
          <a:lstStyle/>
          <a:p>
            <a:r>
              <a:rPr lang="en-US" sz="3200" dirty="0" smtClean="0"/>
              <a:t>Seat Capacity of Selected Aircrafts, 1970-2000</a:t>
            </a:r>
            <a:endParaRPr lang="it-IT"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429001"/>
            <a:ext cx="9144000" cy="3024336"/>
          </a:xfrm>
        </p:spPr>
        <p:txBody>
          <a:bodyPr>
            <a:noAutofit/>
          </a:bodyPr>
          <a:lstStyle/>
          <a:p>
            <a:pPr marL="0" indent="0">
              <a:buNone/>
            </a:pPr>
            <a:r>
              <a:rPr lang="en-US" sz="1800" dirty="0" smtClean="0"/>
              <a:t>Since </a:t>
            </a:r>
            <a:r>
              <a:rPr lang="en-US" sz="1800" dirty="0"/>
              <a:t>their introduction in the late 1950s, </a:t>
            </a:r>
            <a:r>
              <a:rPr lang="en-US" sz="1800" b="1" dirty="0"/>
              <a:t>commercial jets have not improved in terms of speed</a:t>
            </a:r>
            <a:r>
              <a:rPr lang="en-US" sz="1800" dirty="0"/>
              <a:t>. The fastest airliners in regular use today are about as fast as the 707. The Anglo-French </a:t>
            </a:r>
            <a:r>
              <a:rPr lang="en-US" sz="1800" b="1" dirty="0">
                <a:solidFill>
                  <a:srgbClr val="FF0000"/>
                </a:solidFill>
              </a:rPr>
              <a:t>Concorde</a:t>
            </a:r>
            <a:r>
              <a:rPr lang="en-US" sz="1800" dirty="0"/>
              <a:t> which cruised at </a:t>
            </a:r>
            <a:r>
              <a:rPr lang="en-US" sz="1800" b="1" dirty="0"/>
              <a:t>twice the speed of sound </a:t>
            </a:r>
            <a:r>
              <a:rPr lang="en-US" sz="1800" dirty="0"/>
              <a:t>was hamstrung by </a:t>
            </a:r>
            <a:r>
              <a:rPr lang="en-US" sz="1800" b="1" dirty="0"/>
              <a:t>very poor economics </a:t>
            </a:r>
            <a:r>
              <a:rPr lang="en-US" sz="1800" dirty="0"/>
              <a:t>– it weighed half as much as a first-generation 747 but </a:t>
            </a:r>
            <a:r>
              <a:rPr lang="en-US" sz="1800" b="1" dirty="0"/>
              <a:t>could carry only a quarter as many passengers and had a range more than 3,000 kilometers shorter</a:t>
            </a:r>
            <a:r>
              <a:rPr lang="en-US" sz="1800" dirty="0"/>
              <a:t>. Moreover, the Concorde was an </a:t>
            </a:r>
            <a:r>
              <a:rPr lang="en-US" sz="1800" b="1" dirty="0"/>
              <a:t>early target of the nascent environmental movement</a:t>
            </a:r>
            <a:r>
              <a:rPr lang="en-US" sz="1800" dirty="0"/>
              <a:t>, and restrictions on overland supersonic flights severely limited the market for the airliner. The only carriers to regularly operate it were British Airways and Air France, and although many cities had Concorde services in the first halcyon years of its early use, by the time the supersonic transport (SST) </a:t>
            </a:r>
            <a:r>
              <a:rPr lang="en-US" sz="1800" b="1" dirty="0"/>
              <a:t>was finally grounded in 2003</a:t>
            </a:r>
            <a:r>
              <a:rPr lang="en-US" sz="1800" dirty="0"/>
              <a:t>, only London, Paris, New York, and Washington had scheduled year-round services.</a:t>
            </a:r>
            <a:endParaRPr lang="it-IT" sz="1800" dirty="0"/>
          </a:p>
          <a:p>
            <a:endParaRPr lang="en-GB" sz="18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
            <a:ext cx="4379978"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srcRect/>
          <a:stretch>
            <a:fillRect/>
          </a:stretch>
        </p:blipFill>
        <p:spPr bwMode="auto">
          <a:xfrm>
            <a:off x="5004048" y="0"/>
            <a:ext cx="3960440" cy="3357662"/>
          </a:xfrm>
          <a:prstGeom prst="rect">
            <a:avLst/>
          </a:prstGeom>
          <a:noFill/>
          <a:ln w="9525">
            <a:noFill/>
            <a:miter lim="800000"/>
            <a:headEnd/>
            <a:tailEnd/>
          </a:ln>
        </p:spPr>
      </p:pic>
    </p:spTree>
    <p:extLst>
      <p:ext uri="{BB962C8B-B14F-4D97-AF65-F5344CB8AC3E}">
        <p14:creationId xmlns:p14="http://schemas.microsoft.com/office/powerpoint/2010/main" val="345728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03448" y="148880"/>
            <a:ext cx="8229600" cy="490066"/>
          </a:xfrm>
        </p:spPr>
        <p:txBody>
          <a:bodyPr>
            <a:noAutofit/>
          </a:bodyPr>
          <a:lstStyle/>
          <a:p>
            <a:r>
              <a:rPr lang="en-US" sz="2800" dirty="0" smtClean="0"/>
              <a:t>Fuel Efficiency, Selected Passenger Jet Planes: increase</a:t>
            </a:r>
            <a:endParaRPr lang="it-IT" sz="2800" dirty="0"/>
          </a:p>
        </p:txBody>
      </p:sp>
      <p:pic>
        <p:nvPicPr>
          <p:cNvPr id="4098" name="Picture 2"/>
          <p:cNvPicPr>
            <a:picLocks noChangeAspect="1" noChangeArrowheads="1"/>
          </p:cNvPicPr>
          <p:nvPr/>
        </p:nvPicPr>
        <p:blipFill>
          <a:blip r:embed="rId2" cstate="print"/>
          <a:srcRect/>
          <a:stretch>
            <a:fillRect/>
          </a:stretch>
        </p:blipFill>
        <p:spPr bwMode="auto">
          <a:xfrm>
            <a:off x="1115616" y="620689"/>
            <a:ext cx="5760640" cy="3775942"/>
          </a:xfrm>
          <a:prstGeom prst="rect">
            <a:avLst/>
          </a:prstGeom>
          <a:noFill/>
          <a:ln w="9525">
            <a:noFill/>
            <a:miter lim="800000"/>
            <a:headEnd/>
            <a:tailEnd/>
          </a:ln>
        </p:spPr>
      </p:pic>
      <p:sp>
        <p:nvSpPr>
          <p:cNvPr id="6" name="Rettangolo 5"/>
          <p:cNvSpPr/>
          <p:nvPr/>
        </p:nvSpPr>
        <p:spPr>
          <a:xfrm>
            <a:off x="7567" y="4437112"/>
            <a:ext cx="9036496" cy="2031325"/>
          </a:xfrm>
          <a:prstGeom prst="rect">
            <a:avLst/>
          </a:prstGeom>
        </p:spPr>
        <p:txBody>
          <a:bodyPr wrap="square">
            <a:spAutoFit/>
          </a:bodyPr>
          <a:lstStyle/>
          <a:p>
            <a:r>
              <a:rPr lang="en-US" b="1" dirty="0" smtClean="0"/>
              <a:t>Fuel efficiency is an important component of aircraft operations</a:t>
            </a:r>
            <a:r>
              <a:rPr lang="en-US" dirty="0" smtClean="0"/>
              <a:t>, so the evolution of jet planes goes on par with the evolution of their fuel efficiency (here measured in mega joules per passenger-km). </a:t>
            </a:r>
            <a:r>
              <a:rPr lang="en-US" b="1" dirty="0" smtClean="0"/>
              <a:t>Several factors contributed to the improvements in energy efficiency </a:t>
            </a:r>
            <a:r>
              <a:rPr lang="en-US" dirty="0" smtClean="0"/>
              <a:t>of aircraft in recent decades: </a:t>
            </a:r>
          </a:p>
          <a:p>
            <a:pPr marL="285750" indent="-285750">
              <a:buFont typeface="Arial" panose="020B0604020202020204" pitchFamily="34" charset="0"/>
              <a:buChar char="•"/>
            </a:pPr>
            <a:r>
              <a:rPr lang="en-US" dirty="0" smtClean="0"/>
              <a:t>Improvements in engine fuel per unit of thrust: About 70%.</a:t>
            </a:r>
          </a:p>
          <a:p>
            <a:pPr marL="285750" indent="-285750">
              <a:buFont typeface="Arial" panose="020B0604020202020204" pitchFamily="34" charset="0"/>
              <a:buChar char="•"/>
            </a:pPr>
            <a:r>
              <a:rPr lang="en-US" dirty="0" smtClean="0"/>
              <a:t>Aerodynamic improvements: About 25%.</a:t>
            </a:r>
          </a:p>
          <a:p>
            <a:pPr marL="285750" indent="-285750">
              <a:buFont typeface="Arial" panose="020B0604020202020204" pitchFamily="34" charset="0"/>
              <a:buChar char="•"/>
            </a:pPr>
            <a:r>
              <a:rPr lang="en-US" dirty="0" smtClean="0"/>
              <a:t>Other factors such as economies of scale of larger aircraft:  About 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055" y="5805264"/>
            <a:ext cx="9144000" cy="646331"/>
          </a:xfrm>
          <a:prstGeom prst="rect">
            <a:avLst/>
          </a:prstGeom>
        </p:spPr>
        <p:txBody>
          <a:bodyPr wrap="square">
            <a:spAutoFit/>
          </a:bodyPr>
          <a:lstStyle/>
          <a:p>
            <a:r>
              <a:rPr lang="en-US" b="1" dirty="0" smtClean="0"/>
              <a:t>Fuel accounts for about 40% to 50% of air operating costs of a flight, depending of the type of plane used (economies of scale and fuel efficiency are directly related)</a:t>
            </a:r>
            <a:endParaRPr lang="en-GB" b="1" dirty="0"/>
          </a:p>
        </p:txBody>
      </p:sp>
      <p:sp>
        <p:nvSpPr>
          <p:cNvPr id="5" name="Titolo 4"/>
          <p:cNvSpPr>
            <a:spLocks noGrp="1"/>
          </p:cNvSpPr>
          <p:nvPr>
            <p:ph type="title"/>
          </p:nvPr>
        </p:nvSpPr>
        <p:spPr>
          <a:xfrm>
            <a:off x="457200" y="274638"/>
            <a:ext cx="8229600" cy="502468"/>
          </a:xfrm>
        </p:spPr>
        <p:txBody>
          <a:bodyPr>
            <a:normAutofit fontScale="90000"/>
          </a:bodyPr>
          <a:lstStyle/>
          <a:p>
            <a:r>
              <a:rPr lang="en-US" dirty="0" smtClean="0"/>
              <a:t>Jet fuel prices: fluctuate</a:t>
            </a:r>
            <a:endParaRPr lang="en-US" dirty="0"/>
          </a:p>
        </p:txBody>
      </p:sp>
      <p:pic>
        <p:nvPicPr>
          <p:cNvPr id="4" name="Immagine 3"/>
          <p:cNvPicPr>
            <a:picLocks noChangeAspect="1"/>
          </p:cNvPicPr>
          <p:nvPr/>
        </p:nvPicPr>
        <p:blipFill>
          <a:blip r:embed="rId2"/>
          <a:stretch>
            <a:fillRect/>
          </a:stretch>
        </p:blipFill>
        <p:spPr>
          <a:xfrm>
            <a:off x="611560" y="864600"/>
            <a:ext cx="8075240" cy="4751224"/>
          </a:xfrm>
          <a:prstGeom prst="rect">
            <a:avLst/>
          </a:prstGeom>
        </p:spPr>
      </p:pic>
    </p:spTree>
    <p:extLst>
      <p:ext uri="{BB962C8B-B14F-4D97-AF65-F5344CB8AC3E}">
        <p14:creationId xmlns:p14="http://schemas.microsoft.com/office/powerpoint/2010/main" val="1774718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6"/>
            <a:ext cx="7772400" cy="1008113"/>
          </a:xfrm>
        </p:spPr>
        <p:txBody>
          <a:bodyPr>
            <a:normAutofit/>
          </a:bodyPr>
          <a:lstStyle/>
          <a:p>
            <a:r>
              <a:rPr lang="it-IT" dirty="0" smtClean="0"/>
              <a:t>Air </a:t>
            </a:r>
            <a:r>
              <a:rPr lang="it-IT" dirty="0" err="1" smtClean="0"/>
              <a:t>transport</a:t>
            </a: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75149"/>
            <a:ext cx="6680128" cy="434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195736" y="5733256"/>
            <a:ext cx="3278911" cy="369332"/>
          </a:xfrm>
          <a:prstGeom prst="rect">
            <a:avLst/>
          </a:prstGeom>
        </p:spPr>
        <p:txBody>
          <a:bodyPr wrap="none">
            <a:spAutoFit/>
          </a:bodyPr>
          <a:lstStyle/>
          <a:p>
            <a:r>
              <a:rPr lang="en-US" dirty="0"/>
              <a:t>Wright Brothers First Flight, 1903</a:t>
            </a:r>
            <a:endParaRPr lang="en-GB" dirty="0"/>
          </a:p>
        </p:txBody>
      </p:sp>
      <p:pic>
        <p:nvPicPr>
          <p:cNvPr id="9218" name="Picture 2"/>
          <p:cNvPicPr>
            <a:picLocks noChangeAspect="1" noChangeArrowheads="1"/>
          </p:cNvPicPr>
          <p:nvPr/>
        </p:nvPicPr>
        <p:blipFill>
          <a:blip r:embed="rId3" cstate="print"/>
          <a:srcRect/>
          <a:stretch>
            <a:fillRect/>
          </a:stretch>
        </p:blipFill>
        <p:spPr bwMode="auto">
          <a:xfrm>
            <a:off x="7210425" y="3140968"/>
            <a:ext cx="193357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noAutofit/>
          </a:bodyPr>
          <a:lstStyle/>
          <a:p>
            <a:r>
              <a:rPr lang="it-IT" sz="2400" dirty="0" err="1" smtClean="0"/>
              <a:t>Airline</a:t>
            </a:r>
            <a:r>
              <a:rPr lang="it-IT" sz="2400" dirty="0" smtClean="0"/>
              <a:t> </a:t>
            </a:r>
            <a:r>
              <a:rPr lang="it-IT" sz="2400" dirty="0" err="1" smtClean="0"/>
              <a:t>tickets</a:t>
            </a:r>
            <a:r>
              <a:rPr lang="it-IT" sz="2400" dirty="0" smtClean="0"/>
              <a:t>: </a:t>
            </a:r>
            <a:r>
              <a:rPr lang="it-IT" sz="2400" dirty="0" err="1" smtClean="0"/>
              <a:t>sharp</a:t>
            </a:r>
            <a:r>
              <a:rPr lang="it-IT" sz="2400" dirty="0" smtClean="0"/>
              <a:t> </a:t>
            </a:r>
            <a:r>
              <a:rPr lang="it-IT" sz="2400" dirty="0" err="1" smtClean="0"/>
              <a:t>decrease</a:t>
            </a:r>
            <a:r>
              <a:rPr lang="it-IT" sz="2400" dirty="0" smtClean="0"/>
              <a:t>!</a:t>
            </a:r>
            <a:endParaRPr lang="en-GB"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1952"/>
            <a:ext cx="4851687" cy="295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3671766" y="3933056"/>
            <a:ext cx="5205660" cy="2924944"/>
          </a:xfrm>
          <a:prstGeom prst="rect">
            <a:avLst/>
          </a:prstGeom>
        </p:spPr>
      </p:pic>
      <p:sp>
        <p:nvSpPr>
          <p:cNvPr id="5" name="Rectangle 4"/>
          <p:cNvSpPr/>
          <p:nvPr/>
        </p:nvSpPr>
        <p:spPr>
          <a:xfrm>
            <a:off x="4614944" y="1340768"/>
            <a:ext cx="4572000" cy="646331"/>
          </a:xfrm>
          <a:prstGeom prst="rect">
            <a:avLst/>
          </a:prstGeom>
        </p:spPr>
        <p:txBody>
          <a:bodyPr>
            <a:spAutoFit/>
          </a:bodyPr>
          <a:lstStyle/>
          <a:p>
            <a:r>
              <a:rPr lang="en-US" dirty="0"/>
              <a:t>Average Airfare (roundtrip) between New York and London, 1946-2004 (in 2004 dollars</a:t>
            </a:r>
            <a:r>
              <a:rPr lang="en-US" dirty="0" smtClean="0"/>
              <a:t>)</a:t>
            </a:r>
            <a:endParaRPr lang="en-GB" dirty="0"/>
          </a:p>
        </p:txBody>
      </p:sp>
      <p:sp>
        <p:nvSpPr>
          <p:cNvPr id="6" name="TextBox 5"/>
          <p:cNvSpPr txBox="1"/>
          <p:nvPr/>
        </p:nvSpPr>
        <p:spPr>
          <a:xfrm>
            <a:off x="5796136" y="3573016"/>
            <a:ext cx="1689565" cy="369332"/>
          </a:xfrm>
          <a:prstGeom prst="rect">
            <a:avLst/>
          </a:prstGeom>
          <a:noFill/>
        </p:spPr>
        <p:txBody>
          <a:bodyPr wrap="none" rtlCol="0">
            <a:spAutoFit/>
          </a:bodyPr>
          <a:lstStyle/>
          <a:p>
            <a:r>
              <a:rPr lang="it-IT" dirty="0" smtClean="0"/>
              <a:t>American </a:t>
            </a:r>
            <a:r>
              <a:rPr lang="it-IT" dirty="0" err="1" smtClean="0"/>
              <a:t>prices</a:t>
            </a:r>
            <a:endParaRPr lang="en-GB" dirty="0"/>
          </a:p>
        </p:txBody>
      </p:sp>
    </p:spTree>
    <p:extLst>
      <p:ext uri="{BB962C8B-B14F-4D97-AF65-F5344CB8AC3E}">
        <p14:creationId xmlns:p14="http://schemas.microsoft.com/office/powerpoint/2010/main" val="3139839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World Air Travel and World Air Freight Carried, </a:t>
            </a:r>
            <a:r>
              <a:rPr lang="en-US" dirty="0" smtClean="0"/>
              <a:t>1950-2014</a:t>
            </a:r>
            <a:endParaRPr lang="en-GB" dirty="0"/>
          </a:p>
        </p:txBody>
      </p:sp>
      <p:pic>
        <p:nvPicPr>
          <p:cNvPr id="3" name="Picture 2"/>
          <p:cNvPicPr>
            <a:picLocks noChangeAspect="1" noChangeArrowheads="1"/>
          </p:cNvPicPr>
          <p:nvPr/>
        </p:nvPicPr>
        <p:blipFill>
          <a:blip r:embed="rId2" cstate="print"/>
          <a:srcRect/>
          <a:stretch>
            <a:fillRect/>
          </a:stretch>
        </p:blipFill>
        <p:spPr bwMode="auto">
          <a:xfrm>
            <a:off x="683568" y="1556792"/>
            <a:ext cx="7953375" cy="5067300"/>
          </a:xfrm>
          <a:prstGeom prst="rect">
            <a:avLst/>
          </a:prstGeom>
          <a:noFill/>
          <a:ln w="9525">
            <a:noFill/>
            <a:miter lim="800000"/>
            <a:headEnd/>
            <a:tailEnd/>
          </a:ln>
        </p:spPr>
      </p:pic>
    </p:spTree>
    <p:extLst>
      <p:ext uri="{BB962C8B-B14F-4D97-AF65-F5344CB8AC3E}">
        <p14:creationId xmlns:p14="http://schemas.microsoft.com/office/powerpoint/2010/main" val="2688423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490066"/>
          </a:xfrm>
        </p:spPr>
        <p:txBody>
          <a:bodyPr>
            <a:normAutofit fontScale="90000"/>
          </a:bodyPr>
          <a:lstStyle/>
          <a:p>
            <a:r>
              <a:rPr lang="it-IT" dirty="0" err="1" smtClean="0"/>
              <a:t>Load</a:t>
            </a:r>
            <a:r>
              <a:rPr lang="it-IT" dirty="0" smtClean="0"/>
              <a:t> </a:t>
            </a:r>
            <a:r>
              <a:rPr lang="it-IT" dirty="0" err="1" smtClean="0"/>
              <a:t>factor</a:t>
            </a:r>
            <a:r>
              <a:rPr lang="it-IT" dirty="0" smtClean="0"/>
              <a:t> </a:t>
            </a:r>
            <a:r>
              <a:rPr lang="it-IT" dirty="0" err="1" smtClean="0"/>
              <a:t>increase</a:t>
            </a:r>
            <a:endParaRPr lang="it-IT" dirty="0"/>
          </a:p>
        </p:txBody>
      </p:sp>
      <p:pic>
        <p:nvPicPr>
          <p:cNvPr id="3" name="Immagine 2"/>
          <p:cNvPicPr>
            <a:picLocks noChangeAspect="1"/>
          </p:cNvPicPr>
          <p:nvPr/>
        </p:nvPicPr>
        <p:blipFill>
          <a:blip r:embed="rId2"/>
          <a:stretch>
            <a:fillRect/>
          </a:stretch>
        </p:blipFill>
        <p:spPr>
          <a:xfrm>
            <a:off x="395536" y="980728"/>
            <a:ext cx="8153400" cy="5448300"/>
          </a:xfrm>
          <a:prstGeom prst="rect">
            <a:avLst/>
          </a:prstGeom>
        </p:spPr>
      </p:pic>
    </p:spTree>
    <p:extLst>
      <p:ext uri="{BB962C8B-B14F-4D97-AF65-F5344CB8AC3E}">
        <p14:creationId xmlns:p14="http://schemas.microsoft.com/office/powerpoint/2010/main" val="200983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32512"/>
            <a:ext cx="472183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4721836" y="2092607"/>
            <a:ext cx="4386668" cy="3318981"/>
          </a:xfrm>
          <a:prstGeom prst="rect">
            <a:avLst/>
          </a:prstGeom>
        </p:spPr>
      </p:pic>
      <p:sp>
        <p:nvSpPr>
          <p:cNvPr id="3" name="Rectangle 2"/>
          <p:cNvSpPr/>
          <p:nvPr/>
        </p:nvSpPr>
        <p:spPr>
          <a:xfrm>
            <a:off x="252269" y="1686181"/>
            <a:ext cx="4572000" cy="646331"/>
          </a:xfrm>
          <a:prstGeom prst="rect">
            <a:avLst/>
          </a:prstGeom>
        </p:spPr>
        <p:txBody>
          <a:bodyPr>
            <a:spAutoFit/>
          </a:bodyPr>
          <a:lstStyle/>
          <a:p>
            <a:r>
              <a:rPr lang="en-US" b="1" dirty="0"/>
              <a:t>Number of Yearly Fatalities due to Air Transport Crashes, </a:t>
            </a:r>
            <a:r>
              <a:rPr lang="en-US" b="1" dirty="0" smtClean="0"/>
              <a:t>1918-2011</a:t>
            </a:r>
            <a:endParaRPr lang="en-GB" b="1" dirty="0"/>
          </a:p>
        </p:txBody>
      </p:sp>
      <p:sp>
        <p:nvSpPr>
          <p:cNvPr id="5" name="Title 4"/>
          <p:cNvSpPr>
            <a:spLocks noGrp="1"/>
          </p:cNvSpPr>
          <p:nvPr>
            <p:ph type="title"/>
          </p:nvPr>
        </p:nvSpPr>
        <p:spPr/>
        <p:txBody>
          <a:bodyPr/>
          <a:lstStyle/>
          <a:p>
            <a:r>
              <a:rPr lang="it-IT" dirty="0" err="1" smtClean="0"/>
              <a:t>Fatalities</a:t>
            </a:r>
            <a:r>
              <a:rPr lang="it-IT" dirty="0" smtClean="0"/>
              <a:t> </a:t>
            </a:r>
            <a:r>
              <a:rPr lang="it-IT" dirty="0" err="1" smtClean="0"/>
              <a:t>decrease</a:t>
            </a:r>
            <a:endParaRPr lang="en-GB" dirty="0"/>
          </a:p>
        </p:txBody>
      </p:sp>
    </p:spTree>
    <p:extLst>
      <p:ext uri="{BB962C8B-B14F-4D97-AF65-F5344CB8AC3E}">
        <p14:creationId xmlns:p14="http://schemas.microsoft.com/office/powerpoint/2010/main" val="1123295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4202" y="0"/>
            <a:ext cx="8229600" cy="720080"/>
          </a:xfrm>
        </p:spPr>
        <p:txBody>
          <a:bodyPr>
            <a:noAutofit/>
          </a:bodyPr>
          <a:lstStyle/>
          <a:p>
            <a:r>
              <a:rPr lang="en-US" sz="2400" b="1" dirty="0" smtClean="0"/>
              <a:t>Duration </a:t>
            </a:r>
            <a:r>
              <a:rPr lang="en-US" sz="2400" b="1" dirty="0"/>
              <a:t>of Selected Scheduled Flights, 1996-2010 (hours</a:t>
            </a:r>
            <a:r>
              <a:rPr lang="en-US" sz="2400" b="1" dirty="0" smtClean="0"/>
              <a:t>): worsened</a:t>
            </a:r>
            <a:endParaRPr lang="en-GB" sz="2400" b="1" dirty="0"/>
          </a:p>
        </p:txBody>
      </p:sp>
      <p:sp>
        <p:nvSpPr>
          <p:cNvPr id="3" name="Rettangolo 2"/>
          <p:cNvSpPr/>
          <p:nvPr/>
        </p:nvSpPr>
        <p:spPr>
          <a:xfrm>
            <a:off x="130510" y="5130262"/>
            <a:ext cx="8856984" cy="1631216"/>
          </a:xfrm>
          <a:prstGeom prst="rect">
            <a:avLst/>
          </a:prstGeom>
        </p:spPr>
        <p:txBody>
          <a:bodyPr wrap="square">
            <a:spAutoFit/>
          </a:bodyPr>
          <a:lstStyle/>
          <a:p>
            <a:r>
              <a:rPr lang="en-US" sz="2000" b="1" dirty="0" smtClean="0"/>
              <a:t>The </a:t>
            </a:r>
            <a:r>
              <a:rPr lang="en-US" sz="2000" b="1" dirty="0"/>
              <a:t>growth and compounding of airport congestion </a:t>
            </a:r>
            <a:r>
              <a:rPr lang="en-US" sz="2000" dirty="0"/>
              <a:t>has incited airlines to extend the scheduled duration of many of their flights so that they have a higher chance of remaining "on time". </a:t>
            </a:r>
            <a:r>
              <a:rPr lang="en-US" sz="2000" b="1" dirty="0"/>
              <a:t>The delay issues are not related with the flight time per </a:t>
            </a:r>
            <a:r>
              <a:rPr lang="en-US" sz="2000" b="1" dirty="0" err="1" smtClean="0"/>
              <a:t>sè</a:t>
            </a:r>
            <a:r>
              <a:rPr lang="en-US" sz="2000" b="1" dirty="0" smtClean="0"/>
              <a:t> </a:t>
            </a:r>
            <a:r>
              <a:rPr lang="en-US" sz="2000" b="1" dirty="0"/>
              <a:t>but </a:t>
            </a:r>
            <a:r>
              <a:rPr lang="en-US" sz="2000" b="1" dirty="0" smtClean="0"/>
              <a:t>to </a:t>
            </a:r>
            <a:r>
              <a:rPr lang="en-US" sz="2000" b="1" dirty="0"/>
              <a:t>ground operations at the airport terminal </a:t>
            </a:r>
            <a:r>
              <a:rPr lang="en-US" sz="2000" dirty="0"/>
              <a:t>(e.g. </a:t>
            </a:r>
            <a:r>
              <a:rPr lang="en-US" sz="2000" b="1" dirty="0"/>
              <a:t>gate access, takeoff queues</a:t>
            </a:r>
            <a:r>
              <a:rPr lang="en-US" sz="2000" dirty="0"/>
              <a:t>, etc.). </a:t>
            </a:r>
            <a:endParaRPr lang="en-GB" sz="2000" dirty="0"/>
          </a:p>
        </p:txBody>
      </p:sp>
      <p:pic>
        <p:nvPicPr>
          <p:cNvPr id="4" name="Immagine 3"/>
          <p:cNvPicPr>
            <a:picLocks noChangeAspect="1"/>
          </p:cNvPicPr>
          <p:nvPr/>
        </p:nvPicPr>
        <p:blipFill>
          <a:blip r:embed="rId2"/>
          <a:stretch>
            <a:fillRect/>
          </a:stretch>
        </p:blipFill>
        <p:spPr>
          <a:xfrm>
            <a:off x="1415994" y="848408"/>
            <a:ext cx="6286015" cy="4153525"/>
          </a:xfrm>
          <a:prstGeom prst="rect">
            <a:avLst/>
          </a:prstGeom>
        </p:spPr>
      </p:pic>
    </p:spTree>
    <p:extLst>
      <p:ext uri="{BB962C8B-B14F-4D97-AF65-F5344CB8AC3E}">
        <p14:creationId xmlns:p14="http://schemas.microsoft.com/office/powerpoint/2010/main" val="271905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US" sz="3200" dirty="0" smtClean="0"/>
              <a:t>Summary of the technological development</a:t>
            </a:r>
            <a:endParaRPr lang="en-US" sz="3200" dirty="0"/>
          </a:p>
        </p:txBody>
      </p:sp>
      <p:sp>
        <p:nvSpPr>
          <p:cNvPr id="3" name="Content Placeholder 2"/>
          <p:cNvSpPr>
            <a:spLocks noGrp="1"/>
          </p:cNvSpPr>
          <p:nvPr>
            <p:ph idx="1"/>
          </p:nvPr>
        </p:nvSpPr>
        <p:spPr>
          <a:xfrm>
            <a:off x="457200" y="1268760"/>
            <a:ext cx="8229600" cy="4525963"/>
          </a:xfrm>
        </p:spPr>
        <p:txBody>
          <a:bodyPr>
            <a:normAutofit fontScale="92500" lnSpcReduction="20000"/>
          </a:bodyPr>
          <a:lstStyle/>
          <a:p>
            <a:r>
              <a:rPr lang="en-US" dirty="0" smtClean="0"/>
              <a:t>A new mode of transport is born: 1903</a:t>
            </a:r>
          </a:p>
          <a:p>
            <a:r>
              <a:rPr lang="en-US" dirty="0" smtClean="0"/>
              <a:t>WWI to WWII: pilots, passenger transport, air mail, increased range</a:t>
            </a:r>
            <a:r>
              <a:rPr lang="en-US" dirty="0"/>
              <a:t> </a:t>
            </a:r>
            <a:r>
              <a:rPr lang="en-US" dirty="0" smtClean="0"/>
              <a:t>and speed, first profitable </a:t>
            </a:r>
            <a:r>
              <a:rPr lang="en-US" dirty="0"/>
              <a:t>internal flights (Douglas </a:t>
            </a:r>
            <a:r>
              <a:rPr lang="en-US" dirty="0" smtClean="0"/>
              <a:t>DC-3), “flying boats”</a:t>
            </a:r>
          </a:p>
          <a:p>
            <a:r>
              <a:rPr lang="en-US" dirty="0" smtClean="0"/>
              <a:t>After WWII: (DC8, </a:t>
            </a:r>
            <a:r>
              <a:rPr lang="en-US" dirty="0"/>
              <a:t>Boeing 707) </a:t>
            </a:r>
            <a:r>
              <a:rPr lang="en-US" dirty="0" smtClean="0"/>
              <a:t>increasing range, seating capacity, speed..</a:t>
            </a:r>
          </a:p>
          <a:p>
            <a:r>
              <a:rPr lang="en-US" dirty="0" smtClean="0"/>
              <a:t>1970-2000</a:t>
            </a:r>
            <a:r>
              <a:rPr lang="en-US" dirty="0"/>
              <a:t>: a lower capacity but increased fuel </a:t>
            </a:r>
            <a:r>
              <a:rPr lang="en-US" dirty="0" smtClean="0"/>
              <a:t>efficiency</a:t>
            </a:r>
          </a:p>
          <a:p>
            <a:r>
              <a:rPr lang="en-US" dirty="0" smtClean="0"/>
              <a:t>2000 onwards: decreased cost and prices</a:t>
            </a:r>
            <a:r>
              <a:rPr lang="en-US" dirty="0" smtClean="0"/>
              <a:t>, increased load factor, </a:t>
            </a:r>
            <a:r>
              <a:rPr lang="en-US" dirty="0" smtClean="0"/>
              <a:t>increased volume, decreased fatalities, stable transport time</a:t>
            </a:r>
          </a:p>
          <a:p>
            <a:endParaRPr lang="en-US" dirty="0" smtClean="0"/>
          </a:p>
          <a:p>
            <a:endParaRPr lang="en-US" dirty="0"/>
          </a:p>
        </p:txBody>
      </p:sp>
    </p:spTree>
    <p:extLst>
      <p:ext uri="{BB962C8B-B14F-4D97-AF65-F5344CB8AC3E}">
        <p14:creationId xmlns:p14="http://schemas.microsoft.com/office/powerpoint/2010/main" val="306820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 </a:t>
            </a:r>
            <a:r>
              <a:rPr lang="en-US" dirty="0"/>
              <a:t>transport </a:t>
            </a:r>
            <a:r>
              <a:rPr lang="en-US" dirty="0" smtClean="0"/>
              <a:t>policy and market trends </a:t>
            </a:r>
            <a:endParaRPr lang="en-US" dirty="0"/>
          </a:p>
        </p:txBody>
      </p:sp>
      <p:sp>
        <p:nvSpPr>
          <p:cNvPr id="3" name="Content Placeholder 2"/>
          <p:cNvSpPr>
            <a:spLocks noGrp="1"/>
          </p:cNvSpPr>
          <p:nvPr>
            <p:ph idx="1"/>
          </p:nvPr>
        </p:nvSpPr>
        <p:spPr/>
        <p:txBody>
          <a:bodyPr/>
          <a:lstStyle/>
          <a:p>
            <a:r>
              <a:rPr lang="en-US" dirty="0"/>
              <a:t>A</a:t>
            </a:r>
            <a:r>
              <a:rPr lang="en-US" dirty="0" smtClean="0"/>
              <a:t>ir </a:t>
            </a:r>
            <a:r>
              <a:rPr lang="en-US" dirty="0"/>
              <a:t>transport </a:t>
            </a:r>
            <a:r>
              <a:rPr lang="en-US" dirty="0" smtClean="0"/>
              <a:t>liberalization</a:t>
            </a:r>
          </a:p>
          <a:p>
            <a:pPr lvl="1"/>
            <a:r>
              <a:rPr lang="en-US" dirty="0" smtClean="0"/>
              <a:t>Efficiency gains</a:t>
            </a:r>
          </a:p>
          <a:p>
            <a:pPr lvl="1"/>
            <a:r>
              <a:rPr lang="en-US" dirty="0" smtClean="0"/>
              <a:t>Network optimization</a:t>
            </a:r>
          </a:p>
          <a:p>
            <a:pPr lvl="1"/>
            <a:r>
              <a:rPr lang="en-US" dirty="0" smtClean="0"/>
              <a:t>Low cost carriers</a:t>
            </a:r>
          </a:p>
          <a:p>
            <a:endParaRPr lang="en-US" dirty="0" smtClean="0"/>
          </a:p>
          <a:p>
            <a:endParaRPr lang="en-US" dirty="0"/>
          </a:p>
        </p:txBody>
      </p:sp>
    </p:spTree>
    <p:extLst>
      <p:ext uri="{BB962C8B-B14F-4D97-AF65-F5344CB8AC3E}">
        <p14:creationId xmlns:p14="http://schemas.microsoft.com/office/powerpoint/2010/main" val="1302255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Open skies: air transport liberalization</a:t>
            </a:r>
            <a:endParaRPr lang="en-US" dirty="0"/>
          </a:p>
        </p:txBody>
      </p:sp>
      <p:sp>
        <p:nvSpPr>
          <p:cNvPr id="3" name="Segnaposto contenuto 2"/>
          <p:cNvSpPr>
            <a:spLocks noGrp="1"/>
          </p:cNvSpPr>
          <p:nvPr>
            <p:ph idx="1"/>
          </p:nvPr>
        </p:nvSpPr>
        <p:spPr>
          <a:xfrm>
            <a:off x="323527" y="1305147"/>
            <a:ext cx="8595285" cy="4525963"/>
          </a:xfrm>
        </p:spPr>
        <p:txBody>
          <a:bodyPr>
            <a:normAutofit fontScale="85000" lnSpcReduction="20000"/>
          </a:bodyPr>
          <a:lstStyle/>
          <a:p>
            <a:pPr marL="0" indent="0">
              <a:buNone/>
            </a:pPr>
            <a:r>
              <a:rPr lang="en-US" dirty="0"/>
              <a:t>L</a:t>
            </a:r>
            <a:r>
              <a:rPr lang="en-US" dirty="0" smtClean="0"/>
              <a:t>iberalization </a:t>
            </a:r>
            <a:r>
              <a:rPr lang="en-US" dirty="0"/>
              <a:t>has led to </a:t>
            </a:r>
            <a:r>
              <a:rPr lang="en-US" b="1" dirty="0"/>
              <a:t>substantial economic and traffic growth</a:t>
            </a:r>
            <a:r>
              <a:rPr lang="en-US" dirty="0"/>
              <a:t>. Such positive </a:t>
            </a:r>
            <a:r>
              <a:rPr lang="en-US" dirty="0" smtClean="0"/>
              <a:t>effects </a:t>
            </a:r>
            <a:r>
              <a:rPr lang="en-US" dirty="0"/>
              <a:t>are mainly due to increased competition and </a:t>
            </a:r>
            <a:r>
              <a:rPr lang="en-US" b="1" dirty="0"/>
              <a:t>efficiency gains in the airline industry</a:t>
            </a:r>
            <a:r>
              <a:rPr lang="en-US" dirty="0"/>
              <a:t>, as well </a:t>
            </a:r>
            <a:r>
              <a:rPr lang="en-US" dirty="0" smtClean="0"/>
              <a:t>as positive </a:t>
            </a:r>
            <a:r>
              <a:rPr lang="en-US" dirty="0"/>
              <a:t>externalities to the overall economy; </a:t>
            </a:r>
            <a:endParaRPr lang="en-US" dirty="0" smtClean="0"/>
          </a:p>
          <a:p>
            <a:pPr marL="0" indent="0">
              <a:buNone/>
            </a:pPr>
            <a:r>
              <a:rPr lang="en-US" dirty="0"/>
              <a:t>L</a:t>
            </a:r>
            <a:r>
              <a:rPr lang="en-US" dirty="0" smtClean="0"/>
              <a:t>iberalization </a:t>
            </a:r>
            <a:r>
              <a:rPr lang="en-US" dirty="0"/>
              <a:t>allows airlines to </a:t>
            </a:r>
            <a:r>
              <a:rPr lang="en-US" b="1" dirty="0"/>
              <a:t>optimize their </a:t>
            </a:r>
            <a:r>
              <a:rPr lang="en-US" b="1" dirty="0" smtClean="0"/>
              <a:t>networks </a:t>
            </a:r>
            <a:r>
              <a:rPr lang="en-US" b="1" dirty="0"/>
              <a:t>within and cross continental markets</a:t>
            </a:r>
            <a:r>
              <a:rPr lang="en-US" dirty="0"/>
              <a:t>. As a result, traffic flow patterns will change </a:t>
            </a:r>
            <a:r>
              <a:rPr lang="en-US" dirty="0" smtClean="0"/>
              <a:t>accordingly</a:t>
            </a:r>
            <a:r>
              <a:rPr lang="en-US" dirty="0"/>
              <a:t>. </a:t>
            </a:r>
            <a:endParaRPr lang="en-US" dirty="0" smtClean="0"/>
          </a:p>
          <a:p>
            <a:pPr marL="0" indent="0">
              <a:buNone/>
            </a:pPr>
            <a:r>
              <a:rPr lang="en-US" dirty="0"/>
              <a:t>T</a:t>
            </a:r>
            <a:r>
              <a:rPr lang="en-US" dirty="0" smtClean="0"/>
              <a:t>here </a:t>
            </a:r>
            <a:r>
              <a:rPr lang="en-US" dirty="0"/>
              <a:t>is a </a:t>
            </a:r>
            <a:r>
              <a:rPr lang="en-US" b="1" dirty="0"/>
              <a:t>two-way relationship between the expansion of Low </a:t>
            </a:r>
            <a:r>
              <a:rPr lang="en-US" b="1" dirty="0" smtClean="0"/>
              <a:t>Cost </a:t>
            </a:r>
            <a:r>
              <a:rPr lang="en-US" b="1" dirty="0"/>
              <a:t>Carriers (LCCs) vs. liberalization</a:t>
            </a:r>
            <a:r>
              <a:rPr lang="en-US" dirty="0"/>
              <a:t>. The fast growth of LCCs leads to increased competition and </a:t>
            </a:r>
            <a:r>
              <a:rPr lang="en-US" dirty="0" smtClean="0"/>
              <a:t>stimulated </a:t>
            </a:r>
            <a:r>
              <a:rPr lang="en-US" dirty="0"/>
              <a:t>traffic, calling for the removal of restrictions on capacity, frequency and pricing.</a:t>
            </a:r>
          </a:p>
          <a:p>
            <a:pPr marL="0" indent="0">
              <a:buNone/>
            </a:pPr>
            <a:endParaRPr lang="en-US" dirty="0" smtClean="0"/>
          </a:p>
        </p:txBody>
      </p:sp>
      <p:pic>
        <p:nvPicPr>
          <p:cNvPr id="4" name="Immagine 3"/>
          <p:cNvPicPr>
            <a:picLocks noChangeAspect="1"/>
          </p:cNvPicPr>
          <p:nvPr/>
        </p:nvPicPr>
        <p:blipFill>
          <a:blip r:embed="rId2"/>
          <a:stretch>
            <a:fillRect/>
          </a:stretch>
        </p:blipFill>
        <p:spPr>
          <a:xfrm>
            <a:off x="2320833" y="5661248"/>
            <a:ext cx="6579061" cy="1026890"/>
          </a:xfrm>
          <a:prstGeom prst="rect">
            <a:avLst/>
          </a:prstGeom>
        </p:spPr>
      </p:pic>
    </p:spTree>
    <p:extLst>
      <p:ext uri="{BB962C8B-B14F-4D97-AF65-F5344CB8AC3E}">
        <p14:creationId xmlns:p14="http://schemas.microsoft.com/office/powerpoint/2010/main" val="3847633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3" y="1340768"/>
            <a:ext cx="890428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395536" y="53752"/>
            <a:ext cx="8229600" cy="782960"/>
          </a:xfrm>
        </p:spPr>
        <p:txBody>
          <a:bodyPr>
            <a:noAutofit/>
          </a:bodyPr>
          <a:lstStyle/>
          <a:p>
            <a:r>
              <a:rPr lang="en-GB" sz="3200" dirty="0" smtClean="0"/>
              <a:t>Characteristics  of the main markets in 2003</a:t>
            </a:r>
            <a:endParaRPr lang="en-GB" sz="3200" dirty="0"/>
          </a:p>
        </p:txBody>
      </p:sp>
    </p:spTree>
    <p:extLst>
      <p:ext uri="{BB962C8B-B14F-4D97-AF65-F5344CB8AC3E}">
        <p14:creationId xmlns:p14="http://schemas.microsoft.com/office/powerpoint/2010/main" val="2596739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24944"/>
            <a:ext cx="8229600" cy="1143000"/>
          </a:xfrm>
        </p:spPr>
        <p:txBody>
          <a:bodyPr>
            <a:normAutofit fontScale="90000"/>
          </a:bodyPr>
          <a:lstStyle/>
          <a:p>
            <a:r>
              <a:rPr lang="en-GB" dirty="0"/>
              <a:t>Low-cost carriers vs Full service </a:t>
            </a:r>
            <a:r>
              <a:rPr lang="en-GB" dirty="0" smtClean="0"/>
              <a:t>carriers</a:t>
            </a:r>
            <a:r>
              <a:rPr lang="it-IT" dirty="0" smtClean="0"/>
              <a:t>: the business model</a:t>
            </a:r>
            <a:endParaRPr lang="en-GB" dirty="0"/>
          </a:p>
        </p:txBody>
      </p:sp>
    </p:spTree>
    <p:extLst>
      <p:ext uri="{BB962C8B-B14F-4D97-AF65-F5344CB8AC3E}">
        <p14:creationId xmlns:p14="http://schemas.microsoft.com/office/powerpoint/2010/main" val="113611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lstStyle/>
          <a:p>
            <a:r>
              <a:rPr lang="en-US" dirty="0" smtClean="0"/>
              <a:t>The Rise of Air Transportation </a:t>
            </a:r>
            <a:endParaRPr lang="it-IT" dirty="0"/>
          </a:p>
        </p:txBody>
      </p:sp>
      <p:sp>
        <p:nvSpPr>
          <p:cNvPr id="4" name="Segnaposto contenuto 3"/>
          <p:cNvSpPr>
            <a:spLocks noGrp="1"/>
          </p:cNvSpPr>
          <p:nvPr>
            <p:ph idx="1"/>
          </p:nvPr>
        </p:nvSpPr>
        <p:spPr>
          <a:xfrm>
            <a:off x="33365" y="980728"/>
            <a:ext cx="8784976" cy="5544616"/>
          </a:xfrm>
        </p:spPr>
        <p:txBody>
          <a:bodyPr>
            <a:noAutofit/>
          </a:bodyPr>
          <a:lstStyle/>
          <a:p>
            <a:r>
              <a:rPr lang="en-US" sz="2800" dirty="0" smtClean="0"/>
              <a:t>Air transportation was slow to take off after </a:t>
            </a:r>
            <a:r>
              <a:rPr lang="en-US" sz="2800" b="1" dirty="0" smtClean="0"/>
              <a:t>the Wright Brothers </a:t>
            </a:r>
            <a:r>
              <a:rPr lang="en-US" sz="2800" dirty="0" smtClean="0"/>
              <a:t>breakthrough at Kitty Hawk in </a:t>
            </a:r>
            <a:r>
              <a:rPr lang="en-US" sz="2800" b="1" dirty="0" smtClean="0"/>
              <a:t>1903</a:t>
            </a:r>
            <a:r>
              <a:rPr lang="en-US" sz="2800" dirty="0" smtClean="0"/>
              <a:t>. </a:t>
            </a:r>
          </a:p>
          <a:p>
            <a:r>
              <a:rPr lang="en-US" sz="2800" dirty="0" smtClean="0"/>
              <a:t>On </a:t>
            </a:r>
            <a:r>
              <a:rPr lang="en-US" sz="2800" b="1" dirty="0" smtClean="0"/>
              <a:t>January 1, 1914</a:t>
            </a:r>
            <a:r>
              <a:rPr lang="en-US" sz="2800" dirty="0" smtClean="0"/>
              <a:t>, </a:t>
            </a:r>
            <a:r>
              <a:rPr lang="en-US" sz="2800" b="1" dirty="0" smtClean="0"/>
              <a:t>the world’s first scheduled flight with a paying passenger </a:t>
            </a:r>
            <a:r>
              <a:rPr lang="en-US" sz="2800" dirty="0" smtClean="0"/>
              <a:t>hopped across the bay separating Tampa and St. Petersburg, Florida for a fare that eventually stabilized at $10 per person, round-trip (about $200 in 2006 dollars). </a:t>
            </a:r>
          </a:p>
          <a:p>
            <a:r>
              <a:rPr lang="en-US" sz="2800" b="1" dirty="0" smtClean="0"/>
              <a:t>World War I</a:t>
            </a:r>
            <a:r>
              <a:rPr lang="en-US" sz="2800" dirty="0" smtClean="0"/>
              <a:t> provided the first real spur to the development of commercial aviation. The war left a legacy of thousands of </a:t>
            </a:r>
            <a:r>
              <a:rPr lang="en-US" sz="2800" b="1" dirty="0" smtClean="0"/>
              <a:t>unemployed pilots </a:t>
            </a:r>
            <a:r>
              <a:rPr lang="en-US" sz="2800" dirty="0" smtClean="0"/>
              <a:t>and </a:t>
            </a:r>
            <a:r>
              <a:rPr lang="en-US" sz="2800" b="1" dirty="0" smtClean="0"/>
              <a:t>surplus aircraft </a:t>
            </a:r>
            <a:r>
              <a:rPr lang="en-US" sz="2800" dirty="0" smtClean="0"/>
              <a:t>along with an appreciation for the future significance of this new technology.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8" y="2708920"/>
            <a:ext cx="6492404" cy="398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8" y="-99392"/>
            <a:ext cx="6476430" cy="340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7092280" y="1418508"/>
            <a:ext cx="1497974" cy="369332"/>
          </a:xfrm>
          <a:prstGeom prst="rect">
            <a:avLst/>
          </a:prstGeom>
          <a:noFill/>
        </p:spPr>
        <p:txBody>
          <a:bodyPr wrap="none" rtlCol="0">
            <a:spAutoFit/>
          </a:bodyPr>
          <a:lstStyle/>
          <a:p>
            <a:r>
              <a:rPr lang="en-US" dirty="0" smtClean="0"/>
              <a:t>Stair boarding</a:t>
            </a:r>
            <a:endParaRPr lang="en-US" dirty="0"/>
          </a:p>
        </p:txBody>
      </p:sp>
      <p:sp>
        <p:nvSpPr>
          <p:cNvPr id="4" name="CasellaDiTesto 3"/>
          <p:cNvSpPr txBox="1"/>
          <p:nvPr/>
        </p:nvSpPr>
        <p:spPr>
          <a:xfrm>
            <a:off x="6516582" y="4869160"/>
            <a:ext cx="2335319" cy="369332"/>
          </a:xfrm>
          <a:prstGeom prst="rect">
            <a:avLst/>
          </a:prstGeom>
          <a:noFill/>
        </p:spPr>
        <p:txBody>
          <a:bodyPr wrap="none" rtlCol="0">
            <a:spAutoFit/>
          </a:bodyPr>
          <a:lstStyle/>
          <a:p>
            <a:r>
              <a:rPr lang="en-US" dirty="0" smtClean="0"/>
              <a:t>Sky bridging or </a:t>
            </a:r>
            <a:r>
              <a:rPr lang="en-US" dirty="0" err="1" smtClean="0"/>
              <a:t>jetways</a:t>
            </a:r>
            <a:endParaRPr lang="en-US" dirty="0"/>
          </a:p>
        </p:txBody>
      </p:sp>
    </p:spTree>
    <p:extLst>
      <p:ext uri="{BB962C8B-B14F-4D97-AF65-F5344CB8AC3E}">
        <p14:creationId xmlns:p14="http://schemas.microsoft.com/office/powerpoint/2010/main" val="2818140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Autofit/>
          </a:bodyPr>
          <a:lstStyle/>
          <a:p>
            <a:r>
              <a:rPr lang="it-IT" sz="2800" b="1" dirty="0" smtClean="0"/>
              <a:t>The LCC business model: </a:t>
            </a:r>
            <a:r>
              <a:rPr lang="it-IT" sz="2800" b="1" dirty="0" err="1" smtClean="0"/>
              <a:t>aircraft</a:t>
            </a:r>
            <a:r>
              <a:rPr lang="it-IT" sz="2800" b="1" dirty="0" smtClean="0"/>
              <a:t> </a:t>
            </a:r>
            <a:r>
              <a:rPr lang="it-IT" sz="2800" b="1" dirty="0" err="1" smtClean="0"/>
              <a:t>type</a:t>
            </a:r>
            <a:r>
              <a:rPr lang="it-IT" sz="2800" b="1" dirty="0" smtClean="0"/>
              <a:t> and </a:t>
            </a:r>
            <a:r>
              <a:rPr lang="it-IT" sz="2800" b="1" dirty="0" err="1" smtClean="0"/>
              <a:t>operations</a:t>
            </a:r>
            <a:r>
              <a:rPr lang="it-IT" sz="2800" b="1" dirty="0" smtClean="0"/>
              <a:t> </a:t>
            </a:r>
            <a:endParaRPr lang="en-GB" sz="2800" b="1" dirty="0"/>
          </a:p>
        </p:txBody>
      </p:sp>
      <p:sp>
        <p:nvSpPr>
          <p:cNvPr id="3" name="Content Placeholder 2"/>
          <p:cNvSpPr>
            <a:spLocks noGrp="1"/>
          </p:cNvSpPr>
          <p:nvPr>
            <p:ph idx="1"/>
          </p:nvPr>
        </p:nvSpPr>
        <p:spPr>
          <a:xfrm>
            <a:off x="71500" y="1196752"/>
            <a:ext cx="9001000" cy="4608512"/>
          </a:xfrm>
        </p:spPr>
        <p:txBody>
          <a:bodyPr>
            <a:noAutofit/>
          </a:bodyPr>
          <a:lstStyle/>
          <a:p>
            <a:r>
              <a:rPr lang="en-GB" sz="2000" b="1" dirty="0" smtClean="0"/>
              <a:t>Most LCCs (low-cost carriers) </a:t>
            </a:r>
            <a:r>
              <a:rPr lang="en-GB" sz="2000" b="1" dirty="0"/>
              <a:t>operate aircraft configured with a </a:t>
            </a:r>
            <a:r>
              <a:rPr lang="en-GB" sz="2000" b="1" dirty="0">
                <a:solidFill>
                  <a:srgbClr val="FF0000"/>
                </a:solidFill>
              </a:rPr>
              <a:t>single passenger class</a:t>
            </a:r>
            <a:r>
              <a:rPr lang="en-GB" sz="2000" b="1" dirty="0"/>
              <a:t>, and most operate just a </a:t>
            </a:r>
            <a:r>
              <a:rPr lang="en-GB" sz="2000" b="1" dirty="0">
                <a:solidFill>
                  <a:srgbClr val="FF0000"/>
                </a:solidFill>
              </a:rPr>
              <a:t>single aircraft type</a:t>
            </a:r>
            <a:r>
              <a:rPr lang="en-GB" sz="2000" b="1" dirty="0"/>
              <a:t>, so cabin and ground crew will only have to be trained to work on one type of aircraft, however some low-cost carriers operate more than one type. This is also beneficial from a maintenance standpoint as spare parts and mechanics will only be dedicated to one type of </a:t>
            </a:r>
            <a:r>
              <a:rPr lang="en-GB" sz="2000" b="1" dirty="0" smtClean="0"/>
              <a:t>aircraft. </a:t>
            </a:r>
            <a:r>
              <a:rPr lang="en-GB" sz="2000" b="1" dirty="0"/>
              <a:t>Since 2000, fleets generally consist of the newest aircraft, commonly the Airbus A320 family and Boeing 737. </a:t>
            </a:r>
          </a:p>
          <a:p>
            <a:r>
              <a:rPr lang="en-GB" sz="2000" b="1" dirty="0" smtClean="0"/>
              <a:t>LCCs tend </a:t>
            </a:r>
            <a:r>
              <a:rPr lang="en-GB" sz="2000" b="1" dirty="0"/>
              <a:t>to operate </a:t>
            </a:r>
            <a:r>
              <a:rPr lang="en-GB" sz="2000" b="1" dirty="0">
                <a:solidFill>
                  <a:srgbClr val="FF0000"/>
                </a:solidFill>
              </a:rPr>
              <a:t>short-haul flights </a:t>
            </a:r>
            <a:r>
              <a:rPr lang="en-GB" sz="2000" b="1" dirty="0"/>
              <a:t>that suit the range of narrow-body (single aisle) planes. As of lately however there is also a rise in demand for long range low-cost flights and the availability of next generation planes that make long haul routes more feasible for LCCs</a:t>
            </a:r>
            <a:r>
              <a:rPr lang="en-GB" sz="2000" b="1" dirty="0" smtClean="0"/>
              <a:t>.</a:t>
            </a:r>
          </a:p>
          <a:p>
            <a:r>
              <a:rPr lang="en-GB" sz="2000" b="1" dirty="0"/>
              <a:t>LCCs often have a </a:t>
            </a:r>
            <a:r>
              <a:rPr lang="en-GB" sz="2000" b="1" dirty="0">
                <a:solidFill>
                  <a:srgbClr val="FF0000"/>
                </a:solidFill>
              </a:rPr>
              <a:t>sparse schedule with one flight per day and route</a:t>
            </a:r>
            <a:r>
              <a:rPr lang="en-GB" sz="2000" b="1" dirty="0"/>
              <a:t>, so it would be hard to find an alternative for a missed connection. </a:t>
            </a:r>
          </a:p>
        </p:txBody>
      </p:sp>
    </p:spTree>
    <p:extLst>
      <p:ext uri="{BB962C8B-B14F-4D97-AF65-F5344CB8AC3E}">
        <p14:creationId xmlns:p14="http://schemas.microsoft.com/office/powerpoint/2010/main" val="1585945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Autofit/>
          </a:bodyPr>
          <a:lstStyle/>
          <a:p>
            <a:r>
              <a:rPr lang="it-IT" sz="2800" b="1" dirty="0" smtClean="0"/>
              <a:t>The LCC business model: </a:t>
            </a:r>
            <a:r>
              <a:rPr lang="it-IT" sz="2800" b="1" dirty="0" err="1" smtClean="0"/>
              <a:t>aircraft</a:t>
            </a:r>
            <a:r>
              <a:rPr lang="it-IT" sz="2800" b="1" dirty="0" smtClean="0"/>
              <a:t> </a:t>
            </a:r>
            <a:r>
              <a:rPr lang="it-IT" sz="2800" b="1" dirty="0" err="1" smtClean="0"/>
              <a:t>type</a:t>
            </a:r>
            <a:r>
              <a:rPr lang="it-IT" sz="2800" b="1" dirty="0" smtClean="0"/>
              <a:t> and </a:t>
            </a:r>
            <a:r>
              <a:rPr lang="it-IT" sz="2800" b="1" dirty="0" err="1" smtClean="0"/>
              <a:t>operations</a:t>
            </a:r>
            <a:r>
              <a:rPr lang="it-IT" sz="2800" b="1" dirty="0" smtClean="0"/>
              <a:t> </a:t>
            </a:r>
            <a:endParaRPr lang="en-GB" sz="2800" b="1" dirty="0"/>
          </a:p>
        </p:txBody>
      </p:sp>
      <p:sp>
        <p:nvSpPr>
          <p:cNvPr id="3" name="Content Placeholder 2"/>
          <p:cNvSpPr>
            <a:spLocks noGrp="1"/>
          </p:cNvSpPr>
          <p:nvPr>
            <p:ph idx="1"/>
          </p:nvPr>
        </p:nvSpPr>
        <p:spPr>
          <a:xfrm>
            <a:off x="107504" y="1556792"/>
            <a:ext cx="9001000" cy="4104456"/>
          </a:xfrm>
        </p:spPr>
        <p:txBody>
          <a:bodyPr>
            <a:noAutofit/>
          </a:bodyPr>
          <a:lstStyle/>
          <a:p>
            <a:r>
              <a:rPr lang="en-GB" sz="2000" b="1" dirty="0" smtClean="0"/>
              <a:t>Many </a:t>
            </a:r>
            <a:r>
              <a:rPr lang="en-GB" sz="2000" b="1" dirty="0"/>
              <a:t>airlines opt to have passengers </a:t>
            </a:r>
            <a:r>
              <a:rPr lang="en-GB" sz="2000" b="1" dirty="0">
                <a:solidFill>
                  <a:srgbClr val="FF0000"/>
                </a:solidFill>
              </a:rPr>
              <a:t>board via stairs</a:t>
            </a:r>
            <a:r>
              <a:rPr lang="en-GB" sz="2000" b="1" dirty="0"/>
              <a:t>, since </a:t>
            </a:r>
            <a:r>
              <a:rPr lang="en-GB" sz="2000" b="1" dirty="0" err="1"/>
              <a:t>jetways</a:t>
            </a:r>
            <a:r>
              <a:rPr lang="en-GB" sz="2000" b="1" dirty="0"/>
              <a:t> generally cost more to lease</a:t>
            </a:r>
            <a:r>
              <a:rPr lang="en-GB" sz="2000" b="1" dirty="0" smtClean="0"/>
              <a:t>. Usage of both </a:t>
            </a:r>
            <a:r>
              <a:rPr lang="en-GB" sz="2000" b="1" dirty="0" smtClean="0">
                <a:solidFill>
                  <a:srgbClr val="FF0000"/>
                </a:solidFill>
              </a:rPr>
              <a:t>front and back doors for faster bo</a:t>
            </a:r>
            <a:r>
              <a:rPr lang="en-GB" sz="2000" b="1" dirty="0" smtClean="0"/>
              <a:t>arding.</a:t>
            </a:r>
          </a:p>
          <a:p>
            <a:r>
              <a:rPr lang="en-GB" sz="2000" b="1" dirty="0"/>
              <a:t>Aircraft often operate with a </a:t>
            </a:r>
            <a:r>
              <a:rPr lang="en-GB" sz="2000" b="1" dirty="0">
                <a:solidFill>
                  <a:srgbClr val="FF0000"/>
                </a:solidFill>
              </a:rPr>
              <a:t>minimum set of optional equipment</a:t>
            </a:r>
            <a:r>
              <a:rPr lang="en-GB" sz="2000" b="1" dirty="0"/>
              <a:t>, further reducing costs of acquisition and maintenance, as well as keeping the weight of the aircraft lower and thus saving fuel. Ryanair seats do not recline and do not have rear pockets, to reduce cleaning and maintenance costs. </a:t>
            </a:r>
          </a:p>
          <a:p>
            <a:r>
              <a:rPr lang="en-GB" sz="2000" b="1" dirty="0"/>
              <a:t>The airlines tend to </a:t>
            </a:r>
            <a:r>
              <a:rPr lang="en-GB" sz="2000" b="1" dirty="0">
                <a:solidFill>
                  <a:srgbClr val="FF0000"/>
                </a:solidFill>
              </a:rPr>
              <a:t>offload, service and re-load the aircraft (turnaround) in shorter time periods and don't wait for late passengers</a:t>
            </a:r>
            <a:r>
              <a:rPr lang="en-GB" sz="2000" b="1" dirty="0"/>
              <a:t>,</a:t>
            </a:r>
            <a:r>
              <a:rPr lang="en-GB" sz="2000" b="1" dirty="0">
                <a:solidFill>
                  <a:srgbClr val="FF0000"/>
                </a:solidFill>
              </a:rPr>
              <a:t> </a:t>
            </a:r>
            <a:r>
              <a:rPr lang="en-GB" sz="2000" b="1" dirty="0"/>
              <a:t>allowing maximum utilization of aircraft</a:t>
            </a:r>
            <a:r>
              <a:rPr lang="en-GB" sz="2000" b="1" dirty="0" smtClean="0"/>
              <a:t>.</a:t>
            </a:r>
          </a:p>
          <a:p>
            <a:r>
              <a:rPr lang="en-GB" sz="2000" b="1" dirty="0" smtClean="0"/>
              <a:t>Only </a:t>
            </a:r>
            <a:r>
              <a:rPr lang="en-GB" sz="2000" b="1" dirty="0" err="1" smtClean="0"/>
              <a:t>passegers</a:t>
            </a:r>
            <a:r>
              <a:rPr lang="en-GB" sz="2000" b="1" dirty="0" smtClean="0"/>
              <a:t>, </a:t>
            </a:r>
            <a:r>
              <a:rPr lang="en-GB" sz="2000" b="1" dirty="0" smtClean="0">
                <a:solidFill>
                  <a:srgbClr val="FF0000"/>
                </a:solidFill>
              </a:rPr>
              <a:t>no freight</a:t>
            </a:r>
            <a:r>
              <a:rPr lang="en-GB" sz="2000" b="1" dirty="0" smtClean="0"/>
              <a:t>.</a:t>
            </a:r>
            <a:endParaRPr lang="en-GB" sz="2000" b="1" dirty="0"/>
          </a:p>
        </p:txBody>
      </p:sp>
    </p:spTree>
    <p:extLst>
      <p:ext uri="{BB962C8B-B14F-4D97-AF65-F5344CB8AC3E}">
        <p14:creationId xmlns:p14="http://schemas.microsoft.com/office/powerpoint/2010/main" val="1585945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3600" b="1" dirty="0"/>
              <a:t>The LCC business model: </a:t>
            </a:r>
            <a:r>
              <a:rPr lang="it-IT" sz="3600" b="1" dirty="0" err="1" smtClean="0"/>
              <a:t>bases</a:t>
            </a:r>
            <a:r>
              <a:rPr lang="it-IT" sz="3600" b="1" dirty="0" smtClean="0"/>
              <a:t> and </a:t>
            </a:r>
            <a:r>
              <a:rPr lang="it-IT" sz="3600" b="1" dirty="0" err="1" smtClean="0"/>
              <a:t>airports</a:t>
            </a:r>
            <a:endParaRPr lang="en-US" sz="3600" b="1" dirty="0"/>
          </a:p>
        </p:txBody>
      </p:sp>
      <p:sp>
        <p:nvSpPr>
          <p:cNvPr id="3" name="Content Placeholder 2"/>
          <p:cNvSpPr>
            <a:spLocks noGrp="1"/>
          </p:cNvSpPr>
          <p:nvPr>
            <p:ph idx="4294967295"/>
          </p:nvPr>
        </p:nvSpPr>
        <p:spPr>
          <a:xfrm>
            <a:off x="0" y="1431330"/>
            <a:ext cx="8640763" cy="4786312"/>
          </a:xfrm>
        </p:spPr>
        <p:txBody>
          <a:bodyPr>
            <a:noAutofit/>
          </a:bodyPr>
          <a:lstStyle/>
          <a:p>
            <a:r>
              <a:rPr lang="en-GB" sz="2400" b="1" dirty="0" smtClean="0">
                <a:solidFill>
                  <a:srgbClr val="FF0000"/>
                </a:solidFill>
              </a:rPr>
              <a:t>Bases</a:t>
            </a:r>
            <a:r>
              <a:rPr lang="en-GB" sz="2400" b="1" dirty="0"/>
              <a:t>: Like the major carriers, many low-cost carriers develop one or more bases to maximize destination coverage and defend their market. </a:t>
            </a:r>
            <a:r>
              <a:rPr lang="en-GB" sz="2400" b="1" dirty="0">
                <a:solidFill>
                  <a:srgbClr val="FF0000"/>
                </a:solidFill>
              </a:rPr>
              <a:t>Many do not operate traditional hubs, but rather focus on </a:t>
            </a:r>
            <a:r>
              <a:rPr lang="en-GB" sz="2400" b="1" dirty="0" smtClean="0">
                <a:solidFill>
                  <a:srgbClr val="FF0000"/>
                </a:solidFill>
              </a:rPr>
              <a:t>cities</a:t>
            </a:r>
          </a:p>
          <a:p>
            <a:r>
              <a:rPr lang="en-GB" sz="2400" b="1" dirty="0" smtClean="0"/>
              <a:t>Often</a:t>
            </a:r>
            <a:r>
              <a:rPr lang="en-GB" sz="2400" b="1" dirty="0"/>
              <a:t>, LCCs </a:t>
            </a:r>
            <a:r>
              <a:rPr lang="en-GB" sz="2400" b="1" dirty="0">
                <a:solidFill>
                  <a:srgbClr val="FF0000"/>
                </a:solidFill>
              </a:rPr>
              <a:t>fly to smaller, less congested secondary airports and/or fly to airports during off-peak hours to avoid air traffic delays and take advantage of lower landing fees</a:t>
            </a:r>
            <a:r>
              <a:rPr lang="en-GB" sz="2400" b="1" dirty="0"/>
              <a:t>. This is why Ryanair flies to Gatwick Airport, Luton Airport, and Stansted Airport instead of Heathrow in the London area since Heathrow is running at near capacity, so there is no room to build a base. </a:t>
            </a:r>
          </a:p>
          <a:p>
            <a:r>
              <a:rPr lang="en-GB" sz="2400" b="1" dirty="0">
                <a:solidFill>
                  <a:srgbClr val="FF0000"/>
                </a:solidFill>
              </a:rPr>
              <a:t>Point to point service: </a:t>
            </a:r>
            <a:r>
              <a:rPr lang="en-GB" sz="2400" b="1" dirty="0" smtClean="0"/>
              <a:t>to maximize flexibility and reduce airport taxis</a:t>
            </a:r>
            <a:endParaRPr lang="en-GB" sz="2400" b="1" dirty="0"/>
          </a:p>
          <a:p>
            <a:pPr marL="0" indent="0">
              <a:buNone/>
            </a:pPr>
            <a:endParaRPr lang="en-GB" sz="2400" b="1" dirty="0"/>
          </a:p>
        </p:txBody>
      </p:sp>
    </p:spTree>
    <p:extLst>
      <p:ext uri="{BB962C8B-B14F-4D97-AF65-F5344CB8AC3E}">
        <p14:creationId xmlns:p14="http://schemas.microsoft.com/office/powerpoint/2010/main" val="3671737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7506" y="116632"/>
            <a:ext cx="8229600" cy="476672"/>
          </a:xfrm>
        </p:spPr>
        <p:txBody>
          <a:bodyPr>
            <a:noAutofit/>
          </a:bodyPr>
          <a:lstStyle/>
          <a:p>
            <a:r>
              <a:rPr lang="it-IT" sz="3600" dirty="0"/>
              <a:t>The LCC business model: </a:t>
            </a:r>
            <a:r>
              <a:rPr lang="it-IT" sz="3600" dirty="0" err="1" smtClean="0"/>
              <a:t>passenger</a:t>
            </a:r>
            <a:r>
              <a:rPr lang="it-IT" sz="3600" dirty="0" smtClean="0"/>
              <a:t> service</a:t>
            </a:r>
            <a:endParaRPr lang="en-US" sz="3600" dirty="0"/>
          </a:p>
        </p:txBody>
      </p:sp>
      <p:sp>
        <p:nvSpPr>
          <p:cNvPr id="3" name="Content Placeholder 2"/>
          <p:cNvSpPr>
            <a:spLocks noGrp="1"/>
          </p:cNvSpPr>
          <p:nvPr>
            <p:ph idx="4294967295"/>
          </p:nvPr>
        </p:nvSpPr>
        <p:spPr>
          <a:xfrm>
            <a:off x="-33055" y="1052737"/>
            <a:ext cx="9252520" cy="5403374"/>
          </a:xfrm>
        </p:spPr>
        <p:txBody>
          <a:bodyPr>
            <a:noAutofit/>
          </a:bodyPr>
          <a:lstStyle/>
          <a:p>
            <a:r>
              <a:rPr lang="en-GB" sz="2400" b="1" dirty="0" smtClean="0">
                <a:solidFill>
                  <a:srgbClr val="FF0000"/>
                </a:solidFill>
              </a:rPr>
              <a:t>On line booking: </a:t>
            </a:r>
            <a:r>
              <a:rPr lang="en-GB" sz="2400" b="1" dirty="0" smtClean="0"/>
              <a:t>no travel agent commissions</a:t>
            </a:r>
          </a:p>
          <a:p>
            <a:r>
              <a:rPr lang="en-GB" sz="2400" b="1" dirty="0" smtClean="0">
                <a:solidFill>
                  <a:srgbClr val="FF0000"/>
                </a:solidFill>
              </a:rPr>
              <a:t>Bundling</a:t>
            </a:r>
            <a:r>
              <a:rPr lang="en-GB" sz="2400" b="1" dirty="0" smtClean="0"/>
              <a:t>: Air travel tickets + hotels + car service + travel insurance </a:t>
            </a:r>
          </a:p>
          <a:p>
            <a:r>
              <a:rPr lang="en-GB" sz="2400" b="1" dirty="0" smtClean="0">
                <a:solidFill>
                  <a:srgbClr val="FF0000"/>
                </a:solidFill>
              </a:rPr>
              <a:t>Minimal crew</a:t>
            </a:r>
          </a:p>
          <a:p>
            <a:r>
              <a:rPr lang="en-GB" sz="2400" b="1" dirty="0">
                <a:solidFill>
                  <a:srgbClr val="FF0000"/>
                </a:solidFill>
              </a:rPr>
              <a:t>No-frill services</a:t>
            </a:r>
            <a:r>
              <a:rPr lang="en-GB" sz="2400" b="1" dirty="0"/>
              <a:t>. Often, </a:t>
            </a:r>
            <a:r>
              <a:rPr lang="en-GB" sz="2400" b="1" dirty="0">
                <a:solidFill>
                  <a:srgbClr val="FF0000"/>
                </a:solidFill>
              </a:rPr>
              <a:t>no in-flight entertainment systems </a:t>
            </a:r>
            <a:r>
              <a:rPr lang="en-GB" sz="2400" b="1" dirty="0"/>
              <a:t>are made available. </a:t>
            </a:r>
          </a:p>
          <a:p>
            <a:r>
              <a:rPr lang="en-GB" sz="2400" b="1" dirty="0"/>
              <a:t>Most LCCs </a:t>
            </a:r>
            <a:r>
              <a:rPr lang="en-GB" sz="2400" b="1" dirty="0">
                <a:solidFill>
                  <a:srgbClr val="FF0000"/>
                </a:solidFill>
              </a:rPr>
              <a:t>do not offer reserved seating</a:t>
            </a:r>
            <a:r>
              <a:rPr lang="en-GB" sz="2400" b="1" dirty="0"/>
              <a:t>, hoping to encourage passengers to board early and quickly, thus decreasing turnaround times. Some allow </a:t>
            </a:r>
            <a:r>
              <a:rPr lang="en-GB" sz="2400" b="1" dirty="0">
                <a:solidFill>
                  <a:srgbClr val="FF0000"/>
                </a:solidFill>
              </a:rPr>
              <a:t>priority boarding for an extra fee</a:t>
            </a:r>
            <a:r>
              <a:rPr lang="en-GB" sz="2400" b="1" dirty="0"/>
              <a:t> instead of reserved seating, and some allow reserving a seat in an emergency exit row (for longer leg room) at an extra cost.</a:t>
            </a:r>
          </a:p>
          <a:p>
            <a:endParaRPr lang="en-GB" sz="2400" b="1" dirty="0">
              <a:solidFill>
                <a:srgbClr val="FF0000"/>
              </a:solidFill>
            </a:endParaRPr>
          </a:p>
        </p:txBody>
      </p:sp>
    </p:spTree>
    <p:extLst>
      <p:ext uri="{BB962C8B-B14F-4D97-AF65-F5344CB8AC3E}">
        <p14:creationId xmlns:p14="http://schemas.microsoft.com/office/powerpoint/2010/main" val="2475186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7506" y="116632"/>
            <a:ext cx="8229600" cy="476672"/>
          </a:xfrm>
        </p:spPr>
        <p:txBody>
          <a:bodyPr>
            <a:noAutofit/>
          </a:bodyPr>
          <a:lstStyle/>
          <a:p>
            <a:r>
              <a:rPr lang="it-IT" sz="3600" dirty="0"/>
              <a:t>The LCC business model: </a:t>
            </a:r>
            <a:r>
              <a:rPr lang="it-IT" sz="3600" dirty="0" err="1" smtClean="0"/>
              <a:t>passenger</a:t>
            </a:r>
            <a:r>
              <a:rPr lang="it-IT" sz="3600" dirty="0" smtClean="0"/>
              <a:t> service</a:t>
            </a:r>
            <a:endParaRPr lang="en-US" sz="3600" dirty="0"/>
          </a:p>
        </p:txBody>
      </p:sp>
      <p:sp>
        <p:nvSpPr>
          <p:cNvPr id="3" name="Content Placeholder 2"/>
          <p:cNvSpPr>
            <a:spLocks noGrp="1"/>
          </p:cNvSpPr>
          <p:nvPr>
            <p:ph idx="4294967295"/>
          </p:nvPr>
        </p:nvSpPr>
        <p:spPr>
          <a:xfrm>
            <a:off x="-33055" y="1412775"/>
            <a:ext cx="9252520" cy="5043335"/>
          </a:xfrm>
        </p:spPr>
        <p:txBody>
          <a:bodyPr>
            <a:noAutofit/>
          </a:bodyPr>
          <a:lstStyle/>
          <a:p>
            <a:r>
              <a:rPr lang="en-GB" sz="2400" b="1" dirty="0" smtClean="0"/>
              <a:t>In </a:t>
            </a:r>
            <a:r>
              <a:rPr lang="en-GB" sz="2400" b="1" dirty="0"/>
              <a:t>Europe (and early in Southwest's history) </a:t>
            </a:r>
            <a:r>
              <a:rPr lang="en-GB" sz="2400" b="1" dirty="0">
                <a:solidFill>
                  <a:srgbClr val="FF0000"/>
                </a:solidFill>
              </a:rPr>
              <a:t>luggage is not transferred from one flight to another, even if both flights are with the same airline</a:t>
            </a:r>
            <a:r>
              <a:rPr lang="en-GB" sz="2400" b="1" dirty="0"/>
              <a:t>. This saves costs and is thought to encourage passengers to take direct flights. </a:t>
            </a:r>
            <a:r>
              <a:rPr lang="en-GB" sz="2400" b="1" dirty="0">
                <a:solidFill>
                  <a:srgbClr val="FF0000"/>
                </a:solidFill>
              </a:rPr>
              <a:t>Tickets are not sold with transfers, </a:t>
            </a:r>
            <a:r>
              <a:rPr lang="en-GB" sz="2400" b="1" dirty="0"/>
              <a:t>so the airline can avoid responsibility for passengers' connections in the event of a delay. </a:t>
            </a:r>
            <a:endParaRPr lang="en-GB" sz="2400" b="1" dirty="0" smtClean="0"/>
          </a:p>
          <a:p>
            <a:r>
              <a:rPr lang="en-GB" sz="2400" b="1" dirty="0">
                <a:solidFill>
                  <a:srgbClr val="FF0000"/>
                </a:solidFill>
              </a:rPr>
              <a:t>Non-flight revenue</a:t>
            </a:r>
            <a:r>
              <a:rPr lang="en-GB" sz="2400" b="1" dirty="0"/>
              <a:t>: Low-cost carriers generate </a:t>
            </a:r>
            <a:r>
              <a:rPr lang="en-GB" sz="2400" b="1" dirty="0">
                <a:solidFill>
                  <a:srgbClr val="FF0000"/>
                </a:solidFill>
              </a:rPr>
              <a:t>ancillary revenue from a variety of activities</a:t>
            </a:r>
            <a:r>
              <a:rPr lang="en-GB" sz="2400" b="1" dirty="0"/>
              <a:t>, such </a:t>
            </a:r>
            <a:r>
              <a:rPr lang="en-GB" sz="2400" b="1" dirty="0" smtClean="0"/>
              <a:t>merchandised sales (duty free, phone cards, etc.) and </a:t>
            </a:r>
            <a:r>
              <a:rPr lang="en-GB" sz="2400" b="1" dirty="0" smtClean="0">
                <a:solidFill>
                  <a:srgbClr val="FF0000"/>
                </a:solidFill>
              </a:rPr>
              <a:t>in plane advertising</a:t>
            </a:r>
            <a:r>
              <a:rPr lang="en-GB" sz="2400" b="1" dirty="0" smtClean="0"/>
              <a:t>. </a:t>
            </a:r>
            <a:r>
              <a:rPr lang="en-GB" sz="1800" b="1" dirty="0"/>
              <a:t>Some airlines may charge a fee for a pillow or blanket or for carry-on baggage. In Europe, it is common for each and every convenience and service to have an additional charge. AirAsia, for example, generates revenue by courier services and hotels as well as flights</a:t>
            </a:r>
            <a:r>
              <a:rPr lang="en-GB" sz="1800" b="1" dirty="0" smtClean="0"/>
              <a:t>.</a:t>
            </a:r>
            <a:endParaRPr lang="en-GB" sz="1800" b="1" dirty="0"/>
          </a:p>
        </p:txBody>
      </p:sp>
    </p:spTree>
    <p:extLst>
      <p:ext uri="{BB962C8B-B14F-4D97-AF65-F5344CB8AC3E}">
        <p14:creationId xmlns:p14="http://schemas.microsoft.com/office/powerpoint/2010/main" val="2475186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fontScale="90000"/>
          </a:bodyPr>
          <a:lstStyle/>
          <a:p>
            <a:r>
              <a:rPr lang="it-IT" sz="3600" dirty="0"/>
              <a:t>The LCC business model</a:t>
            </a:r>
            <a:r>
              <a:rPr lang="it-IT" sz="3600" dirty="0" smtClean="0"/>
              <a:t>: </a:t>
            </a:r>
            <a:r>
              <a:rPr lang="it-IT" sz="3600" dirty="0" err="1" smtClean="0"/>
              <a:t>dynamic</a:t>
            </a:r>
            <a:r>
              <a:rPr lang="it-IT" sz="3600" dirty="0" smtClean="0"/>
              <a:t> </a:t>
            </a:r>
            <a:r>
              <a:rPr lang="it-IT" sz="3600" dirty="0" err="1" smtClean="0"/>
              <a:t>pricing</a:t>
            </a:r>
            <a:r>
              <a:rPr lang="it-IT" sz="3600" dirty="0" smtClean="0"/>
              <a:t> </a:t>
            </a:r>
            <a:endParaRPr lang="en-US" sz="3600" dirty="0"/>
          </a:p>
        </p:txBody>
      </p:sp>
      <p:sp>
        <p:nvSpPr>
          <p:cNvPr id="3" name="Content Placeholder 2"/>
          <p:cNvSpPr>
            <a:spLocks noGrp="1"/>
          </p:cNvSpPr>
          <p:nvPr>
            <p:ph idx="4294967295"/>
          </p:nvPr>
        </p:nvSpPr>
        <p:spPr>
          <a:xfrm>
            <a:off x="263525" y="1052513"/>
            <a:ext cx="8880475" cy="3816350"/>
          </a:xfrm>
        </p:spPr>
        <p:txBody>
          <a:bodyPr>
            <a:noAutofit/>
          </a:bodyPr>
          <a:lstStyle/>
          <a:p>
            <a:r>
              <a:rPr lang="en-GB" sz="2400" b="1" dirty="0"/>
              <a:t>Airlines often offer a </a:t>
            </a:r>
            <a:r>
              <a:rPr lang="en-GB" sz="2400" b="1" dirty="0">
                <a:solidFill>
                  <a:srgbClr val="FF0000"/>
                </a:solidFill>
              </a:rPr>
              <a:t>simpler fare scheme</a:t>
            </a:r>
            <a:r>
              <a:rPr lang="en-GB" sz="2400" b="1" dirty="0"/>
              <a:t>, such as charging one-way tickets half that of round-trips. </a:t>
            </a:r>
          </a:p>
          <a:p>
            <a:r>
              <a:rPr lang="en-GB" sz="2400" b="1" dirty="0"/>
              <a:t>Typically </a:t>
            </a:r>
            <a:r>
              <a:rPr lang="en-GB" sz="2400" b="1" dirty="0">
                <a:solidFill>
                  <a:srgbClr val="FF0000"/>
                </a:solidFill>
              </a:rPr>
              <a:t>fares increase as the plane fills up, </a:t>
            </a:r>
            <a:r>
              <a:rPr lang="en-GB" sz="2400" b="1" dirty="0"/>
              <a:t>which rewards early reservations </a:t>
            </a:r>
            <a:r>
              <a:rPr lang="en-GB" sz="2400" b="1" dirty="0">
                <a:solidFill>
                  <a:srgbClr val="FF0000"/>
                </a:solidFill>
              </a:rPr>
              <a:t>(yield management)</a:t>
            </a:r>
            <a:r>
              <a:rPr lang="en-GB" sz="2400" b="1" dirty="0"/>
              <a:t>. </a:t>
            </a:r>
          </a:p>
          <a:p>
            <a:r>
              <a:rPr lang="en-GB" sz="2400" b="1" dirty="0" smtClean="0"/>
              <a:t>The </a:t>
            </a:r>
            <a:r>
              <a:rPr lang="en-GB" sz="2400" b="1" dirty="0"/>
              <a:t>pricing policy of the low-cost carriers is usually </a:t>
            </a:r>
            <a:r>
              <a:rPr lang="en-GB" sz="2400" b="1" dirty="0">
                <a:solidFill>
                  <a:srgbClr val="FF0000"/>
                </a:solidFill>
              </a:rPr>
              <a:t>very dynamic</a:t>
            </a:r>
            <a:r>
              <a:rPr lang="en-GB" sz="2400" b="1" dirty="0"/>
              <a:t>, </a:t>
            </a:r>
            <a:r>
              <a:rPr lang="en-GB" sz="2400" b="1" dirty="0">
                <a:solidFill>
                  <a:srgbClr val="FF0000"/>
                </a:solidFill>
              </a:rPr>
              <a:t>with discounts and tickets in promotion</a:t>
            </a:r>
            <a:r>
              <a:rPr lang="en-GB" sz="2400" b="1" dirty="0"/>
              <a:t>. Like other carriers, even if the advertised price may be very low, it often does not include charges and taxes. With some airlines, some flights are advertised as free (plus applicable taxes, fees and charges). Depending on the airline, perhaps as many (or as few) as ten percent of the seats on any flight are offered at the lowest price and are the first to sell. The prices steadily rise thereafter to a point where they can be comparable or more expensive than a flight on a full-service carrier</a:t>
            </a:r>
            <a:r>
              <a:rPr lang="en-GB" sz="2400" b="1" dirty="0" smtClean="0"/>
              <a:t>.</a:t>
            </a:r>
            <a:endParaRPr lang="en-GB" sz="2400" b="1" dirty="0"/>
          </a:p>
        </p:txBody>
      </p:sp>
    </p:spTree>
    <p:extLst>
      <p:ext uri="{BB962C8B-B14F-4D97-AF65-F5344CB8AC3E}">
        <p14:creationId xmlns:p14="http://schemas.microsoft.com/office/powerpoint/2010/main" val="1740882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381493"/>
          </a:xfrm>
        </p:spPr>
        <p:txBody>
          <a:bodyPr>
            <a:normAutofit fontScale="90000"/>
          </a:bodyPr>
          <a:lstStyle/>
          <a:p>
            <a:r>
              <a:rPr lang="en-GB" dirty="0" smtClean="0"/>
              <a:t>Criticisms</a:t>
            </a:r>
            <a:endParaRPr lang="en-GB" dirty="0"/>
          </a:p>
        </p:txBody>
      </p:sp>
      <p:sp>
        <p:nvSpPr>
          <p:cNvPr id="3" name="Content Placeholder 2"/>
          <p:cNvSpPr>
            <a:spLocks noGrp="1"/>
          </p:cNvSpPr>
          <p:nvPr>
            <p:ph idx="1"/>
          </p:nvPr>
        </p:nvSpPr>
        <p:spPr>
          <a:xfrm>
            <a:off x="109618" y="908720"/>
            <a:ext cx="9036496" cy="5445224"/>
          </a:xfrm>
        </p:spPr>
        <p:txBody>
          <a:bodyPr>
            <a:normAutofit fontScale="85000" lnSpcReduction="10000"/>
          </a:bodyPr>
          <a:lstStyle/>
          <a:p>
            <a:r>
              <a:rPr lang="en-GB" b="1" dirty="0" smtClean="0"/>
              <a:t>Some </a:t>
            </a:r>
            <a:r>
              <a:rPr lang="en-GB" b="1" dirty="0"/>
              <a:t>elements of the low-cost model have been subject to criticism by governments and regulators; and in the UK in particular, </a:t>
            </a:r>
            <a:r>
              <a:rPr lang="en-GB" b="1" dirty="0">
                <a:solidFill>
                  <a:srgbClr val="FF0000"/>
                </a:solidFill>
              </a:rPr>
              <a:t>the issue of "unbundling" of ancillary charges</a:t>
            </a:r>
            <a:r>
              <a:rPr lang="en-GB" b="1" dirty="0"/>
              <a:t> by both low-cost carriers and other airlines (showing airport fees or taxes as separate charges rather than as part of the advertised fare) </a:t>
            </a:r>
            <a:r>
              <a:rPr lang="en-GB" b="1" dirty="0">
                <a:solidFill>
                  <a:srgbClr val="FF0000"/>
                </a:solidFill>
              </a:rPr>
              <a:t>to make the "headline fare" appear lower has resulted in enforcement </a:t>
            </a:r>
            <a:r>
              <a:rPr lang="en-GB" b="1" dirty="0" smtClean="0">
                <a:solidFill>
                  <a:srgbClr val="FF0000"/>
                </a:solidFill>
              </a:rPr>
              <a:t>action</a:t>
            </a:r>
            <a:r>
              <a:rPr lang="en-GB" b="1" dirty="0" smtClean="0"/>
              <a:t>. </a:t>
            </a:r>
          </a:p>
          <a:p>
            <a:r>
              <a:rPr lang="en-GB" b="1" dirty="0" smtClean="0"/>
              <a:t>Some </a:t>
            </a:r>
            <a:r>
              <a:rPr lang="en-GB" b="1" dirty="0">
                <a:solidFill>
                  <a:srgbClr val="FF0000"/>
                </a:solidFill>
              </a:rPr>
              <a:t>destination cities lie relatively far from the airports </a:t>
            </a:r>
            <a:r>
              <a:rPr lang="en-GB" b="1" dirty="0"/>
              <a:t>that low-cost airlines use to save costs. Examples of this are Hahn, </a:t>
            </a:r>
            <a:r>
              <a:rPr lang="en-GB" b="1" dirty="0" err="1"/>
              <a:t>Weeze</a:t>
            </a:r>
            <a:r>
              <a:rPr lang="en-GB" b="1" dirty="0"/>
              <a:t> and Girona airports—which low-cost airlines </a:t>
            </a:r>
            <a:r>
              <a:rPr lang="en-GB" b="1" dirty="0">
                <a:solidFill>
                  <a:srgbClr val="FF0000"/>
                </a:solidFill>
              </a:rPr>
              <a:t>advertise</a:t>
            </a:r>
            <a:r>
              <a:rPr lang="en-GB" b="1" dirty="0"/>
              <a:t> as the destinations for Frankfurt, Düsseldorf, and Barcelona, respectively—even though these airports are 50 to 90 kilometres away. This has drawn criticism, mostly from competing airlines that fly closer to the destinations</a:t>
            </a:r>
            <a:r>
              <a:rPr lang="en-GB" b="1" dirty="0" smtClean="0"/>
              <a:t>.</a:t>
            </a:r>
            <a:endParaRPr lang="en-GB" b="1" dirty="0"/>
          </a:p>
        </p:txBody>
      </p:sp>
    </p:spTree>
    <p:extLst>
      <p:ext uri="{BB962C8B-B14F-4D97-AF65-F5344CB8AC3E}">
        <p14:creationId xmlns:p14="http://schemas.microsoft.com/office/powerpoint/2010/main" val="1420340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143000"/>
          </a:xfrm>
        </p:spPr>
        <p:txBody>
          <a:bodyPr>
            <a:normAutofit fontScale="90000"/>
          </a:bodyPr>
          <a:lstStyle/>
          <a:p>
            <a:r>
              <a:rPr lang="en-GB" dirty="0" smtClean="0"/>
              <a:t>Low-cost carriers vs Full </a:t>
            </a:r>
            <a:r>
              <a:rPr lang="en-GB" dirty="0"/>
              <a:t>service </a:t>
            </a:r>
            <a:r>
              <a:rPr lang="en-GB" dirty="0" smtClean="0"/>
              <a:t>carriers: from the point of view of the passenger </a:t>
            </a:r>
            <a:endParaRPr lang="en-GB" dirty="0"/>
          </a:p>
        </p:txBody>
      </p:sp>
    </p:spTree>
    <p:extLst>
      <p:ext uri="{BB962C8B-B14F-4D97-AF65-F5344CB8AC3E}">
        <p14:creationId xmlns:p14="http://schemas.microsoft.com/office/powerpoint/2010/main" val="2252032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274042"/>
          </a:xfrm>
        </p:spPr>
        <p:txBody>
          <a:bodyPr>
            <a:normAutofit fontScale="90000"/>
          </a:bodyPr>
          <a:lstStyle/>
          <a:p>
            <a:r>
              <a:rPr lang="en-GB" dirty="0"/>
              <a:t>Characteristics of low-cost </a:t>
            </a:r>
            <a:r>
              <a:rPr lang="en-GB" dirty="0" smtClean="0"/>
              <a:t>carriers</a:t>
            </a:r>
            <a:endParaRPr lang="en-GB" dirty="0"/>
          </a:p>
        </p:txBody>
      </p:sp>
      <p:sp>
        <p:nvSpPr>
          <p:cNvPr id="3" name="Content Placeholder 2"/>
          <p:cNvSpPr>
            <a:spLocks noGrp="1"/>
          </p:cNvSpPr>
          <p:nvPr>
            <p:ph idx="1"/>
          </p:nvPr>
        </p:nvSpPr>
        <p:spPr>
          <a:xfrm>
            <a:off x="11351" y="399240"/>
            <a:ext cx="8856984" cy="5616624"/>
          </a:xfrm>
        </p:spPr>
        <p:txBody>
          <a:bodyPr>
            <a:noAutofit/>
          </a:bodyPr>
          <a:lstStyle/>
          <a:p>
            <a:pPr marL="0" indent="0">
              <a:buNone/>
            </a:pPr>
            <a:r>
              <a:rPr lang="en-GB" sz="1800" b="1" dirty="0" smtClean="0">
                <a:solidFill>
                  <a:srgbClr val="FF0000"/>
                </a:solidFill>
              </a:rPr>
              <a:t>Low fares</a:t>
            </a:r>
            <a:r>
              <a:rPr lang="en-GB" sz="1800" b="1" dirty="0" smtClean="0"/>
              <a:t>: While </a:t>
            </a:r>
            <a:r>
              <a:rPr lang="en-GB" sz="1800" b="1" dirty="0"/>
              <a:t>you can often achieve similar fares with smart buying and use of inflexible fares from legacy carriers, low-cost carriers are characterised by cheaper prices.</a:t>
            </a:r>
          </a:p>
          <a:p>
            <a:pPr marL="0" indent="0">
              <a:buNone/>
            </a:pPr>
            <a:r>
              <a:rPr lang="en-GB" sz="1800" b="1" dirty="0" smtClean="0">
                <a:solidFill>
                  <a:srgbClr val="FF0000"/>
                </a:solidFill>
              </a:rPr>
              <a:t>Use-it-or-lose-it rules</a:t>
            </a:r>
            <a:r>
              <a:rPr lang="en-GB" sz="1800" b="1" dirty="0" smtClean="0"/>
              <a:t>: These </a:t>
            </a:r>
            <a:r>
              <a:rPr lang="en-GB" sz="1800" b="1" dirty="0"/>
              <a:t>are strictly enforced, especially with the cheapest tickets.</a:t>
            </a:r>
          </a:p>
          <a:p>
            <a:pPr marL="0" indent="0">
              <a:buNone/>
            </a:pPr>
            <a:r>
              <a:rPr lang="en-GB" sz="1800" b="1" dirty="0" smtClean="0">
                <a:solidFill>
                  <a:srgbClr val="FF0000"/>
                </a:solidFill>
              </a:rPr>
              <a:t>Ancillary fees</a:t>
            </a:r>
            <a:r>
              <a:rPr lang="en-GB" sz="1800" b="1" dirty="0" smtClean="0"/>
              <a:t>: Expect </a:t>
            </a:r>
            <a:r>
              <a:rPr lang="en-GB" sz="1800" b="1" dirty="0"/>
              <a:t>to pay for ‘extras’ like luggage, meals, seat selection.</a:t>
            </a:r>
          </a:p>
          <a:p>
            <a:pPr marL="0" indent="0">
              <a:buNone/>
            </a:pPr>
            <a:r>
              <a:rPr lang="en-GB" sz="1800" b="1" dirty="0" smtClean="0">
                <a:solidFill>
                  <a:srgbClr val="FF0000"/>
                </a:solidFill>
              </a:rPr>
              <a:t>Secondary airports</a:t>
            </a:r>
            <a:r>
              <a:rPr lang="en-GB" sz="1800" b="1" dirty="0" smtClean="0"/>
              <a:t>: Don’t </a:t>
            </a:r>
            <a:r>
              <a:rPr lang="en-GB" sz="1800" b="1" dirty="0"/>
              <a:t>be surprised if you have to use secondary airports for some of these services. For example, Scoot doesn’t fly to Brisbane, but uses the Gold Coast instead.</a:t>
            </a:r>
          </a:p>
          <a:p>
            <a:pPr marL="0" indent="0">
              <a:buNone/>
            </a:pPr>
            <a:r>
              <a:rPr lang="en-GB" sz="1800" b="1" dirty="0" smtClean="0">
                <a:solidFill>
                  <a:srgbClr val="FF0000"/>
                </a:solidFill>
              </a:rPr>
              <a:t>No </a:t>
            </a:r>
            <a:r>
              <a:rPr lang="en-GB" sz="1800" b="1" dirty="0">
                <a:solidFill>
                  <a:srgbClr val="FF0000"/>
                </a:solidFill>
              </a:rPr>
              <a:t>loyalty </a:t>
            </a:r>
            <a:r>
              <a:rPr lang="en-GB" sz="1800" b="1" dirty="0" smtClean="0">
                <a:solidFill>
                  <a:srgbClr val="FF0000"/>
                </a:solidFill>
              </a:rPr>
              <a:t>program</a:t>
            </a:r>
            <a:r>
              <a:rPr lang="en-GB" sz="1800" b="1" dirty="0" smtClean="0"/>
              <a:t>: Your </a:t>
            </a:r>
            <a:r>
              <a:rPr lang="en-GB" sz="1800" b="1" dirty="0"/>
              <a:t>travellers generally won’t earn points for their trips.</a:t>
            </a:r>
          </a:p>
          <a:p>
            <a:pPr marL="0" indent="0">
              <a:buNone/>
            </a:pPr>
            <a:r>
              <a:rPr lang="en-GB" sz="1800" b="1" dirty="0" smtClean="0">
                <a:solidFill>
                  <a:srgbClr val="FF0000"/>
                </a:solidFill>
              </a:rPr>
              <a:t>No </a:t>
            </a:r>
            <a:r>
              <a:rPr lang="en-GB" sz="1800" b="1" dirty="0">
                <a:solidFill>
                  <a:srgbClr val="FF0000"/>
                </a:solidFill>
              </a:rPr>
              <a:t>airport </a:t>
            </a:r>
            <a:r>
              <a:rPr lang="en-GB" sz="1800" b="1" dirty="0" smtClean="0">
                <a:solidFill>
                  <a:srgbClr val="FF0000"/>
                </a:solidFill>
              </a:rPr>
              <a:t>lounges</a:t>
            </a:r>
            <a:r>
              <a:rPr lang="en-GB" sz="1800" b="1" dirty="0" smtClean="0"/>
              <a:t>: While </a:t>
            </a:r>
            <a:r>
              <a:rPr lang="en-GB" sz="1800" b="1" dirty="0"/>
              <a:t>the airlines don’t have airport lounges, some travellers with memberships to lounges may be able to use those. For example, Qantas Club members can use that lounge if they’re on a </a:t>
            </a:r>
            <a:r>
              <a:rPr lang="en-GB" sz="1800" b="1" dirty="0" err="1"/>
              <a:t>Jetstar</a:t>
            </a:r>
            <a:r>
              <a:rPr lang="en-GB" sz="1800" b="1" dirty="0"/>
              <a:t> flight.</a:t>
            </a:r>
          </a:p>
          <a:p>
            <a:pPr marL="0" indent="0">
              <a:buNone/>
            </a:pPr>
            <a:r>
              <a:rPr lang="en-GB" sz="1800" b="1" dirty="0" smtClean="0">
                <a:solidFill>
                  <a:srgbClr val="FF0000"/>
                </a:solidFill>
              </a:rPr>
              <a:t>Single-class cabins</a:t>
            </a:r>
            <a:r>
              <a:rPr lang="en-GB" sz="1800" b="1" dirty="0" smtClean="0"/>
              <a:t>: While </a:t>
            </a:r>
            <a:r>
              <a:rPr lang="en-GB" sz="1800" b="1" dirty="0"/>
              <a:t>the original LCCs had only economy class seating, some airlines in this category now have a few ‘business class’ seats, or charge more for rows with extra leg room, like exit rows.</a:t>
            </a:r>
          </a:p>
          <a:p>
            <a:pPr marL="0" indent="0">
              <a:buNone/>
            </a:pPr>
            <a:r>
              <a:rPr lang="en-GB" sz="1800" b="1" dirty="0" smtClean="0">
                <a:solidFill>
                  <a:srgbClr val="FF0000"/>
                </a:solidFill>
              </a:rPr>
              <a:t>Online booking</a:t>
            </a:r>
            <a:r>
              <a:rPr lang="en-GB" sz="1800" b="1" dirty="0" smtClean="0"/>
              <a:t>: The </a:t>
            </a:r>
            <a:r>
              <a:rPr lang="en-GB" sz="1800" b="1" dirty="0"/>
              <a:t>LCC model is based on direct bookings, but increasingly these carriers are being forced to make their inventory available through the traditional distribution channels.</a:t>
            </a:r>
          </a:p>
          <a:p>
            <a:pPr marL="0" indent="0">
              <a:buNone/>
            </a:pPr>
            <a:r>
              <a:rPr lang="en-GB" sz="1800" b="1" dirty="0" smtClean="0">
                <a:solidFill>
                  <a:srgbClr val="FF0000"/>
                </a:solidFill>
              </a:rPr>
              <a:t>No </a:t>
            </a:r>
            <a:r>
              <a:rPr lang="en-GB" sz="1800" b="1" dirty="0">
                <a:solidFill>
                  <a:srgbClr val="FF0000"/>
                </a:solidFill>
              </a:rPr>
              <a:t>corporate </a:t>
            </a:r>
            <a:r>
              <a:rPr lang="en-GB" sz="1800" b="1" dirty="0" smtClean="0">
                <a:solidFill>
                  <a:srgbClr val="FF0000"/>
                </a:solidFill>
              </a:rPr>
              <a:t>deals</a:t>
            </a:r>
            <a:r>
              <a:rPr lang="en-GB" sz="1800" b="1" dirty="0" smtClean="0"/>
              <a:t>: Don’t </a:t>
            </a:r>
            <a:r>
              <a:rPr lang="en-GB" sz="1800" b="1" dirty="0"/>
              <a:t>expect to be able to negotiate incentives or discounts on published fares.</a:t>
            </a:r>
          </a:p>
          <a:p>
            <a:pPr marL="0" indent="0">
              <a:buNone/>
            </a:pPr>
            <a:r>
              <a:rPr lang="en-GB" sz="1800" b="1" dirty="0" smtClean="0">
                <a:solidFill>
                  <a:srgbClr val="FF0000"/>
                </a:solidFill>
              </a:rPr>
              <a:t>Limited </a:t>
            </a:r>
            <a:r>
              <a:rPr lang="en-GB" sz="1800" b="1" dirty="0">
                <a:solidFill>
                  <a:srgbClr val="FF0000"/>
                </a:solidFill>
              </a:rPr>
              <a:t>interline </a:t>
            </a:r>
            <a:r>
              <a:rPr lang="en-GB" sz="1800" b="1" dirty="0" smtClean="0">
                <a:solidFill>
                  <a:srgbClr val="FF0000"/>
                </a:solidFill>
              </a:rPr>
              <a:t>arrangements</a:t>
            </a:r>
            <a:r>
              <a:rPr lang="en-GB" sz="1800" b="1" dirty="0" smtClean="0"/>
              <a:t>: These </a:t>
            </a:r>
            <a:r>
              <a:rPr lang="en-GB" sz="1800" b="1" dirty="0"/>
              <a:t>make low-cost carriers less convenient when doing multi-stop trips on different carriers</a:t>
            </a:r>
            <a:r>
              <a:rPr lang="en-GB" sz="1200" b="1" dirty="0"/>
              <a:t>.</a:t>
            </a:r>
          </a:p>
        </p:txBody>
      </p:sp>
    </p:spTree>
    <p:extLst>
      <p:ext uri="{BB962C8B-B14F-4D97-AF65-F5344CB8AC3E}">
        <p14:creationId xmlns:p14="http://schemas.microsoft.com/office/powerpoint/2010/main" val="259935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116632"/>
            <a:ext cx="8229600" cy="1143000"/>
          </a:xfrm>
        </p:spPr>
        <p:txBody>
          <a:bodyPr/>
          <a:lstStyle/>
          <a:p>
            <a:r>
              <a:rPr lang="en-US" dirty="0" smtClean="0"/>
              <a:t>The Rise of Air Transportation </a:t>
            </a:r>
            <a:endParaRPr lang="it-IT" dirty="0"/>
          </a:p>
        </p:txBody>
      </p:sp>
      <p:sp>
        <p:nvSpPr>
          <p:cNvPr id="4" name="Segnaposto contenuto 3"/>
          <p:cNvSpPr>
            <a:spLocks noGrp="1"/>
          </p:cNvSpPr>
          <p:nvPr>
            <p:ph idx="1"/>
          </p:nvPr>
        </p:nvSpPr>
        <p:spPr>
          <a:xfrm>
            <a:off x="33365" y="980728"/>
            <a:ext cx="8784976" cy="5544616"/>
          </a:xfrm>
        </p:spPr>
        <p:txBody>
          <a:bodyPr>
            <a:noAutofit/>
          </a:bodyPr>
          <a:lstStyle/>
          <a:p>
            <a:r>
              <a:rPr lang="en-US" sz="2800" b="1" dirty="0" smtClean="0"/>
              <a:t>1919 </a:t>
            </a:r>
            <a:r>
              <a:rPr lang="en-US" sz="2800" dirty="0" smtClean="0"/>
              <a:t>marked</a:t>
            </a:r>
            <a:r>
              <a:rPr lang="en-US" sz="2800" b="1" dirty="0" smtClean="0"/>
              <a:t> the first commercial international air transport service</a:t>
            </a:r>
            <a:r>
              <a:rPr lang="en-US" sz="2800" dirty="0" smtClean="0"/>
              <a:t> between England and France. </a:t>
            </a:r>
          </a:p>
          <a:p>
            <a:r>
              <a:rPr lang="en-US" sz="2800" dirty="0" smtClean="0"/>
              <a:t>In Europe, </a:t>
            </a:r>
            <a:r>
              <a:rPr lang="en-US" sz="2800" b="1" dirty="0" smtClean="0"/>
              <a:t>governments established new passenger airlines </a:t>
            </a:r>
            <a:r>
              <a:rPr lang="en-US" sz="2800" dirty="0" smtClean="0"/>
              <a:t>while on the other side of the Atlantic, the American government ran a heavily </a:t>
            </a:r>
            <a:r>
              <a:rPr lang="en-US" sz="2800" b="1" dirty="0" smtClean="0"/>
              <a:t>subsidized airmail</a:t>
            </a:r>
            <a:r>
              <a:rPr lang="en-US" sz="2800" dirty="0" smtClean="0"/>
              <a:t>. </a:t>
            </a:r>
            <a:r>
              <a:rPr lang="en-US" sz="2800" b="1" dirty="0" smtClean="0"/>
              <a:t>Airmail</a:t>
            </a:r>
            <a:r>
              <a:rPr lang="en-US" sz="2800" dirty="0" smtClean="0"/>
              <a:t> was one of the earliest avenues via which air transportation became commercially relevant .</a:t>
            </a:r>
          </a:p>
          <a:p>
            <a:r>
              <a:rPr lang="en-US" sz="2800" b="1" dirty="0" smtClean="0"/>
              <a:t>US airmail also subsidized the emergence of the first major US passenger airlines</a:t>
            </a:r>
            <a:r>
              <a:rPr lang="en-US" sz="2800" dirty="0" smtClean="0"/>
              <a:t>. By the eve of World War II, air travel was quite literally taking off.</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60" y="32048"/>
            <a:ext cx="8229600" cy="562074"/>
          </a:xfrm>
        </p:spPr>
        <p:txBody>
          <a:bodyPr>
            <a:normAutofit fontScale="90000"/>
          </a:bodyPr>
          <a:lstStyle/>
          <a:p>
            <a:r>
              <a:rPr lang="en-GB" dirty="0"/>
              <a:t>Characteristics of full service </a:t>
            </a:r>
            <a:r>
              <a:rPr lang="en-GB" dirty="0" smtClean="0"/>
              <a:t>carriers</a:t>
            </a:r>
            <a:endParaRPr lang="en-GB" dirty="0"/>
          </a:p>
        </p:txBody>
      </p:sp>
      <p:sp>
        <p:nvSpPr>
          <p:cNvPr id="3" name="Content Placeholder 2"/>
          <p:cNvSpPr>
            <a:spLocks noGrp="1"/>
          </p:cNvSpPr>
          <p:nvPr>
            <p:ph idx="1"/>
          </p:nvPr>
        </p:nvSpPr>
        <p:spPr>
          <a:xfrm>
            <a:off x="107504" y="764704"/>
            <a:ext cx="8566829" cy="5661248"/>
          </a:xfrm>
        </p:spPr>
        <p:txBody>
          <a:bodyPr>
            <a:normAutofit fontScale="55000" lnSpcReduction="20000"/>
          </a:bodyPr>
          <a:lstStyle/>
          <a:p>
            <a:pPr marL="0" indent="0">
              <a:buNone/>
            </a:pPr>
            <a:r>
              <a:rPr lang="en-GB" b="1" dirty="0" smtClean="0"/>
              <a:t>Generally </a:t>
            </a:r>
            <a:r>
              <a:rPr lang="en-GB" b="1" dirty="0"/>
              <a:t>higher </a:t>
            </a:r>
            <a:r>
              <a:rPr lang="en-GB" b="1" dirty="0" smtClean="0"/>
              <a:t>fares: </a:t>
            </a:r>
            <a:r>
              <a:rPr lang="en-GB" dirty="0" smtClean="0"/>
              <a:t>Though </a:t>
            </a:r>
            <a:r>
              <a:rPr lang="en-GB" dirty="0"/>
              <a:t>it’s worth noting that airline economics do mean that even legacy carriers have to offer discounts to keep their planes full.</a:t>
            </a:r>
            <a:br>
              <a:rPr lang="en-GB" dirty="0"/>
            </a:br>
            <a:r>
              <a:rPr lang="en-GB" dirty="0"/>
              <a:t/>
            </a:r>
            <a:br>
              <a:rPr lang="en-GB" dirty="0"/>
            </a:br>
            <a:r>
              <a:rPr lang="en-GB" b="1" dirty="0"/>
              <a:t>Special corporate </a:t>
            </a:r>
            <a:r>
              <a:rPr lang="en-GB" b="1" dirty="0" smtClean="0"/>
              <a:t>deals: </a:t>
            </a:r>
            <a:r>
              <a:rPr lang="en-GB" dirty="0" smtClean="0"/>
              <a:t>Across </a:t>
            </a:r>
            <a:r>
              <a:rPr lang="en-GB" dirty="0"/>
              <a:t>the board discounts and route deals are the standard, especially if you can guarantee the airline the lion’s share of your bookings.</a:t>
            </a:r>
            <a:br>
              <a:rPr lang="en-GB" dirty="0"/>
            </a:br>
            <a:r>
              <a:rPr lang="en-GB" dirty="0"/>
              <a:t/>
            </a:r>
            <a:br>
              <a:rPr lang="en-GB" dirty="0"/>
            </a:br>
            <a:r>
              <a:rPr lang="en-GB" b="1" dirty="0"/>
              <a:t>More </a:t>
            </a:r>
            <a:r>
              <a:rPr lang="en-GB" b="1" dirty="0" smtClean="0"/>
              <a:t>inclusions: </a:t>
            </a:r>
            <a:r>
              <a:rPr lang="en-GB" dirty="0" smtClean="0"/>
              <a:t>Expect </a:t>
            </a:r>
            <a:r>
              <a:rPr lang="en-GB" dirty="0"/>
              <a:t>the fare of full-service carriers (FSC) to include luggage allowance and inflight meals or snacks.</a:t>
            </a:r>
            <a:br>
              <a:rPr lang="en-GB" dirty="0"/>
            </a:br>
            <a:r>
              <a:rPr lang="en-GB" dirty="0"/>
              <a:t/>
            </a:r>
            <a:br>
              <a:rPr lang="en-GB" dirty="0"/>
            </a:br>
            <a:r>
              <a:rPr lang="en-GB" b="1" dirty="0"/>
              <a:t>More extensive </a:t>
            </a:r>
            <a:r>
              <a:rPr lang="en-GB" b="1" dirty="0" smtClean="0"/>
              <a:t>routes: </a:t>
            </a:r>
            <a:r>
              <a:rPr lang="en-GB" dirty="0" smtClean="0"/>
              <a:t>These </a:t>
            </a:r>
            <a:r>
              <a:rPr lang="en-GB" dirty="0"/>
              <a:t>carriers don’t have to chase the most popular leisure destination so there are more options for you.</a:t>
            </a:r>
            <a:br>
              <a:rPr lang="en-GB" dirty="0"/>
            </a:br>
            <a:r>
              <a:rPr lang="en-GB" dirty="0"/>
              <a:t/>
            </a:r>
            <a:br>
              <a:rPr lang="en-GB" dirty="0"/>
            </a:br>
            <a:r>
              <a:rPr lang="en-GB" b="1" dirty="0"/>
              <a:t>Airport </a:t>
            </a:r>
            <a:r>
              <a:rPr lang="en-GB" b="1" dirty="0" smtClean="0"/>
              <a:t>lounges: </a:t>
            </a:r>
            <a:r>
              <a:rPr lang="en-GB" dirty="0" smtClean="0"/>
              <a:t>Corporate </a:t>
            </a:r>
            <a:r>
              <a:rPr lang="en-GB" dirty="0"/>
              <a:t>programs often include lounge access which is generally offered with premium fares.</a:t>
            </a:r>
            <a:br>
              <a:rPr lang="en-GB" dirty="0"/>
            </a:br>
            <a:r>
              <a:rPr lang="en-GB" dirty="0"/>
              <a:t/>
            </a:r>
            <a:br>
              <a:rPr lang="en-GB" dirty="0"/>
            </a:br>
            <a:r>
              <a:rPr lang="en-GB" b="1" dirty="0"/>
              <a:t>Loyalty </a:t>
            </a:r>
            <a:r>
              <a:rPr lang="en-GB" b="1" dirty="0" smtClean="0"/>
              <a:t>programs: </a:t>
            </a:r>
            <a:r>
              <a:rPr lang="en-GB" dirty="0" smtClean="0"/>
              <a:t>Your </a:t>
            </a:r>
            <a:r>
              <a:rPr lang="en-GB" dirty="0"/>
              <a:t>travellers will earn points for each trip, which is useful to reinforce compliance, but can be a distraction if they’re members of different programs.</a:t>
            </a:r>
            <a:br>
              <a:rPr lang="en-GB" dirty="0"/>
            </a:br>
            <a:r>
              <a:rPr lang="en-GB" dirty="0"/>
              <a:t/>
            </a:r>
            <a:br>
              <a:rPr lang="en-GB" dirty="0"/>
            </a:br>
            <a:r>
              <a:rPr lang="en-GB" b="1" dirty="0" smtClean="0"/>
              <a:t>Alliances: </a:t>
            </a:r>
            <a:r>
              <a:rPr lang="en-GB" dirty="0" smtClean="0"/>
              <a:t>Most </a:t>
            </a:r>
            <a:r>
              <a:rPr lang="en-GB" dirty="0"/>
              <a:t>legacy carriers belong to one of the global alliances or have codeshare arrangements with other legacy carriers, ensuring a more seamless experience when travelling internationally.</a:t>
            </a:r>
            <a:br>
              <a:rPr lang="en-GB" dirty="0"/>
            </a:br>
            <a:r>
              <a:rPr lang="en-GB" dirty="0"/>
              <a:t/>
            </a:r>
            <a:br>
              <a:rPr lang="en-GB" dirty="0"/>
            </a:br>
            <a:r>
              <a:rPr lang="en-GB" b="1" dirty="0"/>
              <a:t>Multi-class </a:t>
            </a:r>
            <a:r>
              <a:rPr lang="en-GB" b="1" dirty="0" smtClean="0"/>
              <a:t>cabins:  </a:t>
            </a:r>
            <a:r>
              <a:rPr lang="en-GB" dirty="0" smtClean="0"/>
              <a:t>Travellers </a:t>
            </a:r>
            <a:r>
              <a:rPr lang="en-GB" dirty="0"/>
              <a:t>will have a choice between economy, premium economy and business class. Some airlines still have first class on certain routes.</a:t>
            </a:r>
          </a:p>
          <a:p>
            <a:endParaRPr lang="en-GB" dirty="0"/>
          </a:p>
        </p:txBody>
      </p:sp>
    </p:spTree>
    <p:extLst>
      <p:ext uri="{BB962C8B-B14F-4D97-AF65-F5344CB8AC3E}">
        <p14:creationId xmlns:p14="http://schemas.microsoft.com/office/powerpoint/2010/main" val="317673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smtClean="0"/>
              <a:t>Management innovations</a:t>
            </a:r>
            <a:endParaRPr lang="en-GB" dirty="0"/>
          </a:p>
        </p:txBody>
      </p:sp>
      <p:sp>
        <p:nvSpPr>
          <p:cNvPr id="3" name="Segnaposto contenuto 2"/>
          <p:cNvSpPr>
            <a:spLocks noGrp="1"/>
          </p:cNvSpPr>
          <p:nvPr>
            <p:ph idx="1"/>
          </p:nvPr>
        </p:nvSpPr>
        <p:spPr/>
        <p:txBody>
          <a:bodyPr/>
          <a:lstStyle/>
          <a:p>
            <a:r>
              <a:rPr lang="en-GB" dirty="0" smtClean="0"/>
              <a:t>Yield Management</a:t>
            </a:r>
          </a:p>
          <a:p>
            <a:r>
              <a:rPr lang="en-GB" dirty="0" smtClean="0"/>
              <a:t>Frequent Flyer Program</a:t>
            </a:r>
            <a:endParaRPr lang="en-GB" dirty="0"/>
          </a:p>
        </p:txBody>
      </p:sp>
    </p:spTree>
    <p:extLst>
      <p:ext uri="{BB962C8B-B14F-4D97-AF65-F5344CB8AC3E}">
        <p14:creationId xmlns:p14="http://schemas.microsoft.com/office/powerpoint/2010/main" val="2290696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smtClean="0"/>
              <a:t>Yield management</a:t>
            </a:r>
            <a:endParaRPr lang="en-GB" dirty="0"/>
          </a:p>
        </p:txBody>
      </p:sp>
      <p:sp>
        <p:nvSpPr>
          <p:cNvPr id="3" name="Segnaposto contenuto 2"/>
          <p:cNvSpPr>
            <a:spLocks noGrp="1"/>
          </p:cNvSpPr>
          <p:nvPr>
            <p:ph idx="1"/>
          </p:nvPr>
        </p:nvSpPr>
        <p:spPr>
          <a:xfrm>
            <a:off x="308502" y="1417638"/>
            <a:ext cx="8363272" cy="4525963"/>
          </a:xfrm>
        </p:spPr>
        <p:txBody>
          <a:bodyPr>
            <a:normAutofit fontScale="77500" lnSpcReduction="20000"/>
          </a:bodyPr>
          <a:lstStyle/>
          <a:p>
            <a:r>
              <a:rPr lang="en-US" dirty="0"/>
              <a:t>Yield management is the process of </a:t>
            </a:r>
            <a:r>
              <a:rPr lang="en-US" b="1" dirty="0"/>
              <a:t>understanding, anticipating and influencing consumer behavior </a:t>
            </a:r>
            <a:r>
              <a:rPr lang="en-US" dirty="0"/>
              <a:t>in order to maximize yield or profits from a fixed, perishable </a:t>
            </a:r>
            <a:r>
              <a:rPr lang="en-US" dirty="0" smtClean="0"/>
              <a:t>resource.</a:t>
            </a:r>
          </a:p>
          <a:p>
            <a:r>
              <a:rPr lang="en-US" dirty="0" smtClean="0"/>
              <a:t>As </a:t>
            </a:r>
            <a:r>
              <a:rPr lang="en-US" dirty="0"/>
              <a:t>a specific, inventory-focused branch of revenue management, yield management involves </a:t>
            </a:r>
            <a:r>
              <a:rPr lang="en-US" b="1" dirty="0"/>
              <a:t>strategic control of inventory to sell it to the right customer at the right time for the right price</a:t>
            </a:r>
            <a:r>
              <a:rPr lang="en-US" dirty="0"/>
              <a:t>. This process can result in </a:t>
            </a:r>
            <a:r>
              <a:rPr lang="en-US" b="1" dirty="0"/>
              <a:t>price discrimination</a:t>
            </a:r>
            <a:r>
              <a:rPr lang="en-US" dirty="0"/>
              <a:t>, where a firm charges customers consuming otherwise identical goods or services a different price for doing so. </a:t>
            </a:r>
            <a:endParaRPr lang="en-US" dirty="0" smtClean="0"/>
          </a:p>
          <a:p>
            <a:r>
              <a:rPr lang="en-US" dirty="0" smtClean="0"/>
              <a:t>Yield </a:t>
            </a:r>
            <a:r>
              <a:rPr lang="en-US" dirty="0"/>
              <a:t>management is a large revenue generator for </a:t>
            </a:r>
            <a:r>
              <a:rPr lang="en-US" b="1" dirty="0"/>
              <a:t>several major </a:t>
            </a:r>
            <a:r>
              <a:rPr lang="en-US" b="1" dirty="0" smtClean="0"/>
              <a:t>industries</a:t>
            </a:r>
            <a:r>
              <a:rPr lang="en-US" dirty="0" smtClean="0"/>
              <a:t> (</a:t>
            </a:r>
            <a:r>
              <a:rPr lang="en-US" dirty="0"/>
              <a:t>airlines, hotels, car rental, inter city buses, rail transport, multifamily housing, insurance, </a:t>
            </a:r>
            <a:r>
              <a:rPr lang="en-US" dirty="0" smtClean="0"/>
              <a:t>telecommunications</a:t>
            </a:r>
            <a:r>
              <a:rPr lang="it-IT" dirty="0"/>
              <a:t>)</a:t>
            </a:r>
            <a:r>
              <a:rPr lang="en-US" dirty="0" smtClean="0"/>
              <a:t> </a:t>
            </a:r>
          </a:p>
        </p:txBody>
      </p:sp>
    </p:spTree>
    <p:extLst>
      <p:ext uri="{BB962C8B-B14F-4D97-AF65-F5344CB8AC3E}">
        <p14:creationId xmlns:p14="http://schemas.microsoft.com/office/powerpoint/2010/main" val="2492256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en-GB" dirty="0" smtClean="0"/>
              <a:t>Yield management</a:t>
            </a:r>
            <a:endParaRPr lang="en-GB" dirty="0"/>
          </a:p>
        </p:txBody>
      </p:sp>
      <p:sp>
        <p:nvSpPr>
          <p:cNvPr id="3" name="Segnaposto contenuto 2"/>
          <p:cNvSpPr>
            <a:spLocks noGrp="1"/>
          </p:cNvSpPr>
          <p:nvPr>
            <p:ph idx="1"/>
          </p:nvPr>
        </p:nvSpPr>
        <p:spPr>
          <a:xfrm>
            <a:off x="457200" y="1600200"/>
            <a:ext cx="8229600" cy="4997152"/>
          </a:xfrm>
        </p:spPr>
        <p:txBody>
          <a:bodyPr>
            <a:normAutofit fontScale="77500" lnSpcReduction="20000"/>
          </a:bodyPr>
          <a:lstStyle/>
          <a:p>
            <a:r>
              <a:rPr lang="en-US" dirty="0" smtClean="0"/>
              <a:t>Robert </a:t>
            </a:r>
            <a:r>
              <a:rPr lang="en-US" dirty="0"/>
              <a:t>Crandall, former Chairman and CEO of American Airlines, gave Yield Management its name and has called it "</a:t>
            </a:r>
            <a:r>
              <a:rPr lang="en-US" b="1" dirty="0"/>
              <a:t>the single most important technical development </a:t>
            </a:r>
            <a:r>
              <a:rPr lang="en-US" dirty="0"/>
              <a:t>in transportation management since we entered deregulation</a:t>
            </a:r>
            <a:r>
              <a:rPr lang="en-US" dirty="0" smtClean="0"/>
              <a:t>.“</a:t>
            </a:r>
          </a:p>
          <a:p>
            <a:r>
              <a:rPr lang="en-US" dirty="0"/>
              <a:t>It is complex because it involves several aspects of management control, including </a:t>
            </a:r>
            <a:r>
              <a:rPr lang="en-US" b="1" dirty="0"/>
              <a:t>rate management</a:t>
            </a:r>
            <a:r>
              <a:rPr lang="en-US" dirty="0"/>
              <a:t>, </a:t>
            </a:r>
            <a:r>
              <a:rPr lang="en-US" b="1" dirty="0"/>
              <a:t>revenue streams management</a:t>
            </a:r>
            <a:r>
              <a:rPr lang="en-US" dirty="0"/>
              <a:t>, and </a:t>
            </a:r>
            <a:r>
              <a:rPr lang="en-US" b="1" dirty="0"/>
              <a:t>distribution channel </a:t>
            </a:r>
            <a:r>
              <a:rPr lang="en-US" b="1" dirty="0" smtClean="0"/>
              <a:t>management</a:t>
            </a:r>
            <a:r>
              <a:rPr lang="en-US" dirty="0" smtClean="0"/>
              <a:t>. </a:t>
            </a:r>
          </a:p>
          <a:p>
            <a:r>
              <a:rPr lang="en-US" dirty="0" smtClean="0"/>
              <a:t>Yield </a:t>
            </a:r>
            <a:r>
              <a:rPr lang="en-US" dirty="0"/>
              <a:t>management is </a:t>
            </a:r>
            <a:r>
              <a:rPr lang="en-US" b="1" dirty="0"/>
              <a:t>multidisciplinary</a:t>
            </a:r>
            <a:r>
              <a:rPr lang="en-US" dirty="0"/>
              <a:t> because it blends elements of marketing, operations, and financial management into a highly successful new approach</a:t>
            </a:r>
            <a:r>
              <a:rPr lang="en-US" dirty="0" smtClean="0"/>
              <a:t>.</a:t>
            </a:r>
          </a:p>
          <a:p>
            <a:r>
              <a:rPr lang="en-US" dirty="0"/>
              <a:t>Yield Management refers specifically to </a:t>
            </a:r>
            <a:r>
              <a:rPr lang="en-US" b="1" dirty="0"/>
              <a:t>maximizing revenue through inventory control</a:t>
            </a:r>
            <a:r>
              <a:rPr lang="en-US" dirty="0"/>
              <a:t>.</a:t>
            </a:r>
            <a:endParaRPr lang="en-GB" dirty="0"/>
          </a:p>
        </p:txBody>
      </p:sp>
    </p:spTree>
    <p:extLst>
      <p:ext uri="{BB962C8B-B14F-4D97-AF65-F5344CB8AC3E}">
        <p14:creationId xmlns:p14="http://schemas.microsoft.com/office/powerpoint/2010/main" val="2492256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Yield </a:t>
            </a:r>
            <a:r>
              <a:rPr lang="en-US" dirty="0"/>
              <a:t>management</a:t>
            </a:r>
            <a:endParaRPr lang="en-GB" dirty="0"/>
          </a:p>
        </p:txBody>
      </p:sp>
      <p:sp>
        <p:nvSpPr>
          <p:cNvPr id="3" name="Segnaposto contenuto 2"/>
          <p:cNvSpPr>
            <a:spLocks noGrp="1"/>
          </p:cNvSpPr>
          <p:nvPr>
            <p:ph idx="1"/>
          </p:nvPr>
        </p:nvSpPr>
        <p:spPr>
          <a:xfrm>
            <a:off x="457200" y="1600200"/>
            <a:ext cx="8435280" cy="4525963"/>
          </a:xfrm>
        </p:spPr>
        <p:txBody>
          <a:bodyPr>
            <a:normAutofit fontScale="85000" lnSpcReduction="20000"/>
          </a:bodyPr>
          <a:lstStyle/>
          <a:p>
            <a:pPr marL="0" indent="0">
              <a:buNone/>
            </a:pPr>
            <a:r>
              <a:rPr lang="en-US" dirty="0"/>
              <a:t>There are three essential conditions for yield management to be applicable:</a:t>
            </a:r>
          </a:p>
          <a:p>
            <a:r>
              <a:rPr lang="en-US" dirty="0"/>
              <a:t>That there is a </a:t>
            </a:r>
            <a:r>
              <a:rPr lang="en-US" b="1" dirty="0"/>
              <a:t>fixed amount of resources available </a:t>
            </a:r>
            <a:r>
              <a:rPr lang="en-US" dirty="0"/>
              <a:t>for sale.</a:t>
            </a:r>
          </a:p>
          <a:p>
            <a:r>
              <a:rPr lang="en-US" dirty="0"/>
              <a:t>That the resources sold are </a:t>
            </a:r>
            <a:r>
              <a:rPr lang="en-US" b="1" dirty="0"/>
              <a:t>perishable</a:t>
            </a:r>
            <a:r>
              <a:rPr lang="en-US" dirty="0"/>
              <a:t> (there is a time limit to selling the resources, after which they cease to be of value).</a:t>
            </a:r>
          </a:p>
          <a:p>
            <a:r>
              <a:rPr lang="en-US" dirty="0"/>
              <a:t>That </a:t>
            </a:r>
            <a:r>
              <a:rPr lang="en-US" b="1" dirty="0"/>
              <a:t>different customers are willing to pay a different price</a:t>
            </a:r>
            <a:r>
              <a:rPr lang="en-US" dirty="0"/>
              <a:t> for using the same amount of resources</a:t>
            </a:r>
            <a:r>
              <a:rPr lang="en-US" dirty="0" smtClean="0"/>
              <a:t>.</a:t>
            </a:r>
          </a:p>
          <a:p>
            <a:pPr marL="0" indent="0">
              <a:buNone/>
            </a:pPr>
            <a:r>
              <a:rPr lang="en-US" dirty="0"/>
              <a:t>Yield management is of especially high relevance in cases where </a:t>
            </a:r>
            <a:r>
              <a:rPr lang="en-US" b="1" dirty="0"/>
              <a:t>the constant costs are relatively high compared to the variable costs</a:t>
            </a:r>
            <a:r>
              <a:rPr lang="en-US" dirty="0"/>
              <a:t>.</a:t>
            </a:r>
          </a:p>
          <a:p>
            <a:endParaRPr lang="en-GB" dirty="0"/>
          </a:p>
        </p:txBody>
      </p:sp>
    </p:spTree>
    <p:extLst>
      <p:ext uri="{BB962C8B-B14F-4D97-AF65-F5344CB8AC3E}">
        <p14:creationId xmlns:p14="http://schemas.microsoft.com/office/powerpoint/2010/main" val="3001285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Airlines</a:t>
            </a:r>
            <a:endParaRPr lang="en-GB" dirty="0"/>
          </a:p>
        </p:txBody>
      </p:sp>
      <p:sp>
        <p:nvSpPr>
          <p:cNvPr id="3" name="Segnaposto contenuto 2"/>
          <p:cNvSpPr>
            <a:spLocks noGrp="1"/>
          </p:cNvSpPr>
          <p:nvPr>
            <p:ph idx="1"/>
          </p:nvPr>
        </p:nvSpPr>
        <p:spPr>
          <a:xfrm>
            <a:off x="457200" y="1196752"/>
            <a:ext cx="8229600" cy="5400600"/>
          </a:xfrm>
        </p:spPr>
        <p:txBody>
          <a:bodyPr>
            <a:normAutofit fontScale="70000" lnSpcReduction="20000"/>
          </a:bodyPr>
          <a:lstStyle/>
          <a:p>
            <a:r>
              <a:rPr lang="en-US" dirty="0" smtClean="0"/>
              <a:t>In </a:t>
            </a:r>
            <a:r>
              <a:rPr lang="en-US" dirty="0"/>
              <a:t>the passenger airline case, </a:t>
            </a:r>
            <a:r>
              <a:rPr lang="en-US" b="1" dirty="0"/>
              <a:t>capacity is regarded as fixed </a:t>
            </a:r>
            <a:r>
              <a:rPr lang="en-US" dirty="0"/>
              <a:t>because changing what aircraft flies a certain service based on the demand is the exception rather than the rule. When the aircraft departs, the unsold seats cannot generate any revenue and thus can be said to have </a:t>
            </a:r>
            <a:r>
              <a:rPr lang="en-US" b="1" dirty="0"/>
              <a:t>perished</a:t>
            </a:r>
            <a:r>
              <a:rPr lang="en-US" dirty="0"/>
              <a:t>, or have spoiled. Airlines use </a:t>
            </a:r>
            <a:r>
              <a:rPr lang="en-US" b="1" dirty="0"/>
              <a:t>special software to monitor how seats are being reserved and react accordingly</a:t>
            </a:r>
            <a:r>
              <a:rPr lang="en-US" dirty="0"/>
              <a:t>. There are various inventory controls such as a nested inventory system. For example by offering discounts on low demand flights, where the flight will likely not sell out. The converse, selling more expensive seats when there is excess demand, managing off demand.</a:t>
            </a:r>
          </a:p>
          <a:p>
            <a:r>
              <a:rPr lang="en-US" dirty="0" smtClean="0"/>
              <a:t>Another </a:t>
            </a:r>
            <a:r>
              <a:rPr lang="en-US" dirty="0"/>
              <a:t>way of capturing varying willingness to pay is to attempt </a:t>
            </a:r>
            <a:r>
              <a:rPr lang="en-US" b="1" dirty="0"/>
              <a:t>market segmentation</a:t>
            </a:r>
            <a:r>
              <a:rPr lang="en-US" dirty="0"/>
              <a:t>. A firm may repackage its basic inventory into different products to this end. In the passenger airline case this means implementing purchase restrictions, length of stay requirements and requiring fees for changing or canceling tickets.</a:t>
            </a:r>
          </a:p>
          <a:p>
            <a:r>
              <a:rPr lang="en-US" dirty="0" smtClean="0"/>
              <a:t>The </a:t>
            </a:r>
            <a:r>
              <a:rPr lang="en-US" dirty="0"/>
              <a:t>airline needs to keep </a:t>
            </a:r>
            <a:r>
              <a:rPr lang="en-US" b="1" dirty="0"/>
              <a:t>a specific number of seats in reserve to cater to the probable demand for high-fare seats</a:t>
            </a:r>
            <a:r>
              <a:rPr lang="en-US" dirty="0"/>
              <a:t>. </a:t>
            </a:r>
            <a:endParaRPr lang="en-GB" dirty="0"/>
          </a:p>
        </p:txBody>
      </p:sp>
    </p:spTree>
    <p:extLst>
      <p:ext uri="{BB962C8B-B14F-4D97-AF65-F5344CB8AC3E}">
        <p14:creationId xmlns:p14="http://schemas.microsoft.com/office/powerpoint/2010/main" val="1475796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en-US" dirty="0" smtClean="0"/>
              <a:t>Frequent-flyer </a:t>
            </a:r>
            <a:r>
              <a:rPr lang="en-US" dirty="0"/>
              <a:t>program (FFP</a:t>
            </a:r>
            <a:r>
              <a:rPr lang="en-US" dirty="0" smtClean="0"/>
              <a:t>)</a:t>
            </a:r>
            <a:endParaRPr lang="en-GB" dirty="0"/>
          </a:p>
        </p:txBody>
      </p:sp>
      <p:sp>
        <p:nvSpPr>
          <p:cNvPr id="4" name="Segnaposto contenuto 3"/>
          <p:cNvSpPr>
            <a:spLocks noGrp="1"/>
          </p:cNvSpPr>
          <p:nvPr>
            <p:ph idx="1"/>
          </p:nvPr>
        </p:nvSpPr>
        <p:spPr/>
        <p:txBody>
          <a:bodyPr>
            <a:normAutofit fontScale="85000" lnSpcReduction="20000"/>
          </a:bodyPr>
          <a:lstStyle/>
          <a:p>
            <a:pPr marL="0" indent="0">
              <a:buNone/>
            </a:pPr>
            <a:r>
              <a:rPr lang="en-US" dirty="0"/>
              <a:t>A frequent-flyer program (FFP) is a </a:t>
            </a:r>
            <a:r>
              <a:rPr lang="en-US" b="1" dirty="0"/>
              <a:t>loyalty program </a:t>
            </a:r>
            <a:r>
              <a:rPr lang="en-US" dirty="0"/>
              <a:t>offered by many airlines. Typically, airline customers enrolled in the program accumulate frequent-flyer miles (kilometers, points, segments) corresponding to the distance flown on that airline or its </a:t>
            </a:r>
            <a:r>
              <a:rPr lang="en-US" dirty="0" smtClean="0"/>
              <a:t>partners.</a:t>
            </a:r>
          </a:p>
          <a:p>
            <a:pPr marL="0" indent="0">
              <a:buNone/>
            </a:pPr>
            <a:r>
              <a:rPr lang="en-US" dirty="0" smtClean="0"/>
              <a:t>There </a:t>
            </a:r>
            <a:r>
              <a:rPr lang="en-US" dirty="0"/>
              <a:t>are other ways to accumulate miles. In recent years, more miles were awarded for using co-branded credit and debit cards than for air travel. </a:t>
            </a:r>
            <a:endParaRPr lang="en-US" dirty="0" smtClean="0"/>
          </a:p>
          <a:p>
            <a:pPr marL="0" indent="0">
              <a:buNone/>
            </a:pPr>
            <a:r>
              <a:rPr lang="en-US" dirty="0" smtClean="0"/>
              <a:t>Acquired </a:t>
            </a:r>
            <a:r>
              <a:rPr lang="en-US" dirty="0"/>
              <a:t>miles can be redeemed for free air travel; for other goods or services; or for increased benefits, such as travel class upgrades, airport lounge access, or priority bookings.</a:t>
            </a:r>
            <a:endParaRPr lang="en-GB" dirty="0"/>
          </a:p>
        </p:txBody>
      </p:sp>
    </p:spTree>
    <p:extLst>
      <p:ext uri="{BB962C8B-B14F-4D97-AF65-F5344CB8AC3E}">
        <p14:creationId xmlns:p14="http://schemas.microsoft.com/office/powerpoint/2010/main" val="3835223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80928"/>
            <a:ext cx="8229600" cy="1143000"/>
          </a:xfrm>
        </p:spPr>
        <p:txBody>
          <a:bodyPr>
            <a:normAutofit fontScale="90000"/>
          </a:bodyPr>
          <a:lstStyle/>
          <a:p>
            <a:r>
              <a:rPr lang="en-US" dirty="0" smtClean="0"/>
              <a:t>Differences in cost structures between legacy and low cost carriers</a:t>
            </a:r>
            <a:endParaRPr lang="en-US" dirty="0"/>
          </a:p>
        </p:txBody>
      </p:sp>
    </p:spTree>
    <p:extLst>
      <p:ext uri="{BB962C8B-B14F-4D97-AF65-F5344CB8AC3E}">
        <p14:creationId xmlns:p14="http://schemas.microsoft.com/office/powerpoint/2010/main" val="36789332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1640" y="1680368"/>
            <a:ext cx="6649810" cy="4420051"/>
          </a:xfrm>
          <a:prstGeom prst="rect">
            <a:avLst/>
          </a:prstGeom>
        </p:spPr>
      </p:pic>
      <p:sp>
        <p:nvSpPr>
          <p:cNvPr id="6" name="Rectangle 5"/>
          <p:cNvSpPr/>
          <p:nvPr/>
        </p:nvSpPr>
        <p:spPr>
          <a:xfrm>
            <a:off x="755576" y="6093296"/>
            <a:ext cx="8388424" cy="369332"/>
          </a:xfrm>
          <a:prstGeom prst="rect">
            <a:avLst/>
          </a:prstGeom>
        </p:spPr>
        <p:txBody>
          <a:bodyPr wrap="square">
            <a:spAutoFit/>
          </a:bodyPr>
          <a:lstStyle/>
          <a:p>
            <a:r>
              <a:rPr lang="en-GB" dirty="0">
                <a:hlinkClick r:id="rId3"/>
              </a:rPr>
              <a:t>https://www.slideshare.net/reyyandemir/aviation-industry-and-mro-sector-trends</a:t>
            </a:r>
            <a:endParaRPr lang="en-GB" dirty="0"/>
          </a:p>
        </p:txBody>
      </p:sp>
      <p:sp>
        <p:nvSpPr>
          <p:cNvPr id="2" name="Title 1"/>
          <p:cNvSpPr>
            <a:spLocks noGrp="1"/>
          </p:cNvSpPr>
          <p:nvPr>
            <p:ph type="title"/>
          </p:nvPr>
        </p:nvSpPr>
        <p:spPr/>
        <p:txBody>
          <a:bodyPr>
            <a:normAutofit/>
          </a:bodyPr>
          <a:lstStyle/>
          <a:p>
            <a:r>
              <a:rPr lang="en-US" sz="3600" dirty="0" smtClean="0"/>
              <a:t>Fuel and labor costs have the largest share</a:t>
            </a:r>
            <a:endParaRPr lang="en-US" sz="3600" dirty="0"/>
          </a:p>
        </p:txBody>
      </p:sp>
    </p:spTree>
    <p:extLst>
      <p:ext uri="{BB962C8B-B14F-4D97-AF65-F5344CB8AC3E}">
        <p14:creationId xmlns:p14="http://schemas.microsoft.com/office/powerpoint/2010/main" val="151279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20985"/>
            <a:ext cx="5295722" cy="6560016"/>
          </a:xfrm>
          <a:prstGeom prst="rect">
            <a:avLst/>
          </a:prstGeom>
        </p:spPr>
      </p:pic>
      <p:sp>
        <p:nvSpPr>
          <p:cNvPr id="5" name="Rectangle 4"/>
          <p:cNvSpPr/>
          <p:nvPr/>
        </p:nvSpPr>
        <p:spPr>
          <a:xfrm>
            <a:off x="415105" y="6581001"/>
            <a:ext cx="7416824" cy="276999"/>
          </a:xfrm>
          <a:prstGeom prst="rect">
            <a:avLst/>
          </a:prstGeom>
        </p:spPr>
        <p:txBody>
          <a:bodyPr wrap="square">
            <a:spAutoFit/>
          </a:bodyPr>
          <a:lstStyle/>
          <a:p>
            <a:r>
              <a:rPr lang="en-GB" sz="1200" dirty="0">
                <a:hlinkClick r:id="rId3"/>
              </a:rPr>
              <a:t>https://www.mckinsey.com/industries/travel-transport-and-logistics/our-insights/a-better-approach-to-airline-costs</a:t>
            </a:r>
            <a:endParaRPr lang="en-GB" sz="1200" dirty="0"/>
          </a:p>
        </p:txBody>
      </p:sp>
      <p:sp>
        <p:nvSpPr>
          <p:cNvPr id="2" name="TextBox 1"/>
          <p:cNvSpPr txBox="1"/>
          <p:nvPr/>
        </p:nvSpPr>
        <p:spPr>
          <a:xfrm>
            <a:off x="6444208" y="1556792"/>
            <a:ext cx="2160240" cy="3785652"/>
          </a:xfrm>
          <a:prstGeom prst="rect">
            <a:avLst/>
          </a:prstGeom>
          <a:noFill/>
        </p:spPr>
        <p:txBody>
          <a:bodyPr wrap="square" rtlCol="0">
            <a:spAutoFit/>
          </a:bodyPr>
          <a:lstStyle/>
          <a:p>
            <a:r>
              <a:rPr lang="en-US" sz="2400" dirty="0" smtClean="0"/>
              <a:t>LCC are estimated to have large cost advantages in almost all cost components: aircraft, cockpit crew, cabin crew, HOTAC, airport.</a:t>
            </a:r>
            <a:endParaRPr lang="en-US" sz="2400" dirty="0"/>
          </a:p>
        </p:txBody>
      </p:sp>
    </p:spTree>
    <p:extLst>
      <p:ext uri="{BB962C8B-B14F-4D97-AF65-F5344CB8AC3E}">
        <p14:creationId xmlns:p14="http://schemas.microsoft.com/office/powerpoint/2010/main" val="2601190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20" y="3551650"/>
            <a:ext cx="8986450" cy="1800200"/>
          </a:xfrm>
        </p:spPr>
        <p:txBody>
          <a:bodyPr>
            <a:normAutofit fontScale="85000" lnSpcReduction="20000"/>
          </a:bodyPr>
          <a:lstStyle/>
          <a:p>
            <a:pPr marL="0" indent="0">
              <a:buNone/>
            </a:pPr>
            <a:r>
              <a:rPr lang="en-US" b="1" dirty="0"/>
              <a:t>The </a:t>
            </a:r>
            <a:r>
              <a:rPr lang="en-US" b="1" dirty="0">
                <a:solidFill>
                  <a:srgbClr val="FF0000"/>
                </a:solidFill>
              </a:rPr>
              <a:t>Douglas DC-3</a:t>
            </a:r>
            <a:r>
              <a:rPr lang="en-US" dirty="0"/>
              <a:t>, the first airliner that could fly </a:t>
            </a:r>
            <a:r>
              <a:rPr lang="en-US" b="1" dirty="0"/>
              <a:t>profitably without government subsidies</a:t>
            </a:r>
            <a:r>
              <a:rPr lang="en-US" dirty="0"/>
              <a:t> (air mail routes). The 21-seat DC-3 was a long-range aircraft for its time, able to fly across the US stopping </a:t>
            </a:r>
            <a:r>
              <a:rPr lang="en-US" b="1" dirty="0"/>
              <a:t>just three times</a:t>
            </a:r>
            <a:r>
              <a:rPr lang="en-US" dirty="0"/>
              <a:t>. By 1941, 80% of all commercial aircraft in the US were DC-3s. </a:t>
            </a:r>
          </a:p>
          <a:p>
            <a:endParaRPr lang="en-GB" dirty="0"/>
          </a:p>
        </p:txBody>
      </p:sp>
      <p:sp>
        <p:nvSpPr>
          <p:cNvPr id="4" name="AutoShape 2" descr="http://www.aviation-history.com/douglas/dc3-3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51179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srcRect/>
          <a:stretch>
            <a:fillRect/>
          </a:stretch>
        </p:blipFill>
        <p:spPr bwMode="auto">
          <a:xfrm>
            <a:off x="5436096" y="7937"/>
            <a:ext cx="3573274" cy="252028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79512" y="5351850"/>
            <a:ext cx="8820472" cy="1023566"/>
          </a:xfrm>
          <a:prstGeom prst="rect">
            <a:avLst/>
          </a:prstGeom>
        </p:spPr>
      </p:pic>
    </p:spTree>
    <p:extLst>
      <p:ext uri="{BB962C8B-B14F-4D97-AF65-F5344CB8AC3E}">
        <p14:creationId xmlns:p14="http://schemas.microsoft.com/office/powerpoint/2010/main" val="2137233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76872"/>
            <a:ext cx="8229600" cy="1143000"/>
          </a:xfrm>
        </p:spPr>
        <p:txBody>
          <a:bodyPr>
            <a:normAutofit fontScale="90000"/>
          </a:bodyPr>
          <a:lstStyle/>
          <a:p>
            <a:r>
              <a:rPr lang="en-US" dirty="0" smtClean="0"/>
              <a:t>Air transport volumes and competition between airline companies</a:t>
            </a:r>
            <a:endParaRPr lang="en-US" dirty="0"/>
          </a:p>
        </p:txBody>
      </p:sp>
    </p:spTree>
    <p:extLst>
      <p:ext uri="{BB962C8B-B14F-4D97-AF65-F5344CB8AC3E}">
        <p14:creationId xmlns:p14="http://schemas.microsoft.com/office/powerpoint/2010/main" val="973687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7504" y="3140968"/>
            <a:ext cx="8784976" cy="3384376"/>
          </a:xfrm>
          <a:prstGeom prst="rect">
            <a:avLst/>
          </a:prstGeom>
        </p:spPr>
        <p:txBody>
          <a:bodyPr wrap="square">
            <a:spAutoFit/>
          </a:bodyPr>
          <a:lstStyle/>
          <a:p>
            <a:r>
              <a:rPr lang="en-US" sz="1600" dirty="0" smtClean="0"/>
              <a:t>The </a:t>
            </a:r>
            <a:r>
              <a:rPr lang="en-US" sz="1600" b="1" dirty="0" smtClean="0"/>
              <a:t>elaboration and consolidation of hub-and-spoke systems </a:t>
            </a:r>
            <a:r>
              <a:rPr lang="en-US" sz="1600" dirty="0" smtClean="0"/>
              <a:t>combined with fiercer competition have been among the factors propelling load factors (the percentage of seats filled) higher, both in the United States and around the world. </a:t>
            </a:r>
            <a:r>
              <a:rPr lang="en-US" sz="1600" b="1" dirty="0" smtClean="0"/>
              <a:t>While the average load factor was around 65% in the 1990s, better scheduling and yield management have enabled American airlines to substantially increase the load factor of their fleets above the 80% landmark by 2010 </a:t>
            </a:r>
            <a:r>
              <a:rPr lang="en-US" sz="1600" dirty="0" smtClean="0"/>
              <a:t>(this threshold was reached at the global level in 2013). In light of increasing competition, airlines have been able to improve the utilization level of their assets. This has also involved reducing capacity on some segments of the network with the dual intent of increasing fares as well as asset utilization. However, while high load factors imply higher profit levels for airlines, they also involve lower levels of flexibility to accommodate demand fluctuations and disruptions. For instance, if a flight is cancelled, an airline may have difficulties rebooking passengers on alternative flights within a reasonable timeframe since there are few extra seats available. It may therefore be difficult to have load factors above 85%, since it could create a context where small disruptions (a few cancelled flights) could have substantial system wide impacts.</a:t>
            </a:r>
            <a:endParaRPr lang="it-IT" sz="1600" dirty="0"/>
          </a:p>
        </p:txBody>
      </p:sp>
      <p:pic>
        <p:nvPicPr>
          <p:cNvPr id="2" name="Immagine 1"/>
          <p:cNvPicPr>
            <a:picLocks noChangeAspect="1"/>
          </p:cNvPicPr>
          <p:nvPr/>
        </p:nvPicPr>
        <p:blipFill>
          <a:blip r:embed="rId2"/>
          <a:stretch>
            <a:fillRect/>
          </a:stretch>
        </p:blipFill>
        <p:spPr>
          <a:xfrm>
            <a:off x="4679504" y="44624"/>
            <a:ext cx="4464496" cy="2983285"/>
          </a:xfrm>
          <a:prstGeom prst="rect">
            <a:avLst/>
          </a:prstGeom>
        </p:spPr>
      </p:pic>
      <p:pic>
        <p:nvPicPr>
          <p:cNvPr id="3" name="Immagine 2"/>
          <p:cNvPicPr>
            <a:picLocks noChangeAspect="1"/>
          </p:cNvPicPr>
          <p:nvPr/>
        </p:nvPicPr>
        <p:blipFill>
          <a:blip r:embed="rId3"/>
          <a:stretch>
            <a:fillRect/>
          </a:stretch>
        </p:blipFill>
        <p:spPr>
          <a:xfrm>
            <a:off x="0" y="260648"/>
            <a:ext cx="4495624" cy="1619820"/>
          </a:xfrm>
          <a:prstGeom prst="rect">
            <a:avLst/>
          </a:prstGeom>
        </p:spPr>
      </p:pic>
    </p:spTree>
    <p:extLst>
      <p:ext uri="{BB962C8B-B14F-4D97-AF65-F5344CB8AC3E}">
        <p14:creationId xmlns:p14="http://schemas.microsoft.com/office/powerpoint/2010/main" val="3288356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44016"/>
          </a:xfrm>
        </p:spPr>
        <p:txBody>
          <a:bodyPr>
            <a:normAutofit fontScale="90000"/>
          </a:bodyPr>
          <a:lstStyle/>
          <a:p>
            <a:r>
              <a:rPr lang="en-GB" dirty="0"/>
              <a:t>World's largest </a:t>
            </a:r>
            <a:r>
              <a:rPr lang="en-GB" dirty="0" smtClean="0"/>
              <a:t>airlines</a:t>
            </a:r>
            <a:endParaRPr lang="en-GB" dirty="0"/>
          </a:p>
        </p:txBody>
      </p:sp>
      <p:pic>
        <p:nvPicPr>
          <p:cNvPr id="3" name="Picture 2"/>
          <p:cNvPicPr>
            <a:picLocks noChangeAspect="1"/>
          </p:cNvPicPr>
          <p:nvPr/>
        </p:nvPicPr>
        <p:blipFill>
          <a:blip r:embed="rId2"/>
          <a:stretch>
            <a:fillRect/>
          </a:stretch>
        </p:blipFill>
        <p:spPr>
          <a:xfrm>
            <a:off x="755576" y="432048"/>
            <a:ext cx="6872098" cy="6425952"/>
          </a:xfrm>
          <a:prstGeom prst="rect">
            <a:avLst/>
          </a:prstGeom>
        </p:spPr>
      </p:pic>
    </p:spTree>
    <p:extLst>
      <p:ext uri="{BB962C8B-B14F-4D97-AF65-F5344CB8AC3E}">
        <p14:creationId xmlns:p14="http://schemas.microsoft.com/office/powerpoint/2010/main" val="366829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4" y="0"/>
            <a:ext cx="9122692" cy="6858000"/>
          </a:xfrm>
          <a:prstGeom prst="rect">
            <a:avLst/>
          </a:prstGeom>
        </p:spPr>
      </p:pic>
    </p:spTree>
    <p:extLst>
      <p:ext uri="{BB962C8B-B14F-4D97-AF65-F5344CB8AC3E}">
        <p14:creationId xmlns:p14="http://schemas.microsoft.com/office/powerpoint/2010/main" val="3441956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92921"/>
            <a:ext cx="9144000" cy="3272158"/>
          </a:xfrm>
          <a:prstGeom prst="rect">
            <a:avLst/>
          </a:prstGeom>
        </p:spPr>
      </p:pic>
    </p:spTree>
    <p:extLst>
      <p:ext uri="{BB962C8B-B14F-4D97-AF65-F5344CB8AC3E}">
        <p14:creationId xmlns:p14="http://schemas.microsoft.com/office/powerpoint/2010/main" val="3965651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srcRect/>
          <a:stretch>
            <a:fillRect/>
          </a:stretch>
        </p:blipFill>
        <p:spPr bwMode="auto">
          <a:xfrm>
            <a:off x="0" y="4221087"/>
            <a:ext cx="3131840" cy="1311003"/>
          </a:xfrm>
          <a:prstGeom prst="rect">
            <a:avLst/>
          </a:prstGeom>
          <a:noFill/>
          <a:ln w="9525">
            <a:noFill/>
            <a:miter lim="800000"/>
            <a:headEnd/>
            <a:tailEnd/>
          </a:ln>
        </p:spPr>
      </p:pic>
      <p:sp>
        <p:nvSpPr>
          <p:cNvPr id="7" name="Rettangolo 6"/>
          <p:cNvSpPr/>
          <p:nvPr/>
        </p:nvSpPr>
        <p:spPr>
          <a:xfrm>
            <a:off x="35496" y="3841303"/>
            <a:ext cx="2976969" cy="307777"/>
          </a:xfrm>
          <a:prstGeom prst="rect">
            <a:avLst/>
          </a:prstGeom>
        </p:spPr>
        <p:txBody>
          <a:bodyPr wrap="none">
            <a:spAutoFit/>
          </a:bodyPr>
          <a:lstStyle/>
          <a:p>
            <a:r>
              <a:rPr lang="it-IT" sz="1400" b="1" dirty="0" smtClean="0"/>
              <a:t>Compagnie aeree italiane: Fonte Enac</a:t>
            </a:r>
            <a:endParaRPr lang="it-IT" sz="1400" b="1" dirty="0"/>
          </a:p>
        </p:txBody>
      </p:sp>
      <p:sp>
        <p:nvSpPr>
          <p:cNvPr id="2" name="CasellaDiTesto 1"/>
          <p:cNvSpPr txBox="1"/>
          <p:nvPr/>
        </p:nvSpPr>
        <p:spPr>
          <a:xfrm>
            <a:off x="6771997" y="1268760"/>
            <a:ext cx="2120483" cy="954107"/>
          </a:xfrm>
          <a:prstGeom prst="rect">
            <a:avLst/>
          </a:prstGeom>
          <a:noFill/>
        </p:spPr>
        <p:txBody>
          <a:bodyPr wrap="square" rtlCol="0">
            <a:spAutoFit/>
          </a:bodyPr>
          <a:lstStyle/>
          <a:p>
            <a:r>
              <a:rPr lang="en-US" sz="2800" dirty="0" smtClean="0"/>
              <a:t>Alitalia vs. LCC in Italy</a:t>
            </a:r>
            <a:endParaRPr lang="en-US" sz="2800" dirty="0"/>
          </a:p>
        </p:txBody>
      </p:sp>
      <p:pic>
        <p:nvPicPr>
          <p:cNvPr id="3" name="Picture 2"/>
          <p:cNvPicPr>
            <a:picLocks noChangeAspect="1"/>
          </p:cNvPicPr>
          <p:nvPr/>
        </p:nvPicPr>
        <p:blipFill>
          <a:blip r:embed="rId3"/>
          <a:stretch>
            <a:fillRect/>
          </a:stretch>
        </p:blipFill>
        <p:spPr>
          <a:xfrm>
            <a:off x="3283920" y="3480204"/>
            <a:ext cx="5600700" cy="3238500"/>
          </a:xfrm>
          <a:prstGeom prst="rect">
            <a:avLst/>
          </a:prstGeom>
        </p:spPr>
      </p:pic>
      <p:sp>
        <p:nvSpPr>
          <p:cNvPr id="4" name="Rectangle 3"/>
          <p:cNvSpPr/>
          <p:nvPr/>
        </p:nvSpPr>
        <p:spPr>
          <a:xfrm>
            <a:off x="-36512" y="6609539"/>
            <a:ext cx="4572000" cy="261610"/>
          </a:xfrm>
          <a:prstGeom prst="rect">
            <a:avLst/>
          </a:prstGeom>
        </p:spPr>
        <p:txBody>
          <a:bodyPr>
            <a:spAutoFit/>
          </a:bodyPr>
          <a:lstStyle/>
          <a:p>
            <a:r>
              <a:rPr lang="en-GB" sz="1050" dirty="0"/>
              <a:t>https://www.istat.it/it/files//2017/02/trasporto-aereo-2015.pdf</a:t>
            </a:r>
          </a:p>
        </p:txBody>
      </p:sp>
      <p:pic>
        <p:nvPicPr>
          <p:cNvPr id="5" name="Picture 4"/>
          <p:cNvPicPr>
            <a:picLocks noChangeAspect="1"/>
          </p:cNvPicPr>
          <p:nvPr/>
        </p:nvPicPr>
        <p:blipFill>
          <a:blip r:embed="rId4"/>
          <a:stretch>
            <a:fillRect/>
          </a:stretch>
        </p:blipFill>
        <p:spPr>
          <a:xfrm>
            <a:off x="40567" y="150375"/>
            <a:ext cx="5934053" cy="3329829"/>
          </a:xfrm>
          <a:prstGeom prst="rect">
            <a:avLst/>
          </a:prstGeom>
        </p:spPr>
      </p:pic>
    </p:spTree>
    <p:extLst>
      <p:ext uri="{BB962C8B-B14F-4D97-AF65-F5344CB8AC3E}">
        <p14:creationId xmlns:p14="http://schemas.microsoft.com/office/powerpoint/2010/main" val="38934635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844824"/>
            <a:ext cx="8486276" cy="3096344"/>
          </a:xfrm>
          <a:prstGeom prst="rect">
            <a:avLst/>
          </a:prstGeom>
        </p:spPr>
      </p:pic>
    </p:spTree>
    <p:extLst>
      <p:ext uri="{BB962C8B-B14F-4D97-AF65-F5344CB8AC3E}">
        <p14:creationId xmlns:p14="http://schemas.microsoft.com/office/powerpoint/2010/main" val="1931658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LCC Market </a:t>
            </a:r>
            <a:r>
              <a:rPr lang="en-GB" dirty="0"/>
              <a:t>share</a:t>
            </a:r>
            <a:br>
              <a:rPr lang="en-GB" dirty="0"/>
            </a:br>
            <a:endParaRPr lang="en-GB" dirty="0"/>
          </a:p>
        </p:txBody>
      </p:sp>
      <p:sp>
        <p:nvSpPr>
          <p:cNvPr id="3" name="Content Placeholder 2"/>
          <p:cNvSpPr>
            <a:spLocks noGrp="1"/>
          </p:cNvSpPr>
          <p:nvPr>
            <p:ph idx="1"/>
          </p:nvPr>
        </p:nvSpPr>
        <p:spPr>
          <a:xfrm>
            <a:off x="457200" y="1124744"/>
            <a:ext cx="8579296" cy="5733256"/>
          </a:xfrm>
        </p:spPr>
        <p:txBody>
          <a:bodyPr>
            <a:normAutofit fontScale="70000" lnSpcReduction="20000"/>
          </a:bodyPr>
          <a:lstStyle/>
          <a:p>
            <a:pPr marL="0" indent="0">
              <a:buNone/>
            </a:pPr>
            <a:r>
              <a:rPr lang="en-GB" b="1" dirty="0" smtClean="0">
                <a:solidFill>
                  <a:srgbClr val="FF0000"/>
                </a:solidFill>
              </a:rPr>
              <a:t>By </a:t>
            </a:r>
            <a:r>
              <a:rPr lang="en-GB" b="1" dirty="0">
                <a:solidFill>
                  <a:srgbClr val="FF0000"/>
                </a:solidFill>
              </a:rPr>
              <a:t>2017, low-cost carriers had achieved market share of 57.2% in South Asia and 52.6% in Southeast Asia. Market share remained somewhat lower in Europe at 37.9% and North America at 32.7</a:t>
            </a:r>
            <a:r>
              <a:rPr lang="en-GB" b="1" dirty="0" smtClean="0">
                <a:solidFill>
                  <a:srgbClr val="FF0000"/>
                </a:solidFill>
              </a:rPr>
              <a:t>%.</a:t>
            </a:r>
            <a:endParaRPr lang="en-GB" b="1" dirty="0">
              <a:solidFill>
                <a:srgbClr val="FF0000"/>
              </a:solidFill>
            </a:endParaRPr>
          </a:p>
          <a:p>
            <a:pPr marL="0" indent="0">
              <a:buNone/>
            </a:pPr>
            <a:r>
              <a:rPr lang="en-GB" b="1" dirty="0"/>
              <a:t>For the European Commission, the LCCs market share (44.8%) exceeded legacy carriers (42.4%) in 2012: between 2002 and 2017, LCC share of international seat capacity rose from 23% to 57% in the UK, from 10% to 55% in Italy and from 9% to 56% in Spain but have still room for growth in domestic seat-capacity In France with 19% and in Germany with 25% in 2017, compared with 66% in the UK, 48% in Spain and 47% in Italy</a:t>
            </a:r>
            <a:r>
              <a:rPr lang="en-GB" b="1" dirty="0" smtClean="0"/>
              <a:t>.</a:t>
            </a:r>
            <a:endParaRPr lang="en-GB" b="1" dirty="0"/>
          </a:p>
          <a:p>
            <a:pPr marL="0" indent="0">
              <a:buNone/>
            </a:pPr>
            <a:r>
              <a:rPr lang="en-GB" b="1" dirty="0">
                <a:solidFill>
                  <a:srgbClr val="FF0000"/>
                </a:solidFill>
              </a:rPr>
              <a:t>By early 2019, there were more than 100 LCCs operating 6,000 aircraft, doubled from 2,900 aircraft at the end of 2009, while seat capacity reached nearly 1.7 billion in 2018. </a:t>
            </a:r>
            <a:r>
              <a:rPr lang="en-GB" b="1" dirty="0"/>
              <a:t>LCCs accounted for 33% of intra-regional seat capacity in 2018 with 1.564 billion, up from 25% in 2008 with 753 million, and 13% of seat capacity between regions with 101 million, up from 6% in 2009 with 26 million. In 2018, penetration rate was 41% of seats within Europe, 36% within Latin America, 32% within North America, 29% within Asia Pacific, 17% within the Middle East and 12% within Africa</a:t>
            </a:r>
          </a:p>
        </p:txBody>
      </p:sp>
    </p:spTree>
    <p:extLst>
      <p:ext uri="{BB962C8B-B14F-4D97-AF65-F5344CB8AC3E}">
        <p14:creationId xmlns:p14="http://schemas.microsoft.com/office/powerpoint/2010/main" val="3876391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9188" y="12998"/>
            <a:ext cx="8229600" cy="967730"/>
          </a:xfrm>
        </p:spPr>
        <p:txBody>
          <a:bodyPr/>
          <a:lstStyle/>
          <a:p>
            <a:r>
              <a:rPr lang="en-GB" dirty="0" smtClean="0"/>
              <a:t>Unstable operating margins</a:t>
            </a:r>
            <a:endParaRPr lang="en-GB" dirty="0"/>
          </a:p>
        </p:txBody>
      </p:sp>
      <p:sp>
        <p:nvSpPr>
          <p:cNvPr id="3" name="Segnaposto contenuto 2"/>
          <p:cNvSpPr>
            <a:spLocks noGrp="1"/>
          </p:cNvSpPr>
          <p:nvPr>
            <p:ph idx="1"/>
          </p:nvPr>
        </p:nvSpPr>
        <p:spPr>
          <a:xfrm>
            <a:off x="0" y="836712"/>
            <a:ext cx="8964488" cy="1929401"/>
          </a:xfrm>
        </p:spPr>
        <p:txBody>
          <a:bodyPr>
            <a:normAutofit fontScale="62500" lnSpcReduction="20000"/>
          </a:bodyPr>
          <a:lstStyle/>
          <a:p>
            <a:pPr marL="0" indent="0" algn="just">
              <a:buNone/>
            </a:pPr>
            <a:r>
              <a:rPr lang="en-US" dirty="0" smtClean="0"/>
              <a:t>The margins are low (max 8%) because</a:t>
            </a:r>
          </a:p>
          <a:p>
            <a:pPr algn="just">
              <a:buFontTx/>
              <a:buChar char="-"/>
            </a:pPr>
            <a:r>
              <a:rPr lang="en-US" dirty="0" smtClean="0"/>
              <a:t>Price of oil (main cost component)</a:t>
            </a:r>
          </a:p>
          <a:p>
            <a:pPr algn="just">
              <a:buFontTx/>
              <a:buChar char="-"/>
            </a:pPr>
            <a:r>
              <a:rPr lang="en-US" dirty="0" smtClean="0"/>
              <a:t>Financial crises (2008)</a:t>
            </a:r>
          </a:p>
          <a:p>
            <a:pPr algn="just">
              <a:buFontTx/>
              <a:buChar char="-"/>
            </a:pPr>
            <a:r>
              <a:rPr lang="en-US" dirty="0" smtClean="0"/>
              <a:t>Terrorisms and wars (9/11/2001, Iraq war 2003)</a:t>
            </a:r>
          </a:p>
          <a:p>
            <a:pPr algn="just">
              <a:buFontTx/>
              <a:buChar char="-"/>
            </a:pPr>
            <a:r>
              <a:rPr lang="en-US" dirty="0" smtClean="0"/>
              <a:t>Low cost competition</a:t>
            </a:r>
          </a:p>
          <a:p>
            <a:pPr algn="just">
              <a:buFontTx/>
              <a:buChar char="-"/>
            </a:pPr>
            <a:r>
              <a:rPr lang="en-US" dirty="0" smtClean="0"/>
              <a:t>Covid-19 (2020)</a:t>
            </a:r>
            <a:endParaRPr lang="en-US" dirty="0"/>
          </a:p>
        </p:txBody>
      </p:sp>
      <p:pic>
        <p:nvPicPr>
          <p:cNvPr id="5" name="Picture 4"/>
          <p:cNvPicPr>
            <a:picLocks noChangeAspect="1"/>
          </p:cNvPicPr>
          <p:nvPr/>
        </p:nvPicPr>
        <p:blipFill>
          <a:blip r:embed="rId2"/>
          <a:stretch>
            <a:fillRect/>
          </a:stretch>
        </p:blipFill>
        <p:spPr>
          <a:xfrm>
            <a:off x="3059832" y="2766114"/>
            <a:ext cx="6084168" cy="3978971"/>
          </a:xfrm>
          <a:prstGeom prst="rect">
            <a:avLst/>
          </a:prstGeom>
        </p:spPr>
      </p:pic>
    </p:spTree>
    <p:extLst>
      <p:ext uri="{BB962C8B-B14F-4D97-AF65-F5344CB8AC3E}">
        <p14:creationId xmlns:p14="http://schemas.microsoft.com/office/powerpoint/2010/main" val="1878775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43608" y="908720"/>
            <a:ext cx="7212112" cy="4759994"/>
          </a:xfrm>
          <a:prstGeom prst="rect">
            <a:avLst/>
          </a:prstGeom>
          <a:noFill/>
          <a:ln w="9525">
            <a:noFill/>
            <a:miter lim="800000"/>
            <a:headEnd/>
            <a:tailEnd/>
          </a:ln>
        </p:spPr>
      </p:pic>
      <p:sp>
        <p:nvSpPr>
          <p:cNvPr id="4" name="Titolo 3"/>
          <p:cNvSpPr>
            <a:spLocks noGrp="1"/>
          </p:cNvSpPr>
          <p:nvPr>
            <p:ph type="title"/>
          </p:nvPr>
        </p:nvSpPr>
        <p:spPr>
          <a:xfrm>
            <a:off x="457200" y="274638"/>
            <a:ext cx="8229600" cy="490066"/>
          </a:xfrm>
        </p:spPr>
        <p:txBody>
          <a:bodyPr>
            <a:normAutofit fontScale="90000"/>
          </a:bodyPr>
          <a:lstStyle/>
          <a:p>
            <a:r>
              <a:rPr lang="it-IT" dirty="0" err="1" smtClean="0"/>
              <a:t>Low</a:t>
            </a:r>
            <a:r>
              <a:rPr lang="it-IT" dirty="0" smtClean="0"/>
              <a:t> net </a:t>
            </a:r>
            <a:r>
              <a:rPr lang="it-IT" dirty="0" err="1" smtClean="0"/>
              <a:t>margins</a:t>
            </a:r>
            <a:endParaRPr lang="it-IT" dirty="0"/>
          </a:p>
        </p:txBody>
      </p:sp>
      <p:sp>
        <p:nvSpPr>
          <p:cNvPr id="5" name="Rettangolo 4"/>
          <p:cNvSpPr/>
          <p:nvPr/>
        </p:nvSpPr>
        <p:spPr>
          <a:xfrm>
            <a:off x="0" y="5657671"/>
            <a:ext cx="8964488" cy="1200329"/>
          </a:xfrm>
          <a:prstGeom prst="rect">
            <a:avLst/>
          </a:prstGeom>
        </p:spPr>
        <p:txBody>
          <a:bodyPr wrap="square">
            <a:spAutoFit/>
          </a:bodyPr>
          <a:lstStyle/>
          <a:p>
            <a:r>
              <a:rPr lang="en-US" dirty="0" smtClean="0"/>
              <a:t>Although the airline industry is characterized by boom-and-bust cycles, </a:t>
            </a:r>
            <a:r>
              <a:rPr lang="en-US" b="1" dirty="0" smtClean="0"/>
              <a:t>the long-term rate of profit in the industry is not impressive, with peak profit margins around 2%. </a:t>
            </a:r>
            <a:r>
              <a:rPr lang="en-US" dirty="0" smtClean="0"/>
              <a:t>Under such circumstances, the airline industry has developed additional sources of revenues relying on fees such as priority boarding, seating choice, luggage and rebooking.</a:t>
            </a:r>
            <a:endParaRPr lang="it-IT" dirty="0"/>
          </a:p>
        </p:txBody>
      </p:sp>
    </p:spTree>
    <p:extLst>
      <p:ext uri="{BB962C8B-B14F-4D97-AF65-F5344CB8AC3E}">
        <p14:creationId xmlns:p14="http://schemas.microsoft.com/office/powerpoint/2010/main" val="3103018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smtClean="0"/>
              <a:t>Seaplanes </a:t>
            </a:r>
            <a:r>
              <a:rPr lang="en-US" dirty="0"/>
              <a:t>(</a:t>
            </a:r>
            <a:r>
              <a:rPr lang="en-US" dirty="0" err="1"/>
              <a:t>idrovolanti</a:t>
            </a:r>
            <a:r>
              <a:rPr lang="en-US" dirty="0"/>
              <a:t>)</a:t>
            </a:r>
          </a:p>
        </p:txBody>
      </p:sp>
      <p:sp>
        <p:nvSpPr>
          <p:cNvPr id="3" name="Content Placeholder 2"/>
          <p:cNvSpPr>
            <a:spLocks noGrp="1"/>
          </p:cNvSpPr>
          <p:nvPr>
            <p:ph idx="1"/>
          </p:nvPr>
        </p:nvSpPr>
        <p:spPr>
          <a:xfrm>
            <a:off x="179512" y="792667"/>
            <a:ext cx="8712968" cy="3595363"/>
          </a:xfrm>
        </p:spPr>
        <p:txBody>
          <a:bodyPr>
            <a:normAutofit fontScale="62500" lnSpcReduction="20000"/>
          </a:bodyPr>
          <a:lstStyle/>
          <a:p>
            <a:pPr marL="0" indent="0">
              <a:buNone/>
            </a:pPr>
            <a:r>
              <a:rPr lang="en-US" dirty="0"/>
              <a:t>A seaplane is a powered fixed-wing aircraft </a:t>
            </a:r>
            <a:r>
              <a:rPr lang="en-US" b="1" dirty="0"/>
              <a:t>capable of taking off and landing </a:t>
            </a:r>
            <a:r>
              <a:rPr lang="en-US" dirty="0"/>
              <a:t>(alighting) </a:t>
            </a:r>
            <a:r>
              <a:rPr lang="en-US" b="1" dirty="0"/>
              <a:t>on</a:t>
            </a:r>
            <a:r>
              <a:rPr lang="en-US" dirty="0"/>
              <a:t> </a:t>
            </a:r>
            <a:r>
              <a:rPr lang="en-US" b="1" dirty="0"/>
              <a:t>water</a:t>
            </a:r>
            <a:r>
              <a:rPr lang="en-US" dirty="0"/>
              <a:t>. Seaplanes are usually divided into two categories based on their technological characteristics</a:t>
            </a:r>
            <a:r>
              <a:rPr lang="en-US" dirty="0" smtClean="0"/>
              <a:t>: floatplanes </a:t>
            </a:r>
            <a:r>
              <a:rPr lang="en-US" dirty="0"/>
              <a:t>and flying </a:t>
            </a:r>
            <a:r>
              <a:rPr lang="en-US" dirty="0" smtClean="0"/>
              <a:t>boats. </a:t>
            </a:r>
          </a:p>
          <a:p>
            <a:pPr marL="0" indent="0">
              <a:buNone/>
            </a:pPr>
            <a:r>
              <a:rPr lang="en-US" dirty="0"/>
              <a:t>In the 1930s, flying boats made it possible to </a:t>
            </a:r>
            <a:r>
              <a:rPr lang="en-US" b="1" dirty="0"/>
              <a:t>have regular air transport between the U.S. and Europe, opening up new air travel routes to South America, Africa, and Asia</a:t>
            </a:r>
            <a:r>
              <a:rPr lang="en-US" dirty="0"/>
              <a:t>. In areas where there were </a:t>
            </a:r>
            <a:r>
              <a:rPr lang="en-US" b="1" dirty="0"/>
              <a:t>no airfields </a:t>
            </a:r>
            <a:r>
              <a:rPr lang="en-US" dirty="0"/>
              <a:t>for land-based aircraft, flying boats could </a:t>
            </a:r>
            <a:r>
              <a:rPr lang="en-US" b="1" dirty="0"/>
              <a:t>stop at small island, river, lake or coastal stations to refuel and resupply</a:t>
            </a:r>
            <a:r>
              <a:rPr lang="en-US" dirty="0"/>
              <a:t>. </a:t>
            </a:r>
            <a:endParaRPr lang="en-US" dirty="0" smtClean="0"/>
          </a:p>
          <a:p>
            <a:pPr marL="0" indent="0">
              <a:buNone/>
            </a:pPr>
            <a:r>
              <a:rPr lang="en-US" dirty="0" smtClean="0"/>
              <a:t>They were used both for the </a:t>
            </a:r>
            <a:r>
              <a:rPr lang="en-US" b="1" dirty="0" smtClean="0"/>
              <a:t>mail service </a:t>
            </a:r>
            <a:r>
              <a:rPr lang="en-US" dirty="0" smtClean="0"/>
              <a:t>and </a:t>
            </a:r>
            <a:r>
              <a:rPr lang="en-US" b="1" dirty="0" smtClean="0"/>
              <a:t>for passengers</a:t>
            </a:r>
            <a:r>
              <a:rPr lang="en-US" dirty="0" smtClean="0"/>
              <a:t>. By </a:t>
            </a:r>
            <a:r>
              <a:rPr lang="en-US" dirty="0"/>
              <a:t>1931, mail from Australia was reaching Britain in just 16 days − less than half the time taken by sea. </a:t>
            </a:r>
            <a:r>
              <a:rPr lang="en-US" dirty="0" smtClean="0"/>
              <a:t>The </a:t>
            </a:r>
            <a:r>
              <a:rPr lang="en-US" dirty="0"/>
              <a:t>market for long-haul travel was very small, partly because of the </a:t>
            </a:r>
            <a:r>
              <a:rPr lang="en-US" b="1" dirty="0"/>
              <a:t>extraordinarily high cost</a:t>
            </a:r>
            <a:r>
              <a:rPr lang="en-US" dirty="0"/>
              <a:t>. Only the elite or government officials was able to afford air travel. </a:t>
            </a:r>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35497"/>
            <a:ext cx="326436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872" y="4988533"/>
            <a:ext cx="2786255" cy="1890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03648" y="4509120"/>
            <a:ext cx="1267783" cy="369332"/>
          </a:xfrm>
          <a:prstGeom prst="rect">
            <a:avLst/>
          </a:prstGeom>
        </p:spPr>
        <p:txBody>
          <a:bodyPr wrap="none">
            <a:spAutoFit/>
          </a:bodyPr>
          <a:lstStyle/>
          <a:p>
            <a:r>
              <a:rPr lang="en-US" dirty="0"/>
              <a:t>flying boats</a:t>
            </a:r>
          </a:p>
        </p:txBody>
      </p:sp>
      <p:pic>
        <p:nvPicPr>
          <p:cNvPr id="7" name="Picture 6"/>
          <p:cNvPicPr>
            <a:picLocks noChangeAspect="1"/>
          </p:cNvPicPr>
          <p:nvPr/>
        </p:nvPicPr>
        <p:blipFill>
          <a:blip r:embed="rId4"/>
          <a:stretch>
            <a:fillRect/>
          </a:stretch>
        </p:blipFill>
        <p:spPr>
          <a:xfrm>
            <a:off x="5863106" y="4878452"/>
            <a:ext cx="3162300" cy="1952625"/>
          </a:xfrm>
          <a:prstGeom prst="rect">
            <a:avLst/>
          </a:prstGeom>
        </p:spPr>
      </p:pic>
      <p:sp>
        <p:nvSpPr>
          <p:cNvPr id="8" name="Rectangle 7"/>
          <p:cNvSpPr/>
          <p:nvPr/>
        </p:nvSpPr>
        <p:spPr>
          <a:xfrm>
            <a:off x="6926296" y="5085184"/>
            <a:ext cx="1137940" cy="369332"/>
          </a:xfrm>
          <a:prstGeom prst="rect">
            <a:avLst/>
          </a:prstGeom>
        </p:spPr>
        <p:txBody>
          <a:bodyPr wrap="none">
            <a:spAutoFit/>
          </a:bodyPr>
          <a:lstStyle/>
          <a:p>
            <a:r>
              <a:rPr lang="en-US" dirty="0"/>
              <a:t>floatplane</a:t>
            </a:r>
          </a:p>
        </p:txBody>
      </p:sp>
      <p:sp>
        <p:nvSpPr>
          <p:cNvPr id="9" name="Rectangle 8"/>
          <p:cNvSpPr/>
          <p:nvPr/>
        </p:nvSpPr>
        <p:spPr>
          <a:xfrm>
            <a:off x="457200" y="4878452"/>
            <a:ext cx="2008883" cy="369332"/>
          </a:xfrm>
          <a:prstGeom prst="rect">
            <a:avLst/>
          </a:prstGeom>
        </p:spPr>
        <p:txBody>
          <a:bodyPr wrap="none">
            <a:spAutoFit/>
          </a:bodyPr>
          <a:lstStyle/>
          <a:p>
            <a:r>
              <a:rPr lang="en-US" dirty="0"/>
              <a:t>Boeing 314 Clipper </a:t>
            </a:r>
          </a:p>
        </p:txBody>
      </p:sp>
    </p:spTree>
    <p:extLst>
      <p:ext uri="{BB962C8B-B14F-4D97-AF65-F5344CB8AC3E}">
        <p14:creationId xmlns:p14="http://schemas.microsoft.com/office/powerpoint/2010/main" val="36643407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2880" y="260648"/>
            <a:ext cx="7725544" cy="432048"/>
          </a:xfrm>
        </p:spPr>
        <p:txBody>
          <a:bodyPr>
            <a:noAutofit/>
          </a:bodyPr>
          <a:lstStyle/>
          <a:p>
            <a:pPr algn="just"/>
            <a:r>
              <a:rPr lang="en-US" sz="4000" dirty="0" smtClean="0"/>
              <a:t>Profit margins in </a:t>
            </a:r>
            <a:r>
              <a:rPr lang="en-US" sz="4000" dirty="0"/>
              <a:t>the supply chain</a:t>
            </a:r>
            <a:endParaRPr lang="it-IT" sz="4000" dirty="0"/>
          </a:p>
        </p:txBody>
      </p:sp>
      <p:sp>
        <p:nvSpPr>
          <p:cNvPr id="3" name="Content Placeholder 2"/>
          <p:cNvSpPr>
            <a:spLocks noGrp="1"/>
          </p:cNvSpPr>
          <p:nvPr>
            <p:ph idx="1"/>
          </p:nvPr>
        </p:nvSpPr>
        <p:spPr>
          <a:xfrm>
            <a:off x="467544" y="908721"/>
            <a:ext cx="8229600" cy="1080120"/>
          </a:xfrm>
        </p:spPr>
        <p:txBody>
          <a:bodyPr>
            <a:normAutofit fontScale="85000" lnSpcReduction="20000"/>
          </a:bodyPr>
          <a:lstStyle/>
          <a:p>
            <a:pPr marL="0" indent="0">
              <a:buNone/>
            </a:pPr>
            <a:r>
              <a:rPr lang="en-US" dirty="0" smtClean="0"/>
              <a:t>…but other parts of the supply chain enjoy higher margins due to less intense competition (monopoly, duopoly)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959129"/>
            <a:ext cx="6302636" cy="470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209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en-US" dirty="0" smtClean="0"/>
              <a:t>Market instability</a:t>
            </a:r>
            <a:endParaRPr lang="en-US" dirty="0"/>
          </a:p>
        </p:txBody>
      </p:sp>
      <p:sp>
        <p:nvSpPr>
          <p:cNvPr id="3" name="Segnaposto contenuto 2"/>
          <p:cNvSpPr>
            <a:spLocks noGrp="1"/>
          </p:cNvSpPr>
          <p:nvPr>
            <p:ph idx="1"/>
          </p:nvPr>
        </p:nvSpPr>
        <p:spPr>
          <a:xfrm>
            <a:off x="287016" y="1124744"/>
            <a:ext cx="8856984" cy="5373779"/>
          </a:xfrm>
        </p:spPr>
        <p:txBody>
          <a:bodyPr wrap="square">
            <a:spAutoFit/>
          </a:bodyPr>
          <a:lstStyle/>
          <a:p>
            <a:r>
              <a:rPr lang="en-US" sz="2200" b="1" dirty="0" smtClean="0"/>
              <a:t>Alitalia crisis </a:t>
            </a:r>
            <a:r>
              <a:rPr lang="en-US" sz="2200" dirty="0" smtClean="0"/>
              <a:t>- It was restructured again in 2014, when Etihad Airways, the flag carrier of the United Arab Emirates, bought a 49% stake.  But Etihad said in May that it was "not prepared to continue to invest." The cash-strapped Italian government has ruled out nationalizing the airline. </a:t>
            </a:r>
          </a:p>
          <a:p>
            <a:r>
              <a:rPr lang="en-US" sz="2200" b="1" dirty="0" err="1" smtClean="0"/>
              <a:t>Malev</a:t>
            </a:r>
            <a:r>
              <a:rPr lang="en-US" sz="2200" b="1" dirty="0" smtClean="0"/>
              <a:t> Hungarian Airlines:</a:t>
            </a:r>
            <a:r>
              <a:rPr lang="en-US" sz="2200" dirty="0" smtClean="0"/>
              <a:t> The flag carrier of Hungary, this airline went out of business in 2012 and abruptly stopped its flights. Low-cost competitor Ryanair -- known for its aggressive, cut-throat prices -- immediately capitalized on the situation and opened a new base in Budapest. </a:t>
            </a:r>
          </a:p>
          <a:p>
            <a:r>
              <a:rPr lang="en-US" sz="2200" b="1" dirty="0" smtClean="0"/>
              <a:t>Czech Airlines: </a:t>
            </a:r>
            <a:r>
              <a:rPr lang="en-US" sz="2200" dirty="0" smtClean="0"/>
              <a:t>Korean Air is credited with saving Czech Airlines by purchasing a 44% stake in the business from the national government in 2013. </a:t>
            </a:r>
          </a:p>
          <a:p>
            <a:r>
              <a:rPr lang="en-US" sz="2200" b="1" dirty="0" smtClean="0"/>
              <a:t>Olympic Airlines:</a:t>
            </a:r>
            <a:r>
              <a:rPr lang="en-US" sz="2200" dirty="0" smtClean="0"/>
              <a:t> The Greek government sold off its flag carrier Olympic Airlines in 2009 to the Greek conglomerate </a:t>
            </a:r>
            <a:r>
              <a:rPr lang="en-US" sz="2200" dirty="0" err="1" smtClean="0"/>
              <a:t>Marfin</a:t>
            </a:r>
            <a:r>
              <a:rPr lang="en-US" sz="2200" dirty="0" smtClean="0"/>
              <a:t> Investment Group. It was sold again to Greece's publicly-traded Aegean Airlines in 2012. </a:t>
            </a:r>
            <a:endParaRPr lang="en-US" sz="2200" b="1" dirty="0" smtClean="0"/>
          </a:p>
        </p:txBody>
      </p:sp>
    </p:spTree>
    <p:extLst>
      <p:ext uri="{BB962C8B-B14F-4D97-AF65-F5344CB8AC3E}">
        <p14:creationId xmlns:p14="http://schemas.microsoft.com/office/powerpoint/2010/main" val="525611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Market instability</a:t>
            </a:r>
          </a:p>
        </p:txBody>
      </p:sp>
      <p:sp>
        <p:nvSpPr>
          <p:cNvPr id="3" name="Segnaposto contenuto 2"/>
          <p:cNvSpPr>
            <a:spLocks noGrp="1"/>
          </p:cNvSpPr>
          <p:nvPr>
            <p:ph idx="1"/>
          </p:nvPr>
        </p:nvSpPr>
        <p:spPr>
          <a:xfrm>
            <a:off x="0" y="1196752"/>
            <a:ext cx="8825644" cy="4525963"/>
          </a:xfrm>
        </p:spPr>
        <p:txBody>
          <a:bodyPr>
            <a:noAutofit/>
          </a:bodyPr>
          <a:lstStyle/>
          <a:p>
            <a:r>
              <a:rPr lang="en-US" sz="2200" b="1" dirty="0"/>
              <a:t>TAP Air Portugal: </a:t>
            </a:r>
            <a:r>
              <a:rPr lang="en-US" sz="2200" dirty="0"/>
              <a:t>The Portuguese government sold its majority stake in flag carrier TAP Air Portugal in 2015 to the private firm Gateway, which was backed by JetBlue founder David </a:t>
            </a:r>
            <a:r>
              <a:rPr lang="en-US" sz="2200" dirty="0" err="1"/>
              <a:t>Neeleman</a:t>
            </a:r>
            <a:r>
              <a:rPr lang="en-US" sz="2200" dirty="0"/>
              <a:t>.  Months later the government bought back a portion of TAP Air Portugal to retain at 50% controlling stake in the airline. The company reported a small operating profit for 2016 after losing more than $120 million the previous year. </a:t>
            </a:r>
          </a:p>
          <a:p>
            <a:r>
              <a:rPr lang="en-US" sz="2200" b="1" dirty="0"/>
              <a:t>Iberia, Aer Lingus:</a:t>
            </a:r>
            <a:r>
              <a:rPr lang="en-US" sz="2200" dirty="0"/>
              <a:t> U.K.-based International Airlines Group -- the parent company of British Airways -- bought Spain's struggling Iberia airline in 2011. It had to overhaul the company and slash thousands of jobs to keep it in business. Iberia's chief executive warned in 2012 that Iberia was unprofitable in all its markets and needed the painful restructuring. International Airlines Group also acquired Ireland's Aer Lingus in 2015. </a:t>
            </a:r>
          </a:p>
          <a:p>
            <a:r>
              <a:rPr lang="en-US" sz="2200" b="1" dirty="0"/>
              <a:t>Swissair, Austrian Airlines:</a:t>
            </a:r>
            <a:r>
              <a:rPr lang="en-US" sz="2200" dirty="0"/>
              <a:t> German carrier Lufthansa has gobbled up a number of smaller national airlines, including Swiss International Air Lines in 2005 and Austrian Airlines in 2009. </a:t>
            </a:r>
          </a:p>
          <a:p>
            <a:endParaRPr lang="en-US" sz="2200" dirty="0"/>
          </a:p>
        </p:txBody>
      </p:sp>
    </p:spTree>
    <p:extLst>
      <p:ext uri="{BB962C8B-B14F-4D97-AF65-F5344CB8AC3E}">
        <p14:creationId xmlns:p14="http://schemas.microsoft.com/office/powerpoint/2010/main" val="22168407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Latest news</a:t>
            </a:r>
            <a:endParaRPr lang="en-US" dirty="0"/>
          </a:p>
        </p:txBody>
      </p:sp>
      <p:sp>
        <p:nvSpPr>
          <p:cNvPr id="3" name="Segnaposto contenuto 2"/>
          <p:cNvSpPr>
            <a:spLocks noGrp="1"/>
          </p:cNvSpPr>
          <p:nvPr>
            <p:ph idx="1"/>
          </p:nvPr>
        </p:nvSpPr>
        <p:spPr>
          <a:xfrm>
            <a:off x="457200" y="1600200"/>
            <a:ext cx="8435280" cy="4525963"/>
          </a:xfrm>
        </p:spPr>
        <p:txBody>
          <a:bodyPr>
            <a:normAutofit fontScale="85000" lnSpcReduction="10000"/>
          </a:bodyPr>
          <a:lstStyle/>
          <a:p>
            <a:r>
              <a:rPr lang="en-US" b="1" dirty="0" smtClean="0"/>
              <a:t>Ryanair </a:t>
            </a:r>
            <a:r>
              <a:rPr lang="en-US" b="1" dirty="0"/>
              <a:t>faces legal action from regulator over cancelled </a:t>
            </a:r>
            <a:r>
              <a:rPr lang="en-US" b="1" dirty="0" smtClean="0"/>
              <a:t>flights - </a:t>
            </a:r>
            <a:r>
              <a:rPr lang="en-US" dirty="0" smtClean="0"/>
              <a:t>The </a:t>
            </a:r>
            <a:r>
              <a:rPr lang="en-US" dirty="0"/>
              <a:t>Irish no-frills carrier could be hit with "enforcement action" from the CAA, which claimed it had failed to give passengers necessary and accurate information about their rights after their flights were cancelled, specifically on rerouting and refund expenses</a:t>
            </a:r>
            <a:r>
              <a:rPr lang="en-US" dirty="0" smtClean="0"/>
              <a:t>.</a:t>
            </a:r>
          </a:p>
          <a:p>
            <a:r>
              <a:rPr lang="en-US" b="1" dirty="0"/>
              <a:t>Ryanair in retreat: Cancels more flights, drops Alitalia </a:t>
            </a:r>
            <a:r>
              <a:rPr lang="en-US" b="1" dirty="0" smtClean="0"/>
              <a:t>bid </a:t>
            </a:r>
            <a:r>
              <a:rPr lang="en-US" dirty="0" smtClean="0"/>
              <a:t>- The </a:t>
            </a:r>
            <a:r>
              <a:rPr lang="en-US" dirty="0"/>
              <a:t>airline also announced it would withdraw from bidding for Alitalia, the bankrupt Italian airline, to "eliminate all management distractions." </a:t>
            </a:r>
          </a:p>
        </p:txBody>
      </p:sp>
    </p:spTree>
    <p:extLst>
      <p:ext uri="{BB962C8B-B14F-4D97-AF65-F5344CB8AC3E}">
        <p14:creationId xmlns:p14="http://schemas.microsoft.com/office/powerpoint/2010/main" val="39689399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Narrowing</a:t>
            </a:r>
            <a:r>
              <a:rPr lang="it-IT" dirty="0" smtClean="0"/>
              <a:t> </a:t>
            </a:r>
            <a:r>
              <a:rPr lang="it-IT" dirty="0" err="1" smtClean="0"/>
              <a:t>margins</a:t>
            </a:r>
            <a:endParaRPr lang="en-GB" dirty="0"/>
          </a:p>
        </p:txBody>
      </p:sp>
      <p:sp>
        <p:nvSpPr>
          <p:cNvPr id="3" name="Content Placeholder 2"/>
          <p:cNvSpPr>
            <a:spLocks noGrp="1"/>
          </p:cNvSpPr>
          <p:nvPr>
            <p:ph idx="1"/>
          </p:nvPr>
        </p:nvSpPr>
        <p:spPr>
          <a:xfrm>
            <a:off x="457200" y="1417638"/>
            <a:ext cx="8229600" cy="4525963"/>
          </a:xfrm>
        </p:spPr>
        <p:txBody>
          <a:bodyPr>
            <a:normAutofit fontScale="77500" lnSpcReduction="20000"/>
          </a:bodyPr>
          <a:lstStyle/>
          <a:p>
            <a:pPr marL="0" indent="0">
              <a:buNone/>
            </a:pPr>
            <a:r>
              <a:rPr lang="en-GB" b="1" dirty="0"/>
              <a:t>Based on current trends, </a:t>
            </a:r>
            <a:r>
              <a:rPr lang="en-GB" b="1" dirty="0">
                <a:solidFill>
                  <a:srgbClr val="FF0000"/>
                </a:solidFill>
              </a:rPr>
              <a:t>the operating margin for US airlines is expected to narrow to between five and six percent in 2019 — a margin that is less than 40 percent of the industry’s peak of 15 percent in 2015</a:t>
            </a:r>
            <a:r>
              <a:rPr lang="en-GB" b="1" dirty="0"/>
              <a:t>. Ironically, this margin squeeze began during a period of falling oil and jet fuel prices: In January 2016, oil prices per barrel slid to around $35 from a high of more than $110 in 2014. Although prices quickly recovered to above $50, they have not returned to the $80-plus levels they had maintained between mid-2009 and October 2014. Still, the outlook is mixed, and the Energy Information Agency projects prices trending upward in the second half of the year. Jet fuel remains the industry’s second biggest operating expense</a:t>
            </a:r>
            <a:r>
              <a:rPr lang="en-GB" b="1" dirty="0" smtClean="0"/>
              <a:t>.</a:t>
            </a:r>
            <a:endParaRPr lang="en-GB" b="1" dirty="0"/>
          </a:p>
        </p:txBody>
      </p:sp>
      <p:sp>
        <p:nvSpPr>
          <p:cNvPr id="4" name="Rectangle 3"/>
          <p:cNvSpPr/>
          <p:nvPr/>
        </p:nvSpPr>
        <p:spPr>
          <a:xfrm>
            <a:off x="2267744" y="6308725"/>
            <a:ext cx="4301755" cy="369332"/>
          </a:xfrm>
          <a:prstGeom prst="rect">
            <a:avLst/>
          </a:prstGeom>
        </p:spPr>
        <p:txBody>
          <a:bodyPr wrap="none">
            <a:spAutoFit/>
          </a:bodyPr>
          <a:lstStyle/>
          <a:p>
            <a:r>
              <a:rPr lang="en-GB" dirty="0">
                <a:hlinkClick r:id="rId2"/>
              </a:rPr>
              <a:t>https://www.planestats.com/aea1_2019apr</a:t>
            </a:r>
            <a:endParaRPr lang="en-GB" dirty="0"/>
          </a:p>
        </p:txBody>
      </p:sp>
    </p:spTree>
    <p:extLst>
      <p:ext uri="{BB962C8B-B14F-4D97-AF65-F5344CB8AC3E}">
        <p14:creationId xmlns:p14="http://schemas.microsoft.com/office/powerpoint/2010/main" val="3899674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Conclusions</a:t>
            </a:r>
            <a:endParaRPr lang="en-US" dirty="0"/>
          </a:p>
        </p:txBody>
      </p:sp>
      <p:sp>
        <p:nvSpPr>
          <p:cNvPr id="3" name="Segnaposto contenuto 2"/>
          <p:cNvSpPr>
            <a:spLocks noGrp="1"/>
          </p:cNvSpPr>
          <p:nvPr>
            <p:ph idx="1"/>
          </p:nvPr>
        </p:nvSpPr>
        <p:spPr/>
        <p:txBody>
          <a:bodyPr/>
          <a:lstStyle/>
          <a:p>
            <a:r>
              <a:rPr lang="en-US" dirty="0" smtClean="0"/>
              <a:t>From national monopolies to liberalization</a:t>
            </a:r>
          </a:p>
          <a:p>
            <a:r>
              <a:rPr lang="en-US" dirty="0" smtClean="0"/>
              <a:t>Growing volumes, decreasing prices, satisfying service</a:t>
            </a:r>
          </a:p>
          <a:p>
            <a:r>
              <a:rPr lang="en-US" dirty="0" smtClean="0"/>
              <a:t>Price discrimination practices: </a:t>
            </a:r>
            <a:r>
              <a:rPr lang="en-US" smtClean="0"/>
              <a:t>yield management</a:t>
            </a:r>
            <a:endParaRPr lang="en-US" dirty="0" smtClean="0"/>
          </a:p>
          <a:p>
            <a:r>
              <a:rPr lang="en-US" dirty="0" smtClean="0"/>
              <a:t>Low and unstable profit margins</a:t>
            </a:r>
          </a:p>
          <a:p>
            <a:r>
              <a:rPr lang="en-US" dirty="0" smtClean="0"/>
              <a:t>Unstable markets</a:t>
            </a:r>
          </a:p>
          <a:p>
            <a:endParaRPr lang="en-US" dirty="0" smtClean="0"/>
          </a:p>
          <a:p>
            <a:endParaRPr lang="en-US" dirty="0" smtClean="0"/>
          </a:p>
          <a:p>
            <a:endParaRPr lang="en-US" dirty="0"/>
          </a:p>
        </p:txBody>
      </p:sp>
    </p:spTree>
    <p:extLst>
      <p:ext uri="{BB962C8B-B14F-4D97-AF65-F5344CB8AC3E}">
        <p14:creationId xmlns:p14="http://schemas.microsoft.com/office/powerpoint/2010/main" val="41528856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80928"/>
            <a:ext cx="8229600" cy="1143000"/>
          </a:xfrm>
        </p:spPr>
        <p:txBody>
          <a:bodyPr/>
          <a:lstStyle/>
          <a:p>
            <a:r>
              <a:rPr lang="en-GB" dirty="0" smtClean="0"/>
              <a:t>Have </a:t>
            </a:r>
            <a:r>
              <a:rPr lang="en-GB" smtClean="0"/>
              <a:t>a nice day!</a:t>
            </a:r>
            <a:endParaRPr lang="en-GB" dirty="0"/>
          </a:p>
        </p:txBody>
      </p:sp>
    </p:spTree>
    <p:extLst>
      <p:ext uri="{BB962C8B-B14F-4D97-AF65-F5344CB8AC3E}">
        <p14:creationId xmlns:p14="http://schemas.microsoft.com/office/powerpoint/2010/main" val="1560529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8" y="764704"/>
            <a:ext cx="884413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457200" y="274638"/>
            <a:ext cx="8229600" cy="562074"/>
          </a:xfrm>
        </p:spPr>
        <p:txBody>
          <a:bodyPr>
            <a:normAutofit fontScale="90000"/>
          </a:bodyPr>
          <a:lstStyle/>
          <a:p>
            <a:r>
              <a:rPr lang="en-US" dirty="0" smtClean="0"/>
              <a:t>Seaplane line </a:t>
            </a:r>
            <a:r>
              <a:rPr lang="en-GB" dirty="0" smtClean="0"/>
              <a:t>Trieste-Torino</a:t>
            </a:r>
            <a:endParaRPr lang="en-GB" dirty="0"/>
          </a:p>
        </p:txBody>
      </p:sp>
    </p:spTree>
    <p:extLst>
      <p:ext uri="{BB962C8B-B14F-4D97-AF65-F5344CB8AC3E}">
        <p14:creationId xmlns:p14="http://schemas.microsoft.com/office/powerpoint/2010/main" val="4262704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Seaplane line </a:t>
            </a:r>
            <a:r>
              <a:rPr lang="en-GB" dirty="0" smtClean="0"/>
              <a:t>Trieste-Torino</a:t>
            </a:r>
            <a:endParaRPr lang="it-IT" dirty="0"/>
          </a:p>
        </p:txBody>
      </p:sp>
      <p:pic>
        <p:nvPicPr>
          <p:cNvPr id="3" name="Immagine 2"/>
          <p:cNvPicPr>
            <a:picLocks noChangeAspect="1"/>
          </p:cNvPicPr>
          <p:nvPr/>
        </p:nvPicPr>
        <p:blipFill>
          <a:blip r:embed="rId2" cstate="print"/>
          <a:stretch>
            <a:fillRect/>
          </a:stretch>
        </p:blipFill>
        <p:spPr>
          <a:xfrm>
            <a:off x="107504" y="1772816"/>
            <a:ext cx="8364298" cy="3973041"/>
          </a:xfrm>
          <a:prstGeom prst="rect">
            <a:avLst/>
          </a:prstGeom>
        </p:spPr>
      </p:pic>
    </p:spTree>
    <p:extLst>
      <p:ext uri="{BB962C8B-B14F-4D97-AF65-F5344CB8AC3E}">
        <p14:creationId xmlns:p14="http://schemas.microsoft.com/office/powerpoint/2010/main" val="2807742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a:bodyPr>
          <a:lstStyle/>
          <a:p>
            <a:r>
              <a:rPr lang="en-US" sz="3600" dirty="0"/>
              <a:t>Seaplane </a:t>
            </a:r>
            <a:r>
              <a:rPr lang="en-US" sz="3600" dirty="0" smtClean="0"/>
              <a:t>line airline station </a:t>
            </a:r>
            <a:r>
              <a:rPr lang="en-GB" sz="3600" dirty="0" smtClean="0"/>
              <a:t>Trieste-Torino</a:t>
            </a:r>
            <a:endParaRPr lang="en-GB"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80728"/>
            <a:ext cx="864096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358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5393</Words>
  <Application>Microsoft Office PowerPoint</Application>
  <PresentationFormat>Presentazione su schermo (4:3)</PresentationFormat>
  <Paragraphs>200</Paragraphs>
  <Slides>66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66</vt:i4>
      </vt:variant>
    </vt:vector>
  </HeadingPairs>
  <TitlesOfParts>
    <vt:vector size="70" baseType="lpstr">
      <vt:lpstr>Arial</vt:lpstr>
      <vt:lpstr>Calibri</vt:lpstr>
      <vt:lpstr>Segoe UI</vt:lpstr>
      <vt:lpstr>Tema di Office</vt:lpstr>
      <vt:lpstr>Air transport</vt:lpstr>
      <vt:lpstr>Air transport</vt:lpstr>
      <vt:lpstr>The Rise of Air Transportation </vt:lpstr>
      <vt:lpstr>The Rise of Air Transportation </vt:lpstr>
      <vt:lpstr>Presentazione standard di PowerPoint</vt:lpstr>
      <vt:lpstr>Seaplanes (idrovolanti)</vt:lpstr>
      <vt:lpstr>Seaplane line Trieste-Torino</vt:lpstr>
      <vt:lpstr>Seaplane line Trieste-Torino</vt:lpstr>
      <vt:lpstr>Seaplane line airline station Trieste-Torino</vt:lpstr>
      <vt:lpstr>Presentazione standard di PowerPoint</vt:lpstr>
      <vt:lpstr>Rise and fall of seaplanes</vt:lpstr>
      <vt:lpstr>Transatlantic passenger service flights</vt:lpstr>
      <vt:lpstr>Presentazione standard di PowerPoint</vt:lpstr>
      <vt:lpstr>Presentazione standard di PowerPoint</vt:lpstr>
      <vt:lpstr>Presentazione standard di PowerPoint</vt:lpstr>
      <vt:lpstr>Seat Capacity of Selected Aircrafts, 1970-2000</vt:lpstr>
      <vt:lpstr>Presentazione standard di PowerPoint</vt:lpstr>
      <vt:lpstr>Fuel Efficiency, Selected Passenger Jet Planes: increase</vt:lpstr>
      <vt:lpstr>Jet fuel prices: fluctuate</vt:lpstr>
      <vt:lpstr>Airline tickets: sharp decrease!</vt:lpstr>
      <vt:lpstr>World Air Travel and World Air Freight Carried, 1950-2014</vt:lpstr>
      <vt:lpstr>Load factor increase</vt:lpstr>
      <vt:lpstr>Fatalities decrease</vt:lpstr>
      <vt:lpstr>Duration of Selected Scheduled Flights, 1996-2010 (hours): worsened</vt:lpstr>
      <vt:lpstr>Summary of the technological development</vt:lpstr>
      <vt:lpstr>Air transport policy and market trends </vt:lpstr>
      <vt:lpstr>Open skies: air transport liberalization</vt:lpstr>
      <vt:lpstr>Characteristics  of the main markets in 2003</vt:lpstr>
      <vt:lpstr>Low-cost carriers vs Full service carriers: the business model</vt:lpstr>
      <vt:lpstr>Presentazione standard di PowerPoint</vt:lpstr>
      <vt:lpstr>The LCC business model: aircraft type and operations </vt:lpstr>
      <vt:lpstr>The LCC business model: aircraft type and operations </vt:lpstr>
      <vt:lpstr>The LCC business model: bases and airports</vt:lpstr>
      <vt:lpstr>The LCC business model: passenger service</vt:lpstr>
      <vt:lpstr>The LCC business model: passenger service</vt:lpstr>
      <vt:lpstr>The LCC business model: dynamic pricing </vt:lpstr>
      <vt:lpstr>Criticisms</vt:lpstr>
      <vt:lpstr>Low-cost carriers vs Full service carriers: from the point of view of the passenger </vt:lpstr>
      <vt:lpstr>Characteristics of low-cost carriers</vt:lpstr>
      <vt:lpstr>Characteristics of full service carriers</vt:lpstr>
      <vt:lpstr>Management innovations</vt:lpstr>
      <vt:lpstr>Yield management</vt:lpstr>
      <vt:lpstr>Yield management</vt:lpstr>
      <vt:lpstr>Yield management</vt:lpstr>
      <vt:lpstr>Airlines</vt:lpstr>
      <vt:lpstr>Frequent-flyer program (FFP)</vt:lpstr>
      <vt:lpstr>Differences in cost structures between legacy and low cost carriers</vt:lpstr>
      <vt:lpstr>Fuel and labor costs have the largest share</vt:lpstr>
      <vt:lpstr>Presentazione standard di PowerPoint</vt:lpstr>
      <vt:lpstr>Air transport volumes and competition between airline companies</vt:lpstr>
      <vt:lpstr>Presentazione standard di PowerPoint</vt:lpstr>
      <vt:lpstr>World's largest airlines</vt:lpstr>
      <vt:lpstr>Presentazione standard di PowerPoint</vt:lpstr>
      <vt:lpstr>Presentazione standard di PowerPoint</vt:lpstr>
      <vt:lpstr>Presentazione standard di PowerPoint</vt:lpstr>
      <vt:lpstr>Presentazione standard di PowerPoint</vt:lpstr>
      <vt:lpstr>LCC Market share </vt:lpstr>
      <vt:lpstr>Unstable operating margins</vt:lpstr>
      <vt:lpstr>Low net margins</vt:lpstr>
      <vt:lpstr>Profit margins in the supply chain</vt:lpstr>
      <vt:lpstr>Market instability</vt:lpstr>
      <vt:lpstr>Market instability</vt:lpstr>
      <vt:lpstr>Latest news</vt:lpstr>
      <vt:lpstr>Narrowing margins</vt:lpstr>
      <vt:lpstr>Conclusions</vt:lpstr>
      <vt:lpstr>Have a nice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Romeo</dc:creator>
  <cp:lastModifiedBy>DANIELIS ROMEO</cp:lastModifiedBy>
  <cp:revision>181</cp:revision>
  <dcterms:created xsi:type="dcterms:W3CDTF">2012-10-19T15:20:24Z</dcterms:created>
  <dcterms:modified xsi:type="dcterms:W3CDTF">2021-12-22T13:43:20Z</dcterms:modified>
</cp:coreProperties>
</file>